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2" r:id="rId2"/>
    <p:sldId id="281" r:id="rId3"/>
    <p:sldId id="282" r:id="rId4"/>
    <p:sldId id="283" r:id="rId5"/>
    <p:sldId id="263" r:id="rId6"/>
    <p:sldId id="264" r:id="rId7"/>
    <p:sldId id="267" r:id="rId8"/>
    <p:sldId id="268" r:id="rId9"/>
    <p:sldId id="265" r:id="rId10"/>
    <p:sldId id="269" r:id="rId11"/>
    <p:sldId id="270" r:id="rId12"/>
    <p:sldId id="271" r:id="rId13"/>
    <p:sldId id="272" r:id="rId14"/>
    <p:sldId id="273" r:id="rId15"/>
    <p:sldId id="274" r:id="rId16"/>
    <p:sldId id="275" r:id="rId17"/>
    <p:sldId id="284" r:id="rId18"/>
    <p:sldId id="285" r:id="rId19"/>
    <p:sldId id="286" r:id="rId20"/>
    <p:sldId id="287" r:id="rId21"/>
    <p:sldId id="288" r:id="rId22"/>
    <p:sldId id="289" r:id="rId23"/>
    <p:sldId id="290" r:id="rId24"/>
    <p:sldId id="291" r:id="rId25"/>
    <p:sldId id="276" r:id="rId26"/>
    <p:sldId id="277" r:id="rId27"/>
    <p:sldId id="278" r:id="rId28"/>
    <p:sldId id="279" r:id="rId29"/>
    <p:sldId id="292" r:id="rId30"/>
    <p:sldId id="293" r:id="rId31"/>
    <p:sldId id="294" r:id="rId32"/>
    <p:sldId id="295" r:id="rId33"/>
    <p:sldId id="296" r:id="rId34"/>
    <p:sldId id="297" r:id="rId35"/>
    <p:sldId id="280" r:id="rId36"/>
    <p:sldId id="298"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24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33" d="100"/>
          <a:sy n="133" d="100"/>
        </p:scale>
        <p:origin x="-171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C49F4D-595F-43A0-80F4-0F4E512AFD1D}"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0BAD282E-EA54-4DD9-9765-83C06CA8AF67}">
      <dgm:prSet phldrT="[Text]"/>
      <dgm:spPr/>
      <dgm:t>
        <a:bodyPr/>
        <a:lstStyle/>
        <a:p>
          <a:r>
            <a:rPr lang="en-US" dirty="0" err="1" smtClean="0"/>
            <a:t>Mesoscale</a:t>
          </a:r>
          <a:r>
            <a:rPr lang="en-US" dirty="0" smtClean="0"/>
            <a:t> Meteorology/Numerical Weather Prediction</a:t>
          </a:r>
          <a:endParaRPr lang="en-US" dirty="0"/>
        </a:p>
      </dgm:t>
    </dgm:pt>
    <dgm:pt modelId="{CAB0FC0E-63EA-4E3D-9354-194F13A1F7A9}" type="parTrans" cxnId="{90341003-B034-4CC4-8FF6-C11BEE94A377}">
      <dgm:prSet/>
      <dgm:spPr/>
      <dgm:t>
        <a:bodyPr/>
        <a:lstStyle/>
        <a:p>
          <a:endParaRPr lang="en-US"/>
        </a:p>
      </dgm:t>
    </dgm:pt>
    <dgm:pt modelId="{D8300201-0051-40A0-AD7C-E7239DE21354}" type="sibTrans" cxnId="{90341003-B034-4CC4-8FF6-C11BEE94A377}">
      <dgm:prSet/>
      <dgm:spPr/>
      <dgm:t>
        <a:bodyPr/>
        <a:lstStyle/>
        <a:p>
          <a:endParaRPr lang="en-US"/>
        </a:p>
      </dgm:t>
    </dgm:pt>
    <dgm:pt modelId="{E27455BA-2AAD-4F94-A96B-6FB960378687}">
      <dgm:prSet phldrT="[Text]"/>
      <dgm:spPr/>
      <dgm:t>
        <a:bodyPr/>
        <a:lstStyle/>
        <a:p>
          <a:r>
            <a:rPr lang="en-US" dirty="0" smtClean="0"/>
            <a:t>Dynamics of thunderstorm systems &amp; Tornadoes</a:t>
          </a:r>
          <a:endParaRPr lang="en-US" dirty="0"/>
        </a:p>
      </dgm:t>
    </dgm:pt>
    <dgm:pt modelId="{1FFAF101-CAC9-4C82-B7DB-8C079AAACD1A}" type="parTrans" cxnId="{0CFBA65C-4EEF-4A9E-93C3-8EFDE9ABF56B}">
      <dgm:prSet/>
      <dgm:spPr/>
      <dgm:t>
        <a:bodyPr/>
        <a:lstStyle/>
        <a:p>
          <a:endParaRPr lang="en-US"/>
        </a:p>
      </dgm:t>
    </dgm:pt>
    <dgm:pt modelId="{E77C2D8D-1926-42DE-B6CF-E6B92C32BE04}" type="sibTrans" cxnId="{0CFBA65C-4EEF-4A9E-93C3-8EFDE9ABF56B}">
      <dgm:prSet/>
      <dgm:spPr/>
      <dgm:t>
        <a:bodyPr/>
        <a:lstStyle/>
        <a:p>
          <a:endParaRPr lang="en-US"/>
        </a:p>
      </dgm:t>
    </dgm:pt>
    <dgm:pt modelId="{142A9A14-286A-45C2-8373-26B488A41ED4}">
      <dgm:prSet phldrT="[Text]"/>
      <dgm:spPr/>
      <dgm:t>
        <a:bodyPr/>
        <a:lstStyle/>
        <a:p>
          <a:r>
            <a:rPr lang="en-US" dirty="0" smtClean="0"/>
            <a:t>Structure/Morphology of systems</a:t>
          </a:r>
          <a:endParaRPr lang="en-US" dirty="0"/>
        </a:p>
      </dgm:t>
    </dgm:pt>
    <dgm:pt modelId="{A2A697D9-EA5A-405C-BEC0-8725BAF3792E}" type="parTrans" cxnId="{5ECB993F-AFAE-4737-8115-E8FC2A647DD6}">
      <dgm:prSet/>
      <dgm:spPr/>
      <dgm:t>
        <a:bodyPr/>
        <a:lstStyle/>
        <a:p>
          <a:endParaRPr lang="en-US"/>
        </a:p>
      </dgm:t>
    </dgm:pt>
    <dgm:pt modelId="{95B146BA-A237-41C4-BF00-9CB6CB1A4E59}" type="sibTrans" cxnId="{5ECB993F-AFAE-4737-8115-E8FC2A647DD6}">
      <dgm:prSet/>
      <dgm:spPr/>
      <dgm:t>
        <a:bodyPr/>
        <a:lstStyle/>
        <a:p>
          <a:endParaRPr lang="en-US"/>
        </a:p>
      </dgm:t>
    </dgm:pt>
    <dgm:pt modelId="{5849DA6D-6F8A-4B86-8969-364A387AE7B3}">
      <dgm:prSet phldrT="[Text]"/>
      <dgm:spPr/>
      <dgm:t>
        <a:bodyPr/>
        <a:lstStyle/>
        <a:p>
          <a:r>
            <a:rPr lang="en-US" dirty="0" smtClean="0"/>
            <a:t>Role of Low-Level Jet</a:t>
          </a:r>
          <a:endParaRPr lang="en-US" dirty="0"/>
        </a:p>
      </dgm:t>
    </dgm:pt>
    <dgm:pt modelId="{A4C561DB-70C7-4E22-A9CC-82821C74DCEF}" type="parTrans" cxnId="{7E90ECD9-0244-431E-A3C4-E31C0529053F}">
      <dgm:prSet/>
      <dgm:spPr/>
      <dgm:t>
        <a:bodyPr/>
        <a:lstStyle/>
        <a:p>
          <a:endParaRPr lang="en-US"/>
        </a:p>
      </dgm:t>
    </dgm:pt>
    <dgm:pt modelId="{D8EA5977-C975-4587-8D23-5EA9248C55B7}" type="sibTrans" cxnId="{7E90ECD9-0244-431E-A3C4-E31C0529053F}">
      <dgm:prSet/>
      <dgm:spPr/>
      <dgm:t>
        <a:bodyPr/>
        <a:lstStyle/>
        <a:p>
          <a:endParaRPr lang="en-US"/>
        </a:p>
      </dgm:t>
    </dgm:pt>
    <dgm:pt modelId="{F1921B8C-45A3-4674-9C34-5313FA8871CF}">
      <dgm:prSet phldrT="[Text]"/>
      <dgm:spPr/>
      <dgm:t>
        <a:bodyPr/>
        <a:lstStyle/>
        <a:p>
          <a:r>
            <a:rPr lang="en-US" dirty="0" smtClean="0"/>
            <a:t>Forecasting Techniques</a:t>
          </a:r>
          <a:endParaRPr lang="en-US" dirty="0"/>
        </a:p>
      </dgm:t>
    </dgm:pt>
    <dgm:pt modelId="{C555C07C-B799-4AF7-B58D-A59043BC1B52}" type="parTrans" cxnId="{EBE697B2-EE6B-4C5C-AB6F-2DFAFA2F5EC2}">
      <dgm:prSet/>
      <dgm:spPr/>
      <dgm:t>
        <a:bodyPr/>
        <a:lstStyle/>
        <a:p>
          <a:endParaRPr lang="en-US"/>
        </a:p>
      </dgm:t>
    </dgm:pt>
    <dgm:pt modelId="{858B47C1-E496-455A-95BF-870EF1DE2AC9}" type="sibTrans" cxnId="{EBE697B2-EE6B-4C5C-AB6F-2DFAFA2F5EC2}">
      <dgm:prSet/>
      <dgm:spPr/>
      <dgm:t>
        <a:bodyPr/>
        <a:lstStyle/>
        <a:p>
          <a:endParaRPr lang="en-US"/>
        </a:p>
      </dgm:t>
    </dgm:pt>
    <dgm:pt modelId="{42583ED6-827A-4943-B0BE-9327F0B81CA2}">
      <dgm:prSet phldrT="[Text]"/>
      <dgm:spPr/>
      <dgm:t>
        <a:bodyPr/>
        <a:lstStyle/>
        <a:p>
          <a:r>
            <a:rPr lang="en-US" dirty="0" smtClean="0"/>
            <a:t>Quantitative Precipitation Forecasts, Probability of Precipitation, </a:t>
          </a:r>
        </a:p>
        <a:p>
          <a:r>
            <a:rPr lang="en-US" dirty="0" smtClean="0"/>
            <a:t>Wind Forecasting</a:t>
          </a:r>
          <a:endParaRPr lang="en-US" dirty="0"/>
        </a:p>
      </dgm:t>
    </dgm:pt>
    <dgm:pt modelId="{82700E8E-80AB-43CE-8DA2-809BD632D3FA}" type="parTrans" cxnId="{BEF1B5AB-A54B-4044-A935-A0217506FDCE}">
      <dgm:prSet/>
      <dgm:spPr/>
      <dgm:t>
        <a:bodyPr/>
        <a:lstStyle/>
        <a:p>
          <a:endParaRPr lang="en-US"/>
        </a:p>
      </dgm:t>
    </dgm:pt>
    <dgm:pt modelId="{A432DD08-058D-4316-9BA9-F1E831C60037}" type="sibTrans" cxnId="{BEF1B5AB-A54B-4044-A935-A0217506FDCE}">
      <dgm:prSet/>
      <dgm:spPr/>
      <dgm:t>
        <a:bodyPr/>
        <a:lstStyle/>
        <a:p>
          <a:endParaRPr lang="en-US"/>
        </a:p>
      </dgm:t>
    </dgm:pt>
    <dgm:pt modelId="{E446E654-6C72-4540-AC40-1CBF6DA4AEF7}" type="pres">
      <dgm:prSet presAssocID="{3FC49F4D-595F-43A0-80F4-0F4E512AFD1D}" presName="Name0" presStyleCnt="0">
        <dgm:presLayoutVars>
          <dgm:chPref val="1"/>
          <dgm:dir/>
          <dgm:animOne val="branch"/>
          <dgm:animLvl val="lvl"/>
          <dgm:resizeHandles/>
        </dgm:presLayoutVars>
      </dgm:prSet>
      <dgm:spPr/>
      <dgm:t>
        <a:bodyPr/>
        <a:lstStyle/>
        <a:p>
          <a:endParaRPr lang="en-US"/>
        </a:p>
      </dgm:t>
    </dgm:pt>
    <dgm:pt modelId="{ABE69AB4-A300-46B6-98BC-D3807CB44D34}" type="pres">
      <dgm:prSet presAssocID="{0BAD282E-EA54-4DD9-9765-83C06CA8AF67}" presName="vertOne" presStyleCnt="0"/>
      <dgm:spPr/>
    </dgm:pt>
    <dgm:pt modelId="{93BA830D-2807-4A2E-8024-ED940DABDAB4}" type="pres">
      <dgm:prSet presAssocID="{0BAD282E-EA54-4DD9-9765-83C06CA8AF67}" presName="txOne" presStyleLbl="node0" presStyleIdx="0" presStyleCnt="1" custScaleY="68628" custLinFactNeighborX="-11" custLinFactNeighborY="73303">
        <dgm:presLayoutVars>
          <dgm:chPref val="3"/>
        </dgm:presLayoutVars>
      </dgm:prSet>
      <dgm:spPr/>
      <dgm:t>
        <a:bodyPr/>
        <a:lstStyle/>
        <a:p>
          <a:endParaRPr lang="en-US"/>
        </a:p>
      </dgm:t>
    </dgm:pt>
    <dgm:pt modelId="{36C4A094-C316-4451-B5BD-B7E3300E8FB0}" type="pres">
      <dgm:prSet presAssocID="{0BAD282E-EA54-4DD9-9765-83C06CA8AF67}" presName="parTransOne" presStyleCnt="0"/>
      <dgm:spPr/>
    </dgm:pt>
    <dgm:pt modelId="{DDC241BF-D394-4A7C-8A09-479C4393E37E}" type="pres">
      <dgm:prSet presAssocID="{0BAD282E-EA54-4DD9-9765-83C06CA8AF67}" presName="horzOne" presStyleCnt="0"/>
      <dgm:spPr/>
    </dgm:pt>
    <dgm:pt modelId="{CCB13325-AD14-4D36-90CB-43A8A47B85AD}" type="pres">
      <dgm:prSet presAssocID="{E27455BA-2AAD-4F94-A96B-6FB960378687}" presName="vertTwo" presStyleCnt="0"/>
      <dgm:spPr/>
    </dgm:pt>
    <dgm:pt modelId="{ED20E7ED-5592-456E-B929-5DB85177400E}" type="pres">
      <dgm:prSet presAssocID="{E27455BA-2AAD-4F94-A96B-6FB960378687}" presName="txTwo" presStyleLbl="node2" presStyleIdx="0" presStyleCnt="2">
        <dgm:presLayoutVars>
          <dgm:chPref val="3"/>
        </dgm:presLayoutVars>
      </dgm:prSet>
      <dgm:spPr/>
      <dgm:t>
        <a:bodyPr/>
        <a:lstStyle/>
        <a:p>
          <a:endParaRPr lang="en-US"/>
        </a:p>
      </dgm:t>
    </dgm:pt>
    <dgm:pt modelId="{91213416-21BA-49BA-8A6C-07134FAC76C9}" type="pres">
      <dgm:prSet presAssocID="{E27455BA-2AAD-4F94-A96B-6FB960378687}" presName="parTransTwo" presStyleCnt="0"/>
      <dgm:spPr/>
    </dgm:pt>
    <dgm:pt modelId="{AE3BAB75-86B9-43BA-828C-DD30F33F4DF1}" type="pres">
      <dgm:prSet presAssocID="{E27455BA-2AAD-4F94-A96B-6FB960378687}" presName="horzTwo" presStyleCnt="0"/>
      <dgm:spPr/>
    </dgm:pt>
    <dgm:pt modelId="{B7CDC6FA-E6E4-409F-8DCF-A62BCEA6FA30}" type="pres">
      <dgm:prSet presAssocID="{142A9A14-286A-45C2-8373-26B488A41ED4}" presName="vertThree" presStyleCnt="0"/>
      <dgm:spPr/>
    </dgm:pt>
    <dgm:pt modelId="{EDC62453-C1FB-4EEC-AD2F-36E960BB6236}" type="pres">
      <dgm:prSet presAssocID="{142A9A14-286A-45C2-8373-26B488A41ED4}" presName="txThree" presStyleLbl="node3" presStyleIdx="0" presStyleCnt="3">
        <dgm:presLayoutVars>
          <dgm:chPref val="3"/>
        </dgm:presLayoutVars>
      </dgm:prSet>
      <dgm:spPr/>
      <dgm:t>
        <a:bodyPr/>
        <a:lstStyle/>
        <a:p>
          <a:endParaRPr lang="en-US"/>
        </a:p>
      </dgm:t>
    </dgm:pt>
    <dgm:pt modelId="{BCB2CAFC-22EC-457E-9646-66FB9B5EF3DC}" type="pres">
      <dgm:prSet presAssocID="{142A9A14-286A-45C2-8373-26B488A41ED4}" presName="horzThree" presStyleCnt="0"/>
      <dgm:spPr/>
    </dgm:pt>
    <dgm:pt modelId="{41BA8218-3BE3-4ADE-8AB5-C43FD3AEFE14}" type="pres">
      <dgm:prSet presAssocID="{95B146BA-A237-41C4-BF00-9CB6CB1A4E59}" presName="sibSpaceThree" presStyleCnt="0"/>
      <dgm:spPr/>
    </dgm:pt>
    <dgm:pt modelId="{DD8A96EF-C64C-4B9D-9C38-BABA32815D33}" type="pres">
      <dgm:prSet presAssocID="{5849DA6D-6F8A-4B86-8969-364A387AE7B3}" presName="vertThree" presStyleCnt="0"/>
      <dgm:spPr/>
    </dgm:pt>
    <dgm:pt modelId="{6257FDF8-2527-4D22-AFD6-BE601C5D67D3}" type="pres">
      <dgm:prSet presAssocID="{5849DA6D-6F8A-4B86-8969-364A387AE7B3}" presName="txThree" presStyleLbl="node3" presStyleIdx="1" presStyleCnt="3">
        <dgm:presLayoutVars>
          <dgm:chPref val="3"/>
        </dgm:presLayoutVars>
      </dgm:prSet>
      <dgm:spPr/>
      <dgm:t>
        <a:bodyPr/>
        <a:lstStyle/>
        <a:p>
          <a:endParaRPr lang="en-US"/>
        </a:p>
      </dgm:t>
    </dgm:pt>
    <dgm:pt modelId="{1E81BEE6-D1C1-46EA-BD5E-277D893070F5}" type="pres">
      <dgm:prSet presAssocID="{5849DA6D-6F8A-4B86-8969-364A387AE7B3}" presName="horzThree" presStyleCnt="0"/>
      <dgm:spPr/>
    </dgm:pt>
    <dgm:pt modelId="{0262C89C-AC80-4BBD-8227-1B0E24A04CBE}" type="pres">
      <dgm:prSet presAssocID="{E77C2D8D-1926-42DE-B6CF-E6B92C32BE04}" presName="sibSpaceTwo" presStyleCnt="0"/>
      <dgm:spPr/>
    </dgm:pt>
    <dgm:pt modelId="{D2349CC6-B9A8-46ED-BBEC-6CC216A07230}" type="pres">
      <dgm:prSet presAssocID="{F1921B8C-45A3-4674-9C34-5313FA8871CF}" presName="vertTwo" presStyleCnt="0"/>
      <dgm:spPr/>
    </dgm:pt>
    <dgm:pt modelId="{F16DD8B7-F7AF-4019-9040-ED95304B013D}" type="pres">
      <dgm:prSet presAssocID="{F1921B8C-45A3-4674-9C34-5313FA8871CF}" presName="txTwo" presStyleLbl="node2" presStyleIdx="1" presStyleCnt="2">
        <dgm:presLayoutVars>
          <dgm:chPref val="3"/>
        </dgm:presLayoutVars>
      </dgm:prSet>
      <dgm:spPr/>
      <dgm:t>
        <a:bodyPr/>
        <a:lstStyle/>
        <a:p>
          <a:endParaRPr lang="en-US"/>
        </a:p>
      </dgm:t>
    </dgm:pt>
    <dgm:pt modelId="{A2A801F1-7305-49ED-B01D-18B748450BF3}" type="pres">
      <dgm:prSet presAssocID="{F1921B8C-45A3-4674-9C34-5313FA8871CF}" presName="parTransTwo" presStyleCnt="0"/>
      <dgm:spPr/>
    </dgm:pt>
    <dgm:pt modelId="{8E392297-BC94-4BA8-B186-1DE3D85E284C}" type="pres">
      <dgm:prSet presAssocID="{F1921B8C-45A3-4674-9C34-5313FA8871CF}" presName="horzTwo" presStyleCnt="0"/>
      <dgm:spPr/>
    </dgm:pt>
    <dgm:pt modelId="{86D28ACC-390D-4B93-BD9D-FABD4EF711F0}" type="pres">
      <dgm:prSet presAssocID="{42583ED6-827A-4943-B0BE-9327F0B81CA2}" presName="vertThree" presStyleCnt="0"/>
      <dgm:spPr/>
    </dgm:pt>
    <dgm:pt modelId="{EC5BD8DE-7721-4D65-90E4-96787F600A5B}" type="pres">
      <dgm:prSet presAssocID="{42583ED6-827A-4943-B0BE-9327F0B81CA2}" presName="txThree" presStyleLbl="node3" presStyleIdx="2" presStyleCnt="3">
        <dgm:presLayoutVars>
          <dgm:chPref val="3"/>
        </dgm:presLayoutVars>
      </dgm:prSet>
      <dgm:spPr/>
      <dgm:t>
        <a:bodyPr/>
        <a:lstStyle/>
        <a:p>
          <a:endParaRPr lang="en-US"/>
        </a:p>
      </dgm:t>
    </dgm:pt>
    <dgm:pt modelId="{7823AB23-4DD2-4EBA-A024-F8CF0B3E6C87}" type="pres">
      <dgm:prSet presAssocID="{42583ED6-827A-4943-B0BE-9327F0B81CA2}" presName="horzThree" presStyleCnt="0"/>
      <dgm:spPr/>
    </dgm:pt>
  </dgm:ptLst>
  <dgm:cxnLst>
    <dgm:cxn modelId="{7E90ECD9-0244-431E-A3C4-E31C0529053F}" srcId="{E27455BA-2AAD-4F94-A96B-6FB960378687}" destId="{5849DA6D-6F8A-4B86-8969-364A387AE7B3}" srcOrd="1" destOrd="0" parTransId="{A4C561DB-70C7-4E22-A9CC-82821C74DCEF}" sibTransId="{D8EA5977-C975-4587-8D23-5EA9248C55B7}"/>
    <dgm:cxn modelId="{7D34A202-A161-46B3-AD14-C7897C0C5920}" type="presOf" srcId="{3FC49F4D-595F-43A0-80F4-0F4E512AFD1D}" destId="{E446E654-6C72-4540-AC40-1CBF6DA4AEF7}" srcOrd="0" destOrd="0" presId="urn:microsoft.com/office/officeart/2005/8/layout/hierarchy4"/>
    <dgm:cxn modelId="{83CDE027-A811-4069-B6D2-AD1E0A13B166}" type="presOf" srcId="{F1921B8C-45A3-4674-9C34-5313FA8871CF}" destId="{F16DD8B7-F7AF-4019-9040-ED95304B013D}" srcOrd="0" destOrd="0" presId="urn:microsoft.com/office/officeart/2005/8/layout/hierarchy4"/>
    <dgm:cxn modelId="{90341003-B034-4CC4-8FF6-C11BEE94A377}" srcId="{3FC49F4D-595F-43A0-80F4-0F4E512AFD1D}" destId="{0BAD282E-EA54-4DD9-9765-83C06CA8AF67}" srcOrd="0" destOrd="0" parTransId="{CAB0FC0E-63EA-4E3D-9354-194F13A1F7A9}" sibTransId="{D8300201-0051-40A0-AD7C-E7239DE21354}"/>
    <dgm:cxn modelId="{F7C8299D-8D17-4B24-8F53-E86C1C614E06}" type="presOf" srcId="{142A9A14-286A-45C2-8373-26B488A41ED4}" destId="{EDC62453-C1FB-4EEC-AD2F-36E960BB6236}" srcOrd="0" destOrd="0" presId="urn:microsoft.com/office/officeart/2005/8/layout/hierarchy4"/>
    <dgm:cxn modelId="{66741EAF-67AB-442B-BAEF-4D3206136021}" type="presOf" srcId="{E27455BA-2AAD-4F94-A96B-6FB960378687}" destId="{ED20E7ED-5592-456E-B929-5DB85177400E}" srcOrd="0" destOrd="0" presId="urn:microsoft.com/office/officeart/2005/8/layout/hierarchy4"/>
    <dgm:cxn modelId="{0CFBA65C-4EEF-4A9E-93C3-8EFDE9ABF56B}" srcId="{0BAD282E-EA54-4DD9-9765-83C06CA8AF67}" destId="{E27455BA-2AAD-4F94-A96B-6FB960378687}" srcOrd="0" destOrd="0" parTransId="{1FFAF101-CAC9-4C82-B7DB-8C079AAACD1A}" sibTransId="{E77C2D8D-1926-42DE-B6CF-E6B92C32BE04}"/>
    <dgm:cxn modelId="{BEF1B5AB-A54B-4044-A935-A0217506FDCE}" srcId="{F1921B8C-45A3-4674-9C34-5313FA8871CF}" destId="{42583ED6-827A-4943-B0BE-9327F0B81CA2}" srcOrd="0" destOrd="0" parTransId="{82700E8E-80AB-43CE-8DA2-809BD632D3FA}" sibTransId="{A432DD08-058D-4316-9BA9-F1E831C60037}"/>
    <dgm:cxn modelId="{D96B1482-9C34-4FD8-ACC8-E1B6C1BD74DE}" type="presOf" srcId="{42583ED6-827A-4943-B0BE-9327F0B81CA2}" destId="{EC5BD8DE-7721-4D65-90E4-96787F600A5B}" srcOrd="0" destOrd="0" presId="urn:microsoft.com/office/officeart/2005/8/layout/hierarchy4"/>
    <dgm:cxn modelId="{5ECB993F-AFAE-4737-8115-E8FC2A647DD6}" srcId="{E27455BA-2AAD-4F94-A96B-6FB960378687}" destId="{142A9A14-286A-45C2-8373-26B488A41ED4}" srcOrd="0" destOrd="0" parTransId="{A2A697D9-EA5A-405C-BEC0-8725BAF3792E}" sibTransId="{95B146BA-A237-41C4-BF00-9CB6CB1A4E59}"/>
    <dgm:cxn modelId="{EBE697B2-EE6B-4C5C-AB6F-2DFAFA2F5EC2}" srcId="{0BAD282E-EA54-4DD9-9765-83C06CA8AF67}" destId="{F1921B8C-45A3-4674-9C34-5313FA8871CF}" srcOrd="1" destOrd="0" parTransId="{C555C07C-B799-4AF7-B58D-A59043BC1B52}" sibTransId="{858B47C1-E496-455A-95BF-870EF1DE2AC9}"/>
    <dgm:cxn modelId="{7A29FA11-B265-4DEE-899A-7342F6A099DA}" type="presOf" srcId="{5849DA6D-6F8A-4B86-8969-364A387AE7B3}" destId="{6257FDF8-2527-4D22-AFD6-BE601C5D67D3}" srcOrd="0" destOrd="0" presId="urn:microsoft.com/office/officeart/2005/8/layout/hierarchy4"/>
    <dgm:cxn modelId="{A8CD6C33-47A6-46D8-88FE-C810380A4576}" type="presOf" srcId="{0BAD282E-EA54-4DD9-9765-83C06CA8AF67}" destId="{93BA830D-2807-4A2E-8024-ED940DABDAB4}" srcOrd="0" destOrd="0" presId="urn:microsoft.com/office/officeart/2005/8/layout/hierarchy4"/>
    <dgm:cxn modelId="{BE1D37E3-7791-4C61-9584-B70ACEF93C83}" type="presParOf" srcId="{E446E654-6C72-4540-AC40-1CBF6DA4AEF7}" destId="{ABE69AB4-A300-46B6-98BC-D3807CB44D34}" srcOrd="0" destOrd="0" presId="urn:microsoft.com/office/officeart/2005/8/layout/hierarchy4"/>
    <dgm:cxn modelId="{D8E69A58-8050-4D1B-AC53-24B872F42122}" type="presParOf" srcId="{ABE69AB4-A300-46B6-98BC-D3807CB44D34}" destId="{93BA830D-2807-4A2E-8024-ED940DABDAB4}" srcOrd="0" destOrd="0" presId="urn:microsoft.com/office/officeart/2005/8/layout/hierarchy4"/>
    <dgm:cxn modelId="{658EF631-B5AD-44E4-B886-E1A6C737AC7E}" type="presParOf" srcId="{ABE69AB4-A300-46B6-98BC-D3807CB44D34}" destId="{36C4A094-C316-4451-B5BD-B7E3300E8FB0}" srcOrd="1" destOrd="0" presId="urn:microsoft.com/office/officeart/2005/8/layout/hierarchy4"/>
    <dgm:cxn modelId="{D404DD65-D542-496E-8C0F-2658AE912992}" type="presParOf" srcId="{ABE69AB4-A300-46B6-98BC-D3807CB44D34}" destId="{DDC241BF-D394-4A7C-8A09-479C4393E37E}" srcOrd="2" destOrd="0" presId="urn:microsoft.com/office/officeart/2005/8/layout/hierarchy4"/>
    <dgm:cxn modelId="{0E772D2B-CE70-42CE-ADCA-391161E5827F}" type="presParOf" srcId="{DDC241BF-D394-4A7C-8A09-479C4393E37E}" destId="{CCB13325-AD14-4D36-90CB-43A8A47B85AD}" srcOrd="0" destOrd="0" presId="urn:microsoft.com/office/officeart/2005/8/layout/hierarchy4"/>
    <dgm:cxn modelId="{793C7228-739C-4876-9D19-7FE6FD5EFA3F}" type="presParOf" srcId="{CCB13325-AD14-4D36-90CB-43A8A47B85AD}" destId="{ED20E7ED-5592-456E-B929-5DB85177400E}" srcOrd="0" destOrd="0" presId="urn:microsoft.com/office/officeart/2005/8/layout/hierarchy4"/>
    <dgm:cxn modelId="{B144F484-3D10-4464-B3C2-59289E4BA3CB}" type="presParOf" srcId="{CCB13325-AD14-4D36-90CB-43A8A47B85AD}" destId="{91213416-21BA-49BA-8A6C-07134FAC76C9}" srcOrd="1" destOrd="0" presId="urn:microsoft.com/office/officeart/2005/8/layout/hierarchy4"/>
    <dgm:cxn modelId="{5C22F25E-6EDF-4167-AFC1-7AE688A0BFF2}" type="presParOf" srcId="{CCB13325-AD14-4D36-90CB-43A8A47B85AD}" destId="{AE3BAB75-86B9-43BA-828C-DD30F33F4DF1}" srcOrd="2" destOrd="0" presId="urn:microsoft.com/office/officeart/2005/8/layout/hierarchy4"/>
    <dgm:cxn modelId="{8E63774B-0889-42AF-A0D4-9E494B1343F8}" type="presParOf" srcId="{AE3BAB75-86B9-43BA-828C-DD30F33F4DF1}" destId="{B7CDC6FA-E6E4-409F-8DCF-A62BCEA6FA30}" srcOrd="0" destOrd="0" presId="urn:microsoft.com/office/officeart/2005/8/layout/hierarchy4"/>
    <dgm:cxn modelId="{6029C03C-0871-457F-B36F-D9C5ECA7346C}" type="presParOf" srcId="{B7CDC6FA-E6E4-409F-8DCF-A62BCEA6FA30}" destId="{EDC62453-C1FB-4EEC-AD2F-36E960BB6236}" srcOrd="0" destOrd="0" presId="urn:microsoft.com/office/officeart/2005/8/layout/hierarchy4"/>
    <dgm:cxn modelId="{C36A5F99-D5CD-4441-AE4F-BC0E8DB2633D}" type="presParOf" srcId="{B7CDC6FA-E6E4-409F-8DCF-A62BCEA6FA30}" destId="{BCB2CAFC-22EC-457E-9646-66FB9B5EF3DC}" srcOrd="1" destOrd="0" presId="urn:microsoft.com/office/officeart/2005/8/layout/hierarchy4"/>
    <dgm:cxn modelId="{D692DBCF-71B3-45F2-887E-1CAA37755E57}" type="presParOf" srcId="{AE3BAB75-86B9-43BA-828C-DD30F33F4DF1}" destId="{41BA8218-3BE3-4ADE-8AB5-C43FD3AEFE14}" srcOrd="1" destOrd="0" presId="urn:microsoft.com/office/officeart/2005/8/layout/hierarchy4"/>
    <dgm:cxn modelId="{71B9690D-FCF4-4799-8B22-3EF5F8071309}" type="presParOf" srcId="{AE3BAB75-86B9-43BA-828C-DD30F33F4DF1}" destId="{DD8A96EF-C64C-4B9D-9C38-BABA32815D33}" srcOrd="2" destOrd="0" presId="urn:microsoft.com/office/officeart/2005/8/layout/hierarchy4"/>
    <dgm:cxn modelId="{BE1A6755-054E-4926-881A-B3279FFCA94A}" type="presParOf" srcId="{DD8A96EF-C64C-4B9D-9C38-BABA32815D33}" destId="{6257FDF8-2527-4D22-AFD6-BE601C5D67D3}" srcOrd="0" destOrd="0" presId="urn:microsoft.com/office/officeart/2005/8/layout/hierarchy4"/>
    <dgm:cxn modelId="{3565CBC1-22D6-4E79-A657-B9DBC7C745EC}" type="presParOf" srcId="{DD8A96EF-C64C-4B9D-9C38-BABA32815D33}" destId="{1E81BEE6-D1C1-46EA-BD5E-277D893070F5}" srcOrd="1" destOrd="0" presId="urn:microsoft.com/office/officeart/2005/8/layout/hierarchy4"/>
    <dgm:cxn modelId="{7DBF5E51-5314-49E4-9900-56C119A0BDAE}" type="presParOf" srcId="{DDC241BF-D394-4A7C-8A09-479C4393E37E}" destId="{0262C89C-AC80-4BBD-8227-1B0E24A04CBE}" srcOrd="1" destOrd="0" presId="urn:microsoft.com/office/officeart/2005/8/layout/hierarchy4"/>
    <dgm:cxn modelId="{467D7B5C-DB2C-40DB-8E76-912448708BB4}" type="presParOf" srcId="{DDC241BF-D394-4A7C-8A09-479C4393E37E}" destId="{D2349CC6-B9A8-46ED-BBEC-6CC216A07230}" srcOrd="2" destOrd="0" presId="urn:microsoft.com/office/officeart/2005/8/layout/hierarchy4"/>
    <dgm:cxn modelId="{58103BA9-A39C-40B7-A12D-D2C91ED8D892}" type="presParOf" srcId="{D2349CC6-B9A8-46ED-BBEC-6CC216A07230}" destId="{F16DD8B7-F7AF-4019-9040-ED95304B013D}" srcOrd="0" destOrd="0" presId="urn:microsoft.com/office/officeart/2005/8/layout/hierarchy4"/>
    <dgm:cxn modelId="{0ABDCD39-C09D-427F-AFC5-77D6F1979663}" type="presParOf" srcId="{D2349CC6-B9A8-46ED-BBEC-6CC216A07230}" destId="{A2A801F1-7305-49ED-B01D-18B748450BF3}" srcOrd="1" destOrd="0" presId="urn:microsoft.com/office/officeart/2005/8/layout/hierarchy4"/>
    <dgm:cxn modelId="{CF39F6F7-7551-411D-A792-D750F9E7BCB6}" type="presParOf" srcId="{D2349CC6-B9A8-46ED-BBEC-6CC216A07230}" destId="{8E392297-BC94-4BA8-B186-1DE3D85E284C}" srcOrd="2" destOrd="0" presId="urn:microsoft.com/office/officeart/2005/8/layout/hierarchy4"/>
    <dgm:cxn modelId="{97F9F25B-302F-4F9D-8F5D-2911B3E042BC}" type="presParOf" srcId="{8E392297-BC94-4BA8-B186-1DE3D85E284C}" destId="{86D28ACC-390D-4B93-BD9D-FABD4EF711F0}" srcOrd="0" destOrd="0" presId="urn:microsoft.com/office/officeart/2005/8/layout/hierarchy4"/>
    <dgm:cxn modelId="{F12950FB-2B3F-4C77-BB49-6D762A66EF9E}" type="presParOf" srcId="{86D28ACC-390D-4B93-BD9D-FABD4EF711F0}" destId="{EC5BD8DE-7721-4D65-90E4-96787F600A5B}" srcOrd="0" destOrd="0" presId="urn:microsoft.com/office/officeart/2005/8/layout/hierarchy4"/>
    <dgm:cxn modelId="{4864FAC2-4E70-499E-BDB4-57715BC3A87C}" type="presParOf" srcId="{86D28ACC-390D-4B93-BD9D-FABD4EF711F0}" destId="{7823AB23-4DD2-4EBA-A024-F8CF0B3E6C87}"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BA830D-2807-4A2E-8024-ED940DABDAB4}">
      <dsp:nvSpPr>
        <dsp:cNvPr id="0" name=""/>
        <dsp:cNvSpPr/>
      </dsp:nvSpPr>
      <dsp:spPr>
        <a:xfrm>
          <a:off x="39" y="118884"/>
          <a:ext cx="8227711" cy="13071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err="1" smtClean="0"/>
            <a:t>Mesoscale</a:t>
          </a:r>
          <a:r>
            <a:rPr lang="en-US" sz="3400" kern="1200" dirty="0" smtClean="0"/>
            <a:t> Meteorology/Numerical Weather Prediction</a:t>
          </a:r>
          <a:endParaRPr lang="en-US" sz="3400" kern="1200" dirty="0"/>
        </a:p>
      </dsp:txBody>
      <dsp:txXfrm>
        <a:off x="38323" y="157168"/>
        <a:ext cx="8151143" cy="1230560"/>
      </dsp:txXfrm>
    </dsp:sp>
    <dsp:sp modelId="{ED20E7ED-5592-456E-B929-5DB85177400E}">
      <dsp:nvSpPr>
        <dsp:cNvPr id="0" name=""/>
        <dsp:cNvSpPr/>
      </dsp:nvSpPr>
      <dsp:spPr>
        <a:xfrm>
          <a:off x="944" y="1469087"/>
          <a:ext cx="5374595" cy="19046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Dynamics of thunderstorm systems &amp; Tornadoes</a:t>
          </a:r>
          <a:endParaRPr lang="en-US" sz="3400" kern="1200" dirty="0"/>
        </a:p>
      </dsp:txBody>
      <dsp:txXfrm>
        <a:off x="56730" y="1524873"/>
        <a:ext cx="5263023" cy="1793086"/>
      </dsp:txXfrm>
    </dsp:sp>
    <dsp:sp modelId="{EDC62453-C1FB-4EEC-AD2F-36E960BB6236}">
      <dsp:nvSpPr>
        <dsp:cNvPr id="0" name=""/>
        <dsp:cNvSpPr/>
      </dsp:nvSpPr>
      <dsp:spPr>
        <a:xfrm>
          <a:off x="944" y="3535091"/>
          <a:ext cx="2632025" cy="19046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Structure/Morphology of systems</a:t>
          </a:r>
          <a:endParaRPr lang="en-US" sz="1900" kern="1200" dirty="0"/>
        </a:p>
      </dsp:txBody>
      <dsp:txXfrm>
        <a:off x="56730" y="3590877"/>
        <a:ext cx="2520453" cy="1793086"/>
      </dsp:txXfrm>
    </dsp:sp>
    <dsp:sp modelId="{6257FDF8-2527-4D22-AFD6-BE601C5D67D3}">
      <dsp:nvSpPr>
        <dsp:cNvPr id="0" name=""/>
        <dsp:cNvSpPr/>
      </dsp:nvSpPr>
      <dsp:spPr>
        <a:xfrm>
          <a:off x="2743514" y="3535091"/>
          <a:ext cx="2632025" cy="19046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Role of Low-Level Jet</a:t>
          </a:r>
          <a:endParaRPr lang="en-US" sz="1900" kern="1200" dirty="0"/>
        </a:p>
      </dsp:txBody>
      <dsp:txXfrm>
        <a:off x="2799300" y="3590877"/>
        <a:ext cx="2520453" cy="1793086"/>
      </dsp:txXfrm>
    </dsp:sp>
    <dsp:sp modelId="{F16DD8B7-F7AF-4019-9040-ED95304B013D}">
      <dsp:nvSpPr>
        <dsp:cNvPr id="0" name=""/>
        <dsp:cNvSpPr/>
      </dsp:nvSpPr>
      <dsp:spPr>
        <a:xfrm>
          <a:off x="5596630" y="1469087"/>
          <a:ext cx="2632025" cy="19046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Forecasting Techniques</a:t>
          </a:r>
          <a:endParaRPr lang="en-US" sz="3400" kern="1200" dirty="0"/>
        </a:p>
      </dsp:txBody>
      <dsp:txXfrm>
        <a:off x="5652416" y="1524873"/>
        <a:ext cx="2520453" cy="1793086"/>
      </dsp:txXfrm>
    </dsp:sp>
    <dsp:sp modelId="{EC5BD8DE-7721-4D65-90E4-96787F600A5B}">
      <dsp:nvSpPr>
        <dsp:cNvPr id="0" name=""/>
        <dsp:cNvSpPr/>
      </dsp:nvSpPr>
      <dsp:spPr>
        <a:xfrm>
          <a:off x="5596630" y="3535091"/>
          <a:ext cx="2632025" cy="19046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Quantitative Precipitation Forecasts, Probability of Precipitation, </a:t>
          </a:r>
        </a:p>
        <a:p>
          <a:pPr lvl="0" algn="ctr" defTabSz="844550">
            <a:lnSpc>
              <a:spcPct val="90000"/>
            </a:lnSpc>
            <a:spcBef>
              <a:spcPct val="0"/>
            </a:spcBef>
            <a:spcAft>
              <a:spcPct val="35000"/>
            </a:spcAft>
          </a:pPr>
          <a:r>
            <a:rPr lang="en-US" sz="1900" kern="1200" dirty="0" smtClean="0"/>
            <a:t>Wind Forecasting</a:t>
          </a:r>
          <a:endParaRPr lang="en-US" sz="1900" kern="1200" dirty="0"/>
        </a:p>
      </dsp:txBody>
      <dsp:txXfrm>
        <a:off x="5652416" y="3590877"/>
        <a:ext cx="2520453" cy="179308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A4145E7-A6EC-4FD6-8D55-F1E6482B9D2F}" type="slidenum">
              <a:rPr lang="en-US" smtClean="0"/>
              <a:pPr>
                <a:defRPr/>
              </a:pPr>
              <a:t>‹#›</a:t>
            </a:fld>
            <a:endParaRPr lang="en-US"/>
          </a:p>
        </p:txBody>
      </p:sp>
    </p:spTree>
    <p:extLst>
      <p:ext uri="{BB962C8B-B14F-4D97-AF65-F5344CB8AC3E}">
        <p14:creationId xmlns:p14="http://schemas.microsoft.com/office/powerpoint/2010/main" val="2564468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F8B14D4-59E3-4D4C-9B63-77FC55F71971}" type="slidenum">
              <a:rPr lang="en-US" smtClean="0"/>
              <a:pPr>
                <a:defRPr/>
              </a:pPr>
              <a:t>‹#›</a:t>
            </a:fld>
            <a:endParaRPr lang="en-US"/>
          </a:p>
        </p:txBody>
      </p:sp>
    </p:spTree>
    <p:extLst>
      <p:ext uri="{BB962C8B-B14F-4D97-AF65-F5344CB8AC3E}">
        <p14:creationId xmlns:p14="http://schemas.microsoft.com/office/powerpoint/2010/main" val="3903326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41425C6-C1CF-4EC1-9CD9-41C2FAF9F184}" type="slidenum">
              <a:rPr lang="en-US" smtClean="0"/>
              <a:pPr>
                <a:defRPr/>
              </a:pPr>
              <a:t>‹#›</a:t>
            </a:fld>
            <a:endParaRPr lang="en-US"/>
          </a:p>
        </p:txBody>
      </p:sp>
    </p:spTree>
    <p:extLst>
      <p:ext uri="{BB962C8B-B14F-4D97-AF65-F5344CB8AC3E}">
        <p14:creationId xmlns:p14="http://schemas.microsoft.com/office/powerpoint/2010/main" val="1438743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5C08A3E-D2DF-4203-9FF5-F29C44F253C5}" type="slidenum">
              <a:rPr lang="en-US" smtClean="0"/>
              <a:pPr>
                <a:defRPr/>
              </a:pPr>
              <a:t>‹#›</a:t>
            </a:fld>
            <a:endParaRPr lang="en-US"/>
          </a:p>
        </p:txBody>
      </p:sp>
    </p:spTree>
    <p:extLst>
      <p:ext uri="{BB962C8B-B14F-4D97-AF65-F5344CB8AC3E}">
        <p14:creationId xmlns:p14="http://schemas.microsoft.com/office/powerpoint/2010/main" val="3691531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008C956-04F1-435D-BF08-E4A0FC79D9BC}" type="slidenum">
              <a:rPr lang="en-US" smtClean="0"/>
              <a:pPr>
                <a:defRPr/>
              </a:pPr>
              <a:t>‹#›</a:t>
            </a:fld>
            <a:endParaRPr lang="en-US"/>
          </a:p>
        </p:txBody>
      </p:sp>
    </p:spTree>
    <p:extLst>
      <p:ext uri="{BB962C8B-B14F-4D97-AF65-F5344CB8AC3E}">
        <p14:creationId xmlns:p14="http://schemas.microsoft.com/office/powerpoint/2010/main" val="4223122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71B36C3-C569-44A8-B5A2-0CBAD021C25E}" type="slidenum">
              <a:rPr lang="en-US" smtClean="0"/>
              <a:pPr>
                <a:defRPr/>
              </a:pPr>
              <a:t>‹#›</a:t>
            </a:fld>
            <a:endParaRPr lang="en-US"/>
          </a:p>
        </p:txBody>
      </p:sp>
    </p:spTree>
    <p:extLst>
      <p:ext uri="{BB962C8B-B14F-4D97-AF65-F5344CB8AC3E}">
        <p14:creationId xmlns:p14="http://schemas.microsoft.com/office/powerpoint/2010/main" val="80316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7B87E03-2BE0-4315-BD17-DB8F1124D021}" type="slidenum">
              <a:rPr lang="en-US" smtClean="0"/>
              <a:pPr>
                <a:defRPr/>
              </a:pPr>
              <a:t>‹#›</a:t>
            </a:fld>
            <a:endParaRPr lang="en-US"/>
          </a:p>
        </p:txBody>
      </p:sp>
    </p:spTree>
    <p:extLst>
      <p:ext uri="{BB962C8B-B14F-4D97-AF65-F5344CB8AC3E}">
        <p14:creationId xmlns:p14="http://schemas.microsoft.com/office/powerpoint/2010/main" val="3664245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5C88BB2-6A8D-4468-9AC2-85262375DCF4}" type="slidenum">
              <a:rPr lang="en-US" smtClean="0"/>
              <a:pPr>
                <a:defRPr/>
              </a:pPr>
              <a:t>‹#›</a:t>
            </a:fld>
            <a:endParaRPr lang="en-US"/>
          </a:p>
        </p:txBody>
      </p:sp>
    </p:spTree>
    <p:extLst>
      <p:ext uri="{BB962C8B-B14F-4D97-AF65-F5344CB8AC3E}">
        <p14:creationId xmlns:p14="http://schemas.microsoft.com/office/powerpoint/2010/main" val="3930258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4EE0062-EC06-400D-A564-4916559DF110}" type="slidenum">
              <a:rPr lang="en-US" smtClean="0"/>
              <a:pPr>
                <a:defRPr/>
              </a:pPr>
              <a:t>‹#›</a:t>
            </a:fld>
            <a:endParaRPr lang="en-US"/>
          </a:p>
        </p:txBody>
      </p:sp>
    </p:spTree>
    <p:extLst>
      <p:ext uri="{BB962C8B-B14F-4D97-AF65-F5344CB8AC3E}">
        <p14:creationId xmlns:p14="http://schemas.microsoft.com/office/powerpoint/2010/main" val="3297958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EE97427-B10B-43B2-9046-9977C94826AE}" type="slidenum">
              <a:rPr lang="en-US" smtClean="0"/>
              <a:pPr>
                <a:defRPr/>
              </a:pPr>
              <a:t>‹#›</a:t>
            </a:fld>
            <a:endParaRPr lang="en-US"/>
          </a:p>
        </p:txBody>
      </p:sp>
    </p:spTree>
    <p:extLst>
      <p:ext uri="{BB962C8B-B14F-4D97-AF65-F5344CB8AC3E}">
        <p14:creationId xmlns:p14="http://schemas.microsoft.com/office/powerpoint/2010/main" val="1695573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C6C512C-9A42-48BC-AF80-6CB4F0A8FC3D}" type="slidenum">
              <a:rPr lang="en-US" smtClean="0"/>
              <a:pPr>
                <a:defRPr/>
              </a:pPr>
              <a:t>‹#›</a:t>
            </a:fld>
            <a:endParaRPr lang="en-US"/>
          </a:p>
        </p:txBody>
      </p:sp>
    </p:spTree>
    <p:extLst>
      <p:ext uri="{BB962C8B-B14F-4D97-AF65-F5344CB8AC3E}">
        <p14:creationId xmlns:p14="http://schemas.microsoft.com/office/powerpoint/2010/main" val="2841357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9BE0F23-650D-483F-B56D-960EB66F2CEF}" type="slidenum">
              <a:rPr lang="en-US" smtClean="0"/>
              <a:pPr>
                <a:defRPr/>
              </a:pPr>
              <a:t>‹#›</a:t>
            </a:fld>
            <a:endParaRPr lang="en-US"/>
          </a:p>
        </p:txBody>
      </p:sp>
    </p:spTree>
    <p:extLst>
      <p:ext uri="{BB962C8B-B14F-4D97-AF65-F5344CB8AC3E}">
        <p14:creationId xmlns:p14="http://schemas.microsoft.com/office/powerpoint/2010/main" val="40169211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Documents%20and%20Settings\Tim%20Samaras\My%20Documents\My%20Videos\Small%20June%2011%20Video%20clips\Shot2HR.WMV" TargetMode="External"/><Relationship Id="rId1" Type="http://schemas.microsoft.com/office/2007/relationships/media" Target="file:///C:\Documents%20and%20Settings\Tim%20Samaras\My%20Documents\My%20Videos\Small%20June%2011%20Video%20clips\Shot2HR.WMV" TargetMode="Externa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609600"/>
            <a:ext cx="8229600" cy="1143000"/>
          </a:xfrm>
        </p:spPr>
        <p:txBody>
          <a:bodyPr>
            <a:normAutofit fontScale="90000"/>
          </a:bodyPr>
          <a:lstStyle/>
          <a:p>
            <a:pPr eaLnBrk="1" hangingPunct="1"/>
            <a:r>
              <a:rPr lang="en-US" sz="4000" b="1" dirty="0" smtClean="0"/>
              <a:t>Research: My perspective</a:t>
            </a:r>
            <a:br>
              <a:rPr lang="en-US" sz="4000" b="1" dirty="0" smtClean="0"/>
            </a:br>
            <a:r>
              <a:rPr lang="en-US" sz="4000" b="1" dirty="0" smtClean="0"/>
              <a:t>WESEP 594 Seminar</a:t>
            </a:r>
          </a:p>
        </p:txBody>
      </p:sp>
      <p:sp>
        <p:nvSpPr>
          <p:cNvPr id="2051" name="Rectangle 3"/>
          <p:cNvSpPr>
            <a:spLocks noGrp="1" noChangeArrowheads="1"/>
          </p:cNvSpPr>
          <p:nvPr>
            <p:ph idx="1"/>
          </p:nvPr>
        </p:nvSpPr>
        <p:spPr>
          <a:xfrm>
            <a:off x="457200" y="2819400"/>
            <a:ext cx="8229600" cy="3306763"/>
          </a:xfrm>
        </p:spPr>
        <p:txBody>
          <a:bodyPr/>
          <a:lstStyle/>
          <a:p>
            <a:pPr marL="0" indent="0" algn="ctr" eaLnBrk="1" hangingPunct="1">
              <a:buFontTx/>
              <a:buNone/>
            </a:pPr>
            <a:r>
              <a:rPr lang="en-US" i="1" dirty="0" smtClean="0"/>
              <a:t>William A. Gallus, Jr.</a:t>
            </a:r>
          </a:p>
          <a:p>
            <a:pPr marL="0" indent="0" algn="ctr" eaLnBrk="1" hangingPunct="1">
              <a:buFontTx/>
              <a:buNone/>
            </a:pPr>
            <a:r>
              <a:rPr lang="en-US" i="1" dirty="0" smtClean="0"/>
              <a:t>Dept. of Geological and Atmospheric Sciences</a:t>
            </a:r>
          </a:p>
          <a:p>
            <a:pPr marL="0" indent="0" algn="ctr" eaLnBrk="1" hangingPunct="1">
              <a:buFontTx/>
              <a:buNone/>
            </a:pPr>
            <a:r>
              <a:rPr lang="en-US" i="1" dirty="0" smtClean="0"/>
              <a:t>Sept. 27, 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fontScale="90000"/>
          </a:bodyPr>
          <a:lstStyle/>
          <a:p>
            <a:r>
              <a:rPr lang="en-US" b="1" dirty="0" smtClean="0"/>
              <a:t>How is Research Done (in my opinion)?</a:t>
            </a:r>
            <a:endParaRPr lang="en-US"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0" y="1143001"/>
            <a:ext cx="7619999" cy="5714999"/>
          </a:xfrm>
        </p:spPr>
      </p:pic>
    </p:spTree>
    <p:extLst>
      <p:ext uri="{BB962C8B-B14F-4D97-AF65-F5344CB8AC3E}">
        <p14:creationId xmlns:p14="http://schemas.microsoft.com/office/powerpoint/2010/main" val="706425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Three main triggers for my research</a:t>
            </a:r>
            <a:endParaRPr lang="en-US" b="1" dirty="0"/>
          </a:p>
        </p:txBody>
      </p:sp>
      <p:sp>
        <p:nvSpPr>
          <p:cNvPr id="3" name="Content Placeholder 2"/>
          <p:cNvSpPr>
            <a:spLocks noGrp="1"/>
          </p:cNvSpPr>
          <p:nvPr>
            <p:ph idx="1"/>
          </p:nvPr>
        </p:nvSpPr>
        <p:spPr>
          <a:xfrm>
            <a:off x="495300" y="1371600"/>
            <a:ext cx="8229600" cy="4525963"/>
          </a:xfrm>
        </p:spPr>
        <p:txBody>
          <a:bodyPr/>
          <a:lstStyle/>
          <a:p>
            <a:r>
              <a:rPr lang="en-US" dirty="0" smtClean="0"/>
              <a:t>Observation of interesting weather event</a:t>
            </a:r>
            <a:endParaRPr lang="en-US" dirty="0"/>
          </a:p>
          <a:p>
            <a:r>
              <a:rPr lang="en-US" dirty="0"/>
              <a:t>C</a:t>
            </a:r>
            <a:r>
              <a:rPr lang="en-US" dirty="0" smtClean="0"/>
              <a:t>areful thought about systematic shortcomings in understanding or prediction</a:t>
            </a:r>
          </a:p>
          <a:p>
            <a:r>
              <a:rPr lang="en-US" dirty="0" smtClean="0"/>
              <a:t>New research questions arising as prior research questions are explored (</a:t>
            </a:r>
            <a:r>
              <a:rPr lang="en-US" i="1" dirty="0" smtClean="0"/>
              <a:t>This has been my main path to attract federal funding.  The other paths have led to most senior undergraduate theses I mentor</a:t>
            </a:r>
            <a:r>
              <a:rPr lang="en-US" dirty="0" smtClean="0"/>
              <a:t>).</a:t>
            </a:r>
            <a:endParaRPr lang="en-US" dirty="0"/>
          </a:p>
        </p:txBody>
      </p:sp>
      <p:sp>
        <p:nvSpPr>
          <p:cNvPr id="4" name="TextBox 3"/>
          <p:cNvSpPr txBox="1"/>
          <p:nvPr/>
        </p:nvSpPr>
        <p:spPr>
          <a:xfrm>
            <a:off x="304800" y="5791200"/>
            <a:ext cx="8610600" cy="954107"/>
          </a:xfrm>
          <a:prstGeom prst="rect">
            <a:avLst/>
          </a:prstGeom>
          <a:noFill/>
        </p:spPr>
        <p:txBody>
          <a:bodyPr wrap="square" rtlCol="0">
            <a:spAutoFit/>
          </a:bodyPr>
          <a:lstStyle/>
          <a:p>
            <a:pPr algn="ctr"/>
            <a:r>
              <a:rPr lang="en-US" sz="2800" b="1" i="1" dirty="0" smtClean="0">
                <a:solidFill>
                  <a:srgbClr val="FF0000"/>
                </a:solidFill>
              </a:rPr>
              <a:t>Some of these ideas imply research cannot be “planned” fully</a:t>
            </a:r>
            <a:endParaRPr lang="en-US" sz="2800" b="1" i="1" dirty="0">
              <a:solidFill>
                <a:srgbClr val="FF0000"/>
              </a:solidFill>
            </a:endParaRPr>
          </a:p>
        </p:txBody>
      </p:sp>
    </p:spTree>
    <p:extLst>
      <p:ext uri="{BB962C8B-B14F-4D97-AF65-F5344CB8AC3E}">
        <p14:creationId xmlns:p14="http://schemas.microsoft.com/office/powerpoint/2010/main" val="10052532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a good research problem?</a:t>
            </a:r>
            <a:endParaRPr lang="en-US" b="1" dirty="0"/>
          </a:p>
        </p:txBody>
      </p:sp>
      <p:sp>
        <p:nvSpPr>
          <p:cNvPr id="3" name="Content Placeholder 2"/>
          <p:cNvSpPr>
            <a:spLocks noGrp="1"/>
          </p:cNvSpPr>
          <p:nvPr>
            <p:ph idx="1"/>
          </p:nvPr>
        </p:nvSpPr>
        <p:spPr/>
        <p:txBody>
          <a:bodyPr/>
          <a:lstStyle/>
          <a:p>
            <a:r>
              <a:rPr lang="en-US" dirty="0" smtClean="0"/>
              <a:t>A good research problem will have a big impact when investigated (societal benefits or break-through in scientific understanding)</a:t>
            </a:r>
          </a:p>
          <a:p>
            <a:r>
              <a:rPr lang="en-US" dirty="0" smtClean="0"/>
              <a:t>It should be well-defined so that specific questions can be answered</a:t>
            </a:r>
          </a:p>
          <a:p>
            <a:r>
              <a:rPr lang="en-US" dirty="0" smtClean="0"/>
              <a:t>It should be answerable – do the data exist to investigate it/can the appropriate model runs be performed?</a:t>
            </a:r>
            <a:endParaRPr lang="en-US" dirty="0"/>
          </a:p>
        </p:txBody>
      </p:sp>
    </p:spTree>
    <p:extLst>
      <p:ext uri="{BB962C8B-B14F-4D97-AF65-F5344CB8AC3E}">
        <p14:creationId xmlns:p14="http://schemas.microsoft.com/office/powerpoint/2010/main" val="16198351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Creativity </a:t>
            </a:r>
            <a:r>
              <a:rPr lang="en-US" b="1" dirty="0" err="1" smtClean="0"/>
              <a:t>vs</a:t>
            </a:r>
            <a:r>
              <a:rPr lang="en-US" b="1" dirty="0" smtClean="0"/>
              <a:t> Current State of Understanding (Lit Review)</a:t>
            </a:r>
            <a:endParaRPr lang="en-US" b="1" dirty="0"/>
          </a:p>
        </p:txBody>
      </p:sp>
      <p:sp>
        <p:nvSpPr>
          <p:cNvPr id="3" name="Content Placeholder 2"/>
          <p:cNvSpPr>
            <a:spLocks noGrp="1"/>
          </p:cNvSpPr>
          <p:nvPr>
            <p:ph idx="1"/>
          </p:nvPr>
        </p:nvSpPr>
        <p:spPr/>
        <p:txBody>
          <a:bodyPr/>
          <a:lstStyle/>
          <a:p>
            <a:r>
              <a:rPr lang="en-US" dirty="0" smtClean="0"/>
              <a:t>I personally find it much easier to think of the problem, using my knowledge of my own recent research, or my memories of weather behavior than fitting the problem into the current state of understanding.</a:t>
            </a:r>
          </a:p>
          <a:p>
            <a:r>
              <a:rPr lang="en-US" dirty="0" smtClean="0"/>
              <a:t>But….a literature review is essential for multiple reasons:</a:t>
            </a:r>
            <a:endParaRPr lang="en-US" dirty="0"/>
          </a:p>
        </p:txBody>
      </p:sp>
    </p:spTree>
    <p:extLst>
      <p:ext uri="{BB962C8B-B14F-4D97-AF65-F5344CB8AC3E}">
        <p14:creationId xmlns:p14="http://schemas.microsoft.com/office/powerpoint/2010/main" val="26607558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Literature Reviews</a:t>
            </a:r>
            <a:endParaRPr lang="en-US" b="1" dirty="0"/>
          </a:p>
        </p:txBody>
      </p:sp>
      <p:sp>
        <p:nvSpPr>
          <p:cNvPr id="3" name="Content Placeholder 2"/>
          <p:cNvSpPr>
            <a:spLocks noGrp="1"/>
          </p:cNvSpPr>
          <p:nvPr>
            <p:ph idx="1"/>
          </p:nvPr>
        </p:nvSpPr>
        <p:spPr/>
        <p:txBody>
          <a:bodyPr>
            <a:normAutofit lnSpcReduction="10000"/>
          </a:bodyPr>
          <a:lstStyle/>
          <a:p>
            <a:r>
              <a:rPr lang="en-US" dirty="0" smtClean="0"/>
              <a:t>Has your question already been answered, fully or in part?</a:t>
            </a:r>
          </a:p>
          <a:p>
            <a:r>
              <a:rPr lang="en-US" dirty="0" smtClean="0"/>
              <a:t>Prior research can help focus or alter a research problem (or suggest even more branches in your research plan)</a:t>
            </a:r>
          </a:p>
          <a:p>
            <a:r>
              <a:rPr lang="en-US" dirty="0" smtClean="0"/>
              <a:t>For external funding, it is essential – nothing worse than a reviewer seeing that you don’t mention their hard work related closely to your proposed research</a:t>
            </a:r>
            <a:endParaRPr lang="en-US" dirty="0"/>
          </a:p>
        </p:txBody>
      </p:sp>
    </p:spTree>
    <p:extLst>
      <p:ext uri="{BB962C8B-B14F-4D97-AF65-F5344CB8AC3E}">
        <p14:creationId xmlns:p14="http://schemas.microsoft.com/office/powerpoint/2010/main" val="58694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End products?</a:t>
            </a:r>
            <a:endParaRPr lang="en-US" b="1" dirty="0"/>
          </a:p>
        </p:txBody>
      </p:sp>
      <p:sp>
        <p:nvSpPr>
          <p:cNvPr id="3" name="Content Placeholder 2"/>
          <p:cNvSpPr>
            <a:spLocks noGrp="1"/>
          </p:cNvSpPr>
          <p:nvPr>
            <p:ph idx="1"/>
          </p:nvPr>
        </p:nvSpPr>
        <p:spPr>
          <a:xfrm>
            <a:off x="457200" y="1600200"/>
            <a:ext cx="8229600" cy="4800600"/>
          </a:xfrm>
        </p:spPr>
        <p:txBody>
          <a:bodyPr>
            <a:normAutofit/>
          </a:bodyPr>
          <a:lstStyle/>
          <a:p>
            <a:r>
              <a:rPr lang="en-US" dirty="0" smtClean="0"/>
              <a:t>In science, until maybe recently, end products were often papers, because those play a big role in getting future money to continue the whole process.  </a:t>
            </a:r>
          </a:p>
          <a:p>
            <a:r>
              <a:rPr lang="en-US" dirty="0" smtClean="0"/>
              <a:t>In an idealistic sense, impacts were also good end products, and possibly students</a:t>
            </a:r>
          </a:p>
          <a:p>
            <a:r>
              <a:rPr lang="en-US" dirty="0" smtClean="0"/>
              <a:t>Perhaps more often now, esp. with wind energy work, end products are not papers, but impacts on those providing the funds</a:t>
            </a:r>
            <a:endParaRPr lang="en-US" dirty="0"/>
          </a:p>
        </p:txBody>
      </p:sp>
    </p:spTree>
    <p:extLst>
      <p:ext uri="{BB962C8B-B14F-4D97-AF65-F5344CB8AC3E}">
        <p14:creationId xmlns:p14="http://schemas.microsoft.com/office/powerpoint/2010/main" val="38752836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Other thoughts about research</a:t>
            </a:r>
            <a:endParaRPr lang="en-US" dirty="0"/>
          </a:p>
        </p:txBody>
      </p:sp>
      <p:sp>
        <p:nvSpPr>
          <p:cNvPr id="3" name="Content Placeholder 2"/>
          <p:cNvSpPr>
            <a:spLocks noGrp="1"/>
          </p:cNvSpPr>
          <p:nvPr>
            <p:ph idx="1"/>
          </p:nvPr>
        </p:nvSpPr>
        <p:spPr>
          <a:xfrm>
            <a:off x="457200" y="1219200"/>
            <a:ext cx="8229600" cy="5334000"/>
          </a:xfrm>
        </p:spPr>
        <p:txBody>
          <a:bodyPr>
            <a:normAutofit/>
          </a:bodyPr>
          <a:lstStyle/>
          <a:p>
            <a:r>
              <a:rPr lang="en-US" dirty="0" smtClean="0"/>
              <a:t>I’ve found that research normally requires about 10 steps forward and 9 steps backwards.  It would be highly unusual to perform a set of sensitivity tests once.  It is much more common to do the set of tests, </a:t>
            </a:r>
            <a:endParaRPr lang="en-US" dirty="0"/>
          </a:p>
        </p:txBody>
      </p:sp>
      <p:sp>
        <p:nvSpPr>
          <p:cNvPr id="4" name="Right Arrow 3"/>
          <p:cNvSpPr/>
          <p:nvPr/>
        </p:nvSpPr>
        <p:spPr>
          <a:xfrm>
            <a:off x="2971800" y="3733800"/>
            <a:ext cx="3124200" cy="1676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28943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Other thoughts about research</a:t>
            </a:r>
            <a:endParaRPr lang="en-US" dirty="0"/>
          </a:p>
        </p:txBody>
      </p:sp>
      <p:sp>
        <p:nvSpPr>
          <p:cNvPr id="3" name="Content Placeholder 2"/>
          <p:cNvSpPr>
            <a:spLocks noGrp="1"/>
          </p:cNvSpPr>
          <p:nvPr>
            <p:ph idx="1"/>
          </p:nvPr>
        </p:nvSpPr>
        <p:spPr>
          <a:xfrm>
            <a:off x="457200" y="1219200"/>
            <a:ext cx="8229600" cy="5334000"/>
          </a:xfrm>
        </p:spPr>
        <p:txBody>
          <a:bodyPr>
            <a:normAutofit/>
          </a:bodyPr>
          <a:lstStyle/>
          <a:p>
            <a:r>
              <a:rPr lang="en-US" dirty="0" smtClean="0"/>
              <a:t>discover a stupid mistake, </a:t>
            </a:r>
            <a:endParaRPr lang="en-US" dirty="0"/>
          </a:p>
        </p:txBody>
      </p:sp>
      <p:sp>
        <p:nvSpPr>
          <p:cNvPr id="4" name="Left Arrow 3"/>
          <p:cNvSpPr/>
          <p:nvPr/>
        </p:nvSpPr>
        <p:spPr>
          <a:xfrm>
            <a:off x="2286000" y="3581400"/>
            <a:ext cx="4495800" cy="21336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42488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Other thoughts about research</a:t>
            </a:r>
            <a:endParaRPr lang="en-US" dirty="0"/>
          </a:p>
        </p:txBody>
      </p:sp>
      <p:sp>
        <p:nvSpPr>
          <p:cNvPr id="3" name="Content Placeholder 2"/>
          <p:cNvSpPr>
            <a:spLocks noGrp="1"/>
          </p:cNvSpPr>
          <p:nvPr>
            <p:ph idx="1"/>
          </p:nvPr>
        </p:nvSpPr>
        <p:spPr>
          <a:xfrm>
            <a:off x="457200" y="1219200"/>
            <a:ext cx="8229600" cy="5334000"/>
          </a:xfrm>
        </p:spPr>
        <p:txBody>
          <a:bodyPr>
            <a:normAutofit/>
          </a:bodyPr>
          <a:lstStyle/>
          <a:p>
            <a:r>
              <a:rPr lang="en-US" dirty="0" smtClean="0"/>
              <a:t>redo them, </a:t>
            </a:r>
            <a:endParaRPr lang="en-US" dirty="0"/>
          </a:p>
        </p:txBody>
      </p:sp>
      <p:sp>
        <p:nvSpPr>
          <p:cNvPr id="4" name="Right Arrow 3"/>
          <p:cNvSpPr/>
          <p:nvPr/>
        </p:nvSpPr>
        <p:spPr>
          <a:xfrm>
            <a:off x="1600200" y="3200400"/>
            <a:ext cx="5257800" cy="1981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99986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Other thoughts about research</a:t>
            </a:r>
            <a:endParaRPr lang="en-US" dirty="0"/>
          </a:p>
        </p:txBody>
      </p:sp>
      <p:sp>
        <p:nvSpPr>
          <p:cNvPr id="3" name="Content Placeholder 2"/>
          <p:cNvSpPr>
            <a:spLocks noGrp="1"/>
          </p:cNvSpPr>
          <p:nvPr>
            <p:ph idx="1"/>
          </p:nvPr>
        </p:nvSpPr>
        <p:spPr>
          <a:xfrm>
            <a:off x="457200" y="1219200"/>
            <a:ext cx="8229600" cy="5334000"/>
          </a:xfrm>
        </p:spPr>
        <p:txBody>
          <a:bodyPr>
            <a:normAutofit/>
          </a:bodyPr>
          <a:lstStyle/>
          <a:p>
            <a:r>
              <a:rPr lang="en-US" dirty="0" smtClean="0"/>
              <a:t>discover another stupid mistake</a:t>
            </a:r>
            <a:endParaRPr lang="en-US" dirty="0"/>
          </a:p>
        </p:txBody>
      </p:sp>
      <p:sp>
        <p:nvSpPr>
          <p:cNvPr id="4" name="Left Arrow 3"/>
          <p:cNvSpPr/>
          <p:nvPr/>
        </p:nvSpPr>
        <p:spPr>
          <a:xfrm>
            <a:off x="1752600" y="3200400"/>
            <a:ext cx="5105400" cy="21336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4905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am I?</a:t>
            </a:r>
            <a:endParaRPr lang="en-US" dirty="0"/>
          </a:p>
        </p:txBody>
      </p:sp>
      <p:sp>
        <p:nvSpPr>
          <p:cNvPr id="3" name="Content Placeholder 2"/>
          <p:cNvSpPr>
            <a:spLocks noGrp="1"/>
          </p:cNvSpPr>
          <p:nvPr>
            <p:ph idx="1"/>
          </p:nvPr>
        </p:nvSpPr>
        <p:spPr>
          <a:xfrm>
            <a:off x="457200" y="1600201"/>
            <a:ext cx="8229600" cy="2438400"/>
          </a:xfrm>
        </p:spPr>
        <p:txBody>
          <a:bodyPr/>
          <a:lstStyle/>
          <a:p>
            <a:r>
              <a:rPr lang="en-US" dirty="0" smtClean="0"/>
              <a:t>Education (all degrees Atmos. </a:t>
            </a:r>
            <a:r>
              <a:rPr lang="en-US" dirty="0" err="1" smtClean="0"/>
              <a:t>Sci</a:t>
            </a:r>
            <a:r>
              <a:rPr lang="en-US" dirty="0" smtClean="0"/>
              <a:t>)</a:t>
            </a:r>
          </a:p>
          <a:p>
            <a:pPr lvl="1"/>
            <a:r>
              <a:rPr lang="en-US" dirty="0" smtClean="0"/>
              <a:t>Ph.D., Colorado State University, 1989-1993</a:t>
            </a:r>
          </a:p>
          <a:p>
            <a:pPr lvl="1"/>
            <a:r>
              <a:rPr lang="en-US" dirty="0" smtClean="0"/>
              <a:t>M.S., Colorado State University, 1987-1989</a:t>
            </a:r>
          </a:p>
          <a:p>
            <a:pPr lvl="1"/>
            <a:r>
              <a:rPr lang="en-US" dirty="0" smtClean="0"/>
              <a:t>B.S., Penn State University, 1983-1987</a:t>
            </a:r>
          </a:p>
          <a:p>
            <a:pPr lvl="1"/>
            <a:endParaRPr lang="en-US" dirty="0" smtClean="0"/>
          </a:p>
        </p:txBody>
      </p:sp>
      <p:sp>
        <p:nvSpPr>
          <p:cNvPr id="4" name="TextBox 3"/>
          <p:cNvSpPr txBox="1"/>
          <p:nvPr/>
        </p:nvSpPr>
        <p:spPr>
          <a:xfrm>
            <a:off x="381000" y="4114800"/>
            <a:ext cx="8001000" cy="1015663"/>
          </a:xfrm>
          <a:prstGeom prst="rect">
            <a:avLst/>
          </a:prstGeom>
          <a:noFill/>
        </p:spPr>
        <p:txBody>
          <a:bodyPr wrap="square" rtlCol="0">
            <a:spAutoFit/>
          </a:bodyPr>
          <a:lstStyle/>
          <a:p>
            <a:pPr marL="457200" indent="-457200">
              <a:buFont typeface="Arial"/>
              <a:buChar char="•"/>
            </a:pPr>
            <a:r>
              <a:rPr lang="en-US" sz="3200" dirty="0" smtClean="0">
                <a:latin typeface="+mj-lt"/>
              </a:rPr>
              <a:t>Academic Experience</a:t>
            </a:r>
          </a:p>
          <a:p>
            <a:pPr lvl="1"/>
            <a:r>
              <a:rPr lang="en-US" sz="2800" dirty="0" smtClean="0">
                <a:latin typeface="+mn-lt"/>
              </a:rPr>
              <a:t>-- Iowa State University, 1995-present</a:t>
            </a:r>
            <a:endParaRPr lang="en-US" sz="2800" dirty="0">
              <a:latin typeface="+mn-lt"/>
            </a:endParaRPr>
          </a:p>
        </p:txBody>
      </p:sp>
    </p:spTree>
    <p:extLst>
      <p:ext uri="{BB962C8B-B14F-4D97-AF65-F5344CB8AC3E}">
        <p14:creationId xmlns:p14="http://schemas.microsoft.com/office/powerpoint/2010/main" val="16904804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Other thoughts about research</a:t>
            </a:r>
            <a:endParaRPr lang="en-US" dirty="0"/>
          </a:p>
        </p:txBody>
      </p:sp>
      <p:sp>
        <p:nvSpPr>
          <p:cNvPr id="3" name="Content Placeholder 2"/>
          <p:cNvSpPr>
            <a:spLocks noGrp="1"/>
          </p:cNvSpPr>
          <p:nvPr>
            <p:ph idx="1"/>
          </p:nvPr>
        </p:nvSpPr>
        <p:spPr>
          <a:xfrm>
            <a:off x="457200" y="1143000"/>
            <a:ext cx="8229600" cy="5334000"/>
          </a:xfrm>
        </p:spPr>
        <p:txBody>
          <a:bodyPr>
            <a:normAutofit/>
          </a:bodyPr>
          <a:lstStyle/>
          <a:p>
            <a:r>
              <a:rPr lang="en-US" dirty="0" smtClean="0"/>
              <a:t>redo them again, </a:t>
            </a:r>
            <a:endParaRPr lang="en-US" dirty="0"/>
          </a:p>
        </p:txBody>
      </p:sp>
      <p:sp>
        <p:nvSpPr>
          <p:cNvPr id="4" name="Right Arrow 3"/>
          <p:cNvSpPr/>
          <p:nvPr/>
        </p:nvSpPr>
        <p:spPr>
          <a:xfrm>
            <a:off x="1676400" y="3581400"/>
            <a:ext cx="5181600" cy="1828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24145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Other thoughts about research</a:t>
            </a:r>
            <a:endParaRPr lang="en-US" dirty="0"/>
          </a:p>
        </p:txBody>
      </p:sp>
      <p:sp>
        <p:nvSpPr>
          <p:cNvPr id="3" name="Content Placeholder 2"/>
          <p:cNvSpPr>
            <a:spLocks noGrp="1"/>
          </p:cNvSpPr>
          <p:nvPr>
            <p:ph idx="1"/>
          </p:nvPr>
        </p:nvSpPr>
        <p:spPr>
          <a:xfrm>
            <a:off x="457200" y="1219200"/>
            <a:ext cx="8229600" cy="5334000"/>
          </a:xfrm>
        </p:spPr>
        <p:txBody>
          <a:bodyPr>
            <a:normAutofit/>
          </a:bodyPr>
          <a:lstStyle/>
          <a:p>
            <a:r>
              <a:rPr lang="en-US" dirty="0" smtClean="0"/>
              <a:t>have the computer crash, </a:t>
            </a:r>
            <a:endParaRPr lang="en-US" dirty="0"/>
          </a:p>
        </p:txBody>
      </p:sp>
      <p:sp>
        <p:nvSpPr>
          <p:cNvPr id="4" name="Left Arrow 3"/>
          <p:cNvSpPr/>
          <p:nvPr/>
        </p:nvSpPr>
        <p:spPr>
          <a:xfrm>
            <a:off x="2209800" y="3352800"/>
            <a:ext cx="4800600" cy="19050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0648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Other thoughts about research</a:t>
            </a:r>
            <a:endParaRPr lang="en-US" dirty="0"/>
          </a:p>
        </p:txBody>
      </p:sp>
      <p:sp>
        <p:nvSpPr>
          <p:cNvPr id="3" name="Content Placeholder 2"/>
          <p:cNvSpPr>
            <a:spLocks noGrp="1"/>
          </p:cNvSpPr>
          <p:nvPr>
            <p:ph idx="1"/>
          </p:nvPr>
        </p:nvSpPr>
        <p:spPr>
          <a:xfrm>
            <a:off x="457200" y="1219200"/>
            <a:ext cx="8229600" cy="5334000"/>
          </a:xfrm>
        </p:spPr>
        <p:txBody>
          <a:bodyPr>
            <a:normAutofit/>
          </a:bodyPr>
          <a:lstStyle/>
          <a:p>
            <a:r>
              <a:rPr lang="en-US" dirty="0" smtClean="0"/>
              <a:t>redo them again, </a:t>
            </a:r>
            <a:endParaRPr lang="en-US" dirty="0"/>
          </a:p>
        </p:txBody>
      </p:sp>
      <p:sp>
        <p:nvSpPr>
          <p:cNvPr id="4" name="Right Arrow 3"/>
          <p:cNvSpPr/>
          <p:nvPr/>
        </p:nvSpPr>
        <p:spPr>
          <a:xfrm>
            <a:off x="2057400" y="3581400"/>
            <a:ext cx="5181600" cy="2057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17207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Other thoughts about research</a:t>
            </a:r>
            <a:endParaRPr lang="en-US" dirty="0"/>
          </a:p>
        </p:txBody>
      </p:sp>
      <p:sp>
        <p:nvSpPr>
          <p:cNvPr id="3" name="Content Placeholder 2"/>
          <p:cNvSpPr>
            <a:spLocks noGrp="1"/>
          </p:cNvSpPr>
          <p:nvPr>
            <p:ph idx="1"/>
          </p:nvPr>
        </p:nvSpPr>
        <p:spPr>
          <a:xfrm>
            <a:off x="457200" y="1219200"/>
            <a:ext cx="8229600" cy="5334000"/>
          </a:xfrm>
        </p:spPr>
        <p:txBody>
          <a:bodyPr>
            <a:normAutofit/>
          </a:bodyPr>
          <a:lstStyle/>
          <a:p>
            <a:r>
              <a:rPr lang="en-US" dirty="0" smtClean="0"/>
              <a:t>in the end decide that what was shown is not significant enough to use</a:t>
            </a:r>
            <a:endParaRPr lang="en-US" dirty="0"/>
          </a:p>
        </p:txBody>
      </p:sp>
      <p:sp>
        <p:nvSpPr>
          <p:cNvPr id="4" name="Left Arrow 3"/>
          <p:cNvSpPr/>
          <p:nvPr/>
        </p:nvSpPr>
        <p:spPr>
          <a:xfrm>
            <a:off x="2209800" y="3733800"/>
            <a:ext cx="4953000" cy="18288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05182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Other thoughts about research</a:t>
            </a:r>
            <a:endParaRPr lang="en-US" dirty="0"/>
          </a:p>
        </p:txBody>
      </p:sp>
      <p:sp>
        <p:nvSpPr>
          <p:cNvPr id="3" name="Content Placeholder 2"/>
          <p:cNvSpPr>
            <a:spLocks noGrp="1"/>
          </p:cNvSpPr>
          <p:nvPr>
            <p:ph idx="1"/>
          </p:nvPr>
        </p:nvSpPr>
        <p:spPr>
          <a:xfrm>
            <a:off x="457200" y="1219200"/>
            <a:ext cx="8229600" cy="5334000"/>
          </a:xfrm>
        </p:spPr>
        <p:txBody>
          <a:bodyPr>
            <a:normAutofit/>
          </a:bodyPr>
          <a:lstStyle/>
          <a:p>
            <a:r>
              <a:rPr lang="en-US" dirty="0" smtClean="0">
                <a:sym typeface="Wingdings" pitchFamily="2" charset="2"/>
              </a:rPr>
              <a:t>prompting new design of tests, and repeating of the process!  Eventually, you win the lottery, get what you need, and decide results are important enough to share. </a:t>
            </a:r>
            <a:endParaRPr lang="en-US" dirty="0"/>
          </a:p>
        </p:txBody>
      </p:sp>
      <p:sp>
        <p:nvSpPr>
          <p:cNvPr id="4" name="Right Arrow 3"/>
          <p:cNvSpPr/>
          <p:nvPr/>
        </p:nvSpPr>
        <p:spPr>
          <a:xfrm>
            <a:off x="2057400" y="4267200"/>
            <a:ext cx="4876800" cy="1524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94663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r>
              <a:rPr lang="en-US" dirty="0" smtClean="0"/>
              <a:t>It is rare that your first idea of the question you will explore remains the main focus of your research.   It is much more common to have that exploration raise different questions, and cause the research to head in a somewhat different direction.</a:t>
            </a:r>
            <a:endParaRPr lang="en-US" dirty="0"/>
          </a:p>
        </p:txBody>
      </p:sp>
    </p:spTree>
    <p:extLst>
      <p:ext uri="{BB962C8B-B14F-4D97-AF65-F5344CB8AC3E}">
        <p14:creationId xmlns:p14="http://schemas.microsoft.com/office/powerpoint/2010/main" val="29052500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t>
            </a:r>
            <a:r>
              <a:rPr lang="en-US" dirty="0" smtClean="0"/>
              <a:t>xample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the late 1990s, I spent much time creating 2 ways to include more surface weather reports in the initialization of weather models to better show the impacts of ongoing thunderstorms.  Though complex, neither led to any real noticeable change in the forecasts.  In trying to understand why, the only obvious answer was that these methods, by using surface weather data only, were impacting only a narrow layer of a very deep atmosphere.</a:t>
            </a:r>
            <a:endParaRPr lang="en-US" dirty="0"/>
          </a:p>
        </p:txBody>
      </p:sp>
    </p:spTree>
    <p:extLst>
      <p:ext uri="{BB962C8B-B14F-4D97-AF65-F5344CB8AC3E}">
        <p14:creationId xmlns:p14="http://schemas.microsoft.com/office/powerpoint/2010/main" val="28468793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(continued)</a:t>
            </a:r>
            <a:endParaRPr lang="en-US" dirty="0"/>
          </a:p>
        </p:txBody>
      </p:sp>
      <p:sp>
        <p:nvSpPr>
          <p:cNvPr id="3" name="Content Placeholder 2"/>
          <p:cNvSpPr>
            <a:spLocks noGrp="1"/>
          </p:cNvSpPr>
          <p:nvPr>
            <p:ph idx="1"/>
          </p:nvPr>
        </p:nvSpPr>
        <p:spPr/>
        <p:txBody>
          <a:bodyPr/>
          <a:lstStyle/>
          <a:p>
            <a:r>
              <a:rPr lang="en-US" dirty="0" smtClean="0"/>
              <a:t>Thus, in a very ad hoc fashion, I decided to try a test where I increased relative humidity through a deep layer wherever rain was being reported (or seen on radar).  Though very crude, this method led to much bigger improvements in the rainfall forecasts  (TODAY assimilation of radar data in a much more sophisticated manner is often done to improve short-term forecasts)</a:t>
            </a:r>
            <a:endParaRPr lang="en-US" dirty="0"/>
          </a:p>
        </p:txBody>
      </p:sp>
    </p:spTree>
    <p:extLst>
      <p:ext uri="{BB962C8B-B14F-4D97-AF65-F5344CB8AC3E}">
        <p14:creationId xmlns:p14="http://schemas.microsoft.com/office/powerpoint/2010/main" val="25704215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705600"/>
          </a:xfrm>
        </p:spPr>
        <p:txBody>
          <a:bodyPr>
            <a:normAutofit/>
          </a:bodyPr>
          <a:lstStyle/>
          <a:p>
            <a:r>
              <a:rPr lang="en-US" dirty="0" smtClean="0"/>
              <a:t>I personally have found collaboration to be fun, and have liked being able to bounce ideas off of other experts</a:t>
            </a:r>
          </a:p>
          <a:p>
            <a:r>
              <a:rPr lang="en-US" dirty="0" smtClean="0"/>
              <a:t>I’ve been part of projects that:</a:t>
            </a:r>
          </a:p>
          <a:p>
            <a:pPr marL="400050" lvl="1" indent="0">
              <a:buNone/>
            </a:pPr>
            <a:r>
              <a:rPr lang="en-US" dirty="0"/>
              <a:t>	</a:t>
            </a:r>
          </a:p>
        </p:txBody>
      </p:sp>
    </p:spTree>
    <p:extLst>
      <p:ext uri="{BB962C8B-B14F-4D97-AF65-F5344CB8AC3E}">
        <p14:creationId xmlns:p14="http://schemas.microsoft.com/office/powerpoint/2010/main" val="40421421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705600"/>
          </a:xfrm>
        </p:spPr>
        <p:txBody>
          <a:bodyPr>
            <a:normAutofit/>
          </a:bodyPr>
          <a:lstStyle/>
          <a:p>
            <a:pPr marL="400050" lvl="1" indent="0">
              <a:buNone/>
            </a:pPr>
            <a:r>
              <a:rPr lang="en-US" dirty="0"/>
              <a:t>	</a:t>
            </a:r>
            <a:r>
              <a:rPr lang="en-US" dirty="0" smtClean="0"/>
              <a:t>a) included computer engineers, artists, education (virtual </a:t>
            </a:r>
            <a:r>
              <a:rPr lang="en-US" dirty="0" err="1" smtClean="0"/>
              <a:t>tornadic</a:t>
            </a:r>
            <a:r>
              <a:rPr lang="en-US" dirty="0" smtClean="0"/>
              <a:t> storm, virtual volcano)</a:t>
            </a:r>
          </a:p>
          <a:p>
            <a:pPr marL="400050" lvl="1" indent="0">
              <a:buNone/>
            </a:pPr>
            <a:r>
              <a:rPr lang="en-US" dirty="0"/>
              <a:t>	</a:t>
            </a:r>
          </a:p>
        </p:txBody>
      </p:sp>
      <p:pic>
        <p:nvPicPr>
          <p:cNvPr id="2" name="Picture 1"/>
          <p:cNvPicPr>
            <a:picLocks noChangeAspect="1"/>
          </p:cNvPicPr>
          <p:nvPr/>
        </p:nvPicPr>
        <p:blipFill>
          <a:blip r:embed="rId2"/>
          <a:stretch>
            <a:fillRect/>
          </a:stretch>
        </p:blipFill>
        <p:spPr>
          <a:xfrm>
            <a:off x="914400" y="1322917"/>
            <a:ext cx="7391400" cy="5543550"/>
          </a:xfrm>
          <a:prstGeom prst="rect">
            <a:avLst/>
          </a:prstGeom>
        </p:spPr>
      </p:pic>
    </p:spTree>
    <p:extLst>
      <p:ext uri="{BB962C8B-B14F-4D97-AF65-F5344CB8AC3E}">
        <p14:creationId xmlns:p14="http://schemas.microsoft.com/office/powerpoint/2010/main" val="2349176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am I?</a:t>
            </a:r>
            <a:endParaRPr lang="en-US" dirty="0"/>
          </a:p>
        </p:txBody>
      </p:sp>
      <p:sp>
        <p:nvSpPr>
          <p:cNvPr id="3" name="Content Placeholder 2"/>
          <p:cNvSpPr>
            <a:spLocks noGrp="1"/>
          </p:cNvSpPr>
          <p:nvPr>
            <p:ph idx="1"/>
          </p:nvPr>
        </p:nvSpPr>
        <p:spPr>
          <a:xfrm>
            <a:off x="457200" y="1600200"/>
            <a:ext cx="8229600" cy="5029199"/>
          </a:xfrm>
        </p:spPr>
        <p:txBody>
          <a:bodyPr>
            <a:normAutofit lnSpcReduction="10000"/>
          </a:bodyPr>
          <a:lstStyle/>
          <a:p>
            <a:pPr lvl="1">
              <a:buFont typeface="Arial"/>
              <a:buChar char="•"/>
            </a:pPr>
            <a:r>
              <a:rPr lang="en-US" sz="3200" dirty="0" smtClean="0">
                <a:latin typeface="+mj-lt"/>
              </a:rPr>
              <a:t>Professional Highlights</a:t>
            </a:r>
          </a:p>
          <a:p>
            <a:pPr marL="914400" lvl="2" indent="0">
              <a:buNone/>
            </a:pPr>
            <a:r>
              <a:rPr lang="en-US" dirty="0" smtClean="0">
                <a:latin typeface="+mj-lt"/>
              </a:rPr>
              <a:t>-- </a:t>
            </a:r>
            <a:r>
              <a:rPr lang="en-US" dirty="0" err="1" smtClean="0">
                <a:latin typeface="+mj-lt"/>
              </a:rPr>
              <a:t>Professsor</a:t>
            </a:r>
            <a:r>
              <a:rPr lang="en-US" dirty="0" smtClean="0">
                <a:latin typeface="+mj-lt"/>
              </a:rPr>
              <a:t>-in-charge of Meteorology, 2004-2010</a:t>
            </a:r>
          </a:p>
          <a:p>
            <a:pPr marL="914400" lvl="2" indent="0">
              <a:buNone/>
            </a:pPr>
            <a:r>
              <a:rPr lang="en-US" dirty="0" smtClean="0">
                <a:latin typeface="+mj-lt"/>
              </a:rPr>
              <a:t>-- Chief Editor, </a:t>
            </a:r>
            <a:r>
              <a:rPr lang="en-US" i="1" dirty="0" smtClean="0">
                <a:latin typeface="+mj-lt"/>
              </a:rPr>
              <a:t>Weather and Forecasting</a:t>
            </a:r>
            <a:r>
              <a:rPr lang="en-US" dirty="0" smtClean="0">
                <a:latin typeface="+mj-lt"/>
              </a:rPr>
              <a:t>, 2007-2011</a:t>
            </a:r>
          </a:p>
          <a:p>
            <a:pPr marL="914400" lvl="2" indent="0">
              <a:buNone/>
            </a:pPr>
            <a:r>
              <a:rPr lang="en-US" dirty="0" smtClean="0">
                <a:latin typeface="+mj-lt"/>
              </a:rPr>
              <a:t>-- ISU Foundation Award for Outstanding Achievement in Teaching</a:t>
            </a:r>
          </a:p>
          <a:p>
            <a:pPr marL="914400" lvl="2" indent="0">
              <a:buNone/>
            </a:pPr>
            <a:r>
              <a:rPr lang="en-US" dirty="0" smtClean="0">
                <a:latin typeface="+mj-lt"/>
              </a:rPr>
              <a:t>-- LAS College Master Teacher</a:t>
            </a:r>
          </a:p>
          <a:p>
            <a:pPr marL="914400" lvl="2" indent="0">
              <a:buNone/>
            </a:pPr>
            <a:r>
              <a:rPr lang="en-US" dirty="0" smtClean="0">
                <a:latin typeface="+mj-lt"/>
              </a:rPr>
              <a:t>-- American Meteorological Society Editor’s Award</a:t>
            </a:r>
          </a:p>
          <a:p>
            <a:pPr marL="914400" lvl="2" indent="0">
              <a:buNone/>
            </a:pPr>
            <a:r>
              <a:rPr lang="en-US" dirty="0" smtClean="0">
                <a:latin typeface="+mj-lt"/>
              </a:rPr>
              <a:t>-- National Science Foundation Graduate Fellow</a:t>
            </a:r>
          </a:p>
          <a:p>
            <a:pPr marL="914400" lvl="2" indent="0">
              <a:buNone/>
            </a:pPr>
            <a:r>
              <a:rPr lang="en-US" dirty="0" smtClean="0">
                <a:latin typeface="+mj-lt"/>
              </a:rPr>
              <a:t>-- Appearances on numerous national/international TV, magazine, newspaper, and radio channels (History Channel, Discovery Channel, National Geographic Channel, etc.)</a:t>
            </a:r>
          </a:p>
        </p:txBody>
      </p:sp>
    </p:spTree>
    <p:extLst>
      <p:ext uri="{BB962C8B-B14F-4D97-AF65-F5344CB8AC3E}">
        <p14:creationId xmlns:p14="http://schemas.microsoft.com/office/powerpoint/2010/main" val="9823078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705600"/>
          </a:xfrm>
        </p:spPr>
        <p:txBody>
          <a:bodyPr>
            <a:normAutofit/>
          </a:bodyPr>
          <a:lstStyle/>
          <a:p>
            <a:pPr marL="400050" lvl="1" indent="0">
              <a:buNone/>
            </a:pPr>
            <a:r>
              <a:rPr lang="en-US" dirty="0"/>
              <a:t>	</a:t>
            </a:r>
            <a:r>
              <a:rPr lang="en-US" dirty="0" smtClean="0"/>
              <a:t>b) agronomy (soil moisture-atmosphere interaction)</a:t>
            </a:r>
          </a:p>
          <a:p>
            <a:pPr marL="400050" lvl="1" indent="0">
              <a:buNone/>
            </a:pPr>
            <a:r>
              <a:rPr lang="en-US" dirty="0"/>
              <a:t>	</a:t>
            </a:r>
          </a:p>
        </p:txBody>
      </p:sp>
      <p:pic>
        <p:nvPicPr>
          <p:cNvPr id="4" name="Picture 3"/>
          <p:cNvPicPr>
            <a:picLocks noChangeAspect="1"/>
          </p:cNvPicPr>
          <p:nvPr/>
        </p:nvPicPr>
        <p:blipFill>
          <a:blip r:embed="rId2"/>
          <a:stretch>
            <a:fillRect/>
          </a:stretch>
        </p:blipFill>
        <p:spPr>
          <a:xfrm>
            <a:off x="1447800" y="1752600"/>
            <a:ext cx="6350000" cy="4762500"/>
          </a:xfrm>
          <a:prstGeom prst="rect">
            <a:avLst/>
          </a:prstGeom>
        </p:spPr>
      </p:pic>
    </p:spTree>
    <p:extLst>
      <p:ext uri="{BB962C8B-B14F-4D97-AF65-F5344CB8AC3E}">
        <p14:creationId xmlns:p14="http://schemas.microsoft.com/office/powerpoint/2010/main" val="42877848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705600"/>
          </a:xfrm>
        </p:spPr>
        <p:txBody>
          <a:bodyPr>
            <a:normAutofit/>
          </a:bodyPr>
          <a:lstStyle/>
          <a:p>
            <a:pPr marL="400050" lvl="1" indent="0">
              <a:buNone/>
            </a:pPr>
            <a:r>
              <a:rPr lang="en-US" dirty="0"/>
              <a:t>	</a:t>
            </a:r>
            <a:r>
              <a:rPr lang="en-US" dirty="0" smtClean="0"/>
              <a:t>c) statistics (wind forecasting)</a:t>
            </a:r>
          </a:p>
          <a:p>
            <a:pPr marL="400050" lvl="1" indent="0">
              <a:buNone/>
            </a:pPr>
            <a:r>
              <a:rPr lang="en-US" dirty="0"/>
              <a:t>	</a:t>
            </a:r>
          </a:p>
        </p:txBody>
      </p:sp>
      <p:pic>
        <p:nvPicPr>
          <p:cNvPr id="2" name="Picture 1"/>
          <p:cNvPicPr>
            <a:picLocks noChangeAspect="1"/>
          </p:cNvPicPr>
          <p:nvPr/>
        </p:nvPicPr>
        <p:blipFill>
          <a:blip r:embed="rId2"/>
          <a:stretch>
            <a:fillRect/>
          </a:stretch>
        </p:blipFill>
        <p:spPr>
          <a:xfrm>
            <a:off x="762000" y="812800"/>
            <a:ext cx="7556500" cy="6045200"/>
          </a:xfrm>
          <a:prstGeom prst="rect">
            <a:avLst/>
          </a:prstGeom>
        </p:spPr>
      </p:pic>
    </p:spTree>
    <p:extLst>
      <p:ext uri="{BB962C8B-B14F-4D97-AF65-F5344CB8AC3E}">
        <p14:creationId xmlns:p14="http://schemas.microsoft.com/office/powerpoint/2010/main" val="21915117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705600"/>
          </a:xfrm>
        </p:spPr>
        <p:txBody>
          <a:bodyPr>
            <a:normAutofit/>
          </a:bodyPr>
          <a:lstStyle/>
          <a:p>
            <a:pPr marL="400050" lvl="1" indent="0">
              <a:buNone/>
            </a:pPr>
            <a:r>
              <a:rPr lang="en-US" dirty="0"/>
              <a:t>	</a:t>
            </a:r>
            <a:r>
              <a:rPr lang="en-US" dirty="0" smtClean="0"/>
              <a:t>d) mechanical engineering (neural network for road frost prediction)</a:t>
            </a:r>
          </a:p>
          <a:p>
            <a:pPr marL="400050" lvl="1" indent="0">
              <a:buNone/>
            </a:pPr>
            <a:r>
              <a:rPr lang="en-US" dirty="0"/>
              <a:t>	</a:t>
            </a:r>
          </a:p>
        </p:txBody>
      </p:sp>
      <p:pic>
        <p:nvPicPr>
          <p:cNvPr id="2" name="Picture 1"/>
          <p:cNvPicPr>
            <a:picLocks noChangeAspect="1"/>
          </p:cNvPicPr>
          <p:nvPr/>
        </p:nvPicPr>
        <p:blipFill>
          <a:blip r:embed="rId2"/>
          <a:stretch>
            <a:fillRect/>
          </a:stretch>
        </p:blipFill>
        <p:spPr>
          <a:xfrm>
            <a:off x="990600" y="1363133"/>
            <a:ext cx="7315200" cy="5486400"/>
          </a:xfrm>
          <a:prstGeom prst="rect">
            <a:avLst/>
          </a:prstGeom>
        </p:spPr>
      </p:pic>
    </p:spTree>
    <p:extLst>
      <p:ext uri="{BB962C8B-B14F-4D97-AF65-F5344CB8AC3E}">
        <p14:creationId xmlns:p14="http://schemas.microsoft.com/office/powerpoint/2010/main" val="29621470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705600"/>
          </a:xfrm>
        </p:spPr>
        <p:txBody>
          <a:bodyPr>
            <a:normAutofit/>
          </a:bodyPr>
          <a:lstStyle/>
          <a:p>
            <a:pPr marL="400050" lvl="1" indent="0">
              <a:buNone/>
            </a:pPr>
            <a:r>
              <a:rPr lang="en-US" dirty="0"/>
              <a:t>	</a:t>
            </a:r>
            <a:r>
              <a:rPr lang="en-US" dirty="0" smtClean="0"/>
              <a:t>e) numerous sciences and education (HHMI)</a:t>
            </a:r>
          </a:p>
          <a:p>
            <a:pPr marL="400050" lvl="1" indent="0">
              <a:buNone/>
            </a:pPr>
            <a:r>
              <a:rPr lang="en-US" dirty="0"/>
              <a:t>	</a:t>
            </a:r>
          </a:p>
        </p:txBody>
      </p:sp>
      <p:pic>
        <p:nvPicPr>
          <p:cNvPr id="2" name="Picture 1"/>
          <p:cNvPicPr>
            <a:picLocks noChangeAspect="1"/>
          </p:cNvPicPr>
          <p:nvPr/>
        </p:nvPicPr>
        <p:blipFill>
          <a:blip r:embed="rId2"/>
          <a:stretch>
            <a:fillRect/>
          </a:stretch>
        </p:blipFill>
        <p:spPr>
          <a:xfrm>
            <a:off x="685800" y="976217"/>
            <a:ext cx="8011816" cy="5043583"/>
          </a:xfrm>
          <a:prstGeom prst="rect">
            <a:avLst/>
          </a:prstGeom>
        </p:spPr>
      </p:pic>
    </p:spTree>
    <p:extLst>
      <p:ext uri="{BB962C8B-B14F-4D97-AF65-F5344CB8AC3E}">
        <p14:creationId xmlns:p14="http://schemas.microsoft.com/office/powerpoint/2010/main" val="1073581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705600"/>
          </a:xfrm>
        </p:spPr>
        <p:txBody>
          <a:bodyPr>
            <a:normAutofit/>
          </a:bodyPr>
          <a:lstStyle/>
          <a:p>
            <a:pPr marL="400050" lvl="1" indent="0">
              <a:buNone/>
            </a:pPr>
            <a:r>
              <a:rPr lang="en-US" dirty="0"/>
              <a:t>	</a:t>
            </a:r>
            <a:r>
              <a:rPr lang="en-US" dirty="0" smtClean="0"/>
              <a:t>f) aerospace engineering (tornado simulator)</a:t>
            </a:r>
            <a:endParaRPr lang="en-US" dirty="0"/>
          </a:p>
        </p:txBody>
      </p:sp>
      <p:pic>
        <p:nvPicPr>
          <p:cNvPr id="4" name="Picture 5" descr="Torsimflowviz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1143000"/>
            <a:ext cx="4267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DSCN05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152400" y="3886200"/>
            <a:ext cx="3733800" cy="2800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Shot2HR.WMV">
            <a:hlinkClick r:id="" action="ppaction://media"/>
          </p:cNvPr>
          <p:cNvPicPr>
            <a:picLocks noRot="1" noChangeAspect="1" noChangeArrowheads="1"/>
          </p:cNvPicPr>
          <p:nvPr>
            <a:vide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a:xfrm>
            <a:off x="152400" y="838200"/>
            <a:ext cx="4267200" cy="3200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1274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55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p:cTn id="12"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Structures and Interactions Facilitating Research</a:t>
            </a:r>
            <a:endParaRPr lang="en-US" dirty="0"/>
          </a:p>
        </p:txBody>
      </p:sp>
      <p:sp>
        <p:nvSpPr>
          <p:cNvPr id="3" name="Content Placeholder 2"/>
          <p:cNvSpPr>
            <a:spLocks noGrp="1"/>
          </p:cNvSpPr>
          <p:nvPr>
            <p:ph idx="1"/>
          </p:nvPr>
        </p:nvSpPr>
        <p:spPr/>
        <p:txBody>
          <a:bodyPr/>
          <a:lstStyle/>
          <a:p>
            <a:r>
              <a:rPr lang="en-US" dirty="0" smtClean="0"/>
              <a:t>Face-to-face discussion is by far most important when research involves others (grad students, collaborators)</a:t>
            </a:r>
          </a:p>
          <a:p>
            <a:r>
              <a:rPr lang="en-US" dirty="0" smtClean="0"/>
              <a:t>Conferences are great places for getting research ideas and thinking of collaborations</a:t>
            </a:r>
          </a:p>
          <a:p>
            <a:r>
              <a:rPr lang="en-US" dirty="0" smtClean="0"/>
              <a:t>Google docs has been very helpful in writing up research results for collaborative work</a:t>
            </a:r>
            <a:endParaRPr lang="en-US" dirty="0"/>
          </a:p>
        </p:txBody>
      </p:sp>
    </p:spTree>
    <p:extLst>
      <p:ext uri="{BB962C8B-B14F-4D97-AF65-F5344CB8AC3E}">
        <p14:creationId xmlns:p14="http://schemas.microsoft.com/office/powerpoint/2010/main" val="7915192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a:t>
            </a:r>
            <a:endParaRPr lang="en-US" dirty="0"/>
          </a:p>
        </p:txBody>
      </p:sp>
      <p:sp>
        <p:nvSpPr>
          <p:cNvPr id="3" name="Content Placeholder 2"/>
          <p:cNvSpPr>
            <a:spLocks noGrp="1"/>
          </p:cNvSpPr>
          <p:nvPr>
            <p:ph idx="1"/>
          </p:nvPr>
        </p:nvSpPr>
        <p:spPr/>
        <p:txBody>
          <a:bodyPr/>
          <a:lstStyle/>
          <a:p>
            <a:r>
              <a:rPr lang="en-US" dirty="0" smtClean="0"/>
              <a:t>Research motivation likely differs among individuals</a:t>
            </a:r>
          </a:p>
          <a:p>
            <a:r>
              <a:rPr lang="en-US" dirty="0" smtClean="0"/>
              <a:t>Research requires creativity</a:t>
            </a:r>
          </a:p>
          <a:p>
            <a:r>
              <a:rPr lang="en-US" dirty="0" smtClean="0"/>
              <a:t>Research requires lots of patience</a:t>
            </a:r>
          </a:p>
          <a:p>
            <a:r>
              <a:rPr lang="en-US" dirty="0" smtClean="0"/>
              <a:t>Ideas tend to flow from close observation of nature AND careful reading of other research papers</a:t>
            </a:r>
            <a:endParaRPr lang="en-US" dirty="0"/>
          </a:p>
        </p:txBody>
      </p:sp>
    </p:spTree>
    <p:extLst>
      <p:ext uri="{BB962C8B-B14F-4D97-AF65-F5344CB8AC3E}">
        <p14:creationId xmlns:p14="http://schemas.microsoft.com/office/powerpoint/2010/main" val="1122903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am I?</a:t>
            </a:r>
            <a:endParaRPr lang="en-US" dirty="0"/>
          </a:p>
        </p:txBody>
      </p:sp>
      <p:sp>
        <p:nvSpPr>
          <p:cNvPr id="3" name="Content Placeholder 2"/>
          <p:cNvSpPr>
            <a:spLocks noGrp="1"/>
          </p:cNvSpPr>
          <p:nvPr>
            <p:ph idx="1"/>
          </p:nvPr>
        </p:nvSpPr>
        <p:spPr>
          <a:xfrm>
            <a:off x="457200" y="1600200"/>
            <a:ext cx="8229600" cy="5029199"/>
          </a:xfrm>
        </p:spPr>
        <p:txBody>
          <a:bodyPr>
            <a:normAutofit/>
          </a:bodyPr>
          <a:lstStyle/>
          <a:p>
            <a:pPr lvl="1">
              <a:buFont typeface="Arial"/>
              <a:buChar char="•"/>
            </a:pPr>
            <a:r>
              <a:rPr lang="en-US" sz="3200" dirty="0" smtClean="0">
                <a:latin typeface="+mj-lt"/>
              </a:rPr>
              <a:t>Research Highlights</a:t>
            </a:r>
          </a:p>
          <a:p>
            <a:pPr marL="457200" lvl="1" indent="0">
              <a:buNone/>
            </a:pPr>
            <a:r>
              <a:rPr lang="en-US" sz="3200" dirty="0">
                <a:latin typeface="+mj-lt"/>
              </a:rPr>
              <a:t>	</a:t>
            </a:r>
            <a:r>
              <a:rPr lang="en-US" sz="3200" dirty="0" smtClean="0">
                <a:latin typeface="+mj-lt"/>
              </a:rPr>
              <a:t>-- Sponsors: NSF, NASA, NOAA, </a:t>
            </a:r>
            <a:r>
              <a:rPr lang="en-US" sz="3200" dirty="0" err="1" smtClean="0">
                <a:latin typeface="+mj-lt"/>
              </a:rPr>
              <a:t>IaDOT</a:t>
            </a:r>
            <a:r>
              <a:rPr lang="en-US" sz="3200" dirty="0" smtClean="0">
                <a:latin typeface="+mj-lt"/>
              </a:rPr>
              <a:t>, IA Flood Center</a:t>
            </a:r>
          </a:p>
          <a:p>
            <a:pPr marL="457200" lvl="1" indent="0">
              <a:buNone/>
            </a:pPr>
            <a:r>
              <a:rPr lang="en-US" sz="3200" dirty="0">
                <a:latin typeface="+mj-lt"/>
              </a:rPr>
              <a:t>	</a:t>
            </a:r>
            <a:r>
              <a:rPr lang="en-US" sz="3200" dirty="0" smtClean="0">
                <a:latin typeface="+mj-lt"/>
              </a:rPr>
              <a:t>-- Projects: 50+ with total budget of &gt; 10M</a:t>
            </a:r>
          </a:p>
          <a:p>
            <a:pPr marL="457200" lvl="1" indent="0">
              <a:buNone/>
            </a:pPr>
            <a:r>
              <a:rPr lang="en-US" sz="3200" dirty="0">
                <a:latin typeface="+mj-lt"/>
              </a:rPr>
              <a:t>	</a:t>
            </a:r>
            <a:r>
              <a:rPr lang="en-US" sz="3200" dirty="0" smtClean="0">
                <a:latin typeface="+mj-lt"/>
              </a:rPr>
              <a:t>-- Students: 6 PhD (4 graduated), 28 MS, mentored dozens of undergraduate researchers</a:t>
            </a:r>
          </a:p>
          <a:p>
            <a:pPr marL="457200" lvl="1" indent="0">
              <a:buNone/>
            </a:pPr>
            <a:r>
              <a:rPr lang="en-US" sz="3200" dirty="0">
                <a:latin typeface="+mj-lt"/>
              </a:rPr>
              <a:t>	</a:t>
            </a:r>
            <a:r>
              <a:rPr lang="en-US" sz="3200" dirty="0" smtClean="0">
                <a:latin typeface="+mj-lt"/>
              </a:rPr>
              <a:t>-- Publications: 175 articles (~75 Journal Papers)</a:t>
            </a:r>
          </a:p>
        </p:txBody>
      </p:sp>
    </p:spTree>
    <p:extLst>
      <p:ext uri="{BB962C8B-B14F-4D97-AF65-F5344CB8AC3E}">
        <p14:creationId xmlns:p14="http://schemas.microsoft.com/office/powerpoint/2010/main" val="7654509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504"/>
            <a:ext cx="8229600" cy="1143000"/>
          </a:xfrm>
        </p:spPr>
        <p:txBody>
          <a:bodyPr/>
          <a:lstStyle/>
          <a:p>
            <a:r>
              <a:rPr lang="en-US" b="1" dirty="0" smtClean="0"/>
              <a:t>What do I research?</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30471077"/>
              </p:ext>
            </p:extLst>
          </p:nvPr>
        </p:nvGraphicFramePr>
        <p:xfrm>
          <a:off x="457200" y="1036637"/>
          <a:ext cx="8229600" cy="5440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p:cNvSpPr/>
          <p:nvPr/>
        </p:nvSpPr>
        <p:spPr>
          <a:xfrm>
            <a:off x="6324600" y="5829300"/>
            <a:ext cx="22098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8888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Relationship to WESEP</a:t>
            </a:r>
            <a:endParaRPr lang="en-US" b="1" dirty="0"/>
          </a:p>
        </p:txBody>
      </p:sp>
      <p:sp>
        <p:nvSpPr>
          <p:cNvPr id="3" name="Content Placeholder 2"/>
          <p:cNvSpPr>
            <a:spLocks noGrp="1"/>
          </p:cNvSpPr>
          <p:nvPr>
            <p:ph idx="1"/>
          </p:nvPr>
        </p:nvSpPr>
        <p:spPr/>
        <p:txBody>
          <a:bodyPr>
            <a:normAutofit lnSpcReduction="10000"/>
          </a:bodyPr>
          <a:lstStyle/>
          <a:p>
            <a:r>
              <a:rPr lang="en-US" dirty="0" smtClean="0"/>
              <a:t>A guiding principle for my research program has always been – can I impact operations/people quickly?</a:t>
            </a:r>
          </a:p>
          <a:p>
            <a:r>
              <a:rPr lang="en-US" dirty="0" smtClean="0"/>
              <a:t>Forecasting-focused research does this</a:t>
            </a:r>
          </a:p>
          <a:p>
            <a:r>
              <a:rPr lang="en-US" b="1" dirty="0" smtClean="0"/>
              <a:t>Wind forecasts have significant errors that are very costly to the wind industry – can these forecasts be improved at multiple time scales?  “Error reduction of 1% would save $12,000,000 over the lifetime of a plant”</a:t>
            </a:r>
            <a:endParaRPr lang="en-US" b="1" dirty="0"/>
          </a:p>
        </p:txBody>
      </p:sp>
    </p:spTree>
    <p:extLst>
      <p:ext uri="{BB962C8B-B14F-4D97-AF65-F5344CB8AC3E}">
        <p14:creationId xmlns:p14="http://schemas.microsoft.com/office/powerpoint/2010/main" val="25742786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375" y="625751"/>
            <a:ext cx="8153400" cy="517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1" name="Rectangle 3"/>
          <p:cNvSpPr>
            <a:spLocks noChangeArrowheads="1"/>
          </p:cNvSpPr>
          <p:nvPr/>
        </p:nvSpPr>
        <p:spPr bwMode="auto">
          <a:xfrm>
            <a:off x="246063" y="5791200"/>
            <a:ext cx="8458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t>Composites of PBL biases by hour.  Each line represents a different PBL scheme; MYJ (Black), MYNN 2.5 (Red), MYNN 3.0 (Blue), </a:t>
            </a:r>
            <a:r>
              <a:rPr lang="en-US" dirty="0" err="1"/>
              <a:t>Pleim</a:t>
            </a:r>
            <a:r>
              <a:rPr lang="en-US" dirty="0"/>
              <a:t> or ACM2 (Green), QNSE (Cyan), and YSU (Magenta).</a:t>
            </a:r>
          </a:p>
        </p:txBody>
      </p:sp>
      <p:sp>
        <p:nvSpPr>
          <p:cNvPr id="43012" name="TextBox 1"/>
          <p:cNvSpPr txBox="1">
            <a:spLocks noChangeArrowheads="1"/>
          </p:cNvSpPr>
          <p:nvPr/>
        </p:nvSpPr>
        <p:spPr bwMode="auto">
          <a:xfrm>
            <a:off x="3048000" y="3810000"/>
            <a:ext cx="3429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Note:  YSU is most different</a:t>
            </a:r>
          </a:p>
        </p:txBody>
      </p:sp>
      <p:sp>
        <p:nvSpPr>
          <p:cNvPr id="43013" name="TextBox 2"/>
          <p:cNvSpPr txBox="1">
            <a:spLocks noChangeArrowheads="1"/>
          </p:cNvSpPr>
          <p:nvPr/>
        </p:nvSpPr>
        <p:spPr bwMode="auto">
          <a:xfrm>
            <a:off x="610566" y="152400"/>
            <a:ext cx="84042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smtClean="0"/>
              <a:t>Example from Prior wind-related Research: Biases </a:t>
            </a:r>
            <a:r>
              <a:rPr lang="en-US" b="1" dirty="0"/>
              <a:t>in 80m wind forecasts using different PBL schemes in WRF model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57200"/>
            <a:ext cx="7678738"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59" name="Rectangle 3"/>
          <p:cNvSpPr>
            <a:spLocks noChangeArrowheads="1"/>
          </p:cNvSpPr>
          <p:nvPr/>
        </p:nvSpPr>
        <p:spPr bwMode="auto">
          <a:xfrm>
            <a:off x="1066800" y="4953000"/>
            <a:ext cx="7010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Three hour averaged diurnal cycle of ramp-up events using the midpoint of the ramp event.  Black line is observed ramp-up events.</a:t>
            </a:r>
          </a:p>
        </p:txBody>
      </p:sp>
      <p:sp>
        <p:nvSpPr>
          <p:cNvPr id="45060" name="TextBox 1"/>
          <p:cNvSpPr txBox="1">
            <a:spLocks noChangeArrowheads="1"/>
          </p:cNvSpPr>
          <p:nvPr/>
        </p:nvSpPr>
        <p:spPr bwMode="auto">
          <a:xfrm>
            <a:off x="762000" y="5867400"/>
            <a:ext cx="7924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Note the very different behavior of the YSU scheme, and to a lesser extent the Pleim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Open research questions related to wind forecasting:</a:t>
            </a:r>
            <a:endParaRPr lang="en-US" b="1" dirty="0"/>
          </a:p>
        </p:txBody>
      </p:sp>
      <p:sp>
        <p:nvSpPr>
          <p:cNvPr id="3" name="Content Placeholder 2"/>
          <p:cNvSpPr>
            <a:spLocks noGrp="1"/>
          </p:cNvSpPr>
          <p:nvPr>
            <p:ph idx="1"/>
          </p:nvPr>
        </p:nvSpPr>
        <p:spPr>
          <a:xfrm>
            <a:off x="457200" y="1600200"/>
            <a:ext cx="8229600" cy="4953000"/>
          </a:xfrm>
        </p:spPr>
        <p:txBody>
          <a:bodyPr>
            <a:normAutofit lnSpcReduction="10000"/>
          </a:bodyPr>
          <a:lstStyle/>
          <a:p>
            <a:r>
              <a:rPr lang="en-US" dirty="0" smtClean="0"/>
              <a:t>What are the deficiencies in planetary boundary layer/turbulence schemes in the numerical models that are leading to errors in the forecasts?</a:t>
            </a:r>
          </a:p>
          <a:p>
            <a:r>
              <a:rPr lang="en-US" dirty="0" smtClean="0"/>
              <a:t>What sort of ensemble and post-processing techniques will lead to the most improved forecasts?</a:t>
            </a:r>
          </a:p>
          <a:p>
            <a:r>
              <a:rPr lang="en-US" dirty="0" smtClean="0"/>
              <a:t>What are the causes of many ramp events that are not associated with fronts or thunderstorms?</a:t>
            </a:r>
            <a:endParaRPr lang="en-US" dirty="0"/>
          </a:p>
        </p:txBody>
      </p:sp>
    </p:spTree>
    <p:extLst>
      <p:ext uri="{BB962C8B-B14F-4D97-AF65-F5344CB8AC3E}">
        <p14:creationId xmlns:p14="http://schemas.microsoft.com/office/powerpoint/2010/main" val="25157562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7974</TotalTime>
  <Words>1198</Words>
  <Application>Microsoft Office PowerPoint</Application>
  <PresentationFormat>On-screen Show (4:3)</PresentationFormat>
  <Paragraphs>114</Paragraphs>
  <Slides>36</Slides>
  <Notes>0</Notes>
  <HiddenSlides>0</HiddenSlides>
  <MMClips>1</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Research: My perspective WESEP 594 Seminar</vt:lpstr>
      <vt:lpstr>Who am I?</vt:lpstr>
      <vt:lpstr>Who am I?</vt:lpstr>
      <vt:lpstr>Who am I?</vt:lpstr>
      <vt:lpstr>What do I research?</vt:lpstr>
      <vt:lpstr>Relationship to WESEP</vt:lpstr>
      <vt:lpstr>PowerPoint Presentation</vt:lpstr>
      <vt:lpstr>PowerPoint Presentation</vt:lpstr>
      <vt:lpstr>Open research questions related to wind forecasting:</vt:lpstr>
      <vt:lpstr>How is Research Done (in my opinion)?</vt:lpstr>
      <vt:lpstr>Three main triggers for my research</vt:lpstr>
      <vt:lpstr>What is a good research problem?</vt:lpstr>
      <vt:lpstr>Creativity vs Current State of Understanding (Lit Review)</vt:lpstr>
      <vt:lpstr>Literature Reviews</vt:lpstr>
      <vt:lpstr>End products?</vt:lpstr>
      <vt:lpstr>Other thoughts about research</vt:lpstr>
      <vt:lpstr>Other thoughts about research</vt:lpstr>
      <vt:lpstr>Other thoughts about research</vt:lpstr>
      <vt:lpstr>Other thoughts about research</vt:lpstr>
      <vt:lpstr>Other thoughts about research</vt:lpstr>
      <vt:lpstr>Other thoughts about research</vt:lpstr>
      <vt:lpstr>Other thoughts about research</vt:lpstr>
      <vt:lpstr>Other thoughts about research</vt:lpstr>
      <vt:lpstr>Other thoughts about research</vt:lpstr>
      <vt:lpstr>PowerPoint Presentation</vt:lpstr>
      <vt:lpstr>Example</vt:lpstr>
      <vt:lpstr>Example (continued)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Structures and Interactions Facilitating Research</vt:lpstr>
      <vt:lpstr>Final Thoughts</vt:lpstr>
    </vt:vector>
  </TitlesOfParts>
  <Company>Agronomy Dept.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Mixed Layer Growth</dc:title>
  <dc:creator>wgallus</dc:creator>
  <cp:lastModifiedBy>McCalley, James D [E CPE]</cp:lastModifiedBy>
  <cp:revision>88</cp:revision>
  <dcterms:created xsi:type="dcterms:W3CDTF">2009-10-05T15:39:41Z</dcterms:created>
  <dcterms:modified xsi:type="dcterms:W3CDTF">2013-10-16T01:19:39Z</dcterms:modified>
</cp:coreProperties>
</file>