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7" r:id="rId7"/>
    <p:sldId id="272" r:id="rId8"/>
    <p:sldId id="266" r:id="rId9"/>
    <p:sldId id="284" r:id="rId10"/>
    <p:sldId id="273" r:id="rId11"/>
    <p:sldId id="303" r:id="rId12"/>
    <p:sldId id="297" r:id="rId13"/>
    <p:sldId id="310" r:id="rId14"/>
    <p:sldId id="312" r:id="rId15"/>
    <p:sldId id="32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5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44AA-5331-48E8-9920-A81D76C6DBD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EFFA-3A9A-4758-8563-EAFEB829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Heave.MOD" TargetMode="External"/><Relationship Id="rId2" Type="http://schemas.openxmlformats.org/officeDocument/2006/relationships/hyperlink" Target="../../Surge.MO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../../Pitch.MO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-206062"/>
            <a:ext cx="11964474" cy="234073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Floating Offshore Wind Turbines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Aeromechanic Study on the Performance, Loading, and the Near Wake Characteristics of a HAWT Subjected to Surge Motion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2231264"/>
            <a:ext cx="11964475" cy="4530144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200951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134671"/>
            <a:ext cx="12192000" cy="472332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" y="2231265"/>
            <a:ext cx="12026723" cy="4533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0" y="5793521"/>
            <a:ext cx="2125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Morteza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Khosravi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09/11/2014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2481" y="6101298"/>
            <a:ext cx="9259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dirty="0" smtClean="0"/>
              <a:t>http://breakingenergy.com/2014/05/07/top-10-things-you-didnt-know-about-offshore-wind-energy/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84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3" y="330690"/>
            <a:ext cx="11964474" cy="10689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01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28468"/>
            <a:ext cx="6310648" cy="592953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5346" y="928468"/>
            <a:ext cx="5636654" cy="592953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73" y="1004750"/>
            <a:ext cx="5334000" cy="2858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7" y="3863662"/>
            <a:ext cx="5334000" cy="285910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1004750"/>
            <a:ext cx="5847007" cy="28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" y="3863662"/>
            <a:ext cx="5698901" cy="285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7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8487" cy="618186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Stationary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VS. Moving in Surge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21217"/>
            <a:ext cx="6078828" cy="6136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1859" y="721217"/>
            <a:ext cx="6010141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3" y="1472230"/>
            <a:ext cx="5955730" cy="4573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981" y="1472230"/>
            <a:ext cx="5803895" cy="45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" y="0"/>
            <a:ext cx="12078117" cy="618186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 Motion (Center Location)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Into the Flow VS. Moving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the Flow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12181149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21217"/>
            <a:ext cx="6078828" cy="6136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1859" y="721217"/>
            <a:ext cx="6010141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62569" y="0"/>
            <a:ext cx="5918580" cy="6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6" y="1568330"/>
            <a:ext cx="5849535" cy="3817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69" y="1568331"/>
            <a:ext cx="5849535" cy="38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8487" cy="618186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T.K.E./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Stationary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VS. Moving in Surge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21217"/>
            <a:ext cx="6078828" cy="6136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1859" y="721217"/>
            <a:ext cx="6010141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519707"/>
            <a:ext cx="5881894" cy="406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02" y="1519707"/>
            <a:ext cx="5822185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" y="0"/>
            <a:ext cx="12078117" cy="618186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T.K.E./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Surge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(Center Location)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Into the Flow VS. Moving With the 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12181149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21217"/>
            <a:ext cx="6078828" cy="6136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1859" y="721217"/>
            <a:ext cx="6010141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62569" y="0"/>
            <a:ext cx="5918580" cy="6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6" y="1785198"/>
            <a:ext cx="5849535" cy="3538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353" y="1785198"/>
            <a:ext cx="5861151" cy="35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8487" cy="618186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Reynolds Shear Stress/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Stationary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VS Moving in Surge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21217"/>
            <a:ext cx="6078828" cy="6136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1859" y="721217"/>
            <a:ext cx="6010141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" y="1679483"/>
            <a:ext cx="5946212" cy="4014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33" y="1679483"/>
            <a:ext cx="5809992" cy="40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" y="0"/>
            <a:ext cx="12078117" cy="618186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R.u.u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 Motion (Center Location)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Into the Flow VS. Moving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the Flow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12181149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21217"/>
            <a:ext cx="6078828" cy="6136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1859" y="721217"/>
            <a:ext cx="6010141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62569" y="0"/>
            <a:ext cx="5918580" cy="6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6" y="1828800"/>
            <a:ext cx="5849535" cy="37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61" y="1828800"/>
            <a:ext cx="5849535" cy="37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15910"/>
            <a:ext cx="11964474" cy="734096"/>
          </a:xfrm>
        </p:spPr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Offshore Wind Energy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1159099"/>
            <a:ext cx="11964475" cy="2229991"/>
          </a:xfrm>
        </p:spPr>
        <p:txBody>
          <a:bodyPr/>
          <a:lstStyle/>
          <a:p>
            <a:pPr marL="0" indent="0">
              <a:buNone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Offshore wind technology is divided into three main categories depending on the depth of the water where the turbines will be placed, as follow: </a:t>
            </a:r>
          </a:p>
          <a:p>
            <a:pPr lvl="1"/>
            <a:r>
              <a:rPr lang="en-US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Shallow water: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water depth up-to 30 meters.  </a:t>
            </a:r>
          </a:p>
          <a:p>
            <a:pPr lvl="1"/>
            <a:r>
              <a:rPr lang="en-US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water: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depths between 30 to 60 meters.</a:t>
            </a:r>
          </a:p>
          <a:p>
            <a:pPr lvl="1"/>
            <a:r>
              <a:rPr lang="en-US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water: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water depth greater than 60 meters.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5303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68947"/>
            <a:ext cx="12192000" cy="578905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" y="3389090"/>
            <a:ext cx="12026722" cy="33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15910"/>
            <a:ext cx="11964474" cy="73409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Europe’s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Experience With Offshore Wind Energy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1159098"/>
            <a:ext cx="7225049" cy="58148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Limited land suitable for wind farm developments, but have access to great offshore resources in shallow waters.</a:t>
            </a:r>
          </a:p>
          <a:p>
            <a:pPr marL="0" lvl="0" indent="0">
              <a:buNone/>
            </a:pP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 offshore wind farms in 11 European countries.</a:t>
            </a:r>
          </a:p>
          <a:p>
            <a:pPr marL="0" lvl="0" indent="0">
              <a:buNone/>
            </a:pPr>
            <a:endParaRPr lang="en-US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2080 operational turbines yielding 6562 MW of electricity.</a:t>
            </a:r>
          </a:p>
          <a:p>
            <a:pPr lvl="1" algn="just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 in North sea, 22% in Baltic Sea, and 6% in Atlantic Ocean</a:t>
            </a:r>
          </a:p>
          <a:p>
            <a:pPr lvl="1" algn="just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offshore wind turbine size is 4 MW. </a:t>
            </a:r>
          </a:p>
          <a:p>
            <a:pPr lvl="1" algn="just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water depth of wind farms in 2013 was 20 m.</a:t>
            </a:r>
          </a:p>
          <a:p>
            <a:pPr lvl="1" algn="just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distance to shore 30 km. </a:t>
            </a:r>
          </a:p>
          <a:p>
            <a:pPr lvl="1"/>
            <a:endParaRPr lang="en-US" sz="1527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Substructures include: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monopile</a:t>
            </a:r>
            <a:endParaRPr lang="en-US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gravity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jacket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tripod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tripiles</a:t>
            </a:r>
            <a:endParaRPr lang="en-US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2 full scale grid connected floating turbines and 2 down scaled prototypes.</a:t>
            </a:r>
          </a:p>
          <a:p>
            <a:pPr lvl="1"/>
            <a:endParaRPr lang="en-US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Wind Energy Association, Jan. 2014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5303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1068947"/>
            <a:ext cx="7328079" cy="578905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91" y="4250029"/>
            <a:ext cx="1401703" cy="2511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027" y="4250028"/>
            <a:ext cx="1498242" cy="2511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780" y="4250028"/>
            <a:ext cx="1468192" cy="25113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21262" y="4134118"/>
            <a:ext cx="4670738" cy="272388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21262" y="1068947"/>
            <a:ext cx="4670738" cy="296214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007" y="1159099"/>
            <a:ext cx="4317247" cy="27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15910"/>
            <a:ext cx="11964474" cy="73409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Experience With Offshore Wind Energy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29" y="1146219"/>
            <a:ext cx="6735653" cy="452855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wind resources onshore but far away from major load centers.</a:t>
            </a:r>
          </a:p>
          <a:p>
            <a:pPr lvl="1"/>
            <a:r>
              <a:rPr lang="en-US" sz="1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transmission lines.</a:t>
            </a:r>
          </a:p>
          <a:p>
            <a:pPr marL="0" lvl="0" indent="0">
              <a:buNone/>
            </a:pPr>
            <a:endParaRPr lang="en-US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53% of U.S. population live within 50 miles of the coast lines. 	</a:t>
            </a:r>
          </a:p>
          <a:p>
            <a:pPr lvl="1"/>
            <a:r>
              <a:rPr lang="en-US" sz="1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of US electric consumption occurs in 28 coastal states.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7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4000 GW of wind potential within 50 NM from shores, at the height of 90m.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depths are mostly deep, hence floating platforms required. </a:t>
            </a:r>
          </a:p>
          <a:p>
            <a:pPr marL="0" indent="0">
              <a:buNone/>
            </a:pPr>
            <a:endParaRPr lang="en-US" sz="1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5303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68947"/>
            <a:ext cx="6954592" cy="578905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079" y="4046444"/>
            <a:ext cx="4778063" cy="2231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7622" y="1068947"/>
            <a:ext cx="5134378" cy="273032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7622" y="3992451"/>
            <a:ext cx="5134378" cy="28655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84772" y="6278258"/>
            <a:ext cx="5007228" cy="52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Musial W., Ram B., 2010, 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Large-Scale Offshore Wind Power in the </a:t>
            </a:r>
          </a:p>
          <a:p>
            <a:pPr marL="342900" marR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Technical Report NREL/TP-500-40745.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772" y="1146220"/>
            <a:ext cx="4921370" cy="26032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030" y="6183596"/>
            <a:ext cx="673565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   Musial W., Ram B., 2010,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Large-Scale Offshore Wind Power in the United States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Technical Report NREL/TP-500-40745.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030" y="5790687"/>
            <a:ext cx="6735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http://breakingenergy.com/2014/05/07/top-10-things-you-didnt-know-about-offshore-wind-energy/</a:t>
            </a:r>
          </a:p>
        </p:txBody>
      </p:sp>
    </p:spTree>
    <p:extLst>
      <p:ext uri="{BB962C8B-B14F-4D97-AF65-F5344CB8AC3E}">
        <p14:creationId xmlns:p14="http://schemas.microsoft.com/office/powerpoint/2010/main" val="282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" y="57955"/>
            <a:ext cx="11964474" cy="489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Floating Wind Turbines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844913"/>
            <a:ext cx="7303760" cy="612899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5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types of floating platforms include: </a:t>
            </a:r>
          </a:p>
          <a:p>
            <a:pPr lvl="1"/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Tension-Leg Platform (TLP)</a:t>
            </a:r>
          </a:p>
          <a:p>
            <a:pPr lvl="1"/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 Buoy</a:t>
            </a:r>
          </a:p>
          <a:p>
            <a:pPr lvl="1"/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Semi-Submersible</a:t>
            </a:r>
          </a:p>
          <a:p>
            <a:pPr lvl="1"/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Barge </a:t>
            </a:r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eliminated due to excessive motions</a:t>
            </a:r>
            <a:endParaRPr lang="en-US" sz="45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5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Floating offshore structures have 6 D.O.F. </a:t>
            </a:r>
          </a:p>
          <a:p>
            <a:pPr lvl="1"/>
            <a:r>
              <a:rPr lang="en-US" sz="45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displacements: </a:t>
            </a:r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Surge, Sway, Heave</a:t>
            </a:r>
          </a:p>
          <a:p>
            <a:pPr lvl="1"/>
            <a:r>
              <a:rPr lang="en-US" sz="45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rotations: </a:t>
            </a:r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Roll, Pitch, Yaw</a:t>
            </a:r>
            <a:endParaRPr lang="en-US" sz="45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dirty="0" smtClean="0"/>
          </a:p>
          <a:p>
            <a:pPr marL="228600" lvl="1">
              <a:spcBef>
                <a:spcPts val="1000"/>
              </a:spcBef>
            </a:pP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mass of the floater and the rotor/nacelle are in the same order of </a:t>
            </a:r>
            <a:r>
              <a:rPr lang="en-US" sz="5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magnitude, hence, the dynamic excitation of wind and waves will result in: </a:t>
            </a:r>
          </a:p>
          <a:p>
            <a:pPr lvl="1"/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motions along each of the DOF’s of floating platform</a:t>
            </a:r>
          </a:p>
          <a:p>
            <a:pPr lvl="1"/>
            <a:r>
              <a:rPr lang="en-US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motions will then be transferred to the turbine, affecting turbines performance and loading. </a:t>
            </a:r>
          </a:p>
          <a:p>
            <a:pPr marL="457200" lvl="1" indent="0">
              <a:buNone/>
            </a:pPr>
            <a:endPara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0530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" y="759854"/>
            <a:ext cx="7371012" cy="609814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75" y="844913"/>
            <a:ext cx="4491872" cy="2687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74042" y="759854"/>
            <a:ext cx="4709375" cy="285763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82624" y="3772032"/>
            <a:ext cx="4709375" cy="307572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65" y="3867830"/>
            <a:ext cx="3992451" cy="29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15910"/>
            <a:ext cx="11964474" cy="515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</a:t>
            </a: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xperiments</a:t>
            </a:r>
            <a:endParaRPr lang="en-US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991673"/>
            <a:ext cx="12088970" cy="5769736"/>
          </a:xfrm>
        </p:spPr>
        <p:txBody>
          <a:bodyPr>
            <a:normAutofit/>
          </a:bodyPr>
          <a:lstStyle/>
          <a:p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dynamics of FOWT was simplified by only considering the following 3-DOFs:</a:t>
            </a:r>
          </a:p>
          <a:p>
            <a:pPr marL="685800" lvl="2">
              <a:spcBef>
                <a:spcPts val="1000"/>
              </a:spcBef>
            </a:pP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Surge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Heave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Pitch</a:t>
            </a:r>
            <a:endParaRPr lang="en-US" sz="2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experiments began by uncoupling the motions first and then coupling them in the following manner: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 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 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 + heave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 + pitch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 + pitch   </a:t>
            </a:r>
          </a:p>
          <a:p>
            <a:pPr lvl="1"/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 + heave + </a:t>
            </a:r>
            <a:r>
              <a:rPr lang="en-US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</a:p>
          <a:p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 study focuses only on the effects of surge motion. </a:t>
            </a:r>
          </a:p>
          <a:p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7340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0007"/>
            <a:ext cx="12192000" cy="600799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87" y="4572000"/>
            <a:ext cx="3464418" cy="2083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1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3" y="1"/>
            <a:ext cx="11964474" cy="6181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Offshore Wind Characteristics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869518"/>
                <a:ext cx="7922654" cy="60069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Offshore wind/wave resources are:</a:t>
                </a:r>
              </a:p>
              <a:p>
                <a:pPr lvl="1"/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Site specific</a:t>
                </a:r>
              </a:p>
              <a:p>
                <a:pPr lvl="1"/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Coastal region vs. Open sea</a:t>
                </a:r>
                <a:endParaRPr lang="en-US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~ 0.0002 m  </a:t>
                </a:r>
                <a:endParaRPr lang="en-US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Since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=0.096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+0.016 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Wingdings" panose="05000000000000000000" pitchFamily="2" charset="2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Wingdings" panose="05000000000000000000" pitchFamily="2" charset="2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+0.24</m:t>
                    </m:r>
                  </m:oMath>
                </a14:m>
                <a:endParaRPr lang="en-US" sz="1800" b="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endParaRPr lang="en-US" sz="1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Barthelmie</a:t>
                </a:r>
                <a:r>
                  <a:rPr lang="en-US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 reported TI’s of 6~8% at the height of 50m</a:t>
                </a:r>
                <a:r>
                  <a:rPr lang="en-US" sz="2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standards and regulations describe different </a:t>
                </a:r>
                <a:r>
                  <a:rPr lang="el-GR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and TI’s for offshore wind turbine applications. </a:t>
                </a:r>
                <a:r>
                  <a:rPr lang="en-US" sz="17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(very conservative values)</a:t>
                </a:r>
              </a:p>
              <a:p>
                <a:pPr lvl="1"/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Japanese wind load standard prescribes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endParaRPr lang="en-US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standard </a:t>
                </a:r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IEC (Ed 2, 1999)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=0.18 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0.16      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 3</m:t>
                    </m:r>
                  </m:oMath>
                </a14:m>
                <a:endParaRPr lang="en-US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standard IEC (Ed </a:t>
                </a:r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3, 2005)</a:t>
                </a:r>
                <a:endParaRPr lang="en-US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0.75+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5.6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6,</m:t>
                    </m:r>
                    <m:r>
                      <a:rPr 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0.1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4,</m:t>
                    </m:r>
                    <m:r>
                      <a:rPr 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0.12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depending on wind class</a:t>
                </a:r>
              </a:p>
              <a:p>
                <a:r>
                  <a:rPr lang="en-US" sz="2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current study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,   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𝑻𝑰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1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869518"/>
                <a:ext cx="7922654" cy="6006954"/>
              </a:xfrm>
              <a:blipFill rotWithShape="0">
                <a:blip r:embed="rId2"/>
                <a:stretch>
                  <a:fillRect l="-923" t="-1827" b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"/>
            <a:ext cx="12192000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46976"/>
            <a:ext cx="7808888" cy="611102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37" y="3937291"/>
            <a:ext cx="4155581" cy="2939181"/>
          </a:xfrm>
          <a:prstGeom prst="rect">
            <a:avLst/>
          </a:prstGeom>
          <a:scene3d>
            <a:camera prst="orthographicFront">
              <a:rot lat="0" lon="0" rev="36000"/>
            </a:camera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7922653" y="746977"/>
            <a:ext cx="4269347" cy="611102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537" y="805122"/>
            <a:ext cx="4169605" cy="30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" y="73251"/>
            <a:ext cx="11964474" cy="5666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Scaling Methodology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030" y="970748"/>
                <a:ext cx="6194739" cy="5576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Geometric scaling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sz="2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1"/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1:300 scaled model turbine was chosen and 3D printed.</a:t>
                </a:r>
              </a:p>
              <a:p>
                <a:pPr lvl="2"/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Rotor diameter = 30 cm</a:t>
                </a:r>
              </a:p>
              <a:p>
                <a:pPr lvl="2"/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Blade span = 14 cm</a:t>
                </a:r>
              </a:p>
              <a:p>
                <a:pPr lvl="2"/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Hub height = 27 cm</a:t>
                </a:r>
              </a:p>
              <a:p>
                <a:pPr marL="914400" lvl="2" indent="0">
                  <a:buNone/>
                </a:pPr>
                <a:endPara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Froude Scaling: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𝐹𝑟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𝑔𝑙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𝑖𝑛𝑒𝑟𝑡𝑖𝑎𝑙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𝑓𝑜𝑟𝑐𝑒𝑠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𝑔𝑟𝑎𝑣𝑖𝑡𝑎𝑡𝑖𝑜𝑛𝑎𝑙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𝑓𝑜𝑟𝑐𝑒𝑠</m:t>
                        </m:r>
                      </m:den>
                    </m:f>
                  </m:oMath>
                </a14:m>
                <a:endPara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Froude scaling is applied to determine the exact forces and response on the floater and the turbine.</a:t>
                </a:r>
                <a:endParaRPr lang="en-US" sz="22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800" b="0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𝑝𝑟𝑜𝑡𝑜𝑡𝑦𝑝𝑒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100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𝑚𝑜𝑑𝑒𝑙</m:t>
                            </m:r>
                          </m:sub>
                        </m:sSub>
                      </m:sub>
                    </m:sSub>
                  </m:oMath>
                </a14:m>
                <a:endParaRPr lang="en-US" sz="1100" i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600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𝑝𝑟𝑜𝑡𝑜𝑡𝑦𝑝𝑒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600" i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𝑚𝑜𝑑𝑒𝑙</m:t>
                            </m:r>
                          </m:sub>
                        </m:sSub>
                      </m:sub>
                    </m:sSub>
                  </m:oMath>
                </a14:m>
                <a:endParaRPr lang="en-US" sz="22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𝑻𝑺</m:t>
                    </m:r>
                    <m:sSub>
                      <m:sSubPr>
                        <m:ctrlP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𝒎𝒐𝒅𝒆𝒍</m:t>
                        </m:r>
                      </m:sub>
                    </m:sSub>
                    <m:r>
                      <a:rPr lang="en-US" sz="2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𝑻𝑺</m:t>
                    </m:r>
                    <m:sSub>
                      <m:sSubPr>
                        <m:ctrlP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𝒑𝒓𝒐𝒕𝒐𝒕𝒚𝒑𝒆</m:t>
                        </m:r>
                      </m:sub>
                    </m:sSub>
                  </m:oMath>
                </a14:m>
                <a:endPara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9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030" y="970748"/>
                <a:ext cx="6194739" cy="5576552"/>
              </a:xfrm>
              <a:blipFill rotWithShape="0">
                <a:blip r:embed="rId2"/>
                <a:stretch>
                  <a:fillRect l="-1673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"/>
            <a:ext cx="12192000" cy="74375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" y="850007"/>
            <a:ext cx="6465196" cy="59918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68226" y="850007"/>
            <a:ext cx="5623775" cy="59918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09" y="2116964"/>
            <a:ext cx="2781836" cy="4651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79" y="1048286"/>
            <a:ext cx="3889585" cy="1207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3202" y="930960"/>
            <a:ext cx="1399339" cy="12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81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Operating Conditions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181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30876"/>
            <a:ext cx="6764936" cy="613678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3031" y="721217"/>
            <a:ext cx="5918580" cy="6136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3030" y="837127"/>
            <a:ext cx="12088970" cy="5924282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 Speed: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5.71m/s at hub height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TSR: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Surge Motion:</a:t>
            </a:r>
          </a:p>
          <a:p>
            <a:pPr lvl="2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Displacement: -2 cm to + 2cm</a:t>
            </a:r>
          </a:p>
          <a:p>
            <a:pPr lvl="3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Velocity: 2 cm/s ,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Freq:0.18 Hz</a:t>
            </a:r>
          </a:p>
          <a:p>
            <a:pPr lvl="3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Acceleration, Jerk: 5 cm/s^2, ^3 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</a:p>
          <a:p>
            <a:pPr lvl="3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Max velocity, acceleration, and jerk </a:t>
            </a:r>
          </a:p>
          <a:p>
            <a:pPr lvl="4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Displacement: -2 cm to + 2cm</a:t>
            </a:r>
          </a:p>
          <a:p>
            <a:pPr lvl="4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Velocity: 10 cm/s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Freq:0.31 Hz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Acceleration, Jerk: 10 cm/s^2, ^3 </a:t>
            </a:r>
          </a:p>
          <a:p>
            <a:pPr lvl="3"/>
            <a:endParaRPr lang="en-US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combination max range and max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jerk</a:t>
            </a:r>
          </a:p>
          <a:p>
            <a:pPr lvl="4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Displacement: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to +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Velocity: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cm/s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Freq:0.21Hz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Acceleration, Jerk: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cm/s^2, ^3 </a:t>
            </a:r>
          </a:p>
          <a:p>
            <a:pPr lvl="4"/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7967" y="730877"/>
            <a:ext cx="5324033" cy="278727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7967" y="3624398"/>
            <a:ext cx="5324032" cy="323360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336" y="847289"/>
            <a:ext cx="5157663" cy="2554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730" y="4015796"/>
            <a:ext cx="5084505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41934</TotalTime>
  <Words>676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Floating Offshore Wind Turbines An Aeromechanic Study on the Performance, Loading, and the Near Wake Characteristics of a HAWT Subjected to Surge Motion</vt:lpstr>
      <vt:lpstr>Offshore Wind Energy</vt:lpstr>
      <vt:lpstr>Europe’s Experience With Offshore Wind Energy </vt:lpstr>
      <vt:lpstr>The American Experience With Offshore Wind Energy</vt:lpstr>
      <vt:lpstr>Floating Wind Turbines</vt:lpstr>
      <vt:lpstr>The Scope of My Experiments</vt:lpstr>
      <vt:lpstr>  Offshore Wind Characteristics   </vt:lpstr>
      <vt:lpstr>Scaling Methodology </vt:lpstr>
      <vt:lpstr>Operating Conditions </vt:lpstr>
      <vt:lpstr>Experimental Setup   </vt:lpstr>
      <vt:lpstr>U/Uhub for a Stationary Turbine VS. Moving in Surge</vt:lpstr>
      <vt:lpstr>U/Uhub for Surge Motion (Center Location) Moving Into the Flow VS. Moving With the Flow</vt:lpstr>
      <vt:lpstr>T.K.E./Uhub for a Stationary Turbine VS. Moving in Surge</vt:lpstr>
      <vt:lpstr>T.K.E./Uhub for Surge Motion (Center Location) Moving Into the Flow VS. Moving With the Flow</vt:lpstr>
      <vt:lpstr>Reynolds Shear Stress/Uhub for a Stationary Turbine VS Moving in Surge</vt:lpstr>
      <vt:lpstr>R.u.u./Uhub for Surge Motion (Center Location) Moving Into the Flow VS. Moving With the Flow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</dc:creator>
  <cp:lastModifiedBy>Khosravi, Morteza [AER E]</cp:lastModifiedBy>
  <cp:revision>509</cp:revision>
  <dcterms:created xsi:type="dcterms:W3CDTF">2014-06-08T14:42:40Z</dcterms:created>
  <dcterms:modified xsi:type="dcterms:W3CDTF">2014-11-13T17:00:55Z</dcterms:modified>
</cp:coreProperties>
</file>