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85" r:id="rId3"/>
    <p:sldId id="286" r:id="rId4"/>
    <p:sldId id="288" r:id="rId5"/>
    <p:sldId id="290" r:id="rId6"/>
    <p:sldId id="305" r:id="rId7"/>
    <p:sldId id="289" r:id="rId8"/>
    <p:sldId id="295" r:id="rId9"/>
    <p:sldId id="298" r:id="rId10"/>
    <p:sldId id="294" r:id="rId11"/>
    <p:sldId id="299" r:id="rId12"/>
    <p:sldId id="304" r:id="rId13"/>
    <p:sldId id="297" r:id="rId14"/>
    <p:sldId id="300" r:id="rId15"/>
    <p:sldId id="293" r:id="rId16"/>
    <p:sldId id="296" r:id="rId17"/>
    <p:sldId id="301" r:id="rId18"/>
    <p:sldId id="303" r:id="rId19"/>
    <p:sldId id="302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vi L Hadimani" initials="RLH" lastIdx="9" clrIdx="0"/>
  <p:cmAuthor id="1" name="Helena" initials="H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85" autoAdjust="0"/>
    <p:restoredTop sz="91299" autoAdjust="0"/>
  </p:normalViewPr>
  <p:slideViewPr>
    <p:cSldViewPr>
      <p:cViewPr varScale="1">
        <p:scale>
          <a:sx n="102" d="100"/>
          <a:sy n="102" d="100"/>
        </p:scale>
        <p:origin x="1212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astate.edu\cyfiles\helenak\Desktop\Dissertation%20Research\PMG%20Design%20Research\Halbach\OuterRotor\3-5kW_OuterRotor_Halbach\FluxDensityDistribution_ComparisonOfNumberOfSegmen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astate.edu\cyfiles\helenak\Desktop\Dissertation%20Research\PMG%20Design%20Research\Halbach\OuterRotor\3-5kW_OuterRotor_Halbach\FluxDensityDistribution_ComparisonOfNumberOfSegmen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v>4 poles: 2 segments per pole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'Rotor Surface'!$A$4:$A$104</c:f>
              <c:numCache>
                <c:formatCode>0</c:formatCode>
                <c:ptCount val="101"/>
                <c:pt idx="0">
                  <c:v>0</c:v>
                </c:pt>
                <c:pt idx="1">
                  <c:v>3.6</c:v>
                </c:pt>
                <c:pt idx="2">
                  <c:v>7.2</c:v>
                </c:pt>
                <c:pt idx="3">
                  <c:v>10.8</c:v>
                </c:pt>
                <c:pt idx="4">
                  <c:v>14.4</c:v>
                </c:pt>
                <c:pt idx="5">
                  <c:v>18</c:v>
                </c:pt>
                <c:pt idx="6">
                  <c:v>21.6</c:v>
                </c:pt>
                <c:pt idx="7">
                  <c:v>25.2</c:v>
                </c:pt>
                <c:pt idx="8">
                  <c:v>28.8</c:v>
                </c:pt>
                <c:pt idx="9">
                  <c:v>32.4</c:v>
                </c:pt>
                <c:pt idx="10">
                  <c:v>36</c:v>
                </c:pt>
                <c:pt idx="11">
                  <c:v>39.6</c:v>
                </c:pt>
                <c:pt idx="12">
                  <c:v>43.2</c:v>
                </c:pt>
                <c:pt idx="13">
                  <c:v>46.8</c:v>
                </c:pt>
                <c:pt idx="14">
                  <c:v>50.4</c:v>
                </c:pt>
                <c:pt idx="15">
                  <c:v>54</c:v>
                </c:pt>
                <c:pt idx="16">
                  <c:v>57.6</c:v>
                </c:pt>
                <c:pt idx="17">
                  <c:v>61.2</c:v>
                </c:pt>
                <c:pt idx="18">
                  <c:v>64.8</c:v>
                </c:pt>
                <c:pt idx="19">
                  <c:v>68.400000000000006</c:v>
                </c:pt>
                <c:pt idx="20">
                  <c:v>72</c:v>
                </c:pt>
                <c:pt idx="21">
                  <c:v>75.599999999999994</c:v>
                </c:pt>
                <c:pt idx="22">
                  <c:v>79.2</c:v>
                </c:pt>
                <c:pt idx="23">
                  <c:v>82.8</c:v>
                </c:pt>
                <c:pt idx="24">
                  <c:v>86.4</c:v>
                </c:pt>
                <c:pt idx="25">
                  <c:v>90</c:v>
                </c:pt>
                <c:pt idx="26">
                  <c:v>93.6</c:v>
                </c:pt>
                <c:pt idx="27">
                  <c:v>97.2</c:v>
                </c:pt>
                <c:pt idx="28">
                  <c:v>100.8</c:v>
                </c:pt>
                <c:pt idx="29">
                  <c:v>104.4</c:v>
                </c:pt>
                <c:pt idx="30">
                  <c:v>108</c:v>
                </c:pt>
                <c:pt idx="31">
                  <c:v>111.6</c:v>
                </c:pt>
                <c:pt idx="32">
                  <c:v>115.2</c:v>
                </c:pt>
                <c:pt idx="33">
                  <c:v>118.8</c:v>
                </c:pt>
                <c:pt idx="34">
                  <c:v>122.4</c:v>
                </c:pt>
                <c:pt idx="35">
                  <c:v>126</c:v>
                </c:pt>
                <c:pt idx="36">
                  <c:v>129.6</c:v>
                </c:pt>
                <c:pt idx="37">
                  <c:v>133.19999999999999</c:v>
                </c:pt>
                <c:pt idx="38">
                  <c:v>136.80000000000001</c:v>
                </c:pt>
                <c:pt idx="39">
                  <c:v>140.4</c:v>
                </c:pt>
                <c:pt idx="40">
                  <c:v>144</c:v>
                </c:pt>
                <c:pt idx="41">
                  <c:v>147.6</c:v>
                </c:pt>
                <c:pt idx="42">
                  <c:v>151.19999999999999</c:v>
                </c:pt>
                <c:pt idx="43">
                  <c:v>154.80000000000001</c:v>
                </c:pt>
                <c:pt idx="44">
                  <c:v>158.4</c:v>
                </c:pt>
                <c:pt idx="45">
                  <c:v>162</c:v>
                </c:pt>
                <c:pt idx="46">
                  <c:v>165.6</c:v>
                </c:pt>
                <c:pt idx="47">
                  <c:v>169.2</c:v>
                </c:pt>
                <c:pt idx="48">
                  <c:v>172.8</c:v>
                </c:pt>
                <c:pt idx="49">
                  <c:v>176.4</c:v>
                </c:pt>
                <c:pt idx="50">
                  <c:v>180</c:v>
                </c:pt>
                <c:pt idx="51">
                  <c:v>183.6</c:v>
                </c:pt>
                <c:pt idx="52">
                  <c:v>187.2</c:v>
                </c:pt>
                <c:pt idx="53">
                  <c:v>190.8</c:v>
                </c:pt>
                <c:pt idx="54">
                  <c:v>194.4</c:v>
                </c:pt>
                <c:pt idx="55">
                  <c:v>198</c:v>
                </c:pt>
                <c:pt idx="56">
                  <c:v>201.6</c:v>
                </c:pt>
                <c:pt idx="57">
                  <c:v>205.2</c:v>
                </c:pt>
                <c:pt idx="58">
                  <c:v>208.8</c:v>
                </c:pt>
                <c:pt idx="59">
                  <c:v>212.4</c:v>
                </c:pt>
                <c:pt idx="60">
                  <c:v>216</c:v>
                </c:pt>
                <c:pt idx="61">
                  <c:v>219.6</c:v>
                </c:pt>
                <c:pt idx="62">
                  <c:v>223.2</c:v>
                </c:pt>
                <c:pt idx="63">
                  <c:v>226.8</c:v>
                </c:pt>
                <c:pt idx="64">
                  <c:v>230.4</c:v>
                </c:pt>
                <c:pt idx="65">
                  <c:v>234</c:v>
                </c:pt>
                <c:pt idx="66">
                  <c:v>237.6</c:v>
                </c:pt>
                <c:pt idx="67">
                  <c:v>241.2</c:v>
                </c:pt>
                <c:pt idx="68">
                  <c:v>244.8</c:v>
                </c:pt>
                <c:pt idx="69">
                  <c:v>248.4</c:v>
                </c:pt>
                <c:pt idx="70">
                  <c:v>252</c:v>
                </c:pt>
                <c:pt idx="71">
                  <c:v>255.6</c:v>
                </c:pt>
                <c:pt idx="72">
                  <c:v>259.2</c:v>
                </c:pt>
                <c:pt idx="73">
                  <c:v>262.8</c:v>
                </c:pt>
                <c:pt idx="74">
                  <c:v>266.39999999999998</c:v>
                </c:pt>
                <c:pt idx="75">
                  <c:v>270</c:v>
                </c:pt>
                <c:pt idx="76">
                  <c:v>273.60000000000002</c:v>
                </c:pt>
                <c:pt idx="77">
                  <c:v>277.2</c:v>
                </c:pt>
                <c:pt idx="78">
                  <c:v>280.8</c:v>
                </c:pt>
                <c:pt idx="79">
                  <c:v>284.39999999999998</c:v>
                </c:pt>
                <c:pt idx="80">
                  <c:v>288</c:v>
                </c:pt>
                <c:pt idx="81">
                  <c:v>291.60000000000002</c:v>
                </c:pt>
                <c:pt idx="82">
                  <c:v>295.2</c:v>
                </c:pt>
                <c:pt idx="83">
                  <c:v>298.8</c:v>
                </c:pt>
                <c:pt idx="84">
                  <c:v>302.39999999999998</c:v>
                </c:pt>
                <c:pt idx="85">
                  <c:v>306</c:v>
                </c:pt>
                <c:pt idx="86">
                  <c:v>309.60000000000002</c:v>
                </c:pt>
                <c:pt idx="87">
                  <c:v>313.2</c:v>
                </c:pt>
                <c:pt idx="88">
                  <c:v>316.8</c:v>
                </c:pt>
                <c:pt idx="89">
                  <c:v>320.39999999999998</c:v>
                </c:pt>
                <c:pt idx="90">
                  <c:v>324</c:v>
                </c:pt>
                <c:pt idx="91">
                  <c:v>327.60000000000002</c:v>
                </c:pt>
                <c:pt idx="92">
                  <c:v>331.2</c:v>
                </c:pt>
                <c:pt idx="93">
                  <c:v>334.8</c:v>
                </c:pt>
                <c:pt idx="94">
                  <c:v>338.4</c:v>
                </c:pt>
                <c:pt idx="95">
                  <c:v>342</c:v>
                </c:pt>
                <c:pt idx="96">
                  <c:v>345.6</c:v>
                </c:pt>
                <c:pt idx="97">
                  <c:v>349.2</c:v>
                </c:pt>
                <c:pt idx="98">
                  <c:v>352.8</c:v>
                </c:pt>
                <c:pt idx="99">
                  <c:v>356.4</c:v>
                </c:pt>
                <c:pt idx="100">
                  <c:v>360</c:v>
                </c:pt>
              </c:numCache>
            </c:numRef>
          </c:cat>
          <c:val>
            <c:numRef>
              <c:f>'Rotor Surface'!$B$4:$B$104</c:f>
              <c:numCache>
                <c:formatCode>General</c:formatCode>
                <c:ptCount val="101"/>
                <c:pt idx="0">
                  <c:v>1.1285652342003001</c:v>
                </c:pt>
                <c:pt idx="1">
                  <c:v>1.1501774111255401</c:v>
                </c:pt>
                <c:pt idx="2">
                  <c:v>0.90124566808151896</c:v>
                </c:pt>
                <c:pt idx="3">
                  <c:v>1.1404279381645801</c:v>
                </c:pt>
                <c:pt idx="4">
                  <c:v>1.1273558112395701</c:v>
                </c:pt>
                <c:pt idx="5">
                  <c:v>0.96459933035748802</c:v>
                </c:pt>
                <c:pt idx="6">
                  <c:v>0.51227164366573097</c:v>
                </c:pt>
                <c:pt idx="7">
                  <c:v>0.59515387406228304</c:v>
                </c:pt>
                <c:pt idx="8">
                  <c:v>0.42719819180660501</c:v>
                </c:pt>
                <c:pt idx="9">
                  <c:v>0.42500639155404601</c:v>
                </c:pt>
                <c:pt idx="10">
                  <c:v>0.51084465709970805</c:v>
                </c:pt>
                <c:pt idx="11">
                  <c:v>1.03996769219614</c:v>
                </c:pt>
                <c:pt idx="12">
                  <c:v>1.02298772955868</c:v>
                </c:pt>
                <c:pt idx="13">
                  <c:v>1.1431929334308599</c:v>
                </c:pt>
                <c:pt idx="14">
                  <c:v>1.16560375485885</c:v>
                </c:pt>
                <c:pt idx="15">
                  <c:v>1.10578244928523</c:v>
                </c:pt>
                <c:pt idx="16">
                  <c:v>1.13562146839485</c:v>
                </c:pt>
                <c:pt idx="17">
                  <c:v>1.08561231556161</c:v>
                </c:pt>
                <c:pt idx="18">
                  <c:v>1.11230212669684</c:v>
                </c:pt>
                <c:pt idx="19">
                  <c:v>0.46510207313569801</c:v>
                </c:pt>
                <c:pt idx="20">
                  <c:v>0.45479237295856201</c:v>
                </c:pt>
                <c:pt idx="21">
                  <c:v>0.40466441710717699</c:v>
                </c:pt>
                <c:pt idx="22">
                  <c:v>0.499557116910815</c:v>
                </c:pt>
                <c:pt idx="23">
                  <c:v>0.470791329553714</c:v>
                </c:pt>
                <c:pt idx="24">
                  <c:v>1.11459986902153</c:v>
                </c:pt>
                <c:pt idx="25">
                  <c:v>1.12848245851939</c:v>
                </c:pt>
                <c:pt idx="26">
                  <c:v>1.15018025459271</c:v>
                </c:pt>
                <c:pt idx="27">
                  <c:v>0.901249846260049</c:v>
                </c:pt>
                <c:pt idx="28">
                  <c:v>1.1404260519587599</c:v>
                </c:pt>
                <c:pt idx="29">
                  <c:v>1.1273548561671101</c:v>
                </c:pt>
                <c:pt idx="30">
                  <c:v>0.96459503258183499</c:v>
                </c:pt>
                <c:pt idx="31">
                  <c:v>0.512270238207026</c:v>
                </c:pt>
                <c:pt idx="32">
                  <c:v>0.59509633420863595</c:v>
                </c:pt>
                <c:pt idx="33">
                  <c:v>0.42696643282250502</c:v>
                </c:pt>
                <c:pt idx="34">
                  <c:v>0.42491536479249398</c:v>
                </c:pt>
                <c:pt idx="35">
                  <c:v>0.51089289435711405</c:v>
                </c:pt>
                <c:pt idx="36">
                  <c:v>1.03986313299933</c:v>
                </c:pt>
                <c:pt idx="37">
                  <c:v>1.02259456019802</c:v>
                </c:pt>
                <c:pt idx="38">
                  <c:v>1.14319383693018</c:v>
                </c:pt>
                <c:pt idx="39">
                  <c:v>1.1656259665087501</c:v>
                </c:pt>
                <c:pt idx="40">
                  <c:v>1.10579359433546</c:v>
                </c:pt>
                <c:pt idx="41">
                  <c:v>1.1356212392002101</c:v>
                </c:pt>
                <c:pt idx="42">
                  <c:v>1.0856115997990501</c:v>
                </c:pt>
                <c:pt idx="43">
                  <c:v>1.1123011989377001</c:v>
                </c:pt>
                <c:pt idx="44">
                  <c:v>0.46509936437831001</c:v>
                </c:pt>
                <c:pt idx="45">
                  <c:v>0.45479709537038898</c:v>
                </c:pt>
                <c:pt idx="46">
                  <c:v>0.404691084816164</c:v>
                </c:pt>
                <c:pt idx="47">
                  <c:v>0.49956755496386301</c:v>
                </c:pt>
                <c:pt idx="48">
                  <c:v>0.470796008539283</c:v>
                </c:pt>
                <c:pt idx="49">
                  <c:v>1.11459900592939</c:v>
                </c:pt>
                <c:pt idx="50">
                  <c:v>1.1284806783516701</c:v>
                </c:pt>
                <c:pt idx="51">
                  <c:v>1.1501797199852799</c:v>
                </c:pt>
                <c:pt idx="52">
                  <c:v>0.90124181500563605</c:v>
                </c:pt>
                <c:pt idx="53">
                  <c:v>1.14042277218058</c:v>
                </c:pt>
                <c:pt idx="54">
                  <c:v>1.1273449071919599</c:v>
                </c:pt>
                <c:pt idx="55">
                  <c:v>0.96466450684487104</c:v>
                </c:pt>
                <c:pt idx="56">
                  <c:v>0.51226268879246895</c:v>
                </c:pt>
                <c:pt idx="57">
                  <c:v>0.59511246366926296</c:v>
                </c:pt>
                <c:pt idx="58">
                  <c:v>0.42700102851087801</c:v>
                </c:pt>
                <c:pt idx="59">
                  <c:v>0.424959823380059</c:v>
                </c:pt>
                <c:pt idx="60">
                  <c:v>0.51092570133370796</c:v>
                </c:pt>
                <c:pt idx="61">
                  <c:v>1.03988279151828</c:v>
                </c:pt>
                <c:pt idx="62">
                  <c:v>1.0225856712177499</c:v>
                </c:pt>
                <c:pt idx="63">
                  <c:v>1.1431920951877801</c:v>
                </c:pt>
                <c:pt idx="64">
                  <c:v>1.1656231102389401</c:v>
                </c:pt>
                <c:pt idx="65">
                  <c:v>1.1057967408837499</c:v>
                </c:pt>
                <c:pt idx="66">
                  <c:v>1.13562231558862</c:v>
                </c:pt>
                <c:pt idx="67">
                  <c:v>1.08561250998809</c:v>
                </c:pt>
                <c:pt idx="68">
                  <c:v>1.1123045077634499</c:v>
                </c:pt>
                <c:pt idx="69">
                  <c:v>0.46510017509312501</c:v>
                </c:pt>
                <c:pt idx="70">
                  <c:v>0.454797687012714</c:v>
                </c:pt>
                <c:pt idx="71">
                  <c:v>0.404690616902874</c:v>
                </c:pt>
                <c:pt idx="72">
                  <c:v>0.49956588321847201</c:v>
                </c:pt>
                <c:pt idx="73">
                  <c:v>0.47079575371208998</c:v>
                </c:pt>
                <c:pt idx="74">
                  <c:v>1.11459474338147</c:v>
                </c:pt>
                <c:pt idx="75">
                  <c:v>1.1284796625187401</c:v>
                </c:pt>
                <c:pt idx="76">
                  <c:v>1.15017846457601</c:v>
                </c:pt>
                <c:pt idx="77">
                  <c:v>0.90124009960633</c:v>
                </c:pt>
                <c:pt idx="78">
                  <c:v>1.1404242755979701</c:v>
                </c:pt>
                <c:pt idx="79">
                  <c:v>1.1273460142754901</c:v>
                </c:pt>
                <c:pt idx="80">
                  <c:v>0.96466888350899904</c:v>
                </c:pt>
                <c:pt idx="81">
                  <c:v>0.51226136822024204</c:v>
                </c:pt>
                <c:pt idx="82">
                  <c:v>0.59516082925135805</c:v>
                </c:pt>
                <c:pt idx="83">
                  <c:v>0.42720904104052199</c:v>
                </c:pt>
                <c:pt idx="84">
                  <c:v>0.42502414453154302</c:v>
                </c:pt>
                <c:pt idx="85">
                  <c:v>0.510897142758306</c:v>
                </c:pt>
                <c:pt idx="86">
                  <c:v>1.03986759068565</c:v>
                </c:pt>
                <c:pt idx="87">
                  <c:v>1.02259501729998</c:v>
                </c:pt>
                <c:pt idx="88">
                  <c:v>1.14319417769536</c:v>
                </c:pt>
                <c:pt idx="89">
                  <c:v>1.16562622944275</c:v>
                </c:pt>
                <c:pt idx="90">
                  <c:v>1.10579148134779</c:v>
                </c:pt>
                <c:pt idx="91">
                  <c:v>1.1356207417998401</c:v>
                </c:pt>
                <c:pt idx="92">
                  <c:v>1.0856118514875599</c:v>
                </c:pt>
                <c:pt idx="93">
                  <c:v>1.1122939011775901</c:v>
                </c:pt>
                <c:pt idx="94">
                  <c:v>0.46510307311725702</c:v>
                </c:pt>
                <c:pt idx="95">
                  <c:v>0.454794092189514</c:v>
                </c:pt>
                <c:pt idx="96">
                  <c:v>0.40468068746545099</c:v>
                </c:pt>
                <c:pt idx="97">
                  <c:v>0.49953863618327699</c:v>
                </c:pt>
                <c:pt idx="98">
                  <c:v>0.47082694240302497</c:v>
                </c:pt>
                <c:pt idx="99">
                  <c:v>1.11467190284951</c:v>
                </c:pt>
                <c:pt idx="100">
                  <c:v>1.12856568087437</c:v>
                </c:pt>
              </c:numCache>
            </c:numRef>
          </c:val>
        </c:ser>
        <c:ser>
          <c:idx val="1"/>
          <c:order val="1"/>
          <c:tx>
            <c:v>4 poles: 3 segments per pole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'Rotor Surface'!$D$4:$D$104</c:f>
              <c:numCache>
                <c:formatCode>General</c:formatCode>
                <c:ptCount val="101"/>
                <c:pt idx="0">
                  <c:v>0.88955858080548</c:v>
                </c:pt>
                <c:pt idx="1">
                  <c:v>1.0424408110477399</c:v>
                </c:pt>
                <c:pt idx="2">
                  <c:v>0.91552322697961497</c:v>
                </c:pt>
                <c:pt idx="3">
                  <c:v>0.83873915107491104</c:v>
                </c:pt>
                <c:pt idx="4">
                  <c:v>0.194690958197555</c:v>
                </c:pt>
                <c:pt idx="5">
                  <c:v>0.208057013235247</c:v>
                </c:pt>
                <c:pt idx="6">
                  <c:v>0.39491727502344898</c:v>
                </c:pt>
                <c:pt idx="7">
                  <c:v>0.26456631718426699</c:v>
                </c:pt>
                <c:pt idx="8">
                  <c:v>0.83384930481064301</c:v>
                </c:pt>
                <c:pt idx="9">
                  <c:v>0.88268292501255896</c:v>
                </c:pt>
                <c:pt idx="10">
                  <c:v>1.07221704022973</c:v>
                </c:pt>
                <c:pt idx="11">
                  <c:v>0.89110380211804496</c:v>
                </c:pt>
                <c:pt idx="12">
                  <c:v>0.30375842072474502</c:v>
                </c:pt>
                <c:pt idx="13">
                  <c:v>0.163483798377897</c:v>
                </c:pt>
                <c:pt idx="14">
                  <c:v>0.31327427608827302</c:v>
                </c:pt>
                <c:pt idx="15">
                  <c:v>0.26258598613530798</c:v>
                </c:pt>
                <c:pt idx="16">
                  <c:v>0.81178630201309199</c:v>
                </c:pt>
                <c:pt idx="17">
                  <c:v>0.99109722473634398</c:v>
                </c:pt>
                <c:pt idx="18">
                  <c:v>1.3068215712618301</c:v>
                </c:pt>
                <c:pt idx="19">
                  <c:v>0.92183886302304996</c:v>
                </c:pt>
                <c:pt idx="20">
                  <c:v>0.75242705075196703</c:v>
                </c:pt>
                <c:pt idx="21">
                  <c:v>0.279450441047848</c:v>
                </c:pt>
                <c:pt idx="22">
                  <c:v>0.26649309841091301</c:v>
                </c:pt>
                <c:pt idx="23">
                  <c:v>0.23225938265615101</c:v>
                </c:pt>
                <c:pt idx="24">
                  <c:v>0.392299580662961</c:v>
                </c:pt>
                <c:pt idx="25">
                  <c:v>0.89614805952670695</c:v>
                </c:pt>
                <c:pt idx="26">
                  <c:v>1.04641394407021</c:v>
                </c:pt>
                <c:pt idx="27">
                  <c:v>0.96228320625656605</c:v>
                </c:pt>
                <c:pt idx="28">
                  <c:v>0.78182544531187403</c:v>
                </c:pt>
                <c:pt idx="29">
                  <c:v>0.20583153058272599</c:v>
                </c:pt>
                <c:pt idx="30">
                  <c:v>0.23971626276212099</c:v>
                </c:pt>
                <c:pt idx="31">
                  <c:v>0.20308406945993199</c:v>
                </c:pt>
                <c:pt idx="32">
                  <c:v>0.38965238699515198</c:v>
                </c:pt>
                <c:pt idx="33">
                  <c:v>0.84010184342691896</c:v>
                </c:pt>
                <c:pt idx="34">
                  <c:v>0.98028659027276099</c:v>
                </c:pt>
                <c:pt idx="35">
                  <c:v>1.0992104919129799</c:v>
                </c:pt>
                <c:pt idx="36">
                  <c:v>0.88293996911552697</c:v>
                </c:pt>
                <c:pt idx="37">
                  <c:v>0.30244434965956501</c:v>
                </c:pt>
                <c:pt idx="38">
                  <c:v>0.21599993997574299</c:v>
                </c:pt>
                <c:pt idx="39">
                  <c:v>0.24413476978724399</c:v>
                </c:pt>
                <c:pt idx="40">
                  <c:v>0.30248373285916802</c:v>
                </c:pt>
                <c:pt idx="41">
                  <c:v>0.77522598386392305</c:v>
                </c:pt>
                <c:pt idx="42">
                  <c:v>0.89894033062505196</c:v>
                </c:pt>
                <c:pt idx="43">
                  <c:v>1.38563306297253</c:v>
                </c:pt>
                <c:pt idx="44">
                  <c:v>0.93122739781777997</c:v>
                </c:pt>
                <c:pt idx="45">
                  <c:v>0.87349995855231299</c:v>
                </c:pt>
                <c:pt idx="46">
                  <c:v>0.145443734190009</c:v>
                </c:pt>
                <c:pt idx="47">
                  <c:v>0.34959497298731901</c:v>
                </c:pt>
                <c:pt idx="48">
                  <c:v>0.27962055046540302</c:v>
                </c:pt>
                <c:pt idx="49">
                  <c:v>0.252013087861722</c:v>
                </c:pt>
                <c:pt idx="50">
                  <c:v>0.91310917694646598</c:v>
                </c:pt>
                <c:pt idx="51">
                  <c:v>1.0539444417219299</c:v>
                </c:pt>
                <c:pt idx="52">
                  <c:v>0.96897673602330803</c:v>
                </c:pt>
                <c:pt idx="53">
                  <c:v>0.82255470595843105</c:v>
                </c:pt>
                <c:pt idx="54">
                  <c:v>0.157297326021342</c:v>
                </c:pt>
                <c:pt idx="55">
                  <c:v>0.27343654056141498</c:v>
                </c:pt>
                <c:pt idx="56">
                  <c:v>0.24926080648423499</c:v>
                </c:pt>
                <c:pt idx="57">
                  <c:v>0.23944660444114499</c:v>
                </c:pt>
                <c:pt idx="58">
                  <c:v>0.85082413809975899</c:v>
                </c:pt>
                <c:pt idx="59">
                  <c:v>0.98745793093552303</c:v>
                </c:pt>
                <c:pt idx="60">
                  <c:v>1.054759975344</c:v>
                </c:pt>
                <c:pt idx="61">
                  <c:v>0.81611692658157997</c:v>
                </c:pt>
                <c:pt idx="62">
                  <c:v>0.29753481547617</c:v>
                </c:pt>
                <c:pt idx="63">
                  <c:v>0.23709563799995401</c:v>
                </c:pt>
                <c:pt idx="64">
                  <c:v>0.22400717099643</c:v>
                </c:pt>
                <c:pt idx="65">
                  <c:v>0.30866820230221398</c:v>
                </c:pt>
                <c:pt idx="66">
                  <c:v>0.77623243189413005</c:v>
                </c:pt>
                <c:pt idx="67">
                  <c:v>0.92932763355890102</c:v>
                </c:pt>
                <c:pt idx="68">
                  <c:v>1.3428255950100401</c:v>
                </c:pt>
                <c:pt idx="69">
                  <c:v>0.87965526120837301</c:v>
                </c:pt>
                <c:pt idx="70">
                  <c:v>0.86574324735828501</c:v>
                </c:pt>
                <c:pt idx="71">
                  <c:v>0.214016823549386</c:v>
                </c:pt>
                <c:pt idx="72">
                  <c:v>0.170587303127469</c:v>
                </c:pt>
                <c:pt idx="73">
                  <c:v>0.34857174623731302</c:v>
                </c:pt>
                <c:pt idx="74">
                  <c:v>0.25789320495663198</c:v>
                </c:pt>
                <c:pt idx="75">
                  <c:v>0.880316967377481</c:v>
                </c:pt>
                <c:pt idx="76">
                  <c:v>1.03467174671768</c:v>
                </c:pt>
                <c:pt idx="77">
                  <c:v>0.97859184240451003</c:v>
                </c:pt>
                <c:pt idx="78">
                  <c:v>0.84418072271324995</c:v>
                </c:pt>
                <c:pt idx="79">
                  <c:v>0.16803540254644</c:v>
                </c:pt>
                <c:pt idx="80">
                  <c:v>0.31222220722425897</c:v>
                </c:pt>
                <c:pt idx="81">
                  <c:v>0.29616990626192402</c:v>
                </c:pt>
                <c:pt idx="82">
                  <c:v>0.23686753605354</c:v>
                </c:pt>
                <c:pt idx="83">
                  <c:v>0.88698396756429199</c:v>
                </c:pt>
                <c:pt idx="84">
                  <c:v>1.01231377057566</c:v>
                </c:pt>
                <c:pt idx="85">
                  <c:v>1.05666905953985</c:v>
                </c:pt>
                <c:pt idx="86">
                  <c:v>0.880415166741636</c:v>
                </c:pt>
                <c:pt idx="87">
                  <c:v>0.23565683789224601</c:v>
                </c:pt>
                <c:pt idx="88">
                  <c:v>0.27766219195201203</c:v>
                </c:pt>
                <c:pt idx="89">
                  <c:v>0.25800913532917902</c:v>
                </c:pt>
                <c:pt idx="90">
                  <c:v>0.211805465905087</c:v>
                </c:pt>
                <c:pt idx="91">
                  <c:v>0.83348949518106596</c:v>
                </c:pt>
                <c:pt idx="92">
                  <c:v>0.93614294107449503</c:v>
                </c:pt>
                <c:pt idx="93">
                  <c:v>1.3039254239535201</c:v>
                </c:pt>
                <c:pt idx="94">
                  <c:v>0.89319313067443196</c:v>
                </c:pt>
                <c:pt idx="95">
                  <c:v>0.84563665331342697</c:v>
                </c:pt>
                <c:pt idx="96">
                  <c:v>0.230057835989846</c:v>
                </c:pt>
                <c:pt idx="97">
                  <c:v>0.234252999208164</c:v>
                </c:pt>
                <c:pt idx="98">
                  <c:v>0.212344365641217</c:v>
                </c:pt>
                <c:pt idx="99">
                  <c:v>0.29067912177239602</c:v>
                </c:pt>
                <c:pt idx="100">
                  <c:v>0.88955922917085095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455032"/>
        <c:axId val="165489392"/>
      </c:radarChart>
      <c:catAx>
        <c:axId val="16545503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489392"/>
        <c:crosses val="autoZero"/>
        <c:auto val="1"/>
        <c:lblAlgn val="ctr"/>
        <c:lblOffset val="100"/>
        <c:noMultiLvlLbl val="0"/>
      </c:catAx>
      <c:valAx>
        <c:axId val="16548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455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v>4 poles: 3 segments per pole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'Rotor Surface'!$A$4:$A$104</c:f>
              <c:numCache>
                <c:formatCode>0</c:formatCode>
                <c:ptCount val="101"/>
                <c:pt idx="0">
                  <c:v>0</c:v>
                </c:pt>
                <c:pt idx="1">
                  <c:v>3.6</c:v>
                </c:pt>
                <c:pt idx="2">
                  <c:v>7.2</c:v>
                </c:pt>
                <c:pt idx="3">
                  <c:v>10.8</c:v>
                </c:pt>
                <c:pt idx="4">
                  <c:v>14.4</c:v>
                </c:pt>
                <c:pt idx="5">
                  <c:v>18</c:v>
                </c:pt>
                <c:pt idx="6">
                  <c:v>21.6</c:v>
                </c:pt>
                <c:pt idx="7">
                  <c:v>25.2</c:v>
                </c:pt>
                <c:pt idx="8">
                  <c:v>28.8</c:v>
                </c:pt>
                <c:pt idx="9">
                  <c:v>32.4</c:v>
                </c:pt>
                <c:pt idx="10">
                  <c:v>36</c:v>
                </c:pt>
                <c:pt idx="11">
                  <c:v>39.6</c:v>
                </c:pt>
                <c:pt idx="12">
                  <c:v>43.2</c:v>
                </c:pt>
                <c:pt idx="13">
                  <c:v>46.8</c:v>
                </c:pt>
                <c:pt idx="14">
                  <c:v>50.4</c:v>
                </c:pt>
                <c:pt idx="15">
                  <c:v>54</c:v>
                </c:pt>
                <c:pt idx="16">
                  <c:v>57.6</c:v>
                </c:pt>
                <c:pt idx="17">
                  <c:v>61.2</c:v>
                </c:pt>
                <c:pt idx="18">
                  <c:v>64.8</c:v>
                </c:pt>
                <c:pt idx="19">
                  <c:v>68.400000000000006</c:v>
                </c:pt>
                <c:pt idx="20">
                  <c:v>72</c:v>
                </c:pt>
                <c:pt idx="21">
                  <c:v>75.599999999999994</c:v>
                </c:pt>
                <c:pt idx="22">
                  <c:v>79.2</c:v>
                </c:pt>
                <c:pt idx="23">
                  <c:v>82.8</c:v>
                </c:pt>
                <c:pt idx="24">
                  <c:v>86.4</c:v>
                </c:pt>
                <c:pt idx="25">
                  <c:v>90</c:v>
                </c:pt>
                <c:pt idx="26">
                  <c:v>93.6</c:v>
                </c:pt>
                <c:pt idx="27">
                  <c:v>97.2</c:v>
                </c:pt>
                <c:pt idx="28">
                  <c:v>100.8</c:v>
                </c:pt>
                <c:pt idx="29">
                  <c:v>104.4</c:v>
                </c:pt>
                <c:pt idx="30">
                  <c:v>108</c:v>
                </c:pt>
                <c:pt idx="31">
                  <c:v>111.6</c:v>
                </c:pt>
                <c:pt idx="32">
                  <c:v>115.2</c:v>
                </c:pt>
                <c:pt idx="33">
                  <c:v>118.8</c:v>
                </c:pt>
                <c:pt idx="34">
                  <c:v>122.4</c:v>
                </c:pt>
                <c:pt idx="35">
                  <c:v>126</c:v>
                </c:pt>
                <c:pt idx="36">
                  <c:v>129.6</c:v>
                </c:pt>
                <c:pt idx="37">
                  <c:v>133.19999999999999</c:v>
                </c:pt>
                <c:pt idx="38">
                  <c:v>136.80000000000001</c:v>
                </c:pt>
                <c:pt idx="39">
                  <c:v>140.4</c:v>
                </c:pt>
                <c:pt idx="40">
                  <c:v>144</c:v>
                </c:pt>
                <c:pt idx="41">
                  <c:v>147.6</c:v>
                </c:pt>
                <c:pt idx="42">
                  <c:v>151.19999999999999</c:v>
                </c:pt>
                <c:pt idx="43">
                  <c:v>154.80000000000001</c:v>
                </c:pt>
                <c:pt idx="44">
                  <c:v>158.4</c:v>
                </c:pt>
                <c:pt idx="45">
                  <c:v>162</c:v>
                </c:pt>
                <c:pt idx="46">
                  <c:v>165.6</c:v>
                </c:pt>
                <c:pt idx="47">
                  <c:v>169.2</c:v>
                </c:pt>
                <c:pt idx="48">
                  <c:v>172.8</c:v>
                </c:pt>
                <c:pt idx="49">
                  <c:v>176.4</c:v>
                </c:pt>
                <c:pt idx="50">
                  <c:v>180</c:v>
                </c:pt>
                <c:pt idx="51">
                  <c:v>183.6</c:v>
                </c:pt>
                <c:pt idx="52">
                  <c:v>187.2</c:v>
                </c:pt>
                <c:pt idx="53">
                  <c:v>190.8</c:v>
                </c:pt>
                <c:pt idx="54">
                  <c:v>194.4</c:v>
                </c:pt>
                <c:pt idx="55">
                  <c:v>198</c:v>
                </c:pt>
                <c:pt idx="56">
                  <c:v>201.6</c:v>
                </c:pt>
                <c:pt idx="57">
                  <c:v>205.2</c:v>
                </c:pt>
                <c:pt idx="58">
                  <c:v>208.8</c:v>
                </c:pt>
                <c:pt idx="59">
                  <c:v>212.4</c:v>
                </c:pt>
                <c:pt idx="60">
                  <c:v>216</c:v>
                </c:pt>
                <c:pt idx="61">
                  <c:v>219.6</c:v>
                </c:pt>
                <c:pt idx="62">
                  <c:v>223.2</c:v>
                </c:pt>
                <c:pt idx="63">
                  <c:v>226.8</c:v>
                </c:pt>
                <c:pt idx="64">
                  <c:v>230.4</c:v>
                </c:pt>
                <c:pt idx="65">
                  <c:v>234</c:v>
                </c:pt>
                <c:pt idx="66">
                  <c:v>237.6</c:v>
                </c:pt>
                <c:pt idx="67">
                  <c:v>241.2</c:v>
                </c:pt>
                <c:pt idx="68">
                  <c:v>244.8</c:v>
                </c:pt>
                <c:pt idx="69">
                  <c:v>248.4</c:v>
                </c:pt>
                <c:pt idx="70">
                  <c:v>252</c:v>
                </c:pt>
                <c:pt idx="71">
                  <c:v>255.6</c:v>
                </c:pt>
                <c:pt idx="72">
                  <c:v>259.2</c:v>
                </c:pt>
                <c:pt idx="73">
                  <c:v>262.8</c:v>
                </c:pt>
                <c:pt idx="74">
                  <c:v>266.39999999999998</c:v>
                </c:pt>
                <c:pt idx="75">
                  <c:v>270</c:v>
                </c:pt>
                <c:pt idx="76">
                  <c:v>273.60000000000002</c:v>
                </c:pt>
                <c:pt idx="77">
                  <c:v>277.2</c:v>
                </c:pt>
                <c:pt idx="78">
                  <c:v>280.8</c:v>
                </c:pt>
                <c:pt idx="79">
                  <c:v>284.39999999999998</c:v>
                </c:pt>
                <c:pt idx="80">
                  <c:v>288</c:v>
                </c:pt>
                <c:pt idx="81">
                  <c:v>291.60000000000002</c:v>
                </c:pt>
                <c:pt idx="82">
                  <c:v>295.2</c:v>
                </c:pt>
                <c:pt idx="83">
                  <c:v>298.8</c:v>
                </c:pt>
                <c:pt idx="84">
                  <c:v>302.39999999999998</c:v>
                </c:pt>
                <c:pt idx="85">
                  <c:v>306</c:v>
                </c:pt>
                <c:pt idx="86">
                  <c:v>309.60000000000002</c:v>
                </c:pt>
                <c:pt idx="87">
                  <c:v>313.2</c:v>
                </c:pt>
                <c:pt idx="88">
                  <c:v>316.8</c:v>
                </c:pt>
                <c:pt idx="89">
                  <c:v>320.39999999999998</c:v>
                </c:pt>
                <c:pt idx="90">
                  <c:v>324</c:v>
                </c:pt>
                <c:pt idx="91">
                  <c:v>327.60000000000002</c:v>
                </c:pt>
                <c:pt idx="92">
                  <c:v>331.2</c:v>
                </c:pt>
                <c:pt idx="93">
                  <c:v>334.8</c:v>
                </c:pt>
                <c:pt idx="94">
                  <c:v>338.4</c:v>
                </c:pt>
                <c:pt idx="95">
                  <c:v>342</c:v>
                </c:pt>
                <c:pt idx="96">
                  <c:v>345.6</c:v>
                </c:pt>
                <c:pt idx="97">
                  <c:v>349.2</c:v>
                </c:pt>
                <c:pt idx="98">
                  <c:v>352.8</c:v>
                </c:pt>
                <c:pt idx="99">
                  <c:v>356.4</c:v>
                </c:pt>
                <c:pt idx="100">
                  <c:v>360</c:v>
                </c:pt>
              </c:numCache>
            </c:numRef>
          </c:cat>
          <c:val>
            <c:numRef>
              <c:f>'Rotor Surface'!$D$4:$D$104</c:f>
              <c:numCache>
                <c:formatCode>General</c:formatCode>
                <c:ptCount val="101"/>
                <c:pt idx="0">
                  <c:v>0.88955858080548</c:v>
                </c:pt>
                <c:pt idx="1">
                  <c:v>1.0424408110477399</c:v>
                </c:pt>
                <c:pt idx="2">
                  <c:v>0.91552322697961497</c:v>
                </c:pt>
                <c:pt idx="3">
                  <c:v>0.83873915107491104</c:v>
                </c:pt>
                <c:pt idx="4">
                  <c:v>0.194690958197555</c:v>
                </c:pt>
                <c:pt idx="5">
                  <c:v>0.208057013235247</c:v>
                </c:pt>
                <c:pt idx="6">
                  <c:v>0.39491727502344898</c:v>
                </c:pt>
                <c:pt idx="7">
                  <c:v>0.26456631718426699</c:v>
                </c:pt>
                <c:pt idx="8">
                  <c:v>0.83384930481064301</c:v>
                </c:pt>
                <c:pt idx="9">
                  <c:v>0.88268292501255896</c:v>
                </c:pt>
                <c:pt idx="10">
                  <c:v>1.07221704022973</c:v>
                </c:pt>
                <c:pt idx="11">
                  <c:v>0.89110380211804496</c:v>
                </c:pt>
                <c:pt idx="12">
                  <c:v>0.30375842072474502</c:v>
                </c:pt>
                <c:pt idx="13">
                  <c:v>0.163483798377897</c:v>
                </c:pt>
                <c:pt idx="14">
                  <c:v>0.31327427608827302</c:v>
                </c:pt>
                <c:pt idx="15">
                  <c:v>0.26258598613530798</c:v>
                </c:pt>
                <c:pt idx="16">
                  <c:v>0.81178630201309199</c:v>
                </c:pt>
                <c:pt idx="17">
                  <c:v>0.99109722473634398</c:v>
                </c:pt>
                <c:pt idx="18">
                  <c:v>1.3068215712618301</c:v>
                </c:pt>
                <c:pt idx="19">
                  <c:v>0.92183886302304996</c:v>
                </c:pt>
                <c:pt idx="20">
                  <c:v>0.75242705075196703</c:v>
                </c:pt>
                <c:pt idx="21">
                  <c:v>0.279450441047848</c:v>
                </c:pt>
                <c:pt idx="22">
                  <c:v>0.26649309841091301</c:v>
                </c:pt>
                <c:pt idx="23">
                  <c:v>0.23225938265615101</c:v>
                </c:pt>
                <c:pt idx="24">
                  <c:v>0.392299580662961</c:v>
                </c:pt>
                <c:pt idx="25">
                  <c:v>0.89614805952670695</c:v>
                </c:pt>
                <c:pt idx="26">
                  <c:v>1.04641394407021</c:v>
                </c:pt>
                <c:pt idx="27">
                  <c:v>0.96228320625656605</c:v>
                </c:pt>
                <c:pt idx="28">
                  <c:v>0.78182544531187403</c:v>
                </c:pt>
                <c:pt idx="29">
                  <c:v>0.20583153058272599</c:v>
                </c:pt>
                <c:pt idx="30">
                  <c:v>0.23971626276212099</c:v>
                </c:pt>
                <c:pt idx="31">
                  <c:v>0.20308406945993199</c:v>
                </c:pt>
                <c:pt idx="32">
                  <c:v>0.38965238699515198</c:v>
                </c:pt>
                <c:pt idx="33">
                  <c:v>0.84010184342691896</c:v>
                </c:pt>
                <c:pt idx="34">
                  <c:v>0.98028659027276099</c:v>
                </c:pt>
                <c:pt idx="35">
                  <c:v>1.0992104919129799</c:v>
                </c:pt>
                <c:pt idx="36">
                  <c:v>0.88293996911552697</c:v>
                </c:pt>
                <c:pt idx="37">
                  <c:v>0.30244434965956501</c:v>
                </c:pt>
                <c:pt idx="38">
                  <c:v>0.21599993997574299</c:v>
                </c:pt>
                <c:pt idx="39">
                  <c:v>0.24413476978724399</c:v>
                </c:pt>
                <c:pt idx="40">
                  <c:v>0.30248373285916802</c:v>
                </c:pt>
                <c:pt idx="41">
                  <c:v>0.77522598386392305</c:v>
                </c:pt>
                <c:pt idx="42">
                  <c:v>0.89894033062505196</c:v>
                </c:pt>
                <c:pt idx="43">
                  <c:v>1.38563306297253</c:v>
                </c:pt>
                <c:pt idx="44">
                  <c:v>0.93122739781777997</c:v>
                </c:pt>
                <c:pt idx="45">
                  <c:v>0.87349995855231299</c:v>
                </c:pt>
                <c:pt idx="46">
                  <c:v>0.145443734190009</c:v>
                </c:pt>
                <c:pt idx="47">
                  <c:v>0.34959497298731901</c:v>
                </c:pt>
                <c:pt idx="48">
                  <c:v>0.27962055046540302</c:v>
                </c:pt>
                <c:pt idx="49">
                  <c:v>0.252013087861722</c:v>
                </c:pt>
                <c:pt idx="50">
                  <c:v>0.91310917694646598</c:v>
                </c:pt>
                <c:pt idx="51">
                  <c:v>1.0539444417219299</c:v>
                </c:pt>
                <c:pt idx="52">
                  <c:v>0.96897673602330803</c:v>
                </c:pt>
                <c:pt idx="53">
                  <c:v>0.82255470595843105</c:v>
                </c:pt>
                <c:pt idx="54">
                  <c:v>0.157297326021342</c:v>
                </c:pt>
                <c:pt idx="55">
                  <c:v>0.27343654056141498</c:v>
                </c:pt>
                <c:pt idx="56">
                  <c:v>0.24926080648423499</c:v>
                </c:pt>
                <c:pt idx="57">
                  <c:v>0.23944660444114499</c:v>
                </c:pt>
                <c:pt idx="58">
                  <c:v>0.85082413809975899</c:v>
                </c:pt>
                <c:pt idx="59">
                  <c:v>0.98745793093552303</c:v>
                </c:pt>
                <c:pt idx="60">
                  <c:v>1.054759975344</c:v>
                </c:pt>
                <c:pt idx="61">
                  <c:v>0.81611692658157997</c:v>
                </c:pt>
                <c:pt idx="62">
                  <c:v>0.29753481547617</c:v>
                </c:pt>
                <c:pt idx="63">
                  <c:v>0.23709563799995401</c:v>
                </c:pt>
                <c:pt idx="64">
                  <c:v>0.22400717099643</c:v>
                </c:pt>
                <c:pt idx="65">
                  <c:v>0.30866820230221398</c:v>
                </c:pt>
                <c:pt idx="66">
                  <c:v>0.77623243189413005</c:v>
                </c:pt>
                <c:pt idx="67">
                  <c:v>0.92932763355890102</c:v>
                </c:pt>
                <c:pt idx="68">
                  <c:v>1.3428255950100401</c:v>
                </c:pt>
                <c:pt idx="69">
                  <c:v>0.87965526120837301</c:v>
                </c:pt>
                <c:pt idx="70">
                  <c:v>0.86574324735828501</c:v>
                </c:pt>
                <c:pt idx="71">
                  <c:v>0.214016823549386</c:v>
                </c:pt>
                <c:pt idx="72">
                  <c:v>0.170587303127469</c:v>
                </c:pt>
                <c:pt idx="73">
                  <c:v>0.34857174623731302</c:v>
                </c:pt>
                <c:pt idx="74">
                  <c:v>0.25789320495663198</c:v>
                </c:pt>
                <c:pt idx="75">
                  <c:v>0.880316967377481</c:v>
                </c:pt>
                <c:pt idx="76">
                  <c:v>1.03467174671768</c:v>
                </c:pt>
                <c:pt idx="77">
                  <c:v>0.97859184240451003</c:v>
                </c:pt>
                <c:pt idx="78">
                  <c:v>0.84418072271324995</c:v>
                </c:pt>
                <c:pt idx="79">
                  <c:v>0.16803540254644</c:v>
                </c:pt>
                <c:pt idx="80">
                  <c:v>0.31222220722425897</c:v>
                </c:pt>
                <c:pt idx="81">
                  <c:v>0.29616990626192402</c:v>
                </c:pt>
                <c:pt idx="82">
                  <c:v>0.23686753605354</c:v>
                </c:pt>
                <c:pt idx="83">
                  <c:v>0.88698396756429199</c:v>
                </c:pt>
                <c:pt idx="84">
                  <c:v>1.01231377057566</c:v>
                </c:pt>
                <c:pt idx="85">
                  <c:v>1.05666905953985</c:v>
                </c:pt>
                <c:pt idx="86">
                  <c:v>0.880415166741636</c:v>
                </c:pt>
                <c:pt idx="87">
                  <c:v>0.23565683789224601</c:v>
                </c:pt>
                <c:pt idx="88">
                  <c:v>0.27766219195201203</c:v>
                </c:pt>
                <c:pt idx="89">
                  <c:v>0.25800913532917902</c:v>
                </c:pt>
                <c:pt idx="90">
                  <c:v>0.211805465905087</c:v>
                </c:pt>
                <c:pt idx="91">
                  <c:v>0.83348949518106596</c:v>
                </c:pt>
                <c:pt idx="92">
                  <c:v>0.93614294107449503</c:v>
                </c:pt>
                <c:pt idx="93">
                  <c:v>1.3039254239535201</c:v>
                </c:pt>
                <c:pt idx="94">
                  <c:v>0.89319313067443196</c:v>
                </c:pt>
                <c:pt idx="95">
                  <c:v>0.84563665331342697</c:v>
                </c:pt>
                <c:pt idx="96">
                  <c:v>0.230057835989846</c:v>
                </c:pt>
                <c:pt idx="97">
                  <c:v>0.234252999208164</c:v>
                </c:pt>
                <c:pt idx="98">
                  <c:v>0.212344365641217</c:v>
                </c:pt>
                <c:pt idx="99">
                  <c:v>0.29067912177239602</c:v>
                </c:pt>
                <c:pt idx="100">
                  <c:v>0.88955922917085095</c:v>
                </c:pt>
              </c:numCache>
            </c:numRef>
          </c:val>
        </c:ser>
        <c:ser>
          <c:idx val="1"/>
          <c:order val="1"/>
          <c:tx>
            <c:v>8 poles: 3 segments per pole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'Rotor Surface'!$C$4:$C$104</c:f>
              <c:numCache>
                <c:formatCode>General</c:formatCode>
                <c:ptCount val="101"/>
                <c:pt idx="0">
                  <c:v>1.0150062584523301</c:v>
                </c:pt>
                <c:pt idx="1">
                  <c:v>0.97605096852744999</c:v>
                </c:pt>
                <c:pt idx="2">
                  <c:v>0.64911575297979396</c:v>
                </c:pt>
                <c:pt idx="3">
                  <c:v>1.05101024340855</c:v>
                </c:pt>
                <c:pt idx="4">
                  <c:v>0.940362309639178</c:v>
                </c:pt>
                <c:pt idx="5">
                  <c:v>1.03898904410977</c:v>
                </c:pt>
                <c:pt idx="6">
                  <c:v>0.57138797573467803</c:v>
                </c:pt>
                <c:pt idx="7">
                  <c:v>1.20727768479355</c:v>
                </c:pt>
                <c:pt idx="8">
                  <c:v>0.92509712664309196</c:v>
                </c:pt>
                <c:pt idx="9">
                  <c:v>0.97458714716851502</c:v>
                </c:pt>
                <c:pt idx="10">
                  <c:v>0.65440356710923997</c:v>
                </c:pt>
                <c:pt idx="11">
                  <c:v>1.3427679900546401</c:v>
                </c:pt>
                <c:pt idx="12">
                  <c:v>0.89339260455589997</c:v>
                </c:pt>
                <c:pt idx="13">
                  <c:v>0.95683603248306803</c:v>
                </c:pt>
                <c:pt idx="14">
                  <c:v>0.72954282213022603</c:v>
                </c:pt>
                <c:pt idx="15">
                  <c:v>1.2122916982737999</c:v>
                </c:pt>
                <c:pt idx="16">
                  <c:v>0.98655200149192701</c:v>
                </c:pt>
                <c:pt idx="17">
                  <c:v>0.914635011136958</c:v>
                </c:pt>
                <c:pt idx="18">
                  <c:v>0.86834402696761903</c:v>
                </c:pt>
                <c:pt idx="19">
                  <c:v>1.10245751375621</c:v>
                </c:pt>
                <c:pt idx="20">
                  <c:v>0.87865162110844897</c:v>
                </c:pt>
                <c:pt idx="21">
                  <c:v>1.0420899418329499</c:v>
                </c:pt>
                <c:pt idx="22">
                  <c:v>1.0014418364461899</c:v>
                </c:pt>
                <c:pt idx="23">
                  <c:v>0.91498021974941002</c:v>
                </c:pt>
                <c:pt idx="24">
                  <c:v>0.68996478020907204</c:v>
                </c:pt>
                <c:pt idx="25">
                  <c:v>0.93885785803990696</c:v>
                </c:pt>
                <c:pt idx="26">
                  <c:v>1.06518871431447</c:v>
                </c:pt>
                <c:pt idx="27">
                  <c:v>0.91188258964070801</c:v>
                </c:pt>
                <c:pt idx="28">
                  <c:v>0.79094609439631702</c:v>
                </c:pt>
                <c:pt idx="29">
                  <c:v>0.957520103982332</c:v>
                </c:pt>
                <c:pt idx="30">
                  <c:v>1.14286085328831</c:v>
                </c:pt>
                <c:pt idx="31">
                  <c:v>0.90983394748219704</c:v>
                </c:pt>
                <c:pt idx="32">
                  <c:v>1.1636597151119701</c:v>
                </c:pt>
                <c:pt idx="33">
                  <c:v>0.97138633932986296</c:v>
                </c:pt>
                <c:pt idx="34">
                  <c:v>1.22311041874207</c:v>
                </c:pt>
                <c:pt idx="35">
                  <c:v>0.61193970435883105</c:v>
                </c:pt>
                <c:pt idx="36">
                  <c:v>1.1975185875495</c:v>
                </c:pt>
                <c:pt idx="37">
                  <c:v>0.91126138293955805</c:v>
                </c:pt>
                <c:pt idx="38">
                  <c:v>1.31034090056546</c:v>
                </c:pt>
                <c:pt idx="39">
                  <c:v>0.59326278986736203</c:v>
                </c:pt>
                <c:pt idx="40">
                  <c:v>1.0896065301928199</c:v>
                </c:pt>
                <c:pt idx="41">
                  <c:v>0.98744033934077102</c:v>
                </c:pt>
                <c:pt idx="42">
                  <c:v>1.12625207977164</c:v>
                </c:pt>
                <c:pt idx="43">
                  <c:v>0.83491855963484496</c:v>
                </c:pt>
                <c:pt idx="44">
                  <c:v>1.14891377555651</c:v>
                </c:pt>
                <c:pt idx="45">
                  <c:v>1.0312360944656001</c:v>
                </c:pt>
                <c:pt idx="46">
                  <c:v>0.87843998703111204</c:v>
                </c:pt>
                <c:pt idx="47">
                  <c:v>0.97846601410704503</c:v>
                </c:pt>
                <c:pt idx="48">
                  <c:v>1.11438195111492</c:v>
                </c:pt>
                <c:pt idx="49">
                  <c:v>0.98122594782858297</c:v>
                </c:pt>
                <c:pt idx="50">
                  <c:v>0.652885010526843</c:v>
                </c:pt>
                <c:pt idx="51">
                  <c:v>0.92799674082434902</c:v>
                </c:pt>
                <c:pt idx="52">
                  <c:v>1.04505652999125</c:v>
                </c:pt>
                <c:pt idx="53">
                  <c:v>1.09969966667785</c:v>
                </c:pt>
                <c:pt idx="54">
                  <c:v>0.72007358055459503</c:v>
                </c:pt>
                <c:pt idx="55">
                  <c:v>1.05913109032768</c:v>
                </c:pt>
                <c:pt idx="56">
                  <c:v>0.90084812776491796</c:v>
                </c:pt>
                <c:pt idx="57">
                  <c:v>1.1219075889711201</c:v>
                </c:pt>
                <c:pt idx="58">
                  <c:v>0.957494234636174</c:v>
                </c:pt>
                <c:pt idx="59">
                  <c:v>1.2765406705622599</c:v>
                </c:pt>
                <c:pt idx="60">
                  <c:v>0.72362410470462601</c:v>
                </c:pt>
                <c:pt idx="61">
                  <c:v>0.91665282741642395</c:v>
                </c:pt>
                <c:pt idx="62">
                  <c:v>0.88707826848659599</c:v>
                </c:pt>
                <c:pt idx="63">
                  <c:v>1.4276932633702899</c:v>
                </c:pt>
                <c:pt idx="64">
                  <c:v>0.64346716621971201</c:v>
                </c:pt>
                <c:pt idx="65">
                  <c:v>0.84567220326487402</c:v>
                </c:pt>
                <c:pt idx="66">
                  <c:v>0.90533723595465199</c:v>
                </c:pt>
                <c:pt idx="67">
                  <c:v>1.1513457852525899</c:v>
                </c:pt>
                <c:pt idx="68">
                  <c:v>0.65033118171131499</c:v>
                </c:pt>
                <c:pt idx="69">
                  <c:v>1.0029171592296999</c:v>
                </c:pt>
                <c:pt idx="70">
                  <c:v>0.94959577297930498</c:v>
                </c:pt>
                <c:pt idx="71">
                  <c:v>1.01533081902824</c:v>
                </c:pt>
                <c:pt idx="72">
                  <c:v>0.71673884121937403</c:v>
                </c:pt>
                <c:pt idx="73">
                  <c:v>0.92574265178681303</c:v>
                </c:pt>
                <c:pt idx="74">
                  <c:v>1.03849711018472</c:v>
                </c:pt>
                <c:pt idx="75">
                  <c:v>0.92168286451520598</c:v>
                </c:pt>
                <c:pt idx="76">
                  <c:v>0.71947312824529897</c:v>
                </c:pt>
                <c:pt idx="77">
                  <c:v>0.952236301283929</c:v>
                </c:pt>
                <c:pt idx="78">
                  <c:v>1.2289133100467799</c:v>
                </c:pt>
                <c:pt idx="79">
                  <c:v>1.0222609456673699</c:v>
                </c:pt>
                <c:pt idx="80">
                  <c:v>0.91193125831277799</c:v>
                </c:pt>
                <c:pt idx="81">
                  <c:v>0.87190674599731599</c:v>
                </c:pt>
                <c:pt idx="82">
                  <c:v>1.2616271833419399</c:v>
                </c:pt>
                <c:pt idx="83">
                  <c:v>0.833650400159758</c:v>
                </c:pt>
                <c:pt idx="84">
                  <c:v>1.20727660061581</c:v>
                </c:pt>
                <c:pt idx="85">
                  <c:v>0.75265215623842396</c:v>
                </c:pt>
                <c:pt idx="86">
                  <c:v>1.1817447723849399</c:v>
                </c:pt>
                <c:pt idx="87">
                  <c:v>0.62516406240687505</c:v>
                </c:pt>
                <c:pt idx="88">
                  <c:v>1.2628465979130299</c:v>
                </c:pt>
                <c:pt idx="89">
                  <c:v>0.71109657491433098</c:v>
                </c:pt>
                <c:pt idx="90">
                  <c:v>1.0505402965580499</c:v>
                </c:pt>
                <c:pt idx="91">
                  <c:v>0.70441689817070197</c:v>
                </c:pt>
                <c:pt idx="92">
                  <c:v>1.1200540875060501</c:v>
                </c:pt>
                <c:pt idx="93">
                  <c:v>0.83365120760898304</c:v>
                </c:pt>
                <c:pt idx="94">
                  <c:v>1.00540591464864</c:v>
                </c:pt>
                <c:pt idx="95">
                  <c:v>1.00916945260714</c:v>
                </c:pt>
                <c:pt idx="96">
                  <c:v>1.13212038387472</c:v>
                </c:pt>
                <c:pt idx="97">
                  <c:v>0.96983734253186404</c:v>
                </c:pt>
                <c:pt idx="98">
                  <c:v>0.687828656987582</c:v>
                </c:pt>
                <c:pt idx="99">
                  <c:v>0.95740757422880196</c:v>
                </c:pt>
                <c:pt idx="100">
                  <c:v>1.0150069542881801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213048"/>
        <c:axId val="165238912"/>
      </c:radarChart>
      <c:catAx>
        <c:axId val="16521304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238912"/>
        <c:crosses val="autoZero"/>
        <c:auto val="1"/>
        <c:lblAlgn val="ctr"/>
        <c:lblOffset val="100"/>
        <c:noMultiLvlLbl val="0"/>
      </c:catAx>
      <c:valAx>
        <c:axId val="165238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213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950F5-1265-473A-8B86-E429BE235F3B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D28B-74ED-46D3-AED0-04AD24E3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45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01929-4050-4AB9-BB25-4461742CFFF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983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edbackground-2inch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97182"/>
          </a:xfrm>
          <a:prstGeom prst="rect">
            <a:avLst/>
          </a:prstGeom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6629400" cy="1066800"/>
          </a:xfrm>
        </p:spPr>
        <p:txBody>
          <a:bodyPr anchor="b"/>
          <a:lstStyle>
            <a:lvl1pPr>
              <a:defRPr>
                <a:solidFill>
                  <a:srgbClr val="F2BF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581400"/>
            <a:ext cx="6248400" cy="1752600"/>
          </a:xfrm>
        </p:spPr>
        <p:txBody>
          <a:bodyPr/>
          <a:lstStyle>
            <a:lvl1pPr marL="0" indent="0">
              <a:buFont typeface="Times" pitchFamily="-105" charset="0"/>
              <a:buNone/>
              <a:defRPr sz="24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pitchFamily="-105" charset="0"/>
            </a:endParaRPr>
          </a:p>
        </p:txBody>
      </p:sp>
      <p:pic>
        <p:nvPicPr>
          <p:cNvPr id="8" name="Picture 7" descr="ECpE-Logo-Revers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3399" y="762000"/>
            <a:ext cx="4458483" cy="533400"/>
          </a:xfrm>
          <a:prstGeom prst="rect">
            <a:avLst/>
          </a:prstGeom>
        </p:spPr>
      </p:pic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448009" y="1295400"/>
            <a:ext cx="20665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2BF49"/>
                </a:solidFill>
                <a:latin typeface="Univers 65 Bold" charset="0"/>
              </a:rPr>
              <a:t>learn</a:t>
            </a:r>
            <a:r>
              <a:rPr lang="en-US" sz="1200" dirty="0">
                <a:solidFill>
                  <a:srgbClr val="FFFFFF"/>
                </a:solidFill>
                <a:latin typeface="Univers 65 Bold" charset="0"/>
              </a:rPr>
              <a:t> invent impact</a:t>
            </a:r>
          </a:p>
        </p:txBody>
      </p:sp>
    </p:spTree>
    <p:extLst>
      <p:ext uri="{BB962C8B-B14F-4D97-AF65-F5344CB8AC3E}">
        <p14:creationId xmlns:p14="http://schemas.microsoft.com/office/powerpoint/2010/main" val="2532992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buFont typeface="Lucida Grande"/>
              <a:buChar char="–"/>
              <a:defRPr/>
            </a:lvl2pPr>
            <a:lvl3pPr>
              <a:buFont typeface="Wingdings" charset="2"/>
              <a:buChar char="§"/>
              <a:defRPr/>
            </a:lvl3pPr>
            <a:lvl4pPr>
              <a:buFont typeface="Courier New"/>
              <a:buChar char="o"/>
              <a:defRPr/>
            </a:lvl4pPr>
            <a:lvl5pPr>
              <a:buFont typeface="Wingdings" charset="2"/>
              <a:buChar char="Ø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69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838200"/>
            <a:ext cx="200025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5848350" cy="5029200"/>
          </a:xfrm>
        </p:spPr>
        <p:txBody>
          <a:bodyPr vert="eaVert"/>
          <a:lstStyle>
            <a:lvl2pPr>
              <a:buFont typeface="Lucida Grande"/>
              <a:buChar char="–"/>
              <a:defRPr/>
            </a:lvl2pPr>
            <a:lvl3pPr>
              <a:buFont typeface="Wingdings" charset="2"/>
              <a:buChar char="§"/>
              <a:defRPr/>
            </a:lvl3pPr>
            <a:lvl4pPr>
              <a:buFont typeface="Courier New"/>
              <a:buChar char="o"/>
              <a:defRPr/>
            </a:lvl4pPr>
            <a:lvl5pPr>
              <a:buFont typeface="Wingdings" charset="2"/>
              <a:buChar char="Ø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091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 b="0"/>
            </a:lvl1pPr>
            <a:lvl2pPr>
              <a:buFont typeface="Lucida Grande"/>
              <a:buChar char="–"/>
              <a:defRPr sz="1800"/>
            </a:lvl2pPr>
            <a:lvl3pPr>
              <a:buFont typeface="Wingdings" charset="2"/>
              <a:buChar char="§"/>
              <a:defRPr sz="1800"/>
            </a:lvl3pPr>
            <a:lvl4pPr>
              <a:buFont typeface="Courier New"/>
              <a:buChar char="o"/>
              <a:defRPr sz="1800"/>
            </a:lvl4pPr>
            <a:lvl5pPr>
              <a:buFont typeface="Wingdings" charset="2"/>
              <a:buChar char="Ø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905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911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buFont typeface="Lucida Grande"/>
              <a:buChar char="–"/>
              <a:defRPr sz="2400"/>
            </a:lvl2pPr>
            <a:lvl3pPr>
              <a:buFont typeface="Wingdings" charset="2"/>
              <a:buChar char="§"/>
              <a:defRPr sz="2000"/>
            </a:lvl3pPr>
            <a:lvl4pPr>
              <a:buFont typeface="Courier New"/>
              <a:buChar char="o"/>
              <a:defRPr sz="1800"/>
            </a:lvl4pPr>
            <a:lvl5pPr>
              <a:buFont typeface="Wingdings" charset="2"/>
              <a:buChar char="Ø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8288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buFont typeface="Lucida Grande"/>
              <a:buChar char="–"/>
              <a:defRPr sz="2400"/>
            </a:lvl2pPr>
            <a:lvl3pPr>
              <a:buFont typeface="Wingdings" charset="2"/>
              <a:buChar char="§"/>
              <a:defRPr sz="2000"/>
            </a:lvl3pPr>
            <a:lvl4pPr>
              <a:buFont typeface="Courier New"/>
              <a:buChar char="o"/>
              <a:defRPr sz="1800"/>
            </a:lvl4pPr>
            <a:lvl5pPr>
              <a:buFont typeface="Wingdings" charset="2"/>
              <a:buChar char="Ø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954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67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8493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01912"/>
            <a:ext cx="4040188" cy="3722688"/>
          </a:xfrm>
        </p:spPr>
        <p:txBody>
          <a:bodyPr/>
          <a:lstStyle>
            <a:lvl1pPr>
              <a:defRPr sz="2400"/>
            </a:lvl1pPr>
            <a:lvl2pPr>
              <a:buFont typeface="Lucida Grande"/>
              <a:buChar char="–"/>
              <a:defRPr sz="2000"/>
            </a:lvl2pPr>
            <a:lvl3pPr>
              <a:buFont typeface="Wingdings" charset="2"/>
              <a:buChar char="§"/>
              <a:defRPr sz="1800"/>
            </a:lvl3pPr>
            <a:lvl4pPr>
              <a:buFont typeface="Courier New"/>
              <a:buChar char="o"/>
              <a:defRPr sz="1600"/>
            </a:lvl4pPr>
            <a:lvl5pPr>
              <a:buFont typeface="Wingdings" charset="2"/>
              <a:buChar char="Ø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2600"/>
            <a:ext cx="4041775" cy="8493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01912"/>
            <a:ext cx="4041775" cy="3722688"/>
          </a:xfrm>
        </p:spPr>
        <p:txBody>
          <a:bodyPr/>
          <a:lstStyle>
            <a:lvl1pPr>
              <a:defRPr sz="2400"/>
            </a:lvl1pPr>
            <a:lvl2pPr>
              <a:buFont typeface="Lucida Grande"/>
              <a:buChar char="–"/>
              <a:defRPr sz="2000"/>
            </a:lvl2pPr>
            <a:lvl3pPr>
              <a:buFont typeface="Wingdings" charset="2"/>
              <a:buChar char="§"/>
              <a:defRPr sz="1800"/>
            </a:lvl3pPr>
            <a:lvl4pPr>
              <a:buFont typeface="Courier New"/>
              <a:buChar char="o"/>
              <a:defRPr sz="1600"/>
            </a:lvl4pPr>
            <a:lvl5pPr>
              <a:buFont typeface="Wingdings" charset="2"/>
              <a:buChar char="Ø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651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229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1684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62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76287"/>
            <a:ext cx="5111750" cy="5548313"/>
          </a:xfrm>
        </p:spPr>
        <p:txBody>
          <a:bodyPr/>
          <a:lstStyle>
            <a:lvl1pPr>
              <a:defRPr sz="3200"/>
            </a:lvl1pPr>
            <a:lvl2pPr>
              <a:buFont typeface="Lucida Grande"/>
              <a:buChar char="–"/>
              <a:defRPr sz="2800"/>
            </a:lvl2pPr>
            <a:lvl3pPr>
              <a:buFont typeface="Wingdings" charset="2"/>
              <a:buChar char="§"/>
              <a:defRPr sz="2400"/>
            </a:lvl3pPr>
            <a:lvl4pPr>
              <a:buFont typeface="Courier New"/>
              <a:buChar char="o"/>
              <a:defRPr sz="2000"/>
            </a:lvl4pPr>
            <a:lvl5pPr>
              <a:buFont typeface="Wingdings" charset="2"/>
              <a:buChar char="Ø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38337"/>
            <a:ext cx="3008313" cy="4386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1142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51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19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660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edbackground-3-4inch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35000"/>
          </a:xfrm>
          <a:prstGeom prst="rect">
            <a:avLst/>
          </a:prstGeom>
        </p:spPr>
      </p:pic>
      <p:pic>
        <p:nvPicPr>
          <p:cNvPr id="10" name="Picture 9" descr="redbackground-halfinch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430818"/>
            <a:ext cx="9144000" cy="427182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925009" y="6477000"/>
            <a:ext cx="20665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2BF49"/>
                </a:solidFill>
                <a:cs typeface="Arial"/>
              </a:rPr>
              <a:t>learn</a:t>
            </a:r>
            <a:r>
              <a:rPr lang="en-US" sz="1400" dirty="0">
                <a:solidFill>
                  <a:srgbClr val="FFFFFF"/>
                </a:solidFill>
                <a:cs typeface="Arial"/>
              </a:rPr>
              <a:t> invent impact</a:t>
            </a:r>
          </a:p>
        </p:txBody>
      </p:sp>
      <p:pic>
        <p:nvPicPr>
          <p:cNvPr id="8" name="Picture 7" descr="ECpE-Logo-Reverse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28600" y="152400"/>
            <a:ext cx="3184626" cy="381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28600" y="6477000"/>
            <a:ext cx="13981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cs typeface="Arial"/>
              </a:rPr>
              <a:t>ece.iastate.edu</a:t>
            </a:r>
          </a:p>
        </p:txBody>
      </p:sp>
    </p:spTree>
    <p:extLst>
      <p:ext uri="{BB962C8B-B14F-4D97-AF65-F5344CB8AC3E}">
        <p14:creationId xmlns:p14="http://schemas.microsoft.com/office/powerpoint/2010/main" val="291403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CE1126"/>
          </a:solidFill>
          <a:latin typeface="Arial"/>
          <a:ea typeface="+mj-ea"/>
          <a:cs typeface="Arial"/>
        </a:defRPr>
      </a:lvl1pPr>
      <a:lvl2pPr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-105" charset="0"/>
        <a:buChar char="•"/>
        <a:defRPr sz="2600" b="1">
          <a:solidFill>
            <a:srgbClr val="000000"/>
          </a:solidFill>
          <a:latin typeface="Arial"/>
          <a:ea typeface="+mn-ea"/>
          <a:cs typeface="Arial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Lucida Grande"/>
        <a:buChar char="–"/>
        <a:defRPr sz="2400" b="0">
          <a:solidFill>
            <a:srgbClr val="000000"/>
          </a:solidFill>
          <a:latin typeface="Arial"/>
          <a:ea typeface="ＭＳ Ｐゴシック" pitchFamily="-105" charset="-128"/>
          <a:cs typeface="Arial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Wingdings" charset="2"/>
        <a:buChar char="§"/>
        <a:defRPr sz="2200">
          <a:solidFill>
            <a:srgbClr val="000000"/>
          </a:solidFill>
          <a:latin typeface="Arial"/>
          <a:ea typeface="ＭＳ Ｐゴシック" pitchFamily="-105" charset="-128"/>
          <a:cs typeface="Arial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Courier New"/>
        <a:buChar char="o"/>
        <a:defRPr sz="2000">
          <a:solidFill>
            <a:srgbClr val="000000"/>
          </a:solidFill>
          <a:latin typeface="Arial"/>
          <a:ea typeface="ＭＳ Ｐゴシック" pitchFamily="-105" charset="-128"/>
          <a:cs typeface="Arial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Wingdings" charset="2"/>
        <a:buChar char="Ø"/>
        <a:defRPr sz="1800">
          <a:solidFill>
            <a:srgbClr val="000000"/>
          </a:solidFill>
          <a:latin typeface="Arial"/>
          <a:ea typeface="ＭＳ Ｐゴシック" pitchFamily="-105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-105" charset="0"/>
        <a:buChar char="•"/>
        <a:defRPr sz="2600">
          <a:solidFill>
            <a:srgbClr val="7A6E67"/>
          </a:solidFill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-105" charset="0"/>
        <a:buChar char="•"/>
        <a:defRPr sz="2600">
          <a:solidFill>
            <a:srgbClr val="7A6E67"/>
          </a:solidFill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-105" charset="0"/>
        <a:buChar char="•"/>
        <a:defRPr sz="2600">
          <a:solidFill>
            <a:srgbClr val="7A6E67"/>
          </a:solidFill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-105" charset="0"/>
        <a:buChar char="•"/>
        <a:defRPr sz="2600">
          <a:solidFill>
            <a:srgbClr val="7A6E67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"/><Relationship Id="rId2" Type="http://schemas.openxmlformats.org/officeDocument/2006/relationships/image" Target="../media/image25.t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t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"/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2.tif"/><Relationship Id="rId4" Type="http://schemas.openxmlformats.org/officeDocument/2006/relationships/image" Target="../media/image21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766" y="2819400"/>
            <a:ext cx="8686800" cy="1066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Improved Design of 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Compact Permanent Magnet Generators 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for Large Scale Wind Turbines</a:t>
            </a:r>
            <a:endParaRPr lang="en-US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962400"/>
            <a:ext cx="8382000" cy="1828800"/>
          </a:xfrm>
        </p:spPr>
        <p:txBody>
          <a:bodyPr/>
          <a:lstStyle/>
          <a:p>
            <a:pPr algn="ctr"/>
            <a:r>
              <a:rPr lang="en-US" sz="2000" dirty="0" smtClean="0"/>
              <a:t>Helena Khazdozian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1600" dirty="0"/>
          </a:p>
          <a:p>
            <a:pPr algn="ctr"/>
            <a:r>
              <a:rPr lang="en-US" sz="1600" dirty="0" smtClean="0"/>
              <a:t>Wind Energy Science, Engineering and Policy</a:t>
            </a:r>
          </a:p>
          <a:p>
            <a:pPr algn="ctr"/>
            <a:r>
              <a:rPr lang="en-US" sz="1600" dirty="0" smtClean="0"/>
              <a:t>Co-Major: Electrical Engineering</a:t>
            </a:r>
          </a:p>
          <a:p>
            <a:pPr algn="ctr"/>
            <a:r>
              <a:rPr lang="en-US" sz="1600" dirty="0" smtClean="0"/>
              <a:t>Advisor: Dr. David Jiles</a:t>
            </a:r>
            <a:endParaRPr lang="en-US" sz="1600" dirty="0"/>
          </a:p>
          <a:p>
            <a:pPr algn="ctr"/>
            <a:endParaRPr lang="en-US" sz="1600" dirty="0" smtClean="0"/>
          </a:p>
          <a:p>
            <a:pPr algn="ctr"/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 descr="C:\Lawrence\PhD\ISU\Logo\ISU Magnetics 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031" y="5791200"/>
            <a:ext cx="4954270" cy="859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003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Proof of Concept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2667000"/>
            <a:ext cx="4740266" cy="285677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1061357" y="3276600"/>
            <a:ext cx="320040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51957" y="2971800"/>
            <a:ext cx="14117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E1126"/>
                </a:solidFill>
              </a:rPr>
              <a:t>Rated Torque</a:t>
            </a:r>
            <a:endParaRPr lang="en-US" sz="1600" dirty="0">
              <a:solidFill>
                <a:srgbClr val="CE1126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dirty="0" smtClean="0"/>
              <a:t>Rated torque and power achieved for cases 1 &amp; 3</a:t>
            </a:r>
          </a:p>
          <a:p>
            <a:pPr lvl="1"/>
            <a:r>
              <a:rPr lang="en-US" dirty="0" smtClean="0"/>
              <a:t>Increased energy product is able to compensate for torque not provided from the rotor volume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1643" y="5523776"/>
            <a:ext cx="48746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dirty="0" smtClean="0"/>
              <a:t>Fig. 12: </a:t>
            </a:r>
            <a:r>
              <a:rPr lang="en-US" sz="1100" dirty="0"/>
              <a:t>Comparison of the average torque of each </a:t>
            </a:r>
            <a:r>
              <a:rPr lang="en-US" sz="1100" dirty="0" smtClean="0"/>
              <a:t>PMG. </a:t>
            </a:r>
            <a:endParaRPr lang="en-US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4841504" y="5513477"/>
            <a:ext cx="43732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Fig. 13: </a:t>
            </a:r>
            <a:r>
              <a:rPr lang="en-US" sz="1100" dirty="0"/>
              <a:t>Comparison of the average input power (blue) and output power (orange) of each </a:t>
            </a:r>
            <a:r>
              <a:rPr lang="en-US" sz="1100" dirty="0" smtClean="0"/>
              <a:t>PMG.</a:t>
            </a:r>
            <a:endParaRPr lang="en-US" sz="1100" dirty="0"/>
          </a:p>
          <a:p>
            <a:pPr lvl="0"/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890" y="2603292"/>
            <a:ext cx="4570310" cy="29558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53200" y="2867334"/>
            <a:ext cx="1369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E1126"/>
                </a:solidFill>
              </a:rPr>
              <a:t>Rated Power</a:t>
            </a:r>
            <a:endParaRPr lang="en-US" sz="1600" dirty="0">
              <a:solidFill>
                <a:srgbClr val="CE112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5398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00" dirty="0"/>
              <a:t>H. A. Khazdozian, R. L. </a:t>
            </a:r>
            <a:r>
              <a:rPr lang="en-US" sz="900" dirty="0" err="1"/>
              <a:t>Hadimani</a:t>
            </a:r>
            <a:r>
              <a:rPr lang="en-US" sz="900" dirty="0"/>
              <a:t>, D. C. Jiles. “Size Reduction of Permanent Magnet Generators for Wind Turbines with Higher Energy Density Permanent Magnets,” North American Power Symposium (NAPS), </a:t>
            </a:r>
            <a:r>
              <a:rPr lang="en-US" sz="900" dirty="0" smtClean="0"/>
              <a:t>2014, </a:t>
            </a:r>
            <a:r>
              <a:rPr lang="en-US" sz="900" dirty="0"/>
              <a:t>pp.1-6, </a:t>
            </a:r>
            <a:r>
              <a:rPr lang="en-US" sz="900" dirty="0" smtClean="0"/>
              <a:t>in press.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1380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Loss Mechanisms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95600"/>
            <a:ext cx="3962400" cy="280987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00600"/>
          </a:xfrm>
        </p:spPr>
        <p:txBody>
          <a:bodyPr/>
          <a:lstStyle/>
          <a:p>
            <a:r>
              <a:rPr lang="en-US" dirty="0" smtClean="0"/>
              <a:t>Significant increase in core losses in rotor and stator</a:t>
            </a:r>
          </a:p>
          <a:p>
            <a:r>
              <a:rPr lang="en-US" dirty="0" err="1" smtClean="0"/>
              <a:t>Ohmic</a:t>
            </a:r>
            <a:r>
              <a:rPr lang="en-US" dirty="0" smtClean="0"/>
              <a:t> losses increase by 77.6%</a:t>
            </a:r>
          </a:p>
          <a:p>
            <a:r>
              <a:rPr lang="en-US" dirty="0" smtClean="0"/>
              <a:t>Efficiency is not compromised despite losses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399" y="6019800"/>
            <a:ext cx="807720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Fig. </a:t>
            </a:r>
            <a:r>
              <a:rPr lang="en-US" sz="1100" dirty="0" smtClean="0"/>
              <a:t>14. Comparison </a:t>
            </a:r>
            <a:r>
              <a:rPr lang="en-US" sz="1100" dirty="0"/>
              <a:t>of a) Mean time averaged hysteresis loss in </a:t>
            </a:r>
            <a:r>
              <a:rPr lang="en-US" sz="1100" dirty="0" smtClean="0"/>
              <a:t>Case 3 and </a:t>
            </a:r>
            <a:r>
              <a:rPr lang="en-US" sz="1100" dirty="0"/>
              <a:t>b) mean time averaged hysteresis loss in </a:t>
            </a:r>
            <a:r>
              <a:rPr lang="en-US" sz="1100" dirty="0" smtClean="0"/>
              <a:t>Case 1.</a:t>
            </a:r>
            <a:endParaRPr lang="en-US" sz="11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2758416"/>
            <a:ext cx="833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Case 3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742" y="2895600"/>
            <a:ext cx="3779657" cy="28105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93365" y="2758416"/>
            <a:ext cx="833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Case 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064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Implications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Proof of concept demonstrated</a:t>
            </a:r>
          </a:p>
          <a:p>
            <a:pPr lvl="1"/>
            <a:r>
              <a:rPr lang="en-US" sz="2000" dirty="0" smtClean="0"/>
              <a:t>Increase in flux density over rotor surface will allow for size reduction</a:t>
            </a:r>
          </a:p>
          <a:p>
            <a:r>
              <a:rPr lang="en-US" dirty="0" smtClean="0"/>
              <a:t>Achievement by altering </a:t>
            </a:r>
            <a:r>
              <a:rPr lang="en-US" dirty="0"/>
              <a:t>m</a:t>
            </a:r>
            <a:r>
              <a:rPr lang="en-US" dirty="0" smtClean="0"/>
              <a:t>agnetic </a:t>
            </a:r>
            <a:r>
              <a:rPr lang="en-US" dirty="0"/>
              <a:t>p</a:t>
            </a:r>
            <a:r>
              <a:rPr lang="en-US" dirty="0" smtClean="0"/>
              <a:t>roperties</a:t>
            </a:r>
          </a:p>
          <a:p>
            <a:pPr lvl="1"/>
            <a:r>
              <a:rPr lang="en-US" sz="2000" dirty="0"/>
              <a:t>Operating point need to be closer to remanence as increase energy </a:t>
            </a:r>
            <a:r>
              <a:rPr lang="en-US" sz="2000" dirty="0" smtClean="0"/>
              <a:t>product</a:t>
            </a:r>
            <a:endParaRPr lang="en-US" sz="2000" dirty="0"/>
          </a:p>
          <a:p>
            <a:pPr lvl="1"/>
            <a:r>
              <a:rPr lang="en-US" sz="2000" dirty="0"/>
              <a:t>Contingent on development of new permanent magnet materials</a:t>
            </a:r>
          </a:p>
          <a:p>
            <a:endParaRPr lang="en-US" dirty="0" smtClean="0"/>
          </a:p>
          <a:p>
            <a:r>
              <a:rPr lang="en-US" dirty="0" smtClean="0"/>
              <a:t>Can we increase the flux density over the rotor surface by another means?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7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Method 2: Magnetic Flux Focusing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876799" cy="4572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∝[</m:t>
                    </m:r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𝑠𝑡𝑘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Focus magnetic flux over rotor surface</a:t>
                </a:r>
              </a:p>
              <a:p>
                <a:pPr lvl="1"/>
                <a:r>
                  <a:rPr lang="en-US" sz="2000" dirty="0" err="1" smtClean="0"/>
                  <a:t>Halbach</a:t>
                </a:r>
                <a:r>
                  <a:rPr lang="en-US" sz="2000" dirty="0" smtClean="0"/>
                  <a:t> arrays</a:t>
                </a:r>
              </a:p>
              <a:p>
                <a:r>
                  <a:rPr lang="en-US" dirty="0" smtClean="0"/>
                  <a:t>Benefits of </a:t>
                </a:r>
                <a:r>
                  <a:rPr lang="en-US" dirty="0" err="1" smtClean="0"/>
                  <a:t>Halbach</a:t>
                </a:r>
                <a:r>
                  <a:rPr lang="en-US" dirty="0" smtClean="0"/>
                  <a:t> arrays</a:t>
                </a:r>
              </a:p>
              <a:p>
                <a:pPr lvl="1"/>
                <a:r>
                  <a:rPr lang="en-US" sz="2000" dirty="0"/>
                  <a:t>Focuses flux to one side of </a:t>
                </a:r>
                <a:r>
                  <a:rPr lang="en-US" sz="2000" dirty="0" smtClean="0"/>
                  <a:t>array</a:t>
                </a:r>
              </a:p>
              <a:p>
                <a:pPr lvl="1"/>
                <a:r>
                  <a:rPr lang="en-US" sz="2000" dirty="0" smtClean="0"/>
                  <a:t>Elimination of stray field losses</a:t>
                </a:r>
                <a:endParaRPr lang="en-US" sz="2000" dirty="0"/>
              </a:p>
              <a:p>
                <a:pPr lvl="1"/>
                <a:r>
                  <a:rPr lang="en-US" sz="2000" dirty="0"/>
                  <a:t>Sinusoidal air gap flux </a:t>
                </a:r>
                <a:r>
                  <a:rPr lang="en-US" sz="2000" dirty="0" smtClean="0"/>
                  <a:t>density</a:t>
                </a:r>
              </a:p>
              <a:p>
                <a:pPr lvl="1"/>
                <a:r>
                  <a:rPr lang="en-US" sz="2000" dirty="0" smtClean="0"/>
                  <a:t>Negligible cogging torque</a:t>
                </a:r>
              </a:p>
              <a:p>
                <a:pPr lvl="1"/>
                <a:r>
                  <a:rPr lang="en-US" sz="2000" dirty="0" smtClean="0"/>
                  <a:t>Low iron loss</a:t>
                </a:r>
                <a:endParaRPr lang="en-US" dirty="0" smtClean="0"/>
              </a:p>
              <a:p>
                <a:r>
                  <a:rPr lang="en-US" dirty="0" smtClean="0"/>
                  <a:t>Disadvantages</a:t>
                </a:r>
              </a:p>
              <a:p>
                <a:pPr lvl="1"/>
                <a:r>
                  <a:rPr lang="en-US" sz="2000" dirty="0" smtClean="0"/>
                  <a:t>High manufacturing and material costs</a:t>
                </a:r>
              </a:p>
              <a:p>
                <a:endParaRPr lang="en-US" dirty="0" smtClean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lvl="1"/>
                <a:endParaRPr lang="en-US" dirty="0" smtClean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876799" cy="4572000"/>
              </a:xfrm>
              <a:blipFill rotWithShape="0">
                <a:blip r:embed="rId2"/>
                <a:stretch>
                  <a:fillRect l="-375" r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15000" y="1567339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http://www.permagsoft.com/english/assets/images/Halbach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3901917"/>
            <a:ext cx="3238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53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Initial Work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7585549"/>
              </p:ext>
            </p:extLst>
          </p:nvPr>
        </p:nvGraphicFramePr>
        <p:xfrm>
          <a:off x="538895" y="3200877"/>
          <a:ext cx="2727325" cy="2682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8000"/>
                <a:gridCol w="949325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Rated Power (kW)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3.5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Rated Torque (Nm)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Supply Voltage (V)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162.8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Rated Current (I)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Rated Speed (rpm)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333.333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Rotor Topology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exterior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# poles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# phases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# slots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Rotor Inner diameter (mm)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275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Rotor Outer diameter (mm)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Airgap length (mm)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Stator Inner diameter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82.6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Stator Outer diameter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268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5" y="3624884"/>
            <a:ext cx="2543175" cy="1676400"/>
          </a:xfrm>
          <a:prstGeom prst="rect">
            <a:avLst/>
          </a:prstGeom>
        </p:spPr>
      </p:pic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449" y="3200877"/>
            <a:ext cx="2405062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072498" y="5780212"/>
            <a:ext cx="204527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Fig. 15. Model of 3.5kw</a:t>
            </a:r>
            <a:r>
              <a:rPr kumimoji="0" lang="en-US" altLang="en-US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PMG.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90980" y="266731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0980" y="2895918"/>
            <a:ext cx="27580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Table I: Specifications of 3.5kW PMG.</a:t>
            </a:r>
            <a:endParaRPr lang="en-US" sz="12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6096000" y="4391502"/>
            <a:ext cx="894824" cy="71582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33400" y="1532085"/>
            <a:ext cx="8229600" cy="105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 pitchFamily="-105" charset="0"/>
              <a:buChar char="•"/>
              <a:defRPr sz="2000" b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Lucida Grande"/>
              <a:buChar char="–"/>
              <a:defRPr sz="1800" b="0">
                <a:solidFill>
                  <a:srgbClr val="000000"/>
                </a:solidFill>
                <a:latin typeface="Arial"/>
                <a:ea typeface="ＭＳ Ｐゴシック" pitchFamily="-105" charset="-128"/>
                <a:cs typeface="Arial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Wingdings" charset="2"/>
              <a:buChar char="§"/>
              <a:defRPr sz="1800">
                <a:solidFill>
                  <a:srgbClr val="000000"/>
                </a:solidFill>
                <a:latin typeface="Arial"/>
                <a:ea typeface="ＭＳ Ｐゴシック" pitchFamily="-105" charset="-128"/>
                <a:cs typeface="Arial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Courier New"/>
              <a:buChar char="o"/>
              <a:defRPr sz="1800">
                <a:solidFill>
                  <a:srgbClr val="000000"/>
                </a:solidFill>
                <a:latin typeface="Arial"/>
                <a:ea typeface="ＭＳ Ｐゴシック" pitchFamily="-105" charset="-128"/>
                <a:cs typeface="Arial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Wingdings" charset="2"/>
              <a:buChar char="Ø"/>
              <a:defRPr sz="1800">
                <a:solidFill>
                  <a:srgbClr val="000000"/>
                </a:solidFill>
                <a:latin typeface="Arial"/>
                <a:ea typeface="ＭＳ Ｐゴシック" pitchFamily="-105" charset="-128"/>
                <a:cs typeface="Arial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 pitchFamily="-105" charset="0"/>
              <a:buChar char="•"/>
              <a:defRPr sz="2600">
                <a:solidFill>
                  <a:srgbClr val="7A6E67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 pitchFamily="-105" charset="0"/>
              <a:buChar char="•"/>
              <a:defRPr sz="2600">
                <a:solidFill>
                  <a:srgbClr val="7A6E67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 pitchFamily="-105" charset="0"/>
              <a:buChar char="•"/>
              <a:defRPr sz="2600">
                <a:solidFill>
                  <a:srgbClr val="7A6E67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 pitchFamily="-105" charset="0"/>
              <a:buChar char="•"/>
              <a:defRPr sz="2600">
                <a:solidFill>
                  <a:srgbClr val="7A6E67"/>
                </a:solidFill>
                <a:latin typeface="+mn-lt"/>
                <a:ea typeface="ＭＳ Ｐゴシック" pitchFamily="-105" charset="-128"/>
              </a:defRPr>
            </a:lvl9pPr>
          </a:lstStyle>
          <a:p>
            <a:r>
              <a:rPr lang="en-US" kern="0" dirty="0" smtClean="0"/>
              <a:t>Replace rotor with </a:t>
            </a:r>
            <a:r>
              <a:rPr lang="en-US" kern="0" dirty="0" err="1" smtClean="0"/>
              <a:t>Halbach</a:t>
            </a:r>
            <a:r>
              <a:rPr lang="en-US" kern="0" dirty="0" smtClean="0"/>
              <a:t> cylinder</a:t>
            </a:r>
          </a:p>
          <a:p>
            <a:r>
              <a:rPr lang="en-US" kern="0" dirty="0" smtClean="0"/>
              <a:t>Investigation relationship between performance and </a:t>
            </a:r>
            <a:r>
              <a:rPr lang="en-US" kern="0" dirty="0" err="1" smtClean="0"/>
              <a:t>Halbach</a:t>
            </a:r>
            <a:r>
              <a:rPr lang="en-US" kern="0" dirty="0" smtClean="0"/>
              <a:t> array variation</a:t>
            </a:r>
          </a:p>
          <a:p>
            <a:pPr lvl="1"/>
            <a:endParaRPr lang="en-US" kern="0" dirty="0"/>
          </a:p>
          <a:p>
            <a:pPr marL="457200" lvl="1" indent="0">
              <a:buFont typeface="Lucida Grande"/>
              <a:buNone/>
            </a:pPr>
            <a:endParaRPr lang="en-US" kern="0" dirty="0" smtClean="0"/>
          </a:p>
          <a:p>
            <a:pPr lvl="1"/>
            <a:endParaRPr lang="en-US" kern="0" dirty="0" smtClean="0"/>
          </a:p>
          <a:p>
            <a:pPr marL="0" indent="0">
              <a:buFont typeface="Times" pitchFamily="-105" charset="0"/>
              <a:buNone/>
            </a:pPr>
            <a:endParaRPr lang="en-US" b="1" kern="0" dirty="0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6793927" y="5714844"/>
            <a:ext cx="235007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Fig. 16. a)</a:t>
            </a:r>
            <a:r>
              <a:rPr kumimoji="0" lang="en-US" altLang="en-US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 segments per pole,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b) 3 segments per </a:t>
            </a:r>
            <a:r>
              <a:rPr kumimoji="0" lang="en-US" altLang="en-US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pole [20].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1737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Investigation of number of segments </a:t>
            </a:r>
            <a:r>
              <a:rPr lang="en-US" sz="2800" i="1" dirty="0" smtClean="0"/>
              <a:t>per pole</a:t>
            </a:r>
            <a:endParaRPr lang="en-US" sz="2800" i="1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14400" y="1793843"/>
            <a:ext cx="5057457" cy="4392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6150990"/>
            <a:ext cx="70519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Fig. 17: Comparison of magnetic flux density generated by </a:t>
            </a:r>
            <a:r>
              <a:rPr lang="en-US" sz="1100" dirty="0" err="1" smtClean="0"/>
              <a:t>Halbach</a:t>
            </a:r>
            <a:r>
              <a:rPr lang="en-US" sz="1100" dirty="0" smtClean="0"/>
              <a:t> cylinders with 2 and 3 </a:t>
            </a:r>
            <a:r>
              <a:rPr lang="en-US" sz="1100" dirty="0" err="1" smtClean="0"/>
              <a:t>segme</a:t>
            </a:r>
            <a:r>
              <a:rPr lang="en-US" sz="1100" dirty="0" err="1"/>
              <a:t>m</a:t>
            </a:r>
            <a:r>
              <a:rPr lang="en-US" sz="1100" dirty="0" err="1" smtClean="0"/>
              <a:t>ts</a:t>
            </a:r>
            <a:r>
              <a:rPr lang="en-US" sz="1100" dirty="0" smtClean="0"/>
              <a:t> per pole </a:t>
            </a:r>
            <a:endParaRPr lang="en-US" sz="1100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5" y="2590800"/>
            <a:ext cx="25431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542844"/>
            <a:ext cx="8229600" cy="1143000"/>
          </a:xfrm>
        </p:spPr>
        <p:txBody>
          <a:bodyPr/>
          <a:lstStyle/>
          <a:p>
            <a:r>
              <a:rPr lang="en-US" sz="2800" dirty="0" smtClean="0"/>
              <a:t>Investigation of number of poles 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371600"/>
            <a:ext cx="5623603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6172200"/>
            <a:ext cx="76771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Fig. 18: Comparison of magnetic flux density generated by </a:t>
            </a:r>
            <a:r>
              <a:rPr lang="en-US" sz="1100" dirty="0" err="1" smtClean="0"/>
              <a:t>Halbach</a:t>
            </a:r>
            <a:r>
              <a:rPr lang="en-US" sz="1100" dirty="0" smtClean="0"/>
              <a:t> cylinders with 4 and 8 poles (3 </a:t>
            </a:r>
            <a:r>
              <a:rPr lang="en-US" sz="1100" dirty="0" err="1" smtClean="0"/>
              <a:t>segme</a:t>
            </a:r>
            <a:r>
              <a:rPr lang="en-US" sz="1100" dirty="0" err="1"/>
              <a:t>m</a:t>
            </a:r>
            <a:r>
              <a:rPr lang="en-US" sz="1100" dirty="0" err="1" smtClean="0"/>
              <a:t>ts</a:t>
            </a:r>
            <a:r>
              <a:rPr lang="en-US" sz="1100" dirty="0" smtClean="0"/>
              <a:t> per pole). </a:t>
            </a:r>
            <a:endParaRPr lang="en-US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605" y="2543134"/>
            <a:ext cx="253365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Application in PMG</a:t>
            </a:r>
            <a:endParaRPr lang="en-US" sz="280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137939506"/>
              </p:ext>
            </p:extLst>
          </p:nvPr>
        </p:nvGraphicFramePr>
        <p:xfrm>
          <a:off x="-426541" y="1948711"/>
          <a:ext cx="5257800" cy="3812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0140600"/>
              </p:ext>
            </p:extLst>
          </p:nvPr>
        </p:nvGraphicFramePr>
        <p:xfrm>
          <a:off x="4191000" y="1957353"/>
          <a:ext cx="5791201" cy="383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5867400"/>
            <a:ext cx="1885950" cy="504825"/>
          </a:xfrm>
          <a:prstGeom prst="rect">
            <a:avLst/>
          </a:prstGeom>
        </p:spPr>
      </p:pic>
      <p:pic>
        <p:nvPicPr>
          <p:cNvPr id="10" name="char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5838859"/>
            <a:ext cx="2009524" cy="561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1644134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Flux Density over Rotor Surface (T)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7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Risk Communication: Wind Turbines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4648200"/>
          </a:xfrm>
        </p:spPr>
        <p:txBody>
          <a:bodyPr/>
          <a:lstStyle/>
          <a:p>
            <a:r>
              <a:rPr lang="en-US" dirty="0" smtClean="0"/>
              <a:t>“Client”: MidAmerican Energy</a:t>
            </a:r>
          </a:p>
          <a:p>
            <a:pPr lvl="1"/>
            <a:r>
              <a:rPr lang="en-US" dirty="0" smtClean="0"/>
              <a:t>Wellsburg Project</a:t>
            </a:r>
          </a:p>
          <a:p>
            <a:pPr lvl="1"/>
            <a:r>
              <a:rPr lang="en-US" dirty="0" smtClean="0"/>
              <a:t>140.8 MW</a:t>
            </a:r>
          </a:p>
          <a:p>
            <a:r>
              <a:rPr lang="en-US" dirty="0" smtClean="0"/>
              <a:t>Audience: Grundy County, IA residents</a:t>
            </a:r>
          </a:p>
          <a:p>
            <a:r>
              <a:rPr lang="en-US" dirty="0" smtClean="0"/>
              <a:t>Development of risk communication materials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981200"/>
            <a:ext cx="5634037" cy="373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2400" dirty="0" smtClean="0"/>
              <a:t>References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909" y="1066800"/>
            <a:ext cx="8229600" cy="4648200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en-US" sz="800" dirty="0"/>
              <a:t>“AWEA U.S. Wind Industry Annual Market Report Year Ending 2010,” American Wind Energy Association,  2011. </a:t>
            </a:r>
          </a:p>
          <a:p>
            <a:pPr lvl="0">
              <a:buFont typeface="+mj-lt"/>
              <a:buAutoNum type="arabicPeriod"/>
            </a:pPr>
            <a:r>
              <a:rPr lang="en-US" sz="800" dirty="0"/>
              <a:t>“20% Wind Energy by 2013,” U. S. Department of Energy, Oak </a:t>
            </a:r>
            <a:r>
              <a:rPr lang="en-US" sz="800" dirty="0" err="1"/>
              <a:t>Rdige</a:t>
            </a:r>
            <a:r>
              <a:rPr lang="en-US" sz="800" dirty="0"/>
              <a:t>, TN, Tech. Rep. DOE/GO 102008-2567, July 2008.</a:t>
            </a:r>
          </a:p>
          <a:p>
            <a:pPr lvl="0">
              <a:buFont typeface="+mj-lt"/>
              <a:buAutoNum type="arabicPeriod"/>
            </a:pPr>
            <a:r>
              <a:rPr lang="en-US" sz="800" dirty="0"/>
              <a:t>S. S. Sheng. “Report on Wind Turbine Subsystem Reliability – A Survey of Various Databases</a:t>
            </a:r>
            <a:r>
              <a:rPr lang="en-US" sz="800" u="sng" dirty="0"/>
              <a:t>,</a:t>
            </a:r>
            <a:r>
              <a:rPr lang="en-US" sz="800" dirty="0"/>
              <a:t>” National Renewable Energy Laboratory, Golden, CO, Tech. Rep. NREL/PR-5000-59111, June 2013. </a:t>
            </a:r>
          </a:p>
          <a:p>
            <a:pPr lvl="0">
              <a:buFont typeface="+mj-lt"/>
              <a:buAutoNum type="arabicPeriod"/>
            </a:pPr>
            <a:r>
              <a:rPr lang="en-US" sz="800" dirty="0"/>
              <a:t>K. S. Morey. (2014, Feb. 27). “GE opens wind turbine repair, innovation lab in Albany,” </a:t>
            </a:r>
            <a:r>
              <a:rPr lang="en-US" sz="800" i="1" dirty="0"/>
              <a:t>Albany Business Review</a:t>
            </a:r>
            <a:r>
              <a:rPr lang="en-US" sz="800" dirty="0"/>
              <a:t> [Online]. Available: http://www.bizjournals.com/albany/news/2014/02/26/ge-opens-wind-turbine-repair-facility.html?page=all</a:t>
            </a:r>
            <a:r>
              <a:rPr lang="en-US" sz="800" dirty="0" smtClean="0"/>
              <a:t>.</a:t>
            </a:r>
          </a:p>
          <a:p>
            <a:pPr lvl="0">
              <a:buFont typeface="+mj-lt"/>
              <a:buAutoNum type="arabicPeriod"/>
            </a:pPr>
            <a:r>
              <a:rPr lang="en-US" sz="800" dirty="0"/>
              <a:t>S. S. Sheng. “Report on Wind Turbine Subsystem Reliability – A Survey of Various Databases,” National Renewable Energy Laboratory, Golden, CO, Tech. Rep. NREL/PR-5000-59111, June 2013.</a:t>
            </a:r>
          </a:p>
          <a:p>
            <a:pPr lvl="0">
              <a:buFont typeface="+mj-lt"/>
              <a:buAutoNum type="arabicPeriod"/>
            </a:pPr>
            <a:r>
              <a:rPr lang="en-US" sz="800" dirty="0"/>
              <a:t>W. Musial, S. </a:t>
            </a:r>
            <a:r>
              <a:rPr lang="en-US" sz="800" dirty="0" err="1"/>
              <a:t>Buttefield</a:t>
            </a:r>
            <a:r>
              <a:rPr lang="en-US" sz="800" dirty="0"/>
              <a:t>, B. </a:t>
            </a:r>
            <a:r>
              <a:rPr lang="en-US" sz="800" dirty="0" err="1"/>
              <a:t>McNiff</a:t>
            </a:r>
            <a:r>
              <a:rPr lang="en-US" sz="800" dirty="0"/>
              <a:t>. “Improving Wind Turbine Gearbox Reliability,” in </a:t>
            </a:r>
            <a:r>
              <a:rPr lang="en-US" sz="800" i="1" dirty="0"/>
              <a:t>2007 European Wind Energy Conference. </a:t>
            </a:r>
            <a:r>
              <a:rPr lang="en-US" sz="800" dirty="0"/>
              <a:t>Milan, Italy, 2007, pp. 1-10, National Renewable Energy Laboratory, NREL/CP-500-41548. </a:t>
            </a:r>
          </a:p>
          <a:p>
            <a:pPr lvl="0">
              <a:buFont typeface="+mj-lt"/>
              <a:buAutoNum type="arabicPeriod"/>
            </a:pPr>
            <a:r>
              <a:rPr lang="en-US" sz="800" dirty="0"/>
              <a:t>F. </a:t>
            </a:r>
            <a:r>
              <a:rPr lang="en-US" sz="800" dirty="0" err="1"/>
              <a:t>Spinato</a:t>
            </a:r>
            <a:r>
              <a:rPr lang="en-US" sz="800" dirty="0"/>
              <a:t>, P. J. </a:t>
            </a:r>
            <a:r>
              <a:rPr lang="en-US" sz="800" dirty="0" err="1"/>
              <a:t>Tavner</a:t>
            </a:r>
            <a:r>
              <a:rPr lang="en-US" sz="800" dirty="0"/>
              <a:t>, G. J. W. van </a:t>
            </a:r>
            <a:r>
              <a:rPr lang="en-US" sz="800" dirty="0" err="1"/>
              <a:t>Bussel</a:t>
            </a:r>
            <a:r>
              <a:rPr lang="en-US" sz="800" dirty="0"/>
              <a:t>, E. </a:t>
            </a:r>
            <a:r>
              <a:rPr lang="en-US" sz="800" dirty="0" err="1"/>
              <a:t>Koutoulakos</a:t>
            </a:r>
            <a:r>
              <a:rPr lang="en-US" sz="800" dirty="0"/>
              <a:t>. “Reliability of wind turbine subassemblies,” </a:t>
            </a:r>
            <a:r>
              <a:rPr lang="en-US" sz="800" i="1" dirty="0"/>
              <a:t>IET Renewable Power Generation,</a:t>
            </a:r>
            <a:r>
              <a:rPr lang="en-US" sz="800" dirty="0"/>
              <a:t> vol. 3, pp. 387-401, Dec. 2009. </a:t>
            </a:r>
            <a:endParaRPr lang="en-US" sz="800" dirty="0" smtClean="0"/>
          </a:p>
          <a:p>
            <a:pPr lvl="0">
              <a:buFont typeface="+mj-lt"/>
              <a:buAutoNum type="arabicPeriod"/>
            </a:pPr>
            <a:r>
              <a:rPr lang="en-US" sz="800" dirty="0"/>
              <a:t>R. S. </a:t>
            </a:r>
            <a:r>
              <a:rPr lang="en-US" sz="800" dirty="0" err="1"/>
              <a:t>Semken</a:t>
            </a:r>
            <a:r>
              <a:rPr lang="en-US" sz="800" dirty="0"/>
              <a:t>, M. </a:t>
            </a:r>
            <a:r>
              <a:rPr lang="en-US" sz="800" dirty="0" err="1"/>
              <a:t>Polikarpova</a:t>
            </a:r>
            <a:r>
              <a:rPr lang="en-US" sz="800" dirty="0"/>
              <a:t>, P. </a:t>
            </a:r>
            <a:r>
              <a:rPr lang="en-US" sz="800" dirty="0" err="1"/>
              <a:t>Rӧyttӓ</a:t>
            </a:r>
            <a:r>
              <a:rPr lang="en-US" sz="800" dirty="0"/>
              <a:t>, J. </a:t>
            </a:r>
            <a:r>
              <a:rPr lang="en-US" sz="800" dirty="0" err="1"/>
              <a:t>Alexandrova</a:t>
            </a:r>
            <a:r>
              <a:rPr lang="en-US" sz="800" dirty="0"/>
              <a:t>, J. </a:t>
            </a:r>
            <a:r>
              <a:rPr lang="en-US" sz="800" dirty="0" err="1"/>
              <a:t>Pyrhӧnen</a:t>
            </a:r>
            <a:r>
              <a:rPr lang="en-US" sz="800" dirty="0"/>
              <a:t>, J. </a:t>
            </a:r>
            <a:r>
              <a:rPr lang="en-US" sz="800" dirty="0" err="1"/>
              <a:t>Nerg</a:t>
            </a:r>
            <a:r>
              <a:rPr lang="en-US" sz="800" dirty="0"/>
              <a:t>, A. </a:t>
            </a:r>
            <a:r>
              <a:rPr lang="en-US" sz="800" dirty="0" err="1"/>
              <a:t>Mikkola</a:t>
            </a:r>
            <a:r>
              <a:rPr lang="en-US" sz="800" dirty="0"/>
              <a:t>, J. </a:t>
            </a:r>
            <a:r>
              <a:rPr lang="en-US" sz="800" dirty="0" err="1"/>
              <a:t>Backman</a:t>
            </a:r>
            <a:r>
              <a:rPr lang="en-US" sz="800" dirty="0"/>
              <a:t>. “Direct-drive permanent magnet generators for high-power wind turbines: benefits and limiting factor,” </a:t>
            </a:r>
            <a:r>
              <a:rPr lang="en-US" sz="800" i="1" dirty="0"/>
              <a:t>IET Renewable Power Generation</a:t>
            </a:r>
            <a:r>
              <a:rPr lang="en-US" sz="800" dirty="0"/>
              <a:t>, vol. 6, pp.1-8, </a:t>
            </a:r>
            <a:r>
              <a:rPr lang="en-US" sz="800" dirty="0" err="1"/>
              <a:t>doi</a:t>
            </a:r>
            <a:r>
              <a:rPr lang="en-US" sz="800" dirty="0"/>
              <a:t>: 10.1049/iet-rpg.2010.0191, 2012.</a:t>
            </a:r>
          </a:p>
          <a:p>
            <a:pPr lvl="0">
              <a:buFont typeface="+mj-lt"/>
              <a:buAutoNum type="arabicPeriod"/>
            </a:pPr>
            <a:r>
              <a:rPr lang="en-US" sz="800" dirty="0"/>
              <a:t>G. Shrestha, H. </a:t>
            </a:r>
            <a:r>
              <a:rPr lang="en-US" sz="800" dirty="0" err="1"/>
              <a:t>Polinder</a:t>
            </a:r>
            <a:r>
              <a:rPr lang="en-US" sz="800" dirty="0"/>
              <a:t>, D. Bang, J. A. Ferreira. “Structural Flexibility: A Solution for Weight Reduction of Large Direct-Drive Wind-Turbine Generators,” </a:t>
            </a:r>
            <a:r>
              <a:rPr lang="en-US" sz="800" i="1" dirty="0"/>
              <a:t>IEEE Tran. Energy Convers.</a:t>
            </a:r>
            <a:r>
              <a:rPr lang="en-US" sz="800" dirty="0"/>
              <a:t>, vol. 25, pp. 732-740, Sept. 2010</a:t>
            </a:r>
            <a:r>
              <a:rPr lang="en-US" sz="800" dirty="0" smtClean="0"/>
              <a:t>.</a:t>
            </a:r>
            <a:endParaRPr lang="en-US" sz="800" dirty="0"/>
          </a:p>
          <a:p>
            <a:pPr lvl="0">
              <a:buFont typeface="+mj-lt"/>
              <a:buAutoNum type="arabicPeriod"/>
            </a:pPr>
            <a:r>
              <a:rPr lang="en-US" sz="800" dirty="0"/>
              <a:t>O. </a:t>
            </a:r>
            <a:r>
              <a:rPr lang="en-US" sz="800" dirty="0" err="1"/>
              <a:t>Gutfleisch</a:t>
            </a:r>
            <a:r>
              <a:rPr lang="en-US" sz="800" dirty="0"/>
              <a:t> </a:t>
            </a:r>
            <a:r>
              <a:rPr lang="en-US" sz="800" i="1" dirty="0"/>
              <a:t>et al. </a:t>
            </a:r>
            <a:r>
              <a:rPr lang="en-US" sz="800" dirty="0"/>
              <a:t>“Magnetic materials and devices for the 21</a:t>
            </a:r>
            <a:r>
              <a:rPr lang="en-US" sz="800" baseline="30000" dirty="0"/>
              <a:t>st</a:t>
            </a:r>
            <a:r>
              <a:rPr lang="en-US" sz="800" dirty="0"/>
              <a:t> century: stronger, lighter, and more energy efficient,” </a:t>
            </a:r>
            <a:r>
              <a:rPr lang="en-US" sz="800" i="1" dirty="0"/>
              <a:t>Adv. Mater,. </a:t>
            </a:r>
            <a:r>
              <a:rPr lang="en-US" sz="800" dirty="0"/>
              <a:t>vol. 23, pp. 821-842, Feb. 2011.</a:t>
            </a:r>
          </a:p>
          <a:p>
            <a:pPr lvl="0">
              <a:buFont typeface="+mj-lt"/>
              <a:buAutoNum type="arabicPeriod"/>
            </a:pPr>
            <a:r>
              <a:rPr lang="en-US" sz="800" dirty="0"/>
              <a:t>L Lewis, F. Jiménez-</a:t>
            </a:r>
            <a:r>
              <a:rPr lang="en-US" sz="800" dirty="0" err="1"/>
              <a:t>Villacorta</a:t>
            </a:r>
            <a:r>
              <a:rPr lang="en-US" sz="800" dirty="0"/>
              <a:t>. “Perspectives on permanent magnetic materials for energy conversion and power generator,”</a:t>
            </a:r>
            <a:r>
              <a:rPr lang="en-US" sz="800" i="1" u="sng" dirty="0" err="1"/>
              <a:t>Metall</a:t>
            </a:r>
            <a:r>
              <a:rPr lang="en-US" sz="800" i="1" u="sng" dirty="0"/>
              <a:t>. Mater. Trans. A,</a:t>
            </a:r>
            <a:r>
              <a:rPr lang="en-US" sz="800" i="1" dirty="0"/>
              <a:t> </a:t>
            </a:r>
            <a:r>
              <a:rPr lang="en-US" sz="800" dirty="0"/>
              <a:t>vol. 44A, pp. S2-S20,  Jan. 2013.</a:t>
            </a:r>
          </a:p>
          <a:p>
            <a:pPr lvl="0">
              <a:buFont typeface="+mj-lt"/>
              <a:buAutoNum type="arabicPeriod"/>
            </a:pPr>
            <a:r>
              <a:rPr lang="en-US" sz="800" dirty="0"/>
              <a:t>J. </a:t>
            </a:r>
            <a:r>
              <a:rPr lang="en-US" sz="800" dirty="0" err="1"/>
              <a:t>Purahen</a:t>
            </a:r>
            <a:r>
              <a:rPr lang="en-US" sz="800" dirty="0"/>
              <a:t>. (2014, Apr. 21). “The Big Wind Energy Drive Train Technology Debate,” </a:t>
            </a:r>
            <a:r>
              <a:rPr lang="en-US" sz="800" i="1" dirty="0"/>
              <a:t>Renewable Energy World</a:t>
            </a:r>
            <a:r>
              <a:rPr lang="en-US" sz="800" dirty="0"/>
              <a:t> [Online]. Available: </a:t>
            </a:r>
            <a:r>
              <a:rPr lang="en-US" sz="800" dirty="0">
                <a:solidFill>
                  <a:schemeClr val="tx1"/>
                </a:solidFill>
              </a:rPr>
              <a:t>http://www.renewableenergyworld.com/rea/news/article/2014/04/the-big-wind-energy-drive-train-technology-debate?cmpid=WNL-Wednesday-April23-2014. </a:t>
            </a:r>
          </a:p>
          <a:p>
            <a:pPr lvl="0">
              <a:buFont typeface="+mj-lt"/>
              <a:buAutoNum type="arabicPeriod"/>
            </a:pPr>
            <a:r>
              <a:rPr lang="en-US" sz="800" dirty="0"/>
              <a:t>R. Qu. “Development and Challenges of Permanent Magnet Wind Generators,” presented at Workshop on Next-Generation Wind Power, RPI, May 2010.</a:t>
            </a:r>
          </a:p>
          <a:p>
            <a:pPr lvl="0">
              <a:buFont typeface="+mj-lt"/>
              <a:buAutoNum type="arabicPeriod"/>
            </a:pPr>
            <a:r>
              <a:rPr lang="en-US" sz="800" dirty="0"/>
              <a:t>J. R. </a:t>
            </a:r>
            <a:r>
              <a:rPr lang="en-US" sz="800" dirty="0" err="1"/>
              <a:t>Hendershot</a:t>
            </a:r>
            <a:r>
              <a:rPr lang="en-US" sz="800" dirty="0"/>
              <a:t>, TJE Miller. “Sizing &amp; Computer-Aided Design,” in </a:t>
            </a:r>
            <a:r>
              <a:rPr lang="en-US" sz="800" i="1" dirty="0"/>
              <a:t>Design of Brushless Permanent-Magnet Motors</a:t>
            </a:r>
            <a:r>
              <a:rPr lang="en-US" sz="800" dirty="0"/>
              <a:t>. Oxford, UK, Magna Physics Publishing and Clarendon Press, 1994, </a:t>
            </a:r>
            <a:r>
              <a:rPr lang="en-US" sz="800" dirty="0" err="1"/>
              <a:t>ch.</a:t>
            </a:r>
            <a:r>
              <a:rPr lang="en-US" sz="800" dirty="0"/>
              <a:t> 12, sec. 12.2, pp. 12-2 – 12-5.</a:t>
            </a:r>
          </a:p>
          <a:p>
            <a:pPr lvl="0">
              <a:buFont typeface="+mj-lt"/>
              <a:buAutoNum type="arabicPeriod"/>
            </a:pPr>
            <a:r>
              <a:rPr lang="en-US" sz="800" dirty="0"/>
              <a:t>D. C. </a:t>
            </a:r>
            <a:r>
              <a:rPr lang="en-US" sz="800" dirty="0" err="1"/>
              <a:t>Hanselman</a:t>
            </a:r>
            <a:r>
              <a:rPr lang="en-US" sz="800" dirty="0"/>
              <a:t>. “Basic Concepts,” in </a:t>
            </a:r>
            <a:r>
              <a:rPr lang="en-US" sz="800" i="1" dirty="0"/>
              <a:t>Brushless Permanent-Magnet Motor Design.</a:t>
            </a:r>
            <a:r>
              <a:rPr lang="en-US" sz="800" dirty="0"/>
              <a:t> New York, McGraw-Hill, Inc., 1994, </a:t>
            </a:r>
            <a:r>
              <a:rPr lang="en-US" sz="800" dirty="0" err="1"/>
              <a:t>ch.</a:t>
            </a:r>
            <a:r>
              <a:rPr lang="en-US" sz="800" dirty="0"/>
              <a:t> 1, pp. 11-12.</a:t>
            </a:r>
          </a:p>
          <a:p>
            <a:pPr lvl="0">
              <a:buFont typeface="+mj-lt"/>
              <a:buAutoNum type="arabicPeriod"/>
            </a:pPr>
            <a:r>
              <a:rPr lang="en-US" sz="800" dirty="0"/>
              <a:t>J. R. </a:t>
            </a:r>
            <a:r>
              <a:rPr lang="en-US" sz="800" dirty="0" err="1"/>
              <a:t>Hendershot</a:t>
            </a:r>
            <a:r>
              <a:rPr lang="en-US" sz="800" dirty="0"/>
              <a:t>, T. J. E. Miller, “Basic Design Choices,” in </a:t>
            </a:r>
            <a:r>
              <a:rPr lang="en-US" sz="800" i="1" dirty="0"/>
              <a:t>Design of Brushless Permanent-Magnet Machines.</a:t>
            </a:r>
            <a:r>
              <a:rPr lang="en-US" sz="800" dirty="0"/>
              <a:t> Venice, U.S., Motor Design Books LLC, 2010, </a:t>
            </a:r>
            <a:r>
              <a:rPr lang="en-US" sz="800" dirty="0" err="1"/>
              <a:t>ch.</a:t>
            </a:r>
            <a:r>
              <a:rPr lang="en-US" sz="800" dirty="0"/>
              <a:t> 3, sec. 3.3.1, pp. 87-91.</a:t>
            </a:r>
          </a:p>
          <a:p>
            <a:pPr lvl="0">
              <a:buFont typeface="+mj-lt"/>
              <a:buAutoNum type="arabicPeriod"/>
            </a:pPr>
            <a:r>
              <a:rPr lang="en-US" sz="800" dirty="0"/>
              <a:t>A. S. Abdel-</a:t>
            </a:r>
            <a:r>
              <a:rPr lang="en-US" sz="800" dirty="0" err="1"/>
              <a:t>Khalik</a:t>
            </a:r>
            <a:r>
              <a:rPr lang="en-US" sz="800" dirty="0"/>
              <a:t>, S. Ahmed, A. M. </a:t>
            </a:r>
            <a:r>
              <a:rPr lang="en-US" sz="800" dirty="0" err="1"/>
              <a:t>Massoud</a:t>
            </a:r>
            <a:r>
              <a:rPr lang="en-US" sz="800" dirty="0"/>
              <a:t>, A. A. </a:t>
            </a:r>
            <a:r>
              <a:rPr lang="en-US" sz="800" dirty="0" err="1"/>
              <a:t>Elserougi</a:t>
            </a:r>
            <a:r>
              <a:rPr lang="en-US" sz="800" dirty="0"/>
              <a:t>. “An improved performance direct-drive permanent magnet wind generator using a novel single-layer winding layout,” </a:t>
            </a:r>
            <a:r>
              <a:rPr lang="en-US" sz="800" i="1" dirty="0"/>
              <a:t>IEEE Trans. </a:t>
            </a:r>
            <a:r>
              <a:rPr lang="en-US" sz="800" i="1" dirty="0" err="1"/>
              <a:t>Magn</a:t>
            </a:r>
            <a:r>
              <a:rPr lang="en-US" sz="800" i="1" dirty="0"/>
              <a:t>.,</a:t>
            </a:r>
            <a:r>
              <a:rPr lang="en-US" sz="800" dirty="0"/>
              <a:t> vol. 49, pp. 5124-5134, Sept. 2013. </a:t>
            </a:r>
          </a:p>
          <a:p>
            <a:pPr lvl="0">
              <a:buFont typeface="+mj-lt"/>
              <a:buAutoNum type="arabicPeriod"/>
            </a:pPr>
            <a:r>
              <a:rPr lang="en-US" sz="800" dirty="0"/>
              <a:t>J. R. </a:t>
            </a:r>
            <a:r>
              <a:rPr lang="en-US" sz="800" dirty="0" err="1"/>
              <a:t>Hendershot</a:t>
            </a:r>
            <a:r>
              <a:rPr lang="en-US" sz="800" dirty="0"/>
              <a:t>, TJE Miller. “Basic Design Choices,” in </a:t>
            </a:r>
            <a:r>
              <a:rPr lang="en-US" sz="800" i="1" dirty="0"/>
              <a:t>Design of Brushless Permanent-Magnet Motors</a:t>
            </a:r>
            <a:r>
              <a:rPr lang="en-US" sz="800" dirty="0"/>
              <a:t>. Oxford, UK, Magna Physics Publishing and Clarendon Press, 1994, </a:t>
            </a:r>
            <a:r>
              <a:rPr lang="en-US" sz="800" dirty="0" err="1"/>
              <a:t>ch.</a:t>
            </a:r>
            <a:r>
              <a:rPr lang="en-US" sz="800" dirty="0"/>
              <a:t> 3, sec. 3.7, pp. 3-27.</a:t>
            </a:r>
          </a:p>
          <a:p>
            <a:pPr>
              <a:buFont typeface="+mj-lt"/>
              <a:buAutoNum type="arabicPeriod"/>
            </a:pPr>
            <a:r>
              <a:rPr lang="en-US" sz="800" dirty="0"/>
              <a:t>Z. Q. Zhu. “Instantaneous magnetic field distribution in permanent magnet dc motors, part I: open-circuit field,” </a:t>
            </a:r>
            <a:r>
              <a:rPr lang="en-US" sz="800" i="1" dirty="0"/>
              <a:t>IEEE Trans. </a:t>
            </a:r>
            <a:r>
              <a:rPr lang="en-US" sz="800" i="1" dirty="0" err="1"/>
              <a:t>Magn</a:t>
            </a:r>
            <a:r>
              <a:rPr lang="en-US" sz="800" dirty="0"/>
              <a:t>., vol. 29, pp. 124-135, Jan. 1992</a:t>
            </a:r>
            <a:r>
              <a:rPr lang="en-US" sz="800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n-US" sz="800" dirty="0" smtClean="0"/>
              <a:t>H</a:t>
            </a:r>
            <a:r>
              <a:rPr lang="en-US" sz="800" dirty="0"/>
              <a:t>. Yu, C. Liu, B. Yuan, M. Hu, L. Huang, and S. Zhou, “A permanent magnet tubular linear generator for wave energy conversion,” </a:t>
            </a:r>
            <a:r>
              <a:rPr lang="en-US" sz="800" i="1" dirty="0"/>
              <a:t>J. Appl. Phys.</a:t>
            </a:r>
            <a:r>
              <a:rPr lang="en-US" sz="800" dirty="0"/>
              <a:t>, vol. 111, no. 7, p. 07A741, Mar. 2012.</a:t>
            </a:r>
          </a:p>
          <a:p>
            <a:pPr>
              <a:buFont typeface="+mj-lt"/>
              <a:buAutoNum type="arabicPeriod"/>
            </a:pPr>
            <a:r>
              <a:rPr lang="en-US" sz="800" dirty="0" smtClean="0"/>
              <a:t>L. </a:t>
            </a:r>
            <a:r>
              <a:rPr lang="en-US" sz="800" dirty="0"/>
              <a:t>Jian and K. T. Chau, “A Coaxial Magnetic Gear With </a:t>
            </a:r>
            <a:r>
              <a:rPr lang="en-US" sz="800" dirty="0" err="1"/>
              <a:t>Halbach</a:t>
            </a:r>
            <a:r>
              <a:rPr lang="en-US" sz="800" dirty="0"/>
              <a:t> Permanent-Magnet Arrays - Iowa State University,” </a:t>
            </a:r>
            <a:r>
              <a:rPr lang="en-US" sz="800" i="1" dirty="0"/>
              <a:t>IEEE Transactions on Magnetics</a:t>
            </a:r>
            <a:r>
              <a:rPr lang="en-US" sz="800" dirty="0"/>
              <a:t>, 2010. [Online</a:t>
            </a:r>
            <a:r>
              <a:rPr lang="en-US" sz="800" dirty="0" smtClean="0"/>
              <a:t>].</a:t>
            </a:r>
          </a:p>
          <a:p>
            <a:pPr>
              <a:buFont typeface="+mj-lt"/>
              <a:buAutoNum type="arabicPeriod"/>
            </a:pPr>
            <a:r>
              <a:rPr lang="en-US" sz="800" dirty="0" smtClean="0"/>
              <a:t>J</a:t>
            </a:r>
            <a:r>
              <a:rPr lang="en-US" sz="800" dirty="0"/>
              <a:t>. Choi and J. </a:t>
            </a:r>
            <a:r>
              <a:rPr lang="en-US" sz="800" dirty="0" err="1"/>
              <a:t>Yoo</a:t>
            </a:r>
            <a:r>
              <a:rPr lang="en-US" sz="800" dirty="0"/>
              <a:t>, “Design of a </a:t>
            </a:r>
            <a:r>
              <a:rPr lang="en-US" sz="800" dirty="0" err="1"/>
              <a:t>Halbach</a:t>
            </a:r>
            <a:r>
              <a:rPr lang="en-US" sz="800" dirty="0"/>
              <a:t> Magnet Array Based on Optimization Techniques,” </a:t>
            </a:r>
            <a:r>
              <a:rPr lang="en-US" sz="800" i="1" dirty="0"/>
              <a:t>IEEE Trans. </a:t>
            </a:r>
            <a:r>
              <a:rPr lang="en-US" sz="800" i="1" dirty="0" err="1"/>
              <a:t>Magn</a:t>
            </a:r>
            <a:r>
              <a:rPr lang="en-US" sz="800" i="1" dirty="0"/>
              <a:t>.</a:t>
            </a:r>
            <a:r>
              <a:rPr lang="en-US" sz="800" dirty="0"/>
              <a:t>, vol. 44, no. 10, pp. 2361–2366, Oct. 2008. </a:t>
            </a:r>
          </a:p>
          <a:p>
            <a:pPr>
              <a:buFont typeface="+mj-lt"/>
              <a:buAutoNum type="arabicPeriod"/>
            </a:pPr>
            <a:r>
              <a:rPr lang="en-US" sz="800" dirty="0" smtClean="0"/>
              <a:t>Z</a:t>
            </a:r>
            <a:r>
              <a:rPr lang="en-US" sz="800" dirty="0"/>
              <a:t>. Q. Zhu, IEE </a:t>
            </a:r>
            <a:r>
              <a:rPr lang="en-US" sz="800" dirty="0" err="1"/>
              <a:t>Proc-Electr</a:t>
            </a:r>
            <a:r>
              <a:rPr lang="en-US" sz="800" dirty="0"/>
              <a:t>. Power Appl. 148, pp. , July 2001</a:t>
            </a:r>
          </a:p>
          <a:p>
            <a:pPr>
              <a:buFont typeface="+mj-lt"/>
              <a:buAutoNum type="arabicPeriod"/>
            </a:pPr>
            <a:r>
              <a:rPr lang="en-US" sz="800" dirty="0" smtClean="0"/>
              <a:t>P</a:t>
            </a:r>
            <a:r>
              <a:rPr lang="en-US" sz="800" dirty="0"/>
              <a:t>. </a:t>
            </a:r>
            <a:r>
              <a:rPr lang="en-US" sz="800" dirty="0" err="1"/>
              <a:t>Jin</a:t>
            </a:r>
            <a:r>
              <a:rPr lang="en-US" sz="800" dirty="0"/>
              <a:t>, S. Fang, H. Lin, X. Wang, W. Zhou, </a:t>
            </a:r>
            <a:r>
              <a:rPr lang="en-US" sz="800" i="1" dirty="0"/>
              <a:t>J. of Appl. Phys. </a:t>
            </a:r>
            <a:r>
              <a:rPr lang="en-US" sz="800" dirty="0"/>
              <a:t>111, 2012</a:t>
            </a:r>
          </a:p>
          <a:p>
            <a:pPr lvl="0">
              <a:buFont typeface="+mj-lt"/>
              <a:buAutoNum type="arabicPeriod"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4366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Motivation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981200"/>
          </a:xfrm>
        </p:spPr>
        <p:txBody>
          <a:bodyPr/>
          <a:lstStyle/>
          <a:p>
            <a:r>
              <a:rPr lang="en-US" dirty="0" smtClean="0"/>
              <a:t>20% wind energy electricity generation by 2030 proposed by Department of </a:t>
            </a:r>
            <a:r>
              <a:rPr lang="en-US" dirty="0" smtClean="0"/>
              <a:t>Energy [1]</a:t>
            </a:r>
            <a:endParaRPr lang="en-US" dirty="0" smtClean="0"/>
          </a:p>
          <a:p>
            <a:r>
              <a:rPr lang="en-US" dirty="0" smtClean="0"/>
              <a:t>Large scale and offshore wind turbines are necessary and inevitable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971800"/>
            <a:ext cx="4737832" cy="30990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070" y="2971800"/>
            <a:ext cx="3981879" cy="29916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6070861"/>
            <a:ext cx="403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Fig. 1: Scaling of wind turbines over time. 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160373" y="6070860"/>
            <a:ext cx="403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Fig. 2: Wind resource characterization at 100m.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4181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491" y="1028700"/>
            <a:ext cx="8229600" cy="1143000"/>
          </a:xfrm>
        </p:spPr>
        <p:txBody>
          <a:bodyPr/>
          <a:lstStyle/>
          <a:p>
            <a:r>
              <a:rPr lang="en-US" i="1" dirty="0" smtClean="0"/>
              <a:t>Thank you for your time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Questions?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4843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Doubly-Fed Induction Generators (DFIGs)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3" y="2207367"/>
            <a:ext cx="4162182" cy="2962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4648200"/>
            <a:ext cx="55976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Rotor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8624" y="4648200"/>
            <a:ext cx="77296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Gearbox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055866" y="4668381"/>
            <a:ext cx="55335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DFIG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684747" y="4588245"/>
            <a:ext cx="132235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Power Converter</a:t>
            </a:r>
          </a:p>
          <a:p>
            <a:pPr algn="ctr"/>
            <a:r>
              <a:rPr lang="en-US" sz="1100" dirty="0" smtClean="0"/>
              <a:t>(30% of full-rating)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135445" y="2346413"/>
            <a:ext cx="395141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Gearbox doubly-fed induction generator (DFIG)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91472" y="5781033"/>
            <a:ext cx="4027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Fig. 3: Drive train configuration with DFIG.</a:t>
            </a:r>
          </a:p>
          <a:p>
            <a:r>
              <a:rPr lang="en-US" sz="1200" dirty="0"/>
              <a:t>S</a:t>
            </a:r>
            <a:r>
              <a:rPr lang="en-US" sz="1200" dirty="0" smtClean="0"/>
              <a:t>ource</a:t>
            </a:r>
            <a:r>
              <a:rPr lang="en-US" sz="1200" dirty="0"/>
              <a:t>: http://</a:t>
            </a:r>
            <a:r>
              <a:rPr lang="en-US" sz="1200" dirty="0" smtClean="0"/>
              <a:t>www.goldwindamerica.com/technology-capabilities/pmdd/ </a:t>
            </a:r>
            <a:endParaRPr lang="en-US" sz="1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590" y="2057401"/>
            <a:ext cx="4695930" cy="36551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76800" y="5781033"/>
            <a:ext cx="422972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Fig. 4: 2008-2012 Aggregated Downtown per Turbine </a:t>
            </a:r>
            <a:r>
              <a:rPr lang="nl-NL" sz="1200" dirty="0" smtClean="0"/>
              <a:t>Subsystem [3]</a:t>
            </a:r>
            <a:endParaRPr lang="en-US" sz="120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5181600" y="2207367"/>
            <a:ext cx="304800" cy="840633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 bwMode="auto">
          <a:xfrm>
            <a:off x="990600" y="4648200"/>
            <a:ext cx="990600" cy="370932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63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99" y="2362200"/>
            <a:ext cx="4057559" cy="2866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193" y="2133600"/>
            <a:ext cx="4628807" cy="351939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610600" cy="1143000"/>
          </a:xfrm>
        </p:spPr>
        <p:txBody>
          <a:bodyPr/>
          <a:lstStyle/>
          <a:p>
            <a:r>
              <a:rPr lang="en-US" sz="2800" dirty="0" smtClean="0"/>
              <a:t>Direct Drive Permanent Magnet Generators (PMGs)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4736811"/>
            <a:ext cx="466794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dirty="0" smtClean="0"/>
              <a:t>Rotor</a:t>
            </a:r>
            <a:endParaRPr lang="en-US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1233135" y="4752200"/>
            <a:ext cx="1075936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dirty="0" smtClean="0"/>
              <a:t>PMDD Generator</a:t>
            </a:r>
            <a:endParaRPr lang="en-US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2309071" y="4752200"/>
            <a:ext cx="12682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dirty="0" smtClean="0"/>
              <a:t>Full Power Converter</a:t>
            </a:r>
          </a:p>
          <a:p>
            <a:r>
              <a:rPr lang="en-US" sz="900" dirty="0" smtClean="0"/>
              <a:t>(100% of full-rating)</a:t>
            </a:r>
            <a:endParaRPr lang="en-US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425221" y="2514600"/>
            <a:ext cx="352305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Gearless permanent magnet direct drive (PMDD)</a:t>
            </a:r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7981199" y="3048000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2693"/>
                </a:solidFill>
              </a:rPr>
              <a:t>(PMGs)</a:t>
            </a:r>
            <a:endParaRPr lang="en-US" sz="1200" dirty="0">
              <a:solidFill>
                <a:srgbClr val="00269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65398" y="4206180"/>
            <a:ext cx="732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CB00"/>
                </a:solidFill>
              </a:rPr>
              <a:t>(DFIGs)</a:t>
            </a:r>
            <a:endParaRPr lang="en-US" sz="1200" dirty="0">
              <a:solidFill>
                <a:srgbClr val="00CB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7967" y="5464893"/>
            <a:ext cx="4057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Fig. 5: Drive train configuration with DFIG.</a:t>
            </a:r>
          </a:p>
          <a:p>
            <a:r>
              <a:rPr lang="en-US" sz="1200" dirty="0"/>
              <a:t>S</a:t>
            </a:r>
            <a:r>
              <a:rPr lang="en-US" sz="1200" dirty="0" smtClean="0"/>
              <a:t>ource</a:t>
            </a:r>
            <a:r>
              <a:rPr lang="en-US" sz="1200" dirty="0"/>
              <a:t>: http://</a:t>
            </a:r>
            <a:r>
              <a:rPr lang="en-US" sz="1200" dirty="0" smtClean="0"/>
              <a:t>www.goldwindamerica.com/technology-capabilities/pmdd/ 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4800816" y="5464894"/>
            <a:ext cx="4057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Fig. 6: Scaling of drivetrain weight due to input torque in wind </a:t>
            </a:r>
            <a:r>
              <a:rPr lang="en-US" sz="1200" dirty="0" smtClean="0"/>
              <a:t>turbines [12].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8229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Size Reduction of PMGs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r>
              <a:rPr lang="en-US" dirty="0" smtClean="0"/>
              <a:t>For large power ratings, direct-drive PMGs are not practical</a:t>
            </a:r>
          </a:p>
          <a:p>
            <a:pPr lvl="1"/>
            <a:r>
              <a:rPr lang="en-US" dirty="0" smtClean="0"/>
              <a:t>Rapid scaling with power rating results in large, massive machine</a:t>
            </a:r>
          </a:p>
          <a:p>
            <a:pPr lvl="1"/>
            <a:r>
              <a:rPr lang="en-US" dirty="0" smtClean="0"/>
              <a:t>Reach 4-10m in diameter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 bwMode="auto">
              <a:xfrm>
                <a:off x="304800" y="2771503"/>
                <a:ext cx="3505200" cy="213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E1126"/>
                  </a:buClr>
                  <a:buSzPct val="80000"/>
                  <a:buFont typeface="Times" pitchFamily="-105" charset="0"/>
                  <a:buChar char="•"/>
                  <a:defRPr sz="2000" b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E1126"/>
                  </a:buClr>
                  <a:buSzPct val="80000"/>
                  <a:buFont typeface="Lucida Grande"/>
                  <a:buChar char="–"/>
                  <a:defRPr sz="1800" b="0">
                    <a:solidFill>
                      <a:srgbClr val="000000"/>
                    </a:solidFill>
                    <a:latin typeface="Arial"/>
                    <a:ea typeface="ＭＳ Ｐゴシック" pitchFamily="-105" charset="-128"/>
                    <a:cs typeface="Arial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E1126"/>
                  </a:buClr>
                  <a:buSzPct val="80000"/>
                  <a:buFont typeface="Wingdings" charset="2"/>
                  <a:buChar char="§"/>
                  <a:defRPr sz="1800">
                    <a:solidFill>
                      <a:srgbClr val="000000"/>
                    </a:solidFill>
                    <a:latin typeface="Arial"/>
                    <a:ea typeface="ＭＳ Ｐゴシック" pitchFamily="-105" charset="-128"/>
                    <a:cs typeface="Arial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E1126"/>
                  </a:buClr>
                  <a:buSzPct val="80000"/>
                  <a:buFont typeface="Courier New"/>
                  <a:buChar char="o"/>
                  <a:defRPr sz="1800">
                    <a:solidFill>
                      <a:srgbClr val="000000"/>
                    </a:solidFill>
                    <a:latin typeface="Arial"/>
                    <a:ea typeface="ＭＳ Ｐゴシック" pitchFamily="-105" charset="-128"/>
                    <a:cs typeface="Arial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E1126"/>
                  </a:buClr>
                  <a:buSzPct val="80000"/>
                  <a:buFont typeface="Wingdings" charset="2"/>
                  <a:buChar char="Ø"/>
                  <a:defRPr sz="1800">
                    <a:solidFill>
                      <a:srgbClr val="000000"/>
                    </a:solidFill>
                    <a:latin typeface="Arial"/>
                    <a:ea typeface="ＭＳ Ｐゴシック" pitchFamily="-105" charset="-128"/>
                    <a:cs typeface="Arial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E1126"/>
                  </a:buClr>
                  <a:buSzPct val="80000"/>
                  <a:buFont typeface="Times" pitchFamily="-105" charset="0"/>
                  <a:buChar char="•"/>
                  <a:defRPr sz="2600">
                    <a:solidFill>
                      <a:srgbClr val="7A6E67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E1126"/>
                  </a:buClr>
                  <a:buSzPct val="80000"/>
                  <a:buFont typeface="Times" pitchFamily="-105" charset="0"/>
                  <a:buChar char="•"/>
                  <a:defRPr sz="2600">
                    <a:solidFill>
                      <a:srgbClr val="7A6E67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E1126"/>
                  </a:buClr>
                  <a:buSzPct val="80000"/>
                  <a:buFont typeface="Times" pitchFamily="-105" charset="0"/>
                  <a:buChar char="•"/>
                  <a:defRPr sz="2600">
                    <a:solidFill>
                      <a:srgbClr val="7A6E67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E1126"/>
                  </a:buClr>
                  <a:buSzPct val="80000"/>
                  <a:buFont typeface="Times" pitchFamily="-105" charset="0"/>
                  <a:buChar char="•"/>
                  <a:defRPr sz="2600">
                    <a:solidFill>
                      <a:srgbClr val="7A6E67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 algn="ctr">
                  <a:buFont typeface="Times" pitchFamily="-105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kern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kern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kern="0" dirty="0" smtClean="0">
                  <a:ea typeface="Cambria Math" panose="02040503050406030204" pitchFamily="18" charset="0"/>
                </a:endParaRPr>
              </a:p>
              <a:p>
                <a:pPr marL="0" indent="0" algn="ctr">
                  <a:buFont typeface="Times" pitchFamily="-105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kern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kern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sSubSup>
                        <m:sSubSupPr>
                          <m:ctrlPr>
                            <a:rPr lang="en-US" i="1" kern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kern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 kern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kern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 kern="0" smtClean="0">
                              <a:latin typeface="Cambria Math" panose="02040503050406030204" pitchFamily="18" charset="0"/>
                            </a:rPr>
                            <m:t>𝑠𝑡𝑘</m:t>
                          </m:r>
                        </m:sub>
                      </m:sSub>
                    </m:oMath>
                  </m:oMathPara>
                </a14:m>
                <a:endParaRPr lang="en-US" kern="0" dirty="0"/>
              </a:p>
              <a:p>
                <a:pPr marL="0" indent="0" algn="ctr">
                  <a:buFont typeface="Times" pitchFamily="-105" charset="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kern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 kern="0" smtClean="0">
                                  <a:latin typeface="Cambria Math" panose="02040503050406030204" pitchFamily="18" charset="0"/>
                                </a:rPr>
                                <m:t>𝑤𝑙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 kern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en-US" i="1" kern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i="1" kern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kern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kern="0" dirty="0" smtClean="0"/>
              </a:p>
              <a:p>
                <a:pPr marL="0" indent="0" algn="ctr">
                  <a:buFont typeface="Times" pitchFamily="-105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b="1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sSubSup>
                            <m:sSubSupPr>
                              <m:ctrlPr>
                                <a:rPr lang="en-US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𝑠𝑡𝑘</m:t>
                              </m:r>
                            </m:sub>
                          </m:sSub>
                        </m:e>
                      </m:d>
                      <m:r>
                        <a:rPr lang="en-US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kern="0" dirty="0" smtClean="0">
                  <a:solidFill>
                    <a:schemeClr val="tx1"/>
                  </a:solidFill>
                </a:endParaRPr>
              </a:p>
              <a:p>
                <a:pPr marL="0" indent="0" algn="ctr">
                  <a:buFont typeface="Times" pitchFamily="-105" charset="0"/>
                  <a:buNone/>
                </a:pPr>
                <a:endParaRPr lang="en-US" kern="0" dirty="0"/>
              </a:p>
              <a:p>
                <a:pPr marL="0" indent="0" algn="ctr">
                  <a:buFont typeface="Times" pitchFamily="-105" charset="0"/>
                  <a:buNone/>
                </a:pPr>
                <a:endParaRPr lang="en-US" kern="0" dirty="0" smtClean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2771503"/>
                <a:ext cx="3505200" cy="21336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079" y="2514600"/>
            <a:ext cx="4628807" cy="35193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4400" y="5893415"/>
            <a:ext cx="4057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Fig. 6: Scaling of drivetrain weight due to input torque in wind </a:t>
            </a:r>
            <a:r>
              <a:rPr lang="en-US" sz="1200" dirty="0" smtClean="0"/>
              <a:t>turbines [12].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828026"/>
            <a:ext cx="31181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 = power</a:t>
            </a:r>
          </a:p>
          <a:p>
            <a:r>
              <a:rPr lang="en-US" sz="1200" dirty="0" smtClean="0"/>
              <a:t>T = torque</a:t>
            </a:r>
          </a:p>
          <a:p>
            <a:r>
              <a:rPr lang="en-US" sz="1200" dirty="0" smtClean="0"/>
              <a:t>ω = rated speed </a:t>
            </a:r>
          </a:p>
          <a:p>
            <a:r>
              <a:rPr lang="en-US" sz="1200" dirty="0" err="1" smtClean="0"/>
              <a:t>D</a:t>
            </a:r>
            <a:r>
              <a:rPr lang="en-US" sz="1200" baseline="-25000" dirty="0" err="1" smtClean="0"/>
              <a:t>r</a:t>
            </a:r>
            <a:r>
              <a:rPr lang="en-US" sz="1200" baseline="-25000" dirty="0" smtClean="0"/>
              <a:t> </a:t>
            </a:r>
            <a:r>
              <a:rPr lang="en-US" sz="1200" dirty="0" smtClean="0"/>
              <a:t>= rotor diameter </a:t>
            </a:r>
          </a:p>
          <a:p>
            <a:r>
              <a:rPr lang="en-US" sz="1200" dirty="0" err="1" smtClean="0"/>
              <a:t>L</a:t>
            </a:r>
            <a:r>
              <a:rPr lang="en-US" sz="1200" baseline="-25000" dirty="0" err="1" smtClean="0"/>
              <a:t>stk</a:t>
            </a:r>
            <a:r>
              <a:rPr lang="en-US" sz="1200" baseline="-25000" dirty="0" smtClean="0"/>
              <a:t> </a:t>
            </a:r>
            <a:r>
              <a:rPr lang="en-US" sz="1200" dirty="0" smtClean="0"/>
              <a:t>= stack length </a:t>
            </a:r>
          </a:p>
          <a:p>
            <a:r>
              <a:rPr lang="en-US" sz="1200" dirty="0" smtClean="0"/>
              <a:t>k</a:t>
            </a:r>
            <a:r>
              <a:rPr lang="en-US" sz="1200" baseline="-25000" dirty="0" smtClean="0"/>
              <a:t>w1 </a:t>
            </a:r>
            <a:r>
              <a:rPr lang="en-US" sz="1200" dirty="0" smtClean="0"/>
              <a:t>= fundamental harmonic winding factor</a:t>
            </a:r>
          </a:p>
          <a:p>
            <a:r>
              <a:rPr lang="en-US" sz="1200" dirty="0" smtClean="0">
                <a:solidFill>
                  <a:schemeClr val="accent1"/>
                </a:solidFill>
              </a:rPr>
              <a:t>B = average flux density over rotor surface </a:t>
            </a:r>
          </a:p>
          <a:p>
            <a:r>
              <a:rPr lang="en-US" sz="1200" dirty="0" smtClean="0"/>
              <a:t>A = electrical loading </a:t>
            </a:r>
            <a:r>
              <a:rPr lang="en-US" sz="1200" dirty="0" smtClean="0"/>
              <a:t>[13-15]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5704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Background: PMGs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905000"/>
            <a:ext cx="4724400" cy="427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8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512" y="685800"/>
            <a:ext cx="8229600" cy="1143000"/>
          </a:xfrm>
        </p:spPr>
        <p:txBody>
          <a:bodyPr/>
          <a:lstStyle/>
          <a:p>
            <a:r>
              <a:rPr lang="en-US" sz="2800" dirty="0" smtClean="0"/>
              <a:t>Background: Permanent Magnets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57400"/>
            <a:ext cx="4372091" cy="36616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1371600"/>
            <a:ext cx="2956694" cy="2215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569061"/>
            <a:ext cx="2956694" cy="2215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5867400"/>
            <a:ext cx="3252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Fig. 7: Energy </a:t>
            </a:r>
            <a:r>
              <a:rPr lang="en-US" sz="1000" dirty="0" smtClean="0"/>
              <a:t>density of </a:t>
            </a:r>
            <a:r>
              <a:rPr lang="en-US" sz="1000" dirty="0"/>
              <a:t>permanent magnet materials.</a:t>
            </a:r>
          </a:p>
          <a:p>
            <a:r>
              <a:rPr lang="en-US" sz="1000" dirty="0"/>
              <a:t>Source: Arnold Magnetic Technologies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0" y="5852011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Fig. </a:t>
            </a:r>
            <a:r>
              <a:rPr lang="en-US" sz="1000" dirty="0" smtClean="0"/>
              <a:t>8: a</a:t>
            </a:r>
            <a:r>
              <a:rPr lang="en-US" sz="1000" dirty="0"/>
              <a:t>) Energy product given by the optimal operating point for NdFeB 48/11, b) operating point and corresponding energy product given by the intersection of the demagnetization curve and load line for NdFeB 48/11.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86800" y="2133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r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6400800" y="2918557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</a:t>
            </a:r>
            <a:r>
              <a:rPr lang="en-US" baseline="-25000" dirty="0" err="1"/>
              <a:t>c</a:t>
            </a:r>
            <a:endParaRPr lang="en-US" baseline="-25000" dirty="0"/>
          </a:p>
        </p:txBody>
      </p:sp>
      <p:sp>
        <p:nvSpPr>
          <p:cNvPr id="9" name="Oval 8"/>
          <p:cNvSpPr/>
          <p:nvPr/>
        </p:nvSpPr>
        <p:spPr bwMode="auto">
          <a:xfrm>
            <a:off x="8612488" y="2286000"/>
            <a:ext cx="148624" cy="140639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555088" y="3251401"/>
            <a:ext cx="148624" cy="140639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71266" y="1573768"/>
                <a:ext cx="29688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𝐸𝑛𝑒𝑟𝑔𝑦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𝑃𝑟𝑜𝑑𝑢𝑐𝑡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266" y="1573768"/>
                <a:ext cx="2968853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982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Method 1: Magnetic Properties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4800600"/>
              </a:xfrm>
            </p:spPr>
            <p:txBody>
              <a:bodyPr/>
              <a:lstStyle/>
              <a:p>
                <a:r>
                  <a:rPr lang="en-US" dirty="0" smtClean="0"/>
                  <a:t>Scale 3.5kW PMG </a:t>
                </a:r>
                <a:r>
                  <a:rPr lang="en-US" dirty="0" smtClean="0"/>
                  <a:t>design [16] </a:t>
                </a:r>
                <a:r>
                  <a:rPr lang="en-US" dirty="0" smtClean="0"/>
                  <a:t>to 10MW</a:t>
                </a:r>
              </a:p>
              <a:p>
                <a:r>
                  <a:rPr lang="en-US" dirty="0" smtClean="0"/>
                  <a:t>Hypothesis: 25% reduction in the size of the 10MW inner rotor PMG achievable by increase in permanent magnet remanence &amp; energy product (stronger magnet)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∝[</m:t>
                      </m:r>
                      <m:r>
                        <a:rPr lang="en-US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𝑠𝑡𝑘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r>
                  <a:rPr lang="en-US" dirty="0" smtClean="0"/>
                  <a:t>Case 1: 10MW PMG with no design innovation</a:t>
                </a:r>
              </a:p>
              <a:p>
                <a:pPr lvl="1"/>
                <a:r>
                  <a:rPr lang="en-US" dirty="0" smtClean="0"/>
                  <a:t>Case 2: 10MW PMG with 25% size reduction</a:t>
                </a:r>
              </a:p>
              <a:p>
                <a:pPr lvl="1"/>
                <a:r>
                  <a:rPr lang="en-US" dirty="0" smtClean="0"/>
                  <a:t>Case 3: 10MW PMG with 25% size reduction </a:t>
                </a:r>
                <a:r>
                  <a:rPr lang="en-US" i="1" dirty="0" smtClean="0">
                    <a:solidFill>
                      <a:srgbClr val="C00000"/>
                    </a:solidFill>
                  </a:rPr>
                  <a:t>and increased remanence</a:t>
                </a:r>
                <a:endParaRPr lang="en-US" i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4800600"/>
              </a:xfrm>
              <a:blipFill rotWithShape="0">
                <a:blip r:embed="rId2"/>
                <a:stretch>
                  <a:fillRect l="-218"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91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Magnetics 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164" y="1676400"/>
            <a:ext cx="2985836" cy="22371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830" y="1965347"/>
            <a:ext cx="2497099" cy="16592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299" y="3991884"/>
            <a:ext cx="2466619" cy="16540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5" y="1754762"/>
            <a:ext cx="2985836" cy="2237122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 bwMode="auto">
          <a:xfrm>
            <a:off x="2895600" y="2588639"/>
            <a:ext cx="762000" cy="45719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5664047" y="2587549"/>
            <a:ext cx="762000" cy="45719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53200" y="4188136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/>
              <a:t>Fig. </a:t>
            </a:r>
            <a:r>
              <a:rPr lang="en-US" sz="1000" dirty="0" smtClean="0"/>
              <a:t>11: Comparison </a:t>
            </a:r>
            <a:r>
              <a:rPr lang="en-US" sz="1000" dirty="0"/>
              <a:t>of the magnetic flux density over the rotor surface for two 10MW PMGs. 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300549" y="5867400"/>
            <a:ext cx="325265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/>
              <a:t>Fig. </a:t>
            </a:r>
            <a:r>
              <a:rPr lang="en-US" sz="1000" dirty="0" smtClean="0"/>
              <a:t>10: Comparison </a:t>
            </a:r>
            <a:r>
              <a:rPr lang="en-US" sz="1000" dirty="0"/>
              <a:t>of a) magnetic flux path and magnetic flux density in </a:t>
            </a:r>
            <a:r>
              <a:rPr lang="en-US" sz="1000" dirty="0" smtClean="0"/>
              <a:t>Case 3 </a:t>
            </a:r>
            <a:r>
              <a:rPr lang="en-US" sz="1000" dirty="0"/>
              <a:t>and b) magnetic flux path and magnetic flux density in </a:t>
            </a:r>
            <a:r>
              <a:rPr lang="en-US" sz="1000" dirty="0" smtClean="0"/>
              <a:t>Case 1.</a:t>
            </a:r>
            <a:endParaRPr lang="en-US" sz="1000" dirty="0"/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685" y="4171917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/>
              <a:t>Fig. </a:t>
            </a:r>
            <a:r>
              <a:rPr lang="en-US" sz="1000" dirty="0" smtClean="0"/>
              <a:t>9: Operating </a:t>
            </a:r>
            <a:r>
              <a:rPr lang="en-US" sz="1000" dirty="0"/>
              <a:t>point of theoretical permanent magnet given by the intersection of the demagnetization curve and the load </a:t>
            </a:r>
            <a:r>
              <a:rPr lang="en-US" sz="1000" dirty="0" smtClean="0"/>
              <a:t>line (Case 3). </a:t>
            </a:r>
            <a:endParaRPr lang="en-US" sz="1000" dirty="0"/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686801" y="3574968"/>
            <a:ext cx="60959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00" dirty="0" smtClean="0"/>
              <a:t>Case 3</a:t>
            </a:r>
          </a:p>
          <a:p>
            <a:r>
              <a:rPr lang="en-US" sz="700" dirty="0" smtClean="0"/>
              <a:t>Case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471174" y="5019133"/>
                <a:ext cx="24552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ker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∝[</m:t>
                      </m:r>
                      <m:r>
                        <a:rPr lang="en-US" b="1" i="1" ker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ker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ker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sSubSup>
                            <m:sSubSupPr>
                              <m:ctrlPr>
                                <a:rPr lang="en-US" i="1" ker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𝑠𝑡𝑘</m:t>
                              </m:r>
                            </m:sub>
                          </m:sSub>
                        </m:e>
                      </m:d>
                      <m:r>
                        <a:rPr lang="en-US" i="1" ker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kern="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174" y="5019133"/>
                <a:ext cx="2455224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835133"/>
              </p:ext>
            </p:extLst>
          </p:nvPr>
        </p:nvGraphicFramePr>
        <p:xfrm>
          <a:off x="152400" y="5105400"/>
          <a:ext cx="2869429" cy="8401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4390"/>
                <a:gridCol w="619941"/>
                <a:gridCol w="533400"/>
                <a:gridCol w="881698"/>
              </a:tblGrid>
              <a:tr h="0"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Operating Point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H (MA/m)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B (T)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|BH| </a:t>
                      </a:r>
                      <a:endParaRPr lang="en-US" sz="1050" b="1" dirty="0" smtClean="0">
                        <a:effectLst/>
                      </a:endParaRPr>
                    </a:p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</a:rPr>
                        <a:t>(</a:t>
                      </a:r>
                      <a:r>
                        <a:rPr lang="en-US" sz="1050" b="1" dirty="0">
                          <a:effectLst/>
                        </a:rPr>
                        <a:t>kJ/m</a:t>
                      </a:r>
                      <a:r>
                        <a:rPr lang="en-US" sz="1050" b="1" baseline="30000" dirty="0">
                          <a:effectLst/>
                        </a:rPr>
                        <a:t>3</a:t>
                      </a:r>
                      <a:r>
                        <a:rPr lang="en-US" sz="1050" b="1" dirty="0">
                          <a:effectLst/>
                        </a:rPr>
                        <a:t>)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23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Case 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-0.322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1.478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474.77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</a:rPr>
                        <a:t>Case</a:t>
                      </a:r>
                      <a:r>
                        <a:rPr lang="en-US" sz="1050" baseline="0" dirty="0" smtClean="0">
                          <a:effectLst/>
                          <a:latin typeface="+mn-lt"/>
                          <a:ea typeface="+mn-ea"/>
                        </a:rPr>
                        <a:t> 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-</a:t>
                      </a:r>
                      <a:r>
                        <a:rPr lang="en-US" sz="1050" dirty="0" smtClean="0">
                          <a:effectLst/>
                        </a:rPr>
                        <a:t>0.172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1.037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177.79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19331" y="1903784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Case 3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3525616" y="391492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Case 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1931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8" grpId="0"/>
      <p:bldP spid="21" grpId="0" animBg="1"/>
      <p:bldP spid="3" grpId="0"/>
      <p:bldP spid="5" grpId="0"/>
      <p:bldP spid="20" grpId="0"/>
    </p:bldLst>
  </p:timing>
</p:sld>
</file>

<file path=ppt/theme/theme1.xml><?xml version="1.0" encoding="utf-8"?>
<a:theme xmlns:a="http://schemas.openxmlformats.org/drawingml/2006/main" name="PowerPoint">
  <a:themeElements>
    <a:clrScheme name="ISU Identity  Colors">
      <a:dk1>
        <a:srgbClr val="000000"/>
      </a:dk1>
      <a:lt1>
        <a:srgbClr val="FFFFFF"/>
      </a:lt1>
      <a:dk2>
        <a:srgbClr val="153E5E"/>
      </a:dk2>
      <a:lt2>
        <a:srgbClr val="1C1C1C"/>
      </a:lt2>
      <a:accent1>
        <a:srgbClr val="CE1126"/>
      </a:accent1>
      <a:accent2>
        <a:srgbClr val="F2BF49"/>
      </a:accent2>
      <a:accent3>
        <a:srgbClr val="FFFFFF"/>
      </a:accent3>
      <a:accent4>
        <a:srgbClr val="000000"/>
      </a:accent4>
      <a:accent5>
        <a:srgbClr val="8499A5"/>
      </a:accent5>
      <a:accent6>
        <a:srgbClr val="ECD17A"/>
      </a:accent6>
      <a:hlink>
        <a:srgbClr val="CE1126"/>
      </a:hlink>
      <a:folHlink>
        <a:srgbClr val="3333C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6349</TotalTime>
  <Words>1953</Words>
  <Application>Microsoft Office PowerPoint</Application>
  <PresentationFormat>On-screen Show (4:3)</PresentationFormat>
  <Paragraphs>209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ＭＳ Ｐゴシック</vt:lpstr>
      <vt:lpstr>Arial</vt:lpstr>
      <vt:lpstr>Calibri</vt:lpstr>
      <vt:lpstr>Cambria Math</vt:lpstr>
      <vt:lpstr>Courier New</vt:lpstr>
      <vt:lpstr>Lucida Grande</vt:lpstr>
      <vt:lpstr>Times</vt:lpstr>
      <vt:lpstr>Times New Roman</vt:lpstr>
      <vt:lpstr>Univers 65 Bold</vt:lpstr>
      <vt:lpstr>Univers 67 CondensedBold</vt:lpstr>
      <vt:lpstr>Wingdings</vt:lpstr>
      <vt:lpstr>PowerPoint</vt:lpstr>
      <vt:lpstr>Improved Design of  Compact Permanent Magnet Generators  for Large Scale Wind Turbines</vt:lpstr>
      <vt:lpstr>Motivation</vt:lpstr>
      <vt:lpstr>Doubly-Fed Induction Generators (DFIGs)</vt:lpstr>
      <vt:lpstr>Direct Drive Permanent Magnet Generators (PMGs)</vt:lpstr>
      <vt:lpstr>Size Reduction of PMGs</vt:lpstr>
      <vt:lpstr>Background: PMGs</vt:lpstr>
      <vt:lpstr>Background: Permanent Magnets</vt:lpstr>
      <vt:lpstr>Method 1: Magnetic Properties</vt:lpstr>
      <vt:lpstr>Magnetics </vt:lpstr>
      <vt:lpstr>Proof of Concept</vt:lpstr>
      <vt:lpstr>Loss Mechanisms</vt:lpstr>
      <vt:lpstr>Implications</vt:lpstr>
      <vt:lpstr>Method 2: Magnetic Flux Focusing</vt:lpstr>
      <vt:lpstr>Initial Work</vt:lpstr>
      <vt:lpstr>Investigation of number of segments per pole</vt:lpstr>
      <vt:lpstr>Investigation of number of poles </vt:lpstr>
      <vt:lpstr>Application in PMG</vt:lpstr>
      <vt:lpstr>Risk Communication: Wind Turbines</vt:lpstr>
      <vt:lpstr>References</vt:lpstr>
      <vt:lpstr>Thank you for your time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Transcranial Magnetic Stimulation of Mouse Brain Using High-Resolution Anatomical Models</dc:title>
  <dc:creator>Hadimani, Ravi</dc:creator>
  <cp:lastModifiedBy>Khazdozian, Helena A [E CPE]</cp:lastModifiedBy>
  <cp:revision>188</cp:revision>
  <dcterms:created xsi:type="dcterms:W3CDTF">2014-02-19T20:25:20Z</dcterms:created>
  <dcterms:modified xsi:type="dcterms:W3CDTF">2014-11-13T15:00:52Z</dcterms:modified>
</cp:coreProperties>
</file>