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7"/>
  </p:notesMasterIdLst>
  <p:handoutMasterIdLst>
    <p:handoutMasterId r:id="rId18"/>
  </p:handoutMasterIdLst>
  <p:sldIdLst>
    <p:sldId id="263" r:id="rId2"/>
    <p:sldId id="269" r:id="rId3"/>
    <p:sldId id="270" r:id="rId4"/>
    <p:sldId id="266" r:id="rId5"/>
    <p:sldId id="271" r:id="rId6"/>
    <p:sldId id="268" r:id="rId7"/>
    <p:sldId id="257" r:id="rId8"/>
    <p:sldId id="265" r:id="rId9"/>
    <p:sldId id="259" r:id="rId10"/>
    <p:sldId id="256" r:id="rId11"/>
    <p:sldId id="264" r:id="rId12"/>
    <p:sldId id="258" r:id="rId13"/>
    <p:sldId id="260" r:id="rId14"/>
    <p:sldId id="261" r:id="rId15"/>
    <p:sldId id="262" r:id="rId16"/>
  </p:sldIdLst>
  <p:sldSz cx="12192000" cy="6858000"/>
  <p:notesSz cx="9232900" cy="6934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0346" autoAdjust="0"/>
  </p:normalViewPr>
  <p:slideViewPr>
    <p:cSldViewPr snapToGrid="0">
      <p:cViewPr varScale="1">
        <p:scale>
          <a:sx n="101" d="100"/>
          <a:sy n="101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yfiles.iastate.edu\28\16\binc\Downloads\Bonjour\Wind%20Turbine\Cost%20estimation%201.0\cost.%20variable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cyfiles.iastate.edu\28\16\binc\Downloads\Bonjour\Wind%20Turbine\Cost%20estimation%201.0\cost.%20variable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cyfiles.iastate.edu\28\16\binc\Downloads\Bonjour\Wind%20Turbine\Cost%20estimation%201.0\cost.%20variable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cyfiles.iastate.edu\28\16\binc\Downloads\Bonjour\Wind%20Turbine\Cost%20estimation%201.0\cost.%20variable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zh-CN" sz="1400" b="0"/>
              <a:t>1.5 MW Steel Tower</a:t>
            </a:r>
            <a:r>
              <a:rPr lang="en-US" altLang="zh-CN" sz="1400" b="0" baseline="0"/>
              <a:t> </a:t>
            </a:r>
            <a:r>
              <a:rPr lang="en-US" altLang="zh-CN" sz="1400" b="0"/>
              <a:t>LCOE vs. Hub height</a:t>
            </a:r>
            <a:endParaRPr lang="zh-CN" altLang="en-US" sz="1400" b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298049583635017"/>
          <c:y val="0.1838167447879239"/>
          <c:w val="0.81244668923945507"/>
          <c:h val="0.66214323839280886"/>
        </c:manualLayout>
      </c:layout>
      <c:scatterChart>
        <c:scatterStyle val="lineMarker"/>
        <c:varyColors val="0"/>
        <c:ser>
          <c:idx val="0"/>
          <c:order val="0"/>
          <c:tx>
            <c:v>70m rotor diameter</c:v>
          </c:tx>
          <c:spPr>
            <a:ln w="19050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5875">
                <a:solidFill>
                  <a:schemeClr val="accent1"/>
                </a:solidFill>
                <a:prstDash val="solid"/>
              </a:ln>
            </c:spPr>
            <c:trendlineType val="poly"/>
            <c:order val="2"/>
            <c:dispRSqr val="0"/>
            <c:dispEq val="0"/>
          </c:trendline>
          <c:xVal>
            <c:numRef>
              <c:f>('Cost vs. Variables (2)'!$B$3:$B$4,'Cost vs. Variables (2)'!$B$7,'Cost vs. Variables (2)'!$B$9)</c:f>
              <c:numCache>
                <c:formatCode>General</c:formatCode>
                <c:ptCount val="4"/>
                <c:pt idx="0">
                  <c:v>65</c:v>
                </c:pt>
                <c:pt idx="1">
                  <c:v>84</c:v>
                </c:pt>
                <c:pt idx="2">
                  <c:v>80</c:v>
                </c:pt>
                <c:pt idx="3">
                  <c:v>100</c:v>
                </c:pt>
              </c:numCache>
            </c:numRef>
          </c:xVal>
          <c:yVal>
            <c:numRef>
              <c:f>('Cost vs. Variables (2)'!$M$3:$M$4,'Cost vs. Variables (2)'!$M$7,'Cost vs. Variables (2)'!$M$9)</c:f>
              <c:numCache>
                <c:formatCode>0.000</c:formatCode>
                <c:ptCount val="4"/>
                <c:pt idx="0">
                  <c:v>6.843</c:v>
                </c:pt>
                <c:pt idx="1">
                  <c:v>6.6740000000000004</c:v>
                </c:pt>
                <c:pt idx="2">
                  <c:v>6.4480000000000004</c:v>
                </c:pt>
                <c:pt idx="3">
                  <c:v>6.4690000000000003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2475424"/>
        <c:axId val="342557328"/>
      </c:scatterChart>
      <c:scatterChart>
        <c:scatterStyle val="smoothMarker"/>
        <c:varyColors val="0"/>
        <c:ser>
          <c:idx val="1"/>
          <c:order val="1"/>
          <c:tx>
            <c:v>82.5m rotor diameter</c:v>
          </c:tx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('Cost vs. Variables (2)'!$B$8,'Cost vs. Variables (2)'!$B$10)</c:f>
              <c:numCache>
                <c:formatCode>General</c:formatCode>
                <c:ptCount val="2"/>
                <c:pt idx="0">
                  <c:v>80</c:v>
                </c:pt>
                <c:pt idx="1">
                  <c:v>100</c:v>
                </c:pt>
              </c:numCache>
            </c:numRef>
          </c:xVal>
          <c:yVal>
            <c:numRef>
              <c:f>('Cost vs. Variables (2)'!$M$8,'Cost vs. Variables (2)'!$M$10)</c:f>
              <c:numCache>
                <c:formatCode>0.000</c:formatCode>
                <c:ptCount val="2"/>
                <c:pt idx="0">
                  <c:v>7.2619999999999996</c:v>
                </c:pt>
                <c:pt idx="1">
                  <c:v>7.3490000000000002</c:v>
                </c:pt>
              </c:numCache>
            </c:numRef>
          </c:yVal>
          <c:smooth val="1"/>
        </c:ser>
        <c:ser>
          <c:idx val="2"/>
          <c:order val="2"/>
          <c:tx>
            <c:v>108m rotor diameter</c:v>
          </c:tx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'Cost vs. Variables (2)'!$B$11:$B$12</c:f>
              <c:numCache>
                <c:formatCode>General</c:formatCode>
                <c:ptCount val="2"/>
                <c:pt idx="0">
                  <c:v>120</c:v>
                </c:pt>
                <c:pt idx="1">
                  <c:v>140</c:v>
                </c:pt>
              </c:numCache>
            </c:numRef>
          </c:xVal>
          <c:yVal>
            <c:numRef>
              <c:f>'Cost vs. Variables (2)'!$M$11:$M$12</c:f>
              <c:numCache>
                <c:formatCode>0.000</c:formatCode>
                <c:ptCount val="2"/>
                <c:pt idx="0">
                  <c:v>9.8610000000000007</c:v>
                </c:pt>
                <c:pt idx="1">
                  <c:v>9.8770000000000007</c:v>
                </c:pt>
              </c:numCache>
            </c:numRef>
          </c:yVal>
          <c:smooth val="1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342475424"/>
        <c:axId val="342557328"/>
      </c:scatterChart>
      <c:valAx>
        <c:axId val="342475424"/>
        <c:scaling>
          <c:orientation val="minMax"/>
          <c:max val="160"/>
          <c:min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Hub</a:t>
                </a:r>
                <a:r>
                  <a:rPr lang="en-US" baseline="0"/>
                  <a:t> height(m)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557328"/>
        <c:crosses val="autoZero"/>
        <c:crossBetween val="midCat"/>
      </c:valAx>
      <c:valAx>
        <c:axId val="342557328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 dirty="0" smtClean="0">
                    <a:effectLst/>
                  </a:rPr>
                  <a:t>LCOE(₵/kWh)</a:t>
                </a:r>
                <a:endParaRPr lang="en-US" sz="100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4754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623286672499269"/>
          <c:y val="0.47376932050160397"/>
          <c:w val="0.42432439000680483"/>
          <c:h val="0.3549343832020998"/>
        </c:manualLayout>
      </c:layout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zh-CN" sz="1400" b="0"/>
              <a:t>2.3 MW Steel Tower</a:t>
            </a:r>
            <a:r>
              <a:rPr lang="en-US" altLang="zh-CN" sz="1400" b="0" baseline="0"/>
              <a:t> </a:t>
            </a:r>
            <a:r>
              <a:rPr lang="en-US" altLang="zh-CN" sz="1400" b="0"/>
              <a:t>LCOE vs. Hub height</a:t>
            </a:r>
            <a:endParaRPr lang="zh-CN" altLang="en-US" sz="1400" b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298049583635017"/>
          <c:y val="0.1838167447879239"/>
          <c:w val="0.81244668923945507"/>
          <c:h val="0.66214323839280886"/>
        </c:manualLayout>
      </c:layout>
      <c:scatterChart>
        <c:scatterStyle val="smoothMarker"/>
        <c:varyColors val="0"/>
        <c:ser>
          <c:idx val="0"/>
          <c:order val="0"/>
          <c:tx>
            <c:v>70m rotor diameter</c:v>
          </c:tx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('Cost vs. Variables (2)'!$B$7,'Cost vs. Variables (2)'!$B$9)</c:f>
              <c:numCache>
                <c:formatCode>General</c:formatCode>
                <c:ptCount val="2"/>
                <c:pt idx="0">
                  <c:v>80</c:v>
                </c:pt>
                <c:pt idx="1">
                  <c:v>100</c:v>
                </c:pt>
              </c:numCache>
            </c:numRef>
          </c:xVal>
          <c:yVal>
            <c:numRef>
              <c:f>('Cost vs. Variables (2)'!$M$13,'Cost vs. Variables (2)'!$M$15)</c:f>
              <c:numCache>
                <c:formatCode>0.000</c:formatCode>
                <c:ptCount val="2"/>
                <c:pt idx="0">
                  <c:v>5.2149999999999999</c:v>
                </c:pt>
                <c:pt idx="1">
                  <c:v>5.1920000000000002</c:v>
                </c:pt>
              </c:numCache>
            </c:numRef>
          </c:yVal>
          <c:smooth val="1"/>
        </c:ser>
        <c:ser>
          <c:idx val="1"/>
          <c:order val="1"/>
          <c:tx>
            <c:v>82.5m rotor diameter</c:v>
          </c:tx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('Cost vs. Variables (2)'!$B$8,'Cost vs. Variables (2)'!$B$10)</c:f>
              <c:numCache>
                <c:formatCode>General</c:formatCode>
                <c:ptCount val="2"/>
                <c:pt idx="0">
                  <c:v>80</c:v>
                </c:pt>
                <c:pt idx="1">
                  <c:v>100</c:v>
                </c:pt>
              </c:numCache>
            </c:numRef>
          </c:xVal>
          <c:yVal>
            <c:numRef>
              <c:f>('Cost vs. Variables (2)'!$M$14,'Cost vs. Variables (2)'!$M$16)</c:f>
              <c:numCache>
                <c:formatCode>0.000</c:formatCode>
                <c:ptCount val="2"/>
                <c:pt idx="0">
                  <c:v>5.7460000000000004</c:v>
                </c:pt>
                <c:pt idx="1">
                  <c:v>5.766</c:v>
                </c:pt>
              </c:numCache>
            </c:numRef>
          </c:yVal>
          <c:smooth val="1"/>
        </c:ser>
        <c:ser>
          <c:idx val="2"/>
          <c:order val="2"/>
          <c:tx>
            <c:v>108m rotor diameter</c:v>
          </c:tx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'Cost vs. Variables (2)'!$B$11:$B$12</c:f>
              <c:numCache>
                <c:formatCode>General</c:formatCode>
                <c:ptCount val="2"/>
                <c:pt idx="0">
                  <c:v>120</c:v>
                </c:pt>
                <c:pt idx="1">
                  <c:v>140</c:v>
                </c:pt>
              </c:numCache>
            </c:numRef>
          </c:xVal>
          <c:yVal>
            <c:numRef>
              <c:f>'Cost vs. Variables (2)'!$M$17:$M$18</c:f>
              <c:numCache>
                <c:formatCode>0.000</c:formatCode>
                <c:ptCount val="2"/>
                <c:pt idx="0">
                  <c:v>7.3570000000000002</c:v>
                </c:pt>
                <c:pt idx="1">
                  <c:v>7.3230000000000004</c:v>
                </c:pt>
              </c:numCache>
            </c:numRef>
          </c:yVal>
          <c:smooth val="1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342720104"/>
        <c:axId val="342721512"/>
      </c:scatterChart>
      <c:valAx>
        <c:axId val="342720104"/>
        <c:scaling>
          <c:orientation val="minMax"/>
          <c:max val="160"/>
          <c:min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Hub</a:t>
                </a:r>
                <a:r>
                  <a:rPr lang="en-US" baseline="0"/>
                  <a:t> height(m)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721512"/>
        <c:crosses val="autoZero"/>
        <c:crossBetween val="midCat"/>
      </c:valAx>
      <c:valAx>
        <c:axId val="342721512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LCOE(₵/kWh)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7201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zh-CN" sz="1400" b="0"/>
              <a:t>3.0 MW Steel Tower</a:t>
            </a:r>
            <a:r>
              <a:rPr lang="en-US" altLang="zh-CN" sz="1400" b="0" baseline="0"/>
              <a:t> LCOE </a:t>
            </a:r>
            <a:r>
              <a:rPr lang="en-US" altLang="zh-CN" sz="1400" b="0"/>
              <a:t>vs. Hub height</a:t>
            </a:r>
            <a:endParaRPr lang="zh-CN" altLang="en-US" sz="1400" b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298049583635017"/>
          <c:y val="0.1838167447879239"/>
          <c:w val="0.81244668923945507"/>
          <c:h val="0.66214323839280886"/>
        </c:manualLayout>
      </c:layout>
      <c:scatterChart>
        <c:scatterStyle val="smoothMarker"/>
        <c:varyColors val="0"/>
        <c:ser>
          <c:idx val="0"/>
          <c:order val="0"/>
          <c:tx>
            <c:v>70m rotor diameter</c:v>
          </c:tx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('Cost vs. Variables (2)'!$B$7,'Cost vs. Variables (2)'!$B$9)</c:f>
              <c:numCache>
                <c:formatCode>General</c:formatCode>
                <c:ptCount val="2"/>
                <c:pt idx="0">
                  <c:v>80</c:v>
                </c:pt>
                <c:pt idx="1">
                  <c:v>100</c:v>
                </c:pt>
              </c:numCache>
            </c:numRef>
          </c:xVal>
          <c:yVal>
            <c:numRef>
              <c:f>('Cost vs. Variables (2)'!$M$19,'Cost vs. Variables (2)'!$M$21)</c:f>
              <c:numCache>
                <c:formatCode>0.000</c:formatCode>
                <c:ptCount val="2"/>
                <c:pt idx="0">
                  <c:v>4.6950000000000003</c:v>
                </c:pt>
                <c:pt idx="1">
                  <c:v>4.6520000000000001</c:v>
                </c:pt>
              </c:numCache>
            </c:numRef>
          </c:yVal>
          <c:smooth val="1"/>
        </c:ser>
        <c:ser>
          <c:idx val="1"/>
          <c:order val="1"/>
          <c:tx>
            <c:v>82.5m rotor diameter</c:v>
          </c:tx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('Cost vs. Variables (2)'!$B$8,'Cost vs. Variables (2)'!$B$10)</c:f>
              <c:numCache>
                <c:formatCode>General</c:formatCode>
                <c:ptCount val="2"/>
                <c:pt idx="0">
                  <c:v>80</c:v>
                </c:pt>
                <c:pt idx="1">
                  <c:v>100</c:v>
                </c:pt>
              </c:numCache>
            </c:numRef>
          </c:xVal>
          <c:yVal>
            <c:numRef>
              <c:f>('Cost vs. Variables (2)'!$M$20,'Cost vs. Variables (2)'!$M$22)</c:f>
              <c:numCache>
                <c:formatCode>0.000</c:formatCode>
                <c:ptCount val="2"/>
                <c:pt idx="0">
                  <c:v>5.1029999999999998</c:v>
                </c:pt>
                <c:pt idx="1">
                  <c:v>5.0910000000000002</c:v>
                </c:pt>
              </c:numCache>
            </c:numRef>
          </c:yVal>
          <c:smooth val="1"/>
        </c:ser>
        <c:ser>
          <c:idx val="2"/>
          <c:order val="2"/>
          <c:tx>
            <c:v>108m rotor diameter</c:v>
          </c:tx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'Cost vs. Variables (2)'!$B$11:$B$12</c:f>
              <c:numCache>
                <c:formatCode>General</c:formatCode>
                <c:ptCount val="2"/>
                <c:pt idx="0">
                  <c:v>120</c:v>
                </c:pt>
                <c:pt idx="1">
                  <c:v>140</c:v>
                </c:pt>
              </c:numCache>
            </c:numRef>
          </c:xVal>
          <c:yVal>
            <c:numRef>
              <c:f>'Cost vs. Variables (2)'!$M$23:$M$24</c:f>
              <c:numCache>
                <c:formatCode>0.000</c:formatCode>
                <c:ptCount val="2"/>
                <c:pt idx="0">
                  <c:v>6.2779999999999996</c:v>
                </c:pt>
                <c:pt idx="1">
                  <c:v>6.2210000000000001</c:v>
                </c:pt>
              </c:numCache>
            </c:numRef>
          </c:yVal>
          <c:smooth val="1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342724992"/>
        <c:axId val="341691032"/>
      </c:scatterChart>
      <c:valAx>
        <c:axId val="342724992"/>
        <c:scaling>
          <c:orientation val="minMax"/>
          <c:max val="160"/>
          <c:min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Hub</a:t>
                </a:r>
                <a:r>
                  <a:rPr lang="en-US" baseline="0"/>
                  <a:t> height(m)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691032"/>
        <c:crosses val="autoZero"/>
        <c:crossBetween val="midCat"/>
      </c:valAx>
      <c:valAx>
        <c:axId val="341691032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 dirty="0" smtClean="0">
                    <a:effectLst/>
                  </a:rPr>
                  <a:t>LCOE(₵/kWh)</a:t>
                </a:r>
                <a:endParaRPr lang="en-US" sz="100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7249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zh-CN" sz="1400" b="0"/>
              <a:t>Steel Tower</a:t>
            </a:r>
            <a:r>
              <a:rPr lang="en-US" altLang="zh-CN" sz="1400" b="0" baseline="0"/>
              <a:t> </a:t>
            </a:r>
            <a:r>
              <a:rPr lang="en-US" altLang="zh-CN" sz="1400" b="0"/>
              <a:t>Specific Investment Cost vs. Hub height</a:t>
            </a:r>
            <a:endParaRPr lang="zh-CN" altLang="en-US" sz="1400" b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57359078089307"/>
          <c:y val="0.13222816399286988"/>
          <c:w val="0.78411771462116664"/>
          <c:h val="0.70590621359495842"/>
        </c:manualLayout>
      </c:layout>
      <c:scatterChart>
        <c:scatterStyle val="lineMarker"/>
        <c:varyColors val="0"/>
        <c:ser>
          <c:idx val="1"/>
          <c:order val="0"/>
          <c:tx>
            <c:v>3MW</c:v>
          </c:tx>
          <c:spPr>
            <a:ln w="28575">
              <a:noFill/>
            </a:ln>
          </c:spPr>
          <c:marker>
            <c:symbol val="circle"/>
            <c:size val="5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trendline>
            <c:spPr>
              <a:ln>
                <a:solidFill>
                  <a:srgbClr val="C00000"/>
                </a:solidFill>
              </a:ln>
            </c:spPr>
            <c:trendlineType val="poly"/>
            <c:order val="2"/>
            <c:dispRSqr val="1"/>
            <c:dispEq val="1"/>
            <c:trendlineLbl>
              <c:layout>
                <c:manualLayout>
                  <c:x val="0.1415001811483757"/>
                  <c:y val="-9.9539821004101706E-2"/>
                </c:manualLayout>
              </c:layout>
              <c:numFmt formatCode="General" sourceLinked="0"/>
              <c:spPr>
                <a:noFill/>
              </c:spPr>
            </c:trendlineLbl>
          </c:trendline>
          <c:xVal>
            <c:numRef>
              <c:f>'Cost vs. Variables (2)'!$B$25:$B$28</c:f>
              <c:numCache>
                <c:formatCode>General</c:formatCode>
                <c:ptCount val="4"/>
                <c:pt idx="0">
                  <c:v>80</c:v>
                </c:pt>
                <c:pt idx="1">
                  <c:v>100</c:v>
                </c:pt>
                <c:pt idx="2">
                  <c:v>125</c:v>
                </c:pt>
                <c:pt idx="3">
                  <c:v>150</c:v>
                </c:pt>
              </c:numCache>
            </c:numRef>
          </c:xVal>
          <c:yVal>
            <c:numRef>
              <c:f>'Cost vs. Variables (2)'!$K$25:$K$28</c:f>
              <c:numCache>
                <c:formatCode>_(* #,##0.0_);_(* \(#,##0.0\);_(* "-"??_);_(@_)</c:formatCode>
                <c:ptCount val="4"/>
                <c:pt idx="0">
                  <c:v>1021.958155570573</c:v>
                </c:pt>
                <c:pt idx="1">
                  <c:v>876.61359896576744</c:v>
                </c:pt>
                <c:pt idx="2">
                  <c:v>846.24089709125872</c:v>
                </c:pt>
                <c:pt idx="3">
                  <c:v>784.12956115917564</c:v>
                </c:pt>
              </c:numCache>
            </c:numRef>
          </c:yVal>
          <c:smooth val="0"/>
        </c:ser>
        <c:ser>
          <c:idx val="2"/>
          <c:order val="1"/>
          <c:tx>
            <c:v>5MW</c:v>
          </c:tx>
          <c:spPr>
            <a:ln w="28575">
              <a:noFill/>
            </a:ln>
          </c:spPr>
          <c:dLbls>
            <c:dLbl>
              <c:idx val="1"/>
              <c:layout>
                <c:manualLayout>
                  <c:x val="-3.5163782260204952E-2"/>
                  <c:y val="-4.78456858953775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trendline>
            <c:spPr>
              <a:ln>
                <a:solidFill>
                  <a:schemeClr val="accent3">
                    <a:lumMod val="75000"/>
                  </a:schemeClr>
                </a:solidFill>
              </a:ln>
            </c:spPr>
            <c:trendlineType val="poly"/>
            <c:order val="2"/>
            <c:dispRSqr val="1"/>
            <c:dispEq val="1"/>
            <c:trendlineLbl>
              <c:layout>
                <c:manualLayout>
                  <c:x val="0.19721836400637957"/>
                  <c:y val="-0.17138528677438195"/>
                </c:manualLayout>
              </c:layout>
              <c:numFmt formatCode="General" sourceLinked="0"/>
            </c:trendlineLbl>
          </c:trendline>
          <c:xVal>
            <c:numRef>
              <c:f>'Cost vs. Variables (2)'!$B$29:$B$30</c:f>
              <c:numCache>
                <c:formatCode>General</c:formatCode>
                <c:ptCount val="2"/>
                <c:pt idx="0">
                  <c:v>80</c:v>
                </c:pt>
                <c:pt idx="1">
                  <c:v>100</c:v>
                </c:pt>
              </c:numCache>
            </c:numRef>
          </c:xVal>
          <c:yVal>
            <c:numRef>
              <c:f>'Cost vs. Variables (2)'!$K$29:$K$30</c:f>
              <c:numCache>
                <c:formatCode>_(* #,##0.0_);_(* \(#,##0.0\);_(* "-"??_);_(@_)</c:formatCode>
                <c:ptCount val="2"/>
                <c:pt idx="0">
                  <c:v>1071.2087212687838</c:v>
                </c:pt>
                <c:pt idx="1">
                  <c:v>904.21358270640201</c:v>
                </c:pt>
              </c:numCache>
            </c:numRef>
          </c:y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341691816"/>
        <c:axId val="341692208"/>
      </c:scatterChart>
      <c:valAx>
        <c:axId val="341691816"/>
        <c:scaling>
          <c:orientation val="minMax"/>
          <c:max val="180"/>
          <c:min val="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Hub</a:t>
                </a:r>
                <a:r>
                  <a:rPr lang="en-US" baseline="0"/>
                  <a:t> height(m)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692208"/>
        <c:crosses val="autoZero"/>
        <c:crossBetween val="midCat"/>
      </c:valAx>
      <c:valAx>
        <c:axId val="341692208"/>
        <c:scaling>
          <c:orientation val="minMax"/>
          <c:max val="1200"/>
          <c:min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SIC($/MWh)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_(* #,##0.0_);_(* \(#,##0.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6918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7099894928044848"/>
          <c:y val="0.56730529004730024"/>
          <c:w val="0.17421985136784968"/>
          <c:h val="0.2578668575518969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0923" cy="347914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9840" y="1"/>
            <a:ext cx="4000923" cy="347914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DBB6959F-39B5-4DAC-AD7A-A7837EBC9A35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86287"/>
            <a:ext cx="4000923" cy="34791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9840" y="6586287"/>
            <a:ext cx="4000923" cy="34791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27A0DB1D-C3A3-45FB-A092-C5F49CACB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99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0923" cy="347914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9840" y="1"/>
            <a:ext cx="4000923" cy="347914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4F46231A-C5A0-430B-A345-9AC585DCEAE1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36825" y="866775"/>
            <a:ext cx="4159250" cy="2339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290" y="3337083"/>
            <a:ext cx="7386320" cy="2730342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86287"/>
            <a:ext cx="4000923" cy="34791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9840" y="6586287"/>
            <a:ext cx="4000923" cy="34791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EA13F056-6B5C-4A18-A794-B93A20A07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73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Fixed O&amp;M costs typically include insurance, administration, fixed grid access fees and service contracts for scheduled maintenance. Variable O&amp;M costs typically include scheduled and unscheduled maintenance not covered by fixed contracts, as well as replacement parts and materials, and other </a:t>
            </a:r>
            <a:r>
              <a:rPr lang="en-US" dirty="0" smtClean="0"/>
              <a:t>labor </a:t>
            </a:r>
            <a:r>
              <a:rPr lang="en-US" dirty="0"/>
              <a:t>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3F056-6B5C-4A18-A794-B93A20A071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4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Higher uncertainty with respect to performance of a key component in a new technology will result in more significant impact on the cost estimate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3F056-6B5C-4A18-A794-B93A20A071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6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2C6C-17A5-4879-8823-07A052FE5F74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8320-B223-46BB-95B1-3D3DA995507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5668" cy="876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 userDrawn="1"/>
        </p:nvSpPr>
        <p:spPr>
          <a:xfrm>
            <a:off x="0" y="876300"/>
            <a:ext cx="12195668" cy="182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5033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2C6C-17A5-4879-8823-07A052FE5F74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8320-B223-46BB-95B1-3D3DA9955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0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DDD62C6C-17A5-4879-8823-07A052FE5F74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18A08320-B223-46BB-95B1-3D3DA9955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8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2C6C-17A5-4879-8823-07A052FE5F74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8320-B223-46BB-95B1-3D3DA9955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31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5488" y="3152274"/>
            <a:ext cx="11247120" cy="752214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3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r>
              <a:rPr lang="en-US" dirty="0" err="1" smtClean="0"/>
              <a:t>tstyleitle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D62C6C-17A5-4879-8823-07A052FE5F74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A08320-B223-46BB-95B1-3D3DA995507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5668" cy="876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 userDrawn="1"/>
        </p:nvSpPr>
        <p:spPr>
          <a:xfrm>
            <a:off x="0" y="876300"/>
            <a:ext cx="12195668" cy="182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2927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2C6C-17A5-4879-8823-07A052FE5F74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8320-B223-46BB-95B1-3D3DA9955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12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2C6C-17A5-4879-8823-07A052FE5F74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8320-B223-46BB-95B1-3D3DA9955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54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2C6C-17A5-4879-8823-07A052FE5F74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8320-B223-46BB-95B1-3D3DA9955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86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2C6C-17A5-4879-8823-07A052FE5F74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8320-B223-46BB-95B1-3D3DA9955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87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2C6C-17A5-4879-8823-07A052FE5F74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8320-B223-46BB-95B1-3D3DA9955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3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2C6C-17A5-4879-8823-07A052FE5F74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8320-B223-46BB-95B1-3D3DA9955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4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DDD62C6C-17A5-4879-8823-07A052FE5F74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18A08320-B223-46BB-95B1-3D3DA9955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54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ri.com/search/Pages/results.aspx?k=1026656&amp;r=mpkeyword:AREBVGVjaG5vbG9neSBUcmVuZHMJbXBrZXl3b3JkAQJeIgIiJA%3D%3D,mptabresults:ARABUmVzZWFyY2ggUmVzdWx0cwxtcHRhYnJlc3VsdHMBAl4iAiI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26" y="284176"/>
            <a:ext cx="11562348" cy="150876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Iowa state University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600" cap="none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Department of Civil, Construction and Environmental Engineering</a:t>
            </a:r>
            <a:endParaRPr lang="en-US" sz="2600" cap="none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25677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900" b="1" dirty="0" smtClean="0"/>
              <a:t>Cost Estimate for Different </a:t>
            </a:r>
          </a:p>
          <a:p>
            <a:pPr marL="0" indent="0" algn="ctr">
              <a:buNone/>
            </a:pPr>
            <a:r>
              <a:rPr lang="en-US" sz="3900" b="1" dirty="0" smtClean="0"/>
              <a:t>Wind Turbine Technologies</a:t>
            </a:r>
          </a:p>
          <a:p>
            <a:pPr marL="0" indent="0" algn="ctr">
              <a:buNone/>
            </a:pPr>
            <a:r>
              <a:rPr lang="en-US" sz="3600" dirty="0" smtClean="0"/>
              <a:t>Bin Cai</a:t>
            </a:r>
            <a:endParaRPr lang="en-US" sz="3600" dirty="0"/>
          </a:p>
          <a:p>
            <a:pPr marL="0" indent="0" algn="ctr">
              <a:buNone/>
            </a:pPr>
            <a:r>
              <a:rPr lang="en-US" sz="1900" dirty="0"/>
              <a:t>Wind Energy Science, Engineering and Policy</a:t>
            </a:r>
          </a:p>
          <a:p>
            <a:pPr marL="0" indent="0" algn="ctr">
              <a:buNone/>
            </a:pPr>
            <a:r>
              <a:rPr lang="en-US" sz="1900" dirty="0"/>
              <a:t>Major Department: Civil, Construction and Environmental </a:t>
            </a:r>
            <a:r>
              <a:rPr lang="en-US" sz="1900" dirty="0" smtClean="0"/>
              <a:t>Engineering</a:t>
            </a:r>
            <a:endParaRPr lang="en-US" sz="1900" dirty="0"/>
          </a:p>
          <a:p>
            <a:pPr marL="0" indent="0" algn="ctr">
              <a:buNone/>
            </a:pPr>
            <a:r>
              <a:rPr lang="en-US" sz="1900" dirty="0"/>
              <a:t>Advisor: Dr. Sri </a:t>
            </a:r>
            <a:r>
              <a:rPr lang="en-US" sz="1900" dirty="0" err="1"/>
              <a:t>Sritharan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27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32513"/>
          </a:xfrm>
        </p:spPr>
        <p:txBody>
          <a:bodyPr>
            <a:normAutofit/>
          </a:bodyPr>
          <a:lstStyle/>
          <a:p>
            <a:r>
              <a:rPr lang="en-US" sz="4000" cap="none" dirty="0" err="1" smtClean="0"/>
              <a:t>Levelized</a:t>
            </a:r>
            <a:r>
              <a:rPr lang="en-US" sz="4000" cap="none" dirty="0" smtClean="0"/>
              <a:t> Cost of Energy</a:t>
            </a:r>
            <a:endParaRPr lang="en-US" sz="40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30790"/>
            <a:ext cx="11506200" cy="457200"/>
          </a:xfrm>
        </p:spPr>
        <p:txBody>
          <a:bodyPr/>
          <a:lstStyle/>
          <a:p>
            <a:pPr algn="r"/>
            <a:r>
              <a:rPr lang="en-US" altLang="en-US" b="1" dirty="0" smtClean="0">
                <a:solidFill>
                  <a:srgbClr val="000000"/>
                </a:solidFill>
              </a:rPr>
              <a:t>------ Electric </a:t>
            </a:r>
            <a:r>
              <a:rPr lang="en-US" altLang="en-US" b="1" dirty="0">
                <a:solidFill>
                  <a:srgbClr val="000000"/>
                </a:solidFill>
              </a:rPr>
              <a:t>Power Research Institute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704473" y="5543060"/>
            <a:ext cx="8575675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 dirty="0" smtClean="0">
                <a:solidFill>
                  <a:srgbClr val="000000"/>
                </a:solidFill>
              </a:rPr>
              <a:t>Source: Electric Power Research Institute Program on Technology Innovation: Integrated Generation Technology Options 2012, Feb. 2013. Available online at </a:t>
            </a:r>
            <a:r>
              <a:rPr lang="en-US" altLang="en-US" sz="1100" dirty="0" smtClean="0">
                <a:solidFill>
                  <a:srgbClr val="0070C0"/>
                </a:solidFill>
                <a:hlinkClick r:id="rId3"/>
              </a:rPr>
              <a:t>http://www.epri.com/search/Pages/results.aspx?k=1026656&amp;r=mpkeyword%3AAREBVGVjaG5vbG9neSBUcmVuZHMJbXBrZXl3b3JkAQJeIgIiJA%3D%3D,mptabresults%3AARABUmVzZWFyY2ggUmVzdWx0cwxtcHRhYnJlc3VsdHMBAl4iAiIk</a:t>
            </a:r>
            <a:endParaRPr lang="en-US" altLang="en-US" sz="1100" dirty="0" smtClean="0">
              <a:solidFill>
                <a:srgbClr val="0070C0"/>
              </a:solidFill>
            </a:endParaRPr>
          </a:p>
          <a:p>
            <a:pPr eaLnBrk="1" hangingPunct="1"/>
            <a:endParaRPr lang="en-US" altLang="en-US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618" y="1563303"/>
            <a:ext cx="10229383" cy="392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4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14" y="1252981"/>
            <a:ext cx="5604711" cy="503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12192000" cy="1185671"/>
            <a:chOff x="0" y="0"/>
            <a:chExt cx="12192000" cy="1185671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0" y="0"/>
              <a:ext cx="12192000" cy="8325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6000" kern="1200" cap="all" spc="15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cap="none" dirty="0" err="1" smtClean="0"/>
                <a:t>Levelized</a:t>
              </a:r>
              <a:r>
                <a:rPr lang="en-US" sz="4000" cap="none" dirty="0" smtClean="0"/>
                <a:t> Cost of Energy</a:t>
              </a:r>
              <a:endParaRPr lang="en-US" sz="4000" cap="none" dirty="0"/>
            </a:p>
          </p:txBody>
        </p:sp>
        <p:sp>
          <p:nvSpPr>
            <p:cNvPr id="8" name="Subtitle 2"/>
            <p:cNvSpPr txBox="1">
              <a:spLocks/>
            </p:cNvSpPr>
            <p:nvPr/>
          </p:nvSpPr>
          <p:spPr>
            <a:xfrm>
              <a:off x="0" y="728471"/>
              <a:ext cx="11506200" cy="4572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Font typeface="Wingdings" pitchFamily="2" charset="2"/>
                <a:buNone/>
                <a:defRPr sz="20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en-US" b="1" dirty="0" smtClean="0">
                  <a:solidFill>
                    <a:srgbClr val="000000"/>
                  </a:solidFill>
                </a:rPr>
                <a:t>------ Department of Energy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520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1185671"/>
            <a:chOff x="0" y="0"/>
            <a:chExt cx="12192000" cy="1185671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0" y="0"/>
              <a:ext cx="12192000" cy="8325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6000" kern="1200" cap="all" spc="15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cap="none" dirty="0"/>
                <a:t>Cost Estimation Uncertainty</a:t>
              </a:r>
            </a:p>
          </p:txBody>
        </p:sp>
        <p:sp>
          <p:nvSpPr>
            <p:cNvPr id="6" name="Subtitle 2"/>
            <p:cNvSpPr txBox="1">
              <a:spLocks/>
            </p:cNvSpPr>
            <p:nvPr/>
          </p:nvSpPr>
          <p:spPr>
            <a:xfrm>
              <a:off x="0" y="728471"/>
              <a:ext cx="11506200" cy="4572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Font typeface="Wingdings" pitchFamily="2" charset="2"/>
                <a:buNone/>
                <a:defRPr sz="20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49031" y="1673157"/>
            <a:ext cx="10165404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Physical process, performance of key components in new technology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Preliminary designs and project execution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0000"/>
                </a:solidFill>
              </a:rPr>
              <a:t>The total project schedule: 2-3 years on the order of wind turbines</a:t>
            </a: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Unanticipated </a:t>
            </a:r>
            <a:r>
              <a:rPr lang="en-US" sz="2000" dirty="0">
                <a:solidFill>
                  <a:srgbClr val="000000"/>
                </a:solidFill>
              </a:rPr>
              <a:t>changes in cost of available materials, labor, or </a:t>
            </a:r>
            <a:r>
              <a:rPr lang="en-US" sz="2000" dirty="0" smtClean="0">
                <a:solidFill>
                  <a:srgbClr val="000000"/>
                </a:solidFill>
              </a:rPr>
              <a:t>capital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Permitting</a:t>
            </a:r>
            <a:r>
              <a:rPr lang="en-US" sz="2000" dirty="0">
                <a:solidFill>
                  <a:srgbClr val="000000"/>
                </a:solidFill>
              </a:rPr>
              <a:t>, licensing, forthcoming environmental regulation and other regulatory actions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Others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0000"/>
                </a:solidFill>
              </a:rPr>
              <a:t>Labor disruptions 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0000"/>
                </a:solidFill>
              </a:rPr>
              <a:t>Weather conditions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29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073" y="1975719"/>
            <a:ext cx="7611991" cy="330027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12192000" cy="1185671"/>
            <a:chOff x="0" y="0"/>
            <a:chExt cx="12192000" cy="1185671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0" y="0"/>
              <a:ext cx="12192000" cy="8325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6000" kern="1200" cap="all" spc="15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cap="none" dirty="0"/>
                <a:t>Cost Estimation Uncertainty</a:t>
              </a:r>
            </a:p>
          </p:txBody>
        </p:sp>
        <p:sp>
          <p:nvSpPr>
            <p:cNvPr id="6" name="Subtitle 2"/>
            <p:cNvSpPr txBox="1">
              <a:spLocks/>
            </p:cNvSpPr>
            <p:nvPr/>
          </p:nvSpPr>
          <p:spPr>
            <a:xfrm>
              <a:off x="0" y="728471"/>
              <a:ext cx="11506200" cy="4572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Font typeface="Wingdings" pitchFamily="2" charset="2"/>
                <a:buNone/>
                <a:defRPr sz="20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51761" y="5275992"/>
            <a:ext cx="6091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Source: </a:t>
            </a:r>
            <a:r>
              <a:rPr lang="en-US" altLang="en-US" sz="1000" dirty="0">
                <a:solidFill>
                  <a:srgbClr val="000000"/>
                </a:solidFill>
              </a:rPr>
              <a:t>Electric Power Research Institute Program on Technology Innovation: Integrated Generation Technology Options 2012, Feb. 2013. 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2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12192000" cy="1076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cap="none" dirty="0" smtClean="0"/>
              <a:t>       Future Work</a:t>
            </a:r>
            <a:endParaRPr lang="en-US" sz="4000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790575" y="1609725"/>
            <a:ext cx="869632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Land based Wind Turbine Tower cost with different technologies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Tower material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Transportation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Assembly and installation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Site development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Decommissioning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</a:rPr>
              <a:t>Labor cost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</a:rPr>
              <a:t>Risk Analysis</a:t>
            </a:r>
          </a:p>
          <a:p>
            <a:r>
              <a:rPr lang="en-US" dirty="0">
                <a:solidFill>
                  <a:srgbClr val="00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1385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solidFill>
                  <a:schemeClr val="bg1"/>
                </a:solidFill>
              </a:rPr>
              <a:t>Thank You For You Time!</a:t>
            </a:r>
            <a:endParaRPr lang="en-US" cap="none" dirty="0">
              <a:solidFill>
                <a:schemeClr val="bg1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>
          <a:xfrm>
            <a:off x="3594194" y="2695551"/>
            <a:ext cx="4806856" cy="3429000"/>
          </a:xfrm>
        </p:spPr>
        <p:txBody>
          <a:bodyPr/>
          <a:lstStyle/>
          <a:p>
            <a:r>
              <a:rPr lang="en-US" sz="5400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2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Outline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Background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 Breakdown of Components for </a:t>
            </a:r>
            <a:r>
              <a:rPr lang="en-US" dirty="0" err="1" smtClean="0"/>
              <a:t>Levelized</a:t>
            </a:r>
            <a:r>
              <a:rPr lang="en-US" dirty="0" smtClean="0"/>
              <a:t> Cost of Energy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Cost Estimate Uncertainties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6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7319" y="3497838"/>
            <a:ext cx="7930766" cy="1465764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ICC: Initial Capacity Cost</a:t>
            </a:r>
          </a:p>
          <a:p>
            <a:pPr algn="l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FCR: Fixed Charged Rate</a:t>
            </a:r>
          </a:p>
          <a:p>
            <a:pPr algn="l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AOE: Annual Operation 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Expense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AEP(net): Net Annual Energy Production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8368"/>
            <a:ext cx="12192000" cy="832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cap="none" dirty="0" smtClean="0"/>
              <a:t> Background</a:t>
            </a:r>
            <a:endParaRPr lang="en-US" sz="4000" cap="none" dirty="0"/>
          </a:p>
        </p:txBody>
      </p:sp>
      <p:sp>
        <p:nvSpPr>
          <p:cNvPr id="7" name="TextBox 6"/>
          <p:cNvSpPr txBox="1"/>
          <p:nvPr/>
        </p:nvSpPr>
        <p:spPr>
          <a:xfrm>
            <a:off x="611708" y="1571259"/>
            <a:ext cx="8940854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Levelized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Cost of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(LCOE) is a convenient way of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comparing generation technologies on a common basis and is used throughout the utility industry as a high level screening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"/>
              <p:cNvSpPr txBox="1"/>
              <p:nvPr/>
            </p:nvSpPr>
            <p:spPr>
              <a:xfrm>
                <a:off x="3994217" y="2771588"/>
                <a:ext cx="3408532" cy="52155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𝐿𝐶𝑂𝐸</m:t>
                      </m:r>
                      <m:r>
                        <a:rPr kumimoji="0" lang="en-US" sz="16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𝐼𝐶𝐶</m:t>
                              </m:r>
                              <m: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</m:t>
                              </m:r>
                              <m: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𝐹𝐶𝑅</m:t>
                              </m:r>
                            </m:e>
                          </m:d>
                          <m:r>
                            <a:rPr kumimoji="0" lang="en-US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𝐴𝑂𝐸</m:t>
                          </m:r>
                        </m:num>
                        <m:den>
                          <m:r>
                            <a:rPr kumimoji="0" lang="en-US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𝐴𝐸𝑃</m:t>
                              </m:r>
                            </m:e>
                            <m:sub>
                              <m: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𝑛𝑒𝑡</m:t>
                              </m:r>
                            </m:sub>
                          </m:sSub>
                          <m:r>
                            <a:rPr kumimoji="0" lang="en-US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/1000)</m:t>
                          </m:r>
                        </m:den>
                      </m:f>
                    </m:oMath>
                  </m:oMathPara>
                </a14:m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217" y="2771588"/>
                <a:ext cx="3408532" cy="52155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591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1980" y="1139895"/>
            <a:ext cx="11247120" cy="964031"/>
          </a:xfrm>
        </p:spPr>
        <p:txBody>
          <a:bodyPr>
            <a:noAutofit/>
          </a:bodyPr>
          <a:lstStyle/>
          <a:p>
            <a:pPr algn="l" fontAlgn="t">
              <a:lnSpc>
                <a:spcPct val="115000"/>
              </a:lnSpc>
              <a:spcBef>
                <a:spcPts val="0"/>
              </a:spcBef>
            </a:pPr>
            <a:r>
              <a:rPr lang="en-US" sz="2400" cap="none" spc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cap="none" spc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cap="none" spc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cap="none" spc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cap="none" spc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Components to be included in the LCOE </a:t>
            </a:r>
            <a:r>
              <a:rPr lang="en-US" sz="2400" cap="none" spc="0" dirty="0" smtClean="0">
                <a:solidFill>
                  <a:srgbClr val="000000"/>
                </a:solidFill>
              </a:rPr>
              <a:t/>
            </a:r>
            <a:br>
              <a:rPr lang="en-US" sz="2400" cap="none" spc="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0" cy="1185671"/>
            <a:chOff x="0" y="0"/>
            <a:chExt cx="12192000" cy="1185671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0" y="0"/>
              <a:ext cx="12192000" cy="8325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6000" kern="1200" cap="all" spc="15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cap="none" dirty="0" smtClean="0"/>
                <a:t>A Breakdown of Wind Turbine Costs</a:t>
              </a:r>
              <a:endParaRPr lang="en-US" sz="4000" cap="none" dirty="0"/>
            </a:p>
          </p:txBody>
        </p:sp>
        <p:sp>
          <p:nvSpPr>
            <p:cNvPr id="14" name="Subtitle 2"/>
            <p:cNvSpPr txBox="1">
              <a:spLocks/>
            </p:cNvSpPr>
            <p:nvPr/>
          </p:nvSpPr>
          <p:spPr>
            <a:xfrm>
              <a:off x="0" y="728471"/>
              <a:ext cx="11506200" cy="4572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Font typeface="Wingdings" pitchFamily="2" charset="2"/>
                <a:buNone/>
                <a:defRPr sz="20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01980" y="1914142"/>
            <a:ext cx="7515225" cy="479985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Rotor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Drivetrain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Nacelle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system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Tower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 and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preparation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Mobilization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Assembly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(BOS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Electrical interface &amp; connections</a:t>
            </a: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Communication system</a:t>
            </a: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Engineering &amp; 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permits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Operating Expense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AOE)</a:t>
            </a: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Replacement cost</a:t>
            </a: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O&amp;M cost</a:t>
            </a: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Land lease cost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Overhead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</a:t>
            </a:r>
            <a:endParaRPr lang="en-US" sz="2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7007421" y="2976405"/>
            <a:ext cx="4977056" cy="3239347"/>
            <a:chOff x="2824527" y="2288822"/>
            <a:chExt cx="6228006" cy="443050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35449" y="2288822"/>
              <a:ext cx="6006161" cy="416318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4527" y="6520367"/>
              <a:ext cx="6228006" cy="1989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883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2192000" cy="1185671"/>
            <a:chOff x="0" y="0"/>
            <a:chExt cx="12192000" cy="1185671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0" y="0"/>
              <a:ext cx="12192000" cy="8325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6000" kern="1200" cap="all" spc="15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cap="none" dirty="0" smtClean="0"/>
                <a:t>A Breakdown of Wind Turbine Costs</a:t>
              </a:r>
              <a:endParaRPr lang="en-US" sz="4000" cap="none" dirty="0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0" y="728471"/>
              <a:ext cx="11506200" cy="4572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Font typeface="Wingdings" pitchFamily="2" charset="2"/>
                <a:buNone/>
                <a:defRPr sz="20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33120" y="2122604"/>
            <a:ext cx="4496746" cy="2874899"/>
            <a:chOff x="7543324" y="2947005"/>
            <a:chExt cx="4932998" cy="3227279"/>
          </a:xfrm>
        </p:grpSpPr>
        <p:sp>
          <p:nvSpPr>
            <p:cNvPr id="11" name="Rectangle 10"/>
            <p:cNvSpPr/>
            <p:nvPr/>
          </p:nvSpPr>
          <p:spPr>
            <a:xfrm>
              <a:off x="7543324" y="5928063"/>
              <a:ext cx="493299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Data from: Installed </a:t>
              </a:r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capital costs for the land-based wind reference </a:t>
              </a:r>
              <a:r>
                <a:rPr lang="en-US" sz="10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project, NREL, 2010</a:t>
              </a:r>
              <a:endParaRPr lang="en-US" sz="1000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24844" y="2947005"/>
              <a:ext cx="3697764" cy="284681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457358" y="1353240"/>
            <a:ext cx="3591313" cy="2551248"/>
            <a:chOff x="6457359" y="1353240"/>
            <a:chExt cx="3357850" cy="241918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7359" y="1353240"/>
              <a:ext cx="3357850" cy="241918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457359" y="3505432"/>
              <a:ext cx="283909" cy="546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sz="1000" dirty="0">
                <a:noFill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57359" y="3981551"/>
            <a:ext cx="3591312" cy="2650478"/>
            <a:chOff x="6457359" y="3981551"/>
            <a:chExt cx="3382075" cy="239527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57359" y="3981551"/>
              <a:ext cx="3382075" cy="239527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457359" y="6150148"/>
              <a:ext cx="283909" cy="546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sz="1000" dirty="0"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535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628594"/>
              </p:ext>
            </p:extLst>
          </p:nvPr>
        </p:nvGraphicFramePr>
        <p:xfrm>
          <a:off x="838200" y="1473200"/>
          <a:ext cx="10515600" cy="4959958"/>
        </p:xfrm>
        <a:graphic>
          <a:graphicData uri="http://schemas.openxmlformats.org/drawingml/2006/table">
            <a:tbl>
              <a:tblPr firstCol="1" bandCol="1">
                <a:tableStyleId>{5C22544A-7EE6-4342-B048-85BDC9FD1C3A}</a:tableStyleId>
              </a:tblPr>
              <a:tblGrid>
                <a:gridCol w="2215185"/>
                <a:gridCol w="3005870"/>
                <a:gridCol w="2665645"/>
                <a:gridCol w="2628900"/>
              </a:tblGrid>
              <a:tr h="4682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Major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component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Sub-component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Cost 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6829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Tower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Foundation 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Hub height, swept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area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4682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Shop fabrication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Concrete modules, Steel tubes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Conceptual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design</a:t>
                      </a: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4682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Connection elements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Connections between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tower and turbine;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Tower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segments of different materials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Conceptual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design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4682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Tower erection and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post-tensioning of concrete tower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Segments erection; Tendons installation; Allowance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Conceptual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design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4682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Access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ladders and platforms</a:t>
                      </a: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Ladders, platforms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Included in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concrete to steel connection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4682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Interior and exterior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surface paint as needed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Surface</a:t>
                      </a:r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paint</a:t>
                      </a:r>
                      <a:endParaRPr lang="en-US" sz="1800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Included in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concrete to steel connection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832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cap="none" dirty="0" smtClean="0"/>
              <a:t>A Breakdown of Tower and Foundation Costs</a:t>
            </a:r>
            <a:endParaRPr lang="en-US" sz="4000" cap="none" dirty="0"/>
          </a:p>
        </p:txBody>
      </p:sp>
    </p:spTree>
    <p:extLst>
      <p:ext uri="{BB962C8B-B14F-4D97-AF65-F5344CB8AC3E}">
        <p14:creationId xmlns:p14="http://schemas.microsoft.com/office/powerpoint/2010/main" val="81531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68" y="1941096"/>
            <a:ext cx="4705575" cy="31166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532" y="1912352"/>
            <a:ext cx="4809748" cy="314542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12192000" cy="832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cap="none" dirty="0" smtClean="0"/>
              <a:t>Tower cost</a:t>
            </a:r>
            <a:endParaRPr lang="en-US" sz="4000" cap="none" dirty="0"/>
          </a:p>
        </p:txBody>
      </p:sp>
    </p:spTree>
    <p:extLst>
      <p:ext uri="{BB962C8B-B14F-4D97-AF65-F5344CB8AC3E}">
        <p14:creationId xmlns:p14="http://schemas.microsoft.com/office/powerpoint/2010/main" val="14965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507805"/>
              </p:ext>
            </p:extLst>
          </p:nvPr>
        </p:nvGraphicFramePr>
        <p:xfrm>
          <a:off x="880222" y="2534111"/>
          <a:ext cx="4114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9319254"/>
              </p:ext>
            </p:extLst>
          </p:nvPr>
        </p:nvGraphicFramePr>
        <p:xfrm>
          <a:off x="5494195" y="1170432"/>
          <a:ext cx="4114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3873612"/>
              </p:ext>
            </p:extLst>
          </p:nvPr>
        </p:nvGraphicFramePr>
        <p:xfrm>
          <a:off x="5494195" y="4000500"/>
          <a:ext cx="4114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12192000" cy="832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cap="none" dirty="0" smtClean="0"/>
              <a:t>Steel Tower LCOE</a:t>
            </a:r>
            <a:endParaRPr lang="en-US" sz="4000" cap="none" dirty="0"/>
          </a:p>
        </p:txBody>
      </p:sp>
    </p:spTree>
    <p:extLst>
      <p:ext uri="{BB962C8B-B14F-4D97-AF65-F5344CB8AC3E}">
        <p14:creationId xmlns:p14="http://schemas.microsoft.com/office/powerpoint/2010/main" val="117472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9786" y="2128603"/>
                <a:ext cx="5036694" cy="2451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Specific </a:t>
                </a:r>
                <a:r>
                  <a:rPr lang="en-US" sz="2000" dirty="0">
                    <a:solidFill>
                      <a:srgbClr val="000000"/>
                    </a:solidFill>
                  </a:rPr>
                  <a:t>Investment</a:t>
                </a:r>
                <a:r>
                  <a:rPr lang="en-US" dirty="0">
                    <a:solidFill>
                      <a:srgbClr val="000000"/>
                    </a:solidFill>
                  </a:rPr>
                  <a:t> Cost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($/</a:t>
                </a:r>
                <a:r>
                  <a:rPr lang="en-US" dirty="0" err="1">
                    <a:solidFill>
                      <a:srgbClr val="000000"/>
                    </a:solidFill>
                  </a:rPr>
                  <a:t>MWh</a:t>
                </a:r>
                <a:r>
                  <a:rPr lang="en-US" dirty="0">
                    <a:solidFill>
                      <a:srgbClr val="000000"/>
                    </a:solidFill>
                  </a:rPr>
                  <a:t>/</a:t>
                </a:r>
                <a:r>
                  <a:rPr lang="en-US" dirty="0" err="1">
                    <a:solidFill>
                      <a:srgbClr val="000000"/>
                    </a:solidFill>
                  </a:rPr>
                  <a:t>yr</a:t>
                </a:r>
                <a:r>
                  <a:rPr lang="en-US" dirty="0">
                    <a:solidFill>
                      <a:srgbClr val="000000"/>
                    </a:solidFill>
                  </a:rPr>
                  <a:t>)</a:t>
                </a:r>
                <a:endParaRPr lang="en-US" dirty="0" smtClean="0">
                  <a:solidFill>
                    <a:srgbClr val="000000"/>
                  </a:solidFill>
                </a:endParaRPr>
              </a:p>
              <a:p>
                <a:endParaRPr lang="en-US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Investment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the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wind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turbine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𝑦𝑒𝑎𝑟𝑙𝑦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𝑝𝑟𝑜𝑑𝑢𝑐𝑡𝑖𝑜𝑛</m:t>
                          </m:r>
                        </m:den>
                      </m:f>
                    </m:oMath>
                  </m:oMathPara>
                </a14:m>
                <a:endParaRPr lang="en-US" i="1" dirty="0" smtClean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dirty="0" smtClean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00"/>
                    </a:solidFill>
                  </a:rPr>
                  <a:t>Including 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foundation;</a:t>
                </a:r>
                <a:endParaRPr lang="en-US" sz="2000" dirty="0">
                  <a:solidFill>
                    <a:srgbClr val="000000"/>
                  </a:solidFill>
                </a:endParaRPr>
              </a:p>
              <a:p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     Except </a:t>
                </a:r>
                <a:r>
                  <a:rPr lang="en-US" sz="2000" dirty="0">
                    <a:solidFill>
                      <a:srgbClr val="000000"/>
                    </a:solidFill>
                  </a:rPr>
                  <a:t>site cost, roads, grid connections and maintenance cost</a:t>
                </a:r>
                <a:r>
                  <a:rPr lang="en-US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86" y="2128603"/>
                <a:ext cx="5036694" cy="2451312"/>
              </a:xfrm>
              <a:prstGeom prst="rect">
                <a:avLst/>
              </a:prstGeom>
              <a:blipFill rotWithShape="0">
                <a:blip r:embed="rId2"/>
                <a:stretch>
                  <a:fillRect l="-1211" t="-1244" b="-3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1171950"/>
              </p:ext>
            </p:extLst>
          </p:nvPr>
        </p:nvGraphicFramePr>
        <p:xfrm>
          <a:off x="5735845" y="2144150"/>
          <a:ext cx="5876925" cy="356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12192000" cy="832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cap="none" dirty="0" smtClean="0"/>
              <a:t>Steel Tower LCOE</a:t>
            </a:r>
            <a:endParaRPr lang="en-US" sz="4000" cap="none" dirty="0"/>
          </a:p>
        </p:txBody>
      </p:sp>
      <p:sp>
        <p:nvSpPr>
          <p:cNvPr id="2" name="TextBox 1"/>
          <p:cNvSpPr txBox="1"/>
          <p:nvPr/>
        </p:nvSpPr>
        <p:spPr>
          <a:xfrm>
            <a:off x="5705475" y="5743575"/>
            <a:ext cx="60483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Data from </a:t>
            </a:r>
            <a:r>
              <a:rPr lang="en-US" sz="1000" dirty="0" err="1" smtClean="0">
                <a:solidFill>
                  <a:srgbClr val="000000"/>
                </a:solidFill>
              </a:rPr>
              <a:t>Vindforsk</a:t>
            </a:r>
            <a:r>
              <a:rPr lang="en-US" sz="1000" dirty="0" smtClean="0">
                <a:solidFill>
                  <a:srgbClr val="000000"/>
                </a:solidFill>
              </a:rPr>
              <a:t> project report, July 2010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2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Custom 1">
      <a:dk1>
        <a:srgbClr val="C00000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</TotalTime>
  <Words>599</Words>
  <Application>Microsoft Office PowerPoint</Application>
  <PresentationFormat>Widescreen</PresentationFormat>
  <Paragraphs>117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ＭＳ Ｐゴシック</vt:lpstr>
      <vt:lpstr>Arial</vt:lpstr>
      <vt:lpstr>Calibri</vt:lpstr>
      <vt:lpstr>Cambria Math</vt:lpstr>
      <vt:lpstr>Corbel</vt:lpstr>
      <vt:lpstr>Courier New</vt:lpstr>
      <vt:lpstr>Times New Roman</vt:lpstr>
      <vt:lpstr>Wingdings</vt:lpstr>
      <vt:lpstr>Banded</vt:lpstr>
      <vt:lpstr>Iowa state University Department of Civil, Construction and Environmental Engineering</vt:lpstr>
      <vt:lpstr>Outline</vt:lpstr>
      <vt:lpstr>PowerPoint Presentation</vt:lpstr>
      <vt:lpstr>  Major Components to be included in the LCOE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Levelized Cost of Energy</vt:lpstr>
      <vt:lpstr>PowerPoint Presentation</vt:lpstr>
      <vt:lpstr>PowerPoint Presentation</vt:lpstr>
      <vt:lpstr>PowerPoint Presentation</vt:lpstr>
      <vt:lpstr>PowerPoint Presentation</vt:lpstr>
      <vt:lpstr>Thank You For You Time!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Cai, Bin</dc:creator>
  <cp:lastModifiedBy>Cai, Bin</cp:lastModifiedBy>
  <cp:revision>45</cp:revision>
  <cp:lastPrinted>2014-10-23T22:02:55Z</cp:lastPrinted>
  <dcterms:created xsi:type="dcterms:W3CDTF">2014-10-23T05:05:01Z</dcterms:created>
  <dcterms:modified xsi:type="dcterms:W3CDTF">2014-11-13T17:15:52Z</dcterms:modified>
</cp:coreProperties>
</file>