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8" r:id="rId11"/>
    <p:sldId id="436" r:id="rId12"/>
    <p:sldId id="450" r:id="rId13"/>
    <p:sldId id="456" r:id="rId14"/>
    <p:sldId id="453" r:id="rId15"/>
    <p:sldId id="452" r:id="rId16"/>
    <p:sldId id="455" r:id="rId17"/>
    <p:sldId id="446" r:id="rId18"/>
    <p:sldId id="459" r:id="rId19"/>
    <p:sldId id="447" r:id="rId20"/>
    <p:sldId id="444" r:id="rId21"/>
    <p:sldId id="443" r:id="rId22"/>
    <p:sldId id="445" r:id="rId23"/>
    <p:sldId id="457" r:id="rId24"/>
    <p:sldId id="458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E67"/>
    <a:srgbClr val="CC3300"/>
    <a:srgbClr val="CC6600"/>
    <a:srgbClr val="CE1126"/>
    <a:srgbClr val="F2BF49"/>
    <a:srgbClr val="AD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 autoAdjust="0"/>
    <p:restoredTop sz="88407" autoAdjust="0"/>
  </p:normalViewPr>
  <p:slideViewPr>
    <p:cSldViewPr>
      <p:cViewPr varScale="1">
        <p:scale>
          <a:sx n="99" d="100"/>
          <a:sy n="9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U.S. Average levelized costs for plants entering service in 2018</a:t>
            </a:r>
            <a:endParaRPr lang="en-US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751223930154082E-2"/>
          <c:y val="0.1491396358079447"/>
          <c:w val="0.96231774048989793"/>
          <c:h val="0.67352272226260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Conventional Coal</c:v>
                </c:pt>
                <c:pt idx="1">
                  <c:v>Advanced Coal with CCS</c:v>
                </c:pt>
                <c:pt idx="2">
                  <c:v>Natural Gas-Fired Conventional Combined Cycle</c:v>
                </c:pt>
                <c:pt idx="3">
                  <c:v>Natural Gas-Fired Advanced CC with CCS</c:v>
                </c:pt>
                <c:pt idx="4">
                  <c:v>Advanced Nuclear</c:v>
                </c:pt>
                <c:pt idx="5">
                  <c:v>Geothermal</c:v>
                </c:pt>
                <c:pt idx="6">
                  <c:v>Biomass</c:v>
                </c:pt>
                <c:pt idx="7">
                  <c:v>Wind</c:v>
                </c:pt>
                <c:pt idx="8">
                  <c:v>Wind-Offshore</c:v>
                </c:pt>
                <c:pt idx="9">
                  <c:v>Solar PV1</c:v>
                </c:pt>
                <c:pt idx="10">
                  <c:v>Solar Thermal</c:v>
                </c:pt>
                <c:pt idx="11">
                  <c:v>Hydro2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8.8000000000000007</c:v>
                </c:pt>
                <c:pt idx="2">
                  <c:v>1.7</c:v>
                </c:pt>
                <c:pt idx="3">
                  <c:v>4.0999999999999996</c:v>
                </c:pt>
                <c:pt idx="4">
                  <c:v>11.6</c:v>
                </c:pt>
                <c:pt idx="5">
                  <c:v>12</c:v>
                </c:pt>
                <c:pt idx="6">
                  <c:v>14.3</c:v>
                </c:pt>
                <c:pt idx="7">
                  <c:v>13.1</c:v>
                </c:pt>
                <c:pt idx="8">
                  <c:v>22.4</c:v>
                </c:pt>
                <c:pt idx="9">
                  <c:v>9.9</c:v>
                </c:pt>
                <c:pt idx="10">
                  <c:v>41.4</c:v>
                </c:pt>
                <c:pt idx="1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05888"/>
        <c:axId val="3265280"/>
      </c:barChart>
      <c:catAx>
        <c:axId val="812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5280"/>
        <c:crosses val="autoZero"/>
        <c:auto val="1"/>
        <c:lblAlgn val="ctr"/>
        <c:lblOffset val="100"/>
        <c:noMultiLvlLbl val="0"/>
      </c:catAx>
      <c:valAx>
        <c:axId val="326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0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/>
          <a:lstStyle>
            <a:lvl1pPr algn="r">
              <a:defRPr sz="1200"/>
            </a:lvl1pPr>
          </a:lstStyle>
          <a:p>
            <a:fld id="{EAD1E58B-2CCE-4A65-B18B-A58F4AEC013B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 anchor="b"/>
          <a:lstStyle>
            <a:lvl1pPr algn="r">
              <a:defRPr sz="1200"/>
            </a:lvl1pPr>
          </a:lstStyle>
          <a:p>
            <a:fld id="{656C64C7-ABAD-4703-9F6A-D5A26081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/>
          <a:lstStyle>
            <a:lvl1pPr algn="r">
              <a:defRPr sz="1200"/>
            </a:lvl1pPr>
          </a:lstStyle>
          <a:p>
            <a:fld id="{A0C059EB-6734-4D71-8EB1-933A80DE9C2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69" tIns="46285" rIns="92569" bIns="462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569" tIns="46285" rIns="92569" bIns="462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2569" tIns="46285" rIns="92569" bIns="46285" rtlCol="0" anchor="b"/>
          <a:lstStyle>
            <a:lvl1pPr algn="r">
              <a:defRPr sz="1200"/>
            </a:lvl1pPr>
          </a:lstStyle>
          <a:p>
            <a:fld id="{67EF2690-6FB1-4599-83B1-3CAA4F65E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90-6FB1-4599-83B1-3CAA4F65E5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flip="none" rotWithShape="1">
            <a:gsLst>
              <a:gs pos="0">
                <a:srgbClr val="CE1126">
                  <a:shade val="30000"/>
                  <a:satMod val="115000"/>
                </a:srgbClr>
              </a:gs>
              <a:gs pos="50000">
                <a:srgbClr val="CE1126">
                  <a:shade val="67500"/>
                  <a:satMod val="115000"/>
                </a:srgbClr>
              </a:gs>
              <a:gs pos="100000">
                <a:srgbClr val="CE112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295400"/>
            <a:ext cx="3536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Center for Nondestructive Evaluation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96019" y="44471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NIVERSITY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1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4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0" y="76200"/>
            <a:ext cx="1405890" cy="4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25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1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25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1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05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CE1126">
                  <a:shade val="30000"/>
                  <a:satMod val="115000"/>
                </a:srgbClr>
              </a:gs>
              <a:gs pos="50000">
                <a:srgbClr val="CE1126">
                  <a:shade val="67500"/>
                  <a:satMod val="115000"/>
                </a:srgbClr>
              </a:gs>
              <a:gs pos="100000">
                <a:srgbClr val="CE112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153834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Berkeley Oldstyle Std Blk" panose="02090803060306020404" pitchFamily="18" charset="0"/>
              </a:rPr>
              <a:t>IOWA STATE UNIVERSITY   </a:t>
            </a:r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Center for Nondestructive Evaluation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 Berkeley Oldstyle Std Blk" panose="020908030603060204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B5CC-F275-4680-B2C7-75C46845669F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7147-35FD-44C4-AB63-EC0BF7C53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65700"/>
            <a:ext cx="7467600" cy="1066800"/>
          </a:xfrm>
        </p:spPr>
        <p:txBody>
          <a:bodyPr/>
          <a:lstStyle/>
          <a:p>
            <a:r>
              <a:rPr lang="en-US" dirty="0"/>
              <a:t>Wind Turbine NDE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3870" y="3537863"/>
            <a:ext cx="7239000" cy="17526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dirty="0"/>
              <a:t>Jeremy Van Dam</a:t>
            </a:r>
          </a:p>
          <a:p>
            <a:endParaRPr lang="en-US" dirty="0"/>
          </a:p>
        </p:txBody>
      </p:sp>
      <p:pic>
        <p:nvPicPr>
          <p:cNvPr id="4" name="Picture 3" descr="DSCF70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5668113"/>
            <a:ext cx="1828800" cy="1113687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7" name="Picture 6" descr="windturbines story county (59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1772681"/>
            <a:ext cx="1371600" cy="1852839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625520"/>
            <a:ext cx="1371600" cy="115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135_Afterburner_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2400" y="4743037"/>
            <a:ext cx="1219200" cy="1136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5" y="5936337"/>
            <a:ext cx="2010156" cy="57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114800" cy="4114800"/>
          </a:xfrm>
        </p:spPr>
        <p:txBody>
          <a:bodyPr/>
          <a:lstStyle/>
          <a:p>
            <a:r>
              <a:rPr lang="en-US" sz="3200" u="sng" dirty="0" smtClean="0"/>
              <a:t>Nacelle Monitoring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Displacement Monitoring</a:t>
            </a:r>
            <a:endParaRPr lang="en-US" sz="2800" dirty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Temperature Monitoring </a:t>
            </a:r>
            <a:endParaRPr lang="en-US" sz="2800" dirty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Vibration Censors</a:t>
            </a:r>
            <a:endParaRPr lang="en-US" sz="2800" dirty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Accelerometers</a:t>
            </a:r>
            <a:endParaRPr lang="en-US" sz="2800" dirty="0"/>
          </a:p>
        </p:txBody>
      </p:sp>
      <p:pic>
        <p:nvPicPr>
          <p:cNvPr id="3074" name="Picture 2" descr="http://wpcore.wpe.s3.amazonaws.com/wp-content/uploads/2011/03/WPE-Condition-Wing-Turbin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43" y="1318133"/>
            <a:ext cx="4063057" cy="31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6887" y="4462790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Ludeca</a:t>
            </a:r>
            <a:r>
              <a:rPr lang="en-US" sz="1100" dirty="0" smtClean="0"/>
              <a:t>, </a:t>
            </a:r>
            <a:r>
              <a:rPr lang="en-US" sz="1100" dirty="0" err="1" smtClean="0"/>
              <a:t>Inc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7916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green arrows indicate sensor (accelerometer) locations for standard wind turbines.</a:t>
            </a:r>
          </a:p>
        </p:txBody>
      </p:sp>
    </p:spTree>
    <p:extLst>
      <p:ext uri="{BB962C8B-B14F-4D97-AF65-F5344CB8AC3E}">
        <p14:creationId xmlns:p14="http://schemas.microsoft.com/office/powerpoint/2010/main" val="33984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38" y="1447798"/>
            <a:ext cx="4337462" cy="4191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smtClean="0"/>
              <a:t>Blade Monitoring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Strain Gauges</a:t>
            </a:r>
          </a:p>
          <a:p>
            <a:pPr lvl="1">
              <a:spcBef>
                <a:spcPts val="600"/>
              </a:spcBef>
            </a:pPr>
            <a:r>
              <a:rPr lang="en-US" sz="2000" dirty="0" err="1" smtClean="0"/>
              <a:t>Fibre</a:t>
            </a:r>
            <a:r>
              <a:rPr lang="en-US" sz="2000" dirty="0" smtClean="0"/>
              <a:t> Bragg Grating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Offer physical correlation between wavelength and strain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Long term stability and no recalibration required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Limited number of sensors</a:t>
            </a: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lvl="2">
              <a:spcBef>
                <a:spcPts val="600"/>
              </a:spcBef>
            </a:pP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02621"/>
            <a:ext cx="4498484" cy="260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5029200"/>
            <a:ext cx="375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P.J. Schubel et al. / Renewable Energy 51 (2013) 113e123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1353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38" y="1447800"/>
            <a:ext cx="4566062" cy="4191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smtClean="0"/>
              <a:t>Blade Monitoring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Strain Gauges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Electrical Sensors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Require Large Sensor arrays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Stress Field is required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Applicable in Operation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Mature technology</a:t>
            </a:r>
          </a:p>
          <a:p>
            <a:pPr lvl="2">
              <a:spcBef>
                <a:spcPts val="600"/>
              </a:spcBef>
            </a:pPr>
            <a:endParaRPr lang="en-US" sz="1800" dirty="0" smtClean="0"/>
          </a:p>
          <a:p>
            <a:pPr lvl="2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9200" y="5029200"/>
            <a:ext cx="375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P.J. Schubel et al. / Renewable Energy 51 (2013) 113e123</a:t>
            </a:r>
            <a:endParaRPr lang="en-US" sz="12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119310"/>
            <a:ext cx="3639079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338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smtClean="0"/>
              <a:t>Blade Monitoring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Strain Gauges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Acoustic </a:t>
            </a:r>
            <a:r>
              <a:rPr lang="en-US" dirty="0" smtClean="0"/>
              <a:t>Emissions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Crack initiation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Breaking of Fibers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Few Sensors needed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High levels of Noise</a:t>
            </a: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5275" y="1905000"/>
            <a:ext cx="4429556" cy="250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3942" y="4647793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Integrity Diagnostics</a:t>
            </a:r>
          </a:p>
        </p:txBody>
      </p:sp>
    </p:spTree>
    <p:extLst>
      <p:ext uri="{BB962C8B-B14F-4D97-AF65-F5344CB8AC3E}">
        <p14:creationId xmlns:p14="http://schemas.microsoft.com/office/powerpoint/2010/main" val="257927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338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smtClean="0"/>
              <a:t>Blade Monitoring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Strain </a:t>
            </a:r>
            <a:r>
              <a:rPr lang="en-US" dirty="0" smtClean="0"/>
              <a:t>Gauges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Acoustic Emissions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Ultrasonic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Reveals certain flaws quickly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Scattering effect has a negative impact</a:t>
            </a:r>
          </a:p>
          <a:p>
            <a:pPr lvl="2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733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3" y="914400"/>
            <a:ext cx="42767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7895" y="5410200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122033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338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smtClean="0"/>
              <a:t>Blade Monitoring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Strain Gauges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Acoustic Emissions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Ultrasonic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Thermography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 smtClean="0"/>
              <a:t>Record Temperature differences – identify flaws</a:t>
            </a: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1938" y="1755171"/>
            <a:ext cx="4913462" cy="3195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570" y="5025922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Condition monitoring and fault detection of </a:t>
            </a:r>
          </a:p>
          <a:p>
            <a:r>
              <a:rPr lang="en-US" sz="1400" dirty="0" smtClean="0"/>
              <a:t>wind turbines and related algorithms (Hameed)</a:t>
            </a:r>
          </a:p>
        </p:txBody>
      </p:sp>
    </p:spTree>
    <p:extLst>
      <p:ext uri="{BB962C8B-B14F-4D97-AF65-F5344CB8AC3E}">
        <p14:creationId xmlns:p14="http://schemas.microsoft.com/office/powerpoint/2010/main" val="121660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Blade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598"/>
            <a:ext cx="6877050" cy="48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598589"/>
            <a:ext cx="405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Windpower</a:t>
            </a:r>
            <a:r>
              <a:rPr lang="en-US" sz="1800" dirty="0" smtClean="0"/>
              <a:t>: Engineering &amp; Development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96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Blade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3696195" cy="1447800"/>
          </a:xfrm>
        </p:spPr>
        <p:txBody>
          <a:bodyPr/>
          <a:lstStyle/>
          <a:p>
            <a:r>
              <a:rPr lang="en-US" dirty="0" smtClean="0"/>
              <a:t>Cracking</a:t>
            </a:r>
          </a:p>
          <a:p>
            <a:pPr lvl="1"/>
            <a:r>
              <a:rPr lang="en-US" dirty="0" smtClean="0"/>
              <a:t>Typical blade damage</a:t>
            </a:r>
            <a:endParaRPr lang="en-US" dirty="0"/>
          </a:p>
        </p:txBody>
      </p:sp>
      <p:pic>
        <p:nvPicPr>
          <p:cNvPr id="1026" name="Picture 2" descr="Full-size image (18 K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046872" cy="30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7427" y="497991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Study of fatigue failure damage </a:t>
            </a:r>
          </a:p>
          <a:p>
            <a:r>
              <a:rPr lang="en-US" sz="1600" dirty="0" smtClean="0"/>
              <a:t>in wind turbine blades (Marin)</a:t>
            </a:r>
          </a:p>
        </p:txBody>
      </p:sp>
    </p:spTree>
    <p:extLst>
      <p:ext uri="{BB962C8B-B14F-4D97-AF65-F5344CB8AC3E}">
        <p14:creationId xmlns:p14="http://schemas.microsoft.com/office/powerpoint/2010/main" val="65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Blade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08" y="1265712"/>
            <a:ext cx="5486400" cy="4114800"/>
          </a:xfrm>
        </p:spPr>
      </p:pic>
      <p:sp>
        <p:nvSpPr>
          <p:cNvPr id="8" name="TextBox 7"/>
          <p:cNvSpPr txBox="1"/>
          <p:nvPr/>
        </p:nvSpPr>
        <p:spPr>
          <a:xfrm>
            <a:off x="76200" y="2722947"/>
            <a:ext cx="3379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Out-of-Plane Waviness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Reduces Structural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integrity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8070" y="539238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Iowa State University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9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Blade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219200"/>
            <a:ext cx="3086100" cy="4114800"/>
          </a:xfrm>
        </p:spPr>
      </p:pic>
      <p:sp>
        <p:nvSpPr>
          <p:cNvPr id="3" name="TextBox 2"/>
          <p:cNvSpPr txBox="1"/>
          <p:nvPr/>
        </p:nvSpPr>
        <p:spPr>
          <a:xfrm>
            <a:off x="151484" y="2307104"/>
            <a:ext cx="43893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Custom created hole for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Joint Failure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De-bonding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Lack of Resin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Cracking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8070" y="539238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Iowa State University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53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Levelized Cost of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029200" cy="4191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LCOE = the average lifetime levelized cost of electricity </a:t>
            </a:r>
            <a:r>
              <a:rPr lang="en-US" dirty="0" smtClean="0"/>
              <a:t>generation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I</a:t>
            </a:r>
            <a:r>
              <a:rPr lang="en-US" baseline="-25000" dirty="0"/>
              <a:t>t</a:t>
            </a:r>
            <a:r>
              <a:rPr lang="en-US" dirty="0"/>
              <a:t> = investment expenditures in the year t;</a:t>
            </a:r>
          </a:p>
          <a:p>
            <a:pPr>
              <a:lnSpc>
                <a:spcPct val="170000"/>
              </a:lnSpc>
            </a:pPr>
            <a:r>
              <a:rPr lang="en-US" dirty="0"/>
              <a:t>M</a:t>
            </a:r>
            <a:r>
              <a:rPr lang="en-US" baseline="-25000" dirty="0"/>
              <a:t>t</a:t>
            </a:r>
            <a:r>
              <a:rPr lang="en-US" dirty="0"/>
              <a:t> = operations and maintenance expenditures in the year t;</a:t>
            </a:r>
          </a:p>
          <a:p>
            <a:pPr>
              <a:lnSpc>
                <a:spcPct val="170000"/>
              </a:lnSpc>
            </a:pPr>
            <a:r>
              <a:rPr lang="en-US" dirty="0"/>
              <a:t>F</a:t>
            </a:r>
            <a:r>
              <a:rPr lang="en-US" baseline="-25000" dirty="0"/>
              <a:t>t</a:t>
            </a:r>
            <a:r>
              <a:rPr lang="en-US" dirty="0"/>
              <a:t> = fuel expenditures in the year t;</a:t>
            </a:r>
          </a:p>
          <a:p>
            <a:pPr>
              <a:lnSpc>
                <a:spcPct val="170000"/>
              </a:lnSpc>
            </a:pPr>
            <a:r>
              <a:rPr lang="en-US" dirty="0"/>
              <a:t>E</a:t>
            </a:r>
            <a:r>
              <a:rPr lang="en-US" baseline="-25000" dirty="0"/>
              <a:t>t</a:t>
            </a:r>
            <a:r>
              <a:rPr lang="en-US" dirty="0"/>
              <a:t> = electricity generation in the year t;</a:t>
            </a:r>
          </a:p>
          <a:p>
            <a:pPr>
              <a:lnSpc>
                <a:spcPct val="170000"/>
              </a:lnSpc>
            </a:pPr>
            <a:r>
              <a:rPr lang="en-US" dirty="0"/>
              <a:t>r = discount rate; and</a:t>
            </a:r>
          </a:p>
          <a:p>
            <a:pPr>
              <a:lnSpc>
                <a:spcPct val="170000"/>
              </a:lnSpc>
            </a:pPr>
            <a:r>
              <a:rPr lang="en-US" dirty="0"/>
              <a:t>n = economic life of the system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25" dirty="0"/>
          </a:p>
          <a:p>
            <a:pPr marL="0" indent="0">
              <a:buNone/>
            </a:pPr>
            <a:r>
              <a:rPr lang="en-US" sz="1425" dirty="0"/>
              <a:t>(RENEWABLE ENERGY TECHNOLOGIES: COST ANALYSIS SERIES, 2012)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2286000"/>
            <a:ext cx="3384551" cy="21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Blade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295400"/>
            <a:ext cx="3086100" cy="411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30861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8070" y="539238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Iowa State University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00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Blade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54864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668070" y="539238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Iowa State University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39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114800"/>
          </a:xfrm>
        </p:spPr>
        <p:txBody>
          <a:bodyPr/>
          <a:lstStyle/>
          <a:p>
            <a:r>
              <a:rPr lang="en-US" dirty="0" smtClean="0"/>
              <a:t>Determine Method of NDE</a:t>
            </a:r>
          </a:p>
          <a:p>
            <a:pPr lvl="1"/>
            <a:r>
              <a:rPr lang="en-US" dirty="0" smtClean="0"/>
              <a:t>What are the areas of need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Combine multiple methods?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Determine Failure Mode</a:t>
            </a:r>
          </a:p>
          <a:p>
            <a:pPr lvl="1"/>
            <a:r>
              <a:rPr lang="en-US" dirty="0" smtClean="0"/>
              <a:t>How to actively monitor for the Failure</a:t>
            </a:r>
          </a:p>
        </p:txBody>
      </p:sp>
    </p:spTree>
    <p:extLst>
      <p:ext uri="{BB962C8B-B14F-4D97-AF65-F5344CB8AC3E}">
        <p14:creationId xmlns:p14="http://schemas.microsoft.com/office/powerpoint/2010/main" val="320383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Turbine Reliability</a:t>
            </a:r>
          </a:p>
          <a:p>
            <a:pPr lvl="1"/>
            <a:r>
              <a:rPr lang="en-US" dirty="0" smtClean="0"/>
              <a:t>Keep the wind turbine functioning when the wind is blowing</a:t>
            </a:r>
          </a:p>
          <a:p>
            <a:pPr lvl="1"/>
            <a:r>
              <a:rPr lang="en-US" dirty="0" smtClean="0"/>
              <a:t>Avoid critical failures</a:t>
            </a:r>
          </a:p>
          <a:p>
            <a:r>
              <a:rPr lang="en-US" dirty="0" smtClean="0"/>
              <a:t>Reduce Wind Turbine </a:t>
            </a:r>
            <a:r>
              <a:rPr lang="en-US" dirty="0" smtClean="0"/>
              <a:t>Costs</a:t>
            </a:r>
            <a:endParaRPr lang="en-US" dirty="0" smtClean="0"/>
          </a:p>
          <a:p>
            <a:pPr lvl="1"/>
            <a:r>
              <a:rPr lang="en-US" dirty="0" smtClean="0"/>
              <a:t>Reduce the O &amp; M costs</a:t>
            </a:r>
          </a:p>
          <a:p>
            <a:pPr lvl="1"/>
            <a:r>
              <a:rPr lang="en-US" dirty="0" smtClean="0"/>
              <a:t>Manage downtimes</a:t>
            </a:r>
          </a:p>
        </p:txBody>
      </p:sp>
    </p:spTree>
    <p:extLst>
      <p:ext uri="{BB962C8B-B14F-4D97-AF65-F5344CB8AC3E}">
        <p14:creationId xmlns:p14="http://schemas.microsoft.com/office/powerpoint/2010/main" val="170692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Levelized Cost of Energy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0600"/>
            <a:ext cx="689610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863" y="5677431"/>
            <a:ext cx="7807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(RENEWABLE ENERGY TECHNOLOGIES: COST ANALYSIS SERIES,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Levelized Cost of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8534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Operation and Maintenance Costs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37484"/>
              </p:ext>
            </p:extLst>
          </p:nvPr>
        </p:nvGraphicFramePr>
        <p:xfrm>
          <a:off x="152400" y="1676400"/>
          <a:ext cx="8839199" cy="37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13" y="5562600"/>
            <a:ext cx="9128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Table: (</a:t>
            </a:r>
            <a:r>
              <a:rPr lang="en-US" sz="1800" dirty="0" err="1"/>
              <a:t>Levelized</a:t>
            </a:r>
            <a:r>
              <a:rPr lang="en-US" sz="1800" dirty="0"/>
              <a:t> Cost of New Generation Resources in the Annual Energy Outlook 2013,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Operation and Maintenance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r>
              <a:rPr lang="en-US" dirty="0"/>
              <a:t> The fixed and variable operations and maintenance (O&amp;M) costs are a significant part of the overall LCOE of wind power. O&amp;M costs typically account for 20% to 25% of the total LCOE of current wind power </a:t>
            </a:r>
            <a:r>
              <a:rPr lang="en-US" dirty="0" smtClean="0"/>
              <a:t>systems. </a:t>
            </a:r>
          </a:p>
          <a:p>
            <a:pPr marL="3657600" lvl="8" indent="0">
              <a:buNone/>
            </a:pPr>
            <a:r>
              <a:rPr lang="en-US" dirty="0"/>
              <a:t> </a:t>
            </a:r>
            <a:r>
              <a:rPr lang="en-US" dirty="0" smtClean="0"/>
              <a:t>         (</a:t>
            </a:r>
            <a:r>
              <a:rPr lang="en-US" dirty="0"/>
              <a:t>EWEA, 2009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Turbines are Getting Bigger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68027"/>
            <a:ext cx="8458200" cy="3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Turbines are Getting Bigger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680497" cy="401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2526" y="5305548"/>
            <a:ext cx="4886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 NREL. (Lantz, Hand, &amp; Wiser, 2012)</a:t>
            </a:r>
          </a:p>
        </p:txBody>
      </p:sp>
    </p:spTree>
    <p:extLst>
      <p:ext uri="{BB962C8B-B14F-4D97-AF65-F5344CB8AC3E}">
        <p14:creationId xmlns:p14="http://schemas.microsoft.com/office/powerpoint/2010/main" val="18870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state-of-the-art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>
        <a:spAutoFit/>
      </a:bodyPr>
      <a:lstStyle>
        <a:defPPr eaLnBrk="0" hangingPunct="0">
          <a:defRPr sz="3500" dirty="0">
            <a:solidFill>
              <a:srgbClr val="CE1126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505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PowerPoint</vt:lpstr>
      <vt:lpstr>Custom Design</vt:lpstr>
      <vt:lpstr>Wind Turbine NDE</vt:lpstr>
      <vt:lpstr>Levelized Cost of Energy</vt:lpstr>
      <vt:lpstr>Levelized Cost of Energy</vt:lpstr>
      <vt:lpstr>Levelized Cost of Energy</vt:lpstr>
      <vt:lpstr>Reduce Operation and Maintenance Costs</vt:lpstr>
      <vt:lpstr>Reduce Operation and Maintenance Costs</vt:lpstr>
      <vt:lpstr>Turbines are Getting Bigger</vt:lpstr>
      <vt:lpstr>Turbines are Getting Bigger</vt:lpstr>
      <vt:lpstr>The 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Turbine Blade</vt:lpstr>
      <vt:lpstr>Turbine Blade</vt:lpstr>
      <vt:lpstr>Turbine Blade</vt:lpstr>
      <vt:lpstr>Turbine Blade</vt:lpstr>
      <vt:lpstr>Turbine Blade</vt:lpstr>
      <vt:lpstr>Turbine Blade</vt:lpstr>
      <vt:lpstr>Future Work</vt:lpstr>
      <vt:lpstr>Related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2012-09-14T02:35:39Z</dcterms:created>
  <dcterms:modified xsi:type="dcterms:W3CDTF">2013-11-01T14:51:48Z</dcterms:modified>
</cp:coreProperties>
</file>