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4"/>
  </p:sldMasterIdLst>
  <p:notesMasterIdLst>
    <p:notesMasterId r:id="rId48"/>
  </p:notesMasterIdLst>
  <p:sldIdLst>
    <p:sldId id="283" r:id="rId5"/>
    <p:sldId id="333" r:id="rId6"/>
    <p:sldId id="335" r:id="rId7"/>
    <p:sldId id="344" r:id="rId8"/>
    <p:sldId id="343" r:id="rId9"/>
    <p:sldId id="345" r:id="rId10"/>
    <p:sldId id="347" r:id="rId11"/>
    <p:sldId id="357" r:id="rId12"/>
    <p:sldId id="350" r:id="rId13"/>
    <p:sldId id="351" r:id="rId14"/>
    <p:sldId id="354" r:id="rId15"/>
    <p:sldId id="382" r:id="rId16"/>
    <p:sldId id="353" r:id="rId17"/>
    <p:sldId id="358" r:id="rId18"/>
    <p:sldId id="374" r:id="rId19"/>
    <p:sldId id="375" r:id="rId20"/>
    <p:sldId id="360" r:id="rId21"/>
    <p:sldId id="367" r:id="rId22"/>
    <p:sldId id="368" r:id="rId23"/>
    <p:sldId id="369" r:id="rId24"/>
    <p:sldId id="370" r:id="rId25"/>
    <p:sldId id="361" r:id="rId26"/>
    <p:sldId id="362" r:id="rId27"/>
    <p:sldId id="363" r:id="rId28"/>
    <p:sldId id="364" r:id="rId29"/>
    <p:sldId id="365" r:id="rId30"/>
    <p:sldId id="359" r:id="rId31"/>
    <p:sldId id="376" r:id="rId32"/>
    <p:sldId id="371" r:id="rId33"/>
    <p:sldId id="377" r:id="rId34"/>
    <p:sldId id="379" r:id="rId35"/>
    <p:sldId id="378" r:id="rId36"/>
    <p:sldId id="373" r:id="rId37"/>
    <p:sldId id="384" r:id="rId38"/>
    <p:sldId id="385" r:id="rId39"/>
    <p:sldId id="387" r:id="rId40"/>
    <p:sldId id="388" r:id="rId41"/>
    <p:sldId id="339" r:id="rId42"/>
    <p:sldId id="393" r:id="rId43"/>
    <p:sldId id="389" r:id="rId44"/>
    <p:sldId id="390" r:id="rId45"/>
    <p:sldId id="391" r:id="rId46"/>
    <p:sldId id="392" r:id="rId47"/>
  </p:sldIdLst>
  <p:sldSz cx="9144000" cy="6858000" type="screen4x3"/>
  <p:notesSz cx="7010400" cy="92964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F7F7F"/>
    <a:srgbClr val="5195D3"/>
    <a:srgbClr val="5B9BD5"/>
    <a:srgbClr val="5D7F9D"/>
    <a:srgbClr val="F3FBFF"/>
    <a:srgbClr val="E4F6FE"/>
    <a:srgbClr val="D5F0F9"/>
    <a:srgbClr val="AAD2E9"/>
    <a:srgbClr val="FFEB99"/>
    <a:srgbClr val="E6C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7" autoAdjust="0"/>
    <p:restoredTop sz="96366" autoAdjust="0"/>
  </p:normalViewPr>
  <p:slideViewPr>
    <p:cSldViewPr snapToGrid="0">
      <p:cViewPr varScale="1">
        <p:scale>
          <a:sx n="88" d="100"/>
          <a:sy n="88" d="100"/>
        </p:scale>
        <p:origin x="1224" y="9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la002\AppData\Local\Microsoft\Windows\Temporary%20Internet%20Files\Content.Outlook\V453OZTJ\rg%20and%20lf%20example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05208857507541"/>
          <c:y val="2.9505715073795614E-2"/>
          <c:w val="0.79028944844591698"/>
          <c:h val="0.88962263595557589"/>
        </c:manualLayout>
      </c:layout>
      <c:scatterChart>
        <c:scatterStyle val="smoothMarker"/>
        <c:varyColors val="0"/>
        <c:ser>
          <c:idx val="0"/>
          <c:order val="0"/>
          <c:tx>
            <c:v>Actual</c:v>
          </c:tx>
          <c:spPr>
            <a:ln w="38100">
              <a:prstDash val="dash"/>
            </a:ln>
          </c:spPr>
          <c:marker>
            <c:symbol val="none"/>
          </c:marker>
          <c:xVal>
            <c:numRef>
              <c:f>regsheet1!$A$2:$A$202</c:f>
              <c:numCache>
                <c:formatCode>h:mm:ss;@</c:formatCode>
                <c:ptCount val="201"/>
                <c:pt idx="0">
                  <c:v>0.49999999999969802</c:v>
                </c:pt>
                <c:pt idx="1">
                  <c:v>0.50006944444414303</c:v>
                </c:pt>
                <c:pt idx="2">
                  <c:v>0.50013888888858704</c:v>
                </c:pt>
                <c:pt idx="3">
                  <c:v>0.50020833333303205</c:v>
                </c:pt>
                <c:pt idx="4">
                  <c:v>0.50027777777747595</c:v>
                </c:pt>
                <c:pt idx="5">
                  <c:v>0.50034722222191996</c:v>
                </c:pt>
                <c:pt idx="6">
                  <c:v>0.50041666666636497</c:v>
                </c:pt>
                <c:pt idx="7">
                  <c:v>0.50048611111080898</c:v>
                </c:pt>
                <c:pt idx="8">
                  <c:v>0.50055555555525399</c:v>
                </c:pt>
                <c:pt idx="9">
                  <c:v>0.50062499999969801</c:v>
                </c:pt>
                <c:pt idx="10">
                  <c:v>0.50069444444414202</c:v>
                </c:pt>
                <c:pt idx="11">
                  <c:v>0.50076388888858703</c:v>
                </c:pt>
                <c:pt idx="12">
                  <c:v>0.50083333333303104</c:v>
                </c:pt>
                <c:pt idx="13">
                  <c:v>0.50090277777747605</c:v>
                </c:pt>
                <c:pt idx="14">
                  <c:v>0.50097222222191995</c:v>
                </c:pt>
                <c:pt idx="15">
                  <c:v>0.50104166666636396</c:v>
                </c:pt>
                <c:pt idx="16">
                  <c:v>0.50111111111080897</c:v>
                </c:pt>
                <c:pt idx="17">
                  <c:v>0.50118055555525298</c:v>
                </c:pt>
                <c:pt idx="18">
                  <c:v>0.50124999999969799</c:v>
                </c:pt>
                <c:pt idx="19">
                  <c:v>0.501319444444142</c:v>
                </c:pt>
                <c:pt idx="20">
                  <c:v>0.50138888888858602</c:v>
                </c:pt>
                <c:pt idx="21">
                  <c:v>0.50145833333303103</c:v>
                </c:pt>
                <c:pt idx="22">
                  <c:v>0.50152777777747504</c:v>
                </c:pt>
                <c:pt idx="23">
                  <c:v>0.50159722222192005</c:v>
                </c:pt>
                <c:pt idx="24">
                  <c:v>0.50166666666636395</c:v>
                </c:pt>
                <c:pt idx="25">
                  <c:v>0.50173611111080796</c:v>
                </c:pt>
                <c:pt idx="26">
                  <c:v>0.50180555555525297</c:v>
                </c:pt>
                <c:pt idx="27">
                  <c:v>0.50187499999969698</c:v>
                </c:pt>
                <c:pt idx="28">
                  <c:v>0.50194444444414199</c:v>
                </c:pt>
                <c:pt idx="29">
                  <c:v>0.502013888888586</c:v>
                </c:pt>
                <c:pt idx="30">
                  <c:v>0.50208333333303001</c:v>
                </c:pt>
                <c:pt idx="31">
                  <c:v>0.50215277777747502</c:v>
                </c:pt>
                <c:pt idx="32">
                  <c:v>0.50222222222191903</c:v>
                </c:pt>
                <c:pt idx="33">
                  <c:v>0.50229166666636405</c:v>
                </c:pt>
                <c:pt idx="34">
                  <c:v>0.50236111111080795</c:v>
                </c:pt>
                <c:pt idx="35">
                  <c:v>0.50243055555525196</c:v>
                </c:pt>
                <c:pt idx="36">
                  <c:v>0.50249999999969697</c:v>
                </c:pt>
                <c:pt idx="37">
                  <c:v>0.50256944444414098</c:v>
                </c:pt>
                <c:pt idx="38">
                  <c:v>0.50263888888858599</c:v>
                </c:pt>
                <c:pt idx="39">
                  <c:v>0.50270833333303</c:v>
                </c:pt>
                <c:pt idx="40">
                  <c:v>0.50277777777747401</c:v>
                </c:pt>
                <c:pt idx="41">
                  <c:v>0.50284722222191902</c:v>
                </c:pt>
                <c:pt idx="42">
                  <c:v>0.50291666666636303</c:v>
                </c:pt>
                <c:pt idx="43">
                  <c:v>0.50298611111080804</c:v>
                </c:pt>
                <c:pt idx="44">
                  <c:v>0.50305555555525205</c:v>
                </c:pt>
                <c:pt idx="45">
                  <c:v>0.50312499999969595</c:v>
                </c:pt>
                <c:pt idx="46">
                  <c:v>0.50319444444414096</c:v>
                </c:pt>
                <c:pt idx="47">
                  <c:v>0.50326388888858498</c:v>
                </c:pt>
                <c:pt idx="48">
                  <c:v>0.50333333333302999</c:v>
                </c:pt>
                <c:pt idx="49">
                  <c:v>0.503402777777474</c:v>
                </c:pt>
                <c:pt idx="50">
                  <c:v>0.50347222222191801</c:v>
                </c:pt>
                <c:pt idx="51">
                  <c:v>0.50354166666636302</c:v>
                </c:pt>
                <c:pt idx="52">
                  <c:v>0.50361111111080703</c:v>
                </c:pt>
                <c:pt idx="53">
                  <c:v>0.50368055555525204</c:v>
                </c:pt>
                <c:pt idx="54">
                  <c:v>0.50374999999969605</c:v>
                </c:pt>
                <c:pt idx="55">
                  <c:v>0.50381944444413995</c:v>
                </c:pt>
                <c:pt idx="56">
                  <c:v>0.50388888888858496</c:v>
                </c:pt>
                <c:pt idx="57">
                  <c:v>0.50395833333302897</c:v>
                </c:pt>
                <c:pt idx="58">
                  <c:v>0.50402777777747398</c:v>
                </c:pt>
                <c:pt idx="59">
                  <c:v>0.504097222221918</c:v>
                </c:pt>
                <c:pt idx="60">
                  <c:v>0.50416666666636201</c:v>
                </c:pt>
                <c:pt idx="61">
                  <c:v>0.50423611111080702</c:v>
                </c:pt>
                <c:pt idx="62">
                  <c:v>0.50430555555525103</c:v>
                </c:pt>
                <c:pt idx="63">
                  <c:v>0.50437499999969604</c:v>
                </c:pt>
                <c:pt idx="64">
                  <c:v>0.50444444444414005</c:v>
                </c:pt>
                <c:pt idx="65">
                  <c:v>0.50451388888858395</c:v>
                </c:pt>
                <c:pt idx="66">
                  <c:v>0.50458333333302896</c:v>
                </c:pt>
                <c:pt idx="67">
                  <c:v>0.50465277777747297</c:v>
                </c:pt>
                <c:pt idx="68">
                  <c:v>0.50472222222191798</c:v>
                </c:pt>
                <c:pt idx="69">
                  <c:v>0.50479166666636199</c:v>
                </c:pt>
                <c:pt idx="70">
                  <c:v>0.504861111110806</c:v>
                </c:pt>
                <c:pt idx="71">
                  <c:v>0.50493055555525101</c:v>
                </c:pt>
                <c:pt idx="72">
                  <c:v>0.50499999999969503</c:v>
                </c:pt>
                <c:pt idx="73">
                  <c:v>0.50506944444414004</c:v>
                </c:pt>
                <c:pt idx="74">
                  <c:v>0.50513888888858405</c:v>
                </c:pt>
                <c:pt idx="75">
                  <c:v>0.50520833333302795</c:v>
                </c:pt>
                <c:pt idx="76">
                  <c:v>0.50527777777747296</c:v>
                </c:pt>
                <c:pt idx="77">
                  <c:v>0.50534722222191697</c:v>
                </c:pt>
                <c:pt idx="78">
                  <c:v>0.50541666666636198</c:v>
                </c:pt>
                <c:pt idx="79">
                  <c:v>0.50548611111080599</c:v>
                </c:pt>
                <c:pt idx="80">
                  <c:v>0.50555555555525</c:v>
                </c:pt>
                <c:pt idx="81">
                  <c:v>0.50562499999969501</c:v>
                </c:pt>
                <c:pt idx="82">
                  <c:v>0.50569444444413902</c:v>
                </c:pt>
                <c:pt idx="83">
                  <c:v>0.50576388888858403</c:v>
                </c:pt>
                <c:pt idx="84">
                  <c:v>0.50583333333302805</c:v>
                </c:pt>
                <c:pt idx="85">
                  <c:v>0.50590277777747195</c:v>
                </c:pt>
                <c:pt idx="86">
                  <c:v>0.50597222222191696</c:v>
                </c:pt>
                <c:pt idx="87">
                  <c:v>0.50604166666636097</c:v>
                </c:pt>
                <c:pt idx="88">
                  <c:v>0.50611111111080598</c:v>
                </c:pt>
                <c:pt idx="89">
                  <c:v>0.50618055555524999</c:v>
                </c:pt>
                <c:pt idx="90">
                  <c:v>0.506249999999694</c:v>
                </c:pt>
                <c:pt idx="91">
                  <c:v>0.50631944444413901</c:v>
                </c:pt>
                <c:pt idx="92">
                  <c:v>0.50638888888858302</c:v>
                </c:pt>
                <c:pt idx="93">
                  <c:v>0.50645833333302803</c:v>
                </c:pt>
                <c:pt idx="94">
                  <c:v>0.50652777777747204</c:v>
                </c:pt>
                <c:pt idx="95">
                  <c:v>0.50659722222191605</c:v>
                </c:pt>
                <c:pt idx="96">
                  <c:v>0.50666666666636095</c:v>
                </c:pt>
                <c:pt idx="97">
                  <c:v>0.50673611111080497</c:v>
                </c:pt>
                <c:pt idx="98">
                  <c:v>0.50680555555524998</c:v>
                </c:pt>
                <c:pt idx="99">
                  <c:v>0.50687499999969399</c:v>
                </c:pt>
                <c:pt idx="100">
                  <c:v>0.506944444444138</c:v>
                </c:pt>
                <c:pt idx="101">
                  <c:v>0.50701388888858301</c:v>
                </c:pt>
                <c:pt idx="102">
                  <c:v>0.50708333333302702</c:v>
                </c:pt>
                <c:pt idx="103">
                  <c:v>0.50715277777747203</c:v>
                </c:pt>
                <c:pt idx="104">
                  <c:v>0.50722222222191604</c:v>
                </c:pt>
                <c:pt idx="105">
                  <c:v>0.50729166666636005</c:v>
                </c:pt>
                <c:pt idx="106">
                  <c:v>0.50736111111080495</c:v>
                </c:pt>
                <c:pt idx="107">
                  <c:v>0.50743055555524896</c:v>
                </c:pt>
                <c:pt idx="108">
                  <c:v>0.50749999999969397</c:v>
                </c:pt>
                <c:pt idx="109">
                  <c:v>0.50756944444413798</c:v>
                </c:pt>
                <c:pt idx="110">
                  <c:v>0.507638888888582</c:v>
                </c:pt>
                <c:pt idx="111">
                  <c:v>0.50770833333302701</c:v>
                </c:pt>
                <c:pt idx="112">
                  <c:v>0.50777777777747102</c:v>
                </c:pt>
                <c:pt idx="113">
                  <c:v>0.50784722222191603</c:v>
                </c:pt>
                <c:pt idx="114">
                  <c:v>0.50791666666636004</c:v>
                </c:pt>
                <c:pt idx="115">
                  <c:v>0.50798611111080405</c:v>
                </c:pt>
                <c:pt idx="116">
                  <c:v>0.50805555555524895</c:v>
                </c:pt>
                <c:pt idx="117">
                  <c:v>0.50812499999969296</c:v>
                </c:pt>
                <c:pt idx="118">
                  <c:v>0.50819444444413797</c:v>
                </c:pt>
                <c:pt idx="119">
                  <c:v>0.50826388888858198</c:v>
                </c:pt>
                <c:pt idx="120">
                  <c:v>0.50833333333302599</c:v>
                </c:pt>
                <c:pt idx="121">
                  <c:v>0.508402777777471</c:v>
                </c:pt>
                <c:pt idx="122">
                  <c:v>0.50847222222191502</c:v>
                </c:pt>
                <c:pt idx="123">
                  <c:v>0.50854166666636003</c:v>
                </c:pt>
                <c:pt idx="124">
                  <c:v>0.50861111111080404</c:v>
                </c:pt>
                <c:pt idx="125">
                  <c:v>0.50868055555524805</c:v>
                </c:pt>
                <c:pt idx="126">
                  <c:v>0.50874999999969295</c:v>
                </c:pt>
                <c:pt idx="127">
                  <c:v>0.50881944444413696</c:v>
                </c:pt>
                <c:pt idx="128">
                  <c:v>0.50888888888858197</c:v>
                </c:pt>
                <c:pt idx="129">
                  <c:v>0.50895833333302598</c:v>
                </c:pt>
                <c:pt idx="130">
                  <c:v>0.50902777777746999</c:v>
                </c:pt>
                <c:pt idx="131">
                  <c:v>0.509097222221915</c:v>
                </c:pt>
                <c:pt idx="132">
                  <c:v>0.50916666666635901</c:v>
                </c:pt>
                <c:pt idx="133">
                  <c:v>0.50923611111080402</c:v>
                </c:pt>
                <c:pt idx="134">
                  <c:v>0.50930555555524804</c:v>
                </c:pt>
                <c:pt idx="135">
                  <c:v>0.50937499999969205</c:v>
                </c:pt>
                <c:pt idx="136">
                  <c:v>0.50944444444413695</c:v>
                </c:pt>
                <c:pt idx="137">
                  <c:v>0.50951388888858096</c:v>
                </c:pt>
                <c:pt idx="138">
                  <c:v>0.50958333333302597</c:v>
                </c:pt>
                <c:pt idx="139">
                  <c:v>0.50965277777746998</c:v>
                </c:pt>
                <c:pt idx="140">
                  <c:v>0.50972222222191399</c:v>
                </c:pt>
                <c:pt idx="141">
                  <c:v>0.509791666666359</c:v>
                </c:pt>
                <c:pt idx="142">
                  <c:v>0.50986111111080301</c:v>
                </c:pt>
                <c:pt idx="143">
                  <c:v>0.50993055555524802</c:v>
                </c:pt>
                <c:pt idx="144">
                  <c:v>0.50999999999969203</c:v>
                </c:pt>
                <c:pt idx="145">
                  <c:v>0.51006944444413604</c:v>
                </c:pt>
                <c:pt idx="146">
                  <c:v>0.51013888888858105</c:v>
                </c:pt>
                <c:pt idx="147">
                  <c:v>0.51020833333302495</c:v>
                </c:pt>
                <c:pt idx="148">
                  <c:v>0.51027777777746997</c:v>
                </c:pt>
                <c:pt idx="149">
                  <c:v>0.51034722222191398</c:v>
                </c:pt>
                <c:pt idx="150">
                  <c:v>0.51041666666635799</c:v>
                </c:pt>
                <c:pt idx="151">
                  <c:v>0.510486111110803</c:v>
                </c:pt>
                <c:pt idx="152">
                  <c:v>0.51055555555524701</c:v>
                </c:pt>
                <c:pt idx="153">
                  <c:v>0.51062499999969202</c:v>
                </c:pt>
                <c:pt idx="154">
                  <c:v>0.51069444444413603</c:v>
                </c:pt>
                <c:pt idx="155">
                  <c:v>0.51076388888858004</c:v>
                </c:pt>
                <c:pt idx="156">
                  <c:v>0.51083333333302505</c:v>
                </c:pt>
                <c:pt idx="157">
                  <c:v>0.51090277777746895</c:v>
                </c:pt>
                <c:pt idx="158">
                  <c:v>0.51097222222191396</c:v>
                </c:pt>
                <c:pt idx="159">
                  <c:v>0.51104166666635797</c:v>
                </c:pt>
                <c:pt idx="160">
                  <c:v>0.51111111111080199</c:v>
                </c:pt>
                <c:pt idx="161">
                  <c:v>0.511180555555247</c:v>
                </c:pt>
                <c:pt idx="162">
                  <c:v>0.51124999999969101</c:v>
                </c:pt>
                <c:pt idx="163">
                  <c:v>0.51131944444413602</c:v>
                </c:pt>
                <c:pt idx="164">
                  <c:v>0.51138888888858003</c:v>
                </c:pt>
                <c:pt idx="165">
                  <c:v>0.51145833333302404</c:v>
                </c:pt>
                <c:pt idx="166">
                  <c:v>0.51152777777746905</c:v>
                </c:pt>
                <c:pt idx="167">
                  <c:v>0.51159722222191295</c:v>
                </c:pt>
                <c:pt idx="168">
                  <c:v>0.51166666666635796</c:v>
                </c:pt>
                <c:pt idx="169">
                  <c:v>0.51173611111080197</c:v>
                </c:pt>
                <c:pt idx="170">
                  <c:v>0.51180555555524598</c:v>
                </c:pt>
                <c:pt idx="171">
                  <c:v>0.51187499999969099</c:v>
                </c:pt>
                <c:pt idx="172">
                  <c:v>0.51194444444413501</c:v>
                </c:pt>
                <c:pt idx="173">
                  <c:v>0.51201388888858002</c:v>
                </c:pt>
                <c:pt idx="174">
                  <c:v>0.51208333333302403</c:v>
                </c:pt>
                <c:pt idx="175">
                  <c:v>0.51215277777746804</c:v>
                </c:pt>
                <c:pt idx="176">
                  <c:v>0.51222222222191305</c:v>
                </c:pt>
                <c:pt idx="177">
                  <c:v>0.51229166666635695</c:v>
                </c:pt>
                <c:pt idx="178">
                  <c:v>0.51236111111080196</c:v>
                </c:pt>
                <c:pt idx="179">
                  <c:v>0.51243055555524597</c:v>
                </c:pt>
                <c:pt idx="180">
                  <c:v>0.51249999999968998</c:v>
                </c:pt>
                <c:pt idx="181">
                  <c:v>0.51256944444413499</c:v>
                </c:pt>
                <c:pt idx="182">
                  <c:v>0.512638888888579</c:v>
                </c:pt>
                <c:pt idx="183">
                  <c:v>0.51270833333302401</c:v>
                </c:pt>
                <c:pt idx="184">
                  <c:v>0.51277777777746802</c:v>
                </c:pt>
                <c:pt idx="185">
                  <c:v>0.51284722222191204</c:v>
                </c:pt>
                <c:pt idx="186">
                  <c:v>0.51291666666635705</c:v>
                </c:pt>
                <c:pt idx="187">
                  <c:v>0.51298611111080095</c:v>
                </c:pt>
                <c:pt idx="188">
                  <c:v>0.51305555555524596</c:v>
                </c:pt>
                <c:pt idx="189">
                  <c:v>0.51312499999968997</c:v>
                </c:pt>
                <c:pt idx="190">
                  <c:v>0.51319444444413398</c:v>
                </c:pt>
                <c:pt idx="191">
                  <c:v>0.51326388888857899</c:v>
                </c:pt>
                <c:pt idx="192">
                  <c:v>0.513333333333023</c:v>
                </c:pt>
                <c:pt idx="193">
                  <c:v>0.51340277777746801</c:v>
                </c:pt>
                <c:pt idx="194">
                  <c:v>0.51347222222191202</c:v>
                </c:pt>
                <c:pt idx="195">
                  <c:v>0.51354166666635603</c:v>
                </c:pt>
                <c:pt idx="196">
                  <c:v>0.51361111111080104</c:v>
                </c:pt>
                <c:pt idx="197">
                  <c:v>0.51368055555524506</c:v>
                </c:pt>
                <c:pt idx="198">
                  <c:v>0.51374999999968995</c:v>
                </c:pt>
                <c:pt idx="199">
                  <c:v>0.51381944444413397</c:v>
                </c:pt>
                <c:pt idx="200">
                  <c:v>0.51388888888857798</c:v>
                </c:pt>
              </c:numCache>
            </c:numRef>
          </c:xVal>
          <c:yVal>
            <c:numRef>
              <c:f>regsheet1!$B$2:$B$202</c:f>
              <c:numCache>
                <c:formatCode>General</c:formatCode>
                <c:ptCount val="201"/>
                <c:pt idx="0">
                  <c:v>69.5</c:v>
                </c:pt>
                <c:pt idx="1">
                  <c:v>71</c:v>
                </c:pt>
                <c:pt idx="2">
                  <c:v>70.5</c:v>
                </c:pt>
                <c:pt idx="3">
                  <c:v>68.7</c:v>
                </c:pt>
                <c:pt idx="4">
                  <c:v>66.5</c:v>
                </c:pt>
                <c:pt idx="5">
                  <c:v>65.900000000000006</c:v>
                </c:pt>
                <c:pt idx="6">
                  <c:v>66.400000000000006</c:v>
                </c:pt>
                <c:pt idx="7">
                  <c:v>66.599999999999994</c:v>
                </c:pt>
                <c:pt idx="8">
                  <c:v>66.2</c:v>
                </c:pt>
                <c:pt idx="9">
                  <c:v>66.3</c:v>
                </c:pt>
                <c:pt idx="10">
                  <c:v>67.599999999999994</c:v>
                </c:pt>
                <c:pt idx="11">
                  <c:v>69</c:v>
                </c:pt>
                <c:pt idx="12">
                  <c:v>70.900000000000006</c:v>
                </c:pt>
                <c:pt idx="13">
                  <c:v>71.599999999999994</c:v>
                </c:pt>
                <c:pt idx="14">
                  <c:v>72.900000000000006</c:v>
                </c:pt>
                <c:pt idx="15">
                  <c:v>73.2</c:v>
                </c:pt>
                <c:pt idx="16">
                  <c:v>70.900000000000006</c:v>
                </c:pt>
                <c:pt idx="17">
                  <c:v>69.400000000000006</c:v>
                </c:pt>
                <c:pt idx="18">
                  <c:v>68.2</c:v>
                </c:pt>
                <c:pt idx="19">
                  <c:v>68</c:v>
                </c:pt>
                <c:pt idx="20">
                  <c:v>68.400000000000006</c:v>
                </c:pt>
                <c:pt idx="21">
                  <c:v>67.599999999999994</c:v>
                </c:pt>
                <c:pt idx="22">
                  <c:v>66</c:v>
                </c:pt>
                <c:pt idx="23">
                  <c:v>65.3</c:v>
                </c:pt>
                <c:pt idx="24">
                  <c:v>65.099999999999994</c:v>
                </c:pt>
                <c:pt idx="25">
                  <c:v>64.8</c:v>
                </c:pt>
                <c:pt idx="26">
                  <c:v>66.3</c:v>
                </c:pt>
                <c:pt idx="27">
                  <c:v>68.7</c:v>
                </c:pt>
                <c:pt idx="28">
                  <c:v>70.7</c:v>
                </c:pt>
                <c:pt idx="29">
                  <c:v>69.8</c:v>
                </c:pt>
                <c:pt idx="30">
                  <c:v>69.5</c:v>
                </c:pt>
                <c:pt idx="31">
                  <c:v>70.2</c:v>
                </c:pt>
                <c:pt idx="32">
                  <c:v>69.900000000000006</c:v>
                </c:pt>
                <c:pt idx="33">
                  <c:v>70.5</c:v>
                </c:pt>
                <c:pt idx="34">
                  <c:v>73.2</c:v>
                </c:pt>
                <c:pt idx="35">
                  <c:v>74.3</c:v>
                </c:pt>
                <c:pt idx="36">
                  <c:v>73.7</c:v>
                </c:pt>
                <c:pt idx="37">
                  <c:v>74.3</c:v>
                </c:pt>
                <c:pt idx="38">
                  <c:v>75.400000000000006</c:v>
                </c:pt>
                <c:pt idx="39">
                  <c:v>76.8</c:v>
                </c:pt>
                <c:pt idx="40">
                  <c:v>75.8</c:v>
                </c:pt>
                <c:pt idx="41">
                  <c:v>75.5</c:v>
                </c:pt>
                <c:pt idx="42">
                  <c:v>75.3</c:v>
                </c:pt>
                <c:pt idx="43">
                  <c:v>75.400000000000006</c:v>
                </c:pt>
                <c:pt idx="44">
                  <c:v>75.2</c:v>
                </c:pt>
                <c:pt idx="45">
                  <c:v>76.599999999999994</c:v>
                </c:pt>
                <c:pt idx="46">
                  <c:v>78.8</c:v>
                </c:pt>
                <c:pt idx="47">
                  <c:v>79.5</c:v>
                </c:pt>
                <c:pt idx="48">
                  <c:v>77.8</c:v>
                </c:pt>
                <c:pt idx="49">
                  <c:v>77.5</c:v>
                </c:pt>
                <c:pt idx="50">
                  <c:v>77.7</c:v>
                </c:pt>
                <c:pt idx="51">
                  <c:v>79.400000000000006</c:v>
                </c:pt>
                <c:pt idx="52">
                  <c:v>80</c:v>
                </c:pt>
                <c:pt idx="53">
                  <c:v>79.900000000000006</c:v>
                </c:pt>
                <c:pt idx="54">
                  <c:v>79.400000000000006</c:v>
                </c:pt>
                <c:pt idx="55">
                  <c:v>79.099999999999994</c:v>
                </c:pt>
                <c:pt idx="56">
                  <c:v>79.2</c:v>
                </c:pt>
                <c:pt idx="57">
                  <c:v>79.5</c:v>
                </c:pt>
                <c:pt idx="58">
                  <c:v>82.3</c:v>
                </c:pt>
                <c:pt idx="59">
                  <c:v>82.5</c:v>
                </c:pt>
                <c:pt idx="60">
                  <c:v>81.900000000000006</c:v>
                </c:pt>
                <c:pt idx="61">
                  <c:v>81.8</c:v>
                </c:pt>
                <c:pt idx="62">
                  <c:v>83.3</c:v>
                </c:pt>
                <c:pt idx="63">
                  <c:v>83.7</c:v>
                </c:pt>
                <c:pt idx="64">
                  <c:v>84.7</c:v>
                </c:pt>
                <c:pt idx="65">
                  <c:v>86</c:v>
                </c:pt>
                <c:pt idx="66">
                  <c:v>84.9</c:v>
                </c:pt>
                <c:pt idx="67">
                  <c:v>85.3</c:v>
                </c:pt>
                <c:pt idx="68">
                  <c:v>86.7</c:v>
                </c:pt>
                <c:pt idx="69">
                  <c:v>87.2</c:v>
                </c:pt>
                <c:pt idx="70">
                  <c:v>86.9</c:v>
                </c:pt>
                <c:pt idx="71">
                  <c:v>85.8</c:v>
                </c:pt>
                <c:pt idx="72">
                  <c:v>83.4</c:v>
                </c:pt>
                <c:pt idx="73">
                  <c:v>82</c:v>
                </c:pt>
                <c:pt idx="74">
                  <c:v>81.2</c:v>
                </c:pt>
                <c:pt idx="75">
                  <c:v>80.599999999999994</c:v>
                </c:pt>
                <c:pt idx="76">
                  <c:v>81</c:v>
                </c:pt>
                <c:pt idx="77">
                  <c:v>81.099999999999994</c:v>
                </c:pt>
                <c:pt idx="78">
                  <c:v>82.1</c:v>
                </c:pt>
                <c:pt idx="79">
                  <c:v>82</c:v>
                </c:pt>
                <c:pt idx="80">
                  <c:v>82.1</c:v>
                </c:pt>
                <c:pt idx="81">
                  <c:v>84.6</c:v>
                </c:pt>
                <c:pt idx="82">
                  <c:v>85.4</c:v>
                </c:pt>
                <c:pt idx="83">
                  <c:v>85.1</c:v>
                </c:pt>
                <c:pt idx="84">
                  <c:v>84.9</c:v>
                </c:pt>
                <c:pt idx="85">
                  <c:v>84.5</c:v>
                </c:pt>
                <c:pt idx="86">
                  <c:v>83.8</c:v>
                </c:pt>
                <c:pt idx="87">
                  <c:v>83</c:v>
                </c:pt>
                <c:pt idx="88">
                  <c:v>83.1</c:v>
                </c:pt>
                <c:pt idx="89">
                  <c:v>83.4</c:v>
                </c:pt>
                <c:pt idx="90">
                  <c:v>81.2</c:v>
                </c:pt>
                <c:pt idx="91">
                  <c:v>80.2</c:v>
                </c:pt>
                <c:pt idx="92">
                  <c:v>80.599999999999994</c:v>
                </c:pt>
                <c:pt idx="93">
                  <c:v>81.5</c:v>
                </c:pt>
                <c:pt idx="94">
                  <c:v>82.7</c:v>
                </c:pt>
                <c:pt idx="95">
                  <c:v>83.8</c:v>
                </c:pt>
                <c:pt idx="96">
                  <c:v>84.5</c:v>
                </c:pt>
                <c:pt idx="97">
                  <c:v>85.4</c:v>
                </c:pt>
                <c:pt idx="98">
                  <c:v>84.9</c:v>
                </c:pt>
                <c:pt idx="99">
                  <c:v>84.7</c:v>
                </c:pt>
                <c:pt idx="100">
                  <c:v>83.8</c:v>
                </c:pt>
                <c:pt idx="101">
                  <c:v>83.2</c:v>
                </c:pt>
                <c:pt idx="102">
                  <c:v>84.6</c:v>
                </c:pt>
                <c:pt idx="103">
                  <c:v>84.2</c:v>
                </c:pt>
                <c:pt idx="104">
                  <c:v>84.7</c:v>
                </c:pt>
                <c:pt idx="105">
                  <c:v>84.1</c:v>
                </c:pt>
                <c:pt idx="106">
                  <c:v>83.5</c:v>
                </c:pt>
                <c:pt idx="107">
                  <c:v>83.4</c:v>
                </c:pt>
                <c:pt idx="108">
                  <c:v>84.1</c:v>
                </c:pt>
                <c:pt idx="109">
                  <c:v>85.5</c:v>
                </c:pt>
                <c:pt idx="110">
                  <c:v>85.9</c:v>
                </c:pt>
                <c:pt idx="111">
                  <c:v>84.7</c:v>
                </c:pt>
                <c:pt idx="112">
                  <c:v>85.1</c:v>
                </c:pt>
                <c:pt idx="113">
                  <c:v>87.1</c:v>
                </c:pt>
                <c:pt idx="114">
                  <c:v>88.8</c:v>
                </c:pt>
                <c:pt idx="115">
                  <c:v>88.6</c:v>
                </c:pt>
                <c:pt idx="116">
                  <c:v>88.8</c:v>
                </c:pt>
                <c:pt idx="117">
                  <c:v>89.2</c:v>
                </c:pt>
                <c:pt idx="118">
                  <c:v>89.8</c:v>
                </c:pt>
                <c:pt idx="119">
                  <c:v>90.2</c:v>
                </c:pt>
                <c:pt idx="120">
                  <c:v>89.4</c:v>
                </c:pt>
                <c:pt idx="121">
                  <c:v>88.1</c:v>
                </c:pt>
                <c:pt idx="122">
                  <c:v>88.1</c:v>
                </c:pt>
                <c:pt idx="123">
                  <c:v>88</c:v>
                </c:pt>
                <c:pt idx="124">
                  <c:v>87.4</c:v>
                </c:pt>
                <c:pt idx="125">
                  <c:v>87.8</c:v>
                </c:pt>
                <c:pt idx="126">
                  <c:v>87.9</c:v>
                </c:pt>
                <c:pt idx="127">
                  <c:v>87.3</c:v>
                </c:pt>
                <c:pt idx="128">
                  <c:v>86.6</c:v>
                </c:pt>
                <c:pt idx="129">
                  <c:v>87</c:v>
                </c:pt>
                <c:pt idx="130">
                  <c:v>87.7</c:v>
                </c:pt>
                <c:pt idx="131">
                  <c:v>88.8</c:v>
                </c:pt>
                <c:pt idx="132">
                  <c:v>89.1</c:v>
                </c:pt>
                <c:pt idx="133">
                  <c:v>89.5</c:v>
                </c:pt>
                <c:pt idx="134">
                  <c:v>89.6</c:v>
                </c:pt>
                <c:pt idx="135">
                  <c:v>91.5</c:v>
                </c:pt>
                <c:pt idx="136">
                  <c:v>91.3</c:v>
                </c:pt>
                <c:pt idx="137">
                  <c:v>92.5</c:v>
                </c:pt>
                <c:pt idx="138">
                  <c:v>91.6</c:v>
                </c:pt>
                <c:pt idx="139">
                  <c:v>89.8</c:v>
                </c:pt>
                <c:pt idx="140">
                  <c:v>87.8</c:v>
                </c:pt>
                <c:pt idx="141">
                  <c:v>86.9</c:v>
                </c:pt>
                <c:pt idx="142">
                  <c:v>86.4</c:v>
                </c:pt>
                <c:pt idx="143">
                  <c:v>87.1</c:v>
                </c:pt>
                <c:pt idx="144">
                  <c:v>87.7</c:v>
                </c:pt>
                <c:pt idx="145">
                  <c:v>88.7</c:v>
                </c:pt>
                <c:pt idx="146">
                  <c:v>83.7</c:v>
                </c:pt>
                <c:pt idx="147">
                  <c:v>84.6</c:v>
                </c:pt>
                <c:pt idx="148">
                  <c:v>86.1</c:v>
                </c:pt>
                <c:pt idx="149">
                  <c:v>85.4</c:v>
                </c:pt>
                <c:pt idx="150">
                  <c:v>84.3</c:v>
                </c:pt>
                <c:pt idx="151">
                  <c:v>84</c:v>
                </c:pt>
                <c:pt idx="152">
                  <c:v>83.8</c:v>
                </c:pt>
                <c:pt idx="153">
                  <c:v>82.9</c:v>
                </c:pt>
                <c:pt idx="154">
                  <c:v>82.1</c:v>
                </c:pt>
                <c:pt idx="155">
                  <c:v>82</c:v>
                </c:pt>
                <c:pt idx="156">
                  <c:v>85.1</c:v>
                </c:pt>
                <c:pt idx="157">
                  <c:v>85.2</c:v>
                </c:pt>
                <c:pt idx="158">
                  <c:v>84.6</c:v>
                </c:pt>
                <c:pt idx="159">
                  <c:v>84.5</c:v>
                </c:pt>
                <c:pt idx="160">
                  <c:v>86</c:v>
                </c:pt>
                <c:pt idx="161">
                  <c:v>87.5</c:v>
                </c:pt>
                <c:pt idx="162">
                  <c:v>89.1</c:v>
                </c:pt>
                <c:pt idx="163">
                  <c:v>86.6</c:v>
                </c:pt>
                <c:pt idx="164">
                  <c:v>84.2</c:v>
                </c:pt>
                <c:pt idx="165">
                  <c:v>85.3</c:v>
                </c:pt>
                <c:pt idx="166">
                  <c:v>83.6</c:v>
                </c:pt>
                <c:pt idx="167">
                  <c:v>82.4</c:v>
                </c:pt>
                <c:pt idx="168">
                  <c:v>82.1</c:v>
                </c:pt>
                <c:pt idx="169">
                  <c:v>81</c:v>
                </c:pt>
                <c:pt idx="170">
                  <c:v>80.7</c:v>
                </c:pt>
                <c:pt idx="171">
                  <c:v>82</c:v>
                </c:pt>
                <c:pt idx="172">
                  <c:v>83.6</c:v>
                </c:pt>
                <c:pt idx="173">
                  <c:v>83.8</c:v>
                </c:pt>
                <c:pt idx="174">
                  <c:v>83.5</c:v>
                </c:pt>
                <c:pt idx="175">
                  <c:v>84</c:v>
                </c:pt>
                <c:pt idx="176">
                  <c:v>85</c:v>
                </c:pt>
                <c:pt idx="177">
                  <c:v>85.2</c:v>
                </c:pt>
                <c:pt idx="178">
                  <c:v>88.2</c:v>
                </c:pt>
                <c:pt idx="179">
                  <c:v>90.5</c:v>
                </c:pt>
                <c:pt idx="180">
                  <c:v>89.9</c:v>
                </c:pt>
                <c:pt idx="181">
                  <c:v>87.7</c:v>
                </c:pt>
                <c:pt idx="182">
                  <c:v>86.5</c:v>
                </c:pt>
                <c:pt idx="183">
                  <c:v>85.7</c:v>
                </c:pt>
                <c:pt idx="184">
                  <c:v>85.2</c:v>
                </c:pt>
                <c:pt idx="185">
                  <c:v>85.2</c:v>
                </c:pt>
                <c:pt idx="186">
                  <c:v>85.9</c:v>
                </c:pt>
                <c:pt idx="187">
                  <c:v>86.1</c:v>
                </c:pt>
                <c:pt idx="188">
                  <c:v>85.4</c:v>
                </c:pt>
                <c:pt idx="189">
                  <c:v>83.6</c:v>
                </c:pt>
                <c:pt idx="190">
                  <c:v>84.5</c:v>
                </c:pt>
                <c:pt idx="191">
                  <c:v>86.6</c:v>
                </c:pt>
                <c:pt idx="192">
                  <c:v>86</c:v>
                </c:pt>
                <c:pt idx="193">
                  <c:v>84.5</c:v>
                </c:pt>
                <c:pt idx="194">
                  <c:v>86.2</c:v>
                </c:pt>
                <c:pt idx="195">
                  <c:v>85.1</c:v>
                </c:pt>
                <c:pt idx="196">
                  <c:v>83.5</c:v>
                </c:pt>
                <c:pt idx="197">
                  <c:v>83</c:v>
                </c:pt>
                <c:pt idx="198">
                  <c:v>81.2</c:v>
                </c:pt>
                <c:pt idx="199">
                  <c:v>80.599999999999994</c:v>
                </c:pt>
                <c:pt idx="200">
                  <c:v>80.5</c:v>
                </c:pt>
              </c:numCache>
            </c:numRef>
          </c:yVal>
          <c:smooth val="1"/>
        </c:ser>
        <c:dLbls>
          <c:showLegendKey val="0"/>
          <c:showVal val="0"/>
          <c:showCatName val="0"/>
          <c:showSerName val="0"/>
          <c:showPercent val="0"/>
          <c:showBubbleSize val="0"/>
        </c:dLbls>
        <c:axId val="196336088"/>
        <c:axId val="196338832"/>
      </c:scatterChart>
      <c:valAx>
        <c:axId val="196336088"/>
        <c:scaling>
          <c:orientation val="minMax"/>
          <c:max val="0.51423599999999958"/>
          <c:min val="0.5"/>
        </c:scaling>
        <c:delete val="0"/>
        <c:axPos val="b"/>
        <c:numFmt formatCode="h:mm:ss;@" sourceLinked="1"/>
        <c:majorTickMark val="out"/>
        <c:minorTickMark val="none"/>
        <c:tickLblPos val="nextTo"/>
        <c:spPr>
          <a:ln w="38100"/>
        </c:spPr>
        <c:crossAx val="196338832"/>
        <c:crosses val="autoZero"/>
        <c:crossBetween val="midCat"/>
        <c:majorUnit val="3.4722000000000008E-3"/>
      </c:valAx>
      <c:valAx>
        <c:axId val="196338832"/>
        <c:scaling>
          <c:orientation val="minMax"/>
          <c:min val="60"/>
        </c:scaling>
        <c:delete val="0"/>
        <c:axPos val="l"/>
        <c:title>
          <c:tx>
            <c:rich>
              <a:bodyPr rot="-5400000" vert="horz"/>
              <a:lstStyle/>
              <a:p>
                <a:pPr>
                  <a:defRPr/>
                </a:pPr>
                <a:r>
                  <a:rPr lang="en-US"/>
                  <a:t>Power (MW)</a:t>
                </a:r>
              </a:p>
            </c:rich>
          </c:tx>
          <c:layout/>
          <c:overlay val="0"/>
        </c:title>
        <c:numFmt formatCode="General" sourceLinked="1"/>
        <c:majorTickMark val="out"/>
        <c:minorTickMark val="none"/>
        <c:tickLblPos val="nextTo"/>
        <c:spPr>
          <a:ln w="38100"/>
        </c:spPr>
        <c:crossAx val="196336088"/>
        <c:crosses val="autoZero"/>
        <c:crossBetween val="midCat"/>
      </c:valAx>
    </c:plotArea>
    <c:plotVisOnly val="1"/>
    <c:dispBlanksAs val="gap"/>
    <c:showDLblsOverMax val="0"/>
  </c:chart>
  <c:spPr>
    <a:ln>
      <a:noFill/>
    </a:ln>
  </c:spPr>
  <c:txPr>
    <a:bodyPr/>
    <a:lstStyle/>
    <a:p>
      <a:pPr>
        <a:defRPr sz="1200"/>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D9F1A-5FF4-4BE8-9B28-5BDFE38AE2AF}"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6FA30038-DE7E-41D8-A740-CB5931483A22}">
      <dgm:prSet/>
      <dgm:spPr/>
      <dgm:t>
        <a:bodyPr/>
        <a:lstStyle/>
        <a:p>
          <a:pPr rtl="0"/>
          <a:r>
            <a:rPr lang="en-US" dirty="0" smtClean="0"/>
            <a:t>High reserve prices</a:t>
          </a:r>
          <a:endParaRPr lang="en-US" dirty="0"/>
        </a:p>
      </dgm:t>
    </dgm:pt>
    <dgm:pt modelId="{03A6E8DB-7E8B-4081-ABB2-F145E0450A62}" type="parTrans" cxnId="{CC3AA53F-C11D-400F-AF67-666295BA0701}">
      <dgm:prSet/>
      <dgm:spPr/>
      <dgm:t>
        <a:bodyPr/>
        <a:lstStyle/>
        <a:p>
          <a:endParaRPr lang="en-US"/>
        </a:p>
      </dgm:t>
    </dgm:pt>
    <dgm:pt modelId="{EDA5455F-6D1C-46B2-B4E0-B31BCFFCC6E8}" type="sibTrans" cxnId="{CC3AA53F-C11D-400F-AF67-666295BA0701}">
      <dgm:prSet/>
      <dgm:spPr/>
      <dgm:t>
        <a:bodyPr/>
        <a:lstStyle/>
        <a:p>
          <a:endParaRPr lang="en-US"/>
        </a:p>
      </dgm:t>
    </dgm:pt>
    <dgm:pt modelId="{E018FE22-9CAE-403A-9D67-EFB70B8F8EB5}">
      <dgm:prSet/>
      <dgm:spPr/>
      <dgm:t>
        <a:bodyPr/>
        <a:lstStyle/>
        <a:p>
          <a:pPr rtl="0"/>
          <a:r>
            <a:rPr lang="en-US" dirty="0" smtClean="0"/>
            <a:t>High cost energy</a:t>
          </a:r>
          <a:endParaRPr lang="en-US" dirty="0"/>
        </a:p>
      </dgm:t>
    </dgm:pt>
    <dgm:pt modelId="{4EE0A0B2-1936-47BF-A6F9-124852BAF213}" type="parTrans" cxnId="{2BA95823-426B-429F-A0FE-8FB0F076A4FC}">
      <dgm:prSet/>
      <dgm:spPr/>
      <dgm:t>
        <a:bodyPr/>
        <a:lstStyle/>
        <a:p>
          <a:endParaRPr lang="en-US"/>
        </a:p>
      </dgm:t>
    </dgm:pt>
    <dgm:pt modelId="{6468E086-F64A-4674-B963-14560B86D65D}" type="sibTrans" cxnId="{2BA95823-426B-429F-A0FE-8FB0F076A4FC}">
      <dgm:prSet/>
      <dgm:spPr/>
      <dgm:t>
        <a:bodyPr/>
        <a:lstStyle/>
        <a:p>
          <a:endParaRPr lang="en-US"/>
        </a:p>
      </dgm:t>
    </dgm:pt>
    <dgm:pt modelId="{AA52C8AD-7371-486F-8158-725CDCDF10B9}">
      <dgm:prSet/>
      <dgm:spPr/>
      <dgm:t>
        <a:bodyPr/>
        <a:lstStyle/>
        <a:p>
          <a:pPr rtl="0"/>
          <a:r>
            <a:rPr lang="en-US" dirty="0" smtClean="0"/>
            <a:t>Energy and Reserve Scarcity</a:t>
          </a:r>
          <a:endParaRPr lang="en-US" dirty="0"/>
        </a:p>
      </dgm:t>
    </dgm:pt>
    <dgm:pt modelId="{6A38A6E2-A507-4D19-A386-20B4111FF215}" type="parTrans" cxnId="{28E3CADF-AF8F-48DF-A1F5-9980AA816FF6}">
      <dgm:prSet/>
      <dgm:spPr/>
      <dgm:t>
        <a:bodyPr/>
        <a:lstStyle/>
        <a:p>
          <a:endParaRPr lang="en-US"/>
        </a:p>
      </dgm:t>
    </dgm:pt>
    <dgm:pt modelId="{FC71E548-B95B-483C-A1B2-4FB2A6CCCB4F}" type="sibTrans" cxnId="{28E3CADF-AF8F-48DF-A1F5-9980AA816FF6}">
      <dgm:prSet/>
      <dgm:spPr/>
      <dgm:t>
        <a:bodyPr/>
        <a:lstStyle/>
        <a:p>
          <a:endParaRPr lang="en-US"/>
        </a:p>
      </dgm:t>
    </dgm:pt>
    <dgm:pt modelId="{4E79EC5B-0899-4CE5-9ED0-5E6506EF2D81}">
      <dgm:prSet/>
      <dgm:spPr/>
      <dgm:t>
        <a:bodyPr/>
        <a:lstStyle/>
        <a:p>
          <a:pPr rtl="0"/>
          <a:r>
            <a:rPr lang="en-US" smtClean="0"/>
            <a:t>Reserve shortages</a:t>
          </a:r>
          <a:endParaRPr lang="en-US"/>
        </a:p>
      </dgm:t>
    </dgm:pt>
    <dgm:pt modelId="{AA5EC4D6-A2A5-48CE-8B8A-8ED6167AFF6A}" type="parTrans" cxnId="{60BDDA93-BA1C-42FE-8058-2CCE1C34399D}">
      <dgm:prSet/>
      <dgm:spPr/>
      <dgm:t>
        <a:bodyPr/>
        <a:lstStyle/>
        <a:p>
          <a:endParaRPr lang="en-US"/>
        </a:p>
      </dgm:t>
    </dgm:pt>
    <dgm:pt modelId="{3BD877F1-08E9-4603-85B6-F6B11B3D5CF0}" type="sibTrans" cxnId="{60BDDA93-BA1C-42FE-8058-2CCE1C34399D}">
      <dgm:prSet/>
      <dgm:spPr/>
      <dgm:t>
        <a:bodyPr/>
        <a:lstStyle/>
        <a:p>
          <a:endParaRPr lang="en-US"/>
        </a:p>
      </dgm:t>
    </dgm:pt>
    <dgm:pt modelId="{94F1A883-A7C3-4F86-A77A-995CF87AA3F5}">
      <dgm:prSet/>
      <dgm:spPr/>
      <dgm:t>
        <a:bodyPr/>
        <a:lstStyle/>
        <a:p>
          <a:pPr rtl="0"/>
          <a:r>
            <a:rPr lang="en-US" smtClean="0"/>
            <a:t>Over-generation</a:t>
          </a:r>
          <a:endParaRPr lang="en-US"/>
        </a:p>
      </dgm:t>
    </dgm:pt>
    <dgm:pt modelId="{9AB4A82E-184C-4DA4-982D-BA21CAEED20A}" type="parTrans" cxnId="{19C79422-C69A-4471-8260-82CCFFBD5680}">
      <dgm:prSet/>
      <dgm:spPr/>
      <dgm:t>
        <a:bodyPr/>
        <a:lstStyle/>
        <a:p>
          <a:endParaRPr lang="en-US"/>
        </a:p>
      </dgm:t>
    </dgm:pt>
    <dgm:pt modelId="{B376A33E-8284-48DA-833D-9F9BE1CC1983}" type="sibTrans" cxnId="{19C79422-C69A-4471-8260-82CCFFBD5680}">
      <dgm:prSet/>
      <dgm:spPr/>
      <dgm:t>
        <a:bodyPr/>
        <a:lstStyle/>
        <a:p>
          <a:endParaRPr lang="en-US"/>
        </a:p>
      </dgm:t>
    </dgm:pt>
    <dgm:pt modelId="{939C5743-9E76-4A65-95F0-7E10A7B4C656}">
      <dgm:prSet/>
      <dgm:spPr/>
      <dgm:t>
        <a:bodyPr/>
        <a:lstStyle/>
        <a:p>
          <a:pPr rtl="0"/>
          <a:r>
            <a:rPr lang="en-US" smtClean="0"/>
            <a:t>Under-generation</a:t>
          </a:r>
          <a:endParaRPr lang="en-US"/>
        </a:p>
      </dgm:t>
    </dgm:pt>
    <dgm:pt modelId="{10E565F7-D6A1-4D7E-A0E4-A38EA9B14F2D}" type="parTrans" cxnId="{6B6AC0D8-3810-46A4-A7E4-C6D823548C9E}">
      <dgm:prSet/>
      <dgm:spPr/>
      <dgm:t>
        <a:bodyPr/>
        <a:lstStyle/>
        <a:p>
          <a:endParaRPr lang="en-US"/>
        </a:p>
      </dgm:t>
    </dgm:pt>
    <dgm:pt modelId="{71E00964-2A40-4840-9A37-4974A9A68889}" type="sibTrans" cxnId="{6B6AC0D8-3810-46A4-A7E4-C6D823548C9E}">
      <dgm:prSet/>
      <dgm:spPr/>
      <dgm:t>
        <a:bodyPr/>
        <a:lstStyle/>
        <a:p>
          <a:endParaRPr lang="en-US"/>
        </a:p>
      </dgm:t>
    </dgm:pt>
    <dgm:pt modelId="{2E72E644-2EA3-482B-8E66-E028BF9B4CD7}">
      <dgm:prSet/>
      <dgm:spPr/>
      <dgm:t>
        <a:bodyPr/>
        <a:lstStyle/>
        <a:p>
          <a:pPr rtl="0"/>
          <a:r>
            <a:rPr lang="en-US" smtClean="0"/>
            <a:t>Area Control Error (ACE)</a:t>
          </a:r>
          <a:endParaRPr lang="en-US"/>
        </a:p>
      </dgm:t>
    </dgm:pt>
    <dgm:pt modelId="{7177BC08-379D-488C-9E23-E5FEA4CA1F7F}" type="parTrans" cxnId="{ECFDD3DC-FCA6-4057-9264-15AFA6362579}">
      <dgm:prSet/>
      <dgm:spPr/>
      <dgm:t>
        <a:bodyPr/>
        <a:lstStyle/>
        <a:p>
          <a:endParaRPr lang="en-US"/>
        </a:p>
      </dgm:t>
    </dgm:pt>
    <dgm:pt modelId="{6B32AC7E-EBB2-4FFB-AB7B-80C69D250356}" type="sibTrans" cxnId="{ECFDD3DC-FCA6-4057-9264-15AFA6362579}">
      <dgm:prSet/>
      <dgm:spPr/>
      <dgm:t>
        <a:bodyPr/>
        <a:lstStyle/>
        <a:p>
          <a:endParaRPr lang="en-US"/>
        </a:p>
      </dgm:t>
    </dgm:pt>
    <dgm:pt modelId="{F91658E1-3D21-4232-9CC6-243F36916E23}">
      <dgm:prSet/>
      <dgm:spPr/>
      <dgm:t>
        <a:bodyPr/>
        <a:lstStyle/>
        <a:p>
          <a:pPr rtl="0"/>
          <a:r>
            <a:rPr lang="en-US" smtClean="0"/>
            <a:t>Frequency deviation</a:t>
          </a:r>
          <a:endParaRPr lang="en-US"/>
        </a:p>
      </dgm:t>
    </dgm:pt>
    <dgm:pt modelId="{9DD000C1-A139-437F-9A4B-CCAFB5555FA1}" type="parTrans" cxnId="{B4DF53AC-A89C-49F6-ABBF-60A49DAEF930}">
      <dgm:prSet/>
      <dgm:spPr/>
      <dgm:t>
        <a:bodyPr/>
        <a:lstStyle/>
        <a:p>
          <a:endParaRPr lang="en-US"/>
        </a:p>
      </dgm:t>
    </dgm:pt>
    <dgm:pt modelId="{8F829246-9A9E-4117-BE8A-4ED94B488EE6}" type="sibTrans" cxnId="{B4DF53AC-A89C-49F6-ABBF-60A49DAEF930}">
      <dgm:prSet/>
      <dgm:spPr/>
      <dgm:t>
        <a:bodyPr/>
        <a:lstStyle/>
        <a:p>
          <a:endParaRPr lang="en-US"/>
        </a:p>
      </dgm:t>
    </dgm:pt>
    <dgm:pt modelId="{A1F9F911-61BE-4CF1-A158-11FD63AA431F}">
      <dgm:prSet/>
      <dgm:spPr/>
      <dgm:t>
        <a:bodyPr/>
        <a:lstStyle/>
        <a:p>
          <a:pPr rtl="0"/>
          <a:r>
            <a:rPr lang="en-US" smtClean="0"/>
            <a:t>Load shedding </a:t>
          </a:r>
          <a:endParaRPr lang="en-US"/>
        </a:p>
      </dgm:t>
    </dgm:pt>
    <dgm:pt modelId="{1B56C4C5-BD12-4E48-895A-31DB4B097ED2}" type="parTrans" cxnId="{F3B16AF0-478F-4FB7-83F6-0BB943D2EC13}">
      <dgm:prSet/>
      <dgm:spPr/>
      <dgm:t>
        <a:bodyPr/>
        <a:lstStyle/>
        <a:p>
          <a:endParaRPr lang="en-US"/>
        </a:p>
      </dgm:t>
    </dgm:pt>
    <dgm:pt modelId="{438DADFC-BDBA-4CB3-BF00-3EDC0E7EC8AF}" type="sibTrans" cxnId="{F3B16AF0-478F-4FB7-83F6-0BB943D2EC13}">
      <dgm:prSet/>
      <dgm:spPr/>
      <dgm:t>
        <a:bodyPr/>
        <a:lstStyle/>
        <a:p>
          <a:endParaRPr lang="en-US"/>
        </a:p>
      </dgm:t>
    </dgm:pt>
    <dgm:pt modelId="{EDC6E7EC-4E68-4600-A819-F8D09D5A832B}">
      <dgm:prSet/>
      <dgm:spPr/>
      <dgm:t>
        <a:bodyPr/>
        <a:lstStyle/>
        <a:p>
          <a:pPr rtl="0"/>
          <a:r>
            <a:rPr lang="en-US" smtClean="0"/>
            <a:t>Generator disconnection</a:t>
          </a:r>
          <a:endParaRPr lang="en-US"/>
        </a:p>
      </dgm:t>
    </dgm:pt>
    <dgm:pt modelId="{202DE246-A0DA-4F67-9792-0F69E74998AC}" type="parTrans" cxnId="{E8E0734F-ED3F-46B4-8B55-7B711BC31E20}">
      <dgm:prSet/>
      <dgm:spPr/>
      <dgm:t>
        <a:bodyPr/>
        <a:lstStyle/>
        <a:p>
          <a:endParaRPr lang="en-US"/>
        </a:p>
      </dgm:t>
    </dgm:pt>
    <dgm:pt modelId="{4A1C837E-3523-40F7-9B90-7D7D7DCB955E}" type="sibTrans" cxnId="{E8E0734F-ED3F-46B4-8B55-7B711BC31E20}">
      <dgm:prSet/>
      <dgm:spPr/>
      <dgm:t>
        <a:bodyPr/>
        <a:lstStyle/>
        <a:p>
          <a:endParaRPr lang="en-US"/>
        </a:p>
      </dgm:t>
    </dgm:pt>
    <dgm:pt modelId="{3F80AE99-9219-4839-9A65-C0F88BC1F1A7}">
      <dgm:prSet/>
      <dgm:spPr/>
      <dgm:t>
        <a:bodyPr/>
        <a:lstStyle/>
        <a:p>
          <a:pPr rtl="0"/>
          <a:r>
            <a:rPr lang="en-US" dirty="0" smtClean="0"/>
            <a:t>RES Curtailment</a:t>
          </a:r>
          <a:endParaRPr lang="en-US" dirty="0"/>
        </a:p>
      </dgm:t>
    </dgm:pt>
    <dgm:pt modelId="{ACE8DC0D-C059-4B2D-B8F5-56B95195292E}" type="parTrans" cxnId="{996FCFC5-7DED-42E9-B036-6EB863246AC4}">
      <dgm:prSet/>
      <dgm:spPr/>
      <dgm:t>
        <a:bodyPr/>
        <a:lstStyle/>
        <a:p>
          <a:endParaRPr lang="en-US"/>
        </a:p>
      </dgm:t>
    </dgm:pt>
    <dgm:pt modelId="{2A53E182-CE4F-492B-926D-3D954AE48B3B}" type="sibTrans" cxnId="{996FCFC5-7DED-42E9-B036-6EB863246AC4}">
      <dgm:prSet/>
      <dgm:spPr/>
      <dgm:t>
        <a:bodyPr/>
        <a:lstStyle/>
        <a:p>
          <a:endParaRPr lang="en-US"/>
        </a:p>
      </dgm:t>
    </dgm:pt>
    <dgm:pt modelId="{FC55E1DD-B6F5-48B9-99FC-9BA79F640760}" type="pres">
      <dgm:prSet presAssocID="{5B6D9F1A-5FF4-4BE8-9B28-5BDFE38AE2AF}" presName="linear" presStyleCnt="0">
        <dgm:presLayoutVars>
          <dgm:animLvl val="lvl"/>
          <dgm:resizeHandles val="exact"/>
        </dgm:presLayoutVars>
      </dgm:prSet>
      <dgm:spPr/>
      <dgm:t>
        <a:bodyPr/>
        <a:lstStyle/>
        <a:p>
          <a:endParaRPr lang="en-US"/>
        </a:p>
      </dgm:t>
    </dgm:pt>
    <dgm:pt modelId="{39E289B4-F3F7-4DAB-83C2-7954E3DFF946}" type="pres">
      <dgm:prSet presAssocID="{3F80AE99-9219-4839-9A65-C0F88BC1F1A7}" presName="parentText" presStyleLbl="node1" presStyleIdx="0" presStyleCnt="8">
        <dgm:presLayoutVars>
          <dgm:chMax val="0"/>
          <dgm:bulletEnabled val="1"/>
        </dgm:presLayoutVars>
      </dgm:prSet>
      <dgm:spPr/>
      <dgm:t>
        <a:bodyPr/>
        <a:lstStyle/>
        <a:p>
          <a:endParaRPr lang="en-US"/>
        </a:p>
      </dgm:t>
    </dgm:pt>
    <dgm:pt modelId="{08973A7D-EB80-40F4-ADC7-8B125392C177}" type="pres">
      <dgm:prSet presAssocID="{2A53E182-CE4F-492B-926D-3D954AE48B3B}" presName="spacer" presStyleCnt="0"/>
      <dgm:spPr/>
    </dgm:pt>
    <dgm:pt modelId="{C6CC00D8-ED53-4BC3-9EC7-E0746E109424}" type="pres">
      <dgm:prSet presAssocID="{6FA30038-DE7E-41D8-A740-CB5931483A22}" presName="parentText" presStyleLbl="node1" presStyleIdx="1" presStyleCnt="8">
        <dgm:presLayoutVars>
          <dgm:chMax val="0"/>
          <dgm:bulletEnabled val="1"/>
        </dgm:presLayoutVars>
      </dgm:prSet>
      <dgm:spPr/>
      <dgm:t>
        <a:bodyPr/>
        <a:lstStyle/>
        <a:p>
          <a:endParaRPr lang="en-US"/>
        </a:p>
      </dgm:t>
    </dgm:pt>
    <dgm:pt modelId="{C763B213-FD18-46D3-8F0E-877873740DAB}" type="pres">
      <dgm:prSet presAssocID="{EDA5455F-6D1C-46B2-B4E0-B31BCFFCC6E8}" presName="spacer" presStyleCnt="0"/>
      <dgm:spPr/>
    </dgm:pt>
    <dgm:pt modelId="{758AFFE3-F697-46A1-94B8-DBE733E09E7E}" type="pres">
      <dgm:prSet presAssocID="{E018FE22-9CAE-403A-9D67-EFB70B8F8EB5}" presName="parentText" presStyleLbl="node1" presStyleIdx="2" presStyleCnt="8">
        <dgm:presLayoutVars>
          <dgm:chMax val="0"/>
          <dgm:bulletEnabled val="1"/>
        </dgm:presLayoutVars>
      </dgm:prSet>
      <dgm:spPr/>
      <dgm:t>
        <a:bodyPr/>
        <a:lstStyle/>
        <a:p>
          <a:endParaRPr lang="en-US"/>
        </a:p>
      </dgm:t>
    </dgm:pt>
    <dgm:pt modelId="{571FA260-B6D5-4917-8214-61E304E86180}" type="pres">
      <dgm:prSet presAssocID="{6468E086-F64A-4674-B963-14560B86D65D}" presName="spacer" presStyleCnt="0"/>
      <dgm:spPr/>
    </dgm:pt>
    <dgm:pt modelId="{99E451D2-E8BE-42BF-BB05-39A863C7AFD5}" type="pres">
      <dgm:prSet presAssocID="{AA52C8AD-7371-486F-8158-725CDCDF10B9}" presName="parentText" presStyleLbl="node1" presStyleIdx="3" presStyleCnt="8">
        <dgm:presLayoutVars>
          <dgm:chMax val="0"/>
          <dgm:bulletEnabled val="1"/>
        </dgm:presLayoutVars>
      </dgm:prSet>
      <dgm:spPr/>
      <dgm:t>
        <a:bodyPr/>
        <a:lstStyle/>
        <a:p>
          <a:endParaRPr lang="en-US"/>
        </a:p>
      </dgm:t>
    </dgm:pt>
    <dgm:pt modelId="{A482CE17-F433-41EC-861D-CFA3EE2BEDEF}" type="pres">
      <dgm:prSet presAssocID="{AA52C8AD-7371-486F-8158-725CDCDF10B9}" presName="childText" presStyleLbl="revTx" presStyleIdx="0" presStyleCnt="1">
        <dgm:presLayoutVars>
          <dgm:bulletEnabled val="1"/>
        </dgm:presLayoutVars>
      </dgm:prSet>
      <dgm:spPr/>
      <dgm:t>
        <a:bodyPr/>
        <a:lstStyle/>
        <a:p>
          <a:endParaRPr lang="en-US"/>
        </a:p>
      </dgm:t>
    </dgm:pt>
    <dgm:pt modelId="{F1177E99-FFC3-499A-8D23-2502B660DC56}" type="pres">
      <dgm:prSet presAssocID="{2E72E644-2EA3-482B-8E66-E028BF9B4CD7}" presName="parentText" presStyleLbl="node1" presStyleIdx="4" presStyleCnt="8">
        <dgm:presLayoutVars>
          <dgm:chMax val="0"/>
          <dgm:bulletEnabled val="1"/>
        </dgm:presLayoutVars>
      </dgm:prSet>
      <dgm:spPr/>
      <dgm:t>
        <a:bodyPr/>
        <a:lstStyle/>
        <a:p>
          <a:endParaRPr lang="en-US"/>
        </a:p>
      </dgm:t>
    </dgm:pt>
    <dgm:pt modelId="{FC648A7C-A46B-4D27-A3A5-DFF353C0AB11}" type="pres">
      <dgm:prSet presAssocID="{6B32AC7E-EBB2-4FFB-AB7B-80C69D250356}" presName="spacer" presStyleCnt="0"/>
      <dgm:spPr/>
    </dgm:pt>
    <dgm:pt modelId="{5D318EAE-BFA7-4404-907D-5FEBBE914E26}" type="pres">
      <dgm:prSet presAssocID="{F91658E1-3D21-4232-9CC6-243F36916E23}" presName="parentText" presStyleLbl="node1" presStyleIdx="5" presStyleCnt="8" custLinFactNeighborX="-1064" custLinFactNeighborY="82319">
        <dgm:presLayoutVars>
          <dgm:chMax val="0"/>
          <dgm:bulletEnabled val="1"/>
        </dgm:presLayoutVars>
      </dgm:prSet>
      <dgm:spPr/>
      <dgm:t>
        <a:bodyPr/>
        <a:lstStyle/>
        <a:p>
          <a:endParaRPr lang="en-US"/>
        </a:p>
      </dgm:t>
    </dgm:pt>
    <dgm:pt modelId="{29EFC901-1B03-40FB-BBBB-552012EC3915}" type="pres">
      <dgm:prSet presAssocID="{8F829246-9A9E-4117-BE8A-4ED94B488EE6}" presName="spacer" presStyleCnt="0"/>
      <dgm:spPr/>
    </dgm:pt>
    <dgm:pt modelId="{B6FF74C6-AD13-436C-A290-53336EEC2A81}" type="pres">
      <dgm:prSet presAssocID="{A1F9F911-61BE-4CF1-A158-11FD63AA431F}" presName="parentText" presStyleLbl="node1" presStyleIdx="6" presStyleCnt="8">
        <dgm:presLayoutVars>
          <dgm:chMax val="0"/>
          <dgm:bulletEnabled val="1"/>
        </dgm:presLayoutVars>
      </dgm:prSet>
      <dgm:spPr/>
      <dgm:t>
        <a:bodyPr/>
        <a:lstStyle/>
        <a:p>
          <a:endParaRPr lang="en-US"/>
        </a:p>
      </dgm:t>
    </dgm:pt>
    <dgm:pt modelId="{4DCDC3FC-0662-47D7-BAB4-20E08975C264}" type="pres">
      <dgm:prSet presAssocID="{438DADFC-BDBA-4CB3-BF00-3EDC0E7EC8AF}" presName="spacer" presStyleCnt="0"/>
      <dgm:spPr/>
    </dgm:pt>
    <dgm:pt modelId="{0C36E000-4E90-41A6-BE17-6508237B5CF6}" type="pres">
      <dgm:prSet presAssocID="{EDC6E7EC-4E68-4600-A819-F8D09D5A832B}" presName="parentText" presStyleLbl="node1" presStyleIdx="7" presStyleCnt="8">
        <dgm:presLayoutVars>
          <dgm:chMax val="0"/>
          <dgm:bulletEnabled val="1"/>
        </dgm:presLayoutVars>
      </dgm:prSet>
      <dgm:spPr/>
      <dgm:t>
        <a:bodyPr/>
        <a:lstStyle/>
        <a:p>
          <a:endParaRPr lang="en-US"/>
        </a:p>
      </dgm:t>
    </dgm:pt>
  </dgm:ptLst>
  <dgm:cxnLst>
    <dgm:cxn modelId="{60BDDA93-BA1C-42FE-8058-2CCE1C34399D}" srcId="{AA52C8AD-7371-486F-8158-725CDCDF10B9}" destId="{4E79EC5B-0899-4CE5-9ED0-5E6506EF2D81}" srcOrd="0" destOrd="0" parTransId="{AA5EC4D6-A2A5-48CE-8B8A-8ED6167AFF6A}" sibTransId="{3BD877F1-08E9-4603-85B6-F6B11B3D5CF0}"/>
    <dgm:cxn modelId="{5D441A34-6AB1-40D8-9D56-A65278BA83F0}" type="presOf" srcId="{939C5743-9E76-4A65-95F0-7E10A7B4C656}" destId="{A482CE17-F433-41EC-861D-CFA3EE2BEDEF}" srcOrd="0" destOrd="2" presId="urn:microsoft.com/office/officeart/2005/8/layout/vList2"/>
    <dgm:cxn modelId="{6B6AC0D8-3810-46A4-A7E4-C6D823548C9E}" srcId="{AA52C8AD-7371-486F-8158-725CDCDF10B9}" destId="{939C5743-9E76-4A65-95F0-7E10A7B4C656}" srcOrd="2" destOrd="0" parTransId="{10E565F7-D6A1-4D7E-A0E4-A38EA9B14F2D}" sibTransId="{71E00964-2A40-4840-9A37-4974A9A68889}"/>
    <dgm:cxn modelId="{DAEE2C17-D2BF-4AE5-BA58-4058051F4651}" type="presOf" srcId="{F91658E1-3D21-4232-9CC6-243F36916E23}" destId="{5D318EAE-BFA7-4404-907D-5FEBBE914E26}" srcOrd="0" destOrd="0" presId="urn:microsoft.com/office/officeart/2005/8/layout/vList2"/>
    <dgm:cxn modelId="{1E523064-2C2E-4D3C-B811-F7410F6DE65A}" type="presOf" srcId="{94F1A883-A7C3-4F86-A77A-995CF87AA3F5}" destId="{A482CE17-F433-41EC-861D-CFA3EE2BEDEF}" srcOrd="0" destOrd="1" presId="urn:microsoft.com/office/officeart/2005/8/layout/vList2"/>
    <dgm:cxn modelId="{E8E0734F-ED3F-46B4-8B55-7B711BC31E20}" srcId="{5B6D9F1A-5FF4-4BE8-9B28-5BDFE38AE2AF}" destId="{EDC6E7EC-4E68-4600-A819-F8D09D5A832B}" srcOrd="7" destOrd="0" parTransId="{202DE246-A0DA-4F67-9792-0F69E74998AC}" sibTransId="{4A1C837E-3523-40F7-9B90-7D7D7DCB955E}"/>
    <dgm:cxn modelId="{5F1C8640-25F4-4FD5-8A9D-52A356637790}" type="presOf" srcId="{2E72E644-2EA3-482B-8E66-E028BF9B4CD7}" destId="{F1177E99-FFC3-499A-8D23-2502B660DC56}" srcOrd="0" destOrd="0" presId="urn:microsoft.com/office/officeart/2005/8/layout/vList2"/>
    <dgm:cxn modelId="{D60B9223-D2CF-498D-A344-9E6A5B157C30}" type="presOf" srcId="{EDC6E7EC-4E68-4600-A819-F8D09D5A832B}" destId="{0C36E000-4E90-41A6-BE17-6508237B5CF6}" srcOrd="0" destOrd="0" presId="urn:microsoft.com/office/officeart/2005/8/layout/vList2"/>
    <dgm:cxn modelId="{CC3AA53F-C11D-400F-AF67-666295BA0701}" srcId="{5B6D9F1A-5FF4-4BE8-9B28-5BDFE38AE2AF}" destId="{6FA30038-DE7E-41D8-A740-CB5931483A22}" srcOrd="1" destOrd="0" parTransId="{03A6E8DB-7E8B-4081-ABB2-F145E0450A62}" sibTransId="{EDA5455F-6D1C-46B2-B4E0-B31BCFFCC6E8}"/>
    <dgm:cxn modelId="{B4DF53AC-A89C-49F6-ABBF-60A49DAEF930}" srcId="{5B6D9F1A-5FF4-4BE8-9B28-5BDFE38AE2AF}" destId="{F91658E1-3D21-4232-9CC6-243F36916E23}" srcOrd="5" destOrd="0" parTransId="{9DD000C1-A139-437F-9A4B-CCAFB5555FA1}" sibTransId="{8F829246-9A9E-4117-BE8A-4ED94B488EE6}"/>
    <dgm:cxn modelId="{32B655F6-E0A6-4036-9FFB-166A66EF1D2C}" type="presOf" srcId="{6FA30038-DE7E-41D8-A740-CB5931483A22}" destId="{C6CC00D8-ED53-4BC3-9EC7-E0746E109424}" srcOrd="0" destOrd="0" presId="urn:microsoft.com/office/officeart/2005/8/layout/vList2"/>
    <dgm:cxn modelId="{C01F1FCA-F68E-46F8-90D0-CE8D6678CAAF}" type="presOf" srcId="{E018FE22-9CAE-403A-9D67-EFB70B8F8EB5}" destId="{758AFFE3-F697-46A1-94B8-DBE733E09E7E}" srcOrd="0" destOrd="0" presId="urn:microsoft.com/office/officeart/2005/8/layout/vList2"/>
    <dgm:cxn modelId="{2BA95823-426B-429F-A0FE-8FB0F076A4FC}" srcId="{5B6D9F1A-5FF4-4BE8-9B28-5BDFE38AE2AF}" destId="{E018FE22-9CAE-403A-9D67-EFB70B8F8EB5}" srcOrd="2" destOrd="0" parTransId="{4EE0A0B2-1936-47BF-A6F9-124852BAF213}" sibTransId="{6468E086-F64A-4674-B963-14560B86D65D}"/>
    <dgm:cxn modelId="{28E3CADF-AF8F-48DF-A1F5-9980AA816FF6}" srcId="{5B6D9F1A-5FF4-4BE8-9B28-5BDFE38AE2AF}" destId="{AA52C8AD-7371-486F-8158-725CDCDF10B9}" srcOrd="3" destOrd="0" parTransId="{6A38A6E2-A507-4D19-A386-20B4111FF215}" sibTransId="{FC71E548-B95B-483C-A1B2-4FB2A6CCCB4F}"/>
    <dgm:cxn modelId="{AE97EFD3-6A85-433E-8EC3-F5357FE70B11}" type="presOf" srcId="{5B6D9F1A-5FF4-4BE8-9B28-5BDFE38AE2AF}" destId="{FC55E1DD-B6F5-48B9-99FC-9BA79F640760}" srcOrd="0" destOrd="0" presId="urn:microsoft.com/office/officeart/2005/8/layout/vList2"/>
    <dgm:cxn modelId="{7247EC08-F1DB-4767-B16A-316D3BD3953B}" type="presOf" srcId="{A1F9F911-61BE-4CF1-A158-11FD63AA431F}" destId="{B6FF74C6-AD13-436C-A290-53336EEC2A81}" srcOrd="0" destOrd="0" presId="urn:microsoft.com/office/officeart/2005/8/layout/vList2"/>
    <dgm:cxn modelId="{5C242C17-CF03-426A-8A85-575672B28966}" type="presOf" srcId="{AA52C8AD-7371-486F-8158-725CDCDF10B9}" destId="{99E451D2-E8BE-42BF-BB05-39A863C7AFD5}" srcOrd="0" destOrd="0" presId="urn:microsoft.com/office/officeart/2005/8/layout/vList2"/>
    <dgm:cxn modelId="{19C79422-C69A-4471-8260-82CCFFBD5680}" srcId="{AA52C8AD-7371-486F-8158-725CDCDF10B9}" destId="{94F1A883-A7C3-4F86-A77A-995CF87AA3F5}" srcOrd="1" destOrd="0" parTransId="{9AB4A82E-184C-4DA4-982D-BA21CAEED20A}" sibTransId="{B376A33E-8284-48DA-833D-9F9BE1CC1983}"/>
    <dgm:cxn modelId="{996FCFC5-7DED-42E9-B036-6EB863246AC4}" srcId="{5B6D9F1A-5FF4-4BE8-9B28-5BDFE38AE2AF}" destId="{3F80AE99-9219-4839-9A65-C0F88BC1F1A7}" srcOrd="0" destOrd="0" parTransId="{ACE8DC0D-C059-4B2D-B8F5-56B95195292E}" sibTransId="{2A53E182-CE4F-492B-926D-3D954AE48B3B}"/>
    <dgm:cxn modelId="{3800EF66-4A0F-4159-B513-8F34B72F68DC}" type="presOf" srcId="{3F80AE99-9219-4839-9A65-C0F88BC1F1A7}" destId="{39E289B4-F3F7-4DAB-83C2-7954E3DFF946}" srcOrd="0" destOrd="0" presId="urn:microsoft.com/office/officeart/2005/8/layout/vList2"/>
    <dgm:cxn modelId="{963EDE8E-A84E-41E8-9BBB-A96BD6D51E6E}" type="presOf" srcId="{4E79EC5B-0899-4CE5-9ED0-5E6506EF2D81}" destId="{A482CE17-F433-41EC-861D-CFA3EE2BEDEF}" srcOrd="0" destOrd="0" presId="urn:microsoft.com/office/officeart/2005/8/layout/vList2"/>
    <dgm:cxn modelId="{F3B16AF0-478F-4FB7-83F6-0BB943D2EC13}" srcId="{5B6D9F1A-5FF4-4BE8-9B28-5BDFE38AE2AF}" destId="{A1F9F911-61BE-4CF1-A158-11FD63AA431F}" srcOrd="6" destOrd="0" parTransId="{1B56C4C5-BD12-4E48-895A-31DB4B097ED2}" sibTransId="{438DADFC-BDBA-4CB3-BF00-3EDC0E7EC8AF}"/>
    <dgm:cxn modelId="{ECFDD3DC-FCA6-4057-9264-15AFA6362579}" srcId="{5B6D9F1A-5FF4-4BE8-9B28-5BDFE38AE2AF}" destId="{2E72E644-2EA3-482B-8E66-E028BF9B4CD7}" srcOrd="4" destOrd="0" parTransId="{7177BC08-379D-488C-9E23-E5FEA4CA1F7F}" sibTransId="{6B32AC7E-EBB2-4FFB-AB7B-80C69D250356}"/>
    <dgm:cxn modelId="{6413FD47-69E8-4052-AD7C-E27F5320CFFA}" type="presParOf" srcId="{FC55E1DD-B6F5-48B9-99FC-9BA79F640760}" destId="{39E289B4-F3F7-4DAB-83C2-7954E3DFF946}" srcOrd="0" destOrd="0" presId="urn:microsoft.com/office/officeart/2005/8/layout/vList2"/>
    <dgm:cxn modelId="{F4BE8F42-79EB-4CA2-B3F6-CE23B135EF98}" type="presParOf" srcId="{FC55E1DD-B6F5-48B9-99FC-9BA79F640760}" destId="{08973A7D-EB80-40F4-ADC7-8B125392C177}" srcOrd="1" destOrd="0" presId="urn:microsoft.com/office/officeart/2005/8/layout/vList2"/>
    <dgm:cxn modelId="{22653299-C7E3-4541-A104-C38A8F033DCA}" type="presParOf" srcId="{FC55E1DD-B6F5-48B9-99FC-9BA79F640760}" destId="{C6CC00D8-ED53-4BC3-9EC7-E0746E109424}" srcOrd="2" destOrd="0" presId="urn:microsoft.com/office/officeart/2005/8/layout/vList2"/>
    <dgm:cxn modelId="{BFC71607-C042-41D2-9958-2376C6F385E8}" type="presParOf" srcId="{FC55E1DD-B6F5-48B9-99FC-9BA79F640760}" destId="{C763B213-FD18-46D3-8F0E-877873740DAB}" srcOrd="3" destOrd="0" presId="urn:microsoft.com/office/officeart/2005/8/layout/vList2"/>
    <dgm:cxn modelId="{90E5E7A1-AF77-48D7-B1C5-7B4B88611ECB}" type="presParOf" srcId="{FC55E1DD-B6F5-48B9-99FC-9BA79F640760}" destId="{758AFFE3-F697-46A1-94B8-DBE733E09E7E}" srcOrd="4" destOrd="0" presId="urn:microsoft.com/office/officeart/2005/8/layout/vList2"/>
    <dgm:cxn modelId="{D9ED57F7-788F-4CB2-B965-005F5FEB8567}" type="presParOf" srcId="{FC55E1DD-B6F5-48B9-99FC-9BA79F640760}" destId="{571FA260-B6D5-4917-8214-61E304E86180}" srcOrd="5" destOrd="0" presId="urn:microsoft.com/office/officeart/2005/8/layout/vList2"/>
    <dgm:cxn modelId="{5403C73E-F6C7-49C4-96F2-19A71132462C}" type="presParOf" srcId="{FC55E1DD-B6F5-48B9-99FC-9BA79F640760}" destId="{99E451D2-E8BE-42BF-BB05-39A863C7AFD5}" srcOrd="6" destOrd="0" presId="urn:microsoft.com/office/officeart/2005/8/layout/vList2"/>
    <dgm:cxn modelId="{6A364A74-C923-49AB-8AC3-19ED449AF0E3}" type="presParOf" srcId="{FC55E1DD-B6F5-48B9-99FC-9BA79F640760}" destId="{A482CE17-F433-41EC-861D-CFA3EE2BEDEF}" srcOrd="7" destOrd="0" presId="urn:microsoft.com/office/officeart/2005/8/layout/vList2"/>
    <dgm:cxn modelId="{B698EFB4-50B2-4FD0-A17B-502400EAE037}" type="presParOf" srcId="{FC55E1DD-B6F5-48B9-99FC-9BA79F640760}" destId="{F1177E99-FFC3-499A-8D23-2502B660DC56}" srcOrd="8" destOrd="0" presId="urn:microsoft.com/office/officeart/2005/8/layout/vList2"/>
    <dgm:cxn modelId="{5EB6B616-0D5C-49F4-AC30-FD56B3A8280F}" type="presParOf" srcId="{FC55E1DD-B6F5-48B9-99FC-9BA79F640760}" destId="{FC648A7C-A46B-4D27-A3A5-DFF353C0AB11}" srcOrd="9" destOrd="0" presId="urn:microsoft.com/office/officeart/2005/8/layout/vList2"/>
    <dgm:cxn modelId="{4A12D640-B46B-41F4-B9F4-3896A6B1F9BF}" type="presParOf" srcId="{FC55E1DD-B6F5-48B9-99FC-9BA79F640760}" destId="{5D318EAE-BFA7-4404-907D-5FEBBE914E26}" srcOrd="10" destOrd="0" presId="urn:microsoft.com/office/officeart/2005/8/layout/vList2"/>
    <dgm:cxn modelId="{87650439-8A90-4B4F-8890-61E654B96945}" type="presParOf" srcId="{FC55E1DD-B6F5-48B9-99FC-9BA79F640760}" destId="{29EFC901-1B03-40FB-BBBB-552012EC3915}" srcOrd="11" destOrd="0" presId="urn:microsoft.com/office/officeart/2005/8/layout/vList2"/>
    <dgm:cxn modelId="{56A85BFC-4350-422A-84E9-30905EBA2572}" type="presParOf" srcId="{FC55E1DD-B6F5-48B9-99FC-9BA79F640760}" destId="{B6FF74C6-AD13-436C-A290-53336EEC2A81}" srcOrd="12" destOrd="0" presId="urn:microsoft.com/office/officeart/2005/8/layout/vList2"/>
    <dgm:cxn modelId="{348C549C-EF92-41F6-AD09-7F9387254978}" type="presParOf" srcId="{FC55E1DD-B6F5-48B9-99FC-9BA79F640760}" destId="{4DCDC3FC-0662-47D7-BAB4-20E08975C264}" srcOrd="13" destOrd="0" presId="urn:microsoft.com/office/officeart/2005/8/layout/vList2"/>
    <dgm:cxn modelId="{6D8C7A9E-40B2-4C5F-99B7-51A42AB99030}" type="presParOf" srcId="{FC55E1DD-B6F5-48B9-99FC-9BA79F640760}" destId="{0C36E000-4E90-41A6-BE17-6508237B5CF6}"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53089C7-315C-45F2-8BD4-728DC97EB71D}" type="doc">
      <dgm:prSet loTypeId="urn:microsoft.com/office/officeart/2005/8/layout/pList2#1" loCatId="list" qsTypeId="urn:microsoft.com/office/officeart/2005/8/quickstyle/simple1" qsCatId="simple" csTypeId="urn:microsoft.com/office/officeart/2005/8/colors/colorful2" csCatId="colorful" phldr="1"/>
      <dgm:spPr/>
      <dgm:t>
        <a:bodyPr/>
        <a:lstStyle/>
        <a:p>
          <a:endParaRPr lang="en-US"/>
        </a:p>
      </dgm:t>
    </dgm:pt>
    <dgm:pt modelId="{73F588DA-FC5D-4278-8435-6BF2C0B06159}">
      <dgm:prSet phldrT="[Text]" custT="1"/>
      <dgm:spPr/>
      <dgm:t>
        <a:bodyPr/>
        <a:lstStyle/>
        <a:p>
          <a:pPr algn="ctr">
            <a:lnSpc>
              <a:spcPct val="100000"/>
            </a:lnSpc>
            <a:spcBef>
              <a:spcPts val="0"/>
            </a:spcBef>
            <a:spcAft>
              <a:spcPts val="1200"/>
            </a:spcAft>
          </a:pPr>
          <a:r>
            <a:rPr lang="en-US" sz="1800" b="1" dirty="0" smtClean="0">
              <a:effectLst>
                <a:outerShdw blurRad="38100" dist="38100" dir="2700000" algn="tl">
                  <a:srgbClr val="000000">
                    <a:alpha val="43137"/>
                  </a:srgbClr>
                </a:outerShdw>
              </a:effectLst>
            </a:rPr>
            <a:t>Flexibility Assessment Software Tool </a:t>
          </a:r>
          <a:endParaRPr lang="en-US" sz="1800" b="1" dirty="0">
            <a:effectLst>
              <a:outerShdw blurRad="38100" dist="38100" dir="2700000" algn="tl">
                <a:srgbClr val="000000">
                  <a:alpha val="43137"/>
                </a:srgbClr>
              </a:outerShdw>
            </a:effectLst>
          </a:endParaRPr>
        </a:p>
      </dgm:t>
    </dgm:pt>
    <dgm:pt modelId="{68405E35-1689-419F-911F-1E78C195F4A2}" type="parTrans" cxnId="{3E7998A8-442E-48B0-9A22-29963523A3C7}">
      <dgm:prSet/>
      <dgm:spPr/>
      <dgm:t>
        <a:bodyPr/>
        <a:lstStyle/>
        <a:p>
          <a:endParaRPr lang="en-US"/>
        </a:p>
      </dgm:t>
    </dgm:pt>
    <dgm:pt modelId="{C57AB5E2-ABEA-4833-9F35-E9DD36910802}" type="sibTrans" cxnId="{3E7998A8-442E-48B0-9A22-29963523A3C7}">
      <dgm:prSet/>
      <dgm:spPr/>
      <dgm:t>
        <a:bodyPr/>
        <a:lstStyle/>
        <a:p>
          <a:endParaRPr lang="en-US"/>
        </a:p>
      </dgm:t>
    </dgm:pt>
    <dgm:pt modelId="{D6343288-9C90-4439-8208-9399A7C10809}">
      <dgm:prSet phldrT="[Text]" custT="1"/>
      <dgm:spPr/>
      <dgm:t>
        <a:bodyPr/>
        <a:lstStyle/>
        <a:p>
          <a:pPr algn="ctr">
            <a:lnSpc>
              <a:spcPct val="100000"/>
            </a:lnSpc>
            <a:spcBef>
              <a:spcPts val="0"/>
            </a:spcBef>
            <a:spcAft>
              <a:spcPts val="1200"/>
            </a:spcAft>
          </a:pPr>
          <a:r>
            <a:rPr lang="en-US" sz="1800" b="1" dirty="0" smtClean="0">
              <a:effectLst>
                <a:outerShdw blurRad="38100" dist="38100" dir="2700000" algn="tl">
                  <a:srgbClr val="000000">
                    <a:alpha val="43137"/>
                  </a:srgbClr>
                </a:outerShdw>
              </a:effectLst>
            </a:rPr>
            <a:t>Resource and Transmission Flexibility</a:t>
          </a:r>
          <a:endParaRPr lang="en-US" sz="1800" b="1" dirty="0">
            <a:effectLst>
              <a:outerShdw blurRad="38100" dist="38100" dir="2700000" algn="tl">
                <a:srgbClr val="000000">
                  <a:alpha val="43137"/>
                </a:srgbClr>
              </a:outerShdw>
            </a:effectLst>
          </a:endParaRPr>
        </a:p>
      </dgm:t>
    </dgm:pt>
    <dgm:pt modelId="{25E4C1D2-C601-4D54-820F-B8DDCBBD23E9}" type="parTrans" cxnId="{0E431F92-8F77-42E4-91EB-F9961BCBED34}">
      <dgm:prSet/>
      <dgm:spPr/>
      <dgm:t>
        <a:bodyPr/>
        <a:lstStyle/>
        <a:p>
          <a:endParaRPr lang="en-US"/>
        </a:p>
      </dgm:t>
    </dgm:pt>
    <dgm:pt modelId="{8BD6F278-209E-43FB-85E1-43A35CF799A4}" type="sibTrans" cxnId="{0E431F92-8F77-42E4-91EB-F9961BCBED34}">
      <dgm:prSet/>
      <dgm:spPr/>
      <dgm:t>
        <a:bodyPr/>
        <a:lstStyle/>
        <a:p>
          <a:endParaRPr lang="en-US"/>
        </a:p>
      </dgm:t>
    </dgm:pt>
    <dgm:pt modelId="{66B23083-1C11-432D-8886-F33DAD6F78BF}">
      <dgm:prSet phldrT="[Text]" custT="1"/>
      <dgm:spPr>
        <a:solidFill>
          <a:srgbClr val="009900"/>
        </a:solidFill>
      </dgm:spPr>
      <dgm:t>
        <a:bodyPr/>
        <a:lstStyle/>
        <a:p>
          <a:pPr algn="ctr">
            <a:lnSpc>
              <a:spcPct val="100000"/>
            </a:lnSpc>
            <a:spcBef>
              <a:spcPts val="0"/>
            </a:spcBef>
            <a:spcAft>
              <a:spcPts val="1200"/>
            </a:spcAft>
          </a:pPr>
          <a:r>
            <a:rPr lang="en-US" sz="1800" b="1" dirty="0" smtClean="0">
              <a:effectLst>
                <a:outerShdw blurRad="38100" dist="38100" dir="2700000" algn="tl">
                  <a:srgbClr val="000000">
                    <a:alpha val="43137"/>
                  </a:srgbClr>
                </a:outerShdw>
              </a:effectLst>
            </a:rPr>
            <a:t>Utility/ISO</a:t>
          </a:r>
          <a:br>
            <a:rPr lang="en-US" sz="1800" b="1" dirty="0" smtClean="0">
              <a:effectLst>
                <a:outerShdw blurRad="38100" dist="38100" dir="2700000" algn="tl">
                  <a:srgbClr val="000000">
                    <a:alpha val="43137"/>
                  </a:srgbClr>
                </a:outerShdw>
              </a:effectLst>
            </a:rPr>
          </a:br>
          <a:r>
            <a:rPr lang="en-US" sz="1800" b="1" dirty="0" smtClean="0">
              <a:effectLst>
                <a:outerShdw blurRad="38100" dist="38100" dir="2700000" algn="tl">
                  <a:srgbClr val="000000">
                    <a:alpha val="43137"/>
                  </a:srgbClr>
                </a:outerShdw>
              </a:effectLst>
            </a:rPr>
            <a:t>Flexibility </a:t>
          </a:r>
          <a:br>
            <a:rPr lang="en-US" sz="1800" b="1" dirty="0" smtClean="0">
              <a:effectLst>
                <a:outerShdw blurRad="38100" dist="38100" dir="2700000" algn="tl">
                  <a:srgbClr val="000000">
                    <a:alpha val="43137"/>
                  </a:srgbClr>
                </a:outerShdw>
              </a:effectLst>
            </a:rPr>
          </a:br>
          <a:r>
            <a:rPr lang="en-US" sz="1800" b="1" dirty="0" smtClean="0">
              <a:effectLst>
                <a:outerShdw blurRad="38100" dist="38100" dir="2700000" algn="tl">
                  <a:srgbClr val="000000">
                    <a:alpha val="43137"/>
                  </a:srgbClr>
                </a:outerShdw>
              </a:effectLst>
            </a:rPr>
            <a:t>Case Studies</a:t>
          </a:r>
        </a:p>
      </dgm:t>
    </dgm:pt>
    <dgm:pt modelId="{73D7DE1C-7466-43AC-B63C-626449A1831F}" type="parTrans" cxnId="{DFCD43EA-ADDF-4E43-8D49-70213C2C4C22}">
      <dgm:prSet/>
      <dgm:spPr/>
      <dgm:t>
        <a:bodyPr/>
        <a:lstStyle/>
        <a:p>
          <a:endParaRPr lang="en-US"/>
        </a:p>
      </dgm:t>
    </dgm:pt>
    <dgm:pt modelId="{768393B7-56D2-4F87-9526-9D03ED721DFD}" type="sibTrans" cxnId="{DFCD43EA-ADDF-4E43-8D49-70213C2C4C22}">
      <dgm:prSet/>
      <dgm:spPr/>
      <dgm:t>
        <a:bodyPr/>
        <a:lstStyle/>
        <a:p>
          <a:endParaRPr lang="en-US"/>
        </a:p>
      </dgm:t>
    </dgm:pt>
    <dgm:pt modelId="{C029494E-96AA-4EC3-AE14-17A8B9E26195}">
      <dgm:prSet custT="1"/>
      <dgm:spPr/>
      <dgm:t>
        <a:bodyPr/>
        <a:lstStyle/>
        <a:p>
          <a:pPr algn="l">
            <a:lnSpc>
              <a:spcPct val="100000"/>
            </a:lnSpc>
            <a:spcBef>
              <a:spcPts val="0"/>
            </a:spcBef>
            <a:spcAft>
              <a:spcPts val="1200"/>
            </a:spcAft>
          </a:pPr>
          <a:r>
            <a:rPr lang="en-US" sz="1400" b="1" dirty="0" smtClean="0">
              <a:effectLst>
                <a:outerShdw blurRad="38100" dist="38100" dir="2700000" algn="tl">
                  <a:srgbClr val="000000">
                    <a:alpha val="43137"/>
                  </a:srgbClr>
                </a:outerShdw>
              </a:effectLst>
            </a:rPr>
            <a:t>Flexibility metrics </a:t>
          </a:r>
          <a:endParaRPr lang="en-US" sz="1400" b="1" dirty="0">
            <a:effectLst>
              <a:outerShdw blurRad="38100" dist="38100" dir="2700000" algn="tl">
                <a:srgbClr val="000000">
                  <a:alpha val="43137"/>
                </a:srgbClr>
              </a:outerShdw>
            </a:effectLst>
          </a:endParaRPr>
        </a:p>
      </dgm:t>
    </dgm:pt>
    <dgm:pt modelId="{6ECB209F-3703-4B5C-81BC-0C604E1E8242}" type="parTrans" cxnId="{B28DF455-4E89-48F3-AAC7-841CCDA0C9C1}">
      <dgm:prSet/>
      <dgm:spPr/>
      <dgm:t>
        <a:bodyPr/>
        <a:lstStyle/>
        <a:p>
          <a:endParaRPr lang="en-US"/>
        </a:p>
      </dgm:t>
    </dgm:pt>
    <dgm:pt modelId="{B1A6BCAC-96E0-404A-A2AE-0D421E5C429D}" type="sibTrans" cxnId="{B28DF455-4E89-48F3-AAC7-841CCDA0C9C1}">
      <dgm:prSet/>
      <dgm:spPr/>
      <dgm:t>
        <a:bodyPr/>
        <a:lstStyle/>
        <a:p>
          <a:endParaRPr lang="en-US"/>
        </a:p>
      </dgm:t>
    </dgm:pt>
    <dgm:pt modelId="{9C772A01-9D5F-49D6-B735-326C7D92EF49}">
      <dgm:prSet custT="1"/>
      <dgm:spPr/>
      <dgm:t>
        <a:bodyPr/>
        <a:lstStyle/>
        <a:p>
          <a:pPr algn="l">
            <a:lnSpc>
              <a:spcPct val="100000"/>
            </a:lnSpc>
            <a:spcBef>
              <a:spcPts val="0"/>
            </a:spcBef>
            <a:spcAft>
              <a:spcPts val="1200"/>
            </a:spcAft>
          </a:pPr>
          <a:r>
            <a:rPr lang="en-US" sz="1400" b="1" dirty="0" smtClean="0">
              <a:effectLst>
                <a:outerShdw blurRad="38100" dist="38100" dir="2700000" algn="tl">
                  <a:srgbClr val="000000">
                    <a:alpha val="43137"/>
                  </a:srgbClr>
                </a:outerShdw>
              </a:effectLst>
            </a:rPr>
            <a:t>Screening analysis</a:t>
          </a:r>
        </a:p>
      </dgm:t>
    </dgm:pt>
    <dgm:pt modelId="{426D331E-A6C6-4F86-A6C8-30CB71C274FA}" type="parTrans" cxnId="{4991DE54-6AE1-484F-ACB7-3DF61B720A90}">
      <dgm:prSet/>
      <dgm:spPr/>
      <dgm:t>
        <a:bodyPr/>
        <a:lstStyle/>
        <a:p>
          <a:endParaRPr lang="en-US"/>
        </a:p>
      </dgm:t>
    </dgm:pt>
    <dgm:pt modelId="{6B14426B-B9EF-4B17-8F6A-CF2759BE239C}" type="sibTrans" cxnId="{4991DE54-6AE1-484F-ACB7-3DF61B720A90}">
      <dgm:prSet/>
      <dgm:spPr/>
      <dgm:t>
        <a:bodyPr/>
        <a:lstStyle/>
        <a:p>
          <a:endParaRPr lang="en-US"/>
        </a:p>
      </dgm:t>
    </dgm:pt>
    <dgm:pt modelId="{B27D2D84-ACCF-43F6-B266-0E0B2BEA7466}">
      <dgm:prSet custT="1"/>
      <dgm:spPr/>
      <dgm:t>
        <a:bodyPr/>
        <a:lstStyle/>
        <a:p>
          <a:pPr algn="l">
            <a:lnSpc>
              <a:spcPct val="100000"/>
            </a:lnSpc>
            <a:spcBef>
              <a:spcPts val="0"/>
            </a:spcBef>
            <a:spcAft>
              <a:spcPts val="1200"/>
            </a:spcAft>
          </a:pPr>
          <a:r>
            <a:rPr lang="en-US" sz="1400" b="1" dirty="0" smtClean="0">
              <a:effectLst>
                <a:outerShdw blurRad="38100" dist="38100" dir="2700000" algn="tl">
                  <a:srgbClr val="000000">
                    <a:alpha val="43137"/>
                  </a:srgbClr>
                </a:outerShdw>
              </a:effectLst>
            </a:rPr>
            <a:t>Detailed flexibility evaluation</a:t>
          </a:r>
        </a:p>
      </dgm:t>
    </dgm:pt>
    <dgm:pt modelId="{54500463-842A-4B16-84FA-4BA3FB72F964}" type="parTrans" cxnId="{89EACFB3-898D-46F0-B781-9E0B69BBA68B}">
      <dgm:prSet/>
      <dgm:spPr/>
      <dgm:t>
        <a:bodyPr/>
        <a:lstStyle/>
        <a:p>
          <a:endParaRPr lang="en-US"/>
        </a:p>
      </dgm:t>
    </dgm:pt>
    <dgm:pt modelId="{4AA0A60C-A9A3-4183-8D41-390F3241C41D}" type="sibTrans" cxnId="{89EACFB3-898D-46F0-B781-9E0B69BBA68B}">
      <dgm:prSet/>
      <dgm:spPr/>
      <dgm:t>
        <a:bodyPr/>
        <a:lstStyle/>
        <a:p>
          <a:endParaRPr lang="en-US"/>
        </a:p>
      </dgm:t>
    </dgm:pt>
    <dgm:pt modelId="{ECB9FB18-ED52-4BF5-AC08-ADF8DA337D89}">
      <dgm:prSet custT="1"/>
      <dgm:spPr/>
      <dgm:t>
        <a:bodyPr/>
        <a:lstStyle/>
        <a:p>
          <a:pPr algn="l">
            <a:lnSpc>
              <a:spcPct val="100000"/>
            </a:lnSpc>
            <a:spcBef>
              <a:spcPts val="0"/>
            </a:spcBef>
            <a:spcAft>
              <a:spcPts val="1200"/>
            </a:spcAft>
          </a:pPr>
          <a:r>
            <a:rPr lang="en-US" sz="1400" b="1" dirty="0" smtClean="0">
              <a:effectLst>
                <a:outerShdw blurRad="38100" dist="38100" dir="2700000" algn="tl">
                  <a:srgbClr val="000000">
                    <a:alpha val="43137"/>
                  </a:srgbClr>
                </a:outerShdw>
              </a:effectLst>
            </a:rPr>
            <a:t>Resource adequacy: variability/uncertainty &amp; operation methods </a:t>
          </a:r>
          <a:endParaRPr lang="en-US" sz="1400" b="1" dirty="0">
            <a:effectLst>
              <a:outerShdw blurRad="38100" dist="38100" dir="2700000" algn="tl">
                <a:srgbClr val="000000">
                  <a:alpha val="43137"/>
                </a:srgbClr>
              </a:outerShdw>
            </a:effectLst>
          </a:endParaRPr>
        </a:p>
      </dgm:t>
    </dgm:pt>
    <dgm:pt modelId="{FC1B9D5D-D11C-4358-9CFD-13A5A2D6B2E2}" type="parTrans" cxnId="{83E29CEA-0276-42A5-B0A5-FEE4C741B09A}">
      <dgm:prSet/>
      <dgm:spPr/>
      <dgm:t>
        <a:bodyPr/>
        <a:lstStyle/>
        <a:p>
          <a:endParaRPr lang="en-US"/>
        </a:p>
      </dgm:t>
    </dgm:pt>
    <dgm:pt modelId="{B6F96137-CA7A-41FB-BBDB-D73CEEF1B54E}" type="sibTrans" cxnId="{83E29CEA-0276-42A5-B0A5-FEE4C741B09A}">
      <dgm:prSet/>
      <dgm:spPr/>
      <dgm:t>
        <a:bodyPr/>
        <a:lstStyle/>
        <a:p>
          <a:endParaRPr lang="en-US"/>
        </a:p>
      </dgm:t>
    </dgm:pt>
    <dgm:pt modelId="{46445036-6FC5-45CD-8D1D-5805A6393338}">
      <dgm:prSet custT="1"/>
      <dgm:spPr>
        <a:solidFill>
          <a:srgbClr val="009900"/>
        </a:solidFill>
      </dgm:spPr>
      <dgm:t>
        <a:bodyPr/>
        <a:lstStyle/>
        <a:p>
          <a:pPr algn="l">
            <a:lnSpc>
              <a:spcPct val="100000"/>
            </a:lnSpc>
            <a:spcBef>
              <a:spcPts val="0"/>
            </a:spcBef>
            <a:spcAft>
              <a:spcPts val="1200"/>
            </a:spcAft>
          </a:pPr>
          <a:r>
            <a:rPr lang="en-US" sz="1400" b="1" dirty="0" smtClean="0">
              <a:effectLst>
                <a:outerShdw blurRad="38100" dist="38100" dir="2700000" algn="tl">
                  <a:srgbClr val="000000">
                    <a:alpha val="43137"/>
                  </a:srgbClr>
                </a:outerShdw>
              </a:effectLst>
            </a:rPr>
            <a:t>Order of magnitude of possible risk</a:t>
          </a:r>
          <a:endParaRPr lang="en-US" sz="1400" b="1" dirty="0">
            <a:effectLst>
              <a:outerShdw blurRad="38100" dist="38100" dir="2700000" algn="tl">
                <a:srgbClr val="000000">
                  <a:alpha val="43137"/>
                </a:srgbClr>
              </a:outerShdw>
            </a:effectLst>
          </a:endParaRPr>
        </a:p>
      </dgm:t>
    </dgm:pt>
    <dgm:pt modelId="{C0BE55AC-1133-4A55-B5C0-D4BFBC48C05C}" type="parTrans" cxnId="{E55E6E74-8973-4CBF-995D-B5467910A718}">
      <dgm:prSet/>
      <dgm:spPr/>
      <dgm:t>
        <a:bodyPr/>
        <a:lstStyle/>
        <a:p>
          <a:endParaRPr lang="en-US"/>
        </a:p>
      </dgm:t>
    </dgm:pt>
    <dgm:pt modelId="{459B9BB7-5A48-44B9-ACD4-FCC67C2DC11C}" type="sibTrans" cxnId="{E55E6E74-8973-4CBF-995D-B5467910A718}">
      <dgm:prSet/>
      <dgm:spPr/>
      <dgm:t>
        <a:bodyPr/>
        <a:lstStyle/>
        <a:p>
          <a:endParaRPr lang="en-US"/>
        </a:p>
      </dgm:t>
    </dgm:pt>
    <dgm:pt modelId="{6AADC933-4D7B-4F07-8326-FC8F3B05EB6A}">
      <dgm:prSet custT="1"/>
      <dgm:spPr>
        <a:solidFill>
          <a:srgbClr val="009900"/>
        </a:solidFill>
      </dgm:spPr>
      <dgm:t>
        <a:bodyPr/>
        <a:lstStyle/>
        <a:p>
          <a:pPr algn="l">
            <a:lnSpc>
              <a:spcPct val="100000"/>
            </a:lnSpc>
            <a:spcBef>
              <a:spcPts val="0"/>
            </a:spcBef>
            <a:spcAft>
              <a:spcPts val="1200"/>
            </a:spcAft>
          </a:pPr>
          <a:r>
            <a:rPr lang="en-US" sz="1400" b="1" dirty="0" smtClean="0">
              <a:effectLst>
                <a:outerShdw blurRad="38100" dist="38100" dir="2700000" algn="tl">
                  <a:srgbClr val="000000">
                    <a:alpha val="43137"/>
                  </a:srgbClr>
                </a:outerShdw>
              </a:effectLst>
            </a:rPr>
            <a:t>Insights as to time horizons concerns</a:t>
          </a:r>
          <a:endParaRPr lang="en-US" sz="1400" b="1" dirty="0">
            <a:effectLst>
              <a:outerShdw blurRad="38100" dist="38100" dir="2700000" algn="tl">
                <a:srgbClr val="000000">
                  <a:alpha val="43137"/>
                </a:srgbClr>
              </a:outerShdw>
            </a:effectLst>
          </a:endParaRPr>
        </a:p>
      </dgm:t>
    </dgm:pt>
    <dgm:pt modelId="{AC09C875-D755-4B7C-8457-795AF5448B1D}" type="sibTrans" cxnId="{3850D8B9-1C4A-4D64-8741-8566FAECFF5B}">
      <dgm:prSet/>
      <dgm:spPr/>
      <dgm:t>
        <a:bodyPr/>
        <a:lstStyle/>
        <a:p>
          <a:endParaRPr lang="en-US"/>
        </a:p>
      </dgm:t>
    </dgm:pt>
    <dgm:pt modelId="{08293192-218D-4A06-8CC3-6FA037656EDC}" type="parTrans" cxnId="{3850D8B9-1C4A-4D64-8741-8566FAECFF5B}">
      <dgm:prSet/>
      <dgm:spPr/>
      <dgm:t>
        <a:bodyPr/>
        <a:lstStyle/>
        <a:p>
          <a:endParaRPr lang="en-US"/>
        </a:p>
      </dgm:t>
    </dgm:pt>
    <dgm:pt modelId="{44B265B9-7544-42E1-B4AD-6452709F1A9C}">
      <dgm:prSet custT="1"/>
      <dgm:spPr/>
      <dgm:t>
        <a:bodyPr/>
        <a:lstStyle/>
        <a:p>
          <a:pPr algn="l">
            <a:lnSpc>
              <a:spcPct val="100000"/>
            </a:lnSpc>
            <a:spcBef>
              <a:spcPts val="0"/>
            </a:spcBef>
            <a:spcAft>
              <a:spcPts val="1200"/>
            </a:spcAft>
          </a:pPr>
          <a:r>
            <a:rPr lang="en-US" sz="1400" b="1" dirty="0" smtClean="0">
              <a:effectLst>
                <a:outerShdw blurRad="38100" dist="38100" dir="2700000" algn="tl">
                  <a:srgbClr val="000000">
                    <a:alpha val="43137"/>
                  </a:srgbClr>
                </a:outerShdw>
              </a:effectLst>
            </a:rPr>
            <a:t>Transmission impact on flexibility</a:t>
          </a:r>
        </a:p>
      </dgm:t>
    </dgm:pt>
    <dgm:pt modelId="{55432178-4333-4A7F-BA5A-AF666DAEFA0C}" type="parTrans" cxnId="{0973C22E-9BA8-4AB8-930F-097FFB922028}">
      <dgm:prSet/>
      <dgm:spPr/>
      <dgm:t>
        <a:bodyPr/>
        <a:lstStyle/>
        <a:p>
          <a:endParaRPr lang="en-US"/>
        </a:p>
      </dgm:t>
    </dgm:pt>
    <dgm:pt modelId="{0E7F9166-0AE2-4661-BB83-0900D0EC24DD}" type="sibTrans" cxnId="{0973C22E-9BA8-4AB8-930F-097FFB922028}">
      <dgm:prSet/>
      <dgm:spPr/>
      <dgm:t>
        <a:bodyPr/>
        <a:lstStyle/>
        <a:p>
          <a:endParaRPr lang="en-US"/>
        </a:p>
      </dgm:t>
    </dgm:pt>
    <dgm:pt modelId="{8296AF9A-3CAB-4563-8C90-8F3CFD0AADA7}" type="pres">
      <dgm:prSet presAssocID="{B53089C7-315C-45F2-8BD4-728DC97EB71D}" presName="Name0" presStyleCnt="0">
        <dgm:presLayoutVars>
          <dgm:dir/>
          <dgm:resizeHandles val="exact"/>
        </dgm:presLayoutVars>
      </dgm:prSet>
      <dgm:spPr/>
      <dgm:t>
        <a:bodyPr/>
        <a:lstStyle/>
        <a:p>
          <a:endParaRPr lang="en-US"/>
        </a:p>
      </dgm:t>
    </dgm:pt>
    <dgm:pt modelId="{559F333E-9C22-423D-826C-D2ACD7F66999}" type="pres">
      <dgm:prSet presAssocID="{B53089C7-315C-45F2-8BD4-728DC97EB71D}" presName="bkgdShp" presStyleLbl="alignAccFollowNode1" presStyleIdx="0" presStyleCnt="1" custScaleY="107937" custLinFactNeighborY="-4762"/>
      <dgm:spPr/>
      <dgm:t>
        <a:bodyPr/>
        <a:lstStyle/>
        <a:p>
          <a:endParaRPr lang="en-US"/>
        </a:p>
      </dgm:t>
    </dgm:pt>
    <dgm:pt modelId="{370BA67C-29E1-4052-B1EA-5837833754FA}" type="pres">
      <dgm:prSet presAssocID="{B53089C7-315C-45F2-8BD4-728DC97EB71D}" presName="linComp" presStyleCnt="0"/>
      <dgm:spPr/>
      <dgm:t>
        <a:bodyPr/>
        <a:lstStyle/>
        <a:p>
          <a:endParaRPr lang="en-US"/>
        </a:p>
      </dgm:t>
    </dgm:pt>
    <dgm:pt modelId="{A35FB881-34FA-4B9A-BB7E-6265E8D16FB2}" type="pres">
      <dgm:prSet presAssocID="{73F588DA-FC5D-4278-8435-6BF2C0B06159}" presName="compNode" presStyleCnt="0"/>
      <dgm:spPr/>
      <dgm:t>
        <a:bodyPr/>
        <a:lstStyle/>
        <a:p>
          <a:endParaRPr lang="en-US"/>
        </a:p>
      </dgm:t>
    </dgm:pt>
    <dgm:pt modelId="{FB6FB941-C45A-4F5B-909D-762233FE0B37}" type="pres">
      <dgm:prSet presAssocID="{73F588DA-FC5D-4278-8435-6BF2C0B06159}" presName="node" presStyleLbl="node1" presStyleIdx="0" presStyleCnt="3" custScaleY="112175" custLinFactNeighborY="-3044">
        <dgm:presLayoutVars>
          <dgm:bulletEnabled val="1"/>
        </dgm:presLayoutVars>
      </dgm:prSet>
      <dgm:spPr/>
      <dgm:t>
        <a:bodyPr/>
        <a:lstStyle/>
        <a:p>
          <a:endParaRPr lang="en-US"/>
        </a:p>
      </dgm:t>
    </dgm:pt>
    <dgm:pt modelId="{9100B350-803A-491C-8985-9F56FCB5249E}" type="pres">
      <dgm:prSet presAssocID="{73F588DA-FC5D-4278-8435-6BF2C0B06159}" presName="invisiNode" presStyleLbl="node1" presStyleIdx="0" presStyleCnt="3"/>
      <dgm:spPr/>
      <dgm:t>
        <a:bodyPr/>
        <a:lstStyle/>
        <a:p>
          <a:endParaRPr lang="en-US"/>
        </a:p>
      </dgm:t>
    </dgm:pt>
    <dgm:pt modelId="{01E0B63A-2AEA-4B58-86D3-348D5DE10A9A}" type="pres">
      <dgm:prSet presAssocID="{73F588DA-FC5D-4278-8435-6BF2C0B06159}" presName="imagNode" presStyleLbl="fgImgPlace1" presStyleIdx="0" presStyleCnt="3" custScaleY="69264" custLinFactNeighborX="138" custLinFactNeighborY="-1421"/>
      <dgm:spPr>
        <a:blipFill rotWithShape="0">
          <a:blip xmlns:r="http://schemas.openxmlformats.org/officeDocument/2006/relationships" r:embed="rId1"/>
          <a:stretch>
            <a:fillRect/>
          </a:stretch>
        </a:blipFill>
      </dgm:spPr>
      <dgm:t>
        <a:bodyPr/>
        <a:lstStyle/>
        <a:p>
          <a:endParaRPr lang="en-US"/>
        </a:p>
      </dgm:t>
    </dgm:pt>
    <dgm:pt modelId="{48B25EE4-B782-42D7-8373-437A91860B1C}" type="pres">
      <dgm:prSet presAssocID="{C57AB5E2-ABEA-4833-9F35-E9DD36910802}" presName="sibTrans" presStyleLbl="sibTrans2D1" presStyleIdx="0" presStyleCnt="0"/>
      <dgm:spPr/>
      <dgm:t>
        <a:bodyPr/>
        <a:lstStyle/>
        <a:p>
          <a:endParaRPr lang="en-US"/>
        </a:p>
      </dgm:t>
    </dgm:pt>
    <dgm:pt modelId="{3039F9E4-6916-43E0-9A51-E50CF4F39BE9}" type="pres">
      <dgm:prSet presAssocID="{D6343288-9C90-4439-8208-9399A7C10809}" presName="compNode" presStyleCnt="0"/>
      <dgm:spPr/>
      <dgm:t>
        <a:bodyPr/>
        <a:lstStyle/>
        <a:p>
          <a:endParaRPr lang="en-US"/>
        </a:p>
      </dgm:t>
    </dgm:pt>
    <dgm:pt modelId="{AE0BA3D8-C3CE-4B49-9A08-AE89AB1DBE74}" type="pres">
      <dgm:prSet presAssocID="{D6343288-9C90-4439-8208-9399A7C10809}" presName="node" presStyleLbl="node1" presStyleIdx="1" presStyleCnt="3" custScaleY="112338" custLinFactNeighborY="-3084">
        <dgm:presLayoutVars>
          <dgm:bulletEnabled val="1"/>
        </dgm:presLayoutVars>
      </dgm:prSet>
      <dgm:spPr/>
      <dgm:t>
        <a:bodyPr/>
        <a:lstStyle/>
        <a:p>
          <a:endParaRPr lang="en-US"/>
        </a:p>
      </dgm:t>
    </dgm:pt>
    <dgm:pt modelId="{A4879453-15F0-4DEA-8183-F23C456843A6}" type="pres">
      <dgm:prSet presAssocID="{D6343288-9C90-4439-8208-9399A7C10809}" presName="invisiNode" presStyleLbl="node1" presStyleIdx="1" presStyleCnt="3"/>
      <dgm:spPr/>
      <dgm:t>
        <a:bodyPr/>
        <a:lstStyle/>
        <a:p>
          <a:endParaRPr lang="en-US"/>
        </a:p>
      </dgm:t>
    </dgm:pt>
    <dgm:pt modelId="{C2811D75-AF42-4039-A0DF-9C9BDC37DAA1}" type="pres">
      <dgm:prSet presAssocID="{D6343288-9C90-4439-8208-9399A7C10809}" presName="imagNode" presStyleLbl="fgImgPlace1" presStyleIdx="1" presStyleCnt="3" custScaleY="94156"/>
      <dgm:spPr>
        <a:blipFill rotWithShape="0">
          <a:blip xmlns:r="http://schemas.openxmlformats.org/officeDocument/2006/relationships" r:embed="rId2"/>
          <a:stretch>
            <a:fillRect/>
          </a:stretch>
        </a:blipFill>
      </dgm:spPr>
      <dgm:t>
        <a:bodyPr/>
        <a:lstStyle/>
        <a:p>
          <a:endParaRPr lang="en-US"/>
        </a:p>
      </dgm:t>
    </dgm:pt>
    <dgm:pt modelId="{D9E87BFE-861D-4402-B546-14D0E8A33266}" type="pres">
      <dgm:prSet presAssocID="{8BD6F278-209E-43FB-85E1-43A35CF799A4}" presName="sibTrans" presStyleLbl="sibTrans2D1" presStyleIdx="0" presStyleCnt="0"/>
      <dgm:spPr/>
      <dgm:t>
        <a:bodyPr/>
        <a:lstStyle/>
        <a:p>
          <a:endParaRPr lang="en-US"/>
        </a:p>
      </dgm:t>
    </dgm:pt>
    <dgm:pt modelId="{3EE14DEA-5265-419B-B9BF-4893A2B18A1A}" type="pres">
      <dgm:prSet presAssocID="{66B23083-1C11-432D-8886-F33DAD6F78BF}" presName="compNode" presStyleCnt="0"/>
      <dgm:spPr/>
      <dgm:t>
        <a:bodyPr/>
        <a:lstStyle/>
        <a:p>
          <a:endParaRPr lang="en-US"/>
        </a:p>
      </dgm:t>
    </dgm:pt>
    <dgm:pt modelId="{F244EB79-EA64-4ADB-8DD3-FE93A81BC5E1}" type="pres">
      <dgm:prSet presAssocID="{66B23083-1C11-432D-8886-F33DAD6F78BF}" presName="node" presStyleLbl="node1" presStyleIdx="2" presStyleCnt="3" custScaleY="110390" custLinFactNeighborY="-2598">
        <dgm:presLayoutVars>
          <dgm:bulletEnabled val="1"/>
        </dgm:presLayoutVars>
      </dgm:prSet>
      <dgm:spPr/>
      <dgm:t>
        <a:bodyPr/>
        <a:lstStyle/>
        <a:p>
          <a:endParaRPr lang="en-US"/>
        </a:p>
      </dgm:t>
    </dgm:pt>
    <dgm:pt modelId="{F5D751A2-89B3-41AC-B3A5-893E60BF682E}" type="pres">
      <dgm:prSet presAssocID="{66B23083-1C11-432D-8886-F33DAD6F78BF}" presName="invisiNode" presStyleLbl="node1" presStyleIdx="2" presStyleCnt="3"/>
      <dgm:spPr/>
      <dgm:t>
        <a:bodyPr/>
        <a:lstStyle/>
        <a:p>
          <a:endParaRPr lang="en-US"/>
        </a:p>
      </dgm:t>
    </dgm:pt>
    <dgm:pt modelId="{B6628E63-E050-407D-8D49-294EEF502FD2}" type="pres">
      <dgm:prSet presAssocID="{66B23083-1C11-432D-8886-F33DAD6F78BF}" presName="imagNode" presStyleLbl="fgImgPlace1" presStyleIdx="2" presStyleCnt="3" custScaleY="86580"/>
      <dgm:spPr>
        <a:blipFill rotWithShape="0">
          <a:blip xmlns:r="http://schemas.openxmlformats.org/officeDocument/2006/relationships" r:embed="rId3"/>
          <a:stretch>
            <a:fillRect/>
          </a:stretch>
        </a:blipFill>
      </dgm:spPr>
      <dgm:t>
        <a:bodyPr/>
        <a:lstStyle/>
        <a:p>
          <a:endParaRPr lang="en-US"/>
        </a:p>
      </dgm:t>
    </dgm:pt>
  </dgm:ptLst>
  <dgm:cxnLst>
    <dgm:cxn modelId="{751E1E91-3818-47D8-9707-AE299CD2FC5C}" type="presOf" srcId="{ECB9FB18-ED52-4BF5-AC08-ADF8DA337D89}" destId="{AE0BA3D8-C3CE-4B49-9A08-AE89AB1DBE74}" srcOrd="0" destOrd="1" presId="urn:microsoft.com/office/officeart/2005/8/layout/pList2#1"/>
    <dgm:cxn modelId="{A30C3AD5-9AB8-439A-94FA-720587B4B29B}" type="presOf" srcId="{44B265B9-7544-42E1-B4AD-6452709F1A9C}" destId="{AE0BA3D8-C3CE-4B49-9A08-AE89AB1DBE74}" srcOrd="0" destOrd="2" presId="urn:microsoft.com/office/officeart/2005/8/layout/pList2#1"/>
    <dgm:cxn modelId="{FDDE8B28-8523-4FC8-8E81-CBFB55D44319}" type="presOf" srcId="{8BD6F278-209E-43FB-85E1-43A35CF799A4}" destId="{D9E87BFE-861D-4402-B546-14D0E8A33266}" srcOrd="0" destOrd="0" presId="urn:microsoft.com/office/officeart/2005/8/layout/pList2#1"/>
    <dgm:cxn modelId="{0973C22E-9BA8-4AB8-930F-097FFB922028}" srcId="{D6343288-9C90-4439-8208-9399A7C10809}" destId="{44B265B9-7544-42E1-B4AD-6452709F1A9C}" srcOrd="1" destOrd="0" parTransId="{55432178-4333-4A7F-BA5A-AF666DAEFA0C}" sibTransId="{0E7F9166-0AE2-4661-BB83-0900D0EC24DD}"/>
    <dgm:cxn modelId="{E875309C-3095-4C11-8044-A372D665DEBE}" type="presOf" srcId="{C029494E-96AA-4EC3-AE14-17A8B9E26195}" destId="{FB6FB941-C45A-4F5B-909D-762233FE0B37}" srcOrd="0" destOrd="1" presId="urn:microsoft.com/office/officeart/2005/8/layout/pList2#1"/>
    <dgm:cxn modelId="{61DB29CE-75C4-46C6-8559-DC406802243D}" type="presOf" srcId="{9C772A01-9D5F-49D6-B735-326C7D92EF49}" destId="{FB6FB941-C45A-4F5B-909D-762233FE0B37}" srcOrd="0" destOrd="2" presId="urn:microsoft.com/office/officeart/2005/8/layout/pList2#1"/>
    <dgm:cxn modelId="{3850D8B9-1C4A-4D64-8741-8566FAECFF5B}" srcId="{66B23083-1C11-432D-8886-F33DAD6F78BF}" destId="{6AADC933-4D7B-4F07-8326-FC8F3B05EB6A}" srcOrd="0" destOrd="0" parTransId="{08293192-218D-4A06-8CC3-6FA037656EDC}" sibTransId="{AC09C875-D755-4B7C-8457-795AF5448B1D}"/>
    <dgm:cxn modelId="{BDAE17EA-7875-4663-9BEA-909711B7E4C0}" type="presOf" srcId="{C57AB5E2-ABEA-4833-9F35-E9DD36910802}" destId="{48B25EE4-B782-42D7-8373-437A91860B1C}" srcOrd="0" destOrd="0" presId="urn:microsoft.com/office/officeart/2005/8/layout/pList2#1"/>
    <dgm:cxn modelId="{FA919B1C-1D4A-4188-92C3-65762545E364}" type="presOf" srcId="{D6343288-9C90-4439-8208-9399A7C10809}" destId="{AE0BA3D8-C3CE-4B49-9A08-AE89AB1DBE74}" srcOrd="0" destOrd="0" presId="urn:microsoft.com/office/officeart/2005/8/layout/pList2#1"/>
    <dgm:cxn modelId="{4991DE54-6AE1-484F-ACB7-3DF61B720A90}" srcId="{73F588DA-FC5D-4278-8435-6BF2C0B06159}" destId="{9C772A01-9D5F-49D6-B735-326C7D92EF49}" srcOrd="1" destOrd="0" parTransId="{426D331E-A6C6-4F86-A6C8-30CB71C274FA}" sibTransId="{6B14426B-B9EF-4B17-8F6A-CF2759BE239C}"/>
    <dgm:cxn modelId="{0EC0A6D8-927A-4243-87B8-4B998F09A847}" type="presOf" srcId="{66B23083-1C11-432D-8886-F33DAD6F78BF}" destId="{F244EB79-EA64-4ADB-8DD3-FE93A81BC5E1}" srcOrd="0" destOrd="0" presId="urn:microsoft.com/office/officeart/2005/8/layout/pList2#1"/>
    <dgm:cxn modelId="{3E7998A8-442E-48B0-9A22-29963523A3C7}" srcId="{B53089C7-315C-45F2-8BD4-728DC97EB71D}" destId="{73F588DA-FC5D-4278-8435-6BF2C0B06159}" srcOrd="0" destOrd="0" parTransId="{68405E35-1689-419F-911F-1E78C195F4A2}" sibTransId="{C57AB5E2-ABEA-4833-9F35-E9DD36910802}"/>
    <dgm:cxn modelId="{0E431F92-8F77-42E4-91EB-F9961BCBED34}" srcId="{B53089C7-315C-45F2-8BD4-728DC97EB71D}" destId="{D6343288-9C90-4439-8208-9399A7C10809}" srcOrd="1" destOrd="0" parTransId="{25E4C1D2-C601-4D54-820F-B8DDCBBD23E9}" sibTransId="{8BD6F278-209E-43FB-85E1-43A35CF799A4}"/>
    <dgm:cxn modelId="{B28DF455-4E89-48F3-AAC7-841CCDA0C9C1}" srcId="{73F588DA-FC5D-4278-8435-6BF2C0B06159}" destId="{C029494E-96AA-4EC3-AE14-17A8B9E26195}" srcOrd="0" destOrd="0" parTransId="{6ECB209F-3703-4B5C-81BC-0C604E1E8242}" sibTransId="{B1A6BCAC-96E0-404A-A2AE-0D421E5C429D}"/>
    <dgm:cxn modelId="{DF214B6F-2F15-4A5A-85D9-63CBC53C8BB1}" type="presOf" srcId="{6AADC933-4D7B-4F07-8326-FC8F3B05EB6A}" destId="{F244EB79-EA64-4ADB-8DD3-FE93A81BC5E1}" srcOrd="0" destOrd="1" presId="urn:microsoft.com/office/officeart/2005/8/layout/pList2#1"/>
    <dgm:cxn modelId="{7238717F-6BBD-41FF-9E0E-D4C138DD9713}" type="presOf" srcId="{46445036-6FC5-45CD-8D1D-5805A6393338}" destId="{F244EB79-EA64-4ADB-8DD3-FE93A81BC5E1}" srcOrd="0" destOrd="2" presId="urn:microsoft.com/office/officeart/2005/8/layout/pList2#1"/>
    <dgm:cxn modelId="{E55E6E74-8973-4CBF-995D-B5467910A718}" srcId="{66B23083-1C11-432D-8886-F33DAD6F78BF}" destId="{46445036-6FC5-45CD-8D1D-5805A6393338}" srcOrd="1" destOrd="0" parTransId="{C0BE55AC-1133-4A55-B5C0-D4BFBC48C05C}" sibTransId="{459B9BB7-5A48-44B9-ACD4-FCC67C2DC11C}"/>
    <dgm:cxn modelId="{89EACFB3-898D-46F0-B781-9E0B69BBA68B}" srcId="{73F588DA-FC5D-4278-8435-6BF2C0B06159}" destId="{B27D2D84-ACCF-43F6-B266-0E0B2BEA7466}" srcOrd="2" destOrd="0" parTransId="{54500463-842A-4B16-84FA-4BA3FB72F964}" sibTransId="{4AA0A60C-A9A3-4183-8D41-390F3241C41D}"/>
    <dgm:cxn modelId="{9D91BF68-319C-4BE7-9795-0A6BB1DE6AF6}" type="presOf" srcId="{B53089C7-315C-45F2-8BD4-728DC97EB71D}" destId="{8296AF9A-3CAB-4563-8C90-8F3CFD0AADA7}" srcOrd="0" destOrd="0" presId="urn:microsoft.com/office/officeart/2005/8/layout/pList2#1"/>
    <dgm:cxn modelId="{83E29CEA-0276-42A5-B0A5-FEE4C741B09A}" srcId="{D6343288-9C90-4439-8208-9399A7C10809}" destId="{ECB9FB18-ED52-4BF5-AC08-ADF8DA337D89}" srcOrd="0" destOrd="0" parTransId="{FC1B9D5D-D11C-4358-9CFD-13A5A2D6B2E2}" sibTransId="{B6F96137-CA7A-41FB-BBDB-D73CEEF1B54E}"/>
    <dgm:cxn modelId="{DFCD43EA-ADDF-4E43-8D49-70213C2C4C22}" srcId="{B53089C7-315C-45F2-8BD4-728DC97EB71D}" destId="{66B23083-1C11-432D-8886-F33DAD6F78BF}" srcOrd="2" destOrd="0" parTransId="{73D7DE1C-7466-43AC-B63C-626449A1831F}" sibTransId="{768393B7-56D2-4F87-9526-9D03ED721DFD}"/>
    <dgm:cxn modelId="{B6EC5D08-F3DB-40E1-8AC5-57E6D9C0A09A}" type="presOf" srcId="{73F588DA-FC5D-4278-8435-6BF2C0B06159}" destId="{FB6FB941-C45A-4F5B-909D-762233FE0B37}" srcOrd="0" destOrd="0" presId="urn:microsoft.com/office/officeart/2005/8/layout/pList2#1"/>
    <dgm:cxn modelId="{FB031D20-8323-46E4-A849-7F6376F25037}" type="presOf" srcId="{B27D2D84-ACCF-43F6-B266-0E0B2BEA7466}" destId="{FB6FB941-C45A-4F5B-909D-762233FE0B37}" srcOrd="0" destOrd="3" presId="urn:microsoft.com/office/officeart/2005/8/layout/pList2#1"/>
    <dgm:cxn modelId="{3C250217-2051-456A-AE83-07F4CA8E4D57}" type="presParOf" srcId="{8296AF9A-3CAB-4563-8C90-8F3CFD0AADA7}" destId="{559F333E-9C22-423D-826C-D2ACD7F66999}" srcOrd="0" destOrd="0" presId="urn:microsoft.com/office/officeart/2005/8/layout/pList2#1"/>
    <dgm:cxn modelId="{89272AD3-498C-464F-BAC6-C49D7E994C71}" type="presParOf" srcId="{8296AF9A-3CAB-4563-8C90-8F3CFD0AADA7}" destId="{370BA67C-29E1-4052-B1EA-5837833754FA}" srcOrd="1" destOrd="0" presId="urn:microsoft.com/office/officeart/2005/8/layout/pList2#1"/>
    <dgm:cxn modelId="{0004D344-B569-40A4-A33A-35B5A2BFE537}" type="presParOf" srcId="{370BA67C-29E1-4052-B1EA-5837833754FA}" destId="{A35FB881-34FA-4B9A-BB7E-6265E8D16FB2}" srcOrd="0" destOrd="0" presId="urn:microsoft.com/office/officeart/2005/8/layout/pList2#1"/>
    <dgm:cxn modelId="{C19565AC-1369-4FF7-9C79-66CEE11A4456}" type="presParOf" srcId="{A35FB881-34FA-4B9A-BB7E-6265E8D16FB2}" destId="{FB6FB941-C45A-4F5B-909D-762233FE0B37}" srcOrd="0" destOrd="0" presId="urn:microsoft.com/office/officeart/2005/8/layout/pList2#1"/>
    <dgm:cxn modelId="{E20707A4-DE17-42F7-84C9-2C75B4762E65}" type="presParOf" srcId="{A35FB881-34FA-4B9A-BB7E-6265E8D16FB2}" destId="{9100B350-803A-491C-8985-9F56FCB5249E}" srcOrd="1" destOrd="0" presId="urn:microsoft.com/office/officeart/2005/8/layout/pList2#1"/>
    <dgm:cxn modelId="{D3D064B3-AB6F-4FE7-8F3B-143EC43C0C21}" type="presParOf" srcId="{A35FB881-34FA-4B9A-BB7E-6265E8D16FB2}" destId="{01E0B63A-2AEA-4B58-86D3-348D5DE10A9A}" srcOrd="2" destOrd="0" presId="urn:microsoft.com/office/officeart/2005/8/layout/pList2#1"/>
    <dgm:cxn modelId="{5F4CABA1-BE71-462C-AE76-D91EA0A7FC29}" type="presParOf" srcId="{370BA67C-29E1-4052-B1EA-5837833754FA}" destId="{48B25EE4-B782-42D7-8373-437A91860B1C}" srcOrd="1" destOrd="0" presId="urn:microsoft.com/office/officeart/2005/8/layout/pList2#1"/>
    <dgm:cxn modelId="{FE38F6B5-0179-4260-858F-FE28A7BA74D6}" type="presParOf" srcId="{370BA67C-29E1-4052-B1EA-5837833754FA}" destId="{3039F9E4-6916-43E0-9A51-E50CF4F39BE9}" srcOrd="2" destOrd="0" presId="urn:microsoft.com/office/officeart/2005/8/layout/pList2#1"/>
    <dgm:cxn modelId="{73E730C0-1233-4CFF-BB80-0DBA8138A42F}" type="presParOf" srcId="{3039F9E4-6916-43E0-9A51-E50CF4F39BE9}" destId="{AE0BA3D8-C3CE-4B49-9A08-AE89AB1DBE74}" srcOrd="0" destOrd="0" presId="urn:microsoft.com/office/officeart/2005/8/layout/pList2#1"/>
    <dgm:cxn modelId="{4F0D6649-CFC0-41E8-BB39-ADA868305D39}" type="presParOf" srcId="{3039F9E4-6916-43E0-9A51-E50CF4F39BE9}" destId="{A4879453-15F0-4DEA-8183-F23C456843A6}" srcOrd="1" destOrd="0" presId="urn:microsoft.com/office/officeart/2005/8/layout/pList2#1"/>
    <dgm:cxn modelId="{F2A311E3-62BD-4A90-9A82-B243B2C121C9}" type="presParOf" srcId="{3039F9E4-6916-43E0-9A51-E50CF4F39BE9}" destId="{C2811D75-AF42-4039-A0DF-9C9BDC37DAA1}" srcOrd="2" destOrd="0" presId="urn:microsoft.com/office/officeart/2005/8/layout/pList2#1"/>
    <dgm:cxn modelId="{9884C0E0-7771-4071-BFA7-0734FDDBE778}" type="presParOf" srcId="{370BA67C-29E1-4052-B1EA-5837833754FA}" destId="{D9E87BFE-861D-4402-B546-14D0E8A33266}" srcOrd="3" destOrd="0" presId="urn:microsoft.com/office/officeart/2005/8/layout/pList2#1"/>
    <dgm:cxn modelId="{F29C9F03-FE21-4BE5-97BC-055807721743}" type="presParOf" srcId="{370BA67C-29E1-4052-B1EA-5837833754FA}" destId="{3EE14DEA-5265-419B-B9BF-4893A2B18A1A}" srcOrd="4" destOrd="0" presId="urn:microsoft.com/office/officeart/2005/8/layout/pList2#1"/>
    <dgm:cxn modelId="{094911F4-ACA8-4A33-87B3-B1A2527EA3A2}" type="presParOf" srcId="{3EE14DEA-5265-419B-B9BF-4893A2B18A1A}" destId="{F244EB79-EA64-4ADB-8DD3-FE93A81BC5E1}" srcOrd="0" destOrd="0" presId="urn:microsoft.com/office/officeart/2005/8/layout/pList2#1"/>
    <dgm:cxn modelId="{BFBBE7B0-CA8B-4E23-997B-F01EFD97E75A}" type="presParOf" srcId="{3EE14DEA-5265-419B-B9BF-4893A2B18A1A}" destId="{F5D751A2-89B3-41AC-B3A5-893E60BF682E}" srcOrd="1" destOrd="0" presId="urn:microsoft.com/office/officeart/2005/8/layout/pList2#1"/>
    <dgm:cxn modelId="{A72B48A1-5E73-4B2E-AED2-91C34CD95EC6}" type="presParOf" srcId="{3EE14DEA-5265-419B-B9BF-4893A2B18A1A}" destId="{B6628E63-E050-407D-8D49-294EEF502FD2}"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D91AD6-8C5D-4062-A14D-11871D0E6848}" type="doc">
      <dgm:prSet loTypeId="urn:microsoft.com/office/officeart/2005/8/layout/chevron2" loCatId="process" qsTypeId="urn:microsoft.com/office/officeart/2005/8/quickstyle/simple1" qsCatId="simple" csTypeId="urn:microsoft.com/office/officeart/2005/8/colors/accent3_2" csCatId="accent3" phldr="1"/>
      <dgm:spPr/>
      <dgm:t>
        <a:bodyPr/>
        <a:lstStyle/>
        <a:p>
          <a:endParaRPr lang="en-US"/>
        </a:p>
      </dgm:t>
    </dgm:pt>
    <dgm:pt modelId="{9AF8FBAE-D7A9-45ED-AD2A-7740DB2343A7}">
      <dgm:prSet phldrT="[Text]"/>
      <dgm:spPr/>
      <dgm:t>
        <a:bodyPr/>
        <a:lstStyle/>
        <a:p>
          <a:r>
            <a:rPr lang="en-US" dirty="0" smtClean="0"/>
            <a:t>Level 1</a:t>
          </a:r>
          <a:endParaRPr lang="en-US" dirty="0"/>
        </a:p>
      </dgm:t>
    </dgm:pt>
    <dgm:pt modelId="{038A10DA-9ECA-44A3-91E9-2A4B3532F994}" type="parTrans" cxnId="{FDFBCD07-04ED-437A-BB48-E704CE2CC0A8}">
      <dgm:prSet/>
      <dgm:spPr/>
      <dgm:t>
        <a:bodyPr/>
        <a:lstStyle/>
        <a:p>
          <a:endParaRPr lang="en-US"/>
        </a:p>
      </dgm:t>
    </dgm:pt>
    <dgm:pt modelId="{1F7F886A-95C6-40F7-9B8E-0E31AFEA631C}" type="sibTrans" cxnId="{FDFBCD07-04ED-437A-BB48-E704CE2CC0A8}">
      <dgm:prSet/>
      <dgm:spPr/>
      <dgm:t>
        <a:bodyPr/>
        <a:lstStyle/>
        <a:p>
          <a:endParaRPr lang="en-US"/>
        </a:p>
      </dgm:t>
    </dgm:pt>
    <dgm:pt modelId="{78D5D877-2367-4495-A2A9-E27F80E22331}">
      <dgm:prSet phldrT="[Text]"/>
      <dgm:spPr/>
      <dgm:t>
        <a:bodyPr/>
        <a:lstStyle/>
        <a:p>
          <a:r>
            <a:rPr lang="en-US" dirty="0" smtClean="0"/>
            <a:t>Variability Analysis &amp; Flexibility Requirement</a:t>
          </a:r>
          <a:endParaRPr lang="en-US" dirty="0"/>
        </a:p>
      </dgm:t>
    </dgm:pt>
    <dgm:pt modelId="{011EF89C-98FF-4678-9554-32F779EF23A1}" type="parTrans" cxnId="{80016A2D-C157-44DA-A0A4-C9FD5F5DA796}">
      <dgm:prSet/>
      <dgm:spPr/>
      <dgm:t>
        <a:bodyPr/>
        <a:lstStyle/>
        <a:p>
          <a:endParaRPr lang="en-US"/>
        </a:p>
      </dgm:t>
    </dgm:pt>
    <dgm:pt modelId="{4470487D-F095-4D9C-96CD-B565BBFEFE8D}" type="sibTrans" cxnId="{80016A2D-C157-44DA-A0A4-C9FD5F5DA796}">
      <dgm:prSet/>
      <dgm:spPr/>
      <dgm:t>
        <a:bodyPr/>
        <a:lstStyle/>
        <a:p>
          <a:endParaRPr lang="en-US"/>
        </a:p>
      </dgm:t>
    </dgm:pt>
    <dgm:pt modelId="{811BB22E-B08E-4975-A2DD-7F582CF515E2}">
      <dgm:prSet phldrT="[Text]"/>
      <dgm:spPr/>
      <dgm:t>
        <a:bodyPr/>
        <a:lstStyle/>
        <a:p>
          <a:r>
            <a:rPr lang="en-US" dirty="0" smtClean="0"/>
            <a:t>Resource Flexibility Calculation</a:t>
          </a:r>
          <a:endParaRPr lang="en-US" dirty="0"/>
        </a:p>
      </dgm:t>
    </dgm:pt>
    <dgm:pt modelId="{7FA1D411-67B7-4A88-9969-076D1B292626}" type="parTrans" cxnId="{AFFA2CB3-8F1F-41BD-8B4F-2380ABF40AAB}">
      <dgm:prSet/>
      <dgm:spPr/>
      <dgm:t>
        <a:bodyPr/>
        <a:lstStyle/>
        <a:p>
          <a:endParaRPr lang="en-US"/>
        </a:p>
      </dgm:t>
    </dgm:pt>
    <dgm:pt modelId="{587B10CF-C945-497E-B3BE-4CA99582CEE2}" type="sibTrans" cxnId="{AFFA2CB3-8F1F-41BD-8B4F-2380ABF40AAB}">
      <dgm:prSet/>
      <dgm:spPr/>
      <dgm:t>
        <a:bodyPr/>
        <a:lstStyle/>
        <a:p>
          <a:endParaRPr lang="en-US"/>
        </a:p>
      </dgm:t>
    </dgm:pt>
    <dgm:pt modelId="{2778A823-C947-40FA-BEE3-0CB3C5F71958}">
      <dgm:prSet phldrT="[Text]"/>
      <dgm:spPr/>
      <dgm:t>
        <a:bodyPr/>
        <a:lstStyle/>
        <a:p>
          <a:r>
            <a:rPr lang="en-US" dirty="0" smtClean="0"/>
            <a:t>Level 3 </a:t>
          </a:r>
          <a:endParaRPr lang="en-US" dirty="0"/>
        </a:p>
      </dgm:t>
    </dgm:pt>
    <dgm:pt modelId="{D830046E-FE8D-4DEA-8A38-DFBF9A93BBF0}" type="parTrans" cxnId="{C0A3DC55-3285-4B27-8EF3-54AA081947CE}">
      <dgm:prSet/>
      <dgm:spPr/>
      <dgm:t>
        <a:bodyPr/>
        <a:lstStyle/>
        <a:p>
          <a:endParaRPr lang="en-US"/>
        </a:p>
      </dgm:t>
    </dgm:pt>
    <dgm:pt modelId="{00D1315F-AAEC-49BB-9C87-35C978D4A375}" type="sibTrans" cxnId="{C0A3DC55-3285-4B27-8EF3-54AA081947CE}">
      <dgm:prSet/>
      <dgm:spPr/>
      <dgm:t>
        <a:bodyPr/>
        <a:lstStyle/>
        <a:p>
          <a:endParaRPr lang="en-US"/>
        </a:p>
      </dgm:t>
    </dgm:pt>
    <dgm:pt modelId="{D6C14FD4-B9FE-4AA5-9B29-41612C12C63B}">
      <dgm:prSet phldrT="[Text]"/>
      <dgm:spPr/>
      <dgm:t>
        <a:bodyPr/>
        <a:lstStyle/>
        <a:p>
          <a:r>
            <a:rPr lang="en-US" dirty="0" smtClean="0"/>
            <a:t>System Flexibility Metrics</a:t>
          </a:r>
          <a:endParaRPr lang="en-US" dirty="0"/>
        </a:p>
      </dgm:t>
    </dgm:pt>
    <dgm:pt modelId="{4923F458-2FB4-4C0D-8091-160B5B25DFB6}" type="parTrans" cxnId="{4AFBB777-F9C3-468D-B158-2C7D533C3717}">
      <dgm:prSet/>
      <dgm:spPr/>
      <dgm:t>
        <a:bodyPr/>
        <a:lstStyle/>
        <a:p>
          <a:endParaRPr lang="en-US"/>
        </a:p>
      </dgm:t>
    </dgm:pt>
    <dgm:pt modelId="{5CC28446-DE07-496D-8C97-7F09F88ED0CE}" type="sibTrans" cxnId="{4AFBB777-F9C3-468D-B158-2C7D533C3717}">
      <dgm:prSet/>
      <dgm:spPr/>
      <dgm:t>
        <a:bodyPr/>
        <a:lstStyle/>
        <a:p>
          <a:endParaRPr lang="en-US"/>
        </a:p>
      </dgm:t>
    </dgm:pt>
    <dgm:pt modelId="{6B87BC0D-3CED-44DB-ACAC-B9941181821A}">
      <dgm:prSet phldrT="[Text]"/>
      <dgm:spPr/>
      <dgm:t>
        <a:bodyPr/>
        <a:lstStyle/>
        <a:p>
          <a:r>
            <a:rPr lang="en-US" dirty="0" smtClean="0"/>
            <a:t>Level2</a:t>
          </a:r>
          <a:endParaRPr lang="en-US" dirty="0"/>
        </a:p>
      </dgm:t>
    </dgm:pt>
    <dgm:pt modelId="{FA6DDFE3-B092-4C4C-9A99-AA008F01CDE5}" type="parTrans" cxnId="{1ABFD44F-2860-492D-8925-2F3DAF96946C}">
      <dgm:prSet/>
      <dgm:spPr/>
      <dgm:t>
        <a:bodyPr/>
        <a:lstStyle/>
        <a:p>
          <a:endParaRPr lang="en-US"/>
        </a:p>
      </dgm:t>
    </dgm:pt>
    <dgm:pt modelId="{BD8BD839-3391-45AC-9AB5-4C979D8D7EE8}" type="sibTrans" cxnId="{1ABFD44F-2860-492D-8925-2F3DAF96946C}">
      <dgm:prSet/>
      <dgm:spPr/>
      <dgm:t>
        <a:bodyPr/>
        <a:lstStyle/>
        <a:p>
          <a:endParaRPr lang="en-US"/>
        </a:p>
      </dgm:t>
    </dgm:pt>
    <dgm:pt modelId="{FD0EC6F8-E1C3-4B7D-A1D5-C52273833506}">
      <dgm:prSet phldrT="[Text]"/>
      <dgm:spPr/>
      <dgm:t>
        <a:bodyPr/>
        <a:lstStyle/>
        <a:p>
          <a:r>
            <a:rPr lang="en-US" dirty="0" smtClean="0"/>
            <a:t>Level 4</a:t>
          </a:r>
          <a:endParaRPr lang="en-US" dirty="0"/>
        </a:p>
      </dgm:t>
    </dgm:pt>
    <dgm:pt modelId="{73ECCB09-F5A7-4194-9842-9F6AC5947ACC}" type="parTrans" cxnId="{0A595F89-7BC9-4611-A5F6-1D8E4AB9127C}">
      <dgm:prSet/>
      <dgm:spPr/>
      <dgm:t>
        <a:bodyPr/>
        <a:lstStyle/>
        <a:p>
          <a:endParaRPr lang="en-US"/>
        </a:p>
      </dgm:t>
    </dgm:pt>
    <dgm:pt modelId="{A389BD00-BD1B-4DDF-98F3-00D763C73631}" type="sibTrans" cxnId="{0A595F89-7BC9-4611-A5F6-1D8E4AB9127C}">
      <dgm:prSet/>
      <dgm:spPr/>
      <dgm:t>
        <a:bodyPr/>
        <a:lstStyle/>
        <a:p>
          <a:endParaRPr lang="en-US"/>
        </a:p>
      </dgm:t>
    </dgm:pt>
    <dgm:pt modelId="{3F92681D-1C37-4257-AD0E-22BF0A29A1E7}">
      <dgm:prSet phldrT="[Text]"/>
      <dgm:spPr/>
      <dgm:t>
        <a:bodyPr/>
        <a:lstStyle/>
        <a:p>
          <a:r>
            <a:rPr lang="en-US" dirty="0" smtClean="0"/>
            <a:t>Transmission and Fuel Constrained Flexibility</a:t>
          </a:r>
          <a:endParaRPr lang="en-US" dirty="0"/>
        </a:p>
      </dgm:t>
    </dgm:pt>
    <dgm:pt modelId="{803AF8C4-0F42-4CD8-99AD-44354BE37AA5}" type="parTrans" cxnId="{F21A4B70-DD38-4CF9-805C-57A99D2C1CBA}">
      <dgm:prSet/>
      <dgm:spPr/>
      <dgm:t>
        <a:bodyPr/>
        <a:lstStyle/>
        <a:p>
          <a:endParaRPr lang="en-US"/>
        </a:p>
      </dgm:t>
    </dgm:pt>
    <dgm:pt modelId="{74CD670A-B8DB-4C3B-BF72-7AB286BD2591}" type="sibTrans" cxnId="{F21A4B70-DD38-4CF9-805C-57A99D2C1CBA}">
      <dgm:prSet/>
      <dgm:spPr/>
      <dgm:t>
        <a:bodyPr/>
        <a:lstStyle/>
        <a:p>
          <a:endParaRPr lang="en-US"/>
        </a:p>
      </dgm:t>
    </dgm:pt>
    <dgm:pt modelId="{BD768A65-5E4C-4ED2-B67E-408E693A9285}" type="pres">
      <dgm:prSet presAssocID="{F1D91AD6-8C5D-4062-A14D-11871D0E6848}" presName="linearFlow" presStyleCnt="0">
        <dgm:presLayoutVars>
          <dgm:dir/>
          <dgm:animLvl val="lvl"/>
          <dgm:resizeHandles val="exact"/>
        </dgm:presLayoutVars>
      </dgm:prSet>
      <dgm:spPr/>
      <dgm:t>
        <a:bodyPr/>
        <a:lstStyle/>
        <a:p>
          <a:endParaRPr lang="en-US"/>
        </a:p>
      </dgm:t>
    </dgm:pt>
    <dgm:pt modelId="{C39AB816-683B-4ACE-92D1-B1CDC6BEDA89}" type="pres">
      <dgm:prSet presAssocID="{9AF8FBAE-D7A9-45ED-AD2A-7740DB2343A7}" presName="composite" presStyleCnt="0"/>
      <dgm:spPr/>
      <dgm:t>
        <a:bodyPr/>
        <a:lstStyle/>
        <a:p>
          <a:endParaRPr lang="en-US"/>
        </a:p>
      </dgm:t>
    </dgm:pt>
    <dgm:pt modelId="{217B9D19-F460-4694-A550-3C1BD5685701}" type="pres">
      <dgm:prSet presAssocID="{9AF8FBAE-D7A9-45ED-AD2A-7740DB2343A7}" presName="parentText" presStyleLbl="alignNode1" presStyleIdx="0" presStyleCnt="4">
        <dgm:presLayoutVars>
          <dgm:chMax val="1"/>
          <dgm:bulletEnabled val="1"/>
        </dgm:presLayoutVars>
      </dgm:prSet>
      <dgm:spPr/>
      <dgm:t>
        <a:bodyPr/>
        <a:lstStyle/>
        <a:p>
          <a:endParaRPr lang="en-US"/>
        </a:p>
      </dgm:t>
    </dgm:pt>
    <dgm:pt modelId="{C0140326-BAEA-49B7-BF36-825EB57D3D78}" type="pres">
      <dgm:prSet presAssocID="{9AF8FBAE-D7A9-45ED-AD2A-7740DB2343A7}" presName="descendantText" presStyleLbl="alignAcc1" presStyleIdx="0" presStyleCnt="4">
        <dgm:presLayoutVars>
          <dgm:bulletEnabled val="1"/>
        </dgm:presLayoutVars>
      </dgm:prSet>
      <dgm:spPr/>
      <dgm:t>
        <a:bodyPr/>
        <a:lstStyle/>
        <a:p>
          <a:endParaRPr lang="en-US"/>
        </a:p>
      </dgm:t>
    </dgm:pt>
    <dgm:pt modelId="{87D97D95-A95F-4435-8848-B9D57A6F11E0}" type="pres">
      <dgm:prSet presAssocID="{1F7F886A-95C6-40F7-9B8E-0E31AFEA631C}" presName="sp" presStyleCnt="0"/>
      <dgm:spPr/>
      <dgm:t>
        <a:bodyPr/>
        <a:lstStyle/>
        <a:p>
          <a:endParaRPr lang="en-US"/>
        </a:p>
      </dgm:t>
    </dgm:pt>
    <dgm:pt modelId="{B13AC8D1-12DE-4DEE-8873-60729C26524C}" type="pres">
      <dgm:prSet presAssocID="{6B87BC0D-3CED-44DB-ACAC-B9941181821A}" presName="composite" presStyleCnt="0"/>
      <dgm:spPr/>
      <dgm:t>
        <a:bodyPr/>
        <a:lstStyle/>
        <a:p>
          <a:endParaRPr lang="en-US"/>
        </a:p>
      </dgm:t>
    </dgm:pt>
    <dgm:pt modelId="{683A60E0-BC8C-4A36-BC4A-E056A2F790CF}" type="pres">
      <dgm:prSet presAssocID="{6B87BC0D-3CED-44DB-ACAC-B9941181821A}" presName="parentText" presStyleLbl="alignNode1" presStyleIdx="1" presStyleCnt="4">
        <dgm:presLayoutVars>
          <dgm:chMax val="1"/>
          <dgm:bulletEnabled val="1"/>
        </dgm:presLayoutVars>
      </dgm:prSet>
      <dgm:spPr/>
      <dgm:t>
        <a:bodyPr/>
        <a:lstStyle/>
        <a:p>
          <a:endParaRPr lang="en-US"/>
        </a:p>
      </dgm:t>
    </dgm:pt>
    <dgm:pt modelId="{F58CB6FC-CA04-4A57-AA18-BB060E97C3CF}" type="pres">
      <dgm:prSet presAssocID="{6B87BC0D-3CED-44DB-ACAC-B9941181821A}" presName="descendantText" presStyleLbl="alignAcc1" presStyleIdx="1" presStyleCnt="4">
        <dgm:presLayoutVars>
          <dgm:bulletEnabled val="1"/>
        </dgm:presLayoutVars>
      </dgm:prSet>
      <dgm:spPr/>
      <dgm:t>
        <a:bodyPr/>
        <a:lstStyle/>
        <a:p>
          <a:endParaRPr lang="en-US"/>
        </a:p>
      </dgm:t>
    </dgm:pt>
    <dgm:pt modelId="{010CFFFA-F510-4CFF-9E89-CDAB88A2EEE6}" type="pres">
      <dgm:prSet presAssocID="{BD8BD839-3391-45AC-9AB5-4C979D8D7EE8}" presName="sp" presStyleCnt="0"/>
      <dgm:spPr/>
      <dgm:t>
        <a:bodyPr/>
        <a:lstStyle/>
        <a:p>
          <a:endParaRPr lang="en-US"/>
        </a:p>
      </dgm:t>
    </dgm:pt>
    <dgm:pt modelId="{928D4502-F7E3-4166-892B-3F6AD6465803}" type="pres">
      <dgm:prSet presAssocID="{2778A823-C947-40FA-BEE3-0CB3C5F71958}" presName="composite" presStyleCnt="0"/>
      <dgm:spPr/>
      <dgm:t>
        <a:bodyPr/>
        <a:lstStyle/>
        <a:p>
          <a:endParaRPr lang="en-US"/>
        </a:p>
      </dgm:t>
    </dgm:pt>
    <dgm:pt modelId="{86FA4C66-9844-4C43-8D0B-257A2E074291}" type="pres">
      <dgm:prSet presAssocID="{2778A823-C947-40FA-BEE3-0CB3C5F71958}" presName="parentText" presStyleLbl="alignNode1" presStyleIdx="2" presStyleCnt="4">
        <dgm:presLayoutVars>
          <dgm:chMax val="1"/>
          <dgm:bulletEnabled val="1"/>
        </dgm:presLayoutVars>
      </dgm:prSet>
      <dgm:spPr/>
      <dgm:t>
        <a:bodyPr/>
        <a:lstStyle/>
        <a:p>
          <a:endParaRPr lang="en-US"/>
        </a:p>
      </dgm:t>
    </dgm:pt>
    <dgm:pt modelId="{5209E17A-781B-470B-BF44-AFE25983C7DA}" type="pres">
      <dgm:prSet presAssocID="{2778A823-C947-40FA-BEE3-0CB3C5F71958}" presName="descendantText" presStyleLbl="alignAcc1" presStyleIdx="2" presStyleCnt="4">
        <dgm:presLayoutVars>
          <dgm:bulletEnabled val="1"/>
        </dgm:presLayoutVars>
      </dgm:prSet>
      <dgm:spPr/>
      <dgm:t>
        <a:bodyPr/>
        <a:lstStyle/>
        <a:p>
          <a:endParaRPr lang="en-US"/>
        </a:p>
      </dgm:t>
    </dgm:pt>
    <dgm:pt modelId="{844D3D1A-EA79-4376-98FD-B7709912FBC7}" type="pres">
      <dgm:prSet presAssocID="{00D1315F-AAEC-49BB-9C87-35C978D4A375}" presName="sp" presStyleCnt="0"/>
      <dgm:spPr/>
      <dgm:t>
        <a:bodyPr/>
        <a:lstStyle/>
        <a:p>
          <a:endParaRPr lang="en-US"/>
        </a:p>
      </dgm:t>
    </dgm:pt>
    <dgm:pt modelId="{C422AF3F-9CCE-4B89-8137-E6DA6B63F34A}" type="pres">
      <dgm:prSet presAssocID="{FD0EC6F8-E1C3-4B7D-A1D5-C52273833506}" presName="composite" presStyleCnt="0"/>
      <dgm:spPr/>
      <dgm:t>
        <a:bodyPr/>
        <a:lstStyle/>
        <a:p>
          <a:endParaRPr lang="en-US"/>
        </a:p>
      </dgm:t>
    </dgm:pt>
    <dgm:pt modelId="{EB9450B8-2524-4BDB-8DF7-0D2B4CCC1CAD}" type="pres">
      <dgm:prSet presAssocID="{FD0EC6F8-E1C3-4B7D-A1D5-C52273833506}" presName="parentText" presStyleLbl="alignNode1" presStyleIdx="3" presStyleCnt="4">
        <dgm:presLayoutVars>
          <dgm:chMax val="1"/>
          <dgm:bulletEnabled val="1"/>
        </dgm:presLayoutVars>
      </dgm:prSet>
      <dgm:spPr/>
      <dgm:t>
        <a:bodyPr/>
        <a:lstStyle/>
        <a:p>
          <a:endParaRPr lang="en-US"/>
        </a:p>
      </dgm:t>
    </dgm:pt>
    <dgm:pt modelId="{C7331676-F53D-47D0-83E8-193F89038FC1}" type="pres">
      <dgm:prSet presAssocID="{FD0EC6F8-E1C3-4B7D-A1D5-C52273833506}" presName="descendantText" presStyleLbl="alignAcc1" presStyleIdx="3" presStyleCnt="4">
        <dgm:presLayoutVars>
          <dgm:bulletEnabled val="1"/>
        </dgm:presLayoutVars>
      </dgm:prSet>
      <dgm:spPr/>
      <dgm:t>
        <a:bodyPr/>
        <a:lstStyle/>
        <a:p>
          <a:endParaRPr lang="en-US"/>
        </a:p>
      </dgm:t>
    </dgm:pt>
  </dgm:ptLst>
  <dgm:cxnLst>
    <dgm:cxn modelId="{D1623A40-68DE-4477-BA2C-B42461C6D5AD}" type="presOf" srcId="{811BB22E-B08E-4975-A2DD-7F582CF515E2}" destId="{F58CB6FC-CA04-4A57-AA18-BB060E97C3CF}" srcOrd="0" destOrd="0" presId="urn:microsoft.com/office/officeart/2005/8/layout/chevron2"/>
    <dgm:cxn modelId="{F542B326-18A0-40D9-913E-860A2EFD13DE}" type="presOf" srcId="{2778A823-C947-40FA-BEE3-0CB3C5F71958}" destId="{86FA4C66-9844-4C43-8D0B-257A2E074291}" srcOrd="0" destOrd="0" presId="urn:microsoft.com/office/officeart/2005/8/layout/chevron2"/>
    <dgm:cxn modelId="{C0A3DC55-3285-4B27-8EF3-54AA081947CE}" srcId="{F1D91AD6-8C5D-4062-A14D-11871D0E6848}" destId="{2778A823-C947-40FA-BEE3-0CB3C5F71958}" srcOrd="2" destOrd="0" parTransId="{D830046E-FE8D-4DEA-8A38-DFBF9A93BBF0}" sibTransId="{00D1315F-AAEC-49BB-9C87-35C978D4A375}"/>
    <dgm:cxn modelId="{0A595F89-7BC9-4611-A5F6-1D8E4AB9127C}" srcId="{F1D91AD6-8C5D-4062-A14D-11871D0E6848}" destId="{FD0EC6F8-E1C3-4B7D-A1D5-C52273833506}" srcOrd="3" destOrd="0" parTransId="{73ECCB09-F5A7-4194-9842-9F6AC5947ACC}" sibTransId="{A389BD00-BD1B-4DDF-98F3-00D763C73631}"/>
    <dgm:cxn modelId="{80016A2D-C157-44DA-A0A4-C9FD5F5DA796}" srcId="{9AF8FBAE-D7A9-45ED-AD2A-7740DB2343A7}" destId="{78D5D877-2367-4495-A2A9-E27F80E22331}" srcOrd="0" destOrd="0" parTransId="{011EF89C-98FF-4678-9554-32F779EF23A1}" sibTransId="{4470487D-F095-4D9C-96CD-B565BBFEFE8D}"/>
    <dgm:cxn modelId="{F21A4B70-DD38-4CF9-805C-57A99D2C1CBA}" srcId="{FD0EC6F8-E1C3-4B7D-A1D5-C52273833506}" destId="{3F92681D-1C37-4257-AD0E-22BF0A29A1E7}" srcOrd="0" destOrd="0" parTransId="{803AF8C4-0F42-4CD8-99AD-44354BE37AA5}" sibTransId="{74CD670A-B8DB-4C3B-BF72-7AB286BD2591}"/>
    <dgm:cxn modelId="{BC3416CD-D280-4128-B344-2FA3CD0865A9}" type="presOf" srcId="{6B87BC0D-3CED-44DB-ACAC-B9941181821A}" destId="{683A60E0-BC8C-4A36-BC4A-E056A2F790CF}" srcOrd="0" destOrd="0" presId="urn:microsoft.com/office/officeart/2005/8/layout/chevron2"/>
    <dgm:cxn modelId="{B1F762B2-848A-4AEF-ACB9-611E97E36027}" type="presOf" srcId="{3F92681D-1C37-4257-AD0E-22BF0A29A1E7}" destId="{C7331676-F53D-47D0-83E8-193F89038FC1}" srcOrd="0" destOrd="0" presId="urn:microsoft.com/office/officeart/2005/8/layout/chevron2"/>
    <dgm:cxn modelId="{AB1CA5C3-34C8-480D-A051-1EE1D09F8D9C}" type="presOf" srcId="{9AF8FBAE-D7A9-45ED-AD2A-7740DB2343A7}" destId="{217B9D19-F460-4694-A550-3C1BD5685701}" srcOrd="0" destOrd="0" presId="urn:microsoft.com/office/officeart/2005/8/layout/chevron2"/>
    <dgm:cxn modelId="{C71D3415-9B87-4A07-855A-401E16656D78}" type="presOf" srcId="{F1D91AD6-8C5D-4062-A14D-11871D0E6848}" destId="{BD768A65-5E4C-4ED2-B67E-408E693A9285}" srcOrd="0" destOrd="0" presId="urn:microsoft.com/office/officeart/2005/8/layout/chevron2"/>
    <dgm:cxn modelId="{A5D4218E-E131-482B-A42B-9D9B186FED38}" type="presOf" srcId="{D6C14FD4-B9FE-4AA5-9B29-41612C12C63B}" destId="{5209E17A-781B-470B-BF44-AFE25983C7DA}" srcOrd="0" destOrd="0" presId="urn:microsoft.com/office/officeart/2005/8/layout/chevron2"/>
    <dgm:cxn modelId="{AFFA2CB3-8F1F-41BD-8B4F-2380ABF40AAB}" srcId="{6B87BC0D-3CED-44DB-ACAC-B9941181821A}" destId="{811BB22E-B08E-4975-A2DD-7F582CF515E2}" srcOrd="0" destOrd="0" parTransId="{7FA1D411-67B7-4A88-9969-076D1B292626}" sibTransId="{587B10CF-C945-497E-B3BE-4CA99582CEE2}"/>
    <dgm:cxn modelId="{036CA1A5-8808-4363-9457-9C1612C9A7BD}" type="presOf" srcId="{78D5D877-2367-4495-A2A9-E27F80E22331}" destId="{C0140326-BAEA-49B7-BF36-825EB57D3D78}" srcOrd="0" destOrd="0" presId="urn:microsoft.com/office/officeart/2005/8/layout/chevron2"/>
    <dgm:cxn modelId="{4AFBB777-F9C3-468D-B158-2C7D533C3717}" srcId="{2778A823-C947-40FA-BEE3-0CB3C5F71958}" destId="{D6C14FD4-B9FE-4AA5-9B29-41612C12C63B}" srcOrd="0" destOrd="0" parTransId="{4923F458-2FB4-4C0D-8091-160B5B25DFB6}" sibTransId="{5CC28446-DE07-496D-8C97-7F09F88ED0CE}"/>
    <dgm:cxn modelId="{FDFBCD07-04ED-437A-BB48-E704CE2CC0A8}" srcId="{F1D91AD6-8C5D-4062-A14D-11871D0E6848}" destId="{9AF8FBAE-D7A9-45ED-AD2A-7740DB2343A7}" srcOrd="0" destOrd="0" parTransId="{038A10DA-9ECA-44A3-91E9-2A4B3532F994}" sibTransId="{1F7F886A-95C6-40F7-9B8E-0E31AFEA631C}"/>
    <dgm:cxn modelId="{1ABFD44F-2860-492D-8925-2F3DAF96946C}" srcId="{F1D91AD6-8C5D-4062-A14D-11871D0E6848}" destId="{6B87BC0D-3CED-44DB-ACAC-B9941181821A}" srcOrd="1" destOrd="0" parTransId="{FA6DDFE3-B092-4C4C-9A99-AA008F01CDE5}" sibTransId="{BD8BD839-3391-45AC-9AB5-4C979D8D7EE8}"/>
    <dgm:cxn modelId="{0BFA3FC8-3A44-42BC-9D0C-DB35306A320F}" type="presOf" srcId="{FD0EC6F8-E1C3-4B7D-A1D5-C52273833506}" destId="{EB9450B8-2524-4BDB-8DF7-0D2B4CCC1CAD}" srcOrd="0" destOrd="0" presId="urn:microsoft.com/office/officeart/2005/8/layout/chevron2"/>
    <dgm:cxn modelId="{FA1E34D7-1721-4819-B53B-8E37BDE1E5BD}" type="presParOf" srcId="{BD768A65-5E4C-4ED2-B67E-408E693A9285}" destId="{C39AB816-683B-4ACE-92D1-B1CDC6BEDA89}" srcOrd="0" destOrd="0" presId="urn:microsoft.com/office/officeart/2005/8/layout/chevron2"/>
    <dgm:cxn modelId="{7E79D6DF-182A-45C2-8CD5-CA3ECED7521E}" type="presParOf" srcId="{C39AB816-683B-4ACE-92D1-B1CDC6BEDA89}" destId="{217B9D19-F460-4694-A550-3C1BD5685701}" srcOrd="0" destOrd="0" presId="urn:microsoft.com/office/officeart/2005/8/layout/chevron2"/>
    <dgm:cxn modelId="{BEFFB68F-4436-47E5-98C9-477532266366}" type="presParOf" srcId="{C39AB816-683B-4ACE-92D1-B1CDC6BEDA89}" destId="{C0140326-BAEA-49B7-BF36-825EB57D3D78}" srcOrd="1" destOrd="0" presId="urn:microsoft.com/office/officeart/2005/8/layout/chevron2"/>
    <dgm:cxn modelId="{89C9C566-2978-4E46-B0EB-181EE0EE9737}" type="presParOf" srcId="{BD768A65-5E4C-4ED2-B67E-408E693A9285}" destId="{87D97D95-A95F-4435-8848-B9D57A6F11E0}" srcOrd="1" destOrd="0" presId="urn:microsoft.com/office/officeart/2005/8/layout/chevron2"/>
    <dgm:cxn modelId="{F67158CF-8328-4B7D-BB48-B5C9C269A19B}" type="presParOf" srcId="{BD768A65-5E4C-4ED2-B67E-408E693A9285}" destId="{B13AC8D1-12DE-4DEE-8873-60729C26524C}" srcOrd="2" destOrd="0" presId="urn:microsoft.com/office/officeart/2005/8/layout/chevron2"/>
    <dgm:cxn modelId="{CAFDF221-C32C-4D35-A324-7134DFD573BB}" type="presParOf" srcId="{B13AC8D1-12DE-4DEE-8873-60729C26524C}" destId="{683A60E0-BC8C-4A36-BC4A-E056A2F790CF}" srcOrd="0" destOrd="0" presId="urn:microsoft.com/office/officeart/2005/8/layout/chevron2"/>
    <dgm:cxn modelId="{DB49C6F6-61DE-4E9A-966B-20122A8F755A}" type="presParOf" srcId="{B13AC8D1-12DE-4DEE-8873-60729C26524C}" destId="{F58CB6FC-CA04-4A57-AA18-BB060E97C3CF}" srcOrd="1" destOrd="0" presId="urn:microsoft.com/office/officeart/2005/8/layout/chevron2"/>
    <dgm:cxn modelId="{A0FE913B-37A0-4478-BED5-F6C17E014D7B}" type="presParOf" srcId="{BD768A65-5E4C-4ED2-B67E-408E693A9285}" destId="{010CFFFA-F510-4CFF-9E89-CDAB88A2EEE6}" srcOrd="3" destOrd="0" presId="urn:microsoft.com/office/officeart/2005/8/layout/chevron2"/>
    <dgm:cxn modelId="{7AF98683-0BBB-4DE2-8A13-B7DCFB590A78}" type="presParOf" srcId="{BD768A65-5E4C-4ED2-B67E-408E693A9285}" destId="{928D4502-F7E3-4166-892B-3F6AD6465803}" srcOrd="4" destOrd="0" presId="urn:microsoft.com/office/officeart/2005/8/layout/chevron2"/>
    <dgm:cxn modelId="{BE72B5C8-A743-4C90-87F4-5BB2027A712E}" type="presParOf" srcId="{928D4502-F7E3-4166-892B-3F6AD6465803}" destId="{86FA4C66-9844-4C43-8D0B-257A2E074291}" srcOrd="0" destOrd="0" presId="urn:microsoft.com/office/officeart/2005/8/layout/chevron2"/>
    <dgm:cxn modelId="{05AC4BF7-F5C2-4BF4-9216-2FC58EC4E8EC}" type="presParOf" srcId="{928D4502-F7E3-4166-892B-3F6AD6465803}" destId="{5209E17A-781B-470B-BF44-AFE25983C7DA}" srcOrd="1" destOrd="0" presId="urn:microsoft.com/office/officeart/2005/8/layout/chevron2"/>
    <dgm:cxn modelId="{4FF1A8F7-4286-4697-B2AF-97DD4AF12FBA}" type="presParOf" srcId="{BD768A65-5E4C-4ED2-B67E-408E693A9285}" destId="{844D3D1A-EA79-4376-98FD-B7709912FBC7}" srcOrd="5" destOrd="0" presId="urn:microsoft.com/office/officeart/2005/8/layout/chevron2"/>
    <dgm:cxn modelId="{7E2AD91D-4FA7-4EB3-8974-0C38E4EAB348}" type="presParOf" srcId="{BD768A65-5E4C-4ED2-B67E-408E693A9285}" destId="{C422AF3F-9CCE-4B89-8137-E6DA6B63F34A}" srcOrd="6" destOrd="0" presId="urn:microsoft.com/office/officeart/2005/8/layout/chevron2"/>
    <dgm:cxn modelId="{D925B89F-F4A2-4644-A9C5-36A188278607}" type="presParOf" srcId="{C422AF3F-9CCE-4B89-8137-E6DA6B63F34A}" destId="{EB9450B8-2524-4BDB-8DF7-0D2B4CCC1CAD}" srcOrd="0" destOrd="0" presId="urn:microsoft.com/office/officeart/2005/8/layout/chevron2"/>
    <dgm:cxn modelId="{CD36F27A-88D5-4B27-BF21-10942D418C1F}" type="presParOf" srcId="{C422AF3F-9CCE-4B89-8137-E6DA6B63F34A}" destId="{C7331676-F53D-47D0-83E8-193F89038FC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CE9D31-A3C8-44A9-B702-B01E24290B1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E8A22D1-2531-41DA-B595-8AFF3FA5E935}">
      <dgm:prSet/>
      <dgm:spPr/>
      <dgm:t>
        <a:bodyPr/>
        <a:lstStyle/>
        <a:p>
          <a:pPr rtl="0"/>
          <a:r>
            <a:rPr lang="en-US" b="1" dirty="0" smtClean="0"/>
            <a:t>Variability Needs</a:t>
          </a:r>
          <a:endParaRPr lang="en-US" dirty="0"/>
        </a:p>
      </dgm:t>
    </dgm:pt>
    <dgm:pt modelId="{F5733503-427C-46D8-ABD1-AAB7CA32BF3A}" type="parTrans" cxnId="{9BC509E8-8D04-4D8D-A232-4A1A40B7F600}">
      <dgm:prSet/>
      <dgm:spPr/>
      <dgm:t>
        <a:bodyPr/>
        <a:lstStyle/>
        <a:p>
          <a:endParaRPr lang="en-US"/>
        </a:p>
      </dgm:t>
    </dgm:pt>
    <dgm:pt modelId="{538866ED-FA53-4DF9-A5C2-053766CB6C17}" type="sibTrans" cxnId="{9BC509E8-8D04-4D8D-A232-4A1A40B7F600}">
      <dgm:prSet/>
      <dgm:spPr/>
      <dgm:t>
        <a:bodyPr/>
        <a:lstStyle/>
        <a:p>
          <a:endParaRPr lang="en-US"/>
        </a:p>
      </dgm:t>
    </dgm:pt>
    <dgm:pt modelId="{7B3E1DF6-7DB8-4304-BB53-20FB62C713D8}">
      <dgm:prSet/>
      <dgm:spPr/>
      <dgm:t>
        <a:bodyPr/>
        <a:lstStyle/>
        <a:p>
          <a:pPr rtl="0"/>
          <a:r>
            <a:rPr lang="en-US" b="1" dirty="0" smtClean="0"/>
            <a:t>Predictable ramping needs</a:t>
          </a:r>
          <a:endParaRPr lang="en-US" dirty="0"/>
        </a:p>
      </dgm:t>
    </dgm:pt>
    <dgm:pt modelId="{BB324D2E-CA32-4574-BF5E-7A1AAB60BDE6}" type="parTrans" cxnId="{1B10C6E2-AAA3-4629-A894-573F20AEF564}">
      <dgm:prSet/>
      <dgm:spPr/>
      <dgm:t>
        <a:bodyPr/>
        <a:lstStyle/>
        <a:p>
          <a:endParaRPr lang="en-US"/>
        </a:p>
      </dgm:t>
    </dgm:pt>
    <dgm:pt modelId="{F76EE2CA-043C-4C27-B115-28E4B367AF24}" type="sibTrans" cxnId="{1B10C6E2-AAA3-4629-A894-573F20AEF564}">
      <dgm:prSet/>
      <dgm:spPr/>
      <dgm:t>
        <a:bodyPr/>
        <a:lstStyle/>
        <a:p>
          <a:endParaRPr lang="en-US"/>
        </a:p>
      </dgm:t>
    </dgm:pt>
    <dgm:pt modelId="{9450C821-6AF0-427C-98C0-C7BA3F9108A6}">
      <dgm:prSet/>
      <dgm:spPr/>
      <dgm:t>
        <a:bodyPr/>
        <a:lstStyle/>
        <a:p>
          <a:pPr rtl="0"/>
          <a:r>
            <a:rPr lang="en-US" b="1" dirty="0" smtClean="0"/>
            <a:t>Uncertainty Needs</a:t>
          </a:r>
          <a:endParaRPr lang="en-US" dirty="0"/>
        </a:p>
      </dgm:t>
    </dgm:pt>
    <dgm:pt modelId="{005AC6A2-627F-4670-BF94-CFB3ED586D85}" type="parTrans" cxnId="{2DE50950-C364-4BA6-888F-FA075452E7F6}">
      <dgm:prSet/>
      <dgm:spPr/>
      <dgm:t>
        <a:bodyPr/>
        <a:lstStyle/>
        <a:p>
          <a:endParaRPr lang="en-US"/>
        </a:p>
      </dgm:t>
    </dgm:pt>
    <dgm:pt modelId="{E72E1C91-F480-41D1-A464-BE6127CA4FD5}" type="sibTrans" cxnId="{2DE50950-C364-4BA6-888F-FA075452E7F6}">
      <dgm:prSet/>
      <dgm:spPr/>
      <dgm:t>
        <a:bodyPr/>
        <a:lstStyle/>
        <a:p>
          <a:endParaRPr lang="en-US"/>
        </a:p>
      </dgm:t>
    </dgm:pt>
    <dgm:pt modelId="{FA9D8B1F-2F27-48A7-851A-AB0D7FCF7863}">
      <dgm:prSet/>
      <dgm:spPr/>
      <dgm:t>
        <a:bodyPr/>
        <a:lstStyle/>
        <a:p>
          <a:pPr rtl="0"/>
          <a:r>
            <a:rPr lang="en-US" b="1" dirty="0" smtClean="0"/>
            <a:t>Forecast error induced ramping needs</a:t>
          </a:r>
          <a:br>
            <a:rPr lang="en-US" b="1" dirty="0" smtClean="0"/>
          </a:br>
          <a:endParaRPr lang="en-US" dirty="0"/>
        </a:p>
      </dgm:t>
    </dgm:pt>
    <dgm:pt modelId="{7CB5B720-8BEC-4301-BE3E-9F937F82D834}" type="parTrans" cxnId="{4D050C9C-6B6F-41C9-85D4-27D428A3BCC0}">
      <dgm:prSet/>
      <dgm:spPr/>
      <dgm:t>
        <a:bodyPr/>
        <a:lstStyle/>
        <a:p>
          <a:endParaRPr lang="en-US"/>
        </a:p>
      </dgm:t>
    </dgm:pt>
    <dgm:pt modelId="{F51CEA98-EEB9-49FB-BFED-FC8C11B16E55}" type="sibTrans" cxnId="{4D050C9C-6B6F-41C9-85D4-27D428A3BCC0}">
      <dgm:prSet/>
      <dgm:spPr/>
      <dgm:t>
        <a:bodyPr/>
        <a:lstStyle/>
        <a:p>
          <a:endParaRPr lang="en-US"/>
        </a:p>
      </dgm:t>
    </dgm:pt>
    <dgm:pt modelId="{93B12147-B305-40B0-8228-2549CE2D922C}">
      <dgm:prSet/>
      <dgm:spPr/>
      <dgm:t>
        <a:bodyPr/>
        <a:lstStyle/>
        <a:p>
          <a:pPr rtl="0"/>
          <a:r>
            <a:rPr lang="en-US" b="1" dirty="0" smtClean="0"/>
            <a:t>Timing of Requirements</a:t>
          </a:r>
          <a:endParaRPr lang="en-US" dirty="0"/>
        </a:p>
      </dgm:t>
    </dgm:pt>
    <dgm:pt modelId="{76254567-210D-4722-9C3B-EA3596CD44C4}" type="parTrans" cxnId="{954B4CC9-4FBF-4072-BBB8-F0F14AB33308}">
      <dgm:prSet/>
      <dgm:spPr/>
      <dgm:t>
        <a:bodyPr/>
        <a:lstStyle/>
        <a:p>
          <a:endParaRPr lang="en-US"/>
        </a:p>
      </dgm:t>
    </dgm:pt>
    <dgm:pt modelId="{19F1624E-CCE4-4AC2-BBD9-60CB74E5B113}" type="sibTrans" cxnId="{954B4CC9-4FBF-4072-BBB8-F0F14AB33308}">
      <dgm:prSet/>
      <dgm:spPr/>
      <dgm:t>
        <a:bodyPr/>
        <a:lstStyle/>
        <a:p>
          <a:endParaRPr lang="en-US"/>
        </a:p>
      </dgm:t>
    </dgm:pt>
    <dgm:pt modelId="{ECC460EB-42E4-47BC-9DF0-7E692DBE190E}">
      <dgm:prSet/>
      <dgm:spPr/>
      <dgm:t>
        <a:bodyPr/>
        <a:lstStyle/>
        <a:p>
          <a:pPr rtl="0"/>
          <a:r>
            <a:rPr lang="en-US" b="1" smtClean="0"/>
            <a:t>Seasonality</a:t>
          </a:r>
          <a:endParaRPr lang="en-US"/>
        </a:p>
      </dgm:t>
    </dgm:pt>
    <dgm:pt modelId="{B4AFA1A7-C987-497E-A19E-B0963AFADCC5}" type="parTrans" cxnId="{F7853D73-4A77-4A7E-B674-757627E4C3EA}">
      <dgm:prSet/>
      <dgm:spPr/>
      <dgm:t>
        <a:bodyPr/>
        <a:lstStyle/>
        <a:p>
          <a:endParaRPr lang="en-US"/>
        </a:p>
      </dgm:t>
    </dgm:pt>
    <dgm:pt modelId="{78BA4DD6-30EA-4F64-AA5C-4D0A4C9333D4}" type="sibTrans" cxnId="{F7853D73-4A77-4A7E-B674-757627E4C3EA}">
      <dgm:prSet/>
      <dgm:spPr/>
      <dgm:t>
        <a:bodyPr/>
        <a:lstStyle/>
        <a:p>
          <a:endParaRPr lang="en-US"/>
        </a:p>
      </dgm:t>
    </dgm:pt>
    <dgm:pt modelId="{8FDDE9A5-F6EF-4B4E-AD6A-E398AC761247}">
      <dgm:prSet/>
      <dgm:spPr/>
      <dgm:t>
        <a:bodyPr/>
        <a:lstStyle/>
        <a:p>
          <a:pPr rtl="0"/>
          <a:r>
            <a:rPr lang="en-US" b="1" dirty="0" smtClean="0"/>
            <a:t>Diurnal nature</a:t>
          </a:r>
          <a:endParaRPr lang="en-US" dirty="0"/>
        </a:p>
      </dgm:t>
    </dgm:pt>
    <dgm:pt modelId="{12A37DE7-10E0-4F89-A06C-1323D2B6E92F}" type="parTrans" cxnId="{58357CE0-B42E-46A4-A552-C02726E76A61}">
      <dgm:prSet/>
      <dgm:spPr/>
      <dgm:t>
        <a:bodyPr/>
        <a:lstStyle/>
        <a:p>
          <a:endParaRPr lang="en-US"/>
        </a:p>
      </dgm:t>
    </dgm:pt>
    <dgm:pt modelId="{C17FBF69-220B-4055-BC61-8B52B28881FA}" type="sibTrans" cxnId="{58357CE0-B42E-46A4-A552-C02726E76A61}">
      <dgm:prSet/>
      <dgm:spPr/>
      <dgm:t>
        <a:bodyPr/>
        <a:lstStyle/>
        <a:p>
          <a:endParaRPr lang="en-US"/>
        </a:p>
      </dgm:t>
    </dgm:pt>
    <dgm:pt modelId="{E196069F-4A96-4B0A-BA12-4F3DF71D2D93}">
      <dgm:prSet/>
      <dgm:spPr/>
      <dgm:t>
        <a:bodyPr/>
        <a:lstStyle/>
        <a:p>
          <a:pPr rtl="0"/>
          <a:endParaRPr lang="en-US" dirty="0"/>
        </a:p>
      </dgm:t>
    </dgm:pt>
    <dgm:pt modelId="{AE4780FC-2E63-43E9-B4A5-CAF8279A005F}" type="parTrans" cxnId="{9D77A352-5DB7-41DB-AB73-A0FB40064A32}">
      <dgm:prSet/>
      <dgm:spPr/>
      <dgm:t>
        <a:bodyPr/>
        <a:lstStyle/>
        <a:p>
          <a:endParaRPr lang="en-US"/>
        </a:p>
      </dgm:t>
    </dgm:pt>
    <dgm:pt modelId="{79FE4143-7989-4CE3-82DB-968941673DF1}" type="sibTrans" cxnId="{9D77A352-5DB7-41DB-AB73-A0FB40064A32}">
      <dgm:prSet/>
      <dgm:spPr/>
      <dgm:t>
        <a:bodyPr/>
        <a:lstStyle/>
        <a:p>
          <a:endParaRPr lang="en-US"/>
        </a:p>
      </dgm:t>
    </dgm:pt>
    <dgm:pt modelId="{60444093-351B-4788-B571-6F5658CF11FE}" type="pres">
      <dgm:prSet presAssocID="{8ECE9D31-A3C8-44A9-B702-B01E24290B1A}" presName="diagram" presStyleCnt="0">
        <dgm:presLayoutVars>
          <dgm:dir/>
          <dgm:resizeHandles val="exact"/>
        </dgm:presLayoutVars>
      </dgm:prSet>
      <dgm:spPr/>
      <dgm:t>
        <a:bodyPr/>
        <a:lstStyle/>
        <a:p>
          <a:endParaRPr lang="en-US"/>
        </a:p>
      </dgm:t>
    </dgm:pt>
    <dgm:pt modelId="{B3986A35-4475-4286-99E9-28F0346A55CF}" type="pres">
      <dgm:prSet presAssocID="{5E8A22D1-2531-41DA-B595-8AFF3FA5E935}" presName="node" presStyleLbl="node1" presStyleIdx="0" presStyleCnt="3">
        <dgm:presLayoutVars>
          <dgm:bulletEnabled val="1"/>
        </dgm:presLayoutVars>
      </dgm:prSet>
      <dgm:spPr/>
      <dgm:t>
        <a:bodyPr/>
        <a:lstStyle/>
        <a:p>
          <a:endParaRPr lang="en-US"/>
        </a:p>
      </dgm:t>
    </dgm:pt>
    <dgm:pt modelId="{7D6B43DE-3CB2-4B2F-81F3-92D96257DE9A}" type="pres">
      <dgm:prSet presAssocID="{538866ED-FA53-4DF9-A5C2-053766CB6C17}" presName="sibTrans" presStyleCnt="0"/>
      <dgm:spPr/>
    </dgm:pt>
    <dgm:pt modelId="{89CA54FA-5FC8-4685-BEC7-2EDAF86A3243}" type="pres">
      <dgm:prSet presAssocID="{9450C821-6AF0-427C-98C0-C7BA3F9108A6}" presName="node" presStyleLbl="node1" presStyleIdx="1" presStyleCnt="3">
        <dgm:presLayoutVars>
          <dgm:bulletEnabled val="1"/>
        </dgm:presLayoutVars>
      </dgm:prSet>
      <dgm:spPr/>
      <dgm:t>
        <a:bodyPr/>
        <a:lstStyle/>
        <a:p>
          <a:endParaRPr lang="en-US"/>
        </a:p>
      </dgm:t>
    </dgm:pt>
    <dgm:pt modelId="{C41D813B-E9EA-4B50-837F-E1AAA28FF096}" type="pres">
      <dgm:prSet presAssocID="{E72E1C91-F480-41D1-A464-BE6127CA4FD5}" presName="sibTrans" presStyleCnt="0"/>
      <dgm:spPr/>
    </dgm:pt>
    <dgm:pt modelId="{26365BFA-C92E-4F94-B750-314FF44D2C93}" type="pres">
      <dgm:prSet presAssocID="{93B12147-B305-40B0-8228-2549CE2D922C}" presName="node" presStyleLbl="node1" presStyleIdx="2" presStyleCnt="3">
        <dgm:presLayoutVars>
          <dgm:bulletEnabled val="1"/>
        </dgm:presLayoutVars>
      </dgm:prSet>
      <dgm:spPr/>
      <dgm:t>
        <a:bodyPr/>
        <a:lstStyle/>
        <a:p>
          <a:endParaRPr lang="en-US"/>
        </a:p>
      </dgm:t>
    </dgm:pt>
  </dgm:ptLst>
  <dgm:cxnLst>
    <dgm:cxn modelId="{18C767CC-AD79-4D53-A54C-C83EABD50030}" type="presOf" srcId="{E196069F-4A96-4B0A-BA12-4F3DF71D2D93}" destId="{26365BFA-C92E-4F94-B750-314FF44D2C93}" srcOrd="0" destOrd="3" presId="urn:microsoft.com/office/officeart/2005/8/layout/default"/>
    <dgm:cxn modelId="{58357CE0-B42E-46A4-A552-C02726E76A61}" srcId="{93B12147-B305-40B0-8228-2549CE2D922C}" destId="{8FDDE9A5-F6EF-4B4E-AD6A-E398AC761247}" srcOrd="1" destOrd="0" parTransId="{12A37DE7-10E0-4F89-A06C-1323D2B6E92F}" sibTransId="{C17FBF69-220B-4055-BC61-8B52B28881FA}"/>
    <dgm:cxn modelId="{7DAD53D9-4344-412D-9243-CBB434E16E7E}" type="presOf" srcId="{FA9D8B1F-2F27-48A7-851A-AB0D7FCF7863}" destId="{89CA54FA-5FC8-4685-BEC7-2EDAF86A3243}" srcOrd="0" destOrd="1" presId="urn:microsoft.com/office/officeart/2005/8/layout/default"/>
    <dgm:cxn modelId="{E712FAAC-4ACE-41CD-8FD4-CB4E2E9388EE}" type="presOf" srcId="{93B12147-B305-40B0-8228-2549CE2D922C}" destId="{26365BFA-C92E-4F94-B750-314FF44D2C93}" srcOrd="0" destOrd="0" presId="urn:microsoft.com/office/officeart/2005/8/layout/default"/>
    <dgm:cxn modelId="{9D77A352-5DB7-41DB-AB73-A0FB40064A32}" srcId="{93B12147-B305-40B0-8228-2549CE2D922C}" destId="{E196069F-4A96-4B0A-BA12-4F3DF71D2D93}" srcOrd="2" destOrd="0" parTransId="{AE4780FC-2E63-43E9-B4A5-CAF8279A005F}" sibTransId="{79FE4143-7989-4CE3-82DB-968941673DF1}"/>
    <dgm:cxn modelId="{4D050C9C-6B6F-41C9-85D4-27D428A3BCC0}" srcId="{9450C821-6AF0-427C-98C0-C7BA3F9108A6}" destId="{FA9D8B1F-2F27-48A7-851A-AB0D7FCF7863}" srcOrd="0" destOrd="0" parTransId="{7CB5B720-8BEC-4301-BE3E-9F937F82D834}" sibTransId="{F51CEA98-EEB9-49FB-BFED-FC8C11B16E55}"/>
    <dgm:cxn modelId="{F7853D73-4A77-4A7E-B674-757627E4C3EA}" srcId="{93B12147-B305-40B0-8228-2549CE2D922C}" destId="{ECC460EB-42E4-47BC-9DF0-7E692DBE190E}" srcOrd="0" destOrd="0" parTransId="{B4AFA1A7-C987-497E-A19E-B0963AFADCC5}" sibTransId="{78BA4DD6-30EA-4F64-AA5C-4D0A4C9333D4}"/>
    <dgm:cxn modelId="{2DE50950-C364-4BA6-888F-FA075452E7F6}" srcId="{8ECE9D31-A3C8-44A9-B702-B01E24290B1A}" destId="{9450C821-6AF0-427C-98C0-C7BA3F9108A6}" srcOrd="1" destOrd="0" parTransId="{005AC6A2-627F-4670-BF94-CFB3ED586D85}" sibTransId="{E72E1C91-F480-41D1-A464-BE6127CA4FD5}"/>
    <dgm:cxn modelId="{954B4CC9-4FBF-4072-BBB8-F0F14AB33308}" srcId="{8ECE9D31-A3C8-44A9-B702-B01E24290B1A}" destId="{93B12147-B305-40B0-8228-2549CE2D922C}" srcOrd="2" destOrd="0" parTransId="{76254567-210D-4722-9C3B-EA3596CD44C4}" sibTransId="{19F1624E-CCE4-4AC2-BBD9-60CB74E5B113}"/>
    <dgm:cxn modelId="{9BC509E8-8D04-4D8D-A232-4A1A40B7F600}" srcId="{8ECE9D31-A3C8-44A9-B702-B01E24290B1A}" destId="{5E8A22D1-2531-41DA-B595-8AFF3FA5E935}" srcOrd="0" destOrd="0" parTransId="{F5733503-427C-46D8-ABD1-AAB7CA32BF3A}" sibTransId="{538866ED-FA53-4DF9-A5C2-053766CB6C17}"/>
    <dgm:cxn modelId="{1B10C6E2-AAA3-4629-A894-573F20AEF564}" srcId="{5E8A22D1-2531-41DA-B595-8AFF3FA5E935}" destId="{7B3E1DF6-7DB8-4304-BB53-20FB62C713D8}" srcOrd="0" destOrd="0" parTransId="{BB324D2E-CA32-4574-BF5E-7A1AAB60BDE6}" sibTransId="{F76EE2CA-043C-4C27-B115-28E4B367AF24}"/>
    <dgm:cxn modelId="{BC2C9E52-ECAA-487F-9D3B-E3333DBD1619}" type="presOf" srcId="{8ECE9D31-A3C8-44A9-B702-B01E24290B1A}" destId="{60444093-351B-4788-B571-6F5658CF11FE}" srcOrd="0" destOrd="0" presId="urn:microsoft.com/office/officeart/2005/8/layout/default"/>
    <dgm:cxn modelId="{185BFBBF-BDAC-43A0-BE2F-221A10EAAEFA}" type="presOf" srcId="{5E8A22D1-2531-41DA-B595-8AFF3FA5E935}" destId="{B3986A35-4475-4286-99E9-28F0346A55CF}" srcOrd="0" destOrd="0" presId="urn:microsoft.com/office/officeart/2005/8/layout/default"/>
    <dgm:cxn modelId="{3C9DB7D1-8829-4596-8AF0-7179FB50E2F8}" type="presOf" srcId="{7B3E1DF6-7DB8-4304-BB53-20FB62C713D8}" destId="{B3986A35-4475-4286-99E9-28F0346A55CF}" srcOrd="0" destOrd="1" presId="urn:microsoft.com/office/officeart/2005/8/layout/default"/>
    <dgm:cxn modelId="{241ECF66-BA31-4565-BCD8-C4962FFD5884}" type="presOf" srcId="{ECC460EB-42E4-47BC-9DF0-7E692DBE190E}" destId="{26365BFA-C92E-4F94-B750-314FF44D2C93}" srcOrd="0" destOrd="1" presId="urn:microsoft.com/office/officeart/2005/8/layout/default"/>
    <dgm:cxn modelId="{B88C4389-ECB0-4857-8AC5-9F9D37756EBB}" type="presOf" srcId="{8FDDE9A5-F6EF-4B4E-AD6A-E398AC761247}" destId="{26365BFA-C92E-4F94-B750-314FF44D2C93}" srcOrd="0" destOrd="2" presId="urn:microsoft.com/office/officeart/2005/8/layout/default"/>
    <dgm:cxn modelId="{F6A99E39-3082-4547-B86F-72B7E61EFE04}" type="presOf" srcId="{9450C821-6AF0-427C-98C0-C7BA3F9108A6}" destId="{89CA54FA-5FC8-4685-BEC7-2EDAF86A3243}" srcOrd="0" destOrd="0" presId="urn:microsoft.com/office/officeart/2005/8/layout/default"/>
    <dgm:cxn modelId="{FE5E900A-70D5-4287-9D0D-D3BE75B009E5}" type="presParOf" srcId="{60444093-351B-4788-B571-6F5658CF11FE}" destId="{B3986A35-4475-4286-99E9-28F0346A55CF}" srcOrd="0" destOrd="0" presId="urn:microsoft.com/office/officeart/2005/8/layout/default"/>
    <dgm:cxn modelId="{12648D80-8A1D-4313-955F-B810188F5CD2}" type="presParOf" srcId="{60444093-351B-4788-B571-6F5658CF11FE}" destId="{7D6B43DE-3CB2-4B2F-81F3-92D96257DE9A}" srcOrd="1" destOrd="0" presId="urn:microsoft.com/office/officeart/2005/8/layout/default"/>
    <dgm:cxn modelId="{470F2ED6-5C94-4BFF-8555-5FDF2F72F1DE}" type="presParOf" srcId="{60444093-351B-4788-B571-6F5658CF11FE}" destId="{89CA54FA-5FC8-4685-BEC7-2EDAF86A3243}" srcOrd="2" destOrd="0" presId="urn:microsoft.com/office/officeart/2005/8/layout/default"/>
    <dgm:cxn modelId="{89136695-245C-43A7-A500-7D8595AC130F}" type="presParOf" srcId="{60444093-351B-4788-B571-6F5658CF11FE}" destId="{C41D813B-E9EA-4B50-837F-E1AAA28FF096}" srcOrd="3" destOrd="0" presId="urn:microsoft.com/office/officeart/2005/8/layout/default"/>
    <dgm:cxn modelId="{17AE3041-BF52-4AB9-B36E-D286BFF4422E}" type="presParOf" srcId="{60444093-351B-4788-B571-6F5658CF11FE}" destId="{26365BFA-C92E-4F94-B750-314FF44D2C9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0BAF74-2604-4177-B2FC-5FC1F3E7887D}" type="doc">
      <dgm:prSet loTypeId="urn:microsoft.com/office/officeart/2005/8/layout/lProcess2" loCatId="list" qsTypeId="urn:microsoft.com/office/officeart/2005/8/quickstyle/simple4" qsCatId="simple" csTypeId="urn:microsoft.com/office/officeart/2005/8/colors/colorful2" csCatId="colorful" phldr="1"/>
      <dgm:spPr/>
      <dgm:t>
        <a:bodyPr/>
        <a:lstStyle/>
        <a:p>
          <a:endParaRPr lang="en-US"/>
        </a:p>
      </dgm:t>
    </dgm:pt>
    <dgm:pt modelId="{7A4ACD9E-F947-44CF-9D3D-85BB8C1DD81A}">
      <dgm:prSet custT="1"/>
      <dgm:spPr/>
      <dgm:t>
        <a:bodyPr/>
        <a:lstStyle/>
        <a:p>
          <a:pPr rtl="0"/>
          <a:r>
            <a:rPr lang="en-US" sz="2800" b="0" dirty="0" smtClean="0"/>
            <a:t>Ex-Post Analysis</a:t>
          </a:r>
          <a:endParaRPr lang="en-US" sz="2800" b="0" dirty="0"/>
        </a:p>
      </dgm:t>
    </dgm:pt>
    <dgm:pt modelId="{49A6DE47-9ED5-4FD0-A6DF-89C30A7D031E}" type="parTrans" cxnId="{17555A24-8217-43E2-AAC9-23A12585BBB6}">
      <dgm:prSet/>
      <dgm:spPr/>
      <dgm:t>
        <a:bodyPr/>
        <a:lstStyle/>
        <a:p>
          <a:endParaRPr lang="en-US"/>
        </a:p>
      </dgm:t>
    </dgm:pt>
    <dgm:pt modelId="{30E4BF3D-66F4-4972-9736-153BFA2DF5F5}" type="sibTrans" cxnId="{17555A24-8217-43E2-AAC9-23A12585BBB6}">
      <dgm:prSet/>
      <dgm:spPr/>
      <dgm:t>
        <a:bodyPr/>
        <a:lstStyle/>
        <a:p>
          <a:endParaRPr lang="en-US"/>
        </a:p>
      </dgm:t>
    </dgm:pt>
    <dgm:pt modelId="{C42EBCBD-E8CC-4F82-8517-A07FEF4C322B}">
      <dgm:prSet/>
      <dgm:spPr/>
      <dgm:t>
        <a:bodyPr/>
        <a:lstStyle/>
        <a:p>
          <a:pPr rtl="0"/>
          <a:r>
            <a:rPr lang="en-US" smtClean="0"/>
            <a:t>NERC Standards</a:t>
          </a:r>
          <a:endParaRPr lang="en-US"/>
        </a:p>
      </dgm:t>
    </dgm:pt>
    <dgm:pt modelId="{B60207B9-DBBE-4F6D-95D9-AAB35CEDA477}" type="parTrans" cxnId="{69BCFCC5-3037-4073-A2A3-C207DD9A5FCD}">
      <dgm:prSet/>
      <dgm:spPr/>
      <dgm:t>
        <a:bodyPr/>
        <a:lstStyle/>
        <a:p>
          <a:endParaRPr lang="en-US"/>
        </a:p>
      </dgm:t>
    </dgm:pt>
    <dgm:pt modelId="{3F9E0727-C287-4BFF-B77F-1D0E28A02C1E}" type="sibTrans" cxnId="{69BCFCC5-3037-4073-A2A3-C207DD9A5FCD}">
      <dgm:prSet/>
      <dgm:spPr/>
      <dgm:t>
        <a:bodyPr/>
        <a:lstStyle/>
        <a:p>
          <a:endParaRPr lang="en-US"/>
        </a:p>
      </dgm:t>
    </dgm:pt>
    <dgm:pt modelId="{788EBDBA-83F0-4203-A828-810D94BDF3D6}">
      <dgm:prSet/>
      <dgm:spPr/>
      <dgm:t>
        <a:bodyPr/>
        <a:lstStyle/>
        <a:p>
          <a:pPr rtl="0"/>
          <a:r>
            <a:rPr lang="en-US" smtClean="0"/>
            <a:t>Control Performance Standards (CPS2)</a:t>
          </a:r>
          <a:endParaRPr lang="en-US"/>
        </a:p>
      </dgm:t>
    </dgm:pt>
    <dgm:pt modelId="{C26A26CA-D831-4B98-895C-9A25CE1A931A}" type="parTrans" cxnId="{0E4C0423-8FA9-4B4E-BC97-E2D50E78A34E}">
      <dgm:prSet/>
      <dgm:spPr/>
      <dgm:t>
        <a:bodyPr/>
        <a:lstStyle/>
        <a:p>
          <a:endParaRPr lang="en-US"/>
        </a:p>
      </dgm:t>
    </dgm:pt>
    <dgm:pt modelId="{66FA0E33-7BF1-48F3-AEC5-2A05330114BB}" type="sibTrans" cxnId="{0E4C0423-8FA9-4B4E-BC97-E2D50E78A34E}">
      <dgm:prSet/>
      <dgm:spPr/>
      <dgm:t>
        <a:bodyPr/>
        <a:lstStyle/>
        <a:p>
          <a:endParaRPr lang="en-US"/>
        </a:p>
      </dgm:t>
    </dgm:pt>
    <dgm:pt modelId="{4F3F01D7-DFD4-463F-9249-1CD6DA31907D}">
      <dgm:prSet/>
      <dgm:spPr/>
      <dgm:t>
        <a:bodyPr/>
        <a:lstStyle/>
        <a:p>
          <a:pPr rtl="0"/>
          <a:r>
            <a:rPr lang="en-US" smtClean="0"/>
            <a:t>Balancing Authority ACE Limit (BAAL)</a:t>
          </a:r>
          <a:endParaRPr lang="en-US"/>
        </a:p>
      </dgm:t>
    </dgm:pt>
    <dgm:pt modelId="{33331B0A-7998-4820-8961-74CB02D70EE0}" type="parTrans" cxnId="{EA4F2CC8-5969-44CC-ADBD-E00F01D7B3A6}">
      <dgm:prSet/>
      <dgm:spPr/>
      <dgm:t>
        <a:bodyPr/>
        <a:lstStyle/>
        <a:p>
          <a:endParaRPr lang="en-US"/>
        </a:p>
      </dgm:t>
    </dgm:pt>
    <dgm:pt modelId="{4A705EB2-FDBF-4005-B8EC-0BB8EFD54263}" type="sibTrans" cxnId="{EA4F2CC8-5969-44CC-ADBD-E00F01D7B3A6}">
      <dgm:prSet/>
      <dgm:spPr/>
      <dgm:t>
        <a:bodyPr/>
        <a:lstStyle/>
        <a:p>
          <a:endParaRPr lang="en-US"/>
        </a:p>
      </dgm:t>
    </dgm:pt>
    <dgm:pt modelId="{CF5EEE3F-88D9-40E6-B8A3-69F617742C42}">
      <dgm:prSet/>
      <dgm:spPr/>
      <dgm:t>
        <a:bodyPr/>
        <a:lstStyle/>
        <a:p>
          <a:pPr rtl="0"/>
          <a:r>
            <a:rPr lang="en-US" smtClean="0"/>
            <a:t>Price spike magnitude and frequency</a:t>
          </a:r>
          <a:endParaRPr lang="en-US"/>
        </a:p>
      </dgm:t>
    </dgm:pt>
    <dgm:pt modelId="{65E756F9-239C-48B4-AE84-1FED951A7C5E}" type="parTrans" cxnId="{DA637DCF-2E51-4833-B32A-45A44D60D946}">
      <dgm:prSet/>
      <dgm:spPr/>
      <dgm:t>
        <a:bodyPr/>
        <a:lstStyle/>
        <a:p>
          <a:endParaRPr lang="en-US"/>
        </a:p>
      </dgm:t>
    </dgm:pt>
    <dgm:pt modelId="{F91E160A-F6CD-43A4-B468-08FA0124B435}" type="sibTrans" cxnId="{DA637DCF-2E51-4833-B32A-45A44D60D946}">
      <dgm:prSet/>
      <dgm:spPr/>
      <dgm:t>
        <a:bodyPr/>
        <a:lstStyle/>
        <a:p>
          <a:endParaRPr lang="en-US"/>
        </a:p>
      </dgm:t>
    </dgm:pt>
    <dgm:pt modelId="{073679F9-86B8-4AB2-8470-7C1D9231E546}">
      <dgm:prSet/>
      <dgm:spPr/>
      <dgm:t>
        <a:bodyPr/>
        <a:lstStyle/>
        <a:p>
          <a:pPr rtl="0"/>
          <a:r>
            <a:rPr lang="en-US" smtClean="0"/>
            <a:t>Load shedding incidents</a:t>
          </a:r>
          <a:endParaRPr lang="en-US"/>
        </a:p>
      </dgm:t>
    </dgm:pt>
    <dgm:pt modelId="{4F6BB11A-5428-4478-ACA8-396D24C5856A}" type="parTrans" cxnId="{3C01BB82-D926-4E7D-8DE3-A0E9A03544CF}">
      <dgm:prSet/>
      <dgm:spPr/>
      <dgm:t>
        <a:bodyPr/>
        <a:lstStyle/>
        <a:p>
          <a:endParaRPr lang="en-US"/>
        </a:p>
      </dgm:t>
    </dgm:pt>
    <dgm:pt modelId="{E0EDEE83-FFAB-4230-AAA0-4F11EA18539B}" type="sibTrans" cxnId="{3C01BB82-D926-4E7D-8DE3-A0E9A03544CF}">
      <dgm:prSet/>
      <dgm:spPr/>
      <dgm:t>
        <a:bodyPr/>
        <a:lstStyle/>
        <a:p>
          <a:endParaRPr lang="en-US"/>
        </a:p>
      </dgm:t>
    </dgm:pt>
    <dgm:pt modelId="{B8D1279D-4FB7-4B13-97FB-9D223B4E1660}">
      <dgm:prSet custT="1"/>
      <dgm:spPr/>
      <dgm:t>
        <a:bodyPr/>
        <a:lstStyle/>
        <a:p>
          <a:pPr rtl="0"/>
          <a:r>
            <a:rPr lang="en-US" sz="2800" b="0" dirty="0" smtClean="0"/>
            <a:t>Ex-Ante Analysis</a:t>
          </a:r>
          <a:endParaRPr lang="en-US" sz="2800" b="0" dirty="0"/>
        </a:p>
      </dgm:t>
    </dgm:pt>
    <dgm:pt modelId="{BEB19EF2-7747-4BD2-B881-0F5B5EE9AAFB}" type="parTrans" cxnId="{FCC0DEF6-BE3E-48D7-A0B4-7EFF5BEA64A6}">
      <dgm:prSet/>
      <dgm:spPr/>
      <dgm:t>
        <a:bodyPr/>
        <a:lstStyle/>
        <a:p>
          <a:endParaRPr lang="en-US"/>
        </a:p>
      </dgm:t>
    </dgm:pt>
    <dgm:pt modelId="{9918D810-6864-409D-9F4F-7FA0805F339F}" type="sibTrans" cxnId="{FCC0DEF6-BE3E-48D7-A0B4-7EFF5BEA64A6}">
      <dgm:prSet/>
      <dgm:spPr/>
      <dgm:t>
        <a:bodyPr/>
        <a:lstStyle/>
        <a:p>
          <a:endParaRPr lang="en-US"/>
        </a:p>
      </dgm:t>
    </dgm:pt>
    <dgm:pt modelId="{21592F5A-A0D9-40FE-88AA-C4141B320090}">
      <dgm:prSet/>
      <dgm:spPr/>
      <dgm:t>
        <a:bodyPr/>
        <a:lstStyle/>
        <a:p>
          <a:pPr rtl="0"/>
          <a:r>
            <a:rPr lang="en-US" dirty="0" smtClean="0"/>
            <a:t>Early stage development</a:t>
          </a:r>
          <a:endParaRPr lang="en-US" dirty="0"/>
        </a:p>
      </dgm:t>
    </dgm:pt>
    <dgm:pt modelId="{DB820817-B5F0-4CFB-A280-14DDA8B6DC29}" type="parTrans" cxnId="{9E8A6E2E-6C0A-4212-B675-26867DA41794}">
      <dgm:prSet/>
      <dgm:spPr/>
      <dgm:t>
        <a:bodyPr/>
        <a:lstStyle/>
        <a:p>
          <a:endParaRPr lang="en-US"/>
        </a:p>
      </dgm:t>
    </dgm:pt>
    <dgm:pt modelId="{25EAB4B1-3611-4DEB-AC7B-0A54D08D6256}" type="sibTrans" cxnId="{9E8A6E2E-6C0A-4212-B675-26867DA41794}">
      <dgm:prSet/>
      <dgm:spPr/>
      <dgm:t>
        <a:bodyPr/>
        <a:lstStyle/>
        <a:p>
          <a:endParaRPr lang="en-US"/>
        </a:p>
      </dgm:t>
    </dgm:pt>
    <dgm:pt modelId="{B446ABDB-0DDD-4547-A461-7F6F96CDB46A}">
      <dgm:prSet/>
      <dgm:spPr/>
      <dgm:t>
        <a:bodyPr/>
        <a:lstStyle/>
        <a:p>
          <a:pPr rtl="0"/>
          <a:r>
            <a:rPr lang="en-US" dirty="0" smtClean="0"/>
            <a:t>Ramp Forecasting</a:t>
          </a:r>
          <a:endParaRPr lang="en-US" dirty="0"/>
        </a:p>
      </dgm:t>
    </dgm:pt>
    <dgm:pt modelId="{10DD5723-4983-4638-B89A-F5B746CF3F8F}" type="parTrans" cxnId="{6163F073-99D3-45DE-9B7A-CA943CDB6EEF}">
      <dgm:prSet/>
      <dgm:spPr/>
      <dgm:t>
        <a:bodyPr/>
        <a:lstStyle/>
        <a:p>
          <a:endParaRPr lang="en-US"/>
        </a:p>
      </dgm:t>
    </dgm:pt>
    <dgm:pt modelId="{94F444A6-5CB1-424C-94D5-634E9067DD95}" type="sibTrans" cxnId="{6163F073-99D3-45DE-9B7A-CA943CDB6EEF}">
      <dgm:prSet/>
      <dgm:spPr/>
      <dgm:t>
        <a:bodyPr/>
        <a:lstStyle/>
        <a:p>
          <a:endParaRPr lang="en-US"/>
        </a:p>
      </dgm:t>
    </dgm:pt>
    <dgm:pt modelId="{FAD0AF93-23C4-4143-B13A-DF1DE6819B04}">
      <dgm:prSet/>
      <dgm:spPr/>
      <dgm:t>
        <a:bodyPr/>
        <a:lstStyle/>
        <a:p>
          <a:pPr rtl="0"/>
          <a:r>
            <a:rPr lang="en-US" dirty="0" smtClean="0"/>
            <a:t>Reserve price offers</a:t>
          </a:r>
        </a:p>
        <a:p>
          <a:pPr rtl="0"/>
          <a:endParaRPr lang="en-US" dirty="0"/>
        </a:p>
      </dgm:t>
    </dgm:pt>
    <dgm:pt modelId="{1D56C952-46DA-4ED3-A6D9-9758659BAE6C}" type="parTrans" cxnId="{CD8790DA-CA94-4729-99A7-F6EDC23C26D7}">
      <dgm:prSet/>
      <dgm:spPr/>
      <dgm:t>
        <a:bodyPr/>
        <a:lstStyle/>
        <a:p>
          <a:endParaRPr lang="en-US"/>
        </a:p>
      </dgm:t>
    </dgm:pt>
    <dgm:pt modelId="{61A7BFC3-4F67-4AC1-8891-3061B796CE11}" type="sibTrans" cxnId="{CD8790DA-CA94-4729-99A7-F6EDC23C26D7}">
      <dgm:prSet/>
      <dgm:spPr/>
      <dgm:t>
        <a:bodyPr/>
        <a:lstStyle/>
        <a:p>
          <a:endParaRPr lang="en-US"/>
        </a:p>
      </dgm:t>
    </dgm:pt>
    <dgm:pt modelId="{C1E3A47B-85FF-4F47-8F9B-D37124CC7832}" type="pres">
      <dgm:prSet presAssocID="{4E0BAF74-2604-4177-B2FC-5FC1F3E7887D}" presName="theList" presStyleCnt="0">
        <dgm:presLayoutVars>
          <dgm:dir/>
          <dgm:animLvl val="lvl"/>
          <dgm:resizeHandles val="exact"/>
        </dgm:presLayoutVars>
      </dgm:prSet>
      <dgm:spPr/>
      <dgm:t>
        <a:bodyPr/>
        <a:lstStyle/>
        <a:p>
          <a:endParaRPr lang="en-US"/>
        </a:p>
      </dgm:t>
    </dgm:pt>
    <dgm:pt modelId="{B4D5D094-144E-44EB-95A8-BCD15EF2B698}" type="pres">
      <dgm:prSet presAssocID="{7A4ACD9E-F947-44CF-9D3D-85BB8C1DD81A}" presName="compNode" presStyleCnt="0"/>
      <dgm:spPr/>
    </dgm:pt>
    <dgm:pt modelId="{E54A3CDC-DCB6-4E46-AE67-17CCEA432370}" type="pres">
      <dgm:prSet presAssocID="{7A4ACD9E-F947-44CF-9D3D-85BB8C1DD81A}" presName="aNode" presStyleLbl="bgShp" presStyleIdx="0" presStyleCnt="2"/>
      <dgm:spPr/>
      <dgm:t>
        <a:bodyPr/>
        <a:lstStyle/>
        <a:p>
          <a:endParaRPr lang="en-US"/>
        </a:p>
      </dgm:t>
    </dgm:pt>
    <dgm:pt modelId="{695C241D-0D6A-41D8-9C15-8650246148F2}" type="pres">
      <dgm:prSet presAssocID="{7A4ACD9E-F947-44CF-9D3D-85BB8C1DD81A}" presName="textNode" presStyleLbl="bgShp" presStyleIdx="0" presStyleCnt="2"/>
      <dgm:spPr/>
      <dgm:t>
        <a:bodyPr/>
        <a:lstStyle/>
        <a:p>
          <a:endParaRPr lang="en-US"/>
        </a:p>
      </dgm:t>
    </dgm:pt>
    <dgm:pt modelId="{1F137676-CD1A-4A18-AA38-3519827125DB}" type="pres">
      <dgm:prSet presAssocID="{7A4ACD9E-F947-44CF-9D3D-85BB8C1DD81A}" presName="compChildNode" presStyleCnt="0"/>
      <dgm:spPr/>
    </dgm:pt>
    <dgm:pt modelId="{0FAFAA9A-F209-4418-8FD7-C71E847C840B}" type="pres">
      <dgm:prSet presAssocID="{7A4ACD9E-F947-44CF-9D3D-85BB8C1DD81A}" presName="theInnerList" presStyleCnt="0"/>
      <dgm:spPr/>
    </dgm:pt>
    <dgm:pt modelId="{2C77B809-FFB7-4771-96B9-032DA4BDA4B1}" type="pres">
      <dgm:prSet presAssocID="{C42EBCBD-E8CC-4F82-8517-A07FEF4C322B}" presName="childNode" presStyleLbl="node1" presStyleIdx="0" presStyleCnt="6">
        <dgm:presLayoutVars>
          <dgm:bulletEnabled val="1"/>
        </dgm:presLayoutVars>
      </dgm:prSet>
      <dgm:spPr/>
      <dgm:t>
        <a:bodyPr/>
        <a:lstStyle/>
        <a:p>
          <a:endParaRPr lang="en-US"/>
        </a:p>
      </dgm:t>
    </dgm:pt>
    <dgm:pt modelId="{F09854B4-2A49-475B-BF66-0CBDB288690A}" type="pres">
      <dgm:prSet presAssocID="{C42EBCBD-E8CC-4F82-8517-A07FEF4C322B}" presName="aSpace2" presStyleCnt="0"/>
      <dgm:spPr/>
    </dgm:pt>
    <dgm:pt modelId="{1A5F73BB-ADDB-4F3A-B05C-01A182B9882D}" type="pres">
      <dgm:prSet presAssocID="{CF5EEE3F-88D9-40E6-B8A3-69F617742C42}" presName="childNode" presStyleLbl="node1" presStyleIdx="1" presStyleCnt="6">
        <dgm:presLayoutVars>
          <dgm:bulletEnabled val="1"/>
        </dgm:presLayoutVars>
      </dgm:prSet>
      <dgm:spPr/>
      <dgm:t>
        <a:bodyPr/>
        <a:lstStyle/>
        <a:p>
          <a:endParaRPr lang="en-US"/>
        </a:p>
      </dgm:t>
    </dgm:pt>
    <dgm:pt modelId="{8E731436-9FCD-40CF-9446-6A31B7750253}" type="pres">
      <dgm:prSet presAssocID="{CF5EEE3F-88D9-40E6-B8A3-69F617742C42}" presName="aSpace2" presStyleCnt="0"/>
      <dgm:spPr/>
    </dgm:pt>
    <dgm:pt modelId="{A46D49C0-B502-41DA-A2D8-DE38310D3772}" type="pres">
      <dgm:prSet presAssocID="{073679F9-86B8-4AB2-8470-7C1D9231E546}" presName="childNode" presStyleLbl="node1" presStyleIdx="2" presStyleCnt="6">
        <dgm:presLayoutVars>
          <dgm:bulletEnabled val="1"/>
        </dgm:presLayoutVars>
      </dgm:prSet>
      <dgm:spPr/>
      <dgm:t>
        <a:bodyPr/>
        <a:lstStyle/>
        <a:p>
          <a:endParaRPr lang="en-US"/>
        </a:p>
      </dgm:t>
    </dgm:pt>
    <dgm:pt modelId="{9C8BBE7D-BCD0-4534-A0DA-F53CC7341E4E}" type="pres">
      <dgm:prSet presAssocID="{7A4ACD9E-F947-44CF-9D3D-85BB8C1DD81A}" presName="aSpace" presStyleCnt="0"/>
      <dgm:spPr/>
    </dgm:pt>
    <dgm:pt modelId="{1E7B5AE7-84A0-46D6-9308-03B917590AE5}" type="pres">
      <dgm:prSet presAssocID="{B8D1279D-4FB7-4B13-97FB-9D223B4E1660}" presName="compNode" presStyleCnt="0"/>
      <dgm:spPr/>
    </dgm:pt>
    <dgm:pt modelId="{3A48DADC-EB26-42D2-8E85-9A2C13E15EC9}" type="pres">
      <dgm:prSet presAssocID="{B8D1279D-4FB7-4B13-97FB-9D223B4E1660}" presName="aNode" presStyleLbl="bgShp" presStyleIdx="1" presStyleCnt="2"/>
      <dgm:spPr/>
      <dgm:t>
        <a:bodyPr/>
        <a:lstStyle/>
        <a:p>
          <a:endParaRPr lang="en-US"/>
        </a:p>
      </dgm:t>
    </dgm:pt>
    <dgm:pt modelId="{BDE7F39E-9909-4959-B29F-9DDCBD1E5A5D}" type="pres">
      <dgm:prSet presAssocID="{B8D1279D-4FB7-4B13-97FB-9D223B4E1660}" presName="textNode" presStyleLbl="bgShp" presStyleIdx="1" presStyleCnt="2"/>
      <dgm:spPr/>
      <dgm:t>
        <a:bodyPr/>
        <a:lstStyle/>
        <a:p>
          <a:endParaRPr lang="en-US"/>
        </a:p>
      </dgm:t>
    </dgm:pt>
    <dgm:pt modelId="{E6E4BEEA-B980-4BA0-9EF6-C12AD52FF1F7}" type="pres">
      <dgm:prSet presAssocID="{B8D1279D-4FB7-4B13-97FB-9D223B4E1660}" presName="compChildNode" presStyleCnt="0"/>
      <dgm:spPr/>
    </dgm:pt>
    <dgm:pt modelId="{03226E30-7D16-4A0D-81EA-7DAE678BED61}" type="pres">
      <dgm:prSet presAssocID="{B8D1279D-4FB7-4B13-97FB-9D223B4E1660}" presName="theInnerList" presStyleCnt="0"/>
      <dgm:spPr/>
    </dgm:pt>
    <dgm:pt modelId="{34987161-6F41-4F34-8751-BC4E4741A3F6}" type="pres">
      <dgm:prSet presAssocID="{21592F5A-A0D9-40FE-88AA-C4141B320090}" presName="childNode" presStyleLbl="node1" presStyleIdx="3" presStyleCnt="6">
        <dgm:presLayoutVars>
          <dgm:bulletEnabled val="1"/>
        </dgm:presLayoutVars>
      </dgm:prSet>
      <dgm:spPr/>
      <dgm:t>
        <a:bodyPr/>
        <a:lstStyle/>
        <a:p>
          <a:endParaRPr lang="en-US"/>
        </a:p>
      </dgm:t>
    </dgm:pt>
    <dgm:pt modelId="{E41FF165-7BB6-421A-8143-7BA24D0F1653}" type="pres">
      <dgm:prSet presAssocID="{21592F5A-A0D9-40FE-88AA-C4141B320090}" presName="aSpace2" presStyleCnt="0"/>
      <dgm:spPr/>
    </dgm:pt>
    <dgm:pt modelId="{234BEFD7-EC6B-48C3-9D7B-BA2CA55FD113}" type="pres">
      <dgm:prSet presAssocID="{B446ABDB-0DDD-4547-A461-7F6F96CDB46A}" presName="childNode" presStyleLbl="node1" presStyleIdx="4" presStyleCnt="6">
        <dgm:presLayoutVars>
          <dgm:bulletEnabled val="1"/>
        </dgm:presLayoutVars>
      </dgm:prSet>
      <dgm:spPr/>
      <dgm:t>
        <a:bodyPr/>
        <a:lstStyle/>
        <a:p>
          <a:endParaRPr lang="en-US"/>
        </a:p>
      </dgm:t>
    </dgm:pt>
    <dgm:pt modelId="{143D953C-8060-4B91-8102-35C0A2850C33}" type="pres">
      <dgm:prSet presAssocID="{B446ABDB-0DDD-4547-A461-7F6F96CDB46A}" presName="aSpace2" presStyleCnt="0"/>
      <dgm:spPr/>
    </dgm:pt>
    <dgm:pt modelId="{37B6F66D-A1EE-4DD6-B97C-77AC1ECA33F4}" type="pres">
      <dgm:prSet presAssocID="{FAD0AF93-23C4-4143-B13A-DF1DE6819B04}" presName="childNode" presStyleLbl="node1" presStyleIdx="5" presStyleCnt="6">
        <dgm:presLayoutVars>
          <dgm:bulletEnabled val="1"/>
        </dgm:presLayoutVars>
      </dgm:prSet>
      <dgm:spPr/>
      <dgm:t>
        <a:bodyPr/>
        <a:lstStyle/>
        <a:p>
          <a:endParaRPr lang="en-US"/>
        </a:p>
      </dgm:t>
    </dgm:pt>
  </dgm:ptLst>
  <dgm:cxnLst>
    <dgm:cxn modelId="{E46705CE-B676-48F4-B3C8-5DF1E273CD75}" type="presOf" srcId="{7A4ACD9E-F947-44CF-9D3D-85BB8C1DD81A}" destId="{E54A3CDC-DCB6-4E46-AE67-17CCEA432370}" srcOrd="0" destOrd="0" presId="urn:microsoft.com/office/officeart/2005/8/layout/lProcess2"/>
    <dgm:cxn modelId="{D608655F-8D6B-4271-90E3-660074CBCE21}" type="presOf" srcId="{CF5EEE3F-88D9-40E6-B8A3-69F617742C42}" destId="{1A5F73BB-ADDB-4F3A-B05C-01A182B9882D}" srcOrd="0" destOrd="0" presId="urn:microsoft.com/office/officeart/2005/8/layout/lProcess2"/>
    <dgm:cxn modelId="{045953FE-04C8-4FCA-A689-912262D2656F}" type="presOf" srcId="{B446ABDB-0DDD-4547-A461-7F6F96CDB46A}" destId="{234BEFD7-EC6B-48C3-9D7B-BA2CA55FD113}" srcOrd="0" destOrd="0" presId="urn:microsoft.com/office/officeart/2005/8/layout/lProcess2"/>
    <dgm:cxn modelId="{83762479-3422-459C-A442-A9A327FD14E7}" type="presOf" srcId="{4E0BAF74-2604-4177-B2FC-5FC1F3E7887D}" destId="{C1E3A47B-85FF-4F47-8F9B-D37124CC7832}" srcOrd="0" destOrd="0" presId="urn:microsoft.com/office/officeart/2005/8/layout/lProcess2"/>
    <dgm:cxn modelId="{FCC0DEF6-BE3E-48D7-A0B4-7EFF5BEA64A6}" srcId="{4E0BAF74-2604-4177-B2FC-5FC1F3E7887D}" destId="{B8D1279D-4FB7-4B13-97FB-9D223B4E1660}" srcOrd="1" destOrd="0" parTransId="{BEB19EF2-7747-4BD2-B881-0F5B5EE9AAFB}" sibTransId="{9918D810-6864-409D-9F4F-7FA0805F339F}"/>
    <dgm:cxn modelId="{0E4C0423-8FA9-4B4E-BC97-E2D50E78A34E}" srcId="{C42EBCBD-E8CC-4F82-8517-A07FEF4C322B}" destId="{788EBDBA-83F0-4203-A828-810D94BDF3D6}" srcOrd="0" destOrd="0" parTransId="{C26A26CA-D831-4B98-895C-9A25CE1A931A}" sibTransId="{66FA0E33-7BF1-48F3-AEC5-2A05330114BB}"/>
    <dgm:cxn modelId="{E478F51E-E341-4DCF-9B18-5A50D93E78A6}" type="presOf" srcId="{4F3F01D7-DFD4-463F-9249-1CD6DA31907D}" destId="{2C77B809-FFB7-4771-96B9-032DA4BDA4B1}" srcOrd="0" destOrd="2" presId="urn:microsoft.com/office/officeart/2005/8/layout/lProcess2"/>
    <dgm:cxn modelId="{6163F073-99D3-45DE-9B7A-CA943CDB6EEF}" srcId="{B8D1279D-4FB7-4B13-97FB-9D223B4E1660}" destId="{B446ABDB-0DDD-4547-A461-7F6F96CDB46A}" srcOrd="1" destOrd="0" parTransId="{10DD5723-4983-4638-B89A-F5B746CF3F8F}" sibTransId="{94F444A6-5CB1-424C-94D5-634E9067DD95}"/>
    <dgm:cxn modelId="{88D8E209-AE9F-40E4-9037-137C10746813}" type="presOf" srcId="{C42EBCBD-E8CC-4F82-8517-A07FEF4C322B}" destId="{2C77B809-FFB7-4771-96B9-032DA4BDA4B1}" srcOrd="0" destOrd="0" presId="urn:microsoft.com/office/officeart/2005/8/layout/lProcess2"/>
    <dgm:cxn modelId="{86632E39-37E5-442C-9B2C-5AA3D41656EB}" type="presOf" srcId="{B8D1279D-4FB7-4B13-97FB-9D223B4E1660}" destId="{BDE7F39E-9909-4959-B29F-9DDCBD1E5A5D}" srcOrd="1" destOrd="0" presId="urn:microsoft.com/office/officeart/2005/8/layout/lProcess2"/>
    <dgm:cxn modelId="{17555A24-8217-43E2-AAC9-23A12585BBB6}" srcId="{4E0BAF74-2604-4177-B2FC-5FC1F3E7887D}" destId="{7A4ACD9E-F947-44CF-9D3D-85BB8C1DD81A}" srcOrd="0" destOrd="0" parTransId="{49A6DE47-9ED5-4FD0-A6DF-89C30A7D031E}" sibTransId="{30E4BF3D-66F4-4972-9736-153BFA2DF5F5}"/>
    <dgm:cxn modelId="{DA637DCF-2E51-4833-B32A-45A44D60D946}" srcId="{7A4ACD9E-F947-44CF-9D3D-85BB8C1DD81A}" destId="{CF5EEE3F-88D9-40E6-B8A3-69F617742C42}" srcOrd="1" destOrd="0" parTransId="{65E756F9-239C-48B4-AE84-1FED951A7C5E}" sibTransId="{F91E160A-F6CD-43A4-B468-08FA0124B435}"/>
    <dgm:cxn modelId="{3C01BB82-D926-4E7D-8DE3-A0E9A03544CF}" srcId="{7A4ACD9E-F947-44CF-9D3D-85BB8C1DD81A}" destId="{073679F9-86B8-4AB2-8470-7C1D9231E546}" srcOrd="2" destOrd="0" parTransId="{4F6BB11A-5428-4478-ACA8-396D24C5856A}" sibTransId="{E0EDEE83-FFAB-4230-AAA0-4F11EA18539B}"/>
    <dgm:cxn modelId="{69BCFCC5-3037-4073-A2A3-C207DD9A5FCD}" srcId="{7A4ACD9E-F947-44CF-9D3D-85BB8C1DD81A}" destId="{C42EBCBD-E8CC-4F82-8517-A07FEF4C322B}" srcOrd="0" destOrd="0" parTransId="{B60207B9-DBBE-4F6D-95D9-AAB35CEDA477}" sibTransId="{3F9E0727-C287-4BFF-B77F-1D0E28A02C1E}"/>
    <dgm:cxn modelId="{9E8A6E2E-6C0A-4212-B675-26867DA41794}" srcId="{B8D1279D-4FB7-4B13-97FB-9D223B4E1660}" destId="{21592F5A-A0D9-40FE-88AA-C4141B320090}" srcOrd="0" destOrd="0" parTransId="{DB820817-B5F0-4CFB-A280-14DDA8B6DC29}" sibTransId="{25EAB4B1-3611-4DEB-AC7B-0A54D08D6256}"/>
    <dgm:cxn modelId="{EA4F2CC8-5969-44CC-ADBD-E00F01D7B3A6}" srcId="{C42EBCBD-E8CC-4F82-8517-A07FEF4C322B}" destId="{4F3F01D7-DFD4-463F-9249-1CD6DA31907D}" srcOrd="1" destOrd="0" parTransId="{33331B0A-7998-4820-8961-74CB02D70EE0}" sibTransId="{4A705EB2-FDBF-4005-B8EC-0BB8EFD54263}"/>
    <dgm:cxn modelId="{ABF6D041-A085-40D4-AAC9-53AAE93DCD15}" type="presOf" srcId="{788EBDBA-83F0-4203-A828-810D94BDF3D6}" destId="{2C77B809-FFB7-4771-96B9-032DA4BDA4B1}" srcOrd="0" destOrd="1" presId="urn:microsoft.com/office/officeart/2005/8/layout/lProcess2"/>
    <dgm:cxn modelId="{B161415E-A053-4427-B9D9-DD8944BDC0DC}" type="presOf" srcId="{21592F5A-A0D9-40FE-88AA-C4141B320090}" destId="{34987161-6F41-4F34-8751-BC4E4741A3F6}" srcOrd="0" destOrd="0" presId="urn:microsoft.com/office/officeart/2005/8/layout/lProcess2"/>
    <dgm:cxn modelId="{A9DBC9CC-F1EC-48BD-876F-E14026E994A9}" type="presOf" srcId="{073679F9-86B8-4AB2-8470-7C1D9231E546}" destId="{A46D49C0-B502-41DA-A2D8-DE38310D3772}" srcOrd="0" destOrd="0" presId="urn:microsoft.com/office/officeart/2005/8/layout/lProcess2"/>
    <dgm:cxn modelId="{E1BE480B-7440-45C3-893A-4742903467B8}" type="presOf" srcId="{FAD0AF93-23C4-4143-B13A-DF1DE6819B04}" destId="{37B6F66D-A1EE-4DD6-B97C-77AC1ECA33F4}" srcOrd="0" destOrd="0" presId="urn:microsoft.com/office/officeart/2005/8/layout/lProcess2"/>
    <dgm:cxn modelId="{9991E07C-9367-4DE3-BA85-29100E630EE5}" type="presOf" srcId="{B8D1279D-4FB7-4B13-97FB-9D223B4E1660}" destId="{3A48DADC-EB26-42D2-8E85-9A2C13E15EC9}" srcOrd="0" destOrd="0" presId="urn:microsoft.com/office/officeart/2005/8/layout/lProcess2"/>
    <dgm:cxn modelId="{CD8790DA-CA94-4729-99A7-F6EDC23C26D7}" srcId="{B8D1279D-4FB7-4B13-97FB-9D223B4E1660}" destId="{FAD0AF93-23C4-4143-B13A-DF1DE6819B04}" srcOrd="2" destOrd="0" parTransId="{1D56C952-46DA-4ED3-A6D9-9758659BAE6C}" sibTransId="{61A7BFC3-4F67-4AC1-8891-3061B796CE11}"/>
    <dgm:cxn modelId="{105B46F9-2644-4D60-AC88-DD5BA8B8B94D}" type="presOf" srcId="{7A4ACD9E-F947-44CF-9D3D-85BB8C1DD81A}" destId="{695C241D-0D6A-41D8-9C15-8650246148F2}" srcOrd="1" destOrd="0" presId="urn:microsoft.com/office/officeart/2005/8/layout/lProcess2"/>
    <dgm:cxn modelId="{9233BE64-5E25-4C7A-B6FC-F7587453DDE9}" type="presParOf" srcId="{C1E3A47B-85FF-4F47-8F9B-D37124CC7832}" destId="{B4D5D094-144E-44EB-95A8-BCD15EF2B698}" srcOrd="0" destOrd="0" presId="urn:microsoft.com/office/officeart/2005/8/layout/lProcess2"/>
    <dgm:cxn modelId="{3F05A872-B837-4AD3-A1D8-AB315FF2145B}" type="presParOf" srcId="{B4D5D094-144E-44EB-95A8-BCD15EF2B698}" destId="{E54A3CDC-DCB6-4E46-AE67-17CCEA432370}" srcOrd="0" destOrd="0" presId="urn:microsoft.com/office/officeart/2005/8/layout/lProcess2"/>
    <dgm:cxn modelId="{E097136A-4581-4C83-8916-EB8D22DF6A2F}" type="presParOf" srcId="{B4D5D094-144E-44EB-95A8-BCD15EF2B698}" destId="{695C241D-0D6A-41D8-9C15-8650246148F2}" srcOrd="1" destOrd="0" presId="urn:microsoft.com/office/officeart/2005/8/layout/lProcess2"/>
    <dgm:cxn modelId="{598F4A9E-B3D1-4EAE-9C4F-5D606E64C944}" type="presParOf" srcId="{B4D5D094-144E-44EB-95A8-BCD15EF2B698}" destId="{1F137676-CD1A-4A18-AA38-3519827125DB}" srcOrd="2" destOrd="0" presId="urn:microsoft.com/office/officeart/2005/8/layout/lProcess2"/>
    <dgm:cxn modelId="{4236AABF-8C26-4C2E-9236-F2CFB9259F46}" type="presParOf" srcId="{1F137676-CD1A-4A18-AA38-3519827125DB}" destId="{0FAFAA9A-F209-4418-8FD7-C71E847C840B}" srcOrd="0" destOrd="0" presId="urn:microsoft.com/office/officeart/2005/8/layout/lProcess2"/>
    <dgm:cxn modelId="{41BD0790-7C5F-4B03-A8A0-05D6B2C6BAD8}" type="presParOf" srcId="{0FAFAA9A-F209-4418-8FD7-C71E847C840B}" destId="{2C77B809-FFB7-4771-96B9-032DA4BDA4B1}" srcOrd="0" destOrd="0" presId="urn:microsoft.com/office/officeart/2005/8/layout/lProcess2"/>
    <dgm:cxn modelId="{78C9898F-0461-457E-A41C-6C790C9F837E}" type="presParOf" srcId="{0FAFAA9A-F209-4418-8FD7-C71E847C840B}" destId="{F09854B4-2A49-475B-BF66-0CBDB288690A}" srcOrd="1" destOrd="0" presId="urn:microsoft.com/office/officeart/2005/8/layout/lProcess2"/>
    <dgm:cxn modelId="{2B17A54F-D05F-458E-ABFA-A6032E96BF0D}" type="presParOf" srcId="{0FAFAA9A-F209-4418-8FD7-C71E847C840B}" destId="{1A5F73BB-ADDB-4F3A-B05C-01A182B9882D}" srcOrd="2" destOrd="0" presId="urn:microsoft.com/office/officeart/2005/8/layout/lProcess2"/>
    <dgm:cxn modelId="{E9557415-80C5-4BE8-8A82-004907191C23}" type="presParOf" srcId="{0FAFAA9A-F209-4418-8FD7-C71E847C840B}" destId="{8E731436-9FCD-40CF-9446-6A31B7750253}" srcOrd="3" destOrd="0" presId="urn:microsoft.com/office/officeart/2005/8/layout/lProcess2"/>
    <dgm:cxn modelId="{A6CC9F35-D7F8-4360-AB77-902F446E8D12}" type="presParOf" srcId="{0FAFAA9A-F209-4418-8FD7-C71E847C840B}" destId="{A46D49C0-B502-41DA-A2D8-DE38310D3772}" srcOrd="4" destOrd="0" presId="urn:microsoft.com/office/officeart/2005/8/layout/lProcess2"/>
    <dgm:cxn modelId="{77974B4A-69E0-4B13-94C6-7388D88EAD56}" type="presParOf" srcId="{C1E3A47B-85FF-4F47-8F9B-D37124CC7832}" destId="{9C8BBE7D-BCD0-4534-A0DA-F53CC7341E4E}" srcOrd="1" destOrd="0" presId="urn:microsoft.com/office/officeart/2005/8/layout/lProcess2"/>
    <dgm:cxn modelId="{21980E90-DCF3-468C-8F0B-2A410B1A6628}" type="presParOf" srcId="{C1E3A47B-85FF-4F47-8F9B-D37124CC7832}" destId="{1E7B5AE7-84A0-46D6-9308-03B917590AE5}" srcOrd="2" destOrd="0" presId="urn:microsoft.com/office/officeart/2005/8/layout/lProcess2"/>
    <dgm:cxn modelId="{96200DA2-D46F-4013-9E3E-3C027E59B4FB}" type="presParOf" srcId="{1E7B5AE7-84A0-46D6-9308-03B917590AE5}" destId="{3A48DADC-EB26-42D2-8E85-9A2C13E15EC9}" srcOrd="0" destOrd="0" presId="urn:microsoft.com/office/officeart/2005/8/layout/lProcess2"/>
    <dgm:cxn modelId="{77785401-3507-4950-B1BE-E2EA557942E5}" type="presParOf" srcId="{1E7B5AE7-84A0-46D6-9308-03B917590AE5}" destId="{BDE7F39E-9909-4959-B29F-9DDCBD1E5A5D}" srcOrd="1" destOrd="0" presId="urn:microsoft.com/office/officeart/2005/8/layout/lProcess2"/>
    <dgm:cxn modelId="{D174CDAE-3453-456C-891C-451B25C784F1}" type="presParOf" srcId="{1E7B5AE7-84A0-46D6-9308-03B917590AE5}" destId="{E6E4BEEA-B980-4BA0-9EF6-C12AD52FF1F7}" srcOrd="2" destOrd="0" presId="urn:microsoft.com/office/officeart/2005/8/layout/lProcess2"/>
    <dgm:cxn modelId="{E96AD465-BEE4-481E-B2A4-BFA702D34769}" type="presParOf" srcId="{E6E4BEEA-B980-4BA0-9EF6-C12AD52FF1F7}" destId="{03226E30-7D16-4A0D-81EA-7DAE678BED61}" srcOrd="0" destOrd="0" presId="urn:microsoft.com/office/officeart/2005/8/layout/lProcess2"/>
    <dgm:cxn modelId="{CB774D7E-06F3-44AE-9256-ECD1914A3CD0}" type="presParOf" srcId="{03226E30-7D16-4A0D-81EA-7DAE678BED61}" destId="{34987161-6F41-4F34-8751-BC4E4741A3F6}" srcOrd="0" destOrd="0" presId="urn:microsoft.com/office/officeart/2005/8/layout/lProcess2"/>
    <dgm:cxn modelId="{7072E0C4-F3F5-44C9-BDFB-7B1BFAE8FD18}" type="presParOf" srcId="{03226E30-7D16-4A0D-81EA-7DAE678BED61}" destId="{E41FF165-7BB6-421A-8143-7BA24D0F1653}" srcOrd="1" destOrd="0" presId="urn:microsoft.com/office/officeart/2005/8/layout/lProcess2"/>
    <dgm:cxn modelId="{BA570A83-D618-4971-ABFD-EB24D3EDADF3}" type="presParOf" srcId="{03226E30-7D16-4A0D-81EA-7DAE678BED61}" destId="{234BEFD7-EC6B-48C3-9D7B-BA2CA55FD113}" srcOrd="2" destOrd="0" presId="urn:microsoft.com/office/officeart/2005/8/layout/lProcess2"/>
    <dgm:cxn modelId="{DD0A3222-20D8-49F4-8D48-B799E50BA1E5}" type="presParOf" srcId="{03226E30-7D16-4A0D-81EA-7DAE678BED61}" destId="{143D953C-8060-4B91-8102-35C0A2850C33}" srcOrd="3" destOrd="0" presId="urn:microsoft.com/office/officeart/2005/8/layout/lProcess2"/>
    <dgm:cxn modelId="{D62AFC09-816F-4ECD-A1F8-818E61E81EB1}" type="presParOf" srcId="{03226E30-7D16-4A0D-81EA-7DAE678BED61}" destId="{37B6F66D-A1EE-4DD6-B97C-77AC1ECA33F4}"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E3FEFC-60DC-4A14-8A85-A38EFF9E6427}" type="doc">
      <dgm:prSet loTypeId="urn:microsoft.com/office/officeart/2005/8/layout/lProcess2" loCatId="list" qsTypeId="urn:microsoft.com/office/officeart/2005/8/quickstyle/simple4" qsCatId="simple" csTypeId="urn:microsoft.com/office/officeart/2005/8/colors/colorful2" csCatId="colorful" phldr="1"/>
      <dgm:spPr/>
      <dgm:t>
        <a:bodyPr/>
        <a:lstStyle/>
        <a:p>
          <a:endParaRPr lang="en-US"/>
        </a:p>
      </dgm:t>
    </dgm:pt>
    <dgm:pt modelId="{5AC2285D-49C5-4378-B6D2-17F97B6C2683}">
      <dgm:prSet phldrT="[Text]"/>
      <dgm:spPr/>
      <dgm:t>
        <a:bodyPr/>
        <a:lstStyle/>
        <a:p>
          <a:r>
            <a:rPr lang="en-US" dirty="0" smtClean="0"/>
            <a:t>Reliability Analysis</a:t>
          </a:r>
          <a:endParaRPr lang="en-US" dirty="0"/>
        </a:p>
      </dgm:t>
    </dgm:pt>
    <dgm:pt modelId="{6547E9D4-F94D-4638-A51C-2A64C5355BAC}" type="parTrans" cxnId="{DD631B7C-E52C-42BC-A07A-F8D68205ACBC}">
      <dgm:prSet/>
      <dgm:spPr/>
      <dgm:t>
        <a:bodyPr/>
        <a:lstStyle/>
        <a:p>
          <a:endParaRPr lang="en-US"/>
        </a:p>
      </dgm:t>
    </dgm:pt>
    <dgm:pt modelId="{32528091-3B4B-4A94-A292-3F0AF35C24F7}" type="sibTrans" cxnId="{DD631B7C-E52C-42BC-A07A-F8D68205ACBC}">
      <dgm:prSet/>
      <dgm:spPr/>
      <dgm:t>
        <a:bodyPr/>
        <a:lstStyle/>
        <a:p>
          <a:endParaRPr lang="en-US"/>
        </a:p>
      </dgm:t>
    </dgm:pt>
    <dgm:pt modelId="{4E90D07E-1362-4DB8-B822-F7337A2CCF5B}">
      <dgm:prSet phldrT="[Text]" custT="1"/>
      <dgm:spPr/>
      <dgm:t>
        <a:bodyPr/>
        <a:lstStyle/>
        <a:p>
          <a:r>
            <a:rPr lang="en-US" sz="1600" dirty="0" smtClean="0"/>
            <a:t>EPRI Flexibility Metrics</a:t>
          </a:r>
          <a:endParaRPr lang="en-US" sz="1600" dirty="0"/>
        </a:p>
      </dgm:t>
    </dgm:pt>
    <dgm:pt modelId="{E2B23BBD-358F-43BC-B44A-AA74639892FB}" type="parTrans" cxnId="{C156DEA2-D286-4DB6-B9BD-087BAE05A288}">
      <dgm:prSet/>
      <dgm:spPr/>
      <dgm:t>
        <a:bodyPr/>
        <a:lstStyle/>
        <a:p>
          <a:endParaRPr lang="en-US"/>
        </a:p>
      </dgm:t>
    </dgm:pt>
    <dgm:pt modelId="{AFA6F7E9-4D66-41A2-A7D4-4AF76549B762}" type="sibTrans" cxnId="{C156DEA2-D286-4DB6-B9BD-087BAE05A288}">
      <dgm:prSet/>
      <dgm:spPr/>
      <dgm:t>
        <a:bodyPr/>
        <a:lstStyle/>
        <a:p>
          <a:endParaRPr lang="en-US"/>
        </a:p>
      </dgm:t>
    </dgm:pt>
    <dgm:pt modelId="{EA9B8D71-2879-48B2-B9AF-3CB99A8D9D70}">
      <dgm:prSet phldrT="[Text]" custT="1"/>
      <dgm:spPr/>
      <dgm:t>
        <a:bodyPr/>
        <a:lstStyle/>
        <a:p>
          <a:r>
            <a:rPr lang="en-US" sz="1600" dirty="0" smtClean="0"/>
            <a:t>LOLE with Commitment &amp; Dispatch</a:t>
          </a:r>
          <a:endParaRPr lang="en-US" sz="1600" dirty="0"/>
        </a:p>
      </dgm:t>
    </dgm:pt>
    <dgm:pt modelId="{FCF86255-4C2A-46AE-BCE1-7F2DAA18908F}" type="parTrans" cxnId="{3A655141-46F8-4B34-B5D5-DD543B29408C}">
      <dgm:prSet/>
      <dgm:spPr/>
      <dgm:t>
        <a:bodyPr/>
        <a:lstStyle/>
        <a:p>
          <a:endParaRPr lang="en-US"/>
        </a:p>
      </dgm:t>
    </dgm:pt>
    <dgm:pt modelId="{D645E814-081E-4B1F-A60E-43F779C53E91}" type="sibTrans" cxnId="{3A655141-46F8-4B34-B5D5-DD543B29408C}">
      <dgm:prSet/>
      <dgm:spPr/>
      <dgm:t>
        <a:bodyPr/>
        <a:lstStyle/>
        <a:p>
          <a:endParaRPr lang="en-US"/>
        </a:p>
      </dgm:t>
    </dgm:pt>
    <dgm:pt modelId="{74BF5F1B-DF69-4D41-8984-F81A852EF77D}">
      <dgm:prSet phldrT="[Text]"/>
      <dgm:spPr/>
      <dgm:t>
        <a:bodyPr/>
        <a:lstStyle/>
        <a:p>
          <a:r>
            <a:rPr lang="en-US" dirty="0" smtClean="0"/>
            <a:t>Generation Expansion</a:t>
          </a:r>
          <a:endParaRPr lang="en-US" dirty="0"/>
        </a:p>
      </dgm:t>
    </dgm:pt>
    <dgm:pt modelId="{0666DB4D-2E9F-4A99-BEC8-FC01F132B3F8}" type="parTrans" cxnId="{D3C4FA46-DE8E-47A4-852A-ED3982E9B451}">
      <dgm:prSet/>
      <dgm:spPr/>
      <dgm:t>
        <a:bodyPr/>
        <a:lstStyle/>
        <a:p>
          <a:endParaRPr lang="en-US"/>
        </a:p>
      </dgm:t>
    </dgm:pt>
    <dgm:pt modelId="{18750414-79D4-475D-B59A-68F9D8D90363}" type="sibTrans" cxnId="{D3C4FA46-DE8E-47A4-852A-ED3982E9B451}">
      <dgm:prSet/>
      <dgm:spPr/>
      <dgm:t>
        <a:bodyPr/>
        <a:lstStyle/>
        <a:p>
          <a:endParaRPr lang="en-US"/>
        </a:p>
      </dgm:t>
    </dgm:pt>
    <dgm:pt modelId="{D63EB10F-FD33-4C96-8A6A-89E631C4FCC6}">
      <dgm:prSet phldrT="[Text]" custT="1"/>
      <dgm:spPr/>
      <dgm:t>
        <a:bodyPr/>
        <a:lstStyle/>
        <a:p>
          <a:r>
            <a:rPr lang="en-US" sz="1900" dirty="0" smtClean="0"/>
            <a:t>Early stage development</a:t>
          </a:r>
          <a:br>
            <a:rPr lang="en-US" sz="1900" dirty="0" smtClean="0"/>
          </a:br>
          <a:r>
            <a:rPr lang="en-US" sz="1900" dirty="0" smtClean="0"/>
            <a:t/>
          </a:r>
          <a:br>
            <a:rPr lang="en-US" sz="1900" dirty="0" smtClean="0"/>
          </a:br>
          <a:r>
            <a:rPr lang="en-US" sz="1600" dirty="0" smtClean="0"/>
            <a:t>Probabilistic expansion planning</a:t>
          </a:r>
          <a:endParaRPr lang="en-US" sz="1600" dirty="0"/>
        </a:p>
      </dgm:t>
    </dgm:pt>
    <dgm:pt modelId="{F77E4F1F-3975-4335-8A2D-DB6D2849DFDB}" type="parTrans" cxnId="{E5207D8B-D9EF-4CB6-955E-12E1E8650FCD}">
      <dgm:prSet/>
      <dgm:spPr/>
      <dgm:t>
        <a:bodyPr/>
        <a:lstStyle/>
        <a:p>
          <a:endParaRPr lang="en-US"/>
        </a:p>
      </dgm:t>
    </dgm:pt>
    <dgm:pt modelId="{14389387-18CA-4D41-BCDB-6BCCB6EF5432}" type="sibTrans" cxnId="{E5207D8B-D9EF-4CB6-955E-12E1E8650FCD}">
      <dgm:prSet/>
      <dgm:spPr/>
      <dgm:t>
        <a:bodyPr/>
        <a:lstStyle/>
        <a:p>
          <a:endParaRPr lang="en-US"/>
        </a:p>
      </dgm:t>
    </dgm:pt>
    <dgm:pt modelId="{A429A9A8-DE47-45D6-B044-931CDA3F542F}">
      <dgm:prSet phldrT="[Text]" custT="1"/>
      <dgm:spPr/>
      <dgm:t>
        <a:bodyPr/>
        <a:lstStyle/>
        <a:p>
          <a:r>
            <a:rPr lang="en-US" sz="1600" dirty="0" smtClean="0"/>
            <a:t>Monte Carlo scheduling and analysis</a:t>
          </a:r>
          <a:endParaRPr lang="en-US" sz="1600" dirty="0"/>
        </a:p>
      </dgm:t>
    </dgm:pt>
    <dgm:pt modelId="{11EFF7F6-F12C-47C6-8A60-ABAA1F09DFCE}" type="parTrans" cxnId="{9A922BBD-44CC-4CD0-8932-2C7641EB55FB}">
      <dgm:prSet/>
      <dgm:spPr/>
      <dgm:t>
        <a:bodyPr/>
        <a:lstStyle/>
        <a:p>
          <a:endParaRPr lang="en-US"/>
        </a:p>
      </dgm:t>
    </dgm:pt>
    <dgm:pt modelId="{DBC953BC-5046-47C1-8032-E2883796465A}" type="sibTrans" cxnId="{9A922BBD-44CC-4CD0-8932-2C7641EB55FB}">
      <dgm:prSet/>
      <dgm:spPr/>
      <dgm:t>
        <a:bodyPr/>
        <a:lstStyle/>
        <a:p>
          <a:endParaRPr lang="en-US"/>
        </a:p>
      </dgm:t>
    </dgm:pt>
    <dgm:pt modelId="{45E1927D-AF29-4910-B134-B8A4CF46AAF8}" type="pres">
      <dgm:prSet presAssocID="{52E3FEFC-60DC-4A14-8A85-A38EFF9E6427}" presName="theList" presStyleCnt="0">
        <dgm:presLayoutVars>
          <dgm:dir/>
          <dgm:animLvl val="lvl"/>
          <dgm:resizeHandles val="exact"/>
        </dgm:presLayoutVars>
      </dgm:prSet>
      <dgm:spPr/>
      <dgm:t>
        <a:bodyPr/>
        <a:lstStyle/>
        <a:p>
          <a:endParaRPr lang="en-US"/>
        </a:p>
      </dgm:t>
    </dgm:pt>
    <dgm:pt modelId="{DE9C631F-763F-4DA0-AD31-B6B3D623D4B0}" type="pres">
      <dgm:prSet presAssocID="{5AC2285D-49C5-4378-B6D2-17F97B6C2683}" presName="compNode" presStyleCnt="0"/>
      <dgm:spPr/>
    </dgm:pt>
    <dgm:pt modelId="{8E95C0CA-AB81-4454-9651-3C25957A88E6}" type="pres">
      <dgm:prSet presAssocID="{5AC2285D-49C5-4378-B6D2-17F97B6C2683}" presName="aNode" presStyleLbl="bgShp" presStyleIdx="0" presStyleCnt="2"/>
      <dgm:spPr/>
      <dgm:t>
        <a:bodyPr/>
        <a:lstStyle/>
        <a:p>
          <a:endParaRPr lang="en-US"/>
        </a:p>
      </dgm:t>
    </dgm:pt>
    <dgm:pt modelId="{FD89AE1B-2983-432A-B33C-F6DA0EBE9521}" type="pres">
      <dgm:prSet presAssocID="{5AC2285D-49C5-4378-B6D2-17F97B6C2683}" presName="textNode" presStyleLbl="bgShp" presStyleIdx="0" presStyleCnt="2"/>
      <dgm:spPr/>
      <dgm:t>
        <a:bodyPr/>
        <a:lstStyle/>
        <a:p>
          <a:endParaRPr lang="en-US"/>
        </a:p>
      </dgm:t>
    </dgm:pt>
    <dgm:pt modelId="{97C92DF4-0C81-4068-BF71-2388F5851086}" type="pres">
      <dgm:prSet presAssocID="{5AC2285D-49C5-4378-B6D2-17F97B6C2683}" presName="compChildNode" presStyleCnt="0"/>
      <dgm:spPr/>
    </dgm:pt>
    <dgm:pt modelId="{A0D79D29-385B-4E59-B16F-5921E16060B1}" type="pres">
      <dgm:prSet presAssocID="{5AC2285D-49C5-4378-B6D2-17F97B6C2683}" presName="theInnerList" presStyleCnt="0"/>
      <dgm:spPr/>
    </dgm:pt>
    <dgm:pt modelId="{617D13F6-0B07-4605-855E-0ED03F96A63D}" type="pres">
      <dgm:prSet presAssocID="{4E90D07E-1362-4DB8-B822-F7337A2CCF5B}" presName="childNode" presStyleLbl="node1" presStyleIdx="0" presStyleCnt="4">
        <dgm:presLayoutVars>
          <dgm:bulletEnabled val="1"/>
        </dgm:presLayoutVars>
      </dgm:prSet>
      <dgm:spPr/>
      <dgm:t>
        <a:bodyPr/>
        <a:lstStyle/>
        <a:p>
          <a:endParaRPr lang="en-US"/>
        </a:p>
      </dgm:t>
    </dgm:pt>
    <dgm:pt modelId="{A5C50F95-23B9-42A7-B110-E86DB48706D2}" type="pres">
      <dgm:prSet presAssocID="{4E90D07E-1362-4DB8-B822-F7337A2CCF5B}" presName="aSpace2" presStyleCnt="0"/>
      <dgm:spPr/>
    </dgm:pt>
    <dgm:pt modelId="{7B88D244-A418-4247-A1BD-99199C27E6EC}" type="pres">
      <dgm:prSet presAssocID="{EA9B8D71-2879-48B2-B9AF-3CB99A8D9D70}" presName="childNode" presStyleLbl="node1" presStyleIdx="1" presStyleCnt="4">
        <dgm:presLayoutVars>
          <dgm:bulletEnabled val="1"/>
        </dgm:presLayoutVars>
      </dgm:prSet>
      <dgm:spPr/>
      <dgm:t>
        <a:bodyPr/>
        <a:lstStyle/>
        <a:p>
          <a:endParaRPr lang="en-US"/>
        </a:p>
      </dgm:t>
    </dgm:pt>
    <dgm:pt modelId="{AE177186-DADF-405D-9D34-480DC06A9298}" type="pres">
      <dgm:prSet presAssocID="{EA9B8D71-2879-48B2-B9AF-3CB99A8D9D70}" presName="aSpace2" presStyleCnt="0"/>
      <dgm:spPr/>
    </dgm:pt>
    <dgm:pt modelId="{65527146-037C-4A70-A754-60055BFA426F}" type="pres">
      <dgm:prSet presAssocID="{A429A9A8-DE47-45D6-B044-931CDA3F542F}" presName="childNode" presStyleLbl="node1" presStyleIdx="2" presStyleCnt="4">
        <dgm:presLayoutVars>
          <dgm:bulletEnabled val="1"/>
        </dgm:presLayoutVars>
      </dgm:prSet>
      <dgm:spPr/>
      <dgm:t>
        <a:bodyPr/>
        <a:lstStyle/>
        <a:p>
          <a:endParaRPr lang="en-US"/>
        </a:p>
      </dgm:t>
    </dgm:pt>
    <dgm:pt modelId="{45D56BD3-1680-4AFB-AF94-BF2DAEFB4167}" type="pres">
      <dgm:prSet presAssocID="{5AC2285D-49C5-4378-B6D2-17F97B6C2683}" presName="aSpace" presStyleCnt="0"/>
      <dgm:spPr/>
    </dgm:pt>
    <dgm:pt modelId="{07BABB15-85C9-4273-BB76-0A8C0559346B}" type="pres">
      <dgm:prSet presAssocID="{74BF5F1B-DF69-4D41-8984-F81A852EF77D}" presName="compNode" presStyleCnt="0"/>
      <dgm:spPr/>
    </dgm:pt>
    <dgm:pt modelId="{F39D0F33-6F56-4FF9-AC5B-075BE95E8E03}" type="pres">
      <dgm:prSet presAssocID="{74BF5F1B-DF69-4D41-8984-F81A852EF77D}" presName="aNode" presStyleLbl="bgShp" presStyleIdx="1" presStyleCnt="2"/>
      <dgm:spPr/>
      <dgm:t>
        <a:bodyPr/>
        <a:lstStyle/>
        <a:p>
          <a:endParaRPr lang="en-US"/>
        </a:p>
      </dgm:t>
    </dgm:pt>
    <dgm:pt modelId="{1B864E8B-AD62-4AE7-83FA-AD660EE43CE3}" type="pres">
      <dgm:prSet presAssocID="{74BF5F1B-DF69-4D41-8984-F81A852EF77D}" presName="textNode" presStyleLbl="bgShp" presStyleIdx="1" presStyleCnt="2"/>
      <dgm:spPr/>
      <dgm:t>
        <a:bodyPr/>
        <a:lstStyle/>
        <a:p>
          <a:endParaRPr lang="en-US"/>
        </a:p>
      </dgm:t>
    </dgm:pt>
    <dgm:pt modelId="{69E62119-A691-4C2A-A2A5-D37CA5A338BE}" type="pres">
      <dgm:prSet presAssocID="{74BF5F1B-DF69-4D41-8984-F81A852EF77D}" presName="compChildNode" presStyleCnt="0"/>
      <dgm:spPr/>
    </dgm:pt>
    <dgm:pt modelId="{38788B4C-2EFB-490A-A317-E4780154E08E}" type="pres">
      <dgm:prSet presAssocID="{74BF5F1B-DF69-4D41-8984-F81A852EF77D}" presName="theInnerList" presStyleCnt="0"/>
      <dgm:spPr/>
    </dgm:pt>
    <dgm:pt modelId="{AA1BFDF4-708B-4ECE-9C83-4245101CFCBA}" type="pres">
      <dgm:prSet presAssocID="{D63EB10F-FD33-4C96-8A6A-89E631C4FCC6}" presName="childNode" presStyleLbl="node1" presStyleIdx="3" presStyleCnt="4">
        <dgm:presLayoutVars>
          <dgm:bulletEnabled val="1"/>
        </dgm:presLayoutVars>
      </dgm:prSet>
      <dgm:spPr/>
      <dgm:t>
        <a:bodyPr/>
        <a:lstStyle/>
        <a:p>
          <a:endParaRPr lang="en-US"/>
        </a:p>
      </dgm:t>
    </dgm:pt>
  </dgm:ptLst>
  <dgm:cxnLst>
    <dgm:cxn modelId="{A45DCC93-BB08-4D08-881F-8142ACF2DBCC}" type="presOf" srcId="{5AC2285D-49C5-4378-B6D2-17F97B6C2683}" destId="{FD89AE1B-2983-432A-B33C-F6DA0EBE9521}" srcOrd="1" destOrd="0" presId="urn:microsoft.com/office/officeart/2005/8/layout/lProcess2"/>
    <dgm:cxn modelId="{359492AA-BA76-45F2-8F19-6CA47B73CCCC}" type="presOf" srcId="{74BF5F1B-DF69-4D41-8984-F81A852EF77D}" destId="{F39D0F33-6F56-4FF9-AC5B-075BE95E8E03}" srcOrd="0" destOrd="0" presId="urn:microsoft.com/office/officeart/2005/8/layout/lProcess2"/>
    <dgm:cxn modelId="{DD5D6E50-AA43-4B65-AA36-08D478072525}" type="presOf" srcId="{D63EB10F-FD33-4C96-8A6A-89E631C4FCC6}" destId="{AA1BFDF4-708B-4ECE-9C83-4245101CFCBA}" srcOrd="0" destOrd="0" presId="urn:microsoft.com/office/officeart/2005/8/layout/lProcess2"/>
    <dgm:cxn modelId="{9A922BBD-44CC-4CD0-8932-2C7641EB55FB}" srcId="{5AC2285D-49C5-4378-B6D2-17F97B6C2683}" destId="{A429A9A8-DE47-45D6-B044-931CDA3F542F}" srcOrd="2" destOrd="0" parTransId="{11EFF7F6-F12C-47C6-8A60-ABAA1F09DFCE}" sibTransId="{DBC953BC-5046-47C1-8032-E2883796465A}"/>
    <dgm:cxn modelId="{3A655141-46F8-4B34-B5D5-DD543B29408C}" srcId="{5AC2285D-49C5-4378-B6D2-17F97B6C2683}" destId="{EA9B8D71-2879-48B2-B9AF-3CB99A8D9D70}" srcOrd="1" destOrd="0" parTransId="{FCF86255-4C2A-46AE-BCE1-7F2DAA18908F}" sibTransId="{D645E814-081E-4B1F-A60E-43F779C53E91}"/>
    <dgm:cxn modelId="{89B8DC55-ED37-4B6B-9E0C-638CF165A601}" type="presOf" srcId="{74BF5F1B-DF69-4D41-8984-F81A852EF77D}" destId="{1B864E8B-AD62-4AE7-83FA-AD660EE43CE3}" srcOrd="1" destOrd="0" presId="urn:microsoft.com/office/officeart/2005/8/layout/lProcess2"/>
    <dgm:cxn modelId="{2602043F-FFBC-40D9-8662-4A2144648AAC}" type="presOf" srcId="{EA9B8D71-2879-48B2-B9AF-3CB99A8D9D70}" destId="{7B88D244-A418-4247-A1BD-99199C27E6EC}" srcOrd="0" destOrd="0" presId="urn:microsoft.com/office/officeart/2005/8/layout/lProcess2"/>
    <dgm:cxn modelId="{C156DEA2-D286-4DB6-B9BD-087BAE05A288}" srcId="{5AC2285D-49C5-4378-B6D2-17F97B6C2683}" destId="{4E90D07E-1362-4DB8-B822-F7337A2CCF5B}" srcOrd="0" destOrd="0" parTransId="{E2B23BBD-358F-43BC-B44A-AA74639892FB}" sibTransId="{AFA6F7E9-4D66-41A2-A7D4-4AF76549B762}"/>
    <dgm:cxn modelId="{E0D6C26B-792A-4B22-81FA-21E46FC43F99}" type="presOf" srcId="{4E90D07E-1362-4DB8-B822-F7337A2CCF5B}" destId="{617D13F6-0B07-4605-855E-0ED03F96A63D}" srcOrd="0" destOrd="0" presId="urn:microsoft.com/office/officeart/2005/8/layout/lProcess2"/>
    <dgm:cxn modelId="{DD631B7C-E52C-42BC-A07A-F8D68205ACBC}" srcId="{52E3FEFC-60DC-4A14-8A85-A38EFF9E6427}" destId="{5AC2285D-49C5-4378-B6D2-17F97B6C2683}" srcOrd="0" destOrd="0" parTransId="{6547E9D4-F94D-4638-A51C-2A64C5355BAC}" sibTransId="{32528091-3B4B-4A94-A292-3F0AF35C24F7}"/>
    <dgm:cxn modelId="{E5207D8B-D9EF-4CB6-955E-12E1E8650FCD}" srcId="{74BF5F1B-DF69-4D41-8984-F81A852EF77D}" destId="{D63EB10F-FD33-4C96-8A6A-89E631C4FCC6}" srcOrd="0" destOrd="0" parTransId="{F77E4F1F-3975-4335-8A2D-DB6D2849DFDB}" sibTransId="{14389387-18CA-4D41-BCDB-6BCCB6EF5432}"/>
    <dgm:cxn modelId="{61695403-9359-4ECD-992D-E6874D09447B}" type="presOf" srcId="{A429A9A8-DE47-45D6-B044-931CDA3F542F}" destId="{65527146-037C-4A70-A754-60055BFA426F}" srcOrd="0" destOrd="0" presId="urn:microsoft.com/office/officeart/2005/8/layout/lProcess2"/>
    <dgm:cxn modelId="{0FB22B88-7B34-44D2-96E5-6A86979811C6}" type="presOf" srcId="{5AC2285D-49C5-4378-B6D2-17F97B6C2683}" destId="{8E95C0CA-AB81-4454-9651-3C25957A88E6}" srcOrd="0" destOrd="0" presId="urn:microsoft.com/office/officeart/2005/8/layout/lProcess2"/>
    <dgm:cxn modelId="{2D461042-2290-44BA-8FE6-F1EBEA79FE8C}" type="presOf" srcId="{52E3FEFC-60DC-4A14-8A85-A38EFF9E6427}" destId="{45E1927D-AF29-4910-B134-B8A4CF46AAF8}" srcOrd="0" destOrd="0" presId="urn:microsoft.com/office/officeart/2005/8/layout/lProcess2"/>
    <dgm:cxn modelId="{D3C4FA46-DE8E-47A4-852A-ED3982E9B451}" srcId="{52E3FEFC-60DC-4A14-8A85-A38EFF9E6427}" destId="{74BF5F1B-DF69-4D41-8984-F81A852EF77D}" srcOrd="1" destOrd="0" parTransId="{0666DB4D-2E9F-4A99-BEC8-FC01F132B3F8}" sibTransId="{18750414-79D4-475D-B59A-68F9D8D90363}"/>
    <dgm:cxn modelId="{ED00B168-F6BA-4E1C-AE61-2F17725D6D7B}" type="presParOf" srcId="{45E1927D-AF29-4910-B134-B8A4CF46AAF8}" destId="{DE9C631F-763F-4DA0-AD31-B6B3D623D4B0}" srcOrd="0" destOrd="0" presId="urn:microsoft.com/office/officeart/2005/8/layout/lProcess2"/>
    <dgm:cxn modelId="{A0C90A65-A646-4DDB-8564-265FCA5A5560}" type="presParOf" srcId="{DE9C631F-763F-4DA0-AD31-B6B3D623D4B0}" destId="{8E95C0CA-AB81-4454-9651-3C25957A88E6}" srcOrd="0" destOrd="0" presId="urn:microsoft.com/office/officeart/2005/8/layout/lProcess2"/>
    <dgm:cxn modelId="{D51B1342-E5B1-41E4-BBC6-D2C8387252CE}" type="presParOf" srcId="{DE9C631F-763F-4DA0-AD31-B6B3D623D4B0}" destId="{FD89AE1B-2983-432A-B33C-F6DA0EBE9521}" srcOrd="1" destOrd="0" presId="urn:microsoft.com/office/officeart/2005/8/layout/lProcess2"/>
    <dgm:cxn modelId="{63AFB4E1-6D78-4CE1-BA97-91262E112586}" type="presParOf" srcId="{DE9C631F-763F-4DA0-AD31-B6B3D623D4B0}" destId="{97C92DF4-0C81-4068-BF71-2388F5851086}" srcOrd="2" destOrd="0" presId="urn:microsoft.com/office/officeart/2005/8/layout/lProcess2"/>
    <dgm:cxn modelId="{9F9C1EB3-7A00-4CE6-A04B-66876C2B780A}" type="presParOf" srcId="{97C92DF4-0C81-4068-BF71-2388F5851086}" destId="{A0D79D29-385B-4E59-B16F-5921E16060B1}" srcOrd="0" destOrd="0" presId="urn:microsoft.com/office/officeart/2005/8/layout/lProcess2"/>
    <dgm:cxn modelId="{095F36A2-673B-401F-996E-29405B15718A}" type="presParOf" srcId="{A0D79D29-385B-4E59-B16F-5921E16060B1}" destId="{617D13F6-0B07-4605-855E-0ED03F96A63D}" srcOrd="0" destOrd="0" presId="urn:microsoft.com/office/officeart/2005/8/layout/lProcess2"/>
    <dgm:cxn modelId="{CFB604A7-1D8D-43D2-9C8D-25F48121D2B9}" type="presParOf" srcId="{A0D79D29-385B-4E59-B16F-5921E16060B1}" destId="{A5C50F95-23B9-42A7-B110-E86DB48706D2}" srcOrd="1" destOrd="0" presId="urn:microsoft.com/office/officeart/2005/8/layout/lProcess2"/>
    <dgm:cxn modelId="{F7D9120E-CCE4-4D98-B557-3B7C4B6608B8}" type="presParOf" srcId="{A0D79D29-385B-4E59-B16F-5921E16060B1}" destId="{7B88D244-A418-4247-A1BD-99199C27E6EC}" srcOrd="2" destOrd="0" presId="urn:microsoft.com/office/officeart/2005/8/layout/lProcess2"/>
    <dgm:cxn modelId="{289FD802-F2DE-48D5-AD7B-FCC9956C50CB}" type="presParOf" srcId="{A0D79D29-385B-4E59-B16F-5921E16060B1}" destId="{AE177186-DADF-405D-9D34-480DC06A9298}" srcOrd="3" destOrd="0" presId="urn:microsoft.com/office/officeart/2005/8/layout/lProcess2"/>
    <dgm:cxn modelId="{545B81B5-C8A5-42F4-B1D0-2D945D8A65E8}" type="presParOf" srcId="{A0D79D29-385B-4E59-B16F-5921E16060B1}" destId="{65527146-037C-4A70-A754-60055BFA426F}" srcOrd="4" destOrd="0" presId="urn:microsoft.com/office/officeart/2005/8/layout/lProcess2"/>
    <dgm:cxn modelId="{8E5733A6-A6F9-4A51-BA81-1BFFEAC3A002}" type="presParOf" srcId="{45E1927D-AF29-4910-B134-B8A4CF46AAF8}" destId="{45D56BD3-1680-4AFB-AF94-BF2DAEFB4167}" srcOrd="1" destOrd="0" presId="urn:microsoft.com/office/officeart/2005/8/layout/lProcess2"/>
    <dgm:cxn modelId="{D25EDBFF-3C24-413B-8C90-D92CF99985A2}" type="presParOf" srcId="{45E1927D-AF29-4910-B134-B8A4CF46AAF8}" destId="{07BABB15-85C9-4273-BB76-0A8C0559346B}" srcOrd="2" destOrd="0" presId="urn:microsoft.com/office/officeart/2005/8/layout/lProcess2"/>
    <dgm:cxn modelId="{4FF8AF5A-8623-4E87-A208-AE28FCA6F66F}" type="presParOf" srcId="{07BABB15-85C9-4273-BB76-0A8C0559346B}" destId="{F39D0F33-6F56-4FF9-AC5B-075BE95E8E03}" srcOrd="0" destOrd="0" presId="urn:microsoft.com/office/officeart/2005/8/layout/lProcess2"/>
    <dgm:cxn modelId="{92937066-3EF8-48C6-9113-95E3CE8F5793}" type="presParOf" srcId="{07BABB15-85C9-4273-BB76-0A8C0559346B}" destId="{1B864E8B-AD62-4AE7-83FA-AD660EE43CE3}" srcOrd="1" destOrd="0" presId="urn:microsoft.com/office/officeart/2005/8/layout/lProcess2"/>
    <dgm:cxn modelId="{E4B7620B-9630-4069-A7B3-DB7734CE3B2D}" type="presParOf" srcId="{07BABB15-85C9-4273-BB76-0A8C0559346B}" destId="{69E62119-A691-4C2A-A2A5-D37CA5A338BE}" srcOrd="2" destOrd="0" presId="urn:microsoft.com/office/officeart/2005/8/layout/lProcess2"/>
    <dgm:cxn modelId="{0E32A520-0C0D-443E-ABC9-EDD38A31BBAD}" type="presParOf" srcId="{69E62119-A691-4C2A-A2A5-D37CA5A338BE}" destId="{38788B4C-2EFB-490A-A317-E4780154E08E}" srcOrd="0" destOrd="0" presId="urn:microsoft.com/office/officeart/2005/8/layout/lProcess2"/>
    <dgm:cxn modelId="{9CCF6506-17BB-4545-87F7-2257F379B458}" type="presParOf" srcId="{38788B4C-2EFB-490A-A317-E4780154E08E}" destId="{AA1BFDF4-708B-4ECE-9C83-4245101CFCBA}"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289B4-F3F7-4DAB-83C2-7954E3DFF946}">
      <dsp:nvSpPr>
        <dsp:cNvPr id="0" name=""/>
        <dsp:cNvSpPr/>
      </dsp:nvSpPr>
      <dsp:spPr>
        <a:xfrm>
          <a:off x="0" y="131074"/>
          <a:ext cx="4958863" cy="491399"/>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RES Curtailment</a:t>
          </a:r>
          <a:endParaRPr lang="en-US" sz="2100" kern="1200" dirty="0"/>
        </a:p>
      </dsp:txBody>
      <dsp:txXfrm>
        <a:off x="23988" y="155062"/>
        <a:ext cx="4910887" cy="443423"/>
      </dsp:txXfrm>
    </dsp:sp>
    <dsp:sp modelId="{C6CC00D8-ED53-4BC3-9EC7-E0746E109424}">
      <dsp:nvSpPr>
        <dsp:cNvPr id="0" name=""/>
        <dsp:cNvSpPr/>
      </dsp:nvSpPr>
      <dsp:spPr>
        <a:xfrm>
          <a:off x="0" y="682954"/>
          <a:ext cx="4958863" cy="491399"/>
        </a:xfrm>
        <a:prstGeom prst="roundRect">
          <a:avLst/>
        </a:prstGeom>
        <a:solidFill>
          <a:schemeClr val="accent2">
            <a:shade val="80000"/>
            <a:hueOff val="74360"/>
            <a:satOff val="-10007"/>
            <a:lumOff val="55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High reserve prices</a:t>
          </a:r>
          <a:endParaRPr lang="en-US" sz="2100" kern="1200" dirty="0"/>
        </a:p>
      </dsp:txBody>
      <dsp:txXfrm>
        <a:off x="23988" y="706942"/>
        <a:ext cx="4910887" cy="443423"/>
      </dsp:txXfrm>
    </dsp:sp>
    <dsp:sp modelId="{758AFFE3-F697-46A1-94B8-DBE733E09E7E}">
      <dsp:nvSpPr>
        <dsp:cNvPr id="0" name=""/>
        <dsp:cNvSpPr/>
      </dsp:nvSpPr>
      <dsp:spPr>
        <a:xfrm>
          <a:off x="0" y="1234834"/>
          <a:ext cx="4958863" cy="491399"/>
        </a:xfrm>
        <a:prstGeom prst="roundRect">
          <a:avLst/>
        </a:prstGeom>
        <a:solidFill>
          <a:schemeClr val="accent2">
            <a:shade val="80000"/>
            <a:hueOff val="148721"/>
            <a:satOff val="-20015"/>
            <a:lumOff val="11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High cost energy</a:t>
          </a:r>
          <a:endParaRPr lang="en-US" sz="2100" kern="1200" dirty="0"/>
        </a:p>
      </dsp:txBody>
      <dsp:txXfrm>
        <a:off x="23988" y="1258822"/>
        <a:ext cx="4910887" cy="443423"/>
      </dsp:txXfrm>
    </dsp:sp>
    <dsp:sp modelId="{99E451D2-E8BE-42BF-BB05-39A863C7AFD5}">
      <dsp:nvSpPr>
        <dsp:cNvPr id="0" name=""/>
        <dsp:cNvSpPr/>
      </dsp:nvSpPr>
      <dsp:spPr>
        <a:xfrm>
          <a:off x="0" y="1786714"/>
          <a:ext cx="4958863" cy="491399"/>
        </a:xfrm>
        <a:prstGeom prst="roundRect">
          <a:avLst/>
        </a:prstGeom>
        <a:solidFill>
          <a:schemeClr val="accent2">
            <a:shade val="80000"/>
            <a:hueOff val="223081"/>
            <a:satOff val="-30022"/>
            <a:lumOff val="166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Energy and Reserve Scarcity</a:t>
          </a:r>
          <a:endParaRPr lang="en-US" sz="2100" kern="1200" dirty="0"/>
        </a:p>
      </dsp:txBody>
      <dsp:txXfrm>
        <a:off x="23988" y="1810702"/>
        <a:ext cx="4910887" cy="443423"/>
      </dsp:txXfrm>
    </dsp:sp>
    <dsp:sp modelId="{A482CE17-F433-41EC-861D-CFA3EE2BEDEF}">
      <dsp:nvSpPr>
        <dsp:cNvPr id="0" name=""/>
        <dsp:cNvSpPr/>
      </dsp:nvSpPr>
      <dsp:spPr>
        <a:xfrm>
          <a:off x="0" y="2278114"/>
          <a:ext cx="4958863"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4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smtClean="0"/>
            <a:t>Reserve shortages</a:t>
          </a:r>
          <a:endParaRPr lang="en-US" sz="1600" kern="1200"/>
        </a:p>
        <a:p>
          <a:pPr marL="171450" lvl="1" indent="-171450" algn="l" defTabSz="711200" rtl="0">
            <a:lnSpc>
              <a:spcPct val="90000"/>
            </a:lnSpc>
            <a:spcBef>
              <a:spcPct val="0"/>
            </a:spcBef>
            <a:spcAft>
              <a:spcPct val="20000"/>
            </a:spcAft>
            <a:buChar char="••"/>
          </a:pPr>
          <a:r>
            <a:rPr lang="en-US" sz="1600" kern="1200" smtClean="0"/>
            <a:t>Over-generation</a:t>
          </a:r>
          <a:endParaRPr lang="en-US" sz="1600" kern="1200"/>
        </a:p>
        <a:p>
          <a:pPr marL="171450" lvl="1" indent="-171450" algn="l" defTabSz="711200" rtl="0">
            <a:lnSpc>
              <a:spcPct val="90000"/>
            </a:lnSpc>
            <a:spcBef>
              <a:spcPct val="0"/>
            </a:spcBef>
            <a:spcAft>
              <a:spcPct val="20000"/>
            </a:spcAft>
            <a:buChar char="••"/>
          </a:pPr>
          <a:r>
            <a:rPr lang="en-US" sz="1600" kern="1200" smtClean="0"/>
            <a:t>Under-generation</a:t>
          </a:r>
          <a:endParaRPr lang="en-US" sz="1600" kern="1200"/>
        </a:p>
      </dsp:txBody>
      <dsp:txXfrm>
        <a:off x="0" y="2278114"/>
        <a:ext cx="4958863" cy="782460"/>
      </dsp:txXfrm>
    </dsp:sp>
    <dsp:sp modelId="{F1177E99-FFC3-499A-8D23-2502B660DC56}">
      <dsp:nvSpPr>
        <dsp:cNvPr id="0" name=""/>
        <dsp:cNvSpPr/>
      </dsp:nvSpPr>
      <dsp:spPr>
        <a:xfrm>
          <a:off x="0" y="3060574"/>
          <a:ext cx="4958863" cy="491399"/>
        </a:xfrm>
        <a:prstGeom prst="roundRect">
          <a:avLst/>
        </a:prstGeom>
        <a:solidFill>
          <a:schemeClr val="accent2">
            <a:shade val="80000"/>
            <a:hueOff val="297442"/>
            <a:satOff val="-40030"/>
            <a:lumOff val="221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Area Control Error (ACE)</a:t>
          </a:r>
          <a:endParaRPr lang="en-US" sz="2100" kern="1200"/>
        </a:p>
      </dsp:txBody>
      <dsp:txXfrm>
        <a:off x="23988" y="3084562"/>
        <a:ext cx="4910887" cy="443423"/>
      </dsp:txXfrm>
    </dsp:sp>
    <dsp:sp modelId="{5D318EAE-BFA7-4404-907D-5FEBBE914E26}">
      <dsp:nvSpPr>
        <dsp:cNvPr id="0" name=""/>
        <dsp:cNvSpPr/>
      </dsp:nvSpPr>
      <dsp:spPr>
        <a:xfrm>
          <a:off x="0" y="3662241"/>
          <a:ext cx="4958863" cy="491399"/>
        </a:xfrm>
        <a:prstGeom prst="roundRect">
          <a:avLst/>
        </a:prstGeom>
        <a:solidFill>
          <a:schemeClr val="accent2">
            <a:shade val="80000"/>
            <a:hueOff val="371802"/>
            <a:satOff val="-50037"/>
            <a:lumOff val="276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Frequency deviation</a:t>
          </a:r>
          <a:endParaRPr lang="en-US" sz="2100" kern="1200"/>
        </a:p>
      </dsp:txBody>
      <dsp:txXfrm>
        <a:off x="23988" y="3686229"/>
        <a:ext cx="4910887" cy="443423"/>
      </dsp:txXfrm>
    </dsp:sp>
    <dsp:sp modelId="{B6FF74C6-AD13-436C-A290-53336EEC2A81}">
      <dsp:nvSpPr>
        <dsp:cNvPr id="0" name=""/>
        <dsp:cNvSpPr/>
      </dsp:nvSpPr>
      <dsp:spPr>
        <a:xfrm>
          <a:off x="0" y="4164335"/>
          <a:ext cx="4958863" cy="491399"/>
        </a:xfrm>
        <a:prstGeom prst="roundRect">
          <a:avLst/>
        </a:prstGeom>
        <a:solidFill>
          <a:schemeClr val="accent2">
            <a:shade val="80000"/>
            <a:hueOff val="446163"/>
            <a:satOff val="-60045"/>
            <a:lumOff val="332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Load shedding </a:t>
          </a:r>
          <a:endParaRPr lang="en-US" sz="2100" kern="1200"/>
        </a:p>
      </dsp:txBody>
      <dsp:txXfrm>
        <a:off x="23988" y="4188323"/>
        <a:ext cx="4910887" cy="443423"/>
      </dsp:txXfrm>
    </dsp:sp>
    <dsp:sp modelId="{0C36E000-4E90-41A6-BE17-6508237B5CF6}">
      <dsp:nvSpPr>
        <dsp:cNvPr id="0" name=""/>
        <dsp:cNvSpPr/>
      </dsp:nvSpPr>
      <dsp:spPr>
        <a:xfrm>
          <a:off x="0" y="4716215"/>
          <a:ext cx="4958863" cy="491399"/>
        </a:xfrm>
        <a:prstGeom prst="roundRect">
          <a:avLst/>
        </a:prstGeom>
        <a:solidFill>
          <a:schemeClr val="accent2">
            <a:shade val="80000"/>
            <a:hueOff val="520523"/>
            <a:satOff val="-70052"/>
            <a:lumOff val="387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Generator disconnection</a:t>
          </a:r>
          <a:endParaRPr lang="en-US" sz="2100" kern="1200"/>
        </a:p>
      </dsp:txBody>
      <dsp:txXfrm>
        <a:off x="23988" y="4740203"/>
        <a:ext cx="4910887" cy="443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F333E-9C22-423D-826C-D2ACD7F66999}">
      <dsp:nvSpPr>
        <dsp:cNvPr id="0" name=""/>
        <dsp:cNvSpPr/>
      </dsp:nvSpPr>
      <dsp:spPr>
        <a:xfrm>
          <a:off x="0" y="-74298"/>
          <a:ext cx="8189167" cy="2072649"/>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0B63A-2AEA-4B58-86D3-348D5DE10A9A}">
      <dsp:nvSpPr>
        <dsp:cNvPr id="0" name=""/>
        <dsp:cNvSpPr/>
      </dsp:nvSpPr>
      <dsp:spPr>
        <a:xfrm>
          <a:off x="252750" y="382901"/>
          <a:ext cx="2403218" cy="97535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6FB941-C45A-4F5B-909D-762233FE0B37}">
      <dsp:nvSpPr>
        <dsp:cNvPr id="0" name=""/>
        <dsp:cNvSpPr/>
      </dsp:nvSpPr>
      <dsp:spPr>
        <a:xfrm rot="10800000">
          <a:off x="249433" y="1636398"/>
          <a:ext cx="2403218" cy="2632702"/>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100000"/>
            </a:lnSpc>
            <a:spcBef>
              <a:spcPct val="0"/>
            </a:spcBef>
            <a:spcAft>
              <a:spcPts val="1200"/>
            </a:spcAft>
          </a:pPr>
          <a:r>
            <a:rPr lang="en-US" sz="1800" b="1" kern="1200" dirty="0" smtClean="0">
              <a:effectLst>
                <a:outerShdw blurRad="38100" dist="38100" dir="2700000" algn="tl">
                  <a:srgbClr val="000000">
                    <a:alpha val="43137"/>
                  </a:srgbClr>
                </a:outerShdw>
              </a:effectLst>
            </a:rPr>
            <a:t>Flexibility Assessment Software Tool </a:t>
          </a:r>
          <a:endParaRPr lang="en-US" sz="1800" b="1" kern="1200" dirty="0">
            <a:effectLst>
              <a:outerShdw blurRad="38100" dist="38100" dir="2700000" algn="tl">
                <a:srgbClr val="000000">
                  <a:alpha val="43137"/>
                </a:srgbClr>
              </a:outerShdw>
            </a:effectLst>
          </a:endParaRPr>
        </a:p>
        <a:p>
          <a:pPr marL="114300" lvl="1" indent="-114300" algn="l" defTabSz="622300">
            <a:lnSpc>
              <a:spcPct val="100000"/>
            </a:lnSpc>
            <a:spcBef>
              <a:spcPct val="0"/>
            </a:spcBef>
            <a:spcAft>
              <a:spcPts val="1200"/>
            </a:spcAft>
            <a:buChar char="••"/>
          </a:pPr>
          <a:r>
            <a:rPr lang="en-US" sz="1400" b="1" kern="1200" dirty="0" smtClean="0">
              <a:effectLst>
                <a:outerShdw blurRad="38100" dist="38100" dir="2700000" algn="tl">
                  <a:srgbClr val="000000">
                    <a:alpha val="43137"/>
                  </a:srgbClr>
                </a:outerShdw>
              </a:effectLst>
            </a:rPr>
            <a:t>Flexibility metrics </a:t>
          </a:r>
          <a:endParaRPr lang="en-US" sz="1400" b="1" kern="1200" dirty="0">
            <a:effectLst>
              <a:outerShdw blurRad="38100" dist="38100" dir="2700000" algn="tl">
                <a:srgbClr val="000000">
                  <a:alpha val="43137"/>
                </a:srgbClr>
              </a:outerShdw>
            </a:effectLst>
          </a:endParaRPr>
        </a:p>
        <a:p>
          <a:pPr marL="114300" lvl="1" indent="-114300" algn="l" defTabSz="622300">
            <a:lnSpc>
              <a:spcPct val="100000"/>
            </a:lnSpc>
            <a:spcBef>
              <a:spcPct val="0"/>
            </a:spcBef>
            <a:spcAft>
              <a:spcPts val="1200"/>
            </a:spcAft>
            <a:buChar char="••"/>
          </a:pPr>
          <a:r>
            <a:rPr lang="en-US" sz="1400" b="1" kern="1200" dirty="0" smtClean="0">
              <a:effectLst>
                <a:outerShdw blurRad="38100" dist="38100" dir="2700000" algn="tl">
                  <a:srgbClr val="000000">
                    <a:alpha val="43137"/>
                  </a:srgbClr>
                </a:outerShdw>
              </a:effectLst>
            </a:rPr>
            <a:t>Screening analysis</a:t>
          </a:r>
        </a:p>
        <a:p>
          <a:pPr marL="114300" lvl="1" indent="-114300" algn="l" defTabSz="622300">
            <a:lnSpc>
              <a:spcPct val="100000"/>
            </a:lnSpc>
            <a:spcBef>
              <a:spcPct val="0"/>
            </a:spcBef>
            <a:spcAft>
              <a:spcPts val="1200"/>
            </a:spcAft>
            <a:buChar char="••"/>
          </a:pPr>
          <a:r>
            <a:rPr lang="en-US" sz="1400" b="1" kern="1200" dirty="0" smtClean="0">
              <a:effectLst>
                <a:outerShdw blurRad="38100" dist="38100" dir="2700000" algn="tl">
                  <a:srgbClr val="000000">
                    <a:alpha val="43137"/>
                  </a:srgbClr>
                </a:outerShdw>
              </a:effectLst>
            </a:rPr>
            <a:t>Detailed flexibility evaluation</a:t>
          </a:r>
        </a:p>
      </dsp:txBody>
      <dsp:txXfrm rot="10800000">
        <a:off x="323340" y="1636398"/>
        <a:ext cx="2255404" cy="2558795"/>
      </dsp:txXfrm>
    </dsp:sp>
    <dsp:sp modelId="{C2811D75-AF42-4039-A0DF-9C9BDC37DAA1}">
      <dsp:nvSpPr>
        <dsp:cNvPr id="0" name=""/>
        <dsp:cNvSpPr/>
      </dsp:nvSpPr>
      <dsp:spPr>
        <a:xfrm>
          <a:off x="2892974" y="226693"/>
          <a:ext cx="2403218" cy="132588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0BA3D8-C3CE-4B49-9A08-AE89AB1DBE74}">
      <dsp:nvSpPr>
        <dsp:cNvPr id="0" name=""/>
        <dsp:cNvSpPr/>
      </dsp:nvSpPr>
      <dsp:spPr>
        <a:xfrm rot="10800000">
          <a:off x="2892974" y="1632590"/>
          <a:ext cx="2403218" cy="2636527"/>
        </a:xfrm>
        <a:prstGeom prst="round2SameRect">
          <a:avLst>
            <a:gd name="adj1" fmla="val 10500"/>
            <a:gd name="adj2" fmla="val 0"/>
          </a:avLst>
        </a:prstGeom>
        <a:solidFill>
          <a:schemeClr val="accent2">
            <a:hueOff val="-6839978"/>
            <a:satOff val="-20169"/>
            <a:lumOff val="7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100000"/>
            </a:lnSpc>
            <a:spcBef>
              <a:spcPct val="0"/>
            </a:spcBef>
            <a:spcAft>
              <a:spcPts val="1200"/>
            </a:spcAft>
          </a:pPr>
          <a:r>
            <a:rPr lang="en-US" sz="1800" b="1" kern="1200" dirty="0" smtClean="0">
              <a:effectLst>
                <a:outerShdw blurRad="38100" dist="38100" dir="2700000" algn="tl">
                  <a:srgbClr val="000000">
                    <a:alpha val="43137"/>
                  </a:srgbClr>
                </a:outerShdw>
              </a:effectLst>
            </a:rPr>
            <a:t>Resource and Transmission Flexibility</a:t>
          </a:r>
          <a:endParaRPr lang="en-US" sz="1800" b="1" kern="1200" dirty="0">
            <a:effectLst>
              <a:outerShdw blurRad="38100" dist="38100" dir="2700000" algn="tl">
                <a:srgbClr val="000000">
                  <a:alpha val="43137"/>
                </a:srgbClr>
              </a:outerShdw>
            </a:effectLst>
          </a:endParaRPr>
        </a:p>
        <a:p>
          <a:pPr marL="114300" lvl="1" indent="-114300" algn="l" defTabSz="622300">
            <a:lnSpc>
              <a:spcPct val="100000"/>
            </a:lnSpc>
            <a:spcBef>
              <a:spcPct val="0"/>
            </a:spcBef>
            <a:spcAft>
              <a:spcPts val="1200"/>
            </a:spcAft>
            <a:buChar char="••"/>
          </a:pPr>
          <a:r>
            <a:rPr lang="en-US" sz="1400" b="1" kern="1200" dirty="0" smtClean="0">
              <a:effectLst>
                <a:outerShdw blurRad="38100" dist="38100" dir="2700000" algn="tl">
                  <a:srgbClr val="000000">
                    <a:alpha val="43137"/>
                  </a:srgbClr>
                </a:outerShdw>
              </a:effectLst>
            </a:rPr>
            <a:t>Resource adequacy: variability/uncertainty &amp; operation methods </a:t>
          </a:r>
          <a:endParaRPr lang="en-US" sz="1400" b="1" kern="1200" dirty="0">
            <a:effectLst>
              <a:outerShdw blurRad="38100" dist="38100" dir="2700000" algn="tl">
                <a:srgbClr val="000000">
                  <a:alpha val="43137"/>
                </a:srgbClr>
              </a:outerShdw>
            </a:effectLst>
          </a:endParaRPr>
        </a:p>
        <a:p>
          <a:pPr marL="114300" lvl="1" indent="-114300" algn="l" defTabSz="622300">
            <a:lnSpc>
              <a:spcPct val="100000"/>
            </a:lnSpc>
            <a:spcBef>
              <a:spcPct val="0"/>
            </a:spcBef>
            <a:spcAft>
              <a:spcPts val="1200"/>
            </a:spcAft>
            <a:buChar char="••"/>
          </a:pPr>
          <a:r>
            <a:rPr lang="en-US" sz="1400" b="1" kern="1200" dirty="0" smtClean="0">
              <a:effectLst>
                <a:outerShdw blurRad="38100" dist="38100" dir="2700000" algn="tl">
                  <a:srgbClr val="000000">
                    <a:alpha val="43137"/>
                  </a:srgbClr>
                </a:outerShdw>
              </a:effectLst>
            </a:rPr>
            <a:t>Transmission impact on flexibility</a:t>
          </a:r>
        </a:p>
      </dsp:txBody>
      <dsp:txXfrm rot="10800000">
        <a:off x="2966881" y="1632590"/>
        <a:ext cx="2255404" cy="2562620"/>
      </dsp:txXfrm>
    </dsp:sp>
    <dsp:sp modelId="{B6628E63-E050-407D-8D49-294EEF502FD2}">
      <dsp:nvSpPr>
        <dsp:cNvPr id="0" name=""/>
        <dsp:cNvSpPr/>
      </dsp:nvSpPr>
      <dsp:spPr>
        <a:xfrm>
          <a:off x="5536514" y="291464"/>
          <a:ext cx="2403218" cy="121919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44EB79-EA64-4ADB-8DD3-FE93A81BC5E1}">
      <dsp:nvSpPr>
        <dsp:cNvPr id="0" name=""/>
        <dsp:cNvSpPr/>
      </dsp:nvSpPr>
      <dsp:spPr>
        <a:xfrm rot="10800000">
          <a:off x="5536514" y="1678285"/>
          <a:ext cx="2403218" cy="2590809"/>
        </a:xfrm>
        <a:prstGeom prst="round2SameRect">
          <a:avLst>
            <a:gd name="adj1" fmla="val 10500"/>
            <a:gd name="adj2" fmla="val 0"/>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100000"/>
            </a:lnSpc>
            <a:spcBef>
              <a:spcPct val="0"/>
            </a:spcBef>
            <a:spcAft>
              <a:spcPts val="1200"/>
            </a:spcAft>
          </a:pPr>
          <a:r>
            <a:rPr lang="en-US" sz="1800" b="1" kern="1200" dirty="0" smtClean="0">
              <a:effectLst>
                <a:outerShdw blurRad="38100" dist="38100" dir="2700000" algn="tl">
                  <a:srgbClr val="000000">
                    <a:alpha val="43137"/>
                  </a:srgbClr>
                </a:outerShdw>
              </a:effectLst>
            </a:rPr>
            <a:t>Utility/ISO</a:t>
          </a:r>
          <a:br>
            <a:rPr lang="en-US" sz="1800" b="1" kern="1200" dirty="0" smtClean="0">
              <a:effectLst>
                <a:outerShdw blurRad="38100" dist="38100" dir="2700000" algn="tl">
                  <a:srgbClr val="000000">
                    <a:alpha val="43137"/>
                  </a:srgbClr>
                </a:outerShdw>
              </a:effectLst>
            </a:rPr>
          </a:br>
          <a:r>
            <a:rPr lang="en-US" sz="1800" b="1" kern="1200" dirty="0" smtClean="0">
              <a:effectLst>
                <a:outerShdw blurRad="38100" dist="38100" dir="2700000" algn="tl">
                  <a:srgbClr val="000000">
                    <a:alpha val="43137"/>
                  </a:srgbClr>
                </a:outerShdw>
              </a:effectLst>
            </a:rPr>
            <a:t>Flexibility </a:t>
          </a:r>
          <a:br>
            <a:rPr lang="en-US" sz="1800" b="1" kern="1200" dirty="0" smtClean="0">
              <a:effectLst>
                <a:outerShdw blurRad="38100" dist="38100" dir="2700000" algn="tl">
                  <a:srgbClr val="000000">
                    <a:alpha val="43137"/>
                  </a:srgbClr>
                </a:outerShdw>
              </a:effectLst>
            </a:rPr>
          </a:br>
          <a:r>
            <a:rPr lang="en-US" sz="1800" b="1" kern="1200" dirty="0" smtClean="0">
              <a:effectLst>
                <a:outerShdw blurRad="38100" dist="38100" dir="2700000" algn="tl">
                  <a:srgbClr val="000000">
                    <a:alpha val="43137"/>
                  </a:srgbClr>
                </a:outerShdw>
              </a:effectLst>
            </a:rPr>
            <a:t>Case Studies</a:t>
          </a:r>
        </a:p>
        <a:p>
          <a:pPr marL="114300" lvl="1" indent="-114300" algn="l" defTabSz="622300">
            <a:lnSpc>
              <a:spcPct val="100000"/>
            </a:lnSpc>
            <a:spcBef>
              <a:spcPct val="0"/>
            </a:spcBef>
            <a:spcAft>
              <a:spcPts val="1200"/>
            </a:spcAft>
            <a:buChar char="••"/>
          </a:pPr>
          <a:r>
            <a:rPr lang="en-US" sz="1400" b="1" kern="1200" dirty="0" smtClean="0">
              <a:effectLst>
                <a:outerShdw blurRad="38100" dist="38100" dir="2700000" algn="tl">
                  <a:srgbClr val="000000">
                    <a:alpha val="43137"/>
                  </a:srgbClr>
                </a:outerShdw>
              </a:effectLst>
            </a:rPr>
            <a:t>Insights as to time horizons concerns</a:t>
          </a:r>
          <a:endParaRPr lang="en-US" sz="1400" b="1" kern="1200" dirty="0">
            <a:effectLst>
              <a:outerShdw blurRad="38100" dist="38100" dir="2700000" algn="tl">
                <a:srgbClr val="000000">
                  <a:alpha val="43137"/>
                </a:srgbClr>
              </a:outerShdw>
            </a:effectLst>
          </a:endParaRPr>
        </a:p>
        <a:p>
          <a:pPr marL="114300" lvl="1" indent="-114300" algn="l" defTabSz="622300">
            <a:lnSpc>
              <a:spcPct val="100000"/>
            </a:lnSpc>
            <a:spcBef>
              <a:spcPct val="0"/>
            </a:spcBef>
            <a:spcAft>
              <a:spcPts val="1200"/>
            </a:spcAft>
            <a:buChar char="••"/>
          </a:pPr>
          <a:r>
            <a:rPr lang="en-US" sz="1400" b="1" kern="1200" dirty="0" smtClean="0">
              <a:effectLst>
                <a:outerShdw blurRad="38100" dist="38100" dir="2700000" algn="tl">
                  <a:srgbClr val="000000">
                    <a:alpha val="43137"/>
                  </a:srgbClr>
                </a:outerShdw>
              </a:effectLst>
            </a:rPr>
            <a:t>Order of magnitude of possible risk</a:t>
          </a:r>
          <a:endParaRPr lang="en-US" sz="1400" b="1" kern="1200" dirty="0">
            <a:effectLst>
              <a:outerShdw blurRad="38100" dist="38100" dir="2700000" algn="tl">
                <a:srgbClr val="000000">
                  <a:alpha val="43137"/>
                </a:srgbClr>
              </a:outerShdw>
            </a:effectLst>
          </a:endParaRPr>
        </a:p>
      </dsp:txBody>
      <dsp:txXfrm rot="10800000">
        <a:off x="5610421" y="1678285"/>
        <a:ext cx="2255404" cy="2516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B9D19-F460-4694-A550-3C1BD5685701}">
      <dsp:nvSpPr>
        <dsp:cNvPr id="0" name=""/>
        <dsp:cNvSpPr/>
      </dsp:nvSpPr>
      <dsp:spPr>
        <a:xfrm rot="5400000">
          <a:off x="-194601" y="195775"/>
          <a:ext cx="1297345" cy="908141"/>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1</a:t>
          </a:r>
          <a:endParaRPr lang="en-US" sz="2100" kern="1200" dirty="0"/>
        </a:p>
      </dsp:txBody>
      <dsp:txXfrm rot="-5400000">
        <a:off x="2" y="455244"/>
        <a:ext cx="908141" cy="389204"/>
      </dsp:txXfrm>
    </dsp:sp>
    <dsp:sp modelId="{C0140326-BAEA-49B7-BF36-825EB57D3D78}">
      <dsp:nvSpPr>
        <dsp:cNvPr id="0" name=""/>
        <dsp:cNvSpPr/>
      </dsp:nvSpPr>
      <dsp:spPr>
        <a:xfrm rot="5400000">
          <a:off x="2009340" y="-1100024"/>
          <a:ext cx="843274" cy="304567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Variability Analysis &amp; Flexibility Requirement</a:t>
          </a:r>
          <a:endParaRPr lang="en-US" sz="2000" kern="1200" dirty="0"/>
        </a:p>
      </dsp:txBody>
      <dsp:txXfrm rot="-5400000">
        <a:off x="908142" y="42339"/>
        <a:ext cx="3004507" cy="760944"/>
      </dsp:txXfrm>
    </dsp:sp>
    <dsp:sp modelId="{683A60E0-BC8C-4A36-BC4A-E056A2F790CF}">
      <dsp:nvSpPr>
        <dsp:cNvPr id="0" name=""/>
        <dsp:cNvSpPr/>
      </dsp:nvSpPr>
      <dsp:spPr>
        <a:xfrm rot="5400000">
          <a:off x="-194601" y="1346646"/>
          <a:ext cx="1297345" cy="908141"/>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Level2</a:t>
          </a:r>
          <a:endParaRPr lang="en-US" sz="2100" kern="1200" dirty="0"/>
        </a:p>
      </dsp:txBody>
      <dsp:txXfrm rot="-5400000">
        <a:off x="2" y="1606115"/>
        <a:ext cx="908141" cy="389204"/>
      </dsp:txXfrm>
    </dsp:sp>
    <dsp:sp modelId="{F58CB6FC-CA04-4A57-AA18-BB060E97C3CF}">
      <dsp:nvSpPr>
        <dsp:cNvPr id="0" name=""/>
        <dsp:cNvSpPr/>
      </dsp:nvSpPr>
      <dsp:spPr>
        <a:xfrm rot="5400000">
          <a:off x="2009340" y="50845"/>
          <a:ext cx="843274" cy="304567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Resource Flexibility Calculation</a:t>
          </a:r>
          <a:endParaRPr lang="en-US" sz="2000" kern="1200" dirty="0"/>
        </a:p>
      </dsp:txBody>
      <dsp:txXfrm rot="-5400000">
        <a:off x="908142" y="1193209"/>
        <a:ext cx="3004507" cy="760944"/>
      </dsp:txXfrm>
    </dsp:sp>
    <dsp:sp modelId="{86FA4C66-9844-4C43-8D0B-257A2E074291}">
      <dsp:nvSpPr>
        <dsp:cNvPr id="0" name=""/>
        <dsp:cNvSpPr/>
      </dsp:nvSpPr>
      <dsp:spPr>
        <a:xfrm rot="5400000">
          <a:off x="-194601" y="2497516"/>
          <a:ext cx="1297345" cy="908141"/>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3 </a:t>
          </a:r>
          <a:endParaRPr lang="en-US" sz="2100" kern="1200" dirty="0"/>
        </a:p>
      </dsp:txBody>
      <dsp:txXfrm rot="-5400000">
        <a:off x="2" y="2756985"/>
        <a:ext cx="908141" cy="389204"/>
      </dsp:txXfrm>
    </dsp:sp>
    <dsp:sp modelId="{5209E17A-781B-470B-BF44-AFE25983C7DA}">
      <dsp:nvSpPr>
        <dsp:cNvPr id="0" name=""/>
        <dsp:cNvSpPr/>
      </dsp:nvSpPr>
      <dsp:spPr>
        <a:xfrm rot="5400000">
          <a:off x="2009340" y="1201715"/>
          <a:ext cx="843274" cy="304567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System Flexibility Metrics</a:t>
          </a:r>
          <a:endParaRPr lang="en-US" sz="2000" kern="1200" dirty="0"/>
        </a:p>
      </dsp:txBody>
      <dsp:txXfrm rot="-5400000">
        <a:off x="908142" y="2344079"/>
        <a:ext cx="3004507" cy="760944"/>
      </dsp:txXfrm>
    </dsp:sp>
    <dsp:sp modelId="{EB9450B8-2524-4BDB-8DF7-0D2B4CCC1CAD}">
      <dsp:nvSpPr>
        <dsp:cNvPr id="0" name=""/>
        <dsp:cNvSpPr/>
      </dsp:nvSpPr>
      <dsp:spPr>
        <a:xfrm rot="5400000">
          <a:off x="-194601" y="3648386"/>
          <a:ext cx="1297345" cy="908141"/>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4</a:t>
          </a:r>
          <a:endParaRPr lang="en-US" sz="2100" kern="1200" dirty="0"/>
        </a:p>
      </dsp:txBody>
      <dsp:txXfrm rot="-5400000">
        <a:off x="2" y="3907855"/>
        <a:ext cx="908141" cy="389204"/>
      </dsp:txXfrm>
    </dsp:sp>
    <dsp:sp modelId="{C7331676-F53D-47D0-83E8-193F89038FC1}">
      <dsp:nvSpPr>
        <dsp:cNvPr id="0" name=""/>
        <dsp:cNvSpPr/>
      </dsp:nvSpPr>
      <dsp:spPr>
        <a:xfrm rot="5400000">
          <a:off x="2009340" y="2352585"/>
          <a:ext cx="843274" cy="304567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Transmission and Fuel Constrained Flexibility</a:t>
          </a:r>
          <a:endParaRPr lang="en-US" sz="2000" kern="1200" dirty="0"/>
        </a:p>
      </dsp:txBody>
      <dsp:txXfrm rot="-5400000">
        <a:off x="908142" y="3494949"/>
        <a:ext cx="3004507" cy="7609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86A35-4475-4286-99E9-28F0346A55CF}">
      <dsp:nvSpPr>
        <dsp:cNvPr id="0" name=""/>
        <dsp:cNvSpPr/>
      </dsp:nvSpPr>
      <dsp:spPr>
        <a:xfrm>
          <a:off x="160600" y="1161"/>
          <a:ext cx="2696318" cy="16177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smtClean="0"/>
            <a:t>Variability Needs</a:t>
          </a:r>
          <a:endParaRPr lang="en-US" sz="2200" kern="1200" dirty="0"/>
        </a:p>
        <a:p>
          <a:pPr marL="171450" lvl="1" indent="-171450" algn="l" defTabSz="755650" rtl="0">
            <a:lnSpc>
              <a:spcPct val="90000"/>
            </a:lnSpc>
            <a:spcBef>
              <a:spcPct val="0"/>
            </a:spcBef>
            <a:spcAft>
              <a:spcPct val="15000"/>
            </a:spcAft>
            <a:buChar char="••"/>
          </a:pPr>
          <a:r>
            <a:rPr lang="en-US" sz="1700" b="1" kern="1200" dirty="0" smtClean="0"/>
            <a:t>Predictable ramping needs</a:t>
          </a:r>
          <a:endParaRPr lang="en-US" sz="1700" kern="1200" dirty="0"/>
        </a:p>
      </dsp:txBody>
      <dsp:txXfrm>
        <a:off x="160600" y="1161"/>
        <a:ext cx="2696318" cy="1617790"/>
      </dsp:txXfrm>
    </dsp:sp>
    <dsp:sp modelId="{89CA54FA-5FC8-4685-BEC7-2EDAF86A3243}">
      <dsp:nvSpPr>
        <dsp:cNvPr id="0" name=""/>
        <dsp:cNvSpPr/>
      </dsp:nvSpPr>
      <dsp:spPr>
        <a:xfrm>
          <a:off x="160600" y="1888584"/>
          <a:ext cx="2696318" cy="1617790"/>
        </a:xfrm>
        <a:prstGeom prst="rect">
          <a:avLst/>
        </a:prstGeom>
        <a:solidFill>
          <a:schemeClr val="accent2">
            <a:hueOff val="-6839978"/>
            <a:satOff val="-20169"/>
            <a:lumOff val="7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smtClean="0"/>
            <a:t>Uncertainty Needs</a:t>
          </a:r>
          <a:endParaRPr lang="en-US" sz="2200" kern="1200" dirty="0"/>
        </a:p>
        <a:p>
          <a:pPr marL="171450" lvl="1" indent="-171450" algn="l" defTabSz="755650" rtl="0">
            <a:lnSpc>
              <a:spcPct val="90000"/>
            </a:lnSpc>
            <a:spcBef>
              <a:spcPct val="0"/>
            </a:spcBef>
            <a:spcAft>
              <a:spcPct val="15000"/>
            </a:spcAft>
            <a:buChar char="••"/>
          </a:pPr>
          <a:r>
            <a:rPr lang="en-US" sz="1700" b="1" kern="1200" dirty="0" smtClean="0"/>
            <a:t>Forecast error induced ramping needs</a:t>
          </a:r>
          <a:br>
            <a:rPr lang="en-US" sz="1700" b="1" kern="1200" dirty="0" smtClean="0"/>
          </a:br>
          <a:endParaRPr lang="en-US" sz="1700" kern="1200" dirty="0"/>
        </a:p>
      </dsp:txBody>
      <dsp:txXfrm>
        <a:off x="160600" y="1888584"/>
        <a:ext cx="2696318" cy="1617790"/>
      </dsp:txXfrm>
    </dsp:sp>
    <dsp:sp modelId="{26365BFA-C92E-4F94-B750-314FF44D2C93}">
      <dsp:nvSpPr>
        <dsp:cNvPr id="0" name=""/>
        <dsp:cNvSpPr/>
      </dsp:nvSpPr>
      <dsp:spPr>
        <a:xfrm>
          <a:off x="160600" y="3776007"/>
          <a:ext cx="2696318" cy="1617790"/>
        </a:xfrm>
        <a:prstGeom prst="rect">
          <a:avLst/>
        </a:prstGeom>
        <a:solidFill>
          <a:schemeClr val="accent2">
            <a:hueOff val="-13679956"/>
            <a:satOff val="-40338"/>
            <a:lumOff val="1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smtClean="0"/>
            <a:t>Timing of Requirements</a:t>
          </a:r>
          <a:endParaRPr lang="en-US" sz="2200" kern="1200" dirty="0"/>
        </a:p>
        <a:p>
          <a:pPr marL="171450" lvl="1" indent="-171450" algn="l" defTabSz="755650" rtl="0">
            <a:lnSpc>
              <a:spcPct val="90000"/>
            </a:lnSpc>
            <a:spcBef>
              <a:spcPct val="0"/>
            </a:spcBef>
            <a:spcAft>
              <a:spcPct val="15000"/>
            </a:spcAft>
            <a:buChar char="••"/>
          </a:pPr>
          <a:r>
            <a:rPr lang="en-US" sz="1700" b="1" kern="1200" smtClean="0"/>
            <a:t>Seasonality</a:t>
          </a:r>
          <a:endParaRPr lang="en-US" sz="1700" kern="1200"/>
        </a:p>
        <a:p>
          <a:pPr marL="171450" lvl="1" indent="-171450" algn="l" defTabSz="755650" rtl="0">
            <a:lnSpc>
              <a:spcPct val="90000"/>
            </a:lnSpc>
            <a:spcBef>
              <a:spcPct val="0"/>
            </a:spcBef>
            <a:spcAft>
              <a:spcPct val="15000"/>
            </a:spcAft>
            <a:buChar char="••"/>
          </a:pPr>
          <a:r>
            <a:rPr lang="en-US" sz="1700" b="1" kern="1200" dirty="0" smtClean="0"/>
            <a:t>Diurnal nature</a:t>
          </a:r>
          <a:endParaRPr lang="en-US" sz="1700" kern="1200" dirty="0"/>
        </a:p>
        <a:p>
          <a:pPr marL="171450" lvl="1" indent="-171450" algn="l" defTabSz="755650" rtl="0">
            <a:lnSpc>
              <a:spcPct val="90000"/>
            </a:lnSpc>
            <a:spcBef>
              <a:spcPct val="0"/>
            </a:spcBef>
            <a:spcAft>
              <a:spcPct val="15000"/>
            </a:spcAft>
            <a:buChar char="••"/>
          </a:pPr>
          <a:endParaRPr lang="en-US" sz="1700" kern="1200" dirty="0"/>
        </a:p>
      </dsp:txBody>
      <dsp:txXfrm>
        <a:off x="160600" y="3776007"/>
        <a:ext cx="2696318" cy="1617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A3CDC-DCB6-4E46-AE67-17CCEA432370}">
      <dsp:nvSpPr>
        <dsp:cNvPr id="0" name=""/>
        <dsp:cNvSpPr/>
      </dsp:nvSpPr>
      <dsp:spPr>
        <a:xfrm>
          <a:off x="2105" y="0"/>
          <a:ext cx="2025074" cy="4663440"/>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Ex-Post Analysis</a:t>
          </a:r>
          <a:endParaRPr lang="en-US" sz="2800" b="0" kern="1200" dirty="0"/>
        </a:p>
      </dsp:txBody>
      <dsp:txXfrm>
        <a:off x="2105" y="0"/>
        <a:ext cx="2025074" cy="1399032"/>
      </dsp:txXfrm>
    </dsp:sp>
    <dsp:sp modelId="{2C77B809-FFB7-4771-96B9-032DA4BDA4B1}">
      <dsp:nvSpPr>
        <dsp:cNvPr id="0" name=""/>
        <dsp:cNvSpPr/>
      </dsp:nvSpPr>
      <dsp:spPr>
        <a:xfrm>
          <a:off x="204612" y="1399430"/>
          <a:ext cx="1620059" cy="91617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t" anchorCtr="0">
          <a:noAutofit/>
        </a:bodyPr>
        <a:lstStyle/>
        <a:p>
          <a:pPr lvl="0" algn="l" defTabSz="577850" rtl="0">
            <a:lnSpc>
              <a:spcPct val="90000"/>
            </a:lnSpc>
            <a:spcBef>
              <a:spcPct val="0"/>
            </a:spcBef>
            <a:spcAft>
              <a:spcPct val="35000"/>
            </a:spcAft>
          </a:pPr>
          <a:r>
            <a:rPr lang="en-US" sz="1300" kern="1200" smtClean="0"/>
            <a:t>NERC Standards</a:t>
          </a:r>
          <a:endParaRPr lang="en-US" sz="1300" kern="1200"/>
        </a:p>
        <a:p>
          <a:pPr marL="57150" lvl="1" indent="-57150" algn="l" defTabSz="444500" rtl="0">
            <a:lnSpc>
              <a:spcPct val="90000"/>
            </a:lnSpc>
            <a:spcBef>
              <a:spcPct val="0"/>
            </a:spcBef>
            <a:spcAft>
              <a:spcPct val="15000"/>
            </a:spcAft>
            <a:buChar char="••"/>
          </a:pPr>
          <a:r>
            <a:rPr lang="en-US" sz="1000" kern="1200" smtClean="0"/>
            <a:t>Control Performance Standards (CPS2)</a:t>
          </a:r>
          <a:endParaRPr lang="en-US" sz="1000" kern="1200"/>
        </a:p>
        <a:p>
          <a:pPr marL="57150" lvl="1" indent="-57150" algn="l" defTabSz="444500" rtl="0">
            <a:lnSpc>
              <a:spcPct val="90000"/>
            </a:lnSpc>
            <a:spcBef>
              <a:spcPct val="0"/>
            </a:spcBef>
            <a:spcAft>
              <a:spcPct val="15000"/>
            </a:spcAft>
            <a:buChar char="••"/>
          </a:pPr>
          <a:r>
            <a:rPr lang="en-US" sz="1000" kern="1200" smtClean="0"/>
            <a:t>Balancing Authority ACE Limit (BAAL)</a:t>
          </a:r>
          <a:endParaRPr lang="en-US" sz="1000" kern="1200"/>
        </a:p>
      </dsp:txBody>
      <dsp:txXfrm>
        <a:off x="231446" y="1426264"/>
        <a:ext cx="1566391" cy="862511"/>
      </dsp:txXfrm>
    </dsp:sp>
    <dsp:sp modelId="{1A5F73BB-ADDB-4F3A-B05C-01A182B9882D}">
      <dsp:nvSpPr>
        <dsp:cNvPr id="0" name=""/>
        <dsp:cNvSpPr/>
      </dsp:nvSpPr>
      <dsp:spPr>
        <a:xfrm>
          <a:off x="204612" y="2456560"/>
          <a:ext cx="1620059" cy="916179"/>
        </a:xfrm>
        <a:prstGeom prst="roundRect">
          <a:avLst>
            <a:gd name="adj" fmla="val 10000"/>
          </a:avLst>
        </a:prstGeom>
        <a:gradFill rotWithShape="0">
          <a:gsLst>
            <a:gs pos="0">
              <a:schemeClr val="accent2">
                <a:hueOff val="-2735991"/>
                <a:satOff val="-8068"/>
                <a:lumOff val="2863"/>
                <a:alphaOff val="0"/>
                <a:shade val="51000"/>
                <a:satMod val="130000"/>
              </a:schemeClr>
            </a:gs>
            <a:gs pos="80000">
              <a:schemeClr val="accent2">
                <a:hueOff val="-2735991"/>
                <a:satOff val="-8068"/>
                <a:lumOff val="2863"/>
                <a:alphaOff val="0"/>
                <a:shade val="93000"/>
                <a:satMod val="130000"/>
              </a:schemeClr>
            </a:gs>
            <a:gs pos="100000">
              <a:schemeClr val="accent2">
                <a:hueOff val="-2735991"/>
                <a:satOff val="-8068"/>
                <a:lumOff val="28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en-US" sz="1300" kern="1200" smtClean="0"/>
            <a:t>Price spike magnitude and frequency</a:t>
          </a:r>
          <a:endParaRPr lang="en-US" sz="1300" kern="1200"/>
        </a:p>
      </dsp:txBody>
      <dsp:txXfrm>
        <a:off x="231446" y="2483394"/>
        <a:ext cx="1566391" cy="862511"/>
      </dsp:txXfrm>
    </dsp:sp>
    <dsp:sp modelId="{A46D49C0-B502-41DA-A2D8-DE38310D3772}">
      <dsp:nvSpPr>
        <dsp:cNvPr id="0" name=""/>
        <dsp:cNvSpPr/>
      </dsp:nvSpPr>
      <dsp:spPr>
        <a:xfrm>
          <a:off x="204612" y="3513690"/>
          <a:ext cx="1620059" cy="916179"/>
        </a:xfrm>
        <a:prstGeom prst="roundRect">
          <a:avLst>
            <a:gd name="adj" fmla="val 10000"/>
          </a:avLst>
        </a:prstGeom>
        <a:gradFill rotWithShape="0">
          <a:gsLst>
            <a:gs pos="0">
              <a:schemeClr val="accent2">
                <a:hueOff val="-5471982"/>
                <a:satOff val="-16135"/>
                <a:lumOff val="5726"/>
                <a:alphaOff val="0"/>
                <a:shade val="51000"/>
                <a:satMod val="130000"/>
              </a:schemeClr>
            </a:gs>
            <a:gs pos="80000">
              <a:schemeClr val="accent2">
                <a:hueOff val="-5471982"/>
                <a:satOff val="-16135"/>
                <a:lumOff val="5726"/>
                <a:alphaOff val="0"/>
                <a:shade val="93000"/>
                <a:satMod val="130000"/>
              </a:schemeClr>
            </a:gs>
            <a:gs pos="100000">
              <a:schemeClr val="accent2">
                <a:hueOff val="-5471982"/>
                <a:satOff val="-16135"/>
                <a:lumOff val="5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en-US" sz="1300" kern="1200" smtClean="0"/>
            <a:t>Load shedding incidents</a:t>
          </a:r>
          <a:endParaRPr lang="en-US" sz="1300" kern="1200"/>
        </a:p>
      </dsp:txBody>
      <dsp:txXfrm>
        <a:off x="231446" y="3540524"/>
        <a:ext cx="1566391" cy="862511"/>
      </dsp:txXfrm>
    </dsp:sp>
    <dsp:sp modelId="{3A48DADC-EB26-42D2-8E85-9A2C13E15EC9}">
      <dsp:nvSpPr>
        <dsp:cNvPr id="0" name=""/>
        <dsp:cNvSpPr/>
      </dsp:nvSpPr>
      <dsp:spPr>
        <a:xfrm>
          <a:off x="2179060" y="0"/>
          <a:ext cx="2025074" cy="4663440"/>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Ex-Ante Analysis</a:t>
          </a:r>
          <a:endParaRPr lang="en-US" sz="2800" b="0" kern="1200" dirty="0"/>
        </a:p>
      </dsp:txBody>
      <dsp:txXfrm>
        <a:off x="2179060" y="0"/>
        <a:ext cx="2025074" cy="1399032"/>
      </dsp:txXfrm>
    </dsp:sp>
    <dsp:sp modelId="{34987161-6F41-4F34-8751-BC4E4741A3F6}">
      <dsp:nvSpPr>
        <dsp:cNvPr id="0" name=""/>
        <dsp:cNvSpPr/>
      </dsp:nvSpPr>
      <dsp:spPr>
        <a:xfrm>
          <a:off x="2381567" y="1399430"/>
          <a:ext cx="1620059" cy="916179"/>
        </a:xfrm>
        <a:prstGeom prst="roundRect">
          <a:avLst>
            <a:gd name="adj" fmla="val 10000"/>
          </a:avLst>
        </a:prstGeom>
        <a:gradFill rotWithShape="0">
          <a:gsLst>
            <a:gs pos="0">
              <a:schemeClr val="accent2">
                <a:hueOff val="-8207974"/>
                <a:satOff val="-24203"/>
                <a:lumOff val="8588"/>
                <a:alphaOff val="0"/>
                <a:shade val="51000"/>
                <a:satMod val="130000"/>
              </a:schemeClr>
            </a:gs>
            <a:gs pos="80000">
              <a:schemeClr val="accent2">
                <a:hueOff val="-8207974"/>
                <a:satOff val="-24203"/>
                <a:lumOff val="8588"/>
                <a:alphaOff val="0"/>
                <a:shade val="93000"/>
                <a:satMod val="130000"/>
              </a:schemeClr>
            </a:gs>
            <a:gs pos="100000">
              <a:schemeClr val="accent2">
                <a:hueOff val="-8207974"/>
                <a:satOff val="-24203"/>
                <a:lumOff val="85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en-US" sz="1300" kern="1200" dirty="0" smtClean="0"/>
            <a:t>Early stage development</a:t>
          </a:r>
          <a:endParaRPr lang="en-US" sz="1300" kern="1200" dirty="0"/>
        </a:p>
      </dsp:txBody>
      <dsp:txXfrm>
        <a:off x="2408401" y="1426264"/>
        <a:ext cx="1566391" cy="862511"/>
      </dsp:txXfrm>
    </dsp:sp>
    <dsp:sp modelId="{234BEFD7-EC6B-48C3-9D7B-BA2CA55FD113}">
      <dsp:nvSpPr>
        <dsp:cNvPr id="0" name=""/>
        <dsp:cNvSpPr/>
      </dsp:nvSpPr>
      <dsp:spPr>
        <a:xfrm>
          <a:off x="2381567" y="2456560"/>
          <a:ext cx="1620059" cy="916179"/>
        </a:xfrm>
        <a:prstGeom prst="roundRect">
          <a:avLst>
            <a:gd name="adj" fmla="val 10000"/>
          </a:avLst>
        </a:prstGeom>
        <a:gradFill rotWithShape="0">
          <a:gsLst>
            <a:gs pos="0">
              <a:schemeClr val="accent2">
                <a:hueOff val="-10943965"/>
                <a:satOff val="-32270"/>
                <a:lumOff val="11451"/>
                <a:alphaOff val="0"/>
                <a:shade val="51000"/>
                <a:satMod val="130000"/>
              </a:schemeClr>
            </a:gs>
            <a:gs pos="80000">
              <a:schemeClr val="accent2">
                <a:hueOff val="-10943965"/>
                <a:satOff val="-32270"/>
                <a:lumOff val="11451"/>
                <a:alphaOff val="0"/>
                <a:shade val="93000"/>
                <a:satMod val="130000"/>
              </a:schemeClr>
            </a:gs>
            <a:gs pos="100000">
              <a:schemeClr val="accent2">
                <a:hueOff val="-10943965"/>
                <a:satOff val="-32270"/>
                <a:lumOff val="11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en-US" sz="1300" kern="1200" dirty="0" smtClean="0"/>
            <a:t>Ramp Forecasting</a:t>
          </a:r>
          <a:endParaRPr lang="en-US" sz="1300" kern="1200" dirty="0"/>
        </a:p>
      </dsp:txBody>
      <dsp:txXfrm>
        <a:off x="2408401" y="2483394"/>
        <a:ext cx="1566391" cy="862511"/>
      </dsp:txXfrm>
    </dsp:sp>
    <dsp:sp modelId="{37B6F66D-A1EE-4DD6-B97C-77AC1ECA33F4}">
      <dsp:nvSpPr>
        <dsp:cNvPr id="0" name=""/>
        <dsp:cNvSpPr/>
      </dsp:nvSpPr>
      <dsp:spPr>
        <a:xfrm>
          <a:off x="2381567" y="3513690"/>
          <a:ext cx="1620059" cy="916179"/>
        </a:xfrm>
        <a:prstGeom prst="roundRect">
          <a:avLst>
            <a:gd name="adj" fmla="val 10000"/>
          </a:avLst>
        </a:prstGeom>
        <a:gradFill rotWithShape="0">
          <a:gsLst>
            <a:gs pos="0">
              <a:schemeClr val="accent2">
                <a:hueOff val="-13679956"/>
                <a:satOff val="-40338"/>
                <a:lumOff val="14314"/>
                <a:alphaOff val="0"/>
                <a:shade val="51000"/>
                <a:satMod val="130000"/>
              </a:schemeClr>
            </a:gs>
            <a:gs pos="80000">
              <a:schemeClr val="accent2">
                <a:hueOff val="-13679956"/>
                <a:satOff val="-40338"/>
                <a:lumOff val="14314"/>
                <a:alphaOff val="0"/>
                <a:shade val="93000"/>
                <a:satMod val="130000"/>
              </a:schemeClr>
            </a:gs>
            <a:gs pos="100000">
              <a:schemeClr val="accent2">
                <a:hueOff val="-13679956"/>
                <a:satOff val="-40338"/>
                <a:lumOff val="1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en-US" sz="1300" kern="1200" dirty="0" smtClean="0"/>
            <a:t>Reserve price offers</a:t>
          </a:r>
        </a:p>
        <a:p>
          <a:pPr lvl="0" algn="ctr" defTabSz="577850" rtl="0">
            <a:lnSpc>
              <a:spcPct val="90000"/>
            </a:lnSpc>
            <a:spcBef>
              <a:spcPct val="0"/>
            </a:spcBef>
            <a:spcAft>
              <a:spcPct val="35000"/>
            </a:spcAft>
          </a:pPr>
          <a:endParaRPr lang="en-US" sz="1300" kern="1200" dirty="0"/>
        </a:p>
      </dsp:txBody>
      <dsp:txXfrm>
        <a:off x="2408401" y="3540524"/>
        <a:ext cx="1566391" cy="8625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5C0CA-AB81-4454-9651-3C25957A88E6}">
      <dsp:nvSpPr>
        <dsp:cNvPr id="0" name=""/>
        <dsp:cNvSpPr/>
      </dsp:nvSpPr>
      <dsp:spPr>
        <a:xfrm>
          <a:off x="2105" y="0"/>
          <a:ext cx="2025074" cy="4663440"/>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Reliability Analysis</a:t>
          </a:r>
          <a:endParaRPr lang="en-US" sz="2800" kern="1200" dirty="0"/>
        </a:p>
      </dsp:txBody>
      <dsp:txXfrm>
        <a:off x="2105" y="0"/>
        <a:ext cx="2025074" cy="1399032"/>
      </dsp:txXfrm>
    </dsp:sp>
    <dsp:sp modelId="{617D13F6-0B07-4605-855E-0ED03F96A63D}">
      <dsp:nvSpPr>
        <dsp:cNvPr id="0" name=""/>
        <dsp:cNvSpPr/>
      </dsp:nvSpPr>
      <dsp:spPr>
        <a:xfrm>
          <a:off x="204612" y="1399430"/>
          <a:ext cx="1620059" cy="91617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EPRI Flexibility Metrics</a:t>
          </a:r>
          <a:endParaRPr lang="en-US" sz="1600" kern="1200" dirty="0"/>
        </a:p>
      </dsp:txBody>
      <dsp:txXfrm>
        <a:off x="231446" y="1426264"/>
        <a:ext cx="1566391" cy="862511"/>
      </dsp:txXfrm>
    </dsp:sp>
    <dsp:sp modelId="{7B88D244-A418-4247-A1BD-99199C27E6EC}">
      <dsp:nvSpPr>
        <dsp:cNvPr id="0" name=""/>
        <dsp:cNvSpPr/>
      </dsp:nvSpPr>
      <dsp:spPr>
        <a:xfrm>
          <a:off x="204612" y="2456560"/>
          <a:ext cx="1620059" cy="916179"/>
        </a:xfrm>
        <a:prstGeom prst="roundRect">
          <a:avLst>
            <a:gd name="adj" fmla="val 10000"/>
          </a:avLst>
        </a:prstGeom>
        <a:gradFill rotWithShape="0">
          <a:gsLst>
            <a:gs pos="0">
              <a:schemeClr val="accent2">
                <a:hueOff val="-4559985"/>
                <a:satOff val="-13446"/>
                <a:lumOff val="4771"/>
                <a:alphaOff val="0"/>
                <a:shade val="51000"/>
                <a:satMod val="130000"/>
              </a:schemeClr>
            </a:gs>
            <a:gs pos="80000">
              <a:schemeClr val="accent2">
                <a:hueOff val="-4559985"/>
                <a:satOff val="-13446"/>
                <a:lumOff val="4771"/>
                <a:alphaOff val="0"/>
                <a:shade val="93000"/>
                <a:satMod val="130000"/>
              </a:schemeClr>
            </a:gs>
            <a:gs pos="100000">
              <a:schemeClr val="accent2">
                <a:hueOff val="-4559985"/>
                <a:satOff val="-13446"/>
                <a:lumOff val="47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LOLE with Commitment &amp; Dispatch</a:t>
          </a:r>
          <a:endParaRPr lang="en-US" sz="1600" kern="1200" dirty="0"/>
        </a:p>
      </dsp:txBody>
      <dsp:txXfrm>
        <a:off x="231446" y="2483394"/>
        <a:ext cx="1566391" cy="862511"/>
      </dsp:txXfrm>
    </dsp:sp>
    <dsp:sp modelId="{65527146-037C-4A70-A754-60055BFA426F}">
      <dsp:nvSpPr>
        <dsp:cNvPr id="0" name=""/>
        <dsp:cNvSpPr/>
      </dsp:nvSpPr>
      <dsp:spPr>
        <a:xfrm>
          <a:off x="204612" y="3513690"/>
          <a:ext cx="1620059" cy="916179"/>
        </a:xfrm>
        <a:prstGeom prst="roundRect">
          <a:avLst>
            <a:gd name="adj" fmla="val 10000"/>
          </a:avLst>
        </a:prstGeom>
        <a:gradFill rotWithShape="0">
          <a:gsLst>
            <a:gs pos="0">
              <a:schemeClr val="accent2">
                <a:hueOff val="-9119971"/>
                <a:satOff val="-26892"/>
                <a:lumOff val="9543"/>
                <a:alphaOff val="0"/>
                <a:shade val="51000"/>
                <a:satMod val="130000"/>
              </a:schemeClr>
            </a:gs>
            <a:gs pos="80000">
              <a:schemeClr val="accent2">
                <a:hueOff val="-9119971"/>
                <a:satOff val="-26892"/>
                <a:lumOff val="9543"/>
                <a:alphaOff val="0"/>
                <a:shade val="93000"/>
                <a:satMod val="130000"/>
              </a:schemeClr>
            </a:gs>
            <a:gs pos="100000">
              <a:schemeClr val="accent2">
                <a:hueOff val="-9119971"/>
                <a:satOff val="-26892"/>
                <a:lumOff val="95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Monte Carlo scheduling and analysis</a:t>
          </a:r>
          <a:endParaRPr lang="en-US" sz="1600" kern="1200" dirty="0"/>
        </a:p>
      </dsp:txBody>
      <dsp:txXfrm>
        <a:off x="231446" y="3540524"/>
        <a:ext cx="1566391" cy="862511"/>
      </dsp:txXfrm>
    </dsp:sp>
    <dsp:sp modelId="{F39D0F33-6F56-4FF9-AC5B-075BE95E8E03}">
      <dsp:nvSpPr>
        <dsp:cNvPr id="0" name=""/>
        <dsp:cNvSpPr/>
      </dsp:nvSpPr>
      <dsp:spPr>
        <a:xfrm>
          <a:off x="2179060" y="0"/>
          <a:ext cx="2025074" cy="4663440"/>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Generation Expansion</a:t>
          </a:r>
          <a:endParaRPr lang="en-US" sz="2800" kern="1200" dirty="0"/>
        </a:p>
      </dsp:txBody>
      <dsp:txXfrm>
        <a:off x="2179060" y="0"/>
        <a:ext cx="2025074" cy="1399032"/>
      </dsp:txXfrm>
    </dsp:sp>
    <dsp:sp modelId="{AA1BFDF4-708B-4ECE-9C83-4245101CFCBA}">
      <dsp:nvSpPr>
        <dsp:cNvPr id="0" name=""/>
        <dsp:cNvSpPr/>
      </dsp:nvSpPr>
      <dsp:spPr>
        <a:xfrm>
          <a:off x="2381567" y="1399032"/>
          <a:ext cx="1620059" cy="3031236"/>
        </a:xfrm>
        <a:prstGeom prst="roundRect">
          <a:avLst>
            <a:gd name="adj" fmla="val 10000"/>
          </a:avLst>
        </a:prstGeom>
        <a:gradFill rotWithShape="0">
          <a:gsLst>
            <a:gs pos="0">
              <a:schemeClr val="accent2">
                <a:hueOff val="-13679956"/>
                <a:satOff val="-40338"/>
                <a:lumOff val="14314"/>
                <a:alphaOff val="0"/>
                <a:shade val="51000"/>
                <a:satMod val="130000"/>
              </a:schemeClr>
            </a:gs>
            <a:gs pos="80000">
              <a:schemeClr val="accent2">
                <a:hueOff val="-13679956"/>
                <a:satOff val="-40338"/>
                <a:lumOff val="14314"/>
                <a:alphaOff val="0"/>
                <a:shade val="93000"/>
                <a:satMod val="130000"/>
              </a:schemeClr>
            </a:gs>
            <a:gs pos="100000">
              <a:schemeClr val="accent2">
                <a:hueOff val="-13679956"/>
                <a:satOff val="-40338"/>
                <a:lumOff val="1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Early stage development</a:t>
          </a:r>
          <a:br>
            <a:rPr lang="en-US" sz="1900" kern="1200" dirty="0" smtClean="0"/>
          </a:br>
          <a:r>
            <a:rPr lang="en-US" sz="1900" kern="1200" dirty="0" smtClean="0"/>
            <a:t/>
          </a:r>
          <a:br>
            <a:rPr lang="en-US" sz="1900" kern="1200" dirty="0" smtClean="0"/>
          </a:br>
          <a:r>
            <a:rPr lang="en-US" sz="1600" kern="1200" dirty="0" smtClean="0"/>
            <a:t>Probabilistic expansion planning</a:t>
          </a:r>
          <a:endParaRPr lang="en-US" sz="1600" kern="1200" dirty="0"/>
        </a:p>
      </dsp:txBody>
      <dsp:txXfrm>
        <a:off x="2429017" y="1446482"/>
        <a:ext cx="1525159" cy="29363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6412"/>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idx="1"/>
          </p:nvPr>
        </p:nvSpPr>
        <p:spPr>
          <a:xfrm>
            <a:off x="3971183" y="0"/>
            <a:ext cx="3037628" cy="466412"/>
          </a:xfrm>
          <a:prstGeom prst="rect">
            <a:avLst/>
          </a:prstGeom>
        </p:spPr>
        <p:txBody>
          <a:bodyPr vert="horz" lIns="91650" tIns="45825" rIns="91650" bIns="45825" rtlCol="0"/>
          <a:lstStyle>
            <a:lvl1pPr algn="r">
              <a:defRPr sz="1200"/>
            </a:lvl1pPr>
          </a:lstStyle>
          <a:p>
            <a:fld id="{21D603EA-85D6-422C-AB10-17A2A7923832}" type="datetimeFigureOut">
              <a:rPr lang="en-US" smtClean="0"/>
              <a:t>3/20/2016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650" tIns="45825" rIns="91650" bIns="45825" rtlCol="0" anchor="ctr"/>
          <a:lstStyle/>
          <a:p>
            <a:endParaRPr lang="en-US" dirty="0"/>
          </a:p>
        </p:txBody>
      </p:sp>
      <p:sp>
        <p:nvSpPr>
          <p:cNvPr id="5" name="Notes Placeholder 4"/>
          <p:cNvSpPr>
            <a:spLocks noGrp="1"/>
          </p:cNvSpPr>
          <p:nvPr>
            <p:ph type="body" sz="quarter" idx="3"/>
          </p:nvPr>
        </p:nvSpPr>
        <p:spPr>
          <a:xfrm>
            <a:off x="701359" y="4474689"/>
            <a:ext cx="5607684" cy="3659661"/>
          </a:xfrm>
          <a:prstGeom prst="rect">
            <a:avLst/>
          </a:prstGeom>
        </p:spPr>
        <p:txBody>
          <a:bodyPr vert="horz" lIns="91650" tIns="45825" rIns="91650" bIns="458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89"/>
            <a:ext cx="3037628" cy="466411"/>
          </a:xfrm>
          <a:prstGeom prst="rect">
            <a:avLst/>
          </a:prstGeom>
        </p:spPr>
        <p:txBody>
          <a:bodyPr vert="horz" lIns="91650" tIns="45825" rIns="91650" bIns="458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183" y="8829989"/>
            <a:ext cx="3037628" cy="466411"/>
          </a:xfrm>
          <a:prstGeom prst="rect">
            <a:avLst/>
          </a:prstGeom>
        </p:spPr>
        <p:txBody>
          <a:bodyPr vert="horz" lIns="91650" tIns="45825" rIns="91650" bIns="45825" rtlCol="0" anchor="b"/>
          <a:lstStyle>
            <a:lvl1pPr algn="r">
              <a:defRPr sz="1200"/>
            </a:lvl1pPr>
          </a:lstStyle>
          <a:p>
            <a:fld id="{6DE649CB-0B81-4204-A849-0379B10D6E2B}" type="slidenum">
              <a:rPr lang="en-US" smtClean="0"/>
              <a:t>‹#›</a:t>
            </a:fld>
            <a:endParaRPr lang="en-US" dirty="0"/>
          </a:p>
        </p:txBody>
      </p:sp>
    </p:spTree>
    <p:extLst>
      <p:ext uri="{BB962C8B-B14F-4D97-AF65-F5344CB8AC3E}">
        <p14:creationId xmlns:p14="http://schemas.microsoft.com/office/powerpoint/2010/main" val="2200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228600" indent="-228600">
              <a:buAutoNum type="arabicPeriod"/>
            </a:pPr>
            <a:r>
              <a:rPr lang="en-US" baseline="0" dirty="0" smtClean="0"/>
              <a:t>The system has always dealt with some uncertainty. For example load forecast error on a day ahead basis (when much of decisions get made) is approx 2%-5%, depending on size and location of system. But VG will significantly increase uncertainty. At a wind farm level, typically 8%-10% expected mean absolute error. However, aggregating over larger areas can smooth this error to about half this (over 60 wind farms in Germany for example, 8% error is reduced to 4%). Even then, while average error is 10% or less, that doesn’t tell full picture. What may be most important is when the wind changes (or clouds come in). If we miss the large up or down ramps by 30 minutes or more, then it can be very problematic, as we really need to lean on reserves. Ramp forecasting is more difficult than average conditions. For the most extreme events (i.e. all on to all off or vice versa) we can have very large errors. Data from Northwest IPP shows for example that once you start having ramps of half the size of wind farm (so 25-75 MW on a 100 MW wind farm) error can be 60% or ramp (you may have missed by over 30 MW) on average. Figure shows predicted (red) and measured (black) – will talk about blue later, but you can see a typical type of error</a:t>
            </a:r>
          </a:p>
          <a:p>
            <a:pPr marL="228600" indent="-228600">
              <a:buAutoNum type="arabicPeriod"/>
            </a:pPr>
            <a:endParaRPr lang="en-US" baseline="0" dirty="0" smtClean="0"/>
          </a:p>
          <a:p>
            <a:pPr marL="228600" indent="-228600">
              <a:buAutoNum type="arabicPeriod"/>
            </a:pPr>
            <a:r>
              <a:rPr lang="en-US" baseline="0" dirty="0" smtClean="0"/>
              <a:t>Wind and solar forecasts can be improved. We can improve forecast accuracy. For example on a day ahead basis the underlying meteorological forecasts can be improved and many national laboratories and federal organizations are looking at how to do this. Significant computing and scientific resources are improving this, and errors may be reduced, particularly average error. Ramp forecasts may also be improved by improving day out forecasts, as well as better statistical methods form commercial forecasting companies. In shorter time scales, other tech can also be used. Sensors deployed on wind turbines or wind plants and solar plants can improve the data streams going back to commercial vendors so they can produce better forecasts. We are looking, with CAISO at deployment of a LiDAR technology at the Tehachapi wind farm. This is an advanced technology (expensive) – it can tell us a lot more about air flow, cloud movement etc. This can be used to see if large changes in wind speed are about to happen and give system operators awareness of this – even an extra 10 minutes can be very valuable from a reliability perspective and eventually mean we can reduce reserves (think of how you could use that with a storage device with 1 hour of energy storage, or a demand response resource)</a:t>
            </a:r>
          </a:p>
          <a:p>
            <a:pPr marL="228600" indent="-228600">
              <a:buAutoNum type="arabicPeriod"/>
            </a:pPr>
            <a:endParaRPr lang="en-US" baseline="0" dirty="0" smtClean="0"/>
          </a:p>
          <a:p>
            <a:pPr marL="228600" indent="-228600">
              <a:buAutoNum type="arabicPeriod"/>
            </a:pPr>
            <a:r>
              <a:rPr lang="en-US" baseline="0" dirty="0" smtClean="0"/>
              <a:t>So we can improve forecasts in short and longer time scales, so that we have a better idea of what’s happening. However, we still need to deal with some uncertainty. Can be done in a number of ways. Probabilistic forecasts such as that shown could be extremely useful. This shows the expectation around the predicted wind. So the lightest color shows what you would expected to happen at the extremes (10% of time you would be outside this), while the darker shows what you expect. You can see at some periods forecasters are more sure than others – system operators can then use this information. However, they want to make one decision, not think in probabilities, so R&amp;D needed to take above information and turn it into something actionable. This should be expected to manage risk better while minimizing costs (in times of high uncertainty/large spread you would need a lot of flexibility to manage risk, but in times of lower uncertainty you have a better idea of what’s coming). Another thing which can be done from an ops perspective is to move things closer to real time as much as possible. While you can’t start a coal unit in less than, say, a day, you may be able to wait an start a combined cycle unit later, or wait even longer to determine when to charge storage. If you move decisions closer to real time, it reduces risk, as you can see. </a:t>
            </a:r>
          </a:p>
          <a:p>
            <a:pPr marL="228600" indent="-228600">
              <a:buAutoNum type="arabicPeriod"/>
            </a:pPr>
            <a:endParaRPr lang="en-US" baseline="0" dirty="0" smtClean="0"/>
          </a:p>
          <a:p>
            <a:pPr marL="228600" indent="-228600">
              <a:buNone/>
            </a:pPr>
            <a:r>
              <a:rPr lang="en-US" baseline="0" dirty="0" smtClean="0"/>
              <a:t>Takeaway: Market design, system ops and the flexibility of your resources all impact on how you can manage uncertainty. Risk will be reduced, but never disappear</a:t>
            </a:r>
          </a:p>
          <a:p>
            <a:endParaRPr lang="en-US" baseline="0" dirty="0" smtClean="0"/>
          </a:p>
        </p:txBody>
      </p:sp>
      <p:sp>
        <p:nvSpPr>
          <p:cNvPr id="4" name="Slide Number Placeholder 3"/>
          <p:cNvSpPr>
            <a:spLocks noGrp="1"/>
          </p:cNvSpPr>
          <p:nvPr>
            <p:ph type="sldNum" sz="quarter" idx="10"/>
          </p:nvPr>
        </p:nvSpPr>
        <p:spPr/>
        <p:txBody>
          <a:bodyPr/>
          <a:lstStyle/>
          <a:p>
            <a:fld id="{3E8B9E4A-87F6-405A-BC2D-226273F4F994}" type="slidenum">
              <a:rPr lang="en-US" smtClean="0"/>
              <a:pPr/>
              <a:t>5</a:t>
            </a:fld>
            <a:endParaRPr lang="en-US" dirty="0"/>
          </a:p>
        </p:txBody>
      </p:sp>
    </p:spTree>
    <p:extLst>
      <p:ext uri="{BB962C8B-B14F-4D97-AF65-F5344CB8AC3E}">
        <p14:creationId xmlns:p14="http://schemas.microsoft.com/office/powerpoint/2010/main" val="276945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options for balancing are:</a:t>
            </a:r>
          </a:p>
          <a:p>
            <a:r>
              <a:rPr lang="en-US" dirty="0" smtClean="0"/>
              <a:t>Generation Flexibility (running plants to</a:t>
            </a:r>
            <a:r>
              <a:rPr lang="en-US" baseline="0" dirty="0" smtClean="0"/>
              <a:t> both follow load and account for competing variable generation)</a:t>
            </a:r>
            <a:endParaRPr lang="en-US" dirty="0" smtClean="0"/>
          </a:p>
          <a:p>
            <a:r>
              <a:rPr lang="en-US" dirty="0" smtClean="0"/>
              <a:t>Transmission &amp;</a:t>
            </a:r>
            <a:r>
              <a:rPr lang="en-US" baseline="0" dirty="0" smtClean="0"/>
              <a:t> Distribution (Grid)</a:t>
            </a:r>
          </a:p>
          <a:p>
            <a:r>
              <a:rPr lang="en-US" baseline="0" dirty="0" smtClean="0"/>
              <a:t>Demand Response (consumer interaction with electricity)</a:t>
            </a:r>
          </a:p>
          <a:p>
            <a:r>
              <a:rPr lang="en-US" baseline="0" dirty="0" smtClean="0"/>
              <a:t>Energy Storage (buffer to accept excess generation and fill in demand shortfalls)</a:t>
            </a:r>
          </a:p>
          <a:p>
            <a:r>
              <a:rPr lang="en-US" baseline="0" dirty="0" smtClean="0"/>
              <a:t>Markets (financial mechanism to promote technology or operational response)</a:t>
            </a:r>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8</a:t>
            </a:fld>
            <a:endParaRPr lang="en-US" dirty="0"/>
          </a:p>
        </p:txBody>
      </p:sp>
    </p:spTree>
    <p:extLst>
      <p:ext uri="{BB962C8B-B14F-4D97-AF65-F5344CB8AC3E}">
        <p14:creationId xmlns:p14="http://schemas.microsoft.com/office/powerpoint/2010/main" val="55924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main efforts in 2013</a:t>
            </a:r>
          </a:p>
          <a:p>
            <a:r>
              <a:rPr lang="en-US" dirty="0" smtClean="0"/>
              <a:t>Short</a:t>
            </a:r>
            <a:r>
              <a:rPr lang="en-US" baseline="0" dirty="0" smtClean="0"/>
              <a:t> description of each</a:t>
            </a:r>
          </a:p>
          <a:p>
            <a:r>
              <a:rPr lang="en-US" baseline="0" dirty="0" smtClean="0"/>
              <a:t>All outcomes achieved </a:t>
            </a:r>
          </a:p>
          <a:p>
            <a:r>
              <a:rPr lang="en-US" baseline="0" dirty="0" smtClean="0"/>
              <a:t>Report and software tool published </a:t>
            </a:r>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90793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 the IG Framework, </a:t>
            </a:r>
            <a:r>
              <a:rPr lang="en-US" b="1" dirty="0" smtClean="0"/>
              <a:t>Bulk</a:t>
            </a:r>
            <a:r>
              <a:rPr lang="en-US" b="1" baseline="0" dirty="0" smtClean="0"/>
              <a:t> Power System (BPS) analyses</a:t>
            </a:r>
            <a:r>
              <a:rPr lang="en-US" baseline="0" dirty="0" smtClean="0"/>
              <a:t> interact with other utility operations: </a:t>
            </a:r>
          </a:p>
          <a:p>
            <a:pPr marL="628650" lvl="1" indent="-171450">
              <a:buFontTx/>
              <a:buChar char="-"/>
            </a:pPr>
            <a:r>
              <a:rPr lang="en-US" baseline="0" dirty="0" smtClean="0"/>
              <a:t>Two way flow of information </a:t>
            </a:r>
            <a:r>
              <a:rPr lang="en-US" b="1" baseline="0" dirty="0" smtClean="0"/>
              <a:t>to and from</a:t>
            </a:r>
            <a:r>
              <a:rPr lang="en-US" baseline="0" dirty="0" smtClean="0"/>
              <a:t> Dx process </a:t>
            </a:r>
            <a:r>
              <a:rPr lang="en-US" b="1" baseline="0" dirty="0" smtClean="0"/>
              <a:t>to identify and quantify impacts </a:t>
            </a:r>
          </a:p>
          <a:p>
            <a:pPr marL="628650" lvl="1" indent="-171450">
              <a:buFontTx/>
              <a:buChar char="-"/>
            </a:pPr>
            <a:r>
              <a:rPr lang="en-US" b="1" baseline="0" dirty="0" smtClean="0"/>
              <a:t>Pass impacts to Benefit/Cost analyses for monetization and characterization </a:t>
            </a:r>
          </a:p>
          <a:p>
            <a:pPr marL="628650" lvl="1" indent="-171450">
              <a:buFontTx/>
              <a:buChar char="-"/>
            </a:pPr>
            <a:r>
              <a:rPr lang="en-US" b="1" baseline="0" dirty="0" smtClean="0"/>
              <a:t>Collaborative definition of scenarios to consider with DER study focus and distribution system characterization </a:t>
            </a:r>
          </a:p>
          <a:p>
            <a:pPr marL="171450" indent="-171450">
              <a:buFontTx/>
              <a:buChar char="-"/>
            </a:pPr>
            <a:r>
              <a:rPr lang="en-US" b="1" baseline="0" dirty="0" smtClean="0"/>
              <a:t>The depth of modeling of BPS operation requires extension of existing processed and procedures</a:t>
            </a:r>
          </a:p>
          <a:p>
            <a:pPr marL="628650" lvl="1" indent="-171450">
              <a:buFontTx/>
              <a:buChar char="-"/>
            </a:pPr>
            <a:r>
              <a:rPr lang="en-US" b="1" baseline="0" dirty="0" smtClean="0"/>
              <a:t>Coordination and interstation of planning and operational activities</a:t>
            </a:r>
          </a:p>
          <a:p>
            <a:pPr marL="628650" lvl="1" indent="-171450">
              <a:buFontTx/>
              <a:buChar char="-"/>
            </a:pPr>
            <a:r>
              <a:rPr lang="en-US" b="1" baseline="0" dirty="0" smtClean="0"/>
              <a:t>More detailed analysis of process</a:t>
            </a:r>
          </a:p>
          <a:p>
            <a:pPr marL="628650" lvl="1" indent="-171450">
              <a:buFontTx/>
              <a:buChar char="-"/>
            </a:pPr>
            <a:r>
              <a:rPr lang="en-US" b="1" baseline="0" dirty="0" smtClean="0"/>
              <a:t>New models and modeling protocols </a:t>
            </a:r>
          </a:p>
          <a:p>
            <a:pPr marL="0" indent="0">
              <a:buFontTx/>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40</a:t>
            </a:fld>
            <a:endParaRPr lang="en-US" dirty="0"/>
          </a:p>
        </p:txBody>
      </p:sp>
    </p:spTree>
    <p:extLst>
      <p:ext uri="{BB962C8B-B14F-4D97-AF65-F5344CB8AC3E}">
        <p14:creationId xmlns:p14="http://schemas.microsoft.com/office/powerpoint/2010/main" val="197797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Tried to capture the main processes which would result in costly or significant impacts</a:t>
            </a:r>
          </a:p>
          <a:p>
            <a:pPr marL="171450" indent="-171450">
              <a:buFontTx/>
              <a:buChar char="-"/>
            </a:pPr>
            <a:r>
              <a:rPr lang="en-US" baseline="0" dirty="0" smtClean="0"/>
              <a:t>Some aspects have less emphasis, like SSO and protection</a:t>
            </a:r>
          </a:p>
          <a:p>
            <a:pPr marL="171450" indent="-171450">
              <a:buFontTx/>
              <a:buChar char="-"/>
            </a:pPr>
            <a:r>
              <a:rPr lang="en-US" baseline="0" dirty="0" smtClean="0"/>
              <a:t>Walk through each of the processes</a:t>
            </a:r>
          </a:p>
          <a:p>
            <a:pPr marL="171450" indent="-171450">
              <a:buFontTx/>
              <a:buChar char="-"/>
            </a:pPr>
            <a:r>
              <a:rPr lang="en-US" baseline="0" dirty="0" smtClean="0"/>
              <a:t>Then the overall flow of data from left to right</a:t>
            </a:r>
          </a:p>
          <a:p>
            <a:pPr marL="171450" indent="-171450">
              <a:buFontTx/>
              <a:buChar char="-"/>
            </a:pPr>
            <a:r>
              <a:rPr lang="en-US" dirty="0" smtClean="0"/>
              <a:t>No new</a:t>
            </a:r>
            <a:r>
              <a:rPr lang="en-US" baseline="0" dirty="0" smtClean="0"/>
              <a:t> analysis: rather it draws together and </a:t>
            </a:r>
            <a:r>
              <a:rPr lang="en-US" b="1" baseline="0" dirty="0" smtClean="0"/>
              <a:t>coordinates</a:t>
            </a:r>
            <a:r>
              <a:rPr lang="en-US" baseline="0" dirty="0" smtClean="0"/>
              <a:t> </a:t>
            </a:r>
            <a:r>
              <a:rPr lang="en-US" b="1" baseline="0" dirty="0" smtClean="0"/>
              <a:t>what traditionally have been separately undertaken (disparate – means different, not strong enough</a:t>
            </a:r>
            <a:r>
              <a:rPr lang="en-US" baseline="0" dirty="0" smtClean="0"/>
              <a:t>)  analyses of operations and planning</a:t>
            </a:r>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41</a:t>
            </a:fld>
            <a:endParaRPr lang="en-US" dirty="0"/>
          </a:p>
        </p:txBody>
      </p:sp>
    </p:spTree>
    <p:extLst>
      <p:ext uri="{BB962C8B-B14F-4D97-AF65-F5344CB8AC3E}">
        <p14:creationId xmlns:p14="http://schemas.microsoft.com/office/powerpoint/2010/main" val="2943655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PRI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0" y="3749040"/>
            <a:ext cx="4572000" cy="2651760"/>
          </a:xfrm>
          <a:ln>
            <a:noFill/>
          </a:ln>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1097280"/>
            <a:ext cx="4572000" cy="2468880"/>
          </a:xfrm>
          <a:ln>
            <a:noFill/>
          </a:ln>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83680" y="365760"/>
            <a:ext cx="2286000" cy="372289"/>
          </a:xfrm>
          <a:prstGeom prst="rect">
            <a:avLst/>
          </a:prstGeom>
        </p:spPr>
      </p:pic>
      <p:sp>
        <p:nvSpPr>
          <p:cNvPr id="8" name="Text Box 47"/>
          <p:cNvSpPr txBox="1">
            <a:spLocks noChangeArrowheads="1"/>
          </p:cNvSpPr>
          <p:nvPr userDrawn="1"/>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2016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spTree>
    <p:extLst>
      <p:ext uri="{BB962C8B-B14F-4D97-AF65-F5344CB8AC3E}">
        <p14:creationId xmlns:p14="http://schemas.microsoft.com/office/powerpoint/2010/main" val="5265321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95360" cy="731520"/>
          </a:xfrm>
        </p:spPr>
        <p:txBody>
          <a:bodyPr/>
          <a:lstStyle/>
          <a:p>
            <a:r>
              <a:rPr lang="en-US" smtClean="0"/>
              <a:t>Click to edit Master title style</a:t>
            </a:r>
            <a:endParaRPr lang="en-US"/>
          </a:p>
        </p:txBody>
      </p:sp>
    </p:spTree>
    <p:extLst>
      <p:ext uri="{BB962C8B-B14F-4D97-AF65-F5344CB8AC3E}">
        <p14:creationId xmlns:p14="http://schemas.microsoft.com/office/powerpoint/2010/main" val="32362447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5914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34640" y="822960"/>
            <a:ext cx="3474720" cy="2137709"/>
          </a:xfrm>
          <a:prstGeom prst="rect">
            <a:avLst/>
          </a:prstGeom>
        </p:spPr>
      </p:pic>
      <p:sp>
        <p:nvSpPr>
          <p:cNvPr id="6" name="TextBox 5"/>
          <p:cNvSpPr txBox="1"/>
          <p:nvPr userDrawn="1"/>
        </p:nvSpPr>
        <p:spPr>
          <a:xfrm>
            <a:off x="365760" y="3200400"/>
            <a:ext cx="8412480" cy="1371600"/>
          </a:xfrm>
          <a:prstGeom prst="rect">
            <a:avLst/>
          </a:prstGeom>
          <a:noFill/>
        </p:spPr>
        <p:txBody>
          <a:bodyPr wrap="none" rtlCol="0">
            <a:noAutofit/>
          </a:bodyPr>
          <a:lstStyle/>
          <a:p>
            <a:pPr algn="ctr">
              <a:spcBef>
                <a:spcPts val="0"/>
              </a:spcBef>
            </a:pPr>
            <a:r>
              <a:rPr lang="en-US" sz="3000" b="1" dirty="0" smtClean="0">
                <a:solidFill>
                  <a:schemeClr val="tx2"/>
                </a:solidFill>
              </a:rPr>
              <a:t>Together…Shaping the Future of Electricity</a:t>
            </a:r>
            <a:endParaRPr lang="en-US" sz="3000" b="1" dirty="0">
              <a:solidFill>
                <a:schemeClr val="tx2"/>
              </a:solidFill>
            </a:endParaRPr>
          </a:p>
        </p:txBody>
      </p:sp>
    </p:spTree>
    <p:extLst>
      <p:ext uri="{BB962C8B-B14F-4D97-AF65-F5344CB8AC3E}">
        <p14:creationId xmlns:p14="http://schemas.microsoft.com/office/powerpoint/2010/main" val="163793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ENV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0" y="3749040"/>
            <a:ext cx="4572000" cy="2651760"/>
          </a:xfrm>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1097280"/>
            <a:ext cx="4572000" cy="2468880"/>
          </a:xfrm>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83680" y="365760"/>
            <a:ext cx="2286000" cy="372289"/>
          </a:xfrm>
          <a:prstGeom prst="rect">
            <a:avLst/>
          </a:prstGeom>
        </p:spPr>
      </p:pic>
      <p:sp>
        <p:nvSpPr>
          <p:cNvPr id="8" name="Text Box 47"/>
          <p:cNvSpPr txBox="1">
            <a:spLocks noChangeArrowheads="1"/>
          </p:cNvSpPr>
          <p:nvPr userDrawn="1"/>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2016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spTree>
    <p:extLst>
      <p:ext uri="{BB962C8B-B14F-4D97-AF65-F5344CB8AC3E}">
        <p14:creationId xmlns:p14="http://schemas.microsoft.com/office/powerpoint/2010/main" val="4688579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GEN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0" y="3749040"/>
            <a:ext cx="4572000" cy="2651760"/>
          </a:xfrm>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1097280"/>
            <a:ext cx="4572000" cy="2468880"/>
          </a:xfrm>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83680" y="365760"/>
            <a:ext cx="2286000" cy="372289"/>
          </a:xfrm>
          <a:prstGeom prst="rect">
            <a:avLst/>
          </a:prstGeom>
        </p:spPr>
      </p:pic>
      <p:sp>
        <p:nvSpPr>
          <p:cNvPr id="8" name="Text Box 47"/>
          <p:cNvSpPr txBox="1">
            <a:spLocks noChangeArrowheads="1"/>
          </p:cNvSpPr>
          <p:nvPr userDrawn="1"/>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2016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spTree>
    <p:extLst>
      <p:ext uri="{BB962C8B-B14F-4D97-AF65-F5344CB8AC3E}">
        <p14:creationId xmlns:p14="http://schemas.microsoft.com/office/powerpoint/2010/main" val="31919067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NUC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274320" y="3749040"/>
            <a:ext cx="4572000" cy="2651760"/>
          </a:xfrm>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1097280"/>
            <a:ext cx="4572000" cy="2468880"/>
          </a:xfrm>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83680" y="365760"/>
            <a:ext cx="2286000" cy="372289"/>
          </a:xfrm>
          <a:prstGeom prst="rect">
            <a:avLst/>
          </a:prstGeom>
        </p:spPr>
      </p:pic>
      <p:sp>
        <p:nvSpPr>
          <p:cNvPr id="8" name="Text Box 47"/>
          <p:cNvSpPr txBox="1">
            <a:spLocks noChangeArrowheads="1"/>
          </p:cNvSpPr>
          <p:nvPr userDrawn="1"/>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2016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8064920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PDU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0" y="3749040"/>
            <a:ext cx="4572000" cy="2651760"/>
          </a:xfrm>
        </p:spPr>
        <p:txBody>
          <a:bodyPr>
            <a:normAutofit/>
          </a:bodyPr>
          <a:lstStyle>
            <a:lvl1pPr marL="0" indent="0" algn="r">
              <a:spcAft>
                <a:spcPts val="1200"/>
              </a:spcAft>
              <a:buFontTx/>
              <a:buNone/>
              <a:defRPr sz="18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274320" y="1097280"/>
            <a:ext cx="4572000" cy="2468880"/>
          </a:xfrm>
        </p:spPr>
        <p:txBody>
          <a:bodyPr anchor="b">
            <a:normAutofit/>
          </a:bodyPr>
          <a:lstStyle>
            <a:lvl1pPr algn="r">
              <a:spcAft>
                <a:spcPts val="600"/>
              </a:spcAft>
              <a:defRPr sz="32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83680" y="365760"/>
            <a:ext cx="2286000" cy="372289"/>
          </a:xfrm>
          <a:prstGeom prst="rect">
            <a:avLst/>
          </a:prstGeom>
        </p:spPr>
      </p:pic>
      <p:sp>
        <p:nvSpPr>
          <p:cNvPr id="8" name="Text Box 47"/>
          <p:cNvSpPr txBox="1">
            <a:spLocks noChangeArrowheads="1"/>
          </p:cNvSpPr>
          <p:nvPr userDrawn="1"/>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2016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spTree>
    <p:extLst>
      <p:ext uri="{BB962C8B-B14F-4D97-AF65-F5344CB8AC3E}">
        <p14:creationId xmlns:p14="http://schemas.microsoft.com/office/powerpoint/2010/main" val="15568070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95360" cy="731520"/>
          </a:xfrm>
        </p:spPr>
        <p:txBody>
          <a:bodyPr>
            <a:no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74320" y="1005840"/>
            <a:ext cx="8595360" cy="5394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17946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1920240"/>
            <a:ext cx="8412480" cy="1371600"/>
          </a:xfrm>
        </p:spPr>
        <p:txBody>
          <a:bodyPr anchor="t"/>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3383280"/>
            <a:ext cx="8412480" cy="1554480"/>
          </a:xfrm>
        </p:spPr>
        <p:txBody>
          <a:bodyPr anchor="t">
            <a:normAutofit/>
          </a:bodyP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532697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005840"/>
            <a:ext cx="42062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005840"/>
            <a:ext cx="42062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8111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0"/>
            <a:ext cx="8595360" cy="7315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74320" y="1005840"/>
            <a:ext cx="42062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4320" y="1737360"/>
            <a:ext cx="42062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005840"/>
            <a:ext cx="42062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39" y="1737360"/>
            <a:ext cx="42062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2701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0" name="Text Box 36"/>
          <p:cNvSpPr txBox="1">
            <a:spLocks noChangeArrowheads="1"/>
          </p:cNvSpPr>
          <p:nvPr/>
        </p:nvSpPr>
        <p:spPr bwMode="auto">
          <a:xfrm>
            <a:off x="182880" y="6473711"/>
            <a:ext cx="608013"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dirty="0">
              <a:solidFill>
                <a:schemeClr val="bg1">
                  <a:lumMod val="50000"/>
                </a:schemeClr>
              </a:solidFill>
            </a:endParaRPr>
          </a:p>
        </p:txBody>
      </p:sp>
      <p:sp>
        <p:nvSpPr>
          <p:cNvPr id="1026" name="Rectangle 2"/>
          <p:cNvSpPr>
            <a:spLocks noGrp="1" noChangeArrowheads="1"/>
          </p:cNvSpPr>
          <p:nvPr>
            <p:ph type="title"/>
          </p:nvPr>
        </p:nvSpPr>
        <p:spPr bwMode="auto">
          <a:xfrm>
            <a:off x="274320" y="182563"/>
            <a:ext cx="859536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274320" y="1005840"/>
            <a:ext cx="8595360" cy="5394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8" name="Picture 7" descr="EPRI logo 2014_RGB.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15200" y="6492240"/>
            <a:ext cx="1554480" cy="287681"/>
          </a:xfrm>
          <a:prstGeom prst="rect">
            <a:avLst/>
          </a:prstGeom>
        </p:spPr>
      </p:pic>
      <p:cxnSp>
        <p:nvCxnSpPr>
          <p:cNvPr id="3" name="Straight Connector 2"/>
          <p:cNvCxnSpPr/>
          <p:nvPr userDrawn="1"/>
        </p:nvCxnSpPr>
        <p:spPr bwMode="auto">
          <a:xfrm>
            <a:off x="274320" y="6446520"/>
            <a:ext cx="8595360" cy="0"/>
          </a:xfrm>
          <a:prstGeom prst="line">
            <a:avLst/>
          </a:prstGeom>
          <a:solidFill>
            <a:schemeClr val="accent1"/>
          </a:solidFill>
          <a:ln w="9525" cap="flat" cmpd="sng" algn="ctr">
            <a:solidFill>
              <a:srgbClr val="D1D1D1"/>
            </a:solidFill>
            <a:prstDash val="solid"/>
            <a:round/>
            <a:headEnd type="none" w="med" len="med"/>
            <a:tailEnd type="none" w="med" len="med"/>
          </a:ln>
          <a:effectLst/>
        </p:spPr>
      </p:cxnSp>
      <p:sp>
        <p:nvSpPr>
          <p:cNvPr id="7" name="Text Box 47"/>
          <p:cNvSpPr txBox="1">
            <a:spLocks noChangeArrowheads="1"/>
          </p:cNvSpPr>
          <p:nvPr userDrawn="1"/>
        </p:nvSpPr>
        <p:spPr bwMode="auto">
          <a:xfrm>
            <a:off x="3190081"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2016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spTree>
    <p:extLst>
      <p:ext uri="{BB962C8B-B14F-4D97-AF65-F5344CB8AC3E}">
        <p14:creationId xmlns:p14="http://schemas.microsoft.com/office/powerpoint/2010/main" val="218475176"/>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73" r:id="rId3"/>
    <p:sldLayoutId id="2147483674" r:id="rId4"/>
    <p:sldLayoutId id="2147483675" r:id="rId5"/>
    <p:sldLayoutId id="2147483666" r:id="rId6"/>
    <p:sldLayoutId id="2147483667" r:id="rId7"/>
    <p:sldLayoutId id="2147483668" r:id="rId8"/>
    <p:sldLayoutId id="2147483669" r:id="rId9"/>
    <p:sldLayoutId id="2147483670" r:id="rId10"/>
    <p:sldLayoutId id="2147483671" r:id="rId11"/>
    <p:sldLayoutId id="2147483677" r:id="rId12"/>
  </p:sldLayoutIdLst>
  <p:timing>
    <p:tnLst>
      <p:par>
        <p:cTn id="1" dur="indefinite" restart="never" nodeType="tmRoot"/>
      </p:par>
    </p:tnLst>
  </p:timing>
  <p:txStyles>
    <p:titleStyle>
      <a:lvl1pPr algn="l" rtl="0" eaLnBrk="1" fontAlgn="base" hangingPunct="1">
        <a:lnSpc>
          <a:spcPct val="100000"/>
        </a:lnSpc>
        <a:spcBef>
          <a:spcPct val="0"/>
        </a:spcBef>
        <a:spcAft>
          <a:spcPct val="0"/>
        </a:spcAft>
        <a:defRPr sz="24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000">
          <a:solidFill>
            <a:schemeClr val="tx1"/>
          </a:solidFill>
          <a:latin typeface="+mn-lt"/>
        </a:defRPr>
      </a:lvl2pPr>
      <a:lvl3pPr marL="798513" indent="-166688"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3pPr>
      <a:lvl4pPr marL="1196975" indent="-223838" algn="l" rtl="0" eaLnBrk="1" fontAlgn="base" hangingPunct="1">
        <a:lnSpc>
          <a:spcPct val="100000"/>
        </a:lnSpc>
        <a:spcBef>
          <a:spcPct val="0"/>
        </a:spcBef>
        <a:spcAft>
          <a:spcPts val="600"/>
        </a:spcAft>
        <a:buClr>
          <a:schemeClr val="tx2"/>
        </a:buClr>
        <a:buChar char="–"/>
        <a:defRPr sz="2000">
          <a:solidFill>
            <a:schemeClr val="tx1"/>
          </a:solidFill>
          <a:latin typeface="+mn-lt"/>
        </a:defRPr>
      </a:lvl4pPr>
      <a:lvl5pPr marL="1487488" indent="-174625"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tuohy@epri.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37.emf"/><Relationship Id="rId4" Type="http://schemas.openxmlformats.org/officeDocument/2006/relationships/image" Target="../media/image36.emf"/></Relationships>
</file>

<file path=ppt/slides/_rels/slide4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274320" y="3749040"/>
            <a:ext cx="4572000" cy="2651760"/>
          </a:xfrm>
          <a:ln>
            <a:noFill/>
          </a:ln>
        </p:spPr>
        <p:txBody>
          <a:bodyPr/>
          <a:lstStyle/>
          <a:p>
            <a:pPr algn="r"/>
            <a:r>
              <a:rPr lang="en-US" b="1" dirty="0" smtClean="0"/>
              <a:t>Aidan Tuohy</a:t>
            </a:r>
            <a:br>
              <a:rPr lang="en-US" b="1" dirty="0" smtClean="0"/>
            </a:br>
            <a:r>
              <a:rPr lang="en-US" dirty="0" smtClean="0"/>
              <a:t>EPRI Grid Ops and Planning</a:t>
            </a:r>
            <a:br>
              <a:rPr lang="en-US" dirty="0" smtClean="0"/>
            </a:br>
            <a:r>
              <a:rPr lang="en-US" dirty="0" smtClean="0">
                <a:hlinkClick r:id="rId2"/>
              </a:rPr>
              <a:t>atuohy@epri.com</a:t>
            </a:r>
            <a:r>
              <a:rPr lang="en-US" dirty="0" smtClean="0"/>
              <a:t> </a:t>
            </a:r>
          </a:p>
          <a:p>
            <a:pPr algn="r"/>
            <a:r>
              <a:rPr lang="en-US" b="1" dirty="0" smtClean="0"/>
              <a:t>Iowa State University Seminar</a:t>
            </a:r>
            <a:r>
              <a:rPr lang="en-US" dirty="0" smtClean="0"/>
              <a:t/>
            </a:r>
            <a:br>
              <a:rPr lang="en-US" dirty="0" smtClean="0"/>
            </a:br>
            <a:r>
              <a:rPr lang="en-US" dirty="0" smtClean="0"/>
              <a:t>March 21, 2016</a:t>
            </a:r>
            <a:endParaRPr lang="en-US" dirty="0"/>
          </a:p>
        </p:txBody>
      </p:sp>
      <p:sp>
        <p:nvSpPr>
          <p:cNvPr id="3" name="Title 2"/>
          <p:cNvSpPr>
            <a:spLocks noGrp="1"/>
          </p:cNvSpPr>
          <p:nvPr>
            <p:ph type="ctrTitle" sz="quarter"/>
          </p:nvPr>
        </p:nvSpPr>
        <p:spPr>
          <a:xfrm>
            <a:off x="274320" y="1097280"/>
            <a:ext cx="4572000" cy="2468880"/>
          </a:xfrm>
          <a:ln>
            <a:noFill/>
          </a:ln>
        </p:spPr>
        <p:txBody>
          <a:bodyPr>
            <a:normAutofit/>
          </a:bodyPr>
          <a:lstStyle/>
          <a:p>
            <a:pPr algn="r"/>
            <a:r>
              <a:rPr lang="en-US" dirty="0" smtClean="0">
                <a:solidFill>
                  <a:schemeClr val="tx2"/>
                </a:solidFill>
              </a:rPr>
              <a:t>Power System Flexibility Assessment</a:t>
            </a:r>
            <a:br>
              <a:rPr lang="en-US" dirty="0" smtClean="0">
                <a:solidFill>
                  <a:schemeClr val="tx2"/>
                </a:solidFill>
              </a:rPr>
            </a:br>
            <a:r>
              <a:rPr lang="en-US" sz="2800" dirty="0" err="1" smtClean="0">
                <a:solidFill>
                  <a:schemeClr val="bg2"/>
                </a:solidFill>
              </a:rPr>
              <a:t>InFLEXion</a:t>
            </a:r>
            <a:r>
              <a:rPr lang="en-US" sz="2800" dirty="0" smtClean="0">
                <a:solidFill>
                  <a:schemeClr val="bg2"/>
                </a:solidFill>
              </a:rPr>
              <a:t> flexibility assessment tool</a:t>
            </a:r>
            <a:endParaRPr lang="en-US" sz="2800" dirty="0">
              <a:solidFill>
                <a:schemeClr val="bg2"/>
              </a:solidFill>
            </a:endParaRPr>
          </a:p>
        </p:txBody>
      </p:sp>
    </p:spTree>
    <p:extLst>
      <p:ext uri="{BB962C8B-B14F-4D97-AF65-F5344CB8AC3E}">
        <p14:creationId xmlns:p14="http://schemas.microsoft.com/office/powerpoint/2010/main" val="811522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EPRI Flexible System Planning R&amp;D</a:t>
            </a:r>
            <a:endParaRPr lang="en-US" dirty="0"/>
          </a:p>
        </p:txBody>
      </p:sp>
      <p:graphicFrame>
        <p:nvGraphicFramePr>
          <p:cNvPr id="7" name="Diagram 6"/>
          <p:cNvGraphicFramePr/>
          <p:nvPr/>
        </p:nvGraphicFramePr>
        <p:xfrm>
          <a:off x="469640" y="1600200"/>
          <a:ext cx="8189167"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398763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p:txBody>
          <a:bodyPr/>
          <a:lstStyle/>
          <a:p>
            <a:r>
              <a:rPr lang="en-US" dirty="0" smtClean="0"/>
              <a:t>Flexibility Metrics for system planning</a:t>
            </a:r>
            <a:endParaRPr lang="en-US" dirty="0"/>
          </a:p>
        </p:txBody>
      </p:sp>
      <p:sp>
        <p:nvSpPr>
          <p:cNvPr id="161797" name="Rectangle 5"/>
          <p:cNvSpPr>
            <a:spLocks noGrp="1" noChangeArrowheads="1"/>
          </p:cNvSpPr>
          <p:nvPr>
            <p:ph idx="1"/>
          </p:nvPr>
        </p:nvSpPr>
        <p:spPr>
          <a:xfrm>
            <a:off x="190501" y="1280160"/>
            <a:ext cx="4895850" cy="5029200"/>
          </a:xfrm>
        </p:spPr>
        <p:txBody>
          <a:bodyPr>
            <a:normAutofit lnSpcReduction="10000"/>
          </a:bodyPr>
          <a:lstStyle/>
          <a:p>
            <a:pPr>
              <a:spcAft>
                <a:spcPts val="0"/>
              </a:spcAft>
            </a:pPr>
            <a:r>
              <a:rPr lang="en-US" dirty="0" smtClean="0">
                <a:solidFill>
                  <a:schemeClr val="tx1"/>
                </a:solidFill>
              </a:rPr>
              <a:t>Multi-Level Approach</a:t>
            </a:r>
          </a:p>
          <a:p>
            <a:pPr lvl="1">
              <a:spcAft>
                <a:spcPts val="0"/>
              </a:spcAft>
            </a:pPr>
            <a:r>
              <a:rPr lang="en-US" dirty="0" smtClean="0">
                <a:solidFill>
                  <a:schemeClr val="tx1"/>
                </a:solidFill>
              </a:rPr>
              <a:t>Levels 1 and 2 </a:t>
            </a:r>
            <a:r>
              <a:rPr lang="en-US" dirty="0" smtClean="0">
                <a:solidFill>
                  <a:schemeClr val="tx1"/>
                </a:solidFill>
                <a:sym typeface="Wingdings" pitchFamily="2" charset="2"/>
              </a:rPr>
              <a:t></a:t>
            </a:r>
            <a:r>
              <a:rPr lang="en-US" dirty="0" smtClean="0">
                <a:solidFill>
                  <a:schemeClr val="tx1"/>
                </a:solidFill>
              </a:rPr>
              <a:t>screening Levels 3 and 4 </a:t>
            </a:r>
            <a:r>
              <a:rPr lang="en-US" dirty="0" smtClean="0">
                <a:solidFill>
                  <a:schemeClr val="tx1"/>
                </a:solidFill>
                <a:sym typeface="Wingdings" pitchFamily="2" charset="2"/>
              </a:rPr>
              <a:t></a:t>
            </a:r>
            <a:r>
              <a:rPr lang="en-US" dirty="0" smtClean="0">
                <a:solidFill>
                  <a:schemeClr val="tx1"/>
                </a:solidFill>
              </a:rPr>
              <a:t>detailed metrics</a:t>
            </a:r>
          </a:p>
          <a:p>
            <a:pPr>
              <a:spcAft>
                <a:spcPts val="0"/>
              </a:spcAft>
            </a:pPr>
            <a:endParaRPr lang="en-US" dirty="0" smtClean="0">
              <a:solidFill>
                <a:schemeClr val="tx1"/>
              </a:solidFill>
            </a:endParaRPr>
          </a:p>
          <a:p>
            <a:pPr>
              <a:spcAft>
                <a:spcPts val="0"/>
              </a:spcAft>
            </a:pPr>
            <a:r>
              <a:rPr lang="en-US" dirty="0" smtClean="0">
                <a:solidFill>
                  <a:schemeClr val="tx1"/>
                </a:solidFill>
              </a:rPr>
              <a:t>Three detailed metrics:</a:t>
            </a:r>
          </a:p>
          <a:p>
            <a:pPr lvl="1">
              <a:spcAft>
                <a:spcPts val="0"/>
              </a:spcAft>
            </a:pPr>
            <a:r>
              <a:rPr lang="en-US" dirty="0" smtClean="0">
                <a:solidFill>
                  <a:schemeClr val="tx1"/>
                </a:solidFill>
              </a:rPr>
              <a:t>Periods of Flexibility Deficit </a:t>
            </a:r>
          </a:p>
          <a:p>
            <a:pPr lvl="1">
              <a:spcAft>
                <a:spcPts val="0"/>
              </a:spcAft>
            </a:pPr>
            <a:r>
              <a:rPr lang="en-US" dirty="0" smtClean="0">
                <a:solidFill>
                  <a:schemeClr val="tx1"/>
                </a:solidFill>
              </a:rPr>
              <a:t>Expected Unserved Ramping </a:t>
            </a:r>
          </a:p>
          <a:p>
            <a:pPr lvl="1">
              <a:spcAft>
                <a:spcPts val="0"/>
              </a:spcAft>
            </a:pPr>
            <a:r>
              <a:rPr lang="en-US" dirty="0" smtClean="0">
                <a:solidFill>
                  <a:schemeClr val="tx1"/>
                </a:solidFill>
              </a:rPr>
              <a:t>Insufficient Ramping Resource Expectation </a:t>
            </a:r>
          </a:p>
          <a:p>
            <a:pPr lvl="2">
              <a:spcAft>
                <a:spcPts val="0"/>
              </a:spcAft>
            </a:pPr>
            <a:endParaRPr lang="en-US" dirty="0" smtClean="0">
              <a:solidFill>
                <a:schemeClr val="tx1"/>
              </a:solidFill>
            </a:endParaRPr>
          </a:p>
          <a:p>
            <a:pPr>
              <a:spcAft>
                <a:spcPts val="0"/>
              </a:spcAft>
            </a:pPr>
            <a:r>
              <a:rPr lang="en-US" dirty="0" smtClean="0">
                <a:solidFill>
                  <a:schemeClr val="tx1"/>
                </a:solidFill>
              </a:rPr>
              <a:t>Post processed metrics based on simulation or historical data</a:t>
            </a:r>
          </a:p>
          <a:p>
            <a:pPr>
              <a:spcAft>
                <a:spcPts val="0"/>
              </a:spcAft>
            </a:pPr>
            <a:endParaRPr lang="en-US" dirty="0">
              <a:solidFill>
                <a:schemeClr val="tx1"/>
              </a:solidFill>
            </a:endParaRPr>
          </a:p>
          <a:p>
            <a:pPr>
              <a:spcAft>
                <a:spcPts val="0"/>
              </a:spcAft>
            </a:pPr>
            <a:r>
              <a:rPr lang="en-US" dirty="0" smtClean="0">
                <a:solidFill>
                  <a:schemeClr val="tx1"/>
                </a:solidFill>
              </a:rPr>
              <a:t>White paper available on epri.com</a:t>
            </a:r>
          </a:p>
          <a:p>
            <a:pPr lvl="2">
              <a:spcAft>
                <a:spcPts val="0"/>
              </a:spcAft>
            </a:pPr>
            <a:endParaRPr lang="en-US" dirty="0" smtClean="0">
              <a:solidFill>
                <a:schemeClr val="tx1"/>
              </a:solidFill>
            </a:endParaRPr>
          </a:p>
        </p:txBody>
      </p:sp>
      <p:graphicFrame>
        <p:nvGraphicFramePr>
          <p:cNvPr id="4" name="Diagram 3"/>
          <p:cNvGraphicFramePr/>
          <p:nvPr>
            <p:extLst/>
          </p:nvPr>
        </p:nvGraphicFramePr>
        <p:xfrm>
          <a:off x="4999686" y="1195455"/>
          <a:ext cx="3953814" cy="4752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915703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Inflexion Screen Shot</a:t>
            </a:r>
            <a:endParaRPr lang="en-US"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65125" y="1553110"/>
            <a:ext cx="8413750" cy="4482030"/>
          </a:xfrm>
          <a:prstGeom prst="rect">
            <a:avLst/>
          </a:prstGeom>
          <a:noFill/>
          <a:ln w="9525">
            <a:noFill/>
            <a:miter lim="800000"/>
            <a:headEnd/>
            <a:tailEnd/>
          </a:ln>
        </p:spPr>
      </p:pic>
    </p:spTree>
    <p:extLst>
      <p:ext uri="{BB962C8B-B14F-4D97-AF65-F5344CB8AC3E}">
        <p14:creationId xmlns:p14="http://schemas.microsoft.com/office/powerpoint/2010/main" val="2656313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Flexibility Assessment Study – Southwest Power Pool (SPP) Wind Integration Study</a:t>
            </a:r>
            <a:endParaRPr lang="en-US" dirty="0"/>
          </a:p>
        </p:txBody>
      </p:sp>
      <p:sp>
        <p:nvSpPr>
          <p:cNvPr id="4" name="Content Placeholder 3"/>
          <p:cNvSpPr>
            <a:spLocks noGrp="1"/>
          </p:cNvSpPr>
          <p:nvPr>
            <p:ph idx="1"/>
          </p:nvPr>
        </p:nvSpPr>
        <p:spPr>
          <a:xfrm>
            <a:off x="274320" y="1005840"/>
            <a:ext cx="8595360" cy="4937760"/>
          </a:xfrm>
        </p:spPr>
        <p:txBody>
          <a:bodyPr>
            <a:normAutofit fontScale="85000" lnSpcReduction="20000"/>
          </a:bodyPr>
          <a:lstStyle/>
          <a:p>
            <a:r>
              <a:rPr lang="en-US" dirty="0" smtClean="0"/>
              <a:t>Recently completed study for SPP</a:t>
            </a:r>
          </a:p>
          <a:p>
            <a:pPr lvl="1"/>
            <a:r>
              <a:rPr lang="en-US" dirty="0" smtClean="0"/>
              <a:t>Part of larger wind integration study</a:t>
            </a:r>
          </a:p>
          <a:p>
            <a:pPr lvl="1"/>
            <a:r>
              <a:rPr lang="en-US" dirty="0" smtClean="0"/>
              <a:t>Other parts covering thermal and voltage issues </a:t>
            </a:r>
          </a:p>
          <a:p>
            <a:pPr lvl="1"/>
            <a:r>
              <a:rPr lang="en-US" dirty="0" smtClean="0"/>
              <a:t>Ramping analysis performed by EPRI</a:t>
            </a:r>
          </a:p>
          <a:p>
            <a:pPr lvl="1"/>
            <a:endParaRPr lang="en-US" dirty="0"/>
          </a:p>
          <a:p>
            <a:r>
              <a:rPr lang="en-US" dirty="0" smtClean="0"/>
              <a:t>Uses historical analysis to understand ramping issues</a:t>
            </a:r>
          </a:p>
          <a:p>
            <a:pPr lvl="1"/>
            <a:r>
              <a:rPr lang="en-US" dirty="0" smtClean="0"/>
              <a:t>How much does wind increase ramping?</a:t>
            </a:r>
          </a:p>
          <a:p>
            <a:pPr lvl="1"/>
            <a:r>
              <a:rPr lang="en-US" dirty="0" smtClean="0"/>
              <a:t>How much ramping was available?</a:t>
            </a:r>
          </a:p>
          <a:p>
            <a:pPr lvl="1"/>
            <a:r>
              <a:rPr lang="en-US" dirty="0" smtClean="0"/>
              <a:t>Baselines for future years </a:t>
            </a:r>
            <a:r>
              <a:rPr lang="en-US" dirty="0" smtClean="0">
                <a:sym typeface="Wingdings" panose="05000000000000000000" pitchFamily="2" charset="2"/>
              </a:rPr>
              <a:t> not expecting flexibility issues for 2014/15 period studied</a:t>
            </a:r>
          </a:p>
          <a:p>
            <a:pPr lvl="1"/>
            <a:r>
              <a:rPr lang="en-US" dirty="0" smtClean="0">
                <a:sym typeface="Wingdings" panose="05000000000000000000" pitchFamily="2" charset="2"/>
              </a:rPr>
              <a:t>Simulations of future years are also possible</a:t>
            </a:r>
          </a:p>
          <a:p>
            <a:pPr lvl="1"/>
            <a:endParaRPr lang="en-US" dirty="0">
              <a:sym typeface="Wingdings" panose="05000000000000000000" pitchFamily="2" charset="2"/>
            </a:endParaRPr>
          </a:p>
          <a:p>
            <a:r>
              <a:rPr lang="en-US" dirty="0" smtClean="0">
                <a:sym typeface="Wingdings" panose="05000000000000000000" pitchFamily="2" charset="2"/>
              </a:rPr>
              <a:t>Installed wind during study period increased from 7.3 GW to 8.6 GW (now over 12 GW)</a:t>
            </a:r>
          </a:p>
          <a:p>
            <a:pPr lvl="1"/>
            <a:r>
              <a:rPr lang="en-US" dirty="0" smtClean="0">
                <a:sym typeface="Wingdings" panose="05000000000000000000" pitchFamily="2" charset="2"/>
              </a:rPr>
              <a:t>Used actual dispatches, including some wind that was dispatched down as part of </a:t>
            </a:r>
            <a:r>
              <a:rPr lang="en-US" dirty="0" err="1" smtClean="0">
                <a:sym typeface="Wingdings" panose="05000000000000000000" pitchFamily="2" charset="2"/>
              </a:rPr>
              <a:t>Dispatchable</a:t>
            </a:r>
            <a:r>
              <a:rPr lang="en-US" dirty="0" smtClean="0">
                <a:sym typeface="Wingdings" panose="05000000000000000000" pitchFamily="2" charset="2"/>
              </a:rPr>
              <a:t> Variable Intermittent Resource (DVER) study</a:t>
            </a:r>
          </a:p>
          <a:p>
            <a:pPr lvl="1"/>
            <a:r>
              <a:rPr lang="en-US" dirty="0" smtClean="0">
                <a:sym typeface="Wingdings" panose="05000000000000000000" pitchFamily="2" charset="2"/>
              </a:rPr>
              <a:t>5-minute and hourly resolution market data for 1 year</a:t>
            </a:r>
            <a:endParaRPr lang="en-US" dirty="0"/>
          </a:p>
        </p:txBody>
      </p:sp>
      <p:sp>
        <p:nvSpPr>
          <p:cNvPr id="5" name="AutoShape 4"/>
          <p:cNvSpPr>
            <a:spLocks noChangeArrowheads="1"/>
          </p:cNvSpPr>
          <p:nvPr/>
        </p:nvSpPr>
        <p:spPr bwMode="auto">
          <a:xfrm>
            <a:off x="274320" y="5943600"/>
            <a:ext cx="8869680" cy="457200"/>
          </a:xfrm>
          <a:prstGeom prst="rect">
            <a:avLst/>
          </a:prstGeom>
          <a:solidFill>
            <a:srgbClr val="5195D3"/>
          </a:solidFill>
          <a:ln w="9525" algn="ctr">
            <a:noFill/>
            <a:round/>
            <a:headEnd/>
            <a:tailEnd/>
          </a:ln>
          <a:effectLst/>
        </p:spPr>
        <p:txBody>
          <a:bodyPr wrap="square" anchor="ctr" anchorCtr="0">
            <a:normAutofit/>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algn="l">
              <a:spcBef>
                <a:spcPct val="0"/>
              </a:spcBef>
              <a:spcAft>
                <a:spcPts val="0"/>
              </a:spcAft>
            </a:pPr>
            <a:r>
              <a:rPr lang="en-US" sz="2400" b="1" dirty="0" smtClean="0">
                <a:solidFill>
                  <a:schemeClr val="bg1"/>
                </a:solidFill>
                <a:latin typeface="Arial Narrow" panose="020B0606020202030204" pitchFamily="34" charset="0"/>
              </a:rPr>
              <a:t>Provides example results for use of metrics and tool</a:t>
            </a:r>
            <a:endParaRPr lang="en-US" sz="24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84856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Flexibility Requirements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7317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5472508" y="3713301"/>
            <a:ext cx="2588103" cy="2678743"/>
            <a:chOff x="5472508" y="3713301"/>
            <a:chExt cx="2588103" cy="2678743"/>
          </a:xfrm>
        </p:grpSpPr>
        <p:grpSp>
          <p:nvGrpSpPr>
            <p:cNvPr id="23" name="Group 22"/>
            <p:cNvGrpSpPr/>
            <p:nvPr/>
          </p:nvGrpSpPr>
          <p:grpSpPr>
            <a:xfrm>
              <a:off x="5472508" y="3713301"/>
              <a:ext cx="2588103" cy="2370966"/>
              <a:chOff x="5324559" y="3900361"/>
              <a:chExt cx="2588103" cy="2014917"/>
            </a:xfrm>
          </p:grpSpPr>
          <p:cxnSp>
            <p:nvCxnSpPr>
              <p:cNvPr id="20" name="Straight Connector 19"/>
              <p:cNvCxnSpPr/>
              <p:nvPr/>
            </p:nvCxnSpPr>
            <p:spPr bwMode="auto">
              <a:xfrm>
                <a:off x="5324559" y="3900361"/>
                <a:ext cx="0" cy="2014917"/>
              </a:xfrm>
              <a:prstGeom prst="line">
                <a:avLst/>
              </a:prstGeom>
              <a:solidFill>
                <a:schemeClr val="accent1"/>
              </a:solidFill>
              <a:ln w="38100" cap="flat" cmpd="sng" algn="ctr">
                <a:solidFill>
                  <a:schemeClr val="tx1">
                    <a:lumMod val="50000"/>
                    <a:lumOff val="50000"/>
                  </a:schemeClr>
                </a:solidFill>
                <a:prstDash val="solid"/>
                <a:round/>
                <a:headEnd type="none" w="med" len="med"/>
                <a:tailEnd type="none" w="med" len="med"/>
              </a:ln>
              <a:effectLst/>
            </p:spPr>
          </p:cxnSp>
          <p:cxnSp>
            <p:nvCxnSpPr>
              <p:cNvPr id="21" name="Straight Connector 20"/>
              <p:cNvCxnSpPr/>
              <p:nvPr/>
            </p:nvCxnSpPr>
            <p:spPr bwMode="auto">
              <a:xfrm>
                <a:off x="5324559" y="5915278"/>
                <a:ext cx="2588103" cy="0"/>
              </a:xfrm>
              <a:prstGeom prst="line">
                <a:avLst/>
              </a:prstGeom>
              <a:solidFill>
                <a:schemeClr val="accent1"/>
              </a:solidFill>
              <a:ln w="38100" cap="flat" cmpd="sng" algn="ctr">
                <a:solidFill>
                  <a:schemeClr val="tx1">
                    <a:lumMod val="50000"/>
                    <a:lumOff val="50000"/>
                  </a:schemeClr>
                </a:solidFill>
                <a:prstDash val="solid"/>
                <a:round/>
                <a:headEnd type="none" w="med" len="med"/>
                <a:tailEnd type="none" w="med" len="med"/>
              </a:ln>
              <a:effectLst/>
            </p:spPr>
          </p:cxnSp>
        </p:grpSp>
        <p:sp>
          <p:nvSpPr>
            <p:cNvPr id="24" name="Rectangle 23"/>
            <p:cNvSpPr/>
            <p:nvPr/>
          </p:nvSpPr>
          <p:spPr bwMode="auto">
            <a:xfrm>
              <a:off x="5975327" y="4280687"/>
              <a:ext cx="501706" cy="180358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5" name="Rectangle 24"/>
            <p:cNvSpPr/>
            <p:nvPr/>
          </p:nvSpPr>
          <p:spPr bwMode="auto">
            <a:xfrm>
              <a:off x="6979852" y="3819441"/>
              <a:ext cx="501706" cy="2264826"/>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6" name="TextBox 25"/>
            <p:cNvSpPr txBox="1"/>
            <p:nvPr/>
          </p:nvSpPr>
          <p:spPr>
            <a:xfrm>
              <a:off x="5845855" y="6084267"/>
              <a:ext cx="760651" cy="307777"/>
            </a:xfrm>
            <a:prstGeom prst="rect">
              <a:avLst/>
            </a:prstGeom>
            <a:noFill/>
          </p:spPr>
          <p:txBody>
            <a:bodyPr wrap="square" rtlCol="0">
              <a:spAutoFit/>
            </a:bodyPr>
            <a:lstStyle/>
            <a:p>
              <a:r>
                <a:rPr lang="en-US" sz="1400" dirty="0" smtClean="0"/>
                <a:t>Unit 1</a:t>
              </a:r>
              <a:endParaRPr lang="en-US" sz="1400" dirty="0"/>
            </a:p>
          </p:txBody>
        </p:sp>
        <p:sp>
          <p:nvSpPr>
            <p:cNvPr id="27" name="TextBox 26"/>
            <p:cNvSpPr txBox="1"/>
            <p:nvPr/>
          </p:nvSpPr>
          <p:spPr>
            <a:xfrm>
              <a:off x="6850379" y="6084267"/>
              <a:ext cx="760651" cy="307777"/>
            </a:xfrm>
            <a:prstGeom prst="rect">
              <a:avLst/>
            </a:prstGeom>
            <a:noFill/>
          </p:spPr>
          <p:txBody>
            <a:bodyPr wrap="square" rtlCol="0">
              <a:spAutoFit/>
            </a:bodyPr>
            <a:lstStyle/>
            <a:p>
              <a:r>
                <a:rPr lang="en-US" sz="1400" dirty="0" smtClean="0"/>
                <a:t>Unit 2</a:t>
              </a:r>
              <a:endParaRPr lang="en-US" sz="1400" dirty="0"/>
            </a:p>
          </p:txBody>
        </p:sp>
        <p:cxnSp>
          <p:nvCxnSpPr>
            <p:cNvPr id="29" name="Straight Connector 28"/>
            <p:cNvCxnSpPr/>
            <p:nvPr/>
          </p:nvCxnSpPr>
          <p:spPr bwMode="auto">
            <a:xfrm>
              <a:off x="5472508" y="5182477"/>
              <a:ext cx="2530515" cy="0"/>
            </a:xfrm>
            <a:prstGeom prst="line">
              <a:avLst/>
            </a:prstGeom>
            <a:solidFill>
              <a:schemeClr val="accent1"/>
            </a:solidFill>
            <a:ln w="9525" cap="flat" cmpd="sng" algn="ctr">
              <a:solidFill>
                <a:schemeClr val="bg1">
                  <a:lumMod val="50000"/>
                </a:schemeClr>
              </a:solidFill>
              <a:prstDash val="lgDash"/>
              <a:round/>
              <a:headEnd type="none" w="med" len="med"/>
              <a:tailEnd type="none" w="med" len="med"/>
            </a:ln>
            <a:effectLst/>
          </p:spPr>
        </p:cxnSp>
        <p:cxnSp>
          <p:nvCxnSpPr>
            <p:cNvPr id="30" name="Straight Connector 29"/>
            <p:cNvCxnSpPr/>
            <p:nvPr/>
          </p:nvCxnSpPr>
          <p:spPr bwMode="auto">
            <a:xfrm>
              <a:off x="5488995" y="3813516"/>
              <a:ext cx="2530515" cy="0"/>
            </a:xfrm>
            <a:prstGeom prst="line">
              <a:avLst/>
            </a:prstGeom>
            <a:solidFill>
              <a:schemeClr val="accent1"/>
            </a:solidFill>
            <a:ln w="9525" cap="flat" cmpd="sng" algn="ctr">
              <a:solidFill>
                <a:schemeClr val="bg1">
                  <a:lumMod val="50000"/>
                </a:schemeClr>
              </a:solidFill>
              <a:prstDash val="lgDash"/>
              <a:round/>
              <a:headEnd type="none" w="med" len="med"/>
              <a:tailEnd type="none" w="med" len="med"/>
            </a:ln>
            <a:effectLst/>
          </p:spPr>
        </p:cxnSp>
      </p:grpSp>
      <p:sp>
        <p:nvSpPr>
          <p:cNvPr id="2" name="Title 1"/>
          <p:cNvSpPr>
            <a:spLocks noGrp="1"/>
          </p:cNvSpPr>
          <p:nvPr>
            <p:ph type="title"/>
          </p:nvPr>
        </p:nvSpPr>
        <p:spPr/>
        <p:txBody>
          <a:bodyPr/>
          <a:lstStyle/>
          <a:p>
            <a:r>
              <a:rPr lang="en-US" dirty="0" smtClean="0"/>
              <a:t>Level 1 - Flexibility Requirements</a:t>
            </a:r>
            <a:endParaRPr lang="en-US" dirty="0"/>
          </a:p>
        </p:txBody>
      </p:sp>
      <p:sp>
        <p:nvSpPr>
          <p:cNvPr id="4" name="Content Placeholder 3"/>
          <p:cNvSpPr>
            <a:spLocks noGrp="1"/>
          </p:cNvSpPr>
          <p:nvPr>
            <p:ph sz="half" idx="1"/>
          </p:nvPr>
        </p:nvSpPr>
        <p:spPr>
          <a:xfrm>
            <a:off x="274320" y="1498598"/>
            <a:ext cx="4206240" cy="4902201"/>
          </a:xfrm>
          <a:ln w="28575">
            <a:solidFill>
              <a:schemeClr val="tx1">
                <a:lumMod val="65000"/>
                <a:lumOff val="35000"/>
              </a:schemeClr>
            </a:solidFill>
          </a:ln>
        </p:spPr>
        <p:txBody>
          <a:bodyPr/>
          <a:lstStyle/>
          <a:p>
            <a:pPr marL="0" indent="0" algn="ctr">
              <a:buNone/>
            </a:pPr>
            <a:r>
              <a:rPr lang="en-US" b="1" dirty="0" smtClean="0"/>
              <a:t>Concept: Time Horizons</a:t>
            </a:r>
          </a:p>
          <a:p>
            <a:r>
              <a:rPr lang="en-US" sz="1600" dirty="0" smtClean="0"/>
              <a:t>Ramping occurs at a variety of time scales</a:t>
            </a:r>
          </a:p>
          <a:p>
            <a:r>
              <a:rPr lang="en-US" sz="1600" dirty="0" smtClean="0"/>
              <a:t>Magnitude and speed of ramping different in different time scales</a:t>
            </a:r>
            <a:endParaRPr lang="en-US" sz="1600" dirty="0"/>
          </a:p>
          <a:p>
            <a:r>
              <a:rPr lang="en-US" sz="1600" dirty="0" smtClean="0"/>
              <a:t>Resources can respond differently in different time horizons</a:t>
            </a:r>
            <a:endParaRPr lang="en-US" dirty="0"/>
          </a:p>
        </p:txBody>
      </p:sp>
      <p:sp>
        <p:nvSpPr>
          <p:cNvPr id="5" name="Content Placeholder 4"/>
          <p:cNvSpPr>
            <a:spLocks noGrp="1"/>
          </p:cNvSpPr>
          <p:nvPr>
            <p:ph sz="half" idx="2"/>
          </p:nvPr>
        </p:nvSpPr>
        <p:spPr>
          <a:xfrm>
            <a:off x="4663440" y="1498599"/>
            <a:ext cx="4206240" cy="4902200"/>
          </a:xfrm>
          <a:ln w="28575">
            <a:solidFill>
              <a:schemeClr val="tx1">
                <a:lumMod val="65000"/>
                <a:lumOff val="35000"/>
              </a:schemeClr>
            </a:solidFill>
          </a:ln>
        </p:spPr>
        <p:txBody>
          <a:bodyPr/>
          <a:lstStyle/>
          <a:p>
            <a:pPr marL="0" indent="0" algn="ctr">
              <a:buNone/>
            </a:pPr>
            <a:r>
              <a:rPr lang="en-US" b="1" dirty="0" smtClean="0"/>
              <a:t>Concept: Direction</a:t>
            </a:r>
          </a:p>
          <a:p>
            <a:r>
              <a:rPr lang="en-US" sz="1600" dirty="0" smtClean="0"/>
              <a:t>Upward ramps and downward ramps tend to occur during certain periods</a:t>
            </a:r>
          </a:p>
          <a:p>
            <a:r>
              <a:rPr lang="en-US" sz="1600" dirty="0" smtClean="0"/>
              <a:t>Resources ability to provide upward flexibility differs to its downward flexibility contribution</a:t>
            </a:r>
          </a:p>
          <a:p>
            <a:endParaRPr lang="en-US" sz="1600" dirty="0"/>
          </a:p>
        </p:txBody>
      </p:sp>
      <p:sp>
        <p:nvSpPr>
          <p:cNvPr id="6" name="Title 1"/>
          <p:cNvSpPr txBox="1">
            <a:spLocks/>
          </p:cNvSpPr>
          <p:nvPr/>
        </p:nvSpPr>
        <p:spPr bwMode="auto">
          <a:xfrm>
            <a:off x="274320" y="992980"/>
            <a:ext cx="8595360" cy="426721"/>
          </a:xfrm>
          <a:prstGeom prst="rect">
            <a:avLst/>
          </a:prstGeom>
          <a:solidFill>
            <a:schemeClr val="tx1">
              <a:lumMod val="65000"/>
              <a:lumOff val="35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lnSpc>
                <a:spcPct val="100000"/>
              </a:lnSpc>
              <a:spcBef>
                <a:spcPct val="0"/>
              </a:spcBef>
              <a:spcAft>
                <a:spcPct val="0"/>
              </a:spcAft>
              <a:defRPr sz="24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a:lstStyle>
          <a:p>
            <a:pPr algn="ctr"/>
            <a:r>
              <a:rPr lang="en-US" sz="1800" kern="0" dirty="0" smtClean="0">
                <a:solidFill>
                  <a:schemeClr val="bg1"/>
                </a:solidFill>
              </a:rPr>
              <a:t>Aim: Understand how much flexibility is required and when it is needed.</a:t>
            </a:r>
            <a:endParaRPr lang="en-US" sz="1800" kern="0" dirty="0">
              <a:solidFill>
                <a:schemeClr val="bg1"/>
              </a:solidFill>
            </a:endParaRPr>
          </a:p>
        </p:txBody>
      </p:sp>
      <p:graphicFrame>
        <p:nvGraphicFramePr>
          <p:cNvPr id="7" name="Content Placeholder 3"/>
          <p:cNvGraphicFramePr>
            <a:graphicFrameLocks/>
          </p:cNvGraphicFramePr>
          <p:nvPr>
            <p:extLst/>
          </p:nvPr>
        </p:nvGraphicFramePr>
        <p:xfrm>
          <a:off x="274639" y="3377009"/>
          <a:ext cx="4205922" cy="3023791"/>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786554" y="3969219"/>
            <a:ext cx="3179298" cy="1469891"/>
            <a:chOff x="1301262" y="1992924"/>
            <a:chExt cx="6682152" cy="1682261"/>
          </a:xfrm>
        </p:grpSpPr>
        <p:cxnSp>
          <p:nvCxnSpPr>
            <p:cNvPr id="9" name="Straight Connector 8"/>
            <p:cNvCxnSpPr/>
            <p:nvPr/>
          </p:nvCxnSpPr>
          <p:spPr bwMode="auto">
            <a:xfrm>
              <a:off x="1301262" y="3675185"/>
              <a:ext cx="1670538"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a:off x="2971800" y="2438401"/>
              <a:ext cx="1670538"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4642338" y="1992924"/>
              <a:ext cx="1670538"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a:off x="6312876" y="2438401"/>
              <a:ext cx="1670538"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flipV="1">
              <a:off x="2971800" y="2438401"/>
              <a:ext cx="0" cy="1236784"/>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V="1">
              <a:off x="4642338" y="1992924"/>
              <a:ext cx="0" cy="44547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flipV="1">
              <a:off x="6312876" y="1992924"/>
              <a:ext cx="0" cy="445477"/>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
        <p:nvSpPr>
          <p:cNvPr id="3" name="Rectangle 2"/>
          <p:cNvSpPr/>
          <p:nvPr/>
        </p:nvSpPr>
        <p:spPr bwMode="auto">
          <a:xfrm>
            <a:off x="1913986" y="5300501"/>
            <a:ext cx="1151467" cy="550334"/>
          </a:xfrm>
          <a:prstGeom prst="rect">
            <a:avLst/>
          </a:prstGeom>
          <a:solidFill>
            <a:schemeClr val="bg1"/>
          </a:solidFill>
          <a:ln w="2857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rPr>
              <a:t>Fast Variability</a:t>
            </a:r>
          </a:p>
        </p:txBody>
      </p:sp>
      <p:cxnSp>
        <p:nvCxnSpPr>
          <p:cNvPr id="17" name="Straight Arrow Connector 16"/>
          <p:cNvCxnSpPr>
            <a:stCxn id="3" idx="1"/>
          </p:cNvCxnSpPr>
          <p:nvPr/>
        </p:nvCxnSpPr>
        <p:spPr bwMode="auto">
          <a:xfrm flipH="1" flipV="1">
            <a:off x="1317709" y="5325241"/>
            <a:ext cx="596277" cy="250427"/>
          </a:xfrm>
          <a:prstGeom prst="straightConnector1">
            <a:avLst/>
          </a:prstGeom>
          <a:solidFill>
            <a:schemeClr val="accent1"/>
          </a:solidFill>
          <a:ln w="28575" cap="flat" cmpd="sng" algn="ctr">
            <a:solidFill>
              <a:schemeClr val="tx1">
                <a:lumMod val="65000"/>
                <a:lumOff val="35000"/>
              </a:schemeClr>
            </a:solidFill>
            <a:prstDash val="solid"/>
            <a:round/>
            <a:headEnd type="none" w="med" len="med"/>
            <a:tailEnd type="triangle"/>
          </a:ln>
          <a:effectLst/>
        </p:spPr>
      </p:cxnSp>
      <p:sp>
        <p:nvSpPr>
          <p:cNvPr id="18" name="Rectangle 17"/>
          <p:cNvSpPr/>
          <p:nvPr/>
        </p:nvSpPr>
        <p:spPr bwMode="auto">
          <a:xfrm>
            <a:off x="2817642" y="4515111"/>
            <a:ext cx="1151467" cy="550334"/>
          </a:xfrm>
          <a:prstGeom prst="rect">
            <a:avLst/>
          </a:prstGeom>
          <a:solidFill>
            <a:schemeClr val="bg1"/>
          </a:solidFill>
          <a:ln w="2857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rPr>
              <a:t>Slower</a:t>
            </a:r>
            <a:br>
              <a:rPr kumimoji="0" lang="en-US" sz="1600" b="0" i="0" u="none" strike="noStrike" cap="none" normalizeH="0" baseline="0" dirty="0" smtClean="0">
                <a:ln>
                  <a:noFill/>
                </a:ln>
                <a:solidFill>
                  <a:srgbClr val="000000"/>
                </a:solidFill>
                <a:effectLst/>
                <a:latin typeface="Arial" charset="0"/>
              </a:rPr>
            </a:br>
            <a:r>
              <a:rPr kumimoji="0" lang="en-US" sz="1600" b="0" i="0" u="none" strike="noStrike" cap="none" normalizeH="0" baseline="0" dirty="0" smtClean="0">
                <a:ln>
                  <a:noFill/>
                </a:ln>
                <a:solidFill>
                  <a:srgbClr val="000000"/>
                </a:solidFill>
                <a:effectLst/>
                <a:latin typeface="Arial" charset="0"/>
              </a:rPr>
              <a:t>Variability</a:t>
            </a:r>
          </a:p>
        </p:txBody>
      </p:sp>
      <p:cxnSp>
        <p:nvCxnSpPr>
          <p:cNvPr id="19" name="Straight Arrow Connector 18"/>
          <p:cNvCxnSpPr/>
          <p:nvPr/>
        </p:nvCxnSpPr>
        <p:spPr bwMode="auto">
          <a:xfrm flipH="1" flipV="1">
            <a:off x="1650348" y="4704165"/>
            <a:ext cx="1167294" cy="46373"/>
          </a:xfrm>
          <a:prstGeom prst="straightConnector1">
            <a:avLst/>
          </a:prstGeom>
          <a:solidFill>
            <a:schemeClr val="accent1"/>
          </a:solidFill>
          <a:ln w="28575" cap="flat" cmpd="sng" algn="ctr">
            <a:solidFill>
              <a:schemeClr val="tx1">
                <a:lumMod val="65000"/>
                <a:lumOff val="35000"/>
              </a:schemeClr>
            </a:solidFill>
            <a:prstDash val="solid"/>
            <a:round/>
            <a:headEnd type="none" w="med" len="med"/>
            <a:tailEnd type="triangle"/>
          </a:ln>
          <a:effectLst/>
        </p:spPr>
      </p:cxnSp>
      <p:sp>
        <p:nvSpPr>
          <p:cNvPr id="28" name="TextBox 27"/>
          <p:cNvSpPr txBox="1"/>
          <p:nvPr/>
        </p:nvSpPr>
        <p:spPr>
          <a:xfrm>
            <a:off x="4728344" y="5051672"/>
            <a:ext cx="760651" cy="261610"/>
          </a:xfrm>
          <a:prstGeom prst="rect">
            <a:avLst/>
          </a:prstGeom>
          <a:noFill/>
        </p:spPr>
        <p:txBody>
          <a:bodyPr wrap="square" rtlCol="0">
            <a:spAutoFit/>
          </a:bodyPr>
          <a:lstStyle/>
          <a:p>
            <a:r>
              <a:rPr lang="en-US" sz="1100" i="1" dirty="0" smtClean="0"/>
              <a:t>Min. Gen</a:t>
            </a:r>
            <a:endParaRPr lang="en-US" sz="1100" i="1" dirty="0"/>
          </a:p>
        </p:txBody>
      </p:sp>
      <p:sp>
        <p:nvSpPr>
          <p:cNvPr id="31" name="TextBox 30"/>
          <p:cNvSpPr txBox="1"/>
          <p:nvPr/>
        </p:nvSpPr>
        <p:spPr>
          <a:xfrm>
            <a:off x="4728344" y="3682711"/>
            <a:ext cx="760651" cy="261610"/>
          </a:xfrm>
          <a:prstGeom prst="rect">
            <a:avLst/>
          </a:prstGeom>
          <a:noFill/>
        </p:spPr>
        <p:txBody>
          <a:bodyPr wrap="square" rtlCol="0">
            <a:spAutoFit/>
          </a:bodyPr>
          <a:lstStyle/>
          <a:p>
            <a:r>
              <a:rPr lang="en-US" sz="1100" i="1" dirty="0" smtClean="0"/>
              <a:t>Capacity</a:t>
            </a:r>
            <a:endParaRPr lang="en-US" sz="1100" i="1" dirty="0"/>
          </a:p>
        </p:txBody>
      </p:sp>
      <p:cxnSp>
        <p:nvCxnSpPr>
          <p:cNvPr id="22" name="Straight Arrow Connector 21"/>
          <p:cNvCxnSpPr/>
          <p:nvPr/>
        </p:nvCxnSpPr>
        <p:spPr bwMode="auto">
          <a:xfrm flipV="1">
            <a:off x="6223412" y="3813516"/>
            <a:ext cx="0" cy="467171"/>
          </a:xfrm>
          <a:prstGeom prst="straightConnector1">
            <a:avLst/>
          </a:prstGeom>
          <a:solidFill>
            <a:schemeClr val="accent1"/>
          </a:solidFill>
          <a:ln w="57150" cap="flat" cmpd="sng" algn="ctr">
            <a:solidFill>
              <a:schemeClr val="tx1">
                <a:lumMod val="50000"/>
                <a:lumOff val="50000"/>
              </a:schemeClr>
            </a:solidFill>
            <a:prstDash val="solid"/>
            <a:round/>
            <a:headEnd type="none" w="med" len="med"/>
            <a:tailEnd type="triangle"/>
          </a:ln>
          <a:effectLst/>
        </p:spPr>
      </p:cxnSp>
      <p:cxnSp>
        <p:nvCxnSpPr>
          <p:cNvPr id="32" name="Straight Arrow Connector 31"/>
          <p:cNvCxnSpPr>
            <a:stCxn id="25" idx="0"/>
          </p:cNvCxnSpPr>
          <p:nvPr/>
        </p:nvCxnSpPr>
        <p:spPr bwMode="auto">
          <a:xfrm flipH="1">
            <a:off x="7230704" y="3819441"/>
            <a:ext cx="1" cy="1363035"/>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35" name="Straight Arrow Connector 34"/>
          <p:cNvCxnSpPr/>
          <p:nvPr/>
        </p:nvCxnSpPr>
        <p:spPr bwMode="auto">
          <a:xfrm>
            <a:off x="6223412" y="4287297"/>
            <a:ext cx="2768" cy="895179"/>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grpSp>
        <p:nvGrpSpPr>
          <p:cNvPr id="55" name="Group 54"/>
          <p:cNvGrpSpPr/>
          <p:nvPr/>
        </p:nvGrpSpPr>
        <p:grpSpPr>
          <a:xfrm>
            <a:off x="5472508" y="3309026"/>
            <a:ext cx="2545384" cy="400970"/>
            <a:chOff x="5553899" y="3293666"/>
            <a:chExt cx="2545384" cy="400970"/>
          </a:xfrm>
        </p:grpSpPr>
        <p:grpSp>
          <p:nvGrpSpPr>
            <p:cNvPr id="54" name="Group 53"/>
            <p:cNvGrpSpPr/>
            <p:nvPr/>
          </p:nvGrpSpPr>
          <p:grpSpPr>
            <a:xfrm>
              <a:off x="5691508" y="3347404"/>
              <a:ext cx="1075051" cy="294673"/>
              <a:chOff x="5845855" y="3438433"/>
              <a:chExt cx="1075051" cy="294673"/>
            </a:xfrm>
          </p:grpSpPr>
          <p:cxnSp>
            <p:nvCxnSpPr>
              <p:cNvPr id="38" name="Straight Arrow Connector 37"/>
              <p:cNvCxnSpPr/>
              <p:nvPr/>
            </p:nvCxnSpPr>
            <p:spPr bwMode="auto">
              <a:xfrm flipV="1">
                <a:off x="5845855" y="3438433"/>
                <a:ext cx="0" cy="294673"/>
              </a:xfrm>
              <a:prstGeom prst="straightConnector1">
                <a:avLst/>
              </a:prstGeom>
              <a:solidFill>
                <a:schemeClr val="accent1"/>
              </a:solidFill>
              <a:ln w="57150" cap="flat" cmpd="sng" algn="ctr">
                <a:solidFill>
                  <a:schemeClr val="tx1">
                    <a:lumMod val="50000"/>
                    <a:lumOff val="50000"/>
                  </a:schemeClr>
                </a:solidFill>
                <a:prstDash val="solid"/>
                <a:round/>
                <a:headEnd type="none" w="med" len="med"/>
                <a:tailEnd type="triangle"/>
              </a:ln>
              <a:effectLst/>
            </p:spPr>
          </p:cxnSp>
          <p:sp>
            <p:nvSpPr>
              <p:cNvPr id="46" name="TextBox 45"/>
              <p:cNvSpPr txBox="1"/>
              <p:nvPr/>
            </p:nvSpPr>
            <p:spPr>
              <a:xfrm>
                <a:off x="5897887" y="3452678"/>
                <a:ext cx="1023019" cy="261610"/>
              </a:xfrm>
              <a:prstGeom prst="rect">
                <a:avLst/>
              </a:prstGeom>
              <a:noFill/>
            </p:spPr>
            <p:txBody>
              <a:bodyPr wrap="square" rtlCol="0">
                <a:spAutoFit/>
              </a:bodyPr>
              <a:lstStyle/>
              <a:p>
                <a:r>
                  <a:rPr lang="en-US" sz="1100" dirty="0" smtClean="0"/>
                  <a:t>Up Flexibility</a:t>
                </a:r>
                <a:endParaRPr lang="en-US" sz="1100" dirty="0"/>
              </a:p>
            </p:txBody>
          </p:sp>
        </p:grpSp>
        <p:grpSp>
          <p:nvGrpSpPr>
            <p:cNvPr id="49" name="Group 48"/>
            <p:cNvGrpSpPr/>
            <p:nvPr/>
          </p:nvGrpSpPr>
          <p:grpSpPr>
            <a:xfrm>
              <a:off x="6834025" y="3331921"/>
              <a:ext cx="1265258" cy="347530"/>
              <a:chOff x="6737764" y="3335181"/>
              <a:chExt cx="1265258" cy="347530"/>
            </a:xfrm>
          </p:grpSpPr>
          <p:cxnSp>
            <p:nvCxnSpPr>
              <p:cNvPr id="39" name="Straight Arrow Connector 38"/>
              <p:cNvCxnSpPr/>
              <p:nvPr/>
            </p:nvCxnSpPr>
            <p:spPr bwMode="auto">
              <a:xfrm>
                <a:off x="6737764" y="3345344"/>
                <a:ext cx="1" cy="337367"/>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48" name="TextBox 47"/>
              <p:cNvSpPr txBox="1"/>
              <p:nvPr/>
            </p:nvSpPr>
            <p:spPr>
              <a:xfrm>
                <a:off x="6789796" y="3335181"/>
                <a:ext cx="1213226" cy="261610"/>
              </a:xfrm>
              <a:prstGeom prst="rect">
                <a:avLst/>
              </a:prstGeom>
              <a:noFill/>
            </p:spPr>
            <p:txBody>
              <a:bodyPr wrap="square" rtlCol="0">
                <a:spAutoFit/>
              </a:bodyPr>
              <a:lstStyle/>
              <a:p>
                <a:r>
                  <a:rPr lang="en-US" sz="1100" dirty="0" smtClean="0"/>
                  <a:t>Down Flexibility</a:t>
                </a:r>
                <a:endParaRPr lang="en-US" sz="1100" dirty="0"/>
              </a:p>
            </p:txBody>
          </p:sp>
        </p:grpSp>
        <p:sp>
          <p:nvSpPr>
            <p:cNvPr id="52" name="Rectangle 51"/>
            <p:cNvSpPr/>
            <p:nvPr/>
          </p:nvSpPr>
          <p:spPr bwMode="auto">
            <a:xfrm>
              <a:off x="5553899" y="3293666"/>
              <a:ext cx="2545384" cy="400970"/>
            </a:xfrm>
            <a:prstGeom prst="rect">
              <a:avLst/>
            </a:prstGeom>
            <a:noFill/>
            <a:ln w="2857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grpSp>
    </p:spTree>
    <p:extLst>
      <p:ext uri="{BB962C8B-B14F-4D97-AF65-F5344CB8AC3E}">
        <p14:creationId xmlns:p14="http://schemas.microsoft.com/office/powerpoint/2010/main" val="406156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bg/>
                                          </p:spTgt>
                                        </p:tgtEl>
                                        <p:attrNameLst>
                                          <p:attrName>style.visibility</p:attrName>
                                        </p:attrNameLst>
                                      </p:cBhvr>
                                      <p:to>
                                        <p:strVal val="visible"/>
                                      </p:to>
                                    </p:set>
                                    <p:animEffect transition="in" filter="fade">
                                      <p:cBhvr>
                                        <p:cTn id="48" dur="500"/>
                                        <p:tgtEl>
                                          <p:spTgt spid="5">
                                            <p:bg/>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fade">
                                      <p:cBhvr>
                                        <p:cTn id="51" dur="500"/>
                                        <p:tgtEl>
                                          <p:spTgt spid="5">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fade">
                                      <p:cBhvr>
                                        <p:cTn id="54" dur="500"/>
                                        <p:tgtEl>
                                          <p:spTgt spid="5">
                                            <p:txEl>
                                              <p:pRg st="1" end="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Effect transition="in" filter="fade">
                                      <p:cBhvr>
                                        <p:cTn id="57" dur="500"/>
                                        <p:tgtEl>
                                          <p:spTgt spid="5">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par>
                                <p:cTn id="74" presetID="10" presetClass="entr" presetSubtype="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ntr" presetSubtype="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Graphic spid="7" grpId="0">
        <p:bldAsOne/>
      </p:bldGraphic>
      <p:bldP spid="3" grpId="0" animBg="1"/>
      <p:bldP spid="18" grpId="0" animBg="1"/>
      <p:bldP spid="28"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667125" y="4499902"/>
            <a:ext cx="3857626" cy="1600438"/>
          </a:xfrm>
          <a:prstGeom prst="rect">
            <a:avLst/>
          </a:prstGeom>
          <a:solidFill>
            <a:schemeClr val="accent3">
              <a:alpha val="38824"/>
            </a:schemeClr>
          </a:solidFill>
        </p:spPr>
        <p:txBody>
          <a:bodyPr wrap="square" rtlCol="0">
            <a:spAutoFit/>
          </a:bodyPr>
          <a:lstStyle/>
          <a:p>
            <a:pPr marL="285750" indent="-285750" algn="l">
              <a:buFontTx/>
              <a:buChar char="-"/>
            </a:pPr>
            <a:r>
              <a:rPr lang="en-US" dirty="0" smtClean="0"/>
              <a:t>Helps to understand cycling </a:t>
            </a:r>
            <a:br>
              <a:rPr lang="en-US" dirty="0" smtClean="0"/>
            </a:br>
            <a:r>
              <a:rPr lang="en-US" dirty="0" smtClean="0"/>
              <a:t>requirements</a:t>
            </a:r>
          </a:p>
          <a:p>
            <a:pPr marL="285750" indent="-285750" algn="l">
              <a:buFontTx/>
              <a:buChar char="-"/>
            </a:pPr>
            <a:r>
              <a:rPr lang="en-US" dirty="0" smtClean="0"/>
              <a:t>Identifies changes needed</a:t>
            </a:r>
            <a:br>
              <a:rPr lang="en-US" dirty="0" smtClean="0"/>
            </a:br>
            <a:r>
              <a:rPr lang="en-US" dirty="0" smtClean="0"/>
              <a:t>to operating practices</a:t>
            </a:r>
            <a:br>
              <a:rPr lang="en-US" dirty="0" smtClean="0"/>
            </a:br>
            <a:r>
              <a:rPr lang="en-US" dirty="0" smtClean="0"/>
              <a:t/>
            </a:r>
            <a:br>
              <a:rPr lang="en-US" dirty="0" smtClean="0"/>
            </a:br>
            <a:r>
              <a:rPr lang="en-US" sz="1000" dirty="0" smtClean="0"/>
              <a:t> </a:t>
            </a:r>
            <a:endParaRPr lang="en-US" dirty="0"/>
          </a:p>
        </p:txBody>
      </p:sp>
      <p:sp>
        <p:nvSpPr>
          <p:cNvPr id="2" name="Title 1"/>
          <p:cNvSpPr>
            <a:spLocks noGrp="1"/>
          </p:cNvSpPr>
          <p:nvPr>
            <p:ph type="title"/>
          </p:nvPr>
        </p:nvSpPr>
        <p:spPr/>
        <p:txBody>
          <a:bodyPr/>
          <a:lstStyle/>
          <a:p>
            <a:r>
              <a:rPr lang="en-US" dirty="0" smtClean="0"/>
              <a:t>Level 1 – Flexibility Needs</a:t>
            </a:r>
            <a:endParaRPr lang="en-US" dirty="0">
              <a:solidFill>
                <a:srgbClr val="FF0000"/>
              </a:solidFill>
            </a:endParaRPr>
          </a:p>
        </p:txBody>
      </p:sp>
      <p:graphicFrame>
        <p:nvGraphicFramePr>
          <p:cNvPr id="5" name="Content Placeholder 4"/>
          <p:cNvGraphicFramePr>
            <a:graphicFrameLocks noGrp="1"/>
          </p:cNvGraphicFramePr>
          <p:nvPr>
            <p:ph sz="half" idx="1"/>
            <p:extLst/>
          </p:nvPr>
        </p:nvGraphicFramePr>
        <p:xfrm>
          <a:off x="274320" y="716237"/>
          <a:ext cx="3017519" cy="539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667125" y="716237"/>
            <a:ext cx="3857626" cy="1585049"/>
          </a:xfrm>
          <a:prstGeom prst="rect">
            <a:avLst/>
          </a:prstGeom>
          <a:solidFill>
            <a:srgbClr val="A50021">
              <a:alpha val="38824"/>
            </a:srgbClr>
          </a:solidFill>
        </p:spPr>
        <p:txBody>
          <a:bodyPr wrap="square" rtlCol="0">
            <a:spAutoFit/>
          </a:bodyPr>
          <a:lstStyle/>
          <a:p>
            <a:pPr marL="285750" indent="-285750" algn="l">
              <a:buFontTx/>
              <a:buChar char="-"/>
            </a:pPr>
            <a:r>
              <a:rPr lang="en-US" dirty="0" smtClean="0"/>
              <a:t>Using historical production data</a:t>
            </a:r>
          </a:p>
          <a:p>
            <a:pPr marL="285750" indent="-285750" algn="l">
              <a:buFontTx/>
              <a:buChar char="-"/>
            </a:pPr>
            <a:r>
              <a:rPr lang="en-US" dirty="0" smtClean="0"/>
              <a:t>Useful in planning horizon to characterize needs in:</a:t>
            </a:r>
            <a:br>
              <a:rPr lang="en-US" dirty="0" smtClean="0"/>
            </a:br>
            <a:r>
              <a:rPr lang="en-US" dirty="0" smtClean="0"/>
              <a:t>short horizons (&lt; 10 mins.) longer horizons (&gt; 5 hours)</a:t>
            </a:r>
            <a:br>
              <a:rPr lang="en-US" dirty="0" smtClean="0"/>
            </a:br>
            <a:r>
              <a:rPr lang="en-US" sz="100" dirty="0" smtClean="0"/>
              <a:t> </a:t>
            </a:r>
            <a:r>
              <a:rPr lang="en-US" sz="900" dirty="0" smtClean="0"/>
              <a:t> </a:t>
            </a:r>
            <a:endParaRPr lang="en-US" dirty="0"/>
          </a:p>
        </p:txBody>
      </p:sp>
      <p:sp>
        <p:nvSpPr>
          <p:cNvPr id="14" name="TextBox 13"/>
          <p:cNvSpPr txBox="1"/>
          <p:nvPr/>
        </p:nvSpPr>
        <p:spPr>
          <a:xfrm>
            <a:off x="3667125" y="2644275"/>
            <a:ext cx="3857626" cy="1538883"/>
          </a:xfrm>
          <a:prstGeom prst="rect">
            <a:avLst/>
          </a:prstGeom>
          <a:solidFill>
            <a:schemeClr val="tx2">
              <a:alpha val="38824"/>
            </a:schemeClr>
          </a:solidFill>
        </p:spPr>
        <p:txBody>
          <a:bodyPr wrap="square" rtlCol="0">
            <a:spAutoFit/>
          </a:bodyPr>
          <a:lstStyle/>
          <a:p>
            <a:pPr marL="285750" indent="-285750" algn="l">
              <a:buFontTx/>
              <a:buChar char="-"/>
            </a:pPr>
            <a:r>
              <a:rPr lang="en-US" dirty="0" smtClean="0"/>
              <a:t>Using historical forecast error data</a:t>
            </a:r>
          </a:p>
          <a:p>
            <a:pPr marL="285750" indent="-285750" algn="l">
              <a:buFontTx/>
              <a:buChar char="-"/>
            </a:pPr>
            <a:r>
              <a:rPr lang="en-US" dirty="0" smtClean="0"/>
              <a:t>Useful for identifying the need for operational flexibility for time horizons between 5 minutes and 36 hours</a:t>
            </a:r>
            <a:br>
              <a:rPr lang="en-US" dirty="0" smtClean="0"/>
            </a:br>
            <a:r>
              <a:rPr lang="en-US" sz="600" dirty="0" smtClean="0"/>
              <a:t/>
            </a:r>
            <a:br>
              <a:rPr lang="en-US" sz="600" dirty="0" smtClean="0"/>
            </a:br>
            <a:endParaRPr lang="en-US" dirty="0"/>
          </a:p>
        </p:txBody>
      </p:sp>
    </p:spTree>
    <p:extLst>
      <p:ext uri="{BB962C8B-B14F-4D97-AF65-F5344CB8AC3E}">
        <p14:creationId xmlns:p14="http://schemas.microsoft.com/office/powerpoint/2010/main" val="299510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graphicEl>
                                              <a:dgm id="{B3986A35-4475-4286-99E9-28F0346A55CF}"/>
                                            </p:graphicEl>
                                          </p:spTgt>
                                        </p:tgtEl>
                                        <p:attrNameLst>
                                          <p:attrName>style.visibility</p:attrName>
                                        </p:attrNameLst>
                                      </p:cBhvr>
                                      <p:to>
                                        <p:strVal val="visible"/>
                                      </p:to>
                                    </p:set>
                                    <p:animEffect transition="in" filter="fade">
                                      <p:cBhvr>
                                        <p:cTn id="7" dur="500"/>
                                        <p:tgtEl>
                                          <p:spTgt spid="5">
                                            <p:graphicEl>
                                              <a:dgm id="{B3986A35-4475-4286-99E9-28F0346A55C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89CA54FA-5FC8-4685-BEC7-2EDAF86A3243}"/>
                                            </p:graphicEl>
                                          </p:spTgt>
                                        </p:tgtEl>
                                        <p:attrNameLst>
                                          <p:attrName>style.visibility</p:attrName>
                                        </p:attrNameLst>
                                      </p:cBhvr>
                                      <p:to>
                                        <p:strVal val="visible"/>
                                      </p:to>
                                    </p:set>
                                    <p:animEffect transition="in" filter="fade">
                                      <p:cBhvr>
                                        <p:cTn id="15" dur="500"/>
                                        <p:tgtEl>
                                          <p:spTgt spid="5">
                                            <p:graphicEl>
                                              <a:dgm id="{89CA54FA-5FC8-4685-BEC7-2EDAF86A3243}"/>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26365BFA-C92E-4F94-B750-314FF44D2C93}"/>
                                            </p:graphicEl>
                                          </p:spTgt>
                                        </p:tgtEl>
                                        <p:attrNameLst>
                                          <p:attrName>style.visibility</p:attrName>
                                        </p:attrNameLst>
                                      </p:cBhvr>
                                      <p:to>
                                        <p:strVal val="visible"/>
                                      </p:to>
                                    </p:set>
                                    <p:animEffect transition="in" filter="fade">
                                      <p:cBhvr>
                                        <p:cTn id="23" dur="500"/>
                                        <p:tgtEl>
                                          <p:spTgt spid="5">
                                            <p:graphicEl>
                                              <a:dgm id="{26365BFA-C92E-4F94-B750-314FF44D2C9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Graphic spid="5" grpId="0">
        <p:bldSub>
          <a:bldDgm bld="one"/>
        </p:bldSub>
      </p:bldGraphic>
      <p:bldP spid="7"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Inter-Hour Variability over different time horizons</a:t>
            </a:r>
            <a:endParaRPr lang="en-US" dirty="0"/>
          </a:p>
        </p:txBody>
      </p:sp>
      <p:sp>
        <p:nvSpPr>
          <p:cNvPr id="5" name="AutoShape 4"/>
          <p:cNvSpPr>
            <a:spLocks noChangeArrowheads="1"/>
          </p:cNvSpPr>
          <p:nvPr/>
        </p:nvSpPr>
        <p:spPr bwMode="auto">
          <a:xfrm>
            <a:off x="274320" y="5943600"/>
            <a:ext cx="8869680" cy="457200"/>
          </a:xfrm>
          <a:prstGeom prst="rect">
            <a:avLst/>
          </a:prstGeom>
          <a:solidFill>
            <a:srgbClr val="5195D3"/>
          </a:solidFill>
          <a:ln w="9525" algn="ctr">
            <a:noFill/>
            <a:round/>
            <a:headEnd/>
            <a:tailEnd/>
          </a:ln>
          <a:effectLst/>
        </p:spPr>
        <p:txBody>
          <a:bodyPr wrap="square" anchor="ctr" anchorCtr="0">
            <a:normAutofit fontScale="85000" lnSpcReduction="10000"/>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algn="l">
              <a:spcBef>
                <a:spcPct val="0"/>
              </a:spcBef>
              <a:spcAft>
                <a:spcPts val="0"/>
              </a:spcAft>
            </a:pPr>
            <a:r>
              <a:rPr lang="en-US" sz="2400" b="1" dirty="0" smtClean="0">
                <a:solidFill>
                  <a:schemeClr val="bg1"/>
                </a:solidFill>
                <a:latin typeface="Arial Narrow" panose="020B0606020202030204" pitchFamily="34" charset="0"/>
              </a:rPr>
              <a:t>Values are Ramp over given time period, starting from every hour in 8760 dataset</a:t>
            </a:r>
            <a:endParaRPr lang="en-US" sz="2400" b="1" dirty="0">
              <a:solidFill>
                <a:schemeClr val="bg1"/>
              </a:solidFill>
              <a:latin typeface="Arial Narrow" panose="020B0606020202030204" pitchFamily="34" charset="0"/>
            </a:endParaRPr>
          </a:p>
        </p:txBody>
      </p:sp>
      <p:pic>
        <p:nvPicPr>
          <p:cNvPr id="6" name="Content Placeholder 5"/>
          <p:cNvPicPr>
            <a:picLocks noGrp="1" noChangeAspect="1"/>
          </p:cNvPicPr>
          <p:nvPr>
            <p:ph idx="1"/>
          </p:nvPr>
        </p:nvPicPr>
        <p:blipFill>
          <a:blip r:embed="rId2"/>
          <a:stretch>
            <a:fillRect/>
          </a:stretch>
        </p:blipFill>
        <p:spPr>
          <a:xfrm>
            <a:off x="274638" y="1232351"/>
            <a:ext cx="8594725" cy="4711250"/>
          </a:xfrm>
          <a:prstGeom prst="rect">
            <a:avLst/>
          </a:prstGeom>
        </p:spPr>
      </p:pic>
    </p:spTree>
    <p:extLst>
      <p:ext uri="{BB962C8B-B14F-4D97-AF65-F5344CB8AC3E}">
        <p14:creationId xmlns:p14="http://schemas.microsoft.com/office/powerpoint/2010/main" val="3136538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Within-Hour Ramps as Function of Time Horizon</a:t>
            </a:r>
            <a:endParaRPr lang="en-US" dirty="0"/>
          </a:p>
        </p:txBody>
      </p:sp>
      <p:sp>
        <p:nvSpPr>
          <p:cNvPr id="5" name="AutoShape 4"/>
          <p:cNvSpPr>
            <a:spLocks noChangeArrowheads="1"/>
          </p:cNvSpPr>
          <p:nvPr/>
        </p:nvSpPr>
        <p:spPr bwMode="auto">
          <a:xfrm>
            <a:off x="274320" y="5671751"/>
            <a:ext cx="8869680" cy="729049"/>
          </a:xfrm>
          <a:prstGeom prst="rect">
            <a:avLst/>
          </a:prstGeom>
          <a:solidFill>
            <a:srgbClr val="5195D3"/>
          </a:solidFill>
          <a:ln w="9525" algn="ctr">
            <a:noFill/>
            <a:round/>
            <a:headEnd/>
            <a:tailEnd/>
          </a:ln>
          <a:effectLst/>
        </p:spPr>
        <p:txBody>
          <a:bodyPr wrap="square" anchor="ctr" anchorCtr="0">
            <a:normAutofit fontScale="92500"/>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algn="l">
              <a:spcBef>
                <a:spcPct val="0"/>
              </a:spcBef>
              <a:spcAft>
                <a:spcPts val="0"/>
              </a:spcAft>
            </a:pPr>
            <a:r>
              <a:rPr lang="en-US" sz="2400" b="1" dirty="0" smtClean="0">
                <a:solidFill>
                  <a:schemeClr val="bg1"/>
                </a:solidFill>
                <a:latin typeface="Arial Narrow" panose="020B0606020202030204" pitchFamily="34" charset="0"/>
              </a:rPr>
              <a:t>Wind does increase ramping within </a:t>
            </a:r>
            <a:r>
              <a:rPr lang="en-US" sz="2400" b="1" dirty="0">
                <a:solidFill>
                  <a:schemeClr val="bg1"/>
                </a:solidFill>
                <a:latin typeface="Arial Narrow" panose="020B0606020202030204" pitchFamily="34" charset="0"/>
              </a:rPr>
              <a:t>hour also- by 5%-10% of installed </a:t>
            </a:r>
            <a:r>
              <a:rPr lang="en-US" sz="2400" b="1" dirty="0" smtClean="0">
                <a:solidFill>
                  <a:schemeClr val="bg1"/>
                </a:solidFill>
                <a:latin typeface="Arial Narrow" panose="020B0606020202030204" pitchFamily="34" charset="0"/>
              </a:rPr>
              <a:t>capacity</a:t>
            </a:r>
            <a:endParaRPr lang="en-US" sz="2400" b="1" dirty="0">
              <a:solidFill>
                <a:schemeClr val="bg1"/>
              </a:solidFill>
              <a:latin typeface="Arial Narrow" panose="020B0606020202030204" pitchFamily="34" charset="0"/>
            </a:endParaRPr>
          </a:p>
        </p:txBody>
      </p:sp>
      <p:pic>
        <p:nvPicPr>
          <p:cNvPr id="6" name="Content Placeholder 5"/>
          <p:cNvPicPr>
            <a:picLocks noGrp="1" noChangeAspect="1"/>
          </p:cNvPicPr>
          <p:nvPr>
            <p:ph idx="1"/>
          </p:nvPr>
        </p:nvPicPr>
        <p:blipFill>
          <a:blip r:embed="rId2"/>
          <a:stretch>
            <a:fillRect/>
          </a:stretch>
        </p:blipFill>
        <p:spPr>
          <a:xfrm>
            <a:off x="274638" y="914083"/>
            <a:ext cx="8594725" cy="4757668"/>
          </a:xfrm>
          <a:prstGeom prst="rect">
            <a:avLst/>
          </a:prstGeom>
        </p:spPr>
      </p:pic>
    </p:spTree>
    <p:extLst>
      <p:ext uri="{BB962C8B-B14F-4D97-AF65-F5344CB8AC3E}">
        <p14:creationId xmlns:p14="http://schemas.microsoft.com/office/powerpoint/2010/main" val="418186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Differences between inter- and within-hour analysis results, due to data used</a:t>
            </a:r>
            <a:endParaRPr lang="en-US" dirty="0"/>
          </a:p>
        </p:txBody>
      </p:sp>
      <p:sp>
        <p:nvSpPr>
          <p:cNvPr id="7" name="AutoShape 4"/>
          <p:cNvSpPr>
            <a:spLocks noChangeArrowheads="1"/>
          </p:cNvSpPr>
          <p:nvPr/>
        </p:nvSpPr>
        <p:spPr bwMode="auto">
          <a:xfrm>
            <a:off x="274320" y="5671751"/>
            <a:ext cx="8869680" cy="729049"/>
          </a:xfrm>
          <a:prstGeom prst="rect">
            <a:avLst/>
          </a:prstGeom>
          <a:solidFill>
            <a:srgbClr val="5195D3"/>
          </a:solidFill>
          <a:ln w="9525" algn="ctr">
            <a:noFill/>
            <a:round/>
            <a:headEnd/>
            <a:tailEnd/>
          </a:ln>
          <a:effectLst/>
        </p:spPr>
        <p:txBody>
          <a:bodyPr wrap="square" anchor="ctr" anchorCtr="0">
            <a:normAutofit fontScale="92500" lnSpcReduction="10000"/>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algn="l">
              <a:spcBef>
                <a:spcPct val="0"/>
              </a:spcBef>
              <a:spcAft>
                <a:spcPts val="0"/>
              </a:spcAft>
            </a:pPr>
            <a:r>
              <a:rPr lang="en-US" sz="2400" b="1" dirty="0" smtClean="0">
                <a:solidFill>
                  <a:schemeClr val="bg1"/>
                </a:solidFill>
                <a:latin typeface="Arial Narrow" panose="020B0606020202030204" pitchFamily="34" charset="0"/>
              </a:rPr>
              <a:t>More granular data used to study within-hour ramps compared to day ahead look in previous results – more ramping is expected </a:t>
            </a:r>
            <a:endParaRPr lang="en-US" sz="2400" b="1" dirty="0">
              <a:solidFill>
                <a:schemeClr val="bg1"/>
              </a:solidFill>
              <a:latin typeface="Arial Narrow" panose="020B0606020202030204" pitchFamily="34" charset="0"/>
            </a:endParaRPr>
          </a:p>
        </p:txBody>
      </p:sp>
      <p:pic>
        <p:nvPicPr>
          <p:cNvPr id="3" name="Content Placeholder 2"/>
          <p:cNvPicPr>
            <a:picLocks noGrp="1" noChangeAspect="1"/>
          </p:cNvPicPr>
          <p:nvPr>
            <p:ph idx="1"/>
          </p:nvPr>
        </p:nvPicPr>
        <p:blipFill>
          <a:blip r:embed="rId2"/>
          <a:stretch>
            <a:fillRect/>
          </a:stretch>
        </p:blipFill>
        <p:spPr>
          <a:xfrm>
            <a:off x="274638" y="1369305"/>
            <a:ext cx="8594725" cy="4302446"/>
          </a:xfrm>
          <a:prstGeom prst="rect">
            <a:avLst/>
          </a:prstGeom>
        </p:spPr>
      </p:pic>
    </p:spTree>
    <p:extLst>
      <p:ext uri="{BB962C8B-B14F-4D97-AF65-F5344CB8AC3E}">
        <p14:creationId xmlns:p14="http://schemas.microsoft.com/office/powerpoint/2010/main" val="348920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p:spPr>
        <p:txBody>
          <a:bodyPr/>
          <a:lstStyle/>
          <a:p>
            <a:r>
              <a:rPr lang="en-US" dirty="0" smtClean="0"/>
              <a:t>Overview</a:t>
            </a:r>
            <a:endParaRPr lang="en-US" dirty="0"/>
          </a:p>
        </p:txBody>
      </p:sp>
      <p:sp>
        <p:nvSpPr>
          <p:cNvPr id="2" name="Content Placeholder 1"/>
          <p:cNvSpPr>
            <a:spLocks noGrp="1"/>
          </p:cNvSpPr>
          <p:nvPr>
            <p:ph idx="1"/>
          </p:nvPr>
        </p:nvSpPr>
        <p:spPr/>
        <p:txBody>
          <a:bodyPr/>
          <a:lstStyle/>
          <a:p>
            <a:r>
              <a:rPr lang="en-US" dirty="0" smtClean="0"/>
              <a:t>Introduction and Background</a:t>
            </a:r>
          </a:p>
          <a:p>
            <a:endParaRPr lang="en-US" dirty="0"/>
          </a:p>
          <a:p>
            <a:r>
              <a:rPr lang="en-US" dirty="0" smtClean="0"/>
              <a:t>EPRI Multi-Level Flexibility Assessment Approach</a:t>
            </a:r>
          </a:p>
          <a:p>
            <a:endParaRPr lang="en-US" dirty="0"/>
          </a:p>
          <a:p>
            <a:r>
              <a:rPr lang="en-US" dirty="0" smtClean="0"/>
              <a:t>Flexibility Requirements</a:t>
            </a:r>
          </a:p>
          <a:p>
            <a:endParaRPr lang="en-US" dirty="0"/>
          </a:p>
          <a:p>
            <a:r>
              <a:rPr lang="en-US" dirty="0" smtClean="0"/>
              <a:t>Flexibility Adequacy Metrics</a:t>
            </a:r>
          </a:p>
          <a:p>
            <a:endParaRPr lang="en-US" dirty="0"/>
          </a:p>
          <a:p>
            <a:r>
              <a:rPr lang="en-US" dirty="0" smtClean="0"/>
              <a:t>Conclusions</a:t>
            </a:r>
            <a:endParaRPr lang="en-US" dirty="0"/>
          </a:p>
        </p:txBody>
      </p:sp>
    </p:spTree>
    <p:extLst>
      <p:ext uri="{BB962C8B-B14F-4D97-AF65-F5344CB8AC3E}">
        <p14:creationId xmlns:p14="http://schemas.microsoft.com/office/powerpoint/2010/main" val="1722506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Curtailment – Impact on Wind Ramping</a:t>
            </a:r>
            <a:endParaRPr lang="en-US" dirty="0"/>
          </a:p>
        </p:txBody>
      </p:sp>
      <p:sp>
        <p:nvSpPr>
          <p:cNvPr id="5" name="AutoShape 4"/>
          <p:cNvSpPr>
            <a:spLocks noChangeArrowheads="1"/>
          </p:cNvSpPr>
          <p:nvPr/>
        </p:nvSpPr>
        <p:spPr bwMode="auto">
          <a:xfrm>
            <a:off x="370386" y="5816010"/>
            <a:ext cx="8498977" cy="729049"/>
          </a:xfrm>
          <a:prstGeom prst="rect">
            <a:avLst/>
          </a:prstGeom>
          <a:solidFill>
            <a:srgbClr val="5195D3"/>
          </a:solidFill>
          <a:ln w="9525" algn="ctr">
            <a:noFill/>
            <a:round/>
            <a:headEnd/>
            <a:tailEnd/>
          </a:ln>
          <a:effectLst/>
        </p:spPr>
        <p:txBody>
          <a:bodyPr wrap="square" anchor="ctr"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Bef>
                <a:spcPct val="0"/>
              </a:spcBef>
              <a:spcAft>
                <a:spcPts val="0"/>
              </a:spcAft>
            </a:pPr>
            <a:r>
              <a:rPr lang="en-US" sz="2400" b="1" dirty="0" smtClean="0">
                <a:solidFill>
                  <a:schemeClr val="bg1"/>
                </a:solidFill>
                <a:latin typeface="Arial Narrow" panose="020B0606020202030204" pitchFamily="34" charset="0"/>
              </a:rPr>
              <a:t>DVER can reduce wind ramp sizes, especially at very short intervals</a:t>
            </a:r>
            <a:endParaRPr lang="en-US" sz="2400" b="1" dirty="0">
              <a:solidFill>
                <a:schemeClr val="bg1"/>
              </a:solidFill>
              <a:latin typeface="Arial Narrow" panose="020B0606020202030204" pitchFamily="34" charset="0"/>
            </a:endParaRPr>
          </a:p>
        </p:txBody>
      </p:sp>
      <p:pic>
        <p:nvPicPr>
          <p:cNvPr id="6" name="Content Placeholder 5"/>
          <p:cNvPicPr>
            <a:picLocks noGrp="1" noChangeAspect="1"/>
          </p:cNvPicPr>
          <p:nvPr>
            <p:ph idx="1"/>
          </p:nvPr>
        </p:nvPicPr>
        <p:blipFill>
          <a:blip r:embed="rId2"/>
          <a:stretch>
            <a:fillRect/>
          </a:stretch>
        </p:blipFill>
        <p:spPr>
          <a:xfrm>
            <a:off x="274638" y="914083"/>
            <a:ext cx="8594725" cy="4901927"/>
          </a:xfrm>
          <a:prstGeom prst="rect">
            <a:avLst/>
          </a:prstGeom>
        </p:spPr>
      </p:pic>
    </p:spTree>
    <p:extLst>
      <p:ext uri="{BB962C8B-B14F-4D97-AF65-F5344CB8AC3E}">
        <p14:creationId xmlns:p14="http://schemas.microsoft.com/office/powerpoint/2010/main" val="2080652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Curtailment – Impact on Net Load Ramping</a:t>
            </a:r>
            <a:endParaRPr lang="en-US" dirty="0"/>
          </a:p>
        </p:txBody>
      </p:sp>
      <p:sp>
        <p:nvSpPr>
          <p:cNvPr id="5" name="AutoShape 4"/>
          <p:cNvSpPr>
            <a:spLocks noChangeArrowheads="1"/>
          </p:cNvSpPr>
          <p:nvPr/>
        </p:nvSpPr>
        <p:spPr bwMode="auto">
          <a:xfrm>
            <a:off x="370386" y="5816010"/>
            <a:ext cx="8498977" cy="729049"/>
          </a:xfrm>
          <a:prstGeom prst="rect">
            <a:avLst/>
          </a:prstGeom>
          <a:solidFill>
            <a:srgbClr val="5195D3"/>
          </a:solidFill>
          <a:ln w="9525" algn="ctr">
            <a:noFill/>
            <a:round/>
            <a:headEnd/>
            <a:tailEnd/>
          </a:ln>
          <a:effectLst/>
        </p:spPr>
        <p:txBody>
          <a:bodyPr wrap="square" anchor="ctr"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Bef>
                <a:spcPct val="0"/>
              </a:spcBef>
              <a:spcAft>
                <a:spcPts val="0"/>
              </a:spcAft>
            </a:pPr>
            <a:r>
              <a:rPr lang="en-US" sz="2400" b="1" dirty="0" smtClean="0">
                <a:solidFill>
                  <a:schemeClr val="bg1"/>
                </a:solidFill>
                <a:latin typeface="Arial Narrow" panose="020B0606020202030204" pitchFamily="34" charset="0"/>
              </a:rPr>
              <a:t>DVER reduces net load variability, particularly down ramps</a:t>
            </a:r>
            <a:endParaRPr lang="en-US" sz="2400" b="1" dirty="0">
              <a:solidFill>
                <a:schemeClr val="bg1"/>
              </a:solidFill>
              <a:latin typeface="Arial Narrow" panose="020B0606020202030204" pitchFamily="34" charset="0"/>
            </a:endParaRPr>
          </a:p>
        </p:txBody>
      </p:sp>
      <p:pic>
        <p:nvPicPr>
          <p:cNvPr id="6" name="Content Placeholder 5"/>
          <p:cNvPicPr>
            <a:picLocks noGrp="1" noChangeAspect="1"/>
          </p:cNvPicPr>
          <p:nvPr>
            <p:ph idx="1"/>
          </p:nvPr>
        </p:nvPicPr>
        <p:blipFill>
          <a:blip r:embed="rId2"/>
          <a:stretch>
            <a:fillRect/>
          </a:stretch>
        </p:blipFill>
        <p:spPr>
          <a:xfrm>
            <a:off x="274638" y="914083"/>
            <a:ext cx="8594725" cy="4901928"/>
          </a:xfrm>
          <a:prstGeom prst="rect">
            <a:avLst/>
          </a:prstGeom>
        </p:spPr>
      </p:pic>
    </p:spTree>
    <p:extLst>
      <p:ext uri="{BB962C8B-B14F-4D97-AF65-F5344CB8AC3E}">
        <p14:creationId xmlns:p14="http://schemas.microsoft.com/office/powerpoint/2010/main" val="1469452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Maximum 1-hour Wind Variability</a:t>
            </a:r>
            <a:endParaRPr lang="en-US" dirty="0"/>
          </a:p>
        </p:txBody>
      </p:sp>
      <p:sp>
        <p:nvSpPr>
          <p:cNvPr id="5" name="AutoShape 4"/>
          <p:cNvSpPr>
            <a:spLocks noChangeArrowheads="1"/>
          </p:cNvSpPr>
          <p:nvPr/>
        </p:nvSpPr>
        <p:spPr bwMode="auto">
          <a:xfrm>
            <a:off x="274320" y="5758543"/>
            <a:ext cx="8869680" cy="642257"/>
          </a:xfrm>
          <a:prstGeom prst="rect">
            <a:avLst/>
          </a:prstGeom>
          <a:solidFill>
            <a:srgbClr val="5195D3"/>
          </a:solidFill>
          <a:ln w="9525" algn="ctr">
            <a:noFill/>
            <a:round/>
            <a:headEnd/>
            <a:tailEnd/>
          </a:ln>
          <a:effectLst/>
        </p:spPr>
        <p:txBody>
          <a:bodyPr wrap="square" anchor="ctr" anchorCtr="0">
            <a:normAutofit fontScale="92500" lnSpcReduction="20000"/>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algn="l">
              <a:spcBef>
                <a:spcPct val="0"/>
              </a:spcBef>
              <a:spcAft>
                <a:spcPts val="0"/>
              </a:spcAft>
            </a:pPr>
            <a:r>
              <a:rPr lang="en-US" sz="2400" b="1" dirty="0" smtClean="0">
                <a:solidFill>
                  <a:schemeClr val="bg1"/>
                </a:solidFill>
                <a:latin typeface="Arial Narrow" panose="020B0606020202030204" pitchFamily="34" charset="0"/>
              </a:rPr>
              <a:t>Generally wind showed more variability in winter</a:t>
            </a:r>
          </a:p>
          <a:p>
            <a:pPr algn="l">
              <a:spcBef>
                <a:spcPct val="0"/>
              </a:spcBef>
              <a:spcAft>
                <a:spcPts val="0"/>
              </a:spcAft>
            </a:pPr>
            <a:r>
              <a:rPr lang="en-US" sz="2400" b="1" dirty="0" smtClean="0">
                <a:solidFill>
                  <a:schemeClr val="bg1"/>
                </a:solidFill>
                <a:latin typeface="Arial Narrow" panose="020B0606020202030204" pitchFamily="34" charset="0"/>
              </a:rPr>
              <a:t>But impact on net load was greater in summer for short time horizons (&lt;3 hr)</a:t>
            </a:r>
            <a:endParaRPr lang="en-US" sz="2400" b="1" dirty="0">
              <a:solidFill>
                <a:schemeClr val="bg1"/>
              </a:solidFill>
              <a:latin typeface="Arial Narrow" panose="020B0606020202030204" pitchFamily="34" charset="0"/>
            </a:endParaRPr>
          </a:p>
        </p:txBody>
      </p:sp>
      <p:pic>
        <p:nvPicPr>
          <p:cNvPr id="4" name="Content Placeholder 3"/>
          <p:cNvPicPr>
            <a:picLocks noGrp="1" noChangeAspect="1"/>
          </p:cNvPicPr>
          <p:nvPr>
            <p:ph idx="1"/>
          </p:nvPr>
        </p:nvPicPr>
        <p:blipFill>
          <a:blip r:embed="rId2"/>
          <a:stretch>
            <a:fillRect/>
          </a:stretch>
        </p:blipFill>
        <p:spPr>
          <a:xfrm>
            <a:off x="274320" y="914083"/>
            <a:ext cx="8594725" cy="4844460"/>
          </a:xfrm>
          <a:prstGeom prst="rect">
            <a:avLst/>
          </a:prstGeom>
        </p:spPr>
      </p:pic>
    </p:spTree>
    <p:extLst>
      <p:ext uri="{BB962C8B-B14F-4D97-AF65-F5344CB8AC3E}">
        <p14:creationId xmlns:p14="http://schemas.microsoft.com/office/powerpoint/2010/main" val="3019710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Largest 1-hour Wind Down Ramps by Hour of Day and Month</a:t>
            </a:r>
            <a:endParaRPr lang="en-US" dirty="0"/>
          </a:p>
        </p:txBody>
      </p:sp>
      <p:sp>
        <p:nvSpPr>
          <p:cNvPr id="3" name="AutoShape 4"/>
          <p:cNvSpPr>
            <a:spLocks noChangeArrowheads="1"/>
          </p:cNvSpPr>
          <p:nvPr/>
        </p:nvSpPr>
        <p:spPr bwMode="auto">
          <a:xfrm>
            <a:off x="274320" y="5943600"/>
            <a:ext cx="8869680" cy="457200"/>
          </a:xfrm>
          <a:prstGeom prst="rect">
            <a:avLst/>
          </a:prstGeom>
          <a:solidFill>
            <a:srgbClr val="5195D3"/>
          </a:solidFill>
          <a:ln w="9525" algn="ctr">
            <a:noFill/>
            <a:round/>
            <a:headEnd/>
            <a:tailEnd/>
          </a:ln>
          <a:effectLst/>
        </p:spPr>
        <p:txBody>
          <a:bodyPr wrap="square" anchor="ctr" anchorCtr="0">
            <a:normAutofit/>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algn="l">
              <a:spcBef>
                <a:spcPct val="0"/>
              </a:spcBef>
              <a:spcAft>
                <a:spcPts val="0"/>
              </a:spcAft>
            </a:pPr>
            <a:r>
              <a:rPr lang="en-US" sz="2400" b="1" dirty="0" smtClean="0">
                <a:solidFill>
                  <a:schemeClr val="bg1"/>
                </a:solidFill>
                <a:latin typeface="Arial Narrow" panose="020B0606020202030204" pitchFamily="34" charset="0"/>
              </a:rPr>
              <a:t>Largest ramps in morning, particularly during winter and spring</a:t>
            </a:r>
            <a:endParaRPr lang="en-US" sz="2400" b="1" dirty="0">
              <a:solidFill>
                <a:schemeClr val="bg1"/>
              </a:solidFill>
              <a:latin typeface="Arial Narrow" panose="020B0606020202030204" pitchFamily="34" charset="0"/>
            </a:endParaRPr>
          </a:p>
        </p:txBody>
      </p:sp>
      <p:pic>
        <p:nvPicPr>
          <p:cNvPr id="2" name="Picture 1"/>
          <p:cNvPicPr>
            <a:picLocks noChangeAspect="1"/>
          </p:cNvPicPr>
          <p:nvPr/>
        </p:nvPicPr>
        <p:blipFill>
          <a:blip r:embed="rId2"/>
          <a:stretch>
            <a:fillRect/>
          </a:stretch>
        </p:blipFill>
        <p:spPr>
          <a:xfrm>
            <a:off x="328816" y="975147"/>
            <a:ext cx="8486368" cy="4907705"/>
          </a:xfrm>
          <a:prstGeom prst="rect">
            <a:avLst/>
          </a:prstGeom>
        </p:spPr>
      </p:pic>
    </p:spTree>
    <p:extLst>
      <p:ext uri="{BB962C8B-B14F-4D97-AF65-F5344CB8AC3E}">
        <p14:creationId xmlns:p14="http://schemas.microsoft.com/office/powerpoint/2010/main" val="307188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Impact of wind on largest 1-hour ramps by time of day and month</a:t>
            </a:r>
            <a:endParaRPr lang="en-US" dirty="0"/>
          </a:p>
        </p:txBody>
      </p:sp>
      <p:sp>
        <p:nvSpPr>
          <p:cNvPr id="3" name="AutoShape 4"/>
          <p:cNvSpPr>
            <a:spLocks noChangeArrowheads="1"/>
          </p:cNvSpPr>
          <p:nvPr/>
        </p:nvSpPr>
        <p:spPr bwMode="auto">
          <a:xfrm>
            <a:off x="274320" y="5943600"/>
            <a:ext cx="8869680" cy="457200"/>
          </a:xfrm>
          <a:prstGeom prst="rect">
            <a:avLst/>
          </a:prstGeom>
          <a:solidFill>
            <a:srgbClr val="5195D3"/>
          </a:solidFill>
          <a:ln w="9525" algn="ctr">
            <a:noFill/>
            <a:round/>
            <a:headEnd/>
            <a:tailEnd/>
          </a:ln>
          <a:effectLst/>
        </p:spPr>
        <p:txBody>
          <a:bodyPr wrap="square" anchor="ctr" anchorCtr="0">
            <a:normAutofit/>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algn="l">
              <a:spcBef>
                <a:spcPct val="0"/>
              </a:spcBef>
              <a:spcAft>
                <a:spcPts val="0"/>
              </a:spcAft>
            </a:pPr>
            <a:r>
              <a:rPr lang="en-US" sz="2400" b="1" dirty="0" smtClean="0">
                <a:solidFill>
                  <a:schemeClr val="bg1"/>
                </a:solidFill>
                <a:latin typeface="Arial Narrow" panose="020B0606020202030204" pitchFamily="34" charset="0"/>
              </a:rPr>
              <a:t>Wind Increases Ramping in Some Hours, Decreases In Others</a:t>
            </a:r>
            <a:endParaRPr lang="en-US" sz="2400" b="1" dirty="0">
              <a:solidFill>
                <a:schemeClr val="bg1"/>
              </a:solidFill>
              <a:latin typeface="Arial Narrow" panose="020B0606020202030204" pitchFamily="34" charset="0"/>
            </a:endParaRPr>
          </a:p>
        </p:txBody>
      </p:sp>
      <p:pic>
        <p:nvPicPr>
          <p:cNvPr id="2" name="Picture 1"/>
          <p:cNvPicPr>
            <a:picLocks noChangeAspect="1"/>
          </p:cNvPicPr>
          <p:nvPr/>
        </p:nvPicPr>
        <p:blipFill>
          <a:blip r:embed="rId2"/>
          <a:stretch>
            <a:fillRect/>
          </a:stretch>
        </p:blipFill>
        <p:spPr>
          <a:xfrm>
            <a:off x="609256" y="990388"/>
            <a:ext cx="7925487" cy="4877223"/>
          </a:xfrm>
          <a:prstGeom prst="rect">
            <a:avLst/>
          </a:prstGeom>
        </p:spPr>
      </p:pic>
    </p:spTree>
    <p:extLst>
      <p:ext uri="{BB962C8B-B14F-4D97-AF65-F5344CB8AC3E}">
        <p14:creationId xmlns:p14="http://schemas.microsoft.com/office/powerpoint/2010/main" val="2897592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1-hour Wind Ramping as Function of Output – Maximum and 95</a:t>
            </a:r>
            <a:r>
              <a:rPr lang="en-US" baseline="30000" dirty="0" smtClean="0"/>
              <a:t>th</a:t>
            </a:r>
            <a:r>
              <a:rPr lang="en-US" dirty="0" smtClean="0"/>
              <a:t> percentile</a:t>
            </a:r>
            <a:endParaRPr lang="en-US" dirty="0"/>
          </a:p>
        </p:txBody>
      </p:sp>
      <p:pic>
        <p:nvPicPr>
          <p:cNvPr id="5" name="Content Placeholder 4"/>
          <p:cNvPicPr>
            <a:picLocks noGrp="1" noChangeAspect="1"/>
          </p:cNvPicPr>
          <p:nvPr>
            <p:ph idx="1"/>
          </p:nvPr>
        </p:nvPicPr>
        <p:blipFill>
          <a:blip r:embed="rId2"/>
          <a:stretch>
            <a:fillRect/>
          </a:stretch>
        </p:blipFill>
        <p:spPr>
          <a:xfrm>
            <a:off x="278434" y="1006475"/>
            <a:ext cx="8587132" cy="5394325"/>
          </a:xfrm>
          <a:prstGeom prst="rect">
            <a:avLst/>
          </a:prstGeom>
        </p:spPr>
      </p:pic>
    </p:spTree>
    <p:extLst>
      <p:ext uri="{BB962C8B-B14F-4D97-AF65-F5344CB8AC3E}">
        <p14:creationId xmlns:p14="http://schemas.microsoft.com/office/powerpoint/2010/main" val="1231655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Inter-Hour Ramping Mileage</a:t>
            </a:r>
            <a:endParaRPr lang="en-US" dirty="0"/>
          </a:p>
        </p:txBody>
      </p:sp>
      <p:sp>
        <p:nvSpPr>
          <p:cNvPr id="5" name="AutoShape 4"/>
          <p:cNvSpPr>
            <a:spLocks noChangeArrowheads="1"/>
          </p:cNvSpPr>
          <p:nvPr/>
        </p:nvSpPr>
        <p:spPr bwMode="auto">
          <a:xfrm>
            <a:off x="274320" y="5671751"/>
            <a:ext cx="8869680" cy="729049"/>
          </a:xfrm>
          <a:prstGeom prst="rect">
            <a:avLst/>
          </a:prstGeom>
          <a:solidFill>
            <a:srgbClr val="5195D3"/>
          </a:solidFill>
          <a:ln w="9525" algn="ctr">
            <a:noFill/>
            <a:round/>
            <a:headEnd/>
            <a:tailEnd/>
          </a:ln>
          <a:effectLst/>
        </p:spPr>
        <p:txBody>
          <a:bodyPr wrap="square" anchor="ctr" anchorCtr="0">
            <a:normAutofit fontScale="92500" lnSpcReduction="10000"/>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algn="l">
              <a:spcBef>
                <a:spcPct val="0"/>
              </a:spcBef>
              <a:spcAft>
                <a:spcPts val="0"/>
              </a:spcAft>
            </a:pPr>
            <a:r>
              <a:rPr lang="en-US" sz="2400" b="1" dirty="0" smtClean="0">
                <a:solidFill>
                  <a:schemeClr val="bg1"/>
                </a:solidFill>
                <a:latin typeface="Arial Narrow" panose="020B0606020202030204" pitchFamily="34" charset="0"/>
              </a:rPr>
              <a:t>More general ramping behavior in hourly ramps when wind is added</a:t>
            </a:r>
            <a:br>
              <a:rPr lang="en-US" sz="2400" b="1" dirty="0" smtClean="0">
                <a:solidFill>
                  <a:schemeClr val="bg1"/>
                </a:solidFill>
                <a:latin typeface="Arial Narrow" panose="020B0606020202030204" pitchFamily="34" charset="0"/>
              </a:rPr>
            </a:br>
            <a:r>
              <a:rPr lang="en-US" sz="2400" b="1" dirty="0" err="1" smtClean="0">
                <a:solidFill>
                  <a:schemeClr val="bg1"/>
                </a:solidFill>
                <a:latin typeface="Arial Narrow" panose="020B0606020202030204" pitchFamily="34" charset="0"/>
              </a:rPr>
              <a:t>Approx</a:t>
            </a:r>
            <a:r>
              <a:rPr lang="en-US" sz="2400" b="1" dirty="0" smtClean="0">
                <a:solidFill>
                  <a:schemeClr val="bg1"/>
                </a:solidFill>
                <a:latin typeface="Arial Narrow" panose="020B0606020202030204" pitchFamily="34" charset="0"/>
              </a:rPr>
              <a:t> 10% more ramping mileage when wind is 12.2% of installed capacity</a:t>
            </a:r>
            <a:endParaRPr lang="en-US" sz="2400" b="1" dirty="0">
              <a:solidFill>
                <a:schemeClr val="bg1"/>
              </a:solidFill>
              <a:latin typeface="Arial Narrow" panose="020B0606020202030204" pitchFamily="34" charset="0"/>
            </a:endParaRPr>
          </a:p>
        </p:txBody>
      </p:sp>
      <p:pic>
        <p:nvPicPr>
          <p:cNvPr id="6" name="Content Placeholder 5"/>
          <p:cNvPicPr>
            <a:picLocks noGrp="1" noChangeAspect="1"/>
          </p:cNvPicPr>
          <p:nvPr>
            <p:ph idx="1"/>
          </p:nvPr>
        </p:nvPicPr>
        <p:blipFill>
          <a:blip r:embed="rId2"/>
          <a:stretch>
            <a:fillRect/>
          </a:stretch>
        </p:blipFill>
        <p:spPr>
          <a:xfrm>
            <a:off x="274637" y="1003087"/>
            <a:ext cx="8594725" cy="4668664"/>
          </a:xfrm>
          <a:prstGeom prst="rect">
            <a:avLst/>
          </a:prstGeom>
        </p:spPr>
      </p:pic>
    </p:spTree>
    <p:extLst>
      <p:ext uri="{BB962C8B-B14F-4D97-AF65-F5344CB8AC3E}">
        <p14:creationId xmlns:p14="http://schemas.microsoft.com/office/powerpoint/2010/main" val="3322248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 Adequacy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4873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2 – Flexible Resources</a:t>
            </a:r>
            <a:endParaRPr lang="en-US" dirty="0"/>
          </a:p>
        </p:txBody>
      </p:sp>
      <p:sp>
        <p:nvSpPr>
          <p:cNvPr id="4" name="Content Placeholder 3"/>
          <p:cNvSpPr>
            <a:spLocks noGrp="1"/>
          </p:cNvSpPr>
          <p:nvPr>
            <p:ph sz="half" idx="1"/>
          </p:nvPr>
        </p:nvSpPr>
        <p:spPr>
          <a:xfrm>
            <a:off x="274320" y="1498598"/>
            <a:ext cx="4206240" cy="3335869"/>
          </a:xfrm>
          <a:ln w="28575">
            <a:solidFill>
              <a:schemeClr val="tx1">
                <a:lumMod val="65000"/>
                <a:lumOff val="35000"/>
              </a:schemeClr>
            </a:solidFill>
          </a:ln>
        </p:spPr>
        <p:txBody>
          <a:bodyPr>
            <a:normAutofit lnSpcReduction="10000"/>
          </a:bodyPr>
          <a:lstStyle/>
          <a:p>
            <a:pPr marL="0" indent="0" algn="ctr">
              <a:buNone/>
            </a:pPr>
            <a:r>
              <a:rPr lang="en-US" b="1" dirty="0" smtClean="0"/>
              <a:t>Online Flexibility</a:t>
            </a:r>
          </a:p>
          <a:p>
            <a:r>
              <a:rPr lang="en-US" sz="1600" dirty="0" smtClean="0"/>
              <a:t>Flexibility limited by </a:t>
            </a:r>
          </a:p>
          <a:p>
            <a:pPr lvl="1"/>
            <a:r>
              <a:rPr lang="en-US" sz="1400" dirty="0"/>
              <a:t>Production level </a:t>
            </a:r>
          </a:p>
          <a:p>
            <a:pPr lvl="1"/>
            <a:r>
              <a:rPr lang="en-US" sz="1400" dirty="0" smtClean="0"/>
              <a:t>Ramp rate (MW/Min)</a:t>
            </a:r>
          </a:p>
          <a:p>
            <a:pPr lvl="1"/>
            <a:r>
              <a:rPr lang="en-US" sz="1400" dirty="0" smtClean="0"/>
              <a:t>Capacity (MW)</a:t>
            </a:r>
          </a:p>
          <a:p>
            <a:pPr lvl="1"/>
            <a:r>
              <a:rPr lang="en-US" sz="1400" dirty="0" smtClean="0"/>
              <a:t>Minimum generation level (MW)</a:t>
            </a:r>
          </a:p>
          <a:p>
            <a:pPr lvl="1"/>
            <a:r>
              <a:rPr lang="en-US" sz="1400" dirty="0"/>
              <a:t>Minimum </a:t>
            </a:r>
            <a:r>
              <a:rPr lang="en-US" sz="1400" dirty="0" smtClean="0"/>
              <a:t>up </a:t>
            </a:r>
            <a:r>
              <a:rPr lang="en-US" sz="1400" dirty="0"/>
              <a:t>time (hours</a:t>
            </a:r>
            <a:r>
              <a:rPr lang="en-US" sz="1400" dirty="0" smtClean="0"/>
              <a:t>)</a:t>
            </a:r>
          </a:p>
          <a:p>
            <a:pPr lvl="1"/>
            <a:endParaRPr lang="en-US" sz="1400" dirty="0"/>
          </a:p>
          <a:p>
            <a:r>
              <a:rPr lang="en-US" sz="1600" dirty="0" smtClean="0"/>
              <a:t>Understanding the online flexibility available to the system will give an initial estimate of the overall flexibility of the system’s resources.</a:t>
            </a:r>
          </a:p>
          <a:p>
            <a:endParaRPr lang="en-US" sz="1600" dirty="0" smtClean="0"/>
          </a:p>
          <a:p>
            <a:pPr marL="0" indent="0">
              <a:buNone/>
            </a:pPr>
            <a:endParaRPr lang="en-US" dirty="0"/>
          </a:p>
        </p:txBody>
      </p:sp>
      <p:sp>
        <p:nvSpPr>
          <p:cNvPr id="5" name="Content Placeholder 4"/>
          <p:cNvSpPr>
            <a:spLocks noGrp="1"/>
          </p:cNvSpPr>
          <p:nvPr>
            <p:ph sz="half" idx="2"/>
          </p:nvPr>
        </p:nvSpPr>
        <p:spPr>
          <a:xfrm>
            <a:off x="4663440" y="1498599"/>
            <a:ext cx="4206240" cy="3335868"/>
          </a:xfrm>
          <a:ln w="28575">
            <a:solidFill>
              <a:schemeClr val="tx1">
                <a:lumMod val="65000"/>
                <a:lumOff val="35000"/>
              </a:schemeClr>
            </a:solidFill>
          </a:ln>
        </p:spPr>
        <p:txBody>
          <a:bodyPr>
            <a:normAutofit lnSpcReduction="10000"/>
          </a:bodyPr>
          <a:lstStyle/>
          <a:p>
            <a:pPr marL="0" indent="0" algn="ctr">
              <a:buNone/>
            </a:pPr>
            <a:r>
              <a:rPr lang="en-US" b="1" dirty="0" smtClean="0"/>
              <a:t>Offline Flexibility</a:t>
            </a:r>
          </a:p>
          <a:p>
            <a:r>
              <a:rPr lang="en-US" sz="1600" dirty="0" smtClean="0"/>
              <a:t>Flexibility </a:t>
            </a:r>
            <a:r>
              <a:rPr lang="en-US" sz="1600" dirty="0"/>
              <a:t>limited by </a:t>
            </a:r>
          </a:p>
          <a:p>
            <a:pPr lvl="1"/>
            <a:r>
              <a:rPr lang="en-US" sz="1400" dirty="0" smtClean="0"/>
              <a:t>Start up time (Hours)</a:t>
            </a:r>
            <a:endParaRPr lang="en-US" sz="1400" dirty="0"/>
          </a:p>
          <a:p>
            <a:pPr lvl="1"/>
            <a:r>
              <a:rPr lang="en-US" sz="1400" dirty="0" smtClean="0"/>
              <a:t>Minimum down time (hours)</a:t>
            </a:r>
          </a:p>
          <a:p>
            <a:pPr lvl="1"/>
            <a:r>
              <a:rPr lang="en-US" sz="1400" dirty="0" smtClean="0"/>
              <a:t>Run up rate (MW/Min)</a:t>
            </a:r>
            <a:endParaRPr lang="en-US" sz="1600" dirty="0"/>
          </a:p>
          <a:p>
            <a:pPr lvl="1"/>
            <a:r>
              <a:rPr lang="en-US" sz="1400" dirty="0" smtClean="0"/>
              <a:t>Outages and availability </a:t>
            </a:r>
          </a:p>
          <a:p>
            <a:pPr lvl="1"/>
            <a:endParaRPr lang="en-US" sz="1400" dirty="0" smtClean="0"/>
          </a:p>
          <a:p>
            <a:pPr lvl="1"/>
            <a:endParaRPr lang="en-US" sz="1400" dirty="0"/>
          </a:p>
          <a:p>
            <a:r>
              <a:rPr lang="en-US" sz="1600" dirty="0" smtClean="0"/>
              <a:t>Understanding the contribution of cycling resources to ramping needs is critical to managing longer time horizon ramps.</a:t>
            </a:r>
          </a:p>
        </p:txBody>
      </p:sp>
      <p:sp>
        <p:nvSpPr>
          <p:cNvPr id="6" name="Title 1"/>
          <p:cNvSpPr txBox="1">
            <a:spLocks/>
          </p:cNvSpPr>
          <p:nvPr/>
        </p:nvSpPr>
        <p:spPr bwMode="auto">
          <a:xfrm>
            <a:off x="274320" y="992980"/>
            <a:ext cx="8595360" cy="426721"/>
          </a:xfrm>
          <a:prstGeom prst="rect">
            <a:avLst/>
          </a:prstGeom>
          <a:solidFill>
            <a:schemeClr val="tx1">
              <a:lumMod val="65000"/>
              <a:lumOff val="35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lnSpc>
                <a:spcPct val="100000"/>
              </a:lnSpc>
              <a:spcBef>
                <a:spcPct val="0"/>
              </a:spcBef>
              <a:spcAft>
                <a:spcPct val="0"/>
              </a:spcAft>
              <a:defRPr sz="24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a:lstStyle>
          <a:p>
            <a:pPr algn="ctr"/>
            <a:r>
              <a:rPr lang="en-US" sz="1800" kern="0" dirty="0" smtClean="0">
                <a:solidFill>
                  <a:schemeClr val="bg1"/>
                </a:solidFill>
              </a:rPr>
              <a:t>Aim: Understand how much flexibility is available from system resources</a:t>
            </a:r>
            <a:endParaRPr lang="en-US" sz="1800" kern="0" dirty="0">
              <a:solidFill>
                <a:schemeClr val="bg1"/>
              </a:solidFill>
            </a:endParaRPr>
          </a:p>
        </p:txBody>
      </p:sp>
      <p:sp>
        <p:nvSpPr>
          <p:cNvPr id="16" name="Rectangle 15"/>
          <p:cNvSpPr/>
          <p:nvPr/>
        </p:nvSpPr>
        <p:spPr bwMode="auto">
          <a:xfrm>
            <a:off x="274321" y="5367866"/>
            <a:ext cx="8595360" cy="651933"/>
          </a:xfrm>
          <a:prstGeom prst="rect">
            <a:avLst/>
          </a:prstGeom>
          <a:gradFill flip="none" rotWithShape="1">
            <a:gsLst>
              <a:gs pos="0">
                <a:schemeClr val="bg2">
                  <a:lumMod val="60000"/>
                  <a:lumOff val="40000"/>
                </a:schemeClr>
              </a:gs>
              <a:gs pos="44000">
                <a:schemeClr val="bg2">
                  <a:lumMod val="40000"/>
                  <a:lumOff val="60000"/>
                  <a:tint val="44500"/>
                  <a:satMod val="160000"/>
                </a:schemeClr>
              </a:gs>
              <a:gs pos="100000">
                <a:schemeClr val="bg2">
                  <a:lumMod val="40000"/>
                  <a:lumOff val="60000"/>
                  <a:tint val="23500"/>
                  <a:satMod val="16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lang="en-US" b="1" dirty="0" smtClean="0"/>
              <a:t>Battery     HVDC      Hydro      Recip.      Gas CT      Gas CCGT      Coal      Nuclear</a:t>
            </a:r>
          </a:p>
        </p:txBody>
      </p:sp>
      <p:sp>
        <p:nvSpPr>
          <p:cNvPr id="33" name="Left Arrow 32"/>
          <p:cNvSpPr/>
          <p:nvPr/>
        </p:nvSpPr>
        <p:spPr bwMode="auto">
          <a:xfrm>
            <a:off x="274320" y="5120216"/>
            <a:ext cx="8595360" cy="465667"/>
          </a:xfrm>
          <a:prstGeom prst="leftArrow">
            <a:avLst>
              <a:gd name="adj1" fmla="val 39091"/>
              <a:gd name="adj2" fmla="val 5000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600" b="1" i="1" u="none" strike="noStrike" cap="none" normalizeH="0" baseline="0" dirty="0" smtClean="0">
                <a:ln>
                  <a:noFill/>
                </a:ln>
                <a:solidFill>
                  <a:srgbClr val="000000"/>
                </a:solidFill>
                <a:effectLst/>
                <a:latin typeface="Arial" charset="0"/>
              </a:rPr>
              <a:t>Increasing</a:t>
            </a:r>
            <a:r>
              <a:rPr kumimoji="0" lang="en-US" sz="1600" b="1" i="1" u="none" strike="noStrike" cap="none" normalizeH="0" dirty="0" smtClean="0">
                <a:ln>
                  <a:noFill/>
                </a:ln>
                <a:solidFill>
                  <a:srgbClr val="000000"/>
                </a:solidFill>
                <a:effectLst/>
                <a:latin typeface="Arial" charset="0"/>
              </a:rPr>
              <a:t> Speed</a:t>
            </a:r>
            <a:endParaRPr kumimoji="0" lang="en-US" sz="1600" b="1" i="1" u="none" strike="noStrike" cap="none" normalizeH="0" baseline="0" dirty="0" smtClean="0">
              <a:ln>
                <a:noFill/>
              </a:ln>
              <a:solidFill>
                <a:srgbClr val="000000"/>
              </a:solidFill>
              <a:effectLst/>
              <a:latin typeface="Arial" charset="0"/>
            </a:endParaRPr>
          </a:p>
        </p:txBody>
      </p:sp>
      <p:sp>
        <p:nvSpPr>
          <p:cNvPr id="47" name="Left Arrow 46"/>
          <p:cNvSpPr/>
          <p:nvPr/>
        </p:nvSpPr>
        <p:spPr bwMode="auto">
          <a:xfrm flipH="1">
            <a:off x="274320" y="5786966"/>
            <a:ext cx="8595360" cy="465667"/>
          </a:xfrm>
          <a:prstGeom prst="leftArrow">
            <a:avLst>
              <a:gd name="adj1" fmla="val 39091"/>
              <a:gd name="adj2" fmla="val 50000"/>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600" b="1" i="1" u="none" strike="noStrike" cap="none" normalizeH="0" baseline="0" dirty="0" smtClean="0">
                <a:ln>
                  <a:noFill/>
                </a:ln>
                <a:solidFill>
                  <a:srgbClr val="000000"/>
                </a:solidFill>
                <a:effectLst/>
                <a:latin typeface="Arial" charset="0"/>
              </a:rPr>
              <a:t>Increasing</a:t>
            </a:r>
            <a:r>
              <a:rPr kumimoji="0" lang="en-US" sz="1600" b="1" i="1" u="none" strike="noStrike" cap="none" normalizeH="0" dirty="0" smtClean="0">
                <a:ln>
                  <a:noFill/>
                </a:ln>
                <a:solidFill>
                  <a:srgbClr val="000000"/>
                </a:solidFill>
                <a:effectLst/>
                <a:latin typeface="Arial" charset="0"/>
              </a:rPr>
              <a:t> Quantity</a:t>
            </a:r>
            <a:endParaRPr kumimoji="0" lang="en-US" sz="1600" b="1" i="1" u="none" strike="noStrike" cap="none" normalizeH="0" baseline="0" dirty="0" smtClean="0">
              <a:ln>
                <a:noFill/>
              </a:ln>
              <a:solidFill>
                <a:srgbClr val="000000"/>
              </a:solidFill>
              <a:effectLst/>
              <a:latin typeface="Arial" charset="0"/>
            </a:endParaRPr>
          </a:p>
        </p:txBody>
      </p:sp>
    </p:spTree>
    <p:extLst>
      <p:ext uri="{BB962C8B-B14F-4D97-AF65-F5344CB8AC3E}">
        <p14:creationId xmlns:p14="http://schemas.microsoft.com/office/powerpoint/2010/main" val="247703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1000"/>
                                        <p:tgtEl>
                                          <p:spTgt spid="4">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1000"/>
                                        <p:tgtEl>
                                          <p:spTgt spid="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bg/>
                                          </p:spTgt>
                                        </p:tgtEl>
                                        <p:attrNameLst>
                                          <p:attrName>style.visibility</p:attrName>
                                        </p:attrNameLst>
                                      </p:cBhvr>
                                      <p:to>
                                        <p:strVal val="visible"/>
                                      </p:to>
                                    </p:set>
                                    <p:animEffect transition="in" filter="fade">
                                      <p:cBhvr>
                                        <p:cTn id="38" dur="500"/>
                                        <p:tgtEl>
                                          <p:spTgt spid="5">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5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1" end="1"/>
                                            </p:txEl>
                                          </p:spTgt>
                                        </p:tgtEl>
                                        <p:attrNameLst>
                                          <p:attrName>style.visibility</p:attrName>
                                        </p:attrNameLst>
                                      </p:cBhvr>
                                      <p:to>
                                        <p:strVal val="visible"/>
                                      </p:to>
                                    </p:set>
                                    <p:animEffect transition="in" filter="fade">
                                      <p:cBhvr>
                                        <p:cTn id="46" dur="500"/>
                                        <p:tgtEl>
                                          <p:spTgt spid="5">
                                            <p:txEl>
                                              <p:pRg st="1" end="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500"/>
                                        <p:tgtEl>
                                          <p:spTgt spid="5">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500"/>
                                        <p:tgtEl>
                                          <p:spTgt spid="5">
                                            <p:txEl>
                                              <p:pRg st="3" end="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fade">
                                      <p:cBhvr>
                                        <p:cTn id="55" dur="500"/>
                                        <p:tgtEl>
                                          <p:spTgt spid="5">
                                            <p:txEl>
                                              <p:pRg st="4" end="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Effect transition="in" filter="fade">
                                      <p:cBhvr>
                                        <p:cTn id="58" dur="500"/>
                                        <p:tgtEl>
                                          <p:spTgt spid="5">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500"/>
                                        <p:tgtEl>
                                          <p:spTgt spid="5">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16" grpId="0" animBg="1"/>
      <p:bldP spid="33" grpId="0" animBg="1"/>
      <p:bldP spid="4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upwards 1-hour Flexibility by hour</a:t>
            </a:r>
            <a:endParaRPr lang="en-US" dirty="0"/>
          </a:p>
        </p:txBody>
      </p:sp>
      <p:sp>
        <p:nvSpPr>
          <p:cNvPr id="5" name="AutoShape 4"/>
          <p:cNvSpPr>
            <a:spLocks noChangeArrowheads="1"/>
          </p:cNvSpPr>
          <p:nvPr/>
        </p:nvSpPr>
        <p:spPr bwMode="auto">
          <a:xfrm>
            <a:off x="370386" y="5816010"/>
            <a:ext cx="8498977" cy="729049"/>
          </a:xfrm>
          <a:prstGeom prst="rect">
            <a:avLst/>
          </a:prstGeom>
          <a:solidFill>
            <a:srgbClr val="5195D3"/>
          </a:solidFill>
          <a:ln w="9525" algn="ctr">
            <a:noFill/>
            <a:round/>
            <a:headEnd/>
            <a:tailEnd/>
          </a:ln>
          <a:effectLst/>
        </p:spPr>
        <p:txBody>
          <a:bodyPr wrap="square" anchor="ctr" anchorCtr="0">
            <a:normAutofit fontScale="92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Bef>
                <a:spcPct val="0"/>
              </a:spcBef>
              <a:spcAft>
                <a:spcPts val="0"/>
              </a:spcAft>
            </a:pPr>
            <a:r>
              <a:rPr lang="en-US" sz="2400" b="1" dirty="0" smtClean="0">
                <a:solidFill>
                  <a:schemeClr val="bg1"/>
                </a:solidFill>
                <a:latin typeface="Arial Narrow" panose="020B0606020202030204" pitchFamily="34" charset="0"/>
              </a:rPr>
              <a:t>Calculated based on actual dispatch – more than 8 GW ramp in most hours</a:t>
            </a:r>
            <a:endParaRPr lang="en-US" sz="2400" b="1" dirty="0">
              <a:solidFill>
                <a:schemeClr val="bg1"/>
              </a:solidFill>
              <a:latin typeface="Arial Narrow" panose="020B0606020202030204" pitchFamily="34" charset="0"/>
            </a:endParaRPr>
          </a:p>
        </p:txBody>
      </p:sp>
      <p:pic>
        <p:nvPicPr>
          <p:cNvPr id="6" name="Content Placeholder 5"/>
          <p:cNvPicPr>
            <a:picLocks noGrp="1" noChangeAspect="1"/>
          </p:cNvPicPr>
          <p:nvPr>
            <p:ph idx="1"/>
          </p:nvPr>
        </p:nvPicPr>
        <p:blipFill>
          <a:blip r:embed="rId2"/>
          <a:stretch>
            <a:fillRect/>
          </a:stretch>
        </p:blipFill>
        <p:spPr>
          <a:xfrm>
            <a:off x="274638" y="1001260"/>
            <a:ext cx="8594725" cy="4814750"/>
          </a:xfrm>
          <a:prstGeom prst="rect">
            <a:avLst/>
          </a:prstGeom>
        </p:spPr>
      </p:pic>
    </p:spTree>
    <p:extLst>
      <p:ext uri="{BB962C8B-B14F-4D97-AF65-F5344CB8AC3E}">
        <p14:creationId xmlns:p14="http://schemas.microsoft.com/office/powerpoint/2010/main" val="2626434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47890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Level 3 - System Flexibility Assessment</a:t>
            </a:r>
            <a:endParaRPr lang="en-US" dirty="0"/>
          </a:p>
        </p:txBody>
      </p:sp>
      <p:sp>
        <p:nvSpPr>
          <p:cNvPr id="3" name="Text Placeholder 2"/>
          <p:cNvSpPr>
            <a:spLocks noGrp="1"/>
          </p:cNvSpPr>
          <p:nvPr>
            <p:ph type="body" idx="1"/>
          </p:nvPr>
        </p:nvSpPr>
        <p:spPr/>
        <p:txBody>
          <a:bodyPr>
            <a:normAutofit/>
          </a:bodyPr>
          <a:lstStyle/>
          <a:p>
            <a:pPr algn="ctr"/>
            <a:r>
              <a:rPr lang="en-US" sz="2800" dirty="0" smtClean="0"/>
              <a:t>Operations</a:t>
            </a:r>
            <a:endParaRPr lang="en-US" sz="2800" dirty="0"/>
          </a:p>
        </p:txBody>
      </p:sp>
      <p:graphicFrame>
        <p:nvGraphicFramePr>
          <p:cNvPr id="4" name="Content Placeholder 3"/>
          <p:cNvGraphicFramePr>
            <a:graphicFrameLocks noGrp="1"/>
          </p:cNvGraphicFramePr>
          <p:nvPr>
            <p:ph sz="half" idx="2"/>
            <p:extLst/>
          </p:nvPr>
        </p:nvGraphicFramePr>
        <p:xfrm>
          <a:off x="274320" y="1737360"/>
          <a:ext cx="4206240"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p:cNvSpPr>
            <a:spLocks noGrp="1"/>
          </p:cNvSpPr>
          <p:nvPr>
            <p:ph type="body" sz="quarter" idx="3"/>
          </p:nvPr>
        </p:nvSpPr>
        <p:spPr/>
        <p:txBody>
          <a:bodyPr>
            <a:normAutofit/>
          </a:bodyPr>
          <a:lstStyle/>
          <a:p>
            <a:pPr algn="ctr"/>
            <a:r>
              <a:rPr lang="en-US" sz="2800" dirty="0" smtClean="0"/>
              <a:t>Planning</a:t>
            </a:r>
            <a:endParaRPr lang="en-US" sz="2800" dirty="0"/>
          </a:p>
        </p:txBody>
      </p:sp>
      <p:graphicFrame>
        <p:nvGraphicFramePr>
          <p:cNvPr id="5" name="Content Placeholder 4"/>
          <p:cNvGraphicFramePr>
            <a:graphicFrameLocks noGrp="1"/>
          </p:cNvGraphicFramePr>
          <p:nvPr>
            <p:ph sz="quarter" idx="4"/>
            <p:extLst/>
          </p:nvPr>
        </p:nvGraphicFramePr>
        <p:xfrm>
          <a:off x="4663439" y="1737360"/>
          <a:ext cx="4206240" cy="46634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Left Brace 8"/>
          <p:cNvSpPr/>
          <p:nvPr/>
        </p:nvSpPr>
        <p:spPr bwMode="auto">
          <a:xfrm rot="5400000">
            <a:off x="2286766" y="409469"/>
            <a:ext cx="181347" cy="2472265"/>
          </a:xfrm>
          <a:prstGeom prst="leftBrace">
            <a:avLst>
              <a:gd name="adj1" fmla="val 102947"/>
              <a:gd name="adj2" fmla="val 50685"/>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0" name="Left Brace 9"/>
          <p:cNvSpPr/>
          <p:nvPr/>
        </p:nvSpPr>
        <p:spPr bwMode="auto">
          <a:xfrm rot="5400000">
            <a:off x="6675885" y="409469"/>
            <a:ext cx="181347" cy="2472265"/>
          </a:xfrm>
          <a:prstGeom prst="leftBrace">
            <a:avLst>
              <a:gd name="adj1" fmla="val 102947"/>
              <a:gd name="adj2" fmla="val 50685"/>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300427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 Available and Net Flexibility Duration Curves</a:t>
            </a:r>
            <a:endParaRPr lang="en-US" dirty="0"/>
          </a:p>
        </p:txBody>
      </p:sp>
      <p:sp>
        <p:nvSpPr>
          <p:cNvPr id="5" name="AutoShape 4"/>
          <p:cNvSpPr>
            <a:spLocks noChangeArrowheads="1"/>
          </p:cNvSpPr>
          <p:nvPr/>
        </p:nvSpPr>
        <p:spPr bwMode="auto">
          <a:xfrm>
            <a:off x="370386" y="5816010"/>
            <a:ext cx="8498977" cy="729049"/>
          </a:xfrm>
          <a:prstGeom prst="rect">
            <a:avLst/>
          </a:prstGeom>
          <a:solidFill>
            <a:srgbClr val="5195D3"/>
          </a:solidFill>
          <a:ln w="9525" algn="ctr">
            <a:noFill/>
            <a:round/>
            <a:headEnd/>
            <a:tailEnd/>
          </a:ln>
          <a:effectLst/>
        </p:spPr>
        <p:txBody>
          <a:bodyPr wrap="square" anchor="ctr" anchorCtr="0">
            <a:normAutofit fontScale="92500"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Bef>
                <a:spcPct val="0"/>
              </a:spcBef>
              <a:spcAft>
                <a:spcPts val="0"/>
              </a:spcAft>
            </a:pPr>
            <a:r>
              <a:rPr lang="en-US" sz="2400" b="1" dirty="0" smtClean="0">
                <a:solidFill>
                  <a:schemeClr val="bg1"/>
                </a:solidFill>
                <a:latin typeface="Arial Narrow" panose="020B0606020202030204" pitchFamily="34" charset="0"/>
              </a:rPr>
              <a:t>Sorted data from high to low ramping requirements, then subtracted actual or potential needs – always more than enough 1-hour ramping</a:t>
            </a:r>
            <a:endParaRPr lang="en-US" sz="2400" b="1" dirty="0">
              <a:solidFill>
                <a:schemeClr val="bg1"/>
              </a:solidFill>
              <a:latin typeface="Arial Narrow" panose="020B0606020202030204" pitchFamily="34" charset="0"/>
            </a:endParaRPr>
          </a:p>
        </p:txBody>
      </p:sp>
      <p:pic>
        <p:nvPicPr>
          <p:cNvPr id="6" name="Content Placeholder 5"/>
          <p:cNvPicPr>
            <a:picLocks noGrp="1" noChangeAspect="1"/>
          </p:cNvPicPr>
          <p:nvPr>
            <p:ph idx="1"/>
          </p:nvPr>
        </p:nvPicPr>
        <p:blipFill>
          <a:blip r:embed="rId2"/>
          <a:stretch>
            <a:fillRect/>
          </a:stretch>
        </p:blipFill>
        <p:spPr>
          <a:xfrm>
            <a:off x="274638" y="914083"/>
            <a:ext cx="8594725" cy="4753881"/>
          </a:xfrm>
          <a:prstGeom prst="rect">
            <a:avLst/>
          </a:prstGeom>
        </p:spPr>
      </p:pic>
    </p:spTree>
    <p:extLst>
      <p:ext uri="{BB962C8B-B14F-4D97-AF65-F5344CB8AC3E}">
        <p14:creationId xmlns:p14="http://schemas.microsoft.com/office/powerpoint/2010/main" val="12773980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Level 3 - </a:t>
            </a:r>
            <a:r>
              <a:rPr lang="en-US" dirty="0" smtClean="0"/>
              <a:t>System Flexibility Assessment </a:t>
            </a:r>
            <a:r>
              <a:rPr lang="en-US" dirty="0" smtClean="0">
                <a:solidFill>
                  <a:srgbClr val="FF0000"/>
                </a:solidFill>
              </a:rPr>
              <a:t>– EPRI Metrics</a:t>
            </a:r>
            <a:endParaRPr lang="en-US" dirty="0">
              <a:solidFill>
                <a:srgbClr val="FF0000"/>
              </a:solidFill>
            </a:endParaRPr>
          </a:p>
        </p:txBody>
      </p:sp>
      <p:sp>
        <p:nvSpPr>
          <p:cNvPr id="4" name="Rectangle 3"/>
          <p:cNvSpPr/>
          <p:nvPr/>
        </p:nvSpPr>
        <p:spPr bwMode="auto">
          <a:xfrm>
            <a:off x="274320" y="914083"/>
            <a:ext cx="8595360" cy="1333715"/>
          </a:xfrm>
          <a:prstGeom prst="rect">
            <a:avLst/>
          </a:prstGeom>
          <a:solidFill>
            <a:srgbClr val="FFFFFF"/>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l" defTabSz="914400" rtl="0" eaLnBrk="0" fontAlgn="base" latinLnBrk="0" hangingPunct="0">
              <a:lnSpc>
                <a:spcPct val="100000"/>
              </a:lnSpc>
              <a:spcBef>
                <a:spcPct val="50000"/>
              </a:spcBef>
              <a:spcAft>
                <a:spcPct val="0"/>
              </a:spcAft>
              <a:buClrTx/>
              <a:buSzTx/>
              <a:buFontTx/>
              <a:buNone/>
              <a:tabLst/>
            </a:pPr>
            <a:r>
              <a:rPr lang="en-US" b="1" dirty="0" smtClean="0">
                <a:solidFill>
                  <a:srgbClr val="7030A0"/>
                </a:solidFill>
              </a:rPr>
              <a:t>Periods of Flexibility Deficit</a:t>
            </a:r>
          </a:p>
          <a:p>
            <a:pPr marR="0" algn="l" defTabSz="914400" rtl="0" eaLnBrk="0" fontAlgn="base" latinLnBrk="0" hangingPunct="0">
              <a:lnSpc>
                <a:spcPct val="100000"/>
              </a:lnSpc>
              <a:spcBef>
                <a:spcPct val="50000"/>
              </a:spcBef>
              <a:spcAft>
                <a:spcPct val="0"/>
              </a:spcAft>
              <a:buClrTx/>
              <a:buSzTx/>
              <a:buFontTx/>
              <a:buNone/>
              <a:tabLst/>
            </a:pPr>
            <a:r>
              <a:rPr lang="en-US" dirty="0" smtClean="0"/>
              <a:t>Number of periods when the system has insufficient ramping capability to manage the expected ramping of the system’s net load</a:t>
            </a:r>
          </a:p>
          <a:p>
            <a:pPr marR="0" algn="l"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By:</a:t>
            </a:r>
            <a:r>
              <a:rPr kumimoji="0" lang="en-US" sz="1600" b="1" i="0" u="none" strike="noStrike" cap="none" normalizeH="0" dirty="0" smtClean="0">
                <a:ln>
                  <a:noFill/>
                </a:ln>
                <a:solidFill>
                  <a:srgbClr val="FF0000"/>
                </a:solidFill>
                <a:effectLst/>
                <a:latin typeface="Arial" charset="0"/>
              </a:rPr>
              <a:t> </a:t>
            </a:r>
            <a:r>
              <a:rPr kumimoji="0" lang="en-US" sz="1600" b="0" i="0" u="none" strike="noStrike" cap="none" normalizeH="0" dirty="0" smtClean="0">
                <a:ln>
                  <a:noFill/>
                </a:ln>
                <a:solidFill>
                  <a:srgbClr val="FF0000"/>
                </a:solidFill>
                <a:effectLst/>
                <a:latin typeface="Arial" charset="0"/>
              </a:rPr>
              <a:t>direction, time horizon and ramp percentile</a:t>
            </a:r>
            <a:endParaRPr kumimoji="0" lang="en-US" sz="1600" b="0" i="0" u="none" strike="noStrike" cap="none" normalizeH="0" baseline="0" dirty="0">
              <a:ln>
                <a:noFill/>
              </a:ln>
              <a:solidFill>
                <a:srgbClr val="FF0000"/>
              </a:solidFill>
              <a:effectLst/>
              <a:latin typeface="Arial" charset="0"/>
            </a:endParaRPr>
          </a:p>
        </p:txBody>
      </p:sp>
      <p:sp>
        <p:nvSpPr>
          <p:cNvPr id="12" name="Rectangle 11"/>
          <p:cNvSpPr/>
          <p:nvPr/>
        </p:nvSpPr>
        <p:spPr bwMode="auto">
          <a:xfrm>
            <a:off x="274320" y="2248560"/>
            <a:ext cx="8595360" cy="1333715"/>
          </a:xfrm>
          <a:prstGeom prst="rect">
            <a:avLst/>
          </a:prstGeom>
          <a:solidFill>
            <a:srgbClr val="FFFFFF"/>
          </a:solidFill>
          <a:ln w="38100"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l" defTabSz="914400" rtl="0" eaLnBrk="0" fontAlgn="base" latinLnBrk="0" hangingPunct="0">
              <a:lnSpc>
                <a:spcPct val="100000"/>
              </a:lnSpc>
              <a:spcBef>
                <a:spcPct val="50000"/>
              </a:spcBef>
              <a:spcAft>
                <a:spcPct val="0"/>
              </a:spcAft>
              <a:buClrTx/>
              <a:buSzTx/>
              <a:buFontTx/>
              <a:buNone/>
              <a:tabLst/>
            </a:pPr>
            <a:r>
              <a:rPr lang="en-US" b="1" dirty="0" smtClean="0">
                <a:solidFill>
                  <a:schemeClr val="tx2">
                    <a:lumMod val="50000"/>
                  </a:schemeClr>
                </a:solidFill>
              </a:rPr>
              <a:t>Expected Ramping Unserved</a:t>
            </a:r>
          </a:p>
          <a:p>
            <a:pPr marR="0" algn="l" defTabSz="914400" rtl="0" eaLnBrk="0" fontAlgn="base" latinLnBrk="0" hangingPunct="0">
              <a:lnSpc>
                <a:spcPct val="100000"/>
              </a:lnSpc>
              <a:spcBef>
                <a:spcPct val="50000"/>
              </a:spcBef>
              <a:spcAft>
                <a:spcPct val="0"/>
              </a:spcAft>
              <a:buClrTx/>
              <a:buSzTx/>
              <a:buFontTx/>
              <a:buNone/>
              <a:tabLst/>
            </a:pPr>
            <a:r>
              <a:rPr lang="en-US" dirty="0" smtClean="0"/>
              <a:t>Total shortage of flexibility when the system has insufficient ramping capability to manage the expected ramping of the system’s net load measured in MW</a:t>
            </a:r>
          </a:p>
          <a:p>
            <a:pPr marR="0" algn="l"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By:</a:t>
            </a:r>
            <a:r>
              <a:rPr kumimoji="0" lang="en-US" sz="1600" b="1" i="0" u="none" strike="noStrike" cap="none" normalizeH="0" dirty="0" smtClean="0">
                <a:ln>
                  <a:noFill/>
                </a:ln>
                <a:solidFill>
                  <a:srgbClr val="FF0000"/>
                </a:solidFill>
                <a:effectLst/>
                <a:latin typeface="Arial" charset="0"/>
              </a:rPr>
              <a:t> </a:t>
            </a:r>
            <a:r>
              <a:rPr kumimoji="0" lang="en-US" sz="1600" b="0" i="0" u="none" strike="noStrike" cap="none" normalizeH="0" dirty="0" smtClean="0">
                <a:ln>
                  <a:noFill/>
                </a:ln>
                <a:solidFill>
                  <a:srgbClr val="FF0000"/>
                </a:solidFill>
                <a:effectLst/>
                <a:latin typeface="Arial" charset="0"/>
              </a:rPr>
              <a:t>direction, time horizon and ramp percentile</a:t>
            </a:r>
            <a:endParaRPr kumimoji="0" lang="en-US" sz="1600" b="0" i="0" u="none" strike="noStrike" cap="none" normalizeH="0" baseline="0" dirty="0">
              <a:ln>
                <a:noFill/>
              </a:ln>
              <a:solidFill>
                <a:srgbClr val="FF0000"/>
              </a:solidFill>
              <a:effectLst/>
              <a:latin typeface="Arial" charset="0"/>
            </a:endParaRPr>
          </a:p>
        </p:txBody>
      </p:sp>
      <p:sp>
        <p:nvSpPr>
          <p:cNvPr id="11" name="Freeform 10"/>
          <p:cNvSpPr/>
          <p:nvPr/>
        </p:nvSpPr>
        <p:spPr bwMode="auto">
          <a:xfrm>
            <a:off x="2564758" y="3582275"/>
            <a:ext cx="3987800" cy="1896534"/>
          </a:xfrm>
          <a:custGeom>
            <a:avLst/>
            <a:gdLst>
              <a:gd name="connsiteX0" fmla="*/ 0 w 3987800"/>
              <a:gd name="connsiteY0" fmla="*/ 1896534 h 1896534"/>
              <a:gd name="connsiteX1" fmla="*/ 601133 w 3987800"/>
              <a:gd name="connsiteY1" fmla="*/ 1667934 h 1896534"/>
              <a:gd name="connsiteX2" fmla="*/ 804333 w 3987800"/>
              <a:gd name="connsiteY2" fmla="*/ 1651000 h 1896534"/>
              <a:gd name="connsiteX3" fmla="*/ 1270000 w 3987800"/>
              <a:gd name="connsiteY3" fmla="*/ 1549400 h 1896534"/>
              <a:gd name="connsiteX4" fmla="*/ 1964267 w 3987800"/>
              <a:gd name="connsiteY4" fmla="*/ 1286934 h 1896534"/>
              <a:gd name="connsiteX5" fmla="*/ 2328333 w 3987800"/>
              <a:gd name="connsiteY5" fmla="*/ 762000 h 1896534"/>
              <a:gd name="connsiteX6" fmla="*/ 2785533 w 3987800"/>
              <a:gd name="connsiteY6" fmla="*/ 347134 h 1896534"/>
              <a:gd name="connsiteX7" fmla="*/ 3505200 w 3987800"/>
              <a:gd name="connsiteY7" fmla="*/ 118534 h 1896534"/>
              <a:gd name="connsiteX8" fmla="*/ 3903133 w 3987800"/>
              <a:gd name="connsiteY8" fmla="*/ 42334 h 1896534"/>
              <a:gd name="connsiteX9" fmla="*/ 3987800 w 3987800"/>
              <a:gd name="connsiteY9" fmla="*/ 0 h 1896534"/>
              <a:gd name="connsiteX10" fmla="*/ 3987800 w 3987800"/>
              <a:gd name="connsiteY10" fmla="*/ 0 h 189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87800" h="1896534">
                <a:moveTo>
                  <a:pt x="0" y="1896534"/>
                </a:moveTo>
                <a:cubicBezTo>
                  <a:pt x="233539" y="1802695"/>
                  <a:pt x="467078" y="1708856"/>
                  <a:pt x="601133" y="1667934"/>
                </a:cubicBezTo>
                <a:cubicBezTo>
                  <a:pt x="735189" y="1627012"/>
                  <a:pt x="692855" y="1670756"/>
                  <a:pt x="804333" y="1651000"/>
                </a:cubicBezTo>
                <a:cubicBezTo>
                  <a:pt x="915811" y="1631244"/>
                  <a:pt x="1076678" y="1610078"/>
                  <a:pt x="1270000" y="1549400"/>
                </a:cubicBezTo>
                <a:cubicBezTo>
                  <a:pt x="1463322" y="1488722"/>
                  <a:pt x="1787878" y="1418167"/>
                  <a:pt x="1964267" y="1286934"/>
                </a:cubicBezTo>
                <a:cubicBezTo>
                  <a:pt x="2140656" y="1155701"/>
                  <a:pt x="2191455" y="918633"/>
                  <a:pt x="2328333" y="762000"/>
                </a:cubicBezTo>
                <a:cubicBezTo>
                  <a:pt x="2465211" y="605367"/>
                  <a:pt x="2589389" y="454378"/>
                  <a:pt x="2785533" y="347134"/>
                </a:cubicBezTo>
                <a:cubicBezTo>
                  <a:pt x="2981677" y="239890"/>
                  <a:pt x="3318933" y="169334"/>
                  <a:pt x="3505200" y="118534"/>
                </a:cubicBezTo>
                <a:cubicBezTo>
                  <a:pt x="3691467" y="67734"/>
                  <a:pt x="3822700" y="62090"/>
                  <a:pt x="3903133" y="42334"/>
                </a:cubicBezTo>
                <a:cubicBezTo>
                  <a:pt x="3983566" y="22578"/>
                  <a:pt x="3987800" y="0"/>
                  <a:pt x="3987800" y="0"/>
                </a:cubicBezTo>
                <a:lnTo>
                  <a:pt x="3987800" y="0"/>
                </a:lnTo>
              </a:path>
            </a:pathLst>
          </a:custGeom>
          <a:noFill/>
          <a:ln w="28575" cap="flat" cmpd="sng" algn="ctr">
            <a:solidFill>
              <a:srgbClr val="FF0000"/>
            </a:solidFill>
            <a:prstDash val="dash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3" name="Freeform 12"/>
          <p:cNvSpPr/>
          <p:nvPr/>
        </p:nvSpPr>
        <p:spPr bwMode="auto">
          <a:xfrm>
            <a:off x="2581691" y="5229953"/>
            <a:ext cx="3945467" cy="409722"/>
          </a:xfrm>
          <a:custGeom>
            <a:avLst/>
            <a:gdLst>
              <a:gd name="connsiteX0" fmla="*/ 0 w 3945467"/>
              <a:gd name="connsiteY0" fmla="*/ 240389 h 409722"/>
              <a:gd name="connsiteX1" fmla="*/ 550334 w 3945467"/>
              <a:gd name="connsiteY1" fmla="*/ 37189 h 409722"/>
              <a:gd name="connsiteX2" fmla="*/ 762000 w 3945467"/>
              <a:gd name="connsiteY2" fmla="*/ 11789 h 409722"/>
              <a:gd name="connsiteX3" fmla="*/ 889000 w 3945467"/>
              <a:gd name="connsiteY3" fmla="*/ 20256 h 409722"/>
              <a:gd name="connsiteX4" fmla="*/ 1490134 w 3945467"/>
              <a:gd name="connsiteY4" fmla="*/ 240389 h 409722"/>
              <a:gd name="connsiteX5" fmla="*/ 2370667 w 3945467"/>
              <a:gd name="connsiteY5" fmla="*/ 265789 h 409722"/>
              <a:gd name="connsiteX6" fmla="*/ 3073400 w 3945467"/>
              <a:gd name="connsiteY6" fmla="*/ 291189 h 409722"/>
              <a:gd name="connsiteX7" fmla="*/ 3674534 w 3945467"/>
              <a:gd name="connsiteY7" fmla="*/ 384322 h 409722"/>
              <a:gd name="connsiteX8" fmla="*/ 3945467 w 3945467"/>
              <a:gd name="connsiteY8" fmla="*/ 409722 h 40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5467" h="409722">
                <a:moveTo>
                  <a:pt x="0" y="240389"/>
                </a:moveTo>
                <a:cubicBezTo>
                  <a:pt x="211667" y="157839"/>
                  <a:pt x="423334" y="75289"/>
                  <a:pt x="550334" y="37189"/>
                </a:cubicBezTo>
                <a:cubicBezTo>
                  <a:pt x="677334" y="-911"/>
                  <a:pt x="705556" y="14611"/>
                  <a:pt x="762000" y="11789"/>
                </a:cubicBezTo>
                <a:cubicBezTo>
                  <a:pt x="818444" y="8967"/>
                  <a:pt x="767644" y="-17844"/>
                  <a:pt x="889000" y="20256"/>
                </a:cubicBezTo>
                <a:cubicBezTo>
                  <a:pt x="1010356" y="58356"/>
                  <a:pt x="1243190" y="199467"/>
                  <a:pt x="1490134" y="240389"/>
                </a:cubicBezTo>
                <a:cubicBezTo>
                  <a:pt x="1737079" y="281311"/>
                  <a:pt x="2370667" y="265789"/>
                  <a:pt x="2370667" y="265789"/>
                </a:cubicBezTo>
                <a:cubicBezTo>
                  <a:pt x="2634544" y="274256"/>
                  <a:pt x="2856089" y="271434"/>
                  <a:pt x="3073400" y="291189"/>
                </a:cubicBezTo>
                <a:cubicBezTo>
                  <a:pt x="3290711" y="310945"/>
                  <a:pt x="3529190" y="364567"/>
                  <a:pt x="3674534" y="384322"/>
                </a:cubicBezTo>
                <a:cubicBezTo>
                  <a:pt x="3819878" y="404077"/>
                  <a:pt x="3882672" y="406899"/>
                  <a:pt x="3945467" y="409722"/>
                </a:cubicBezTo>
              </a:path>
            </a:pathLst>
          </a:custGeom>
          <a:noFill/>
          <a:ln w="28575" cap="flat" cmpd="sng" algn="ctr">
            <a:solidFill>
              <a:srgbClr val="FF0000"/>
            </a:solidFill>
            <a:prstDash val="dash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grpSp>
        <p:nvGrpSpPr>
          <p:cNvPr id="22" name="Group 21"/>
          <p:cNvGrpSpPr/>
          <p:nvPr/>
        </p:nvGrpSpPr>
        <p:grpSpPr>
          <a:xfrm>
            <a:off x="2547825" y="5732810"/>
            <a:ext cx="3962400" cy="434776"/>
            <a:chOff x="948267" y="5774268"/>
            <a:chExt cx="3962400" cy="434776"/>
          </a:xfrm>
        </p:grpSpPr>
        <p:cxnSp>
          <p:nvCxnSpPr>
            <p:cNvPr id="7" name="Straight Connector 6"/>
            <p:cNvCxnSpPr/>
            <p:nvPr/>
          </p:nvCxnSpPr>
          <p:spPr bwMode="auto">
            <a:xfrm>
              <a:off x="956733" y="5901267"/>
              <a:ext cx="395393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910667" y="5774268"/>
              <a:ext cx="0" cy="2370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948267" y="5782734"/>
              <a:ext cx="0" cy="23706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1955800" y="5901267"/>
              <a:ext cx="1794933" cy="307777"/>
            </a:xfrm>
            <a:prstGeom prst="rect">
              <a:avLst/>
            </a:prstGeom>
            <a:noFill/>
          </p:spPr>
          <p:txBody>
            <a:bodyPr wrap="square" rtlCol="0">
              <a:spAutoFit/>
            </a:bodyPr>
            <a:lstStyle/>
            <a:p>
              <a:r>
                <a:rPr lang="en-US" sz="1400" i="1" dirty="0" smtClean="0"/>
                <a:t>Time Horizon</a:t>
              </a:r>
              <a:endParaRPr lang="en-US" sz="1400" i="1" dirty="0"/>
            </a:p>
          </p:txBody>
        </p:sp>
      </p:grpSp>
      <p:sp>
        <p:nvSpPr>
          <p:cNvPr id="5" name="Freeform 4"/>
          <p:cNvSpPr/>
          <p:nvPr/>
        </p:nvSpPr>
        <p:spPr bwMode="auto">
          <a:xfrm>
            <a:off x="2556291" y="4251142"/>
            <a:ext cx="3953934" cy="1236133"/>
          </a:xfrm>
          <a:custGeom>
            <a:avLst/>
            <a:gdLst>
              <a:gd name="connsiteX0" fmla="*/ 0 w 3953934"/>
              <a:gd name="connsiteY0" fmla="*/ 1236133 h 1236133"/>
              <a:gd name="connsiteX1" fmla="*/ 728134 w 3953934"/>
              <a:gd name="connsiteY1" fmla="*/ 982133 h 1236133"/>
              <a:gd name="connsiteX2" fmla="*/ 1574800 w 3953934"/>
              <a:gd name="connsiteY2" fmla="*/ 1049867 h 1236133"/>
              <a:gd name="connsiteX3" fmla="*/ 2489200 w 3953934"/>
              <a:gd name="connsiteY3" fmla="*/ 795867 h 1236133"/>
              <a:gd name="connsiteX4" fmla="*/ 3302000 w 3953934"/>
              <a:gd name="connsiteY4" fmla="*/ 169333 h 1236133"/>
              <a:gd name="connsiteX5" fmla="*/ 3953934 w 3953934"/>
              <a:gd name="connsiteY5" fmla="*/ 0 h 123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3934" h="1236133">
                <a:moveTo>
                  <a:pt x="0" y="1236133"/>
                </a:moveTo>
                <a:cubicBezTo>
                  <a:pt x="232833" y="1124655"/>
                  <a:pt x="465667" y="1013177"/>
                  <a:pt x="728134" y="982133"/>
                </a:cubicBezTo>
                <a:cubicBezTo>
                  <a:pt x="990601" y="951089"/>
                  <a:pt x="1281289" y="1080911"/>
                  <a:pt x="1574800" y="1049867"/>
                </a:cubicBezTo>
                <a:cubicBezTo>
                  <a:pt x="1868311" y="1018823"/>
                  <a:pt x="2201333" y="942623"/>
                  <a:pt x="2489200" y="795867"/>
                </a:cubicBezTo>
                <a:cubicBezTo>
                  <a:pt x="2777067" y="649111"/>
                  <a:pt x="3057878" y="301977"/>
                  <a:pt x="3302000" y="169333"/>
                </a:cubicBezTo>
                <a:cubicBezTo>
                  <a:pt x="3546122" y="36689"/>
                  <a:pt x="3750028" y="18344"/>
                  <a:pt x="3953934" y="0"/>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3" name="TextBox 22"/>
          <p:cNvSpPr txBox="1"/>
          <p:nvPr/>
        </p:nvSpPr>
        <p:spPr>
          <a:xfrm rot="19101918">
            <a:off x="4054295" y="3892748"/>
            <a:ext cx="2171105" cy="1038159"/>
          </a:xfrm>
          <a:prstGeom prst="rect">
            <a:avLst/>
          </a:prstGeom>
          <a:noFill/>
        </p:spPr>
        <p:txBody>
          <a:bodyPr wrap="square" rtlCol="0">
            <a:prstTxWarp prst="textArchUp">
              <a:avLst>
                <a:gd name="adj" fmla="val 11058952"/>
              </a:avLst>
            </a:prstTxWarp>
            <a:spAutoFit/>
          </a:bodyPr>
          <a:lstStyle/>
          <a:p>
            <a:r>
              <a:rPr lang="en-US" sz="1400" i="1" dirty="0" smtClean="0">
                <a:solidFill>
                  <a:srgbClr val="FF0000"/>
                </a:solidFill>
              </a:rPr>
              <a:t>X</a:t>
            </a:r>
            <a:r>
              <a:rPr lang="en-US" sz="1400" i="1" baseline="30000" dirty="0" smtClean="0">
                <a:solidFill>
                  <a:srgbClr val="FF0000"/>
                </a:solidFill>
              </a:rPr>
              <a:t>th</a:t>
            </a:r>
            <a:r>
              <a:rPr lang="en-US" sz="1400" i="1" dirty="0" smtClean="0">
                <a:solidFill>
                  <a:srgbClr val="FF0000"/>
                </a:solidFill>
              </a:rPr>
              <a:t> percentile up ramp</a:t>
            </a:r>
            <a:endParaRPr lang="en-US" sz="1400" i="1" dirty="0">
              <a:solidFill>
                <a:srgbClr val="FF0000"/>
              </a:solidFill>
            </a:endParaRPr>
          </a:p>
        </p:txBody>
      </p:sp>
      <p:sp>
        <p:nvSpPr>
          <p:cNvPr id="24" name="TextBox 23"/>
          <p:cNvSpPr txBox="1"/>
          <p:nvPr/>
        </p:nvSpPr>
        <p:spPr>
          <a:xfrm rot="423119">
            <a:off x="3201654" y="5143296"/>
            <a:ext cx="2474434" cy="439282"/>
          </a:xfrm>
          <a:prstGeom prst="rect">
            <a:avLst/>
          </a:prstGeom>
          <a:noFill/>
        </p:spPr>
        <p:txBody>
          <a:bodyPr wrap="square" rtlCol="0">
            <a:prstTxWarp prst="textArchDown">
              <a:avLst>
                <a:gd name="adj" fmla="val 251648"/>
              </a:avLst>
            </a:prstTxWarp>
            <a:spAutoFit/>
          </a:bodyPr>
          <a:lstStyle/>
          <a:p>
            <a:r>
              <a:rPr lang="en-US" sz="1400" i="1" dirty="0" smtClean="0">
                <a:solidFill>
                  <a:srgbClr val="FF0000"/>
                </a:solidFill>
              </a:rPr>
              <a:t>X</a:t>
            </a:r>
            <a:r>
              <a:rPr lang="en-US" sz="1400" i="1" baseline="30000" dirty="0" smtClean="0">
                <a:solidFill>
                  <a:srgbClr val="FF0000"/>
                </a:solidFill>
              </a:rPr>
              <a:t>th</a:t>
            </a:r>
            <a:r>
              <a:rPr lang="en-US" sz="1400" i="1" dirty="0" smtClean="0">
                <a:solidFill>
                  <a:srgbClr val="FF0000"/>
                </a:solidFill>
              </a:rPr>
              <a:t> percentile down ramp</a:t>
            </a:r>
            <a:endParaRPr lang="en-US" sz="1400" i="1" dirty="0">
              <a:solidFill>
                <a:srgbClr val="FF0000"/>
              </a:solidFill>
            </a:endParaRPr>
          </a:p>
        </p:txBody>
      </p:sp>
    </p:spTree>
    <p:extLst>
      <p:ext uri="{BB962C8B-B14F-4D97-AF65-F5344CB8AC3E}">
        <p14:creationId xmlns:p14="http://schemas.microsoft.com/office/powerpoint/2010/main" val="286450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1" grpId="0" animBg="1"/>
      <p:bldP spid="13" grpId="0" animBg="1"/>
      <p:bldP spid="5" grpId="0" animBg="1"/>
      <p:bldP spid="23"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of Flexibility Deficit</a:t>
            </a:r>
            <a:endParaRPr lang="en-US" dirty="0"/>
          </a:p>
        </p:txBody>
      </p:sp>
      <p:sp>
        <p:nvSpPr>
          <p:cNvPr id="5" name="AutoShape 4"/>
          <p:cNvSpPr>
            <a:spLocks noChangeArrowheads="1"/>
          </p:cNvSpPr>
          <p:nvPr/>
        </p:nvSpPr>
        <p:spPr bwMode="auto">
          <a:xfrm>
            <a:off x="370386" y="5816010"/>
            <a:ext cx="8498977" cy="729049"/>
          </a:xfrm>
          <a:prstGeom prst="rect">
            <a:avLst/>
          </a:prstGeom>
          <a:solidFill>
            <a:srgbClr val="5195D3"/>
          </a:solidFill>
          <a:ln w="9525" algn="ctr">
            <a:noFill/>
            <a:round/>
            <a:headEnd/>
            <a:tailEnd/>
          </a:ln>
          <a:effectLst/>
        </p:spPr>
        <p:txBody>
          <a:bodyPr wrap="square" anchor="ctr" anchorCtr="0">
            <a:normAutofit fontScale="92500"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Bef>
                <a:spcPct val="0"/>
              </a:spcBef>
              <a:spcAft>
                <a:spcPts val="0"/>
              </a:spcAft>
            </a:pPr>
            <a:r>
              <a:rPr lang="en-US" sz="2400" b="1" dirty="0" smtClean="0">
                <a:solidFill>
                  <a:schemeClr val="bg1"/>
                </a:solidFill>
                <a:latin typeface="Arial Narrow" panose="020B0606020202030204" pitchFamily="34" charset="0"/>
              </a:rPr>
              <a:t>Longer time horizons may require redispatch/recommitment, particularly downwards load ramping which can be managed with DVER</a:t>
            </a:r>
            <a:endParaRPr lang="en-US" sz="2400" b="1" dirty="0">
              <a:solidFill>
                <a:schemeClr val="bg1"/>
              </a:solidFill>
              <a:latin typeface="Arial Narrow" panose="020B0606020202030204" pitchFamily="34" charset="0"/>
            </a:endParaRPr>
          </a:p>
        </p:txBody>
      </p:sp>
      <p:pic>
        <p:nvPicPr>
          <p:cNvPr id="6" name="Content Placeholder 5"/>
          <p:cNvPicPr>
            <a:picLocks noGrp="1" noChangeAspect="1"/>
          </p:cNvPicPr>
          <p:nvPr>
            <p:ph idx="1"/>
          </p:nvPr>
        </p:nvPicPr>
        <p:blipFill>
          <a:blip r:embed="rId2"/>
          <a:stretch>
            <a:fillRect/>
          </a:stretch>
        </p:blipFill>
        <p:spPr>
          <a:xfrm>
            <a:off x="274638" y="1296262"/>
            <a:ext cx="8594725" cy="4814750"/>
          </a:xfrm>
          <a:prstGeom prst="rect">
            <a:avLst/>
          </a:prstGeom>
        </p:spPr>
      </p:pic>
    </p:spTree>
    <p:extLst>
      <p:ext uri="{BB962C8B-B14F-4D97-AF65-F5344CB8AC3E}">
        <p14:creationId xmlns:p14="http://schemas.microsoft.com/office/powerpoint/2010/main" val="557863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Insufficient Ramp Resource Expectation</a:t>
            </a:r>
            <a:endParaRPr lang="en-US" dirty="0"/>
          </a:p>
        </p:txBody>
      </p:sp>
      <p:sp>
        <p:nvSpPr>
          <p:cNvPr id="5" name="AutoShape 4"/>
          <p:cNvSpPr>
            <a:spLocks noChangeArrowheads="1"/>
          </p:cNvSpPr>
          <p:nvPr/>
        </p:nvSpPr>
        <p:spPr bwMode="auto">
          <a:xfrm>
            <a:off x="370386" y="5816010"/>
            <a:ext cx="8498977" cy="729049"/>
          </a:xfrm>
          <a:prstGeom prst="rect">
            <a:avLst/>
          </a:prstGeom>
          <a:solidFill>
            <a:srgbClr val="5195D3"/>
          </a:solidFill>
          <a:ln w="9525" algn="ctr">
            <a:noFill/>
            <a:round/>
            <a:headEnd/>
            <a:tailEnd/>
          </a:ln>
          <a:effectLst/>
        </p:spPr>
        <p:txBody>
          <a:bodyPr wrap="square" anchor="ctr" anchorCtr="0">
            <a:normAutofit fontScale="92500"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Bef>
                <a:spcPct val="0"/>
              </a:spcBef>
              <a:spcAft>
                <a:spcPts val="0"/>
              </a:spcAft>
            </a:pPr>
            <a:r>
              <a:rPr lang="en-US" sz="2400" b="1" dirty="0" smtClean="0">
                <a:solidFill>
                  <a:schemeClr val="bg1"/>
                </a:solidFill>
                <a:latin typeface="Arial Narrow" panose="020B0606020202030204" pitchFamily="34" charset="0"/>
              </a:rPr>
              <a:t>Probabilistically, very little problems with upwards ramping but need to think about dispatching wind down relatively often</a:t>
            </a:r>
            <a:endParaRPr lang="en-US" sz="2400" b="1" dirty="0">
              <a:solidFill>
                <a:schemeClr val="bg1"/>
              </a:solidFill>
              <a:latin typeface="Arial Narrow" panose="020B0606020202030204" pitchFamily="34" charset="0"/>
            </a:endParaRPr>
          </a:p>
        </p:txBody>
      </p:sp>
      <p:pic>
        <p:nvPicPr>
          <p:cNvPr id="6" name="Content Placeholder 5"/>
          <p:cNvPicPr>
            <a:picLocks noGrp="1" noChangeAspect="1"/>
          </p:cNvPicPr>
          <p:nvPr>
            <p:ph idx="1"/>
          </p:nvPr>
        </p:nvPicPr>
        <p:blipFill>
          <a:blip r:embed="rId2"/>
          <a:stretch>
            <a:fillRect/>
          </a:stretch>
        </p:blipFill>
        <p:spPr>
          <a:xfrm>
            <a:off x="274638" y="1000279"/>
            <a:ext cx="8594725" cy="4729534"/>
          </a:xfrm>
          <a:prstGeom prst="rect">
            <a:avLst/>
          </a:prstGeom>
        </p:spPr>
      </p:pic>
    </p:spTree>
    <p:extLst>
      <p:ext uri="{BB962C8B-B14F-4D97-AF65-F5344CB8AC3E}">
        <p14:creationId xmlns:p14="http://schemas.microsoft.com/office/powerpoint/2010/main" val="580529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and Conclusions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789807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normAutofit lnSpcReduction="10000"/>
          </a:bodyPr>
          <a:lstStyle/>
          <a:p>
            <a:r>
              <a:rPr lang="en-US" smtClean="0"/>
              <a:t>Increasing VG penetration is impacting system operations and may need to be considered in planning</a:t>
            </a:r>
          </a:p>
          <a:p>
            <a:endParaRPr lang="en-US" smtClean="0"/>
          </a:p>
          <a:p>
            <a:r>
              <a:rPr lang="en-US" smtClean="0"/>
              <a:t>Flexibility is needed to manage net load variability</a:t>
            </a:r>
          </a:p>
          <a:p>
            <a:endParaRPr lang="en-US" smtClean="0"/>
          </a:p>
          <a:p>
            <a:r>
              <a:rPr lang="en-US" smtClean="0"/>
              <a:t>Planning time frame methods and tools available</a:t>
            </a:r>
          </a:p>
          <a:p>
            <a:pPr lvl="1"/>
            <a:r>
              <a:rPr lang="en-US" smtClean="0"/>
              <a:t>Flexibility requirements</a:t>
            </a:r>
          </a:p>
          <a:p>
            <a:pPr lvl="1"/>
            <a:r>
              <a:rPr lang="en-US" smtClean="0"/>
              <a:t>Resource flexibility</a:t>
            </a:r>
          </a:p>
          <a:p>
            <a:pPr lvl="1"/>
            <a:r>
              <a:rPr lang="en-US" smtClean="0"/>
              <a:t>System flexibility assessment</a:t>
            </a:r>
          </a:p>
          <a:p>
            <a:endParaRPr lang="en-US" smtClean="0"/>
          </a:p>
          <a:p>
            <a:r>
              <a:rPr lang="en-US" smtClean="0"/>
              <a:t>Can be integrated into existing and evolving planning processes</a:t>
            </a:r>
          </a:p>
          <a:p>
            <a:pPr lvl="1"/>
            <a:r>
              <a:rPr lang="en-US" smtClean="0"/>
              <a:t>Production Cost Tools for Simulating Operation</a:t>
            </a:r>
          </a:p>
          <a:p>
            <a:pPr lvl="1"/>
            <a:r>
              <a:rPr lang="en-US" smtClean="0"/>
              <a:t>EPRI InFLEXion metrics to post-process historical or simulated data</a:t>
            </a:r>
          </a:p>
          <a:p>
            <a:pPr lvl="1"/>
            <a:endParaRPr lang="en-US" dirty="0"/>
          </a:p>
        </p:txBody>
      </p:sp>
    </p:spTree>
    <p:extLst>
      <p:ext uri="{BB962C8B-B14F-4D97-AF65-F5344CB8AC3E}">
        <p14:creationId xmlns:p14="http://schemas.microsoft.com/office/powerpoint/2010/main" val="6389851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R&amp;D in the area of flexibility assessment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‘Deliverability’ of flexibility</a:t>
            </a:r>
          </a:p>
          <a:p>
            <a:pPr lvl="1"/>
            <a:r>
              <a:rPr lang="en-US" dirty="0" smtClean="0"/>
              <a:t>Developing and testing a number of methods for how flexibility is deployed through the network</a:t>
            </a:r>
          </a:p>
          <a:p>
            <a:pPr lvl="1"/>
            <a:r>
              <a:rPr lang="en-US" dirty="0" smtClean="0"/>
              <a:t>A number of methods were developed and are being tested on realistic systems (likely ERCOT)</a:t>
            </a:r>
          </a:p>
          <a:p>
            <a:pPr lvl="1"/>
            <a:r>
              <a:rPr lang="en-US" dirty="0" smtClean="0"/>
              <a:t>Aim is to understand how existing and new transmission can be used to provide flexibility</a:t>
            </a:r>
          </a:p>
          <a:p>
            <a:pPr lvl="1"/>
            <a:endParaRPr lang="en-US" dirty="0"/>
          </a:p>
          <a:p>
            <a:r>
              <a:rPr lang="en-US" dirty="0" smtClean="0"/>
              <a:t>Resource Adequacy and </a:t>
            </a:r>
            <a:r>
              <a:rPr lang="en-US" dirty="0"/>
              <a:t>R</a:t>
            </a:r>
            <a:r>
              <a:rPr lang="en-US" dirty="0" smtClean="0"/>
              <a:t>esource Expansion</a:t>
            </a:r>
          </a:p>
          <a:p>
            <a:pPr lvl="1"/>
            <a:r>
              <a:rPr lang="en-US" dirty="0" smtClean="0"/>
              <a:t>Understand how resource adequacy metrics such as Loss of Load Expectation can consider flexibility</a:t>
            </a:r>
          </a:p>
          <a:p>
            <a:pPr lvl="1"/>
            <a:r>
              <a:rPr lang="en-US" dirty="0" smtClean="0"/>
              <a:t>Investigate how standards such as Planning Reserve Margin can be adjusted to consider flexibility</a:t>
            </a:r>
          </a:p>
          <a:p>
            <a:pPr lvl="1"/>
            <a:r>
              <a:rPr lang="en-US" dirty="0" smtClean="0"/>
              <a:t>Examine if and how resource expansion tools should consider flexibility metrics</a:t>
            </a:r>
          </a:p>
          <a:p>
            <a:pPr lvl="1"/>
            <a:endParaRPr lang="en-US" dirty="0"/>
          </a:p>
          <a:p>
            <a:r>
              <a:rPr lang="en-US" dirty="0" smtClean="0"/>
              <a:t>Demonstration of InFLEXion and development of guidelines</a:t>
            </a:r>
          </a:p>
          <a:p>
            <a:pPr lvl="1"/>
            <a:r>
              <a:rPr lang="en-US" dirty="0" smtClean="0"/>
              <a:t>Projects to demonstrate the metrics, with vertically integrated utilities and ISOs, and improvements to InFLEXion through working with multiple end users</a:t>
            </a:r>
          </a:p>
          <a:p>
            <a:pPr lvl="1"/>
            <a:r>
              <a:rPr lang="en-US" dirty="0" smtClean="0"/>
              <a:t>Improving data handling capabilities and user interface of InFLEXion and vendor engagement to transfer technology (long </a:t>
            </a:r>
            <a:r>
              <a:rPr lang="en-US" smtClean="0"/>
              <a:t>term plan </a:t>
            </a:r>
            <a:r>
              <a:rPr lang="en-US" dirty="0" smtClean="0"/>
              <a:t>is to get metrics into vendor tools)</a:t>
            </a:r>
          </a:p>
          <a:p>
            <a:pPr lvl="1"/>
            <a:r>
              <a:rPr lang="en-US" dirty="0" smtClean="0"/>
              <a:t>Guidelines for flexibility assessment for utility/ISO planners based on experience to date</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2038385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618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Appendix/Additional Materials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372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364" y="1254488"/>
            <a:ext cx="8205248" cy="424742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Impact of Variable Generation: </a:t>
            </a:r>
            <a:r>
              <a:rPr lang="en-US" dirty="0" smtClean="0">
                <a:solidFill>
                  <a:srgbClr val="FF0000"/>
                </a:solidFill>
              </a:rPr>
              <a:t>Increased Variability</a:t>
            </a:r>
            <a:endParaRPr lang="en-US" dirty="0">
              <a:solidFill>
                <a:srgbClr val="FF0000"/>
              </a:solidFill>
            </a:endParaRPr>
          </a:p>
        </p:txBody>
      </p:sp>
      <p:sp>
        <p:nvSpPr>
          <p:cNvPr id="7" name="TextBox 4"/>
          <p:cNvSpPr txBox="1">
            <a:spLocks noChangeArrowheads="1"/>
          </p:cNvSpPr>
          <p:nvPr/>
        </p:nvSpPr>
        <p:spPr bwMode="auto">
          <a:xfrm>
            <a:off x="545012" y="5464491"/>
            <a:ext cx="2719388" cy="755650"/>
          </a:xfrm>
          <a:prstGeom prst="rect">
            <a:avLst/>
          </a:prstGeom>
          <a:solidFill>
            <a:schemeClr val="bg1"/>
          </a:solidFill>
          <a:ln w="25400">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0"/>
              </a:spcBef>
            </a:pPr>
            <a:r>
              <a:rPr lang="en-US" sz="1400" dirty="0">
                <a:solidFill>
                  <a:srgbClr val="000000"/>
                </a:solidFill>
              </a:rPr>
              <a:t>Increased requirement  for downward ramping capability in the morning</a:t>
            </a:r>
          </a:p>
        </p:txBody>
      </p:sp>
      <p:sp>
        <p:nvSpPr>
          <p:cNvPr id="8" name="TextBox 13"/>
          <p:cNvSpPr txBox="1">
            <a:spLocks noChangeArrowheads="1"/>
          </p:cNvSpPr>
          <p:nvPr/>
        </p:nvSpPr>
        <p:spPr bwMode="auto">
          <a:xfrm>
            <a:off x="6324600" y="3781425"/>
            <a:ext cx="2336800" cy="738188"/>
          </a:xfrm>
          <a:prstGeom prst="rect">
            <a:avLst/>
          </a:prstGeom>
          <a:solidFill>
            <a:schemeClr val="bg1"/>
          </a:solidFill>
          <a:ln w="25400">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0"/>
              </a:spcBef>
            </a:pPr>
            <a:r>
              <a:rPr lang="en-US" sz="1400" dirty="0">
                <a:solidFill>
                  <a:srgbClr val="000000"/>
                </a:solidFill>
              </a:rPr>
              <a:t>More upward ramping capability is required when sun goes down</a:t>
            </a:r>
          </a:p>
        </p:txBody>
      </p:sp>
      <p:sp>
        <p:nvSpPr>
          <p:cNvPr id="9" name="TextBox 14"/>
          <p:cNvSpPr txBox="1">
            <a:spLocks noChangeArrowheads="1"/>
          </p:cNvSpPr>
          <p:nvPr/>
        </p:nvSpPr>
        <p:spPr bwMode="auto">
          <a:xfrm>
            <a:off x="5624513" y="5464491"/>
            <a:ext cx="3036887" cy="542925"/>
          </a:xfrm>
          <a:prstGeom prst="rect">
            <a:avLst/>
          </a:prstGeom>
          <a:solidFill>
            <a:schemeClr val="bg1"/>
          </a:solidFill>
          <a:ln w="25400">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0"/>
              </a:spcBef>
            </a:pPr>
            <a:r>
              <a:rPr lang="en-US" sz="1400" dirty="0">
                <a:solidFill>
                  <a:srgbClr val="000000"/>
                </a:solidFill>
              </a:rPr>
              <a:t>Need lower minimum generation levels to avoid over-generation</a:t>
            </a:r>
          </a:p>
        </p:txBody>
      </p:sp>
      <p:cxnSp>
        <p:nvCxnSpPr>
          <p:cNvPr id="10" name="Straight Arrow Connector 9"/>
          <p:cNvCxnSpPr>
            <a:stCxn id="7" idx="0"/>
          </p:cNvCxnSpPr>
          <p:nvPr/>
        </p:nvCxnSpPr>
        <p:spPr bwMode="auto">
          <a:xfrm flipV="1">
            <a:off x="1904706" y="3871913"/>
            <a:ext cx="2027532" cy="159257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0"/>
          </p:cNvCxnSpPr>
          <p:nvPr/>
        </p:nvCxnSpPr>
        <p:spPr bwMode="auto">
          <a:xfrm flipH="1" flipV="1">
            <a:off x="5291932" y="4680902"/>
            <a:ext cx="1851025" cy="783589"/>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auto">
          <a:xfrm flipH="1" flipV="1">
            <a:off x="6324600" y="3378200"/>
            <a:ext cx="493713" cy="403225"/>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7"/>
          <p:cNvSpPr txBox="1">
            <a:spLocks noChangeArrowheads="1"/>
          </p:cNvSpPr>
          <p:nvPr/>
        </p:nvSpPr>
        <p:spPr bwMode="auto">
          <a:xfrm>
            <a:off x="6002701" y="6102030"/>
            <a:ext cx="1924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0"/>
              </a:spcBef>
            </a:pPr>
            <a:r>
              <a:rPr lang="en-US" sz="1100" dirty="0">
                <a:solidFill>
                  <a:srgbClr val="000000"/>
                </a:solidFill>
              </a:rPr>
              <a:t>Source: </a:t>
            </a:r>
            <a:r>
              <a:rPr lang="en-US" sz="1100" dirty="0" smtClean="0">
                <a:solidFill>
                  <a:srgbClr val="000000"/>
                </a:solidFill>
              </a:rPr>
              <a:t>ENEL</a:t>
            </a:r>
            <a:endParaRPr lang="en-US" sz="1100" dirty="0">
              <a:solidFill>
                <a:srgbClr val="000000"/>
              </a:solidFill>
            </a:endParaRPr>
          </a:p>
        </p:txBody>
      </p:sp>
    </p:spTree>
    <p:extLst>
      <p:ext uri="{BB962C8B-B14F-4D97-AF65-F5344CB8AC3E}">
        <p14:creationId xmlns:p14="http://schemas.microsoft.com/office/powerpoint/2010/main" val="406834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Elbow Connector 60"/>
          <p:cNvCxnSpPr>
            <a:stCxn id="17" idx="3"/>
            <a:endCxn id="18" idx="1"/>
          </p:cNvCxnSpPr>
          <p:nvPr/>
        </p:nvCxnSpPr>
        <p:spPr>
          <a:xfrm flipV="1">
            <a:off x="2222195" y="3305492"/>
            <a:ext cx="4280713" cy="4934"/>
          </a:xfrm>
          <a:prstGeom prst="bentConnector3">
            <a:avLst/>
          </a:prstGeom>
          <a:ln>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3082605" y="1212056"/>
            <a:ext cx="2590982" cy="1589975"/>
          </a:xfrm>
          <a:prstGeom prst="roundRect">
            <a:avLst>
              <a:gd name="adj" fmla="val 6155"/>
            </a:avLst>
          </a:prstGeom>
          <a:solidFill>
            <a:srgbClr val="5B9BD5">
              <a:alpha val="6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 name="Rounded Rectangle 4"/>
          <p:cNvSpPr/>
          <p:nvPr/>
        </p:nvSpPr>
        <p:spPr>
          <a:xfrm>
            <a:off x="3181106" y="1536509"/>
            <a:ext cx="983649" cy="4416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Hosting Capacity</a:t>
            </a:r>
            <a:endParaRPr lang="en-US" sz="1200" dirty="0"/>
          </a:p>
        </p:txBody>
      </p:sp>
      <p:sp>
        <p:nvSpPr>
          <p:cNvPr id="6" name="Rounded Rectangle 5"/>
          <p:cNvSpPr/>
          <p:nvPr/>
        </p:nvSpPr>
        <p:spPr>
          <a:xfrm>
            <a:off x="4441762" y="1534566"/>
            <a:ext cx="987600" cy="4717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Energy</a:t>
            </a:r>
          </a:p>
        </p:txBody>
      </p:sp>
      <p:sp>
        <p:nvSpPr>
          <p:cNvPr id="7" name="Rounded Rectangle 6"/>
          <p:cNvSpPr/>
          <p:nvPr/>
        </p:nvSpPr>
        <p:spPr>
          <a:xfrm>
            <a:off x="3187358" y="2165573"/>
            <a:ext cx="983649" cy="4312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Thermal Capacity</a:t>
            </a:r>
            <a:endParaRPr lang="en-US" sz="1200" dirty="0"/>
          </a:p>
        </p:txBody>
      </p:sp>
      <p:cxnSp>
        <p:nvCxnSpPr>
          <p:cNvPr id="16" name="Elbow Connector 15"/>
          <p:cNvCxnSpPr>
            <a:stCxn id="4" idx="2"/>
            <a:endCxn id="8" idx="0"/>
          </p:cNvCxnSpPr>
          <p:nvPr/>
        </p:nvCxnSpPr>
        <p:spPr>
          <a:xfrm rot="16200000" flipH="1">
            <a:off x="3903980" y="3276147"/>
            <a:ext cx="993544" cy="45312"/>
          </a:xfrm>
          <a:prstGeom prst="bentConnector3">
            <a:avLst>
              <a:gd name="adj1" fmla="val 50000"/>
            </a:avLst>
          </a:prstGeom>
          <a:ln w="285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65760" y="2566299"/>
            <a:ext cx="1856435" cy="1488254"/>
          </a:xfrm>
          <a:prstGeom prst="roundRect">
            <a:avLst>
              <a:gd name="adj" fmla="val 615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dirty="0"/>
          </a:p>
        </p:txBody>
      </p:sp>
      <p:cxnSp>
        <p:nvCxnSpPr>
          <p:cNvPr id="24" name="Elbow Connector 23"/>
          <p:cNvCxnSpPr>
            <a:stCxn id="4" idx="3"/>
            <a:endCxn id="18" idx="0"/>
          </p:cNvCxnSpPr>
          <p:nvPr/>
        </p:nvCxnSpPr>
        <p:spPr>
          <a:xfrm>
            <a:off x="5673587" y="2007044"/>
            <a:ext cx="1926206" cy="364046"/>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8" idx="3"/>
            <a:endCxn id="18" idx="2"/>
          </p:cNvCxnSpPr>
          <p:nvPr/>
        </p:nvCxnSpPr>
        <p:spPr>
          <a:xfrm flipV="1">
            <a:off x="5910212" y="4239895"/>
            <a:ext cx="1689582" cy="440780"/>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55260" y="1259510"/>
            <a:ext cx="1638590" cy="276999"/>
          </a:xfrm>
          <a:prstGeom prst="rect">
            <a:avLst/>
          </a:prstGeom>
          <a:noFill/>
        </p:spPr>
        <p:txBody>
          <a:bodyPr wrap="none" rtlCol="0">
            <a:spAutoFit/>
          </a:bodyPr>
          <a:lstStyle/>
          <a:p>
            <a:r>
              <a:rPr lang="en-US" sz="1200" b="1" dirty="0"/>
              <a:t>Distribution System</a:t>
            </a:r>
          </a:p>
        </p:txBody>
      </p:sp>
      <p:sp>
        <p:nvSpPr>
          <p:cNvPr id="8" name="Rounded Rectangle 7"/>
          <p:cNvSpPr/>
          <p:nvPr/>
        </p:nvSpPr>
        <p:spPr>
          <a:xfrm>
            <a:off x="2936604" y="3795575"/>
            <a:ext cx="2973608" cy="1770200"/>
          </a:xfrm>
          <a:prstGeom prst="roundRect">
            <a:avLst>
              <a:gd name="adj" fmla="val 615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dirty="0"/>
          </a:p>
        </p:txBody>
      </p:sp>
      <p:sp>
        <p:nvSpPr>
          <p:cNvPr id="30" name="TextBox 29"/>
          <p:cNvSpPr txBox="1"/>
          <p:nvPr/>
        </p:nvSpPr>
        <p:spPr>
          <a:xfrm>
            <a:off x="3821862" y="3780230"/>
            <a:ext cx="1149675" cy="276999"/>
          </a:xfrm>
          <a:prstGeom prst="rect">
            <a:avLst/>
          </a:prstGeom>
          <a:noFill/>
        </p:spPr>
        <p:txBody>
          <a:bodyPr wrap="none" rtlCol="0">
            <a:spAutoFit/>
          </a:bodyPr>
          <a:lstStyle/>
          <a:p>
            <a:r>
              <a:rPr lang="en-US" sz="1200" b="1" dirty="0"/>
              <a:t>Bulk System </a:t>
            </a:r>
          </a:p>
        </p:txBody>
      </p:sp>
      <p:grpSp>
        <p:nvGrpSpPr>
          <p:cNvPr id="25" name="Group 24"/>
          <p:cNvGrpSpPr/>
          <p:nvPr/>
        </p:nvGrpSpPr>
        <p:grpSpPr>
          <a:xfrm>
            <a:off x="6502908" y="2371091"/>
            <a:ext cx="2193771" cy="1868804"/>
            <a:chOff x="3210604" y="4108931"/>
            <a:chExt cx="3189418" cy="1889897"/>
          </a:xfrm>
        </p:grpSpPr>
        <p:sp>
          <p:nvSpPr>
            <p:cNvPr id="18" name="Rounded Rectangle 17"/>
            <p:cNvSpPr/>
            <p:nvPr/>
          </p:nvSpPr>
          <p:spPr>
            <a:xfrm>
              <a:off x="3210604" y="4108931"/>
              <a:ext cx="3189418" cy="1889897"/>
            </a:xfrm>
            <a:prstGeom prst="roundRect">
              <a:avLst>
                <a:gd name="adj" fmla="val 615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200" dirty="0"/>
            </a:p>
          </p:txBody>
        </p:sp>
        <p:sp>
          <p:nvSpPr>
            <p:cNvPr id="20" name="Rounded Rectangle 19"/>
            <p:cNvSpPr/>
            <p:nvPr/>
          </p:nvSpPr>
          <p:spPr>
            <a:xfrm>
              <a:off x="4718772" y="5179900"/>
              <a:ext cx="1606250" cy="5745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Customer or Owner Cost/Benefits</a:t>
              </a:r>
            </a:p>
          </p:txBody>
        </p:sp>
        <p:sp>
          <p:nvSpPr>
            <p:cNvPr id="22" name="Rounded Rectangle 21"/>
            <p:cNvSpPr/>
            <p:nvPr/>
          </p:nvSpPr>
          <p:spPr>
            <a:xfrm>
              <a:off x="4740056" y="4509549"/>
              <a:ext cx="1584964" cy="5570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Societal Costs/Benefits</a:t>
              </a:r>
            </a:p>
          </p:txBody>
        </p:sp>
        <p:sp>
          <p:nvSpPr>
            <p:cNvPr id="31" name="TextBox 30"/>
            <p:cNvSpPr txBox="1"/>
            <p:nvPr/>
          </p:nvSpPr>
          <p:spPr>
            <a:xfrm>
              <a:off x="3981236" y="4176270"/>
              <a:ext cx="1648150" cy="280125"/>
            </a:xfrm>
            <a:prstGeom prst="rect">
              <a:avLst/>
            </a:prstGeom>
            <a:noFill/>
          </p:spPr>
          <p:txBody>
            <a:bodyPr wrap="none" rtlCol="0">
              <a:spAutoFit/>
            </a:bodyPr>
            <a:lstStyle/>
            <a:p>
              <a:r>
                <a:rPr lang="en-US" sz="1200" b="1" dirty="0" smtClean="0"/>
                <a:t>Benefit/Cost</a:t>
              </a:r>
              <a:endParaRPr lang="en-US" sz="1200" b="1" dirty="0"/>
            </a:p>
          </p:txBody>
        </p:sp>
      </p:grpSp>
      <p:cxnSp>
        <p:nvCxnSpPr>
          <p:cNvPr id="33" name="Elbow Connector 32"/>
          <p:cNvCxnSpPr>
            <a:stCxn id="17" idx="0"/>
            <a:endCxn id="4" idx="1"/>
          </p:cNvCxnSpPr>
          <p:nvPr/>
        </p:nvCxnSpPr>
        <p:spPr>
          <a:xfrm rot="5400000" flipH="1" flipV="1">
            <a:off x="1908663" y="1392358"/>
            <a:ext cx="559256" cy="1788627"/>
          </a:xfrm>
          <a:prstGeom prst="bentConnector2">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899981" y="1865626"/>
            <a:ext cx="342900" cy="32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0" dirty="0"/>
              <a:t>1</a:t>
            </a:r>
          </a:p>
        </p:txBody>
      </p:sp>
      <p:sp>
        <p:nvSpPr>
          <p:cNvPr id="35" name="Oval 34"/>
          <p:cNvSpPr/>
          <p:nvPr/>
        </p:nvSpPr>
        <p:spPr>
          <a:xfrm>
            <a:off x="6289506" y="1866968"/>
            <a:ext cx="342900" cy="327709"/>
          </a:xfrm>
          <a:prstGeom prst="ellipse">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sp>
        <p:nvSpPr>
          <p:cNvPr id="36" name="Oval 35"/>
          <p:cNvSpPr/>
          <p:nvPr/>
        </p:nvSpPr>
        <p:spPr>
          <a:xfrm>
            <a:off x="6264528" y="4468589"/>
            <a:ext cx="342900" cy="327709"/>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5</a:t>
            </a:r>
          </a:p>
        </p:txBody>
      </p:sp>
      <p:sp>
        <p:nvSpPr>
          <p:cNvPr id="37" name="Oval 36"/>
          <p:cNvSpPr/>
          <p:nvPr/>
        </p:nvSpPr>
        <p:spPr>
          <a:xfrm>
            <a:off x="4225249" y="3117161"/>
            <a:ext cx="342900" cy="327709"/>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cxnSp>
        <p:nvCxnSpPr>
          <p:cNvPr id="47" name="Elbow Connector 46"/>
          <p:cNvCxnSpPr>
            <a:stCxn id="17" idx="2"/>
            <a:endCxn id="8" idx="1"/>
          </p:cNvCxnSpPr>
          <p:nvPr/>
        </p:nvCxnSpPr>
        <p:spPr>
          <a:xfrm rot="16200000" flipH="1">
            <a:off x="1802230" y="3546301"/>
            <a:ext cx="626122" cy="1642626"/>
          </a:xfrm>
          <a:prstGeom prst="bentConnector2">
            <a:avLst/>
          </a:prstGeom>
          <a:ln w="28575">
            <a:solidFill>
              <a:schemeClr val="bg1">
                <a:lumMod val="6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1899981" y="4468589"/>
            <a:ext cx="354470" cy="327709"/>
          </a:xfrm>
          <a:prstGeom prst="ellipse">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49" name="Oval 48"/>
          <p:cNvSpPr/>
          <p:nvPr/>
        </p:nvSpPr>
        <p:spPr>
          <a:xfrm>
            <a:off x="5803599" y="3130970"/>
            <a:ext cx="440788" cy="383705"/>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6</a:t>
            </a:r>
            <a:endParaRPr lang="en-US" sz="1200" dirty="0"/>
          </a:p>
        </p:txBody>
      </p:sp>
      <p:sp>
        <p:nvSpPr>
          <p:cNvPr id="55" name="TextBox 54"/>
          <p:cNvSpPr txBox="1"/>
          <p:nvPr/>
        </p:nvSpPr>
        <p:spPr>
          <a:xfrm>
            <a:off x="499176" y="2596779"/>
            <a:ext cx="1589602" cy="276999"/>
          </a:xfrm>
          <a:prstGeom prst="rect">
            <a:avLst/>
          </a:prstGeom>
          <a:noFill/>
        </p:spPr>
        <p:txBody>
          <a:bodyPr wrap="none" rtlCol="0">
            <a:spAutoFit/>
          </a:bodyPr>
          <a:lstStyle/>
          <a:p>
            <a:r>
              <a:rPr lang="en-US" sz="1200" b="1" dirty="0">
                <a:solidFill>
                  <a:schemeClr val="bg1"/>
                </a:solidFill>
              </a:rPr>
              <a:t>Core Assumptions </a:t>
            </a:r>
          </a:p>
        </p:txBody>
      </p:sp>
      <p:sp>
        <p:nvSpPr>
          <p:cNvPr id="56" name="Rounded Rectangle 55"/>
          <p:cNvSpPr/>
          <p:nvPr/>
        </p:nvSpPr>
        <p:spPr>
          <a:xfrm>
            <a:off x="607521" y="3453133"/>
            <a:ext cx="1291722" cy="566005"/>
          </a:xfrm>
          <a:prstGeom prst="round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Adoption/ Deployment Scenarios</a:t>
            </a:r>
          </a:p>
        </p:txBody>
      </p:sp>
      <p:sp>
        <p:nvSpPr>
          <p:cNvPr id="57" name="Rounded Rectangle 56"/>
          <p:cNvSpPr/>
          <p:nvPr/>
        </p:nvSpPr>
        <p:spPr>
          <a:xfrm>
            <a:off x="607521" y="2881173"/>
            <a:ext cx="1291722" cy="464672"/>
          </a:xfrm>
          <a:prstGeom prst="round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Market Conditions</a:t>
            </a:r>
          </a:p>
        </p:txBody>
      </p:sp>
      <p:sp>
        <p:nvSpPr>
          <p:cNvPr id="43" name="Rounded Rectangle 42"/>
          <p:cNvSpPr/>
          <p:nvPr/>
        </p:nvSpPr>
        <p:spPr>
          <a:xfrm>
            <a:off x="3044577" y="4054553"/>
            <a:ext cx="1285998" cy="4140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rgbClr val="FF0000"/>
                </a:solidFill>
              </a:rPr>
              <a:t>Resource Adequacy</a:t>
            </a:r>
          </a:p>
        </p:txBody>
      </p:sp>
      <p:sp>
        <p:nvSpPr>
          <p:cNvPr id="44" name="Rounded Rectangle 43"/>
          <p:cNvSpPr/>
          <p:nvPr/>
        </p:nvSpPr>
        <p:spPr>
          <a:xfrm>
            <a:off x="3053858" y="4563140"/>
            <a:ext cx="1285998" cy="4140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rgbClr val="FF0000"/>
                </a:solidFill>
              </a:rPr>
              <a:t>Flexibility</a:t>
            </a:r>
          </a:p>
        </p:txBody>
      </p:sp>
      <p:sp>
        <p:nvSpPr>
          <p:cNvPr id="46" name="Rounded Rectangle 45"/>
          <p:cNvSpPr/>
          <p:nvPr/>
        </p:nvSpPr>
        <p:spPr>
          <a:xfrm>
            <a:off x="3082605" y="5027547"/>
            <a:ext cx="2713410" cy="4140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rgbClr val="FF0000"/>
                </a:solidFill>
              </a:rPr>
              <a:t>Operational Practices &amp; Simulation </a:t>
            </a:r>
          </a:p>
        </p:txBody>
      </p:sp>
      <p:sp>
        <p:nvSpPr>
          <p:cNvPr id="50" name="Rounded Rectangle 49"/>
          <p:cNvSpPr/>
          <p:nvPr/>
        </p:nvSpPr>
        <p:spPr>
          <a:xfrm>
            <a:off x="4517601" y="4041168"/>
            <a:ext cx="1285998" cy="4140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rgbClr val="FF0000"/>
                </a:solidFill>
              </a:rPr>
              <a:t>Transmission Performance</a:t>
            </a:r>
          </a:p>
        </p:txBody>
      </p:sp>
      <p:sp>
        <p:nvSpPr>
          <p:cNvPr id="51" name="Rounded Rectangle 50"/>
          <p:cNvSpPr/>
          <p:nvPr/>
        </p:nvSpPr>
        <p:spPr>
          <a:xfrm>
            <a:off x="4510016" y="4550123"/>
            <a:ext cx="1285998" cy="4140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rgbClr val="FF0000"/>
                </a:solidFill>
              </a:rPr>
              <a:t>Transmission Expansion</a:t>
            </a:r>
          </a:p>
        </p:txBody>
      </p:sp>
      <p:sp>
        <p:nvSpPr>
          <p:cNvPr id="38" name="Rounded Rectangle 37"/>
          <p:cNvSpPr/>
          <p:nvPr/>
        </p:nvSpPr>
        <p:spPr>
          <a:xfrm>
            <a:off x="6571039" y="2741181"/>
            <a:ext cx="887222" cy="6012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System Net Costs</a:t>
            </a:r>
          </a:p>
        </p:txBody>
      </p:sp>
      <p:sp>
        <p:nvSpPr>
          <p:cNvPr id="39" name="Rounded Rectangle 38"/>
          <p:cNvSpPr/>
          <p:nvPr/>
        </p:nvSpPr>
        <p:spPr>
          <a:xfrm>
            <a:off x="6572018" y="3391786"/>
            <a:ext cx="899138" cy="6012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System Benefits</a:t>
            </a:r>
          </a:p>
        </p:txBody>
      </p:sp>
      <p:sp>
        <p:nvSpPr>
          <p:cNvPr id="40" name="Rounded Rectangle 39"/>
          <p:cNvSpPr/>
          <p:nvPr/>
        </p:nvSpPr>
        <p:spPr>
          <a:xfrm>
            <a:off x="4443738" y="2181850"/>
            <a:ext cx="983649" cy="4149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Reliability</a:t>
            </a:r>
          </a:p>
        </p:txBody>
      </p:sp>
      <p:sp>
        <p:nvSpPr>
          <p:cNvPr id="41" name="Title 1"/>
          <p:cNvSpPr txBox="1">
            <a:spLocks/>
          </p:cNvSpPr>
          <p:nvPr/>
        </p:nvSpPr>
        <p:spPr>
          <a:xfrm>
            <a:off x="365760" y="182563"/>
            <a:ext cx="8412480" cy="914400"/>
          </a:xfrm>
          <a:prstGeom prst="rect">
            <a:avLst/>
          </a:prstGeom>
        </p:spPr>
        <p:txBody>
          <a:bodyPr/>
          <a:lstStyle>
            <a:lvl1pPr algn="l" rtl="0" eaLnBrk="1" fontAlgn="base" hangingPunct="1">
              <a:lnSpc>
                <a:spcPct val="100000"/>
              </a:lnSpc>
              <a:spcBef>
                <a:spcPct val="0"/>
              </a:spcBef>
              <a:spcAft>
                <a:spcPct val="0"/>
              </a:spcAft>
              <a:defRPr sz="28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a:lstStyle>
          <a:p>
            <a:r>
              <a:rPr lang="en-US" kern="0" dirty="0" smtClean="0"/>
              <a:t>Integrated Grid: </a:t>
            </a:r>
            <a:r>
              <a:rPr lang="en-US" kern="0" dirty="0" smtClean="0">
                <a:solidFill>
                  <a:srgbClr val="FF0000"/>
                </a:solidFill>
              </a:rPr>
              <a:t>Benefit Cost Framework</a:t>
            </a:r>
            <a:endParaRPr lang="en-US" kern="0" dirty="0">
              <a:solidFill>
                <a:srgbClr val="FF0000"/>
              </a:solidFill>
            </a:endParaRPr>
          </a:p>
        </p:txBody>
      </p:sp>
      <p:grpSp>
        <p:nvGrpSpPr>
          <p:cNvPr id="9" name="Group 8"/>
          <p:cNvGrpSpPr/>
          <p:nvPr/>
        </p:nvGrpSpPr>
        <p:grpSpPr>
          <a:xfrm>
            <a:off x="3050802" y="1499427"/>
            <a:ext cx="5621029" cy="3964967"/>
            <a:chOff x="-3396118" y="1580224"/>
            <a:chExt cx="5621029" cy="3964967"/>
          </a:xfrm>
        </p:grpSpPr>
        <p:grpSp>
          <p:nvGrpSpPr>
            <p:cNvPr id="12" name="Group 11"/>
            <p:cNvGrpSpPr/>
            <p:nvPr/>
          </p:nvGrpSpPr>
          <p:grpSpPr>
            <a:xfrm>
              <a:off x="-3296508" y="1580224"/>
              <a:ext cx="5521419" cy="2510089"/>
              <a:chOff x="-3296508" y="1580224"/>
              <a:chExt cx="5521419" cy="2510089"/>
            </a:xfrm>
          </p:grpSpPr>
          <p:pic>
            <p:nvPicPr>
              <p:cNvPr id="53" name="Picture 52"/>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6508" y="1580224"/>
                <a:ext cx="2389582" cy="1170700"/>
              </a:xfrm>
              <a:prstGeom prst="rect">
                <a:avLst/>
              </a:prstGeom>
              <a:solidFill>
                <a:schemeClr val="bg1"/>
              </a:solidFill>
              <a:ln>
                <a:noFill/>
              </a:ln>
            </p:spPr>
          </p:pic>
          <p:grpSp>
            <p:nvGrpSpPr>
              <p:cNvPr id="11" name="Group 10"/>
              <p:cNvGrpSpPr/>
              <p:nvPr/>
            </p:nvGrpSpPr>
            <p:grpSpPr>
              <a:xfrm>
                <a:off x="87077" y="2781875"/>
                <a:ext cx="2137834" cy="1308438"/>
                <a:chOff x="2583332" y="2857033"/>
                <a:chExt cx="2137834" cy="1308438"/>
              </a:xfrm>
            </p:grpSpPr>
            <p:sp>
              <p:nvSpPr>
                <p:cNvPr id="3" name="Rectangle 2"/>
                <p:cNvSpPr/>
                <p:nvPr/>
              </p:nvSpPr>
              <p:spPr bwMode="auto">
                <a:xfrm>
                  <a:off x="2583332" y="2857033"/>
                  <a:ext cx="2137834" cy="13084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2069" y="3121515"/>
                  <a:ext cx="2040359" cy="795911"/>
                </a:xfrm>
                <a:prstGeom prst="rect">
                  <a:avLst/>
                </a:prstGeom>
              </p:spPr>
            </p:pic>
          </p:grpSp>
        </p:grpSp>
        <p:pic>
          <p:nvPicPr>
            <p:cNvPr id="45" name="Picture 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96118" y="4130685"/>
              <a:ext cx="2760606" cy="1414506"/>
            </a:xfrm>
            <a:prstGeom prst="rect">
              <a:avLst/>
            </a:prstGeom>
          </p:spPr>
        </p:pic>
      </p:grpSp>
    </p:spTree>
    <p:extLst>
      <p:ext uri="{BB962C8B-B14F-4D97-AF65-F5344CB8AC3E}">
        <p14:creationId xmlns:p14="http://schemas.microsoft.com/office/powerpoint/2010/main" val="100886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44" y="1279377"/>
            <a:ext cx="9002112" cy="5131173"/>
          </a:xfrm>
          <a:prstGeom prst="rect">
            <a:avLst/>
          </a:prstGeom>
        </p:spPr>
      </p:pic>
      <p:sp>
        <p:nvSpPr>
          <p:cNvPr id="2" name="Title 1"/>
          <p:cNvSpPr>
            <a:spLocks noGrp="1"/>
          </p:cNvSpPr>
          <p:nvPr>
            <p:ph type="title"/>
          </p:nvPr>
        </p:nvSpPr>
        <p:spPr/>
        <p:txBody>
          <a:bodyPr/>
          <a:lstStyle/>
          <a:p>
            <a:r>
              <a:rPr lang="en-US" dirty="0"/>
              <a:t>Integrated Grid: </a:t>
            </a:r>
            <a:r>
              <a:rPr lang="en-US" dirty="0" smtClean="0">
                <a:solidFill>
                  <a:srgbClr val="FF0000"/>
                </a:solidFill>
              </a:rPr>
              <a:t>Bulk System Analysis</a:t>
            </a:r>
            <a:endParaRPr lang="en-US" dirty="0">
              <a:solidFill>
                <a:srgbClr val="FF0000"/>
              </a:solidFill>
            </a:endParaRPr>
          </a:p>
        </p:txBody>
      </p:sp>
      <p:sp>
        <p:nvSpPr>
          <p:cNvPr id="5" name="Rectangle 4"/>
          <p:cNvSpPr/>
          <p:nvPr/>
        </p:nvSpPr>
        <p:spPr bwMode="auto">
          <a:xfrm>
            <a:off x="2326341" y="1391771"/>
            <a:ext cx="3590365" cy="806823"/>
          </a:xfrm>
          <a:prstGeom prst="rect">
            <a:avLst/>
          </a:prstGeom>
          <a:gradFill flip="none" rotWithShape="1">
            <a:gsLst>
              <a:gs pos="0">
                <a:schemeClr val="bg1">
                  <a:alpha val="49000"/>
                </a:schemeClr>
              </a:gs>
              <a:gs pos="41000">
                <a:schemeClr val="bg1">
                  <a:lumMod val="85000"/>
                  <a:alpha val="60000"/>
                </a:schemeClr>
              </a:gs>
              <a:gs pos="100000">
                <a:srgbClr val="002060">
                  <a:alpha val="31000"/>
                </a:srgbClr>
              </a:gs>
            </a:gsLst>
            <a:path path="circle">
              <a:fillToRect l="100000" t="100000"/>
            </a:path>
            <a:tileRect r="-100000" b="-100000"/>
          </a:gradFill>
          <a:ln w="635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219075" marR="0" indent="-219075" algn="l"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smtClean="0">
                <a:ln>
                  <a:noFill/>
                </a:ln>
                <a:solidFill>
                  <a:schemeClr val="tx1">
                    <a:lumMod val="85000"/>
                    <a:lumOff val="15000"/>
                  </a:schemeClr>
                </a:solidFill>
                <a:effectLst/>
                <a:latin typeface="Arial" charset="0"/>
              </a:rPr>
              <a:t>1 RESOURCE</a:t>
            </a:r>
            <a:r>
              <a:rPr kumimoji="0" lang="en-US" sz="1600" b="1" i="0" u="none" strike="noStrike" cap="none" normalizeH="0" dirty="0" smtClean="0">
                <a:ln>
                  <a:noFill/>
                </a:ln>
                <a:solidFill>
                  <a:schemeClr val="tx1">
                    <a:lumMod val="85000"/>
                    <a:lumOff val="15000"/>
                  </a:schemeClr>
                </a:solidFill>
                <a:effectLst/>
                <a:latin typeface="Arial" charset="0"/>
              </a:rPr>
              <a:t> ADEQUCY</a:t>
            </a:r>
            <a:endParaRPr kumimoji="0" lang="en-US" sz="1600" b="1" i="0" u="none" strike="noStrike" cap="none" normalizeH="0" baseline="0" dirty="0" smtClean="0">
              <a:ln>
                <a:noFill/>
              </a:ln>
              <a:solidFill>
                <a:schemeClr val="tx1">
                  <a:lumMod val="85000"/>
                  <a:lumOff val="15000"/>
                </a:schemeClr>
              </a:solidFill>
              <a:effectLst/>
              <a:latin typeface="Arial" charset="0"/>
            </a:endParaRPr>
          </a:p>
        </p:txBody>
      </p:sp>
      <p:sp>
        <p:nvSpPr>
          <p:cNvPr id="6" name="Rectangle 5"/>
          <p:cNvSpPr/>
          <p:nvPr/>
        </p:nvSpPr>
        <p:spPr bwMode="auto">
          <a:xfrm>
            <a:off x="2326341" y="2599085"/>
            <a:ext cx="1701242" cy="972790"/>
          </a:xfrm>
          <a:prstGeom prst="rect">
            <a:avLst/>
          </a:prstGeom>
          <a:gradFill flip="none" rotWithShape="1">
            <a:gsLst>
              <a:gs pos="0">
                <a:schemeClr val="bg1">
                  <a:alpha val="49000"/>
                </a:schemeClr>
              </a:gs>
              <a:gs pos="41000">
                <a:schemeClr val="bg1">
                  <a:lumMod val="85000"/>
                  <a:alpha val="60000"/>
                </a:schemeClr>
              </a:gs>
              <a:gs pos="100000">
                <a:srgbClr val="002060">
                  <a:alpha val="31000"/>
                </a:srgbClr>
              </a:gs>
            </a:gsLst>
            <a:path path="circle">
              <a:fillToRect l="100000" t="100000"/>
            </a:path>
            <a:tileRect r="-100000" b="-100000"/>
          </a:gradFill>
          <a:ln w="635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219075" marR="0" indent="-219075" algn="l"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smtClean="0">
                <a:ln>
                  <a:noFill/>
                </a:ln>
                <a:solidFill>
                  <a:schemeClr val="tx1">
                    <a:lumMod val="85000"/>
                    <a:lumOff val="15000"/>
                  </a:schemeClr>
                </a:solidFill>
                <a:effectLst/>
                <a:latin typeface="Arial" charset="0"/>
              </a:rPr>
              <a:t>2 FLEXIBILITY</a:t>
            </a:r>
          </a:p>
        </p:txBody>
      </p:sp>
      <p:sp>
        <p:nvSpPr>
          <p:cNvPr id="7" name="Rectangle 6"/>
          <p:cNvSpPr/>
          <p:nvPr/>
        </p:nvSpPr>
        <p:spPr bwMode="auto">
          <a:xfrm>
            <a:off x="4114800" y="3045812"/>
            <a:ext cx="3171825" cy="995082"/>
          </a:xfrm>
          <a:prstGeom prst="rect">
            <a:avLst/>
          </a:prstGeom>
          <a:gradFill flip="none" rotWithShape="1">
            <a:gsLst>
              <a:gs pos="0">
                <a:schemeClr val="bg1">
                  <a:alpha val="49000"/>
                </a:schemeClr>
              </a:gs>
              <a:gs pos="41000">
                <a:schemeClr val="bg1">
                  <a:lumMod val="85000"/>
                  <a:alpha val="60000"/>
                </a:schemeClr>
              </a:gs>
              <a:gs pos="100000">
                <a:srgbClr val="002060">
                  <a:alpha val="31000"/>
                </a:srgbClr>
              </a:gs>
            </a:gsLst>
            <a:path path="circle">
              <a:fillToRect l="100000" t="100000"/>
            </a:path>
            <a:tileRect r="-100000" b="-100000"/>
          </a:gra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19075" marR="0" indent="-219075" algn="l" defTabSz="914400" rtl="0" eaLnBrk="0" fontAlgn="base" latinLnBrk="0" hangingPunct="0">
              <a:lnSpc>
                <a:spcPct val="100000"/>
              </a:lnSpc>
              <a:spcBef>
                <a:spcPct val="50000"/>
              </a:spcBef>
              <a:spcAft>
                <a:spcPct val="0"/>
              </a:spcAft>
              <a:buClrTx/>
              <a:buSzTx/>
              <a:buFontTx/>
              <a:buNone/>
              <a:tabLst/>
            </a:pPr>
            <a:r>
              <a:rPr lang="en-US" b="1" dirty="0">
                <a:solidFill>
                  <a:schemeClr val="tx1">
                    <a:lumMod val="85000"/>
                    <a:lumOff val="15000"/>
                  </a:schemeClr>
                </a:solidFill>
              </a:rPr>
              <a:t> </a:t>
            </a:r>
            <a:r>
              <a:rPr lang="en-US" b="1" dirty="0" smtClean="0">
                <a:solidFill>
                  <a:schemeClr val="tx1">
                    <a:lumMod val="85000"/>
                    <a:lumOff val="15000"/>
                  </a:schemeClr>
                </a:solidFill>
              </a:rPr>
              <a:t>  3 OPERATIONAL SIMULATION</a:t>
            </a:r>
            <a:endParaRPr kumimoji="0" lang="en-US" sz="1600" b="1" i="0" u="none" strike="noStrike" cap="none" normalizeH="0" baseline="0" dirty="0" smtClean="0">
              <a:ln>
                <a:noFill/>
              </a:ln>
              <a:solidFill>
                <a:schemeClr val="tx1">
                  <a:lumMod val="85000"/>
                  <a:lumOff val="15000"/>
                </a:schemeClr>
              </a:solidFill>
              <a:effectLst/>
            </a:endParaRPr>
          </a:p>
        </p:txBody>
      </p:sp>
      <p:sp>
        <p:nvSpPr>
          <p:cNvPr id="8" name="Rectangle 7"/>
          <p:cNvSpPr/>
          <p:nvPr/>
        </p:nvSpPr>
        <p:spPr bwMode="auto">
          <a:xfrm>
            <a:off x="2326341" y="5107281"/>
            <a:ext cx="3835773" cy="1370169"/>
          </a:xfrm>
          <a:prstGeom prst="rect">
            <a:avLst/>
          </a:prstGeom>
          <a:gradFill flip="none" rotWithShape="1">
            <a:gsLst>
              <a:gs pos="0">
                <a:schemeClr val="bg1">
                  <a:alpha val="49000"/>
                </a:schemeClr>
              </a:gs>
              <a:gs pos="41000">
                <a:schemeClr val="bg1">
                  <a:lumMod val="85000"/>
                  <a:alpha val="60000"/>
                </a:schemeClr>
              </a:gs>
              <a:gs pos="100000">
                <a:srgbClr val="002060">
                  <a:alpha val="31000"/>
                </a:srgbClr>
              </a:gs>
            </a:gsLst>
            <a:path path="circle">
              <a:fillToRect l="100000" t="100000"/>
            </a:path>
            <a:tileRect r="-100000" b="-100000"/>
          </a:gradFill>
          <a:ln w="635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219075" marR="0" indent="-219075" algn="l" defTabSz="914400" rtl="0" eaLnBrk="0" fontAlgn="base" latinLnBrk="0" hangingPunct="0">
              <a:lnSpc>
                <a:spcPct val="100000"/>
              </a:lnSpc>
              <a:spcBef>
                <a:spcPct val="50000"/>
              </a:spcBef>
              <a:spcAft>
                <a:spcPct val="0"/>
              </a:spcAft>
              <a:buClrTx/>
              <a:buSzTx/>
              <a:buFontTx/>
              <a:buNone/>
              <a:tabLst/>
            </a:pPr>
            <a:r>
              <a:rPr lang="en-US" b="1" dirty="0" smtClean="0">
                <a:solidFill>
                  <a:schemeClr val="tx1">
                    <a:lumMod val="85000"/>
                    <a:lumOff val="15000"/>
                  </a:schemeClr>
                </a:solidFill>
              </a:rPr>
              <a:t>4 TRANSMISSION PERFORMANCE</a:t>
            </a:r>
            <a:endParaRPr kumimoji="0" lang="en-US" sz="1600" b="1" i="0" u="none" strike="noStrike" cap="none" normalizeH="0" baseline="0" dirty="0" smtClean="0">
              <a:ln>
                <a:noFill/>
              </a:ln>
              <a:solidFill>
                <a:schemeClr val="tx1">
                  <a:lumMod val="85000"/>
                  <a:lumOff val="15000"/>
                </a:schemeClr>
              </a:solidFill>
              <a:effectLst/>
            </a:endParaRPr>
          </a:p>
        </p:txBody>
      </p:sp>
      <p:sp>
        <p:nvSpPr>
          <p:cNvPr id="9" name="Rectangle 8"/>
          <p:cNvSpPr/>
          <p:nvPr/>
        </p:nvSpPr>
        <p:spPr bwMode="auto">
          <a:xfrm>
            <a:off x="3924300" y="4121523"/>
            <a:ext cx="3276600" cy="766589"/>
          </a:xfrm>
          <a:prstGeom prst="rect">
            <a:avLst/>
          </a:prstGeom>
          <a:gradFill flip="none" rotWithShape="1">
            <a:gsLst>
              <a:gs pos="0">
                <a:schemeClr val="bg1">
                  <a:alpha val="49000"/>
                </a:schemeClr>
              </a:gs>
              <a:gs pos="41000">
                <a:schemeClr val="bg1">
                  <a:lumMod val="85000"/>
                  <a:alpha val="60000"/>
                </a:schemeClr>
              </a:gs>
              <a:gs pos="100000">
                <a:srgbClr val="002060">
                  <a:alpha val="31000"/>
                </a:srgbClr>
              </a:gs>
            </a:gsLst>
            <a:path path="circle">
              <a:fillToRect l="100000" t="100000"/>
            </a:path>
            <a:tileRect r="-100000" b="-100000"/>
          </a:gra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19075" marR="0" indent="-219075" algn="l" defTabSz="914400" rtl="0" eaLnBrk="0" fontAlgn="base" latinLnBrk="0" hangingPunct="0">
              <a:lnSpc>
                <a:spcPct val="100000"/>
              </a:lnSpc>
              <a:spcBef>
                <a:spcPct val="50000"/>
              </a:spcBef>
              <a:spcAft>
                <a:spcPct val="0"/>
              </a:spcAft>
              <a:buClrTx/>
              <a:buSzTx/>
              <a:buFontTx/>
              <a:buNone/>
              <a:tabLst/>
            </a:pPr>
            <a:r>
              <a:rPr lang="en-US" b="1" dirty="0" smtClean="0">
                <a:solidFill>
                  <a:schemeClr val="tx1">
                    <a:lumMod val="85000"/>
                    <a:lumOff val="15000"/>
                  </a:schemeClr>
                </a:solidFill>
              </a:rPr>
              <a:t>5 TRANSMISSION EXPANSION</a:t>
            </a:r>
            <a:endParaRPr kumimoji="0" lang="en-US" sz="1600" b="1" i="0" u="none" strike="noStrike" cap="none" normalizeH="0" baseline="0" dirty="0" smtClean="0">
              <a:ln>
                <a:noFill/>
              </a:ln>
              <a:solidFill>
                <a:schemeClr val="tx1">
                  <a:lumMod val="85000"/>
                  <a:lumOff val="15000"/>
                </a:schemeClr>
              </a:solidFill>
              <a:effectLst/>
            </a:endParaRPr>
          </a:p>
        </p:txBody>
      </p:sp>
      <p:sp>
        <p:nvSpPr>
          <p:cNvPr id="11" name="Rectangle 10"/>
          <p:cNvSpPr/>
          <p:nvPr/>
        </p:nvSpPr>
        <p:spPr bwMode="auto">
          <a:xfrm>
            <a:off x="107860" y="1282084"/>
            <a:ext cx="2030396" cy="5198073"/>
          </a:xfrm>
          <a:prstGeom prst="rect">
            <a:avLst/>
          </a:prstGeom>
          <a:solidFill>
            <a:srgbClr val="002060"/>
          </a:solidFill>
          <a:ln w="317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19075" marR="0" indent="-219075" algn="l"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smtClean="0">
                <a:ln>
                  <a:solidFill>
                    <a:schemeClr val="bg1"/>
                  </a:solidFill>
                </a:ln>
                <a:solidFill>
                  <a:schemeClr val="bg1"/>
                </a:solidFill>
                <a:effectLst/>
                <a:latin typeface="Arial" charset="0"/>
              </a:rPr>
              <a:t>1 RESOURCE</a:t>
            </a:r>
            <a:r>
              <a:rPr kumimoji="0" lang="en-US" sz="1600" b="1" i="0" u="none" strike="noStrike" cap="none" normalizeH="0" dirty="0" smtClean="0">
                <a:ln>
                  <a:solidFill>
                    <a:schemeClr val="bg1"/>
                  </a:solidFill>
                </a:ln>
                <a:solidFill>
                  <a:schemeClr val="bg1"/>
                </a:solidFill>
                <a:effectLst/>
                <a:latin typeface="Arial" charset="0"/>
              </a:rPr>
              <a:t> ADEQUCY</a:t>
            </a:r>
          </a:p>
          <a:p>
            <a:pPr marL="219075" marR="0" indent="-219075" algn="l" defTabSz="914400" rtl="0" eaLnBrk="0" fontAlgn="base" latinLnBrk="0" hangingPunct="0">
              <a:lnSpc>
                <a:spcPct val="100000"/>
              </a:lnSpc>
              <a:spcBef>
                <a:spcPct val="50000"/>
              </a:spcBef>
              <a:spcAft>
                <a:spcPct val="0"/>
              </a:spcAft>
              <a:buClrTx/>
              <a:buSzTx/>
              <a:buFontTx/>
              <a:buNone/>
              <a:tabLst/>
            </a:pPr>
            <a:endParaRPr lang="en-US" b="1" dirty="0">
              <a:ln>
                <a:solidFill>
                  <a:schemeClr val="bg1"/>
                </a:solidFill>
              </a:ln>
              <a:solidFill>
                <a:schemeClr val="bg1"/>
              </a:solidFill>
            </a:endParaRPr>
          </a:p>
          <a:p>
            <a:pPr marL="219075" marR="0" indent="-219075" algn="l" defTabSz="914400" rtl="0" eaLnBrk="0" fontAlgn="base" latinLnBrk="0" hangingPunct="0">
              <a:lnSpc>
                <a:spcPct val="100000"/>
              </a:lnSpc>
              <a:spcBef>
                <a:spcPct val="50000"/>
              </a:spcBef>
              <a:spcAft>
                <a:spcPct val="0"/>
              </a:spcAft>
              <a:buClrTx/>
              <a:buSzTx/>
              <a:buFontTx/>
              <a:buNone/>
              <a:tabLst/>
            </a:pPr>
            <a:r>
              <a:rPr lang="en-US" b="1" dirty="0" smtClean="0">
                <a:ln>
                  <a:solidFill>
                    <a:schemeClr val="bg1"/>
                  </a:solidFill>
                </a:ln>
                <a:solidFill>
                  <a:schemeClr val="bg1"/>
                </a:solidFill>
              </a:rPr>
              <a:t>Value:</a:t>
            </a:r>
          </a:p>
          <a:p>
            <a:pPr marR="0" algn="l" defTabSz="914400" rtl="0" eaLnBrk="0" fontAlgn="base" latinLnBrk="0" hangingPunct="0">
              <a:lnSpc>
                <a:spcPct val="100000"/>
              </a:lnSpc>
              <a:spcBef>
                <a:spcPct val="50000"/>
              </a:spcBef>
              <a:spcAft>
                <a:spcPct val="0"/>
              </a:spcAft>
              <a:buClrTx/>
              <a:buSzTx/>
              <a:buFontTx/>
              <a:buNone/>
              <a:tabLst/>
            </a:pPr>
            <a:r>
              <a:rPr kumimoji="0" lang="en-US" sz="1600" i="0" u="none" strike="noStrike" cap="none" normalizeH="0" dirty="0" smtClean="0">
                <a:ln>
                  <a:solidFill>
                    <a:schemeClr val="bg1"/>
                  </a:solidFill>
                </a:ln>
                <a:solidFill>
                  <a:schemeClr val="bg1"/>
                </a:solidFill>
                <a:effectLst/>
              </a:rPr>
              <a:t>Measures system generation adequacy</a:t>
            </a:r>
          </a:p>
          <a:p>
            <a:pPr marR="0" algn="l" defTabSz="914400" rtl="0" eaLnBrk="0" fontAlgn="base" latinLnBrk="0" hangingPunct="0">
              <a:lnSpc>
                <a:spcPct val="100000"/>
              </a:lnSpc>
              <a:spcBef>
                <a:spcPct val="50000"/>
              </a:spcBef>
              <a:spcAft>
                <a:spcPct val="0"/>
              </a:spcAft>
              <a:buClrTx/>
              <a:buSzTx/>
              <a:buFontTx/>
              <a:buNone/>
              <a:tabLst/>
            </a:pPr>
            <a:r>
              <a:rPr lang="en-US" dirty="0" smtClean="0">
                <a:ln>
                  <a:solidFill>
                    <a:schemeClr val="bg1"/>
                  </a:solidFill>
                </a:ln>
                <a:solidFill>
                  <a:schemeClr val="bg1"/>
                </a:solidFill>
              </a:rPr>
              <a:t>Proposes actions to change generation resources to meet reliability with requirements</a:t>
            </a:r>
            <a:endParaRPr kumimoji="0" lang="en-US" sz="1600" i="0" u="none" strike="noStrike" cap="none" normalizeH="0" dirty="0" smtClean="0">
              <a:ln>
                <a:solidFill>
                  <a:schemeClr val="bg1"/>
                </a:solidFill>
              </a:ln>
              <a:solidFill>
                <a:schemeClr val="bg1"/>
              </a:solidFill>
              <a:effectLst/>
            </a:endParaRPr>
          </a:p>
          <a:p>
            <a:pPr marR="0" algn="l" defTabSz="914400" rtl="0" eaLnBrk="0" fontAlgn="base" latinLnBrk="0" hangingPunct="0">
              <a:lnSpc>
                <a:spcPct val="100000"/>
              </a:lnSpc>
              <a:spcBef>
                <a:spcPct val="50000"/>
              </a:spcBef>
              <a:spcAft>
                <a:spcPct val="0"/>
              </a:spcAft>
              <a:buClrTx/>
              <a:buSzTx/>
              <a:buFontTx/>
              <a:buNone/>
              <a:tabLst/>
            </a:pPr>
            <a:r>
              <a:rPr lang="en-US" dirty="0" smtClean="0">
                <a:ln>
                  <a:solidFill>
                    <a:schemeClr val="bg1"/>
                  </a:solidFill>
                </a:ln>
                <a:solidFill>
                  <a:schemeClr val="bg1"/>
                </a:solidFill>
              </a:rPr>
              <a:t>Provides system information for other core processes</a:t>
            </a:r>
            <a:endParaRPr kumimoji="0" lang="en-US" sz="1600" i="0" u="none" strike="noStrike" cap="none" normalizeH="0" baseline="0" dirty="0" smtClean="0">
              <a:ln>
                <a:solidFill>
                  <a:schemeClr val="bg1"/>
                </a:solidFill>
              </a:ln>
              <a:solidFill>
                <a:schemeClr val="bg1"/>
              </a:solidFill>
              <a:effectLst/>
            </a:endParaRPr>
          </a:p>
        </p:txBody>
      </p:sp>
      <p:sp>
        <p:nvSpPr>
          <p:cNvPr id="14" name="Rectangle 13"/>
          <p:cNvSpPr/>
          <p:nvPr/>
        </p:nvSpPr>
        <p:spPr bwMode="auto">
          <a:xfrm>
            <a:off x="107860" y="1279377"/>
            <a:ext cx="2030396" cy="5198073"/>
          </a:xfrm>
          <a:prstGeom prst="rect">
            <a:avLst/>
          </a:prstGeom>
          <a:solidFill>
            <a:srgbClr val="002060"/>
          </a:solidFill>
          <a:ln w="317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19075" marR="0" indent="-219075" algn="l"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smtClean="0">
                <a:ln>
                  <a:solidFill>
                    <a:schemeClr val="bg1"/>
                  </a:solidFill>
                </a:ln>
                <a:solidFill>
                  <a:schemeClr val="bg1"/>
                </a:solidFill>
                <a:effectLst/>
                <a:latin typeface="Arial" charset="0"/>
              </a:rPr>
              <a:t>2 FLEXIBILITY</a:t>
            </a:r>
            <a:endParaRPr kumimoji="0" lang="en-US" sz="1600" b="1" i="0" u="none" strike="noStrike" cap="none" normalizeH="0" dirty="0" smtClean="0">
              <a:ln>
                <a:solidFill>
                  <a:schemeClr val="bg1"/>
                </a:solidFill>
              </a:ln>
              <a:solidFill>
                <a:schemeClr val="bg1"/>
              </a:solidFill>
              <a:effectLst/>
              <a:latin typeface="Arial" charset="0"/>
            </a:endParaRPr>
          </a:p>
          <a:p>
            <a:pPr marL="219075" marR="0" indent="-219075" algn="l" defTabSz="914400" rtl="0" eaLnBrk="0" fontAlgn="base" latinLnBrk="0" hangingPunct="0">
              <a:lnSpc>
                <a:spcPct val="100000"/>
              </a:lnSpc>
              <a:spcBef>
                <a:spcPct val="50000"/>
              </a:spcBef>
              <a:spcAft>
                <a:spcPct val="0"/>
              </a:spcAft>
              <a:buClrTx/>
              <a:buSzTx/>
              <a:buFontTx/>
              <a:buNone/>
              <a:tabLst/>
            </a:pPr>
            <a:endParaRPr lang="en-US" b="1" dirty="0">
              <a:ln>
                <a:solidFill>
                  <a:schemeClr val="bg1"/>
                </a:solidFill>
              </a:ln>
              <a:solidFill>
                <a:schemeClr val="bg1"/>
              </a:solidFill>
            </a:endParaRPr>
          </a:p>
          <a:p>
            <a:pPr marL="219075" marR="0" indent="-219075" algn="l" defTabSz="914400" rtl="0" eaLnBrk="0" fontAlgn="base" latinLnBrk="0" hangingPunct="0">
              <a:lnSpc>
                <a:spcPct val="100000"/>
              </a:lnSpc>
              <a:spcBef>
                <a:spcPct val="50000"/>
              </a:spcBef>
              <a:spcAft>
                <a:spcPct val="0"/>
              </a:spcAft>
              <a:buClrTx/>
              <a:buSzTx/>
              <a:buFontTx/>
              <a:buNone/>
              <a:tabLst/>
            </a:pPr>
            <a:r>
              <a:rPr lang="en-US" b="1" dirty="0" smtClean="0">
                <a:ln>
                  <a:solidFill>
                    <a:schemeClr val="bg1"/>
                  </a:solidFill>
                </a:ln>
                <a:solidFill>
                  <a:schemeClr val="bg1"/>
                </a:solidFill>
              </a:rPr>
              <a:t>Value:</a:t>
            </a:r>
          </a:p>
          <a:p>
            <a:pPr marR="0" algn="l" defTabSz="914400" rtl="0" eaLnBrk="0" fontAlgn="base" latinLnBrk="0" hangingPunct="0">
              <a:lnSpc>
                <a:spcPct val="100000"/>
              </a:lnSpc>
              <a:spcBef>
                <a:spcPct val="50000"/>
              </a:spcBef>
              <a:spcAft>
                <a:spcPct val="0"/>
              </a:spcAft>
              <a:buClrTx/>
              <a:buSzTx/>
              <a:buFontTx/>
              <a:buNone/>
              <a:tabLst/>
            </a:pPr>
            <a:r>
              <a:rPr kumimoji="0" lang="en-US" sz="1600" i="0" u="none" strike="noStrike" cap="none" normalizeH="0" dirty="0" smtClean="0">
                <a:ln>
                  <a:solidFill>
                    <a:schemeClr val="bg1"/>
                  </a:solidFill>
                </a:ln>
                <a:solidFill>
                  <a:schemeClr val="bg1"/>
                </a:solidFill>
                <a:effectLst/>
              </a:rPr>
              <a:t>Measures system flexibility based on variability and uncertainty in the system</a:t>
            </a:r>
          </a:p>
          <a:p>
            <a:pPr marR="0" algn="l" defTabSz="914400" rtl="0" eaLnBrk="0" fontAlgn="base" latinLnBrk="0" hangingPunct="0">
              <a:lnSpc>
                <a:spcPct val="100000"/>
              </a:lnSpc>
              <a:spcBef>
                <a:spcPct val="50000"/>
              </a:spcBef>
              <a:spcAft>
                <a:spcPct val="0"/>
              </a:spcAft>
              <a:buClrTx/>
              <a:buSzTx/>
              <a:buFontTx/>
              <a:buNone/>
              <a:tabLst/>
            </a:pPr>
            <a:r>
              <a:rPr lang="en-US" dirty="0" smtClean="0">
                <a:ln>
                  <a:solidFill>
                    <a:schemeClr val="bg1"/>
                  </a:solidFill>
                </a:ln>
                <a:solidFill>
                  <a:schemeClr val="bg1"/>
                </a:solidFill>
              </a:rPr>
              <a:t>Provides input into transmission and generation expansion processes on kinds of flexibility required by system (e.g. short term or long term flexibility)</a:t>
            </a:r>
            <a:endParaRPr kumimoji="0" lang="en-US" sz="1600" i="0" u="none" strike="noStrike" cap="none" normalizeH="0" baseline="0" dirty="0" smtClean="0">
              <a:ln>
                <a:solidFill>
                  <a:schemeClr val="bg1"/>
                </a:solidFill>
              </a:ln>
              <a:solidFill>
                <a:schemeClr val="bg1"/>
              </a:solidFill>
              <a:effectLst/>
            </a:endParaRPr>
          </a:p>
        </p:txBody>
      </p:sp>
      <p:sp>
        <p:nvSpPr>
          <p:cNvPr id="15" name="Rectangle 14"/>
          <p:cNvSpPr/>
          <p:nvPr/>
        </p:nvSpPr>
        <p:spPr bwMode="auto">
          <a:xfrm>
            <a:off x="107860" y="1279377"/>
            <a:ext cx="2030396" cy="5198073"/>
          </a:xfrm>
          <a:prstGeom prst="rect">
            <a:avLst/>
          </a:prstGeom>
          <a:solidFill>
            <a:srgbClr val="002060"/>
          </a:solidFill>
          <a:ln w="317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19075" marR="0" indent="-219075" algn="l" defTabSz="914400" rtl="0" eaLnBrk="0" fontAlgn="base" latinLnBrk="0" hangingPunct="0">
              <a:lnSpc>
                <a:spcPct val="100000"/>
              </a:lnSpc>
              <a:spcBef>
                <a:spcPct val="50000"/>
              </a:spcBef>
              <a:spcAft>
                <a:spcPct val="0"/>
              </a:spcAft>
              <a:buClrTx/>
              <a:buSzTx/>
              <a:buFontTx/>
              <a:buNone/>
              <a:tabLst/>
            </a:pPr>
            <a:r>
              <a:rPr lang="en-US" b="1" dirty="0" smtClean="0">
                <a:ln>
                  <a:solidFill>
                    <a:schemeClr val="bg1"/>
                  </a:solidFill>
                </a:ln>
                <a:solidFill>
                  <a:schemeClr val="bg1"/>
                </a:solidFill>
              </a:rPr>
              <a:t>3 OPERATIONAL SIMULATION</a:t>
            </a:r>
            <a:endParaRPr kumimoji="0" lang="en-US" sz="1600" b="1" i="0" u="none" strike="noStrike" cap="none" normalizeH="0" dirty="0" smtClean="0">
              <a:ln>
                <a:solidFill>
                  <a:schemeClr val="bg1"/>
                </a:solidFill>
              </a:ln>
              <a:solidFill>
                <a:schemeClr val="bg1"/>
              </a:solidFill>
              <a:effectLst/>
            </a:endParaRPr>
          </a:p>
          <a:p>
            <a:pPr marL="219075" marR="0" indent="-219075" algn="l" defTabSz="914400" rtl="0" eaLnBrk="0" fontAlgn="base" latinLnBrk="0" hangingPunct="0">
              <a:lnSpc>
                <a:spcPct val="100000"/>
              </a:lnSpc>
              <a:spcBef>
                <a:spcPct val="50000"/>
              </a:spcBef>
              <a:spcAft>
                <a:spcPct val="0"/>
              </a:spcAft>
              <a:buClrTx/>
              <a:buSzTx/>
              <a:buFontTx/>
              <a:buNone/>
              <a:tabLst/>
            </a:pPr>
            <a:r>
              <a:rPr lang="en-US" b="1" dirty="0" smtClean="0">
                <a:ln>
                  <a:solidFill>
                    <a:schemeClr val="bg1"/>
                  </a:solidFill>
                </a:ln>
                <a:solidFill>
                  <a:schemeClr val="bg1"/>
                </a:solidFill>
              </a:rPr>
              <a:t>Value:</a:t>
            </a:r>
          </a:p>
          <a:p>
            <a:pPr marR="0" algn="l" defTabSz="914400" rtl="0" eaLnBrk="0" fontAlgn="base" latinLnBrk="0" hangingPunct="0">
              <a:lnSpc>
                <a:spcPct val="100000"/>
              </a:lnSpc>
              <a:spcBef>
                <a:spcPct val="50000"/>
              </a:spcBef>
              <a:spcAft>
                <a:spcPct val="0"/>
              </a:spcAft>
              <a:buClrTx/>
              <a:buSzTx/>
              <a:buFontTx/>
              <a:buNone/>
              <a:tabLst/>
            </a:pPr>
            <a:r>
              <a:rPr kumimoji="0" lang="en-US" sz="1600" i="0" u="none" strike="noStrike" cap="none" normalizeH="0" baseline="0" dirty="0" smtClean="0">
                <a:ln>
                  <a:solidFill>
                    <a:schemeClr val="bg1"/>
                  </a:solidFill>
                </a:ln>
                <a:solidFill>
                  <a:schemeClr val="bg1"/>
                </a:solidFill>
                <a:effectLst/>
              </a:rPr>
              <a:t>Examines</a:t>
            </a:r>
            <a:r>
              <a:rPr kumimoji="0" lang="en-US" sz="1600" i="0" u="none" strike="noStrike" cap="none" normalizeH="0" dirty="0" smtClean="0">
                <a:ln>
                  <a:solidFill>
                    <a:schemeClr val="bg1"/>
                  </a:solidFill>
                </a:ln>
                <a:solidFill>
                  <a:schemeClr val="bg1"/>
                </a:solidFill>
                <a:effectLst/>
              </a:rPr>
              <a:t> the functioning of the system under future scenario</a:t>
            </a:r>
          </a:p>
          <a:p>
            <a:pPr marR="0" algn="l" defTabSz="914400" rtl="0" eaLnBrk="0" fontAlgn="base" latinLnBrk="0" hangingPunct="0">
              <a:lnSpc>
                <a:spcPct val="100000"/>
              </a:lnSpc>
              <a:spcBef>
                <a:spcPct val="50000"/>
              </a:spcBef>
              <a:spcAft>
                <a:spcPct val="0"/>
              </a:spcAft>
              <a:buClrTx/>
              <a:buSzTx/>
              <a:buFontTx/>
              <a:buNone/>
              <a:tabLst/>
            </a:pPr>
            <a:r>
              <a:rPr lang="en-US" baseline="0" dirty="0" smtClean="0">
                <a:ln>
                  <a:solidFill>
                    <a:schemeClr val="bg1"/>
                  </a:solidFill>
                </a:ln>
                <a:solidFill>
                  <a:schemeClr val="bg1"/>
                </a:solidFill>
              </a:rPr>
              <a:t>Provides</a:t>
            </a:r>
            <a:r>
              <a:rPr lang="en-US" dirty="0" smtClean="0">
                <a:ln>
                  <a:solidFill>
                    <a:schemeClr val="bg1"/>
                  </a:solidFill>
                </a:ln>
                <a:solidFill>
                  <a:schemeClr val="bg1"/>
                </a:solidFill>
              </a:rPr>
              <a:t> cost and resource operation information which guides investment options</a:t>
            </a:r>
          </a:p>
          <a:p>
            <a:pPr marR="0" algn="l" defTabSz="914400" rtl="0" eaLnBrk="0" fontAlgn="base" latinLnBrk="0" hangingPunct="0">
              <a:lnSpc>
                <a:spcPct val="100000"/>
              </a:lnSpc>
              <a:spcBef>
                <a:spcPct val="50000"/>
              </a:spcBef>
              <a:spcAft>
                <a:spcPct val="0"/>
              </a:spcAft>
              <a:buClrTx/>
              <a:buSzTx/>
              <a:buFontTx/>
              <a:buNone/>
              <a:tabLst/>
            </a:pPr>
            <a:r>
              <a:rPr lang="en-US" dirty="0" smtClean="0">
                <a:ln>
                  <a:solidFill>
                    <a:schemeClr val="bg1"/>
                  </a:solidFill>
                </a:ln>
                <a:solidFill>
                  <a:schemeClr val="bg1"/>
                </a:solidFill>
              </a:rPr>
              <a:t>Evaluates the effectiveness of operational policies (e.g. reserve, scheduling times, etc.)</a:t>
            </a:r>
            <a:endParaRPr kumimoji="0" lang="en-US" sz="1600" i="0" u="none" strike="noStrike" cap="none" normalizeH="0" baseline="0" dirty="0" smtClean="0">
              <a:ln>
                <a:solidFill>
                  <a:schemeClr val="bg1"/>
                </a:solidFill>
              </a:ln>
              <a:solidFill>
                <a:schemeClr val="bg1"/>
              </a:solidFill>
              <a:effectLst/>
            </a:endParaRPr>
          </a:p>
        </p:txBody>
      </p:sp>
      <p:sp>
        <p:nvSpPr>
          <p:cNvPr id="16" name="Rectangle 15"/>
          <p:cNvSpPr/>
          <p:nvPr/>
        </p:nvSpPr>
        <p:spPr bwMode="auto">
          <a:xfrm>
            <a:off x="114921" y="1279377"/>
            <a:ext cx="2030396" cy="5198073"/>
          </a:xfrm>
          <a:prstGeom prst="rect">
            <a:avLst/>
          </a:prstGeom>
          <a:solidFill>
            <a:srgbClr val="002060"/>
          </a:solidFill>
          <a:ln w="317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19075" marR="0" indent="-219075" algn="l" defTabSz="914400" rtl="0" eaLnBrk="0" fontAlgn="base" latinLnBrk="0" hangingPunct="0">
              <a:lnSpc>
                <a:spcPct val="100000"/>
              </a:lnSpc>
              <a:spcBef>
                <a:spcPct val="50000"/>
              </a:spcBef>
              <a:spcAft>
                <a:spcPct val="0"/>
              </a:spcAft>
              <a:buClrTx/>
              <a:buSzTx/>
              <a:buFontTx/>
              <a:buNone/>
              <a:tabLst/>
            </a:pPr>
            <a:r>
              <a:rPr lang="en-US" b="1" dirty="0" smtClean="0">
                <a:ln>
                  <a:solidFill>
                    <a:schemeClr val="bg1"/>
                  </a:solidFill>
                </a:ln>
                <a:solidFill>
                  <a:schemeClr val="bg1"/>
                </a:solidFill>
              </a:rPr>
              <a:t>4 TRANSMISSION PERFORMANCE</a:t>
            </a:r>
            <a:endParaRPr kumimoji="0" lang="en-US" sz="1600" b="1" i="0" u="none" strike="noStrike" cap="none" normalizeH="0" dirty="0" smtClean="0">
              <a:ln>
                <a:solidFill>
                  <a:schemeClr val="bg1"/>
                </a:solidFill>
              </a:ln>
              <a:solidFill>
                <a:schemeClr val="bg1"/>
              </a:solidFill>
              <a:effectLst/>
            </a:endParaRPr>
          </a:p>
          <a:p>
            <a:pPr marL="219075" marR="0" indent="-219075" algn="l" defTabSz="914400" rtl="0" eaLnBrk="0" fontAlgn="base" latinLnBrk="0" hangingPunct="0">
              <a:lnSpc>
                <a:spcPct val="100000"/>
              </a:lnSpc>
              <a:spcBef>
                <a:spcPct val="50000"/>
              </a:spcBef>
              <a:spcAft>
                <a:spcPct val="0"/>
              </a:spcAft>
              <a:buClrTx/>
              <a:buSzTx/>
              <a:buFontTx/>
              <a:buNone/>
              <a:tabLst/>
            </a:pPr>
            <a:r>
              <a:rPr lang="en-US" b="1" dirty="0" smtClean="0">
                <a:ln>
                  <a:solidFill>
                    <a:schemeClr val="bg1"/>
                  </a:solidFill>
                </a:ln>
                <a:solidFill>
                  <a:schemeClr val="bg1"/>
                </a:solidFill>
              </a:rPr>
              <a:t>Value:</a:t>
            </a:r>
          </a:p>
          <a:p>
            <a:pPr marR="0" algn="l" defTabSz="914400" rtl="0" eaLnBrk="0" fontAlgn="base" latinLnBrk="0" hangingPunct="0">
              <a:lnSpc>
                <a:spcPct val="100000"/>
              </a:lnSpc>
              <a:spcBef>
                <a:spcPct val="50000"/>
              </a:spcBef>
              <a:spcAft>
                <a:spcPct val="0"/>
              </a:spcAft>
              <a:buClrTx/>
              <a:buSzTx/>
              <a:buFontTx/>
              <a:buNone/>
              <a:tabLst/>
            </a:pPr>
            <a:r>
              <a:rPr lang="en-US" dirty="0" smtClean="0">
                <a:ln>
                  <a:solidFill>
                    <a:schemeClr val="bg1"/>
                  </a:solidFill>
                </a:ln>
                <a:solidFill>
                  <a:schemeClr val="bg1"/>
                </a:solidFill>
              </a:rPr>
              <a:t>Evaluates the performance of the future transmission network in future scenarios</a:t>
            </a:r>
          </a:p>
          <a:p>
            <a:pPr marR="0" algn="l" defTabSz="914400" rtl="0" eaLnBrk="0" fontAlgn="base" latinLnBrk="0" hangingPunct="0">
              <a:lnSpc>
                <a:spcPct val="100000"/>
              </a:lnSpc>
              <a:spcBef>
                <a:spcPct val="50000"/>
              </a:spcBef>
              <a:spcAft>
                <a:spcPct val="0"/>
              </a:spcAft>
              <a:buClrTx/>
              <a:buSzTx/>
              <a:buFontTx/>
              <a:buNone/>
              <a:tabLst/>
            </a:pPr>
            <a:r>
              <a:rPr lang="en-US" dirty="0" smtClean="0">
                <a:ln>
                  <a:solidFill>
                    <a:schemeClr val="bg1"/>
                  </a:solidFill>
                </a:ln>
                <a:solidFill>
                  <a:schemeClr val="bg1"/>
                </a:solidFill>
              </a:rPr>
              <a:t>Considers thermal, PQ, protection and frequency impacts as well as losses. </a:t>
            </a:r>
          </a:p>
          <a:p>
            <a:pPr marR="0" algn="l" defTabSz="914400" rtl="0" eaLnBrk="0" fontAlgn="base" latinLnBrk="0" hangingPunct="0">
              <a:lnSpc>
                <a:spcPct val="100000"/>
              </a:lnSpc>
              <a:spcBef>
                <a:spcPct val="50000"/>
              </a:spcBef>
              <a:spcAft>
                <a:spcPct val="0"/>
              </a:spcAft>
              <a:buClrTx/>
              <a:buSzTx/>
              <a:buFontTx/>
              <a:buNone/>
              <a:tabLst/>
            </a:pPr>
            <a:r>
              <a:rPr kumimoji="0" lang="en-US" sz="1600" i="0" u="none" strike="noStrike" cap="none" normalizeH="0" baseline="0" dirty="0" smtClean="0">
                <a:ln>
                  <a:solidFill>
                    <a:schemeClr val="bg1"/>
                  </a:solidFill>
                </a:ln>
                <a:solidFill>
                  <a:schemeClr val="bg1"/>
                </a:solidFill>
                <a:effectLst/>
              </a:rPr>
              <a:t>Contributes</a:t>
            </a:r>
            <a:r>
              <a:rPr kumimoji="0" lang="en-US" sz="1600" i="0" u="none" strike="noStrike" cap="none" normalizeH="0" dirty="0" smtClean="0">
                <a:ln>
                  <a:solidFill>
                    <a:schemeClr val="bg1"/>
                  </a:solidFill>
                </a:ln>
                <a:solidFill>
                  <a:schemeClr val="bg1"/>
                </a:solidFill>
                <a:effectLst/>
              </a:rPr>
              <a:t> to decisions on transmission and resource expansion</a:t>
            </a:r>
            <a:endParaRPr kumimoji="0" lang="en-US" sz="1600" i="0" u="none" strike="noStrike" cap="none" normalizeH="0" baseline="0" dirty="0">
              <a:ln>
                <a:solidFill>
                  <a:schemeClr val="bg1"/>
                </a:solidFill>
              </a:ln>
              <a:solidFill>
                <a:schemeClr val="bg1"/>
              </a:solidFill>
              <a:effectLst/>
            </a:endParaRPr>
          </a:p>
        </p:txBody>
      </p:sp>
      <p:sp>
        <p:nvSpPr>
          <p:cNvPr id="17" name="Rectangle 16"/>
          <p:cNvSpPr/>
          <p:nvPr/>
        </p:nvSpPr>
        <p:spPr bwMode="auto">
          <a:xfrm>
            <a:off x="114921" y="1282926"/>
            <a:ext cx="2030396" cy="5198073"/>
          </a:xfrm>
          <a:prstGeom prst="rect">
            <a:avLst/>
          </a:prstGeom>
          <a:solidFill>
            <a:srgbClr val="002060"/>
          </a:solidFill>
          <a:ln w="317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19075" marR="0" indent="-219075" algn="l" defTabSz="914400" rtl="0" eaLnBrk="0" fontAlgn="base" latinLnBrk="0" hangingPunct="0">
              <a:lnSpc>
                <a:spcPct val="100000"/>
              </a:lnSpc>
              <a:spcBef>
                <a:spcPct val="50000"/>
              </a:spcBef>
              <a:spcAft>
                <a:spcPct val="0"/>
              </a:spcAft>
              <a:buClrTx/>
              <a:buSzTx/>
              <a:buFontTx/>
              <a:buNone/>
              <a:tabLst/>
            </a:pPr>
            <a:r>
              <a:rPr lang="en-US" b="1" dirty="0" smtClean="0">
                <a:ln>
                  <a:solidFill>
                    <a:schemeClr val="bg1"/>
                  </a:solidFill>
                </a:ln>
                <a:solidFill>
                  <a:schemeClr val="bg1"/>
                </a:solidFill>
              </a:rPr>
              <a:t>5 TRANSMISSION EXPANSION</a:t>
            </a:r>
            <a:endParaRPr kumimoji="0" lang="en-US" sz="1600" b="1" i="0" u="none" strike="noStrike" cap="none" normalizeH="0" dirty="0" smtClean="0">
              <a:ln>
                <a:solidFill>
                  <a:schemeClr val="bg1"/>
                </a:solidFill>
              </a:ln>
              <a:solidFill>
                <a:schemeClr val="bg1"/>
              </a:solidFill>
              <a:effectLst/>
            </a:endParaRPr>
          </a:p>
          <a:p>
            <a:pPr marL="219075" marR="0" indent="-219075" algn="l" defTabSz="914400" rtl="0" eaLnBrk="0" fontAlgn="base" latinLnBrk="0" hangingPunct="0">
              <a:lnSpc>
                <a:spcPct val="100000"/>
              </a:lnSpc>
              <a:spcBef>
                <a:spcPct val="50000"/>
              </a:spcBef>
              <a:spcAft>
                <a:spcPct val="0"/>
              </a:spcAft>
              <a:buClrTx/>
              <a:buSzTx/>
              <a:buFontTx/>
              <a:buNone/>
              <a:tabLst/>
            </a:pPr>
            <a:r>
              <a:rPr lang="en-US" b="1" dirty="0" smtClean="0">
                <a:ln>
                  <a:solidFill>
                    <a:schemeClr val="bg1"/>
                  </a:solidFill>
                </a:ln>
                <a:solidFill>
                  <a:schemeClr val="bg1"/>
                </a:solidFill>
              </a:rPr>
              <a:t>Value:</a:t>
            </a:r>
          </a:p>
          <a:p>
            <a:pPr marR="0" algn="l" defTabSz="914400" rtl="0" eaLnBrk="0" fontAlgn="base" latinLnBrk="0" hangingPunct="0">
              <a:lnSpc>
                <a:spcPct val="100000"/>
              </a:lnSpc>
              <a:spcBef>
                <a:spcPct val="50000"/>
              </a:spcBef>
              <a:spcAft>
                <a:spcPct val="0"/>
              </a:spcAft>
              <a:buClrTx/>
              <a:buSzTx/>
              <a:buFontTx/>
              <a:buNone/>
              <a:tabLst/>
            </a:pPr>
            <a:r>
              <a:rPr lang="en-US" dirty="0" smtClean="0">
                <a:ln>
                  <a:solidFill>
                    <a:schemeClr val="bg1"/>
                  </a:solidFill>
                </a:ln>
                <a:solidFill>
                  <a:schemeClr val="bg1"/>
                </a:solidFill>
              </a:rPr>
              <a:t>Evaluates potential transmission expansion options to improve performance to expected levels</a:t>
            </a:r>
          </a:p>
          <a:p>
            <a:pPr marR="0" algn="l" defTabSz="914400" rtl="0" eaLnBrk="0" fontAlgn="base" latinLnBrk="0" hangingPunct="0">
              <a:lnSpc>
                <a:spcPct val="100000"/>
              </a:lnSpc>
              <a:spcBef>
                <a:spcPct val="50000"/>
              </a:spcBef>
              <a:spcAft>
                <a:spcPct val="0"/>
              </a:spcAft>
              <a:buClrTx/>
              <a:buSzTx/>
              <a:buFontTx/>
              <a:buNone/>
              <a:tabLst/>
            </a:pPr>
            <a:r>
              <a:rPr lang="en-US" dirty="0" smtClean="0">
                <a:ln>
                  <a:solidFill>
                    <a:schemeClr val="bg1"/>
                  </a:solidFill>
                </a:ln>
                <a:solidFill>
                  <a:schemeClr val="bg1"/>
                </a:solidFill>
              </a:rPr>
              <a:t>Determines minimum mitigation cost for selected scenario</a:t>
            </a:r>
            <a:endParaRPr kumimoji="0" lang="en-US" sz="1600" i="0" u="none" strike="noStrike" cap="none" normalizeH="0" baseline="0" dirty="0" smtClean="0">
              <a:ln>
                <a:solidFill>
                  <a:schemeClr val="bg1"/>
                </a:solidFill>
              </a:ln>
              <a:solidFill>
                <a:schemeClr val="bg1"/>
              </a:solidFill>
              <a:effectLst/>
            </a:endParaRPr>
          </a:p>
          <a:p>
            <a:pPr marR="0" algn="l" defTabSz="914400" rtl="0" eaLnBrk="0" fontAlgn="base" latinLnBrk="0" hangingPunct="0">
              <a:lnSpc>
                <a:spcPct val="100000"/>
              </a:lnSpc>
              <a:spcBef>
                <a:spcPct val="50000"/>
              </a:spcBef>
              <a:spcAft>
                <a:spcPct val="0"/>
              </a:spcAft>
              <a:buClrTx/>
              <a:buSzTx/>
              <a:buFontTx/>
              <a:buNone/>
              <a:tabLst/>
            </a:pPr>
            <a:r>
              <a:rPr kumimoji="0" lang="en-US" sz="1600" i="0" u="none" strike="noStrike" cap="none" normalizeH="0" baseline="0" dirty="0" smtClean="0">
                <a:ln>
                  <a:solidFill>
                    <a:schemeClr val="bg1"/>
                  </a:solidFill>
                </a:ln>
                <a:solidFill>
                  <a:schemeClr val="bg1"/>
                </a:solidFill>
                <a:effectLst/>
              </a:rPr>
              <a:t>Provides</a:t>
            </a:r>
            <a:r>
              <a:rPr kumimoji="0" lang="en-US" sz="1600" i="0" u="none" strike="noStrike" cap="none" normalizeH="0" dirty="0" smtClean="0">
                <a:ln>
                  <a:solidFill>
                    <a:schemeClr val="bg1"/>
                  </a:solidFill>
                </a:ln>
                <a:solidFill>
                  <a:schemeClr val="bg1"/>
                </a:solidFill>
                <a:effectLst/>
              </a:rPr>
              <a:t> input into operational simulation process</a:t>
            </a:r>
          </a:p>
          <a:p>
            <a:pPr marR="0" algn="l" defTabSz="914400" rtl="0" eaLnBrk="0" fontAlgn="base" latinLnBrk="0" hangingPunct="0">
              <a:lnSpc>
                <a:spcPct val="100000"/>
              </a:lnSpc>
              <a:spcBef>
                <a:spcPct val="50000"/>
              </a:spcBef>
              <a:spcAft>
                <a:spcPct val="0"/>
              </a:spcAft>
              <a:buClrTx/>
              <a:buSzTx/>
              <a:buFontTx/>
              <a:buNone/>
              <a:tabLst/>
            </a:pPr>
            <a:endParaRPr kumimoji="0" lang="en-US" sz="1600" i="0" u="none" strike="noStrike" cap="none" normalizeH="0" baseline="0" dirty="0">
              <a:ln>
                <a:solidFill>
                  <a:schemeClr val="bg1"/>
                </a:solidFill>
              </a:ln>
              <a:solidFill>
                <a:schemeClr val="bg1"/>
              </a:solidFill>
              <a:effectLst/>
            </a:endParaRPr>
          </a:p>
        </p:txBody>
      </p:sp>
    </p:spTree>
    <p:extLst>
      <p:ext uri="{BB962C8B-B14F-4D97-AF65-F5344CB8AC3E}">
        <p14:creationId xmlns:p14="http://schemas.microsoft.com/office/powerpoint/2010/main" val="426782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Flexibility Considerations &amp; Metrics</a:t>
            </a:r>
            <a:endParaRPr lang="en-US" dirty="0"/>
          </a:p>
        </p:txBody>
      </p:sp>
      <p:sp>
        <p:nvSpPr>
          <p:cNvPr id="4" name="Content Placeholder 3"/>
          <p:cNvSpPr>
            <a:spLocks noGrp="1"/>
          </p:cNvSpPr>
          <p:nvPr>
            <p:ph idx="1"/>
          </p:nvPr>
        </p:nvSpPr>
        <p:spPr/>
        <p:txBody>
          <a:bodyPr>
            <a:normAutofit fontScale="92500" lnSpcReduction="20000"/>
          </a:bodyPr>
          <a:lstStyle/>
          <a:p>
            <a:r>
              <a:rPr lang="en-US" smtClean="0"/>
              <a:t>Many Regions (Regulators + ISO+ Utilities) Considering Future Flexibility Needs  Now </a:t>
            </a:r>
          </a:p>
          <a:p>
            <a:pPr lvl="1"/>
            <a:r>
              <a:rPr lang="en-US" smtClean="0"/>
              <a:t>Planning and Operations time frame</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a:p>
            <a:endParaRPr lang="en-US" smtClean="0"/>
          </a:p>
          <a:p>
            <a:r>
              <a:rPr lang="en-US" smtClean="0"/>
              <a:t>Other systems experiencing similar needs (Renewables and/or Retirements)</a:t>
            </a:r>
          </a:p>
          <a:p>
            <a:pPr lvl="1"/>
            <a:r>
              <a:rPr lang="en-US" smtClean="0"/>
              <a:t>Germany, Spain, New York, Hawaii etc.</a:t>
            </a:r>
          </a:p>
          <a:p>
            <a:r>
              <a:rPr lang="en-US" smtClean="0"/>
              <a:t>New flexible resources now becoming deployable in the bulk system</a:t>
            </a:r>
          </a:p>
          <a:p>
            <a:endParaRPr lang="en-US" smtClean="0"/>
          </a:p>
          <a:p>
            <a:endParaRPr lang="en-US" dirty="0" smtClean="0"/>
          </a:p>
        </p:txBody>
      </p:sp>
      <p:graphicFrame>
        <p:nvGraphicFramePr>
          <p:cNvPr id="5" name="Table 4"/>
          <p:cNvGraphicFramePr>
            <a:graphicFrameLocks noGrp="1"/>
          </p:cNvGraphicFramePr>
          <p:nvPr>
            <p:extLst/>
          </p:nvPr>
        </p:nvGraphicFramePr>
        <p:xfrm>
          <a:off x="635000" y="2041677"/>
          <a:ext cx="7874000" cy="2103120"/>
        </p:xfrm>
        <a:graphic>
          <a:graphicData uri="http://schemas.openxmlformats.org/drawingml/2006/table">
            <a:tbl>
              <a:tblPr firstRow="1" bandRow="1">
                <a:tableStyleId>{2D5ABB26-0587-4C30-8999-92F81FD0307C}</a:tableStyleId>
              </a:tblPr>
              <a:tblGrid>
                <a:gridCol w="3937000"/>
                <a:gridCol w="3937000"/>
              </a:tblGrid>
              <a:tr h="929774">
                <a:tc>
                  <a:txBody>
                    <a:bodyPr/>
                    <a:lstStyle/>
                    <a:p>
                      <a:pPr>
                        <a:buFont typeface="Arial" pitchFamily="34" charset="0"/>
                        <a:buNone/>
                      </a:pPr>
                      <a:r>
                        <a:rPr lang="en-US" b="1" u="sng" dirty="0" smtClean="0">
                          <a:solidFill>
                            <a:schemeClr val="tx2"/>
                          </a:solidFill>
                        </a:rPr>
                        <a:t>California</a:t>
                      </a:r>
                    </a:p>
                    <a:p>
                      <a:pPr marL="457200" lvl="1" indent="-109538">
                        <a:buFont typeface="Arial" pitchFamily="34" charset="0"/>
                        <a:buChar char="•"/>
                      </a:pPr>
                      <a:r>
                        <a:rPr lang="en-US" dirty="0" smtClean="0"/>
                        <a:t>Flexible Resource Adequacy</a:t>
                      </a:r>
                    </a:p>
                    <a:p>
                      <a:pPr marL="457200" lvl="1" indent="-109538">
                        <a:buFont typeface="Arial" pitchFamily="34" charset="0"/>
                        <a:buChar char="•"/>
                      </a:pPr>
                      <a:r>
                        <a:rPr lang="en-US" dirty="0" smtClean="0"/>
                        <a:t>Flexi-Ramp Market Product</a:t>
                      </a:r>
                    </a:p>
                    <a:p>
                      <a:pPr marL="457200" lvl="1" indent="-109538">
                        <a:buFont typeface="Arial" pitchFamily="34" charset="0"/>
                        <a:buChar char="•"/>
                      </a:pPr>
                      <a:r>
                        <a:rPr lang="en-US" dirty="0" smtClean="0"/>
                        <a:t>Long Term Procurement Plan</a:t>
                      </a:r>
                    </a:p>
                  </a:txBody>
                  <a:tcPr/>
                </a:tc>
                <a:tc>
                  <a:txBody>
                    <a:bodyPr/>
                    <a:lstStyle/>
                    <a:p>
                      <a:r>
                        <a:rPr lang="en-US" b="1" u="sng" dirty="0" smtClean="0">
                          <a:solidFill>
                            <a:schemeClr val="tx2"/>
                          </a:solidFill>
                        </a:rPr>
                        <a:t>Ireland</a:t>
                      </a:r>
                    </a:p>
                    <a:p>
                      <a:pPr marL="347663" lvl="1" indent="-177800">
                        <a:buFont typeface="Arial" pitchFamily="34" charset="0"/>
                        <a:buChar char="•"/>
                      </a:pPr>
                      <a:r>
                        <a:rPr lang="en-US" dirty="0" smtClean="0"/>
                        <a:t>Long Term Flexibility Incentives</a:t>
                      </a:r>
                    </a:p>
                    <a:p>
                      <a:endParaRPr lang="en-US" dirty="0"/>
                    </a:p>
                  </a:txBody>
                  <a:tcPr/>
                </a:tc>
              </a:tr>
              <a:tr h="900719">
                <a:tc>
                  <a:txBody>
                    <a:bodyPr/>
                    <a:lstStyle/>
                    <a:p>
                      <a:r>
                        <a:rPr lang="en-US" b="1" u="sng" dirty="0" smtClean="0">
                          <a:solidFill>
                            <a:schemeClr val="tx2"/>
                          </a:solidFill>
                        </a:rPr>
                        <a:t>Oregon</a:t>
                      </a:r>
                    </a:p>
                    <a:p>
                      <a:pPr marL="457200" indent="-109538">
                        <a:buFont typeface="Arial" pitchFamily="34" charset="0"/>
                        <a:buChar char="•"/>
                      </a:pPr>
                      <a:r>
                        <a:rPr lang="en-US" dirty="0" smtClean="0"/>
                        <a:t>Integrated Resource Planning Process</a:t>
                      </a:r>
                      <a:endParaRPr lang="en-US" dirty="0"/>
                    </a:p>
                  </a:txBody>
                  <a:tcPr/>
                </a:tc>
                <a:tc>
                  <a:txBody>
                    <a:bodyPr/>
                    <a:lstStyle/>
                    <a:p>
                      <a:r>
                        <a:rPr lang="en-US" b="1" u="sng" dirty="0" smtClean="0">
                          <a:solidFill>
                            <a:schemeClr val="tx2"/>
                          </a:solidFill>
                        </a:rPr>
                        <a:t>MISO</a:t>
                      </a:r>
                    </a:p>
                    <a:p>
                      <a:pPr marL="347663" lvl="1" indent="-177800">
                        <a:spcAft>
                          <a:spcPts val="1800"/>
                        </a:spcAft>
                        <a:buFont typeface="Arial" pitchFamily="34" charset="0"/>
                        <a:buChar char="•"/>
                      </a:pPr>
                      <a:r>
                        <a:rPr lang="en-US" dirty="0" smtClean="0"/>
                        <a:t>Market Rule Changes to Incentivize Flexibility</a:t>
                      </a:r>
                      <a:endParaRPr lang="en-US" dirty="0"/>
                    </a:p>
                  </a:txBody>
                  <a:tcPr/>
                </a:tc>
              </a:tr>
            </a:tbl>
          </a:graphicData>
        </a:graphic>
      </p:graphicFrame>
    </p:spTree>
    <p:extLst>
      <p:ext uri="{BB962C8B-B14F-4D97-AF65-F5344CB8AC3E}">
        <p14:creationId xmlns:p14="http://schemas.microsoft.com/office/powerpoint/2010/main" val="13329333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4121" y="622456"/>
            <a:ext cx="2904289" cy="3924981"/>
          </a:xfrm>
          <a:prstGeom prst="rect">
            <a:avLst/>
          </a:prstGeom>
        </p:spPr>
      </p:pic>
      <p:sp>
        <p:nvSpPr>
          <p:cNvPr id="2" name="Title 1"/>
          <p:cNvSpPr>
            <a:spLocks noGrp="1"/>
          </p:cNvSpPr>
          <p:nvPr>
            <p:ph type="title"/>
          </p:nvPr>
        </p:nvSpPr>
        <p:spPr/>
        <p:txBody>
          <a:bodyPr/>
          <a:lstStyle/>
          <a:p>
            <a:r>
              <a:rPr lang="en-US" dirty="0" smtClean="0"/>
              <a:t>Industry Activities and Coordination – Flexibility Assessment </a:t>
            </a:r>
            <a:endParaRPr lang="en-US" dirty="0"/>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74321" y="914083"/>
            <a:ext cx="3738880" cy="4055850"/>
          </a:xfrm>
          <a:prstGeom prst="rect">
            <a:avLst/>
          </a:prstGeom>
        </p:spPr>
      </p:pic>
      <p:pic>
        <p:nvPicPr>
          <p:cNvPr id="1030" name="Picture 6" descr="https://www.iea.org/Textbase/nppic/GIVAR2014.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77629" y="1011923"/>
            <a:ext cx="1986492" cy="27218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3612" y="3267188"/>
            <a:ext cx="4079875" cy="1800585"/>
          </a:xfrm>
          <a:prstGeom prst="rect">
            <a:avLst/>
          </a:prstGeom>
        </p:spPr>
      </p:pic>
      <p:sp>
        <p:nvSpPr>
          <p:cNvPr id="5" name="Content Placeholder 4"/>
          <p:cNvSpPr>
            <a:spLocks noGrp="1"/>
          </p:cNvSpPr>
          <p:nvPr>
            <p:ph sz="half" idx="2"/>
          </p:nvPr>
        </p:nvSpPr>
        <p:spPr>
          <a:xfrm>
            <a:off x="499533" y="5067773"/>
            <a:ext cx="8370147" cy="1333026"/>
          </a:xfrm>
        </p:spPr>
        <p:txBody>
          <a:bodyPr>
            <a:normAutofit fontScale="70000" lnSpcReduction="20000"/>
          </a:bodyPr>
          <a:lstStyle/>
          <a:p>
            <a:r>
              <a:rPr lang="en-US" dirty="0" smtClean="0"/>
              <a:t>CES-21 flexibility metrics project (PG&amp;E, SDG&amp;E and others)</a:t>
            </a:r>
          </a:p>
          <a:p>
            <a:r>
              <a:rPr lang="en-US" dirty="0" smtClean="0"/>
              <a:t>Northwest Power and Conservation Council 2014/2015 flexibility study</a:t>
            </a:r>
          </a:p>
          <a:p>
            <a:r>
              <a:rPr lang="en-US" dirty="0" smtClean="0"/>
              <a:t>NERC Essential Reliability Services Task Force – Ramping</a:t>
            </a:r>
          </a:p>
          <a:p>
            <a:r>
              <a:rPr lang="en-US" dirty="0" smtClean="0"/>
              <a:t>SPP Wind Integration Study – Ramping Task</a:t>
            </a:r>
          </a:p>
          <a:p>
            <a:r>
              <a:rPr lang="en-US" dirty="0" smtClean="0"/>
              <a:t>Many others….</a:t>
            </a:r>
            <a:endParaRPr lang="en-US" dirty="0"/>
          </a:p>
        </p:txBody>
      </p:sp>
    </p:spTree>
    <p:extLst>
      <p:ext uri="{BB962C8B-B14F-4D97-AF65-F5344CB8AC3E}">
        <p14:creationId xmlns:p14="http://schemas.microsoft.com/office/powerpoint/2010/main" val="1537986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Variable Generation: </a:t>
            </a:r>
            <a:r>
              <a:rPr lang="en-US" dirty="0" smtClean="0">
                <a:solidFill>
                  <a:srgbClr val="FF0000"/>
                </a:solidFill>
              </a:rPr>
              <a:t> Increased Uncertainty</a:t>
            </a:r>
            <a:endParaRPr lang="en-US" dirty="0">
              <a:solidFill>
                <a:srgbClr val="FF0000"/>
              </a:solidFill>
            </a:endParaRPr>
          </a:p>
        </p:txBody>
      </p:sp>
      <p:pic>
        <p:nvPicPr>
          <p:cNvPr id="1026" name="Picture 2" descr="C:\Users\patu003\AppData\Local\Microsoft\Windows\Temporary Internet Files\Content.Outlook\I4MQCT59\immpredar-klim-799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6366" y="1259174"/>
            <a:ext cx="8424538" cy="4461579"/>
          </a:xfrm>
          <a:prstGeom prst="rect">
            <a:avLst/>
          </a:prstGeom>
          <a:noFill/>
        </p:spPr>
      </p:pic>
      <p:sp>
        <p:nvSpPr>
          <p:cNvPr id="13" name="TextBox 12"/>
          <p:cNvSpPr txBox="1"/>
          <p:nvPr/>
        </p:nvSpPr>
        <p:spPr>
          <a:xfrm>
            <a:off x="274320" y="6400800"/>
            <a:ext cx="4082602" cy="246221"/>
          </a:xfrm>
          <a:prstGeom prst="rect">
            <a:avLst/>
          </a:prstGeom>
          <a:noFill/>
        </p:spPr>
        <p:txBody>
          <a:bodyPr wrap="square" rtlCol="0">
            <a:spAutoFit/>
          </a:bodyPr>
          <a:lstStyle/>
          <a:p>
            <a:pPr algn="l"/>
            <a:r>
              <a:rPr lang="en-US" sz="1000" dirty="0" smtClean="0"/>
              <a:t>Source: Pierre Pinson, DTU, Denmark</a:t>
            </a:r>
            <a:endParaRPr lang="en-US" sz="1000" dirty="0"/>
          </a:p>
        </p:txBody>
      </p:sp>
      <p:sp>
        <p:nvSpPr>
          <p:cNvPr id="6" name="TextBox 5"/>
          <p:cNvSpPr txBox="1"/>
          <p:nvPr/>
        </p:nvSpPr>
        <p:spPr>
          <a:xfrm>
            <a:off x="647047" y="998593"/>
            <a:ext cx="7482541" cy="369332"/>
          </a:xfrm>
          <a:prstGeom prst="rect">
            <a:avLst/>
          </a:prstGeom>
          <a:noFill/>
        </p:spPr>
        <p:txBody>
          <a:bodyPr wrap="square" rtlCol="0">
            <a:spAutoFit/>
          </a:bodyPr>
          <a:lstStyle/>
          <a:p>
            <a:r>
              <a:rPr lang="en-US" sz="1800" b="1" dirty="0" smtClean="0"/>
              <a:t>Example Wind Power Forecast </a:t>
            </a:r>
            <a:endParaRPr lang="en-US" sz="1800" b="1" dirty="0"/>
          </a:p>
        </p:txBody>
      </p:sp>
      <p:sp>
        <p:nvSpPr>
          <p:cNvPr id="17" name="AutoShape 4"/>
          <p:cNvSpPr>
            <a:spLocks noChangeArrowheads="1"/>
          </p:cNvSpPr>
          <p:nvPr/>
        </p:nvSpPr>
        <p:spPr bwMode="auto">
          <a:xfrm>
            <a:off x="274320" y="5720753"/>
            <a:ext cx="8869680" cy="680047"/>
          </a:xfrm>
          <a:prstGeom prst="rect">
            <a:avLst/>
          </a:prstGeom>
          <a:solidFill>
            <a:srgbClr val="5195D3"/>
          </a:solidFill>
          <a:ln w="9525" algn="ctr">
            <a:noFill/>
            <a:round/>
            <a:headEnd/>
            <a:tailEnd/>
          </a:ln>
          <a:effectLst/>
        </p:spPr>
        <p:txBody>
          <a:bodyPr wrap="square" anchor="ctr" anchorCtr="0">
            <a:normAutofit fontScale="92500" lnSpcReduction="20000"/>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algn="l">
              <a:spcBef>
                <a:spcPct val="0"/>
              </a:spcBef>
              <a:spcAft>
                <a:spcPts val="0"/>
              </a:spcAft>
            </a:pPr>
            <a:r>
              <a:rPr lang="en-US" sz="2400" b="1" dirty="0">
                <a:solidFill>
                  <a:schemeClr val="bg1"/>
                </a:solidFill>
                <a:latin typeface="Arial Narrow" panose="020B0606020202030204" pitchFamily="34" charset="0"/>
              </a:rPr>
              <a:t>Increased Operational Uncertainty Requires Capability </a:t>
            </a:r>
            <a:r>
              <a:rPr lang="en-US" sz="2400" b="1" dirty="0" smtClean="0">
                <a:solidFill>
                  <a:schemeClr val="bg1"/>
                </a:solidFill>
                <a:latin typeface="Arial Narrow" panose="020B0606020202030204" pitchFamily="34" charset="0"/>
              </a:rPr>
              <a:t>to Respond </a:t>
            </a:r>
            <a:r>
              <a:rPr lang="en-US" sz="2400" b="1" dirty="0">
                <a:solidFill>
                  <a:schemeClr val="bg1"/>
                </a:solidFill>
                <a:latin typeface="Arial Narrow" panose="020B0606020202030204" pitchFamily="34" charset="0"/>
              </a:rPr>
              <a:t>to Unexpected Changes in Net Load</a:t>
            </a:r>
          </a:p>
        </p:txBody>
      </p:sp>
    </p:spTree>
    <p:extLst>
      <p:ext uri="{BB962C8B-B14F-4D97-AF65-F5344CB8AC3E}">
        <p14:creationId xmlns:p14="http://schemas.microsoft.com/office/powerpoint/2010/main" val="3278069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p:txBody>
          <a:bodyPr/>
          <a:lstStyle/>
          <a:p>
            <a:r>
              <a:rPr lang="en-US" dirty="0" smtClean="0"/>
              <a:t>When do we need flexibility?</a:t>
            </a:r>
          </a:p>
        </p:txBody>
      </p:sp>
      <p:sp>
        <p:nvSpPr>
          <p:cNvPr id="8197" name="Rectangle 8"/>
          <p:cNvSpPr>
            <a:spLocks noChangeArrowheads="1"/>
          </p:cNvSpPr>
          <p:nvPr/>
        </p:nvSpPr>
        <p:spPr bwMode="auto">
          <a:xfrm>
            <a:off x="6426927" y="5458790"/>
            <a:ext cx="2209800" cy="307975"/>
          </a:xfrm>
          <a:prstGeom prst="rect">
            <a:avLst/>
          </a:prstGeom>
          <a:noFill/>
          <a:ln w="9525">
            <a:noFill/>
            <a:miter lim="800000"/>
            <a:headEnd/>
            <a:tailEnd/>
          </a:ln>
        </p:spPr>
        <p:txBody>
          <a:bodyPr>
            <a:spAutoFit/>
          </a:bodyPr>
          <a:lstStyle/>
          <a:p>
            <a:pPr>
              <a:spcBef>
                <a:spcPct val="50000"/>
              </a:spcBef>
            </a:pPr>
            <a:r>
              <a:rPr lang="en-US" sz="1400" b="1" i="1" dirty="0">
                <a:solidFill>
                  <a:srgbClr val="000000"/>
                </a:solidFill>
                <a:latin typeface="Times New Roman" pitchFamily="18" charset="0"/>
              </a:rPr>
              <a:t>Source: </a:t>
            </a:r>
            <a:r>
              <a:rPr lang="it-IT" sz="1400" b="1" i="1" dirty="0">
                <a:solidFill>
                  <a:srgbClr val="000000"/>
                </a:solidFill>
                <a:latin typeface="Times New Roman" pitchFamily="18" charset="0"/>
              </a:rPr>
              <a:t>V. Silva, EdF R&amp;D</a:t>
            </a:r>
            <a:endParaRPr lang="en-US" sz="1400" b="1" i="1" dirty="0">
              <a:solidFill>
                <a:srgbClr val="000000"/>
              </a:solidFill>
              <a:latin typeface="Times New Roman" pitchFamily="18" charset="0"/>
            </a:endParaRPr>
          </a:p>
        </p:txBody>
      </p:sp>
      <p:pic>
        <p:nvPicPr>
          <p:cNvPr id="7" name="Image 5"/>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14149" y="3528518"/>
            <a:ext cx="8022578" cy="2035297"/>
          </a:xfrm>
          <a:prstGeom prst="rect">
            <a:avLst/>
          </a:prstGeom>
          <a:noFill/>
          <a:ln w="9525">
            <a:noFill/>
            <a:miter lim="800000"/>
            <a:headEnd/>
            <a:tailEnd/>
          </a:ln>
        </p:spPr>
      </p:pic>
      <p:pic>
        <p:nvPicPr>
          <p:cNvPr id="10" name="Content Placeholder 3" descr="GERMAN WIND.jpg"/>
          <p:cNvPicPr>
            <a:picLocks/>
          </p:cNvPicPr>
          <p:nvPr/>
        </p:nvPicPr>
        <p:blipFill rotWithShape="1">
          <a:blip r:embed="rId3" cstate="email">
            <a:extLst>
              <a:ext uri="{28A0092B-C50C-407E-A947-70E740481C1C}">
                <a14:useLocalDpi xmlns:a14="http://schemas.microsoft.com/office/drawing/2010/main"/>
              </a:ext>
            </a:extLst>
          </a:blip>
          <a:srcRect/>
          <a:stretch/>
        </p:blipFill>
        <p:spPr bwMode="auto">
          <a:xfrm>
            <a:off x="804544" y="765360"/>
            <a:ext cx="7534275" cy="2717074"/>
          </a:xfrm>
          <a:prstGeom prst="rect">
            <a:avLst/>
          </a:prstGeom>
          <a:noFill/>
          <a:ln w="9525">
            <a:noFill/>
            <a:miter lim="800000"/>
            <a:headEnd/>
            <a:tailEnd/>
          </a:ln>
          <a:effectLst/>
        </p:spPr>
      </p:pic>
      <p:sp>
        <p:nvSpPr>
          <p:cNvPr id="11" name="AutoShape 4"/>
          <p:cNvSpPr>
            <a:spLocks noChangeArrowheads="1"/>
          </p:cNvSpPr>
          <p:nvPr/>
        </p:nvSpPr>
        <p:spPr bwMode="auto">
          <a:xfrm>
            <a:off x="274320" y="5720753"/>
            <a:ext cx="8869680" cy="680047"/>
          </a:xfrm>
          <a:prstGeom prst="rect">
            <a:avLst/>
          </a:prstGeom>
          <a:solidFill>
            <a:srgbClr val="5195D3"/>
          </a:solidFill>
          <a:ln w="9525" algn="ctr">
            <a:noFill/>
            <a:round/>
            <a:headEnd/>
            <a:tailEnd/>
          </a:ln>
          <a:effectLst/>
        </p:spPr>
        <p:txBody>
          <a:bodyPr wrap="square" anchor="ctr" anchorCtr="0">
            <a:normAutofit fontScale="85000" lnSpcReduction="10000"/>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algn="l">
              <a:spcBef>
                <a:spcPct val="0"/>
              </a:spcBef>
              <a:spcAft>
                <a:spcPts val="0"/>
              </a:spcAft>
            </a:pPr>
            <a:r>
              <a:rPr lang="en-US" sz="2400" b="1" dirty="0">
                <a:solidFill>
                  <a:schemeClr val="bg1"/>
                </a:solidFill>
                <a:latin typeface="Arial Narrow" panose="020B0606020202030204" pitchFamily="34" charset="0"/>
              </a:rPr>
              <a:t>Need ramping capability for variability and uncertainty over multiple time periods</a:t>
            </a:r>
            <a:br>
              <a:rPr lang="en-US" sz="2400" b="1" dirty="0">
                <a:solidFill>
                  <a:schemeClr val="bg1"/>
                </a:solidFill>
                <a:latin typeface="Arial Narrow" panose="020B0606020202030204" pitchFamily="34" charset="0"/>
              </a:rPr>
            </a:br>
            <a:r>
              <a:rPr lang="en-US" sz="2400" b="1" dirty="0">
                <a:solidFill>
                  <a:schemeClr val="bg1"/>
                </a:solidFill>
                <a:latin typeface="Arial Narrow" panose="020B0606020202030204" pitchFamily="34" charset="0"/>
              </a:rPr>
              <a:t>Both physical and institutional sources of flexibility are important</a:t>
            </a:r>
          </a:p>
        </p:txBody>
      </p:sp>
    </p:spTree>
    <p:extLst>
      <p:ext uri="{BB962C8B-B14F-4D97-AF65-F5344CB8AC3E}">
        <p14:creationId xmlns:p14="http://schemas.microsoft.com/office/powerpoint/2010/main" val="860807563"/>
      </p:ext>
    </p:extLst>
  </p:cSld>
  <p:clrMapOvr>
    <a:masterClrMapping/>
  </p:clrMapOvr>
  <p:transition spd="slow" advTm="6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nip Single Corner Rectangle 16"/>
          <p:cNvSpPr/>
          <p:nvPr/>
        </p:nvSpPr>
        <p:spPr bwMode="auto">
          <a:xfrm>
            <a:off x="6879097" y="3031475"/>
            <a:ext cx="1448976" cy="3425167"/>
          </a:xfrm>
          <a:prstGeom prst="snip1Rect">
            <a:avLst/>
          </a:prstGeom>
          <a:solidFill>
            <a:schemeClr val="bg1">
              <a:lumMod val="65000"/>
            </a:schemeClr>
          </a:solidFill>
          <a:ln w="47625"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rPr>
              <a:t>Planning </a:t>
            </a:r>
            <a:r>
              <a:rPr kumimoji="0" lang="en-US" sz="2400" b="0" i="0" u="none" strike="noStrike" cap="none" normalizeH="0" dirty="0" smtClean="0">
                <a:ln>
                  <a:noFill/>
                </a:ln>
                <a:solidFill>
                  <a:srgbClr val="000000"/>
                </a:solidFill>
                <a:effectLst/>
                <a:latin typeface="Arial" charset="0"/>
              </a:rPr>
              <a:t>Issue</a:t>
            </a:r>
            <a:endParaRPr kumimoji="0" lang="en-US" sz="2400" b="0" i="0" u="none" strike="noStrike" cap="none" normalizeH="0" baseline="0" dirty="0" smtClean="0">
              <a:ln>
                <a:noFill/>
              </a:ln>
              <a:solidFill>
                <a:srgbClr val="000000"/>
              </a:solidFill>
              <a:effectLst/>
              <a:latin typeface="Arial" charset="0"/>
            </a:endParaRPr>
          </a:p>
        </p:txBody>
      </p:sp>
      <p:sp>
        <p:nvSpPr>
          <p:cNvPr id="16" name="Snip Single Corner Rectangle 15"/>
          <p:cNvSpPr/>
          <p:nvPr/>
        </p:nvSpPr>
        <p:spPr bwMode="auto">
          <a:xfrm>
            <a:off x="6879097" y="1076707"/>
            <a:ext cx="801864" cy="3425167"/>
          </a:xfrm>
          <a:prstGeom prst="snip1Rect">
            <a:avLst/>
          </a:prstGeom>
          <a:solidFill>
            <a:schemeClr val="bg1">
              <a:lumMod val="75000"/>
            </a:schemeClr>
          </a:solidFill>
          <a:ln w="47625"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rPr>
              <a:t>Operational</a:t>
            </a:r>
            <a:r>
              <a:rPr kumimoji="0" lang="en-US" sz="2400" b="0" i="0" u="none" strike="noStrike" cap="none" normalizeH="0" dirty="0" smtClean="0">
                <a:ln>
                  <a:noFill/>
                </a:ln>
                <a:solidFill>
                  <a:srgbClr val="000000"/>
                </a:solidFill>
                <a:effectLst/>
                <a:latin typeface="Arial" charset="0"/>
              </a:rPr>
              <a:t> Issue</a:t>
            </a:r>
            <a:endParaRPr kumimoji="0" lang="en-US" sz="2400" b="0" i="0" u="none" strike="noStrike" cap="none" normalizeH="0" baseline="0" dirty="0" smtClean="0">
              <a:ln>
                <a:noFill/>
              </a:ln>
              <a:solidFill>
                <a:srgbClr val="000000"/>
              </a:solidFill>
              <a:effectLst/>
              <a:latin typeface="Arial" charset="0"/>
            </a:endParaRPr>
          </a:p>
        </p:txBody>
      </p:sp>
      <p:grpSp>
        <p:nvGrpSpPr>
          <p:cNvPr id="13" name="Group 12"/>
          <p:cNvGrpSpPr/>
          <p:nvPr/>
        </p:nvGrpSpPr>
        <p:grpSpPr>
          <a:xfrm>
            <a:off x="1122108" y="1076494"/>
            <a:ext cx="5757202" cy="5380575"/>
            <a:chOff x="2106638" y="1048359"/>
            <a:chExt cx="5757202" cy="5380575"/>
          </a:xfrm>
        </p:grpSpPr>
        <p:sp>
          <p:nvSpPr>
            <p:cNvPr id="8" name="Rectangle 7"/>
            <p:cNvSpPr/>
            <p:nvPr/>
          </p:nvSpPr>
          <p:spPr bwMode="auto">
            <a:xfrm>
              <a:off x="2106638" y="1048359"/>
              <a:ext cx="5757202" cy="5380575"/>
            </a:xfrm>
            <a:prstGeom prst="rect">
              <a:avLst/>
            </a:prstGeom>
            <a:solidFill>
              <a:schemeClr val="bg1">
                <a:lumMod val="65000"/>
                <a:alpha val="76000"/>
              </a:schemeClr>
            </a:solidFill>
            <a:ln w="38100"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lang="en-US" sz="2400" b="1" dirty="0" smtClean="0">
                  <a:solidFill>
                    <a:schemeClr val="tx1"/>
                  </a:solidFill>
                </a:rPr>
                <a:t>Reliability	 		Economic</a:t>
              </a:r>
              <a:endParaRPr kumimoji="0" lang="en-US" sz="2400" b="1" i="0" u="none" strike="noStrike" cap="none" normalizeH="0" baseline="0" dirty="0" smtClean="0">
                <a:ln>
                  <a:noFill/>
                </a:ln>
                <a:solidFill>
                  <a:schemeClr val="tx1"/>
                </a:solidFill>
                <a:effectLst/>
              </a:endParaRPr>
            </a:p>
          </p:txBody>
        </p:sp>
        <p:cxnSp>
          <p:nvCxnSpPr>
            <p:cNvPr id="12" name="Straight Arrow Connector 11"/>
            <p:cNvCxnSpPr/>
            <p:nvPr/>
          </p:nvCxnSpPr>
          <p:spPr bwMode="auto">
            <a:xfrm flipV="1">
              <a:off x="2417005" y="2873483"/>
              <a:ext cx="26377" cy="1730326"/>
            </a:xfrm>
            <a:prstGeom prst="straightConnector1">
              <a:avLst/>
            </a:prstGeom>
            <a:solidFill>
              <a:schemeClr val="accent1"/>
            </a:solidFill>
            <a:ln w="38100" cap="flat" cmpd="sng" algn="ctr">
              <a:solidFill>
                <a:schemeClr val="tx1"/>
              </a:solidFill>
              <a:prstDash val="solid"/>
              <a:round/>
              <a:headEnd type="triangle"/>
              <a:tailEnd type="triangle"/>
            </a:ln>
            <a:effectLst/>
          </p:spPr>
        </p:cxnSp>
      </p:grpSp>
      <p:sp>
        <p:nvSpPr>
          <p:cNvPr id="2" name="Title 1"/>
          <p:cNvSpPr>
            <a:spLocks noGrp="1"/>
          </p:cNvSpPr>
          <p:nvPr>
            <p:ph type="title"/>
          </p:nvPr>
        </p:nvSpPr>
        <p:spPr/>
        <p:txBody>
          <a:bodyPr/>
          <a:lstStyle/>
          <a:p>
            <a:r>
              <a:rPr lang="en-US" dirty="0" smtClean="0"/>
              <a:t>Consequences of Insufficient Flexibility</a:t>
            </a:r>
            <a:endParaRPr lang="en-US" dirty="0"/>
          </a:p>
        </p:txBody>
      </p:sp>
      <p:graphicFrame>
        <p:nvGraphicFramePr>
          <p:cNvPr id="6" name="Content Placeholder 5"/>
          <p:cNvGraphicFramePr>
            <a:graphicFrameLocks noGrp="1"/>
          </p:cNvGraphicFramePr>
          <p:nvPr>
            <p:ph sz="half" idx="1"/>
            <p:extLst/>
          </p:nvPr>
        </p:nvGraphicFramePr>
        <p:xfrm>
          <a:off x="1835828" y="1118380"/>
          <a:ext cx="4958863" cy="533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12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dgm id="{39E289B4-F3F7-4DAB-83C2-7954E3DFF946}"/>
                                            </p:graphicEl>
                                          </p:spTgt>
                                        </p:tgtEl>
                                        <p:attrNameLst>
                                          <p:attrName>style.visibility</p:attrName>
                                        </p:attrNameLst>
                                      </p:cBhvr>
                                      <p:to>
                                        <p:strVal val="visible"/>
                                      </p:to>
                                    </p:set>
                                    <p:animEffect transition="in" filter="fade">
                                      <p:cBhvr>
                                        <p:cTn id="7" dur="500"/>
                                        <p:tgtEl>
                                          <p:spTgt spid="6">
                                            <p:graphicEl>
                                              <a:dgm id="{39E289B4-F3F7-4DAB-83C2-7954E3DFF946}"/>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dgm id="{C6CC00D8-ED53-4BC3-9EC7-E0746E109424}"/>
                                            </p:graphicEl>
                                          </p:spTgt>
                                        </p:tgtEl>
                                        <p:attrNameLst>
                                          <p:attrName>style.visibility</p:attrName>
                                        </p:attrNameLst>
                                      </p:cBhvr>
                                      <p:to>
                                        <p:strVal val="visible"/>
                                      </p:to>
                                    </p:set>
                                    <p:animEffect transition="in" filter="fade">
                                      <p:cBhvr>
                                        <p:cTn id="11" dur="1000"/>
                                        <p:tgtEl>
                                          <p:spTgt spid="6">
                                            <p:graphicEl>
                                              <a:dgm id="{C6CC00D8-ED53-4BC3-9EC7-E0746E109424}"/>
                                            </p:graphic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758AFFE3-F697-46A1-94B8-DBE733E09E7E}"/>
                                            </p:graphicEl>
                                          </p:spTgt>
                                        </p:tgtEl>
                                        <p:attrNameLst>
                                          <p:attrName>style.visibility</p:attrName>
                                        </p:attrNameLst>
                                      </p:cBhvr>
                                      <p:to>
                                        <p:strVal val="visible"/>
                                      </p:to>
                                    </p:set>
                                    <p:animEffect transition="in" filter="fade">
                                      <p:cBhvr>
                                        <p:cTn id="15" dur="1000"/>
                                        <p:tgtEl>
                                          <p:spTgt spid="6">
                                            <p:graphicEl>
                                              <a:dgm id="{758AFFE3-F697-46A1-94B8-DBE733E09E7E}"/>
                                            </p:graphic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6">
                                            <p:graphicEl>
                                              <a:dgm id="{99E451D2-E8BE-42BF-BB05-39A863C7AFD5}"/>
                                            </p:graphicEl>
                                          </p:spTgt>
                                        </p:tgtEl>
                                        <p:attrNameLst>
                                          <p:attrName>style.visibility</p:attrName>
                                        </p:attrNameLst>
                                      </p:cBhvr>
                                      <p:to>
                                        <p:strVal val="visible"/>
                                      </p:to>
                                    </p:set>
                                    <p:animEffect transition="in" filter="fade">
                                      <p:cBhvr>
                                        <p:cTn id="19" dur="1000"/>
                                        <p:tgtEl>
                                          <p:spTgt spid="6">
                                            <p:graphicEl>
                                              <a:dgm id="{99E451D2-E8BE-42BF-BB05-39A863C7AFD5}"/>
                                            </p:graphic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6">
                                            <p:graphicEl>
                                              <a:dgm id="{A482CE17-F433-41EC-861D-CFA3EE2BEDEF}"/>
                                            </p:graphicEl>
                                          </p:spTgt>
                                        </p:tgtEl>
                                        <p:attrNameLst>
                                          <p:attrName>style.visibility</p:attrName>
                                        </p:attrNameLst>
                                      </p:cBhvr>
                                      <p:to>
                                        <p:strVal val="visible"/>
                                      </p:to>
                                    </p:set>
                                    <p:animEffect transition="in" filter="fade">
                                      <p:cBhvr>
                                        <p:cTn id="23" dur="1000"/>
                                        <p:tgtEl>
                                          <p:spTgt spid="6">
                                            <p:graphicEl>
                                              <a:dgm id="{A482CE17-F433-41EC-861D-CFA3EE2BEDEF}"/>
                                            </p:graphic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6">
                                            <p:graphicEl>
                                              <a:dgm id="{F1177E99-FFC3-499A-8D23-2502B660DC56}"/>
                                            </p:graphicEl>
                                          </p:spTgt>
                                        </p:tgtEl>
                                        <p:attrNameLst>
                                          <p:attrName>style.visibility</p:attrName>
                                        </p:attrNameLst>
                                      </p:cBhvr>
                                      <p:to>
                                        <p:strVal val="visible"/>
                                      </p:to>
                                    </p:set>
                                    <p:animEffect transition="in" filter="fade">
                                      <p:cBhvr>
                                        <p:cTn id="27" dur="1000"/>
                                        <p:tgtEl>
                                          <p:spTgt spid="6">
                                            <p:graphicEl>
                                              <a:dgm id="{F1177E99-FFC3-499A-8D23-2502B660DC56}"/>
                                            </p:graphic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6">
                                            <p:graphicEl>
                                              <a:dgm id="{5D318EAE-BFA7-4404-907D-5FEBBE914E26}"/>
                                            </p:graphicEl>
                                          </p:spTgt>
                                        </p:tgtEl>
                                        <p:attrNameLst>
                                          <p:attrName>style.visibility</p:attrName>
                                        </p:attrNameLst>
                                      </p:cBhvr>
                                      <p:to>
                                        <p:strVal val="visible"/>
                                      </p:to>
                                    </p:set>
                                    <p:animEffect transition="in" filter="fade">
                                      <p:cBhvr>
                                        <p:cTn id="31" dur="1000"/>
                                        <p:tgtEl>
                                          <p:spTgt spid="6">
                                            <p:graphicEl>
                                              <a:dgm id="{5D318EAE-BFA7-4404-907D-5FEBBE914E26}"/>
                                            </p:graphicEl>
                                          </p:spTgt>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6">
                                            <p:graphicEl>
                                              <a:dgm id="{B6FF74C6-AD13-436C-A290-53336EEC2A81}"/>
                                            </p:graphicEl>
                                          </p:spTgt>
                                        </p:tgtEl>
                                        <p:attrNameLst>
                                          <p:attrName>style.visibility</p:attrName>
                                        </p:attrNameLst>
                                      </p:cBhvr>
                                      <p:to>
                                        <p:strVal val="visible"/>
                                      </p:to>
                                    </p:set>
                                    <p:animEffect transition="in" filter="fade">
                                      <p:cBhvr>
                                        <p:cTn id="35" dur="1000"/>
                                        <p:tgtEl>
                                          <p:spTgt spid="6">
                                            <p:graphicEl>
                                              <a:dgm id="{B6FF74C6-AD13-436C-A290-53336EEC2A81}"/>
                                            </p:graphicEl>
                                          </p:spTgt>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6">
                                            <p:graphicEl>
                                              <a:dgm id="{0C36E000-4E90-41A6-BE17-6508237B5CF6}"/>
                                            </p:graphicEl>
                                          </p:spTgt>
                                        </p:tgtEl>
                                        <p:attrNameLst>
                                          <p:attrName>style.visibility</p:attrName>
                                        </p:attrNameLst>
                                      </p:cBhvr>
                                      <p:to>
                                        <p:strVal val="visible"/>
                                      </p:to>
                                    </p:set>
                                    <p:animEffect transition="in" filter="fade">
                                      <p:cBhvr>
                                        <p:cTn id="39" dur="1000"/>
                                        <p:tgtEl>
                                          <p:spTgt spid="6">
                                            <p:graphicEl>
                                              <a:dgm id="{0C36E000-4E90-41A6-BE17-6508237B5CF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dirty="0" smtClean="0"/>
              <a:t>Options to provide flexibility</a:t>
            </a:r>
            <a:endParaRPr lang="en-US" dirty="0"/>
          </a:p>
        </p:txBody>
      </p:sp>
      <p:pic>
        <p:nvPicPr>
          <p:cNvPr id="10242" name="Picture 2" descr="http://nest.com/blog/images/2012-10-02/introducing_the_next_gen_nes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7885" y="3826028"/>
            <a:ext cx="3551748" cy="2560320"/>
          </a:xfrm>
          <a:prstGeom prst="rect">
            <a:avLst/>
          </a:prstGeom>
          <a:noFill/>
          <a:effectLst>
            <a:outerShdw blurRad="50800" dist="38100" dir="2700000" algn="tl" rotWithShape="0">
              <a:prstClr val="black">
                <a:alpha val="40000"/>
              </a:prstClr>
            </a:outerShdw>
          </a:effectLst>
        </p:spPr>
      </p:pic>
      <p:pic>
        <p:nvPicPr>
          <p:cNvPr id="1024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3631" y="1163611"/>
            <a:ext cx="3851808" cy="256032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44" name="Picture 4" descr="C:\Users\prsc003\AppData\Local\Microsoft\Windows\Temporary Internet Files\Content.IE5\YW8TMGQQ\1029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2405" y="1163611"/>
            <a:ext cx="3547228" cy="2560320"/>
          </a:xfrm>
          <a:prstGeom prst="rect">
            <a:avLst/>
          </a:prstGeom>
          <a:noFill/>
          <a:effectLst>
            <a:outerShdw blurRad="50800" dist="38100" dir="2700000" algn="tl" rotWithShape="0">
              <a:prstClr val="black">
                <a:alpha val="40000"/>
              </a:prstClr>
            </a:outerShdw>
          </a:effectLst>
        </p:spPr>
      </p:pic>
      <p:sp>
        <p:nvSpPr>
          <p:cNvPr id="11" name="TextBox 10"/>
          <p:cNvSpPr txBox="1"/>
          <p:nvPr/>
        </p:nvSpPr>
        <p:spPr>
          <a:xfrm rot="16200000">
            <a:off x="-359461" y="2289883"/>
            <a:ext cx="2002471" cy="307777"/>
          </a:xfrm>
          <a:prstGeom prst="rect">
            <a:avLst/>
          </a:prstGeom>
          <a:noFill/>
        </p:spPr>
        <p:txBody>
          <a:bodyPr wrap="none" rtlCol="0">
            <a:spAutoFit/>
          </a:bodyPr>
          <a:lstStyle/>
          <a:p>
            <a:r>
              <a:rPr lang="en-US" sz="1400" b="1" dirty="0" smtClean="0"/>
              <a:t>Generation Flexibility</a:t>
            </a:r>
            <a:endParaRPr lang="en-US" sz="1400" b="1" dirty="0"/>
          </a:p>
        </p:txBody>
      </p:sp>
      <p:sp>
        <p:nvSpPr>
          <p:cNvPr id="12" name="TextBox 11"/>
          <p:cNvSpPr txBox="1"/>
          <p:nvPr/>
        </p:nvSpPr>
        <p:spPr>
          <a:xfrm rot="16200000">
            <a:off x="-256067" y="4952300"/>
            <a:ext cx="1795684" cy="307777"/>
          </a:xfrm>
          <a:prstGeom prst="rect">
            <a:avLst/>
          </a:prstGeom>
          <a:noFill/>
        </p:spPr>
        <p:txBody>
          <a:bodyPr wrap="none" rtlCol="0">
            <a:spAutoFit/>
          </a:bodyPr>
          <a:lstStyle/>
          <a:p>
            <a:r>
              <a:rPr lang="en-US" sz="1400" b="1" dirty="0" smtClean="0"/>
              <a:t>Demand Response</a:t>
            </a:r>
            <a:endParaRPr lang="en-US" sz="1400" b="1" dirty="0"/>
          </a:p>
        </p:txBody>
      </p:sp>
      <p:sp>
        <p:nvSpPr>
          <p:cNvPr id="13" name="TextBox 12"/>
          <p:cNvSpPr txBox="1"/>
          <p:nvPr/>
        </p:nvSpPr>
        <p:spPr>
          <a:xfrm rot="5400000">
            <a:off x="7199344" y="2289883"/>
            <a:ext cx="2571281" cy="307777"/>
          </a:xfrm>
          <a:prstGeom prst="rect">
            <a:avLst/>
          </a:prstGeom>
          <a:noFill/>
        </p:spPr>
        <p:txBody>
          <a:bodyPr wrap="none" rtlCol="0">
            <a:spAutoFit/>
          </a:bodyPr>
          <a:lstStyle/>
          <a:p>
            <a:r>
              <a:rPr lang="en-US" sz="1400" b="1" dirty="0" smtClean="0"/>
              <a:t>Transmission &amp; Distribution</a:t>
            </a:r>
            <a:endParaRPr lang="en-US" sz="1400" b="1" dirty="0"/>
          </a:p>
        </p:txBody>
      </p:sp>
      <p:sp>
        <p:nvSpPr>
          <p:cNvPr id="14" name="TextBox 13"/>
          <p:cNvSpPr txBox="1"/>
          <p:nvPr/>
        </p:nvSpPr>
        <p:spPr>
          <a:xfrm rot="5400000">
            <a:off x="7730612" y="4952300"/>
            <a:ext cx="1508746" cy="307777"/>
          </a:xfrm>
          <a:prstGeom prst="rect">
            <a:avLst/>
          </a:prstGeom>
          <a:noFill/>
        </p:spPr>
        <p:txBody>
          <a:bodyPr wrap="none" rtlCol="0">
            <a:spAutoFit/>
          </a:bodyPr>
          <a:lstStyle/>
          <a:p>
            <a:r>
              <a:rPr lang="en-US" sz="1400" b="1" dirty="0" smtClean="0"/>
              <a:t>Energy Storage</a:t>
            </a:r>
            <a:endParaRPr lang="en-US" sz="1400" b="1" dirty="0"/>
          </a:p>
        </p:txBody>
      </p:sp>
      <p:pic>
        <p:nvPicPr>
          <p:cNvPr id="17" name="Content Placeholder 3" descr="Chevron BYD system (By D Rastler).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473631" y="3826028"/>
            <a:ext cx="3841937" cy="25536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849535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Multi-Level Flexibility Assessment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99272667"/>
      </p:ext>
    </p:extLst>
  </p:cSld>
  <p:clrMapOvr>
    <a:masterClrMapping/>
  </p:clrMapOvr>
</p:sld>
</file>

<file path=ppt/theme/theme1.xml><?xml version="1.0" encoding="utf-8"?>
<a:theme xmlns:a="http://schemas.openxmlformats.org/drawingml/2006/main" name="1_2014 PowerPoint Theme">
  <a:themeElements>
    <a:clrScheme name="EPRI Color Theme 2015">
      <a:dk1>
        <a:srgbClr val="000000"/>
      </a:dk1>
      <a:lt1>
        <a:srgbClr val="FFFFFF"/>
      </a:lt1>
      <a:dk2>
        <a:srgbClr val="000099"/>
      </a:dk2>
      <a:lt2>
        <a:srgbClr val="595959"/>
      </a:lt2>
      <a:accent1>
        <a:srgbClr val="006699"/>
      </a:accent1>
      <a:accent2>
        <a:srgbClr val="A50021"/>
      </a:accent2>
      <a:accent3>
        <a:srgbClr val="30BE30"/>
      </a:accent3>
      <a:accent4>
        <a:srgbClr val="FF8000"/>
      </a:accent4>
      <a:accent5>
        <a:srgbClr val="8409FF"/>
      </a:accent5>
      <a:accent6>
        <a:srgbClr val="FFCC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6940221-D22D-458A-B94F-A5553FA571B4}" vid="{4186F3C4-060E-4DB5-AB4F-A0835C4C8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7101F030D76349B9BDDCB7E839049A" ma:contentTypeVersion="1" ma:contentTypeDescription="Create a new document." ma:contentTypeScope="" ma:versionID="734fc11b70f2696fea1b768389187637">
  <xsd:schema xmlns:xsd="http://www.w3.org/2001/XMLSchema" xmlns:xs="http://www.w3.org/2001/XMLSchema" xmlns:p="http://schemas.microsoft.com/office/2006/metadata/properties" xmlns:ns2="9d4eb815-23ed-48d9-b0c1-2b9ce0016f4e" targetNamespace="http://schemas.microsoft.com/office/2006/metadata/properties" ma:root="true" ma:fieldsID="2b4a09c436e99444c649b2400fdb07dc" ns2:_="">
    <xsd:import namespace="9d4eb815-23ed-48d9-b0c1-2b9ce0016f4e"/>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4eb815-23ed-48d9-b0c1-2b9ce0016f4e"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EPRI PowerPoint Template"/>
          <xsd:enumeration value="Design Templates"/>
          <xsd:enumeration value="EPRI Letterhead"/>
          <xsd:enumeration value="Events, Conferences, Meetings"/>
          <xsd:enumeration value="Miscellaneou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9d4eb815-23ed-48d9-b0c1-2b9ce0016f4e">EPRI PowerPoint Template</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9165AE-17FB-4693-88CF-F43F03503B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4eb815-23ed-48d9-b0c1-2b9ce0016f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F216C4-0045-4C87-961F-9232B5C6F44E}">
  <ds:schemaRefs>
    <ds:schemaRef ds:uri="http://schemas.openxmlformats.org/package/2006/metadata/core-properties"/>
    <ds:schemaRef ds:uri="http://purl.org/dc/terms/"/>
    <ds:schemaRef ds:uri="http://schemas.microsoft.com/office/2006/metadata/properties"/>
    <ds:schemaRef ds:uri="9d4eb815-23ed-48d9-b0c1-2b9ce0016f4e"/>
    <ds:schemaRef ds:uri="http://schemas.microsoft.com/office/2006/documentManagement/types"/>
    <ds:schemaRef ds:uri="http://www.w3.org/XML/1998/namespace"/>
    <ds:schemaRef ds:uri="http://purl.org/dc/dcmityp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5A50A614-0025-491C-A177-83C9BC0FED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45</TotalTime>
  <Words>2796</Words>
  <Application>Microsoft Office PowerPoint</Application>
  <PresentationFormat>On-screen Show (4:3)</PresentationFormat>
  <Paragraphs>356</Paragraphs>
  <Slides>43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 Narrow</vt:lpstr>
      <vt:lpstr>Calibri</vt:lpstr>
      <vt:lpstr>Times New Roman</vt:lpstr>
      <vt:lpstr>Wingdings</vt:lpstr>
      <vt:lpstr>1_2014 PowerPoint Theme</vt:lpstr>
      <vt:lpstr>Power System Flexibility Assessment InFLEXion flexibility assessment tool</vt:lpstr>
      <vt:lpstr>Overview</vt:lpstr>
      <vt:lpstr>Background</vt:lpstr>
      <vt:lpstr>Impact of Variable Generation: Increased Variability</vt:lpstr>
      <vt:lpstr>Impacts of Variable Generation:  Increased Uncertainty</vt:lpstr>
      <vt:lpstr>When do we need flexibility?</vt:lpstr>
      <vt:lpstr>Consequences of Insufficient Flexibility</vt:lpstr>
      <vt:lpstr>Options to provide flexibility</vt:lpstr>
      <vt:lpstr>Multi-Level Flexibility Assessment</vt:lpstr>
      <vt:lpstr>EPRI Flexible System Planning R&amp;D</vt:lpstr>
      <vt:lpstr>Flexibility Metrics for system planning</vt:lpstr>
      <vt:lpstr>Inflexion Screen Shot</vt:lpstr>
      <vt:lpstr>Example Flexibility Assessment Study – Southwest Power Pool (SPP) Wind Integration Study</vt:lpstr>
      <vt:lpstr>Flexibility Requirements</vt:lpstr>
      <vt:lpstr>Level 1 - Flexibility Requirements</vt:lpstr>
      <vt:lpstr>Level 1 – Flexibility Needs</vt:lpstr>
      <vt:lpstr>Maximum Inter-Hour Variability over different time horizons</vt:lpstr>
      <vt:lpstr>Within-Hour Ramps as Function of Time Horizon</vt:lpstr>
      <vt:lpstr>Differences between inter- and within-hour analysis results, due to data used</vt:lpstr>
      <vt:lpstr>Curtailment – Impact on Wind Ramping</vt:lpstr>
      <vt:lpstr>Curtailment – Impact on Net Load Ramping</vt:lpstr>
      <vt:lpstr>Seasonal Maximum 1-hour Wind Variability</vt:lpstr>
      <vt:lpstr>Largest 1-hour Wind Down Ramps by Hour of Day and Month</vt:lpstr>
      <vt:lpstr>Impact of wind on largest 1-hour ramps by time of day and month</vt:lpstr>
      <vt:lpstr>1-hour Wind Ramping as Function of Output – Maximum and 95th percentile</vt:lpstr>
      <vt:lpstr>Inter-Hour Ramping Mileage</vt:lpstr>
      <vt:lpstr>Flexibility Adequacy</vt:lpstr>
      <vt:lpstr>Level 2 – Flexible Resources</vt:lpstr>
      <vt:lpstr>Available upwards 1-hour Flexibility by hour</vt:lpstr>
      <vt:lpstr>Level 3 - System Flexibility Assessment</vt:lpstr>
      <vt:lpstr>Flexibility Available and Net Flexibility Duration Curves</vt:lpstr>
      <vt:lpstr>Level 3 - System Flexibility Assessment – EPRI Metrics</vt:lpstr>
      <vt:lpstr>Periods of Flexibility Deficit</vt:lpstr>
      <vt:lpstr>Insufficient Ramp Resource Expectation</vt:lpstr>
      <vt:lpstr>Summary and Conclusions</vt:lpstr>
      <vt:lpstr>Summary</vt:lpstr>
      <vt:lpstr>Current R&amp;D in the area of flexibility assessment</vt:lpstr>
      <vt:lpstr>PowerPoint Presentation</vt:lpstr>
      <vt:lpstr>Appendix/Additional Materials</vt:lpstr>
      <vt:lpstr>PowerPoint Presentation</vt:lpstr>
      <vt:lpstr>Integrated Grid: Bulk System Analysis</vt:lpstr>
      <vt:lpstr>Flexibility Considerations &amp; Metrics</vt:lpstr>
      <vt:lpstr>Industry Activities and Coordination – Flexibility Assessment </vt:lpstr>
    </vt:vector>
  </TitlesOfParts>
  <Company>Electric Power Research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System Flexibility Assessment InFLEXion flexibility assessment tool</dc:title>
  <dc:subject>Version 1.0</dc:subject>
  <dc:creator>Tuohy, Aidan</dc:creator>
  <dc:description>© 2016 Electric Power Research Institute, Inc. All rights reserved.</dc:description>
  <cp:lastModifiedBy>Tuohy, Aidan</cp:lastModifiedBy>
  <cp:revision>10</cp:revision>
  <cp:lastPrinted>2014-11-24T20:31:07Z</cp:lastPrinted>
  <dcterms:created xsi:type="dcterms:W3CDTF">2016-03-20T20:39:21Z</dcterms:created>
  <dcterms:modified xsi:type="dcterms:W3CDTF">2016-03-20T21:28:15Z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0x010100D67101F030D76349B9BDDCB7E839049A</vt:lpwstr>
  </property>
</Properties>
</file>