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025" r:id="rId2"/>
    <p:sldId id="1067" r:id="rId3"/>
    <p:sldId id="1031" r:id="rId4"/>
    <p:sldId id="1044" r:id="rId5"/>
    <p:sldId id="1049" r:id="rId6"/>
    <p:sldId id="1068" r:id="rId7"/>
    <p:sldId id="1050" r:id="rId8"/>
    <p:sldId id="1051" r:id="rId9"/>
    <p:sldId id="1052" r:id="rId10"/>
    <p:sldId id="1059" r:id="rId11"/>
    <p:sldId id="1058" r:id="rId12"/>
    <p:sldId id="1069" r:id="rId13"/>
    <p:sldId id="1070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33"/>
    <a:srgbClr val="3333FF"/>
    <a:srgbClr val="669E1C"/>
    <a:srgbClr val="669900"/>
    <a:srgbClr val="33CC33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434" autoAdjust="0"/>
  </p:normalViewPr>
  <p:slideViewPr>
    <p:cSldViewPr snapToGrid="0">
      <p:cViewPr>
        <p:scale>
          <a:sx n="100" d="100"/>
          <a:sy n="100" d="100"/>
        </p:scale>
        <p:origin x="180" y="282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17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 b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 b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 b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 b="0">
                <a:cs typeface="Arial" pitchFamily="34" charset="0"/>
              </a:defRPr>
            </a:lvl1pPr>
          </a:lstStyle>
          <a:p>
            <a:pPr>
              <a:defRPr/>
            </a:pPr>
            <a:fld id="{66DF0D52-D1D8-4CDB-9D40-243EA2C8534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939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 b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 b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39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 b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 b="0">
                <a:cs typeface="Arial" pitchFamily="34" charset="0"/>
              </a:defRPr>
            </a:lvl1pPr>
          </a:lstStyle>
          <a:p>
            <a:pPr>
              <a:defRPr/>
            </a:pPr>
            <a:fld id="{EBB3F6B6-E79F-405E-B79E-FBFC9BA64A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3272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8575" y="6197600"/>
            <a:ext cx="9096375" cy="641350"/>
            <a:chOff x="18" y="3904"/>
            <a:chExt cx="5730" cy="404"/>
          </a:xfrm>
        </p:grpSpPr>
        <p:grpSp>
          <p:nvGrpSpPr>
            <p:cNvPr id="4" name="Group 56"/>
            <p:cNvGrpSpPr>
              <a:grpSpLocks/>
            </p:cNvGrpSpPr>
            <p:nvPr userDrawn="1"/>
          </p:nvGrpSpPr>
          <p:grpSpPr bwMode="auto">
            <a:xfrm>
              <a:off x="546" y="4260"/>
              <a:ext cx="3455" cy="48"/>
              <a:chOff x="198" y="4248"/>
              <a:chExt cx="5123" cy="48"/>
            </a:xfrm>
          </p:grpSpPr>
          <p:sp>
            <p:nvSpPr>
              <p:cNvPr id="7" name="Rectangle 57"/>
              <p:cNvSpPr>
                <a:spLocks noChangeArrowheads="1"/>
              </p:cNvSpPr>
              <p:nvPr userDrawn="1"/>
            </p:nvSpPr>
            <p:spPr bwMode="auto">
              <a:xfrm flipV="1">
                <a:off x="198" y="4248"/>
                <a:ext cx="2590" cy="48"/>
              </a:xfrm>
              <a:prstGeom prst="rect">
                <a:avLst/>
              </a:prstGeom>
              <a:gradFill rotWithShape="1">
                <a:gsLst>
                  <a:gs pos="0">
                    <a:srgbClr val="CA0808"/>
                  </a:gs>
                  <a:gs pos="100000">
                    <a:srgbClr val="F8EFDC">
                      <a:alpha val="35001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8" name="Rectangle 58"/>
              <p:cNvSpPr>
                <a:spLocks noChangeArrowheads="1"/>
              </p:cNvSpPr>
              <p:nvPr userDrawn="1"/>
            </p:nvSpPr>
            <p:spPr bwMode="auto">
              <a:xfrm flipH="1" flipV="1">
                <a:off x="2731" y="4248"/>
                <a:ext cx="2590" cy="48"/>
              </a:xfrm>
              <a:prstGeom prst="rect">
                <a:avLst/>
              </a:prstGeom>
              <a:gradFill rotWithShape="1">
                <a:gsLst>
                  <a:gs pos="0">
                    <a:srgbClr val="CA0808"/>
                  </a:gs>
                  <a:gs pos="100000">
                    <a:srgbClr val="F8EFDC">
                      <a:alpha val="35001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</p:grpSp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3984" y="4092"/>
            <a:ext cx="176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381" name="Photo Editor Photo" r:id="rId3" imgW="2800741" imgH="343039" progId="">
                    <p:embed/>
                  </p:oleObj>
                </mc:Choice>
                <mc:Fallback>
                  <p:oleObj name="Photo Editor Photo" r:id="rId3" imgW="2800741" imgH="343039" progId="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4092"/>
                          <a:ext cx="1764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60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" y="3904"/>
              <a:ext cx="56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82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219200"/>
          </a:xfrm>
        </p:spPr>
        <p:txBody>
          <a:bodyPr/>
          <a:lstStyle>
            <a:lvl1pPr>
              <a:spcBef>
                <a:spcPct val="20000"/>
              </a:spcBef>
              <a:defRPr sz="44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 lvl="0"/>
            <a:r>
              <a:rPr lang="en-US" altLang="zh-CN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7650" y="88900"/>
            <a:ext cx="2000250" cy="524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6900" y="88900"/>
            <a:ext cx="5848350" cy="524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88900"/>
            <a:ext cx="8001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88900"/>
            <a:ext cx="8001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6900" y="88900"/>
            <a:ext cx="8001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352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88900"/>
            <a:ext cx="8001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88900"/>
            <a:ext cx="8001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88900"/>
            <a:ext cx="8001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889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1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grpSp>
        <p:nvGrpSpPr>
          <p:cNvPr id="1198" name="Group 76"/>
          <p:cNvGrpSpPr>
            <a:grpSpLocks/>
          </p:cNvGrpSpPr>
          <p:nvPr/>
        </p:nvGrpSpPr>
        <p:grpSpPr bwMode="auto">
          <a:xfrm>
            <a:off x="117475" y="828675"/>
            <a:ext cx="8940800" cy="63500"/>
            <a:chOff x="311" y="528"/>
            <a:chExt cx="5183" cy="56"/>
          </a:xfrm>
        </p:grpSpPr>
        <p:grpSp>
          <p:nvGrpSpPr>
            <p:cNvPr id="1204" name="Group 72"/>
            <p:cNvGrpSpPr>
              <a:grpSpLocks/>
            </p:cNvGrpSpPr>
            <p:nvPr userDrawn="1"/>
          </p:nvGrpSpPr>
          <p:grpSpPr bwMode="auto">
            <a:xfrm>
              <a:off x="311" y="532"/>
              <a:ext cx="5182" cy="48"/>
              <a:chOff x="405" y="648"/>
              <a:chExt cx="5074" cy="48"/>
            </a:xfrm>
          </p:grpSpPr>
          <p:grpSp>
            <p:nvGrpSpPr>
              <p:cNvPr id="1207" name="Group 66"/>
              <p:cNvGrpSpPr>
                <a:grpSpLocks/>
              </p:cNvGrpSpPr>
              <p:nvPr userDrawn="1"/>
            </p:nvGrpSpPr>
            <p:grpSpPr bwMode="auto">
              <a:xfrm>
                <a:off x="2877" y="648"/>
                <a:ext cx="2602" cy="48"/>
                <a:chOff x="3101" y="4224"/>
                <a:chExt cx="2602" cy="48"/>
              </a:xfrm>
            </p:grpSpPr>
            <p:sp>
              <p:nvSpPr>
                <p:cNvPr id="1042" name="Rectangle 6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3101" y="4224"/>
                  <a:ext cx="1301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F8EFDC">
                        <a:alpha val="35001"/>
                      </a:srgbClr>
                    </a:gs>
                    <a:gs pos="100000">
                      <a:srgbClr val="FF3300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043" name="Rectangle 6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4402" y="4224"/>
                  <a:ext cx="1301" cy="48"/>
                </a:xfrm>
                <a:prstGeom prst="rect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1208" name="Group 69"/>
              <p:cNvGrpSpPr>
                <a:grpSpLocks/>
              </p:cNvGrpSpPr>
              <p:nvPr userDrawn="1"/>
            </p:nvGrpSpPr>
            <p:grpSpPr bwMode="auto">
              <a:xfrm flipH="1">
                <a:off x="405" y="648"/>
                <a:ext cx="2602" cy="48"/>
                <a:chOff x="3101" y="4224"/>
                <a:chExt cx="2602" cy="48"/>
              </a:xfrm>
            </p:grpSpPr>
            <p:sp>
              <p:nvSpPr>
                <p:cNvPr id="1040" name="Rectangle 7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3101" y="4224"/>
                  <a:ext cx="1301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F8EFDC">
                        <a:alpha val="35001"/>
                      </a:srgbClr>
                    </a:gs>
                    <a:gs pos="100000">
                      <a:srgbClr val="FF3300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041" name="Rectangle 7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4402" y="4224"/>
                  <a:ext cx="1301" cy="48"/>
                </a:xfrm>
                <a:prstGeom prst="rect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036" name="Line 73"/>
            <p:cNvSpPr>
              <a:spLocks noChangeShapeType="1"/>
            </p:cNvSpPr>
            <p:nvPr userDrawn="1"/>
          </p:nvSpPr>
          <p:spPr bwMode="auto">
            <a:xfrm>
              <a:off x="312" y="528"/>
              <a:ext cx="5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b="1">
                <a:cs typeface="Arial" pitchFamily="34" charset="0"/>
              </a:endParaRPr>
            </a:p>
          </p:txBody>
        </p:sp>
        <p:sp>
          <p:nvSpPr>
            <p:cNvPr id="1037" name="Line 74"/>
            <p:cNvSpPr>
              <a:spLocks noChangeShapeType="1"/>
            </p:cNvSpPr>
            <p:nvPr userDrawn="1"/>
          </p:nvSpPr>
          <p:spPr bwMode="auto">
            <a:xfrm>
              <a:off x="312" y="584"/>
              <a:ext cx="5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b="1">
                <a:cs typeface="Arial" pitchFamily="34" charset="0"/>
              </a:endParaRPr>
            </a:p>
          </p:txBody>
        </p:sp>
      </p:grpSp>
      <p:grpSp>
        <p:nvGrpSpPr>
          <p:cNvPr id="1199" name="Group 95"/>
          <p:cNvGrpSpPr>
            <a:grpSpLocks/>
          </p:cNvGrpSpPr>
          <p:nvPr/>
        </p:nvGrpSpPr>
        <p:grpSpPr bwMode="auto">
          <a:xfrm>
            <a:off x="28575" y="6197600"/>
            <a:ext cx="9096375" cy="641350"/>
            <a:chOff x="18" y="3904"/>
            <a:chExt cx="5730" cy="404"/>
          </a:xfrm>
        </p:grpSpPr>
        <p:grpSp>
          <p:nvGrpSpPr>
            <p:cNvPr id="1200" name="Group 94"/>
            <p:cNvGrpSpPr>
              <a:grpSpLocks/>
            </p:cNvGrpSpPr>
            <p:nvPr userDrawn="1"/>
          </p:nvGrpSpPr>
          <p:grpSpPr bwMode="auto">
            <a:xfrm>
              <a:off x="546" y="4260"/>
              <a:ext cx="3455" cy="48"/>
              <a:chOff x="198" y="4248"/>
              <a:chExt cx="5123" cy="48"/>
            </a:xfrm>
          </p:grpSpPr>
          <p:sp>
            <p:nvSpPr>
              <p:cNvPr id="1033" name="Rectangle 90"/>
              <p:cNvSpPr>
                <a:spLocks noChangeArrowheads="1"/>
              </p:cNvSpPr>
              <p:nvPr userDrawn="1"/>
            </p:nvSpPr>
            <p:spPr bwMode="auto">
              <a:xfrm flipV="1">
                <a:off x="198" y="4248"/>
                <a:ext cx="2590" cy="48"/>
              </a:xfrm>
              <a:prstGeom prst="rect">
                <a:avLst/>
              </a:prstGeom>
              <a:gradFill rotWithShape="1">
                <a:gsLst>
                  <a:gs pos="0">
                    <a:srgbClr val="CA0808"/>
                  </a:gs>
                  <a:gs pos="100000">
                    <a:srgbClr val="F8EFDC">
                      <a:alpha val="35001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034" name="Rectangle 93"/>
              <p:cNvSpPr>
                <a:spLocks noChangeArrowheads="1"/>
              </p:cNvSpPr>
              <p:nvPr userDrawn="1"/>
            </p:nvSpPr>
            <p:spPr bwMode="auto">
              <a:xfrm flipH="1" flipV="1">
                <a:off x="2731" y="4248"/>
                <a:ext cx="2590" cy="48"/>
              </a:xfrm>
              <a:prstGeom prst="rect">
                <a:avLst/>
              </a:prstGeom>
              <a:gradFill rotWithShape="1">
                <a:gsLst>
                  <a:gs pos="0">
                    <a:srgbClr val="CA0808"/>
                  </a:gs>
                  <a:gs pos="100000">
                    <a:srgbClr val="F8EFDC">
                      <a:alpha val="35001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</p:grpSp>
        <p:graphicFrame>
          <p:nvGraphicFramePr>
            <p:cNvPr id="1194" name="Object 170"/>
            <p:cNvGraphicFramePr>
              <a:graphicFrameLocks noChangeAspect="1"/>
            </p:cNvGraphicFramePr>
            <p:nvPr/>
          </p:nvGraphicFramePr>
          <p:xfrm>
            <a:off x="3984" y="4092"/>
            <a:ext cx="176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" name="Photo Editor Photo" r:id="rId21" imgW="2800741" imgH="343039" progId="">
                    <p:embed/>
                  </p:oleObj>
                </mc:Choice>
                <mc:Fallback>
                  <p:oleObj name="Photo Editor Photo" r:id="rId21" imgW="2800741" imgH="343039" progId="">
                    <p:embed/>
                    <p:pic>
                      <p:nvPicPr>
                        <p:cNvPr id="0" name="Picture 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4092"/>
                          <a:ext cx="1764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CC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01" name="Picture 91"/>
            <p:cNvPicPr>
              <a:picLocks noChangeAspect="1" noChangeArrowheads="1"/>
            </p:cNvPicPr>
            <p:nvPr userDrawn="1"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8" y="3904"/>
              <a:ext cx="56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98107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i="1" dirty="0" smtClean="0"/>
              <a:t>An Experimental Investigation </a:t>
            </a:r>
            <a:r>
              <a:rPr lang="en-US" sz="3200" i="1" dirty="0" smtClean="0"/>
              <a:t>on Loading, Performance, and Wake Interactions between Floating VAWTs</a:t>
            </a:r>
            <a:r>
              <a:rPr lang="en-US" sz="3200" i="1" dirty="0" smtClean="0">
                <a:solidFill>
                  <a:srgbClr val="002060"/>
                </a:solidFill>
              </a:rPr>
              <a:t/>
            </a:r>
            <a:br>
              <a:rPr lang="en-US" sz="3200" i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____________________________________________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028267" y="5810249"/>
            <a:ext cx="2415822" cy="64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宋体" pitchFamily="2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400" i="1" kern="0" dirty="0" err="1" smtClean="0"/>
              <a:t>Morteza</a:t>
            </a:r>
            <a:r>
              <a:rPr lang="en-US" sz="2400" i="1" kern="0" dirty="0" smtClean="0"/>
              <a:t> </a:t>
            </a:r>
            <a:r>
              <a:rPr lang="en-US" sz="2400" i="1" kern="0" dirty="0" err="1" smtClean="0"/>
              <a:t>Khosravi</a:t>
            </a:r>
            <a:endParaRPr lang="en-US" sz="2400" i="1" kern="0" dirty="0" smtClean="0"/>
          </a:p>
          <a:p>
            <a:r>
              <a:rPr lang="en-US" sz="2000" i="1" kern="0" dirty="0" smtClean="0"/>
              <a:t>18 Oct. </a:t>
            </a:r>
            <a:r>
              <a:rPr lang="en-US" sz="2000" i="1" kern="0" dirty="0" smtClean="0"/>
              <a:t>2013</a:t>
            </a:r>
            <a:endParaRPr lang="en-US" sz="2000" i="1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295526"/>
            <a:ext cx="8096249" cy="35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Offshore Hybrid technologies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49" y="940158"/>
            <a:ext cx="8848725" cy="5782613"/>
          </a:xfrm>
        </p:spPr>
        <p:txBody>
          <a:bodyPr/>
          <a:lstStyle/>
          <a:p>
            <a:r>
              <a:rPr lang="en-US" sz="2400" i="1" dirty="0" smtClean="0"/>
              <a:t>The cost of offshore wind is still 50% more expensive than onshore wind. </a:t>
            </a:r>
            <a:endParaRPr lang="en-US" sz="2400" i="1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To offset the cost of offshore wind energy, it is possible to combine different energy technologies. </a:t>
            </a:r>
          </a:p>
          <a:p>
            <a:endParaRPr lang="en-US" sz="2400" i="1" dirty="0" smtClean="0"/>
          </a:p>
          <a:p>
            <a:r>
              <a:rPr lang="en-US" sz="2400" i="1" dirty="0"/>
              <a:t>The 1</a:t>
            </a:r>
            <a:r>
              <a:rPr lang="en-US" sz="2400" i="1" baseline="30000" dirty="0"/>
              <a:t>st</a:t>
            </a:r>
            <a:r>
              <a:rPr lang="en-US" sz="2400" i="1" dirty="0"/>
              <a:t> offshore hybrid wind-current farm will be deployed off the coast of western </a:t>
            </a:r>
            <a:r>
              <a:rPr lang="en-US" sz="2400" i="1" dirty="0" smtClean="0"/>
              <a:t>Japan.</a:t>
            </a:r>
            <a:endParaRPr lang="en-US" sz="2400" i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91893" y="4043966"/>
            <a:ext cx="4166307" cy="267880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12496" y="4424294"/>
            <a:ext cx="20002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Research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962026"/>
            <a:ext cx="8763000" cy="5476874"/>
          </a:xfrm>
        </p:spPr>
        <p:txBody>
          <a:bodyPr/>
          <a:lstStyle/>
          <a:p>
            <a:r>
              <a:rPr lang="en-US" sz="2800" i="1" dirty="0" smtClean="0"/>
              <a:t>My research will mainly focus on the following areas:</a:t>
            </a:r>
            <a:endParaRPr lang="en-US" sz="2800" i="1" dirty="0" smtClean="0"/>
          </a:p>
          <a:p>
            <a:pPr lvl="1"/>
            <a:r>
              <a:rPr lang="en-US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experimentally investigate the wake recovery and wake interaction between VAWTs for both onshore and offshore cases. </a:t>
            </a:r>
          </a:p>
          <a:p>
            <a:pPr lvl="1"/>
            <a:r>
              <a:rPr lang="en-US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perform an experimental study on the effects of floating platform motions on wind turbine loading and performance.</a:t>
            </a:r>
          </a:p>
          <a:p>
            <a:pPr lvl="1"/>
            <a:r>
              <a:rPr lang="en-US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perform a numerical study and compare </a:t>
            </a:r>
            <a:r>
              <a:rPr lang="en-US" sz="20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my experimental results.</a:t>
            </a:r>
            <a:endParaRPr lang="en-US" sz="24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3390900"/>
            <a:ext cx="6962775" cy="2680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0900"/>
            <a:ext cx="1981200" cy="268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my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2500"/>
            <a:ext cx="9067799" cy="2619375"/>
          </a:xfrm>
        </p:spPr>
        <p:txBody>
          <a:bodyPr/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Steps in doing my research:</a:t>
            </a:r>
          </a:p>
          <a:p>
            <a:pPr lvl="1"/>
            <a:r>
              <a:rPr lang="en-US" sz="2200" i="1" dirty="0" smtClean="0">
                <a:solidFill>
                  <a:schemeClr val="bg2"/>
                </a:solidFill>
              </a:rPr>
              <a:t>1</a:t>
            </a:r>
            <a:r>
              <a:rPr lang="en-US" sz="2200" i="1" baseline="30000" dirty="0" smtClean="0">
                <a:solidFill>
                  <a:schemeClr val="bg2"/>
                </a:solidFill>
              </a:rPr>
              <a:t>st</a:t>
            </a:r>
            <a:r>
              <a:rPr lang="en-US" sz="2200" i="1" dirty="0" smtClean="0">
                <a:solidFill>
                  <a:schemeClr val="bg2"/>
                </a:solidFill>
              </a:rPr>
              <a:t>: Design a VAWT and optimize it for best performance.</a:t>
            </a:r>
          </a:p>
          <a:p>
            <a:pPr lvl="1"/>
            <a:r>
              <a:rPr lang="en-US" sz="2200" i="1" dirty="0" smtClean="0">
                <a:solidFill>
                  <a:schemeClr val="bg2"/>
                </a:solidFill>
              </a:rPr>
              <a:t>2</a:t>
            </a:r>
            <a:r>
              <a:rPr lang="en-US" sz="2200" i="1" baseline="30000" dirty="0" smtClean="0">
                <a:solidFill>
                  <a:schemeClr val="bg2"/>
                </a:solidFill>
              </a:rPr>
              <a:t>nd</a:t>
            </a:r>
            <a:r>
              <a:rPr lang="en-US" sz="2200" i="1" dirty="0" smtClean="0">
                <a:solidFill>
                  <a:schemeClr val="bg2"/>
                </a:solidFill>
              </a:rPr>
              <a:t>: Choose a specific offshore location and determine the scaling. </a:t>
            </a:r>
          </a:p>
          <a:p>
            <a:pPr lvl="1"/>
            <a:r>
              <a:rPr lang="en-US" sz="2200" i="1" dirty="0">
                <a:solidFill>
                  <a:schemeClr val="bg2"/>
                </a:solidFill>
              </a:rPr>
              <a:t>3</a:t>
            </a:r>
            <a:r>
              <a:rPr lang="en-US" sz="2200" i="1" baseline="30000" dirty="0" smtClean="0">
                <a:solidFill>
                  <a:schemeClr val="bg2"/>
                </a:solidFill>
              </a:rPr>
              <a:t>nd</a:t>
            </a:r>
            <a:r>
              <a:rPr lang="en-US" sz="2200" i="1" dirty="0" smtClean="0">
                <a:solidFill>
                  <a:schemeClr val="bg2"/>
                </a:solidFill>
              </a:rPr>
              <a:t>: Wind tunnel testing to get some initial data.</a:t>
            </a:r>
          </a:p>
          <a:p>
            <a:pPr lvl="1"/>
            <a:r>
              <a:rPr lang="en-US" sz="2200" i="1" dirty="0" smtClean="0">
                <a:solidFill>
                  <a:schemeClr val="bg2"/>
                </a:solidFill>
              </a:rPr>
              <a:t>4</a:t>
            </a:r>
            <a:r>
              <a:rPr lang="en-US" sz="2200" i="1" baseline="30000" dirty="0" smtClean="0">
                <a:solidFill>
                  <a:schemeClr val="bg2"/>
                </a:solidFill>
              </a:rPr>
              <a:t>th</a:t>
            </a:r>
            <a:r>
              <a:rPr lang="en-US" sz="2200" i="1" dirty="0" smtClean="0">
                <a:solidFill>
                  <a:schemeClr val="bg2"/>
                </a:solidFill>
              </a:rPr>
              <a:t>: Wind-wave basin testing.  </a:t>
            </a:r>
          </a:p>
          <a:p>
            <a:pPr lvl="1"/>
            <a:r>
              <a:rPr lang="en-US" sz="2200" i="1" dirty="0" smtClean="0">
                <a:solidFill>
                  <a:schemeClr val="bg2"/>
                </a:solidFill>
              </a:rPr>
              <a:t>5</a:t>
            </a:r>
            <a:r>
              <a:rPr lang="en-US" sz="2200" i="1" baseline="30000" dirty="0" smtClean="0">
                <a:solidFill>
                  <a:schemeClr val="bg2"/>
                </a:solidFill>
              </a:rPr>
              <a:t>th</a:t>
            </a:r>
            <a:r>
              <a:rPr lang="en-US" sz="2200" i="1" dirty="0" smtClean="0">
                <a:solidFill>
                  <a:schemeClr val="bg2"/>
                </a:solidFill>
              </a:rPr>
              <a:t>: Comparing my experimental results with numerical tools. </a:t>
            </a:r>
            <a:endParaRPr lang="en-US" sz="22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3957165"/>
            <a:ext cx="3065886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664" y="4006056"/>
            <a:ext cx="1957955" cy="1438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664" y="5150104"/>
            <a:ext cx="2714087" cy="1712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944" y="3620765"/>
            <a:ext cx="1971675" cy="3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1999"/>
            <a:ext cx="9144000" cy="4562476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________________________________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Thank you for your attention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&amp; Background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3850"/>
            <a:ext cx="9143999" cy="272415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" y="866775"/>
            <a:ext cx="9143998" cy="5381626"/>
          </a:xfrm>
        </p:spPr>
        <p:txBody>
          <a:bodyPr/>
          <a:lstStyle/>
          <a:p>
            <a:pPr lvl="0"/>
            <a:r>
              <a:rPr lang="en-US" sz="2200" i="1" dirty="0"/>
              <a:t>O</a:t>
            </a:r>
            <a:r>
              <a:rPr lang="en-US" sz="2200" i="1" dirty="0" smtClean="0"/>
              <a:t>ceans are </a:t>
            </a:r>
            <a:r>
              <a:rPr lang="en-US" sz="2200" i="1" dirty="0"/>
              <a:t>dynamic </a:t>
            </a:r>
            <a:r>
              <a:rPr lang="en-US" sz="2200" i="1" dirty="0" smtClean="0"/>
              <a:t>environments, containing </a:t>
            </a:r>
            <a:r>
              <a:rPr lang="en-US" sz="2200" i="1" dirty="0"/>
              <a:t>many different types of energy sources. </a:t>
            </a:r>
            <a:endParaRPr lang="en-US" sz="2200" i="1" dirty="0" smtClean="0"/>
          </a:p>
          <a:p>
            <a:pPr lvl="1"/>
            <a:r>
              <a:rPr lang="en-US" sz="2000" i="1" dirty="0" smtClean="0">
                <a:solidFill>
                  <a:schemeClr val="bg2"/>
                </a:solidFill>
              </a:rPr>
              <a:t>Wind, tides, current, waves, etc. </a:t>
            </a:r>
            <a:endParaRPr lang="en-US" sz="2000" i="1" dirty="0">
              <a:solidFill>
                <a:schemeClr val="bg2"/>
              </a:solidFill>
            </a:endParaRPr>
          </a:p>
          <a:p>
            <a:r>
              <a:rPr lang="en-US" sz="2200" i="1" dirty="0" smtClean="0"/>
              <a:t>Offshore wind turbine technology</a:t>
            </a:r>
          </a:p>
          <a:p>
            <a:r>
              <a:rPr lang="en-US" sz="2200" i="1" dirty="0" smtClean="0"/>
              <a:t>Classification of offshore wind substructures:</a:t>
            </a:r>
          </a:p>
          <a:p>
            <a:pPr lvl="1"/>
            <a:r>
              <a:rPr lang="en-US" sz="2000" i="1" dirty="0" smtClean="0"/>
              <a:t>Shallow water: </a:t>
            </a:r>
            <a:r>
              <a:rPr lang="en-US" sz="1800" i="1" dirty="0" smtClean="0">
                <a:solidFill>
                  <a:schemeClr val="bg2"/>
                </a:solidFill>
              </a:rPr>
              <a:t>0-30 m depth, turbine is being fixed to the sea floor. </a:t>
            </a:r>
            <a:r>
              <a:rPr lang="en-US" sz="1800" i="1" dirty="0" err="1" smtClean="0">
                <a:solidFill>
                  <a:schemeClr val="bg2"/>
                </a:solidFill>
              </a:rPr>
              <a:t>Monopile</a:t>
            </a:r>
            <a:r>
              <a:rPr lang="en-US" sz="1800" i="1" dirty="0" smtClean="0">
                <a:solidFill>
                  <a:schemeClr val="bg2"/>
                </a:solidFill>
              </a:rPr>
              <a:t>, Gravity</a:t>
            </a:r>
            <a:endParaRPr lang="en-US" sz="2000" i="1" dirty="0" smtClean="0">
              <a:solidFill>
                <a:schemeClr val="bg2"/>
              </a:solidFill>
            </a:endParaRPr>
          </a:p>
          <a:p>
            <a:pPr lvl="1"/>
            <a:r>
              <a:rPr lang="en-US" sz="2000" i="1" dirty="0" smtClean="0"/>
              <a:t>Intermediate waters:</a:t>
            </a:r>
            <a:r>
              <a:rPr lang="en-US" sz="1800" i="1" dirty="0" smtClean="0">
                <a:solidFill>
                  <a:srgbClr val="808080"/>
                </a:solidFill>
              </a:rPr>
              <a:t>30-60 m, </a:t>
            </a:r>
            <a:r>
              <a:rPr lang="en-US" sz="1800" i="1" dirty="0">
                <a:solidFill>
                  <a:srgbClr val="808080"/>
                </a:solidFill>
              </a:rPr>
              <a:t>turbine is being fixed to the sea floor. </a:t>
            </a:r>
            <a:r>
              <a:rPr lang="en-US" sz="1800" i="1" dirty="0" smtClean="0">
                <a:solidFill>
                  <a:srgbClr val="808080"/>
                </a:solidFill>
              </a:rPr>
              <a:t>Jacket, Tripod</a:t>
            </a:r>
            <a:endParaRPr lang="en-US" sz="2000" i="1" dirty="0">
              <a:solidFill>
                <a:srgbClr val="808080"/>
              </a:solidFill>
            </a:endParaRPr>
          </a:p>
          <a:p>
            <a:pPr lvl="1"/>
            <a:r>
              <a:rPr lang="en-US" sz="2000" i="1" dirty="0" smtClean="0"/>
              <a:t>Deep waters:  </a:t>
            </a:r>
            <a:r>
              <a:rPr lang="en-US" sz="1800" i="1" dirty="0" smtClean="0">
                <a:solidFill>
                  <a:srgbClr val="808080"/>
                </a:solidFill>
              </a:rPr>
              <a:t>&gt; 60 </a:t>
            </a:r>
            <a:r>
              <a:rPr lang="en-US" sz="1800" i="1" dirty="0">
                <a:solidFill>
                  <a:srgbClr val="808080"/>
                </a:solidFill>
              </a:rPr>
              <a:t>m depth, turbine is being </a:t>
            </a:r>
            <a:r>
              <a:rPr lang="en-US" sz="1800" i="1" dirty="0" smtClean="0">
                <a:solidFill>
                  <a:srgbClr val="808080"/>
                </a:solidFill>
              </a:rPr>
              <a:t>floated on the water. 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762000" y="3524251"/>
            <a:ext cx="6324600" cy="4476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going 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offshore</a:t>
            </a:r>
            <a:endParaRPr lang="en-US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127" y="876300"/>
            <a:ext cx="8977745" cy="4876800"/>
          </a:xfrm>
        </p:spPr>
        <p:txBody>
          <a:bodyPr/>
          <a:lstStyle/>
          <a:p>
            <a:r>
              <a:rPr lang="en-US" sz="2200" i="1" dirty="0" smtClean="0"/>
              <a:t>Vast availability of areas offshore suitable for wind farm development, since </a:t>
            </a:r>
            <a:r>
              <a:rPr lang="en-US" sz="2200" i="1" dirty="0" smtClean="0"/>
              <a:t>71% </a:t>
            </a:r>
            <a:r>
              <a:rPr lang="en-US" sz="2200" i="1" dirty="0" smtClean="0"/>
              <a:t>of the Earth is covered by water.</a:t>
            </a:r>
          </a:p>
          <a:p>
            <a:endParaRPr lang="en-US" sz="2200" i="1" dirty="0" smtClean="0"/>
          </a:p>
          <a:p>
            <a:r>
              <a:rPr lang="en-US" sz="2200" i="1" dirty="0" smtClean="0"/>
              <a:t>Wind </a:t>
            </a:r>
            <a:r>
              <a:rPr lang="en-US" sz="2200" i="1" dirty="0"/>
              <a:t>farms can strategically be placed offshore near the </a:t>
            </a:r>
            <a:endParaRPr lang="en-US" sz="2200" i="1" dirty="0" smtClean="0"/>
          </a:p>
          <a:p>
            <a:pPr marL="0" indent="0">
              <a:buNone/>
            </a:pPr>
            <a:r>
              <a:rPr lang="en-US" sz="2200" i="1" dirty="0"/>
              <a:t> </a:t>
            </a:r>
            <a:r>
              <a:rPr lang="en-US" sz="2200" i="1" dirty="0" smtClean="0"/>
              <a:t>    </a:t>
            </a:r>
            <a:r>
              <a:rPr lang="en-US" sz="2200" i="1" dirty="0" smtClean="0"/>
              <a:t>major </a:t>
            </a:r>
            <a:r>
              <a:rPr lang="en-US" sz="2200" i="1" dirty="0"/>
              <a:t>load centers, but far enough offshore so that the </a:t>
            </a:r>
            <a:endParaRPr lang="en-US" sz="2200" i="1" dirty="0" smtClean="0"/>
          </a:p>
          <a:p>
            <a:pPr marL="0" indent="0">
              <a:buNone/>
            </a:pPr>
            <a:r>
              <a:rPr lang="en-US" sz="2200" i="1" dirty="0"/>
              <a:t> </a:t>
            </a:r>
            <a:r>
              <a:rPr lang="en-US" sz="2200" i="1" dirty="0" smtClean="0"/>
              <a:t>    </a:t>
            </a:r>
            <a:r>
              <a:rPr lang="en-US" sz="2200" i="1" dirty="0" smtClean="0"/>
              <a:t>visual </a:t>
            </a:r>
            <a:r>
              <a:rPr lang="en-US" sz="2200" i="1" dirty="0"/>
              <a:t>and sound issues will not impact the coastal residents.</a:t>
            </a:r>
          </a:p>
          <a:p>
            <a:endParaRPr lang="en-US" sz="2200" i="1" dirty="0" smtClean="0"/>
          </a:p>
          <a:p>
            <a:r>
              <a:rPr lang="en-US" sz="2200" i="1" dirty="0" smtClean="0"/>
              <a:t>The blade size is not limited by inland transportation, hence multi-megawatt turbines usually in the range of 10MW can easily be placed offshore.</a:t>
            </a:r>
          </a:p>
          <a:p>
            <a:pPr marL="0" indent="0">
              <a:buNone/>
            </a:pPr>
            <a:endParaRPr lang="en-US" sz="2200" i="1" dirty="0" smtClean="0"/>
          </a:p>
          <a:p>
            <a:r>
              <a:rPr lang="en-US" sz="2200" i="1" dirty="0" smtClean="0"/>
              <a:t>Multi-pole generators may be used in big </a:t>
            </a:r>
            <a:endParaRPr lang="en-US" sz="2200" i="1" dirty="0" smtClean="0"/>
          </a:p>
          <a:p>
            <a:pPr marL="0" indent="0">
              <a:buNone/>
            </a:pPr>
            <a:r>
              <a:rPr lang="en-US" sz="2200" i="1" dirty="0" smtClean="0"/>
              <a:t>     offshore </a:t>
            </a:r>
            <a:r>
              <a:rPr lang="en-US" sz="2200" i="1" dirty="0" smtClean="0"/>
              <a:t>wind turbines which eliminates the </a:t>
            </a:r>
            <a:endParaRPr lang="en-US" sz="2200" i="1" dirty="0" smtClean="0"/>
          </a:p>
          <a:p>
            <a:pPr marL="0" indent="0">
              <a:buNone/>
            </a:pPr>
            <a:r>
              <a:rPr lang="en-US" sz="2200" i="1" dirty="0"/>
              <a:t> </a:t>
            </a:r>
            <a:r>
              <a:rPr lang="en-US" sz="2200" i="1" dirty="0" smtClean="0"/>
              <a:t>    </a:t>
            </a:r>
            <a:r>
              <a:rPr lang="en-US" sz="2200" i="1" dirty="0" smtClean="0"/>
              <a:t>need </a:t>
            </a:r>
            <a:r>
              <a:rPr lang="en-US" sz="2200" i="1" dirty="0" smtClean="0"/>
              <a:t>for a gear box, hence reducing the </a:t>
            </a:r>
            <a:endParaRPr lang="en-US" sz="2200" i="1" dirty="0" smtClean="0"/>
          </a:p>
          <a:p>
            <a:pPr marL="0" indent="0">
              <a:buNone/>
            </a:pPr>
            <a:r>
              <a:rPr lang="en-US" sz="2200" i="1" dirty="0"/>
              <a:t> </a:t>
            </a:r>
            <a:r>
              <a:rPr lang="en-US" sz="2200" i="1" dirty="0" smtClean="0"/>
              <a:t>   </a:t>
            </a:r>
            <a:r>
              <a:rPr lang="en-US" sz="2200" i="1" dirty="0" smtClean="0"/>
              <a:t>cost </a:t>
            </a:r>
            <a:r>
              <a:rPr lang="en-US" sz="2200" i="1" dirty="0" smtClean="0"/>
              <a:t>of O&amp;M. </a:t>
            </a:r>
          </a:p>
          <a:p>
            <a:pPr marL="0" indent="0">
              <a:buNone/>
            </a:pPr>
            <a:endParaRPr lang="en-US" sz="22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400" i="1" dirty="0" smtClean="0">
              <a:solidFill>
                <a:srgbClr val="002060"/>
              </a:solidFill>
            </a:endParaRPr>
          </a:p>
          <a:p>
            <a:pPr lvl="1"/>
            <a:endParaRPr lang="en-US" sz="1400" i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295776"/>
            <a:ext cx="3724275" cy="2476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825" y="1452563"/>
            <a:ext cx="1698047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 do we need to float the turbines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21" y="1066800"/>
            <a:ext cx="4658353" cy="2605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1" y="3748734"/>
            <a:ext cx="4683434" cy="27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1" y="981075"/>
            <a:ext cx="8848724" cy="5752234"/>
          </a:xfrm>
        </p:spPr>
        <p:txBody>
          <a:bodyPr/>
          <a:lstStyle/>
          <a:p>
            <a:r>
              <a:rPr lang="en-US" sz="2400" i="1" dirty="0" smtClean="0"/>
              <a:t>In deep waters </a:t>
            </a:r>
            <a:r>
              <a:rPr lang="en-US" sz="2400" i="1" dirty="0" smtClean="0"/>
              <a:t>(depth &gt; 60m), </a:t>
            </a:r>
            <a:r>
              <a:rPr lang="en-US" sz="2400" i="1" dirty="0" smtClean="0"/>
              <a:t>the turbines need to be floated.</a:t>
            </a:r>
          </a:p>
          <a:p>
            <a:pPr marL="0" indent="0">
              <a:buNone/>
            </a:pPr>
            <a:endParaRPr lang="en-US" sz="2400" i="1" dirty="0" smtClean="0"/>
          </a:p>
          <a:p>
            <a:r>
              <a:rPr lang="en-US" sz="2400" i="1" dirty="0"/>
              <a:t>Common types of floating platforms include: </a:t>
            </a:r>
          </a:p>
          <a:p>
            <a:pPr lvl="1"/>
            <a:r>
              <a:rPr lang="en-US" sz="2000" i="1" dirty="0"/>
              <a:t>Tension-Leg Platform (TLP)</a:t>
            </a:r>
          </a:p>
          <a:p>
            <a:pPr lvl="1"/>
            <a:r>
              <a:rPr lang="en-US" sz="2000" i="1" dirty="0"/>
              <a:t>Spar Buoy</a:t>
            </a:r>
          </a:p>
          <a:p>
            <a:pPr lvl="1"/>
            <a:r>
              <a:rPr lang="en-US" sz="2000" i="1" dirty="0"/>
              <a:t>Semi-Submersible </a:t>
            </a:r>
          </a:p>
          <a:p>
            <a:endParaRPr lang="en-US" sz="2400" i="1" dirty="0" smtClean="0"/>
          </a:p>
          <a:p>
            <a:endParaRPr lang="en-US" sz="2400" i="1" dirty="0" smtClean="0"/>
          </a:p>
          <a:p>
            <a:pPr lvl="0"/>
            <a:r>
              <a:rPr lang="en-US" sz="2400" i="1" dirty="0"/>
              <a:t>Offshore structures have 6 D.O.F. </a:t>
            </a:r>
          </a:p>
          <a:p>
            <a:pPr lvl="1"/>
            <a:r>
              <a:rPr lang="en-US" i="1" dirty="0"/>
              <a:t> </a:t>
            </a:r>
            <a:r>
              <a:rPr lang="en-US" sz="2000" i="1" dirty="0"/>
              <a:t>3 displacements: Surge, Sway, Heave</a:t>
            </a:r>
          </a:p>
          <a:p>
            <a:pPr lvl="1"/>
            <a:r>
              <a:rPr lang="en-US" sz="2000" i="1" dirty="0"/>
              <a:t> 3 rotations: Roll, Pitch, Yaw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sz="2200" i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2344065"/>
            <a:ext cx="3648075" cy="2066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404" y="4678550"/>
            <a:ext cx="3255546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 and Mooring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" y="1000125"/>
            <a:ext cx="8905875" cy="5648325"/>
          </a:xfrm>
        </p:spPr>
        <p:txBody>
          <a:bodyPr/>
          <a:lstStyle/>
          <a:p>
            <a:pPr lvl="0"/>
            <a:r>
              <a:rPr lang="en-US" sz="2400" i="1" dirty="0"/>
              <a:t>Stability is an issue with floating turbines</a:t>
            </a:r>
          </a:p>
          <a:p>
            <a:pPr lvl="1"/>
            <a:r>
              <a:rPr lang="en-US" sz="2000" i="1" dirty="0">
                <a:solidFill>
                  <a:schemeClr val="bg2"/>
                </a:solidFill>
              </a:rPr>
              <a:t>HAWT vs. VAWT</a:t>
            </a:r>
          </a:p>
          <a:p>
            <a:pPr lvl="0"/>
            <a:endParaRPr lang="en-US" sz="2400" i="1" dirty="0" smtClean="0"/>
          </a:p>
          <a:p>
            <a:pPr lvl="0"/>
            <a:endParaRPr lang="en-US" sz="2400" i="1" dirty="0"/>
          </a:p>
          <a:p>
            <a:pPr lvl="0"/>
            <a:endParaRPr lang="en-US" sz="2400" i="1" dirty="0" smtClean="0"/>
          </a:p>
          <a:p>
            <a:pPr lvl="0"/>
            <a:endParaRPr lang="en-US" sz="2400" i="1" dirty="0" smtClean="0"/>
          </a:p>
          <a:p>
            <a:pPr lvl="0"/>
            <a:endParaRPr lang="en-US" sz="2400" i="1" dirty="0"/>
          </a:p>
          <a:p>
            <a:pPr lvl="0"/>
            <a:r>
              <a:rPr lang="en-US" sz="2400" i="1" dirty="0" smtClean="0"/>
              <a:t>Mooring </a:t>
            </a:r>
            <a:r>
              <a:rPr lang="en-US" sz="2400" i="1" dirty="0"/>
              <a:t>lines (tendons) </a:t>
            </a:r>
            <a:r>
              <a:rPr lang="en-US" sz="2400" i="1" dirty="0" smtClean="0"/>
              <a:t>functions:</a:t>
            </a:r>
            <a:endParaRPr lang="en-US" sz="2400" i="1" dirty="0"/>
          </a:p>
          <a:p>
            <a:pPr lvl="1"/>
            <a:r>
              <a:rPr lang="en-US" sz="2000" i="1" dirty="0">
                <a:solidFill>
                  <a:schemeClr val="bg2"/>
                </a:solidFill>
              </a:rPr>
              <a:t>Keep turbines in place</a:t>
            </a:r>
          </a:p>
          <a:p>
            <a:pPr lvl="1"/>
            <a:r>
              <a:rPr lang="en-US" sz="2000" i="1" dirty="0">
                <a:solidFill>
                  <a:schemeClr val="bg2"/>
                </a:solidFill>
              </a:rPr>
              <a:t>Tensions help stabilize the turbines </a:t>
            </a:r>
            <a:endParaRPr lang="en-US" sz="2000" i="1" dirty="0" smtClean="0">
              <a:solidFill>
                <a:schemeClr val="bg2"/>
              </a:solidFill>
            </a:endParaRPr>
          </a:p>
          <a:p>
            <a:pPr lvl="2"/>
            <a:r>
              <a:rPr lang="en-US" sz="1600" i="1" dirty="0">
                <a:solidFill>
                  <a:schemeClr val="bg2"/>
                </a:solidFill>
              </a:rPr>
              <a:t>The horizontal component of the tension force in </a:t>
            </a:r>
            <a:r>
              <a:rPr lang="en-US" sz="1600" i="1" dirty="0" smtClean="0">
                <a:solidFill>
                  <a:schemeClr val="bg2"/>
                </a:solidFill>
              </a:rPr>
              <a:t>the</a:t>
            </a:r>
          </a:p>
          <a:p>
            <a:pPr marL="914400" lvl="2" indent="0">
              <a:buNone/>
            </a:pPr>
            <a:r>
              <a:rPr lang="en-US" sz="1600" i="1" dirty="0" smtClean="0">
                <a:solidFill>
                  <a:schemeClr val="bg2"/>
                </a:solidFill>
              </a:rPr>
              <a:t>     </a:t>
            </a:r>
            <a:r>
              <a:rPr lang="en-US" sz="1600" i="1" dirty="0">
                <a:solidFill>
                  <a:schemeClr val="bg2"/>
                </a:solidFill>
              </a:rPr>
              <a:t>lines counteracts the lateral loads.</a:t>
            </a:r>
          </a:p>
          <a:p>
            <a:pPr lvl="2"/>
            <a:r>
              <a:rPr lang="en-US" sz="1600" i="1" dirty="0">
                <a:solidFill>
                  <a:schemeClr val="bg2"/>
                </a:solidFill>
              </a:rPr>
              <a:t>The vertical component will counteract the </a:t>
            </a:r>
            <a:r>
              <a:rPr lang="en-US" sz="1600" i="1" dirty="0" smtClean="0">
                <a:solidFill>
                  <a:schemeClr val="bg2"/>
                </a:solidFill>
              </a:rPr>
              <a:t>bouncy</a:t>
            </a:r>
          </a:p>
          <a:p>
            <a:pPr marL="914400" lvl="2" indent="0">
              <a:buNone/>
            </a:pPr>
            <a:r>
              <a:rPr lang="en-US" sz="1600" i="1" dirty="0">
                <a:solidFill>
                  <a:schemeClr val="bg2"/>
                </a:solidFill>
              </a:rPr>
              <a:t> </a:t>
            </a:r>
            <a:r>
              <a:rPr lang="en-US" sz="1600" i="1" dirty="0" smtClean="0">
                <a:solidFill>
                  <a:schemeClr val="bg2"/>
                </a:solidFill>
              </a:rPr>
              <a:t>    force.  </a:t>
            </a:r>
            <a:endParaRPr lang="en-US" sz="1600" i="1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endParaRPr lang="en-US" sz="2000" i="1" dirty="0">
              <a:solidFill>
                <a:srgbClr val="002060"/>
              </a:solidFill>
            </a:endParaRPr>
          </a:p>
          <a:p>
            <a:pPr lvl="1"/>
            <a:endParaRPr lang="en-US" sz="2000" dirty="0">
              <a:solidFill>
                <a:srgbClr val="002060"/>
              </a:solidFill>
            </a:endParaRPr>
          </a:p>
          <a:p>
            <a:pPr lvl="0"/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1568451"/>
            <a:ext cx="1716881" cy="2255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568451"/>
            <a:ext cx="1595438" cy="2255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640" y="4135436"/>
            <a:ext cx="2908913" cy="189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Tension-Leg Platform (TLP)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7017" y="1068779"/>
                <a:ext cx="8857673" cy="5189517"/>
              </a:xfrm>
            </p:spPr>
            <p:txBody>
              <a:bodyPr/>
              <a:lstStyle/>
              <a:p>
                <a:pPr lvl="0"/>
                <a:r>
                  <a:rPr lang="en-US" sz="2800" i="1" dirty="0" smtClean="0">
                    <a:solidFill>
                      <a:schemeClr val="tx1"/>
                    </a:solidFill>
                  </a:rPr>
                  <a:t>Buoyancy force 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vs. 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Weight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600" i="1" dirty="0">
                    <a:solidFill>
                      <a:schemeClr val="bg2"/>
                    </a:solidFill>
                  </a:rPr>
                  <a:t> </a:t>
                </a:r>
                <a:r>
                  <a:rPr lang="en-US" sz="2400" i="1" dirty="0" smtClean="0">
                    <a:solidFill>
                      <a:schemeClr val="bg2"/>
                    </a:solidFill>
                  </a:rPr>
                  <a:t> </a:t>
                </a:r>
                <a:endParaRPr lang="en-US" sz="2200" i="1" dirty="0">
                  <a:solidFill>
                    <a:schemeClr val="tx1"/>
                  </a:solidFill>
                </a:endParaRPr>
              </a:p>
              <a:p>
                <a:r>
                  <a:rPr lang="en-US" sz="2600" i="1" dirty="0" smtClean="0">
                    <a:solidFill>
                      <a:schemeClr val="tx1"/>
                    </a:solidFill>
                  </a:rPr>
                  <a:t>Mooring stabilized.</a:t>
                </a:r>
              </a:p>
              <a:p>
                <a:pPr lvl="1"/>
                <a:r>
                  <a:rPr lang="en-US" sz="2200" i="1" dirty="0" smtClean="0">
                    <a:solidFill>
                      <a:schemeClr val="bg2"/>
                    </a:solidFill>
                  </a:rPr>
                  <a:t>Has very good heave and angular motion. </a:t>
                </a:r>
              </a:p>
              <a:p>
                <a:pPr lvl="0"/>
                <a:r>
                  <a:rPr lang="en-US" sz="2800" i="1" dirty="0" smtClean="0">
                    <a:solidFill>
                      <a:schemeClr val="tx1"/>
                    </a:solidFill>
                  </a:rPr>
                  <a:t>Issues with TLP:</a:t>
                </a:r>
              </a:p>
              <a:p>
                <a:pPr lvl="1"/>
                <a:r>
                  <a:rPr lang="en-US" sz="2400" i="1" dirty="0" smtClean="0">
                    <a:solidFill>
                      <a:schemeClr val="bg2"/>
                    </a:solidFill>
                  </a:rPr>
                  <a:t>Cost &amp; complexity of the mooring 		       installation is relatively high. </a:t>
                </a:r>
              </a:p>
              <a:p>
                <a:pPr lvl="1"/>
                <a:r>
                  <a:rPr lang="en-US" sz="2400" i="1" dirty="0" smtClean="0">
                    <a:solidFill>
                      <a:schemeClr val="bg2"/>
                    </a:solidFill>
                  </a:rPr>
                  <a:t>The change in the tendon tensions  due 		to tidal variations.</a:t>
                </a:r>
              </a:p>
              <a:p>
                <a:pPr lvl="1"/>
                <a:r>
                  <a:rPr lang="en-US" sz="2400" i="1" dirty="0" smtClean="0">
                    <a:solidFill>
                      <a:schemeClr val="bg2"/>
                    </a:solidFill>
                  </a:rPr>
                  <a:t>The structural frequency between the </a:t>
                </a:r>
                <a:r>
                  <a:rPr lang="en-US" sz="2400" i="1" dirty="0" smtClean="0">
                    <a:solidFill>
                      <a:schemeClr val="bg2"/>
                    </a:solidFill>
                  </a:rPr>
                  <a:t>mast and </a:t>
                </a:r>
                <a:r>
                  <a:rPr lang="en-US" sz="2400" i="1" dirty="0" smtClean="0">
                    <a:solidFill>
                      <a:schemeClr val="bg2"/>
                    </a:solidFill>
                  </a:rPr>
                  <a:t>the mooring system. </a:t>
                </a:r>
                <a:r>
                  <a:rPr lang="en-US" sz="2400" i="1" dirty="0" smtClean="0">
                    <a:solidFill>
                      <a:srgbClr val="002060"/>
                    </a:solidFill>
                  </a:rPr>
                  <a:t>	</a:t>
                </a:r>
              </a:p>
              <a:p>
                <a:pPr lvl="0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017" y="1068779"/>
                <a:ext cx="8857673" cy="5189517"/>
              </a:xfrm>
              <a:blipFill rotWithShape="0">
                <a:blip r:embed="rId2"/>
                <a:stretch>
                  <a:fillRect l="-1239" t="-1174" r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1522" name="Picture 2" descr="http://gvsu.edu/cms3/assets/F5B05B98-B6D8-9801-381E62B0B0407514/PelaStar_FullCutAway_071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07" y="1151575"/>
            <a:ext cx="19431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0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 Buoy 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loater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73" y="1140031"/>
            <a:ext cx="8338127" cy="5130139"/>
          </a:xfrm>
        </p:spPr>
        <p:txBody>
          <a:bodyPr/>
          <a:lstStyle/>
          <a:p>
            <a:r>
              <a:rPr lang="en-US" sz="2400" i="1" dirty="0"/>
              <a:t>A</a:t>
            </a:r>
            <a:r>
              <a:rPr lang="en-US" sz="2400" i="1" dirty="0" smtClean="0"/>
              <a:t> </a:t>
            </a:r>
            <a:r>
              <a:rPr lang="en-US" sz="2400" i="1" dirty="0"/>
              <a:t>long closed cylinder that floats vertically below the sea </a:t>
            </a:r>
            <a:r>
              <a:rPr lang="en-US" sz="2400" i="1" dirty="0" smtClean="0"/>
              <a:t>surface.</a:t>
            </a:r>
          </a:p>
          <a:p>
            <a:r>
              <a:rPr lang="en-US" sz="2400" i="1" dirty="0" smtClean="0"/>
              <a:t>Ballast </a:t>
            </a:r>
            <a:r>
              <a:rPr lang="en-US" sz="2400" i="1" dirty="0" err="1" smtClean="0"/>
              <a:t>stablized</a:t>
            </a:r>
            <a:r>
              <a:rPr lang="en-US" sz="2400" i="1" dirty="0" smtClean="0"/>
              <a:t>.</a:t>
            </a:r>
          </a:p>
          <a:p>
            <a:pPr lvl="1"/>
            <a:r>
              <a:rPr lang="en-US" sz="2000" i="1" dirty="0" smtClean="0">
                <a:solidFill>
                  <a:schemeClr val="bg2"/>
                </a:solidFill>
              </a:rPr>
              <a:t>CG located below CB.</a:t>
            </a: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i="1" dirty="0" smtClean="0"/>
              <a:t>Have very deep draft.</a:t>
            </a:r>
          </a:p>
          <a:p>
            <a:pPr lvl="1"/>
            <a:r>
              <a:rPr lang="en-US" sz="2000" i="1" dirty="0" err="1" smtClean="0">
                <a:solidFill>
                  <a:schemeClr val="bg2"/>
                </a:solidFill>
              </a:rPr>
              <a:t>Hywind</a:t>
            </a:r>
            <a:r>
              <a:rPr lang="en-US" sz="2000" i="1" dirty="0" smtClean="0">
                <a:solidFill>
                  <a:schemeClr val="bg2"/>
                </a:solidFill>
              </a:rPr>
              <a:t> project by Statoil deployed a 2.3MW in </a:t>
            </a:r>
            <a:r>
              <a:rPr lang="en-US" sz="2000" i="1" dirty="0" smtClean="0">
                <a:solidFill>
                  <a:schemeClr val="bg2"/>
                </a:solidFill>
              </a:rPr>
              <a:t>water depth </a:t>
            </a:r>
          </a:p>
          <a:p>
            <a:pPr marL="457200" lvl="1" indent="0">
              <a:buNone/>
            </a:pPr>
            <a:r>
              <a:rPr lang="en-US" sz="2000" i="1" dirty="0" smtClean="0">
                <a:solidFill>
                  <a:schemeClr val="bg2"/>
                </a:solidFill>
              </a:rPr>
              <a:t>    of </a:t>
            </a:r>
            <a:r>
              <a:rPr lang="en-US" sz="2000" i="1" dirty="0" smtClean="0">
                <a:solidFill>
                  <a:schemeClr val="bg2"/>
                </a:solidFill>
              </a:rPr>
              <a:t>200m using spar buoy with draft in excess </a:t>
            </a:r>
            <a:r>
              <a:rPr lang="en-US" sz="2000" i="1" dirty="0" smtClean="0">
                <a:solidFill>
                  <a:schemeClr val="bg2"/>
                </a:solidFill>
              </a:rPr>
              <a:t>of 100 </a:t>
            </a:r>
            <a:r>
              <a:rPr lang="en-US" sz="2000" i="1" dirty="0" smtClean="0">
                <a:solidFill>
                  <a:schemeClr val="bg2"/>
                </a:solidFill>
              </a:rPr>
              <a:t>m. 	</a:t>
            </a:r>
          </a:p>
          <a:p>
            <a:pPr lvl="0"/>
            <a:r>
              <a:rPr lang="en-US" sz="2400" i="1" dirty="0" smtClean="0"/>
              <a:t>Uses taut lines and drag anchor to hold </a:t>
            </a:r>
            <a:r>
              <a:rPr lang="en-US" sz="2400" i="1" dirty="0" smtClean="0"/>
              <a:t>it </a:t>
            </a:r>
            <a:r>
              <a:rPr lang="en-US" sz="2400" i="1" dirty="0" smtClean="0"/>
              <a:t>in place.</a:t>
            </a:r>
          </a:p>
          <a:p>
            <a:pPr lvl="1"/>
            <a:r>
              <a:rPr lang="en-US" sz="2000" i="1" dirty="0" smtClean="0">
                <a:solidFill>
                  <a:schemeClr val="bg2"/>
                </a:solidFill>
              </a:rPr>
              <a:t>The horizontal component of the tension force in the 	             lines counteracts the lateral loads.</a:t>
            </a:r>
          </a:p>
          <a:p>
            <a:pPr lvl="1"/>
            <a:r>
              <a:rPr lang="en-US" sz="2000" i="1" dirty="0" smtClean="0">
                <a:solidFill>
                  <a:schemeClr val="bg2"/>
                </a:solidFill>
              </a:rPr>
              <a:t>The vertical component will counteract the bouncy.  </a:t>
            </a:r>
            <a:endParaRPr lang="en-US" sz="2000" i="1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endParaRPr lang="en-US" sz="2000" i="1" dirty="0">
              <a:solidFill>
                <a:srgbClr val="002060"/>
              </a:solidFill>
            </a:endParaRPr>
          </a:p>
        </p:txBody>
      </p:sp>
      <p:pic>
        <p:nvPicPr>
          <p:cNvPr id="493576" name="Picture 8" descr="http://graysharboroceanenergy.com/images/offsho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95" y="1644320"/>
            <a:ext cx="2018805" cy="46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Semi-Submersible Platform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4" y="951345"/>
            <a:ext cx="8391236" cy="5800437"/>
          </a:xfrm>
        </p:spPr>
        <p:txBody>
          <a:bodyPr/>
          <a:lstStyle/>
          <a:p>
            <a:r>
              <a:rPr lang="en-US" sz="2600" i="1" dirty="0" smtClean="0"/>
              <a:t>Essentially a floating deck supported by few </a:t>
            </a:r>
            <a:endParaRPr lang="en-US" sz="2600" i="1" dirty="0" smtClean="0"/>
          </a:p>
          <a:p>
            <a:pPr marL="0" indent="0">
              <a:buNone/>
            </a:pPr>
            <a:r>
              <a:rPr lang="en-US" sz="2600" i="1" dirty="0" smtClean="0"/>
              <a:t>    submerged </a:t>
            </a:r>
            <a:r>
              <a:rPr lang="en-US" sz="2600" i="1" dirty="0" smtClean="0"/>
              <a:t>columns.</a:t>
            </a:r>
          </a:p>
          <a:p>
            <a:r>
              <a:rPr lang="en-US" sz="2600" i="1" dirty="0" smtClean="0"/>
              <a:t>Buoyancy stabilized.</a:t>
            </a:r>
          </a:p>
          <a:p>
            <a:r>
              <a:rPr lang="en-US" sz="2600" i="1" dirty="0" err="1" smtClean="0"/>
              <a:t>Windfloat</a:t>
            </a:r>
            <a:r>
              <a:rPr lang="en-US" sz="2600" i="1" dirty="0" smtClean="0"/>
              <a:t> project</a:t>
            </a:r>
          </a:p>
          <a:p>
            <a:pPr lvl="1"/>
            <a:r>
              <a:rPr lang="en-US" sz="2200" i="1" dirty="0" smtClean="0">
                <a:solidFill>
                  <a:schemeClr val="bg2"/>
                </a:solidFill>
              </a:rPr>
              <a:t>By Principle Power</a:t>
            </a:r>
          </a:p>
          <a:p>
            <a:pPr lvl="1"/>
            <a:r>
              <a:rPr lang="en-US" sz="2200" i="1" dirty="0" smtClean="0">
                <a:solidFill>
                  <a:schemeClr val="bg2"/>
                </a:solidFill>
              </a:rPr>
              <a:t>Deployed a 2MW turbine off the coast of Portugal.</a:t>
            </a:r>
          </a:p>
          <a:p>
            <a:pPr lvl="1"/>
            <a:r>
              <a:rPr lang="en-US" sz="2200" i="1" dirty="0" smtClean="0">
                <a:solidFill>
                  <a:schemeClr val="bg2"/>
                </a:solidFill>
              </a:rPr>
              <a:t>Turbine placed on one of the </a:t>
            </a:r>
            <a:r>
              <a:rPr lang="en-US" sz="2200" i="1" dirty="0" smtClean="0">
                <a:solidFill>
                  <a:schemeClr val="bg2"/>
                </a:solidFill>
              </a:rPr>
              <a:t>hallow columns.</a:t>
            </a:r>
            <a:endParaRPr lang="en-US" sz="2200" i="1" dirty="0" smtClean="0">
              <a:solidFill>
                <a:schemeClr val="bg2"/>
              </a:solidFill>
            </a:endParaRPr>
          </a:p>
          <a:p>
            <a:pPr lvl="1"/>
            <a:r>
              <a:rPr lang="en-US" sz="2200" i="1" dirty="0" smtClean="0">
                <a:solidFill>
                  <a:schemeClr val="bg2"/>
                </a:solidFill>
              </a:rPr>
              <a:t>Used 4 slack catenary mooring lines. </a:t>
            </a:r>
            <a:endParaRPr lang="en-US" sz="2200" dirty="0" smtClean="0">
              <a:solidFill>
                <a:schemeClr val="bg2"/>
              </a:solidFill>
            </a:endParaRPr>
          </a:p>
          <a:p>
            <a:pPr lvl="0"/>
            <a:r>
              <a:rPr lang="en-US" sz="2600" i="1" dirty="0" err="1" smtClean="0"/>
              <a:t>DeepCWind</a:t>
            </a:r>
            <a:r>
              <a:rPr lang="en-US" sz="2600" i="1" dirty="0" smtClean="0"/>
              <a:t> project</a:t>
            </a:r>
          </a:p>
          <a:p>
            <a:pPr lvl="1"/>
            <a:r>
              <a:rPr lang="en-US" sz="2200" i="1" dirty="0" smtClean="0">
                <a:solidFill>
                  <a:schemeClr val="bg2"/>
                </a:solidFill>
              </a:rPr>
              <a:t>By the Univ. of Maine</a:t>
            </a:r>
          </a:p>
          <a:p>
            <a:pPr lvl="1"/>
            <a:r>
              <a:rPr lang="en-US" sz="2200" i="1" dirty="0" smtClean="0">
                <a:solidFill>
                  <a:schemeClr val="bg2"/>
                </a:solidFill>
              </a:rPr>
              <a:t>Composed of 3 light weight concrete columns. </a:t>
            </a:r>
            <a:endParaRPr lang="en-US" sz="2200" i="1" dirty="0" smtClean="0">
              <a:solidFill>
                <a:schemeClr val="bg2"/>
              </a:solidFill>
            </a:endParaRPr>
          </a:p>
          <a:p>
            <a:pPr lvl="1"/>
            <a:r>
              <a:rPr lang="en-US" sz="2200" i="1" dirty="0" smtClean="0">
                <a:solidFill>
                  <a:schemeClr val="bg2"/>
                </a:solidFill>
              </a:rPr>
              <a:t>Turbine placed in the center of the platform</a:t>
            </a:r>
          </a:p>
          <a:p>
            <a:pPr lvl="1"/>
            <a:r>
              <a:rPr lang="en-US" sz="2200" i="1" dirty="0" smtClean="0">
                <a:solidFill>
                  <a:schemeClr val="bg2"/>
                </a:solidFill>
              </a:rPr>
              <a:t>Uses only 3 slack catenary lines.</a:t>
            </a:r>
          </a:p>
          <a:p>
            <a:pPr lvl="1"/>
            <a:endParaRPr lang="en-US" sz="2200" i="1" dirty="0" smtClean="0">
              <a:solidFill>
                <a:srgbClr val="002060"/>
              </a:solidFill>
            </a:endParaRPr>
          </a:p>
          <a:p>
            <a:pPr lvl="0"/>
            <a:endParaRPr lang="en-US" sz="2600" i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sz="2200" dirty="0"/>
          </a:p>
          <a:p>
            <a:pPr lvl="1"/>
            <a:endParaRPr lang="en-US" sz="2200" dirty="0" smtClean="0"/>
          </a:p>
          <a:p>
            <a:pPr marL="457200" lvl="1" indent="0">
              <a:buNone/>
            </a:pPr>
            <a:endParaRPr lang="en-US" sz="2200" dirty="0" smtClean="0"/>
          </a:p>
        </p:txBody>
      </p:sp>
      <p:pic>
        <p:nvPicPr>
          <p:cNvPr id="494596" name="Picture 4" descr="http://u.jimdo.com/www7/o/s26240dcfef3f7bbf/img/i3e547bfb5568e31d/1353083423/std/eolico-offshore-windfl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395" y="1088571"/>
            <a:ext cx="182760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395" y="3898447"/>
            <a:ext cx="1827605" cy="25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106000</TotalTime>
  <Words>644</Words>
  <Application>Microsoft Office PowerPoint</Application>
  <PresentationFormat>On-screen Show (4:3)</PresentationFormat>
  <Paragraphs>109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宋体</vt:lpstr>
      <vt:lpstr>Arial</vt:lpstr>
      <vt:lpstr>Cambria Math</vt:lpstr>
      <vt:lpstr>Times New Roman</vt:lpstr>
      <vt:lpstr>Default Design</vt:lpstr>
      <vt:lpstr>Photo Editor Photo</vt:lpstr>
      <vt:lpstr>  An Experimental Investigation on Loading, Performance, and Wake Interactions between Floating VAWTs ____________________________________________</vt:lpstr>
      <vt:lpstr>Introduction &amp; Background</vt:lpstr>
      <vt:lpstr>Reasons for going offshore</vt:lpstr>
      <vt:lpstr>But why do we need to float the turbines </vt:lpstr>
      <vt:lpstr>Deep Water Technologies</vt:lpstr>
      <vt:lpstr>Stability and Mooring lines</vt:lpstr>
      <vt:lpstr>Tension-Leg Platform (TLP)</vt:lpstr>
      <vt:lpstr>Spar Buoy Floater </vt:lpstr>
      <vt:lpstr>Semi-Submersible Platform</vt:lpstr>
      <vt:lpstr>Offshore Hybrid technologies </vt:lpstr>
      <vt:lpstr>My Research</vt:lpstr>
      <vt:lpstr>Starting my research </vt:lpstr>
      <vt:lpstr>________________________________ Thank you for your attention   Questions? ________________________________ </vt:lpstr>
    </vt:vector>
  </TitlesOfParts>
  <Company>WMU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Experimentation Matrix</dc:title>
  <dc:creator>CAE Center</dc:creator>
  <cp:lastModifiedBy>Khosravi, Morteza [AER E]</cp:lastModifiedBy>
  <cp:revision>1671</cp:revision>
  <cp:lastPrinted>2013-10-16T17:02:47Z</cp:lastPrinted>
  <dcterms:created xsi:type="dcterms:W3CDTF">2004-11-14T20:14:58Z</dcterms:created>
  <dcterms:modified xsi:type="dcterms:W3CDTF">2013-10-18T16:30:12Z</dcterms:modified>
</cp:coreProperties>
</file>