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65" r:id="rId4"/>
    <p:sldId id="294" r:id="rId5"/>
    <p:sldId id="291" r:id="rId6"/>
    <p:sldId id="292" r:id="rId7"/>
    <p:sldId id="299" r:id="rId8"/>
    <p:sldId id="300" r:id="rId9"/>
    <p:sldId id="293" r:id="rId10"/>
    <p:sldId id="296" r:id="rId11"/>
    <p:sldId id="297" r:id="rId12"/>
    <p:sldId id="298" r:id="rId13"/>
    <p:sldId id="259" r:id="rId14"/>
    <p:sldId id="266" r:id="rId15"/>
    <p:sldId id="279" r:id="rId16"/>
    <p:sldId id="280" r:id="rId17"/>
    <p:sldId id="281" r:id="rId18"/>
    <p:sldId id="282" r:id="rId19"/>
    <p:sldId id="284" r:id="rId20"/>
    <p:sldId id="267" r:id="rId21"/>
    <p:sldId id="269" r:id="rId22"/>
    <p:sldId id="285"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80" d="100"/>
          <a:sy n="80" d="100"/>
        </p:scale>
        <p:origin x="-1480" y="-6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F88B77-EF36-4DBF-A51A-1A77153D7955}" type="datetimeFigureOut">
              <a:rPr lang="en-US" smtClean="0"/>
              <a:t>1/14/2015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E6990D-D025-4D2C-8256-F006A4225DA4}" type="slidenum">
              <a:rPr lang="en-US" smtClean="0"/>
              <a:t>‹#›</a:t>
            </a:fld>
            <a:endParaRPr lang="en-US"/>
          </a:p>
        </p:txBody>
      </p:sp>
    </p:spTree>
    <p:extLst>
      <p:ext uri="{BB962C8B-B14F-4D97-AF65-F5344CB8AC3E}">
        <p14:creationId xmlns:p14="http://schemas.microsoft.com/office/powerpoint/2010/main" val="7457538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1CD48F5-72B5-4E2F-B386-9F985286617D}" type="datetime1">
              <a:rPr lang="en-US" smtClean="0"/>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19AF68-69FE-4E33-9344-0B1091936790}" type="slidenum">
              <a:rPr lang="en-US" smtClean="0"/>
              <a:t>‹#›</a:t>
            </a:fld>
            <a:endParaRPr lang="en-US"/>
          </a:p>
        </p:txBody>
      </p:sp>
    </p:spTree>
    <p:extLst>
      <p:ext uri="{BB962C8B-B14F-4D97-AF65-F5344CB8AC3E}">
        <p14:creationId xmlns:p14="http://schemas.microsoft.com/office/powerpoint/2010/main" val="540542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D340CD-EF69-4072-B44A-B1EF5A4B09E4}" type="datetime1">
              <a:rPr lang="en-US" smtClean="0"/>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19AF68-69FE-4E33-9344-0B1091936790}" type="slidenum">
              <a:rPr lang="en-US" smtClean="0"/>
              <a:t>‹#›</a:t>
            </a:fld>
            <a:endParaRPr lang="en-US"/>
          </a:p>
        </p:txBody>
      </p:sp>
    </p:spTree>
    <p:extLst>
      <p:ext uri="{BB962C8B-B14F-4D97-AF65-F5344CB8AC3E}">
        <p14:creationId xmlns:p14="http://schemas.microsoft.com/office/powerpoint/2010/main" val="1962636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E1D804-6AA1-4538-A37E-8823EB6DFD34}" type="datetime1">
              <a:rPr lang="en-US" smtClean="0"/>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19AF68-69FE-4E33-9344-0B1091936790}" type="slidenum">
              <a:rPr lang="en-US" smtClean="0"/>
              <a:t>‹#›</a:t>
            </a:fld>
            <a:endParaRPr lang="en-US"/>
          </a:p>
        </p:txBody>
      </p:sp>
    </p:spTree>
    <p:extLst>
      <p:ext uri="{BB962C8B-B14F-4D97-AF65-F5344CB8AC3E}">
        <p14:creationId xmlns:p14="http://schemas.microsoft.com/office/powerpoint/2010/main" val="432953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EE4FBF-3014-44C3-AE10-2290E0DCC500}" type="datetime1">
              <a:rPr lang="en-US" smtClean="0"/>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19AF68-69FE-4E33-9344-0B1091936790}" type="slidenum">
              <a:rPr lang="en-US" smtClean="0"/>
              <a:t>‹#›</a:t>
            </a:fld>
            <a:endParaRPr lang="en-US"/>
          </a:p>
        </p:txBody>
      </p:sp>
    </p:spTree>
    <p:extLst>
      <p:ext uri="{BB962C8B-B14F-4D97-AF65-F5344CB8AC3E}">
        <p14:creationId xmlns:p14="http://schemas.microsoft.com/office/powerpoint/2010/main" val="4139408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520906-1B57-472F-B139-8EDC8646017E}" type="datetime1">
              <a:rPr lang="en-US" smtClean="0"/>
              <a:t>1/14/2015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19AF68-69FE-4E33-9344-0B1091936790}" type="slidenum">
              <a:rPr lang="en-US" smtClean="0"/>
              <a:t>‹#›</a:t>
            </a:fld>
            <a:endParaRPr lang="en-US"/>
          </a:p>
        </p:txBody>
      </p:sp>
    </p:spTree>
    <p:extLst>
      <p:ext uri="{BB962C8B-B14F-4D97-AF65-F5344CB8AC3E}">
        <p14:creationId xmlns:p14="http://schemas.microsoft.com/office/powerpoint/2010/main" val="1449395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984AC90-3011-403F-8DA2-526B7B732694}" type="datetime1">
              <a:rPr lang="en-US" smtClean="0"/>
              <a:t>1/14/2015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19AF68-69FE-4E33-9344-0B1091936790}" type="slidenum">
              <a:rPr lang="en-US" smtClean="0"/>
              <a:t>‹#›</a:t>
            </a:fld>
            <a:endParaRPr lang="en-US"/>
          </a:p>
        </p:txBody>
      </p:sp>
    </p:spTree>
    <p:extLst>
      <p:ext uri="{BB962C8B-B14F-4D97-AF65-F5344CB8AC3E}">
        <p14:creationId xmlns:p14="http://schemas.microsoft.com/office/powerpoint/2010/main" val="2725842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6F11C8D-2942-407E-981F-E5988DE205B8}" type="datetime1">
              <a:rPr lang="en-US" smtClean="0"/>
              <a:t>1/14/2015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19AF68-69FE-4E33-9344-0B1091936790}" type="slidenum">
              <a:rPr lang="en-US" smtClean="0"/>
              <a:t>‹#›</a:t>
            </a:fld>
            <a:endParaRPr lang="en-US"/>
          </a:p>
        </p:txBody>
      </p:sp>
    </p:spTree>
    <p:extLst>
      <p:ext uri="{BB962C8B-B14F-4D97-AF65-F5344CB8AC3E}">
        <p14:creationId xmlns:p14="http://schemas.microsoft.com/office/powerpoint/2010/main" val="673566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77BC2AB-61C5-4A3C-B5DB-CDB2FAAA7E86}" type="datetime1">
              <a:rPr lang="en-US" smtClean="0"/>
              <a:t>1/14/2015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19AF68-69FE-4E33-9344-0B1091936790}" type="slidenum">
              <a:rPr lang="en-US" smtClean="0"/>
              <a:t>‹#›</a:t>
            </a:fld>
            <a:endParaRPr lang="en-US"/>
          </a:p>
        </p:txBody>
      </p:sp>
    </p:spTree>
    <p:extLst>
      <p:ext uri="{BB962C8B-B14F-4D97-AF65-F5344CB8AC3E}">
        <p14:creationId xmlns:p14="http://schemas.microsoft.com/office/powerpoint/2010/main" val="2569848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A4BE91-2485-4B92-923E-6EF39FD51E58}" type="datetime1">
              <a:rPr lang="en-US" smtClean="0"/>
              <a:t>1/14/2015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19AF68-69FE-4E33-9344-0B1091936790}" type="slidenum">
              <a:rPr lang="en-US" smtClean="0"/>
              <a:t>‹#›</a:t>
            </a:fld>
            <a:endParaRPr lang="en-US"/>
          </a:p>
        </p:txBody>
      </p:sp>
    </p:spTree>
    <p:extLst>
      <p:ext uri="{BB962C8B-B14F-4D97-AF65-F5344CB8AC3E}">
        <p14:creationId xmlns:p14="http://schemas.microsoft.com/office/powerpoint/2010/main" val="2686169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D70E53-F172-4F59-BE5D-A7628B8DD2B1}" type="datetime1">
              <a:rPr lang="en-US" smtClean="0"/>
              <a:t>1/14/2015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19AF68-69FE-4E33-9344-0B1091936790}" type="slidenum">
              <a:rPr lang="en-US" smtClean="0"/>
              <a:t>‹#›</a:t>
            </a:fld>
            <a:endParaRPr lang="en-US"/>
          </a:p>
        </p:txBody>
      </p:sp>
    </p:spTree>
    <p:extLst>
      <p:ext uri="{BB962C8B-B14F-4D97-AF65-F5344CB8AC3E}">
        <p14:creationId xmlns:p14="http://schemas.microsoft.com/office/powerpoint/2010/main" val="2569875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8B1725-708B-4A4D-AEC3-82E844235C2D}" type="datetime1">
              <a:rPr lang="en-US" smtClean="0"/>
              <a:t>1/14/2015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19AF68-69FE-4E33-9344-0B1091936790}" type="slidenum">
              <a:rPr lang="en-US" smtClean="0"/>
              <a:t>‹#›</a:t>
            </a:fld>
            <a:endParaRPr lang="en-US"/>
          </a:p>
        </p:txBody>
      </p:sp>
    </p:spTree>
    <p:extLst>
      <p:ext uri="{BB962C8B-B14F-4D97-AF65-F5344CB8AC3E}">
        <p14:creationId xmlns:p14="http://schemas.microsoft.com/office/powerpoint/2010/main" val="4187916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1CE085-9567-4B32-95A3-6DCBDA717032}" type="datetime1">
              <a:rPr lang="en-US" smtClean="0"/>
              <a:t>1/14/2015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19AF68-69FE-4E33-9344-0B1091936790}" type="slidenum">
              <a:rPr lang="en-US" smtClean="0"/>
              <a:t>‹#›</a:t>
            </a:fld>
            <a:endParaRPr lang="en-US"/>
          </a:p>
        </p:txBody>
      </p:sp>
    </p:spTree>
    <p:extLst>
      <p:ext uri="{BB962C8B-B14F-4D97-AF65-F5344CB8AC3E}">
        <p14:creationId xmlns:p14="http://schemas.microsoft.com/office/powerpoint/2010/main" val="1439779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energy.gov/eere/wind/downloads/2014-wind-program-peer-review-report"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www.ieawind.org/long-term%20reports/IEA%20Long%20Term%20R_D_Approved%20July%2023%202013.pdf"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www.ieawind.org/Strategic_Plans/100713/EOT%20Strat%20Plan%202013.pdf"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www.windplatform.eu/fileadmin/ewetp_docs/Documents/reports/TPWind_SRA.pdf"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home.eng.iastate.edu/~jdm/wesep594/"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0"/>
            <a:ext cx="8839200" cy="3429000"/>
          </a:xfrm>
        </p:spPr>
        <p:txBody>
          <a:bodyPr>
            <a:normAutofit fontScale="90000"/>
          </a:bodyPr>
          <a:lstStyle/>
          <a:p>
            <a:r>
              <a:rPr lang="en-US" dirty="0"/>
              <a:t>Introduction to the Wind Energy Science, Engineering, and Policy (WESEP)</a:t>
            </a:r>
            <a:br>
              <a:rPr lang="en-US" dirty="0"/>
            </a:br>
            <a:r>
              <a:rPr lang="en-US" dirty="0"/>
              <a:t>Real-Time Research Seminar (RTRS)</a:t>
            </a:r>
            <a:br>
              <a:rPr lang="en-US" dirty="0"/>
            </a:br>
            <a:r>
              <a:rPr lang="en-US" dirty="0"/>
              <a:t>Spring Semester, </a:t>
            </a:r>
            <a:r>
              <a:rPr lang="en-US" dirty="0" smtClean="0"/>
              <a:t>2015</a:t>
            </a:r>
            <a:endParaRPr lang="en-US" dirty="0"/>
          </a:p>
        </p:txBody>
      </p:sp>
      <p:sp>
        <p:nvSpPr>
          <p:cNvPr id="4" name="Slide Number Placeholder 3"/>
          <p:cNvSpPr>
            <a:spLocks noGrp="1"/>
          </p:cNvSpPr>
          <p:nvPr>
            <p:ph type="sldNum" sz="quarter" idx="12"/>
          </p:nvPr>
        </p:nvSpPr>
        <p:spPr>
          <a:xfrm>
            <a:off x="8763000" y="6492875"/>
            <a:ext cx="381000" cy="365125"/>
          </a:xfrm>
        </p:spPr>
        <p:txBody>
          <a:bodyPr/>
          <a:lstStyle/>
          <a:p>
            <a:fld id="{CA19AF68-69FE-4E33-9344-0B1091936790}" type="slidenum">
              <a:rPr lang="en-US" b="1" smtClean="0">
                <a:solidFill>
                  <a:schemeClr val="tx1"/>
                </a:solidFill>
                <a:latin typeface="Arial" panose="020B0604020202020204" pitchFamily="34" charset="0"/>
                <a:cs typeface="Arial" panose="020B0604020202020204" pitchFamily="34" charset="0"/>
              </a:rPr>
              <a:t>1</a:t>
            </a:fld>
            <a:endParaRPr lang="en-US" b="1" dirty="0">
              <a:solidFill>
                <a:schemeClr val="tx1"/>
              </a:solidFill>
              <a:latin typeface="Arial" panose="020B0604020202020204" pitchFamily="34" charset="0"/>
              <a:cs typeface="Arial" panose="020B0604020202020204" pitchFamily="34" charset="0"/>
            </a:endParaRPr>
          </a:p>
        </p:txBody>
      </p:sp>
      <p:sp>
        <p:nvSpPr>
          <p:cNvPr id="6" name="Subtitle 5"/>
          <p:cNvSpPr>
            <a:spLocks noGrp="1"/>
          </p:cNvSpPr>
          <p:nvPr>
            <p:ph type="subTitle" idx="1"/>
          </p:nvPr>
        </p:nvSpPr>
        <p:spPr>
          <a:xfrm>
            <a:off x="1371600" y="3886200"/>
            <a:ext cx="6400800" cy="1752600"/>
          </a:xfrm>
        </p:spPr>
        <p:txBody>
          <a:bodyPr/>
          <a:lstStyle/>
          <a:p>
            <a:r>
              <a:rPr lang="en-US" dirty="0" smtClean="0">
                <a:solidFill>
                  <a:schemeClr val="tx1"/>
                </a:solidFill>
              </a:rPr>
              <a:t>J. McCalley</a:t>
            </a:r>
          </a:p>
          <a:p>
            <a:r>
              <a:rPr lang="en-US" dirty="0" smtClean="0">
                <a:solidFill>
                  <a:schemeClr val="tx1"/>
                </a:solidFill>
              </a:rPr>
              <a:t>WESEP 594</a:t>
            </a:r>
          </a:p>
          <a:p>
            <a:r>
              <a:rPr lang="en-US" dirty="0" smtClean="0">
                <a:solidFill>
                  <a:schemeClr val="tx1"/>
                </a:solidFill>
              </a:rPr>
              <a:t>January 14, 2015</a:t>
            </a:r>
            <a:endParaRPr lang="en-US" dirty="0">
              <a:solidFill>
                <a:schemeClr val="tx1"/>
              </a:solidFill>
            </a:endParaRPr>
          </a:p>
        </p:txBody>
      </p:sp>
    </p:spTree>
    <p:extLst>
      <p:ext uri="{BB962C8B-B14F-4D97-AF65-F5344CB8AC3E}">
        <p14:creationId xmlns:p14="http://schemas.microsoft.com/office/powerpoint/2010/main" val="21470035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3"/>
          <p:cNvSpPr>
            <a:spLocks noGrp="1"/>
          </p:cNvSpPr>
          <p:nvPr>
            <p:ph type="sldNum" sz="quarter" idx="12"/>
          </p:nvPr>
        </p:nvSpPr>
        <p:spPr>
          <a:xfrm>
            <a:off x="8763000" y="6492875"/>
            <a:ext cx="381000" cy="365125"/>
          </a:xfrm>
        </p:spPr>
        <p:txBody>
          <a:bodyPr/>
          <a:lstStyle/>
          <a:p>
            <a:fld id="{CA19AF68-69FE-4E33-9344-0B1091936790}" type="slidenum">
              <a:rPr lang="en-US" b="1" smtClean="0">
                <a:solidFill>
                  <a:schemeClr val="tx1"/>
                </a:solidFill>
                <a:latin typeface="Arial" panose="020B0604020202020204" pitchFamily="34" charset="0"/>
                <a:cs typeface="Arial" panose="020B0604020202020204" pitchFamily="34" charset="0"/>
              </a:rPr>
              <a:t>10</a:t>
            </a:fld>
            <a:endParaRPr lang="en-US" b="1" dirty="0">
              <a:solidFill>
                <a:schemeClr val="tx1"/>
              </a:solidFill>
              <a:latin typeface="Arial" panose="020B0604020202020204" pitchFamily="34" charset="0"/>
              <a:cs typeface="Arial" panose="020B0604020202020204" pitchFamily="34" charset="0"/>
            </a:endParaRPr>
          </a:p>
        </p:txBody>
      </p:sp>
      <p:sp>
        <p:nvSpPr>
          <p:cNvPr id="6" name="Subtitle 4"/>
          <p:cNvSpPr>
            <a:spLocks noGrp="1"/>
          </p:cNvSpPr>
          <p:nvPr>
            <p:ph type="subTitle" idx="1"/>
          </p:nvPr>
        </p:nvSpPr>
        <p:spPr>
          <a:xfrm>
            <a:off x="76200" y="26581"/>
            <a:ext cx="9067800" cy="583019"/>
          </a:xfrm>
        </p:spPr>
        <p:txBody>
          <a:bodyPr/>
          <a:lstStyle/>
          <a:p>
            <a:r>
              <a:rPr lang="en-US" b="1" dirty="0">
                <a:solidFill>
                  <a:schemeClr val="tx1"/>
                </a:solidFill>
              </a:rPr>
              <a:t>7</a:t>
            </a:r>
            <a:r>
              <a:rPr lang="en-US" b="1" dirty="0" smtClean="0">
                <a:solidFill>
                  <a:schemeClr val="tx1"/>
                </a:solidFill>
              </a:rPr>
              <a:t>. Level 2 course considerations</a:t>
            </a:r>
            <a:endParaRPr lang="en-US" b="1" dirty="0">
              <a:solidFill>
                <a:schemeClr val="tx1"/>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0775" y="654050"/>
            <a:ext cx="4362450" cy="5549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203905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3"/>
          <p:cNvSpPr>
            <a:spLocks noGrp="1"/>
          </p:cNvSpPr>
          <p:nvPr>
            <p:ph type="sldNum" sz="quarter" idx="12"/>
          </p:nvPr>
        </p:nvSpPr>
        <p:spPr>
          <a:xfrm>
            <a:off x="8763000" y="6492875"/>
            <a:ext cx="381000" cy="365125"/>
          </a:xfrm>
        </p:spPr>
        <p:txBody>
          <a:bodyPr/>
          <a:lstStyle/>
          <a:p>
            <a:fld id="{CA19AF68-69FE-4E33-9344-0B1091936790}" type="slidenum">
              <a:rPr lang="en-US" b="1" smtClean="0">
                <a:solidFill>
                  <a:schemeClr val="tx1"/>
                </a:solidFill>
                <a:latin typeface="Arial" panose="020B0604020202020204" pitchFamily="34" charset="0"/>
                <a:cs typeface="Arial" panose="020B0604020202020204" pitchFamily="34" charset="0"/>
              </a:rPr>
              <a:t>11</a:t>
            </a:fld>
            <a:endParaRPr lang="en-US" b="1" dirty="0">
              <a:solidFill>
                <a:schemeClr val="tx1"/>
              </a:solidFill>
              <a:latin typeface="Arial" panose="020B0604020202020204" pitchFamily="34" charset="0"/>
              <a:cs typeface="Arial" panose="020B0604020202020204" pitchFamily="34" charset="0"/>
            </a:endParaRPr>
          </a:p>
        </p:txBody>
      </p:sp>
      <p:sp>
        <p:nvSpPr>
          <p:cNvPr id="6" name="Subtitle 4"/>
          <p:cNvSpPr>
            <a:spLocks noGrp="1"/>
          </p:cNvSpPr>
          <p:nvPr>
            <p:ph type="subTitle" idx="1"/>
          </p:nvPr>
        </p:nvSpPr>
        <p:spPr>
          <a:xfrm>
            <a:off x="76200" y="26581"/>
            <a:ext cx="9067800" cy="583019"/>
          </a:xfrm>
        </p:spPr>
        <p:txBody>
          <a:bodyPr/>
          <a:lstStyle/>
          <a:p>
            <a:r>
              <a:rPr lang="en-US" b="1" dirty="0">
                <a:solidFill>
                  <a:schemeClr val="tx1"/>
                </a:solidFill>
              </a:rPr>
              <a:t>7</a:t>
            </a:r>
            <a:r>
              <a:rPr lang="en-US" b="1" dirty="0" smtClean="0">
                <a:solidFill>
                  <a:schemeClr val="tx1"/>
                </a:solidFill>
              </a:rPr>
              <a:t>. Level 2 course considerations</a:t>
            </a:r>
            <a:endParaRPr lang="en-US" b="1" dirty="0">
              <a:solidFill>
                <a:schemeClr val="tx1"/>
              </a:solidFill>
            </a:endParaRP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525462"/>
            <a:ext cx="8077200" cy="6332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ight Arrow 1"/>
          <p:cNvSpPr/>
          <p:nvPr/>
        </p:nvSpPr>
        <p:spPr>
          <a:xfrm>
            <a:off x="0" y="2362200"/>
            <a:ext cx="4572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0" y="1676400"/>
            <a:ext cx="4572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0" y="2895600"/>
            <a:ext cx="4572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0" y="4267200"/>
            <a:ext cx="4572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3962400" y="2590800"/>
            <a:ext cx="4572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a:off x="3962400" y="5029200"/>
            <a:ext cx="4572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Arrow 12"/>
          <p:cNvSpPr/>
          <p:nvPr/>
        </p:nvSpPr>
        <p:spPr>
          <a:xfrm>
            <a:off x="3962400" y="1600200"/>
            <a:ext cx="4572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810758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3"/>
          <p:cNvSpPr>
            <a:spLocks noGrp="1"/>
          </p:cNvSpPr>
          <p:nvPr>
            <p:ph type="sldNum" sz="quarter" idx="12"/>
          </p:nvPr>
        </p:nvSpPr>
        <p:spPr>
          <a:xfrm>
            <a:off x="8763000" y="6492875"/>
            <a:ext cx="381000" cy="365125"/>
          </a:xfrm>
        </p:spPr>
        <p:txBody>
          <a:bodyPr/>
          <a:lstStyle/>
          <a:p>
            <a:fld id="{CA19AF68-69FE-4E33-9344-0B1091936790}" type="slidenum">
              <a:rPr lang="en-US" b="1" smtClean="0">
                <a:solidFill>
                  <a:schemeClr val="tx1"/>
                </a:solidFill>
                <a:latin typeface="Arial" panose="020B0604020202020204" pitchFamily="34" charset="0"/>
                <a:cs typeface="Arial" panose="020B0604020202020204" pitchFamily="34" charset="0"/>
              </a:rPr>
              <a:t>12</a:t>
            </a:fld>
            <a:endParaRPr lang="en-US" b="1" dirty="0">
              <a:solidFill>
                <a:schemeClr val="tx1"/>
              </a:solidFill>
              <a:latin typeface="Arial" panose="020B0604020202020204" pitchFamily="34" charset="0"/>
              <a:cs typeface="Arial" panose="020B0604020202020204" pitchFamily="34" charset="0"/>
            </a:endParaRPr>
          </a:p>
        </p:txBody>
      </p:sp>
      <p:sp>
        <p:nvSpPr>
          <p:cNvPr id="6" name="Subtitle 4"/>
          <p:cNvSpPr>
            <a:spLocks noGrp="1"/>
          </p:cNvSpPr>
          <p:nvPr>
            <p:ph type="subTitle" idx="1"/>
          </p:nvPr>
        </p:nvSpPr>
        <p:spPr>
          <a:xfrm>
            <a:off x="76200" y="26581"/>
            <a:ext cx="9067800" cy="583019"/>
          </a:xfrm>
        </p:spPr>
        <p:txBody>
          <a:bodyPr/>
          <a:lstStyle/>
          <a:p>
            <a:r>
              <a:rPr lang="en-US" b="1" dirty="0">
                <a:solidFill>
                  <a:schemeClr val="tx1"/>
                </a:solidFill>
              </a:rPr>
              <a:t>7</a:t>
            </a:r>
            <a:r>
              <a:rPr lang="en-US" b="1" dirty="0" smtClean="0">
                <a:solidFill>
                  <a:schemeClr val="tx1"/>
                </a:solidFill>
              </a:rPr>
              <a:t>. Level 2 course considerations</a:t>
            </a:r>
            <a:endParaRPr lang="en-US" b="1" dirty="0">
              <a:solidFill>
                <a:schemeClr val="tx1"/>
              </a:solidFill>
            </a:endParaRPr>
          </a:p>
        </p:txBody>
      </p:sp>
      <p:sp>
        <p:nvSpPr>
          <p:cNvPr id="2" name="TextBox 1"/>
          <p:cNvSpPr txBox="1"/>
          <p:nvPr/>
        </p:nvSpPr>
        <p:spPr>
          <a:xfrm>
            <a:off x="292210" y="697468"/>
            <a:ext cx="8534400" cy="369332"/>
          </a:xfrm>
          <a:prstGeom prst="rect">
            <a:avLst/>
          </a:prstGeom>
          <a:noFill/>
        </p:spPr>
        <p:txBody>
          <a:bodyPr wrap="square" rtlCol="0">
            <a:spAutoFit/>
          </a:bodyPr>
          <a:lstStyle/>
          <a:p>
            <a:pPr algn="ctr"/>
            <a:r>
              <a:rPr lang="en-US" b="1" dirty="0" smtClean="0"/>
              <a:t>COURSES NOT APPROVED</a:t>
            </a:r>
            <a:endParaRPr lang="en-US" b="1" dirty="0"/>
          </a:p>
        </p:txBody>
      </p:sp>
      <p:sp>
        <p:nvSpPr>
          <p:cNvPr id="3" name="Rectangle 2"/>
          <p:cNvSpPr/>
          <p:nvPr/>
        </p:nvSpPr>
        <p:spPr>
          <a:xfrm>
            <a:off x="368604" y="1371600"/>
            <a:ext cx="4203395" cy="369332"/>
          </a:xfrm>
          <a:prstGeom prst="rect">
            <a:avLst/>
          </a:prstGeom>
        </p:spPr>
        <p:txBody>
          <a:bodyPr wrap="none">
            <a:spAutoFit/>
          </a:bodyPr>
          <a:lstStyle/>
          <a:p>
            <a:r>
              <a:rPr lang="en-US" b="1" dirty="0"/>
              <a:t>CPR E 546. Wireless and Sensor Networks.</a:t>
            </a:r>
            <a:endParaRPr lang="en-US" dirty="0"/>
          </a:p>
        </p:txBody>
      </p:sp>
      <p:sp>
        <p:nvSpPr>
          <p:cNvPr id="7" name="Rectangle 6"/>
          <p:cNvSpPr/>
          <p:nvPr/>
        </p:nvSpPr>
        <p:spPr>
          <a:xfrm>
            <a:off x="381000" y="2123416"/>
            <a:ext cx="4572000" cy="646331"/>
          </a:xfrm>
          <a:prstGeom prst="rect">
            <a:avLst/>
          </a:prstGeom>
        </p:spPr>
        <p:txBody>
          <a:bodyPr>
            <a:spAutoFit/>
          </a:bodyPr>
          <a:lstStyle/>
          <a:p>
            <a:r>
              <a:rPr lang="en-US" b="1" dirty="0"/>
              <a:t>CPR E 528. Probabilistic Methods in Computer Engineering</a:t>
            </a:r>
            <a:endParaRPr lang="en-US" dirty="0"/>
          </a:p>
        </p:txBody>
      </p:sp>
      <p:sp>
        <p:nvSpPr>
          <p:cNvPr id="8" name="Rectangle 7"/>
          <p:cNvSpPr/>
          <p:nvPr/>
        </p:nvSpPr>
        <p:spPr>
          <a:xfrm>
            <a:off x="451280" y="3200400"/>
            <a:ext cx="4577920" cy="369332"/>
          </a:xfrm>
          <a:prstGeom prst="rect">
            <a:avLst/>
          </a:prstGeom>
        </p:spPr>
        <p:txBody>
          <a:bodyPr wrap="none">
            <a:spAutoFit/>
          </a:bodyPr>
          <a:lstStyle/>
          <a:p>
            <a:r>
              <a:rPr lang="en-US" b="1" dirty="0"/>
              <a:t>COM S 511. Design and Analysis of Algorithms</a:t>
            </a:r>
            <a:endParaRPr lang="en-US" dirty="0"/>
          </a:p>
        </p:txBody>
      </p:sp>
    </p:spTree>
    <p:extLst>
      <p:ext uri="{BB962C8B-B14F-4D97-AF65-F5344CB8AC3E}">
        <p14:creationId xmlns:p14="http://schemas.microsoft.com/office/powerpoint/2010/main" val="16694856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76200" y="26581"/>
            <a:ext cx="9067800" cy="583019"/>
          </a:xfrm>
        </p:spPr>
        <p:txBody>
          <a:bodyPr/>
          <a:lstStyle/>
          <a:p>
            <a:r>
              <a:rPr lang="en-US" b="1" dirty="0" smtClean="0">
                <a:solidFill>
                  <a:schemeClr val="tx1"/>
                </a:solidFill>
              </a:rPr>
              <a:t>Wind Energy Research Taxonomies</a:t>
            </a:r>
            <a:endParaRPr lang="en-US" b="1" dirty="0">
              <a:solidFill>
                <a:schemeClr val="tx1"/>
              </a:solidFill>
            </a:endParaRPr>
          </a:p>
        </p:txBody>
      </p:sp>
      <p:sp>
        <p:nvSpPr>
          <p:cNvPr id="10" name="TextBox 9"/>
          <p:cNvSpPr txBox="1"/>
          <p:nvPr/>
        </p:nvSpPr>
        <p:spPr>
          <a:xfrm>
            <a:off x="0" y="609600"/>
            <a:ext cx="9067800" cy="461665"/>
          </a:xfrm>
          <a:prstGeom prst="rect">
            <a:avLst/>
          </a:prstGeom>
          <a:noFill/>
        </p:spPr>
        <p:txBody>
          <a:bodyPr wrap="square" rtlCol="0">
            <a:spAutoFit/>
          </a:bodyPr>
          <a:lstStyle/>
          <a:p>
            <a:r>
              <a:rPr lang="en-US" sz="2400" b="1" dirty="0" smtClean="0"/>
              <a:t>ISU Wind Energy Science, Engineering and Policy (2011):</a:t>
            </a:r>
            <a:endParaRPr lang="en-US" sz="2400" b="1" dirty="0"/>
          </a:p>
        </p:txBody>
      </p:sp>
      <p:sp>
        <p:nvSpPr>
          <p:cNvPr id="12" name="Slide Number Placeholder 3"/>
          <p:cNvSpPr>
            <a:spLocks noGrp="1"/>
          </p:cNvSpPr>
          <p:nvPr>
            <p:ph type="sldNum" sz="quarter" idx="12"/>
          </p:nvPr>
        </p:nvSpPr>
        <p:spPr>
          <a:xfrm>
            <a:off x="8763000" y="6492875"/>
            <a:ext cx="381000" cy="365125"/>
          </a:xfrm>
        </p:spPr>
        <p:txBody>
          <a:bodyPr/>
          <a:lstStyle/>
          <a:p>
            <a:fld id="{CA19AF68-69FE-4E33-9344-0B1091936790}" type="slidenum">
              <a:rPr lang="en-US" b="1" smtClean="0">
                <a:solidFill>
                  <a:schemeClr val="tx1"/>
                </a:solidFill>
                <a:latin typeface="Arial" panose="020B0604020202020204" pitchFamily="34" charset="0"/>
                <a:cs typeface="Arial" panose="020B0604020202020204" pitchFamily="34" charset="0"/>
              </a:rPr>
              <a:t>13</a:t>
            </a:fld>
            <a:endParaRPr lang="en-US" b="1" dirty="0">
              <a:solidFill>
                <a:schemeClr val="tx1"/>
              </a:solidFill>
              <a:latin typeface="Arial" panose="020B0604020202020204" pitchFamily="34" charset="0"/>
              <a:cs typeface="Arial" panose="020B0604020202020204" pitchFamily="34" charset="0"/>
            </a:endParaRPr>
          </a:p>
        </p:txBody>
      </p:sp>
      <p:sp>
        <p:nvSpPr>
          <p:cNvPr id="11" name="Subtitle 2"/>
          <p:cNvSpPr txBox="1">
            <a:spLocks/>
          </p:cNvSpPr>
          <p:nvPr/>
        </p:nvSpPr>
        <p:spPr>
          <a:xfrm>
            <a:off x="0" y="990600"/>
            <a:ext cx="9144000" cy="5867400"/>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800" b="1" dirty="0" smtClean="0"/>
              <a:t>I. Wind resource characterization &amp; aerodynamics of wind farms</a:t>
            </a:r>
          </a:p>
          <a:p>
            <a:pPr>
              <a:buFont typeface="+mj-lt"/>
              <a:buAutoNum type="arabicPeriod"/>
            </a:pPr>
            <a:r>
              <a:rPr lang="en-US" sz="1800" dirty="0" smtClean="0"/>
              <a:t>mesoscale </a:t>
            </a:r>
            <a:r>
              <a:rPr lang="en-US" sz="1800" dirty="0"/>
              <a:t>meteorology and large eddy simulation models built on first principles, </a:t>
            </a:r>
            <a:endParaRPr lang="en-US" sz="1800" dirty="0" smtClean="0"/>
          </a:p>
          <a:p>
            <a:pPr>
              <a:buFont typeface="+mj-lt"/>
              <a:buAutoNum type="arabicPeriod"/>
            </a:pPr>
            <a:r>
              <a:rPr lang="en-US" sz="1800" dirty="0" smtClean="0"/>
              <a:t>physical </a:t>
            </a:r>
            <a:r>
              <a:rPr lang="en-US" sz="1800" dirty="0"/>
              <a:t>simulations in wind tunnels of the atmospheric boundary layer (ABL) on various terrains to study its interaction with windfarms to optimize power output, </a:t>
            </a:r>
          </a:p>
          <a:p>
            <a:pPr>
              <a:buFont typeface="+mj-lt"/>
              <a:buAutoNum type="arabicPeriod"/>
            </a:pPr>
            <a:r>
              <a:rPr lang="en-US" sz="1800" dirty="0" smtClean="0"/>
              <a:t>field </a:t>
            </a:r>
            <a:r>
              <a:rPr lang="en-US" sz="1800" dirty="0"/>
              <a:t>measurements of ABL wind profiles and surface layer mean and turbulence fields and vertical fluxes of heat, moisture, momentum, and carbon dioxide. </a:t>
            </a:r>
            <a:r>
              <a:rPr lang="en-US" sz="1800" b="1" dirty="0" smtClean="0"/>
              <a:t> </a:t>
            </a:r>
            <a:endParaRPr lang="en-US" sz="1800" dirty="0" smtClean="0"/>
          </a:p>
          <a:p>
            <a:pPr marL="0" indent="0">
              <a:buNone/>
            </a:pPr>
            <a:r>
              <a:rPr lang="en-US" sz="1800" b="1" dirty="0" smtClean="0"/>
              <a:t>II. Wind energy conversion system and grid operations </a:t>
            </a:r>
          </a:p>
          <a:p>
            <a:pPr marL="0" indent="0">
              <a:buNone/>
            </a:pPr>
            <a:r>
              <a:rPr lang="en-US" sz="1800" dirty="0"/>
              <a:t>I</a:t>
            </a:r>
            <a:r>
              <a:rPr lang="en-US" sz="1800" dirty="0" smtClean="0"/>
              <a:t>dentify </a:t>
            </a:r>
            <a:r>
              <a:rPr lang="en-US" sz="1800" dirty="0"/>
              <a:t>the extent to which interdependencies between </a:t>
            </a:r>
            <a:endParaRPr lang="en-US" sz="1800" dirty="0" smtClean="0"/>
          </a:p>
          <a:p>
            <a:pPr>
              <a:buFont typeface="+mj-lt"/>
              <a:buAutoNum type="arabicPeriod"/>
            </a:pPr>
            <a:r>
              <a:rPr lang="en-US" sz="1800" dirty="0" smtClean="0"/>
              <a:t>choice </a:t>
            </a:r>
            <a:r>
              <a:rPr lang="en-US" sz="1800" dirty="0"/>
              <a:t>of wind farm </a:t>
            </a:r>
            <a:r>
              <a:rPr lang="en-US" sz="1800" dirty="0" smtClean="0"/>
              <a:t>locations in </a:t>
            </a:r>
            <a:r>
              <a:rPr lang="en-US" sz="1800" dirty="0"/>
              <a:t>terms of terrain, wind </a:t>
            </a:r>
            <a:r>
              <a:rPr lang="en-US" sz="1800" dirty="0" smtClean="0"/>
              <a:t>resource</a:t>
            </a:r>
            <a:r>
              <a:rPr lang="en-US" sz="1800" dirty="0"/>
              <a:t> </a:t>
            </a:r>
            <a:r>
              <a:rPr lang="en-US" sz="1800" dirty="0" smtClean="0"/>
              <a:t>&amp; grid interconnection </a:t>
            </a:r>
            <a:r>
              <a:rPr lang="en-US" sz="1800" dirty="0"/>
              <a:t>location, </a:t>
            </a:r>
            <a:endParaRPr lang="en-US" sz="1800" dirty="0" smtClean="0"/>
          </a:p>
          <a:p>
            <a:pPr>
              <a:buFont typeface="+mj-lt"/>
              <a:buAutoNum type="arabicPeriod"/>
            </a:pPr>
            <a:r>
              <a:rPr lang="en-US" sz="1800" dirty="0" smtClean="0"/>
              <a:t>the </a:t>
            </a:r>
            <a:r>
              <a:rPr lang="en-US" sz="1800" dirty="0"/>
              <a:t>mechanical, electrical &amp;</a:t>
            </a:r>
            <a:r>
              <a:rPr lang="en-US" sz="1800" dirty="0" smtClean="0"/>
              <a:t> </a:t>
            </a:r>
            <a:r>
              <a:rPr lang="en-US" sz="1800" dirty="0"/>
              <a:t>control design of individual wind </a:t>
            </a:r>
            <a:r>
              <a:rPr lang="en-US" sz="1800" dirty="0" smtClean="0"/>
              <a:t>turbines/wind </a:t>
            </a:r>
            <a:r>
              <a:rPr lang="en-US" sz="1800" dirty="0"/>
              <a:t>power plants, </a:t>
            </a:r>
            <a:endParaRPr lang="en-US" sz="1800" dirty="0" smtClean="0"/>
          </a:p>
          <a:p>
            <a:pPr>
              <a:buFont typeface="+mj-lt"/>
              <a:buAutoNum type="arabicPeriod"/>
            </a:pPr>
            <a:r>
              <a:rPr lang="en-US" sz="1800" dirty="0" smtClean="0"/>
              <a:t>power </a:t>
            </a:r>
            <a:r>
              <a:rPr lang="en-US" sz="1800" dirty="0"/>
              <a:t>system operational attributes including fast-ramping generation, load control, system-level energy storage, new transmission, and market structure, </a:t>
            </a:r>
            <a:endParaRPr lang="en-US" sz="1800" dirty="0" smtClean="0"/>
          </a:p>
          <a:p>
            <a:pPr marL="0" indent="0">
              <a:buNone/>
            </a:pPr>
            <a:r>
              <a:rPr lang="en-US" sz="1800" dirty="0" smtClean="0"/>
              <a:t>can </a:t>
            </a:r>
            <a:r>
              <a:rPr lang="en-US" sz="1800" dirty="0"/>
              <a:t>be coordinated to maximize electric energy production and optimize electric system performance.</a:t>
            </a:r>
            <a:endParaRPr lang="en-US" sz="1800" dirty="0" smtClean="0"/>
          </a:p>
          <a:p>
            <a:pPr marL="0" indent="0">
              <a:buNone/>
            </a:pPr>
            <a:r>
              <a:rPr lang="en-US" sz="1800" b="1" dirty="0" smtClean="0"/>
              <a:t>III. Manufacturing, construction, and supply chain</a:t>
            </a:r>
          </a:p>
          <a:p>
            <a:pPr marL="0" indent="0">
              <a:buNone/>
            </a:pPr>
            <a:r>
              <a:rPr lang="en-US" sz="1800" dirty="0"/>
              <a:t>S</a:t>
            </a:r>
            <a:r>
              <a:rPr lang="en-US" sz="1800" dirty="0" smtClean="0"/>
              <a:t>tudy </a:t>
            </a:r>
            <a:r>
              <a:rPr lang="en-US" sz="1800" dirty="0"/>
              <a:t>phenomena associated </a:t>
            </a:r>
            <a:r>
              <a:rPr lang="en-US" sz="1800" dirty="0" smtClean="0"/>
              <a:t>w/ production/deployment </a:t>
            </a:r>
            <a:r>
              <a:rPr lang="en-US" sz="1800" dirty="0"/>
              <a:t>of wind turbines in an environment in which </a:t>
            </a:r>
            <a:endParaRPr lang="en-US" sz="1800" dirty="0" smtClean="0"/>
          </a:p>
          <a:p>
            <a:pPr>
              <a:buFont typeface="+mj-lt"/>
              <a:buAutoNum type="arabicPeriod"/>
            </a:pPr>
            <a:r>
              <a:rPr lang="en-US" sz="1800" dirty="0" smtClean="0"/>
              <a:t>demand </a:t>
            </a:r>
            <a:r>
              <a:rPr lang="en-US" sz="1800" dirty="0"/>
              <a:t>for wind turbine components outpaces supply, </a:t>
            </a:r>
            <a:endParaRPr lang="en-US" sz="1800" dirty="0" smtClean="0"/>
          </a:p>
          <a:p>
            <a:pPr>
              <a:buFont typeface="+mj-lt"/>
              <a:buAutoNum type="arabicPeriod"/>
            </a:pPr>
            <a:r>
              <a:rPr lang="en-US" sz="1800" dirty="0" smtClean="0"/>
              <a:t>associated </a:t>
            </a:r>
            <a:r>
              <a:rPr lang="en-US" sz="1800" dirty="0"/>
              <a:t>costs must be reduced to compete with traditional energy sources, and </a:t>
            </a:r>
            <a:endParaRPr lang="en-US" sz="1800" dirty="0" smtClean="0"/>
          </a:p>
          <a:p>
            <a:pPr>
              <a:buFont typeface="+mj-lt"/>
              <a:buAutoNum type="arabicPeriod"/>
            </a:pPr>
            <a:r>
              <a:rPr lang="en-US" sz="1800" dirty="0" smtClean="0"/>
              <a:t>scale-up </a:t>
            </a:r>
            <a:r>
              <a:rPr lang="en-US" sz="1800" dirty="0"/>
              <a:t>issues are created by increasing wind turbine size. </a:t>
            </a:r>
            <a:endParaRPr lang="en-US" sz="1800" dirty="0" smtClean="0"/>
          </a:p>
          <a:p>
            <a:pPr marL="0" indent="0">
              <a:buNone/>
            </a:pPr>
            <a:r>
              <a:rPr lang="en-US" sz="1800" b="1" dirty="0" smtClean="0"/>
              <a:t>IV. Turbine reliability &amp; health monitoring</a:t>
            </a:r>
          </a:p>
          <a:p>
            <a:pPr>
              <a:buFont typeface="+mj-lt"/>
              <a:buAutoNum type="arabicPeriod"/>
            </a:pPr>
            <a:r>
              <a:rPr lang="en-US" sz="1800" dirty="0"/>
              <a:t>d</a:t>
            </a:r>
            <a:r>
              <a:rPr lang="en-US" sz="1800" dirty="0" smtClean="0"/>
              <a:t>evelop </a:t>
            </a:r>
            <a:r>
              <a:rPr lang="en-US" sz="1800" dirty="0"/>
              <a:t>new sensing approaches to monitor the health of the wind turbine structures and components</a:t>
            </a:r>
            <a:r>
              <a:rPr lang="en-US" sz="1800" dirty="0" smtClean="0"/>
              <a:t>,</a:t>
            </a:r>
          </a:p>
          <a:p>
            <a:pPr>
              <a:buFont typeface="+mj-lt"/>
              <a:buAutoNum type="arabicPeriod"/>
            </a:pPr>
            <a:r>
              <a:rPr lang="en-US" sz="1800" dirty="0" smtClean="0"/>
              <a:t>utilize </a:t>
            </a:r>
            <a:r>
              <a:rPr lang="en-US" sz="1800" dirty="0"/>
              <a:t>the data to support improved designs and manufacturing processes, </a:t>
            </a:r>
            <a:r>
              <a:rPr lang="en-US" sz="1800" dirty="0" smtClean="0"/>
              <a:t>and</a:t>
            </a:r>
          </a:p>
          <a:p>
            <a:pPr>
              <a:buFont typeface="+mj-lt"/>
              <a:buAutoNum type="arabicPeriod"/>
            </a:pPr>
            <a:r>
              <a:rPr lang="en-US" sz="1800" dirty="0"/>
              <a:t>d</a:t>
            </a:r>
            <a:r>
              <a:rPr lang="en-US" sz="1800" dirty="0" smtClean="0"/>
              <a:t>evelop </a:t>
            </a:r>
            <a:r>
              <a:rPr lang="en-US" sz="1800" dirty="0"/>
              <a:t>life cycle management strategies based on reliability analyses. </a:t>
            </a:r>
            <a:endParaRPr lang="en-US" sz="1800" dirty="0" smtClean="0"/>
          </a:p>
          <a:p>
            <a:pPr marL="0" indent="0">
              <a:buNone/>
            </a:pPr>
            <a:r>
              <a:rPr lang="en-US" sz="1800" b="1" dirty="0" smtClean="0"/>
              <a:t>IV. Economics, policy and public perception</a:t>
            </a:r>
          </a:p>
          <a:p>
            <a:pPr>
              <a:buFont typeface="+mj-lt"/>
              <a:buAutoNum type="arabicPeriod"/>
            </a:pPr>
            <a:r>
              <a:rPr lang="en-US" sz="1800" dirty="0" smtClean="0"/>
              <a:t>increase </a:t>
            </a:r>
            <a:r>
              <a:rPr lang="en-US" sz="1800" dirty="0"/>
              <a:t>understanding of the magnitude of the economic and social benefits and costs of expanded wind development, </a:t>
            </a:r>
            <a:endParaRPr lang="en-US" sz="1800" dirty="0" smtClean="0"/>
          </a:p>
          <a:p>
            <a:pPr>
              <a:buFont typeface="+mj-lt"/>
              <a:buAutoNum type="arabicPeriod"/>
            </a:pPr>
            <a:r>
              <a:rPr lang="en-US" sz="1800" dirty="0"/>
              <a:t>e</a:t>
            </a:r>
            <a:r>
              <a:rPr lang="en-US" sz="1800" dirty="0" smtClean="0"/>
              <a:t>xamine </a:t>
            </a:r>
            <a:r>
              <a:rPr lang="en-US" sz="1800" dirty="0"/>
              <a:t>alternative policies that can lead to maximum social benefits from wind energy, and </a:t>
            </a:r>
          </a:p>
          <a:p>
            <a:pPr>
              <a:buFont typeface="+mj-lt"/>
              <a:buAutoNum type="arabicPeriod"/>
            </a:pPr>
            <a:r>
              <a:rPr lang="en-US" sz="1800" dirty="0" smtClean="0"/>
              <a:t>develop </a:t>
            </a:r>
            <a:r>
              <a:rPr lang="en-US" sz="1800" dirty="0"/>
              <a:t>communication &amp;</a:t>
            </a:r>
            <a:r>
              <a:rPr lang="en-US" sz="1800" dirty="0" smtClean="0"/>
              <a:t> </a:t>
            </a:r>
            <a:r>
              <a:rPr lang="en-US" sz="1800" dirty="0"/>
              <a:t>public participation strategies that </a:t>
            </a:r>
            <a:r>
              <a:rPr lang="en-US" sz="1800" dirty="0" smtClean="0"/>
              <a:t>increase </a:t>
            </a:r>
            <a:r>
              <a:rPr lang="en-US" sz="1800" dirty="0"/>
              <a:t>the </a:t>
            </a:r>
            <a:r>
              <a:rPr lang="en-US" sz="1800" dirty="0" err="1" smtClean="0"/>
              <a:t>likleihood</a:t>
            </a:r>
            <a:r>
              <a:rPr lang="en-US" sz="1800" dirty="0" smtClean="0"/>
              <a:t> welfare-improving </a:t>
            </a:r>
            <a:r>
              <a:rPr lang="en-US" sz="1800" dirty="0"/>
              <a:t>policies are </a:t>
            </a:r>
            <a:r>
              <a:rPr lang="en-US" sz="1800" dirty="0" smtClean="0"/>
              <a:t>adopted/ </a:t>
            </a:r>
            <a:r>
              <a:rPr lang="en-US" sz="1800" dirty="0"/>
              <a:t>implemented</a:t>
            </a:r>
            <a:endParaRPr lang="en-US" sz="1800" b="1" dirty="0" smtClean="0"/>
          </a:p>
        </p:txBody>
      </p:sp>
    </p:spTree>
    <p:extLst>
      <p:ext uri="{BB962C8B-B14F-4D97-AF65-F5344CB8AC3E}">
        <p14:creationId xmlns:p14="http://schemas.microsoft.com/office/powerpoint/2010/main" val="17225084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76200" y="26581"/>
            <a:ext cx="9067800" cy="583019"/>
          </a:xfrm>
        </p:spPr>
        <p:txBody>
          <a:bodyPr/>
          <a:lstStyle/>
          <a:p>
            <a:r>
              <a:rPr lang="en-US" b="1" dirty="0" smtClean="0">
                <a:solidFill>
                  <a:schemeClr val="tx1"/>
                </a:solidFill>
              </a:rPr>
              <a:t>Wind Energy Research Taxonomies</a:t>
            </a:r>
            <a:endParaRPr lang="en-US" b="1" dirty="0">
              <a:solidFill>
                <a:schemeClr val="tx1"/>
              </a:solidFill>
            </a:endParaRPr>
          </a:p>
        </p:txBody>
      </p:sp>
      <p:sp>
        <p:nvSpPr>
          <p:cNvPr id="10" name="TextBox 9"/>
          <p:cNvSpPr txBox="1"/>
          <p:nvPr/>
        </p:nvSpPr>
        <p:spPr>
          <a:xfrm>
            <a:off x="0" y="609600"/>
            <a:ext cx="9067800" cy="461665"/>
          </a:xfrm>
          <a:prstGeom prst="rect">
            <a:avLst/>
          </a:prstGeom>
          <a:noFill/>
        </p:spPr>
        <p:txBody>
          <a:bodyPr wrap="square" rtlCol="0">
            <a:spAutoFit/>
          </a:bodyPr>
          <a:lstStyle/>
          <a:p>
            <a:r>
              <a:rPr lang="en-US" sz="2400" b="1" dirty="0" smtClean="0"/>
              <a:t>ISU Wind Energy Initiative (2012):</a:t>
            </a:r>
            <a:endParaRPr lang="en-US" sz="2400" b="1" dirty="0"/>
          </a:p>
        </p:txBody>
      </p:sp>
      <p:sp>
        <p:nvSpPr>
          <p:cNvPr id="12" name="Slide Number Placeholder 3"/>
          <p:cNvSpPr>
            <a:spLocks noGrp="1"/>
          </p:cNvSpPr>
          <p:nvPr>
            <p:ph type="sldNum" sz="quarter" idx="12"/>
          </p:nvPr>
        </p:nvSpPr>
        <p:spPr>
          <a:xfrm>
            <a:off x="8763000" y="6492875"/>
            <a:ext cx="381000" cy="365125"/>
          </a:xfrm>
        </p:spPr>
        <p:txBody>
          <a:bodyPr/>
          <a:lstStyle/>
          <a:p>
            <a:fld id="{CA19AF68-69FE-4E33-9344-0B1091936790}" type="slidenum">
              <a:rPr lang="en-US" b="1" smtClean="0">
                <a:solidFill>
                  <a:schemeClr val="tx1"/>
                </a:solidFill>
                <a:latin typeface="Arial" panose="020B0604020202020204" pitchFamily="34" charset="0"/>
                <a:cs typeface="Arial" panose="020B0604020202020204" pitchFamily="34" charset="0"/>
              </a:rPr>
              <a:t>14</a:t>
            </a:fld>
            <a:endParaRPr lang="en-US" b="1" dirty="0">
              <a:solidFill>
                <a:schemeClr val="tx1"/>
              </a:solidFill>
              <a:latin typeface="Arial" panose="020B0604020202020204" pitchFamily="34" charset="0"/>
              <a:cs typeface="Arial" panose="020B0604020202020204" pitchFamily="34" charset="0"/>
            </a:endParaRPr>
          </a:p>
        </p:txBody>
      </p:sp>
      <p:sp>
        <p:nvSpPr>
          <p:cNvPr id="11" name="Subtitle 2"/>
          <p:cNvSpPr txBox="1">
            <a:spLocks/>
          </p:cNvSpPr>
          <p:nvPr/>
        </p:nvSpPr>
        <p:spPr>
          <a:xfrm>
            <a:off x="0" y="990600"/>
            <a:ext cx="9144000" cy="58674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600" b="1" dirty="0"/>
              <a:t>Meteorology, Siting, Characterization, and </a:t>
            </a:r>
            <a:r>
              <a:rPr lang="en-US" sz="1600" b="1" dirty="0" smtClean="0"/>
              <a:t>Prediction: </a:t>
            </a:r>
            <a:r>
              <a:rPr lang="en-US" sz="1600" dirty="0" smtClean="0"/>
              <a:t>Wind </a:t>
            </a:r>
            <a:r>
              <a:rPr lang="en-US" sz="1600" dirty="0"/>
              <a:t>resource characterization and forecasting through model simulation is a high research priority for guiding both on-shore and off-shore wind energy build-out. Additionally, wind reduction by upwind turbines reduces power available to their downwind nearest neighbors, which ultimately leads to total farm production below installed capacity.</a:t>
            </a:r>
            <a:endParaRPr lang="en-US" sz="1600" b="1" dirty="0"/>
          </a:p>
          <a:p>
            <a:pPr marL="0" indent="0">
              <a:buNone/>
            </a:pPr>
            <a:r>
              <a:rPr lang="en-US" sz="1600" b="1" dirty="0"/>
              <a:t>Aerodynamics, Loads, Control and Design, </a:t>
            </a:r>
            <a:r>
              <a:rPr lang="en-US" sz="1600" b="1" dirty="0" smtClean="0"/>
              <a:t>Noise: </a:t>
            </a:r>
            <a:r>
              <a:rPr lang="en-US" sz="1600" dirty="0" smtClean="0"/>
              <a:t>Unsteady loads; Aerodynamic </a:t>
            </a:r>
            <a:r>
              <a:rPr lang="en-US" sz="1600" dirty="0"/>
              <a:t>interference of blades, </a:t>
            </a:r>
            <a:r>
              <a:rPr lang="en-US" sz="1600" dirty="0" smtClean="0"/>
              <a:t>tower; Computational </a:t>
            </a:r>
            <a:r>
              <a:rPr lang="en-US" sz="1600" dirty="0"/>
              <a:t>simulation multiple turbines and </a:t>
            </a:r>
            <a:r>
              <a:rPr lang="en-US" sz="1600" dirty="0" smtClean="0"/>
              <a:t>optimization;</a:t>
            </a:r>
            <a:r>
              <a:rPr lang="en-US" sz="1600" dirty="0"/>
              <a:t> </a:t>
            </a:r>
            <a:r>
              <a:rPr lang="en-US" sz="1600" dirty="0" smtClean="0"/>
              <a:t>Micro </a:t>
            </a:r>
            <a:r>
              <a:rPr lang="en-US" sz="1600" dirty="0"/>
              <a:t>and macro siting of </a:t>
            </a:r>
            <a:r>
              <a:rPr lang="en-US" sz="1600" dirty="0" smtClean="0"/>
              <a:t>turbines; Aerodynamic </a:t>
            </a:r>
            <a:r>
              <a:rPr lang="en-US" sz="1600" dirty="0"/>
              <a:t>tailoring of blades and </a:t>
            </a:r>
            <a:r>
              <a:rPr lang="en-US" sz="1600" dirty="0" smtClean="0"/>
              <a:t>design; Noise </a:t>
            </a:r>
            <a:r>
              <a:rPr lang="en-US" sz="1600" dirty="0"/>
              <a:t>prediction and </a:t>
            </a:r>
            <a:r>
              <a:rPr lang="en-US" sz="1600" dirty="0" smtClean="0"/>
              <a:t>simulation</a:t>
            </a:r>
            <a:endParaRPr lang="en-US" sz="1600" b="1" dirty="0" smtClean="0"/>
          </a:p>
          <a:p>
            <a:pPr marL="0" indent="0">
              <a:buNone/>
            </a:pPr>
            <a:r>
              <a:rPr lang="en-US" sz="1600" b="1" dirty="0" smtClean="0"/>
              <a:t>Nacelle, Blade, Gearbox, and Drivetrain:</a:t>
            </a:r>
            <a:endParaRPr lang="en-US" sz="1600" b="1" dirty="0"/>
          </a:p>
          <a:p>
            <a:pPr marL="0" indent="0">
              <a:buNone/>
            </a:pPr>
            <a:r>
              <a:rPr lang="en-US" sz="1600" b="1" dirty="0"/>
              <a:t>Towers: Foundation and </a:t>
            </a:r>
            <a:r>
              <a:rPr lang="en-US" sz="1600" b="1" dirty="0" smtClean="0"/>
              <a:t>Construction: </a:t>
            </a:r>
            <a:r>
              <a:rPr lang="en-US" sz="1600" dirty="0" smtClean="0"/>
              <a:t>Design </a:t>
            </a:r>
            <a:r>
              <a:rPr lang="en-US" sz="1600" dirty="0"/>
              <a:t>taller towers and </a:t>
            </a:r>
            <a:r>
              <a:rPr lang="en-US" sz="1600" dirty="0" smtClean="0"/>
              <a:t>foundations;</a:t>
            </a:r>
            <a:r>
              <a:rPr lang="en-US" sz="1600" dirty="0"/>
              <a:t> </a:t>
            </a:r>
            <a:r>
              <a:rPr lang="en-US" sz="1600" dirty="0" smtClean="0"/>
              <a:t>Improve </a:t>
            </a:r>
            <a:r>
              <a:rPr lang="en-US" sz="1600" dirty="0"/>
              <a:t>foundation </a:t>
            </a:r>
            <a:r>
              <a:rPr lang="en-US" sz="1600" dirty="0" smtClean="0"/>
              <a:t>efficiency;</a:t>
            </a:r>
            <a:r>
              <a:rPr lang="en-US" sz="1600" dirty="0"/>
              <a:t> </a:t>
            </a:r>
            <a:r>
              <a:rPr lang="en-US" sz="1600" dirty="0" smtClean="0"/>
              <a:t>Floating </a:t>
            </a:r>
            <a:r>
              <a:rPr lang="en-US" sz="1600" dirty="0"/>
              <a:t>foundations for off-shore </a:t>
            </a:r>
            <a:r>
              <a:rPr lang="en-US" sz="1600" dirty="0" smtClean="0"/>
              <a:t>applications;</a:t>
            </a:r>
            <a:r>
              <a:rPr lang="en-US" sz="1600" dirty="0"/>
              <a:t> </a:t>
            </a:r>
            <a:r>
              <a:rPr lang="en-US" sz="1600" dirty="0" smtClean="0"/>
              <a:t>Minimize </a:t>
            </a:r>
            <a:r>
              <a:rPr lang="en-US" sz="1600" dirty="0"/>
              <a:t>transportation, site development and construction </a:t>
            </a:r>
            <a:r>
              <a:rPr lang="en-US" sz="1600" dirty="0" smtClean="0"/>
              <a:t>costs;</a:t>
            </a:r>
            <a:r>
              <a:rPr lang="en-US" sz="1600" dirty="0"/>
              <a:t> </a:t>
            </a:r>
            <a:r>
              <a:rPr lang="en-US" sz="1600" dirty="0" smtClean="0"/>
              <a:t>Accelerate construction;</a:t>
            </a:r>
            <a:r>
              <a:rPr lang="en-US" sz="1600" dirty="0"/>
              <a:t> </a:t>
            </a:r>
            <a:r>
              <a:rPr lang="en-US" sz="1600" dirty="0" smtClean="0"/>
              <a:t>Structural </a:t>
            </a:r>
            <a:r>
              <a:rPr lang="en-US" sz="1600" dirty="0"/>
              <a:t>monitoring of tower-foundation </a:t>
            </a:r>
            <a:r>
              <a:rPr lang="en-US" sz="1600" dirty="0" smtClean="0"/>
              <a:t>systems;</a:t>
            </a:r>
            <a:r>
              <a:rPr lang="en-US" sz="1600" dirty="0"/>
              <a:t> </a:t>
            </a:r>
            <a:r>
              <a:rPr lang="en-US" sz="1600" dirty="0" smtClean="0"/>
              <a:t>Build </a:t>
            </a:r>
            <a:r>
              <a:rPr lang="en-US" sz="1600" dirty="0"/>
              <a:t>tall tower test </a:t>
            </a:r>
            <a:r>
              <a:rPr lang="en-US" sz="1600" dirty="0" smtClean="0"/>
              <a:t>beds</a:t>
            </a:r>
            <a:endParaRPr lang="en-US" sz="1600" b="1" dirty="0"/>
          </a:p>
          <a:p>
            <a:pPr marL="0" indent="0">
              <a:buNone/>
            </a:pPr>
            <a:r>
              <a:rPr lang="en-US" sz="1600" b="1" dirty="0"/>
              <a:t>Materials, Manufacturing, Supply Chain, </a:t>
            </a:r>
            <a:r>
              <a:rPr lang="en-US" sz="1600" b="1" dirty="0" smtClean="0"/>
              <a:t>Transportation: </a:t>
            </a:r>
            <a:r>
              <a:rPr lang="en-US" sz="1600" dirty="0" smtClean="0"/>
              <a:t>1</a:t>
            </a:r>
            <a:r>
              <a:rPr lang="en-US" sz="1600" dirty="0"/>
              <a:t>) </a:t>
            </a:r>
            <a:r>
              <a:rPr lang="en-US" sz="1600" dirty="0" smtClean="0"/>
              <a:t>Reduce </a:t>
            </a:r>
            <a:r>
              <a:rPr lang="en-US" sz="1600" dirty="0"/>
              <a:t>the cost to manufacture turbine </a:t>
            </a:r>
            <a:r>
              <a:rPr lang="en-US" sz="1600" dirty="0" smtClean="0"/>
              <a:t>components; (2</a:t>
            </a:r>
            <a:r>
              <a:rPr lang="en-US" sz="1600" dirty="0"/>
              <a:t>) </a:t>
            </a:r>
            <a:r>
              <a:rPr lang="en-US" sz="1600" dirty="0" smtClean="0"/>
              <a:t>Enable </a:t>
            </a:r>
            <a:r>
              <a:rPr lang="en-US" sz="1600" dirty="0"/>
              <a:t>designs that have better performance </a:t>
            </a:r>
            <a:r>
              <a:rPr lang="en-US" sz="1600" dirty="0" smtClean="0"/>
              <a:t>characteristics; (3</a:t>
            </a:r>
            <a:r>
              <a:rPr lang="en-US" sz="1600" dirty="0"/>
              <a:t>) </a:t>
            </a:r>
            <a:r>
              <a:rPr lang="en-US" sz="1600" dirty="0" smtClean="0"/>
              <a:t>Reduce </a:t>
            </a:r>
            <a:r>
              <a:rPr lang="en-US" sz="1600" dirty="0"/>
              <a:t>variability, which impacts both designs and downstream costs in the plant and in the </a:t>
            </a:r>
            <a:r>
              <a:rPr lang="en-US" sz="1600" dirty="0" smtClean="0"/>
              <a:t>field; (4</a:t>
            </a:r>
            <a:r>
              <a:rPr lang="en-US" sz="1600" dirty="0"/>
              <a:t>) </a:t>
            </a:r>
            <a:r>
              <a:rPr lang="en-US" sz="1600" dirty="0" smtClean="0"/>
              <a:t>Reduce </a:t>
            </a:r>
            <a:r>
              <a:rPr lang="en-US" sz="1600" dirty="0"/>
              <a:t>cycle time to making turbines, putting more turbines in place sooner and cheaper.</a:t>
            </a:r>
            <a:endParaRPr lang="en-US" sz="1600" b="1" dirty="0"/>
          </a:p>
          <a:p>
            <a:pPr marL="0" indent="0">
              <a:buNone/>
            </a:pPr>
            <a:r>
              <a:rPr lang="en-US" sz="1600" b="1" dirty="0"/>
              <a:t>Grid Integration, Transmission, Variability, and Electrical </a:t>
            </a:r>
            <a:r>
              <a:rPr lang="en-US" sz="1600" b="1" dirty="0" smtClean="0"/>
              <a:t>Systems: </a:t>
            </a:r>
            <a:r>
              <a:rPr lang="en-US" sz="1600" dirty="0" smtClean="0"/>
              <a:t>Automatic generation control, real-time and day-ahead markets, grid variability, interregional transmission design.</a:t>
            </a:r>
            <a:endParaRPr lang="en-US" sz="1600" dirty="0"/>
          </a:p>
          <a:p>
            <a:pPr marL="0" indent="0">
              <a:buNone/>
            </a:pPr>
            <a:r>
              <a:rPr lang="en-US" sz="1600" b="1" dirty="0"/>
              <a:t>Reliability: Nondestructive Evaluation, Operation, and </a:t>
            </a:r>
            <a:r>
              <a:rPr lang="en-US" sz="1600" b="1" dirty="0" smtClean="0"/>
              <a:t>Maintenance:</a:t>
            </a:r>
            <a:endParaRPr lang="en-US" sz="1600" b="1" dirty="0"/>
          </a:p>
          <a:p>
            <a:pPr marL="0" indent="0">
              <a:buNone/>
            </a:pPr>
            <a:r>
              <a:rPr lang="en-US" sz="1600" b="1" dirty="0"/>
              <a:t>Policy: Sustainability, Legal and Social </a:t>
            </a:r>
            <a:r>
              <a:rPr lang="en-US" sz="1600" b="1" dirty="0" smtClean="0"/>
              <a:t>Acceptance:</a:t>
            </a:r>
            <a:endParaRPr lang="en-US" sz="1600" b="1" dirty="0"/>
          </a:p>
        </p:txBody>
      </p:sp>
    </p:spTree>
    <p:extLst>
      <p:ext uri="{BB962C8B-B14F-4D97-AF65-F5344CB8AC3E}">
        <p14:creationId xmlns:p14="http://schemas.microsoft.com/office/powerpoint/2010/main" val="5567686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76200" y="26581"/>
            <a:ext cx="9067800" cy="583019"/>
          </a:xfrm>
        </p:spPr>
        <p:txBody>
          <a:bodyPr/>
          <a:lstStyle/>
          <a:p>
            <a:r>
              <a:rPr lang="en-US" b="1" dirty="0" smtClean="0">
                <a:solidFill>
                  <a:schemeClr val="tx1"/>
                </a:solidFill>
              </a:rPr>
              <a:t>Wind Energy Research Taxonomies</a:t>
            </a:r>
            <a:endParaRPr lang="en-US" b="1" dirty="0">
              <a:solidFill>
                <a:schemeClr val="tx1"/>
              </a:solidFill>
            </a:endParaRPr>
          </a:p>
        </p:txBody>
      </p:sp>
      <p:sp>
        <p:nvSpPr>
          <p:cNvPr id="10" name="TextBox 9"/>
          <p:cNvSpPr txBox="1"/>
          <p:nvPr/>
        </p:nvSpPr>
        <p:spPr>
          <a:xfrm>
            <a:off x="0" y="609600"/>
            <a:ext cx="9067800" cy="461665"/>
          </a:xfrm>
          <a:prstGeom prst="rect">
            <a:avLst/>
          </a:prstGeom>
          <a:noFill/>
        </p:spPr>
        <p:txBody>
          <a:bodyPr wrap="square" rtlCol="0">
            <a:spAutoFit/>
          </a:bodyPr>
          <a:lstStyle/>
          <a:p>
            <a:r>
              <a:rPr lang="en-US" sz="2400" b="1" dirty="0" smtClean="0"/>
              <a:t>ISU Wind Energy Summary (2014):</a:t>
            </a:r>
            <a:endParaRPr lang="en-US" sz="2400" b="1" dirty="0"/>
          </a:p>
        </p:txBody>
      </p:sp>
      <p:sp>
        <p:nvSpPr>
          <p:cNvPr id="12" name="Slide Number Placeholder 3"/>
          <p:cNvSpPr>
            <a:spLocks noGrp="1"/>
          </p:cNvSpPr>
          <p:nvPr>
            <p:ph type="sldNum" sz="quarter" idx="12"/>
          </p:nvPr>
        </p:nvSpPr>
        <p:spPr>
          <a:xfrm>
            <a:off x="8763000" y="6492875"/>
            <a:ext cx="381000" cy="365125"/>
          </a:xfrm>
        </p:spPr>
        <p:txBody>
          <a:bodyPr/>
          <a:lstStyle/>
          <a:p>
            <a:fld id="{CA19AF68-69FE-4E33-9344-0B1091936790}" type="slidenum">
              <a:rPr lang="en-US" b="1" smtClean="0">
                <a:solidFill>
                  <a:schemeClr val="tx1"/>
                </a:solidFill>
                <a:latin typeface="Arial" panose="020B0604020202020204" pitchFamily="34" charset="0"/>
                <a:cs typeface="Arial" panose="020B0604020202020204" pitchFamily="34" charset="0"/>
              </a:rPr>
              <a:t>15</a:t>
            </a:fld>
            <a:endParaRPr lang="en-US" b="1" dirty="0">
              <a:solidFill>
                <a:schemeClr val="tx1"/>
              </a:solidFill>
              <a:latin typeface="Arial" panose="020B0604020202020204" pitchFamily="34" charset="0"/>
              <a:cs typeface="Arial" panose="020B0604020202020204" pitchFamily="34" charset="0"/>
            </a:endParaRPr>
          </a:p>
        </p:txBody>
      </p:sp>
      <p:sp>
        <p:nvSpPr>
          <p:cNvPr id="3" name="Rectangle 2"/>
          <p:cNvSpPr/>
          <p:nvPr/>
        </p:nvSpPr>
        <p:spPr>
          <a:xfrm>
            <a:off x="0" y="1073403"/>
            <a:ext cx="9144000" cy="2031325"/>
          </a:xfrm>
          <a:prstGeom prst="rect">
            <a:avLst/>
          </a:prstGeom>
        </p:spPr>
        <p:txBody>
          <a:bodyPr wrap="square">
            <a:spAutoFit/>
          </a:bodyPr>
          <a:lstStyle/>
          <a:p>
            <a:r>
              <a:rPr lang="en-US" dirty="0"/>
              <a:t>SECTION 1: IMPROVED WIND FORECASTING </a:t>
            </a:r>
            <a:endParaRPr lang="en-US" dirty="0" smtClean="0"/>
          </a:p>
          <a:p>
            <a:r>
              <a:rPr lang="en-US" dirty="0" smtClean="0"/>
              <a:t>SECTION </a:t>
            </a:r>
            <a:r>
              <a:rPr lang="en-US" dirty="0"/>
              <a:t>2: TURBINE-TO-TURBINE AND FARM-TO-FARM WAKE IMPACTS AND </a:t>
            </a:r>
            <a:r>
              <a:rPr lang="en-US" dirty="0" smtClean="0"/>
              <a:t>MODELING</a:t>
            </a:r>
          </a:p>
          <a:p>
            <a:r>
              <a:rPr lang="en-US" dirty="0" smtClean="0"/>
              <a:t>SECTION </a:t>
            </a:r>
            <a:r>
              <a:rPr lang="en-US" dirty="0"/>
              <a:t>3: </a:t>
            </a:r>
            <a:r>
              <a:rPr lang="en-US" dirty="0" smtClean="0"/>
              <a:t>AERODYNAMICS</a:t>
            </a:r>
          </a:p>
          <a:p>
            <a:r>
              <a:rPr lang="en-US" dirty="0" smtClean="0"/>
              <a:t>SECTION </a:t>
            </a:r>
            <a:r>
              <a:rPr lang="en-US" dirty="0"/>
              <a:t>4: PREVENTIVE AND PREDICTIVE MAINTENANCE AND END OF LIFE PLANNING </a:t>
            </a:r>
            <a:endParaRPr lang="en-US" dirty="0" smtClean="0"/>
          </a:p>
          <a:p>
            <a:r>
              <a:rPr lang="en-US" dirty="0" smtClean="0"/>
              <a:t>SECTION </a:t>
            </a:r>
            <a:r>
              <a:rPr lang="en-US" dirty="0"/>
              <a:t>5: ELECTRICITY MARKETS AND TRANSMISSION </a:t>
            </a:r>
            <a:endParaRPr lang="en-US" dirty="0" smtClean="0"/>
          </a:p>
          <a:p>
            <a:r>
              <a:rPr lang="en-US" dirty="0" smtClean="0"/>
              <a:t>SECTION </a:t>
            </a:r>
            <a:r>
              <a:rPr lang="en-US" dirty="0"/>
              <a:t>6: ELECTRIC MACHINES, CONTROL AND SCADA </a:t>
            </a:r>
            <a:r>
              <a:rPr lang="en-US" dirty="0" smtClean="0"/>
              <a:t>SYSTEMS</a:t>
            </a:r>
          </a:p>
          <a:p>
            <a:r>
              <a:rPr lang="en-US" dirty="0" smtClean="0"/>
              <a:t>SECTION </a:t>
            </a:r>
            <a:r>
              <a:rPr lang="en-US" dirty="0"/>
              <a:t>7: INCREASING TURBINE </a:t>
            </a:r>
            <a:r>
              <a:rPr lang="en-US" dirty="0" smtClean="0"/>
              <a:t>CAPACITY</a:t>
            </a:r>
            <a:endParaRPr lang="en-US" dirty="0"/>
          </a:p>
        </p:txBody>
      </p:sp>
    </p:spTree>
    <p:extLst>
      <p:ext uri="{BB962C8B-B14F-4D97-AF65-F5344CB8AC3E}">
        <p14:creationId xmlns:p14="http://schemas.microsoft.com/office/powerpoint/2010/main" val="5802891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76200" y="26581"/>
            <a:ext cx="9067800" cy="583019"/>
          </a:xfrm>
        </p:spPr>
        <p:txBody>
          <a:bodyPr/>
          <a:lstStyle/>
          <a:p>
            <a:r>
              <a:rPr lang="en-US" b="1" dirty="0" smtClean="0">
                <a:solidFill>
                  <a:schemeClr val="tx1"/>
                </a:solidFill>
              </a:rPr>
              <a:t>Wind Energy Research Taxonomies</a:t>
            </a:r>
            <a:endParaRPr lang="en-US" b="1" dirty="0">
              <a:solidFill>
                <a:schemeClr val="tx1"/>
              </a:solidFill>
            </a:endParaRPr>
          </a:p>
        </p:txBody>
      </p:sp>
      <p:sp>
        <p:nvSpPr>
          <p:cNvPr id="10" name="TextBox 9"/>
          <p:cNvSpPr txBox="1"/>
          <p:nvPr/>
        </p:nvSpPr>
        <p:spPr>
          <a:xfrm>
            <a:off x="0" y="609600"/>
            <a:ext cx="9067800" cy="461665"/>
          </a:xfrm>
          <a:prstGeom prst="rect">
            <a:avLst/>
          </a:prstGeom>
          <a:noFill/>
        </p:spPr>
        <p:txBody>
          <a:bodyPr wrap="square" rtlCol="0">
            <a:spAutoFit/>
          </a:bodyPr>
          <a:lstStyle/>
          <a:p>
            <a:r>
              <a:rPr lang="en-US" sz="2400" b="1" dirty="0" smtClean="0"/>
              <a:t>ISU Wind Energy Summary (2014):</a:t>
            </a:r>
            <a:endParaRPr lang="en-US" sz="2400" b="1" dirty="0"/>
          </a:p>
        </p:txBody>
      </p:sp>
      <p:sp>
        <p:nvSpPr>
          <p:cNvPr id="12" name="Slide Number Placeholder 3"/>
          <p:cNvSpPr>
            <a:spLocks noGrp="1"/>
          </p:cNvSpPr>
          <p:nvPr>
            <p:ph type="sldNum" sz="quarter" idx="12"/>
          </p:nvPr>
        </p:nvSpPr>
        <p:spPr>
          <a:xfrm>
            <a:off x="8763000" y="6492875"/>
            <a:ext cx="381000" cy="365125"/>
          </a:xfrm>
        </p:spPr>
        <p:txBody>
          <a:bodyPr/>
          <a:lstStyle/>
          <a:p>
            <a:fld id="{CA19AF68-69FE-4E33-9344-0B1091936790}" type="slidenum">
              <a:rPr lang="en-US" b="1" smtClean="0">
                <a:solidFill>
                  <a:schemeClr val="tx1"/>
                </a:solidFill>
                <a:latin typeface="Arial" panose="020B0604020202020204" pitchFamily="34" charset="0"/>
                <a:cs typeface="Arial" panose="020B0604020202020204" pitchFamily="34" charset="0"/>
              </a:rPr>
              <a:t>16</a:t>
            </a:fld>
            <a:endParaRPr lang="en-US" b="1" dirty="0">
              <a:solidFill>
                <a:schemeClr val="tx1"/>
              </a:solidFill>
              <a:latin typeface="Arial" panose="020B0604020202020204" pitchFamily="34" charset="0"/>
              <a:cs typeface="Arial" panose="020B0604020202020204" pitchFamily="34" charset="0"/>
            </a:endParaRPr>
          </a:p>
        </p:txBody>
      </p:sp>
      <p:sp>
        <p:nvSpPr>
          <p:cNvPr id="3" name="Rectangle 2"/>
          <p:cNvSpPr/>
          <p:nvPr/>
        </p:nvSpPr>
        <p:spPr>
          <a:xfrm>
            <a:off x="0" y="1073403"/>
            <a:ext cx="9144000" cy="3693319"/>
          </a:xfrm>
          <a:prstGeom prst="rect">
            <a:avLst/>
          </a:prstGeom>
        </p:spPr>
        <p:txBody>
          <a:bodyPr wrap="square">
            <a:spAutoFit/>
          </a:bodyPr>
          <a:lstStyle/>
          <a:p>
            <a:r>
              <a:rPr lang="en-US" u="sng" dirty="0"/>
              <a:t>SECTION 1: IMPROVED WIND FORECASTING </a:t>
            </a:r>
            <a:endParaRPr lang="en-US" u="sng" dirty="0" smtClean="0"/>
          </a:p>
          <a:p>
            <a:pPr marL="285750" indent="-285750">
              <a:buFont typeface="Arial" panose="020B0604020202020204" pitchFamily="34" charset="0"/>
              <a:buChar char="•"/>
            </a:pPr>
            <a:r>
              <a:rPr lang="en-US" dirty="0" smtClean="0"/>
              <a:t>The use of historical wind observations to improve day-ahead forecasts </a:t>
            </a:r>
          </a:p>
          <a:p>
            <a:pPr marL="285750" indent="-285750">
              <a:buFont typeface="Arial" panose="020B0604020202020204" pitchFamily="34" charset="0"/>
              <a:buChar char="•"/>
            </a:pPr>
            <a:r>
              <a:rPr lang="en-US" dirty="0"/>
              <a:t>Improving wind-power forecasts through analysis of SCADA data and improved wind speed and direction forecasts </a:t>
            </a:r>
            <a:endParaRPr lang="en-US" dirty="0" smtClean="0"/>
          </a:p>
          <a:p>
            <a:r>
              <a:rPr lang="en-US" u="sng" dirty="0" smtClean="0"/>
              <a:t>SECTION </a:t>
            </a:r>
            <a:r>
              <a:rPr lang="en-US" u="sng" dirty="0"/>
              <a:t>2: TURBINE-TO-TURBINE AND FARM-TO-FARM WAKE IMPACTS AND </a:t>
            </a:r>
            <a:r>
              <a:rPr lang="en-US" u="sng" dirty="0" smtClean="0"/>
              <a:t>MODELING</a:t>
            </a:r>
          </a:p>
          <a:p>
            <a:pPr marL="285750" indent="-285750">
              <a:buFont typeface="Arial" panose="020B0604020202020204" pitchFamily="34" charset="0"/>
              <a:buChar char="•"/>
            </a:pPr>
            <a:r>
              <a:rPr lang="en-US" dirty="0"/>
              <a:t>Computational Optimization of Wind Turbines on a Complex Terrain </a:t>
            </a:r>
            <a:endParaRPr lang="en-US" dirty="0" smtClean="0"/>
          </a:p>
          <a:p>
            <a:pPr marL="285750" indent="-285750">
              <a:buFont typeface="Arial" panose="020B0604020202020204" pitchFamily="34" charset="0"/>
              <a:buChar char="•"/>
            </a:pPr>
            <a:r>
              <a:rPr lang="en-US" dirty="0" smtClean="0"/>
              <a:t>Investigation </a:t>
            </a:r>
            <a:r>
              <a:rPr lang="en-US" dirty="0"/>
              <a:t>on the Wake Interference of Multiple Wind Turbines over Complex Terrains </a:t>
            </a:r>
            <a:endParaRPr lang="en-US" dirty="0" smtClean="0"/>
          </a:p>
          <a:p>
            <a:pPr marL="285750" indent="-285750">
              <a:buFont typeface="Arial" panose="020B0604020202020204" pitchFamily="34" charset="0"/>
              <a:buChar char="•"/>
            </a:pPr>
            <a:r>
              <a:rPr lang="en-US" dirty="0"/>
              <a:t>E</a:t>
            </a:r>
            <a:r>
              <a:rPr lang="en-US" dirty="0" smtClean="0"/>
              <a:t>xperimental </a:t>
            </a:r>
            <a:r>
              <a:rPr lang="en-US" dirty="0"/>
              <a:t>Study on </a:t>
            </a:r>
            <a:r>
              <a:rPr lang="en-US" dirty="0" smtClean="0"/>
              <a:t>Effects </a:t>
            </a:r>
            <a:r>
              <a:rPr lang="en-US" dirty="0"/>
              <a:t>of Relative Rotation Direction on </a:t>
            </a:r>
            <a:r>
              <a:rPr lang="en-US" dirty="0" smtClean="0"/>
              <a:t>Wake </a:t>
            </a:r>
            <a:r>
              <a:rPr lang="en-US" dirty="0"/>
              <a:t>Interferences among Wind Turbines </a:t>
            </a:r>
            <a:endParaRPr lang="en-US" dirty="0" smtClean="0"/>
          </a:p>
          <a:p>
            <a:pPr marL="285750" indent="-285750">
              <a:buFont typeface="Arial" panose="020B0604020202020204" pitchFamily="34" charset="0"/>
              <a:buChar char="•"/>
            </a:pPr>
            <a:r>
              <a:rPr lang="en-US" dirty="0"/>
              <a:t>E</a:t>
            </a:r>
            <a:r>
              <a:rPr lang="en-US" dirty="0" smtClean="0"/>
              <a:t>xperimental </a:t>
            </a:r>
            <a:r>
              <a:rPr lang="en-US" dirty="0"/>
              <a:t>investigation of </a:t>
            </a:r>
            <a:r>
              <a:rPr lang="en-US" dirty="0" smtClean="0"/>
              <a:t>near </a:t>
            </a:r>
            <a:r>
              <a:rPr lang="en-US" dirty="0"/>
              <a:t>wake of fixed-base and floating vertical axis wind turbines. </a:t>
            </a:r>
            <a:endParaRPr lang="en-US" dirty="0" smtClean="0"/>
          </a:p>
          <a:p>
            <a:r>
              <a:rPr lang="en-US" u="sng" dirty="0" smtClean="0"/>
              <a:t>SECTION </a:t>
            </a:r>
            <a:r>
              <a:rPr lang="en-US" u="sng" dirty="0"/>
              <a:t>3: </a:t>
            </a:r>
            <a:r>
              <a:rPr lang="en-US" u="sng" dirty="0" smtClean="0"/>
              <a:t>AERODYNAMICS</a:t>
            </a:r>
          </a:p>
          <a:p>
            <a:pPr marL="285750" indent="-285750">
              <a:buFont typeface="Arial" panose="020B0604020202020204" pitchFamily="34" charset="0"/>
              <a:buChar char="•"/>
            </a:pPr>
            <a:r>
              <a:rPr lang="en-US" dirty="0"/>
              <a:t>Wind Farm Aerodynamics and Aeroacoustics Modeling </a:t>
            </a:r>
            <a:endParaRPr lang="en-US" dirty="0" smtClean="0"/>
          </a:p>
          <a:p>
            <a:pPr marL="285750" indent="-285750">
              <a:buFont typeface="Arial" panose="020B0604020202020204" pitchFamily="34" charset="0"/>
              <a:buChar char="•"/>
            </a:pPr>
            <a:r>
              <a:rPr lang="en-US" dirty="0"/>
              <a:t>An Experimental Investigation on the Aeromechanics of Dual-Rotor Wind Turbines </a:t>
            </a:r>
            <a:endParaRPr lang="en-US" dirty="0" smtClean="0"/>
          </a:p>
        </p:txBody>
      </p:sp>
    </p:spTree>
    <p:extLst>
      <p:ext uri="{BB962C8B-B14F-4D97-AF65-F5344CB8AC3E}">
        <p14:creationId xmlns:p14="http://schemas.microsoft.com/office/powerpoint/2010/main" val="37028961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76200" y="26581"/>
            <a:ext cx="9067800" cy="583019"/>
          </a:xfrm>
        </p:spPr>
        <p:txBody>
          <a:bodyPr/>
          <a:lstStyle/>
          <a:p>
            <a:r>
              <a:rPr lang="en-US" b="1" dirty="0" smtClean="0">
                <a:solidFill>
                  <a:schemeClr val="tx1"/>
                </a:solidFill>
              </a:rPr>
              <a:t>Wind Energy Research Taxonomies</a:t>
            </a:r>
            <a:endParaRPr lang="en-US" b="1" dirty="0">
              <a:solidFill>
                <a:schemeClr val="tx1"/>
              </a:solidFill>
            </a:endParaRPr>
          </a:p>
        </p:txBody>
      </p:sp>
      <p:sp>
        <p:nvSpPr>
          <p:cNvPr id="10" name="TextBox 9"/>
          <p:cNvSpPr txBox="1"/>
          <p:nvPr/>
        </p:nvSpPr>
        <p:spPr>
          <a:xfrm>
            <a:off x="0" y="609600"/>
            <a:ext cx="9067800" cy="461665"/>
          </a:xfrm>
          <a:prstGeom prst="rect">
            <a:avLst/>
          </a:prstGeom>
          <a:noFill/>
        </p:spPr>
        <p:txBody>
          <a:bodyPr wrap="square" rtlCol="0">
            <a:spAutoFit/>
          </a:bodyPr>
          <a:lstStyle/>
          <a:p>
            <a:r>
              <a:rPr lang="en-US" sz="2400" b="1" dirty="0" smtClean="0"/>
              <a:t>ISU Wind Energy Summary (2014):</a:t>
            </a:r>
            <a:endParaRPr lang="en-US" sz="2400" b="1" dirty="0"/>
          </a:p>
        </p:txBody>
      </p:sp>
      <p:sp>
        <p:nvSpPr>
          <p:cNvPr id="12" name="Slide Number Placeholder 3"/>
          <p:cNvSpPr>
            <a:spLocks noGrp="1"/>
          </p:cNvSpPr>
          <p:nvPr>
            <p:ph type="sldNum" sz="quarter" idx="12"/>
          </p:nvPr>
        </p:nvSpPr>
        <p:spPr>
          <a:xfrm>
            <a:off x="8763000" y="6492875"/>
            <a:ext cx="381000" cy="365125"/>
          </a:xfrm>
        </p:spPr>
        <p:txBody>
          <a:bodyPr/>
          <a:lstStyle/>
          <a:p>
            <a:fld id="{CA19AF68-69FE-4E33-9344-0B1091936790}" type="slidenum">
              <a:rPr lang="en-US" b="1" smtClean="0">
                <a:solidFill>
                  <a:schemeClr val="tx1"/>
                </a:solidFill>
                <a:latin typeface="Arial" panose="020B0604020202020204" pitchFamily="34" charset="0"/>
                <a:cs typeface="Arial" panose="020B0604020202020204" pitchFamily="34" charset="0"/>
              </a:rPr>
              <a:t>17</a:t>
            </a:fld>
            <a:endParaRPr lang="en-US" b="1" dirty="0">
              <a:solidFill>
                <a:schemeClr val="tx1"/>
              </a:solidFill>
              <a:latin typeface="Arial" panose="020B0604020202020204" pitchFamily="34" charset="0"/>
              <a:cs typeface="Arial" panose="020B0604020202020204" pitchFamily="34" charset="0"/>
            </a:endParaRPr>
          </a:p>
        </p:txBody>
      </p:sp>
      <p:sp>
        <p:nvSpPr>
          <p:cNvPr id="3" name="Rectangle 2"/>
          <p:cNvSpPr/>
          <p:nvPr/>
        </p:nvSpPr>
        <p:spPr>
          <a:xfrm>
            <a:off x="0" y="1073403"/>
            <a:ext cx="9144000" cy="3416320"/>
          </a:xfrm>
          <a:prstGeom prst="rect">
            <a:avLst/>
          </a:prstGeom>
        </p:spPr>
        <p:txBody>
          <a:bodyPr wrap="square">
            <a:spAutoFit/>
          </a:bodyPr>
          <a:lstStyle/>
          <a:p>
            <a:r>
              <a:rPr lang="en-US" u="sng" dirty="0" smtClean="0"/>
              <a:t>SECTION </a:t>
            </a:r>
            <a:r>
              <a:rPr lang="en-US" u="sng" dirty="0"/>
              <a:t>4: PREVENTIVE AND PREDICTIVE MAINTENANCE AND END OF LIFE </a:t>
            </a:r>
            <a:r>
              <a:rPr lang="en-US" u="sng" dirty="0" smtClean="0"/>
              <a:t>PLANNING</a:t>
            </a:r>
          </a:p>
          <a:p>
            <a:pPr marL="285750" indent="-285750">
              <a:buFont typeface="Arial" panose="020B0604020202020204" pitchFamily="34" charset="0"/>
              <a:buChar char="•"/>
            </a:pPr>
            <a:r>
              <a:rPr lang="en-US" dirty="0"/>
              <a:t>Crack detection for blade surfaces using optical inspection </a:t>
            </a:r>
            <a:r>
              <a:rPr lang="en-US" dirty="0" smtClean="0"/>
              <a:t> </a:t>
            </a:r>
          </a:p>
          <a:p>
            <a:pPr marL="285750" indent="-285750">
              <a:buFont typeface="Arial" panose="020B0604020202020204" pitchFamily="34" charset="0"/>
              <a:buChar char="•"/>
            </a:pPr>
            <a:r>
              <a:rPr lang="en-US" dirty="0"/>
              <a:t>Preventive &amp;</a:t>
            </a:r>
            <a:r>
              <a:rPr lang="en-US" dirty="0" smtClean="0"/>
              <a:t> </a:t>
            </a:r>
            <a:r>
              <a:rPr lang="en-US" dirty="0"/>
              <a:t>predictive maintenance, improved forecasting of component reliability &amp;</a:t>
            </a:r>
            <a:r>
              <a:rPr lang="en-US" dirty="0" smtClean="0"/>
              <a:t> </a:t>
            </a:r>
            <a:r>
              <a:rPr lang="en-US" dirty="0"/>
              <a:t>life </a:t>
            </a:r>
            <a:r>
              <a:rPr lang="en-US" dirty="0" smtClean="0"/>
              <a:t>spans</a:t>
            </a:r>
          </a:p>
          <a:p>
            <a:pPr marL="285750" indent="-285750">
              <a:buFont typeface="Arial" panose="020B0604020202020204" pitchFamily="34" charset="0"/>
              <a:buChar char="•"/>
            </a:pPr>
            <a:r>
              <a:rPr lang="en-US" dirty="0"/>
              <a:t>Statistical methods for reliability forecasting and prognostics </a:t>
            </a:r>
            <a:endParaRPr lang="en-US" dirty="0" smtClean="0"/>
          </a:p>
          <a:p>
            <a:pPr marL="285750" indent="-285750">
              <a:buFont typeface="Arial" panose="020B0604020202020204" pitchFamily="34" charset="0"/>
              <a:buChar char="•"/>
            </a:pPr>
            <a:r>
              <a:rPr lang="en-US" dirty="0"/>
              <a:t>Health Monitoring and Management of Wind Energy Infrastructure System Using Wireless Sensor Networks </a:t>
            </a:r>
            <a:endParaRPr lang="en-US" dirty="0" smtClean="0"/>
          </a:p>
          <a:p>
            <a:pPr marL="285750" indent="-285750">
              <a:buFont typeface="Arial" panose="020B0604020202020204" pitchFamily="34" charset="0"/>
              <a:buChar char="•"/>
            </a:pPr>
            <a:r>
              <a:rPr lang="en-US" dirty="0"/>
              <a:t>Preventive and Predictive Maintenance, Skinning Blades for Real-Time Diagnosis </a:t>
            </a:r>
            <a:endParaRPr lang="en-US" dirty="0" smtClean="0"/>
          </a:p>
          <a:p>
            <a:pPr marL="285750" indent="-285750">
              <a:buFont typeface="Arial" panose="020B0604020202020204" pitchFamily="34" charset="0"/>
              <a:buChar char="•"/>
            </a:pPr>
            <a:r>
              <a:rPr lang="en-US" dirty="0"/>
              <a:t>Computer Vision Augmented Wind Turbine Health Monitoring </a:t>
            </a:r>
            <a:endParaRPr lang="en-US" dirty="0" smtClean="0"/>
          </a:p>
          <a:p>
            <a:pPr marL="285750" indent="-285750">
              <a:buFont typeface="Arial" panose="020B0604020202020204" pitchFamily="34" charset="0"/>
              <a:buChar char="•"/>
            </a:pPr>
            <a:r>
              <a:rPr lang="en-US" dirty="0"/>
              <a:t>Wind Turbine Icing and De/Anti-icing Technology </a:t>
            </a:r>
            <a:endParaRPr lang="en-US" dirty="0" smtClean="0"/>
          </a:p>
          <a:p>
            <a:pPr marL="285750" indent="-285750">
              <a:buFont typeface="Arial" panose="020B0604020202020204" pitchFamily="34" charset="0"/>
              <a:buChar char="•"/>
            </a:pPr>
            <a:r>
              <a:rPr lang="en-US" dirty="0"/>
              <a:t>Beneficial Reuse of Wind Turbine Blades </a:t>
            </a:r>
            <a:endParaRPr lang="en-US" dirty="0" smtClean="0"/>
          </a:p>
          <a:p>
            <a:pPr marL="285750" indent="-285750">
              <a:buFont typeface="Arial" panose="020B0604020202020204" pitchFamily="34" charset="0"/>
              <a:buChar char="•"/>
            </a:pPr>
            <a:r>
              <a:rPr lang="en-US" dirty="0"/>
              <a:t>End-of-Life Predictive Planning For Towers, Bases, and Blades </a:t>
            </a:r>
            <a:r>
              <a:rPr lang="en-US" dirty="0" smtClean="0"/>
              <a:t> </a:t>
            </a:r>
          </a:p>
        </p:txBody>
      </p:sp>
    </p:spTree>
    <p:extLst>
      <p:ext uri="{BB962C8B-B14F-4D97-AF65-F5344CB8AC3E}">
        <p14:creationId xmlns:p14="http://schemas.microsoft.com/office/powerpoint/2010/main" val="32812908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76200" y="26581"/>
            <a:ext cx="9067800" cy="583019"/>
          </a:xfrm>
        </p:spPr>
        <p:txBody>
          <a:bodyPr/>
          <a:lstStyle/>
          <a:p>
            <a:r>
              <a:rPr lang="en-US" b="1" dirty="0" smtClean="0">
                <a:solidFill>
                  <a:schemeClr val="tx1"/>
                </a:solidFill>
              </a:rPr>
              <a:t>Wind Energy Research Taxonomies</a:t>
            </a:r>
            <a:endParaRPr lang="en-US" b="1" dirty="0">
              <a:solidFill>
                <a:schemeClr val="tx1"/>
              </a:solidFill>
            </a:endParaRPr>
          </a:p>
        </p:txBody>
      </p:sp>
      <p:sp>
        <p:nvSpPr>
          <p:cNvPr id="10" name="TextBox 9"/>
          <p:cNvSpPr txBox="1"/>
          <p:nvPr/>
        </p:nvSpPr>
        <p:spPr>
          <a:xfrm>
            <a:off x="0" y="609600"/>
            <a:ext cx="9067800" cy="461665"/>
          </a:xfrm>
          <a:prstGeom prst="rect">
            <a:avLst/>
          </a:prstGeom>
          <a:noFill/>
        </p:spPr>
        <p:txBody>
          <a:bodyPr wrap="square" rtlCol="0">
            <a:spAutoFit/>
          </a:bodyPr>
          <a:lstStyle/>
          <a:p>
            <a:r>
              <a:rPr lang="en-US" sz="2400" b="1" dirty="0" smtClean="0"/>
              <a:t>ISU Wind Energy Summary (2014):</a:t>
            </a:r>
            <a:endParaRPr lang="en-US" sz="2400" b="1" dirty="0"/>
          </a:p>
        </p:txBody>
      </p:sp>
      <p:sp>
        <p:nvSpPr>
          <p:cNvPr id="12" name="Slide Number Placeholder 3"/>
          <p:cNvSpPr>
            <a:spLocks noGrp="1"/>
          </p:cNvSpPr>
          <p:nvPr>
            <p:ph type="sldNum" sz="quarter" idx="12"/>
          </p:nvPr>
        </p:nvSpPr>
        <p:spPr>
          <a:xfrm>
            <a:off x="8763000" y="6492875"/>
            <a:ext cx="381000" cy="365125"/>
          </a:xfrm>
        </p:spPr>
        <p:txBody>
          <a:bodyPr/>
          <a:lstStyle/>
          <a:p>
            <a:fld id="{CA19AF68-69FE-4E33-9344-0B1091936790}" type="slidenum">
              <a:rPr lang="en-US" b="1" smtClean="0">
                <a:solidFill>
                  <a:schemeClr val="tx1"/>
                </a:solidFill>
                <a:latin typeface="Arial" panose="020B0604020202020204" pitchFamily="34" charset="0"/>
                <a:cs typeface="Arial" panose="020B0604020202020204" pitchFamily="34" charset="0"/>
              </a:rPr>
              <a:t>18</a:t>
            </a:fld>
            <a:endParaRPr lang="en-US" b="1" dirty="0">
              <a:solidFill>
                <a:schemeClr val="tx1"/>
              </a:solidFill>
              <a:latin typeface="Arial" panose="020B0604020202020204" pitchFamily="34" charset="0"/>
              <a:cs typeface="Arial" panose="020B0604020202020204" pitchFamily="34" charset="0"/>
            </a:endParaRPr>
          </a:p>
        </p:txBody>
      </p:sp>
      <p:sp>
        <p:nvSpPr>
          <p:cNvPr id="3" name="Rectangle 2"/>
          <p:cNvSpPr/>
          <p:nvPr/>
        </p:nvSpPr>
        <p:spPr>
          <a:xfrm>
            <a:off x="0" y="1073403"/>
            <a:ext cx="9144000" cy="3139321"/>
          </a:xfrm>
          <a:prstGeom prst="rect">
            <a:avLst/>
          </a:prstGeom>
        </p:spPr>
        <p:txBody>
          <a:bodyPr wrap="square">
            <a:spAutoFit/>
          </a:bodyPr>
          <a:lstStyle/>
          <a:p>
            <a:r>
              <a:rPr lang="en-US" u="sng" dirty="0" smtClean="0"/>
              <a:t>SECTION </a:t>
            </a:r>
            <a:r>
              <a:rPr lang="en-US" u="sng" dirty="0"/>
              <a:t>5: ELECTRICITY MARKETS AND TRANSMISSION </a:t>
            </a:r>
            <a:endParaRPr lang="en-US" u="sng" dirty="0" smtClean="0"/>
          </a:p>
          <a:p>
            <a:pPr marL="285750" indent="-285750">
              <a:buFont typeface="Arial" panose="020B0604020202020204" pitchFamily="34" charset="0"/>
              <a:buChar char="•"/>
            </a:pPr>
            <a:r>
              <a:rPr lang="en-US" dirty="0"/>
              <a:t>Grid Flexibility for High Penetration of Variable Generation </a:t>
            </a:r>
            <a:endParaRPr lang="en-US" dirty="0" smtClean="0"/>
          </a:p>
          <a:p>
            <a:pPr marL="285750" indent="-285750">
              <a:buFont typeface="Arial" panose="020B0604020202020204" pitchFamily="34" charset="0"/>
              <a:buChar char="•"/>
            </a:pPr>
            <a:r>
              <a:rPr lang="en-US" dirty="0"/>
              <a:t>Grid operation under very high penetration of variable generation </a:t>
            </a:r>
            <a:endParaRPr lang="en-US" dirty="0" smtClean="0"/>
          </a:p>
          <a:p>
            <a:pPr marL="285750" indent="-285750">
              <a:buFont typeface="Arial" panose="020B0604020202020204" pitchFamily="34" charset="0"/>
              <a:buChar char="•"/>
            </a:pPr>
            <a:r>
              <a:rPr lang="en-US" dirty="0"/>
              <a:t>Transmission design for flexibility: a GIS-based case study for Iowa </a:t>
            </a:r>
            <a:endParaRPr lang="en-US" dirty="0" smtClean="0"/>
          </a:p>
          <a:p>
            <a:pPr marL="285750" indent="-285750">
              <a:buFont typeface="Arial" panose="020B0604020202020204" pitchFamily="34" charset="0"/>
              <a:buChar char="•"/>
            </a:pPr>
            <a:r>
              <a:rPr lang="en-US" dirty="0"/>
              <a:t>High-strength, high-conductivity, lightweight Al-Ca composite conductors </a:t>
            </a:r>
            <a:endParaRPr lang="en-US" dirty="0" smtClean="0"/>
          </a:p>
          <a:p>
            <a:r>
              <a:rPr lang="en-US" u="sng" dirty="0" smtClean="0"/>
              <a:t>SECTION </a:t>
            </a:r>
            <a:r>
              <a:rPr lang="en-US" u="sng" dirty="0"/>
              <a:t>6: ELECTRIC MACHINES, CONTROL AND SCADA </a:t>
            </a:r>
            <a:r>
              <a:rPr lang="en-US" u="sng" dirty="0" smtClean="0"/>
              <a:t>SYSTEMS</a:t>
            </a:r>
          </a:p>
          <a:p>
            <a:pPr marL="285750" indent="-285750">
              <a:buFont typeface="Arial" panose="020B0604020202020204" pitchFamily="34" charset="0"/>
              <a:buChar char="•"/>
            </a:pPr>
            <a:r>
              <a:rPr lang="en-US" dirty="0"/>
              <a:t>Increased Energy Efficiency of Permanent Magnet Generators for Wind Turbines </a:t>
            </a:r>
            <a:endParaRPr lang="en-US" dirty="0" smtClean="0"/>
          </a:p>
          <a:p>
            <a:pPr marL="285750" indent="-285750">
              <a:buFont typeface="Arial" panose="020B0604020202020204" pitchFamily="34" charset="0"/>
              <a:buChar char="•"/>
            </a:pPr>
            <a:r>
              <a:rPr lang="en-US" dirty="0"/>
              <a:t>Distributed Control and Optimization of Wind Farms </a:t>
            </a:r>
            <a:endParaRPr lang="en-US" dirty="0" smtClean="0"/>
          </a:p>
          <a:p>
            <a:pPr marL="285750" indent="-285750">
              <a:buFont typeface="Arial" panose="020B0604020202020204" pitchFamily="34" charset="0"/>
              <a:buChar char="•"/>
            </a:pPr>
            <a:r>
              <a:rPr lang="en-US" dirty="0"/>
              <a:t>Integrated SCADA systems – Cyber Physical Security </a:t>
            </a:r>
            <a:r>
              <a:rPr lang="en-US" dirty="0" err="1"/>
              <a:t>Testbed</a:t>
            </a:r>
            <a:r>
              <a:rPr lang="en-US" dirty="0"/>
              <a:t> for Power Grid </a:t>
            </a:r>
            <a:endParaRPr lang="en-US" dirty="0" smtClean="0"/>
          </a:p>
          <a:p>
            <a:r>
              <a:rPr lang="en-US" u="sng" dirty="0" smtClean="0"/>
              <a:t>SECTION </a:t>
            </a:r>
            <a:r>
              <a:rPr lang="en-US" u="sng" dirty="0"/>
              <a:t>7: INCREASING TURBINE </a:t>
            </a:r>
            <a:r>
              <a:rPr lang="en-US" u="sng" dirty="0" smtClean="0"/>
              <a:t>CAPACITY</a:t>
            </a:r>
          </a:p>
          <a:p>
            <a:pPr marL="285750" indent="-285750">
              <a:buFont typeface="Arial" panose="020B0604020202020204" pitchFamily="34" charset="0"/>
              <a:buChar char="•"/>
            </a:pPr>
            <a:r>
              <a:rPr lang="en-US" dirty="0"/>
              <a:t>Increasing turbine height </a:t>
            </a:r>
          </a:p>
        </p:txBody>
      </p:sp>
    </p:spTree>
    <p:extLst>
      <p:ext uri="{BB962C8B-B14F-4D97-AF65-F5344CB8AC3E}">
        <p14:creationId xmlns:p14="http://schemas.microsoft.com/office/powerpoint/2010/main" val="5259629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76200" y="26581"/>
            <a:ext cx="9067800" cy="583019"/>
          </a:xfrm>
        </p:spPr>
        <p:txBody>
          <a:bodyPr/>
          <a:lstStyle/>
          <a:p>
            <a:r>
              <a:rPr lang="en-US" b="1" dirty="0" smtClean="0">
                <a:solidFill>
                  <a:schemeClr val="tx1"/>
                </a:solidFill>
              </a:rPr>
              <a:t>Wind Energy Research Taxonomies</a:t>
            </a:r>
            <a:endParaRPr lang="en-US" b="1" dirty="0">
              <a:solidFill>
                <a:schemeClr val="tx1"/>
              </a:solidFill>
            </a:endParaRPr>
          </a:p>
        </p:txBody>
      </p:sp>
      <p:sp>
        <p:nvSpPr>
          <p:cNvPr id="10" name="TextBox 9"/>
          <p:cNvSpPr txBox="1"/>
          <p:nvPr/>
        </p:nvSpPr>
        <p:spPr>
          <a:xfrm>
            <a:off x="-11482" y="457200"/>
            <a:ext cx="9144000" cy="954107"/>
          </a:xfrm>
          <a:prstGeom prst="rect">
            <a:avLst/>
          </a:prstGeom>
          <a:noFill/>
        </p:spPr>
        <p:txBody>
          <a:bodyPr wrap="square" rtlCol="0">
            <a:spAutoFit/>
          </a:bodyPr>
          <a:lstStyle/>
          <a:p>
            <a:r>
              <a:rPr lang="en-US" sz="2200" b="1" dirty="0" smtClean="0"/>
              <a:t>US DOE Wind &amp; Water Power Technologies Office, “2014 Wind Energy Program Peer Review Report,” U.S. Department of Energy, October 2014. </a:t>
            </a:r>
            <a:r>
              <a:rPr lang="en-US" sz="1200" b="1" dirty="0" smtClean="0">
                <a:hlinkClick r:id="rId2"/>
              </a:rPr>
              <a:t>http://energy.gov/eere/wind/downloads/2014-wind-program-peer-review-report</a:t>
            </a:r>
            <a:r>
              <a:rPr lang="en-US" sz="1200" b="1" dirty="0" smtClean="0"/>
              <a:t>. </a:t>
            </a:r>
            <a:endParaRPr lang="en-US" sz="1200" b="1" dirty="0"/>
          </a:p>
        </p:txBody>
      </p:sp>
      <p:sp>
        <p:nvSpPr>
          <p:cNvPr id="12" name="Slide Number Placeholder 3"/>
          <p:cNvSpPr>
            <a:spLocks noGrp="1"/>
          </p:cNvSpPr>
          <p:nvPr>
            <p:ph type="sldNum" sz="quarter" idx="12"/>
          </p:nvPr>
        </p:nvSpPr>
        <p:spPr>
          <a:xfrm>
            <a:off x="8763000" y="6492875"/>
            <a:ext cx="381000" cy="365125"/>
          </a:xfrm>
        </p:spPr>
        <p:txBody>
          <a:bodyPr/>
          <a:lstStyle/>
          <a:p>
            <a:fld id="{CA19AF68-69FE-4E33-9344-0B1091936790}" type="slidenum">
              <a:rPr lang="en-US" b="1" smtClean="0">
                <a:solidFill>
                  <a:schemeClr val="tx1"/>
                </a:solidFill>
                <a:latin typeface="Arial" panose="020B0604020202020204" pitchFamily="34" charset="0"/>
                <a:cs typeface="Arial" panose="020B0604020202020204" pitchFamily="34" charset="0"/>
              </a:rPr>
              <a:t>19</a:t>
            </a:fld>
            <a:endParaRPr lang="en-US" b="1" dirty="0">
              <a:solidFill>
                <a:schemeClr val="tx1"/>
              </a:solidFill>
              <a:latin typeface="Arial" panose="020B0604020202020204" pitchFamily="34" charset="0"/>
              <a:cs typeface="Arial" panose="020B0604020202020204" pitchFamily="34" charset="0"/>
            </a:endParaRPr>
          </a:p>
        </p:txBody>
      </p:sp>
      <p:sp>
        <p:nvSpPr>
          <p:cNvPr id="2" name="TextBox 1"/>
          <p:cNvSpPr txBox="1"/>
          <p:nvPr/>
        </p:nvSpPr>
        <p:spPr>
          <a:xfrm>
            <a:off x="0" y="1348800"/>
            <a:ext cx="9144000" cy="5509200"/>
          </a:xfrm>
          <a:prstGeom prst="rect">
            <a:avLst/>
          </a:prstGeom>
          <a:noFill/>
        </p:spPr>
        <p:txBody>
          <a:bodyPr wrap="square" rtlCol="0">
            <a:spAutoFit/>
          </a:bodyPr>
          <a:lstStyle/>
          <a:p>
            <a:pPr marL="285750" indent="-285750">
              <a:buFont typeface="Arial" panose="020B0604020202020204" pitchFamily="34" charset="0"/>
              <a:buChar char="•"/>
            </a:pPr>
            <a:r>
              <a:rPr lang="en-US" sz="2200" u="sng" dirty="0" smtClean="0"/>
              <a:t>Promote Offshore Wind</a:t>
            </a:r>
            <a:r>
              <a:rPr lang="en-US" sz="2200" dirty="0" smtClean="0"/>
              <a:t>: Development and </a:t>
            </a:r>
            <a:r>
              <a:rPr lang="en-US" sz="2200" dirty="0"/>
              <a:t>demonstration of </a:t>
            </a:r>
            <a:r>
              <a:rPr lang="en-US" sz="2200" dirty="0" smtClean="0"/>
              <a:t>offshore </a:t>
            </a:r>
            <a:r>
              <a:rPr lang="en-US" sz="2200" dirty="0"/>
              <a:t>wind </a:t>
            </a:r>
            <a:r>
              <a:rPr lang="en-US" sz="2200" dirty="0" smtClean="0"/>
              <a:t>systems</a:t>
            </a:r>
            <a:r>
              <a:rPr lang="en-US" sz="2200" dirty="0"/>
              <a:t>, speeding </a:t>
            </a:r>
            <a:r>
              <a:rPr lang="en-US" sz="2200" dirty="0" smtClean="0"/>
              <a:t>deployment </a:t>
            </a:r>
            <a:r>
              <a:rPr lang="en-US" sz="2200" dirty="0"/>
              <a:t>of the </a:t>
            </a:r>
            <a:r>
              <a:rPr lang="en-US" sz="2200" dirty="0" smtClean="0"/>
              <a:t>first </a:t>
            </a:r>
            <a:r>
              <a:rPr lang="en-US" sz="2200" dirty="0"/>
              <a:t>U.S. offshore </a:t>
            </a:r>
            <a:r>
              <a:rPr lang="en-US" sz="2200" dirty="0" smtClean="0"/>
              <a:t>wind </a:t>
            </a:r>
            <a:r>
              <a:rPr lang="en-US" sz="2200" dirty="0"/>
              <a:t>projects, and </a:t>
            </a:r>
            <a:r>
              <a:rPr lang="en-US" sz="2200" dirty="0" smtClean="0"/>
              <a:t>refinement </a:t>
            </a:r>
            <a:r>
              <a:rPr lang="en-US" sz="2200" dirty="0"/>
              <a:t>of </a:t>
            </a:r>
            <a:r>
              <a:rPr lang="en-US" sz="2200" dirty="0" smtClean="0"/>
              <a:t>technologies </a:t>
            </a:r>
            <a:r>
              <a:rPr lang="en-US" sz="2200" dirty="0"/>
              <a:t>by </a:t>
            </a:r>
            <a:r>
              <a:rPr lang="en-US" sz="2200" dirty="0" smtClean="0"/>
              <a:t>domestic </a:t>
            </a:r>
            <a:r>
              <a:rPr lang="en-US" sz="2200" dirty="0"/>
              <a:t>wind </a:t>
            </a:r>
            <a:r>
              <a:rPr lang="en-US" sz="2200" dirty="0" smtClean="0"/>
              <a:t>technology manufacturing</a:t>
            </a:r>
            <a:r>
              <a:rPr lang="en-US" sz="2200" dirty="0"/>
              <a:t>. </a:t>
            </a:r>
          </a:p>
          <a:p>
            <a:pPr marL="285750" indent="-285750">
              <a:buFont typeface="Arial" panose="020B0604020202020204" pitchFamily="34" charset="0"/>
              <a:buChar char="•"/>
            </a:pPr>
            <a:r>
              <a:rPr lang="en-US" sz="2200" u="sng" dirty="0" smtClean="0"/>
              <a:t>Wind </a:t>
            </a:r>
            <a:r>
              <a:rPr lang="en-US" sz="2200" u="sng" dirty="0"/>
              <a:t>Plant </a:t>
            </a:r>
            <a:r>
              <a:rPr lang="en-US" sz="2200" u="sng" dirty="0" smtClean="0"/>
              <a:t>Optimization R&amp;D</a:t>
            </a:r>
            <a:r>
              <a:rPr lang="en-US" sz="2200" dirty="0" smtClean="0"/>
              <a:t>: High </a:t>
            </a:r>
            <a:r>
              <a:rPr lang="en-US" sz="2200" dirty="0"/>
              <a:t>performance, </a:t>
            </a:r>
            <a:r>
              <a:rPr lang="en-US" sz="2200" dirty="0" smtClean="0"/>
              <a:t>computing-based </a:t>
            </a:r>
            <a:r>
              <a:rPr lang="en-US" sz="2200" dirty="0"/>
              <a:t>R&amp;D </a:t>
            </a:r>
            <a:r>
              <a:rPr lang="en-US" sz="2200" dirty="0" smtClean="0"/>
              <a:t>program </a:t>
            </a:r>
            <a:r>
              <a:rPr lang="en-US" sz="2200" dirty="0"/>
              <a:t>for complex </a:t>
            </a:r>
            <a:r>
              <a:rPr lang="en-US" sz="2200" dirty="0" smtClean="0"/>
              <a:t>wind </a:t>
            </a:r>
            <a:r>
              <a:rPr lang="en-US" sz="2200" dirty="0"/>
              <a:t>plant aerodynamics and wind plant operational optimization that will allow </a:t>
            </a:r>
            <a:r>
              <a:rPr lang="en-US" sz="2200" dirty="0" smtClean="0"/>
              <a:t>project developers </a:t>
            </a:r>
            <a:r>
              <a:rPr lang="en-US" sz="2200" dirty="0"/>
              <a:t>to improve overall wind plant capacity factors and plant interactions with the transmission grid system. </a:t>
            </a:r>
          </a:p>
          <a:p>
            <a:pPr marL="285750" indent="-285750">
              <a:buFont typeface="Arial" panose="020B0604020202020204" pitchFamily="34" charset="0"/>
              <a:buChar char="•"/>
            </a:pPr>
            <a:r>
              <a:rPr lang="en-US" sz="2200" u="sng" dirty="0" smtClean="0"/>
              <a:t>Manufacturing </a:t>
            </a:r>
            <a:r>
              <a:rPr lang="en-US" sz="2200" u="sng" dirty="0"/>
              <a:t>R&amp;D</a:t>
            </a:r>
            <a:r>
              <a:rPr lang="en-US" sz="2200" dirty="0"/>
              <a:t>: R&amp;D program focused on high‐impact innovation in wind component manufacturing to dramatically reduce the cost of wind power technology and increase U.S. manufacturing competitiveness in the wind power industry. </a:t>
            </a:r>
          </a:p>
          <a:p>
            <a:pPr marL="285750" indent="-285750">
              <a:buFont typeface="Arial" panose="020B0604020202020204" pitchFamily="34" charset="0"/>
              <a:buChar char="•"/>
            </a:pPr>
            <a:r>
              <a:rPr lang="en-US" sz="2200" u="sng" dirty="0" smtClean="0"/>
              <a:t>Grid </a:t>
            </a:r>
            <a:r>
              <a:rPr lang="en-US" sz="2200" u="sng" dirty="0"/>
              <a:t>Integration</a:t>
            </a:r>
            <a:r>
              <a:rPr lang="en-US" sz="2200" dirty="0"/>
              <a:t>: Conducting wind-grid integration and transmissions studies and developing wind energy forecasting tools for grid operators. </a:t>
            </a:r>
          </a:p>
          <a:p>
            <a:pPr marL="285750" indent="-285750">
              <a:buFont typeface="Arial" panose="020B0604020202020204" pitchFamily="34" charset="0"/>
              <a:buChar char="•"/>
            </a:pPr>
            <a:r>
              <a:rPr lang="en-US" sz="2200" u="sng" dirty="0" smtClean="0"/>
              <a:t>Streamline </a:t>
            </a:r>
            <a:r>
              <a:rPr lang="en-US" sz="2200" u="sng" dirty="0"/>
              <a:t>Siting, Permitting, and Certification</a:t>
            </a:r>
            <a:r>
              <a:rPr lang="en-US" sz="2200" dirty="0"/>
              <a:t>: Conducting wildlife impact analyses, assessment of radar mitigation solutions, and investing in testing facilities at the national laboratories for academic and industry use. </a:t>
            </a:r>
          </a:p>
        </p:txBody>
      </p:sp>
    </p:spTree>
    <p:extLst>
      <p:ext uri="{BB962C8B-B14F-4D97-AF65-F5344CB8AC3E}">
        <p14:creationId xmlns:p14="http://schemas.microsoft.com/office/powerpoint/2010/main" val="1962430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76200" y="26581"/>
            <a:ext cx="9067800" cy="583019"/>
          </a:xfrm>
        </p:spPr>
        <p:txBody>
          <a:bodyPr/>
          <a:lstStyle/>
          <a:p>
            <a:r>
              <a:rPr lang="en-US" b="1" dirty="0" smtClean="0">
                <a:solidFill>
                  <a:schemeClr val="tx1"/>
                </a:solidFill>
              </a:rPr>
              <a:t>Today’s class</a:t>
            </a:r>
            <a:endParaRPr lang="en-US" b="1" dirty="0">
              <a:solidFill>
                <a:schemeClr val="tx1"/>
              </a:solidFill>
            </a:endParaRPr>
          </a:p>
        </p:txBody>
      </p:sp>
      <p:sp>
        <p:nvSpPr>
          <p:cNvPr id="6" name="TextBox 5"/>
          <p:cNvSpPr txBox="1"/>
          <p:nvPr/>
        </p:nvSpPr>
        <p:spPr>
          <a:xfrm>
            <a:off x="0" y="1100078"/>
            <a:ext cx="9144000" cy="3539430"/>
          </a:xfrm>
          <a:prstGeom prst="rect">
            <a:avLst/>
          </a:prstGeom>
          <a:noFill/>
        </p:spPr>
        <p:txBody>
          <a:bodyPr wrap="square" rtlCol="0">
            <a:spAutoFit/>
          </a:bodyPr>
          <a:lstStyle/>
          <a:p>
            <a:pPr marL="342900" indent="-342900">
              <a:buFont typeface="+mj-lt"/>
              <a:buAutoNum type="arabicPeriod"/>
            </a:pPr>
            <a:r>
              <a:rPr lang="en-US" sz="2800" dirty="0" smtClean="0"/>
              <a:t>Introductions</a:t>
            </a:r>
          </a:p>
          <a:p>
            <a:pPr marL="342900" indent="-342900">
              <a:buFont typeface="+mj-lt"/>
              <a:buAutoNum type="arabicPeriod"/>
            </a:pPr>
            <a:r>
              <a:rPr lang="en-US" sz="2800" dirty="0" smtClean="0"/>
              <a:t>Issue with WESEP 512X</a:t>
            </a:r>
          </a:p>
          <a:p>
            <a:pPr marL="342900" indent="-342900">
              <a:buFont typeface="+mj-lt"/>
              <a:buAutoNum type="arabicPeriod"/>
            </a:pPr>
            <a:r>
              <a:rPr lang="en-US" sz="2800" dirty="0" smtClean="0"/>
              <a:t>WESEP 594 course overview</a:t>
            </a:r>
          </a:p>
          <a:p>
            <a:pPr marL="342900" indent="-342900">
              <a:buFont typeface="+mj-lt"/>
              <a:buAutoNum type="arabicPeriod"/>
            </a:pPr>
            <a:r>
              <a:rPr lang="en-US" sz="2800" dirty="0" smtClean="0"/>
              <a:t>Semester schedule</a:t>
            </a:r>
          </a:p>
          <a:p>
            <a:pPr marL="342900" indent="-342900">
              <a:buFont typeface="+mj-lt"/>
              <a:buAutoNum type="arabicPeriod"/>
            </a:pPr>
            <a:r>
              <a:rPr lang="en-US" sz="2800" dirty="0" smtClean="0"/>
              <a:t>International </a:t>
            </a:r>
            <a:r>
              <a:rPr lang="en-US" sz="2800" dirty="0"/>
              <a:t>opportunities</a:t>
            </a:r>
          </a:p>
          <a:p>
            <a:pPr marL="342900" indent="-342900">
              <a:buFont typeface="+mj-lt"/>
              <a:buAutoNum type="arabicPeriod"/>
            </a:pPr>
            <a:r>
              <a:rPr lang="en-US" sz="2800" dirty="0"/>
              <a:t>Attending </a:t>
            </a:r>
            <a:r>
              <a:rPr lang="en-US" sz="2800" dirty="0" smtClean="0"/>
              <a:t>conferences, writing </a:t>
            </a:r>
            <a:r>
              <a:rPr lang="en-US" sz="2800" dirty="0" smtClean="0"/>
              <a:t>papers, thinking about lab</a:t>
            </a:r>
            <a:endParaRPr lang="en-US" sz="2800" dirty="0"/>
          </a:p>
          <a:p>
            <a:pPr marL="342900" indent="-342900">
              <a:buFont typeface="+mj-lt"/>
              <a:buAutoNum type="arabicPeriod"/>
            </a:pPr>
            <a:r>
              <a:rPr lang="en-US" sz="2800" dirty="0"/>
              <a:t>Level 2 course considerations</a:t>
            </a:r>
          </a:p>
          <a:p>
            <a:pPr marL="342900" indent="-342900">
              <a:buFont typeface="+mj-lt"/>
              <a:buAutoNum type="arabicPeriod"/>
            </a:pPr>
            <a:r>
              <a:rPr lang="en-US" sz="2800" dirty="0" smtClean="0"/>
              <a:t>Wind energy research taxonomies</a:t>
            </a:r>
          </a:p>
        </p:txBody>
      </p:sp>
      <p:sp>
        <p:nvSpPr>
          <p:cNvPr id="12" name="Slide Number Placeholder 3"/>
          <p:cNvSpPr>
            <a:spLocks noGrp="1"/>
          </p:cNvSpPr>
          <p:nvPr>
            <p:ph type="sldNum" sz="quarter" idx="12"/>
          </p:nvPr>
        </p:nvSpPr>
        <p:spPr>
          <a:xfrm>
            <a:off x="8763000" y="6492875"/>
            <a:ext cx="381000" cy="365125"/>
          </a:xfrm>
        </p:spPr>
        <p:txBody>
          <a:bodyPr/>
          <a:lstStyle/>
          <a:p>
            <a:fld id="{CA19AF68-69FE-4E33-9344-0B1091936790}" type="slidenum">
              <a:rPr lang="en-US" b="1" smtClean="0">
                <a:solidFill>
                  <a:schemeClr val="tx1"/>
                </a:solidFill>
                <a:latin typeface="Arial" panose="020B0604020202020204" pitchFamily="34" charset="0"/>
                <a:cs typeface="Arial" panose="020B0604020202020204" pitchFamily="34" charset="0"/>
              </a:rPr>
              <a:t>2</a:t>
            </a:fld>
            <a:endParaRPr lang="en-US"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682716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76200" y="26581"/>
            <a:ext cx="9067800" cy="583019"/>
          </a:xfrm>
        </p:spPr>
        <p:txBody>
          <a:bodyPr/>
          <a:lstStyle/>
          <a:p>
            <a:r>
              <a:rPr lang="en-US" b="1" dirty="0" smtClean="0">
                <a:solidFill>
                  <a:schemeClr val="tx1"/>
                </a:solidFill>
              </a:rPr>
              <a:t>Wind Energy Research Taxonomies</a:t>
            </a:r>
            <a:endParaRPr lang="en-US" b="1" dirty="0">
              <a:solidFill>
                <a:schemeClr val="tx1"/>
              </a:solidFill>
            </a:endParaRPr>
          </a:p>
        </p:txBody>
      </p:sp>
      <p:sp>
        <p:nvSpPr>
          <p:cNvPr id="10" name="TextBox 9"/>
          <p:cNvSpPr txBox="1"/>
          <p:nvPr/>
        </p:nvSpPr>
        <p:spPr>
          <a:xfrm>
            <a:off x="0" y="457200"/>
            <a:ext cx="9067800" cy="1200329"/>
          </a:xfrm>
          <a:prstGeom prst="rect">
            <a:avLst/>
          </a:prstGeom>
          <a:noFill/>
        </p:spPr>
        <p:txBody>
          <a:bodyPr wrap="square" rtlCol="0">
            <a:spAutoFit/>
          </a:bodyPr>
          <a:lstStyle/>
          <a:p>
            <a:r>
              <a:rPr lang="en-US" sz="2400" b="1" dirty="0" smtClean="0"/>
              <a:t>IEA Wind1, “Long-term research and development needs for wind energy for the time frame 2012 to 2030,” International Energy Agency, July 2013, </a:t>
            </a:r>
            <a:r>
              <a:rPr lang="en-US" sz="1200" b="1" dirty="0" smtClean="0">
                <a:hlinkClick r:id="rId2"/>
              </a:rPr>
              <a:t>www.ieawind.org/long-term%20reports/IEA%20Long%20Term%20R_D_Approved%20July%2023%202013.pdf</a:t>
            </a:r>
            <a:r>
              <a:rPr lang="en-US" sz="1200" b="1" dirty="0" smtClean="0"/>
              <a:t> </a:t>
            </a:r>
            <a:endParaRPr lang="en-US" sz="1200" b="1" dirty="0"/>
          </a:p>
        </p:txBody>
      </p:sp>
      <p:sp>
        <p:nvSpPr>
          <p:cNvPr id="12" name="Slide Number Placeholder 3"/>
          <p:cNvSpPr>
            <a:spLocks noGrp="1"/>
          </p:cNvSpPr>
          <p:nvPr>
            <p:ph type="sldNum" sz="quarter" idx="12"/>
          </p:nvPr>
        </p:nvSpPr>
        <p:spPr>
          <a:xfrm>
            <a:off x="8763000" y="6492875"/>
            <a:ext cx="381000" cy="365125"/>
          </a:xfrm>
        </p:spPr>
        <p:txBody>
          <a:bodyPr/>
          <a:lstStyle/>
          <a:p>
            <a:fld id="{CA19AF68-69FE-4E33-9344-0B1091936790}" type="slidenum">
              <a:rPr lang="en-US" b="1" smtClean="0">
                <a:solidFill>
                  <a:schemeClr val="tx1"/>
                </a:solidFill>
                <a:latin typeface="Arial" panose="020B0604020202020204" pitchFamily="34" charset="0"/>
                <a:cs typeface="Arial" panose="020B0604020202020204" pitchFamily="34" charset="0"/>
              </a:rPr>
              <a:t>20</a:t>
            </a:fld>
            <a:endParaRPr lang="en-US" b="1" dirty="0">
              <a:solidFill>
                <a:schemeClr val="tx1"/>
              </a:solidFill>
              <a:latin typeface="Arial" panose="020B0604020202020204" pitchFamily="34" charset="0"/>
              <a:cs typeface="Arial" panose="020B0604020202020204" pitchFamily="34" charset="0"/>
            </a:endParaRPr>
          </a:p>
        </p:txBody>
      </p:sp>
      <p:sp>
        <p:nvSpPr>
          <p:cNvPr id="2" name="TextBox 1"/>
          <p:cNvSpPr txBox="1"/>
          <p:nvPr/>
        </p:nvSpPr>
        <p:spPr>
          <a:xfrm>
            <a:off x="76200" y="1600200"/>
            <a:ext cx="4800600" cy="1477328"/>
          </a:xfrm>
          <a:prstGeom prst="rect">
            <a:avLst/>
          </a:prstGeom>
          <a:noFill/>
        </p:spPr>
        <p:txBody>
          <a:bodyPr wrap="square" rtlCol="0">
            <a:spAutoFit/>
          </a:bodyPr>
          <a:lstStyle/>
          <a:p>
            <a:pPr marL="457200" indent="-457200">
              <a:buAutoNum type="arabicPeriod"/>
            </a:pPr>
            <a:r>
              <a:rPr lang="en-US" sz="2400" u="sng" dirty="0" smtClean="0"/>
              <a:t>Characterize the wind resource</a:t>
            </a:r>
          </a:p>
          <a:p>
            <a:pPr marL="914400" lvl="1" indent="-457200">
              <a:buFont typeface="+mj-lt"/>
              <a:buAutoNum type="alphaLcPeriod"/>
            </a:pPr>
            <a:r>
              <a:rPr lang="en-US" sz="2200" dirty="0" smtClean="0"/>
              <a:t>Resource assessment &amp; siting</a:t>
            </a:r>
          </a:p>
          <a:p>
            <a:pPr marL="914400" lvl="1" indent="-457200">
              <a:buFont typeface="+mj-lt"/>
              <a:buAutoNum type="alphaLcPeriod"/>
            </a:pPr>
            <a:r>
              <a:rPr lang="en-US" sz="2200" dirty="0" smtClean="0"/>
              <a:t>Design conditions</a:t>
            </a:r>
          </a:p>
          <a:p>
            <a:pPr marL="914400" lvl="1" indent="-457200">
              <a:buFont typeface="+mj-lt"/>
              <a:buAutoNum type="alphaLcPeriod"/>
            </a:pPr>
            <a:r>
              <a:rPr lang="en-US" sz="2200" dirty="0" smtClean="0"/>
              <a:t>Short-term forecasting</a:t>
            </a:r>
          </a:p>
        </p:txBody>
      </p:sp>
      <p:sp>
        <p:nvSpPr>
          <p:cNvPr id="11" name="TextBox 10"/>
          <p:cNvSpPr txBox="1"/>
          <p:nvPr/>
        </p:nvSpPr>
        <p:spPr>
          <a:xfrm>
            <a:off x="38100" y="3182684"/>
            <a:ext cx="4495800" cy="3539430"/>
          </a:xfrm>
          <a:prstGeom prst="rect">
            <a:avLst/>
          </a:prstGeom>
          <a:noFill/>
        </p:spPr>
        <p:txBody>
          <a:bodyPr wrap="square" rtlCol="0">
            <a:spAutoFit/>
          </a:bodyPr>
          <a:lstStyle/>
          <a:p>
            <a:pPr marL="457200" indent="-457200">
              <a:buFont typeface="+mj-lt"/>
              <a:buAutoNum type="arabicPeriod" startAt="2"/>
            </a:pPr>
            <a:r>
              <a:rPr lang="en-US" sz="2400" u="sng" dirty="0" smtClean="0"/>
              <a:t>Develop next generation wind power technology</a:t>
            </a:r>
          </a:p>
          <a:p>
            <a:pPr marL="914400" lvl="1" indent="-457200">
              <a:buFont typeface="+mj-lt"/>
              <a:buAutoNum type="alphaLcPeriod"/>
            </a:pPr>
            <a:r>
              <a:rPr lang="en-US" sz="2200" dirty="0" smtClean="0"/>
              <a:t>System design</a:t>
            </a:r>
          </a:p>
          <a:p>
            <a:pPr marL="914400" lvl="1" indent="-457200">
              <a:buFont typeface="+mj-lt"/>
              <a:buAutoNum type="alphaLcPeriod"/>
            </a:pPr>
            <a:r>
              <a:rPr lang="en-US" sz="2200" dirty="0" smtClean="0"/>
              <a:t>Advanced rotors</a:t>
            </a:r>
          </a:p>
          <a:p>
            <a:pPr marL="914400" lvl="1" indent="-457200">
              <a:buFont typeface="+mj-lt"/>
              <a:buAutoNum type="alphaLcPeriod"/>
            </a:pPr>
            <a:r>
              <a:rPr lang="en-US" sz="2200" dirty="0" smtClean="0"/>
              <a:t>Advanced drive trains &amp; power electronics</a:t>
            </a:r>
          </a:p>
          <a:p>
            <a:pPr marL="914400" lvl="1" indent="-457200">
              <a:buFont typeface="+mj-lt"/>
              <a:buAutoNum type="alphaLcPeriod"/>
            </a:pPr>
            <a:r>
              <a:rPr lang="en-US" sz="2200" dirty="0" smtClean="0"/>
              <a:t>Support structure design</a:t>
            </a:r>
          </a:p>
          <a:p>
            <a:pPr marL="914400" lvl="1" indent="-457200">
              <a:buFont typeface="+mj-lt"/>
              <a:buAutoNum type="alphaLcPeriod"/>
            </a:pPr>
            <a:r>
              <a:rPr lang="en-US" sz="2200" dirty="0" smtClean="0"/>
              <a:t>Advanced controls</a:t>
            </a:r>
          </a:p>
          <a:p>
            <a:pPr marL="914400" lvl="1" indent="-457200">
              <a:buFont typeface="+mj-lt"/>
              <a:buAutoNum type="alphaLcPeriod"/>
            </a:pPr>
            <a:r>
              <a:rPr lang="en-US" sz="2200" dirty="0" smtClean="0"/>
              <a:t>Manufacturing &amp; installation</a:t>
            </a:r>
          </a:p>
          <a:p>
            <a:pPr marL="914400" lvl="1" indent="-457200">
              <a:buFont typeface="+mj-lt"/>
              <a:buAutoNum type="alphaLcPeriod"/>
            </a:pPr>
            <a:r>
              <a:rPr lang="en-US" sz="2200" dirty="0" smtClean="0"/>
              <a:t>Reliability &amp; testing</a:t>
            </a:r>
          </a:p>
        </p:txBody>
      </p:sp>
      <p:sp>
        <p:nvSpPr>
          <p:cNvPr id="13" name="TextBox 12"/>
          <p:cNvSpPr txBox="1"/>
          <p:nvPr/>
        </p:nvSpPr>
        <p:spPr>
          <a:xfrm>
            <a:off x="4800600" y="1843856"/>
            <a:ext cx="4343400" cy="2154436"/>
          </a:xfrm>
          <a:prstGeom prst="rect">
            <a:avLst/>
          </a:prstGeom>
          <a:noFill/>
        </p:spPr>
        <p:txBody>
          <a:bodyPr wrap="square" rtlCol="0">
            <a:spAutoFit/>
          </a:bodyPr>
          <a:lstStyle/>
          <a:p>
            <a:pPr marL="457200" indent="-457200">
              <a:buFont typeface="+mj-lt"/>
              <a:buAutoNum type="arabicPeriod" startAt="3"/>
            </a:pPr>
            <a:r>
              <a:rPr lang="en-US" sz="2400" u="sng" dirty="0" smtClean="0"/>
              <a:t>Wind integration</a:t>
            </a:r>
          </a:p>
          <a:p>
            <a:pPr marL="914400" lvl="1" indent="-457200">
              <a:buFont typeface="+mj-lt"/>
              <a:buAutoNum type="alphaLcPeriod"/>
            </a:pPr>
            <a:r>
              <a:rPr lang="en-US" sz="2200" dirty="0" smtClean="0"/>
              <a:t>Transmission planning &amp; development</a:t>
            </a:r>
          </a:p>
          <a:p>
            <a:pPr marL="914400" lvl="1" indent="-457200">
              <a:buFont typeface="+mj-lt"/>
              <a:buAutoNum type="alphaLcPeriod"/>
            </a:pPr>
            <a:r>
              <a:rPr lang="en-US" sz="2200" dirty="0" smtClean="0"/>
              <a:t>Power system operation</a:t>
            </a:r>
          </a:p>
          <a:p>
            <a:pPr marL="914400" lvl="1" indent="-457200">
              <a:buFont typeface="+mj-lt"/>
              <a:buAutoNum type="alphaLcPeriod"/>
            </a:pPr>
            <a:r>
              <a:rPr lang="en-US" sz="2200" dirty="0" smtClean="0"/>
              <a:t>Wind power plant internal grid</a:t>
            </a:r>
          </a:p>
        </p:txBody>
      </p:sp>
      <p:sp>
        <p:nvSpPr>
          <p:cNvPr id="14" name="TextBox 13"/>
          <p:cNvSpPr txBox="1"/>
          <p:nvPr/>
        </p:nvSpPr>
        <p:spPr>
          <a:xfrm>
            <a:off x="4876800" y="4274403"/>
            <a:ext cx="4191000" cy="1846659"/>
          </a:xfrm>
          <a:prstGeom prst="rect">
            <a:avLst/>
          </a:prstGeom>
          <a:noFill/>
        </p:spPr>
        <p:txBody>
          <a:bodyPr wrap="square" rtlCol="0">
            <a:spAutoFit/>
          </a:bodyPr>
          <a:lstStyle/>
          <a:p>
            <a:pPr marL="457200" indent="-457200">
              <a:buFont typeface="+mj-lt"/>
              <a:buAutoNum type="arabicPeriod" startAt="4"/>
            </a:pPr>
            <a:r>
              <a:rPr lang="en-US" sz="2400" u="sng" dirty="0" smtClean="0"/>
              <a:t>Increase social acceptance of wind energy</a:t>
            </a:r>
          </a:p>
          <a:p>
            <a:pPr marL="914400" lvl="1" indent="-457200">
              <a:buFont typeface="+mj-lt"/>
              <a:buAutoNum type="alphaLcPeriod"/>
            </a:pPr>
            <a:r>
              <a:rPr lang="en-US" sz="2200" dirty="0" smtClean="0"/>
              <a:t>Social acceptance</a:t>
            </a:r>
          </a:p>
          <a:p>
            <a:pPr marL="914400" lvl="1" indent="-457200">
              <a:buFont typeface="+mj-lt"/>
              <a:buAutoNum type="alphaLcPeriod"/>
            </a:pPr>
            <a:r>
              <a:rPr lang="en-US" sz="2200" dirty="0" smtClean="0"/>
              <a:t>Environmental impacts</a:t>
            </a:r>
          </a:p>
          <a:p>
            <a:pPr marL="914400" lvl="1" indent="-457200">
              <a:buFont typeface="+mj-lt"/>
              <a:buAutoNum type="alphaLcPeriod"/>
            </a:pPr>
            <a:r>
              <a:rPr lang="en-US" sz="2200" dirty="0" smtClean="0"/>
              <a:t>Educational issues</a:t>
            </a:r>
            <a:endParaRPr lang="en-US" sz="2200" dirty="0"/>
          </a:p>
        </p:txBody>
      </p:sp>
    </p:spTree>
    <p:extLst>
      <p:ext uri="{BB962C8B-B14F-4D97-AF65-F5344CB8AC3E}">
        <p14:creationId xmlns:p14="http://schemas.microsoft.com/office/powerpoint/2010/main" val="2068074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76200" y="26581"/>
            <a:ext cx="9067800" cy="583019"/>
          </a:xfrm>
        </p:spPr>
        <p:txBody>
          <a:bodyPr/>
          <a:lstStyle/>
          <a:p>
            <a:r>
              <a:rPr lang="en-US" b="1" dirty="0" smtClean="0">
                <a:solidFill>
                  <a:schemeClr val="tx1"/>
                </a:solidFill>
              </a:rPr>
              <a:t>Wind Energy Research Taxonomies</a:t>
            </a:r>
            <a:endParaRPr lang="en-US" b="1" dirty="0">
              <a:solidFill>
                <a:schemeClr val="tx1"/>
              </a:solidFill>
            </a:endParaRPr>
          </a:p>
        </p:txBody>
      </p:sp>
      <p:sp>
        <p:nvSpPr>
          <p:cNvPr id="10" name="TextBox 9"/>
          <p:cNvSpPr txBox="1"/>
          <p:nvPr/>
        </p:nvSpPr>
        <p:spPr>
          <a:xfrm>
            <a:off x="0" y="457200"/>
            <a:ext cx="9144000" cy="769441"/>
          </a:xfrm>
          <a:prstGeom prst="rect">
            <a:avLst/>
          </a:prstGeom>
          <a:noFill/>
        </p:spPr>
        <p:txBody>
          <a:bodyPr wrap="square" rtlCol="0">
            <a:spAutoFit/>
          </a:bodyPr>
          <a:lstStyle/>
          <a:p>
            <a:r>
              <a:rPr lang="en-US" sz="2200" b="1" dirty="0" smtClean="0"/>
              <a:t>IEA Wind2, “End-of-term report 2009-2013 and Strategic Plan 2014-2019,” International Energy Agency, July 2013. </a:t>
            </a:r>
            <a:r>
              <a:rPr lang="en-US" sz="1000" b="1" dirty="0" smtClean="0">
                <a:hlinkClick r:id="rId2"/>
              </a:rPr>
              <a:t>www.ieawind.org/Strategic_Plans/100713/EOT%20Strat%20Plan%202013.pdf</a:t>
            </a:r>
            <a:r>
              <a:rPr lang="en-US" sz="1000" b="1" dirty="0" smtClean="0"/>
              <a:t> </a:t>
            </a:r>
            <a:endParaRPr lang="en-US" sz="1000" b="1" dirty="0"/>
          </a:p>
        </p:txBody>
      </p:sp>
      <p:sp>
        <p:nvSpPr>
          <p:cNvPr id="12" name="Slide Number Placeholder 3"/>
          <p:cNvSpPr>
            <a:spLocks noGrp="1"/>
          </p:cNvSpPr>
          <p:nvPr>
            <p:ph type="sldNum" sz="quarter" idx="12"/>
          </p:nvPr>
        </p:nvSpPr>
        <p:spPr>
          <a:xfrm>
            <a:off x="8763000" y="6492875"/>
            <a:ext cx="381000" cy="365125"/>
          </a:xfrm>
        </p:spPr>
        <p:txBody>
          <a:bodyPr/>
          <a:lstStyle/>
          <a:p>
            <a:fld id="{CA19AF68-69FE-4E33-9344-0B1091936790}" type="slidenum">
              <a:rPr lang="en-US" b="1" smtClean="0">
                <a:solidFill>
                  <a:schemeClr val="tx1"/>
                </a:solidFill>
                <a:latin typeface="Arial" panose="020B0604020202020204" pitchFamily="34" charset="0"/>
                <a:cs typeface="Arial" panose="020B0604020202020204" pitchFamily="34" charset="0"/>
              </a:rPr>
              <a:t>21</a:t>
            </a:fld>
            <a:endParaRPr lang="en-US" b="1" dirty="0">
              <a:solidFill>
                <a:schemeClr val="tx1"/>
              </a:solidFill>
              <a:latin typeface="Arial" panose="020B0604020202020204" pitchFamily="34" charset="0"/>
              <a:cs typeface="Arial" panose="020B0604020202020204" pitchFamily="34" charset="0"/>
            </a:endParaRPr>
          </a:p>
        </p:txBody>
      </p:sp>
      <p:sp>
        <p:nvSpPr>
          <p:cNvPr id="6" name="TextBox 5"/>
          <p:cNvSpPr txBox="1"/>
          <p:nvPr/>
        </p:nvSpPr>
        <p:spPr>
          <a:xfrm>
            <a:off x="0" y="1131630"/>
            <a:ext cx="9144000" cy="5986254"/>
          </a:xfrm>
          <a:prstGeom prst="rect">
            <a:avLst/>
          </a:prstGeom>
          <a:noFill/>
        </p:spPr>
        <p:txBody>
          <a:bodyPr wrap="square" rtlCol="0">
            <a:spAutoFit/>
          </a:bodyPr>
          <a:lstStyle/>
          <a:p>
            <a:pPr marL="457200" indent="-457200">
              <a:buAutoNum type="arabicPeriod"/>
            </a:pPr>
            <a:r>
              <a:rPr lang="en-US" sz="2400" b="1" u="sng" dirty="0" smtClean="0"/>
              <a:t>Wind characteristics</a:t>
            </a:r>
            <a:r>
              <a:rPr lang="en-US" sz="2400" dirty="0" smtClean="0"/>
              <a:t>: </a:t>
            </a:r>
            <a:r>
              <a:rPr lang="en-US" sz="1200" b="1" dirty="0" smtClean="0"/>
              <a:t>Address </a:t>
            </a:r>
            <a:r>
              <a:rPr lang="en-US" sz="1200" b="1" dirty="0"/>
              <a:t>wind </a:t>
            </a:r>
            <a:r>
              <a:rPr lang="en-US" sz="1200" b="1" dirty="0" smtClean="0"/>
              <a:t>characterization </a:t>
            </a:r>
            <a:r>
              <a:rPr lang="en-US" sz="1200" b="1" dirty="0"/>
              <a:t>to improve accuracy of resource assessment for optimal siting &amp;</a:t>
            </a:r>
            <a:r>
              <a:rPr lang="en-US" sz="1200" b="1" dirty="0" smtClean="0"/>
              <a:t> </a:t>
            </a:r>
            <a:r>
              <a:rPr lang="en-US" sz="1200" b="1" dirty="0"/>
              <a:t>operation of wind power plants &amp;</a:t>
            </a:r>
            <a:r>
              <a:rPr lang="en-US" sz="1200" b="1" dirty="0" smtClean="0"/>
              <a:t> </a:t>
            </a:r>
            <a:r>
              <a:rPr lang="en-US" sz="1200" b="1" dirty="0"/>
              <a:t>turbines, reduce wake array losses, </a:t>
            </a:r>
            <a:r>
              <a:rPr lang="en-US" sz="1200" b="1" dirty="0" smtClean="0"/>
              <a:t>produce </a:t>
            </a:r>
            <a:r>
              <a:rPr lang="en-US" sz="1200" b="1" dirty="0"/>
              <a:t>more accurate forecasting of performance </a:t>
            </a:r>
            <a:r>
              <a:rPr lang="en-US" sz="1200" b="1" dirty="0" smtClean="0"/>
              <a:t>&amp; output</a:t>
            </a:r>
            <a:r>
              <a:rPr lang="en-US" sz="1200" b="1" dirty="0"/>
              <a:t>. These active tasks are the beginning of what is expected to be </a:t>
            </a:r>
            <a:r>
              <a:rPr lang="en-US" sz="1200" b="1" dirty="0" smtClean="0"/>
              <a:t>long-term</a:t>
            </a:r>
            <a:r>
              <a:rPr lang="en-US" sz="1200" b="1" dirty="0"/>
              <a:t>, sustained collaborative effort to </a:t>
            </a:r>
            <a:r>
              <a:rPr lang="en-US" sz="1200" b="1" dirty="0" smtClean="0"/>
              <a:t>characterize </a:t>
            </a:r>
            <a:r>
              <a:rPr lang="en-US" sz="1200" b="1" dirty="0"/>
              <a:t>wind at </a:t>
            </a:r>
            <a:r>
              <a:rPr lang="en-US" sz="1200" b="1" dirty="0" smtClean="0"/>
              <a:t>atmospheric</a:t>
            </a:r>
            <a:r>
              <a:rPr lang="en-US" sz="1200" b="1" dirty="0"/>
              <a:t>, wind plant, </a:t>
            </a:r>
            <a:r>
              <a:rPr lang="en-US" sz="1200" b="1" dirty="0" smtClean="0"/>
              <a:t>&amp; turbine levels. </a:t>
            </a:r>
          </a:p>
          <a:p>
            <a:pPr marL="457200" indent="-457200">
              <a:buAutoNum type="arabicPeriod"/>
            </a:pPr>
            <a:r>
              <a:rPr lang="en-US" sz="2400" b="1" u="sng" dirty="0" smtClean="0"/>
              <a:t>Wind power technology</a:t>
            </a:r>
            <a:r>
              <a:rPr lang="en-US" sz="2400" u="sng" dirty="0" smtClean="0"/>
              <a:t>: </a:t>
            </a:r>
            <a:r>
              <a:rPr lang="en-US" sz="1200" b="1" dirty="0" smtClean="0"/>
              <a:t>Explore </a:t>
            </a:r>
            <a:r>
              <a:rPr lang="en-US" sz="1200" b="1" dirty="0"/>
              <a:t>system design and advanced controls at the turbine and wind power plant levels, for both land-based and offshore wind, to reduce maintenance costs and increase production. Activities will assess advanced components including rotors, drivetrains, power electronics, support structures, manufacturing and installation, and reliability and testing. Wind Power technology research activities reduce wind cost of energy through innovations in components and structures that result in reduced cost or improved energy capture. Technology research can also impact social acceptance. For example, innovations that reduce turbine noise, or floating offshore wind turbines that are out of the view from shorelines are technology developments that improve wind deployment acceptance. </a:t>
            </a:r>
            <a:endParaRPr lang="en-US" sz="1200" b="1" dirty="0" smtClean="0"/>
          </a:p>
          <a:p>
            <a:pPr marL="457200" indent="-457200">
              <a:buAutoNum type="arabicPeriod"/>
            </a:pPr>
            <a:r>
              <a:rPr lang="en-US" sz="2400" b="1" u="sng" dirty="0" smtClean="0"/>
              <a:t>Wind integration: </a:t>
            </a:r>
            <a:r>
              <a:rPr lang="en-US" sz="1200" b="1" dirty="0" smtClean="0"/>
              <a:t>Conduct research on </a:t>
            </a:r>
            <a:r>
              <a:rPr lang="en-US" sz="1200" b="1" dirty="0"/>
              <a:t>power system </a:t>
            </a:r>
            <a:r>
              <a:rPr lang="en-US" sz="1200" b="1" dirty="0" smtClean="0"/>
              <a:t>operation/grid </a:t>
            </a:r>
            <a:r>
              <a:rPr lang="en-US" sz="1200" b="1" dirty="0"/>
              <a:t>integration of high amounts of wind generation. R&amp;D activities will publish information on power system operation with wind to enhance transmission </a:t>
            </a:r>
            <a:r>
              <a:rPr lang="en-US" sz="1200" b="1" dirty="0" smtClean="0"/>
              <a:t>planning/development, improve </a:t>
            </a:r>
            <a:r>
              <a:rPr lang="en-US" sz="1200" b="1" dirty="0"/>
              <a:t>power system operation</a:t>
            </a:r>
            <a:r>
              <a:rPr lang="en-US" sz="1200" b="1" dirty="0" smtClean="0"/>
              <a:t>; &amp; </a:t>
            </a:r>
            <a:r>
              <a:rPr lang="en-US" sz="1200" b="1" dirty="0"/>
              <a:t>improve </a:t>
            </a:r>
            <a:r>
              <a:rPr lang="en-US" sz="1200" b="1" dirty="0" smtClean="0"/>
              <a:t>internal </a:t>
            </a:r>
            <a:r>
              <a:rPr lang="en-US" sz="1200" b="1" dirty="0"/>
              <a:t>grid within wind plants. </a:t>
            </a:r>
            <a:endParaRPr lang="en-US" sz="1200" b="1" dirty="0" smtClean="0"/>
          </a:p>
          <a:p>
            <a:pPr marL="457200" indent="-457200">
              <a:buFontTx/>
              <a:buAutoNum type="arabicPeriod"/>
            </a:pPr>
            <a:r>
              <a:rPr lang="en-US" sz="2400" b="1" u="sng" dirty="0" smtClean="0"/>
              <a:t>Social, educational, and environmental issues: </a:t>
            </a:r>
            <a:r>
              <a:rPr lang="en-US" sz="1200" b="1" dirty="0" smtClean="0"/>
              <a:t>Conduct research on </a:t>
            </a:r>
            <a:r>
              <a:rPr lang="en-US" sz="1200" b="1" dirty="0"/>
              <a:t>issues that affect wind siting, acceptance, &amp;</a:t>
            </a:r>
            <a:r>
              <a:rPr lang="en-US" sz="1200" b="1" dirty="0" smtClean="0"/>
              <a:t> maximization </a:t>
            </a:r>
            <a:r>
              <a:rPr lang="en-US" sz="1200" b="1" dirty="0"/>
              <a:t>of social benefit. R&amp;D will explore social acceptance, cost of wind energy, environmental impacts, &amp;</a:t>
            </a:r>
            <a:r>
              <a:rPr lang="en-US" sz="1200" b="1" dirty="0" smtClean="0"/>
              <a:t> </a:t>
            </a:r>
            <a:r>
              <a:rPr lang="en-US" sz="1200" b="1" dirty="0"/>
              <a:t>tools to effectively communicate </a:t>
            </a:r>
            <a:r>
              <a:rPr lang="en-US" sz="1200" b="1" dirty="0" smtClean="0"/>
              <a:t>&amp; manage impacts </a:t>
            </a:r>
            <a:r>
              <a:rPr lang="en-US" sz="1200" b="1" dirty="0"/>
              <a:t>of wind development </a:t>
            </a:r>
            <a:r>
              <a:rPr lang="en-US" sz="1200" b="1" dirty="0" smtClean="0"/>
              <a:t>&amp; help </a:t>
            </a:r>
            <a:r>
              <a:rPr lang="en-US" sz="1200" b="1" dirty="0"/>
              <a:t>direct research investments. Research related to social, educational, &amp;</a:t>
            </a:r>
            <a:r>
              <a:rPr lang="en-US" sz="1200" b="1" dirty="0" smtClean="0"/>
              <a:t> </a:t>
            </a:r>
            <a:r>
              <a:rPr lang="en-US" sz="1200" b="1" dirty="0"/>
              <a:t>environmental issues directly informs </a:t>
            </a:r>
            <a:r>
              <a:rPr lang="en-US" sz="1200" b="1" dirty="0" smtClean="0"/>
              <a:t>regulatory &amp; permitting </a:t>
            </a:r>
            <a:r>
              <a:rPr lang="en-US" sz="1200" b="1" dirty="0"/>
              <a:t>process, enabling authorities to make well informed decisions regarding wind deployment. As knowledge is shared with regard to these issues, the </a:t>
            </a:r>
            <a:r>
              <a:rPr lang="en-US" sz="1200" b="1" dirty="0" smtClean="0"/>
              <a:t>regulatory/permitting </a:t>
            </a:r>
            <a:r>
              <a:rPr lang="en-US" sz="1200" b="1" dirty="0"/>
              <a:t>process has </a:t>
            </a:r>
            <a:r>
              <a:rPr lang="en-US" sz="1200" b="1" dirty="0" smtClean="0"/>
              <a:t>potential </a:t>
            </a:r>
            <a:r>
              <a:rPr lang="en-US" sz="1200" b="1" dirty="0"/>
              <a:t>to become more streamlined &amp;</a:t>
            </a:r>
            <a:r>
              <a:rPr lang="en-US" sz="1200" b="1" dirty="0" smtClean="0"/>
              <a:t> </a:t>
            </a:r>
            <a:r>
              <a:rPr lang="en-US" sz="1200" b="1" dirty="0"/>
              <a:t>timely, reducing </a:t>
            </a:r>
            <a:r>
              <a:rPr lang="en-US" sz="1200" b="1" dirty="0" smtClean="0"/>
              <a:t>pre-construction </a:t>
            </a:r>
            <a:r>
              <a:rPr lang="en-US" sz="1200" b="1" dirty="0"/>
              <a:t>licensing costs to wind developers. Also understanding social issues &amp;</a:t>
            </a:r>
            <a:r>
              <a:rPr lang="en-US" sz="1200" b="1" dirty="0" smtClean="0"/>
              <a:t> </a:t>
            </a:r>
            <a:r>
              <a:rPr lang="en-US" sz="1200" b="1" dirty="0"/>
              <a:t>the elements of wind energy costs will help guide investments in all research categories</a:t>
            </a:r>
            <a:r>
              <a:rPr lang="en-US" sz="1200" b="1" dirty="0" smtClean="0"/>
              <a:t>.</a:t>
            </a:r>
            <a:endParaRPr lang="en-US" sz="1200" b="1" u="sng" dirty="0" smtClean="0"/>
          </a:p>
          <a:p>
            <a:pPr marL="457200" indent="-457200">
              <a:buAutoNum type="arabicPeriod"/>
            </a:pPr>
            <a:r>
              <a:rPr lang="en-US" sz="2400" b="1" dirty="0" smtClean="0"/>
              <a:t> </a:t>
            </a:r>
            <a:r>
              <a:rPr lang="en-US" sz="2400" b="1" u="sng" dirty="0" smtClean="0"/>
              <a:t>Communication: </a:t>
            </a:r>
            <a:r>
              <a:rPr lang="en-US" sz="1200" b="1" dirty="0"/>
              <a:t>The communications priority area ensures that the information developed through important research tasks is delivered to the appropriate wind energy stakeholders and increases the sharing of best practices. Communications activities will coordinate and share information internally within IEA Wind for smooth operation of the agreement. At the same time, the results of R&amp;D work performed in the other priority areas will be disseminated in different ways appropriate to the target audience. </a:t>
            </a:r>
            <a:endParaRPr lang="en-US" sz="1200" b="1" u="sng" dirty="0" smtClean="0"/>
          </a:p>
        </p:txBody>
      </p:sp>
    </p:spTree>
    <p:extLst>
      <p:ext uri="{BB962C8B-B14F-4D97-AF65-F5344CB8AC3E}">
        <p14:creationId xmlns:p14="http://schemas.microsoft.com/office/powerpoint/2010/main" val="38810299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76200" y="26581"/>
            <a:ext cx="9067800" cy="583019"/>
          </a:xfrm>
        </p:spPr>
        <p:txBody>
          <a:bodyPr/>
          <a:lstStyle/>
          <a:p>
            <a:r>
              <a:rPr lang="en-US" b="1" dirty="0" smtClean="0">
                <a:solidFill>
                  <a:schemeClr val="tx1"/>
                </a:solidFill>
              </a:rPr>
              <a:t>Wind Energy Research Taxonomies</a:t>
            </a:r>
            <a:endParaRPr lang="en-US" b="1" dirty="0">
              <a:solidFill>
                <a:schemeClr val="tx1"/>
              </a:solidFill>
            </a:endParaRPr>
          </a:p>
        </p:txBody>
      </p:sp>
      <p:sp>
        <p:nvSpPr>
          <p:cNvPr id="10" name="TextBox 9"/>
          <p:cNvSpPr txBox="1"/>
          <p:nvPr/>
        </p:nvSpPr>
        <p:spPr>
          <a:xfrm>
            <a:off x="0" y="457200"/>
            <a:ext cx="9144000" cy="923330"/>
          </a:xfrm>
          <a:prstGeom prst="rect">
            <a:avLst/>
          </a:prstGeom>
          <a:noFill/>
        </p:spPr>
        <p:txBody>
          <a:bodyPr wrap="square" rtlCol="0">
            <a:spAutoFit/>
          </a:bodyPr>
          <a:lstStyle/>
          <a:p>
            <a:r>
              <a:rPr lang="en-US" sz="2200" b="1" dirty="0" smtClean="0"/>
              <a:t>European Wind Energy Technology Platform, “Strategic research agenda / market deployment strategy,” March 2014. </a:t>
            </a:r>
            <a:r>
              <a:rPr lang="en-US" sz="1000" b="1" dirty="0" smtClean="0">
                <a:hlinkClick r:id="rId2"/>
              </a:rPr>
              <a:t>http://www.windplatform.eu/fileadmin/ewetp_docs/Documents/reports/TPWind_SRA.pdf</a:t>
            </a:r>
            <a:r>
              <a:rPr lang="en-US" sz="1000" b="1" dirty="0" smtClean="0"/>
              <a:t>. </a:t>
            </a:r>
            <a:endParaRPr lang="en-US" sz="1000" b="1" dirty="0"/>
          </a:p>
        </p:txBody>
      </p:sp>
      <p:sp>
        <p:nvSpPr>
          <p:cNvPr id="12" name="Slide Number Placeholder 3"/>
          <p:cNvSpPr>
            <a:spLocks noGrp="1"/>
          </p:cNvSpPr>
          <p:nvPr>
            <p:ph type="sldNum" sz="quarter" idx="12"/>
          </p:nvPr>
        </p:nvSpPr>
        <p:spPr>
          <a:xfrm>
            <a:off x="8763000" y="6492875"/>
            <a:ext cx="381000" cy="365125"/>
          </a:xfrm>
        </p:spPr>
        <p:txBody>
          <a:bodyPr/>
          <a:lstStyle/>
          <a:p>
            <a:fld id="{CA19AF68-69FE-4E33-9344-0B1091936790}" type="slidenum">
              <a:rPr lang="en-US" b="1" smtClean="0">
                <a:solidFill>
                  <a:schemeClr val="tx1"/>
                </a:solidFill>
                <a:latin typeface="Arial" panose="020B0604020202020204" pitchFamily="34" charset="0"/>
                <a:cs typeface="Arial" panose="020B0604020202020204" pitchFamily="34" charset="0"/>
              </a:rPr>
              <a:t>22</a:t>
            </a:fld>
            <a:endParaRPr lang="en-US" b="1" dirty="0">
              <a:solidFill>
                <a:schemeClr val="tx1"/>
              </a:solidFill>
              <a:latin typeface="Arial" panose="020B0604020202020204" pitchFamily="34" charset="0"/>
              <a:cs typeface="Arial" panose="020B0604020202020204" pitchFamily="34" charset="0"/>
            </a:endParaRPr>
          </a:p>
        </p:txBody>
      </p:sp>
      <p:sp>
        <p:nvSpPr>
          <p:cNvPr id="3" name="TextBox 2"/>
          <p:cNvSpPr txBox="1"/>
          <p:nvPr/>
        </p:nvSpPr>
        <p:spPr>
          <a:xfrm>
            <a:off x="685800" y="1524000"/>
            <a:ext cx="6858000" cy="1938992"/>
          </a:xfrm>
          <a:prstGeom prst="rect">
            <a:avLst/>
          </a:prstGeom>
          <a:noFill/>
        </p:spPr>
        <p:txBody>
          <a:bodyPr wrap="square" rtlCol="0">
            <a:spAutoFit/>
          </a:bodyPr>
          <a:lstStyle/>
          <a:p>
            <a:pPr marL="342900" indent="-342900">
              <a:buFont typeface="+mj-lt"/>
              <a:buAutoNum type="arabicPeriod"/>
            </a:pPr>
            <a:r>
              <a:rPr lang="en-US" sz="2400" b="1" dirty="0" smtClean="0"/>
              <a:t>External conditions: climate, waves and soil</a:t>
            </a:r>
          </a:p>
          <a:p>
            <a:pPr marL="342900" indent="-342900">
              <a:buFont typeface="+mj-lt"/>
              <a:buAutoNum type="arabicPeriod"/>
            </a:pPr>
            <a:r>
              <a:rPr lang="en-US" sz="2400" b="1" dirty="0" smtClean="0"/>
              <a:t>Wind turbine systems</a:t>
            </a:r>
          </a:p>
          <a:p>
            <a:pPr marL="342900" indent="-342900">
              <a:buFont typeface="+mj-lt"/>
              <a:buAutoNum type="arabicPeriod"/>
            </a:pPr>
            <a:r>
              <a:rPr lang="en-US" sz="2400" b="1" dirty="0" smtClean="0"/>
              <a:t>Grid integration</a:t>
            </a:r>
          </a:p>
          <a:p>
            <a:pPr marL="342900" indent="-342900">
              <a:buFont typeface="+mj-lt"/>
              <a:buAutoNum type="arabicPeriod"/>
            </a:pPr>
            <a:r>
              <a:rPr lang="en-US" sz="2400" b="1" dirty="0" smtClean="0"/>
              <a:t>Offshore technology</a:t>
            </a:r>
          </a:p>
          <a:p>
            <a:pPr marL="342900" indent="-342900">
              <a:buFont typeface="+mj-lt"/>
              <a:buAutoNum type="arabicPeriod"/>
            </a:pPr>
            <a:r>
              <a:rPr lang="en-US" sz="2400" b="1" dirty="0" smtClean="0"/>
              <a:t>Market deployment strategy</a:t>
            </a:r>
            <a:endParaRPr lang="en-US" sz="2400" b="1" dirty="0"/>
          </a:p>
        </p:txBody>
      </p:sp>
    </p:spTree>
    <p:extLst>
      <p:ext uri="{BB962C8B-B14F-4D97-AF65-F5344CB8AC3E}">
        <p14:creationId xmlns:p14="http://schemas.microsoft.com/office/powerpoint/2010/main" val="32707371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3"/>
          <p:cNvSpPr>
            <a:spLocks noGrp="1"/>
          </p:cNvSpPr>
          <p:nvPr>
            <p:ph type="sldNum" sz="quarter" idx="12"/>
          </p:nvPr>
        </p:nvSpPr>
        <p:spPr>
          <a:xfrm>
            <a:off x="8763000" y="6492875"/>
            <a:ext cx="381000" cy="365125"/>
          </a:xfrm>
        </p:spPr>
        <p:txBody>
          <a:bodyPr/>
          <a:lstStyle/>
          <a:p>
            <a:fld id="{CA19AF68-69FE-4E33-9344-0B1091936790}" type="slidenum">
              <a:rPr lang="en-US" b="1" smtClean="0">
                <a:solidFill>
                  <a:schemeClr val="tx1"/>
                </a:solidFill>
                <a:latin typeface="Arial" panose="020B0604020202020204" pitchFamily="34" charset="0"/>
                <a:cs typeface="Arial" panose="020B0604020202020204" pitchFamily="34" charset="0"/>
              </a:rPr>
              <a:t>3</a:t>
            </a:fld>
            <a:endParaRPr lang="en-US" b="1" dirty="0">
              <a:solidFill>
                <a:schemeClr val="tx1"/>
              </a:solidFill>
              <a:latin typeface="Arial" panose="020B0604020202020204" pitchFamily="34" charset="0"/>
              <a:cs typeface="Arial" panose="020B0604020202020204" pitchFamily="34" charset="0"/>
            </a:endParaRPr>
          </a:p>
        </p:txBody>
      </p:sp>
      <p:sp>
        <p:nvSpPr>
          <p:cNvPr id="6" name="Subtitle 4"/>
          <p:cNvSpPr>
            <a:spLocks noGrp="1"/>
          </p:cNvSpPr>
          <p:nvPr>
            <p:ph type="subTitle" idx="1"/>
          </p:nvPr>
        </p:nvSpPr>
        <p:spPr>
          <a:xfrm>
            <a:off x="76200" y="26581"/>
            <a:ext cx="9067800" cy="583019"/>
          </a:xfrm>
        </p:spPr>
        <p:txBody>
          <a:bodyPr/>
          <a:lstStyle/>
          <a:p>
            <a:r>
              <a:rPr lang="en-US" b="1" dirty="0" smtClean="0">
                <a:solidFill>
                  <a:schemeClr val="tx1"/>
                </a:solidFill>
              </a:rPr>
              <a:t>3. WESEP 594 Course Overview</a:t>
            </a:r>
            <a:endParaRPr lang="en-US" b="1" dirty="0">
              <a:solidFill>
                <a:schemeClr val="tx1"/>
              </a:solidFill>
            </a:endParaRPr>
          </a:p>
        </p:txBody>
      </p:sp>
      <p:sp>
        <p:nvSpPr>
          <p:cNvPr id="4" name="TextBox 3"/>
          <p:cNvSpPr txBox="1"/>
          <p:nvPr/>
        </p:nvSpPr>
        <p:spPr>
          <a:xfrm>
            <a:off x="0" y="685800"/>
            <a:ext cx="9144000" cy="3108543"/>
          </a:xfrm>
          <a:prstGeom prst="rect">
            <a:avLst/>
          </a:prstGeom>
          <a:noFill/>
        </p:spPr>
        <p:txBody>
          <a:bodyPr wrap="square" rtlCol="0">
            <a:spAutoFit/>
          </a:bodyPr>
          <a:lstStyle/>
          <a:p>
            <a:pPr marL="514350" indent="-514350">
              <a:buFont typeface="+mj-lt"/>
              <a:buAutoNum type="arabicPeriod"/>
            </a:pPr>
            <a:r>
              <a:rPr lang="en-US" sz="2800" dirty="0" smtClean="0"/>
              <a:t>Student presentations:</a:t>
            </a:r>
          </a:p>
          <a:p>
            <a:pPr marL="971550" lvl="1" indent="-514350">
              <a:buFont typeface="Arial" panose="020B0604020202020204" pitchFamily="34" charset="0"/>
              <a:buChar char="•"/>
            </a:pPr>
            <a:r>
              <a:rPr lang="en-US" sz="2800" dirty="0"/>
              <a:t>25 minute presentations OK</a:t>
            </a:r>
          </a:p>
          <a:p>
            <a:pPr marL="971550" lvl="1" indent="-514350">
              <a:buFont typeface="Arial" panose="020B0604020202020204" pitchFamily="34" charset="0"/>
              <a:buChar char="•"/>
            </a:pPr>
            <a:r>
              <a:rPr lang="en-US" sz="2800" dirty="0" smtClean="0"/>
              <a:t>…but I encourage 40 minute presentations+10minQ&amp;A</a:t>
            </a:r>
          </a:p>
          <a:p>
            <a:pPr marL="971550" lvl="1" indent="-514350">
              <a:buFont typeface="Arial" panose="020B0604020202020204" pitchFamily="34" charset="0"/>
              <a:buChar char="•"/>
            </a:pPr>
            <a:r>
              <a:rPr lang="en-US" sz="2800" dirty="0" smtClean="0"/>
              <a:t>…and fewer of them each semester.</a:t>
            </a:r>
          </a:p>
          <a:p>
            <a:pPr marL="514350" indent="-514350">
              <a:buFont typeface="+mj-lt"/>
              <a:buAutoNum type="arabicPeriod"/>
            </a:pPr>
            <a:r>
              <a:rPr lang="en-US" sz="2800" dirty="0" smtClean="0"/>
              <a:t>External speakers </a:t>
            </a:r>
            <a:r>
              <a:rPr lang="en-US" sz="2800" dirty="0"/>
              <a:t>(</a:t>
            </a:r>
            <a:r>
              <a:rPr lang="en-US" sz="2800" dirty="0" smtClean="0"/>
              <a:t>industry, government, other universities)</a:t>
            </a:r>
          </a:p>
          <a:p>
            <a:pPr marL="514350" indent="-514350">
              <a:buFont typeface="+mj-lt"/>
              <a:buAutoNum type="arabicPeriod"/>
            </a:pPr>
            <a:r>
              <a:rPr lang="en-US" sz="2800" dirty="0" smtClean="0"/>
              <a:t>ISU faculty</a:t>
            </a:r>
            <a:endParaRPr lang="en-US" sz="2800" dirty="0"/>
          </a:p>
        </p:txBody>
      </p:sp>
    </p:spTree>
    <p:extLst>
      <p:ext uri="{BB962C8B-B14F-4D97-AF65-F5344CB8AC3E}">
        <p14:creationId xmlns:p14="http://schemas.microsoft.com/office/powerpoint/2010/main" val="13321060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3"/>
          <p:cNvSpPr>
            <a:spLocks noGrp="1"/>
          </p:cNvSpPr>
          <p:nvPr>
            <p:ph type="sldNum" sz="quarter" idx="12"/>
          </p:nvPr>
        </p:nvSpPr>
        <p:spPr>
          <a:xfrm>
            <a:off x="8763000" y="6492875"/>
            <a:ext cx="381000" cy="365125"/>
          </a:xfrm>
        </p:spPr>
        <p:txBody>
          <a:bodyPr/>
          <a:lstStyle/>
          <a:p>
            <a:fld id="{CA19AF68-69FE-4E33-9344-0B1091936790}" type="slidenum">
              <a:rPr lang="en-US" b="1" smtClean="0">
                <a:solidFill>
                  <a:schemeClr val="tx1"/>
                </a:solidFill>
                <a:latin typeface="Arial" panose="020B0604020202020204" pitchFamily="34" charset="0"/>
                <a:cs typeface="Arial" panose="020B0604020202020204" pitchFamily="34" charset="0"/>
              </a:rPr>
              <a:t>4</a:t>
            </a:fld>
            <a:endParaRPr lang="en-US" b="1" dirty="0">
              <a:solidFill>
                <a:schemeClr val="tx1"/>
              </a:solidFill>
              <a:latin typeface="Arial" panose="020B0604020202020204" pitchFamily="34" charset="0"/>
              <a:cs typeface="Arial" panose="020B0604020202020204" pitchFamily="34" charset="0"/>
            </a:endParaRPr>
          </a:p>
        </p:txBody>
      </p:sp>
      <p:sp>
        <p:nvSpPr>
          <p:cNvPr id="6" name="Subtitle 4"/>
          <p:cNvSpPr>
            <a:spLocks noGrp="1"/>
          </p:cNvSpPr>
          <p:nvPr>
            <p:ph type="subTitle" idx="1"/>
          </p:nvPr>
        </p:nvSpPr>
        <p:spPr>
          <a:xfrm>
            <a:off x="76200" y="26581"/>
            <a:ext cx="9067800" cy="583019"/>
          </a:xfrm>
        </p:spPr>
        <p:txBody>
          <a:bodyPr/>
          <a:lstStyle/>
          <a:p>
            <a:r>
              <a:rPr lang="en-US" b="1" dirty="0">
                <a:solidFill>
                  <a:schemeClr val="tx1"/>
                </a:solidFill>
              </a:rPr>
              <a:t>4</a:t>
            </a:r>
            <a:r>
              <a:rPr lang="en-US" b="1" dirty="0" smtClean="0">
                <a:solidFill>
                  <a:schemeClr val="tx1"/>
                </a:solidFill>
              </a:rPr>
              <a:t>. Semester schedule</a:t>
            </a:r>
            <a:endParaRPr lang="en-US" b="1" dirty="0">
              <a:solidFill>
                <a:schemeClr val="tx1"/>
              </a:solidFill>
            </a:endParaRPr>
          </a:p>
        </p:txBody>
      </p:sp>
      <p:sp>
        <p:nvSpPr>
          <p:cNvPr id="2" name="Rectangle 1"/>
          <p:cNvSpPr/>
          <p:nvPr/>
        </p:nvSpPr>
        <p:spPr>
          <a:xfrm>
            <a:off x="914400" y="1655334"/>
            <a:ext cx="7077707" cy="523220"/>
          </a:xfrm>
          <a:prstGeom prst="rect">
            <a:avLst/>
          </a:prstGeom>
        </p:spPr>
        <p:txBody>
          <a:bodyPr wrap="none">
            <a:spAutoFit/>
          </a:bodyPr>
          <a:lstStyle/>
          <a:p>
            <a:r>
              <a:rPr lang="en-US" sz="2800" dirty="0">
                <a:hlinkClick r:id="rId2"/>
              </a:rPr>
              <a:t>http://home.eng.iastate.edu/~jdm/wesep594</a:t>
            </a:r>
            <a:r>
              <a:rPr lang="en-US" sz="2800" dirty="0" smtClean="0">
                <a:hlinkClick r:id="rId2"/>
              </a:rPr>
              <a:t>/</a:t>
            </a:r>
            <a:r>
              <a:rPr lang="en-US" sz="2800" dirty="0" smtClean="0"/>
              <a:t> </a:t>
            </a:r>
            <a:endParaRPr lang="en-US" sz="2800" dirty="0"/>
          </a:p>
        </p:txBody>
      </p:sp>
    </p:spTree>
    <p:extLst>
      <p:ext uri="{BB962C8B-B14F-4D97-AF65-F5344CB8AC3E}">
        <p14:creationId xmlns:p14="http://schemas.microsoft.com/office/powerpoint/2010/main" val="21803733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3"/>
          <p:cNvSpPr>
            <a:spLocks noGrp="1"/>
          </p:cNvSpPr>
          <p:nvPr>
            <p:ph type="sldNum" sz="quarter" idx="12"/>
          </p:nvPr>
        </p:nvSpPr>
        <p:spPr>
          <a:xfrm>
            <a:off x="8763000" y="6492875"/>
            <a:ext cx="381000" cy="365125"/>
          </a:xfrm>
        </p:spPr>
        <p:txBody>
          <a:bodyPr/>
          <a:lstStyle/>
          <a:p>
            <a:fld id="{CA19AF68-69FE-4E33-9344-0B1091936790}" type="slidenum">
              <a:rPr lang="en-US" b="1" smtClean="0">
                <a:solidFill>
                  <a:schemeClr val="tx1"/>
                </a:solidFill>
                <a:latin typeface="Arial" panose="020B0604020202020204" pitchFamily="34" charset="0"/>
                <a:cs typeface="Arial" panose="020B0604020202020204" pitchFamily="34" charset="0"/>
              </a:rPr>
              <a:t>5</a:t>
            </a:fld>
            <a:endParaRPr lang="en-US" b="1" dirty="0">
              <a:solidFill>
                <a:schemeClr val="tx1"/>
              </a:solidFill>
              <a:latin typeface="Arial" panose="020B0604020202020204" pitchFamily="34" charset="0"/>
              <a:cs typeface="Arial" panose="020B0604020202020204" pitchFamily="34" charset="0"/>
            </a:endParaRPr>
          </a:p>
        </p:txBody>
      </p:sp>
      <p:sp>
        <p:nvSpPr>
          <p:cNvPr id="6" name="Subtitle 4"/>
          <p:cNvSpPr>
            <a:spLocks noGrp="1"/>
          </p:cNvSpPr>
          <p:nvPr>
            <p:ph type="subTitle" idx="1"/>
          </p:nvPr>
        </p:nvSpPr>
        <p:spPr>
          <a:xfrm>
            <a:off x="76200" y="26581"/>
            <a:ext cx="9067800" cy="583019"/>
          </a:xfrm>
        </p:spPr>
        <p:txBody>
          <a:bodyPr/>
          <a:lstStyle/>
          <a:p>
            <a:r>
              <a:rPr lang="en-US" b="1" dirty="0">
                <a:solidFill>
                  <a:schemeClr val="tx1"/>
                </a:solidFill>
              </a:rPr>
              <a:t>5</a:t>
            </a:r>
            <a:r>
              <a:rPr lang="en-US" b="1" dirty="0" smtClean="0">
                <a:solidFill>
                  <a:schemeClr val="tx1"/>
                </a:solidFill>
              </a:rPr>
              <a:t>. International opportunities</a:t>
            </a:r>
            <a:endParaRPr lang="en-US" b="1" dirty="0">
              <a:solidFill>
                <a:schemeClr val="tx1"/>
              </a:solidFill>
            </a:endParaRPr>
          </a:p>
        </p:txBody>
      </p:sp>
      <p:sp>
        <p:nvSpPr>
          <p:cNvPr id="2" name="TextBox 1"/>
          <p:cNvSpPr txBox="1"/>
          <p:nvPr/>
        </p:nvSpPr>
        <p:spPr>
          <a:xfrm>
            <a:off x="0" y="1066800"/>
            <a:ext cx="9144000" cy="3108543"/>
          </a:xfrm>
          <a:prstGeom prst="rect">
            <a:avLst/>
          </a:prstGeom>
          <a:noFill/>
        </p:spPr>
        <p:txBody>
          <a:bodyPr wrap="square" rtlCol="0">
            <a:spAutoFit/>
          </a:bodyPr>
          <a:lstStyle/>
          <a:p>
            <a:pPr marL="457200" indent="-457200">
              <a:buFont typeface="Arial" panose="020B0604020202020204" pitchFamily="34" charset="0"/>
              <a:buChar char="•"/>
            </a:pPr>
            <a:r>
              <a:rPr lang="en-US" sz="2800" dirty="0" err="1" smtClean="0"/>
              <a:t>Huiyi</a:t>
            </a:r>
            <a:r>
              <a:rPr lang="en-US" sz="2800" dirty="0" smtClean="0"/>
              <a:t> Zhang: </a:t>
            </a:r>
            <a:r>
              <a:rPr lang="en-US" sz="2800" dirty="0" err="1"/>
              <a:t>Fraunhofer</a:t>
            </a:r>
            <a:r>
              <a:rPr lang="en-US" sz="2800" dirty="0"/>
              <a:t> IWES, </a:t>
            </a:r>
            <a:r>
              <a:rPr lang="en-US" sz="2800" dirty="0" smtClean="0"/>
              <a:t>Bremerhaven, </a:t>
            </a:r>
            <a:r>
              <a:rPr lang="en-US" sz="2800" dirty="0"/>
              <a:t>Germany </a:t>
            </a:r>
            <a:endParaRPr lang="en-US" sz="2800" dirty="0" smtClean="0"/>
          </a:p>
          <a:p>
            <a:pPr marL="457200" indent="-457200">
              <a:buFont typeface="Arial" panose="020B0604020202020204" pitchFamily="34" charset="0"/>
              <a:buChar char="•"/>
            </a:pPr>
            <a:r>
              <a:rPr lang="en-US" sz="2800" dirty="0" smtClean="0"/>
              <a:t>David </a:t>
            </a:r>
            <a:r>
              <a:rPr lang="en-US" sz="2800" dirty="0" err="1" smtClean="0"/>
              <a:t>Jahn</a:t>
            </a:r>
            <a:r>
              <a:rPr lang="en-US" sz="2800" dirty="0" smtClean="0"/>
              <a:t>: </a:t>
            </a:r>
            <a:r>
              <a:rPr lang="en-US" sz="2800" dirty="0" err="1" smtClean="0"/>
              <a:t>ForWind</a:t>
            </a:r>
            <a:r>
              <a:rPr lang="en-US" sz="2800" dirty="0" smtClean="0"/>
              <a:t> Research Center, Oldenburg, Germany</a:t>
            </a:r>
          </a:p>
          <a:p>
            <a:pPr marL="457200" indent="-457200">
              <a:buFont typeface="Arial" panose="020B0604020202020204" pitchFamily="34" charset="0"/>
              <a:buChar char="•"/>
            </a:pPr>
            <a:r>
              <a:rPr lang="en-US" sz="2800" dirty="0" smtClean="0"/>
              <a:t>Michael Czahor: </a:t>
            </a:r>
            <a:r>
              <a:rPr lang="en-US" sz="2800" dirty="0" err="1"/>
              <a:t>Fraunhofer</a:t>
            </a:r>
            <a:r>
              <a:rPr lang="en-US" sz="2800" dirty="0"/>
              <a:t> </a:t>
            </a:r>
            <a:r>
              <a:rPr lang="en-US" sz="2800" dirty="0" smtClean="0"/>
              <a:t>IWES, Hannover Germany</a:t>
            </a:r>
          </a:p>
          <a:p>
            <a:pPr marL="457200" indent="-457200">
              <a:buFont typeface="Arial" panose="020B0604020202020204" pitchFamily="34" charset="0"/>
              <a:buChar char="•"/>
            </a:pPr>
            <a:r>
              <a:rPr lang="en-US" sz="2800" dirty="0" smtClean="0"/>
              <a:t>For students no longer funded by IGERT and want to do this, I am willing to help find ways to fund you during your overseas experience</a:t>
            </a:r>
            <a:endParaRPr lang="en-US" sz="2800" dirty="0"/>
          </a:p>
        </p:txBody>
      </p:sp>
    </p:spTree>
    <p:extLst>
      <p:ext uri="{BB962C8B-B14F-4D97-AF65-F5344CB8AC3E}">
        <p14:creationId xmlns:p14="http://schemas.microsoft.com/office/powerpoint/2010/main" val="18311644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3"/>
          <p:cNvSpPr>
            <a:spLocks noGrp="1"/>
          </p:cNvSpPr>
          <p:nvPr>
            <p:ph type="sldNum" sz="quarter" idx="12"/>
          </p:nvPr>
        </p:nvSpPr>
        <p:spPr>
          <a:xfrm>
            <a:off x="8763000" y="6492875"/>
            <a:ext cx="381000" cy="365125"/>
          </a:xfrm>
        </p:spPr>
        <p:txBody>
          <a:bodyPr/>
          <a:lstStyle/>
          <a:p>
            <a:fld id="{CA19AF68-69FE-4E33-9344-0B1091936790}" type="slidenum">
              <a:rPr lang="en-US" b="1" smtClean="0">
                <a:solidFill>
                  <a:schemeClr val="tx1"/>
                </a:solidFill>
                <a:latin typeface="Arial" panose="020B0604020202020204" pitchFamily="34" charset="0"/>
                <a:cs typeface="Arial" panose="020B0604020202020204" pitchFamily="34" charset="0"/>
              </a:rPr>
              <a:t>6</a:t>
            </a:fld>
            <a:endParaRPr lang="en-US" b="1" dirty="0">
              <a:solidFill>
                <a:schemeClr val="tx1"/>
              </a:solidFill>
              <a:latin typeface="Arial" panose="020B0604020202020204" pitchFamily="34" charset="0"/>
              <a:cs typeface="Arial" panose="020B0604020202020204" pitchFamily="34" charset="0"/>
            </a:endParaRPr>
          </a:p>
        </p:txBody>
      </p:sp>
      <p:sp>
        <p:nvSpPr>
          <p:cNvPr id="6" name="Subtitle 4"/>
          <p:cNvSpPr>
            <a:spLocks noGrp="1"/>
          </p:cNvSpPr>
          <p:nvPr>
            <p:ph type="subTitle" idx="1"/>
          </p:nvPr>
        </p:nvSpPr>
        <p:spPr>
          <a:xfrm>
            <a:off x="76200" y="26581"/>
            <a:ext cx="9067800" cy="583019"/>
          </a:xfrm>
        </p:spPr>
        <p:txBody>
          <a:bodyPr/>
          <a:lstStyle/>
          <a:p>
            <a:r>
              <a:rPr lang="en-US" b="1" dirty="0" smtClean="0">
                <a:solidFill>
                  <a:schemeClr val="tx1"/>
                </a:solidFill>
              </a:rPr>
              <a:t>6. Attending conferences/writing </a:t>
            </a:r>
            <a:r>
              <a:rPr lang="en-US" b="1" dirty="0" smtClean="0">
                <a:solidFill>
                  <a:schemeClr val="tx1"/>
                </a:solidFill>
              </a:rPr>
              <a:t>papers/lab</a:t>
            </a:r>
            <a:endParaRPr lang="en-US" b="1" dirty="0">
              <a:solidFill>
                <a:schemeClr val="tx1"/>
              </a:solidFill>
            </a:endParaRPr>
          </a:p>
        </p:txBody>
      </p:sp>
      <p:sp>
        <p:nvSpPr>
          <p:cNvPr id="2" name="TextBox 1"/>
          <p:cNvSpPr txBox="1"/>
          <p:nvPr/>
        </p:nvSpPr>
        <p:spPr>
          <a:xfrm>
            <a:off x="152400" y="533400"/>
            <a:ext cx="8839200" cy="3416320"/>
          </a:xfrm>
          <a:prstGeom prst="rect">
            <a:avLst/>
          </a:prstGeom>
          <a:noFill/>
        </p:spPr>
        <p:txBody>
          <a:bodyPr wrap="square" rtlCol="0">
            <a:spAutoFit/>
          </a:bodyPr>
          <a:lstStyle/>
          <a:p>
            <a:r>
              <a:rPr lang="en-US" b="1" dirty="0" smtClean="0"/>
              <a:t>From</a:t>
            </a:r>
            <a:r>
              <a:rPr lang="en-US" b="1" dirty="0"/>
              <a:t>:</a:t>
            </a:r>
            <a:r>
              <a:rPr lang="en-US" dirty="0"/>
              <a:t> Austin </a:t>
            </a:r>
            <a:r>
              <a:rPr lang="en-US" dirty="0" err="1"/>
              <a:t>Herrema</a:t>
            </a:r>
            <a:r>
              <a:rPr lang="en-US" dirty="0"/>
              <a:t> [mailto:aherrema@iastate.edu] </a:t>
            </a:r>
            <a:br>
              <a:rPr lang="en-US" dirty="0"/>
            </a:br>
            <a:r>
              <a:rPr lang="en-US" b="1" dirty="0"/>
              <a:t>Sent:</a:t>
            </a:r>
            <a:r>
              <a:rPr lang="en-US" dirty="0"/>
              <a:t> Wednesday, January 14, 2015 2:19 PM</a:t>
            </a:r>
            <a:br>
              <a:rPr lang="en-US" dirty="0"/>
            </a:br>
            <a:r>
              <a:rPr lang="en-US" b="1" dirty="0"/>
              <a:t>To:</a:t>
            </a:r>
            <a:r>
              <a:rPr lang="en-US" dirty="0"/>
              <a:t> McCalley, James D [E CPE]</a:t>
            </a:r>
            <a:br>
              <a:rPr lang="en-US" dirty="0"/>
            </a:br>
            <a:r>
              <a:rPr lang="en-US" b="1" dirty="0"/>
              <a:t>Subject:</a:t>
            </a:r>
            <a:r>
              <a:rPr lang="en-US" dirty="0"/>
              <a:t> Re: WESEP 594</a:t>
            </a:r>
          </a:p>
          <a:p>
            <a:r>
              <a:rPr lang="en-US" dirty="0"/>
              <a:t> </a:t>
            </a:r>
          </a:p>
          <a:p>
            <a:r>
              <a:rPr lang="en-US" dirty="0"/>
              <a:t>Hi Dr. McCalley,</a:t>
            </a:r>
          </a:p>
          <a:p>
            <a:r>
              <a:rPr lang="en-US" dirty="0"/>
              <a:t> </a:t>
            </a:r>
          </a:p>
          <a:p>
            <a:r>
              <a:rPr lang="en-US" dirty="0"/>
              <a:t>I'm actually at the NREL Wind Energy Systems Engineering Workshop in Boulder right now, so I obviously won't be able to attend class this afternoon. Apologies!</a:t>
            </a:r>
          </a:p>
          <a:p>
            <a:r>
              <a:rPr lang="en-US" dirty="0"/>
              <a:t> </a:t>
            </a:r>
          </a:p>
          <a:p>
            <a:r>
              <a:rPr lang="en-US" dirty="0"/>
              <a:t>Best,</a:t>
            </a:r>
          </a:p>
          <a:p>
            <a:r>
              <a:rPr lang="en-US" dirty="0"/>
              <a:t>Austin </a:t>
            </a:r>
            <a:r>
              <a:rPr lang="en-US" dirty="0" err="1"/>
              <a:t>Herrema</a:t>
            </a:r>
            <a:endParaRPr lang="en-US" dirty="0"/>
          </a:p>
        </p:txBody>
      </p:sp>
      <p:sp>
        <p:nvSpPr>
          <p:cNvPr id="3" name="TextBox 2"/>
          <p:cNvSpPr txBox="1"/>
          <p:nvPr/>
        </p:nvSpPr>
        <p:spPr>
          <a:xfrm>
            <a:off x="228600" y="3886200"/>
            <a:ext cx="8686800" cy="954107"/>
          </a:xfrm>
          <a:prstGeom prst="rect">
            <a:avLst/>
          </a:prstGeom>
          <a:noFill/>
        </p:spPr>
        <p:txBody>
          <a:bodyPr wrap="square" rtlCol="0">
            <a:spAutoFit/>
          </a:bodyPr>
          <a:lstStyle/>
          <a:p>
            <a:r>
              <a:rPr lang="en-US" sz="2800" dirty="0" smtClean="0"/>
              <a:t>You are encouraged to attend conferences and workshops.</a:t>
            </a:r>
          </a:p>
          <a:p>
            <a:r>
              <a:rPr lang="en-US" sz="2800" dirty="0" smtClean="0"/>
              <a:t>I can provide some support for such activities (but not all).</a:t>
            </a:r>
            <a:endParaRPr lang="en-US" sz="2800" dirty="0"/>
          </a:p>
        </p:txBody>
      </p:sp>
    </p:spTree>
    <p:extLst>
      <p:ext uri="{BB962C8B-B14F-4D97-AF65-F5344CB8AC3E}">
        <p14:creationId xmlns:p14="http://schemas.microsoft.com/office/powerpoint/2010/main" val="38679192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3"/>
          <p:cNvSpPr>
            <a:spLocks noGrp="1"/>
          </p:cNvSpPr>
          <p:nvPr>
            <p:ph type="sldNum" sz="quarter" idx="12"/>
          </p:nvPr>
        </p:nvSpPr>
        <p:spPr>
          <a:xfrm>
            <a:off x="8763000" y="6492875"/>
            <a:ext cx="381000" cy="365125"/>
          </a:xfrm>
        </p:spPr>
        <p:txBody>
          <a:bodyPr/>
          <a:lstStyle/>
          <a:p>
            <a:fld id="{CA19AF68-69FE-4E33-9344-0B1091936790}" type="slidenum">
              <a:rPr lang="en-US" b="1" smtClean="0">
                <a:solidFill>
                  <a:schemeClr val="tx1"/>
                </a:solidFill>
                <a:latin typeface="Arial" panose="020B0604020202020204" pitchFamily="34" charset="0"/>
                <a:cs typeface="Arial" panose="020B0604020202020204" pitchFamily="34" charset="0"/>
              </a:rPr>
              <a:t>7</a:t>
            </a:fld>
            <a:endParaRPr lang="en-US" b="1" dirty="0">
              <a:solidFill>
                <a:schemeClr val="tx1"/>
              </a:solidFill>
              <a:latin typeface="Arial" panose="020B0604020202020204" pitchFamily="34" charset="0"/>
              <a:cs typeface="Arial" panose="020B0604020202020204" pitchFamily="34" charset="0"/>
            </a:endParaRPr>
          </a:p>
        </p:txBody>
      </p:sp>
      <p:sp>
        <p:nvSpPr>
          <p:cNvPr id="6" name="Subtitle 4"/>
          <p:cNvSpPr>
            <a:spLocks noGrp="1"/>
          </p:cNvSpPr>
          <p:nvPr>
            <p:ph type="subTitle" idx="1"/>
          </p:nvPr>
        </p:nvSpPr>
        <p:spPr>
          <a:xfrm>
            <a:off x="76200" y="26581"/>
            <a:ext cx="9067800" cy="583019"/>
          </a:xfrm>
        </p:spPr>
        <p:txBody>
          <a:bodyPr/>
          <a:lstStyle/>
          <a:p>
            <a:r>
              <a:rPr lang="en-US" b="1" dirty="0" smtClean="0">
                <a:solidFill>
                  <a:schemeClr val="tx1"/>
                </a:solidFill>
              </a:rPr>
              <a:t>6. Attending conferences/writing </a:t>
            </a:r>
            <a:r>
              <a:rPr lang="en-US" b="1" dirty="0" smtClean="0">
                <a:solidFill>
                  <a:schemeClr val="tx1"/>
                </a:solidFill>
              </a:rPr>
              <a:t>papers/lab</a:t>
            </a:r>
            <a:endParaRPr lang="en-US" b="1" dirty="0">
              <a:solidFill>
                <a:schemeClr val="tx1"/>
              </a:solidFill>
            </a:endParaRPr>
          </a:p>
        </p:txBody>
      </p:sp>
      <p:sp>
        <p:nvSpPr>
          <p:cNvPr id="3" name="TextBox 2"/>
          <p:cNvSpPr txBox="1"/>
          <p:nvPr/>
        </p:nvSpPr>
        <p:spPr>
          <a:xfrm>
            <a:off x="228600" y="3886200"/>
            <a:ext cx="8915400" cy="1384995"/>
          </a:xfrm>
          <a:prstGeom prst="rect">
            <a:avLst/>
          </a:prstGeom>
          <a:noFill/>
        </p:spPr>
        <p:txBody>
          <a:bodyPr wrap="square" rtlCol="0">
            <a:spAutoFit/>
          </a:bodyPr>
          <a:lstStyle/>
          <a:p>
            <a:r>
              <a:rPr lang="en-US" sz="2800" dirty="0"/>
              <a:t>W</a:t>
            </a:r>
            <a:r>
              <a:rPr lang="en-US" sz="2800" dirty="0" smtClean="0"/>
              <a:t>riting papers is fantastic!</a:t>
            </a:r>
          </a:p>
          <a:p>
            <a:endParaRPr lang="en-US" sz="2800" dirty="0"/>
          </a:p>
          <a:p>
            <a:r>
              <a:rPr lang="en-US" sz="2800" dirty="0" smtClean="0"/>
              <a:t>…and writing joint papers is especially exciting (and useful).</a:t>
            </a:r>
            <a:endParaRPr lang="en-US" sz="28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921867"/>
            <a:ext cx="8523961" cy="23547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894779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3"/>
          <p:cNvSpPr>
            <a:spLocks noGrp="1"/>
          </p:cNvSpPr>
          <p:nvPr>
            <p:ph type="sldNum" sz="quarter" idx="12"/>
          </p:nvPr>
        </p:nvSpPr>
        <p:spPr>
          <a:xfrm>
            <a:off x="8763000" y="6492875"/>
            <a:ext cx="381000" cy="365125"/>
          </a:xfrm>
        </p:spPr>
        <p:txBody>
          <a:bodyPr/>
          <a:lstStyle/>
          <a:p>
            <a:fld id="{CA19AF68-69FE-4E33-9344-0B1091936790}" type="slidenum">
              <a:rPr lang="en-US" b="1" smtClean="0">
                <a:solidFill>
                  <a:schemeClr val="tx1"/>
                </a:solidFill>
                <a:latin typeface="Arial" panose="020B0604020202020204" pitchFamily="34" charset="0"/>
                <a:cs typeface="Arial" panose="020B0604020202020204" pitchFamily="34" charset="0"/>
              </a:rPr>
              <a:t>8</a:t>
            </a:fld>
            <a:endParaRPr lang="en-US" b="1" dirty="0">
              <a:solidFill>
                <a:schemeClr val="tx1"/>
              </a:solidFill>
              <a:latin typeface="Arial" panose="020B0604020202020204" pitchFamily="34" charset="0"/>
              <a:cs typeface="Arial" panose="020B0604020202020204" pitchFamily="34" charset="0"/>
            </a:endParaRPr>
          </a:p>
        </p:txBody>
      </p:sp>
      <p:sp>
        <p:nvSpPr>
          <p:cNvPr id="6" name="Subtitle 4"/>
          <p:cNvSpPr>
            <a:spLocks noGrp="1"/>
          </p:cNvSpPr>
          <p:nvPr>
            <p:ph type="subTitle" idx="1"/>
          </p:nvPr>
        </p:nvSpPr>
        <p:spPr>
          <a:xfrm>
            <a:off x="76200" y="26581"/>
            <a:ext cx="9067800" cy="583019"/>
          </a:xfrm>
        </p:spPr>
        <p:txBody>
          <a:bodyPr/>
          <a:lstStyle/>
          <a:p>
            <a:r>
              <a:rPr lang="en-US" b="1" dirty="0" smtClean="0">
                <a:solidFill>
                  <a:schemeClr val="tx1"/>
                </a:solidFill>
              </a:rPr>
              <a:t>6. Attending conferences/writing </a:t>
            </a:r>
            <a:r>
              <a:rPr lang="en-US" b="1" dirty="0" smtClean="0">
                <a:solidFill>
                  <a:schemeClr val="tx1"/>
                </a:solidFill>
              </a:rPr>
              <a:t>papers/lab</a:t>
            </a:r>
            <a:endParaRPr lang="en-US" b="1" dirty="0">
              <a:solidFill>
                <a:schemeClr val="tx1"/>
              </a:solidFill>
            </a:endParaRPr>
          </a:p>
        </p:txBody>
      </p:sp>
      <p:sp>
        <p:nvSpPr>
          <p:cNvPr id="2" name="TextBox 1"/>
          <p:cNvSpPr txBox="1"/>
          <p:nvPr/>
        </p:nvSpPr>
        <p:spPr>
          <a:xfrm>
            <a:off x="457200" y="914400"/>
            <a:ext cx="8153400" cy="923330"/>
          </a:xfrm>
          <a:prstGeom prst="rect">
            <a:avLst/>
          </a:prstGeom>
          <a:noFill/>
        </p:spPr>
        <p:txBody>
          <a:bodyPr wrap="square" rtlCol="0">
            <a:spAutoFit/>
          </a:bodyPr>
          <a:lstStyle/>
          <a:p>
            <a:r>
              <a:rPr lang="en-US" dirty="0" smtClean="0"/>
              <a:t>Wind Energy Lab – Room 1101 </a:t>
            </a:r>
            <a:r>
              <a:rPr lang="en-US" dirty="0" err="1" smtClean="0"/>
              <a:t>Coover</a:t>
            </a:r>
            <a:r>
              <a:rPr lang="en-US" dirty="0" smtClean="0"/>
              <a:t>, Nick David, </a:t>
            </a:r>
          </a:p>
          <a:p>
            <a:endParaRPr lang="en-US" dirty="0"/>
          </a:p>
          <a:p>
            <a:r>
              <a:rPr lang="en-US" dirty="0" smtClean="0"/>
              <a:t>Lab-scale turbine is in, consider what you might do with it. Nick can help.</a:t>
            </a:r>
            <a:endParaRPr lang="en-US" dirty="0"/>
          </a:p>
        </p:txBody>
      </p:sp>
    </p:spTree>
    <p:extLst>
      <p:ext uri="{BB962C8B-B14F-4D97-AF65-F5344CB8AC3E}">
        <p14:creationId xmlns:p14="http://schemas.microsoft.com/office/powerpoint/2010/main" val="806699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3"/>
          <p:cNvSpPr>
            <a:spLocks noGrp="1"/>
          </p:cNvSpPr>
          <p:nvPr>
            <p:ph type="sldNum" sz="quarter" idx="12"/>
          </p:nvPr>
        </p:nvSpPr>
        <p:spPr>
          <a:xfrm>
            <a:off x="8763000" y="6492875"/>
            <a:ext cx="381000" cy="365125"/>
          </a:xfrm>
        </p:spPr>
        <p:txBody>
          <a:bodyPr/>
          <a:lstStyle/>
          <a:p>
            <a:fld id="{CA19AF68-69FE-4E33-9344-0B1091936790}" type="slidenum">
              <a:rPr lang="en-US" b="1" smtClean="0">
                <a:solidFill>
                  <a:schemeClr val="tx1"/>
                </a:solidFill>
                <a:latin typeface="Arial" panose="020B0604020202020204" pitchFamily="34" charset="0"/>
                <a:cs typeface="Arial" panose="020B0604020202020204" pitchFamily="34" charset="0"/>
              </a:rPr>
              <a:t>9</a:t>
            </a:fld>
            <a:endParaRPr lang="en-US" b="1" dirty="0">
              <a:solidFill>
                <a:schemeClr val="tx1"/>
              </a:solidFill>
              <a:latin typeface="Arial" panose="020B0604020202020204" pitchFamily="34" charset="0"/>
              <a:cs typeface="Arial" panose="020B0604020202020204" pitchFamily="34" charset="0"/>
            </a:endParaRPr>
          </a:p>
        </p:txBody>
      </p:sp>
      <p:sp>
        <p:nvSpPr>
          <p:cNvPr id="6" name="Subtitle 4"/>
          <p:cNvSpPr>
            <a:spLocks noGrp="1"/>
          </p:cNvSpPr>
          <p:nvPr>
            <p:ph type="subTitle" idx="1"/>
          </p:nvPr>
        </p:nvSpPr>
        <p:spPr>
          <a:xfrm>
            <a:off x="76200" y="26581"/>
            <a:ext cx="9067800" cy="583019"/>
          </a:xfrm>
        </p:spPr>
        <p:txBody>
          <a:bodyPr/>
          <a:lstStyle/>
          <a:p>
            <a:r>
              <a:rPr lang="en-US" b="1" dirty="0">
                <a:solidFill>
                  <a:schemeClr val="tx1"/>
                </a:solidFill>
              </a:rPr>
              <a:t>7</a:t>
            </a:r>
            <a:r>
              <a:rPr lang="en-US" b="1" dirty="0" smtClean="0">
                <a:solidFill>
                  <a:schemeClr val="tx1"/>
                </a:solidFill>
              </a:rPr>
              <a:t>. Level 2 course considerations</a:t>
            </a:r>
            <a:endParaRPr lang="en-US" b="1" dirty="0">
              <a:solidFill>
                <a:schemeClr val="tx1"/>
              </a:solidFill>
            </a:endParaRPr>
          </a:p>
        </p:txBody>
      </p:sp>
      <p:sp>
        <p:nvSpPr>
          <p:cNvPr id="3" name="TextBox 2"/>
          <p:cNvSpPr txBox="1"/>
          <p:nvPr/>
        </p:nvSpPr>
        <p:spPr>
          <a:xfrm>
            <a:off x="76200" y="914400"/>
            <a:ext cx="8915400" cy="3970318"/>
          </a:xfrm>
          <a:prstGeom prst="rect">
            <a:avLst/>
          </a:prstGeom>
          <a:noFill/>
        </p:spPr>
        <p:txBody>
          <a:bodyPr wrap="square" rtlCol="0">
            <a:spAutoFit/>
          </a:bodyPr>
          <a:lstStyle/>
          <a:p>
            <a:r>
              <a:rPr lang="en-US" b="1" dirty="0" smtClean="0"/>
              <a:t>Proposed “Recommended </a:t>
            </a:r>
            <a:r>
              <a:rPr lang="en-US" b="1" dirty="0"/>
              <a:t>Criteria for Evaluating Thrust Area Course </a:t>
            </a:r>
            <a:r>
              <a:rPr lang="en-US" b="1" dirty="0" smtClean="0"/>
              <a:t>Requests”</a:t>
            </a:r>
            <a:endParaRPr lang="en-US" dirty="0"/>
          </a:p>
          <a:p>
            <a:pPr marL="285750" lvl="0" indent="-285750">
              <a:buFont typeface="Arial" panose="020B0604020202020204" pitchFamily="34" charset="0"/>
              <a:buChar char="•"/>
            </a:pPr>
            <a:r>
              <a:rPr lang="en-US" dirty="0"/>
              <a:t>The course topics must be relevant to the research context of the thrust area. Will the course enable students to conduct research in the thrust </a:t>
            </a:r>
            <a:r>
              <a:rPr lang="en-US" dirty="0" smtClean="0"/>
              <a:t>area?</a:t>
            </a:r>
            <a:endParaRPr lang="en-US" dirty="0"/>
          </a:p>
          <a:p>
            <a:pPr marL="285750" lvl="0" indent="-285750">
              <a:buFont typeface="Arial" panose="020B0604020202020204" pitchFamily="34" charset="0"/>
              <a:buChar char="•"/>
            </a:pPr>
            <a:r>
              <a:rPr lang="en-US" dirty="0"/>
              <a:t>If a student is not conducting research in this thrust area would they learn something related to wind energy?</a:t>
            </a:r>
          </a:p>
          <a:p>
            <a:pPr marL="285750" lvl="0" indent="-285750">
              <a:buFont typeface="Arial" panose="020B0604020202020204" pitchFamily="34" charset="0"/>
              <a:buChar char="•"/>
            </a:pPr>
            <a:r>
              <a:rPr lang="en-US" dirty="0"/>
              <a:t>Independent study requests (590) </a:t>
            </a:r>
            <a:r>
              <a:rPr lang="en-US" dirty="0" smtClean="0"/>
              <a:t>should </a:t>
            </a:r>
            <a:r>
              <a:rPr lang="en-US" dirty="0"/>
              <a:t>be </a:t>
            </a:r>
            <a:r>
              <a:rPr lang="en-US" dirty="0" smtClean="0"/>
              <a:t>submitted accompanied </a:t>
            </a:r>
            <a:r>
              <a:rPr lang="en-US" dirty="0"/>
              <a:t>with some documentation (see WESEP 590 </a:t>
            </a:r>
            <a:r>
              <a:rPr lang="en-US" dirty="0" smtClean="0"/>
              <a:t>form – next page).</a:t>
            </a:r>
            <a:endParaRPr lang="en-US" dirty="0"/>
          </a:p>
          <a:p>
            <a:r>
              <a:rPr lang="en-US" b="1" dirty="0"/>
              <a:t>Recommended Thrust Area Course Policies</a:t>
            </a:r>
            <a:endParaRPr lang="en-US" dirty="0"/>
          </a:p>
          <a:p>
            <a:pPr marL="285750" lvl="0" indent="-285750">
              <a:buFont typeface="Arial" panose="020B0604020202020204" pitchFamily="34" charset="0"/>
              <a:buChar char="•"/>
            </a:pPr>
            <a:r>
              <a:rPr lang="en-US" dirty="0"/>
              <a:t>Course requests that are not approved for addition to a thrust area can be evaluated on an exception basis. Students must provide a rationale for why the course is necessary for their research and how it is related to a thrust area.</a:t>
            </a:r>
          </a:p>
          <a:p>
            <a:pPr marL="285750" lvl="0" indent="-285750">
              <a:buFont typeface="Arial" panose="020B0604020202020204" pitchFamily="34" charset="0"/>
              <a:buChar char="•"/>
            </a:pPr>
            <a:r>
              <a:rPr lang="en-US" dirty="0"/>
              <a:t>To ensure that students do not take all their course work in one discipline, at least 2 of the thrust area courses must be taken outside the disciplines of the students’ home department</a:t>
            </a:r>
            <a:r>
              <a:rPr lang="en-US" dirty="0" smtClean="0"/>
              <a:t>. Encouraged for all students. Required for students starting Fall 2014 or later. </a:t>
            </a:r>
            <a:endParaRPr lang="en-US" dirty="0"/>
          </a:p>
        </p:txBody>
      </p:sp>
    </p:spTree>
    <p:extLst>
      <p:ext uri="{BB962C8B-B14F-4D97-AF65-F5344CB8AC3E}">
        <p14:creationId xmlns:p14="http://schemas.microsoft.com/office/powerpoint/2010/main" val="23671181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2164</TotalTime>
  <Words>2302</Words>
  <Application>Microsoft Office PowerPoint</Application>
  <PresentationFormat>On-screen Show (4:3)</PresentationFormat>
  <Paragraphs>208</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Introduction to the Wind Energy Science, Engineering, and Policy (WESEP) Real-Time Research Seminar (RTRS) Spring Semester, 2015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WESEP 512X</dc:title>
  <dc:creator>McCalley, James D [E CPE]</dc:creator>
  <cp:lastModifiedBy>McCalley, James D [E CPE]</cp:lastModifiedBy>
  <cp:revision>55</cp:revision>
  <dcterms:created xsi:type="dcterms:W3CDTF">2015-01-10T17:08:11Z</dcterms:created>
  <dcterms:modified xsi:type="dcterms:W3CDTF">2015-01-14T22:00:44Z</dcterms:modified>
</cp:coreProperties>
</file>