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9"/>
  </p:notesMasterIdLst>
  <p:sldIdLst>
    <p:sldId id="256" r:id="rId2"/>
    <p:sldId id="265" r:id="rId3"/>
    <p:sldId id="300" r:id="rId4"/>
    <p:sldId id="283" r:id="rId5"/>
    <p:sldId id="268" r:id="rId6"/>
    <p:sldId id="269" r:id="rId7"/>
    <p:sldId id="278" r:id="rId8"/>
    <p:sldId id="277" r:id="rId9"/>
    <p:sldId id="271" r:id="rId10"/>
    <p:sldId id="276" r:id="rId11"/>
    <p:sldId id="289" r:id="rId12"/>
    <p:sldId id="303" r:id="rId13"/>
    <p:sldId id="306" r:id="rId14"/>
    <p:sldId id="308" r:id="rId15"/>
    <p:sldId id="309" r:id="rId16"/>
    <p:sldId id="310" r:id="rId17"/>
    <p:sldId id="311" r:id="rId18"/>
    <p:sldId id="312" r:id="rId19"/>
    <p:sldId id="314" r:id="rId20"/>
    <p:sldId id="315" r:id="rId21"/>
    <p:sldId id="316" r:id="rId22"/>
    <p:sldId id="299" r:id="rId23"/>
    <p:sldId id="301" r:id="rId24"/>
    <p:sldId id="304" r:id="rId25"/>
    <p:sldId id="305" r:id="rId26"/>
    <p:sldId id="285" r:id="rId27"/>
    <p:sldId id="298" r:id="rId28"/>
  </p:sldIdLst>
  <p:sldSz cx="9144000" cy="6858000" type="screen4x3"/>
  <p:notesSz cx="6996113" cy="92821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FF33"/>
    <a:srgbClr val="3333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441" autoAdjust="0"/>
  </p:normalViewPr>
  <p:slideViewPr>
    <p:cSldViewPr>
      <p:cViewPr varScale="1">
        <p:scale>
          <a:sx n="78" d="100"/>
          <a:sy n="78" d="100"/>
        </p:scale>
        <p:origin x="-3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2400" y="0"/>
            <a:ext cx="3032125" cy="463550"/>
          </a:xfrm>
          <a:prstGeom prst="rect">
            <a:avLst/>
          </a:prstGeom>
        </p:spPr>
        <p:txBody>
          <a:bodyPr vert="horz" lIns="91440" tIns="45720" rIns="91440" bIns="45720" rtlCol="0"/>
          <a:lstStyle>
            <a:lvl1pPr algn="r">
              <a:defRPr sz="1200"/>
            </a:lvl1pPr>
          </a:lstStyle>
          <a:p>
            <a:fld id="{F98E6732-24C7-4CD3-B9B7-6530EFB9CE95}" type="datetimeFigureOut">
              <a:rPr lang="en-US" smtClean="0"/>
              <a:pPr/>
              <a:t>4/4/2013</a:t>
            </a:fld>
            <a:endParaRPr lang="en-US"/>
          </a:p>
        </p:txBody>
      </p:sp>
      <p:sp>
        <p:nvSpPr>
          <p:cNvPr id="4" name="Slide Image Placeholder 3"/>
          <p:cNvSpPr>
            <a:spLocks noGrp="1" noRot="1" noChangeAspect="1"/>
          </p:cNvSpPr>
          <p:nvPr>
            <p:ph type="sldImg" idx="2"/>
          </p:nvPr>
        </p:nvSpPr>
        <p:spPr>
          <a:xfrm>
            <a:off x="1179513" y="696913"/>
            <a:ext cx="4638675" cy="3479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08488"/>
            <a:ext cx="5595937" cy="41767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6975"/>
            <a:ext cx="303212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2400" y="8816975"/>
            <a:ext cx="3032125" cy="463550"/>
          </a:xfrm>
          <a:prstGeom prst="rect">
            <a:avLst/>
          </a:prstGeom>
        </p:spPr>
        <p:txBody>
          <a:bodyPr vert="horz" lIns="91440" tIns="45720" rIns="91440" bIns="45720" rtlCol="0" anchor="b"/>
          <a:lstStyle>
            <a:lvl1pPr algn="r">
              <a:defRPr sz="1200"/>
            </a:lvl1pPr>
          </a:lstStyle>
          <a:p>
            <a:fld id="{E15CC7B7-595B-4386-A5C5-825FF7CDDADE}" type="slidenum">
              <a:rPr lang="en-US" smtClean="0"/>
              <a:pPr/>
              <a:t>‹#›</a:t>
            </a:fld>
            <a:endParaRPr lang="en-US"/>
          </a:p>
        </p:txBody>
      </p:sp>
    </p:spTree>
    <p:extLst>
      <p:ext uri="{BB962C8B-B14F-4D97-AF65-F5344CB8AC3E}">
        <p14:creationId xmlns:p14="http://schemas.microsoft.com/office/powerpoint/2010/main" val="7136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B8601-3B62-498A-8454-2635B4441A06}" type="slidenum">
              <a:rPr lang="en-US"/>
              <a:pPr/>
              <a:t>8</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t>Too much on this slide, but I did not split it up into two slides in case you just want to cut out part of it.   I don’t know if you want to mention the Local Economic Impact survey or not, or how much detail is needed in how we value a public good.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D1BC9-5E8D-485D-A2F7-8D3953C442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1DEC9-A129-4A6C-9F5B-0B3D38CCAA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DCD57-933C-4ABD-9547-B8E5A5BCD4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78770-A4FA-4051-847C-1F00BAE82F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0018F-DE78-4675-85A3-6814B3EEB2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EE9DD-8C83-4299-A433-028122099D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9C6586-0E84-410D-90E8-AD48D9F55A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1AC6CE-293A-4C32-8E69-C1C3D4AEE8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17ED56-B2EF-4055-A1BB-7B1C6193A5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3B805-E674-4961-BFD8-8EC3DE502C3A}"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D9B3D9B9-2FB3-43D5-AC02-56228D5F576D}"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4FD272E-8D69-4BB9-8013-1F866B7A28B7}"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60924" y="609600"/>
            <a:ext cx="7772400" cy="1470422"/>
          </a:xfrm>
        </p:spPr>
        <p:txBody>
          <a:bodyPr>
            <a:normAutofit/>
          </a:bodyPr>
          <a:lstStyle/>
          <a:p>
            <a:pPr algn="ctr"/>
            <a:r>
              <a:rPr lang="en-US" sz="4000" dirty="0" smtClean="0"/>
              <a:t>Valuing Ecosystem Services</a:t>
            </a:r>
            <a:endParaRPr lang="en-US" sz="4000" dirty="0"/>
          </a:p>
        </p:txBody>
      </p:sp>
      <p:sp>
        <p:nvSpPr>
          <p:cNvPr id="2052" name="Text Box 4"/>
          <p:cNvSpPr txBox="1">
            <a:spLocks noChangeArrowheads="1"/>
          </p:cNvSpPr>
          <p:nvPr/>
        </p:nvSpPr>
        <p:spPr bwMode="auto">
          <a:xfrm>
            <a:off x="685800" y="2667000"/>
            <a:ext cx="72136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r>
              <a:rPr lang="en-US" sz="2400" dirty="0" smtClean="0"/>
              <a:t>Catherine L. Kling</a:t>
            </a:r>
          </a:p>
          <a:p>
            <a:pPr algn="ctr"/>
            <a:r>
              <a:rPr lang="en-US" sz="2400" dirty="0" smtClean="0"/>
              <a:t>Economics, Iowa State University</a:t>
            </a:r>
          </a:p>
          <a:p>
            <a:pPr algn="ctr"/>
            <a:r>
              <a:rPr lang="en-US" sz="2400" dirty="0" smtClean="0"/>
              <a:t>Center for Agricultural and Rural Development (CARD</a:t>
            </a:r>
            <a:r>
              <a:rPr lang="en-US" sz="2400" dirty="0" smtClean="0"/>
              <a:t>)</a:t>
            </a:r>
          </a:p>
          <a:p>
            <a:pPr algn="ctr"/>
            <a:r>
              <a:rPr lang="en-US" sz="2400" dirty="0" smtClean="0"/>
              <a:t>WESEP  594 </a:t>
            </a:r>
          </a:p>
          <a:p>
            <a:pPr algn="ctr"/>
            <a:r>
              <a:rPr lang="en-US" sz="2400" dirty="0" smtClean="0"/>
              <a:t>April 4, 2013</a:t>
            </a:r>
            <a:endParaRPr lang="en-US" sz="2400" dirty="0"/>
          </a:p>
          <a:p>
            <a:pPr>
              <a:buFontTx/>
              <a:buChar char="•"/>
            </a:pPr>
            <a:endParaRPr lang="en-US" sz="2400" dirty="0"/>
          </a:p>
          <a:p>
            <a:pPr>
              <a:buFontTx/>
              <a:buChar char="•"/>
            </a:pPr>
            <a:endParaRPr lang="en-US" sz="2400" dirty="0"/>
          </a:p>
          <a:p>
            <a:endParaRPr lang="en-US" dirty="0"/>
          </a:p>
          <a:p>
            <a:r>
              <a:rPr lang="en-US" dirty="0" smtClean="0"/>
              <a:t> </a:t>
            </a:r>
            <a:endParaRPr lang="en-US" dirty="0"/>
          </a:p>
        </p:txBody>
      </p:sp>
      <p:pic>
        <p:nvPicPr>
          <p:cNvPr id="2056" name="Picture 8" descr="C:\Users\ckling\AppData\Local\Microsoft\Windows\Temporary Internet Files\Content.IE5\G5XS0QON\MM900356648[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924" y="1746315"/>
            <a:ext cx="8001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ckling\AppData\Local\Microsoft\Windows\Temporary Internet Files\Content.IE5\BCBMRED7\MM900040897[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326" y="4406883"/>
            <a:ext cx="1981200" cy="94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762" name="Picture 2" descr="Iowa Map selected lak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63575"/>
            <a:ext cx="9182100" cy="5872163"/>
          </a:xfrm>
          <a:prstGeom prst="rect">
            <a:avLst/>
          </a:prstGeom>
          <a:noFill/>
          <a:extLst>
            <a:ext uri="{909E8E84-426E-40DD-AFC4-6F175D3DCCD1}">
              <a14:hiddenFill xmlns:a14="http://schemas.microsoft.com/office/drawing/2010/main">
                <a:solidFill>
                  <a:srgbClr val="FFFFFF"/>
                </a:solidFill>
              </a14:hiddenFill>
            </a:ext>
          </a:extLst>
        </p:spPr>
      </p:pic>
      <p:sp>
        <p:nvSpPr>
          <p:cNvPr id="117763" name="Rectangle 3"/>
          <p:cNvSpPr>
            <a:spLocks noChangeArrowheads="1"/>
          </p:cNvSpPr>
          <p:nvPr/>
        </p:nvSpPr>
        <p:spPr bwMode="auto">
          <a:xfrm>
            <a:off x="381000" y="0"/>
            <a:ext cx="822960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r>
              <a:rPr lang="en-US" sz="3200">
                <a:solidFill>
                  <a:schemeClr val="tx2"/>
                </a:solidFill>
                <a:effectLst>
                  <a:outerShdw blurRad="38100" dist="38100" dir="2700000" algn="tl">
                    <a:srgbClr val="000000"/>
                  </a:outerShdw>
                </a:effectLst>
              </a:rPr>
              <a:t>Using Travel Patterns to Reveal Valuation</a:t>
            </a:r>
          </a:p>
        </p:txBody>
      </p:sp>
      <p:pic>
        <p:nvPicPr>
          <p:cNvPr id="117764" name="Picture 4" descr="MCj03086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9400" y="4065588"/>
            <a:ext cx="534988" cy="311150"/>
          </a:xfrm>
          <a:prstGeom prst="rect">
            <a:avLst/>
          </a:prstGeom>
          <a:noFill/>
          <a:extLst>
            <a:ext uri="{909E8E84-426E-40DD-AFC4-6F175D3DCCD1}">
              <a14:hiddenFill xmlns:a14="http://schemas.microsoft.com/office/drawing/2010/main">
                <a:solidFill>
                  <a:srgbClr val="FFFFFF"/>
                </a:solidFill>
              </a14:hiddenFill>
            </a:ext>
          </a:extLst>
        </p:spPr>
      </p:pic>
      <p:pic>
        <p:nvPicPr>
          <p:cNvPr id="117765" name="Picture 5" descr="MCj039141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4650" y="4035425"/>
            <a:ext cx="358775" cy="374650"/>
          </a:xfrm>
          <a:prstGeom prst="rect">
            <a:avLst/>
          </a:prstGeom>
          <a:noFill/>
          <a:extLst>
            <a:ext uri="{909E8E84-426E-40DD-AFC4-6F175D3DCCD1}">
              <a14:hiddenFill xmlns:a14="http://schemas.microsoft.com/office/drawing/2010/main">
                <a:solidFill>
                  <a:srgbClr val="FFFFFF"/>
                </a:solidFill>
              </a14:hiddenFill>
            </a:ext>
          </a:extLst>
        </p:spPr>
      </p:pic>
      <p:pic>
        <p:nvPicPr>
          <p:cNvPr id="117766" name="Picture 6" descr="MCj030867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6700" y="4108450"/>
            <a:ext cx="534988" cy="31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994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7765"/>
                                        </p:tgtEl>
                                        <p:attrNameLst>
                                          <p:attrName>style.visibility</p:attrName>
                                        </p:attrNameLst>
                                      </p:cBhvr>
                                      <p:to>
                                        <p:strVal val="visible"/>
                                      </p:to>
                                    </p:set>
                                    <p:animEffect transition="in" filter="dissolve">
                                      <p:cBhvr>
                                        <p:cTn id="7" dur="500"/>
                                        <p:tgtEl>
                                          <p:spTgt spid="1177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7766"/>
                                        </p:tgtEl>
                                        <p:attrNameLst>
                                          <p:attrName>style.visibility</p:attrName>
                                        </p:attrNameLst>
                                      </p:cBhvr>
                                      <p:to>
                                        <p:strVal val="visible"/>
                                      </p:to>
                                    </p:set>
                                    <p:animEffect transition="in" filter="dissolve">
                                      <p:cBhvr>
                                        <p:cTn id="12" dur="500"/>
                                        <p:tgtEl>
                                          <p:spTgt spid="117766"/>
                                        </p:tgtEl>
                                      </p:cBhvr>
                                    </p:animEffect>
                                  </p:childTnLst>
                                </p:cTn>
                              </p:par>
                              <p:par>
                                <p:cTn id="13" presetID="0" presetClass="path" presetSubtype="0" accel="50000" decel="50000" fill="hold" nodeType="withEffect">
                                  <p:stCondLst>
                                    <p:cond delay="0"/>
                                  </p:stCondLst>
                                  <p:childTnLst>
                                    <p:animMotion origin="layout" path="M 3.05556E-6 4.90863E-6 L -0.03021 -0.03378 " pathEditMode="relative" ptsTypes="AA">
                                      <p:cBhvr>
                                        <p:cTn id="14" dur="2000" fill="hold"/>
                                        <p:tgtEl>
                                          <p:spTgt spid="117766"/>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17764"/>
                                        </p:tgtEl>
                                        <p:attrNameLst>
                                          <p:attrName>style.visibility</p:attrName>
                                        </p:attrNameLst>
                                      </p:cBhvr>
                                      <p:to>
                                        <p:strVal val="visible"/>
                                      </p:to>
                                    </p:set>
                                    <p:animEffect transition="in" filter="dissolve">
                                      <p:cBhvr>
                                        <p:cTn id="19" dur="500"/>
                                        <p:tgtEl>
                                          <p:spTgt spid="117764"/>
                                        </p:tgtEl>
                                      </p:cBhvr>
                                    </p:animEffect>
                                  </p:childTnLst>
                                </p:cTn>
                              </p:par>
                              <p:par>
                                <p:cTn id="20" presetID="0" presetClass="path" presetSubtype="0" accel="50000" decel="50000" fill="hold" nodeType="withEffect">
                                  <p:stCondLst>
                                    <p:cond delay="0"/>
                                  </p:stCondLst>
                                  <p:childTnLst>
                                    <p:animMotion origin="layout" path="M 0.02222 -1.36479E-6 C 0.02986 -0.07934 0.0375 -0.15868 0.01962 -0.19431 C 0.00173 -0.22993 -0.05347 -0.20865 -0.08542 -0.21351 C -0.11754 -0.21837 -0.15677 -0.20449 -0.17309 -0.22299 C -0.18924 -0.2415 -0.18195 -0.29586 -0.18368 -0.32431 C -0.18542 -0.35276 -0.18368 -0.38168 -0.18368 -0.39324 " pathEditMode="relative" rAng="0" ptsTypes="aaaaaA">
                                      <p:cBhvr>
                                        <p:cTn id="21" dur="2000" fill="hold"/>
                                        <p:tgtEl>
                                          <p:spTgt spid="117764"/>
                                        </p:tgtEl>
                                        <p:attrNameLst>
                                          <p:attrName>ppt_x</p:attrName>
                                          <p:attrName>ppt_y</p:attrName>
                                        </p:attrNameLst>
                                      </p:cBhvr>
                                      <p:rCtr x="-9809" y="-19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Untitle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1163" y="3441700"/>
            <a:ext cx="6010275" cy="3213100"/>
          </a:xfrm>
          <a:prstGeom prst="rect">
            <a:avLst/>
          </a:prstGeom>
          <a:noFill/>
          <a:extLst>
            <a:ext uri="{909E8E84-426E-40DD-AFC4-6F175D3DCCD1}">
              <a14:hiddenFill xmlns:a14="http://schemas.microsoft.com/office/drawing/2010/main">
                <a:solidFill>
                  <a:srgbClr val="FFFFFF"/>
                </a:solidFill>
              </a14:hiddenFill>
            </a:ext>
          </a:extLst>
        </p:spPr>
      </p:pic>
      <p:pic>
        <p:nvPicPr>
          <p:cNvPr id="96259" name="Picture 3" descr="Untitled-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315913"/>
            <a:ext cx="5895975" cy="3013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62674" y="380999"/>
            <a:ext cx="2689225" cy="2308324"/>
          </a:xfrm>
          <a:prstGeom prst="rect">
            <a:avLst/>
          </a:prstGeom>
          <a:noFill/>
        </p:spPr>
        <p:txBody>
          <a:bodyPr wrap="square" rtlCol="0">
            <a:spAutoFit/>
          </a:bodyPr>
          <a:lstStyle/>
          <a:p>
            <a:r>
              <a:rPr lang="en-US" dirty="0" smtClean="0"/>
              <a:t>Stated Preference Question: Would you be willing to pay $25/year in property taxes to support a project to improve the conditions of Storm Lake to those described below?</a:t>
            </a:r>
            <a:endParaRPr lang="en-US" dirty="0"/>
          </a:p>
        </p:txBody>
      </p:sp>
    </p:spTree>
    <p:extLst>
      <p:ext uri="{BB962C8B-B14F-4D97-AF65-F5344CB8AC3E}">
        <p14:creationId xmlns:p14="http://schemas.microsoft.com/office/powerpoint/2010/main" val="2515744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wipe(left)">
                                      <p:cBhvr>
                                        <p:cTn id="7" dur="5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CE Landry, T Allen, T Cherry, JC Whitehead. “Wind turbines and coastal recreation demand,” Resource and Energy Economics, 34 (2012), pp. 93–111</a:t>
            </a:r>
            <a:br>
              <a:rPr lang="en-US" sz="2000" dirty="0"/>
            </a:br>
            <a:endParaRPr lang="en-US" sz="2000" dirty="0"/>
          </a:p>
        </p:txBody>
      </p:sp>
      <p:sp>
        <p:nvSpPr>
          <p:cNvPr id="3" name="Content Placeholder 2"/>
          <p:cNvSpPr>
            <a:spLocks noGrp="1"/>
          </p:cNvSpPr>
          <p:nvPr>
            <p:ph idx="1"/>
          </p:nvPr>
        </p:nvSpPr>
        <p:spPr>
          <a:xfrm>
            <a:off x="457200" y="1371600"/>
            <a:ext cx="7620000" cy="4800600"/>
          </a:xfrm>
        </p:spPr>
        <p:txBody>
          <a:bodyPr/>
          <a:lstStyle/>
          <a:p>
            <a:r>
              <a:rPr lang="en-US" dirty="0" smtClean="0"/>
              <a:t>Examine impact of coastal wind turbines on recreation and coastal tourism in North Carolina</a:t>
            </a:r>
          </a:p>
          <a:p>
            <a:endParaRPr lang="en-US" dirty="0"/>
          </a:p>
          <a:p>
            <a:r>
              <a:rPr lang="en-US" dirty="0" smtClean="0"/>
              <a:t>Use both stated and revealed preference information</a:t>
            </a:r>
          </a:p>
          <a:p>
            <a:endParaRPr lang="en-US" dirty="0"/>
          </a:p>
          <a:p>
            <a:r>
              <a:rPr lang="en-US" dirty="0" smtClean="0"/>
              <a:t>East Carolina Center for Survey Research phone survey:</a:t>
            </a:r>
          </a:p>
          <a:p>
            <a:pPr lvl="1"/>
            <a:r>
              <a:rPr lang="en-US" dirty="0" smtClean="0"/>
              <a:t>Summer 2009</a:t>
            </a:r>
          </a:p>
          <a:p>
            <a:pPr lvl="1"/>
            <a:r>
              <a:rPr lang="en-US" dirty="0" smtClean="0"/>
              <a:t>$20 gift cards as incentive</a:t>
            </a:r>
          </a:p>
          <a:p>
            <a:pPr lvl="1"/>
            <a:r>
              <a:rPr lang="en-US" dirty="0" smtClean="0"/>
              <a:t>Contacted 1162 households, 361 completed</a:t>
            </a:r>
          </a:p>
          <a:p>
            <a:pPr lvl="1"/>
            <a:r>
              <a:rPr lang="en-US" dirty="0" smtClean="0"/>
              <a:t>Of 361, n=118  participated in internet follow up</a:t>
            </a:r>
          </a:p>
          <a:p>
            <a:pPr lvl="1"/>
            <a:endParaRPr lang="en-US" dirty="0"/>
          </a:p>
        </p:txBody>
      </p:sp>
    </p:spTree>
    <p:extLst>
      <p:ext uri="{BB962C8B-B14F-4D97-AF65-F5344CB8AC3E}">
        <p14:creationId xmlns:p14="http://schemas.microsoft.com/office/powerpoint/2010/main" val="3284294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Figure 1: Study area location</a:t>
            </a:r>
            <a:endParaRPr lang="en-US"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511" y="1386476"/>
            <a:ext cx="5867401" cy="49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661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Contingent Scenarios</a:t>
            </a:r>
            <a:endParaRPr lang="en-US" dirty="0"/>
          </a:p>
        </p:txBody>
      </p:sp>
      <p:sp>
        <p:nvSpPr>
          <p:cNvPr id="3" name="Content Placeholder 2"/>
          <p:cNvSpPr>
            <a:spLocks noGrp="1"/>
          </p:cNvSpPr>
          <p:nvPr>
            <p:ph idx="1"/>
          </p:nvPr>
        </p:nvSpPr>
        <p:spPr/>
        <p:txBody>
          <a:bodyPr>
            <a:normAutofit fontScale="92500" lnSpcReduction="20000"/>
          </a:bodyPr>
          <a:lstStyle/>
          <a:p>
            <a:pPr marL="114300" indent="0">
              <a:buNone/>
            </a:pPr>
            <a:r>
              <a:rPr lang="en-US" dirty="0" smtClean="0"/>
              <a:t>How many visits did you take to NC beaches in the last year? Where do you plan to go next year?</a:t>
            </a:r>
          </a:p>
          <a:p>
            <a:pPr marL="114300" indent="0">
              <a:buNone/>
            </a:pPr>
            <a:endParaRPr lang="en-US" dirty="0" smtClean="0"/>
          </a:p>
          <a:p>
            <a:pPr marL="114300" indent="0">
              <a:buNone/>
            </a:pPr>
            <a:r>
              <a:rPr lang="en-US" dirty="0" smtClean="0"/>
              <a:t>‘‘</a:t>
            </a:r>
            <a:r>
              <a:rPr lang="en-US" dirty="0"/>
              <a:t>Now we are interested in how your beach trips might change if there are wind farms in </a:t>
            </a:r>
            <a:r>
              <a:rPr lang="en-US" dirty="0" smtClean="0"/>
              <a:t>North Carolina.</a:t>
            </a:r>
          </a:p>
          <a:p>
            <a:pPr marL="114300" indent="0">
              <a:buNone/>
            </a:pPr>
            <a:endParaRPr lang="en-US" dirty="0"/>
          </a:p>
          <a:p>
            <a:pPr marL="114300" indent="0">
              <a:buNone/>
            </a:pPr>
            <a:r>
              <a:rPr lang="en-US" b="1" dirty="0"/>
              <a:t>Scenario 1: </a:t>
            </a:r>
            <a:r>
              <a:rPr lang="en-US" dirty="0"/>
              <a:t>Suppose that a wind farm is built at _____ [insert beach respondent is most likely </a:t>
            </a:r>
            <a:r>
              <a:rPr lang="en-US" dirty="0" smtClean="0"/>
              <a:t>to visit</a:t>
            </a:r>
            <a:r>
              <a:rPr lang="en-US" dirty="0"/>
              <a:t>]. The wind farm has 100 windmills, standing about 400 feet high and 1 mile from the shore</a:t>
            </a:r>
            <a:r>
              <a:rPr lang="en-US" dirty="0" smtClean="0"/>
              <a:t>. The </a:t>
            </a:r>
            <a:r>
              <a:rPr lang="en-US" dirty="0"/>
              <a:t>next time you go to the beach would you still go to this beach, a different beach without </a:t>
            </a:r>
            <a:r>
              <a:rPr lang="en-US" dirty="0" smtClean="0"/>
              <a:t>a view </a:t>
            </a:r>
            <a:r>
              <a:rPr lang="en-US" dirty="0"/>
              <a:t>of a wind farm, or would you take no beach trip at all</a:t>
            </a:r>
            <a:r>
              <a:rPr lang="en-US" dirty="0" smtClean="0"/>
              <a:t>?</a:t>
            </a:r>
          </a:p>
          <a:p>
            <a:pPr marL="114300" indent="0">
              <a:buNone/>
            </a:pPr>
            <a:endParaRPr lang="en-US" dirty="0"/>
          </a:p>
          <a:p>
            <a:pPr marL="114300" indent="0">
              <a:buNone/>
            </a:pPr>
            <a:r>
              <a:rPr lang="en-US" b="1" dirty="0"/>
              <a:t>Scenario 2: </a:t>
            </a:r>
            <a:r>
              <a:rPr lang="en-US" dirty="0"/>
              <a:t>Now suppose that similar wind farms are built at each of the 31 major beach </a:t>
            </a:r>
            <a:r>
              <a:rPr lang="en-US" dirty="0" smtClean="0"/>
              <a:t>towns in </a:t>
            </a:r>
            <a:r>
              <a:rPr lang="en-US" dirty="0"/>
              <a:t>North Carolina. How many total beach trips would you expect to take to North </a:t>
            </a:r>
            <a:r>
              <a:rPr lang="en-US" dirty="0" smtClean="0"/>
              <a:t>Carolina beaches </a:t>
            </a:r>
            <a:r>
              <a:rPr lang="en-US" dirty="0"/>
              <a:t>in the next 12 months?’’</a:t>
            </a:r>
          </a:p>
          <a:p>
            <a:pPr marL="114300" indent="0">
              <a:buNone/>
            </a:pPr>
            <a:r>
              <a:rPr lang="en-US" dirty="0" smtClean="0"/>
              <a:t> </a:t>
            </a:r>
            <a:endParaRPr lang="en-US" dirty="0"/>
          </a:p>
        </p:txBody>
      </p:sp>
    </p:spTree>
    <p:extLst>
      <p:ext uri="{BB962C8B-B14F-4D97-AF65-F5344CB8AC3E}">
        <p14:creationId xmlns:p14="http://schemas.microsoft.com/office/powerpoint/2010/main" val="4206541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620000" cy="715962"/>
          </a:xfrm>
        </p:spPr>
        <p:txBody>
          <a:bodyPr/>
          <a:lstStyle/>
          <a:p>
            <a:r>
              <a:rPr lang="en-US" sz="1800" dirty="0" smtClean="0"/>
              <a:t>Telephone Data (Taken from their Table 1)</a:t>
            </a:r>
            <a:endParaRPr lang="en-US" sz="1800" dirty="0"/>
          </a:p>
        </p:txBody>
      </p:sp>
      <p:graphicFrame>
        <p:nvGraphicFramePr>
          <p:cNvPr id="6" name="Table 5"/>
          <p:cNvGraphicFramePr>
            <a:graphicFrameLocks noGrp="1"/>
          </p:cNvGraphicFramePr>
          <p:nvPr>
            <p:extLst>
              <p:ext uri="{D42A27DB-BD31-4B8C-83A1-F6EECF244321}">
                <p14:modId xmlns:p14="http://schemas.microsoft.com/office/powerpoint/2010/main" val="754148721"/>
              </p:ext>
            </p:extLst>
          </p:nvPr>
        </p:nvGraphicFramePr>
        <p:xfrm>
          <a:off x="990600" y="838200"/>
          <a:ext cx="7239000" cy="5410775"/>
        </p:xfrm>
        <a:graphic>
          <a:graphicData uri="http://schemas.openxmlformats.org/drawingml/2006/table">
            <a:tbl>
              <a:tblPr/>
              <a:tblGrid>
                <a:gridCol w="5865644"/>
                <a:gridCol w="1373356"/>
              </a:tblGrid>
              <a:tr h="226115">
                <a:tc>
                  <a:txBody>
                    <a:bodyPr/>
                    <a:lstStyle/>
                    <a:p>
                      <a:pPr algn="l" fontAlgn="b"/>
                      <a:r>
                        <a:rPr lang="en-US" sz="1400" b="1" i="0" u="none" strike="noStrike" dirty="0">
                          <a:solidFill>
                            <a:srgbClr val="FFFFFF"/>
                          </a:solidFill>
                          <a:effectLst/>
                          <a:latin typeface="Calibri"/>
                        </a:rPr>
                        <a:t>Definition</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4F81BD"/>
                    </a:solidFill>
                  </a:tcPr>
                </a:tc>
                <a:tc>
                  <a:txBody>
                    <a:bodyPr/>
                    <a:lstStyle/>
                    <a:p>
                      <a:pPr algn="l" fontAlgn="b"/>
                      <a:r>
                        <a:rPr lang="en-US" sz="1400" b="1" i="0" u="none" strike="noStrike">
                          <a:solidFill>
                            <a:srgbClr val="FFFFFF"/>
                          </a:solidFill>
                          <a:effectLst/>
                          <a:latin typeface="Calibri"/>
                        </a:rPr>
                        <a:t>Raw</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4F81BD"/>
                    </a:solidFill>
                  </a:tcPr>
                </a:tc>
              </a:tr>
              <a:tr h="226115">
                <a:tc>
                  <a:txBody>
                    <a:bodyPr/>
                    <a:lstStyle/>
                    <a:p>
                      <a:pPr algn="l" fontAlgn="b"/>
                      <a:r>
                        <a:rPr lang="en-US" sz="1400" b="0" i="0" u="none" strike="noStrike">
                          <a:solidFill>
                            <a:srgbClr val="000000"/>
                          </a:solidFill>
                          <a:effectLst/>
                          <a:latin typeface="Calibri"/>
                        </a:rPr>
                        <a:t>Total trips to NC beaches in previous 12-months (RP)</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11.81 (18.08)</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dirty="0">
                          <a:solidFill>
                            <a:srgbClr val="000000"/>
                          </a:solidFill>
                          <a:effectLst/>
                          <a:latin typeface="Calibri"/>
                        </a:rPr>
                        <a:t>Single-day trips to NC beaches in previous 12-months (RP)</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8.57 (16.36)</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Overnight trips to NC beaches in previous 12-months (RP)</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3.12 (6.74)</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dirty="0">
                          <a:solidFill>
                            <a:srgbClr val="000000"/>
                          </a:solidFill>
                          <a:effectLst/>
                          <a:latin typeface="Calibri"/>
                        </a:rPr>
                        <a:t>Trips to NC beaches over next 12-months under current conditions </a:t>
                      </a:r>
                      <a:r>
                        <a:rPr lang="en-US" sz="1400" b="0" i="0" u="none" strike="noStrike" dirty="0" smtClean="0">
                          <a:solidFill>
                            <a:srgbClr val="000000"/>
                          </a:solidFill>
                          <a:effectLst/>
                          <a:latin typeface="Calibri"/>
                        </a:rPr>
                        <a:t>( </a:t>
                      </a:r>
                      <a:endParaRPr lang="en-US" sz="1400" b="0" i="0" u="none" strike="noStrike" dirty="0">
                        <a:solidFill>
                          <a:srgbClr val="000000"/>
                        </a:solidFill>
                        <a:effectLst/>
                        <a:latin typeface="Calibri"/>
                      </a:endParaRP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14.76 (40.84)</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dirty="0">
                          <a:solidFill>
                            <a:srgbClr val="000000"/>
                          </a:solidFill>
                          <a:effectLst/>
                          <a:latin typeface="Calibri"/>
                        </a:rPr>
                        <a:t>Trips to NC beaches over next 12-months w/wind farms (</a:t>
                      </a:r>
                      <a:r>
                        <a:rPr lang="en-US" sz="1400" b="0" i="0" u="none" strike="noStrike" dirty="0" smtClean="0">
                          <a:solidFill>
                            <a:srgbClr val="000000"/>
                          </a:solidFill>
                          <a:effectLst/>
                          <a:latin typeface="Calibri"/>
                        </a:rPr>
                        <a:t>SP)</a:t>
                      </a:r>
                      <a:endParaRPr lang="en-US" sz="1400" b="0" i="0" u="none" strike="noStrike" dirty="0">
                        <a:solidFill>
                          <a:srgbClr val="000000"/>
                        </a:solidFill>
                        <a:effectLst/>
                        <a:latin typeface="Calibri"/>
                      </a:endParaRP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14.10 (41.48)</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Respondent would visit same beach under wind farm scenario</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0.89 (0.32)</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Respondent would visit different beach under wind farm scenario</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0.06 (0.24)</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Respondent would visit no beach under wind farm scenario</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0.05 (0.21)</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Very or somewhat concerned over climate change</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0.72 (0.45)</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Strongly or somewhat agreed that most recent climate change is due to manmade pollution</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0.91 (0.39)</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Strongly or somewhat support coastal wind energy development</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0.91 (0.28)</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Very positive or positive impact of wind farms on view at the beach</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0.53 (0.50)</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Strongly or somewhat support wind energy development at nearest beach</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0.88 (0.33)</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Strongly or somewhat support wind energy development at all NC beaches</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0.84 (0.37)</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Travel cost to NC beach (closest of Nags Head or Atlantic beach)</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160.86 (477.44)</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Household income (in thousands)</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78.80 (50.27)</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Male respondent</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0.38 (0.48)</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Respondent age</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54.65 (15.34)</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Less than High School education</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0.03 (0.16)</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College or graduate school is highest educational attainment</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0.42 (0.49)</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Member of environmental organization</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0.11 (0.31)</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226115">
                <a:tc>
                  <a:txBody>
                    <a:bodyPr/>
                    <a:lstStyle/>
                    <a:p>
                      <a:pPr algn="l" fontAlgn="b"/>
                      <a:r>
                        <a:rPr lang="en-US" sz="1400" b="0" i="0" u="none" strike="noStrike">
                          <a:solidFill>
                            <a:srgbClr val="000000"/>
                          </a:solidFill>
                          <a:effectLst/>
                          <a:latin typeface="Calibri"/>
                        </a:rPr>
                        <a:t>Respondent considers themselves politically liberal</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0.17 (0.37)</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7785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Data</a:t>
            </a:r>
            <a:endParaRPr lang="en-US" dirty="0"/>
          </a:p>
        </p:txBody>
      </p:sp>
      <p:sp>
        <p:nvSpPr>
          <p:cNvPr id="3" name="Content Placeholder 2"/>
          <p:cNvSpPr>
            <a:spLocks noGrp="1"/>
          </p:cNvSpPr>
          <p:nvPr>
            <p:ph idx="1"/>
          </p:nvPr>
        </p:nvSpPr>
        <p:spPr/>
        <p:txBody>
          <a:bodyPr/>
          <a:lstStyle/>
          <a:p>
            <a:r>
              <a:rPr lang="en-US" dirty="0" smtClean="0"/>
              <a:t>Choice experiment – visualization of beaches with and without turbines and other characteristics (including travel cost)</a:t>
            </a:r>
          </a:p>
          <a:p>
            <a:endParaRPr lang="en-US" dirty="0" smtClean="0"/>
          </a:p>
          <a:p>
            <a:r>
              <a:rPr lang="en-US" dirty="0"/>
              <a:t>Imagine you are deciding on a destination for a single-day beach trip (i.e., no overnight stay). In what follows we have laid out a set of alternatives for this decision. Each alternative is described by characteristics of the available sites. The characteristics have a number of levels. The characteristics and possible levels are </a:t>
            </a:r>
            <a:r>
              <a:rPr lang="en-US" dirty="0" smtClean="0"/>
              <a:t>below:</a:t>
            </a:r>
            <a:endParaRPr lang="en-US" dirty="0"/>
          </a:p>
        </p:txBody>
      </p:sp>
    </p:spTree>
    <p:extLst>
      <p:ext uri="{BB962C8B-B14F-4D97-AF65-F5344CB8AC3E}">
        <p14:creationId xmlns:p14="http://schemas.microsoft.com/office/powerpoint/2010/main" val="1756803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76" y="644144"/>
            <a:ext cx="8407651" cy="3927856"/>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625856" y="4730750"/>
            <a:ext cx="762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dirty="0"/>
              <a:t>Fig. 2   Example of choice set for beach site choice experiment</a:t>
            </a:r>
            <a:r>
              <a:rPr lang="en-US" sz="1000" dirty="0"/>
              <a:t>.</a:t>
            </a:r>
          </a:p>
        </p:txBody>
      </p:sp>
      <p:sp>
        <p:nvSpPr>
          <p:cNvPr id="4102" name="Text Box 6"/>
          <p:cNvSpPr txBox="1">
            <a:spLocks noChangeArrowheads="1"/>
          </p:cNvSpPr>
          <p:nvPr/>
        </p:nvSpPr>
        <p:spPr bwMode="auto">
          <a:xfrm>
            <a:off x="635000" y="5651500"/>
            <a:ext cx="7620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dirty="0"/>
              <a:t>Craig E.  Landry , Tom  Allen , Todd  Cherry , John C.  </a:t>
            </a:r>
            <a:r>
              <a:rPr lang="en-US" sz="1000" dirty="0" smtClean="0"/>
              <a:t>Whitehead </a:t>
            </a:r>
            <a:r>
              <a:rPr lang="en-US" sz="1000" b="1" dirty="0" smtClean="0"/>
              <a:t>Wind </a:t>
            </a:r>
            <a:r>
              <a:rPr lang="en-US" sz="1000" b="1" dirty="0"/>
              <a:t>turbines and coastal recreation demand</a:t>
            </a:r>
          </a:p>
          <a:p>
            <a:r>
              <a:rPr lang="en-US" sz="1000" dirty="0" smtClean="0"/>
              <a:t>Resource </a:t>
            </a:r>
            <a:r>
              <a:rPr lang="en-US" sz="1000" dirty="0"/>
              <a:t>and Energy Economics Volume 34, Issue 1 2012 93 </a:t>
            </a:r>
            <a:r>
              <a:rPr lang="en-US" sz="1000" dirty="0" smtClean="0"/>
              <a:t>– 111 </a:t>
            </a:r>
            <a:r>
              <a:rPr lang="en-US" sz="1000" dirty="0"/>
              <a:t>http://dx.doi.org/10.1016/j.reseneeco.2011.10.001</a:t>
            </a:r>
          </a:p>
          <a:p>
            <a:pPr eaLnBrk="1" hangingPunct="1"/>
            <a:endParaRPr lang="en-US" sz="1000" dirty="0"/>
          </a:p>
        </p:txBody>
      </p:sp>
    </p:spTree>
    <p:extLst>
      <p:ext uri="{BB962C8B-B14F-4D97-AF65-F5344CB8AC3E}">
        <p14:creationId xmlns:p14="http://schemas.microsoft.com/office/powerpoint/2010/main" val="1181073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35776063"/>
              </p:ext>
            </p:extLst>
          </p:nvPr>
        </p:nvGraphicFramePr>
        <p:xfrm>
          <a:off x="1295400" y="457200"/>
          <a:ext cx="6096000" cy="6012755"/>
        </p:xfrm>
        <a:graphic>
          <a:graphicData uri="http://schemas.openxmlformats.org/drawingml/2006/table">
            <a:tbl>
              <a:tblPr>
                <a:tableStyleId>{3C2FFA5D-87B4-456A-9821-1D502468CF0F}</a:tableStyleId>
              </a:tblPr>
              <a:tblGrid>
                <a:gridCol w="1016000"/>
                <a:gridCol w="1671600"/>
                <a:gridCol w="863871"/>
                <a:gridCol w="1055843"/>
                <a:gridCol w="955286"/>
                <a:gridCol w="533400"/>
              </a:tblGrid>
              <a:tr h="149809">
                <a:tc>
                  <a:txBody>
                    <a:bodyPr/>
                    <a:lstStyle/>
                    <a:p>
                      <a:r>
                        <a:rPr lang="en-US" sz="1100" dirty="0"/>
                        <a:t>Variable</a:t>
                      </a:r>
                    </a:p>
                  </a:txBody>
                  <a:tcPr marL="30192" marR="30192" marT="15096" marB="15096" anchor="ctr"/>
                </a:tc>
                <a:tc>
                  <a:txBody>
                    <a:bodyPr/>
                    <a:lstStyle/>
                    <a:p>
                      <a:r>
                        <a:rPr lang="en-US" sz="1100"/>
                        <a:t>Definition</a:t>
                      </a:r>
                    </a:p>
                  </a:txBody>
                  <a:tcPr marL="30192" marR="30192" marT="15096" marB="15096" anchor="ctr"/>
                </a:tc>
                <a:tc>
                  <a:txBody>
                    <a:bodyPr/>
                    <a:lstStyle/>
                    <a:p>
                      <a:r>
                        <a:rPr lang="en-US" sz="1100"/>
                        <a:t>Obs</a:t>
                      </a:r>
                    </a:p>
                  </a:txBody>
                  <a:tcPr marL="30192" marR="30192" marT="15096" marB="15096" anchor="ctr"/>
                </a:tc>
                <a:tc>
                  <a:txBody>
                    <a:bodyPr/>
                    <a:lstStyle/>
                    <a:p>
                      <a:r>
                        <a:rPr lang="en-US" sz="1100"/>
                        <a:t>Raw</a:t>
                      </a:r>
                    </a:p>
                  </a:txBody>
                  <a:tcPr marL="30192" marR="30192" marT="15096" marB="15096" anchor="ctr"/>
                </a:tc>
                <a:tc>
                  <a:txBody>
                    <a:bodyPr/>
                    <a:lstStyle/>
                    <a:p>
                      <a:r>
                        <a:rPr lang="en-US" sz="1100"/>
                        <a:t>Weight</a:t>
                      </a:r>
                    </a:p>
                  </a:txBody>
                  <a:tcPr marL="30192" marR="30192" marT="15096" marB="15096" anchor="ctr"/>
                </a:tc>
                <a:tc>
                  <a:txBody>
                    <a:bodyPr/>
                    <a:lstStyle/>
                    <a:p>
                      <a:r>
                        <a:rPr lang="en-US" sz="1100"/>
                        <a:t>Census</a:t>
                      </a:r>
                    </a:p>
                  </a:txBody>
                  <a:tcPr marL="30192" marR="30192" marT="15096" marB="15096" anchor="ctr"/>
                </a:tc>
              </a:tr>
              <a:tr h="375053">
                <a:tc>
                  <a:txBody>
                    <a:bodyPr/>
                    <a:lstStyle/>
                    <a:p>
                      <a:r>
                        <a:rPr lang="en-US" sz="1100"/>
                        <a:t>adjacent</a:t>
                      </a:r>
                    </a:p>
                  </a:txBody>
                  <a:tcPr marL="30192" marR="30192" marT="15096" marB="15096" anchor="ctr"/>
                </a:tc>
                <a:tc>
                  <a:txBody>
                    <a:bodyPr/>
                    <a:lstStyle/>
                    <a:p>
                      <a:r>
                        <a:rPr lang="en-US" sz="1100"/>
                        <a:t>Resident of adjacent county</a:t>
                      </a:r>
                    </a:p>
                  </a:txBody>
                  <a:tcPr marL="30192" marR="30192" marT="15096" marB="15096" anchor="ctr"/>
                </a:tc>
                <a:tc>
                  <a:txBody>
                    <a:bodyPr/>
                    <a:lstStyle/>
                    <a:p>
                      <a:r>
                        <a:rPr lang="en-US" sz="1100"/>
                        <a:t>118</a:t>
                      </a:r>
                    </a:p>
                  </a:txBody>
                  <a:tcPr marL="30192" marR="30192" marT="15096" marB="15096" anchor="ctr"/>
                </a:tc>
                <a:tc>
                  <a:txBody>
                    <a:bodyPr/>
                    <a:lstStyle/>
                    <a:p>
                      <a:r>
                        <a:rPr lang="en-US" sz="1100"/>
                        <a:t>.64 (.48)</a:t>
                      </a:r>
                    </a:p>
                  </a:txBody>
                  <a:tcPr marL="30192" marR="30192" marT="15096" marB="15096" anchor="ctr"/>
                </a:tc>
                <a:tc>
                  <a:txBody>
                    <a:bodyPr/>
                    <a:lstStyle/>
                    <a:p>
                      <a:r>
                        <a:rPr lang="en-US" sz="1100"/>
                        <a:t>.77 (.42)</a:t>
                      </a:r>
                    </a:p>
                  </a:txBody>
                  <a:tcPr marL="30192" marR="30192" marT="15096" marB="15096" anchor="ctr"/>
                </a:tc>
                <a:tc>
                  <a:txBody>
                    <a:bodyPr/>
                    <a:lstStyle/>
                    <a:p>
                      <a:endParaRPr lang="en-US" sz="1100"/>
                    </a:p>
                  </a:txBody>
                  <a:tcPr marL="30192" marR="30192" marT="15096" marB="15096" anchor="ctr"/>
                </a:tc>
              </a:tr>
              <a:tr h="375053">
                <a:tc>
                  <a:txBody>
                    <a:bodyPr/>
                    <a:lstStyle/>
                    <a:p>
                      <a:r>
                        <a:rPr lang="en-US" sz="1100"/>
                        <a:t>ocean</a:t>
                      </a:r>
                    </a:p>
                  </a:txBody>
                  <a:tcPr marL="30192" marR="30192" marT="15096" marB="15096" anchor="ctr"/>
                </a:tc>
                <a:tc>
                  <a:txBody>
                    <a:bodyPr/>
                    <a:lstStyle/>
                    <a:p>
                      <a:r>
                        <a:rPr lang="en-US" sz="1100"/>
                        <a:t>Resident of ocean county</a:t>
                      </a:r>
                    </a:p>
                  </a:txBody>
                  <a:tcPr marL="30192" marR="30192" marT="15096" marB="15096" anchor="ctr"/>
                </a:tc>
                <a:tc>
                  <a:txBody>
                    <a:bodyPr/>
                    <a:lstStyle/>
                    <a:p>
                      <a:r>
                        <a:rPr lang="en-US" sz="1100"/>
                        <a:t>118</a:t>
                      </a:r>
                    </a:p>
                  </a:txBody>
                  <a:tcPr marL="30192" marR="30192" marT="15096" marB="15096" anchor="ctr"/>
                </a:tc>
                <a:tc>
                  <a:txBody>
                    <a:bodyPr/>
                    <a:lstStyle/>
                    <a:p>
                      <a:r>
                        <a:rPr lang="en-US" sz="1100"/>
                        <a:t>.36 (.48)</a:t>
                      </a:r>
                    </a:p>
                  </a:txBody>
                  <a:tcPr marL="30192" marR="30192" marT="15096" marB="15096" anchor="ctr"/>
                </a:tc>
                <a:tc>
                  <a:txBody>
                    <a:bodyPr/>
                    <a:lstStyle/>
                    <a:p>
                      <a:r>
                        <a:rPr lang="en-US" sz="1100"/>
                        <a:t>.23 (.42)</a:t>
                      </a:r>
                    </a:p>
                  </a:txBody>
                  <a:tcPr marL="30192" marR="30192" marT="15096" marB="15096" anchor="ctr"/>
                </a:tc>
                <a:tc>
                  <a:txBody>
                    <a:bodyPr/>
                    <a:lstStyle/>
                    <a:p>
                      <a:endParaRPr lang="en-US" sz="1100"/>
                    </a:p>
                  </a:txBody>
                  <a:tcPr marL="30192" marR="30192" marT="15096" marB="15096" anchor="ctr"/>
                </a:tc>
              </a:tr>
              <a:tr h="712921">
                <a:tc>
                  <a:txBody>
                    <a:bodyPr/>
                    <a:lstStyle/>
                    <a:p>
                      <a:r>
                        <a:rPr lang="en-US" sz="1100"/>
                        <a:t>t_trips1</a:t>
                      </a:r>
                    </a:p>
                  </a:txBody>
                  <a:tcPr marL="30192" marR="30192" marT="15096" marB="15096" anchor="ctr"/>
                </a:tc>
                <a:tc>
                  <a:txBody>
                    <a:bodyPr/>
                    <a:lstStyle/>
                    <a:p>
                      <a:r>
                        <a:rPr lang="en-US" sz="1100"/>
                        <a:t>Total trips to NC beaches in previous 12-months (RP)</a:t>
                      </a:r>
                    </a:p>
                  </a:txBody>
                  <a:tcPr marL="30192" marR="30192" marT="15096" marB="15096" anchor="ctr"/>
                </a:tc>
                <a:tc>
                  <a:txBody>
                    <a:bodyPr/>
                    <a:lstStyle/>
                    <a:p>
                      <a:r>
                        <a:rPr lang="en-US" sz="1100"/>
                        <a:t>112</a:t>
                      </a:r>
                    </a:p>
                  </a:txBody>
                  <a:tcPr marL="30192" marR="30192" marT="15096" marB="15096" anchor="ctr"/>
                </a:tc>
                <a:tc>
                  <a:txBody>
                    <a:bodyPr/>
                    <a:lstStyle/>
                    <a:p>
                      <a:r>
                        <a:rPr lang="en-US" sz="1100"/>
                        <a:t>43.16 (95.77)</a:t>
                      </a:r>
                    </a:p>
                  </a:txBody>
                  <a:tcPr marL="30192" marR="30192" marT="15096" marB="15096" anchor="ctr"/>
                </a:tc>
                <a:tc>
                  <a:txBody>
                    <a:bodyPr/>
                    <a:lstStyle/>
                    <a:p>
                      <a:r>
                        <a:rPr lang="en-US" sz="1100"/>
                        <a:t>27.77 (73.57)</a:t>
                      </a:r>
                    </a:p>
                  </a:txBody>
                  <a:tcPr marL="30192" marR="30192" marT="15096" marB="15096" anchor="ctr"/>
                </a:tc>
                <a:tc>
                  <a:txBody>
                    <a:bodyPr/>
                    <a:lstStyle/>
                    <a:p>
                      <a:endParaRPr lang="en-US" sz="1100"/>
                    </a:p>
                  </a:txBody>
                  <a:tcPr marL="30192" marR="30192" marT="15096" marB="15096" anchor="ctr"/>
                </a:tc>
              </a:tr>
              <a:tr h="375053">
                <a:tc>
                  <a:txBody>
                    <a:bodyPr/>
                    <a:lstStyle/>
                    <a:p>
                      <a:r>
                        <a:rPr lang="en-US" sz="1100"/>
                        <a:t>inc</a:t>
                      </a:r>
                    </a:p>
                  </a:txBody>
                  <a:tcPr marL="30192" marR="30192" marT="15096" marB="15096" anchor="ctr"/>
                </a:tc>
                <a:tc>
                  <a:txBody>
                    <a:bodyPr/>
                    <a:lstStyle/>
                    <a:p>
                      <a:r>
                        <a:rPr lang="en-US" sz="1100"/>
                        <a:t>Household income (in thousands)</a:t>
                      </a:r>
                    </a:p>
                  </a:txBody>
                  <a:tcPr marL="30192" marR="30192" marT="15096" marB="15096" anchor="ctr"/>
                </a:tc>
                <a:tc>
                  <a:txBody>
                    <a:bodyPr/>
                    <a:lstStyle/>
                    <a:p>
                      <a:r>
                        <a:rPr lang="en-US" sz="1100"/>
                        <a:t>97</a:t>
                      </a:r>
                    </a:p>
                  </a:txBody>
                  <a:tcPr marL="30192" marR="30192" marT="15096" marB="15096" anchor="ctr"/>
                </a:tc>
                <a:tc>
                  <a:txBody>
                    <a:bodyPr/>
                    <a:lstStyle/>
                    <a:p>
                      <a:r>
                        <a:rPr lang="en-US" sz="1100"/>
                        <a:t>88.56 (46.16)</a:t>
                      </a:r>
                    </a:p>
                  </a:txBody>
                  <a:tcPr marL="30192" marR="30192" marT="15096" marB="15096" anchor="ctr"/>
                </a:tc>
                <a:tc>
                  <a:txBody>
                    <a:bodyPr/>
                    <a:lstStyle/>
                    <a:p>
                      <a:r>
                        <a:rPr lang="en-US" sz="1100"/>
                        <a:t>63.11 (43.26)</a:t>
                      </a:r>
                    </a:p>
                  </a:txBody>
                  <a:tcPr marL="30192" marR="30192" marT="15096" marB="15096" anchor="ctr"/>
                </a:tc>
                <a:tc>
                  <a:txBody>
                    <a:bodyPr/>
                    <a:lstStyle/>
                    <a:p>
                      <a:r>
                        <a:rPr lang="en-US" sz="1100"/>
                        <a:t>42.25</a:t>
                      </a:r>
                    </a:p>
                  </a:txBody>
                  <a:tcPr marL="30192" marR="30192" marT="15096" marB="15096" anchor="ctr"/>
                </a:tc>
              </a:tr>
              <a:tr h="262431">
                <a:tc>
                  <a:txBody>
                    <a:bodyPr/>
                    <a:lstStyle/>
                    <a:p>
                      <a:r>
                        <a:rPr lang="en-US" sz="1100"/>
                        <a:t>male</a:t>
                      </a:r>
                    </a:p>
                  </a:txBody>
                  <a:tcPr marL="30192" marR="30192" marT="15096" marB="15096" anchor="ctr"/>
                </a:tc>
                <a:tc>
                  <a:txBody>
                    <a:bodyPr/>
                    <a:lstStyle/>
                    <a:p>
                      <a:r>
                        <a:rPr lang="en-US" sz="1100"/>
                        <a:t>Male respondent</a:t>
                      </a:r>
                    </a:p>
                  </a:txBody>
                  <a:tcPr marL="30192" marR="30192" marT="15096" marB="15096" anchor="ctr"/>
                </a:tc>
                <a:tc>
                  <a:txBody>
                    <a:bodyPr/>
                    <a:lstStyle/>
                    <a:p>
                      <a:r>
                        <a:rPr lang="en-US" sz="1100"/>
                        <a:t>111</a:t>
                      </a:r>
                    </a:p>
                  </a:txBody>
                  <a:tcPr marL="30192" marR="30192" marT="15096" marB="15096" anchor="ctr"/>
                </a:tc>
                <a:tc>
                  <a:txBody>
                    <a:bodyPr/>
                    <a:lstStyle/>
                    <a:p>
                      <a:r>
                        <a:rPr lang="en-US" sz="1100"/>
                        <a:t>.37 (.48)</a:t>
                      </a:r>
                    </a:p>
                  </a:txBody>
                  <a:tcPr marL="30192" marR="30192" marT="15096" marB="15096" anchor="ctr"/>
                </a:tc>
                <a:tc>
                  <a:txBody>
                    <a:bodyPr/>
                    <a:lstStyle/>
                    <a:p>
                      <a:r>
                        <a:rPr lang="en-US" sz="1100"/>
                        <a:t>.33 (.47)</a:t>
                      </a:r>
                    </a:p>
                  </a:txBody>
                  <a:tcPr marL="30192" marR="30192" marT="15096" marB="15096" anchor="ctr"/>
                </a:tc>
                <a:tc>
                  <a:txBody>
                    <a:bodyPr/>
                    <a:lstStyle/>
                    <a:p>
                      <a:r>
                        <a:rPr lang="en-US" sz="1100"/>
                        <a:t>0.486</a:t>
                      </a:r>
                    </a:p>
                  </a:txBody>
                  <a:tcPr marL="30192" marR="30192" marT="15096" marB="15096" anchor="ctr"/>
                </a:tc>
              </a:tr>
              <a:tr h="262431">
                <a:tc>
                  <a:txBody>
                    <a:bodyPr/>
                    <a:lstStyle/>
                    <a:p>
                      <a:r>
                        <a:rPr lang="en-US" sz="1100"/>
                        <a:t>age</a:t>
                      </a:r>
                    </a:p>
                  </a:txBody>
                  <a:tcPr marL="30192" marR="30192" marT="15096" marB="15096" anchor="ctr"/>
                </a:tc>
                <a:tc>
                  <a:txBody>
                    <a:bodyPr/>
                    <a:lstStyle/>
                    <a:p>
                      <a:r>
                        <a:rPr lang="en-US" sz="1100"/>
                        <a:t>Respondent age</a:t>
                      </a:r>
                    </a:p>
                  </a:txBody>
                  <a:tcPr marL="30192" marR="30192" marT="15096" marB="15096" anchor="ctr"/>
                </a:tc>
                <a:tc>
                  <a:txBody>
                    <a:bodyPr/>
                    <a:lstStyle/>
                    <a:p>
                      <a:r>
                        <a:rPr lang="en-US" sz="1100"/>
                        <a:t>109</a:t>
                      </a:r>
                    </a:p>
                  </a:txBody>
                  <a:tcPr marL="30192" marR="30192" marT="15096" marB="15096" anchor="ctr"/>
                </a:tc>
                <a:tc>
                  <a:txBody>
                    <a:bodyPr/>
                    <a:lstStyle/>
                    <a:p>
                      <a:r>
                        <a:rPr lang="en-US" sz="1100" dirty="0"/>
                        <a:t>51.38 (13.86)</a:t>
                      </a:r>
                    </a:p>
                  </a:txBody>
                  <a:tcPr marL="30192" marR="30192" marT="15096" marB="15096" anchor="ctr"/>
                </a:tc>
                <a:tc>
                  <a:txBody>
                    <a:bodyPr/>
                    <a:lstStyle/>
                    <a:p>
                      <a:r>
                        <a:rPr lang="en-US" sz="1100"/>
                        <a:t>51.96 17.73</a:t>
                      </a:r>
                    </a:p>
                  </a:txBody>
                  <a:tcPr marL="30192" marR="30192" marT="15096" marB="15096" anchor="ctr"/>
                </a:tc>
                <a:tc>
                  <a:txBody>
                    <a:bodyPr/>
                    <a:lstStyle/>
                    <a:p>
                      <a:r>
                        <a:rPr lang="en-US" sz="1100"/>
                        <a:t>39.662</a:t>
                      </a:r>
                    </a:p>
                  </a:txBody>
                  <a:tcPr marL="30192" marR="30192" marT="15096" marB="15096" anchor="ctr"/>
                </a:tc>
              </a:tr>
              <a:tr h="712921">
                <a:tc>
                  <a:txBody>
                    <a:bodyPr/>
                    <a:lstStyle/>
                    <a:p>
                      <a:r>
                        <a:rPr lang="en-US" sz="1100"/>
                        <a:t>hschool</a:t>
                      </a:r>
                    </a:p>
                  </a:txBody>
                  <a:tcPr marL="30192" marR="30192" marT="15096" marB="15096" anchor="ctr"/>
                </a:tc>
                <a:tc>
                  <a:txBody>
                    <a:bodyPr/>
                    <a:lstStyle/>
                    <a:p>
                      <a:r>
                        <a:rPr lang="en-US" sz="1100"/>
                        <a:t>High School is highest educational attainment</a:t>
                      </a:r>
                    </a:p>
                  </a:txBody>
                  <a:tcPr marL="30192" marR="30192" marT="15096" marB="15096" anchor="ctr"/>
                </a:tc>
                <a:tc>
                  <a:txBody>
                    <a:bodyPr/>
                    <a:lstStyle/>
                    <a:p>
                      <a:r>
                        <a:rPr lang="en-US" sz="1100"/>
                        <a:t>112</a:t>
                      </a:r>
                    </a:p>
                  </a:txBody>
                  <a:tcPr marL="30192" marR="30192" marT="15096" marB="15096" anchor="ctr"/>
                </a:tc>
                <a:tc>
                  <a:txBody>
                    <a:bodyPr/>
                    <a:lstStyle/>
                    <a:p>
                      <a:r>
                        <a:rPr lang="en-US" sz="1100"/>
                        <a:t>.13 (.34)</a:t>
                      </a:r>
                    </a:p>
                  </a:txBody>
                  <a:tcPr marL="30192" marR="30192" marT="15096" marB="15096" anchor="ctr"/>
                </a:tc>
                <a:tc>
                  <a:txBody>
                    <a:bodyPr/>
                    <a:lstStyle/>
                    <a:p>
                      <a:r>
                        <a:rPr lang="en-US" sz="1100"/>
                        <a:t>.49 (.50)</a:t>
                      </a:r>
                    </a:p>
                  </a:txBody>
                  <a:tcPr marL="30192" marR="30192" marT="15096" marB="15096" anchor="ctr"/>
                </a:tc>
                <a:tc>
                  <a:txBody>
                    <a:bodyPr/>
                    <a:lstStyle/>
                    <a:p>
                      <a:r>
                        <a:rPr lang="en-US" sz="1100"/>
                        <a:t>0.323</a:t>
                      </a:r>
                    </a:p>
                  </a:txBody>
                  <a:tcPr marL="30192" marR="30192" marT="15096" marB="15096" anchor="ctr"/>
                </a:tc>
              </a:tr>
              <a:tr h="712921">
                <a:tc>
                  <a:txBody>
                    <a:bodyPr/>
                    <a:lstStyle/>
                    <a:p>
                      <a:r>
                        <a:rPr lang="en-US" sz="1100"/>
                        <a:t>some_coll</a:t>
                      </a:r>
                    </a:p>
                  </a:txBody>
                  <a:tcPr marL="30192" marR="30192" marT="15096" marB="15096" anchor="ctr"/>
                </a:tc>
                <a:tc>
                  <a:txBody>
                    <a:bodyPr/>
                    <a:lstStyle/>
                    <a:p>
                      <a:r>
                        <a:rPr lang="en-US" sz="1100"/>
                        <a:t>Some college is highest educational attainment</a:t>
                      </a:r>
                    </a:p>
                  </a:txBody>
                  <a:tcPr marL="30192" marR="30192" marT="15096" marB="15096" anchor="ctr"/>
                </a:tc>
                <a:tc>
                  <a:txBody>
                    <a:bodyPr/>
                    <a:lstStyle/>
                    <a:p>
                      <a:r>
                        <a:rPr lang="en-US" sz="1100"/>
                        <a:t>112</a:t>
                      </a:r>
                    </a:p>
                  </a:txBody>
                  <a:tcPr marL="30192" marR="30192" marT="15096" marB="15096" anchor="ctr"/>
                </a:tc>
                <a:tc>
                  <a:txBody>
                    <a:bodyPr/>
                    <a:lstStyle/>
                    <a:p>
                      <a:r>
                        <a:rPr lang="en-US" sz="1100"/>
                        <a:t>.27 (.44)</a:t>
                      </a:r>
                    </a:p>
                  </a:txBody>
                  <a:tcPr marL="30192" marR="30192" marT="15096" marB="15096" anchor="ctr"/>
                </a:tc>
                <a:tc>
                  <a:txBody>
                    <a:bodyPr/>
                    <a:lstStyle/>
                    <a:p>
                      <a:r>
                        <a:rPr lang="en-US" sz="1100"/>
                        <a:t>.29 (.45)</a:t>
                      </a:r>
                    </a:p>
                  </a:txBody>
                  <a:tcPr marL="30192" marR="30192" marT="15096" marB="15096" anchor="ctr"/>
                </a:tc>
                <a:tc>
                  <a:txBody>
                    <a:bodyPr/>
                    <a:lstStyle/>
                    <a:p>
                      <a:r>
                        <a:rPr lang="en-US" sz="1100"/>
                        <a:t>0.287</a:t>
                      </a:r>
                    </a:p>
                  </a:txBody>
                  <a:tcPr marL="30192" marR="30192" marT="15096" marB="15096" anchor="ctr"/>
                </a:tc>
              </a:tr>
              <a:tr h="825543">
                <a:tc>
                  <a:txBody>
                    <a:bodyPr/>
                    <a:lstStyle/>
                    <a:p>
                      <a:r>
                        <a:rPr lang="en-US" sz="1100"/>
                        <a:t>college</a:t>
                      </a:r>
                    </a:p>
                  </a:txBody>
                  <a:tcPr marL="30192" marR="30192" marT="15096" marB="15096" anchor="ctr"/>
                </a:tc>
                <a:tc>
                  <a:txBody>
                    <a:bodyPr/>
                    <a:lstStyle/>
                    <a:p>
                      <a:r>
                        <a:rPr lang="en-US" sz="1100"/>
                        <a:t>College or graduate school is highest educational attainment</a:t>
                      </a:r>
                    </a:p>
                  </a:txBody>
                  <a:tcPr marL="30192" marR="30192" marT="15096" marB="15096" anchor="ctr"/>
                </a:tc>
                <a:tc>
                  <a:txBody>
                    <a:bodyPr/>
                    <a:lstStyle/>
                    <a:p>
                      <a:r>
                        <a:rPr lang="en-US" sz="1100"/>
                        <a:t>112</a:t>
                      </a:r>
                    </a:p>
                  </a:txBody>
                  <a:tcPr marL="30192" marR="30192" marT="15096" marB="15096" anchor="ctr"/>
                </a:tc>
                <a:tc>
                  <a:txBody>
                    <a:bodyPr/>
                    <a:lstStyle/>
                    <a:p>
                      <a:r>
                        <a:rPr lang="en-US" sz="1100"/>
                        <a:t>.58 (.50)</a:t>
                      </a:r>
                    </a:p>
                  </a:txBody>
                  <a:tcPr marL="30192" marR="30192" marT="15096" marB="15096" anchor="ctr"/>
                </a:tc>
                <a:tc>
                  <a:txBody>
                    <a:bodyPr/>
                    <a:lstStyle/>
                    <a:p>
                      <a:r>
                        <a:rPr lang="en-US" sz="1100"/>
                        <a:t>.18 (.38)</a:t>
                      </a:r>
                    </a:p>
                  </a:txBody>
                  <a:tcPr marL="30192" marR="30192" marT="15096" marB="15096" anchor="ctr"/>
                </a:tc>
                <a:tc>
                  <a:txBody>
                    <a:bodyPr/>
                    <a:lstStyle/>
                    <a:p>
                      <a:r>
                        <a:rPr lang="en-US" sz="1100"/>
                        <a:t>0.170</a:t>
                      </a:r>
                    </a:p>
                  </a:txBody>
                  <a:tcPr marL="30192" marR="30192" marT="15096" marB="15096" anchor="ctr"/>
                </a:tc>
              </a:tr>
              <a:tr h="600298">
                <a:tc>
                  <a:txBody>
                    <a:bodyPr/>
                    <a:lstStyle/>
                    <a:p>
                      <a:r>
                        <a:rPr lang="en-US" sz="1100"/>
                        <a:t>env_org</a:t>
                      </a:r>
                    </a:p>
                  </a:txBody>
                  <a:tcPr marL="30192" marR="30192" marT="15096" marB="15096" anchor="ctr"/>
                </a:tc>
                <a:tc>
                  <a:txBody>
                    <a:bodyPr/>
                    <a:lstStyle/>
                    <a:p>
                      <a:r>
                        <a:rPr lang="en-US" sz="1100"/>
                        <a:t>Member of environmental organization</a:t>
                      </a:r>
                    </a:p>
                  </a:txBody>
                  <a:tcPr marL="30192" marR="30192" marT="15096" marB="15096" anchor="ctr"/>
                </a:tc>
                <a:tc>
                  <a:txBody>
                    <a:bodyPr/>
                    <a:lstStyle/>
                    <a:p>
                      <a:r>
                        <a:rPr lang="en-US" sz="1100"/>
                        <a:t>108</a:t>
                      </a:r>
                    </a:p>
                  </a:txBody>
                  <a:tcPr marL="30192" marR="30192" marT="15096" marB="15096" anchor="ctr"/>
                </a:tc>
                <a:tc>
                  <a:txBody>
                    <a:bodyPr/>
                    <a:lstStyle/>
                    <a:p>
                      <a:r>
                        <a:rPr lang="en-US" sz="1100"/>
                        <a:t>.14 (.35)</a:t>
                      </a:r>
                    </a:p>
                  </a:txBody>
                  <a:tcPr marL="30192" marR="30192" marT="15096" marB="15096" anchor="ctr"/>
                </a:tc>
                <a:tc>
                  <a:txBody>
                    <a:bodyPr/>
                    <a:lstStyle/>
                    <a:p>
                      <a:r>
                        <a:rPr lang="en-US" sz="1100"/>
                        <a:t>.12 (.32)</a:t>
                      </a:r>
                    </a:p>
                  </a:txBody>
                  <a:tcPr marL="30192" marR="30192" marT="15096" marB="15096" anchor="ctr"/>
                </a:tc>
                <a:tc>
                  <a:txBody>
                    <a:bodyPr/>
                    <a:lstStyle/>
                    <a:p>
                      <a:endParaRPr lang="en-US" sz="1100"/>
                    </a:p>
                  </a:txBody>
                  <a:tcPr marL="30192" marR="30192" marT="15096" marB="15096" anchor="ctr"/>
                </a:tc>
              </a:tr>
              <a:tr h="600298">
                <a:tc>
                  <a:txBody>
                    <a:bodyPr/>
                    <a:lstStyle/>
                    <a:p>
                      <a:r>
                        <a:rPr lang="en-US" sz="1100"/>
                        <a:t>liberal</a:t>
                      </a:r>
                    </a:p>
                  </a:txBody>
                  <a:tcPr marL="30192" marR="30192" marT="15096" marB="15096" anchor="ctr"/>
                </a:tc>
                <a:tc>
                  <a:txBody>
                    <a:bodyPr/>
                    <a:lstStyle/>
                    <a:p>
                      <a:r>
                        <a:rPr lang="en-US" sz="1100"/>
                        <a:t>Respondent considers themselves politically liberal</a:t>
                      </a:r>
                    </a:p>
                  </a:txBody>
                  <a:tcPr marL="30192" marR="30192" marT="15096" marB="15096" anchor="ctr"/>
                </a:tc>
                <a:tc>
                  <a:txBody>
                    <a:bodyPr/>
                    <a:lstStyle/>
                    <a:p>
                      <a:r>
                        <a:rPr lang="en-US" sz="1100"/>
                        <a:t>112</a:t>
                      </a:r>
                    </a:p>
                  </a:txBody>
                  <a:tcPr marL="30192" marR="30192" marT="15096" marB="15096" anchor="ctr"/>
                </a:tc>
                <a:tc>
                  <a:txBody>
                    <a:bodyPr/>
                    <a:lstStyle/>
                    <a:p>
                      <a:r>
                        <a:rPr lang="en-US" sz="1100"/>
                        <a:t>.19 (.39)</a:t>
                      </a:r>
                    </a:p>
                  </a:txBody>
                  <a:tcPr marL="30192" marR="30192" marT="15096" marB="15096" anchor="ctr"/>
                </a:tc>
                <a:tc>
                  <a:txBody>
                    <a:bodyPr/>
                    <a:lstStyle/>
                    <a:p>
                      <a:r>
                        <a:rPr lang="en-US" sz="1100"/>
                        <a:t>.10 (.30)</a:t>
                      </a:r>
                    </a:p>
                  </a:txBody>
                  <a:tcPr marL="30192" marR="30192" marT="15096" marB="15096" anchor="ctr"/>
                </a:tc>
                <a:tc>
                  <a:txBody>
                    <a:bodyPr/>
                    <a:lstStyle/>
                    <a:p>
                      <a:endParaRPr lang="en-US" sz="1100" dirty="0"/>
                    </a:p>
                  </a:txBody>
                  <a:tcPr marL="30192" marR="30192" marT="15096" marB="15096"/>
                </a:tc>
              </a:tr>
            </a:tbl>
          </a:graphicData>
        </a:graphic>
      </p:graphicFrame>
      <p:sp>
        <p:nvSpPr>
          <p:cNvPr id="3" name="Rectangle 2"/>
          <p:cNvSpPr/>
          <p:nvPr/>
        </p:nvSpPr>
        <p:spPr>
          <a:xfrm>
            <a:off x="2438400" y="21259"/>
            <a:ext cx="4572000" cy="369332"/>
          </a:xfrm>
          <a:prstGeom prst="rect">
            <a:avLst/>
          </a:prstGeom>
        </p:spPr>
        <p:txBody>
          <a:bodyPr>
            <a:spAutoFit/>
          </a:bodyPr>
          <a:lstStyle/>
          <a:p>
            <a:r>
              <a:rPr lang="en-US" dirty="0"/>
              <a:t>Table </a:t>
            </a:r>
            <a:r>
              <a:rPr lang="en-US" dirty="0" smtClean="0"/>
              <a:t>3. summary stats</a:t>
            </a:r>
            <a:endParaRPr lang="en-US" dirty="0"/>
          </a:p>
        </p:txBody>
      </p:sp>
    </p:spTree>
    <p:extLst>
      <p:ext uri="{BB962C8B-B14F-4D97-AF65-F5344CB8AC3E}">
        <p14:creationId xmlns:p14="http://schemas.microsoft.com/office/powerpoint/2010/main" val="620839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304800" y="304800"/>
            <a:ext cx="8305800" cy="369332"/>
          </a:xfrm>
          <a:prstGeom prst="rect">
            <a:avLst/>
          </a:prstGeom>
        </p:spPr>
        <p:txBody>
          <a:bodyPr wrap="square">
            <a:spAutoFit/>
          </a:bodyPr>
          <a:lstStyle/>
          <a:p>
            <a:r>
              <a:rPr lang="en-US" dirty="0"/>
              <a:t>Table 5. Conditional expected demands, </a:t>
            </a:r>
            <a:r>
              <a:rPr lang="en-US" dirty="0" err="1"/>
              <a:t>elasticities</a:t>
            </a:r>
            <a:r>
              <a:rPr lang="en-US" dirty="0"/>
              <a:t>, and welfare estimates.</a:t>
            </a:r>
          </a:p>
        </p:txBody>
      </p:sp>
      <p:graphicFrame>
        <p:nvGraphicFramePr>
          <p:cNvPr id="5" name="Table 4"/>
          <p:cNvGraphicFramePr>
            <a:graphicFrameLocks noGrp="1"/>
          </p:cNvGraphicFramePr>
          <p:nvPr>
            <p:extLst>
              <p:ext uri="{D42A27DB-BD31-4B8C-83A1-F6EECF244321}">
                <p14:modId xmlns:p14="http://schemas.microsoft.com/office/powerpoint/2010/main" val="3691835958"/>
              </p:ext>
            </p:extLst>
          </p:nvPr>
        </p:nvGraphicFramePr>
        <p:xfrm>
          <a:off x="457200" y="762001"/>
          <a:ext cx="8077200" cy="5638797"/>
        </p:xfrm>
        <a:graphic>
          <a:graphicData uri="http://schemas.openxmlformats.org/drawingml/2006/table">
            <a:tbl>
              <a:tblPr/>
              <a:tblGrid>
                <a:gridCol w="2692400"/>
                <a:gridCol w="2794000"/>
                <a:gridCol w="2590800"/>
              </a:tblGrid>
              <a:tr h="247859">
                <a:tc>
                  <a:txBody>
                    <a:bodyPr/>
                    <a:lstStyle/>
                    <a:p>
                      <a:endParaRPr lang="en-US" sz="1000" dirty="0"/>
                    </a:p>
                  </a:txBody>
                  <a:tcPr marL="52754" marR="52754" marT="26377" marB="26377" anchor="ctr">
                    <a:lnL>
                      <a:noFill/>
                    </a:lnL>
                    <a:lnR>
                      <a:noFill/>
                    </a:lnR>
                    <a:lnT>
                      <a:noFill/>
                    </a:lnT>
                    <a:lnB>
                      <a:noFill/>
                    </a:lnB>
                  </a:tcPr>
                </a:tc>
                <a:tc>
                  <a:txBody>
                    <a:bodyPr/>
                    <a:lstStyle/>
                    <a:p>
                      <a:r>
                        <a:rPr lang="en-US" sz="1000"/>
                        <a:t>Raw data</a:t>
                      </a:r>
                    </a:p>
                  </a:txBody>
                  <a:tcPr marL="52754" marR="52754" marT="26377" marB="26377" anchor="ctr">
                    <a:lnL>
                      <a:noFill/>
                    </a:lnL>
                    <a:lnR>
                      <a:noFill/>
                    </a:lnR>
                    <a:lnT>
                      <a:noFill/>
                    </a:lnT>
                    <a:lnB>
                      <a:noFill/>
                    </a:lnB>
                  </a:tcPr>
                </a:tc>
                <a:tc>
                  <a:txBody>
                    <a:bodyPr/>
                    <a:lstStyle/>
                    <a:p>
                      <a:r>
                        <a:rPr lang="en-US" sz="1000"/>
                        <a:t>Weighted data</a:t>
                      </a:r>
                    </a:p>
                  </a:txBody>
                  <a:tcPr marL="52754" marR="52754" marT="26377" marB="26377" anchor="ctr">
                    <a:lnL>
                      <a:noFill/>
                    </a:lnL>
                    <a:lnR>
                      <a:noFill/>
                    </a:lnR>
                    <a:lnT>
                      <a:noFill/>
                    </a:lnT>
                    <a:lnB>
                      <a:noFill/>
                    </a:lnB>
                  </a:tcPr>
                </a:tc>
              </a:tr>
              <a:tr h="247859">
                <a:tc>
                  <a:txBody>
                    <a:bodyPr/>
                    <a:lstStyle/>
                    <a:p>
                      <a:r>
                        <a:rPr lang="en-US" sz="1000" i="1" dirty="0"/>
                        <a:t>E</a:t>
                      </a:r>
                      <a:r>
                        <a:rPr lang="en-US" sz="1000" dirty="0"/>
                        <a:t>[</a:t>
                      </a:r>
                      <a:r>
                        <a:rPr lang="en-US" sz="1000" i="1" dirty="0"/>
                        <a:t>y</a:t>
                      </a:r>
                      <a:r>
                        <a:rPr lang="en-US" sz="1000" baseline="-25000" dirty="0"/>
                        <a:t>1</a:t>
                      </a:r>
                      <a:r>
                        <a:rPr lang="en-US" sz="1000" i="1" dirty="0"/>
                        <a:t>|x</a:t>
                      </a:r>
                      <a:r>
                        <a:rPr lang="en-US" sz="1000" i="1" baseline="-25000" dirty="0"/>
                        <a:t>ij</a:t>
                      </a:r>
                      <a:r>
                        <a:rPr lang="en-US" sz="1000" dirty="0"/>
                        <a:t>] (RP)</a:t>
                      </a:r>
                    </a:p>
                  </a:txBody>
                  <a:tcPr marL="52754" marR="52754" marT="26377" marB="26377" anchor="ctr">
                    <a:lnL>
                      <a:noFill/>
                    </a:lnL>
                    <a:lnR>
                      <a:noFill/>
                    </a:lnR>
                    <a:lnT>
                      <a:noFill/>
                    </a:lnT>
                    <a:lnB>
                      <a:noFill/>
                    </a:lnB>
                  </a:tcPr>
                </a:tc>
                <a:tc>
                  <a:txBody>
                    <a:bodyPr/>
                    <a:lstStyle/>
                    <a:p>
                      <a:r>
                        <a:rPr lang="en-US" sz="1000" dirty="0"/>
                        <a:t>12.88</a:t>
                      </a:r>
                    </a:p>
                  </a:txBody>
                  <a:tcPr marL="52754" marR="52754" marT="26377" marB="26377" anchor="ctr">
                    <a:lnL>
                      <a:noFill/>
                    </a:lnL>
                    <a:lnR>
                      <a:noFill/>
                    </a:lnR>
                    <a:lnT>
                      <a:noFill/>
                    </a:lnT>
                    <a:lnB>
                      <a:noFill/>
                    </a:lnB>
                  </a:tcPr>
                </a:tc>
                <a:tc>
                  <a:txBody>
                    <a:bodyPr/>
                    <a:lstStyle/>
                    <a:p>
                      <a:r>
                        <a:rPr lang="en-US" sz="1000"/>
                        <a:t>11.54</a:t>
                      </a:r>
                    </a:p>
                  </a:txBody>
                  <a:tcPr marL="52754" marR="52754" marT="26377" marB="26377" anchor="ctr">
                    <a:lnL>
                      <a:noFill/>
                    </a:lnL>
                    <a:lnR>
                      <a:noFill/>
                    </a:lnR>
                    <a:lnT>
                      <a:noFill/>
                    </a:lnT>
                    <a:lnB>
                      <a:noFill/>
                    </a:lnB>
                  </a:tcPr>
                </a:tc>
              </a:tr>
              <a:tr h="247859">
                <a:tc>
                  <a:txBody>
                    <a:bodyPr/>
                    <a:lstStyle/>
                    <a:p>
                      <a:r>
                        <a:rPr lang="en-US" sz="1000" i="1"/>
                        <a:t>E</a:t>
                      </a:r>
                      <a:r>
                        <a:rPr lang="en-US" sz="1000"/>
                        <a:t>[</a:t>
                      </a:r>
                      <a:r>
                        <a:rPr lang="en-US" sz="1000" i="1"/>
                        <a:t>y</a:t>
                      </a:r>
                      <a:r>
                        <a:rPr lang="en-US" sz="1000" baseline="-25000"/>
                        <a:t>2</a:t>
                      </a:r>
                      <a:r>
                        <a:rPr lang="en-US" sz="1000" i="1"/>
                        <a:t>|x</a:t>
                      </a:r>
                      <a:r>
                        <a:rPr lang="en-US" sz="1000" i="1" baseline="-25000"/>
                        <a:t>ij</a:t>
                      </a:r>
                      <a:r>
                        <a:rPr lang="en-US" sz="1000"/>
                        <a:t>] (SP)</a:t>
                      </a:r>
                    </a:p>
                  </a:txBody>
                  <a:tcPr marL="52754" marR="52754" marT="26377" marB="26377" anchor="ctr">
                    <a:lnL>
                      <a:noFill/>
                    </a:lnL>
                    <a:lnR>
                      <a:noFill/>
                    </a:lnR>
                    <a:lnT>
                      <a:noFill/>
                    </a:lnT>
                    <a:lnB>
                      <a:noFill/>
                    </a:lnB>
                  </a:tcPr>
                </a:tc>
                <a:tc>
                  <a:txBody>
                    <a:bodyPr/>
                    <a:lstStyle/>
                    <a:p>
                      <a:r>
                        <a:rPr lang="en-US" sz="1000" dirty="0"/>
                        <a:t>16.40</a:t>
                      </a:r>
                    </a:p>
                  </a:txBody>
                  <a:tcPr marL="52754" marR="52754" marT="26377" marB="26377" anchor="ctr">
                    <a:lnL>
                      <a:noFill/>
                    </a:lnL>
                    <a:lnR>
                      <a:noFill/>
                    </a:lnR>
                    <a:lnT>
                      <a:noFill/>
                    </a:lnT>
                    <a:lnB>
                      <a:noFill/>
                    </a:lnB>
                  </a:tcPr>
                </a:tc>
                <a:tc>
                  <a:txBody>
                    <a:bodyPr/>
                    <a:lstStyle/>
                    <a:p>
                      <a:r>
                        <a:rPr lang="en-US" sz="1000" dirty="0"/>
                        <a:t>12.96</a:t>
                      </a:r>
                    </a:p>
                  </a:txBody>
                  <a:tcPr marL="52754" marR="52754" marT="26377" marB="26377" anchor="ctr">
                    <a:lnL>
                      <a:noFill/>
                    </a:lnL>
                    <a:lnR>
                      <a:noFill/>
                    </a:lnR>
                    <a:lnT>
                      <a:noFill/>
                    </a:lnT>
                    <a:lnB>
                      <a:noFill/>
                    </a:lnB>
                  </a:tcPr>
                </a:tc>
              </a:tr>
              <a:tr h="247859">
                <a:tc>
                  <a:txBody>
                    <a:bodyPr/>
                    <a:lstStyle/>
                    <a:p>
                      <a:r>
                        <a:rPr lang="en-US" sz="1000" i="1"/>
                        <a:t>E</a:t>
                      </a:r>
                      <a:r>
                        <a:rPr lang="en-US" sz="1000"/>
                        <a:t>[</a:t>
                      </a:r>
                      <a:r>
                        <a:rPr lang="en-US" sz="1000" i="1"/>
                        <a:t>y</a:t>
                      </a:r>
                      <a:r>
                        <a:rPr lang="en-US" sz="1000" baseline="-25000"/>
                        <a:t>3</a:t>
                      </a:r>
                      <a:r>
                        <a:rPr lang="en-US" sz="1000" i="1"/>
                        <a:t>|x</a:t>
                      </a:r>
                      <a:r>
                        <a:rPr lang="en-US" sz="1000" i="1" baseline="-25000"/>
                        <a:t>ij</a:t>
                      </a:r>
                      <a:r>
                        <a:rPr lang="en-US" sz="1000"/>
                        <a:t>] (SP_wind)</a:t>
                      </a:r>
                    </a:p>
                  </a:txBody>
                  <a:tcPr marL="52754" marR="52754" marT="26377" marB="26377" anchor="ctr">
                    <a:lnL>
                      <a:noFill/>
                    </a:lnL>
                    <a:lnR>
                      <a:noFill/>
                    </a:lnR>
                    <a:lnT>
                      <a:noFill/>
                    </a:lnT>
                    <a:lnB>
                      <a:noFill/>
                    </a:lnB>
                  </a:tcPr>
                </a:tc>
                <a:tc>
                  <a:txBody>
                    <a:bodyPr/>
                    <a:lstStyle/>
                    <a:p>
                      <a:r>
                        <a:rPr lang="en-US" sz="1000"/>
                        <a:t>15.60</a:t>
                      </a:r>
                    </a:p>
                  </a:txBody>
                  <a:tcPr marL="52754" marR="52754" marT="26377" marB="26377" anchor="ctr">
                    <a:lnL>
                      <a:noFill/>
                    </a:lnL>
                    <a:lnR>
                      <a:noFill/>
                    </a:lnR>
                    <a:lnT>
                      <a:noFill/>
                    </a:lnT>
                    <a:lnB>
                      <a:noFill/>
                    </a:lnB>
                  </a:tcPr>
                </a:tc>
                <a:tc>
                  <a:txBody>
                    <a:bodyPr/>
                    <a:lstStyle/>
                    <a:p>
                      <a:r>
                        <a:rPr lang="en-US" sz="1000" dirty="0"/>
                        <a:t>13.07</a:t>
                      </a:r>
                    </a:p>
                  </a:txBody>
                  <a:tcPr marL="52754" marR="52754" marT="26377" marB="26377" anchor="ctr">
                    <a:lnL>
                      <a:noFill/>
                    </a:lnL>
                    <a:lnR>
                      <a:noFill/>
                    </a:lnR>
                    <a:lnT>
                      <a:noFill/>
                    </a:lnT>
                    <a:lnB>
                      <a:noFill/>
                    </a:lnB>
                  </a:tcPr>
                </a:tc>
              </a:tr>
              <a:tr h="433754">
                <a:tc>
                  <a:txBody>
                    <a:bodyPr/>
                    <a:lstStyle/>
                    <a:p>
                      <a:r>
                        <a:rPr lang="en-US" sz="1000" i="1"/>
                        <a:t>ɛ</a:t>
                      </a:r>
                      <a:r>
                        <a:rPr lang="en-US" sz="1000" baseline="-25000"/>
                        <a:t>op</a:t>
                      </a:r>
                      <a:r>
                        <a:rPr lang="en-US" sz="1000"/>
                        <a:t>: own-price elasticity (RP)</a:t>
                      </a:r>
                    </a:p>
                  </a:txBody>
                  <a:tcPr marL="52754" marR="52754" marT="26377" marB="26377" anchor="ctr">
                    <a:lnL>
                      <a:noFill/>
                    </a:lnL>
                    <a:lnR>
                      <a:noFill/>
                    </a:lnR>
                    <a:lnT>
                      <a:noFill/>
                    </a:lnT>
                    <a:lnB>
                      <a:noFill/>
                    </a:lnB>
                  </a:tcPr>
                </a:tc>
                <a:tc>
                  <a:txBody>
                    <a:bodyPr/>
                    <a:lstStyle/>
                    <a:p>
                      <a:r>
                        <a:rPr lang="en-US" sz="1000" dirty="0"/>
                        <a:t>−1.41</a:t>
                      </a:r>
                    </a:p>
                  </a:txBody>
                  <a:tcPr marL="52754" marR="52754" marT="26377" marB="26377" anchor="ctr">
                    <a:lnL>
                      <a:noFill/>
                    </a:lnL>
                    <a:lnR>
                      <a:noFill/>
                    </a:lnR>
                    <a:lnT>
                      <a:noFill/>
                    </a:lnT>
                    <a:lnB>
                      <a:noFill/>
                    </a:lnB>
                  </a:tcPr>
                </a:tc>
                <a:tc>
                  <a:txBody>
                    <a:bodyPr/>
                    <a:lstStyle/>
                    <a:p>
                      <a:r>
                        <a:rPr lang="en-US" sz="1000" dirty="0"/>
                        <a:t>−1.89</a:t>
                      </a:r>
                    </a:p>
                  </a:txBody>
                  <a:tcPr marL="52754" marR="52754" marT="26377" marB="26377" anchor="ctr">
                    <a:lnL>
                      <a:noFill/>
                    </a:lnL>
                    <a:lnR>
                      <a:noFill/>
                    </a:lnR>
                    <a:lnT>
                      <a:noFill/>
                    </a:lnT>
                    <a:lnB>
                      <a:noFill/>
                    </a:lnB>
                  </a:tcPr>
                </a:tc>
              </a:tr>
              <a:tr h="433754">
                <a:tc>
                  <a:txBody>
                    <a:bodyPr/>
                    <a:lstStyle/>
                    <a:p>
                      <a:r>
                        <a:rPr lang="en-US" sz="1000" i="1" dirty="0" err="1"/>
                        <a:t>ɛ</a:t>
                      </a:r>
                      <a:r>
                        <a:rPr lang="en-US" sz="1000" baseline="-25000" dirty="0" err="1"/>
                        <a:t>op_future</a:t>
                      </a:r>
                      <a:r>
                        <a:rPr lang="en-US" sz="1000" dirty="0"/>
                        <a:t>: own-price elasticity (SP)</a:t>
                      </a:r>
                    </a:p>
                  </a:txBody>
                  <a:tcPr marL="52754" marR="52754" marT="26377" marB="26377" anchor="ctr">
                    <a:lnL>
                      <a:noFill/>
                    </a:lnL>
                    <a:lnR>
                      <a:noFill/>
                    </a:lnR>
                    <a:lnT>
                      <a:noFill/>
                    </a:lnT>
                    <a:lnB>
                      <a:noFill/>
                    </a:lnB>
                  </a:tcPr>
                </a:tc>
                <a:tc>
                  <a:txBody>
                    <a:bodyPr/>
                    <a:lstStyle/>
                    <a:p>
                      <a:r>
                        <a:rPr lang="en-US" sz="1000"/>
                        <a:t>−1.61</a:t>
                      </a:r>
                    </a:p>
                  </a:txBody>
                  <a:tcPr marL="52754" marR="52754" marT="26377" marB="26377" anchor="ctr">
                    <a:lnL>
                      <a:noFill/>
                    </a:lnL>
                    <a:lnR>
                      <a:noFill/>
                    </a:lnR>
                    <a:lnT>
                      <a:noFill/>
                    </a:lnT>
                    <a:lnB>
                      <a:noFill/>
                    </a:lnB>
                  </a:tcPr>
                </a:tc>
                <a:tc>
                  <a:txBody>
                    <a:bodyPr/>
                    <a:lstStyle/>
                    <a:p>
                      <a:r>
                        <a:rPr lang="en-US" sz="1000" dirty="0"/>
                        <a:t>−2.16</a:t>
                      </a:r>
                    </a:p>
                  </a:txBody>
                  <a:tcPr marL="52754" marR="52754" marT="26377" marB="26377" anchor="ctr">
                    <a:lnL>
                      <a:noFill/>
                    </a:lnL>
                    <a:lnR>
                      <a:noFill/>
                    </a:lnR>
                    <a:lnT>
                      <a:noFill/>
                    </a:lnT>
                    <a:lnB>
                      <a:noFill/>
                    </a:lnB>
                  </a:tcPr>
                </a:tc>
              </a:tr>
              <a:tr h="433754">
                <a:tc>
                  <a:txBody>
                    <a:bodyPr/>
                    <a:lstStyle/>
                    <a:p>
                      <a:r>
                        <a:rPr lang="en-US" sz="1000" i="1"/>
                        <a:t>ɛ</a:t>
                      </a:r>
                      <a:r>
                        <a:rPr lang="en-US" sz="1000" baseline="-25000"/>
                        <a:t>op_future_wind</a:t>
                      </a:r>
                      <a:r>
                        <a:rPr lang="en-US" sz="1000"/>
                        <a:t>: own-price elasticity (SP_wind)</a:t>
                      </a:r>
                    </a:p>
                  </a:txBody>
                  <a:tcPr marL="52754" marR="52754" marT="26377" marB="26377" anchor="ctr">
                    <a:lnL>
                      <a:noFill/>
                    </a:lnL>
                    <a:lnR>
                      <a:noFill/>
                    </a:lnR>
                    <a:lnT>
                      <a:noFill/>
                    </a:lnT>
                    <a:lnB>
                      <a:noFill/>
                    </a:lnB>
                  </a:tcPr>
                </a:tc>
                <a:tc>
                  <a:txBody>
                    <a:bodyPr/>
                    <a:lstStyle/>
                    <a:p>
                      <a:r>
                        <a:rPr lang="en-US" sz="1000"/>
                        <a:t>−1.62</a:t>
                      </a:r>
                    </a:p>
                  </a:txBody>
                  <a:tcPr marL="52754" marR="52754" marT="26377" marB="26377" anchor="ctr">
                    <a:lnL>
                      <a:noFill/>
                    </a:lnL>
                    <a:lnR>
                      <a:noFill/>
                    </a:lnR>
                    <a:lnT>
                      <a:noFill/>
                    </a:lnT>
                    <a:lnB>
                      <a:noFill/>
                    </a:lnB>
                  </a:tcPr>
                </a:tc>
                <a:tc>
                  <a:txBody>
                    <a:bodyPr/>
                    <a:lstStyle/>
                    <a:p>
                      <a:r>
                        <a:rPr lang="en-US" sz="1000" dirty="0"/>
                        <a:t>−2.21</a:t>
                      </a:r>
                    </a:p>
                  </a:txBody>
                  <a:tcPr marL="52754" marR="52754" marT="26377" marB="26377" anchor="ctr">
                    <a:lnL>
                      <a:noFill/>
                    </a:lnL>
                    <a:lnR>
                      <a:noFill/>
                    </a:lnR>
                    <a:lnT>
                      <a:noFill/>
                    </a:lnT>
                    <a:lnB>
                      <a:noFill/>
                    </a:lnB>
                  </a:tcPr>
                </a:tc>
              </a:tr>
              <a:tr h="619648">
                <a:tc>
                  <a:txBody>
                    <a:bodyPr/>
                    <a:lstStyle/>
                    <a:p>
                      <a:r>
                        <a:rPr lang="en-US" sz="1000" i="1"/>
                        <a:t>ɛ</a:t>
                      </a:r>
                      <a:r>
                        <a:rPr lang="en-US" sz="1000" baseline="-25000"/>
                        <a:t>cp_MB</a:t>
                      </a:r>
                      <a:r>
                        <a:rPr lang="en-US" sz="1000"/>
                        <a:t>: cross-price elasticity for Myrtle Beach</a:t>
                      </a:r>
                    </a:p>
                  </a:txBody>
                  <a:tcPr marL="52754" marR="52754" marT="26377" marB="26377" anchor="ctr">
                    <a:lnL>
                      <a:noFill/>
                    </a:lnL>
                    <a:lnR>
                      <a:noFill/>
                    </a:lnR>
                    <a:lnT>
                      <a:noFill/>
                    </a:lnT>
                    <a:lnB>
                      <a:noFill/>
                    </a:lnB>
                  </a:tcPr>
                </a:tc>
                <a:tc>
                  <a:txBody>
                    <a:bodyPr/>
                    <a:lstStyle/>
                    <a:p>
                      <a:r>
                        <a:rPr lang="en-US" sz="1000"/>
                        <a:t>1.83</a:t>
                      </a:r>
                    </a:p>
                  </a:txBody>
                  <a:tcPr marL="52754" marR="52754" marT="26377" marB="26377" anchor="ctr">
                    <a:lnL>
                      <a:noFill/>
                    </a:lnL>
                    <a:lnR>
                      <a:noFill/>
                    </a:lnR>
                    <a:lnT>
                      <a:noFill/>
                    </a:lnT>
                    <a:lnB>
                      <a:noFill/>
                    </a:lnB>
                  </a:tcPr>
                </a:tc>
                <a:tc>
                  <a:txBody>
                    <a:bodyPr/>
                    <a:lstStyle/>
                    <a:p>
                      <a:r>
                        <a:rPr lang="en-US" sz="1000" dirty="0"/>
                        <a:t>1.75</a:t>
                      </a:r>
                    </a:p>
                  </a:txBody>
                  <a:tcPr marL="52754" marR="52754" marT="26377" marB="26377" anchor="ctr">
                    <a:lnL>
                      <a:noFill/>
                    </a:lnL>
                    <a:lnR>
                      <a:noFill/>
                    </a:lnR>
                    <a:lnT>
                      <a:noFill/>
                    </a:lnT>
                    <a:lnB>
                      <a:noFill/>
                    </a:lnB>
                  </a:tcPr>
                </a:tc>
              </a:tr>
              <a:tr h="619648">
                <a:tc>
                  <a:txBody>
                    <a:bodyPr/>
                    <a:lstStyle/>
                    <a:p>
                      <a:r>
                        <a:rPr lang="en-US" sz="1000" i="1"/>
                        <a:t>ɛ</a:t>
                      </a:r>
                      <a:r>
                        <a:rPr lang="en-US" sz="1000" baseline="-25000"/>
                        <a:t>cp_VB</a:t>
                      </a:r>
                      <a:r>
                        <a:rPr lang="en-US" sz="1000"/>
                        <a:t>: cross-price elasticity for Virginia Beach</a:t>
                      </a:r>
                    </a:p>
                  </a:txBody>
                  <a:tcPr marL="52754" marR="52754" marT="26377" marB="26377" anchor="ctr">
                    <a:lnL>
                      <a:noFill/>
                    </a:lnL>
                    <a:lnR>
                      <a:noFill/>
                    </a:lnR>
                    <a:lnT>
                      <a:noFill/>
                    </a:lnT>
                    <a:lnB>
                      <a:noFill/>
                    </a:lnB>
                  </a:tcPr>
                </a:tc>
                <a:tc>
                  <a:txBody>
                    <a:bodyPr/>
                    <a:lstStyle/>
                    <a:p>
                      <a:r>
                        <a:rPr lang="en-US" sz="1000"/>
                        <a:t>1.31</a:t>
                      </a:r>
                    </a:p>
                  </a:txBody>
                  <a:tcPr marL="52754" marR="52754" marT="26377" marB="26377" anchor="ctr">
                    <a:lnL>
                      <a:noFill/>
                    </a:lnL>
                    <a:lnR>
                      <a:noFill/>
                    </a:lnR>
                    <a:lnT>
                      <a:noFill/>
                    </a:lnT>
                    <a:lnB>
                      <a:noFill/>
                    </a:lnB>
                  </a:tcPr>
                </a:tc>
                <a:tc>
                  <a:txBody>
                    <a:bodyPr/>
                    <a:lstStyle/>
                    <a:p>
                      <a:r>
                        <a:rPr lang="en-US" sz="1000" dirty="0"/>
                        <a:t>1.07</a:t>
                      </a:r>
                    </a:p>
                  </a:txBody>
                  <a:tcPr marL="52754" marR="52754" marT="26377" marB="26377" anchor="ctr">
                    <a:lnL>
                      <a:noFill/>
                    </a:lnL>
                    <a:lnR>
                      <a:noFill/>
                    </a:lnR>
                    <a:lnT>
                      <a:noFill/>
                    </a:lnT>
                    <a:lnB>
                      <a:noFill/>
                    </a:lnB>
                  </a:tcPr>
                </a:tc>
              </a:tr>
              <a:tr h="247859">
                <a:tc>
                  <a:txBody>
                    <a:bodyPr/>
                    <a:lstStyle/>
                    <a:p>
                      <a:r>
                        <a:rPr lang="en-US" sz="1000" i="1"/>
                        <a:t>ɛ</a:t>
                      </a:r>
                      <a:r>
                        <a:rPr lang="en-US" sz="1000" baseline="-25000"/>
                        <a:t>inc</a:t>
                      </a:r>
                      <a:r>
                        <a:rPr lang="en-US" sz="1000"/>
                        <a:t>: income elasticity</a:t>
                      </a:r>
                    </a:p>
                  </a:txBody>
                  <a:tcPr marL="52754" marR="52754" marT="26377" marB="26377" anchor="ctr">
                    <a:lnL>
                      <a:noFill/>
                    </a:lnL>
                    <a:lnR>
                      <a:noFill/>
                    </a:lnR>
                    <a:lnT>
                      <a:noFill/>
                    </a:lnT>
                    <a:lnB>
                      <a:noFill/>
                    </a:lnB>
                  </a:tcPr>
                </a:tc>
                <a:tc>
                  <a:txBody>
                    <a:bodyPr/>
                    <a:lstStyle/>
                    <a:p>
                      <a:r>
                        <a:rPr lang="en-US" sz="1000"/>
                        <a:t>−0.25</a:t>
                      </a:r>
                    </a:p>
                  </a:txBody>
                  <a:tcPr marL="52754" marR="52754" marT="26377" marB="26377" anchor="ctr">
                    <a:lnL>
                      <a:noFill/>
                    </a:lnL>
                    <a:lnR>
                      <a:noFill/>
                    </a:lnR>
                    <a:lnT>
                      <a:noFill/>
                    </a:lnT>
                    <a:lnB>
                      <a:noFill/>
                    </a:lnB>
                  </a:tcPr>
                </a:tc>
                <a:tc>
                  <a:txBody>
                    <a:bodyPr/>
                    <a:lstStyle/>
                    <a:p>
                      <a:r>
                        <a:rPr lang="en-US" sz="1000" dirty="0"/>
                        <a:t>−0.32</a:t>
                      </a:r>
                    </a:p>
                  </a:txBody>
                  <a:tcPr marL="52754" marR="52754" marT="26377" marB="26377" anchor="ctr">
                    <a:lnL>
                      <a:noFill/>
                    </a:lnL>
                    <a:lnR>
                      <a:noFill/>
                    </a:lnR>
                    <a:lnT>
                      <a:noFill/>
                    </a:lnT>
                    <a:lnB>
                      <a:noFill/>
                    </a:lnB>
                  </a:tcPr>
                </a:tc>
              </a:tr>
              <a:tr h="619648">
                <a:tc>
                  <a:txBody>
                    <a:bodyPr/>
                    <a:lstStyle/>
                    <a:p>
                      <a:r>
                        <a:rPr lang="en-US" sz="1400"/>
                        <a:t>Consumer surplus (RP) (95% confidence interval)</a:t>
                      </a:r>
                    </a:p>
                  </a:txBody>
                  <a:tcPr marL="52754" marR="52754" marT="26377" marB="26377" anchor="ctr">
                    <a:lnL>
                      <a:noFill/>
                    </a:lnL>
                    <a:lnR>
                      <a:noFill/>
                    </a:lnR>
                    <a:lnT>
                      <a:noFill/>
                    </a:lnT>
                    <a:lnB>
                      <a:noFill/>
                    </a:lnB>
                  </a:tcPr>
                </a:tc>
                <a:tc>
                  <a:txBody>
                    <a:bodyPr/>
                    <a:lstStyle/>
                    <a:p>
                      <a:r>
                        <a:rPr lang="en-US" sz="1400"/>
                        <a:t>$1456.30 ($1227.73–$1784.90)</a:t>
                      </a:r>
                    </a:p>
                  </a:txBody>
                  <a:tcPr marL="52754" marR="52754" marT="26377" marB="26377" anchor="ctr">
                    <a:lnL>
                      <a:noFill/>
                    </a:lnL>
                    <a:lnR>
                      <a:noFill/>
                    </a:lnR>
                    <a:lnT>
                      <a:noFill/>
                    </a:lnT>
                    <a:lnB>
                      <a:noFill/>
                    </a:lnB>
                  </a:tcPr>
                </a:tc>
                <a:tc>
                  <a:txBody>
                    <a:bodyPr/>
                    <a:lstStyle/>
                    <a:p>
                      <a:r>
                        <a:rPr lang="en-US" sz="1400" dirty="0"/>
                        <a:t>$1082.08 ($890.49–$1375.25)</a:t>
                      </a:r>
                    </a:p>
                  </a:txBody>
                  <a:tcPr marL="52754" marR="52754" marT="26377" marB="26377" anchor="ctr">
                    <a:lnL>
                      <a:noFill/>
                    </a:lnL>
                    <a:lnR>
                      <a:noFill/>
                    </a:lnR>
                    <a:lnT>
                      <a:noFill/>
                    </a:lnT>
                    <a:lnB>
                      <a:noFill/>
                    </a:lnB>
                  </a:tcPr>
                </a:tc>
              </a:tr>
              <a:tr h="619648">
                <a:tc>
                  <a:txBody>
                    <a:bodyPr/>
                    <a:lstStyle/>
                    <a:p>
                      <a:r>
                        <a:rPr lang="en-US" sz="1400"/>
                        <a:t>Consumer surplus (SP) (95% confidence interval)</a:t>
                      </a:r>
                    </a:p>
                  </a:txBody>
                  <a:tcPr marL="52754" marR="52754" marT="26377" marB="26377" anchor="ctr">
                    <a:lnL>
                      <a:noFill/>
                    </a:lnL>
                    <a:lnR>
                      <a:noFill/>
                    </a:lnR>
                    <a:lnT>
                      <a:noFill/>
                    </a:lnT>
                    <a:lnB>
                      <a:noFill/>
                    </a:lnB>
                  </a:tcPr>
                </a:tc>
                <a:tc>
                  <a:txBody>
                    <a:bodyPr/>
                    <a:lstStyle/>
                    <a:p>
                      <a:r>
                        <a:rPr lang="en-US" sz="1400">
                          <a:solidFill>
                            <a:srgbClr val="C00000"/>
                          </a:solidFill>
                        </a:rPr>
                        <a:t>$1635.86 ($1387.86–$1988.40)</a:t>
                      </a:r>
                    </a:p>
                  </a:txBody>
                  <a:tcPr marL="52754" marR="52754" marT="26377" marB="26377" anchor="ctr">
                    <a:lnL>
                      <a:noFill/>
                    </a:lnL>
                    <a:lnR>
                      <a:noFill/>
                    </a:lnR>
                    <a:lnT>
                      <a:noFill/>
                    </a:lnT>
                    <a:lnB>
                      <a:noFill/>
                    </a:lnB>
                  </a:tcPr>
                </a:tc>
                <a:tc>
                  <a:txBody>
                    <a:bodyPr/>
                    <a:lstStyle/>
                    <a:p>
                      <a:r>
                        <a:rPr lang="en-US" sz="1400" dirty="0">
                          <a:solidFill>
                            <a:srgbClr val="C00000"/>
                          </a:solidFill>
                        </a:rPr>
                        <a:t>$1068.41 ($888.63–$1336.75)</a:t>
                      </a:r>
                    </a:p>
                  </a:txBody>
                  <a:tcPr marL="52754" marR="52754" marT="26377" marB="26377" anchor="ctr">
                    <a:lnL>
                      <a:noFill/>
                    </a:lnL>
                    <a:lnR>
                      <a:noFill/>
                    </a:lnR>
                    <a:lnT>
                      <a:noFill/>
                    </a:lnT>
                    <a:lnB>
                      <a:noFill/>
                    </a:lnB>
                  </a:tcPr>
                </a:tc>
              </a:tr>
              <a:tr h="619648">
                <a:tc>
                  <a:txBody>
                    <a:bodyPr/>
                    <a:lstStyle/>
                    <a:p>
                      <a:r>
                        <a:rPr lang="en-US" sz="1400"/>
                        <a:t>Consumer surplus (SP_wind) (95% confidence interval)</a:t>
                      </a:r>
                    </a:p>
                  </a:txBody>
                  <a:tcPr marL="52754" marR="52754" marT="26377" marB="26377" anchor="ctr">
                    <a:lnL>
                      <a:noFill/>
                    </a:lnL>
                    <a:lnR>
                      <a:noFill/>
                    </a:lnR>
                    <a:lnT>
                      <a:noFill/>
                    </a:lnT>
                    <a:lnB>
                      <a:noFill/>
                    </a:lnB>
                  </a:tcPr>
                </a:tc>
                <a:tc>
                  <a:txBody>
                    <a:bodyPr/>
                    <a:lstStyle/>
                    <a:p>
                      <a:r>
                        <a:rPr lang="en-US" sz="1400">
                          <a:solidFill>
                            <a:srgbClr val="C00000"/>
                          </a:solidFill>
                        </a:rPr>
                        <a:t>$1539.91 ($1313.48–$1865.61)</a:t>
                      </a:r>
                    </a:p>
                  </a:txBody>
                  <a:tcPr marL="52754" marR="52754" marT="26377" marB="26377" anchor="ctr">
                    <a:lnL>
                      <a:noFill/>
                    </a:lnL>
                    <a:lnR>
                      <a:noFill/>
                    </a:lnR>
                    <a:lnT>
                      <a:noFill/>
                    </a:lnT>
                    <a:lnB>
                      <a:noFill/>
                    </a:lnB>
                  </a:tcPr>
                </a:tc>
                <a:tc>
                  <a:txBody>
                    <a:bodyPr/>
                    <a:lstStyle/>
                    <a:p>
                      <a:r>
                        <a:rPr lang="en-US" sz="1400" dirty="0">
                          <a:solidFill>
                            <a:srgbClr val="C00000"/>
                          </a:solidFill>
                        </a:rPr>
                        <a:t>$1050.70 ($877.86–$1312.05)</a:t>
                      </a:r>
                    </a:p>
                  </a:txBody>
                  <a:tcPr marL="52754" marR="52754" marT="26377" marB="26377" anchor="ctr">
                    <a:lnL>
                      <a:noFill/>
                    </a:lnL>
                    <a:lnR>
                      <a:noFill/>
                    </a:lnR>
                    <a:lnT>
                      <a:noFill/>
                    </a:lnT>
                    <a:lnB>
                      <a:noFill/>
                    </a:lnB>
                  </a:tcPr>
                </a:tc>
              </a:tr>
            </a:tbl>
          </a:graphicData>
        </a:graphic>
      </p:graphicFrame>
    </p:spTree>
    <p:extLst>
      <p:ext uri="{BB962C8B-B14F-4D97-AF65-F5344CB8AC3E}">
        <p14:creationId xmlns:p14="http://schemas.microsoft.com/office/powerpoint/2010/main" val="185006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33400"/>
            <a:ext cx="7620000" cy="1143000"/>
          </a:xfrm>
        </p:spPr>
        <p:txBody>
          <a:bodyPr>
            <a:normAutofit/>
          </a:bodyPr>
          <a:lstStyle/>
          <a:p>
            <a:r>
              <a:rPr lang="en-US" dirty="0" smtClean="0"/>
              <a:t>Outline </a:t>
            </a:r>
            <a:endParaRPr lang="en-US" dirty="0"/>
          </a:p>
        </p:txBody>
      </p:sp>
      <p:sp>
        <p:nvSpPr>
          <p:cNvPr id="12291" name="Rectangle 3"/>
          <p:cNvSpPr>
            <a:spLocks noGrp="1" noChangeArrowheads="1"/>
          </p:cNvSpPr>
          <p:nvPr>
            <p:ph idx="1"/>
          </p:nvPr>
        </p:nvSpPr>
        <p:spPr>
          <a:xfrm>
            <a:off x="381000" y="1828800"/>
            <a:ext cx="8382000" cy="3352800"/>
          </a:xfrm>
        </p:spPr>
        <p:txBody>
          <a:bodyPr>
            <a:normAutofit/>
          </a:bodyPr>
          <a:lstStyle/>
          <a:p>
            <a:pPr marL="514350" indent="-514350">
              <a:buFont typeface="+mj-lt"/>
              <a:buAutoNum type="arabicPeriod"/>
            </a:pPr>
            <a:r>
              <a:rPr lang="en-US" dirty="0" smtClean="0"/>
              <a:t>Define </a:t>
            </a:r>
            <a:r>
              <a:rPr lang="en-US" dirty="0" smtClean="0"/>
              <a:t> externality and “Value</a:t>
            </a:r>
            <a:r>
              <a:rPr lang="en-US" dirty="0" smtClean="0"/>
              <a:t>” as used in Cost Benefit Analysis, NRDA, and economics in general</a:t>
            </a:r>
          </a:p>
          <a:p>
            <a:pPr marL="514350" indent="-514350">
              <a:buFont typeface="+mj-lt"/>
              <a:buAutoNum type="arabicPeriod"/>
            </a:pPr>
            <a:endParaRPr lang="en-US" dirty="0" smtClean="0"/>
          </a:p>
          <a:p>
            <a:pPr marL="514350" indent="-514350">
              <a:buFont typeface="+mj-lt"/>
              <a:buAutoNum type="arabicPeriod"/>
            </a:pPr>
            <a:r>
              <a:rPr lang="en-US" dirty="0" smtClean="0"/>
              <a:t>Categories of Services that Create Value</a:t>
            </a:r>
            <a:endParaRPr lang="en-US" dirty="0"/>
          </a:p>
          <a:p>
            <a:pPr marL="514350" indent="-514350">
              <a:buFont typeface="+mj-lt"/>
              <a:buAutoNum type="arabicPeriod"/>
            </a:pPr>
            <a:endParaRPr lang="en-US" dirty="0" smtClean="0"/>
          </a:p>
          <a:p>
            <a:pPr marL="514350" indent="-514350">
              <a:buFont typeface="+mj-lt"/>
              <a:buAutoNum type="arabicPeriod"/>
            </a:pPr>
            <a:r>
              <a:rPr lang="en-US" dirty="0" smtClean="0"/>
              <a:t>Valuation </a:t>
            </a:r>
            <a:r>
              <a:rPr lang="en-US" dirty="0" smtClean="0"/>
              <a:t>Methods</a:t>
            </a:r>
          </a:p>
          <a:p>
            <a:pPr marL="514350" indent="-514350">
              <a:buFont typeface="+mj-lt"/>
              <a:buAutoNum type="arabicPeriod"/>
            </a:pPr>
            <a:endParaRPr lang="en-US" dirty="0" smtClean="0"/>
          </a:p>
          <a:p>
            <a:pPr marL="514350" indent="-514350">
              <a:buFont typeface="+mj-lt"/>
              <a:buAutoNum type="arabicPeriod"/>
            </a:pPr>
            <a:r>
              <a:rPr lang="en-US" dirty="0" smtClean="0"/>
              <a:t>Wind Energy Applications</a:t>
            </a:r>
            <a:endParaRPr lang="en-US" dirty="0" smtClean="0"/>
          </a:p>
          <a:p>
            <a:pPr marL="514350" indent="-514350">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17177638"/>
              </p:ext>
            </p:extLst>
          </p:nvPr>
        </p:nvGraphicFramePr>
        <p:xfrm>
          <a:off x="457200" y="1143000"/>
          <a:ext cx="7620000" cy="4389120"/>
        </p:xfrm>
        <a:graphic>
          <a:graphicData uri="http://schemas.openxmlformats.org/drawingml/2006/table">
            <a:tbl>
              <a:tblPr>
                <a:tableStyleId>{08FB837D-C827-4EFA-A057-4D05807E0F7C}</a:tableStyleId>
              </a:tblPr>
              <a:tblGrid>
                <a:gridCol w="2540000"/>
                <a:gridCol w="2540000"/>
                <a:gridCol w="2540000"/>
              </a:tblGrid>
              <a:tr h="0">
                <a:tc>
                  <a:txBody>
                    <a:bodyPr/>
                    <a:lstStyle/>
                    <a:p>
                      <a:endParaRPr lang="en-US" dirty="0"/>
                    </a:p>
                  </a:txBody>
                  <a:tcPr anchor="ctr"/>
                </a:tc>
                <a:tc>
                  <a:txBody>
                    <a:bodyPr/>
                    <a:lstStyle/>
                    <a:p>
                      <a:r>
                        <a:rPr lang="en-US"/>
                        <a:t>Raw data</a:t>
                      </a:r>
                    </a:p>
                  </a:txBody>
                  <a:tcPr anchor="ctr"/>
                </a:tc>
                <a:tc>
                  <a:txBody>
                    <a:bodyPr/>
                    <a:lstStyle/>
                    <a:p>
                      <a:r>
                        <a:rPr lang="en-US"/>
                        <a:t>Weighted data</a:t>
                      </a:r>
                    </a:p>
                  </a:txBody>
                  <a:tcPr anchor="ctr"/>
                </a:tc>
              </a:tr>
              <a:tr h="0">
                <a:tc>
                  <a:txBody>
                    <a:bodyPr/>
                    <a:lstStyle/>
                    <a:p>
                      <a:r>
                        <a:rPr lang="en-US" dirty="0"/>
                        <a:t>No-trip</a:t>
                      </a:r>
                    </a:p>
                  </a:txBody>
                  <a:tcPr anchor="ctr"/>
                </a:tc>
                <a:tc>
                  <a:txBody>
                    <a:bodyPr/>
                    <a:lstStyle/>
                    <a:p>
                      <a:r>
                        <a:rPr lang="en-US"/>
                        <a:t>$341.25 ($290.24, $394.22)</a:t>
                      </a:r>
                    </a:p>
                  </a:txBody>
                  <a:tcPr anchor="ctr"/>
                </a:tc>
                <a:tc>
                  <a:txBody>
                    <a:bodyPr/>
                    <a:lstStyle/>
                    <a:p>
                      <a:r>
                        <a:rPr lang="en-US"/>
                        <a:t>$270.14 ($196.81, $342.89)</a:t>
                      </a:r>
                    </a:p>
                  </a:txBody>
                  <a:tcPr anchor="ctr"/>
                </a:tc>
              </a:tr>
              <a:tr h="0">
                <a:tc>
                  <a:txBody>
                    <a:bodyPr/>
                    <a:lstStyle/>
                    <a:p>
                      <a:r>
                        <a:rPr lang="en-US"/>
                        <a:t>Park_fee</a:t>
                      </a:r>
                    </a:p>
                  </a:txBody>
                  <a:tcPr anchor="ctr"/>
                </a:tc>
                <a:tc>
                  <a:txBody>
                    <a:bodyPr/>
                    <a:lstStyle/>
                    <a:p>
                      <a:r>
                        <a:rPr lang="en-US"/>
                        <a:t>$11.99 ($8.59, $15.38)</a:t>
                      </a:r>
                    </a:p>
                  </a:txBody>
                  <a:tcPr anchor="ctr"/>
                </a:tc>
                <a:tc>
                  <a:txBody>
                    <a:bodyPr/>
                    <a:lstStyle/>
                    <a:p>
                      <a:r>
                        <a:rPr lang="en-US"/>
                        <a:t>$9.95 ($6.16, $13.93)</a:t>
                      </a:r>
                    </a:p>
                  </a:txBody>
                  <a:tcPr anchor="ctr"/>
                </a:tc>
              </a:tr>
              <a:tr h="0">
                <a:tc>
                  <a:txBody>
                    <a:bodyPr/>
                    <a:lstStyle/>
                    <a:p>
                      <a:r>
                        <a:rPr lang="en-US"/>
                        <a:t>Medium congestion</a:t>
                      </a:r>
                    </a:p>
                  </a:txBody>
                  <a:tcPr anchor="ctr"/>
                </a:tc>
                <a:tc>
                  <a:txBody>
                    <a:bodyPr/>
                    <a:lstStyle/>
                    <a:p>
                      <a:r>
                        <a:rPr lang="en-US"/>
                        <a:t>$20.81 (−$7.85, $47.96)</a:t>
                      </a:r>
                    </a:p>
                  </a:txBody>
                  <a:tcPr anchor="ctr"/>
                </a:tc>
                <a:tc>
                  <a:txBody>
                    <a:bodyPr/>
                    <a:lstStyle/>
                    <a:p>
                      <a:r>
                        <a:rPr lang="en-US"/>
                        <a:t>−$6.24 (−$36.25, $21.70)</a:t>
                      </a:r>
                    </a:p>
                  </a:txBody>
                  <a:tcPr anchor="ctr"/>
                </a:tc>
              </a:tr>
              <a:tr h="0">
                <a:tc>
                  <a:txBody>
                    <a:bodyPr/>
                    <a:lstStyle/>
                    <a:p>
                      <a:r>
                        <a:rPr lang="en-US"/>
                        <a:t>High congestion</a:t>
                      </a:r>
                    </a:p>
                  </a:txBody>
                  <a:tcPr anchor="ctr"/>
                </a:tc>
                <a:tc>
                  <a:txBody>
                    <a:bodyPr/>
                    <a:lstStyle/>
                    <a:p>
                      <a:r>
                        <a:rPr lang="en-US"/>
                        <a:t>$104.69 ($72.09. $141.13)</a:t>
                      </a:r>
                    </a:p>
                  </a:txBody>
                  <a:tcPr anchor="ctr"/>
                </a:tc>
                <a:tc>
                  <a:txBody>
                    <a:bodyPr/>
                    <a:lstStyle/>
                    <a:p>
                      <a:r>
                        <a:rPr lang="en-US"/>
                        <a:t>$32.39 (−$1.76, $69.33)</a:t>
                      </a:r>
                    </a:p>
                  </a:txBody>
                  <a:tcPr anchor="ctr"/>
                </a:tc>
              </a:tr>
              <a:tr h="0">
                <a:tc>
                  <a:txBody>
                    <a:bodyPr/>
                    <a:lstStyle/>
                    <a:p>
                      <a:r>
                        <a:rPr lang="en-US" dirty="0" smtClean="0"/>
                        <a:t>Ocean1</a:t>
                      </a:r>
                      <a:endParaRPr lang="en-US" dirty="0"/>
                    </a:p>
                  </a:txBody>
                  <a:tcPr anchor="ctr"/>
                </a:tc>
                <a:tc>
                  <a:txBody>
                    <a:bodyPr/>
                    <a:lstStyle/>
                    <a:p>
                      <a:r>
                        <a:rPr lang="en-US"/>
                        <a:t>$102.48 ($56.95, $140.75)</a:t>
                      </a:r>
                    </a:p>
                  </a:txBody>
                  <a:tcPr anchor="ctr"/>
                </a:tc>
                <a:tc>
                  <a:txBody>
                    <a:bodyPr/>
                    <a:lstStyle/>
                    <a:p>
                      <a:r>
                        <a:rPr lang="en-US"/>
                        <a:t>$54.58 ($5.07, $103.47)</a:t>
                      </a:r>
                    </a:p>
                  </a:txBody>
                  <a:tcPr anchor="ctr"/>
                </a:tc>
              </a:tr>
              <a:tr h="0">
                <a:tc>
                  <a:txBody>
                    <a:bodyPr/>
                    <a:lstStyle/>
                    <a:p>
                      <a:r>
                        <a:rPr lang="en-US"/>
                        <a:t>Ocean4</a:t>
                      </a:r>
                    </a:p>
                  </a:txBody>
                  <a:tcPr anchor="ctr"/>
                </a:tc>
                <a:tc>
                  <a:txBody>
                    <a:bodyPr/>
                    <a:lstStyle/>
                    <a:p>
                      <a:r>
                        <a:rPr lang="en-US"/>
                        <a:t>−$2.24 (−$35.37, $29.19)</a:t>
                      </a:r>
                    </a:p>
                  </a:txBody>
                  <a:tcPr anchor="ctr"/>
                </a:tc>
                <a:tc>
                  <a:txBody>
                    <a:bodyPr/>
                    <a:lstStyle/>
                    <a:p>
                      <a:r>
                        <a:rPr lang="en-US"/>
                        <a:t>−$18.77 (−$57.37, $26.32)</a:t>
                      </a:r>
                    </a:p>
                  </a:txBody>
                  <a:tcPr anchor="ctr"/>
                </a:tc>
              </a:tr>
              <a:tr h="0">
                <a:tc>
                  <a:txBody>
                    <a:bodyPr/>
                    <a:lstStyle/>
                    <a:p>
                      <a:r>
                        <a:rPr lang="en-US" dirty="0" smtClean="0"/>
                        <a:t>Sound1</a:t>
                      </a:r>
                      <a:endParaRPr lang="en-US" dirty="0"/>
                    </a:p>
                  </a:txBody>
                  <a:tcPr anchor="ctr"/>
                </a:tc>
                <a:tc>
                  <a:txBody>
                    <a:bodyPr/>
                    <a:lstStyle/>
                    <a:p>
                      <a:r>
                        <a:rPr lang="en-US"/>
                        <a:t>−$1.03 (−$31.76, $28.70)</a:t>
                      </a:r>
                    </a:p>
                  </a:txBody>
                  <a:tcPr anchor="ctr"/>
                </a:tc>
                <a:tc>
                  <a:txBody>
                    <a:bodyPr/>
                    <a:lstStyle/>
                    <a:p>
                      <a:r>
                        <a:rPr lang="en-US"/>
                        <a:t>$26.25 (−$9.20, $65.79)</a:t>
                      </a:r>
                    </a:p>
                  </a:txBody>
                  <a:tcPr anchor="ctr"/>
                </a:tc>
              </a:tr>
              <a:tr h="0">
                <a:tc>
                  <a:txBody>
                    <a:bodyPr/>
                    <a:lstStyle/>
                    <a:p>
                      <a:r>
                        <a:rPr lang="en-US"/>
                        <a:t>Sound4</a:t>
                      </a:r>
                    </a:p>
                  </a:txBody>
                  <a:tcPr anchor="ctr"/>
                </a:tc>
                <a:tc>
                  <a:txBody>
                    <a:bodyPr/>
                    <a:lstStyle/>
                    <a:p>
                      <a:r>
                        <a:rPr lang="en-US"/>
                        <a:t>−$42.25 (−$83.62, $1.35)</a:t>
                      </a:r>
                    </a:p>
                  </a:txBody>
                  <a:tcPr anchor="ctr"/>
                </a:tc>
                <a:tc>
                  <a:txBody>
                    <a:bodyPr/>
                    <a:lstStyle/>
                    <a:p>
                      <a:r>
                        <a:rPr lang="en-US" dirty="0"/>
                        <a:t>−$6.92 (−$39.46, $27.34)</a:t>
                      </a:r>
                    </a:p>
                  </a:txBody>
                  <a:tcPr anchor="ctr"/>
                </a:tc>
              </a:tr>
            </a:tbl>
          </a:graphicData>
        </a:graphic>
      </p:graphicFrame>
      <p:sp>
        <p:nvSpPr>
          <p:cNvPr id="4" name="Rectangle 1"/>
          <p:cNvSpPr>
            <a:spLocks noChangeArrowheads="1"/>
          </p:cNvSpPr>
          <p:nvPr/>
        </p:nvSpPr>
        <p:spPr bwMode="auto">
          <a:xfrm>
            <a:off x="1447800" y="201906"/>
            <a:ext cx="640771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Table 7. </a:t>
            </a:r>
            <a:r>
              <a:rPr kumimoji="0" lang="en-US" b="1" i="0" u="none" strike="noStrike" cap="none" normalizeH="0" baseline="0" dirty="0" smtClean="0">
                <a:ln>
                  <a:noFill/>
                </a:ln>
                <a:solidFill>
                  <a:srgbClr val="5C5C5C"/>
                </a:solidFill>
                <a:effectLst/>
                <a:latin typeface="Arial Unicode MS" pitchFamily="34" charset="-128"/>
                <a:ea typeface="Arial Unicode MS" pitchFamily="34" charset="-128"/>
                <a:cs typeface="Arial Unicode MS" pitchFamily="34" charset="-128"/>
              </a:rPr>
              <a:t>Welfare estimates for visualization choice experiment.</a:t>
            </a:r>
            <a:endParaRPr kumimoji="0" lang="en-US" b="0" i="0" u="none" strike="noStrike" cap="none" normalizeH="0" baseline="0" dirty="0" smtClean="0">
              <a:ln>
                <a:noFill/>
              </a:ln>
              <a:solidFill>
                <a:srgbClr val="5C5C5C"/>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08258" y="6144768"/>
            <a:ext cx="8686800" cy="369332"/>
          </a:xfrm>
          <a:prstGeom prst="rect">
            <a:avLst/>
          </a:prstGeom>
        </p:spPr>
        <p:txBody>
          <a:bodyPr wrap="square">
            <a:spAutoFit/>
          </a:bodyPr>
          <a:lstStyle/>
          <a:p>
            <a:pPr lvl="1" eaLnBrk="0" hangingPunct="0"/>
            <a:r>
              <a:rPr lang="en-US" b="1" dirty="0">
                <a:solidFill>
                  <a:srgbClr val="5C5C5C"/>
                </a:solidFill>
                <a:latin typeface="Arial Unicode MS" pitchFamily="34" charset="-128"/>
                <a:ea typeface="Arial Unicode MS" pitchFamily="34" charset="-128"/>
                <a:cs typeface="Arial Unicode MS" pitchFamily="34" charset="-128"/>
              </a:rPr>
              <a:t>The numbers in parentheses are 95% confidence intervals for WTP.</a:t>
            </a:r>
            <a:endParaRPr lang="en-US" dirty="0">
              <a:solidFill>
                <a:srgbClr val="5C5C5C"/>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972368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97839"/>
            <a:ext cx="8001000" cy="1754326"/>
          </a:xfrm>
          <a:prstGeom prst="rect">
            <a:avLst/>
          </a:prstGeom>
        </p:spPr>
        <p:txBody>
          <a:bodyPr wrap="square">
            <a:spAutoFit/>
          </a:bodyPr>
          <a:lstStyle/>
          <a:p>
            <a:r>
              <a:rPr lang="en-US" dirty="0" smtClean="0"/>
              <a:t>“Overall</a:t>
            </a:r>
            <a:r>
              <a:rPr lang="en-US" dirty="0"/>
              <a:t>, we find little impact of offshore/sound wind turbines on recreational visitation of regional residents. Respondents to the telephone survey took around 9 trips to beaches in the previous 12 months, plan to take almost 10 trips in the next year, and will take approximately the same number of trips if wind turbines were built at each of the 31 major beach towns in North </a:t>
            </a:r>
            <a:r>
              <a:rPr lang="en-US" dirty="0" smtClean="0"/>
              <a:t>Carolina”</a:t>
            </a:r>
            <a:endParaRPr lang="en-US" dirty="0"/>
          </a:p>
        </p:txBody>
      </p:sp>
      <p:sp>
        <p:nvSpPr>
          <p:cNvPr id="3" name="Title 1"/>
          <p:cNvSpPr txBox="1">
            <a:spLocks/>
          </p:cNvSpPr>
          <p:nvPr/>
        </p:nvSpPr>
        <p:spPr>
          <a:xfrm>
            <a:off x="457200" y="274638"/>
            <a:ext cx="82296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dirty="0" smtClean="0"/>
              <a:t>Their conclusions</a:t>
            </a:r>
            <a:endParaRPr lang="en-US" dirty="0"/>
          </a:p>
        </p:txBody>
      </p:sp>
    </p:spTree>
    <p:extLst>
      <p:ext uri="{BB962C8B-B14F-4D97-AF65-F5344CB8AC3E}">
        <p14:creationId xmlns:p14="http://schemas.microsoft.com/office/powerpoint/2010/main" val="4243901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Review piece on wind externalities</a:t>
            </a:r>
            <a:endParaRPr lang="en-US" dirty="0"/>
          </a:p>
        </p:txBody>
      </p:sp>
      <p:sp>
        <p:nvSpPr>
          <p:cNvPr id="3" name="Content Placeholder 2"/>
          <p:cNvSpPr>
            <a:spLocks noGrp="1"/>
          </p:cNvSpPr>
          <p:nvPr>
            <p:ph idx="1"/>
          </p:nvPr>
        </p:nvSpPr>
        <p:spPr/>
        <p:txBody>
          <a:bodyPr/>
          <a:lstStyle/>
          <a:p>
            <a:r>
              <a:rPr lang="en-US" dirty="0"/>
              <a:t>Ladenburg, J. and S. </a:t>
            </a:r>
            <a:r>
              <a:rPr lang="en-US" dirty="0" err="1"/>
              <a:t>Lutzeyer</a:t>
            </a:r>
            <a:r>
              <a:rPr lang="en-US" dirty="0"/>
              <a:t> (2012). "The economics of visual </a:t>
            </a:r>
            <a:r>
              <a:rPr lang="en-US" dirty="0" err="1"/>
              <a:t>disamenity</a:t>
            </a:r>
            <a:r>
              <a:rPr lang="en-US" dirty="0"/>
              <a:t> reductions of offshore wind farms—Review and suggestions from an emerging field." </a:t>
            </a:r>
            <a:r>
              <a:rPr lang="en-US" u="sng" dirty="0"/>
              <a:t>Renewable and Sustainable Energy Reviews </a:t>
            </a:r>
            <a:r>
              <a:rPr lang="en-US" b="1" u="sng" dirty="0"/>
              <a:t>16</a:t>
            </a:r>
            <a:r>
              <a:rPr lang="en-US" u="sng" dirty="0"/>
              <a:t>(9): 6793-6802</a:t>
            </a:r>
            <a:r>
              <a:rPr lang="en-US" u="sng" dirty="0" smtClean="0"/>
              <a:t>.</a:t>
            </a:r>
          </a:p>
          <a:p>
            <a:endParaRPr lang="en-US" u="sng" dirty="0"/>
          </a:p>
          <a:p>
            <a:r>
              <a:rPr lang="en-US" dirty="0" smtClean="0"/>
              <a:t>“Offshore wind farms close to shore generate cheaper electricity, but also cause higher levels of visual impacts”</a:t>
            </a:r>
          </a:p>
          <a:p>
            <a:endParaRPr lang="en-US" dirty="0"/>
          </a:p>
          <a:p>
            <a:r>
              <a:rPr lang="en-US" dirty="0" smtClean="0"/>
              <a:t>This paper reviews several studies (European)to quantify this externality (</a:t>
            </a:r>
            <a:r>
              <a:rPr lang="en-US" dirty="0" err="1" smtClean="0"/>
              <a:t>disamenity</a:t>
            </a:r>
            <a:r>
              <a:rPr lang="en-US" dirty="0" smtClean="0"/>
              <a:t>)</a:t>
            </a:r>
            <a:endParaRPr lang="en-US" dirty="0"/>
          </a:p>
        </p:txBody>
      </p:sp>
    </p:spTree>
    <p:extLst>
      <p:ext uri="{BB962C8B-B14F-4D97-AF65-F5344CB8AC3E}">
        <p14:creationId xmlns:p14="http://schemas.microsoft.com/office/powerpoint/2010/main" val="778319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Offshore wind turbines</a:t>
            </a:r>
            <a:endParaRPr lang="en-US" dirty="0"/>
          </a:p>
        </p:txBody>
      </p:sp>
      <p:sp>
        <p:nvSpPr>
          <p:cNvPr id="3" name="Content Placeholder 2"/>
          <p:cNvSpPr>
            <a:spLocks noGrp="1"/>
          </p:cNvSpPr>
          <p:nvPr>
            <p:ph idx="1"/>
          </p:nvPr>
        </p:nvSpPr>
        <p:spPr/>
        <p:txBody>
          <a:bodyPr/>
          <a:lstStyle/>
          <a:p>
            <a:r>
              <a:rPr lang="en-US" dirty="0" smtClean="0"/>
              <a:t>More costly to develop and operate, but</a:t>
            </a:r>
          </a:p>
          <a:p>
            <a:pPr lvl="1"/>
            <a:r>
              <a:rPr lang="en-US" dirty="0" smtClean="0"/>
              <a:t>Better wind conditions</a:t>
            </a:r>
          </a:p>
          <a:p>
            <a:pPr lvl="1"/>
            <a:r>
              <a:rPr lang="en-US" dirty="0" smtClean="0"/>
              <a:t>Lower visual impacts</a:t>
            </a:r>
          </a:p>
          <a:p>
            <a:pPr lvl="1"/>
            <a:r>
              <a:rPr lang="en-US" dirty="0" smtClean="0"/>
              <a:t>Lower noise impacts</a:t>
            </a:r>
          </a:p>
          <a:p>
            <a:r>
              <a:rPr lang="en-US" dirty="0" smtClean="0"/>
              <a:t>Report by European Environment Agency  (2009) : investment costs increase linearly with distance from shore, exponentially with water depth</a:t>
            </a:r>
          </a:p>
          <a:p>
            <a:endParaRPr lang="en-US" dirty="0"/>
          </a:p>
          <a:p>
            <a:r>
              <a:rPr lang="en-US" dirty="0" smtClean="0"/>
              <a:t>This provides cost estimates, what about benefits from lowering the externalities?</a:t>
            </a:r>
          </a:p>
          <a:p>
            <a:endParaRPr lang="en-US" dirty="0"/>
          </a:p>
          <a:p>
            <a:endParaRPr lang="en-US" dirty="0"/>
          </a:p>
        </p:txBody>
      </p:sp>
    </p:spTree>
    <p:extLst>
      <p:ext uri="{BB962C8B-B14F-4D97-AF65-F5344CB8AC3E}">
        <p14:creationId xmlns:p14="http://schemas.microsoft.com/office/powerpoint/2010/main" val="674692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635000"/>
            <a:ext cx="4229100" cy="2603500"/>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635000" y="4064000"/>
            <a:ext cx="7620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000"/>
              <a:t>Fig. 1   Marginal benefits of moving an offshore wind farm an additional km from the coast, based on Krueger et al. &lt;ce:cross-ref refid="bib40"&gt; [40]&lt;/ce:cross-ref&gt; .</a:t>
            </a:r>
          </a:p>
        </p:txBody>
      </p:sp>
      <p:sp>
        <p:nvSpPr>
          <p:cNvPr id="4100" name="Text Box 4"/>
          <p:cNvSpPr txBox="1">
            <a:spLocks noChangeArrowheads="1"/>
          </p:cNvSpPr>
          <p:nvPr/>
        </p:nvSpPr>
        <p:spPr bwMode="auto">
          <a:xfrm>
            <a:off x="635000" y="488950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000" dirty="0"/>
              <a:t>Jacob  Ladenburg , </a:t>
            </a:r>
            <a:r>
              <a:rPr lang="en-US" sz="1000" dirty="0" err="1"/>
              <a:t>Sanja</a:t>
            </a:r>
            <a:r>
              <a:rPr lang="en-US" sz="1000" dirty="0"/>
              <a:t>  </a:t>
            </a:r>
            <a:r>
              <a:rPr lang="en-US" sz="1000" dirty="0" err="1"/>
              <a:t>Lutzeyer</a:t>
            </a:r>
            <a:endParaRPr lang="en-US" sz="1000" dirty="0"/>
          </a:p>
        </p:txBody>
      </p:sp>
      <p:sp>
        <p:nvSpPr>
          <p:cNvPr id="4101" name="Text Box 5"/>
          <p:cNvSpPr txBox="1">
            <a:spLocks noChangeArrowheads="1"/>
          </p:cNvSpPr>
          <p:nvPr/>
        </p:nvSpPr>
        <p:spPr bwMode="auto">
          <a:xfrm>
            <a:off x="635000" y="527050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000" b="1"/>
              <a:t>The economics of visual disamenity reductions of offshore wind farms?Review and suggestions from an emerging field</a:t>
            </a:r>
          </a:p>
        </p:txBody>
      </p:sp>
      <p:sp>
        <p:nvSpPr>
          <p:cNvPr id="4102" name="Text Box 6"/>
          <p:cNvSpPr txBox="1">
            <a:spLocks noChangeArrowheads="1"/>
          </p:cNvSpPr>
          <p:nvPr/>
        </p:nvSpPr>
        <p:spPr bwMode="auto">
          <a:xfrm>
            <a:off x="635000" y="565150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000"/>
              <a:t>Renewable and Sustainable Energy Reviews Volume 16, Issue 9 2012 6793 - 6802</a:t>
            </a:r>
          </a:p>
        </p:txBody>
      </p:sp>
      <p:sp>
        <p:nvSpPr>
          <p:cNvPr id="4103" name="Text Box 7"/>
          <p:cNvSpPr txBox="1">
            <a:spLocks noChangeArrowheads="1"/>
          </p:cNvSpPr>
          <p:nvPr/>
        </p:nvSpPr>
        <p:spPr bwMode="auto">
          <a:xfrm>
            <a:off x="457200" y="597408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000"/>
              <a:t>http://dx.doi.org/10.1016/j.rser.2012.08.017</a:t>
            </a:r>
          </a:p>
        </p:txBody>
      </p:sp>
    </p:spTree>
    <p:extLst>
      <p:ext uri="{BB962C8B-B14F-4D97-AF65-F5344CB8AC3E}">
        <p14:creationId xmlns:p14="http://schemas.microsoft.com/office/powerpoint/2010/main" val="4098998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0" y="635000"/>
            <a:ext cx="4064000" cy="2946400"/>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635000" y="4064000"/>
            <a:ext cx="7620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000"/>
              <a:t>Fig. 2   Marginal benefits of moving an offshore wind farm an additional km from the coast, based on Ladenburg and Dubgaard &lt;ce:cross-ref refid="bib34"&gt; [34]&lt;/ce:cross-ref&gt;  and Ladenburg et al. &lt;ce:cross-ref refid="bib36"&gt; [36]&lt;/ce:cross-ref&gt; .</a:t>
            </a:r>
          </a:p>
        </p:txBody>
      </p:sp>
      <p:sp>
        <p:nvSpPr>
          <p:cNvPr id="4100" name="Text Box 4"/>
          <p:cNvSpPr txBox="1">
            <a:spLocks noChangeArrowheads="1"/>
          </p:cNvSpPr>
          <p:nvPr/>
        </p:nvSpPr>
        <p:spPr bwMode="auto">
          <a:xfrm>
            <a:off x="635000" y="488950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000"/>
              <a:t>Jacob  Ladenburg , Sanja  Lutzeyer</a:t>
            </a:r>
          </a:p>
        </p:txBody>
      </p:sp>
      <p:sp>
        <p:nvSpPr>
          <p:cNvPr id="4101" name="Text Box 5"/>
          <p:cNvSpPr txBox="1">
            <a:spLocks noChangeArrowheads="1"/>
          </p:cNvSpPr>
          <p:nvPr/>
        </p:nvSpPr>
        <p:spPr bwMode="auto">
          <a:xfrm>
            <a:off x="635000" y="527050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000" b="1"/>
              <a:t>The economics of visual disamenity reductions of offshore wind farms?Review and suggestions from an emerging field</a:t>
            </a:r>
          </a:p>
        </p:txBody>
      </p:sp>
      <p:sp>
        <p:nvSpPr>
          <p:cNvPr id="4102" name="Text Box 6"/>
          <p:cNvSpPr txBox="1">
            <a:spLocks noChangeArrowheads="1"/>
          </p:cNvSpPr>
          <p:nvPr/>
        </p:nvSpPr>
        <p:spPr bwMode="auto">
          <a:xfrm>
            <a:off x="635000" y="565150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000"/>
              <a:t>Renewable and Sustainable Energy Reviews Volume 16, Issue 9 2012 6793 - 6802</a:t>
            </a:r>
          </a:p>
        </p:txBody>
      </p:sp>
      <p:sp>
        <p:nvSpPr>
          <p:cNvPr id="4103" name="Text Box 7"/>
          <p:cNvSpPr txBox="1">
            <a:spLocks noChangeArrowheads="1"/>
          </p:cNvSpPr>
          <p:nvPr/>
        </p:nvSpPr>
        <p:spPr bwMode="auto">
          <a:xfrm>
            <a:off x="635000" y="603250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000"/>
              <a:t>http://dx.doi.org/10.1016/j.rser.2012.08.017</a:t>
            </a:r>
          </a:p>
        </p:txBody>
      </p:sp>
    </p:spTree>
    <p:extLst>
      <p:ext uri="{BB962C8B-B14F-4D97-AF65-F5344CB8AC3E}">
        <p14:creationId xmlns:p14="http://schemas.microsoft.com/office/powerpoint/2010/main" val="249358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a:t>
            </a:r>
            <a:r>
              <a:rPr lang="en-US" dirty="0" smtClean="0"/>
              <a:t>Additional References</a:t>
            </a:r>
            <a:endParaRPr lang="en-US" dirty="0"/>
          </a:p>
        </p:txBody>
      </p:sp>
      <p:sp>
        <p:nvSpPr>
          <p:cNvPr id="3" name="Content Placeholder 2"/>
          <p:cNvSpPr>
            <a:spLocks noGrp="1"/>
          </p:cNvSpPr>
          <p:nvPr>
            <p:ph idx="1"/>
          </p:nvPr>
        </p:nvSpPr>
        <p:spPr>
          <a:xfrm>
            <a:off x="533400" y="1447800"/>
            <a:ext cx="7620000" cy="4800600"/>
          </a:xfrm>
        </p:spPr>
        <p:txBody>
          <a:bodyPr/>
          <a:lstStyle/>
          <a:p>
            <a:r>
              <a:rPr lang="en-US" dirty="0" smtClean="0"/>
              <a:t>Champ, Boyle, and Brown. </a:t>
            </a:r>
            <a:r>
              <a:rPr lang="en-US" i="1" dirty="0" smtClean="0"/>
              <a:t>A Primer on Nonmarket Valuation: the Economics of </a:t>
            </a:r>
            <a:r>
              <a:rPr lang="en-US" i="1" dirty="0" err="1" smtClean="0"/>
              <a:t>NonMarket</a:t>
            </a:r>
            <a:r>
              <a:rPr lang="en-US" i="1" dirty="0" smtClean="0"/>
              <a:t> Goods and Resources</a:t>
            </a:r>
            <a:r>
              <a:rPr lang="en-US" dirty="0" smtClean="0"/>
              <a:t>, Kluwer, 2003</a:t>
            </a:r>
          </a:p>
          <a:p>
            <a:r>
              <a:rPr lang="en-US" dirty="0" smtClean="0"/>
              <a:t>Arrow et al. </a:t>
            </a:r>
            <a:r>
              <a:rPr lang="en-US" i="1" dirty="0" smtClean="0"/>
              <a:t>Report of the NOAA Panel on Contingent Valuation, Federal Register </a:t>
            </a:r>
            <a:r>
              <a:rPr lang="en-US" dirty="0" smtClean="0"/>
              <a:t>58, 10, January 1993</a:t>
            </a:r>
          </a:p>
          <a:p>
            <a:r>
              <a:rPr lang="en-US" dirty="0" err="1" smtClean="0"/>
              <a:t>Batemena</a:t>
            </a:r>
            <a:r>
              <a:rPr lang="en-US" dirty="0" smtClean="0"/>
              <a:t> and </a:t>
            </a:r>
            <a:r>
              <a:rPr lang="en-US" dirty="0" err="1" smtClean="0"/>
              <a:t>willis.</a:t>
            </a:r>
            <a:r>
              <a:rPr lang="en-US" i="1" dirty="0" err="1" smtClean="0"/>
              <a:t>Valuing</a:t>
            </a:r>
            <a:r>
              <a:rPr lang="en-US" i="1" dirty="0" smtClean="0"/>
              <a:t> Environmental Preferences: Theory and Practice of the Contingent Valuation Method in the US, EU, and Developing Countries. </a:t>
            </a:r>
            <a:r>
              <a:rPr lang="en-US" dirty="0" smtClean="0"/>
              <a:t>1999, Oxford</a:t>
            </a:r>
          </a:p>
          <a:p>
            <a:r>
              <a:rPr lang="en-US" i="1" dirty="0" smtClean="0"/>
              <a:t>Valuing the Protection of Ecological Systems and Services: a Report of the EPA Science Advisory Board, </a:t>
            </a:r>
            <a:r>
              <a:rPr lang="en-US" dirty="0" smtClean="0"/>
              <a:t>2009</a:t>
            </a:r>
          </a:p>
          <a:p>
            <a:r>
              <a:rPr lang="en-US" dirty="0" smtClean="0"/>
              <a:t>Carson and </a:t>
            </a:r>
            <a:r>
              <a:rPr lang="en-US" dirty="0" err="1" smtClean="0"/>
              <a:t>Hanemann</a:t>
            </a:r>
            <a:r>
              <a:rPr lang="en-US" dirty="0" smtClean="0"/>
              <a:t>. “Contingent Valuation,” in </a:t>
            </a:r>
            <a:r>
              <a:rPr lang="en-US" i="1" dirty="0" smtClean="0"/>
              <a:t>Handbook of Environmental Economics, 2005</a:t>
            </a:r>
            <a:endParaRPr lang="en-US" i="1" dirty="0"/>
          </a:p>
        </p:txBody>
      </p:sp>
    </p:spTree>
    <p:extLst>
      <p:ext uri="{BB962C8B-B14F-4D97-AF65-F5344CB8AC3E}">
        <p14:creationId xmlns:p14="http://schemas.microsoft.com/office/powerpoint/2010/main" val="3982054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620000" cy="6019800"/>
          </a:xfrm>
        </p:spPr>
        <p:txBody>
          <a:bodyPr/>
          <a:lstStyle/>
          <a:p>
            <a:r>
              <a:rPr lang="en-US" dirty="0" smtClean="0"/>
              <a:t>Carson, bibliography of over 2000 contingent valuation/stated preference studies</a:t>
            </a:r>
          </a:p>
          <a:p>
            <a:r>
              <a:rPr lang="en-US" dirty="0" err="1" smtClean="0"/>
              <a:t>Haab</a:t>
            </a:r>
            <a:r>
              <a:rPr lang="en-US" dirty="0" smtClean="0"/>
              <a:t> and McConnell, 2002 </a:t>
            </a:r>
            <a:r>
              <a:rPr lang="en-US" i="1" dirty="0" smtClean="0"/>
              <a:t>Valuing Environmental and Natural Resources</a:t>
            </a:r>
            <a:r>
              <a:rPr lang="en-US" dirty="0" smtClean="0"/>
              <a:t>, Elgar</a:t>
            </a:r>
          </a:p>
          <a:p>
            <a:r>
              <a:rPr lang="en-US" dirty="0" smtClean="0"/>
              <a:t>National Research Council, 2004. </a:t>
            </a:r>
            <a:r>
              <a:rPr lang="en-US" i="1" dirty="0" smtClean="0"/>
              <a:t> Valuing Ecosystem Services: Toward Better Environmental Decision-making, National </a:t>
            </a:r>
            <a:r>
              <a:rPr lang="en-US" i="1" smtClean="0"/>
              <a:t>Academies Press</a:t>
            </a:r>
          </a:p>
          <a:p>
            <a:endParaRPr lang="en-US" dirty="0" smtClean="0"/>
          </a:p>
          <a:p>
            <a:endParaRPr lang="en-US" dirty="0"/>
          </a:p>
        </p:txBody>
      </p:sp>
    </p:spTree>
    <p:extLst>
      <p:ext uri="{BB962C8B-B14F-4D97-AF65-F5344CB8AC3E}">
        <p14:creationId xmlns:p14="http://schemas.microsoft.com/office/powerpoint/2010/main" val="2087482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pPr eaLnBrk="1" hangingPunct="1"/>
            <a:r>
              <a:rPr lang="en-US" sz="4000" b="1" dirty="0" smtClean="0">
                <a:latin typeface="Optima" pitchFamily="34" charset="0"/>
              </a:rPr>
              <a:t>Externality</a:t>
            </a:r>
            <a:endParaRPr lang="en-US" sz="4000" b="1" dirty="0" smtClean="0">
              <a:latin typeface="Optima" pitchFamily="34" charset="0"/>
            </a:endParaRPr>
          </a:p>
        </p:txBody>
      </p:sp>
      <p:sp>
        <p:nvSpPr>
          <p:cNvPr id="4099" name="Content Placeholder 2"/>
          <p:cNvSpPr>
            <a:spLocks noGrp="1"/>
          </p:cNvSpPr>
          <p:nvPr>
            <p:ph idx="1"/>
          </p:nvPr>
        </p:nvSpPr>
        <p:spPr>
          <a:xfrm>
            <a:off x="457200" y="1295400"/>
            <a:ext cx="8534400" cy="5257800"/>
          </a:xfrm>
        </p:spPr>
        <p:txBody>
          <a:bodyPr/>
          <a:lstStyle/>
          <a:p>
            <a:pPr eaLnBrk="1" hangingPunct="1">
              <a:lnSpc>
                <a:spcPts val="3600"/>
              </a:lnSpc>
              <a:spcBef>
                <a:spcPts val="2400"/>
              </a:spcBef>
            </a:pPr>
            <a:r>
              <a:rPr lang="en-US" dirty="0" smtClean="0">
                <a:latin typeface="Optima" pitchFamily="34" charset="0"/>
              </a:rPr>
              <a:t>Production of many goods are associated with externalities </a:t>
            </a:r>
            <a:r>
              <a:rPr lang="en-US" dirty="0" smtClean="0">
                <a:latin typeface="Optima" pitchFamily="34" charset="0"/>
              </a:rPr>
              <a:t>--- a form of market failure </a:t>
            </a:r>
          </a:p>
          <a:p>
            <a:pPr eaLnBrk="1" hangingPunct="1">
              <a:lnSpc>
                <a:spcPts val="3600"/>
              </a:lnSpc>
              <a:spcBef>
                <a:spcPts val="2400"/>
              </a:spcBef>
            </a:pPr>
            <a:r>
              <a:rPr lang="en-US" dirty="0" smtClean="0">
                <a:latin typeface="Optima" pitchFamily="34" charset="0"/>
              </a:rPr>
              <a:t>Externality = unintended side effect of production that imposes costs on others</a:t>
            </a:r>
          </a:p>
          <a:p>
            <a:pPr eaLnBrk="1" hangingPunct="1">
              <a:lnSpc>
                <a:spcPts val="3600"/>
              </a:lnSpc>
              <a:spcBef>
                <a:spcPts val="2400"/>
              </a:spcBef>
            </a:pPr>
            <a:r>
              <a:rPr lang="en-US" dirty="0" smtClean="0">
                <a:latin typeface="Optima" pitchFamily="34" charset="0"/>
              </a:rPr>
              <a:t>Market </a:t>
            </a:r>
            <a:r>
              <a:rPr lang="en-US" dirty="0" smtClean="0">
                <a:latin typeface="Optima" pitchFamily="34" charset="0"/>
              </a:rPr>
              <a:t>outcomes are not efficient when externalities are not accounted for</a:t>
            </a:r>
          </a:p>
          <a:p>
            <a:pPr eaLnBrk="1" hangingPunct="1">
              <a:lnSpc>
                <a:spcPts val="3600"/>
              </a:lnSpc>
              <a:spcBef>
                <a:spcPts val="2400"/>
              </a:spcBef>
            </a:pPr>
            <a:r>
              <a:rPr lang="en-US" dirty="0" smtClean="0">
                <a:latin typeface="Optima" pitchFamily="34" charset="0"/>
              </a:rPr>
              <a:t>Lots of examples from production of energy</a:t>
            </a:r>
            <a:endParaRPr lang="en-US" dirty="0" smtClean="0">
              <a:latin typeface="Optima" pitchFamily="34" charset="0"/>
            </a:endParaRPr>
          </a:p>
          <a:p>
            <a:pPr eaLnBrk="1" hangingPunct="1">
              <a:lnSpc>
                <a:spcPts val="3600"/>
              </a:lnSpc>
              <a:spcBef>
                <a:spcPts val="2400"/>
              </a:spcBef>
            </a:pPr>
            <a:endParaRPr lang="en-US" dirty="0" smtClean="0">
              <a:latin typeface="Optima" pitchFamily="34" charset="0"/>
            </a:endParaRPr>
          </a:p>
          <a:p>
            <a:pPr eaLnBrk="1" hangingPunct="1">
              <a:lnSpc>
                <a:spcPts val="3600"/>
              </a:lnSpc>
              <a:spcBef>
                <a:spcPts val="2400"/>
              </a:spcBef>
            </a:pPr>
            <a:endParaRPr lang="en-US" dirty="0" smtClean="0">
              <a:latin typeface="Optima" pitchFamily="34" charset="0"/>
            </a:endParaRPr>
          </a:p>
          <a:p>
            <a:pPr eaLnBrk="1" hangingPunct="1">
              <a:lnSpc>
                <a:spcPts val="3600"/>
              </a:lnSpc>
              <a:spcBef>
                <a:spcPts val="2400"/>
              </a:spcBef>
            </a:pPr>
            <a:endParaRPr lang="en-US" sz="3600" dirty="0" smtClean="0"/>
          </a:p>
          <a:p>
            <a:pPr lvl="1" eaLnBrk="1" hangingPunct="1"/>
            <a:endParaRPr lang="en-US" sz="3600" dirty="0" smtClean="0"/>
          </a:p>
        </p:txBody>
      </p:sp>
      <p:cxnSp>
        <p:nvCxnSpPr>
          <p:cNvPr id="5" name="Straight Connector 4"/>
          <p:cNvCxnSpPr/>
          <p:nvPr/>
        </p:nvCxnSpPr>
        <p:spPr>
          <a:xfrm>
            <a:off x="0" y="1143000"/>
            <a:ext cx="9144000" cy="0"/>
          </a:xfrm>
          <a:prstGeom prst="line">
            <a:avLst/>
          </a:prstGeom>
          <a:ln w="57150" cmpd="thinThick">
            <a:solidFill>
              <a:schemeClr val="tx1">
                <a:lumMod val="8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166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dirty="0" smtClean="0"/>
              <a:t>Value from Ecosystem Services </a:t>
            </a:r>
            <a:endParaRPr lang="en-US" dirty="0"/>
          </a:p>
        </p:txBody>
      </p:sp>
      <p:sp>
        <p:nvSpPr>
          <p:cNvPr id="12291" name="Rectangle 3"/>
          <p:cNvSpPr>
            <a:spLocks noGrp="1" noChangeArrowheads="1"/>
          </p:cNvSpPr>
          <p:nvPr>
            <p:ph idx="1"/>
          </p:nvPr>
        </p:nvSpPr>
        <p:spPr>
          <a:xfrm>
            <a:off x="304800" y="1600200"/>
            <a:ext cx="8382000" cy="4525566"/>
          </a:xfrm>
        </p:spPr>
        <p:txBody>
          <a:bodyPr/>
          <a:lstStyle/>
          <a:p>
            <a:r>
              <a:rPr lang="en-US" dirty="0" smtClean="0"/>
              <a:t>Concept of “Economic Value”  applies to all goods</a:t>
            </a:r>
          </a:p>
          <a:p>
            <a:pPr lvl="1"/>
            <a:r>
              <a:rPr lang="en-US" dirty="0" smtClean="0"/>
              <a:t>Private, public, nonmarket, market, environment, etc.</a:t>
            </a:r>
          </a:p>
          <a:p>
            <a:pPr lvl="1"/>
            <a:r>
              <a:rPr lang="en-US" dirty="0" smtClean="0"/>
              <a:t>Marshall (1890, “Principles of Economics)</a:t>
            </a:r>
          </a:p>
          <a:p>
            <a:pPr lvl="1"/>
            <a:endParaRPr lang="en-US" dirty="0" smtClean="0"/>
          </a:p>
          <a:p>
            <a:r>
              <a:rPr lang="en-US" dirty="0" smtClean="0"/>
              <a:t>Premise</a:t>
            </a:r>
            <a:r>
              <a:rPr lang="en-US" dirty="0"/>
              <a:t>: people take their personal resources (time, income) and allocate it to make themselves and families as well off as </a:t>
            </a:r>
            <a:r>
              <a:rPr lang="en-US" dirty="0" smtClean="0"/>
              <a:t>possible</a:t>
            </a:r>
          </a:p>
          <a:p>
            <a:pPr lvl="1"/>
            <a:r>
              <a:rPr lang="en-US" dirty="0"/>
              <a:t>T</a:t>
            </a:r>
            <a:r>
              <a:rPr lang="en-US" dirty="0" smtClean="0"/>
              <a:t>hey consider their likes, time, concern for nature, altruism etc. </a:t>
            </a:r>
            <a:endParaRPr lang="en-US" dirty="0"/>
          </a:p>
          <a:p>
            <a:pPr lvl="1"/>
            <a:r>
              <a:rPr lang="en-US" dirty="0"/>
              <a:t>To do this, they make </a:t>
            </a:r>
            <a:r>
              <a:rPr lang="en-US" dirty="0" smtClean="0"/>
              <a:t>trade-offs</a:t>
            </a:r>
          </a:p>
          <a:p>
            <a:pPr lvl="1"/>
            <a:endParaRPr lang="en-US" dirty="0" smtClean="0"/>
          </a:p>
          <a:p>
            <a:r>
              <a:rPr lang="en-US" dirty="0" smtClean="0"/>
              <a:t>Economic value of a good  measures how much people are willing to give up to of other goods to attain or keep the good in question</a:t>
            </a:r>
            <a:endParaRPr lang="en-US" dirty="0"/>
          </a:p>
          <a:p>
            <a:endParaRPr lang="en-US" dirty="0"/>
          </a:p>
        </p:txBody>
      </p:sp>
    </p:spTree>
    <p:extLst>
      <p:ext uri="{BB962C8B-B14F-4D97-AF65-F5344CB8AC3E}">
        <p14:creationId xmlns:p14="http://schemas.microsoft.com/office/powerpoint/2010/main" val="4001962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153400" cy="1143000"/>
          </a:xfrm>
        </p:spPr>
        <p:txBody>
          <a:bodyPr>
            <a:normAutofit fontScale="90000"/>
          </a:bodyPr>
          <a:lstStyle/>
          <a:p>
            <a:r>
              <a:rPr lang="en-US" dirty="0" smtClean="0"/>
              <a:t> </a:t>
            </a:r>
            <a:r>
              <a:rPr lang="en-US" sz="4400" dirty="0"/>
              <a:t>Maximum Willingness-to-Pay (WTP) </a:t>
            </a:r>
            <a:br>
              <a:rPr lang="en-US" sz="4400" dirty="0"/>
            </a:br>
            <a:endParaRPr lang="en-US" sz="4400" dirty="0"/>
          </a:p>
        </p:txBody>
      </p:sp>
      <p:sp>
        <p:nvSpPr>
          <p:cNvPr id="15363" name="Rectangle 3"/>
          <p:cNvSpPr>
            <a:spLocks noGrp="1" noChangeArrowheads="1"/>
          </p:cNvSpPr>
          <p:nvPr>
            <p:ph idx="1"/>
          </p:nvPr>
        </p:nvSpPr>
        <p:spPr>
          <a:xfrm>
            <a:off x="457200" y="1371600"/>
            <a:ext cx="7620000" cy="4800600"/>
          </a:xfrm>
        </p:spPr>
        <p:txBody>
          <a:bodyPr>
            <a:normAutofit fontScale="92500" lnSpcReduction="10000"/>
          </a:bodyPr>
          <a:lstStyle/>
          <a:p>
            <a:r>
              <a:rPr lang="en-US" dirty="0" smtClean="0"/>
              <a:t>Economic Value of a good or service = maximum </a:t>
            </a:r>
            <a:r>
              <a:rPr lang="en-US" dirty="0"/>
              <a:t>amount an individual is willing to pay for a good or service </a:t>
            </a:r>
            <a:r>
              <a:rPr lang="en-US" dirty="0" smtClean="0"/>
              <a:t> </a:t>
            </a:r>
            <a:endParaRPr lang="en-US" dirty="0"/>
          </a:p>
          <a:p>
            <a:pPr lvl="1"/>
            <a:r>
              <a:rPr lang="en-US" dirty="0" smtClean="0"/>
              <a:t>Do </a:t>
            </a:r>
            <a:r>
              <a:rPr lang="en-US" dirty="0"/>
              <a:t>people </a:t>
            </a:r>
            <a:r>
              <a:rPr lang="en-US" dirty="0" smtClean="0"/>
              <a:t>want to </a:t>
            </a:r>
            <a:r>
              <a:rPr lang="en-US" dirty="0"/>
              <a:t>pay this? No, but they would rather pay it than be forced to live </a:t>
            </a:r>
            <a:r>
              <a:rPr lang="en-US" dirty="0" smtClean="0"/>
              <a:t>without the good</a:t>
            </a:r>
          </a:p>
          <a:p>
            <a:pPr lvl="1"/>
            <a:r>
              <a:rPr lang="en-US" dirty="0" smtClean="0"/>
              <a:t>Do they have to pay it? No, but would be willing to rather than be forced to do without the good</a:t>
            </a:r>
          </a:p>
          <a:p>
            <a:pPr lvl="1"/>
            <a:r>
              <a:rPr lang="en-US" dirty="0" smtClean="0"/>
              <a:t>If they get it for less, then they get surplus.</a:t>
            </a:r>
          </a:p>
          <a:p>
            <a:pPr lvl="1"/>
            <a:endParaRPr lang="en-US" dirty="0" smtClean="0"/>
          </a:p>
          <a:p>
            <a:r>
              <a:rPr lang="en-US" dirty="0" smtClean="0"/>
              <a:t>Asides on WTP</a:t>
            </a:r>
          </a:p>
          <a:p>
            <a:pPr lvl="1"/>
            <a:r>
              <a:rPr lang="en-US" dirty="0" smtClean="0"/>
              <a:t>Anthropocentric</a:t>
            </a:r>
            <a:endParaRPr lang="en-US" dirty="0"/>
          </a:p>
          <a:p>
            <a:pPr lvl="1"/>
            <a:r>
              <a:rPr lang="en-US" dirty="0" smtClean="0"/>
              <a:t>Values </a:t>
            </a:r>
            <a:r>
              <a:rPr lang="en-US" dirty="0"/>
              <a:t>are not intrinsic to a good </a:t>
            </a:r>
          </a:p>
          <a:p>
            <a:pPr lvl="2"/>
            <a:r>
              <a:rPr lang="en-US" dirty="0"/>
              <a:t>Units of “energy” or “species richness” intrinsic to a good doesn’t work unless they translate into something valuable to people</a:t>
            </a:r>
          </a:p>
          <a:p>
            <a:pPr lvl="2"/>
            <a:r>
              <a:rPr lang="en-US" dirty="0" smtClean="0"/>
              <a:t>this </a:t>
            </a:r>
            <a:r>
              <a:rPr lang="en-US" dirty="0"/>
              <a:t>DOES NOT mean mere existence preservation of natural world is not valuable (I value it, do you?)</a:t>
            </a:r>
          </a:p>
          <a:p>
            <a:endParaRPr lang="en-US" dirty="0"/>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7924800" cy="1143000"/>
          </a:xfrm>
        </p:spPr>
        <p:txBody>
          <a:bodyPr/>
          <a:lstStyle/>
          <a:p>
            <a:r>
              <a:rPr lang="en-US" dirty="0" smtClean="0"/>
              <a:t>Ecosystem Services and Markets  </a:t>
            </a:r>
            <a:endParaRPr lang="en-US" dirty="0"/>
          </a:p>
        </p:txBody>
      </p:sp>
      <p:sp>
        <p:nvSpPr>
          <p:cNvPr id="16387" name="Rectangle 3"/>
          <p:cNvSpPr>
            <a:spLocks noGrp="1" noChangeArrowheads="1"/>
          </p:cNvSpPr>
          <p:nvPr>
            <p:ph idx="1"/>
          </p:nvPr>
        </p:nvSpPr>
        <p:spPr/>
        <p:txBody>
          <a:bodyPr>
            <a:normAutofit/>
          </a:bodyPr>
          <a:lstStyle/>
          <a:p>
            <a:pPr lvl="1"/>
            <a:endParaRPr lang="en-US" dirty="0"/>
          </a:p>
          <a:p>
            <a:r>
              <a:rPr lang="en-US" dirty="0"/>
              <a:t>Market Goods</a:t>
            </a:r>
          </a:p>
          <a:p>
            <a:pPr lvl="1"/>
            <a:r>
              <a:rPr lang="en-US" dirty="0"/>
              <a:t> Estimate demand </a:t>
            </a:r>
          </a:p>
          <a:p>
            <a:pPr lvl="1"/>
            <a:r>
              <a:rPr lang="en-US" dirty="0"/>
              <a:t> Sometimes prices alone enough</a:t>
            </a:r>
          </a:p>
          <a:p>
            <a:pPr lvl="1"/>
            <a:r>
              <a:rPr lang="en-US" dirty="0"/>
              <a:t> Hard, but market data available</a:t>
            </a:r>
          </a:p>
          <a:p>
            <a:endParaRPr lang="en-US" dirty="0"/>
          </a:p>
          <a:p>
            <a:r>
              <a:rPr lang="en-US" dirty="0"/>
              <a:t>Nonmarket Goods=goods for which markets do not exist</a:t>
            </a:r>
          </a:p>
          <a:p>
            <a:pPr lvl="1"/>
            <a:r>
              <a:rPr lang="en-US" dirty="0"/>
              <a:t> water quality, biodiversity</a:t>
            </a:r>
          </a:p>
          <a:p>
            <a:pPr lvl="1"/>
            <a:r>
              <a:rPr lang="en-US" dirty="0"/>
              <a:t> health, safety, and environmental goods generally</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Ecosystem services</a:t>
            </a:r>
            <a:endParaRPr lang="en-US" sz="4400" dirty="0"/>
          </a:p>
        </p:txBody>
      </p:sp>
      <p:sp>
        <p:nvSpPr>
          <p:cNvPr id="3" name="Content Placeholder 2"/>
          <p:cNvSpPr>
            <a:spLocks noGrp="1"/>
          </p:cNvSpPr>
          <p:nvPr>
            <p:ph idx="1"/>
          </p:nvPr>
        </p:nvSpPr>
        <p:spPr>
          <a:xfrm>
            <a:off x="685800" y="1295400"/>
            <a:ext cx="7620000" cy="4800600"/>
          </a:xfrm>
        </p:spPr>
        <p:txBody>
          <a:bodyPr>
            <a:normAutofit/>
          </a:bodyPr>
          <a:lstStyle/>
          <a:p>
            <a:pPr marL="0" indent="0">
              <a:buNone/>
            </a:pPr>
            <a:r>
              <a:rPr lang="en-US" dirty="0" smtClean="0"/>
              <a:t>From the </a:t>
            </a:r>
            <a:r>
              <a:rPr lang="en-US" dirty="0" err="1" smtClean="0"/>
              <a:t>Millenium</a:t>
            </a:r>
            <a:r>
              <a:rPr lang="en-US" dirty="0" smtClean="0"/>
              <a:t> </a:t>
            </a:r>
            <a:r>
              <a:rPr lang="en-US" dirty="0"/>
              <a:t>Ecosystem </a:t>
            </a:r>
            <a:r>
              <a:rPr lang="en-US" dirty="0" smtClean="0"/>
              <a:t>Assessment: Ecosystem </a:t>
            </a:r>
            <a:r>
              <a:rPr lang="en-US" dirty="0"/>
              <a:t>services are the benefits people </a:t>
            </a:r>
            <a:r>
              <a:rPr lang="en-US" dirty="0" smtClean="0"/>
              <a:t>obtain from </a:t>
            </a:r>
            <a:r>
              <a:rPr lang="en-US" dirty="0"/>
              <a:t>ecosystems. These </a:t>
            </a:r>
            <a:r>
              <a:rPr lang="en-US" dirty="0" smtClean="0"/>
              <a:t>include:</a:t>
            </a:r>
          </a:p>
          <a:p>
            <a:pPr indent="-342900"/>
            <a:r>
              <a:rPr lang="en-US" b="1" dirty="0"/>
              <a:t>P</a:t>
            </a:r>
            <a:r>
              <a:rPr lang="en-US" b="1" dirty="0" smtClean="0"/>
              <a:t>rovisioning </a:t>
            </a:r>
            <a:r>
              <a:rPr lang="en-US" b="1" dirty="0"/>
              <a:t>services </a:t>
            </a:r>
            <a:r>
              <a:rPr lang="en-US" dirty="0"/>
              <a:t>such </a:t>
            </a:r>
            <a:r>
              <a:rPr lang="en-US" dirty="0" smtClean="0"/>
              <a:t>as food and water; </a:t>
            </a:r>
          </a:p>
          <a:p>
            <a:pPr indent="-342900"/>
            <a:endParaRPr lang="en-US" dirty="0" smtClean="0"/>
          </a:p>
          <a:p>
            <a:pPr indent="-342900"/>
            <a:r>
              <a:rPr lang="en-US" b="1" dirty="0"/>
              <a:t>R</a:t>
            </a:r>
            <a:r>
              <a:rPr lang="en-US" b="1" dirty="0" smtClean="0"/>
              <a:t>egulating </a:t>
            </a:r>
            <a:r>
              <a:rPr lang="en-US" b="1" dirty="0"/>
              <a:t>services </a:t>
            </a:r>
            <a:r>
              <a:rPr lang="en-US" dirty="0"/>
              <a:t>such as regulation of </a:t>
            </a:r>
            <a:r>
              <a:rPr lang="en-US" dirty="0" smtClean="0"/>
              <a:t>floods, drought</a:t>
            </a:r>
            <a:r>
              <a:rPr lang="en-US" dirty="0"/>
              <a:t>, land degradation, and disease; </a:t>
            </a:r>
            <a:endParaRPr lang="en-US" dirty="0" smtClean="0"/>
          </a:p>
          <a:p>
            <a:pPr indent="-342900"/>
            <a:endParaRPr lang="en-US" dirty="0" smtClean="0"/>
          </a:p>
          <a:p>
            <a:pPr indent="-342900"/>
            <a:r>
              <a:rPr lang="en-US" b="1" dirty="0" smtClean="0"/>
              <a:t>Supporting </a:t>
            </a:r>
            <a:r>
              <a:rPr lang="en-US" b="1" dirty="0"/>
              <a:t>services </a:t>
            </a:r>
            <a:r>
              <a:rPr lang="en-US" dirty="0"/>
              <a:t>such </a:t>
            </a:r>
            <a:r>
              <a:rPr lang="en-US" dirty="0" smtClean="0"/>
              <a:t>as soil </a:t>
            </a:r>
            <a:r>
              <a:rPr lang="en-US" dirty="0"/>
              <a:t>formation and nutrient cycling; and </a:t>
            </a:r>
            <a:endParaRPr lang="en-US" dirty="0" smtClean="0"/>
          </a:p>
          <a:p>
            <a:pPr indent="-342900"/>
            <a:endParaRPr lang="en-US" dirty="0" smtClean="0"/>
          </a:p>
          <a:p>
            <a:pPr indent="-342900"/>
            <a:r>
              <a:rPr lang="en-US" b="1" dirty="0" smtClean="0"/>
              <a:t>Cultural </a:t>
            </a:r>
            <a:r>
              <a:rPr lang="en-US" b="1" dirty="0"/>
              <a:t>services </a:t>
            </a:r>
            <a:r>
              <a:rPr lang="en-US" dirty="0"/>
              <a:t>such as </a:t>
            </a:r>
            <a:r>
              <a:rPr lang="en-US" dirty="0" smtClean="0"/>
              <a:t>recreational, spiritual</a:t>
            </a:r>
            <a:r>
              <a:rPr lang="en-US" dirty="0"/>
              <a:t>, religious and other nonmaterial benefits.</a:t>
            </a:r>
          </a:p>
        </p:txBody>
      </p:sp>
    </p:spTree>
    <p:extLst>
      <p:ext uri="{BB962C8B-B14F-4D97-AF65-F5344CB8AC3E}">
        <p14:creationId xmlns:p14="http://schemas.microsoft.com/office/powerpoint/2010/main" val="2664507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04800" y="381000"/>
            <a:ext cx="8610600" cy="1139825"/>
          </a:xfrm>
        </p:spPr>
        <p:txBody>
          <a:bodyPr/>
          <a:lstStyle/>
          <a:p>
            <a:r>
              <a:rPr lang="en-US" dirty="0">
                <a:latin typeface="Times New Roman" pitchFamily="18" charset="0"/>
              </a:rPr>
              <a:t>Economic Impact</a:t>
            </a:r>
          </a:p>
        </p:txBody>
      </p:sp>
      <p:sp>
        <p:nvSpPr>
          <p:cNvPr id="115715" name="Rectangle 3"/>
          <p:cNvSpPr>
            <a:spLocks noGrp="1" noChangeArrowheads="1"/>
          </p:cNvSpPr>
          <p:nvPr>
            <p:ph idx="1"/>
          </p:nvPr>
        </p:nvSpPr>
        <p:spPr>
          <a:xfrm>
            <a:off x="609600" y="1676400"/>
            <a:ext cx="8305800" cy="5324475"/>
          </a:xfrm>
        </p:spPr>
        <p:txBody>
          <a:bodyPr>
            <a:normAutofit/>
          </a:bodyPr>
          <a:lstStyle/>
          <a:p>
            <a:r>
              <a:rPr lang="en-US" sz="2000" dirty="0" smtClean="0"/>
              <a:t>Economic </a:t>
            </a:r>
            <a:r>
              <a:rPr lang="en-US" sz="2000" dirty="0"/>
              <a:t>Impact, amount of economic </a:t>
            </a:r>
            <a:r>
              <a:rPr lang="en-US" sz="2000" dirty="0" smtClean="0"/>
              <a:t>activity lost or gained </a:t>
            </a:r>
            <a:r>
              <a:rPr lang="en-US" sz="2000" dirty="0"/>
              <a:t>in local community induced by </a:t>
            </a:r>
            <a:r>
              <a:rPr lang="en-US" sz="2000" dirty="0" smtClean="0"/>
              <a:t>ecosystem services</a:t>
            </a:r>
            <a:endParaRPr lang="en-US" sz="2000" dirty="0"/>
          </a:p>
          <a:p>
            <a:endParaRPr lang="en-US" sz="2000" dirty="0"/>
          </a:p>
          <a:p>
            <a:r>
              <a:rPr lang="en-US" sz="2000" dirty="0"/>
              <a:t>Local economic impact = how many dollars exchange hands near the lake</a:t>
            </a:r>
          </a:p>
          <a:p>
            <a:pPr lvl="1"/>
            <a:r>
              <a:rPr lang="en-US" dirty="0"/>
              <a:t>Useful and relevant for some questions, but not cost-benefit assessments</a:t>
            </a:r>
          </a:p>
          <a:p>
            <a:pPr lvl="1"/>
            <a:r>
              <a:rPr lang="en-US" dirty="0"/>
              <a:t>Represents benefits of economic activity to a region, but some of that activity comes at expense of activity </a:t>
            </a:r>
            <a:r>
              <a:rPr lang="en-US" dirty="0" smtClean="0"/>
              <a:t>elsewhere</a:t>
            </a:r>
            <a:endParaRPr lang="en-US" dirty="0"/>
          </a:p>
          <a:p>
            <a:pPr lvl="1">
              <a:buFont typeface="Wingdings" pitchFamily="2" charset="2"/>
              <a:buNone/>
            </a:pPr>
            <a:endParaRPr lang="en-US" sz="2400" dirty="0">
              <a:latin typeface="Times New Roman" pitchFamily="18" charset="0"/>
            </a:endParaRPr>
          </a:p>
        </p:txBody>
      </p:sp>
    </p:spTree>
    <p:extLst>
      <p:ext uri="{BB962C8B-B14F-4D97-AF65-F5344CB8AC3E}">
        <p14:creationId xmlns:p14="http://schemas.microsoft.com/office/powerpoint/2010/main" val="394598668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09600"/>
            <a:ext cx="7620000" cy="1143000"/>
          </a:xfrm>
        </p:spPr>
        <p:txBody>
          <a:bodyPr>
            <a:normAutofit fontScale="90000"/>
          </a:bodyPr>
          <a:lstStyle/>
          <a:p>
            <a:pPr algn="ctr"/>
            <a:r>
              <a:rPr lang="en-US" dirty="0" smtClean="0"/>
              <a:t>Methods for Empirically Measuring the Value of Changes in Ecosystem Services  </a:t>
            </a:r>
            <a:endParaRPr lang="en-US" dirty="0"/>
          </a:p>
        </p:txBody>
      </p:sp>
      <p:sp>
        <p:nvSpPr>
          <p:cNvPr id="18435" name="Rectangle 3"/>
          <p:cNvSpPr>
            <a:spLocks noGrp="1" noChangeArrowheads="1"/>
          </p:cNvSpPr>
          <p:nvPr>
            <p:ph idx="1"/>
          </p:nvPr>
        </p:nvSpPr>
        <p:spPr>
          <a:xfrm>
            <a:off x="609600" y="2438400"/>
            <a:ext cx="8280400" cy="4267200"/>
          </a:xfrm>
        </p:spPr>
        <p:txBody>
          <a:bodyPr>
            <a:normAutofit/>
          </a:bodyPr>
          <a:lstStyle/>
          <a:p>
            <a:pPr marL="990600" lvl="1" indent="-533400">
              <a:lnSpc>
                <a:spcPct val="90000"/>
              </a:lnSpc>
              <a:buFontTx/>
              <a:buAutoNum type="arabicPeriod"/>
            </a:pPr>
            <a:r>
              <a:rPr lang="en-US" dirty="0" smtClean="0"/>
              <a:t>Revealed Preference Studies</a:t>
            </a:r>
          </a:p>
          <a:p>
            <a:pPr lvl="2">
              <a:lnSpc>
                <a:spcPct val="90000"/>
              </a:lnSpc>
            </a:pPr>
            <a:r>
              <a:rPr lang="en-US" dirty="0" smtClean="0"/>
              <a:t>Look for behavior and changes in behavior that reveal tradeoffs</a:t>
            </a:r>
          </a:p>
          <a:p>
            <a:pPr lvl="2">
              <a:lnSpc>
                <a:spcPct val="90000"/>
              </a:lnSpc>
            </a:pPr>
            <a:r>
              <a:rPr lang="en-US" dirty="0" smtClean="0"/>
              <a:t>Recreation demand studies</a:t>
            </a:r>
          </a:p>
          <a:p>
            <a:pPr lvl="2">
              <a:lnSpc>
                <a:spcPct val="90000"/>
              </a:lnSpc>
            </a:pPr>
            <a:r>
              <a:rPr lang="en-US" dirty="0" smtClean="0"/>
              <a:t>House prices related to ecosystem amenities</a:t>
            </a:r>
          </a:p>
          <a:p>
            <a:pPr lvl="2">
              <a:lnSpc>
                <a:spcPct val="90000"/>
              </a:lnSpc>
            </a:pPr>
            <a:r>
              <a:rPr lang="en-US" dirty="0" smtClean="0"/>
              <a:t>Wage studies</a:t>
            </a:r>
          </a:p>
          <a:p>
            <a:pPr lvl="1">
              <a:lnSpc>
                <a:spcPct val="90000"/>
              </a:lnSpc>
            </a:pPr>
            <a:endParaRPr lang="en-US" dirty="0"/>
          </a:p>
          <a:p>
            <a:pPr marL="914400" lvl="1" indent="-457200">
              <a:lnSpc>
                <a:spcPct val="90000"/>
              </a:lnSpc>
              <a:buAutoNum type="arabicPeriod" startAt="2"/>
            </a:pPr>
            <a:r>
              <a:rPr lang="en-US" dirty="0" smtClean="0"/>
              <a:t>Stated Preference Studies </a:t>
            </a:r>
          </a:p>
          <a:p>
            <a:pPr lvl="2">
              <a:lnSpc>
                <a:spcPct val="90000"/>
              </a:lnSpc>
            </a:pPr>
            <a:r>
              <a:rPr lang="en-US" dirty="0" smtClean="0"/>
              <a:t>Direct questioning about tradeoffs</a:t>
            </a:r>
          </a:p>
          <a:p>
            <a:pPr lvl="2">
              <a:lnSpc>
                <a:spcPct val="90000"/>
              </a:lnSpc>
            </a:pPr>
            <a:r>
              <a:rPr lang="en-US" dirty="0" smtClean="0"/>
              <a:t>Contingent Valuation</a:t>
            </a:r>
          </a:p>
          <a:p>
            <a:pPr lvl="2">
              <a:lnSpc>
                <a:spcPct val="90000"/>
              </a:lnSpc>
            </a:pPr>
            <a:r>
              <a:rPr lang="en-US" dirty="0" smtClean="0"/>
              <a:t>Choice Experiments</a:t>
            </a:r>
          </a:p>
          <a:p>
            <a:pPr marL="457200" lvl="1" indent="0">
              <a:lnSpc>
                <a:spcPct val="90000"/>
              </a:lnSpc>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7559</TotalTime>
  <Words>2428</Words>
  <Application>Microsoft Office PowerPoint</Application>
  <PresentationFormat>On-screen Show (4:3)</PresentationFormat>
  <Paragraphs>332</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Adjacency</vt:lpstr>
      <vt:lpstr>Valuing Ecosystem Services</vt:lpstr>
      <vt:lpstr>Outline </vt:lpstr>
      <vt:lpstr>Externality</vt:lpstr>
      <vt:lpstr>Value from Ecosystem Services </vt:lpstr>
      <vt:lpstr> Maximum Willingness-to-Pay (WTP)  </vt:lpstr>
      <vt:lpstr>Ecosystem Services and Markets  </vt:lpstr>
      <vt:lpstr>Ecosystem services</vt:lpstr>
      <vt:lpstr>Economic Impact</vt:lpstr>
      <vt:lpstr>Methods for Empirically Measuring the Value of Changes in Ecosystem Services  </vt:lpstr>
      <vt:lpstr>PowerPoint Presentation</vt:lpstr>
      <vt:lpstr>PowerPoint Presentation</vt:lpstr>
      <vt:lpstr>CE Landry, T Allen, T Cherry, JC Whitehead. “Wind turbines and coastal recreation demand,” Resource and Energy Economics, 34 (2012), pp. 93–111 </vt:lpstr>
      <vt:lpstr>Figure 1: Study area location</vt:lpstr>
      <vt:lpstr>Data and Contingent Scenarios</vt:lpstr>
      <vt:lpstr>Telephone Data (Taken from their Table 1)</vt:lpstr>
      <vt:lpstr>Internet Data</vt:lpstr>
      <vt:lpstr>PowerPoint Presentation</vt:lpstr>
      <vt:lpstr>PowerPoint Presentation</vt:lpstr>
      <vt:lpstr>PowerPoint Presentation</vt:lpstr>
      <vt:lpstr>PowerPoint Presentation</vt:lpstr>
      <vt:lpstr>PowerPoint Presentation</vt:lpstr>
      <vt:lpstr>Review piece on wind externalities</vt:lpstr>
      <vt:lpstr>Offshore wind turbines</vt:lpstr>
      <vt:lpstr>PowerPoint Presentation</vt:lpstr>
      <vt:lpstr>PowerPoint Presentation</vt:lpstr>
      <vt:lpstr>Some Additional References</vt:lpstr>
      <vt:lpstr>PowerPoint Presentation</vt:lpstr>
    </vt:vector>
  </TitlesOfParts>
  <Company>ISU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 II: Current Guidance and Process</dc:title>
  <dc:creator>CARD</dc:creator>
  <cp:lastModifiedBy>ISU</cp:lastModifiedBy>
  <cp:revision>86</cp:revision>
  <dcterms:created xsi:type="dcterms:W3CDTF">2002-08-05T14:49:52Z</dcterms:created>
  <dcterms:modified xsi:type="dcterms:W3CDTF">2013-04-04T17:38:38Z</dcterms:modified>
</cp:coreProperties>
</file>