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256" r:id="rId3"/>
    <p:sldId id="257" r:id="rId4"/>
    <p:sldId id="267" r:id="rId5"/>
    <p:sldId id="269" r:id="rId6"/>
    <p:sldId id="264" r:id="rId7"/>
    <p:sldId id="299" r:id="rId8"/>
    <p:sldId id="279" r:id="rId9"/>
    <p:sldId id="292" r:id="rId10"/>
    <p:sldId id="284" r:id="rId11"/>
    <p:sldId id="285" r:id="rId12"/>
    <p:sldId id="289" r:id="rId13"/>
    <p:sldId id="286" r:id="rId14"/>
    <p:sldId id="305" r:id="rId15"/>
    <p:sldId id="304" r:id="rId16"/>
    <p:sldId id="287" r:id="rId17"/>
    <p:sldId id="294" r:id="rId18"/>
    <p:sldId id="295" r:id="rId19"/>
    <p:sldId id="296" r:id="rId20"/>
    <p:sldId id="300" r:id="rId21"/>
    <p:sldId id="306" r:id="rId22"/>
    <p:sldId id="30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501" autoAdjust="0"/>
  </p:normalViewPr>
  <p:slideViewPr>
    <p:cSldViewPr>
      <p:cViewPr>
        <p:scale>
          <a:sx n="50" d="100"/>
          <a:sy n="50" d="100"/>
        </p:scale>
        <p:origin x="-104" y="-116"/>
      </p:cViewPr>
      <p:guideLst>
        <p:guide orient="horz" pos="2160"/>
        <p:guide pos="2880"/>
      </p:guideLst>
    </p:cSldViewPr>
  </p:slideViewPr>
  <p:notesTextViewPr>
    <p:cViewPr>
      <p:scale>
        <a:sx n="1" d="1"/>
        <a:sy n="1" d="1"/>
      </p:scale>
      <p:origin x="0" y="0"/>
    </p:cViewPr>
  </p:notesTextViewPr>
  <p:sorterViewPr>
    <p:cViewPr>
      <p:scale>
        <a:sx n="100" d="100"/>
        <a:sy n="100" d="100"/>
      </p:scale>
      <p:origin x="0" y="118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2B206D-6774-45A8-8D70-A7111B5BD992}" type="datetimeFigureOut">
              <a:rPr lang="en-US" smtClean="0"/>
              <a:t>8/30/2013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C2231C-FEBA-4F09-A8EA-8D7E537E62B0}" type="slidenum">
              <a:rPr lang="en-US" smtClean="0"/>
              <a:t>‹#›</a:t>
            </a:fld>
            <a:endParaRPr lang="en-US"/>
          </a:p>
        </p:txBody>
      </p:sp>
    </p:spTree>
    <p:extLst>
      <p:ext uri="{BB962C8B-B14F-4D97-AF65-F5344CB8AC3E}">
        <p14:creationId xmlns:p14="http://schemas.microsoft.com/office/powerpoint/2010/main" val="3226400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3E3D99-E226-4C03-85E3-43D17BBB11CB}" type="datetime1">
              <a:rPr lang="en-US" smtClean="0"/>
              <a:t>8/30/2013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1162881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1D6C9-FD45-465E-A1F0-1160E4DF6782}" type="datetime1">
              <a:rPr lang="en-US" smtClean="0"/>
              <a:t>8/30/2013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3356580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4C86C-9207-40D8-8469-527F89AFC370}" type="datetime1">
              <a:rPr lang="en-US" smtClean="0"/>
              <a:t>8/30/2013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1021839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69ECD0-878C-447E-BEA7-87ECE0D67E44}" type="datetime1">
              <a:rPr lang="en-US" smtClean="0"/>
              <a:t>8/30/2013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673956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F3A7EE-04C4-4568-B3E5-896BC8FC99BF}" type="datetime1">
              <a:rPr lang="en-US" smtClean="0"/>
              <a:t>8/30/2013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415053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6AEFEE-8AE0-48A2-BC70-FCC0B4B7B41A}" type="datetime1">
              <a:rPr lang="en-US" smtClean="0"/>
              <a:t>8/30/2013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38555414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0655B4-71F0-410C-B01B-50F44E97BC75}" type="datetime1">
              <a:rPr lang="en-US" smtClean="0"/>
              <a:t>8/30/2013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2345417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55E1B6-33C8-4B38-A508-10B3EE6B2687}" type="datetime1">
              <a:rPr lang="en-US" smtClean="0"/>
              <a:t>8/30/2013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3521008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3F34C7-D188-48B2-AD2C-D1D7754ECA0D}" type="datetime1">
              <a:rPr lang="en-US" smtClean="0"/>
              <a:t>8/30/2013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21477333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3BE64E-897D-405F-B379-2E206DC37C2F}" type="datetime1">
              <a:rPr lang="en-US" smtClean="0"/>
              <a:t>8/30/2013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8344081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01C9EC-EB34-429B-AEA3-3BB26858D091}" type="datetime1">
              <a:rPr lang="en-US" smtClean="0"/>
              <a:t>8/30/2013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1509136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7EABC9-E11C-409C-869A-5F2D17133567}" type="datetime1">
              <a:rPr lang="en-US" smtClean="0"/>
              <a:t>8/30/2013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17576892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F46050-198C-4E3D-90FA-9E96415D6CB9}" type="datetime1">
              <a:rPr lang="en-US" smtClean="0"/>
              <a:t>8/30/2013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41415591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963CBC-86B8-47B2-B5D4-1889F0BB3DAE}" type="datetime1">
              <a:rPr lang="en-US" smtClean="0"/>
              <a:t>8/30/2013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10166045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6B3BE-7CDE-4EB1-B7EA-AE2A52C87A55}" type="datetime1">
              <a:rPr lang="en-US" smtClean="0"/>
              <a:t>8/30/2013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324235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D31300-9EFF-48D5-B525-B344CAD7BEFE}" type="datetime1">
              <a:rPr lang="en-US" smtClean="0"/>
              <a:t>8/30/2013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683466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38C06A-D4FE-4348-AFF1-3ABBE8A18BCF}" type="datetime1">
              <a:rPr lang="en-US" smtClean="0"/>
              <a:t>8/30/2013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1398432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32088B-9DB0-4F9F-B8B4-69D16E804746}" type="datetime1">
              <a:rPr lang="en-US" smtClean="0"/>
              <a:t>8/30/2013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2306644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4F3934-9028-408D-8FB8-EA237F34EF73}" type="datetime1">
              <a:rPr lang="en-US" smtClean="0"/>
              <a:t>8/30/2013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1752432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1D492B-361D-4A6C-93C6-3F6F201ACA84}" type="datetime1">
              <a:rPr lang="en-US" smtClean="0"/>
              <a:t>8/30/2013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3978627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9C57C3-E56D-44B5-9BDC-4D36418F3774}" type="datetime1">
              <a:rPr lang="en-US" smtClean="0"/>
              <a:t>8/30/2013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1558973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5F3E16-79DF-4095-B510-6FE3F8109DBC}" type="datetime1">
              <a:rPr lang="en-US" smtClean="0"/>
              <a:t>8/30/2013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3311757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C4949-39F2-4D46-8E9A-7B071846D112}" type="datetime1">
              <a:rPr lang="en-US" smtClean="0"/>
              <a:t>8/30/2013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737B2-2E08-49DC-A6FF-38B9E078FB4D}" type="slidenum">
              <a:rPr lang="en-US" smtClean="0"/>
              <a:t>‹#›</a:t>
            </a:fld>
            <a:endParaRPr lang="en-US" dirty="0"/>
          </a:p>
        </p:txBody>
      </p:sp>
    </p:spTree>
    <p:extLst>
      <p:ext uri="{BB962C8B-B14F-4D97-AF65-F5344CB8AC3E}">
        <p14:creationId xmlns:p14="http://schemas.microsoft.com/office/powerpoint/2010/main" val="2627798661"/>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B487B6-D7D3-43D5-B066-7008A52B4556}" type="datetime1">
              <a:rPr lang="en-US" smtClean="0"/>
              <a:t>8/30/2013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98575-E744-4213-B79F-95974DE4FC4D}" type="slidenum">
              <a:rPr lang="en-US" smtClean="0"/>
              <a:t>‹#›</a:t>
            </a:fld>
            <a:endParaRPr lang="en-US" dirty="0"/>
          </a:p>
        </p:txBody>
      </p:sp>
    </p:spTree>
    <p:extLst>
      <p:ext uri="{BB962C8B-B14F-4D97-AF65-F5344CB8AC3E}">
        <p14:creationId xmlns:p14="http://schemas.microsoft.com/office/powerpoint/2010/main" val="2239865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home.eng.iastate.edu/~jdm/wesep594/index.ht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contact@igert.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76200"/>
            <a:ext cx="8915400" cy="2667000"/>
          </a:xfrm>
        </p:spPr>
        <p:txBody>
          <a:bodyPr>
            <a:normAutofit fontScale="90000"/>
          </a:bodyPr>
          <a:lstStyle/>
          <a:p>
            <a:r>
              <a:rPr lang="en-US" dirty="0" smtClean="0"/>
              <a:t>Introduction to the Wind Energy Science, Engineering, and Policy (WESEP)</a:t>
            </a:r>
            <a:br>
              <a:rPr lang="en-US" dirty="0" smtClean="0"/>
            </a:br>
            <a:r>
              <a:rPr lang="en-US" dirty="0" smtClean="0"/>
              <a:t>Real-Time Research </a:t>
            </a:r>
            <a:r>
              <a:rPr lang="en-US" dirty="0" smtClean="0"/>
              <a:t>Seminar </a:t>
            </a:r>
            <a:r>
              <a:rPr lang="en-US" dirty="0" smtClean="0"/>
              <a:t>(</a:t>
            </a:r>
            <a:r>
              <a:rPr lang="en-US" dirty="0" smtClean="0"/>
              <a:t>RTRS)</a:t>
            </a:r>
            <a:br>
              <a:rPr lang="en-US" dirty="0" smtClean="0"/>
            </a:br>
            <a:r>
              <a:rPr lang="en-US" dirty="0" smtClean="0"/>
              <a:t>Fall Semester, 2013</a:t>
            </a:r>
            <a:endParaRPr lang="en-US" dirty="0"/>
          </a:p>
        </p:txBody>
      </p:sp>
      <p:sp>
        <p:nvSpPr>
          <p:cNvPr id="6" name="Subtitle 5"/>
          <p:cNvSpPr>
            <a:spLocks noGrp="1"/>
          </p:cNvSpPr>
          <p:nvPr>
            <p:ph type="subTitle" idx="1"/>
          </p:nvPr>
        </p:nvSpPr>
        <p:spPr/>
        <p:txBody>
          <a:bodyPr/>
          <a:lstStyle/>
          <a:p>
            <a:r>
              <a:rPr lang="en-US" dirty="0" smtClean="0">
                <a:solidFill>
                  <a:schemeClr val="tx1"/>
                </a:solidFill>
              </a:rPr>
              <a:t>J. McCalley</a:t>
            </a:r>
          </a:p>
          <a:p>
            <a:r>
              <a:rPr lang="en-US" dirty="0" smtClean="0">
                <a:solidFill>
                  <a:schemeClr val="tx1"/>
                </a:solidFill>
              </a:rPr>
              <a:t>WESEP </a:t>
            </a:r>
            <a:r>
              <a:rPr lang="en-US" dirty="0" smtClean="0">
                <a:solidFill>
                  <a:schemeClr val="tx1"/>
                </a:solidFill>
              </a:rPr>
              <a:t>594</a:t>
            </a:r>
            <a:endParaRPr lang="en-US" dirty="0" smtClean="0">
              <a:solidFill>
                <a:schemeClr val="tx1"/>
              </a:solidFill>
            </a:endParaRPr>
          </a:p>
          <a:p>
            <a:r>
              <a:rPr lang="en-US" dirty="0" smtClean="0">
                <a:solidFill>
                  <a:schemeClr val="tx1"/>
                </a:solidFill>
              </a:rPr>
              <a:t>August 30</a:t>
            </a:r>
            <a:r>
              <a:rPr lang="en-US" dirty="0" smtClean="0">
                <a:solidFill>
                  <a:schemeClr val="tx1"/>
                </a:solidFill>
              </a:rPr>
              <a:t>, </a:t>
            </a:r>
            <a:r>
              <a:rPr lang="en-US" dirty="0" smtClean="0">
                <a:solidFill>
                  <a:schemeClr val="tx1"/>
                </a:solidFill>
              </a:rPr>
              <a:t>2013</a:t>
            </a:r>
            <a:endParaRPr lang="en-US" dirty="0">
              <a:solidFill>
                <a:schemeClr val="tx1"/>
              </a:solidFill>
            </a:endParaRPr>
          </a:p>
        </p:txBody>
      </p:sp>
      <p:sp>
        <p:nvSpPr>
          <p:cNvPr id="3" name="Slide Number Placeholder 2"/>
          <p:cNvSpPr>
            <a:spLocks noGrp="1"/>
          </p:cNvSpPr>
          <p:nvPr>
            <p:ph type="sldNum" sz="quarter" idx="12"/>
          </p:nvPr>
        </p:nvSpPr>
        <p:spPr/>
        <p:txBody>
          <a:bodyPr/>
          <a:lstStyle/>
          <a:p>
            <a:fld id="{72F737B2-2E08-49DC-A6FF-38B9E078FB4D}" type="slidenum">
              <a:rPr lang="en-US" smtClean="0"/>
              <a:t>1</a:t>
            </a:fld>
            <a:endParaRPr lang="en-US" dirty="0"/>
          </a:p>
        </p:txBody>
      </p:sp>
    </p:spTree>
    <p:extLst>
      <p:ext uri="{BB962C8B-B14F-4D97-AF65-F5344CB8AC3E}">
        <p14:creationId xmlns:p14="http://schemas.microsoft.com/office/powerpoint/2010/main" val="486585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r>
              <a:rPr lang="en-US" dirty="0" smtClean="0"/>
              <a:t>Planning: Research topic</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10</a:t>
            </a:fld>
            <a:endParaRPr lang="en-US" dirty="0"/>
          </a:p>
        </p:txBody>
      </p:sp>
      <p:sp>
        <p:nvSpPr>
          <p:cNvPr id="7" name="TextBox 6"/>
          <p:cNvSpPr txBox="1"/>
          <p:nvPr/>
        </p:nvSpPr>
        <p:spPr>
          <a:xfrm>
            <a:off x="152400" y="1196400"/>
            <a:ext cx="8915400" cy="4755148"/>
          </a:xfrm>
          <a:prstGeom prst="rect">
            <a:avLst/>
          </a:prstGeom>
          <a:noFill/>
        </p:spPr>
        <p:txBody>
          <a:bodyPr wrap="square" rtlCol="0">
            <a:spAutoFit/>
          </a:bodyPr>
          <a:lstStyle/>
          <a:p>
            <a:pPr marL="457200" indent="-457200">
              <a:buFont typeface="Arial" pitchFamily="34" charset="0"/>
              <a:buChar char="•"/>
            </a:pPr>
            <a:r>
              <a:rPr lang="en-US" sz="3100" dirty="0" smtClean="0"/>
              <a:t>To obtain WESEP PhD, choose a wind energy topic.</a:t>
            </a:r>
          </a:p>
          <a:p>
            <a:pPr marL="457200" indent="-457200">
              <a:buFont typeface="Arial" pitchFamily="34" charset="0"/>
              <a:buChar char="•"/>
            </a:pPr>
            <a:r>
              <a:rPr lang="en-US" sz="3100" dirty="0" smtClean="0"/>
              <a:t>You and advisor must agree on the topic.</a:t>
            </a:r>
          </a:p>
          <a:p>
            <a:pPr marL="457200" indent="-457200">
              <a:buFont typeface="Arial" pitchFamily="34" charset="0"/>
              <a:buChar char="•"/>
            </a:pPr>
            <a:r>
              <a:rPr lang="en-US" sz="3100" dirty="0" smtClean="0"/>
              <a:t>You are encouraged to identify one or more companies who will be interested in your dissertation work.</a:t>
            </a:r>
          </a:p>
          <a:p>
            <a:pPr marL="914400" lvl="1" indent="-457200">
              <a:buFont typeface="Wingdings" pitchFamily="2" charset="2"/>
              <a:buChar char="§"/>
            </a:pPr>
            <a:r>
              <a:rPr lang="en-US" sz="2600" dirty="0" smtClean="0"/>
              <a:t>Mid-term or long-term interests are preferred;</a:t>
            </a:r>
          </a:p>
          <a:p>
            <a:pPr marL="914400" lvl="1" indent="-457200">
              <a:buFont typeface="Wingdings" pitchFamily="2" charset="2"/>
              <a:buChar char="§"/>
            </a:pPr>
            <a:r>
              <a:rPr lang="en-US" sz="2600" dirty="0" smtClean="0"/>
              <a:t>We desire to work collaboratively with industry;</a:t>
            </a:r>
          </a:p>
          <a:p>
            <a:pPr marL="1371600" lvl="2" indent="-457200">
              <a:buFont typeface="Courier New" pitchFamily="49" charset="0"/>
              <a:buChar char="o"/>
            </a:pPr>
            <a:r>
              <a:rPr lang="en-US" sz="2400" dirty="0" smtClean="0"/>
              <a:t>Monthly or quarterly conference calls strongly encouraged</a:t>
            </a:r>
          </a:p>
          <a:p>
            <a:pPr marL="1371600" lvl="2" indent="-457200">
              <a:buFont typeface="Courier New" pitchFamily="49" charset="0"/>
              <a:buChar char="o"/>
            </a:pPr>
            <a:r>
              <a:rPr lang="en-US" sz="2400" dirty="0" smtClean="0"/>
              <a:t>Facilitates internship opportunity and the potential for that opportunity to facilitate and enrich the research</a:t>
            </a:r>
          </a:p>
          <a:p>
            <a:pPr marL="914400" lvl="1" indent="-457200">
              <a:buFont typeface="Wingdings" pitchFamily="2" charset="2"/>
              <a:buChar char="§"/>
            </a:pPr>
            <a:r>
              <a:rPr lang="en-US" sz="2400" dirty="0" smtClean="0"/>
              <a:t>Use “Project spreadsheet” in considering your topic choice</a:t>
            </a:r>
          </a:p>
        </p:txBody>
      </p:sp>
    </p:spTree>
    <p:extLst>
      <p:ext uri="{BB962C8B-B14F-4D97-AF65-F5344CB8AC3E}">
        <p14:creationId xmlns:p14="http://schemas.microsoft.com/office/powerpoint/2010/main" val="3777018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067800" cy="838200"/>
          </a:xfrm>
        </p:spPr>
        <p:txBody>
          <a:bodyPr>
            <a:normAutofit/>
          </a:bodyPr>
          <a:lstStyle/>
          <a:p>
            <a:pPr marL="342900" lvl="0" indent="-342900"/>
            <a:r>
              <a:rPr lang="en-US" dirty="0" smtClean="0"/>
              <a:t>Planning: dissertation as “living” draft</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11</a:t>
            </a:fld>
            <a:endParaRPr lang="en-US" dirty="0"/>
          </a:p>
        </p:txBody>
      </p:sp>
      <p:sp>
        <p:nvSpPr>
          <p:cNvPr id="7" name="TextBox 6"/>
          <p:cNvSpPr txBox="1"/>
          <p:nvPr/>
        </p:nvSpPr>
        <p:spPr>
          <a:xfrm>
            <a:off x="152400" y="762000"/>
            <a:ext cx="8915400" cy="1261884"/>
          </a:xfrm>
          <a:prstGeom prst="rect">
            <a:avLst/>
          </a:prstGeom>
          <a:noFill/>
        </p:spPr>
        <p:txBody>
          <a:bodyPr wrap="square" rtlCol="0">
            <a:spAutoFit/>
          </a:bodyPr>
          <a:lstStyle/>
          <a:p>
            <a:pPr marL="457200" indent="-457200">
              <a:buFont typeface="Arial" pitchFamily="34" charset="0"/>
              <a:buChar char="•"/>
            </a:pPr>
            <a:r>
              <a:rPr lang="en-US" sz="2800" dirty="0" smtClean="0"/>
              <a:t>Have draft1.0 of dissertation by </a:t>
            </a:r>
            <a:r>
              <a:rPr lang="en-US" sz="2800" dirty="0" smtClean="0"/>
              <a:t>Semester 2</a:t>
            </a:r>
            <a:r>
              <a:rPr lang="en-US" sz="2800" dirty="0" smtClean="0"/>
              <a:t>:</a:t>
            </a:r>
            <a:endParaRPr lang="en-US" sz="2800" dirty="0" smtClean="0"/>
          </a:p>
          <a:p>
            <a:pPr marL="914400" lvl="1" indent="-457200">
              <a:buFont typeface="Wingdings" pitchFamily="2" charset="2"/>
              <a:buChar char="§"/>
            </a:pPr>
            <a:r>
              <a:rPr lang="en-US" sz="2400" dirty="0" smtClean="0"/>
              <a:t>Thrust area, topic, objective, chapter headings</a:t>
            </a:r>
          </a:p>
          <a:p>
            <a:pPr marL="914400" lvl="1" indent="-457200">
              <a:buFont typeface="Wingdings" pitchFamily="2" charset="2"/>
              <a:buChar char="§"/>
            </a:pPr>
            <a:r>
              <a:rPr lang="en-US" sz="2400" dirty="0"/>
              <a:t>S</a:t>
            </a:r>
            <a:r>
              <a:rPr lang="en-US" sz="2400" dirty="0" smtClean="0"/>
              <a:t>ome literature review</a:t>
            </a:r>
          </a:p>
        </p:txBody>
      </p:sp>
      <p:sp>
        <p:nvSpPr>
          <p:cNvPr id="5" name="TextBox 4"/>
          <p:cNvSpPr txBox="1"/>
          <p:nvPr/>
        </p:nvSpPr>
        <p:spPr>
          <a:xfrm>
            <a:off x="152400" y="1828800"/>
            <a:ext cx="8915400" cy="2369880"/>
          </a:xfrm>
          <a:prstGeom prst="rect">
            <a:avLst/>
          </a:prstGeom>
          <a:noFill/>
        </p:spPr>
        <p:txBody>
          <a:bodyPr wrap="square" rtlCol="0">
            <a:spAutoFit/>
          </a:bodyPr>
          <a:lstStyle/>
          <a:p>
            <a:pPr marL="457200" indent="-457200">
              <a:buFont typeface="Arial" pitchFamily="34" charset="0"/>
              <a:buChar char="•"/>
            </a:pPr>
            <a:r>
              <a:rPr lang="en-US" sz="2800" dirty="0" smtClean="0"/>
              <a:t>Have draft2.0 of dissertation by </a:t>
            </a:r>
            <a:r>
              <a:rPr lang="en-US" sz="2800" dirty="0" smtClean="0"/>
              <a:t>Semester 3</a:t>
            </a:r>
            <a:r>
              <a:rPr lang="en-US" sz="2800" dirty="0" smtClean="0"/>
              <a:t>:</a:t>
            </a:r>
            <a:endParaRPr lang="en-US" sz="2800" dirty="0" smtClean="0"/>
          </a:p>
          <a:p>
            <a:pPr marL="914400" lvl="1" indent="-457200">
              <a:buFont typeface="Wingdings" pitchFamily="2" charset="2"/>
              <a:buChar char="§"/>
            </a:pPr>
            <a:r>
              <a:rPr lang="en-US" sz="2400" dirty="0" smtClean="0"/>
              <a:t>Thrust area, topic, objective, chapter headings</a:t>
            </a:r>
          </a:p>
          <a:p>
            <a:pPr marL="914400" lvl="1" indent="-457200">
              <a:buFont typeface="Wingdings" pitchFamily="2" charset="2"/>
              <a:buChar char="§"/>
            </a:pPr>
            <a:r>
              <a:rPr lang="en-US" sz="2400" dirty="0"/>
              <a:t>Significant literature </a:t>
            </a:r>
            <a:r>
              <a:rPr lang="en-US" sz="2400" dirty="0" smtClean="0"/>
              <a:t>review</a:t>
            </a:r>
          </a:p>
          <a:p>
            <a:pPr marL="914400" lvl="1" indent="-457200">
              <a:buFont typeface="Wingdings" pitchFamily="2" charset="2"/>
              <a:buChar char="§"/>
            </a:pPr>
            <a:r>
              <a:rPr lang="en-US" sz="2400" dirty="0" smtClean="0"/>
              <a:t>Chapter 1, including high-level articulation of your approach</a:t>
            </a:r>
          </a:p>
          <a:p>
            <a:pPr marL="914400" lvl="1" indent="-457200">
              <a:buFont typeface="Wingdings" pitchFamily="2" charset="2"/>
              <a:buChar char="§"/>
            </a:pPr>
            <a:r>
              <a:rPr lang="en-US" sz="2400" dirty="0" smtClean="0"/>
              <a:t>A research plan for next three years</a:t>
            </a:r>
          </a:p>
          <a:p>
            <a:pPr marL="914400" lvl="1" indent="-457200">
              <a:buFont typeface="Wingdings" pitchFamily="2" charset="2"/>
              <a:buChar char="§"/>
            </a:pPr>
            <a:r>
              <a:rPr lang="en-US" sz="2400" dirty="0" smtClean="0"/>
              <a:t>Initial draft of qualifier </a:t>
            </a:r>
            <a:r>
              <a:rPr lang="en-US" sz="2400" dirty="0"/>
              <a:t>(</a:t>
            </a:r>
            <a:r>
              <a:rPr lang="en-US" sz="2400" dirty="0" smtClean="0"/>
              <a:t>should become part of dissertation)</a:t>
            </a:r>
          </a:p>
        </p:txBody>
      </p:sp>
      <p:sp>
        <p:nvSpPr>
          <p:cNvPr id="6" name="TextBox 5"/>
          <p:cNvSpPr txBox="1"/>
          <p:nvPr/>
        </p:nvSpPr>
        <p:spPr>
          <a:xfrm>
            <a:off x="130629" y="4038600"/>
            <a:ext cx="8915400" cy="2600712"/>
          </a:xfrm>
          <a:prstGeom prst="rect">
            <a:avLst/>
          </a:prstGeom>
          <a:noFill/>
        </p:spPr>
        <p:txBody>
          <a:bodyPr wrap="square" rtlCol="0">
            <a:spAutoFit/>
          </a:bodyPr>
          <a:lstStyle/>
          <a:p>
            <a:pPr marL="457200" indent="-457200">
              <a:buFont typeface="Arial" pitchFamily="34" charset="0"/>
              <a:buChar char="•"/>
            </a:pPr>
            <a:r>
              <a:rPr lang="en-US" sz="2800" dirty="0" smtClean="0"/>
              <a:t>Additional comments:</a:t>
            </a:r>
          </a:p>
          <a:p>
            <a:pPr marL="914400" lvl="1" indent="-457200">
              <a:buFont typeface="Arial" pitchFamily="34" charset="0"/>
              <a:buChar char="•"/>
            </a:pPr>
            <a:r>
              <a:rPr lang="en-US" sz="2400" dirty="0"/>
              <a:t>A</a:t>
            </a:r>
            <a:r>
              <a:rPr lang="en-US" sz="2400" dirty="0" smtClean="0"/>
              <a:t>dvisor should be aware of/involved in your planning</a:t>
            </a:r>
          </a:p>
          <a:p>
            <a:pPr marL="914400" lvl="1" indent="-457200">
              <a:buFont typeface="Arial" pitchFamily="34" charset="0"/>
              <a:buChar char="•"/>
            </a:pPr>
            <a:r>
              <a:rPr lang="en-US" sz="2400" dirty="0" smtClean="0"/>
              <a:t>Turn into WESEP supervisory committee (John Jackman)</a:t>
            </a:r>
          </a:p>
          <a:p>
            <a:pPr marL="914400" lvl="1" indent="-457200">
              <a:buFont typeface="Arial" pitchFamily="34" charset="0"/>
              <a:buChar char="•"/>
            </a:pPr>
            <a:r>
              <a:rPr lang="en-US" sz="2400" dirty="0" smtClean="0"/>
              <a:t>A dissertation draft in year 1?!!!!</a:t>
            </a:r>
          </a:p>
          <a:p>
            <a:pPr lvl="1"/>
            <a:r>
              <a:rPr lang="en-US" sz="2100" dirty="0" smtClean="0">
                <a:sym typeface="Wingdings" pitchFamily="2" charset="2"/>
              </a:rPr>
              <a:t>	</a:t>
            </a:r>
            <a:r>
              <a:rPr lang="en-US" sz="2100" dirty="0" smtClean="0"/>
              <a:t>Better to have a plan and change it than not have a plan</a:t>
            </a:r>
          </a:p>
          <a:p>
            <a:pPr lvl="1"/>
            <a:r>
              <a:rPr lang="en-US" sz="2100" dirty="0"/>
              <a:t>	</a:t>
            </a:r>
            <a:r>
              <a:rPr lang="en-US" sz="2100" dirty="0" smtClean="0">
                <a:sym typeface="Wingdings" pitchFamily="2" charset="2"/>
              </a:rPr>
              <a:t>Living draft: good way to maintain your current thinking</a:t>
            </a:r>
          </a:p>
          <a:p>
            <a:pPr lvl="1"/>
            <a:r>
              <a:rPr lang="en-US" sz="2100" dirty="0">
                <a:sym typeface="Wingdings" pitchFamily="2" charset="2"/>
              </a:rPr>
              <a:t>	</a:t>
            </a:r>
            <a:r>
              <a:rPr lang="en-US" sz="2100" dirty="0" smtClean="0">
                <a:sym typeface="Wingdings" pitchFamily="2" charset="2"/>
              </a:rPr>
              <a:t>Avoids stress of “writing an entire book” at the end</a:t>
            </a:r>
          </a:p>
        </p:txBody>
      </p:sp>
    </p:spTree>
    <p:extLst>
      <p:ext uri="{BB962C8B-B14F-4D97-AF65-F5344CB8AC3E}">
        <p14:creationId xmlns:p14="http://schemas.microsoft.com/office/powerpoint/2010/main" val="2391219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pPr marL="342900" lvl="0" indent="-342900"/>
            <a:r>
              <a:rPr lang="en-US" dirty="0" smtClean="0"/>
              <a:t>Planning: qualifier</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12</a:t>
            </a:fld>
            <a:endParaRPr lang="en-US" dirty="0"/>
          </a:p>
        </p:txBody>
      </p:sp>
      <p:sp>
        <p:nvSpPr>
          <p:cNvPr id="7" name="TextBox 6"/>
          <p:cNvSpPr txBox="1"/>
          <p:nvPr/>
        </p:nvSpPr>
        <p:spPr>
          <a:xfrm>
            <a:off x="76200" y="888623"/>
            <a:ext cx="8991600" cy="2062103"/>
          </a:xfrm>
          <a:prstGeom prst="rect">
            <a:avLst/>
          </a:prstGeom>
          <a:noFill/>
        </p:spPr>
        <p:txBody>
          <a:bodyPr wrap="square" rtlCol="0">
            <a:spAutoFit/>
          </a:bodyPr>
          <a:lstStyle/>
          <a:p>
            <a:r>
              <a:rPr lang="en-US" sz="3200" dirty="0"/>
              <a:t> </a:t>
            </a:r>
            <a:r>
              <a:rPr lang="en-US" sz="3200" b="1" u="sng" dirty="0" smtClean="0"/>
              <a:t>Objective </a:t>
            </a:r>
            <a:r>
              <a:rPr lang="en-US" sz="3200" b="1" u="sng" dirty="0"/>
              <a:t>of exam</a:t>
            </a:r>
            <a:r>
              <a:rPr lang="en-US" sz="3200" dirty="0"/>
              <a:t>: The objective of the qualifier exam is to determine if the student is able to perform research at the level required by the Ph.D. degree. </a:t>
            </a:r>
          </a:p>
        </p:txBody>
      </p:sp>
      <p:sp>
        <p:nvSpPr>
          <p:cNvPr id="6" name="TextBox 5"/>
          <p:cNvSpPr txBox="1"/>
          <p:nvPr/>
        </p:nvSpPr>
        <p:spPr>
          <a:xfrm>
            <a:off x="165100" y="3429000"/>
            <a:ext cx="8991600" cy="1569660"/>
          </a:xfrm>
          <a:prstGeom prst="rect">
            <a:avLst/>
          </a:prstGeom>
          <a:noFill/>
        </p:spPr>
        <p:txBody>
          <a:bodyPr wrap="square" rtlCol="0">
            <a:spAutoFit/>
          </a:bodyPr>
          <a:lstStyle/>
          <a:p>
            <a:r>
              <a:rPr lang="en-US" sz="3200" b="1" u="sng" dirty="0"/>
              <a:t>Expected timeframe of exam</a:t>
            </a:r>
            <a:r>
              <a:rPr lang="en-US" sz="3200" dirty="0"/>
              <a:t>: The qualifier exam is to be administered during the third full semester following the student’s entry into the program.</a:t>
            </a:r>
          </a:p>
        </p:txBody>
      </p:sp>
    </p:spTree>
    <p:extLst>
      <p:ext uri="{BB962C8B-B14F-4D97-AF65-F5344CB8AC3E}">
        <p14:creationId xmlns:p14="http://schemas.microsoft.com/office/powerpoint/2010/main" val="477422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pPr marL="342900" lvl="0" indent="-342900"/>
            <a:r>
              <a:rPr lang="en-US" dirty="0" smtClean="0"/>
              <a:t>Planning: qualifier</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13</a:t>
            </a:fld>
            <a:endParaRPr lang="en-US" dirty="0"/>
          </a:p>
        </p:txBody>
      </p:sp>
      <p:sp>
        <p:nvSpPr>
          <p:cNvPr id="7" name="TextBox 6"/>
          <p:cNvSpPr txBox="1"/>
          <p:nvPr/>
        </p:nvSpPr>
        <p:spPr>
          <a:xfrm>
            <a:off x="76200" y="888623"/>
            <a:ext cx="8991600" cy="6001643"/>
          </a:xfrm>
          <a:prstGeom prst="rect">
            <a:avLst/>
          </a:prstGeom>
          <a:noFill/>
        </p:spPr>
        <p:txBody>
          <a:bodyPr wrap="square" rtlCol="0">
            <a:spAutoFit/>
          </a:bodyPr>
          <a:lstStyle/>
          <a:p>
            <a:r>
              <a:rPr lang="en-US" sz="3200" b="1" u="sng" dirty="0"/>
              <a:t>Exam format</a:t>
            </a:r>
            <a:r>
              <a:rPr lang="en-US" sz="3200" dirty="0"/>
              <a:t>: The student submits a 5-7 page paper one week in advance of the exam date and provides a 15-minute oral summary of the paper, followed by approximately 15 minutes of questioning by the evaluation committee. The qualifier exam is “open” (i.e., anyone may attend the sessions). The major professor is particularly encouraged to be present. The student may be questioned on the content of the submitted paper and presented materials, information from graduate courses taken to date (particularly related to fundamental concepts), and research methods and approaches.</a:t>
            </a:r>
          </a:p>
        </p:txBody>
      </p:sp>
    </p:spTree>
    <p:extLst>
      <p:ext uri="{BB962C8B-B14F-4D97-AF65-F5344CB8AC3E}">
        <p14:creationId xmlns:p14="http://schemas.microsoft.com/office/powerpoint/2010/main" val="2052664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pPr marL="342900" lvl="0" indent="-342900"/>
            <a:r>
              <a:rPr lang="en-US" dirty="0" smtClean="0"/>
              <a:t>Planning: qualifier</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14</a:t>
            </a:fld>
            <a:endParaRPr lang="en-US" dirty="0"/>
          </a:p>
        </p:txBody>
      </p:sp>
      <p:sp>
        <p:nvSpPr>
          <p:cNvPr id="7" name="TextBox 6"/>
          <p:cNvSpPr txBox="1"/>
          <p:nvPr/>
        </p:nvSpPr>
        <p:spPr>
          <a:xfrm>
            <a:off x="76200" y="888623"/>
            <a:ext cx="8991600" cy="6001643"/>
          </a:xfrm>
          <a:prstGeom prst="rect">
            <a:avLst/>
          </a:prstGeom>
          <a:noFill/>
        </p:spPr>
        <p:txBody>
          <a:bodyPr wrap="square" rtlCol="0">
            <a:spAutoFit/>
          </a:bodyPr>
          <a:lstStyle/>
          <a:p>
            <a:r>
              <a:rPr lang="en-US" sz="3200" b="1" u="sng" dirty="0"/>
              <a:t>Problem to be addressed</a:t>
            </a:r>
            <a:r>
              <a:rPr lang="en-US" sz="3200" dirty="0"/>
              <a:t>: The student should develop a research problem related to the dissertation. This may include an articulation of the dissertation problem itself or a sub-problem within the dissertation topic. Some amount of literature review is appropriate. The student will be asked to expound on a research problem and its significance, list the main questions to be answered, propose the method(s), identify needed resources and potential issues that might emerge, and explain expected outcomes. The student should drive the idea and area of work with guidance from the major professor.</a:t>
            </a:r>
          </a:p>
        </p:txBody>
      </p:sp>
    </p:spTree>
    <p:extLst>
      <p:ext uri="{BB962C8B-B14F-4D97-AF65-F5344CB8AC3E}">
        <p14:creationId xmlns:p14="http://schemas.microsoft.com/office/powerpoint/2010/main" val="11803195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792162"/>
          </a:xfrm>
        </p:spPr>
        <p:txBody>
          <a:bodyPr>
            <a:normAutofit/>
          </a:bodyPr>
          <a:lstStyle/>
          <a:p>
            <a:pPr marL="342900" lvl="0" indent="-342900"/>
            <a:r>
              <a:rPr lang="en-US" dirty="0" smtClean="0"/>
              <a:t>Overview of WESEP 594</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15</a:t>
            </a:fld>
            <a:endParaRPr lang="en-US" dirty="0"/>
          </a:p>
        </p:txBody>
      </p:sp>
      <p:sp>
        <p:nvSpPr>
          <p:cNvPr id="7" name="TextBox 6"/>
          <p:cNvSpPr txBox="1"/>
          <p:nvPr/>
        </p:nvSpPr>
        <p:spPr>
          <a:xfrm>
            <a:off x="0" y="914400"/>
            <a:ext cx="9067800" cy="5401479"/>
          </a:xfrm>
          <a:prstGeom prst="rect">
            <a:avLst/>
          </a:prstGeom>
          <a:noFill/>
        </p:spPr>
        <p:txBody>
          <a:bodyPr wrap="square" rtlCol="0">
            <a:spAutoFit/>
          </a:bodyPr>
          <a:lstStyle/>
          <a:p>
            <a:pPr marL="457200" indent="-457200">
              <a:buFont typeface="Arial" pitchFamily="34" charset="0"/>
              <a:buChar char="•"/>
            </a:pPr>
            <a:r>
              <a:rPr lang="en-US" sz="3000" dirty="0" smtClean="0"/>
              <a:t>NSF: ISU’s grad education should change as a result.</a:t>
            </a:r>
          </a:p>
          <a:p>
            <a:pPr marL="457200" indent="-457200">
              <a:buFont typeface="Arial" pitchFamily="34" charset="0"/>
              <a:buChar char="•"/>
            </a:pPr>
            <a:r>
              <a:rPr lang="en-US" sz="3000" dirty="0" smtClean="0"/>
              <a:t>WESEP PhDs required to take it each semester</a:t>
            </a:r>
          </a:p>
          <a:p>
            <a:pPr marL="457200" indent="-457200">
              <a:buFont typeface="Arial" pitchFamily="34" charset="0"/>
              <a:buChar char="•"/>
            </a:pPr>
            <a:r>
              <a:rPr lang="en-US" sz="3000" dirty="0" smtClean="0"/>
              <a:t>4 year program </a:t>
            </a:r>
            <a:r>
              <a:rPr lang="en-US" sz="3000" dirty="0" smtClean="0">
                <a:sym typeface="Wingdings" pitchFamily="2" charset="2"/>
              </a:rPr>
              <a:t> Take this course 8 times.</a:t>
            </a:r>
          </a:p>
          <a:p>
            <a:pPr marL="457200" indent="-457200">
              <a:buFont typeface="Arial" pitchFamily="34" charset="0"/>
              <a:buChar char="•"/>
            </a:pPr>
            <a:r>
              <a:rPr lang="en-US" sz="3000" dirty="0" smtClean="0">
                <a:sym typeface="Wingdings" pitchFamily="2" charset="2"/>
              </a:rPr>
              <a:t>Objective: T</a:t>
            </a:r>
            <a:r>
              <a:rPr lang="en-US" sz="3000" dirty="0" smtClean="0"/>
              <a:t>o </a:t>
            </a:r>
            <a:r>
              <a:rPr lang="en-US" sz="3000" dirty="0"/>
              <a:t>enhance students’ research skills in Wind Energy Science, Engineering &amp;</a:t>
            </a:r>
            <a:r>
              <a:rPr lang="en-US" sz="3000" dirty="0" smtClean="0"/>
              <a:t> </a:t>
            </a:r>
            <a:r>
              <a:rPr lang="en-US" sz="3000" dirty="0"/>
              <a:t>Policy (WESEP</a:t>
            </a:r>
            <a:r>
              <a:rPr lang="en-US" sz="3000" dirty="0" smtClean="0"/>
              <a:t>)</a:t>
            </a:r>
            <a:endParaRPr lang="en-US" sz="3000" dirty="0" smtClean="0">
              <a:sym typeface="Wingdings" pitchFamily="2" charset="2"/>
            </a:endParaRPr>
          </a:p>
          <a:p>
            <a:pPr marL="457200" indent="-457200">
              <a:buFont typeface="Arial" pitchFamily="34" charset="0"/>
              <a:buChar char="•"/>
            </a:pPr>
            <a:r>
              <a:rPr lang="en-US" sz="3000" dirty="0" smtClean="0">
                <a:sym typeface="Wingdings" pitchFamily="2" charset="2"/>
              </a:rPr>
              <a:t>Intended to complement your research efforts</a:t>
            </a:r>
          </a:p>
          <a:p>
            <a:pPr marL="914400" lvl="1" indent="-457200">
              <a:buFont typeface="Arial" pitchFamily="34" charset="0"/>
              <a:buChar char="•"/>
            </a:pPr>
            <a:r>
              <a:rPr lang="en-US" sz="2400" dirty="0" smtClean="0"/>
              <a:t>Instruction on how to do research</a:t>
            </a:r>
          </a:p>
          <a:p>
            <a:pPr marL="914400" lvl="1" indent="-457200">
              <a:buFont typeface="Arial" pitchFamily="34" charset="0"/>
              <a:buChar char="•"/>
            </a:pPr>
            <a:r>
              <a:rPr lang="en-US" sz="2400" dirty="0" smtClean="0"/>
              <a:t>Opportunities to collaborate</a:t>
            </a:r>
          </a:p>
          <a:p>
            <a:pPr marL="914400" lvl="1" indent="-457200">
              <a:buFont typeface="Arial" pitchFamily="34" charset="0"/>
              <a:buChar char="•"/>
            </a:pPr>
            <a:r>
              <a:rPr lang="en-US" sz="2400" dirty="0" smtClean="0"/>
              <a:t>Tangible outcomes: proposals and papers!</a:t>
            </a:r>
          </a:p>
          <a:p>
            <a:pPr marL="457200" indent="-457200">
              <a:buFont typeface="Arial" pitchFamily="34" charset="0"/>
              <a:buChar char="•"/>
            </a:pPr>
            <a:r>
              <a:rPr lang="en-US" sz="3100" dirty="0" smtClean="0"/>
              <a:t>It is more than a 1 credit course: you are the heart of the WESEP program, and this course is a very central tool to use in making it successful</a:t>
            </a:r>
            <a:r>
              <a:rPr lang="en-US" sz="3100" dirty="0" smtClean="0"/>
              <a:t>.</a:t>
            </a:r>
            <a:endParaRPr lang="en-US" sz="3100" dirty="0" smtClean="0"/>
          </a:p>
        </p:txBody>
      </p:sp>
    </p:spTree>
    <p:extLst>
      <p:ext uri="{BB962C8B-B14F-4D97-AF65-F5344CB8AC3E}">
        <p14:creationId xmlns:p14="http://schemas.microsoft.com/office/powerpoint/2010/main" val="7364839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WESEP 594 Activities</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16</a:t>
            </a:fld>
            <a:endParaRPr lang="en-US" dirty="0"/>
          </a:p>
        </p:txBody>
      </p:sp>
      <p:sp>
        <p:nvSpPr>
          <p:cNvPr id="7" name="TextBox 6"/>
          <p:cNvSpPr txBox="1"/>
          <p:nvPr/>
        </p:nvSpPr>
        <p:spPr>
          <a:xfrm>
            <a:off x="0" y="609600"/>
            <a:ext cx="9067800" cy="5109091"/>
          </a:xfrm>
          <a:prstGeom prst="rect">
            <a:avLst/>
          </a:prstGeom>
          <a:noFill/>
        </p:spPr>
        <p:txBody>
          <a:bodyPr wrap="square" rtlCol="0">
            <a:spAutoFit/>
          </a:bodyPr>
          <a:lstStyle/>
          <a:p>
            <a:pPr lvl="0"/>
            <a:r>
              <a:rPr lang="en-US" sz="3000" u="sng" dirty="0" smtClean="0"/>
              <a:t>1. </a:t>
            </a:r>
            <a:r>
              <a:rPr lang="en-US" sz="3000" u="sng" dirty="0" smtClean="0"/>
              <a:t>Broaden </a:t>
            </a:r>
            <a:r>
              <a:rPr lang="en-US" sz="3000" u="sng" dirty="0" smtClean="0"/>
              <a:t>cognitive approaches</a:t>
            </a:r>
            <a:r>
              <a:rPr lang="en-US" sz="3000" dirty="0" smtClean="0"/>
              <a:t>: </a:t>
            </a:r>
          </a:p>
          <a:p>
            <a:pPr lvl="0"/>
            <a:r>
              <a:rPr lang="en-US" sz="2800" dirty="0" smtClean="0"/>
              <a:t>4 Seasoned </a:t>
            </a:r>
            <a:r>
              <a:rPr lang="en-US" sz="2800" dirty="0"/>
              <a:t>researchers will provide </a:t>
            </a:r>
            <a:r>
              <a:rPr lang="en-US" sz="2800" dirty="0" smtClean="0"/>
              <a:t>lectures </a:t>
            </a:r>
            <a:r>
              <a:rPr lang="en-US" sz="2800" dirty="0"/>
              <a:t>on how they “do” </a:t>
            </a:r>
            <a:r>
              <a:rPr lang="en-US" sz="2800" dirty="0" smtClean="0"/>
              <a:t>research</a:t>
            </a:r>
            <a:r>
              <a:rPr lang="en-US" sz="2800" dirty="0"/>
              <a:t>;</a:t>
            </a:r>
            <a:r>
              <a:rPr lang="en-US" sz="2800" dirty="0" smtClean="0"/>
              <a:t> </a:t>
            </a:r>
            <a:r>
              <a:rPr lang="en-US" sz="2800" dirty="0"/>
              <a:t>how they </a:t>
            </a:r>
            <a:r>
              <a:rPr lang="en-US" sz="2800" i="1" dirty="0"/>
              <a:t>think</a:t>
            </a:r>
            <a:r>
              <a:rPr lang="en-US" sz="2800" dirty="0"/>
              <a:t> while doing it, </a:t>
            </a:r>
            <a:r>
              <a:rPr lang="en-US" sz="2800" dirty="0" smtClean="0"/>
              <a:t>addressing:</a:t>
            </a:r>
          </a:p>
          <a:p>
            <a:pPr marL="285750" indent="-285750">
              <a:buFont typeface="Arial" pitchFamily="34" charset="0"/>
              <a:buChar char="•"/>
            </a:pPr>
            <a:r>
              <a:rPr lang="en-US" sz="2000" dirty="0"/>
              <a:t>How do we become aware of the problems we work on? </a:t>
            </a:r>
          </a:p>
          <a:p>
            <a:pPr marL="285750" indent="-285750">
              <a:buFont typeface="Arial" pitchFamily="34" charset="0"/>
              <a:buChar char="•"/>
            </a:pPr>
            <a:r>
              <a:rPr lang="en-US" sz="2000" dirty="0"/>
              <a:t>What are the attributes of a “good research problem”? </a:t>
            </a:r>
          </a:p>
          <a:p>
            <a:pPr marL="285750" indent="-285750">
              <a:buFont typeface="Arial" pitchFamily="34" charset="0"/>
              <a:buChar char="•"/>
            </a:pPr>
            <a:r>
              <a:rPr lang="en-US" sz="2000" dirty="0"/>
              <a:t>To what extent can research be planned?</a:t>
            </a:r>
          </a:p>
          <a:p>
            <a:pPr marL="285750" indent="-285750">
              <a:buFont typeface="Arial" pitchFamily="34" charset="0"/>
              <a:buChar char="•"/>
            </a:pPr>
            <a:r>
              <a:rPr lang="en-US" sz="2000" dirty="0"/>
              <a:t>What is the interplay between creativity and literature review? </a:t>
            </a:r>
          </a:p>
          <a:p>
            <a:pPr marL="285750" indent="-285750">
              <a:buFont typeface="Arial" pitchFamily="34" charset="0"/>
              <a:buChar char="•"/>
            </a:pPr>
            <a:r>
              <a:rPr lang="en-US" sz="2000" dirty="0"/>
              <a:t>What is the desired “end-product” of a research project (paper? “contribution”? patent? technology transfer? impact? graduated student?); how in the research process does choice of “end-product” affect what happens?</a:t>
            </a:r>
          </a:p>
          <a:p>
            <a:pPr marL="285750" indent="-285750">
              <a:buFont typeface="Arial" pitchFamily="34" charset="0"/>
              <a:buChar char="•"/>
            </a:pPr>
            <a:r>
              <a:rPr lang="en-US" sz="2000" dirty="0"/>
              <a:t>When does bottom-up and top-down thinking yield their greatest potential? </a:t>
            </a:r>
          </a:p>
          <a:p>
            <a:pPr marL="285750" indent="-285750">
              <a:buFont typeface="Arial" pitchFamily="34" charset="0"/>
              <a:buChar char="•"/>
            </a:pPr>
            <a:r>
              <a:rPr lang="en-US" sz="2000" dirty="0"/>
              <a:t>How are solution approaches identified? </a:t>
            </a:r>
          </a:p>
          <a:p>
            <a:pPr marL="285750" indent="-285750">
              <a:buFont typeface="Arial" pitchFamily="34" charset="0"/>
              <a:buChar char="•"/>
            </a:pPr>
            <a:r>
              <a:rPr lang="en-US" sz="2000" dirty="0"/>
              <a:t>What constitutes acceptable evidence that a problem is indeed solved?</a:t>
            </a:r>
          </a:p>
          <a:p>
            <a:pPr marL="285750" indent="-285750">
              <a:buFont typeface="Arial" pitchFamily="34" charset="0"/>
              <a:buChar char="•"/>
            </a:pPr>
            <a:r>
              <a:rPr lang="en-US" sz="2000" dirty="0"/>
              <a:t>What organizational structures and modes of human interaction are effective in facilitating research</a:t>
            </a:r>
            <a:r>
              <a:rPr lang="en-US" sz="2000" dirty="0" smtClean="0"/>
              <a:t>?</a:t>
            </a:r>
            <a:endParaRPr lang="en-US" sz="2000" dirty="0" smtClean="0"/>
          </a:p>
        </p:txBody>
      </p:sp>
    </p:spTree>
    <p:extLst>
      <p:ext uri="{BB962C8B-B14F-4D97-AF65-F5344CB8AC3E}">
        <p14:creationId xmlns:p14="http://schemas.microsoft.com/office/powerpoint/2010/main" val="676224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WESEP 594 Activities</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17</a:t>
            </a:fld>
            <a:endParaRPr lang="en-US" dirty="0"/>
          </a:p>
        </p:txBody>
      </p:sp>
      <p:sp>
        <p:nvSpPr>
          <p:cNvPr id="7" name="TextBox 6"/>
          <p:cNvSpPr txBox="1"/>
          <p:nvPr/>
        </p:nvSpPr>
        <p:spPr>
          <a:xfrm>
            <a:off x="0" y="775930"/>
            <a:ext cx="9067800" cy="4001095"/>
          </a:xfrm>
          <a:prstGeom prst="rect">
            <a:avLst/>
          </a:prstGeom>
          <a:noFill/>
        </p:spPr>
        <p:txBody>
          <a:bodyPr wrap="square" rtlCol="0">
            <a:spAutoFit/>
          </a:bodyPr>
          <a:lstStyle/>
          <a:p>
            <a:pPr lvl="0"/>
            <a:r>
              <a:rPr lang="en-US" sz="3000" u="sng" dirty="0"/>
              <a:t>2</a:t>
            </a:r>
            <a:r>
              <a:rPr lang="en-US" sz="3000" u="sng" dirty="0" smtClean="0"/>
              <a:t>. </a:t>
            </a:r>
            <a:r>
              <a:rPr lang="en-US" sz="3000" u="sng" dirty="0" smtClean="0"/>
              <a:t>Develop leadership skills</a:t>
            </a:r>
            <a:r>
              <a:rPr lang="en-US" sz="3000" dirty="0" smtClean="0"/>
              <a:t>: </a:t>
            </a:r>
          </a:p>
          <a:p>
            <a:pPr lvl="0"/>
            <a:r>
              <a:rPr lang="en-US" sz="2800" dirty="0"/>
              <a:t>2</a:t>
            </a:r>
            <a:r>
              <a:rPr lang="en-US" sz="2800" dirty="0" smtClean="0"/>
              <a:t> classes/semester to be </a:t>
            </a:r>
            <a:r>
              <a:rPr lang="en-US" sz="2800" dirty="0"/>
              <a:t>dedicated to ethics, communication, and leadership issues. </a:t>
            </a:r>
            <a:endParaRPr lang="en-US" sz="2800" dirty="0" smtClean="0"/>
          </a:p>
          <a:p>
            <a:pPr lvl="0"/>
            <a:endParaRPr lang="en-US" sz="2800" dirty="0" smtClean="0"/>
          </a:p>
          <a:p>
            <a:pPr lvl="0"/>
            <a:r>
              <a:rPr lang="en-US" sz="2800" dirty="0" smtClean="0"/>
              <a:t>This </a:t>
            </a:r>
            <a:r>
              <a:rPr lang="en-US" sz="2800" dirty="0"/>
              <a:t>activity is central to the </a:t>
            </a:r>
            <a:r>
              <a:rPr lang="en-US" sz="2800" dirty="0" smtClean="0"/>
              <a:t>WESEP program </a:t>
            </a:r>
            <a:r>
              <a:rPr lang="en-US" sz="2800" dirty="0"/>
              <a:t>because high wind penetration will lead to complex human interactions between landowners and land managers, manufacturers, utilities, regulators, </a:t>
            </a:r>
            <a:r>
              <a:rPr lang="en-US" sz="2800" dirty="0" smtClean="0"/>
              <a:t>state and federal agencies, policy-makers</a:t>
            </a:r>
            <a:r>
              <a:rPr lang="en-US" sz="2800" dirty="0"/>
              <a:t>, </a:t>
            </a:r>
            <a:r>
              <a:rPr lang="en-US" sz="2800" dirty="0" smtClean="0"/>
              <a:t>ecologists, and </a:t>
            </a:r>
            <a:r>
              <a:rPr lang="en-US" sz="2800" dirty="0"/>
              <a:t>non-government organizations.</a:t>
            </a:r>
          </a:p>
        </p:txBody>
      </p:sp>
    </p:spTree>
    <p:extLst>
      <p:ext uri="{BB962C8B-B14F-4D97-AF65-F5344CB8AC3E}">
        <p14:creationId xmlns:p14="http://schemas.microsoft.com/office/powerpoint/2010/main" val="2152690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WESEP 594 Activities</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18</a:t>
            </a:fld>
            <a:endParaRPr lang="en-US" dirty="0"/>
          </a:p>
        </p:txBody>
      </p:sp>
      <p:sp>
        <p:nvSpPr>
          <p:cNvPr id="7" name="TextBox 6"/>
          <p:cNvSpPr txBox="1"/>
          <p:nvPr/>
        </p:nvSpPr>
        <p:spPr>
          <a:xfrm>
            <a:off x="0" y="775930"/>
            <a:ext cx="9067800" cy="1846659"/>
          </a:xfrm>
          <a:prstGeom prst="rect">
            <a:avLst/>
          </a:prstGeom>
          <a:noFill/>
        </p:spPr>
        <p:txBody>
          <a:bodyPr wrap="square" rtlCol="0">
            <a:spAutoFit/>
          </a:bodyPr>
          <a:lstStyle/>
          <a:p>
            <a:pPr lvl="0"/>
            <a:r>
              <a:rPr lang="en-US" sz="3000" u="sng" dirty="0"/>
              <a:t>3</a:t>
            </a:r>
            <a:r>
              <a:rPr lang="en-US" sz="3000" u="sng" dirty="0" smtClean="0"/>
              <a:t>. </a:t>
            </a:r>
            <a:r>
              <a:rPr lang="en-US" sz="3000" u="sng" dirty="0" smtClean="0"/>
              <a:t>Industry lectures</a:t>
            </a:r>
            <a:r>
              <a:rPr lang="en-US" sz="3000" dirty="0" smtClean="0"/>
              <a:t>: </a:t>
            </a:r>
          </a:p>
          <a:p>
            <a:pPr lvl="0"/>
            <a:r>
              <a:rPr lang="en-US" sz="2800" dirty="0" smtClean="0"/>
              <a:t>2-3 lectures </a:t>
            </a:r>
            <a:r>
              <a:rPr lang="en-US" sz="2800" dirty="0"/>
              <a:t>will be given by individuals from </a:t>
            </a:r>
            <a:r>
              <a:rPr lang="en-US" sz="2800" dirty="0" smtClean="0"/>
              <a:t>industry. </a:t>
            </a:r>
          </a:p>
          <a:p>
            <a:pPr lvl="0"/>
            <a:r>
              <a:rPr lang="en-US" sz="2800" dirty="0" smtClean="0"/>
              <a:t>If you have suggestions on who you would like to hear from, please do let me know.</a:t>
            </a:r>
            <a:r>
              <a:rPr lang="en-US" sz="2800" dirty="0" smtClean="0"/>
              <a:t> Below are some examples.</a:t>
            </a:r>
            <a:endParaRPr lang="en-US" sz="2800" dirty="0"/>
          </a:p>
        </p:txBody>
      </p:sp>
      <p:pic>
        <p:nvPicPr>
          <p:cNvPr id="5" name="Picture 4"/>
          <p:cNvPicPr/>
          <p:nvPr/>
        </p:nvPicPr>
        <p:blipFill>
          <a:blip r:embed="rId2" cstate="print"/>
          <a:srcRect/>
          <a:stretch>
            <a:fillRect/>
          </a:stretch>
        </p:blipFill>
        <p:spPr bwMode="auto">
          <a:xfrm>
            <a:off x="1143000" y="2743200"/>
            <a:ext cx="6505575" cy="3810000"/>
          </a:xfrm>
          <a:prstGeom prst="rect">
            <a:avLst/>
          </a:prstGeom>
          <a:noFill/>
          <a:ln w="9525">
            <a:noFill/>
            <a:miter lim="800000"/>
            <a:headEnd/>
            <a:tailEnd/>
          </a:ln>
        </p:spPr>
      </p:pic>
    </p:spTree>
    <p:extLst>
      <p:ext uri="{BB962C8B-B14F-4D97-AF65-F5344CB8AC3E}">
        <p14:creationId xmlns:p14="http://schemas.microsoft.com/office/powerpoint/2010/main" val="21284771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WESEP 594 Activities</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19</a:t>
            </a:fld>
            <a:endParaRPr lang="en-US" dirty="0"/>
          </a:p>
        </p:txBody>
      </p:sp>
      <p:sp>
        <p:nvSpPr>
          <p:cNvPr id="7" name="TextBox 6"/>
          <p:cNvSpPr txBox="1"/>
          <p:nvPr/>
        </p:nvSpPr>
        <p:spPr>
          <a:xfrm>
            <a:off x="0" y="985421"/>
            <a:ext cx="9067800" cy="5262979"/>
          </a:xfrm>
          <a:prstGeom prst="rect">
            <a:avLst/>
          </a:prstGeom>
          <a:noFill/>
        </p:spPr>
        <p:txBody>
          <a:bodyPr wrap="square" rtlCol="0">
            <a:spAutoFit/>
          </a:bodyPr>
          <a:lstStyle/>
          <a:p>
            <a:pPr lvl="0"/>
            <a:r>
              <a:rPr lang="en-US" sz="2800" dirty="0" smtClean="0"/>
              <a:t>In the past, WESEP 594 students completed an end-to-end</a:t>
            </a:r>
          </a:p>
          <a:p>
            <a:pPr lvl="0"/>
            <a:r>
              <a:rPr lang="en-US" sz="2800" dirty="0" smtClean="0"/>
              <a:t>research effort in teams.</a:t>
            </a:r>
          </a:p>
          <a:p>
            <a:pPr lvl="0"/>
            <a:endParaRPr lang="en-US" sz="2800" dirty="0" smtClean="0"/>
          </a:p>
          <a:p>
            <a:r>
              <a:rPr lang="en-US" sz="2800" dirty="0" smtClean="0"/>
              <a:t>Motivation was that </a:t>
            </a:r>
            <a:r>
              <a:rPr lang="en-US" sz="2800" dirty="0"/>
              <a:t>having students do this 8 times (once per semester for 4 years) would give </a:t>
            </a:r>
            <a:r>
              <a:rPr lang="en-US" sz="2800" dirty="0" smtClean="0"/>
              <a:t>good </a:t>
            </a:r>
            <a:r>
              <a:rPr lang="en-US" sz="2800" dirty="0"/>
              <a:t>experience in “doing research” while providing </a:t>
            </a:r>
            <a:r>
              <a:rPr lang="en-US" sz="2800" dirty="0" smtClean="0"/>
              <a:t>a desirable breadth</a:t>
            </a:r>
            <a:r>
              <a:rPr lang="en-US" sz="2800" dirty="0"/>
              <a:t> </a:t>
            </a:r>
            <a:r>
              <a:rPr lang="en-US" sz="2800" dirty="0" smtClean="0"/>
              <a:t>of </a:t>
            </a:r>
            <a:r>
              <a:rPr lang="en-US" sz="2800" dirty="0"/>
              <a:t>understanding </a:t>
            </a:r>
            <a:r>
              <a:rPr lang="en-US" sz="2800" dirty="0" smtClean="0"/>
              <a:t>for wind energy. </a:t>
            </a:r>
            <a:r>
              <a:rPr lang="en-US" sz="2800" dirty="0"/>
              <a:t> </a:t>
            </a:r>
          </a:p>
          <a:p>
            <a:pPr lvl="0"/>
            <a:endParaRPr lang="en-US" sz="2800" dirty="0" smtClean="0"/>
          </a:p>
          <a:p>
            <a:r>
              <a:rPr lang="en-US" sz="2800" dirty="0"/>
              <a:t>There was some feedback from students last year indicating their efforts to </a:t>
            </a:r>
            <a:r>
              <a:rPr lang="en-US" sz="2800" dirty="0" smtClean="0"/>
              <a:t>accomplish this was </a:t>
            </a:r>
            <a:r>
              <a:rPr lang="en-US" sz="2800" dirty="0"/>
              <a:t>pretty time-intensive, and that it made them divide their </a:t>
            </a:r>
            <a:r>
              <a:rPr lang="en-US" sz="2800" dirty="0" smtClean="0"/>
              <a:t>time between </a:t>
            </a:r>
            <a:r>
              <a:rPr lang="en-US" sz="2800" dirty="0"/>
              <a:t>the chosen WESEP 594 topic their own dissertation work</a:t>
            </a:r>
            <a:r>
              <a:rPr lang="en-US" sz="2800" dirty="0" smtClean="0"/>
              <a:t>.</a:t>
            </a:r>
            <a:endParaRPr lang="en-US" sz="2800" dirty="0"/>
          </a:p>
        </p:txBody>
      </p:sp>
    </p:spTree>
    <p:extLst>
      <p:ext uri="{BB962C8B-B14F-4D97-AF65-F5344CB8AC3E}">
        <p14:creationId xmlns:p14="http://schemas.microsoft.com/office/powerpoint/2010/main" val="2670967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r>
              <a:rPr lang="en-US" dirty="0" smtClean="0"/>
              <a:t>Overview</a:t>
            </a:r>
            <a:endParaRPr lang="en-US" dirty="0"/>
          </a:p>
        </p:txBody>
      </p:sp>
      <p:sp>
        <p:nvSpPr>
          <p:cNvPr id="3" name="Subtitle 2"/>
          <p:cNvSpPr>
            <a:spLocks noGrp="1"/>
          </p:cNvSpPr>
          <p:nvPr>
            <p:ph type="subTitle" idx="4294967295"/>
          </p:nvPr>
        </p:nvSpPr>
        <p:spPr>
          <a:xfrm>
            <a:off x="0" y="1676400"/>
            <a:ext cx="9144000" cy="4114800"/>
          </a:xfrm>
        </p:spPr>
        <p:txBody>
          <a:bodyPr>
            <a:normAutofit/>
          </a:bodyPr>
          <a:lstStyle/>
          <a:p>
            <a:pPr marL="514350" indent="-514350">
              <a:buFont typeface="+mj-lt"/>
              <a:buAutoNum type="alphaLcPeriod"/>
            </a:pPr>
            <a:r>
              <a:rPr lang="en-US" sz="3100" b="1" dirty="0" smtClean="0"/>
              <a:t>What </a:t>
            </a:r>
            <a:r>
              <a:rPr lang="en-US" sz="3100" b="1" dirty="0" smtClean="0"/>
              <a:t>is WESEP?</a:t>
            </a:r>
            <a:endParaRPr lang="en-US" sz="3100" b="1" dirty="0" smtClean="0"/>
          </a:p>
          <a:p>
            <a:pPr marL="514350" indent="-514350">
              <a:buFont typeface="+mj-lt"/>
              <a:buAutoNum type="alphaLcPeriod"/>
            </a:pPr>
            <a:r>
              <a:rPr lang="en-US" sz="3100" b="1" dirty="0" smtClean="0"/>
              <a:t>Motivation for WESEP</a:t>
            </a:r>
            <a:endParaRPr lang="en-US" sz="3100" b="1" dirty="0" smtClean="0"/>
          </a:p>
          <a:p>
            <a:pPr marL="514350" indent="-514350">
              <a:buFont typeface="+mj-lt"/>
              <a:buAutoNum type="alphaLcPeriod"/>
            </a:pPr>
            <a:r>
              <a:rPr lang="en-US" sz="3100" b="1" dirty="0" smtClean="0"/>
              <a:t>Housekeeping</a:t>
            </a:r>
            <a:endParaRPr lang="en-US" sz="3100" b="1" dirty="0" smtClean="0"/>
          </a:p>
          <a:p>
            <a:pPr marL="514350" indent="-514350">
              <a:buFont typeface="+mj-lt"/>
              <a:buAutoNum type="alphaLcPeriod"/>
            </a:pPr>
            <a:r>
              <a:rPr lang="en-US" sz="3100" b="1" dirty="0" smtClean="0"/>
              <a:t>Planning</a:t>
            </a:r>
          </a:p>
          <a:p>
            <a:pPr marL="514350" indent="-514350">
              <a:buFont typeface="+mj-lt"/>
              <a:buAutoNum type="alphaLcPeriod"/>
            </a:pPr>
            <a:r>
              <a:rPr lang="en-US" sz="3100" b="1" dirty="0" smtClean="0"/>
              <a:t>Overview of WESEP 594</a:t>
            </a:r>
            <a:endParaRPr lang="en-US" sz="3100" b="1" dirty="0"/>
          </a:p>
        </p:txBody>
      </p:sp>
      <p:sp>
        <p:nvSpPr>
          <p:cNvPr id="4" name="Slide Number Placeholder 3"/>
          <p:cNvSpPr>
            <a:spLocks noGrp="1"/>
          </p:cNvSpPr>
          <p:nvPr>
            <p:ph type="sldNum" sz="quarter" idx="12"/>
          </p:nvPr>
        </p:nvSpPr>
        <p:spPr/>
        <p:txBody>
          <a:bodyPr/>
          <a:lstStyle/>
          <a:p>
            <a:fld id="{72F737B2-2E08-49DC-A6FF-38B9E078FB4D}" type="slidenum">
              <a:rPr lang="en-US" smtClean="0"/>
              <a:t>2</a:t>
            </a:fld>
            <a:endParaRPr lang="en-US" dirty="0"/>
          </a:p>
        </p:txBody>
      </p:sp>
    </p:spTree>
    <p:extLst>
      <p:ext uri="{BB962C8B-B14F-4D97-AF65-F5344CB8AC3E}">
        <p14:creationId xmlns:p14="http://schemas.microsoft.com/office/powerpoint/2010/main" val="8870213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WESEP 594 Activities</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20</a:t>
            </a:fld>
            <a:endParaRPr lang="en-US" dirty="0"/>
          </a:p>
        </p:txBody>
      </p:sp>
      <p:sp>
        <p:nvSpPr>
          <p:cNvPr id="7" name="TextBox 6"/>
          <p:cNvSpPr txBox="1"/>
          <p:nvPr/>
        </p:nvSpPr>
        <p:spPr>
          <a:xfrm>
            <a:off x="0" y="985421"/>
            <a:ext cx="9067800" cy="4955203"/>
          </a:xfrm>
          <a:prstGeom prst="rect">
            <a:avLst/>
          </a:prstGeom>
          <a:noFill/>
        </p:spPr>
        <p:txBody>
          <a:bodyPr wrap="square" rtlCol="0">
            <a:spAutoFit/>
          </a:bodyPr>
          <a:lstStyle/>
          <a:p>
            <a:pPr lvl="0"/>
            <a:r>
              <a:rPr lang="en-US" sz="2800" dirty="0" smtClean="0"/>
              <a:t>Alternative approach:</a:t>
            </a:r>
          </a:p>
          <a:p>
            <a:pPr marL="285750" lvl="0" indent="-285750">
              <a:buFont typeface="Arial" pitchFamily="34" charset="0"/>
              <a:buChar char="•"/>
            </a:pPr>
            <a:r>
              <a:rPr lang="en-US" sz="2400" dirty="0" smtClean="0"/>
              <a:t>Each student to provide presentation: two presenters per class </a:t>
            </a:r>
          </a:p>
          <a:p>
            <a:pPr marL="285750" lvl="0" indent="-285750">
              <a:buFont typeface="Arial" pitchFamily="34" charset="0"/>
              <a:buChar char="•"/>
            </a:pPr>
            <a:r>
              <a:rPr lang="en-US" sz="2400" dirty="0" smtClean="0"/>
              <a:t>Presentation should focus on their research: </a:t>
            </a:r>
          </a:p>
          <a:p>
            <a:pPr lvl="1"/>
            <a:r>
              <a:rPr lang="en-US" dirty="0" smtClean="0">
                <a:sym typeface="Wingdings" pitchFamily="2" charset="2"/>
              </a:rPr>
              <a:t> </a:t>
            </a:r>
            <a:r>
              <a:rPr lang="en-US" dirty="0" smtClean="0"/>
              <a:t>objective, motivation, approach, any results, </a:t>
            </a:r>
          </a:p>
          <a:p>
            <a:pPr lvl="1"/>
            <a:r>
              <a:rPr lang="en-US" dirty="0" smtClean="0">
                <a:sym typeface="Wingdings" pitchFamily="2" charset="2"/>
              </a:rPr>
              <a:t> </a:t>
            </a:r>
            <a:r>
              <a:rPr lang="en-US" dirty="0" smtClean="0"/>
              <a:t>relationship to the work of other WESEP students</a:t>
            </a:r>
          </a:p>
          <a:p>
            <a:pPr marL="285750" lvl="0" indent="-285750">
              <a:buFont typeface="Arial" pitchFamily="34" charset="0"/>
              <a:buChar char="•"/>
            </a:pPr>
            <a:r>
              <a:rPr lang="en-US" sz="2400" dirty="0" smtClean="0"/>
              <a:t>Presenter selects technical paper; distributes 1 week in advance together with dissertation topic </a:t>
            </a:r>
          </a:p>
          <a:p>
            <a:pPr lvl="1"/>
            <a:r>
              <a:rPr lang="en-US" dirty="0" smtClean="0">
                <a:sym typeface="Wingdings" pitchFamily="2" charset="2"/>
              </a:rPr>
              <a:t>Paper to provide foundational background for important element(s) of the </a:t>
            </a:r>
            <a:r>
              <a:rPr lang="en-US" dirty="0" err="1" smtClean="0">
                <a:sym typeface="Wingdings" pitchFamily="2" charset="2"/>
              </a:rPr>
              <a:t>disst</a:t>
            </a:r>
            <a:r>
              <a:rPr lang="en-US" dirty="0" smtClean="0">
                <a:sym typeface="Wingdings" pitchFamily="2" charset="2"/>
              </a:rPr>
              <a:t> topic</a:t>
            </a:r>
          </a:p>
          <a:p>
            <a:pPr lvl="1"/>
            <a:r>
              <a:rPr lang="en-US" dirty="0" smtClean="0">
                <a:sym typeface="Wingdings" pitchFamily="2" charset="2"/>
              </a:rPr>
              <a:t>All WESEP 594 students to read paper to gain background and prepare for seminar</a:t>
            </a:r>
            <a:endParaRPr lang="en-US" dirty="0" smtClean="0"/>
          </a:p>
          <a:p>
            <a:pPr marL="285750" lvl="0" indent="-285750">
              <a:buFont typeface="Arial" pitchFamily="34" charset="0"/>
              <a:buChar char="•"/>
            </a:pPr>
            <a:r>
              <a:rPr lang="en-US" sz="2400" dirty="0" smtClean="0"/>
              <a:t>Each presenter has 20 min + 5 min Q&amp;A</a:t>
            </a:r>
          </a:p>
          <a:p>
            <a:pPr marL="285750" lvl="0" indent="-285750">
              <a:buFont typeface="Arial" pitchFamily="34" charset="0"/>
              <a:buChar char="•"/>
            </a:pPr>
            <a:r>
              <a:rPr lang="en-US" sz="2400" dirty="0"/>
              <a:t>R</a:t>
            </a:r>
            <a:r>
              <a:rPr lang="en-US" sz="2400" dirty="0" smtClean="0"/>
              <a:t>est of the class provides “Response” (&lt; 1 </a:t>
            </a:r>
            <a:r>
              <a:rPr lang="en-US" sz="2400" dirty="0" err="1" smtClean="0"/>
              <a:t>pg</a:t>
            </a:r>
            <a:r>
              <a:rPr lang="en-US" sz="2400" dirty="0" smtClean="0"/>
              <a:t>) by end of class:</a:t>
            </a:r>
          </a:p>
          <a:p>
            <a:pPr marL="742950" lvl="1" indent="-285750">
              <a:buFont typeface="Wingdings" pitchFamily="2" charset="2"/>
              <a:buChar char="è"/>
            </a:pPr>
            <a:r>
              <a:rPr lang="en-US" dirty="0">
                <a:sym typeface="Wingdings" pitchFamily="2" charset="2"/>
              </a:rPr>
              <a:t>How does the work relate (or could relate) to my own </a:t>
            </a:r>
            <a:r>
              <a:rPr lang="en-US" dirty="0" err="1">
                <a:sym typeface="Wingdings" pitchFamily="2" charset="2"/>
              </a:rPr>
              <a:t>disst</a:t>
            </a:r>
            <a:r>
              <a:rPr lang="en-US" dirty="0">
                <a:sym typeface="Wingdings" pitchFamily="2" charset="2"/>
              </a:rPr>
              <a:t> work?</a:t>
            </a:r>
          </a:p>
          <a:p>
            <a:pPr marL="742950" lvl="1" indent="-285750">
              <a:buFont typeface="Wingdings" pitchFamily="2" charset="2"/>
              <a:buChar char="è"/>
            </a:pPr>
            <a:r>
              <a:rPr lang="en-US" dirty="0">
                <a:sym typeface="Wingdings" pitchFamily="2" charset="2"/>
              </a:rPr>
              <a:t>How does the work relate (or could relate) to the </a:t>
            </a:r>
            <a:r>
              <a:rPr lang="en-US" dirty="0" err="1">
                <a:sym typeface="Wingdings" pitchFamily="2" charset="2"/>
              </a:rPr>
              <a:t>disst</a:t>
            </a:r>
            <a:r>
              <a:rPr lang="en-US" dirty="0">
                <a:sym typeface="Wingdings" pitchFamily="2" charset="2"/>
              </a:rPr>
              <a:t> work of other WESEP students?</a:t>
            </a:r>
            <a:endParaRPr lang="en-US" dirty="0"/>
          </a:p>
          <a:p>
            <a:pPr marL="742950" lvl="1" indent="-285750">
              <a:buFont typeface="Wingdings" pitchFamily="2" charset="2"/>
              <a:buChar char="è"/>
            </a:pPr>
            <a:r>
              <a:rPr lang="en-US" dirty="0" smtClean="0">
                <a:sym typeface="Wingdings" pitchFamily="2" charset="2"/>
              </a:rPr>
              <a:t>What are the strengths of this research?</a:t>
            </a:r>
          </a:p>
          <a:p>
            <a:pPr marL="742950" lvl="1" indent="-285750">
              <a:buFont typeface="Wingdings" pitchFamily="2" charset="2"/>
              <a:buChar char="è"/>
            </a:pPr>
            <a:r>
              <a:rPr lang="en-US" dirty="0" smtClean="0">
                <a:sym typeface="Wingdings" pitchFamily="2" charset="2"/>
              </a:rPr>
              <a:t>How could the research be enriched/improved?</a:t>
            </a:r>
          </a:p>
        </p:txBody>
      </p:sp>
    </p:spTree>
    <p:extLst>
      <p:ext uri="{BB962C8B-B14F-4D97-AF65-F5344CB8AC3E}">
        <p14:creationId xmlns:p14="http://schemas.microsoft.com/office/powerpoint/2010/main" val="1698019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Student Response to Presenter</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21</a:t>
            </a:fld>
            <a:endParaRPr lang="en-US" dirty="0"/>
          </a:p>
        </p:txBody>
      </p:sp>
      <p:sp>
        <p:nvSpPr>
          <p:cNvPr id="7" name="TextBox 6"/>
          <p:cNvSpPr txBox="1"/>
          <p:nvPr/>
        </p:nvSpPr>
        <p:spPr>
          <a:xfrm>
            <a:off x="188686" y="838200"/>
            <a:ext cx="8915400" cy="5324535"/>
          </a:xfrm>
          <a:prstGeom prst="rect">
            <a:avLst/>
          </a:prstGeom>
          <a:noFill/>
        </p:spPr>
        <p:txBody>
          <a:bodyPr wrap="square" rtlCol="0">
            <a:spAutoFit/>
          </a:bodyPr>
          <a:lstStyle/>
          <a:p>
            <a:r>
              <a:rPr lang="en-US" sz="2800" dirty="0" smtClean="0"/>
              <a:t>My </a:t>
            </a:r>
            <a:r>
              <a:rPr lang="en-US" sz="2800" dirty="0"/>
              <a:t>name:   </a:t>
            </a:r>
            <a:r>
              <a:rPr lang="en-US" b="1" dirty="0"/>
              <a:t>(Class students fill this out before class</a:t>
            </a:r>
            <a:r>
              <a:rPr lang="en-US" b="1" dirty="0" smtClean="0"/>
              <a:t>)</a:t>
            </a:r>
            <a:endParaRPr lang="en-US" dirty="0"/>
          </a:p>
          <a:p>
            <a:r>
              <a:rPr lang="en-US" sz="2800" b="1" dirty="0"/>
              <a:t>Today’s Student Presenter 1:  </a:t>
            </a:r>
            <a:r>
              <a:rPr lang="en-US" b="1" dirty="0"/>
              <a:t>(Class students fill this out before class</a:t>
            </a:r>
            <a:r>
              <a:rPr lang="en-US" b="1" dirty="0" smtClean="0"/>
              <a:t>)</a:t>
            </a:r>
            <a:endParaRPr lang="en-US" dirty="0"/>
          </a:p>
          <a:p>
            <a:r>
              <a:rPr lang="en-US" sz="2800" dirty="0" smtClean="0"/>
              <a:t>Research </a:t>
            </a:r>
            <a:r>
              <a:rPr lang="en-US" sz="2800" dirty="0"/>
              <a:t>paper 1 author, title: </a:t>
            </a:r>
            <a:r>
              <a:rPr lang="en-US" dirty="0"/>
              <a:t> </a:t>
            </a:r>
            <a:r>
              <a:rPr lang="en-US" b="1" dirty="0" smtClean="0"/>
              <a:t>(Class </a:t>
            </a:r>
            <a:r>
              <a:rPr lang="en-US" b="1" dirty="0"/>
              <a:t>students fill this out before </a:t>
            </a:r>
            <a:r>
              <a:rPr lang="en-US" b="1" dirty="0" smtClean="0"/>
              <a:t>class)</a:t>
            </a:r>
            <a:endParaRPr lang="en-US" sz="2800" dirty="0"/>
          </a:p>
          <a:p>
            <a:r>
              <a:rPr lang="en-US" sz="2800" dirty="0"/>
              <a:t>Research topic Student 1: </a:t>
            </a:r>
            <a:r>
              <a:rPr lang="en-US" b="1" dirty="0"/>
              <a:t>(Class students fill this out before class</a:t>
            </a:r>
            <a:r>
              <a:rPr lang="en-US" b="1" dirty="0" smtClean="0"/>
              <a:t>)</a:t>
            </a:r>
            <a:r>
              <a:rPr lang="en-US" dirty="0"/>
              <a:t> </a:t>
            </a:r>
          </a:p>
          <a:p>
            <a:r>
              <a:rPr lang="en-US" sz="2800" dirty="0" smtClean="0"/>
              <a:t>1-page response:</a:t>
            </a:r>
          </a:p>
          <a:p>
            <a:pPr marL="742950" lvl="1" indent="-285750">
              <a:buFont typeface="Wingdings" pitchFamily="2" charset="2"/>
              <a:buChar char="è"/>
            </a:pPr>
            <a:r>
              <a:rPr lang="en-US" dirty="0">
                <a:sym typeface="Wingdings" pitchFamily="2" charset="2"/>
              </a:rPr>
              <a:t>How does the work relate (or could relate) to my own </a:t>
            </a:r>
            <a:r>
              <a:rPr lang="en-US" dirty="0" err="1">
                <a:sym typeface="Wingdings" pitchFamily="2" charset="2"/>
              </a:rPr>
              <a:t>disst</a:t>
            </a:r>
            <a:r>
              <a:rPr lang="en-US" dirty="0">
                <a:sym typeface="Wingdings" pitchFamily="2" charset="2"/>
              </a:rPr>
              <a:t> work</a:t>
            </a:r>
            <a:r>
              <a:rPr lang="en-US" dirty="0" smtClean="0">
                <a:sym typeface="Wingdings" pitchFamily="2" charset="2"/>
              </a:rPr>
              <a:t>?</a:t>
            </a:r>
          </a:p>
          <a:p>
            <a:pPr lvl="1"/>
            <a:r>
              <a:rPr lang="en-US" b="1" dirty="0" smtClean="0"/>
              <a:t>      (Develop 1 paragraph </a:t>
            </a:r>
            <a:r>
              <a:rPr lang="en-US" b="1" dirty="0"/>
              <a:t>narrative before </a:t>
            </a:r>
            <a:r>
              <a:rPr lang="en-US" b="1" dirty="0" smtClean="0"/>
              <a:t>class</a:t>
            </a:r>
            <a:r>
              <a:rPr lang="en-US" b="1" dirty="0"/>
              <a:t>)</a:t>
            </a:r>
            <a:endParaRPr lang="en-US" dirty="0">
              <a:sym typeface="Wingdings" pitchFamily="2" charset="2"/>
            </a:endParaRPr>
          </a:p>
          <a:p>
            <a:pPr marL="742950" lvl="1" indent="-285750">
              <a:buFont typeface="Wingdings" pitchFamily="2" charset="2"/>
              <a:buChar char="è"/>
            </a:pPr>
            <a:r>
              <a:rPr lang="en-US" dirty="0">
                <a:sym typeface="Wingdings" pitchFamily="2" charset="2"/>
              </a:rPr>
              <a:t>How does the work relate (or could relate) </a:t>
            </a:r>
            <a:r>
              <a:rPr lang="en-US" dirty="0" smtClean="0">
                <a:sym typeface="Wingdings" pitchFamily="2" charset="2"/>
              </a:rPr>
              <a:t>to </a:t>
            </a:r>
            <a:r>
              <a:rPr lang="en-US" dirty="0" err="1">
                <a:sym typeface="Wingdings" pitchFamily="2" charset="2"/>
              </a:rPr>
              <a:t>disst</a:t>
            </a:r>
            <a:r>
              <a:rPr lang="en-US" dirty="0">
                <a:sym typeface="Wingdings" pitchFamily="2" charset="2"/>
              </a:rPr>
              <a:t> work of other WESEP students</a:t>
            </a:r>
            <a:r>
              <a:rPr lang="en-US" dirty="0" smtClean="0">
                <a:sym typeface="Wingdings" pitchFamily="2" charset="2"/>
              </a:rPr>
              <a:t>?</a:t>
            </a:r>
          </a:p>
          <a:p>
            <a:pPr lvl="1"/>
            <a:r>
              <a:rPr lang="en-US" b="1" dirty="0" smtClean="0"/>
              <a:t>      (</a:t>
            </a:r>
            <a:r>
              <a:rPr lang="en-US" b="1" dirty="0"/>
              <a:t>Develop 1 paragraph narrative before class</a:t>
            </a:r>
            <a:r>
              <a:rPr lang="en-US" b="1" dirty="0" smtClean="0"/>
              <a:t>)</a:t>
            </a:r>
            <a:endParaRPr lang="en-US" dirty="0"/>
          </a:p>
          <a:p>
            <a:pPr marL="742950" lvl="1" indent="-285750">
              <a:buFont typeface="Wingdings" pitchFamily="2" charset="2"/>
              <a:buChar char="è"/>
            </a:pPr>
            <a:r>
              <a:rPr lang="en-US" dirty="0">
                <a:sym typeface="Wingdings" pitchFamily="2" charset="2"/>
              </a:rPr>
              <a:t>What are the strengths of this research</a:t>
            </a:r>
            <a:r>
              <a:rPr lang="en-US" dirty="0" smtClean="0">
                <a:sym typeface="Wingdings" pitchFamily="2" charset="2"/>
              </a:rPr>
              <a:t>?</a:t>
            </a:r>
          </a:p>
          <a:p>
            <a:pPr lvl="1"/>
            <a:r>
              <a:rPr lang="en-US" b="1" dirty="0" smtClean="0"/>
              <a:t>      (</a:t>
            </a:r>
            <a:r>
              <a:rPr lang="en-US" b="1" dirty="0"/>
              <a:t>Develop </a:t>
            </a:r>
            <a:r>
              <a:rPr lang="en-US" b="1" dirty="0" smtClean="0"/>
              <a:t> 1 paragraph narrative in class)</a:t>
            </a:r>
            <a:endParaRPr lang="en-US" dirty="0">
              <a:sym typeface="Wingdings" pitchFamily="2" charset="2"/>
            </a:endParaRPr>
          </a:p>
          <a:p>
            <a:pPr marL="742950" lvl="1" indent="-285750">
              <a:buFont typeface="Wingdings" pitchFamily="2" charset="2"/>
              <a:buChar char="è"/>
            </a:pPr>
            <a:r>
              <a:rPr lang="en-US" dirty="0">
                <a:sym typeface="Wingdings" pitchFamily="2" charset="2"/>
              </a:rPr>
              <a:t>How could the research be enriched/improved</a:t>
            </a:r>
            <a:r>
              <a:rPr lang="en-US" dirty="0" smtClean="0">
                <a:sym typeface="Wingdings" pitchFamily="2" charset="2"/>
              </a:rPr>
              <a:t>?</a:t>
            </a:r>
          </a:p>
          <a:p>
            <a:pPr lvl="1"/>
            <a:r>
              <a:rPr lang="en-US" b="1" dirty="0" smtClean="0"/>
              <a:t>     (</a:t>
            </a:r>
            <a:r>
              <a:rPr lang="en-US" b="1" dirty="0"/>
              <a:t>Develop  1 paragraph narrative in class</a:t>
            </a:r>
            <a:r>
              <a:rPr lang="en-US" b="1" dirty="0" smtClean="0"/>
              <a:t>)</a:t>
            </a:r>
            <a:endParaRPr lang="en-US" sz="2800" dirty="0"/>
          </a:p>
          <a:p>
            <a:r>
              <a:rPr lang="en-US" sz="2800" dirty="0"/>
              <a:t>Turn in to instructor at end of </a:t>
            </a:r>
            <a:r>
              <a:rPr lang="en-US" sz="2800" dirty="0" smtClean="0"/>
              <a:t>class.</a:t>
            </a:r>
            <a:endParaRPr lang="en-US" sz="2800" dirty="0"/>
          </a:p>
          <a:p>
            <a:r>
              <a:rPr lang="en-US" sz="2800" dirty="0"/>
              <a:t>Instructor </a:t>
            </a:r>
            <a:r>
              <a:rPr lang="en-US" sz="2800" dirty="0" smtClean="0"/>
              <a:t>reviews; passes </a:t>
            </a:r>
            <a:r>
              <a:rPr lang="en-US" sz="2800" dirty="0"/>
              <a:t>on to </a:t>
            </a:r>
            <a:r>
              <a:rPr lang="en-US" sz="2800" dirty="0" smtClean="0"/>
              <a:t>Presenter </a:t>
            </a:r>
            <a:r>
              <a:rPr lang="en-US" sz="2800" dirty="0"/>
              <a:t>1 the </a:t>
            </a:r>
            <a:r>
              <a:rPr lang="en-US" sz="2800" dirty="0" smtClean="0"/>
              <a:t>next week</a:t>
            </a:r>
            <a:endParaRPr lang="en-US" sz="2800" dirty="0"/>
          </a:p>
        </p:txBody>
      </p:sp>
    </p:spTree>
    <p:extLst>
      <p:ext uri="{BB962C8B-B14F-4D97-AF65-F5344CB8AC3E}">
        <p14:creationId xmlns:p14="http://schemas.microsoft.com/office/powerpoint/2010/main" val="3510970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792162"/>
          </a:xfrm>
        </p:spPr>
        <p:txBody>
          <a:bodyPr>
            <a:normAutofit/>
          </a:bodyPr>
          <a:lstStyle/>
          <a:p>
            <a:pPr marL="342900" lvl="0" indent="-342900"/>
            <a:r>
              <a:rPr lang="en-US" dirty="0" smtClean="0"/>
              <a:t>What </a:t>
            </a:r>
            <a:r>
              <a:rPr lang="en-US" dirty="0" smtClean="0"/>
              <a:t>is WESEP? Overview</a:t>
            </a:r>
            <a:endParaRPr lang="en-US" dirty="0"/>
          </a:p>
        </p:txBody>
      </p:sp>
      <p:sp>
        <p:nvSpPr>
          <p:cNvPr id="3" name="Subtitle 2"/>
          <p:cNvSpPr>
            <a:spLocks noGrp="1"/>
          </p:cNvSpPr>
          <p:nvPr>
            <p:ph type="subTitle" idx="4294967295"/>
          </p:nvPr>
        </p:nvSpPr>
        <p:spPr>
          <a:xfrm>
            <a:off x="21336" y="609600"/>
            <a:ext cx="9144000" cy="990600"/>
          </a:xfrm>
        </p:spPr>
        <p:txBody>
          <a:bodyPr>
            <a:normAutofit fontScale="85000" lnSpcReduction="10000"/>
          </a:bodyPr>
          <a:lstStyle/>
          <a:p>
            <a:pPr lvl="0"/>
            <a:r>
              <a:rPr lang="en-US" dirty="0" smtClean="0"/>
              <a:t>A PhD </a:t>
            </a:r>
            <a:r>
              <a:rPr lang="en-US" dirty="0"/>
              <a:t>degree program, like EE, ME, … but not a department</a:t>
            </a:r>
          </a:p>
          <a:p>
            <a:pPr lvl="0"/>
            <a:r>
              <a:rPr lang="en-US" dirty="0" smtClean="0"/>
              <a:t>Interdepartmental: grad faculty from different departments</a:t>
            </a:r>
            <a:endParaRPr lang="en-US" dirty="0"/>
          </a:p>
        </p:txBody>
      </p:sp>
      <p:sp>
        <p:nvSpPr>
          <p:cNvPr id="4" name="TextBox 3"/>
          <p:cNvSpPr txBox="1"/>
          <p:nvPr/>
        </p:nvSpPr>
        <p:spPr>
          <a:xfrm>
            <a:off x="1066800" y="1447800"/>
            <a:ext cx="3953256" cy="1938992"/>
          </a:xfrm>
          <a:prstGeom prst="rect">
            <a:avLst/>
          </a:prstGeom>
          <a:noFill/>
        </p:spPr>
        <p:txBody>
          <a:bodyPr wrap="square" rtlCol="0">
            <a:spAutoFit/>
          </a:bodyPr>
          <a:lstStyle/>
          <a:p>
            <a:r>
              <a:rPr lang="en-US" sz="2000" b="1" dirty="0" smtClean="0"/>
              <a:t>Aerospace </a:t>
            </a:r>
            <a:r>
              <a:rPr lang="en-US" sz="2000" b="1" dirty="0" err="1" smtClean="0"/>
              <a:t>Eng</a:t>
            </a:r>
            <a:r>
              <a:rPr lang="en-US" sz="2000" b="1" dirty="0" err="1"/>
              <a:t>r</a:t>
            </a:r>
            <a:endParaRPr lang="en-US" sz="2000" b="1" dirty="0" smtClean="0"/>
          </a:p>
          <a:p>
            <a:r>
              <a:rPr lang="en-US" sz="2000" b="1" dirty="0" smtClean="0"/>
              <a:t>Geological &amp; </a:t>
            </a:r>
            <a:r>
              <a:rPr lang="en-US" sz="2000" b="1" dirty="0"/>
              <a:t>Atmospheric </a:t>
            </a:r>
            <a:r>
              <a:rPr lang="en-US" sz="2000" b="1" dirty="0" smtClean="0"/>
              <a:t>Sciences </a:t>
            </a:r>
          </a:p>
          <a:p>
            <a:r>
              <a:rPr lang="en-US" sz="2000" b="1" dirty="0" smtClean="0"/>
              <a:t>Agronomy</a:t>
            </a:r>
          </a:p>
          <a:p>
            <a:r>
              <a:rPr lang="en-US" sz="2000" b="1" dirty="0" smtClean="0"/>
              <a:t>Electrical </a:t>
            </a:r>
            <a:r>
              <a:rPr lang="en-US" sz="2000" b="1" dirty="0"/>
              <a:t>&amp; Computer Eng</a:t>
            </a:r>
            <a:r>
              <a:rPr lang="en-US" sz="2000" b="1" dirty="0" smtClean="0"/>
              <a:t>.</a:t>
            </a:r>
          </a:p>
          <a:p>
            <a:r>
              <a:rPr lang="en-US" sz="2000" b="1" dirty="0"/>
              <a:t>Materials Science Eng</a:t>
            </a:r>
            <a:r>
              <a:rPr lang="en-US" sz="2000" b="1" dirty="0" smtClean="0"/>
              <a:t>.</a:t>
            </a:r>
          </a:p>
          <a:p>
            <a:r>
              <a:rPr lang="en-US" sz="2000" b="1" dirty="0"/>
              <a:t>Industrial &amp; Man Systems Eng</a:t>
            </a:r>
            <a:r>
              <a:rPr lang="en-US" sz="2000" b="1" dirty="0" smtClean="0"/>
              <a:t>.</a:t>
            </a:r>
            <a:endParaRPr lang="en-US" sz="2000" b="1" dirty="0"/>
          </a:p>
        </p:txBody>
      </p:sp>
      <p:sp>
        <p:nvSpPr>
          <p:cNvPr id="5" name="TextBox 4"/>
          <p:cNvSpPr txBox="1"/>
          <p:nvPr/>
        </p:nvSpPr>
        <p:spPr>
          <a:xfrm>
            <a:off x="5181600" y="1470124"/>
            <a:ext cx="3733800" cy="1938992"/>
          </a:xfrm>
          <a:prstGeom prst="rect">
            <a:avLst/>
          </a:prstGeom>
          <a:noFill/>
        </p:spPr>
        <p:txBody>
          <a:bodyPr wrap="square" rtlCol="0">
            <a:spAutoFit/>
          </a:bodyPr>
          <a:lstStyle/>
          <a:p>
            <a:r>
              <a:rPr lang="en-US" sz="2000" b="1" dirty="0" smtClean="0"/>
              <a:t>Sociology</a:t>
            </a:r>
          </a:p>
          <a:p>
            <a:r>
              <a:rPr lang="en-US" sz="2000" b="1" dirty="0" smtClean="0"/>
              <a:t>Economics</a:t>
            </a:r>
          </a:p>
          <a:p>
            <a:r>
              <a:rPr lang="en-US" sz="2000" b="1" dirty="0" smtClean="0"/>
              <a:t>Statistics</a:t>
            </a:r>
          </a:p>
          <a:p>
            <a:r>
              <a:rPr lang="en-US" sz="2000" b="1" dirty="0" smtClean="0"/>
              <a:t>Journalism </a:t>
            </a:r>
            <a:r>
              <a:rPr lang="en-US" sz="2000" b="1" dirty="0"/>
              <a:t>&amp; </a:t>
            </a:r>
            <a:r>
              <a:rPr lang="en-US" sz="2000" b="1" dirty="0" smtClean="0"/>
              <a:t>Communications</a:t>
            </a:r>
          </a:p>
          <a:p>
            <a:r>
              <a:rPr lang="en-US" sz="2000" b="1" dirty="0" smtClean="0"/>
              <a:t>Civil</a:t>
            </a:r>
            <a:r>
              <a:rPr lang="en-US" sz="2000" b="1" dirty="0"/>
              <a:t>, </a:t>
            </a:r>
            <a:r>
              <a:rPr lang="en-US" sz="2000" b="1" dirty="0" smtClean="0"/>
              <a:t>Con </a:t>
            </a:r>
            <a:r>
              <a:rPr lang="en-US" sz="2000" b="1" dirty="0"/>
              <a:t>&amp; Environmental Eng., Mechanical Eng.</a:t>
            </a:r>
          </a:p>
        </p:txBody>
      </p:sp>
      <p:sp>
        <p:nvSpPr>
          <p:cNvPr id="9" name="Subtitle 2"/>
          <p:cNvSpPr txBox="1">
            <a:spLocks/>
          </p:cNvSpPr>
          <p:nvPr/>
        </p:nvSpPr>
        <p:spPr>
          <a:xfrm>
            <a:off x="0" y="5562600"/>
            <a:ext cx="9144000" cy="13127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300" dirty="0" smtClean="0"/>
              <a:t>Admitted applicants must have calculus-based UG or MS training. It is expected that most admitted applicants will come with UG and/or MS degrees in math, engineering, economics, statistics, atmospheric sciences.</a:t>
            </a:r>
            <a:endParaRPr lang="en-US" sz="2300" dirty="0"/>
          </a:p>
        </p:txBody>
      </p:sp>
      <p:sp>
        <p:nvSpPr>
          <p:cNvPr id="10" name="Subtitle 2"/>
          <p:cNvSpPr txBox="1">
            <a:spLocks/>
          </p:cNvSpPr>
          <p:nvPr/>
        </p:nvSpPr>
        <p:spPr>
          <a:xfrm>
            <a:off x="1600200" y="3429000"/>
            <a:ext cx="6934200" cy="201237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b="1" dirty="0"/>
              <a:t>R</a:t>
            </a:r>
            <a:r>
              <a:rPr lang="en-US" sz="1800" b="1" dirty="0" smtClean="0"/>
              <a:t>esearch structure is by following thrusts:</a:t>
            </a:r>
          </a:p>
          <a:p>
            <a:pPr marL="571500" indent="-571500">
              <a:buFont typeface="+mj-lt"/>
              <a:buAutoNum type="romanUcPeriod"/>
            </a:pPr>
            <a:r>
              <a:rPr lang="en-US" sz="1800" b="1" dirty="0" smtClean="0"/>
              <a:t>Wind resource characterization &amp; aerodynamics of wind farms </a:t>
            </a:r>
            <a:endParaRPr lang="en-US" sz="1800" dirty="0" smtClean="0"/>
          </a:p>
          <a:p>
            <a:pPr marL="571500" indent="-571500">
              <a:buFont typeface="+mj-lt"/>
              <a:buAutoNum type="romanUcPeriod"/>
            </a:pPr>
            <a:r>
              <a:rPr lang="en-US" sz="1800" b="1" dirty="0" smtClean="0"/>
              <a:t>Wind energy conversion system and grid operations </a:t>
            </a:r>
            <a:endParaRPr lang="en-US" sz="1800" dirty="0" smtClean="0"/>
          </a:p>
          <a:p>
            <a:pPr marL="571500" indent="-571500">
              <a:buFont typeface="+mj-lt"/>
              <a:buAutoNum type="romanUcPeriod"/>
            </a:pPr>
            <a:r>
              <a:rPr lang="en-US" sz="1800" b="1" dirty="0" smtClean="0"/>
              <a:t>Manufacturing, construction, and supply chain</a:t>
            </a:r>
            <a:endParaRPr lang="en-US" sz="1800" dirty="0" smtClean="0"/>
          </a:p>
          <a:p>
            <a:pPr marL="571500" indent="-571500">
              <a:buFont typeface="+mj-lt"/>
              <a:buAutoNum type="romanUcPeriod"/>
            </a:pPr>
            <a:r>
              <a:rPr lang="en-US" sz="1800" b="1" dirty="0" smtClean="0"/>
              <a:t>Turbine reliability &amp; health monitoring</a:t>
            </a:r>
            <a:endParaRPr lang="en-US" sz="1800" dirty="0" smtClean="0"/>
          </a:p>
          <a:p>
            <a:pPr marL="571500" indent="-571500">
              <a:buFont typeface="+mj-lt"/>
              <a:buAutoNum type="romanUcPeriod"/>
            </a:pPr>
            <a:r>
              <a:rPr lang="en-US" sz="1800" b="1" dirty="0" smtClean="0"/>
              <a:t>Economics, policy and public perception</a:t>
            </a:r>
          </a:p>
        </p:txBody>
      </p:sp>
      <p:sp>
        <p:nvSpPr>
          <p:cNvPr id="11" name="Slide Number Placeholder 10"/>
          <p:cNvSpPr>
            <a:spLocks noGrp="1"/>
          </p:cNvSpPr>
          <p:nvPr>
            <p:ph type="sldNum" sz="quarter" idx="12"/>
          </p:nvPr>
        </p:nvSpPr>
        <p:spPr>
          <a:xfrm>
            <a:off x="6858000" y="6492875"/>
            <a:ext cx="2133600" cy="365125"/>
          </a:xfrm>
        </p:spPr>
        <p:txBody>
          <a:bodyPr/>
          <a:lstStyle/>
          <a:p>
            <a:fld id="{72F737B2-2E08-49DC-A6FF-38B9E078FB4D}" type="slidenum">
              <a:rPr lang="en-US" smtClean="0"/>
              <a:t>3</a:t>
            </a:fld>
            <a:endParaRPr lang="en-US" dirty="0"/>
          </a:p>
        </p:txBody>
      </p:sp>
    </p:spTree>
    <p:extLst>
      <p:ext uri="{BB962C8B-B14F-4D97-AF65-F5344CB8AC3E}">
        <p14:creationId xmlns:p14="http://schemas.microsoft.com/office/powerpoint/2010/main" val="2774516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a:solidFill>
            <a:schemeClr val="bg1"/>
          </a:solidFill>
        </p:spPr>
        <p:txBody>
          <a:bodyPr>
            <a:noAutofit/>
          </a:bodyPr>
          <a:lstStyle/>
          <a:p>
            <a:pPr marL="342900" lvl="0" indent="-342900"/>
            <a:r>
              <a:rPr lang="en-US" sz="3200" b="1" dirty="0" smtClean="0"/>
              <a:t>What </a:t>
            </a:r>
            <a:r>
              <a:rPr lang="en-US" sz="3200" b="1" dirty="0" smtClean="0"/>
              <a:t>is WESEP?</a:t>
            </a:r>
            <a:r>
              <a:rPr lang="en-US" sz="3200" b="1" dirty="0" smtClean="0"/>
              <a:t> </a:t>
            </a:r>
            <a:r>
              <a:rPr lang="en-US" sz="3200" b="1" dirty="0" smtClean="0"/>
              <a:t>5 </a:t>
            </a:r>
            <a:r>
              <a:rPr lang="en-US" sz="3200" b="1" dirty="0"/>
              <a:t>t</a:t>
            </a:r>
            <a:r>
              <a:rPr lang="en-US" sz="3200" b="1" dirty="0" smtClean="0"/>
              <a:t>hrust </a:t>
            </a:r>
            <a:r>
              <a:rPr lang="en-US" sz="3200" b="1" dirty="0"/>
              <a:t>a</a:t>
            </a:r>
            <a:r>
              <a:rPr lang="en-US" sz="3200" b="1" dirty="0" smtClean="0"/>
              <a:t>reas for </a:t>
            </a:r>
            <a:r>
              <a:rPr lang="en-US" sz="3200" b="1" dirty="0" err="1" smtClean="0"/>
              <a:t>resrch</a:t>
            </a:r>
            <a:r>
              <a:rPr lang="en-US" sz="3200" b="1" dirty="0" smtClean="0"/>
              <a:t> &amp; courses</a:t>
            </a:r>
            <a:endParaRPr lang="en-US" sz="3200" b="1" dirty="0"/>
          </a:p>
        </p:txBody>
      </p:sp>
      <p:sp>
        <p:nvSpPr>
          <p:cNvPr id="3" name="Slide Number Placeholder 2"/>
          <p:cNvSpPr>
            <a:spLocks noGrp="1"/>
          </p:cNvSpPr>
          <p:nvPr>
            <p:ph type="sldNum" sz="quarter" idx="12"/>
          </p:nvPr>
        </p:nvSpPr>
        <p:spPr/>
        <p:txBody>
          <a:bodyPr/>
          <a:lstStyle/>
          <a:p>
            <a:fld id="{72F737B2-2E08-49DC-A6FF-38B9E078FB4D}" type="slidenum">
              <a:rPr lang="en-US" smtClean="0"/>
              <a:t>4</a:t>
            </a:fld>
            <a:endParaRPr lang="en-US" dirty="0"/>
          </a:p>
        </p:txBody>
      </p:sp>
      <p:sp>
        <p:nvSpPr>
          <p:cNvPr id="5" name="TextBox 4"/>
          <p:cNvSpPr txBox="1"/>
          <p:nvPr/>
        </p:nvSpPr>
        <p:spPr>
          <a:xfrm>
            <a:off x="5943600" y="2286000"/>
            <a:ext cx="3200400" cy="3139321"/>
          </a:xfrm>
          <a:prstGeom prst="rect">
            <a:avLst/>
          </a:prstGeom>
          <a:solidFill>
            <a:schemeClr val="accent1">
              <a:lumMod val="20000"/>
              <a:lumOff val="80000"/>
            </a:schemeClr>
          </a:solidFill>
        </p:spPr>
        <p:txBody>
          <a:bodyPr wrap="square" rtlCol="0">
            <a:spAutoFit/>
          </a:bodyPr>
          <a:lstStyle/>
          <a:p>
            <a:r>
              <a:rPr lang="en-US" dirty="0" smtClean="0"/>
              <a:t>You can suggest courses to add to this list; it will be considered and voted on by WESEP Supervisory committee:</a:t>
            </a:r>
          </a:p>
          <a:p>
            <a:pPr marL="285750" indent="-285750">
              <a:buFont typeface="Arial" pitchFamily="34" charset="0"/>
              <a:buChar char="•"/>
            </a:pPr>
            <a:r>
              <a:rPr lang="en-US" dirty="0" err="1" smtClean="0"/>
              <a:t>AeroE</a:t>
            </a:r>
            <a:r>
              <a:rPr lang="en-US" dirty="0" smtClean="0"/>
              <a:t> </a:t>
            </a:r>
            <a:r>
              <a:rPr lang="en-US" dirty="0"/>
              <a:t>481, Advanced Wind Energy: Technology and Design</a:t>
            </a:r>
            <a:endParaRPr lang="en-US" dirty="0" smtClean="0"/>
          </a:p>
          <a:p>
            <a:pPr marL="285750" indent="-285750">
              <a:buFont typeface="Arial" pitchFamily="34" charset="0"/>
              <a:buChar char="•"/>
            </a:pPr>
            <a:r>
              <a:rPr lang="en-US" dirty="0" smtClean="0"/>
              <a:t>IE 508</a:t>
            </a:r>
            <a:r>
              <a:rPr lang="en-US" dirty="0"/>
              <a:t>, Design and Analysis of Allocation Mechanisms</a:t>
            </a:r>
            <a:endParaRPr lang="en-US" dirty="0" smtClean="0"/>
          </a:p>
          <a:p>
            <a:pPr marL="285750" indent="-285750">
              <a:buFont typeface="Arial" pitchFamily="34" charset="0"/>
              <a:buChar char="•"/>
            </a:pPr>
            <a:r>
              <a:rPr lang="en-US" dirty="0" smtClean="0"/>
              <a:t>Metr507, </a:t>
            </a:r>
            <a:r>
              <a:rPr lang="en-US" dirty="0" err="1" smtClean="0"/>
              <a:t>Mesoscale</a:t>
            </a:r>
            <a:r>
              <a:rPr lang="en-US" dirty="0" smtClean="0"/>
              <a:t> Meteorology</a:t>
            </a:r>
            <a:endParaRPr lang="en-US" dirty="0"/>
          </a:p>
        </p:txBody>
      </p:sp>
      <p:sp>
        <p:nvSpPr>
          <p:cNvPr id="6" name="TextBox 5"/>
          <p:cNvSpPr txBox="1"/>
          <p:nvPr/>
        </p:nvSpPr>
        <p:spPr>
          <a:xfrm>
            <a:off x="457200" y="692289"/>
            <a:ext cx="2819400" cy="5786199"/>
          </a:xfrm>
          <a:prstGeom prst="rect">
            <a:avLst/>
          </a:prstGeom>
          <a:noFill/>
        </p:spPr>
        <p:txBody>
          <a:bodyPr wrap="square" rtlCol="0">
            <a:spAutoFit/>
          </a:bodyPr>
          <a:lstStyle/>
          <a:p>
            <a:r>
              <a:rPr lang="en-US" sz="1000" b="1" u="sng" dirty="0" smtClean="0"/>
              <a:t>Thrust 1: </a:t>
            </a:r>
            <a:r>
              <a:rPr lang="en-US" sz="1000" b="1" u="sng" dirty="0" err="1" smtClean="0"/>
              <a:t>Wnd</a:t>
            </a:r>
            <a:r>
              <a:rPr lang="en-US" sz="1000" b="1" u="sng" dirty="0" smtClean="0"/>
              <a:t> </a:t>
            </a:r>
            <a:r>
              <a:rPr lang="en-US" sz="1000" b="1" u="sng" dirty="0" err="1" smtClean="0"/>
              <a:t>rsrc</a:t>
            </a:r>
            <a:r>
              <a:rPr lang="en-US" sz="1000" b="1" u="sng" dirty="0" smtClean="0"/>
              <a:t> </a:t>
            </a:r>
            <a:r>
              <a:rPr lang="en-US" sz="1000" b="1" u="sng" dirty="0" err="1" smtClean="0"/>
              <a:t>chrctrztn</a:t>
            </a:r>
            <a:r>
              <a:rPr lang="en-US" sz="1000" b="1" u="sng" dirty="0" smtClean="0"/>
              <a:t> &amp; </a:t>
            </a:r>
            <a:r>
              <a:rPr lang="en-US" sz="1000" b="1" u="sng" dirty="0" err="1" smtClean="0"/>
              <a:t>ardyn</a:t>
            </a:r>
            <a:r>
              <a:rPr lang="en-US" sz="1000" b="1" u="sng" dirty="0" smtClean="0"/>
              <a:t> of </a:t>
            </a:r>
            <a:r>
              <a:rPr lang="en-US" sz="1000" b="1" u="sng" dirty="0" err="1" smtClean="0"/>
              <a:t>wnd</a:t>
            </a:r>
            <a:r>
              <a:rPr lang="en-US" sz="1000" b="1" u="sng" dirty="0" smtClean="0"/>
              <a:t> </a:t>
            </a:r>
            <a:r>
              <a:rPr lang="en-US" sz="1000" b="1" u="sng" dirty="0" err="1" smtClean="0"/>
              <a:t>frms</a:t>
            </a:r>
            <a:endParaRPr lang="en-US" sz="1000" b="1" u="sng" dirty="0" smtClean="0"/>
          </a:p>
          <a:p>
            <a:r>
              <a:rPr lang="en-US" sz="1000" dirty="0" err="1" smtClean="0"/>
              <a:t>Agon</a:t>
            </a:r>
            <a:r>
              <a:rPr lang="en-US" sz="1000" dirty="0" smtClean="0"/>
              <a:t> 505 Environmental biophysics</a:t>
            </a:r>
          </a:p>
          <a:p>
            <a:r>
              <a:rPr lang="en-US" sz="1000" dirty="0" err="1" smtClean="0"/>
              <a:t>Mteor</a:t>
            </a:r>
            <a:r>
              <a:rPr lang="en-US" sz="1000" dirty="0" smtClean="0"/>
              <a:t> 507 </a:t>
            </a:r>
            <a:r>
              <a:rPr lang="en-US" sz="1000" dirty="0" err="1" smtClean="0"/>
              <a:t>Mesoscale</a:t>
            </a:r>
            <a:r>
              <a:rPr lang="en-US" sz="1000" dirty="0" smtClean="0"/>
              <a:t> meteorology </a:t>
            </a:r>
          </a:p>
          <a:p>
            <a:r>
              <a:rPr lang="en-US" sz="1000" dirty="0" err="1" smtClean="0"/>
              <a:t>Mteor</a:t>
            </a:r>
            <a:r>
              <a:rPr lang="en-US" sz="1000" dirty="0" smtClean="0"/>
              <a:t> 605 Micrometeorology</a:t>
            </a:r>
          </a:p>
          <a:p>
            <a:r>
              <a:rPr lang="en-US" sz="1000" dirty="0" err="1" smtClean="0"/>
              <a:t>EnSci</a:t>
            </a:r>
            <a:r>
              <a:rPr lang="en-US" sz="1000" dirty="0" smtClean="0"/>
              <a:t> 381/382 Environmental systems I, II</a:t>
            </a:r>
          </a:p>
          <a:p>
            <a:r>
              <a:rPr lang="en-US" sz="1000" dirty="0" err="1" smtClean="0"/>
              <a:t>AgEds</a:t>
            </a:r>
            <a:r>
              <a:rPr lang="en-US" sz="1000" dirty="0" smtClean="0"/>
              <a:t> 451 Agricultural law</a:t>
            </a:r>
          </a:p>
          <a:p>
            <a:r>
              <a:rPr lang="en-US" sz="1000" dirty="0" smtClean="0"/>
              <a:t>EE 553 Power System operation</a:t>
            </a:r>
          </a:p>
          <a:p>
            <a:r>
              <a:rPr lang="en-US" sz="1000" dirty="0" err="1" smtClean="0"/>
              <a:t>AerE</a:t>
            </a:r>
            <a:r>
              <a:rPr lang="en-US" sz="1000" dirty="0" smtClean="0"/>
              <a:t> 541 Incompressible flow </a:t>
            </a:r>
            <a:r>
              <a:rPr lang="en-US" sz="1000" dirty="0" err="1" smtClean="0"/>
              <a:t>ardynam</a:t>
            </a:r>
            <a:endParaRPr lang="en-US" sz="1000" dirty="0" smtClean="0"/>
          </a:p>
          <a:p>
            <a:r>
              <a:rPr lang="en-US" sz="1000" dirty="0" err="1" smtClean="0"/>
              <a:t>AerE</a:t>
            </a:r>
            <a:r>
              <a:rPr lang="en-US" sz="1000" dirty="0" smtClean="0"/>
              <a:t>/ME 546 Comp </a:t>
            </a:r>
            <a:r>
              <a:rPr lang="en-US" sz="1000" dirty="0" err="1" smtClean="0"/>
              <a:t>fld</a:t>
            </a:r>
            <a:r>
              <a:rPr lang="en-US" sz="1000" dirty="0" smtClean="0"/>
              <a:t> </a:t>
            </a:r>
            <a:r>
              <a:rPr lang="en-US" sz="1000" dirty="0" err="1" smtClean="0"/>
              <a:t>mech</a:t>
            </a:r>
            <a:r>
              <a:rPr lang="en-US" sz="1000" dirty="0" smtClean="0"/>
              <a:t>/heat </a:t>
            </a:r>
            <a:r>
              <a:rPr lang="en-US" sz="1000" dirty="0" err="1" smtClean="0"/>
              <a:t>trnsfr</a:t>
            </a:r>
            <a:r>
              <a:rPr lang="en-US" sz="1000" dirty="0" smtClean="0"/>
              <a:t> </a:t>
            </a:r>
          </a:p>
          <a:p>
            <a:r>
              <a:rPr lang="en-US" sz="1000" dirty="0" err="1" smtClean="0"/>
              <a:t>AerE</a:t>
            </a:r>
            <a:r>
              <a:rPr lang="en-US" sz="1000" dirty="0" smtClean="0"/>
              <a:t> 570 Wind engineering</a:t>
            </a:r>
          </a:p>
          <a:p>
            <a:r>
              <a:rPr lang="en-US" sz="1000" dirty="0" err="1" smtClean="0"/>
              <a:t>AerE</a:t>
            </a:r>
            <a:r>
              <a:rPr lang="en-US" sz="1000" dirty="0" smtClean="0"/>
              <a:t>/EM 570 Wind engineering</a:t>
            </a:r>
          </a:p>
          <a:p>
            <a:r>
              <a:rPr lang="en-US" sz="1000" dirty="0" err="1" smtClean="0"/>
              <a:t>AerE</a:t>
            </a:r>
            <a:r>
              <a:rPr lang="en-US" sz="1000" dirty="0" smtClean="0"/>
              <a:t> 572 Turbulence</a:t>
            </a:r>
          </a:p>
          <a:p>
            <a:r>
              <a:rPr lang="en-US" sz="1000" b="1" u="sng" dirty="0" smtClean="0"/>
              <a:t>Thrust 2: Wind energy </a:t>
            </a:r>
            <a:r>
              <a:rPr lang="en-US" sz="1000" b="1" u="sng" dirty="0" err="1" smtClean="0"/>
              <a:t>cnvrsn</a:t>
            </a:r>
            <a:r>
              <a:rPr lang="en-US" sz="1000" b="1" u="sng" dirty="0" smtClean="0"/>
              <a:t> sys &amp; grid </a:t>
            </a:r>
            <a:r>
              <a:rPr lang="en-US" sz="1000" b="1" u="sng" dirty="0" err="1" smtClean="0"/>
              <a:t>oprtns</a:t>
            </a:r>
            <a:endParaRPr lang="en-US" sz="1000" b="1" u="sng" dirty="0" smtClean="0"/>
          </a:p>
          <a:p>
            <a:r>
              <a:rPr lang="en-US" sz="1000" dirty="0" err="1" smtClean="0"/>
              <a:t>AerE</a:t>
            </a:r>
            <a:r>
              <a:rPr lang="en-US" sz="1000" dirty="0" smtClean="0"/>
              <a:t> 541 Incompressible flow </a:t>
            </a:r>
            <a:r>
              <a:rPr lang="en-US" sz="1000" dirty="0" err="1" smtClean="0"/>
              <a:t>ardynam</a:t>
            </a:r>
            <a:endParaRPr lang="en-US" sz="1000" dirty="0" smtClean="0"/>
          </a:p>
          <a:p>
            <a:r>
              <a:rPr lang="en-US" sz="1000" dirty="0" err="1" smtClean="0"/>
              <a:t>AerE</a:t>
            </a:r>
            <a:r>
              <a:rPr lang="en-US" sz="1000" dirty="0" smtClean="0"/>
              <a:t>/ME 546 Comp </a:t>
            </a:r>
            <a:r>
              <a:rPr lang="en-US" sz="1000" dirty="0" err="1" smtClean="0"/>
              <a:t>fld</a:t>
            </a:r>
            <a:r>
              <a:rPr lang="en-US" sz="1000" dirty="0" smtClean="0"/>
              <a:t> </a:t>
            </a:r>
            <a:r>
              <a:rPr lang="en-US" sz="1000" dirty="0" err="1" smtClean="0"/>
              <a:t>mech</a:t>
            </a:r>
            <a:r>
              <a:rPr lang="en-US" sz="1000" dirty="0" smtClean="0"/>
              <a:t>/heat </a:t>
            </a:r>
            <a:r>
              <a:rPr lang="en-US" sz="1000" dirty="0" err="1" smtClean="0"/>
              <a:t>trnsfr</a:t>
            </a:r>
            <a:r>
              <a:rPr lang="en-US" sz="1000" dirty="0" smtClean="0"/>
              <a:t> </a:t>
            </a:r>
          </a:p>
          <a:p>
            <a:r>
              <a:rPr lang="en-US" sz="1000" dirty="0" err="1" smtClean="0"/>
              <a:t>AerE</a:t>
            </a:r>
            <a:r>
              <a:rPr lang="en-US" sz="1000" dirty="0" smtClean="0"/>
              <a:t> 580* Wind turbine aerodynamics</a:t>
            </a:r>
          </a:p>
          <a:p>
            <a:r>
              <a:rPr lang="en-US" sz="1000" dirty="0" err="1" smtClean="0"/>
              <a:t>AerE</a:t>
            </a:r>
            <a:r>
              <a:rPr lang="en-US" sz="1000" dirty="0" smtClean="0"/>
              <a:t> 522 Vibrations &amp; </a:t>
            </a:r>
            <a:r>
              <a:rPr lang="en-US" sz="1000" dirty="0" err="1" smtClean="0"/>
              <a:t>aeroeleasticity</a:t>
            </a:r>
            <a:endParaRPr lang="en-US" sz="1000" dirty="0" smtClean="0"/>
          </a:p>
          <a:p>
            <a:r>
              <a:rPr lang="en-US" sz="1000" dirty="0" smtClean="0"/>
              <a:t>ME 543 Intro to rand </a:t>
            </a:r>
            <a:r>
              <a:rPr lang="en-US" sz="1000" dirty="0" err="1" smtClean="0"/>
              <a:t>vibs</a:t>
            </a:r>
            <a:r>
              <a:rPr lang="en-US" sz="1000" dirty="0" smtClean="0"/>
              <a:t>/</a:t>
            </a:r>
            <a:r>
              <a:rPr lang="en-US" sz="1000" dirty="0" err="1" smtClean="0"/>
              <a:t>nnlinr</a:t>
            </a:r>
            <a:r>
              <a:rPr lang="en-US" sz="1000" dirty="0" smtClean="0"/>
              <a:t> </a:t>
            </a:r>
            <a:r>
              <a:rPr lang="en-US" sz="1000" dirty="0" err="1" smtClean="0"/>
              <a:t>aerdyn</a:t>
            </a:r>
            <a:r>
              <a:rPr lang="en-US" sz="1000" dirty="0" smtClean="0"/>
              <a:t> </a:t>
            </a:r>
          </a:p>
          <a:p>
            <a:r>
              <a:rPr lang="en-US" sz="1000" dirty="0" smtClean="0"/>
              <a:t>EE 552 Power system planning</a:t>
            </a:r>
          </a:p>
          <a:p>
            <a:r>
              <a:rPr lang="en-US" sz="1000" dirty="0" smtClean="0"/>
              <a:t>EE 553 Power system operation</a:t>
            </a:r>
          </a:p>
          <a:p>
            <a:r>
              <a:rPr lang="en-US" sz="1000" dirty="0" smtClean="0"/>
              <a:t>EE 554 Power system dynamics</a:t>
            </a:r>
          </a:p>
          <a:p>
            <a:r>
              <a:rPr lang="en-US" sz="1000" dirty="0" smtClean="0"/>
              <a:t>EE 556 Power electronic systems </a:t>
            </a:r>
          </a:p>
          <a:p>
            <a:r>
              <a:rPr lang="en-US" sz="1000" dirty="0" smtClean="0"/>
              <a:t>EE 559 </a:t>
            </a:r>
            <a:r>
              <a:rPr lang="en-US" sz="1000" dirty="0" err="1" smtClean="0"/>
              <a:t>Elctrmchncl</a:t>
            </a:r>
            <a:r>
              <a:rPr lang="en-US" sz="1000" dirty="0" smtClean="0"/>
              <a:t> wind energy </a:t>
            </a:r>
            <a:r>
              <a:rPr lang="en-US" sz="1000" dirty="0" err="1" smtClean="0"/>
              <a:t>conv&amp;grid</a:t>
            </a:r>
            <a:r>
              <a:rPr lang="en-US" sz="1000" dirty="0" smtClean="0"/>
              <a:t> </a:t>
            </a:r>
            <a:r>
              <a:rPr lang="en-US" sz="1000" dirty="0" err="1" smtClean="0"/>
              <a:t>intgrtn</a:t>
            </a:r>
            <a:endParaRPr lang="en-US" sz="1000" dirty="0" smtClean="0"/>
          </a:p>
          <a:p>
            <a:r>
              <a:rPr lang="en-US" sz="1000" dirty="0" smtClean="0"/>
              <a:t>EE 577 Linear systems </a:t>
            </a:r>
          </a:p>
          <a:p>
            <a:r>
              <a:rPr lang="en-US" sz="1000" dirty="0" smtClean="0"/>
              <a:t>EE 578 Nonlinear systems</a:t>
            </a:r>
          </a:p>
          <a:p>
            <a:r>
              <a:rPr lang="en-US" sz="1000" dirty="0" smtClean="0"/>
              <a:t>ME 517 Advanced machine design</a:t>
            </a:r>
          </a:p>
          <a:p>
            <a:r>
              <a:rPr lang="en-US" sz="1000" dirty="0" err="1" smtClean="0"/>
              <a:t>AerE</a:t>
            </a:r>
            <a:r>
              <a:rPr lang="en-US" sz="1000" dirty="0" smtClean="0"/>
              <a:t> 580* Wind turbine aerodynamics </a:t>
            </a:r>
          </a:p>
          <a:p>
            <a:r>
              <a:rPr lang="en-US" sz="1000" dirty="0" smtClean="0"/>
              <a:t>IE 531 Linear programming</a:t>
            </a:r>
          </a:p>
          <a:p>
            <a:r>
              <a:rPr lang="en-US" sz="1000" dirty="0" smtClean="0"/>
              <a:t>IE  510 Network  analysis</a:t>
            </a:r>
          </a:p>
          <a:p>
            <a:r>
              <a:rPr lang="en-US" sz="1000" dirty="0" smtClean="0"/>
              <a:t>IE  534 Linear programming</a:t>
            </a:r>
          </a:p>
          <a:p>
            <a:r>
              <a:rPr lang="en-US" sz="1000" dirty="0" smtClean="0"/>
              <a:t>IE 631 Nonlinear programming</a:t>
            </a:r>
          </a:p>
          <a:p>
            <a:r>
              <a:rPr lang="en-US" sz="1000" dirty="0" smtClean="0"/>
              <a:t>IE  632 Integer programming</a:t>
            </a:r>
          </a:p>
          <a:p>
            <a:r>
              <a:rPr lang="en-US" sz="1000" b="1" u="sng" dirty="0" smtClean="0"/>
              <a:t>Thrust 3: </a:t>
            </a:r>
            <a:r>
              <a:rPr lang="en-US" sz="1000" b="1" u="sng" dirty="0" err="1" smtClean="0"/>
              <a:t>Mnfctrng</a:t>
            </a:r>
            <a:r>
              <a:rPr lang="en-US" sz="1000" b="1" u="sng" dirty="0" smtClean="0"/>
              <a:t>, </a:t>
            </a:r>
            <a:r>
              <a:rPr lang="en-US" sz="1000" b="1" u="sng" dirty="0" err="1" smtClean="0"/>
              <a:t>cnstrction</a:t>
            </a:r>
            <a:r>
              <a:rPr lang="en-US" sz="1000" b="1" u="sng" dirty="0" smtClean="0"/>
              <a:t> &amp; supply chain</a:t>
            </a:r>
          </a:p>
          <a:p>
            <a:r>
              <a:rPr lang="en-US" sz="1000" dirty="0" err="1" smtClean="0"/>
              <a:t>AerE</a:t>
            </a:r>
            <a:r>
              <a:rPr lang="en-US" sz="1000" dirty="0" smtClean="0"/>
              <a:t>/EM 514 Advance mechanics of materials</a:t>
            </a:r>
          </a:p>
          <a:p>
            <a:r>
              <a:rPr lang="en-US" sz="1000" dirty="0" err="1" smtClean="0"/>
              <a:t>AeroE</a:t>
            </a:r>
            <a:r>
              <a:rPr lang="en-US" sz="1000" dirty="0" smtClean="0"/>
              <a:t> 525 Finite element analysis</a:t>
            </a:r>
          </a:p>
          <a:p>
            <a:r>
              <a:rPr lang="en-US" sz="1000" dirty="0" smtClean="0"/>
              <a:t>CE 533 Structural steel design II</a:t>
            </a:r>
          </a:p>
          <a:p>
            <a:r>
              <a:rPr lang="en-US" sz="1000" dirty="0" smtClean="0"/>
              <a:t>CE 534 Reinforced concrete design II</a:t>
            </a:r>
          </a:p>
        </p:txBody>
      </p:sp>
      <p:sp>
        <p:nvSpPr>
          <p:cNvPr id="7" name="TextBox 6"/>
          <p:cNvSpPr txBox="1"/>
          <p:nvPr/>
        </p:nvSpPr>
        <p:spPr>
          <a:xfrm>
            <a:off x="3124200" y="776465"/>
            <a:ext cx="2819400" cy="5324535"/>
          </a:xfrm>
          <a:prstGeom prst="rect">
            <a:avLst/>
          </a:prstGeom>
          <a:noFill/>
        </p:spPr>
        <p:txBody>
          <a:bodyPr wrap="square" rtlCol="0">
            <a:spAutoFit/>
          </a:bodyPr>
          <a:lstStyle/>
          <a:p>
            <a:r>
              <a:rPr lang="en-US" sz="1000" dirty="0" smtClean="0"/>
              <a:t>CE 561 Applied foundation engineering</a:t>
            </a:r>
          </a:p>
          <a:p>
            <a:r>
              <a:rPr lang="en-US" sz="1000" dirty="0" smtClean="0"/>
              <a:t>CE 460 Foundation Engineering</a:t>
            </a:r>
          </a:p>
          <a:p>
            <a:r>
              <a:rPr lang="en-US" sz="1000" dirty="0" smtClean="0"/>
              <a:t>CE 535 </a:t>
            </a:r>
            <a:r>
              <a:rPr lang="en-US" sz="1000" dirty="0" err="1" smtClean="0"/>
              <a:t>Prestressed</a:t>
            </a:r>
            <a:r>
              <a:rPr lang="en-US" sz="1000" dirty="0" smtClean="0"/>
              <a:t> Concrete Structures</a:t>
            </a:r>
          </a:p>
          <a:p>
            <a:r>
              <a:rPr lang="en-US" sz="1000" dirty="0" smtClean="0"/>
              <a:t>CE 541.Dynamic Analysis of Structures</a:t>
            </a:r>
          </a:p>
          <a:p>
            <a:r>
              <a:rPr lang="en-US" sz="1000" dirty="0" smtClean="0"/>
              <a:t>IE 503 Intro to sustainable production systems</a:t>
            </a:r>
          </a:p>
          <a:p>
            <a:r>
              <a:rPr lang="en-US" sz="1000" dirty="0" smtClean="0"/>
              <a:t>IE 514 Production scheduling</a:t>
            </a:r>
          </a:p>
          <a:p>
            <a:r>
              <a:rPr lang="en-US" sz="1000" dirty="0" smtClean="0"/>
              <a:t>IE 543 Wind energy manufacturing</a:t>
            </a:r>
          </a:p>
          <a:p>
            <a:r>
              <a:rPr lang="en-US" sz="1000" dirty="0" smtClean="0"/>
              <a:t>IE 541 Inventory </a:t>
            </a:r>
            <a:r>
              <a:rPr lang="en-US" sz="1000" dirty="0" err="1" smtClean="0"/>
              <a:t>cntrl</a:t>
            </a:r>
            <a:r>
              <a:rPr lang="en-US" sz="1000" dirty="0" smtClean="0"/>
              <a:t> &amp; production planning</a:t>
            </a:r>
          </a:p>
          <a:p>
            <a:r>
              <a:rPr lang="en-US" sz="1000" dirty="0" smtClean="0"/>
              <a:t>IE 546 Geometric variability in manufacturing</a:t>
            </a:r>
          </a:p>
          <a:p>
            <a:r>
              <a:rPr lang="en-US" sz="1000" dirty="0" smtClean="0"/>
              <a:t>IE 549 </a:t>
            </a:r>
            <a:r>
              <a:rPr lang="en-US" sz="1000" dirty="0" err="1" smtClean="0"/>
              <a:t>Cmptr</a:t>
            </a:r>
            <a:r>
              <a:rPr lang="en-US" sz="1000" dirty="0" smtClean="0"/>
              <a:t> aided design &amp; manufacturing</a:t>
            </a:r>
          </a:p>
          <a:p>
            <a:r>
              <a:rPr lang="en-US" sz="1000" dirty="0" smtClean="0"/>
              <a:t>ME/EM 564 Fracture and fatigue</a:t>
            </a:r>
          </a:p>
          <a:p>
            <a:r>
              <a:rPr lang="en-US" sz="1000" dirty="0" smtClean="0"/>
              <a:t>ME 520 Material &amp; </a:t>
            </a:r>
            <a:r>
              <a:rPr lang="en-US" sz="1000" dirty="0" err="1" smtClean="0"/>
              <a:t>manufctrng</a:t>
            </a:r>
            <a:r>
              <a:rPr lang="en-US" sz="1000" dirty="0" smtClean="0"/>
              <a:t> in design</a:t>
            </a:r>
          </a:p>
          <a:p>
            <a:r>
              <a:rPr lang="en-US" sz="1000" dirty="0" smtClean="0"/>
              <a:t>MSE 554 Polymer composites &amp; processing</a:t>
            </a:r>
          </a:p>
          <a:p>
            <a:r>
              <a:rPr lang="en-US" sz="1000" dirty="0" smtClean="0"/>
              <a:t>MSE 569 </a:t>
            </a:r>
            <a:r>
              <a:rPr lang="en-US" sz="1000" dirty="0" err="1" smtClean="0"/>
              <a:t>Mchncs</a:t>
            </a:r>
            <a:r>
              <a:rPr lang="en-US" sz="1000" dirty="0" smtClean="0"/>
              <a:t> of composite/combined </a:t>
            </a:r>
            <a:r>
              <a:rPr lang="en-US" sz="1000" dirty="0" err="1" smtClean="0"/>
              <a:t>mtrls</a:t>
            </a:r>
            <a:endParaRPr lang="en-US" sz="1000" dirty="0" smtClean="0"/>
          </a:p>
          <a:p>
            <a:r>
              <a:rPr lang="en-US" sz="1000" dirty="0" smtClean="0"/>
              <a:t>SCM 522 Supply chain planning &amp; control systems</a:t>
            </a:r>
          </a:p>
          <a:p>
            <a:r>
              <a:rPr lang="en-US" sz="1000" b="1" u="sng" dirty="0" smtClean="0"/>
              <a:t>Thrust 4: Reliability and health monitoring</a:t>
            </a:r>
          </a:p>
          <a:p>
            <a:pPr lvl="0"/>
            <a:r>
              <a:rPr lang="en-US" sz="1000" dirty="0" smtClean="0"/>
              <a:t>EM/MSE 550 Fundamentals of NDE</a:t>
            </a:r>
          </a:p>
          <a:p>
            <a:pPr lvl="0"/>
            <a:r>
              <a:rPr lang="en-US" sz="1000" dirty="0" smtClean="0"/>
              <a:t>MSE/EE 588 Eddy current NDE</a:t>
            </a:r>
          </a:p>
          <a:p>
            <a:pPr lvl="0"/>
            <a:r>
              <a:rPr lang="en-US" sz="1000" dirty="0" smtClean="0"/>
              <a:t>EM 551 Fund of ultrasonic NDE </a:t>
            </a:r>
            <a:r>
              <a:rPr lang="en-US" sz="1000" dirty="0" err="1" smtClean="0"/>
              <a:t>engr</a:t>
            </a:r>
            <a:endParaRPr lang="en-US" sz="1000" dirty="0" smtClean="0"/>
          </a:p>
          <a:p>
            <a:r>
              <a:rPr lang="en-US" sz="1000" dirty="0" smtClean="0"/>
              <a:t>Stat 500 Statistical methods</a:t>
            </a:r>
            <a:br>
              <a:rPr lang="en-US" sz="1000" dirty="0" smtClean="0"/>
            </a:br>
            <a:r>
              <a:rPr lang="en-US" sz="1000" dirty="0" smtClean="0"/>
              <a:t>Stat 511 Statistical methods</a:t>
            </a:r>
            <a:br>
              <a:rPr lang="en-US" sz="1000" dirty="0" smtClean="0"/>
            </a:br>
            <a:r>
              <a:rPr lang="en-US" sz="1000" dirty="0" smtClean="0"/>
              <a:t>Stat 533 Reliability</a:t>
            </a:r>
            <a:br>
              <a:rPr lang="en-US" sz="1000" dirty="0" smtClean="0"/>
            </a:br>
            <a:r>
              <a:rPr lang="en-US" sz="1000" dirty="0" smtClean="0"/>
              <a:t>Stat 542 Theory of probability and statistics I</a:t>
            </a:r>
            <a:br>
              <a:rPr lang="en-US" sz="1000" dirty="0" smtClean="0"/>
            </a:br>
            <a:r>
              <a:rPr lang="en-US" sz="1000" dirty="0" smtClean="0"/>
              <a:t>Stat 543 Theory of probability and statistics II</a:t>
            </a:r>
          </a:p>
          <a:p>
            <a:r>
              <a:rPr lang="en-US" sz="1000" b="1" u="sng" dirty="0" smtClean="0"/>
              <a:t>Thrust 5: Wind econ, policy,&amp; public perception</a:t>
            </a:r>
          </a:p>
          <a:p>
            <a:r>
              <a:rPr lang="en-US" sz="1000" dirty="0" smtClean="0"/>
              <a:t>Econ501 Microeconomics</a:t>
            </a:r>
          </a:p>
          <a:p>
            <a:r>
              <a:rPr lang="en-US" sz="1000" dirty="0" smtClean="0"/>
              <a:t>Econ 581  Advanced Environmental Econ</a:t>
            </a:r>
          </a:p>
          <a:p>
            <a:r>
              <a:rPr lang="en-US" sz="1000" dirty="0" smtClean="0"/>
              <a:t>Econ 580  </a:t>
            </a:r>
            <a:r>
              <a:rPr lang="en-US" sz="1000" dirty="0" err="1" smtClean="0"/>
              <a:t>Intrmdite</a:t>
            </a:r>
            <a:r>
              <a:rPr lang="en-US" sz="1000" dirty="0" smtClean="0"/>
              <a:t> </a:t>
            </a:r>
            <a:r>
              <a:rPr lang="en-US" sz="1000" dirty="0" err="1" smtClean="0"/>
              <a:t>Envrnmntl</a:t>
            </a:r>
            <a:r>
              <a:rPr lang="en-US" sz="1000" dirty="0" smtClean="0"/>
              <a:t>/resource econ</a:t>
            </a:r>
          </a:p>
          <a:p>
            <a:r>
              <a:rPr lang="en-US" sz="1000" dirty="0" smtClean="0"/>
              <a:t>Econ 537 </a:t>
            </a:r>
            <a:r>
              <a:rPr lang="en-US" sz="1000" dirty="0" err="1" smtClean="0"/>
              <a:t>Cmmdty</a:t>
            </a:r>
            <a:r>
              <a:rPr lang="en-US" sz="1000" dirty="0" smtClean="0"/>
              <a:t> </a:t>
            </a:r>
            <a:r>
              <a:rPr lang="en-US" sz="1000" dirty="0" err="1" smtClean="0"/>
              <a:t>Mrkts</a:t>
            </a:r>
            <a:r>
              <a:rPr lang="en-US" sz="1000" dirty="0" smtClean="0"/>
              <a:t>: Analysis &amp; Strategy</a:t>
            </a:r>
          </a:p>
          <a:p>
            <a:r>
              <a:rPr lang="en-US" sz="1000" dirty="0" err="1" smtClean="0"/>
              <a:t>Jl</a:t>
            </a:r>
            <a:r>
              <a:rPr lang="en-US" sz="1000" dirty="0" smtClean="0"/>
              <a:t> MC 547  Science communication</a:t>
            </a:r>
            <a:br>
              <a:rPr lang="en-US" sz="1000" dirty="0" smtClean="0"/>
            </a:br>
            <a:r>
              <a:rPr lang="en-US" sz="1000" dirty="0" err="1" smtClean="0"/>
              <a:t>Jl</a:t>
            </a:r>
            <a:r>
              <a:rPr lang="en-US" sz="1000" dirty="0" smtClean="0"/>
              <a:t> MC 560X  Risk perception &amp; communication</a:t>
            </a:r>
          </a:p>
          <a:p>
            <a:r>
              <a:rPr lang="en-US" sz="1000" dirty="0" smtClean="0"/>
              <a:t>Soc382 Environmental sociology</a:t>
            </a:r>
          </a:p>
          <a:p>
            <a:r>
              <a:rPr lang="en-US" sz="1000" dirty="0" smtClean="0"/>
              <a:t>Soc415 Sociology of technology</a:t>
            </a:r>
          </a:p>
          <a:p>
            <a:r>
              <a:rPr lang="en-US" sz="1000" dirty="0" smtClean="0"/>
              <a:t>Soc 549 Sociology of the environment</a:t>
            </a:r>
            <a:endParaRPr lang="en-US" sz="1000" u="sng" dirty="0" smtClean="0"/>
          </a:p>
        </p:txBody>
      </p:sp>
    </p:spTree>
    <p:extLst>
      <p:ext uri="{BB962C8B-B14F-4D97-AF65-F5344CB8AC3E}">
        <p14:creationId xmlns:p14="http://schemas.microsoft.com/office/powerpoint/2010/main" val="4092486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553200" y="1524000"/>
            <a:ext cx="2057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WESEP 502</a:t>
            </a:r>
            <a:endParaRPr lang="en-US" b="1" dirty="0"/>
          </a:p>
        </p:txBody>
      </p:sp>
      <p:sp>
        <p:nvSpPr>
          <p:cNvPr id="8" name="Rectangle 7"/>
          <p:cNvSpPr/>
          <p:nvPr/>
        </p:nvSpPr>
        <p:spPr>
          <a:xfrm>
            <a:off x="2971800" y="2971800"/>
            <a:ext cx="1143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Thrust 1 Courses</a:t>
            </a:r>
            <a:endParaRPr lang="en-US" b="1" dirty="0"/>
          </a:p>
        </p:txBody>
      </p:sp>
      <p:sp>
        <p:nvSpPr>
          <p:cNvPr id="11" name="Rectangle 10"/>
          <p:cNvSpPr/>
          <p:nvPr/>
        </p:nvSpPr>
        <p:spPr>
          <a:xfrm>
            <a:off x="4114800" y="2971800"/>
            <a:ext cx="1143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Thrust 2 Courses</a:t>
            </a:r>
            <a:endParaRPr lang="en-US" b="1" dirty="0"/>
          </a:p>
        </p:txBody>
      </p:sp>
      <p:sp>
        <p:nvSpPr>
          <p:cNvPr id="12" name="Rectangle 11"/>
          <p:cNvSpPr/>
          <p:nvPr/>
        </p:nvSpPr>
        <p:spPr>
          <a:xfrm>
            <a:off x="5257800" y="2971800"/>
            <a:ext cx="1143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Thrust 3 Courses</a:t>
            </a:r>
            <a:endParaRPr lang="en-US" b="1" dirty="0"/>
          </a:p>
        </p:txBody>
      </p:sp>
      <p:sp>
        <p:nvSpPr>
          <p:cNvPr id="13" name="Rectangle 12"/>
          <p:cNvSpPr/>
          <p:nvPr/>
        </p:nvSpPr>
        <p:spPr>
          <a:xfrm>
            <a:off x="6400800" y="2971800"/>
            <a:ext cx="1143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Thrust 4 Courses</a:t>
            </a:r>
            <a:endParaRPr lang="en-US" b="1" dirty="0"/>
          </a:p>
        </p:txBody>
      </p:sp>
      <p:sp>
        <p:nvSpPr>
          <p:cNvPr id="14" name="Rectangle 13"/>
          <p:cNvSpPr/>
          <p:nvPr/>
        </p:nvSpPr>
        <p:spPr>
          <a:xfrm>
            <a:off x="7543800" y="2971800"/>
            <a:ext cx="1143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Thrust 5 Courses</a:t>
            </a:r>
            <a:endParaRPr lang="en-US" b="1" dirty="0"/>
          </a:p>
        </p:txBody>
      </p:sp>
      <p:sp>
        <p:nvSpPr>
          <p:cNvPr id="15" name="Rectangle 14"/>
          <p:cNvSpPr/>
          <p:nvPr/>
        </p:nvSpPr>
        <p:spPr>
          <a:xfrm>
            <a:off x="3048000" y="1524000"/>
            <a:ext cx="2057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WESEP 501 </a:t>
            </a:r>
            <a:r>
              <a:rPr lang="en-US" sz="1200" b="1" dirty="0" smtClean="0"/>
              <a:t>(</a:t>
            </a:r>
            <a:r>
              <a:rPr lang="en-US" sz="1200" b="1" dirty="0" err="1" smtClean="0"/>
              <a:t>Agron</a:t>
            </a:r>
            <a:r>
              <a:rPr lang="en-US" sz="1200" b="1" dirty="0" smtClean="0"/>
              <a:t> 590)</a:t>
            </a:r>
          </a:p>
        </p:txBody>
      </p:sp>
      <p:sp>
        <p:nvSpPr>
          <p:cNvPr id="16" name="Rectangle 15"/>
          <p:cNvSpPr/>
          <p:nvPr/>
        </p:nvSpPr>
        <p:spPr>
          <a:xfrm>
            <a:off x="6553200" y="5541436"/>
            <a:ext cx="2057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WESEP 512</a:t>
            </a:r>
            <a:endParaRPr lang="en-US" b="1" dirty="0"/>
          </a:p>
        </p:txBody>
      </p:sp>
      <p:sp>
        <p:nvSpPr>
          <p:cNvPr id="17" name="Rectangle 16"/>
          <p:cNvSpPr/>
          <p:nvPr/>
        </p:nvSpPr>
        <p:spPr>
          <a:xfrm>
            <a:off x="3124200" y="5541436"/>
            <a:ext cx="2057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WESEP 511</a:t>
            </a:r>
            <a:endParaRPr lang="en-US" b="1" dirty="0"/>
          </a:p>
        </p:txBody>
      </p:sp>
      <p:sp>
        <p:nvSpPr>
          <p:cNvPr id="18" name="Rectangle 17"/>
          <p:cNvSpPr/>
          <p:nvPr/>
        </p:nvSpPr>
        <p:spPr>
          <a:xfrm>
            <a:off x="2743200" y="2438400"/>
            <a:ext cx="6248400" cy="533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LEVEL 2: CORE COURSES (DEPTH AND BREADTH)</a:t>
            </a:r>
          </a:p>
          <a:p>
            <a:pPr algn="ctr"/>
            <a:r>
              <a:rPr lang="en-US" b="1" dirty="0" smtClean="0">
                <a:solidFill>
                  <a:schemeClr val="tx1"/>
                </a:solidFill>
              </a:rPr>
              <a:t>Students take 4 courses in major thrust, 3 in secondary thrust</a:t>
            </a:r>
            <a:endParaRPr lang="en-US" b="1" dirty="0">
              <a:solidFill>
                <a:schemeClr val="tx1"/>
              </a:solidFill>
            </a:endParaRPr>
          </a:p>
        </p:txBody>
      </p:sp>
      <p:sp>
        <p:nvSpPr>
          <p:cNvPr id="19" name="Rectangle 18"/>
          <p:cNvSpPr/>
          <p:nvPr/>
        </p:nvSpPr>
        <p:spPr>
          <a:xfrm>
            <a:off x="2743200" y="1143000"/>
            <a:ext cx="6248400" cy="533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LEVEL 1: INTRODUCTORY COURSES (BREADTH)</a:t>
            </a:r>
          </a:p>
          <a:p>
            <a:pPr algn="ctr"/>
            <a:r>
              <a:rPr lang="en-US" b="1" dirty="0" smtClean="0">
                <a:solidFill>
                  <a:schemeClr val="tx1"/>
                </a:solidFill>
              </a:rPr>
              <a:t>Students take both WESEP 501 and 502</a:t>
            </a:r>
            <a:endParaRPr lang="en-US" b="1" dirty="0">
              <a:solidFill>
                <a:schemeClr val="tx1"/>
              </a:solidFill>
            </a:endParaRPr>
          </a:p>
        </p:txBody>
      </p:sp>
      <p:sp>
        <p:nvSpPr>
          <p:cNvPr id="20" name="Rectangle 19"/>
          <p:cNvSpPr/>
          <p:nvPr/>
        </p:nvSpPr>
        <p:spPr>
          <a:xfrm>
            <a:off x="2743200" y="5008036"/>
            <a:ext cx="6248400" cy="533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LEVEL 3: SPECIALIZATION COURSES (DEPTH)</a:t>
            </a:r>
          </a:p>
          <a:p>
            <a:pPr algn="ctr"/>
            <a:r>
              <a:rPr lang="en-US" b="1" dirty="0" smtClean="0">
                <a:solidFill>
                  <a:schemeClr val="tx1"/>
                </a:solidFill>
              </a:rPr>
              <a:t>Students select one of WESEP 511 or 512</a:t>
            </a:r>
            <a:endParaRPr lang="en-US" b="1" dirty="0">
              <a:solidFill>
                <a:schemeClr val="tx1"/>
              </a:solidFill>
            </a:endParaRPr>
          </a:p>
        </p:txBody>
      </p:sp>
      <p:sp>
        <p:nvSpPr>
          <p:cNvPr id="24" name="Rectangle 23"/>
          <p:cNvSpPr/>
          <p:nvPr/>
        </p:nvSpPr>
        <p:spPr>
          <a:xfrm>
            <a:off x="304800" y="2895600"/>
            <a:ext cx="20574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b="1" dirty="0" smtClean="0"/>
              <a:t>WESEP 594 </a:t>
            </a:r>
            <a:r>
              <a:rPr lang="en-US" sz="1200" b="1" dirty="0" smtClean="0"/>
              <a:t>(EE 594B)</a:t>
            </a:r>
          </a:p>
          <a:p>
            <a:pPr algn="ctr"/>
            <a:r>
              <a:rPr lang="en-US" sz="1700" b="1" dirty="0" smtClean="0"/>
              <a:t>Real-Time Research Collaborative</a:t>
            </a:r>
          </a:p>
          <a:p>
            <a:pPr algn="ctr"/>
            <a:r>
              <a:rPr lang="en-US" sz="1700" b="1" dirty="0" smtClean="0"/>
              <a:t>(1 credit course taken every semester)</a:t>
            </a:r>
            <a:endParaRPr lang="en-US" sz="1700" b="1" dirty="0"/>
          </a:p>
        </p:txBody>
      </p:sp>
      <p:sp>
        <p:nvSpPr>
          <p:cNvPr id="25" name="Rectangle 24"/>
          <p:cNvSpPr/>
          <p:nvPr/>
        </p:nvSpPr>
        <p:spPr>
          <a:xfrm>
            <a:off x="152400" y="1828800"/>
            <a:ext cx="2362200" cy="1066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Cognitive approaches, team-based research, leadership, ethics, communications</a:t>
            </a:r>
            <a:endParaRPr lang="en-US" b="1" dirty="0">
              <a:solidFill>
                <a:schemeClr val="tx1"/>
              </a:solidFill>
            </a:endParaRPr>
          </a:p>
        </p:txBody>
      </p:sp>
      <p:sp>
        <p:nvSpPr>
          <p:cNvPr id="36" name="Freeform 35"/>
          <p:cNvSpPr/>
          <p:nvPr/>
        </p:nvSpPr>
        <p:spPr>
          <a:xfrm>
            <a:off x="1295400" y="4507832"/>
            <a:ext cx="4684295" cy="2121568"/>
          </a:xfrm>
          <a:custGeom>
            <a:avLst/>
            <a:gdLst>
              <a:gd name="connsiteX0" fmla="*/ 0 w 6316579"/>
              <a:gd name="connsiteY0" fmla="*/ 0 h 673768"/>
              <a:gd name="connsiteX1" fmla="*/ 12032 w 6316579"/>
              <a:gd name="connsiteY1" fmla="*/ 673768 h 673768"/>
              <a:gd name="connsiteX2" fmla="*/ 6316579 w 6316579"/>
              <a:gd name="connsiteY2" fmla="*/ 661736 h 673768"/>
            </a:gdLst>
            <a:ahLst/>
            <a:cxnLst>
              <a:cxn ang="0">
                <a:pos x="connsiteX0" y="connsiteY0"/>
              </a:cxn>
              <a:cxn ang="0">
                <a:pos x="connsiteX1" y="connsiteY1"/>
              </a:cxn>
              <a:cxn ang="0">
                <a:pos x="connsiteX2" y="connsiteY2"/>
              </a:cxn>
            </a:cxnLst>
            <a:rect l="l" t="t" r="r" b="b"/>
            <a:pathLst>
              <a:path w="6316579" h="673768">
                <a:moveTo>
                  <a:pt x="0" y="0"/>
                </a:moveTo>
                <a:lnTo>
                  <a:pt x="12032" y="673768"/>
                </a:lnTo>
                <a:lnTo>
                  <a:pt x="6316579" y="661736"/>
                </a:lnTo>
              </a:path>
            </a:pathLst>
          </a:cu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4030579" y="2057401"/>
            <a:ext cx="3561347" cy="76200"/>
          </a:xfrm>
          <a:custGeom>
            <a:avLst/>
            <a:gdLst>
              <a:gd name="connsiteX0" fmla="*/ 0 w 3561347"/>
              <a:gd name="connsiteY0" fmla="*/ 12031 h 144378"/>
              <a:gd name="connsiteX1" fmla="*/ 0 w 3561347"/>
              <a:gd name="connsiteY1" fmla="*/ 144378 h 144378"/>
              <a:gd name="connsiteX2" fmla="*/ 3561347 w 3561347"/>
              <a:gd name="connsiteY2" fmla="*/ 144378 h 144378"/>
              <a:gd name="connsiteX3" fmla="*/ 3561347 w 3561347"/>
              <a:gd name="connsiteY3" fmla="*/ 0 h 144378"/>
            </a:gdLst>
            <a:ahLst/>
            <a:cxnLst>
              <a:cxn ang="0">
                <a:pos x="connsiteX0" y="connsiteY0"/>
              </a:cxn>
              <a:cxn ang="0">
                <a:pos x="connsiteX1" y="connsiteY1"/>
              </a:cxn>
              <a:cxn ang="0">
                <a:pos x="connsiteX2" y="connsiteY2"/>
              </a:cxn>
              <a:cxn ang="0">
                <a:pos x="connsiteX3" y="connsiteY3"/>
              </a:cxn>
            </a:cxnLst>
            <a:rect l="l" t="t" r="r" b="b"/>
            <a:pathLst>
              <a:path w="3561347" h="144378">
                <a:moveTo>
                  <a:pt x="0" y="12031"/>
                </a:moveTo>
                <a:lnTo>
                  <a:pt x="0" y="144378"/>
                </a:lnTo>
                <a:lnTo>
                  <a:pt x="3561347" y="144378"/>
                </a:lnTo>
                <a:lnTo>
                  <a:pt x="3561347" y="0"/>
                </a:lnTo>
              </a:path>
            </a:pathLst>
          </a:cu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5745481" y="2133600"/>
            <a:ext cx="45719" cy="288758"/>
          </a:xfrm>
          <a:custGeom>
            <a:avLst/>
            <a:gdLst>
              <a:gd name="connsiteX0" fmla="*/ 0 w 0"/>
              <a:gd name="connsiteY0" fmla="*/ 0 h 228600"/>
              <a:gd name="connsiteX1" fmla="*/ 0 w 0"/>
              <a:gd name="connsiteY1" fmla="*/ 228600 h 228600"/>
            </a:gdLst>
            <a:ahLst/>
            <a:cxnLst>
              <a:cxn ang="0">
                <a:pos x="connsiteX0" y="connsiteY0"/>
              </a:cxn>
              <a:cxn ang="0">
                <a:pos x="connsiteX1" y="connsiteY1"/>
              </a:cxn>
            </a:cxnLst>
            <a:rect l="l" t="t" r="r" b="b"/>
            <a:pathLst>
              <a:path h="228600">
                <a:moveTo>
                  <a:pt x="0" y="0"/>
                </a:moveTo>
                <a:lnTo>
                  <a:pt x="0" y="228600"/>
                </a:lnTo>
              </a:path>
            </a:pathLst>
          </a:cu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flipH="1">
            <a:off x="7574281" y="6074836"/>
            <a:ext cx="45719" cy="212558"/>
          </a:xfrm>
          <a:custGeom>
            <a:avLst/>
            <a:gdLst>
              <a:gd name="connsiteX0" fmla="*/ 0 w 0"/>
              <a:gd name="connsiteY0" fmla="*/ 0 h 228600"/>
              <a:gd name="connsiteX1" fmla="*/ 0 w 0"/>
              <a:gd name="connsiteY1" fmla="*/ 228600 h 228600"/>
            </a:gdLst>
            <a:ahLst/>
            <a:cxnLst>
              <a:cxn ang="0">
                <a:pos x="connsiteX0" y="connsiteY0"/>
              </a:cxn>
              <a:cxn ang="0">
                <a:pos x="connsiteX1" y="connsiteY1"/>
              </a:cxn>
            </a:cxnLst>
            <a:rect l="l" t="t" r="r" b="b"/>
            <a:pathLst>
              <a:path h="228600">
                <a:moveTo>
                  <a:pt x="0" y="0"/>
                </a:moveTo>
                <a:lnTo>
                  <a:pt x="0" y="228600"/>
                </a:lnTo>
              </a:path>
            </a:pathLst>
          </a:custGeom>
          <a:ln w="762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flipH="1">
            <a:off x="4145281" y="6074836"/>
            <a:ext cx="45719" cy="212558"/>
          </a:xfrm>
          <a:custGeom>
            <a:avLst/>
            <a:gdLst>
              <a:gd name="connsiteX0" fmla="*/ 0 w 0"/>
              <a:gd name="connsiteY0" fmla="*/ 0 h 228600"/>
              <a:gd name="connsiteX1" fmla="*/ 0 w 0"/>
              <a:gd name="connsiteY1" fmla="*/ 228600 h 228600"/>
            </a:gdLst>
            <a:ahLst/>
            <a:cxnLst>
              <a:cxn ang="0">
                <a:pos x="connsiteX0" y="connsiteY0"/>
              </a:cxn>
              <a:cxn ang="0">
                <a:pos x="connsiteX1" y="connsiteY1"/>
              </a:cxn>
            </a:cxnLst>
            <a:rect l="l" t="t" r="r" b="b"/>
            <a:pathLst>
              <a:path h="228600">
                <a:moveTo>
                  <a:pt x="0" y="0"/>
                </a:moveTo>
                <a:lnTo>
                  <a:pt x="0" y="228600"/>
                </a:lnTo>
              </a:path>
            </a:pathLst>
          </a:custGeom>
          <a:ln w="762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flipH="1">
            <a:off x="5486400" y="6324600"/>
            <a:ext cx="381000" cy="304800"/>
          </a:xfrm>
          <a:custGeom>
            <a:avLst/>
            <a:gdLst>
              <a:gd name="connsiteX0" fmla="*/ 0 w 0"/>
              <a:gd name="connsiteY0" fmla="*/ 0 h 228600"/>
              <a:gd name="connsiteX1" fmla="*/ 0 w 0"/>
              <a:gd name="connsiteY1" fmla="*/ 228600 h 228600"/>
            </a:gdLst>
            <a:ahLst/>
            <a:cxnLst>
              <a:cxn ang="0">
                <a:pos x="connsiteX0" y="connsiteY0"/>
              </a:cxn>
              <a:cxn ang="0">
                <a:pos x="connsiteX1" y="connsiteY1"/>
              </a:cxn>
            </a:cxnLst>
            <a:rect l="l" t="t" r="r" b="b"/>
            <a:pathLst>
              <a:path h="228600">
                <a:moveTo>
                  <a:pt x="0" y="0"/>
                </a:moveTo>
                <a:lnTo>
                  <a:pt x="0" y="228600"/>
                </a:lnTo>
              </a:path>
            </a:pathLst>
          </a:cu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flipH="1">
            <a:off x="3657600" y="533400"/>
            <a:ext cx="381000" cy="304800"/>
          </a:xfrm>
          <a:custGeom>
            <a:avLst/>
            <a:gdLst>
              <a:gd name="connsiteX0" fmla="*/ 0 w 0"/>
              <a:gd name="connsiteY0" fmla="*/ 0 h 228600"/>
              <a:gd name="connsiteX1" fmla="*/ 0 w 0"/>
              <a:gd name="connsiteY1" fmla="*/ 228600 h 228600"/>
            </a:gdLst>
            <a:ahLst/>
            <a:cxnLst>
              <a:cxn ang="0">
                <a:pos x="connsiteX0" y="connsiteY0"/>
              </a:cxn>
              <a:cxn ang="0">
                <a:pos x="connsiteX1" y="connsiteY1"/>
              </a:cxn>
            </a:cxnLst>
            <a:rect l="l" t="t" r="r" b="b"/>
            <a:pathLst>
              <a:path h="228600">
                <a:moveTo>
                  <a:pt x="0" y="0"/>
                </a:moveTo>
                <a:lnTo>
                  <a:pt x="0" y="228600"/>
                </a:lnTo>
              </a:path>
            </a:pathLst>
          </a:cu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3505200" y="3505200"/>
            <a:ext cx="4572000" cy="76200"/>
          </a:xfrm>
          <a:custGeom>
            <a:avLst/>
            <a:gdLst>
              <a:gd name="connsiteX0" fmla="*/ 0 w 3561347"/>
              <a:gd name="connsiteY0" fmla="*/ 12031 h 144378"/>
              <a:gd name="connsiteX1" fmla="*/ 0 w 3561347"/>
              <a:gd name="connsiteY1" fmla="*/ 144378 h 144378"/>
              <a:gd name="connsiteX2" fmla="*/ 3561347 w 3561347"/>
              <a:gd name="connsiteY2" fmla="*/ 144378 h 144378"/>
              <a:gd name="connsiteX3" fmla="*/ 3561347 w 3561347"/>
              <a:gd name="connsiteY3" fmla="*/ 0 h 144378"/>
            </a:gdLst>
            <a:ahLst/>
            <a:cxnLst>
              <a:cxn ang="0">
                <a:pos x="connsiteX0" y="connsiteY0"/>
              </a:cxn>
              <a:cxn ang="0">
                <a:pos x="connsiteX1" y="connsiteY1"/>
              </a:cxn>
              <a:cxn ang="0">
                <a:pos x="connsiteX2" y="connsiteY2"/>
              </a:cxn>
              <a:cxn ang="0">
                <a:pos x="connsiteX3" y="connsiteY3"/>
              </a:cxn>
            </a:cxnLst>
            <a:rect l="l" t="t" r="r" b="b"/>
            <a:pathLst>
              <a:path w="3561347" h="144378">
                <a:moveTo>
                  <a:pt x="0" y="12031"/>
                </a:moveTo>
                <a:lnTo>
                  <a:pt x="0" y="144378"/>
                </a:lnTo>
                <a:lnTo>
                  <a:pt x="3561347" y="144378"/>
                </a:lnTo>
                <a:lnTo>
                  <a:pt x="3561347" y="0"/>
                </a:lnTo>
              </a:path>
            </a:pathLst>
          </a:cu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5821681" y="3521242"/>
            <a:ext cx="45719" cy="364958"/>
          </a:xfrm>
          <a:custGeom>
            <a:avLst/>
            <a:gdLst>
              <a:gd name="connsiteX0" fmla="*/ 0 w 0"/>
              <a:gd name="connsiteY0" fmla="*/ 0 h 228600"/>
              <a:gd name="connsiteX1" fmla="*/ 0 w 0"/>
              <a:gd name="connsiteY1" fmla="*/ 228600 h 228600"/>
            </a:gdLst>
            <a:ahLst/>
            <a:cxnLst>
              <a:cxn ang="0">
                <a:pos x="connsiteX0" y="connsiteY0"/>
              </a:cxn>
              <a:cxn ang="0">
                <a:pos x="connsiteX1" y="connsiteY1"/>
              </a:cxn>
            </a:cxnLst>
            <a:rect l="l" t="t" r="r" b="b"/>
            <a:pathLst>
              <a:path h="228600">
                <a:moveTo>
                  <a:pt x="0" y="0"/>
                </a:moveTo>
                <a:lnTo>
                  <a:pt x="0" y="228600"/>
                </a:lnTo>
              </a:path>
            </a:pathLst>
          </a:cu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flipH="1">
            <a:off x="4556762" y="3505200"/>
            <a:ext cx="45719" cy="76200"/>
          </a:xfrm>
          <a:custGeom>
            <a:avLst/>
            <a:gdLst>
              <a:gd name="connsiteX0" fmla="*/ 0 w 0"/>
              <a:gd name="connsiteY0" fmla="*/ 0 h 228600"/>
              <a:gd name="connsiteX1" fmla="*/ 0 w 0"/>
              <a:gd name="connsiteY1" fmla="*/ 228600 h 228600"/>
            </a:gdLst>
            <a:ahLst/>
            <a:cxnLst>
              <a:cxn ang="0">
                <a:pos x="connsiteX0" y="connsiteY0"/>
              </a:cxn>
              <a:cxn ang="0">
                <a:pos x="connsiteX1" y="connsiteY1"/>
              </a:cxn>
            </a:cxnLst>
            <a:rect l="l" t="t" r="r" b="b"/>
            <a:pathLst>
              <a:path h="228600">
                <a:moveTo>
                  <a:pt x="0" y="0"/>
                </a:moveTo>
                <a:lnTo>
                  <a:pt x="0" y="228600"/>
                </a:lnTo>
              </a:path>
            </a:pathLst>
          </a:custGeom>
          <a:ln w="762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flipH="1">
            <a:off x="6934200" y="3505200"/>
            <a:ext cx="45719" cy="76200"/>
          </a:xfrm>
          <a:custGeom>
            <a:avLst/>
            <a:gdLst>
              <a:gd name="connsiteX0" fmla="*/ 0 w 0"/>
              <a:gd name="connsiteY0" fmla="*/ 0 h 228600"/>
              <a:gd name="connsiteX1" fmla="*/ 0 w 0"/>
              <a:gd name="connsiteY1" fmla="*/ 228600 h 228600"/>
            </a:gdLst>
            <a:ahLst/>
            <a:cxnLst>
              <a:cxn ang="0">
                <a:pos x="connsiteX0" y="connsiteY0"/>
              </a:cxn>
              <a:cxn ang="0">
                <a:pos x="connsiteX1" y="connsiteY1"/>
              </a:cxn>
            </a:cxnLst>
            <a:rect l="l" t="t" r="r" b="b"/>
            <a:pathLst>
              <a:path h="228600">
                <a:moveTo>
                  <a:pt x="0" y="0"/>
                </a:moveTo>
                <a:lnTo>
                  <a:pt x="0" y="228600"/>
                </a:lnTo>
              </a:path>
            </a:pathLst>
          </a:custGeom>
          <a:ln w="762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299411" y="866273"/>
            <a:ext cx="4339389" cy="886327"/>
          </a:xfrm>
          <a:custGeom>
            <a:avLst/>
            <a:gdLst>
              <a:gd name="connsiteX0" fmla="*/ 0 w 4391526"/>
              <a:gd name="connsiteY0" fmla="*/ 757989 h 757989"/>
              <a:gd name="connsiteX1" fmla="*/ 0 w 4391526"/>
              <a:gd name="connsiteY1" fmla="*/ 0 h 757989"/>
              <a:gd name="connsiteX2" fmla="*/ 4391526 w 4391526"/>
              <a:gd name="connsiteY2" fmla="*/ 0 h 757989"/>
              <a:gd name="connsiteX3" fmla="*/ 4391526 w 4391526"/>
              <a:gd name="connsiteY3" fmla="*/ 168442 h 757989"/>
            </a:gdLst>
            <a:ahLst/>
            <a:cxnLst>
              <a:cxn ang="0">
                <a:pos x="connsiteX0" y="connsiteY0"/>
              </a:cxn>
              <a:cxn ang="0">
                <a:pos x="connsiteX1" y="connsiteY1"/>
              </a:cxn>
              <a:cxn ang="0">
                <a:pos x="connsiteX2" y="connsiteY2"/>
              </a:cxn>
              <a:cxn ang="0">
                <a:pos x="connsiteX3" y="connsiteY3"/>
              </a:cxn>
            </a:cxnLst>
            <a:rect l="l" t="t" r="r" b="b"/>
            <a:pathLst>
              <a:path w="4391526" h="757989">
                <a:moveTo>
                  <a:pt x="0" y="757989"/>
                </a:moveTo>
                <a:lnTo>
                  <a:pt x="0" y="0"/>
                </a:lnTo>
                <a:lnTo>
                  <a:pt x="4391526" y="0"/>
                </a:lnTo>
                <a:lnTo>
                  <a:pt x="4391526" y="168442"/>
                </a:lnTo>
              </a:path>
            </a:pathLst>
          </a:cu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flipH="1">
            <a:off x="5410200" y="838200"/>
            <a:ext cx="228600" cy="304800"/>
          </a:xfrm>
          <a:custGeom>
            <a:avLst/>
            <a:gdLst>
              <a:gd name="connsiteX0" fmla="*/ 0 w 0"/>
              <a:gd name="connsiteY0" fmla="*/ 0 h 228600"/>
              <a:gd name="connsiteX1" fmla="*/ 0 w 0"/>
              <a:gd name="connsiteY1" fmla="*/ 228600 h 228600"/>
            </a:gdLst>
            <a:ahLst/>
            <a:cxnLst>
              <a:cxn ang="0">
                <a:pos x="connsiteX0" y="connsiteY0"/>
              </a:cxn>
              <a:cxn ang="0">
                <a:pos x="connsiteX1" y="connsiteY1"/>
              </a:cxn>
            </a:cxnLst>
            <a:rect l="l" t="t" r="r" b="b"/>
            <a:pathLst>
              <a:path h="228600">
                <a:moveTo>
                  <a:pt x="0" y="0"/>
                </a:moveTo>
                <a:lnTo>
                  <a:pt x="0" y="228600"/>
                </a:lnTo>
              </a:path>
            </a:pathLst>
          </a:cu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just"/>
            <a:endParaRPr lang="en-US" dirty="0"/>
          </a:p>
        </p:txBody>
      </p:sp>
      <p:sp>
        <p:nvSpPr>
          <p:cNvPr id="29" name="Freeform 28"/>
          <p:cNvSpPr/>
          <p:nvPr/>
        </p:nvSpPr>
        <p:spPr>
          <a:xfrm flipH="1">
            <a:off x="914400" y="1524000"/>
            <a:ext cx="381000" cy="304800"/>
          </a:xfrm>
          <a:custGeom>
            <a:avLst/>
            <a:gdLst>
              <a:gd name="connsiteX0" fmla="*/ 0 w 0"/>
              <a:gd name="connsiteY0" fmla="*/ 0 h 228600"/>
              <a:gd name="connsiteX1" fmla="*/ 0 w 0"/>
              <a:gd name="connsiteY1" fmla="*/ 228600 h 228600"/>
            </a:gdLst>
            <a:ahLst/>
            <a:cxnLst>
              <a:cxn ang="0">
                <a:pos x="connsiteX0" y="connsiteY0"/>
              </a:cxn>
              <a:cxn ang="0">
                <a:pos x="connsiteX1" y="connsiteY1"/>
              </a:cxn>
            </a:cxnLst>
            <a:rect l="l" t="t" r="r" b="b"/>
            <a:pathLst>
              <a:path h="228600">
                <a:moveTo>
                  <a:pt x="0" y="0"/>
                </a:moveTo>
                <a:lnTo>
                  <a:pt x="0" y="228600"/>
                </a:lnTo>
              </a:path>
            </a:pathLst>
          </a:cu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itle 1"/>
          <p:cNvSpPr>
            <a:spLocks noGrp="1"/>
          </p:cNvSpPr>
          <p:nvPr>
            <p:ph type="title"/>
          </p:nvPr>
        </p:nvSpPr>
        <p:spPr>
          <a:xfrm>
            <a:off x="0" y="0"/>
            <a:ext cx="9144000" cy="715962"/>
          </a:xfrm>
        </p:spPr>
        <p:txBody>
          <a:bodyPr>
            <a:normAutofit fontScale="90000"/>
          </a:bodyPr>
          <a:lstStyle/>
          <a:p>
            <a:pPr marL="342900" lvl="0" indent="-342900"/>
            <a:r>
              <a:rPr lang="en-US" dirty="0" smtClean="0"/>
              <a:t>What </a:t>
            </a:r>
            <a:r>
              <a:rPr lang="en-US" dirty="0" smtClean="0"/>
              <a:t>is WESEP? Cu</a:t>
            </a:r>
            <a:r>
              <a:rPr lang="en-US" dirty="0" smtClean="0"/>
              <a:t>rriculum</a:t>
            </a:r>
            <a:endParaRPr lang="en-US" dirty="0"/>
          </a:p>
        </p:txBody>
      </p:sp>
      <p:sp>
        <p:nvSpPr>
          <p:cNvPr id="32" name="Freeform 31"/>
          <p:cNvSpPr/>
          <p:nvPr/>
        </p:nvSpPr>
        <p:spPr>
          <a:xfrm>
            <a:off x="4158916" y="6227236"/>
            <a:ext cx="3461084" cy="76200"/>
          </a:xfrm>
          <a:custGeom>
            <a:avLst/>
            <a:gdLst>
              <a:gd name="connsiteX0" fmla="*/ 0 w 3561347"/>
              <a:gd name="connsiteY0" fmla="*/ 12031 h 144378"/>
              <a:gd name="connsiteX1" fmla="*/ 0 w 3561347"/>
              <a:gd name="connsiteY1" fmla="*/ 144378 h 144378"/>
              <a:gd name="connsiteX2" fmla="*/ 3561347 w 3561347"/>
              <a:gd name="connsiteY2" fmla="*/ 144378 h 144378"/>
              <a:gd name="connsiteX3" fmla="*/ 3561347 w 3561347"/>
              <a:gd name="connsiteY3" fmla="*/ 0 h 144378"/>
            </a:gdLst>
            <a:ahLst/>
            <a:cxnLst>
              <a:cxn ang="0">
                <a:pos x="connsiteX0" y="connsiteY0"/>
              </a:cxn>
              <a:cxn ang="0">
                <a:pos x="connsiteX1" y="connsiteY1"/>
              </a:cxn>
              <a:cxn ang="0">
                <a:pos x="connsiteX2" y="connsiteY2"/>
              </a:cxn>
              <a:cxn ang="0">
                <a:pos x="connsiteX3" y="connsiteY3"/>
              </a:cxn>
            </a:cxnLst>
            <a:rect l="l" t="t" r="r" b="b"/>
            <a:pathLst>
              <a:path w="3561347" h="144378">
                <a:moveTo>
                  <a:pt x="0" y="12031"/>
                </a:moveTo>
                <a:lnTo>
                  <a:pt x="0" y="144378"/>
                </a:lnTo>
                <a:lnTo>
                  <a:pt x="3561347" y="144378"/>
                </a:lnTo>
                <a:lnTo>
                  <a:pt x="3561347" y="0"/>
                </a:lnTo>
              </a:path>
            </a:pathLst>
          </a:cu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Rectangle 32"/>
          <p:cNvSpPr/>
          <p:nvPr/>
        </p:nvSpPr>
        <p:spPr>
          <a:xfrm>
            <a:off x="2743200" y="3886200"/>
            <a:ext cx="62484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Level 2: POLICY COURSE*</a:t>
            </a:r>
            <a:endParaRPr lang="en-US" b="1" dirty="0">
              <a:solidFill>
                <a:schemeClr val="tx1"/>
              </a:solidFill>
            </a:endParaRPr>
          </a:p>
        </p:txBody>
      </p:sp>
      <p:sp>
        <p:nvSpPr>
          <p:cNvPr id="34" name="Freeform 33"/>
          <p:cNvSpPr/>
          <p:nvPr/>
        </p:nvSpPr>
        <p:spPr>
          <a:xfrm flipH="1">
            <a:off x="5562600" y="4724400"/>
            <a:ext cx="381000" cy="304800"/>
          </a:xfrm>
          <a:custGeom>
            <a:avLst/>
            <a:gdLst>
              <a:gd name="connsiteX0" fmla="*/ 0 w 0"/>
              <a:gd name="connsiteY0" fmla="*/ 0 h 228600"/>
              <a:gd name="connsiteX1" fmla="*/ 0 w 0"/>
              <a:gd name="connsiteY1" fmla="*/ 228600 h 228600"/>
            </a:gdLst>
            <a:ahLst/>
            <a:cxnLst>
              <a:cxn ang="0">
                <a:pos x="connsiteX0" y="connsiteY0"/>
              </a:cxn>
              <a:cxn ang="0">
                <a:pos x="connsiteX1" y="connsiteY1"/>
              </a:cxn>
            </a:cxnLst>
            <a:rect l="l" t="t" r="r" b="b"/>
            <a:pathLst>
              <a:path h="228600">
                <a:moveTo>
                  <a:pt x="0" y="0"/>
                </a:moveTo>
                <a:lnTo>
                  <a:pt x="0" y="228600"/>
                </a:lnTo>
              </a:path>
            </a:pathLst>
          </a:cu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Rectangle 34"/>
          <p:cNvSpPr/>
          <p:nvPr/>
        </p:nvSpPr>
        <p:spPr>
          <a:xfrm>
            <a:off x="4876800" y="4191000"/>
            <a:ext cx="2057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Econ, </a:t>
            </a:r>
            <a:r>
              <a:rPr lang="en-US" b="1" dirty="0" err="1" smtClean="0"/>
              <a:t>PolySci</a:t>
            </a:r>
            <a:r>
              <a:rPr lang="en-US" b="1" dirty="0" smtClean="0"/>
              <a:t>, </a:t>
            </a:r>
            <a:r>
              <a:rPr lang="en-US" b="1" dirty="0" err="1" smtClean="0"/>
              <a:t>Soc</a:t>
            </a:r>
            <a:r>
              <a:rPr lang="en-US" b="1" dirty="0" smtClean="0"/>
              <a:t>, JLMCC</a:t>
            </a:r>
            <a:endParaRPr lang="en-US" b="1" dirty="0"/>
          </a:p>
        </p:txBody>
      </p:sp>
      <p:sp>
        <p:nvSpPr>
          <p:cNvPr id="48" name="Freeform 47"/>
          <p:cNvSpPr/>
          <p:nvPr/>
        </p:nvSpPr>
        <p:spPr>
          <a:xfrm flipH="1">
            <a:off x="3657600" y="6629400"/>
            <a:ext cx="381000" cy="304800"/>
          </a:xfrm>
          <a:custGeom>
            <a:avLst/>
            <a:gdLst>
              <a:gd name="connsiteX0" fmla="*/ 0 w 0"/>
              <a:gd name="connsiteY0" fmla="*/ 0 h 228600"/>
              <a:gd name="connsiteX1" fmla="*/ 0 w 0"/>
              <a:gd name="connsiteY1" fmla="*/ 228600 h 228600"/>
            </a:gdLst>
            <a:ahLst/>
            <a:cxnLst>
              <a:cxn ang="0">
                <a:pos x="connsiteX0" y="connsiteY0"/>
              </a:cxn>
              <a:cxn ang="0">
                <a:pos x="connsiteX1" y="connsiteY1"/>
              </a:cxn>
            </a:cxnLst>
            <a:rect l="l" t="t" r="r" b="b"/>
            <a:pathLst>
              <a:path h="228600">
                <a:moveTo>
                  <a:pt x="0" y="0"/>
                </a:moveTo>
                <a:lnTo>
                  <a:pt x="0" y="228600"/>
                </a:lnTo>
              </a:path>
            </a:pathLst>
          </a:cu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extBox 1"/>
          <p:cNvSpPr txBox="1"/>
          <p:nvPr/>
        </p:nvSpPr>
        <p:spPr>
          <a:xfrm>
            <a:off x="5181600" y="1749623"/>
            <a:ext cx="1219200" cy="307777"/>
          </a:xfrm>
          <a:prstGeom prst="rect">
            <a:avLst/>
          </a:prstGeom>
          <a:noFill/>
        </p:spPr>
        <p:txBody>
          <a:bodyPr wrap="square" rtlCol="0">
            <a:spAutoFit/>
          </a:bodyPr>
          <a:lstStyle/>
          <a:p>
            <a:pPr algn="ctr"/>
            <a:r>
              <a:rPr lang="en-US" sz="1400" dirty="0" smtClean="0"/>
              <a:t>Every year</a:t>
            </a:r>
            <a:endParaRPr lang="en-US" sz="1400" dirty="0"/>
          </a:p>
        </p:txBody>
      </p:sp>
      <p:sp>
        <p:nvSpPr>
          <p:cNvPr id="50" name="TextBox 49"/>
          <p:cNvSpPr txBox="1"/>
          <p:nvPr/>
        </p:nvSpPr>
        <p:spPr>
          <a:xfrm>
            <a:off x="5257800" y="5635823"/>
            <a:ext cx="1219200" cy="307777"/>
          </a:xfrm>
          <a:prstGeom prst="rect">
            <a:avLst/>
          </a:prstGeom>
          <a:noFill/>
        </p:spPr>
        <p:txBody>
          <a:bodyPr wrap="square" rtlCol="0">
            <a:spAutoFit/>
          </a:bodyPr>
          <a:lstStyle/>
          <a:p>
            <a:pPr algn="ctr"/>
            <a:r>
              <a:rPr lang="en-US" sz="1400" dirty="0" smtClean="0"/>
              <a:t>Every 3</a:t>
            </a:r>
            <a:r>
              <a:rPr lang="en-US" sz="1400" baseline="30000" dirty="0" smtClean="0"/>
              <a:t>rd</a:t>
            </a:r>
            <a:r>
              <a:rPr lang="en-US" sz="1400" dirty="0" smtClean="0"/>
              <a:t> </a:t>
            </a:r>
            <a:r>
              <a:rPr lang="en-US" sz="1400" dirty="0" err="1" smtClean="0"/>
              <a:t>sem</a:t>
            </a:r>
            <a:endParaRPr lang="en-US" sz="1400" dirty="0"/>
          </a:p>
        </p:txBody>
      </p:sp>
      <p:sp>
        <p:nvSpPr>
          <p:cNvPr id="51" name="TextBox 50"/>
          <p:cNvSpPr txBox="1"/>
          <p:nvPr/>
        </p:nvSpPr>
        <p:spPr>
          <a:xfrm>
            <a:off x="228600" y="4419600"/>
            <a:ext cx="1219200" cy="307777"/>
          </a:xfrm>
          <a:prstGeom prst="rect">
            <a:avLst/>
          </a:prstGeom>
          <a:noFill/>
        </p:spPr>
        <p:txBody>
          <a:bodyPr wrap="square" rtlCol="0">
            <a:spAutoFit/>
          </a:bodyPr>
          <a:lstStyle/>
          <a:p>
            <a:pPr algn="ctr"/>
            <a:r>
              <a:rPr lang="en-US" sz="1400" dirty="0" smtClean="0"/>
              <a:t>Every </a:t>
            </a:r>
            <a:r>
              <a:rPr lang="en-US" sz="1400" dirty="0" err="1" smtClean="0"/>
              <a:t>sem</a:t>
            </a:r>
            <a:endParaRPr lang="en-US" sz="1400" dirty="0"/>
          </a:p>
        </p:txBody>
      </p:sp>
      <p:sp>
        <p:nvSpPr>
          <p:cNvPr id="3" name="TextBox 2"/>
          <p:cNvSpPr txBox="1"/>
          <p:nvPr/>
        </p:nvSpPr>
        <p:spPr>
          <a:xfrm>
            <a:off x="6172200" y="6477000"/>
            <a:ext cx="2971800" cy="400110"/>
          </a:xfrm>
          <a:prstGeom prst="rect">
            <a:avLst/>
          </a:prstGeom>
          <a:noFill/>
        </p:spPr>
        <p:txBody>
          <a:bodyPr wrap="square" rtlCol="0">
            <a:spAutoFit/>
          </a:bodyPr>
          <a:lstStyle/>
          <a:p>
            <a:r>
              <a:rPr lang="en-US" sz="1000" dirty="0" smtClean="0"/>
              <a:t>*If policy is a secondary area, then Level 2 course is chosen out of a thrust not major or secondary.</a:t>
            </a:r>
            <a:endParaRPr lang="en-US" sz="1000" dirty="0"/>
          </a:p>
        </p:txBody>
      </p:sp>
      <p:sp>
        <p:nvSpPr>
          <p:cNvPr id="4" name="Slide Number Placeholder 3"/>
          <p:cNvSpPr>
            <a:spLocks noGrp="1"/>
          </p:cNvSpPr>
          <p:nvPr>
            <p:ph type="sldNum" sz="quarter" idx="12"/>
          </p:nvPr>
        </p:nvSpPr>
        <p:spPr>
          <a:xfrm>
            <a:off x="7010400" y="6248400"/>
            <a:ext cx="2133600" cy="365125"/>
          </a:xfrm>
        </p:spPr>
        <p:txBody>
          <a:bodyPr/>
          <a:lstStyle/>
          <a:p>
            <a:fld id="{72F737B2-2E08-49DC-A6FF-38B9E078FB4D}" type="slidenum">
              <a:rPr lang="en-US" smtClean="0"/>
              <a:t>5</a:t>
            </a:fld>
            <a:endParaRPr lang="en-US" dirty="0"/>
          </a:p>
        </p:txBody>
      </p:sp>
    </p:spTree>
    <p:extLst>
      <p:ext uri="{BB962C8B-B14F-4D97-AF65-F5344CB8AC3E}">
        <p14:creationId xmlns:p14="http://schemas.microsoft.com/office/powerpoint/2010/main" val="2755624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715962"/>
          </a:xfrm>
        </p:spPr>
        <p:txBody>
          <a:bodyPr>
            <a:normAutofit fontScale="90000"/>
          </a:bodyPr>
          <a:lstStyle/>
          <a:p>
            <a:pPr marL="342900" lvl="0" indent="-342900"/>
            <a:r>
              <a:rPr lang="en-US" dirty="0" smtClean="0"/>
              <a:t>Motivation: See </a:t>
            </a:r>
            <a:r>
              <a:rPr lang="en-US" dirty="0" smtClean="0"/>
              <a:t>handout</a:t>
            </a:r>
            <a:endParaRPr lang="en-US"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Slide Number Placeholder 3"/>
          <p:cNvSpPr>
            <a:spLocks noGrp="1"/>
          </p:cNvSpPr>
          <p:nvPr>
            <p:ph type="sldNum" sz="quarter" idx="12"/>
          </p:nvPr>
        </p:nvSpPr>
        <p:spPr>
          <a:xfrm>
            <a:off x="7010400" y="6492875"/>
            <a:ext cx="2133600" cy="365125"/>
          </a:xfrm>
        </p:spPr>
        <p:txBody>
          <a:bodyPr/>
          <a:lstStyle/>
          <a:p>
            <a:fld id="{72F737B2-2E08-49DC-A6FF-38B9E078FB4D}" type="slidenum">
              <a:rPr lang="en-US" smtClean="0"/>
              <a:t>6</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575" y="685800"/>
            <a:ext cx="7562850" cy="5000625"/>
          </a:xfrm>
          <a:prstGeom prst="rect">
            <a:avLst/>
          </a:prstGeom>
          <a:solidFill>
            <a:schemeClr val="tx2">
              <a:lumMod val="20000"/>
              <a:lumOff val="80000"/>
            </a:schemeClr>
          </a:solidFill>
          <a:ln>
            <a:noFill/>
          </a:ln>
          <a:effectLst/>
        </p:spPr>
      </p:pic>
      <p:sp>
        <p:nvSpPr>
          <p:cNvPr id="7" name="TextBox 6"/>
          <p:cNvSpPr txBox="1"/>
          <p:nvPr/>
        </p:nvSpPr>
        <p:spPr>
          <a:xfrm>
            <a:off x="723900" y="6019800"/>
            <a:ext cx="4914900" cy="369332"/>
          </a:xfrm>
          <a:prstGeom prst="rect">
            <a:avLst/>
          </a:prstGeom>
          <a:noFill/>
        </p:spPr>
        <p:txBody>
          <a:bodyPr wrap="square" rtlCol="0">
            <a:spAutoFit/>
          </a:bodyPr>
          <a:lstStyle/>
          <a:p>
            <a:r>
              <a:rPr lang="en-US" dirty="0" smtClean="0">
                <a:hlinkClick r:id="rId3"/>
              </a:rPr>
              <a:t>home.eng.iastate.edu/~</a:t>
            </a:r>
            <a:r>
              <a:rPr lang="en-US" dirty="0" err="1" smtClean="0">
                <a:hlinkClick r:id="rId3"/>
              </a:rPr>
              <a:t>jdm</a:t>
            </a:r>
            <a:r>
              <a:rPr lang="en-US" dirty="0" smtClean="0">
                <a:hlinkClick r:id="rId3"/>
              </a:rPr>
              <a:t>/wesep594/index.htm</a:t>
            </a:r>
            <a:r>
              <a:rPr lang="en-US" dirty="0" smtClean="0"/>
              <a:t> </a:t>
            </a:r>
            <a:endParaRPr lang="en-US" dirty="0"/>
          </a:p>
        </p:txBody>
      </p:sp>
      <p:sp>
        <p:nvSpPr>
          <p:cNvPr id="9" name="Rectangle 8"/>
          <p:cNvSpPr/>
          <p:nvPr/>
        </p:nvSpPr>
        <p:spPr>
          <a:xfrm>
            <a:off x="723900" y="838200"/>
            <a:ext cx="7629525" cy="5000625"/>
          </a:xfrm>
          <a:prstGeom prst="rect">
            <a:avLst/>
          </a:prstGeom>
          <a:solidFill>
            <a:schemeClr val="tx2">
              <a:lumMod val="20000"/>
              <a:lumOff val="80000"/>
              <a:alpha val="30000"/>
            </a:schemeClr>
          </a:solidFill>
          <a:ln>
            <a:solidFill>
              <a:schemeClr val="tx1"/>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613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p:cNvSpPr txBox="1"/>
          <p:nvPr/>
        </p:nvSpPr>
        <p:spPr>
          <a:xfrm>
            <a:off x="0" y="1219200"/>
            <a:ext cx="9067799" cy="1431161"/>
          </a:xfrm>
          <a:prstGeom prst="rect">
            <a:avLst/>
          </a:prstGeom>
          <a:noFill/>
        </p:spPr>
        <p:txBody>
          <a:bodyPr wrap="square" rtlCol="0">
            <a:spAutoFit/>
          </a:bodyPr>
          <a:lstStyle/>
          <a:p>
            <a:r>
              <a:rPr lang="en-US" sz="2900" dirty="0" smtClean="0"/>
              <a:t>The WESEP PhD </a:t>
            </a:r>
            <a:r>
              <a:rPr lang="en-US" sz="2900" dirty="0"/>
              <a:t>degree </a:t>
            </a:r>
            <a:r>
              <a:rPr lang="en-US" sz="2900" dirty="0" smtClean="0"/>
              <a:t>crosses boundaries between </a:t>
            </a:r>
          </a:p>
          <a:p>
            <a:pPr marL="457200" indent="-457200">
              <a:buFont typeface="Arial" pitchFamily="34" charset="0"/>
              <a:buChar char="•"/>
            </a:pPr>
            <a:r>
              <a:rPr lang="en-US" sz="2900" dirty="0" err="1" smtClean="0"/>
              <a:t>Atmos</a:t>
            </a:r>
            <a:r>
              <a:rPr lang="en-US" sz="2900" dirty="0" smtClean="0"/>
              <a:t> science, Econ, Statistics, </a:t>
            </a:r>
            <a:r>
              <a:rPr lang="en-US" sz="2900" dirty="0" err="1" smtClean="0"/>
              <a:t>Engr</a:t>
            </a:r>
            <a:r>
              <a:rPr lang="en-US" sz="2900" dirty="0" smtClean="0"/>
              <a:t>, Policy, Finance</a:t>
            </a:r>
          </a:p>
          <a:p>
            <a:pPr marL="457200" indent="-457200">
              <a:buFont typeface="Arial" pitchFamily="34" charset="0"/>
              <a:buChar char="•"/>
            </a:pPr>
            <a:r>
              <a:rPr lang="en-US" sz="2900" dirty="0" smtClean="0"/>
              <a:t>Within engineering: AE, CE, EE, IMSE, ME, &amp; Materials</a:t>
            </a:r>
          </a:p>
        </p:txBody>
      </p:sp>
      <p:sp>
        <p:nvSpPr>
          <p:cNvPr id="6" name="Title 1"/>
          <p:cNvSpPr>
            <a:spLocks noGrp="1"/>
          </p:cNvSpPr>
          <p:nvPr>
            <p:ph type="title"/>
          </p:nvPr>
        </p:nvSpPr>
        <p:spPr>
          <a:xfrm>
            <a:off x="457200" y="46038"/>
            <a:ext cx="8229600" cy="715962"/>
          </a:xfrm>
        </p:spPr>
        <p:txBody>
          <a:bodyPr>
            <a:normAutofit fontScale="90000"/>
          </a:bodyPr>
          <a:lstStyle/>
          <a:p>
            <a:pPr marL="342900" lvl="0" indent="-342900"/>
            <a:r>
              <a:rPr lang="en-US" dirty="0" smtClean="0"/>
              <a:t>Why WESEP will be successful</a:t>
            </a:r>
            <a:endParaRPr lang="en-US" dirty="0"/>
          </a:p>
        </p:txBody>
      </p:sp>
      <p:sp>
        <p:nvSpPr>
          <p:cNvPr id="8" name="TextBox 7"/>
          <p:cNvSpPr txBox="1"/>
          <p:nvPr/>
        </p:nvSpPr>
        <p:spPr>
          <a:xfrm>
            <a:off x="76200" y="2667000"/>
            <a:ext cx="8991599" cy="2308324"/>
          </a:xfrm>
          <a:prstGeom prst="rect">
            <a:avLst/>
          </a:prstGeom>
          <a:noFill/>
        </p:spPr>
        <p:txBody>
          <a:bodyPr wrap="square" rtlCol="0">
            <a:spAutoFit/>
          </a:bodyPr>
          <a:lstStyle/>
          <a:p>
            <a:r>
              <a:rPr lang="en-US" sz="2400" dirty="0" smtClean="0"/>
              <a:t>And so this </a:t>
            </a:r>
            <a:r>
              <a:rPr lang="en-US" sz="2400" dirty="0"/>
              <a:t>degree will enable you to work effectively across all of these </a:t>
            </a:r>
            <a:r>
              <a:rPr lang="en-US" sz="2400" dirty="0" smtClean="0"/>
              <a:t>boundaries.</a:t>
            </a:r>
          </a:p>
          <a:p>
            <a:endParaRPr lang="en-US" sz="2400" dirty="0"/>
          </a:p>
          <a:p>
            <a:r>
              <a:rPr lang="en-US" sz="2400" dirty="0" smtClean="0"/>
              <a:t>Perhaps of more importance, we intend to provide you with a foundation of “boundary crossing,” enabling you to work effectively in the seams of different disciplines that you will encounter in the future. </a:t>
            </a:r>
          </a:p>
        </p:txBody>
      </p:sp>
      <p:sp>
        <p:nvSpPr>
          <p:cNvPr id="9" name="Slide Number Placeholder 8"/>
          <p:cNvSpPr>
            <a:spLocks noGrp="1"/>
          </p:cNvSpPr>
          <p:nvPr>
            <p:ph type="sldNum" sz="quarter" idx="12"/>
          </p:nvPr>
        </p:nvSpPr>
        <p:spPr/>
        <p:txBody>
          <a:bodyPr/>
          <a:lstStyle/>
          <a:p>
            <a:fld id="{72F737B2-2E08-49DC-A6FF-38B9E078FB4D}" type="slidenum">
              <a:rPr lang="en-US" smtClean="0"/>
              <a:t>7</a:t>
            </a:fld>
            <a:endParaRPr lang="en-US" dirty="0"/>
          </a:p>
        </p:txBody>
      </p:sp>
    </p:spTree>
    <p:extLst>
      <p:ext uri="{BB962C8B-B14F-4D97-AF65-F5344CB8AC3E}">
        <p14:creationId xmlns:p14="http://schemas.microsoft.com/office/powerpoint/2010/main" val="36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87362"/>
          </a:xfrm>
        </p:spPr>
        <p:txBody>
          <a:bodyPr>
            <a:normAutofit fontScale="90000"/>
          </a:bodyPr>
          <a:lstStyle/>
          <a:p>
            <a:pPr marL="342900" lvl="0" indent="-342900"/>
            <a:r>
              <a:rPr lang="en-US" dirty="0" smtClean="0"/>
              <a:t>Housekeeping: Register on IGERT.ORG</a:t>
            </a:r>
            <a:endParaRPr lang="en-US" dirty="0"/>
          </a:p>
        </p:txBody>
      </p:sp>
      <p:sp>
        <p:nvSpPr>
          <p:cNvPr id="4" name="Slide Number Placeholder 3"/>
          <p:cNvSpPr>
            <a:spLocks noGrp="1"/>
          </p:cNvSpPr>
          <p:nvPr>
            <p:ph type="sldNum" sz="quarter" idx="12"/>
          </p:nvPr>
        </p:nvSpPr>
        <p:spPr/>
        <p:txBody>
          <a:bodyPr/>
          <a:lstStyle/>
          <a:p>
            <a:fld id="{72F737B2-2E08-49DC-A6FF-38B9E078FB4D}" type="slidenum">
              <a:rPr lang="en-US" smtClean="0"/>
              <a:t>8</a:t>
            </a:fld>
            <a:endParaRPr lang="en-US" dirty="0"/>
          </a:p>
        </p:txBody>
      </p:sp>
      <p:sp>
        <p:nvSpPr>
          <p:cNvPr id="3" name="TextBox 2"/>
          <p:cNvSpPr txBox="1"/>
          <p:nvPr/>
        </p:nvSpPr>
        <p:spPr>
          <a:xfrm>
            <a:off x="228600" y="990600"/>
            <a:ext cx="8763000" cy="5262979"/>
          </a:xfrm>
          <a:prstGeom prst="rect">
            <a:avLst/>
          </a:prstGeom>
          <a:noFill/>
        </p:spPr>
        <p:txBody>
          <a:bodyPr wrap="square" rtlCol="0">
            <a:spAutoFit/>
          </a:bodyPr>
          <a:lstStyle/>
          <a:p>
            <a:pPr lvl="0"/>
            <a:r>
              <a:rPr lang="en-US" sz="2400" dirty="0" smtClean="0"/>
              <a:t>Students, faculty, and </a:t>
            </a:r>
            <a:r>
              <a:rPr lang="en-US" sz="2400" dirty="0" err="1" smtClean="0"/>
              <a:t>AdminCoordinator</a:t>
            </a:r>
            <a:r>
              <a:rPr lang="en-US" sz="2400" dirty="0" smtClean="0"/>
              <a:t> (Barb) should register:</a:t>
            </a:r>
            <a:endParaRPr lang="en-US" sz="2400" dirty="0"/>
          </a:p>
          <a:p>
            <a:pPr marL="285750" indent="-285750">
              <a:buFont typeface="Arial" pitchFamily="34" charset="0"/>
              <a:buChar char="•"/>
            </a:pPr>
            <a:r>
              <a:rPr lang="en-US" sz="2400" b="1" dirty="0" smtClean="0"/>
              <a:t>Promotes </a:t>
            </a:r>
            <a:r>
              <a:rPr lang="en-US" sz="2400" b="1" dirty="0"/>
              <a:t>collaboration </a:t>
            </a:r>
            <a:r>
              <a:rPr lang="en-US" sz="2400" dirty="0"/>
              <a:t>between projects (poster contest, webinar tool is available with free phone conference line, speakers and seminars can be streamed, they can record and post videos)</a:t>
            </a:r>
          </a:p>
          <a:p>
            <a:pPr marL="285750" indent="-285750">
              <a:buFont typeface="Arial" pitchFamily="34" charset="0"/>
              <a:buChar char="•"/>
            </a:pPr>
            <a:r>
              <a:rPr lang="en-US" sz="2400" b="1" dirty="0"/>
              <a:t>Share resources </a:t>
            </a:r>
            <a:r>
              <a:rPr lang="en-US" sz="2400" dirty="0"/>
              <a:t>(news, job-board, conference calendar) so that all IGERT students and faculty can benefit from them;</a:t>
            </a:r>
          </a:p>
          <a:p>
            <a:pPr marL="285750" indent="-285750">
              <a:buFont typeface="Arial" pitchFamily="34" charset="0"/>
              <a:buChar char="•"/>
            </a:pPr>
            <a:r>
              <a:rPr lang="en-US" sz="2400" b="1" dirty="0"/>
              <a:t>Dissemination and outreach</a:t>
            </a:r>
            <a:r>
              <a:rPr lang="en-US" sz="2400" dirty="0"/>
              <a:t>. In the library, you can post the abstract of the publication and then link to the journal and these articles will rise to the top that are presented, highlights, achievements, and “stories” can be placed in the “Showcase”</a:t>
            </a:r>
          </a:p>
          <a:p>
            <a:pPr marL="285750" indent="-285750">
              <a:buFont typeface="Arial" pitchFamily="34" charset="0"/>
              <a:buChar char="•"/>
            </a:pPr>
            <a:r>
              <a:rPr lang="en-US" sz="2400" b="1" dirty="0"/>
              <a:t>Networking</a:t>
            </a:r>
            <a:r>
              <a:rPr lang="en-US" sz="2400" dirty="0"/>
              <a:t>: they have an </a:t>
            </a:r>
            <a:r>
              <a:rPr lang="en-US" sz="2400" dirty="0" smtClean="0"/>
              <a:t>algorithm </a:t>
            </a:r>
            <a:r>
              <a:rPr lang="en-US" sz="2400" dirty="0"/>
              <a:t>to connect people. Also, you can put your external website there and you will get more hits</a:t>
            </a:r>
            <a:r>
              <a:rPr lang="en-US" sz="2400" dirty="0" smtClean="0"/>
              <a:t>.</a:t>
            </a:r>
          </a:p>
          <a:p>
            <a:pPr marL="285750" indent="-285750">
              <a:buFont typeface="Arial" pitchFamily="34" charset="0"/>
              <a:buChar char="•"/>
            </a:pPr>
            <a:r>
              <a:rPr lang="en-US" sz="2400" b="1" dirty="0"/>
              <a:t>Students will have to submit IGERT annual </a:t>
            </a:r>
            <a:r>
              <a:rPr lang="en-US" sz="2400" b="1" dirty="0" smtClean="0"/>
              <a:t>reports</a:t>
            </a:r>
            <a:r>
              <a:rPr lang="en-US" sz="2400" dirty="0" smtClean="0"/>
              <a:t>.</a:t>
            </a:r>
            <a:endParaRPr lang="en-US" sz="2400" dirty="0"/>
          </a:p>
          <a:p>
            <a:r>
              <a:rPr lang="en-US" sz="2400" dirty="0"/>
              <a:t>Use </a:t>
            </a:r>
            <a:r>
              <a:rPr lang="en-US" sz="2400" u="sng" dirty="0">
                <a:hlinkClick r:id="rId2"/>
              </a:rPr>
              <a:t>contact@igert.org</a:t>
            </a:r>
            <a:r>
              <a:rPr lang="en-US" sz="2400" dirty="0"/>
              <a:t> to ask questions about how to </a:t>
            </a:r>
            <a:r>
              <a:rPr lang="en-US" sz="2400" dirty="0" smtClean="0"/>
              <a:t>use IGERT.org.</a:t>
            </a:r>
            <a:endParaRPr lang="en-US" sz="2400" dirty="0"/>
          </a:p>
        </p:txBody>
      </p:sp>
      <p:sp>
        <p:nvSpPr>
          <p:cNvPr id="5" name="Rectangle 4"/>
          <p:cNvSpPr/>
          <p:nvPr/>
        </p:nvSpPr>
        <p:spPr>
          <a:xfrm>
            <a:off x="228600" y="5334000"/>
            <a:ext cx="8763000" cy="504825"/>
          </a:xfrm>
          <a:prstGeom prst="rect">
            <a:avLst/>
          </a:prstGeom>
          <a:solidFill>
            <a:schemeClr val="tx2">
              <a:lumMod val="20000"/>
              <a:lumOff val="80000"/>
              <a:alpha val="30000"/>
            </a:schemeClr>
          </a:solidFill>
          <a:ln>
            <a:solidFill>
              <a:schemeClr val="tx1"/>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8600" y="2514600"/>
            <a:ext cx="8763000" cy="762000"/>
          </a:xfrm>
          <a:prstGeom prst="rect">
            <a:avLst/>
          </a:prstGeom>
          <a:solidFill>
            <a:schemeClr val="tx2">
              <a:lumMod val="20000"/>
              <a:lumOff val="80000"/>
              <a:alpha val="30000"/>
            </a:schemeClr>
          </a:solidFill>
          <a:ln>
            <a:solidFill>
              <a:schemeClr val="tx1"/>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5665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marL="342900" lvl="0" indent="-342900"/>
            <a:r>
              <a:rPr lang="en-US" dirty="0" smtClean="0"/>
              <a:t>Planning: Typical time line</a:t>
            </a:r>
            <a:endParaRPr lang="en-US" dirty="0"/>
          </a:p>
        </p:txBody>
      </p:sp>
      <p:sp>
        <p:nvSpPr>
          <p:cNvPr id="4" name="Slide Number Placeholder 3"/>
          <p:cNvSpPr>
            <a:spLocks noGrp="1"/>
          </p:cNvSpPr>
          <p:nvPr>
            <p:ph type="sldNum" sz="quarter" idx="12"/>
          </p:nvPr>
        </p:nvSpPr>
        <p:spPr/>
        <p:txBody>
          <a:bodyPr/>
          <a:lstStyle/>
          <a:p>
            <a:fld id="{72F737B2-2E08-49DC-A6FF-38B9E078FB4D}" type="slidenum">
              <a:rPr lang="en-US" smtClean="0"/>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44447599"/>
              </p:ext>
            </p:extLst>
          </p:nvPr>
        </p:nvGraphicFramePr>
        <p:xfrm>
          <a:off x="76200" y="1951672"/>
          <a:ext cx="9067800" cy="3337560"/>
        </p:xfrm>
        <a:graphic>
          <a:graphicData uri="http://schemas.openxmlformats.org/drawingml/2006/table">
            <a:tbl>
              <a:tblPr firstRow="1" bandRow="1">
                <a:tableStyleId>{5C22544A-7EE6-4342-B048-85BDC9FD1C3A}</a:tableStyleId>
              </a:tblPr>
              <a:tblGrid>
                <a:gridCol w="1676400"/>
                <a:gridCol w="2133600"/>
                <a:gridCol w="2667000"/>
                <a:gridCol w="2590800"/>
              </a:tblGrid>
              <a:tr h="370840">
                <a:tc>
                  <a:txBody>
                    <a:bodyPr/>
                    <a:lstStyle/>
                    <a:p>
                      <a:r>
                        <a:rPr lang="en-US" dirty="0" smtClean="0"/>
                        <a:t>Time</a:t>
                      </a:r>
                      <a:endParaRPr lang="en-US" dirty="0"/>
                    </a:p>
                  </a:txBody>
                  <a:tcPr/>
                </a:tc>
                <a:tc>
                  <a:txBody>
                    <a:bodyPr/>
                    <a:lstStyle/>
                    <a:p>
                      <a:r>
                        <a:rPr lang="en-US" dirty="0" smtClean="0"/>
                        <a:t>Courses</a:t>
                      </a:r>
                      <a:endParaRPr lang="en-US" dirty="0"/>
                    </a:p>
                  </a:txBody>
                  <a:tcPr/>
                </a:tc>
                <a:tc>
                  <a:txBody>
                    <a:bodyPr/>
                    <a:lstStyle/>
                    <a:p>
                      <a:r>
                        <a:rPr lang="en-US" dirty="0" smtClean="0"/>
                        <a:t>PhD</a:t>
                      </a:r>
                      <a:endParaRPr lang="en-US" dirty="0"/>
                    </a:p>
                  </a:txBody>
                  <a:tcPr/>
                </a:tc>
                <a:tc>
                  <a:txBody>
                    <a:bodyPr/>
                    <a:lstStyle/>
                    <a:p>
                      <a:r>
                        <a:rPr lang="en-US" dirty="0" smtClean="0"/>
                        <a:t>Visits</a:t>
                      </a:r>
                      <a:endParaRPr lang="en-US" dirty="0"/>
                    </a:p>
                  </a:txBody>
                  <a:tcPr/>
                </a:tc>
              </a:tr>
              <a:tr h="370840">
                <a:tc>
                  <a:txBody>
                    <a:bodyPr/>
                    <a:lstStyle/>
                    <a:p>
                      <a:r>
                        <a:rPr lang="en-US" dirty="0" smtClean="0"/>
                        <a:t>Semester</a:t>
                      </a:r>
                      <a:r>
                        <a:rPr lang="en-US" baseline="0" dirty="0" smtClean="0"/>
                        <a:t>s 1,2</a:t>
                      </a:r>
                      <a:endParaRPr lang="en-US" dirty="0"/>
                    </a:p>
                  </a:txBody>
                  <a:tcPr/>
                </a:tc>
                <a:tc>
                  <a:txBody>
                    <a:bodyPr/>
                    <a:lstStyle/>
                    <a:p>
                      <a:r>
                        <a:rPr lang="en-US" dirty="0" smtClean="0"/>
                        <a:t>501</a:t>
                      </a:r>
                      <a:r>
                        <a:rPr lang="en-US" baseline="0" dirty="0" smtClean="0"/>
                        <a:t> and </a:t>
                      </a:r>
                      <a:r>
                        <a:rPr lang="en-US" dirty="0" smtClean="0"/>
                        <a:t>502; 4 cores</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Summer 1</a:t>
                      </a:r>
                      <a:endParaRPr lang="en-US" dirty="0"/>
                    </a:p>
                  </a:txBody>
                  <a:tcPr/>
                </a:tc>
                <a:tc>
                  <a:txBody>
                    <a:bodyPr/>
                    <a:lstStyle/>
                    <a:p>
                      <a:r>
                        <a:rPr lang="en-US" dirty="0" smtClean="0"/>
                        <a:t>*</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Semester</a:t>
                      </a:r>
                      <a:r>
                        <a:rPr lang="en-US" baseline="0" dirty="0" smtClean="0"/>
                        <a:t>s 3,4</a:t>
                      </a:r>
                      <a:endParaRPr lang="en-US" dirty="0"/>
                    </a:p>
                  </a:txBody>
                  <a:tcPr/>
                </a:tc>
                <a:tc>
                  <a:txBody>
                    <a:bodyPr/>
                    <a:lstStyle/>
                    <a:p>
                      <a:r>
                        <a:rPr lang="en-US" dirty="0" smtClean="0"/>
                        <a:t>511 or 512; 4 cores</a:t>
                      </a:r>
                      <a:endParaRPr lang="en-US" dirty="0"/>
                    </a:p>
                  </a:txBody>
                  <a:tcPr/>
                </a:tc>
                <a:tc>
                  <a:txBody>
                    <a:bodyPr/>
                    <a:lstStyle/>
                    <a:p>
                      <a:r>
                        <a:rPr lang="en-US" dirty="0" smtClean="0"/>
                        <a:t>Qualifier exam</a:t>
                      </a:r>
                      <a:endParaRPr lang="en-US" dirty="0"/>
                    </a:p>
                  </a:txBody>
                  <a:tcPr/>
                </a:tc>
                <a:tc>
                  <a:txBody>
                    <a:bodyPr/>
                    <a:lstStyle/>
                    <a:p>
                      <a:endParaRPr lang="en-US"/>
                    </a:p>
                  </a:txBody>
                  <a:tcPr/>
                </a:tc>
              </a:tr>
              <a:tr h="370840">
                <a:tc>
                  <a:txBody>
                    <a:bodyPr/>
                    <a:lstStyle/>
                    <a:p>
                      <a:r>
                        <a:rPr lang="en-US" dirty="0" smtClean="0"/>
                        <a:t>Summer 2</a:t>
                      </a:r>
                      <a:endParaRPr lang="en-US" dirty="0"/>
                    </a:p>
                  </a:txBody>
                  <a:tcPr/>
                </a:tc>
                <a:tc>
                  <a:txBody>
                    <a:bodyPr/>
                    <a:lstStyle/>
                    <a:p>
                      <a:endParaRPr lang="en-US"/>
                    </a:p>
                  </a:txBody>
                  <a:tcPr/>
                </a:tc>
                <a:tc>
                  <a:txBody>
                    <a:bodyPr/>
                    <a:lstStyle/>
                    <a:p>
                      <a:endParaRPr lang="en-US"/>
                    </a:p>
                  </a:txBody>
                  <a:tcPr/>
                </a:tc>
                <a:tc>
                  <a:txBody>
                    <a:bodyPr/>
                    <a:lstStyle/>
                    <a:p>
                      <a:r>
                        <a:rPr lang="en-US" dirty="0" smtClean="0"/>
                        <a:t>International experience#</a:t>
                      </a:r>
                      <a:endParaRPr lang="en-US" dirty="0"/>
                    </a:p>
                  </a:txBody>
                  <a:tcPr/>
                </a:tc>
              </a:tr>
              <a:tr h="370840">
                <a:tc>
                  <a:txBody>
                    <a:bodyPr/>
                    <a:lstStyle/>
                    <a:p>
                      <a:r>
                        <a:rPr lang="en-US" dirty="0" smtClean="0"/>
                        <a:t>Semester</a:t>
                      </a:r>
                      <a:r>
                        <a:rPr lang="en-US" baseline="0" dirty="0" smtClean="0"/>
                        <a:t>s 5,6</a:t>
                      </a:r>
                      <a:endParaRPr lang="en-US" dirty="0"/>
                    </a:p>
                  </a:txBody>
                  <a:tcPr/>
                </a:tc>
                <a:tc>
                  <a:txBody>
                    <a:bodyPr/>
                    <a:lstStyle/>
                    <a:p>
                      <a:r>
                        <a:rPr lang="en-US" dirty="0" smtClean="0"/>
                        <a:t>*</a:t>
                      </a:r>
                      <a:endParaRPr lang="en-US" dirty="0"/>
                    </a:p>
                  </a:txBody>
                  <a:tcPr/>
                </a:tc>
                <a:tc>
                  <a:txBody>
                    <a:bodyPr/>
                    <a:lstStyle/>
                    <a:p>
                      <a:r>
                        <a:rPr lang="en-US" dirty="0" smtClean="0"/>
                        <a:t>Preliminary exam</a:t>
                      </a:r>
                      <a:endParaRPr lang="en-US" dirty="0"/>
                    </a:p>
                  </a:txBody>
                  <a:tcPr/>
                </a:tc>
                <a:tc>
                  <a:txBody>
                    <a:bodyPr/>
                    <a:lstStyle/>
                    <a:p>
                      <a:endParaRPr lang="en-US"/>
                    </a:p>
                  </a:txBody>
                  <a:tcPr/>
                </a:tc>
              </a:tr>
              <a:tr h="370840">
                <a:tc>
                  <a:txBody>
                    <a:bodyPr/>
                    <a:lstStyle/>
                    <a:p>
                      <a:r>
                        <a:rPr lang="en-US" dirty="0" smtClean="0"/>
                        <a:t>Summer 3</a:t>
                      </a:r>
                      <a:endParaRPr lang="en-US" dirty="0"/>
                    </a:p>
                  </a:txBody>
                  <a:tcPr/>
                </a:tc>
                <a:tc>
                  <a:txBody>
                    <a:bodyPr/>
                    <a:lstStyle/>
                    <a:p>
                      <a:endParaRPr lang="en-US"/>
                    </a:p>
                  </a:txBody>
                  <a:tcPr/>
                </a:tc>
                <a:tc>
                  <a:txBody>
                    <a:bodyPr/>
                    <a:lstStyle/>
                    <a:p>
                      <a:endParaRPr lang="en-US" dirty="0"/>
                    </a:p>
                  </a:txBody>
                  <a:tcPr/>
                </a:tc>
                <a:tc>
                  <a:txBody>
                    <a:bodyPr/>
                    <a:lstStyle/>
                    <a:p>
                      <a:r>
                        <a:rPr lang="en-US" dirty="0" smtClean="0"/>
                        <a:t>Industry internship#</a:t>
                      </a:r>
                      <a:endParaRPr lang="en-US" dirty="0"/>
                    </a:p>
                  </a:txBody>
                  <a:tcPr/>
                </a:tc>
              </a:tr>
              <a:tr h="370840">
                <a:tc>
                  <a:txBody>
                    <a:bodyPr/>
                    <a:lstStyle/>
                    <a:p>
                      <a:r>
                        <a:rPr lang="en-US" dirty="0" smtClean="0"/>
                        <a:t>Semester</a:t>
                      </a:r>
                      <a:r>
                        <a:rPr lang="en-US" baseline="0" dirty="0" smtClean="0"/>
                        <a:t>s 7,8</a:t>
                      </a:r>
                      <a:endParaRPr lang="en-US" dirty="0"/>
                    </a:p>
                  </a:txBody>
                  <a:tcPr/>
                </a:tc>
                <a:tc>
                  <a:txBody>
                    <a:bodyPr/>
                    <a:lstStyle/>
                    <a:p>
                      <a:r>
                        <a:rPr lang="en-US" dirty="0" smtClean="0"/>
                        <a:t>*</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Summer 4</a:t>
                      </a:r>
                      <a:endParaRPr lang="en-US" dirty="0"/>
                    </a:p>
                  </a:txBody>
                  <a:tcPr/>
                </a:tc>
                <a:tc>
                  <a:txBody>
                    <a:bodyPr/>
                    <a:lstStyle/>
                    <a:p>
                      <a:endParaRPr lang="en-US" dirty="0"/>
                    </a:p>
                  </a:txBody>
                  <a:tcPr/>
                </a:tc>
                <a:tc>
                  <a:txBody>
                    <a:bodyPr/>
                    <a:lstStyle/>
                    <a:p>
                      <a:r>
                        <a:rPr lang="en-US" dirty="0" smtClean="0"/>
                        <a:t>Final</a:t>
                      </a:r>
                      <a:r>
                        <a:rPr lang="en-US" baseline="0" dirty="0" smtClean="0"/>
                        <a:t> defense</a:t>
                      </a:r>
                      <a:endParaRPr lang="en-US" dirty="0"/>
                    </a:p>
                  </a:txBody>
                  <a:tcPr/>
                </a:tc>
                <a:tc>
                  <a:txBody>
                    <a:bodyPr/>
                    <a:lstStyle/>
                    <a:p>
                      <a:endParaRPr lang="en-US" dirty="0"/>
                    </a:p>
                  </a:txBody>
                  <a:tcPr/>
                </a:tc>
              </a:tr>
            </a:tbl>
          </a:graphicData>
        </a:graphic>
      </p:graphicFrame>
      <p:sp>
        <p:nvSpPr>
          <p:cNvPr id="6" name="TextBox 5"/>
          <p:cNvSpPr txBox="1"/>
          <p:nvPr/>
        </p:nvSpPr>
        <p:spPr>
          <a:xfrm>
            <a:off x="228600" y="5304472"/>
            <a:ext cx="8686800" cy="1200329"/>
          </a:xfrm>
          <a:prstGeom prst="rect">
            <a:avLst/>
          </a:prstGeom>
          <a:noFill/>
        </p:spPr>
        <p:txBody>
          <a:bodyPr wrap="square" rtlCol="0">
            <a:spAutoFit/>
          </a:bodyPr>
          <a:lstStyle/>
          <a:p>
            <a:r>
              <a:rPr lang="en-US" dirty="0" smtClean="0"/>
              <a:t>* You may want to take more courses. You may also want to delay taking some core courses until these semesters. This decisions is to </a:t>
            </a:r>
            <a:r>
              <a:rPr lang="en-US" dirty="0"/>
              <a:t>be made by you and your advisor</a:t>
            </a:r>
            <a:r>
              <a:rPr lang="en-US" dirty="0" smtClean="0"/>
              <a:t>.</a:t>
            </a:r>
          </a:p>
          <a:p>
            <a:r>
              <a:rPr lang="en-US" dirty="0" smtClean="0"/>
              <a:t># You may like to reverse the order of these visits</a:t>
            </a:r>
            <a:r>
              <a:rPr lang="en-US" dirty="0"/>
              <a:t>. This decisions is to be made by you and your advisor</a:t>
            </a:r>
            <a:r>
              <a:rPr lang="en-US" dirty="0" smtClean="0"/>
              <a:t>.</a:t>
            </a:r>
            <a:endParaRPr lang="en-US" dirty="0"/>
          </a:p>
        </p:txBody>
      </p:sp>
      <p:sp>
        <p:nvSpPr>
          <p:cNvPr id="7" name="TextBox 6"/>
          <p:cNvSpPr txBox="1"/>
          <p:nvPr/>
        </p:nvSpPr>
        <p:spPr>
          <a:xfrm>
            <a:off x="152400" y="1066800"/>
            <a:ext cx="8915400" cy="923330"/>
          </a:xfrm>
          <a:prstGeom prst="rect">
            <a:avLst/>
          </a:prstGeom>
          <a:noFill/>
        </p:spPr>
        <p:txBody>
          <a:bodyPr wrap="square" rtlCol="0">
            <a:spAutoFit/>
          </a:bodyPr>
          <a:lstStyle/>
          <a:p>
            <a:r>
              <a:rPr lang="en-US" dirty="0" smtClean="0"/>
              <a:t>A 4-year “time-to-degree” is </a:t>
            </a:r>
            <a:r>
              <a:rPr lang="en-US" u="sng" dirty="0" smtClean="0"/>
              <a:t>typical</a:t>
            </a:r>
            <a:r>
              <a:rPr lang="en-US" dirty="0" smtClean="0"/>
              <a:t> but a student may take somewhat more or less time.</a:t>
            </a:r>
          </a:p>
          <a:p>
            <a:r>
              <a:rPr lang="en-US" dirty="0" smtClean="0"/>
              <a:t>You should fill this table yourself with exactly which course you will take and when.</a:t>
            </a:r>
          </a:p>
          <a:p>
            <a:r>
              <a:rPr lang="en-US" dirty="0" smtClean="0"/>
              <a:t>Check with department to ensure you know when they will be offered.</a:t>
            </a:r>
            <a:endParaRPr lang="en-US" dirty="0"/>
          </a:p>
        </p:txBody>
      </p:sp>
      <p:sp>
        <p:nvSpPr>
          <p:cNvPr id="8" name="Rectangle 7"/>
          <p:cNvSpPr/>
          <p:nvPr/>
        </p:nvSpPr>
        <p:spPr>
          <a:xfrm>
            <a:off x="0" y="3048001"/>
            <a:ext cx="9144000" cy="457200"/>
          </a:xfrm>
          <a:prstGeom prst="rect">
            <a:avLst/>
          </a:prstGeom>
          <a:solidFill>
            <a:schemeClr val="tx2">
              <a:lumMod val="20000"/>
              <a:lumOff val="80000"/>
              <a:alpha val="30000"/>
            </a:schemeClr>
          </a:solidFill>
          <a:ln>
            <a:solidFill>
              <a:schemeClr val="tx1"/>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6406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headEnd type="none" w="med" len="med"/>
          <a:tailEnd type="triangle" w="lg" len="lg"/>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12406</TotalTime>
  <Words>2171</Words>
  <Application>Microsoft Office PowerPoint</Application>
  <PresentationFormat>On-screen Show (4:3)</PresentationFormat>
  <Paragraphs>296</Paragraphs>
  <Slides>21</Slides>
  <Notes>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Office Theme</vt:lpstr>
      <vt:lpstr>Custom Design</vt:lpstr>
      <vt:lpstr>Introduction to the Wind Energy Science, Engineering, and Policy (WESEP) Real-Time Research Seminar (RTRS) Fall Semester, 2013</vt:lpstr>
      <vt:lpstr>Overview</vt:lpstr>
      <vt:lpstr>What is WESEP? Overview</vt:lpstr>
      <vt:lpstr>What is WESEP? 5 thrust areas for resrch &amp; courses</vt:lpstr>
      <vt:lpstr>What is WESEP? Curriculum</vt:lpstr>
      <vt:lpstr>Motivation: See handout</vt:lpstr>
      <vt:lpstr>Why WESEP will be successful</vt:lpstr>
      <vt:lpstr>Housekeeping: Register on IGERT.ORG</vt:lpstr>
      <vt:lpstr>Planning: Typical time line</vt:lpstr>
      <vt:lpstr>Planning: Research topic</vt:lpstr>
      <vt:lpstr>Planning: dissertation as “living” draft</vt:lpstr>
      <vt:lpstr>Planning: qualifier</vt:lpstr>
      <vt:lpstr>Planning: qualifier</vt:lpstr>
      <vt:lpstr>Planning: qualifier</vt:lpstr>
      <vt:lpstr>Overview of WESEP 594</vt:lpstr>
      <vt:lpstr>WESEP 594 Activities</vt:lpstr>
      <vt:lpstr>WESEP 594 Activities</vt:lpstr>
      <vt:lpstr>WESEP 594 Activities</vt:lpstr>
      <vt:lpstr>WESEP 594 Activities</vt:lpstr>
      <vt:lpstr>WESEP 594 Activities</vt:lpstr>
      <vt:lpstr>Student Response to Presenter</vt:lpstr>
    </vt:vector>
  </TitlesOfParts>
  <Company>Iowa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WESEP Faculty Meeting</dc:title>
  <dc:creator>McCalley, James D [E CPE]</dc:creator>
  <cp:lastModifiedBy>McCalley, James D [E CPE]</cp:lastModifiedBy>
  <cp:revision>129</cp:revision>
  <dcterms:created xsi:type="dcterms:W3CDTF">2011-11-15T12:29:19Z</dcterms:created>
  <dcterms:modified xsi:type="dcterms:W3CDTF">2013-08-30T16:34:44Z</dcterms:modified>
</cp:coreProperties>
</file>