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57" r:id="rId4"/>
    <p:sldId id="260" r:id="rId5"/>
    <p:sldId id="267" r:id="rId6"/>
    <p:sldId id="258" r:id="rId7"/>
    <p:sldId id="270" r:id="rId8"/>
    <p:sldId id="261" r:id="rId9"/>
    <p:sldId id="269" r:id="rId10"/>
    <p:sldId id="268" r:id="rId11"/>
    <p:sldId id="266" r:id="rId12"/>
    <p:sldId id="265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zdozian, Helena A [E CPE]" initials="KHA[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BA5CF-03C6-47B5-9741-97AB6AFF029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21C029D-EE1D-4368-BB51-F7F4C7C5F266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Choose Application:</a:t>
          </a:r>
        </a:p>
        <a:p>
          <a:r>
            <a:rPr lang="en-US" dirty="0" smtClean="0">
              <a:latin typeface="Corbel" panose="020B0503020204020204" pitchFamily="34" charset="0"/>
            </a:rPr>
            <a:t>HAWT or VAWT?</a:t>
          </a:r>
          <a:endParaRPr lang="en-US" dirty="0">
            <a:latin typeface="Corbel" panose="020B0503020204020204" pitchFamily="34" charset="0"/>
          </a:endParaRPr>
        </a:p>
      </dgm:t>
    </dgm:pt>
    <dgm:pt modelId="{8C7767F6-3B6F-4A43-A62E-D3B54E037746}" type="parTrans" cxnId="{DF5A76D6-8CE2-43BD-A226-F2832EC2FE52}">
      <dgm:prSet/>
      <dgm:spPr/>
      <dgm:t>
        <a:bodyPr/>
        <a:lstStyle/>
        <a:p>
          <a:endParaRPr lang="en-US"/>
        </a:p>
      </dgm:t>
    </dgm:pt>
    <dgm:pt modelId="{42EA88CF-46FD-4B72-A367-FD29FA48DF0F}" type="sibTrans" cxnId="{DF5A76D6-8CE2-43BD-A226-F2832EC2FE52}">
      <dgm:prSet/>
      <dgm:spPr/>
      <dgm:t>
        <a:bodyPr/>
        <a:lstStyle/>
        <a:p>
          <a:endParaRPr lang="en-US"/>
        </a:p>
      </dgm:t>
    </dgm:pt>
    <dgm:pt modelId="{68EEEF3B-D223-430D-AA2C-B5109AEC9790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Design PMG</a:t>
          </a:r>
          <a:endParaRPr lang="en-US" dirty="0">
            <a:latin typeface="Corbel" panose="020B0503020204020204" pitchFamily="34" charset="0"/>
          </a:endParaRPr>
        </a:p>
      </dgm:t>
    </dgm:pt>
    <dgm:pt modelId="{5F82BBA6-98FA-4BC3-97AC-885374364BE8}" type="parTrans" cxnId="{62836F28-A47C-4BC4-818A-CA0A06F431E2}">
      <dgm:prSet/>
      <dgm:spPr/>
      <dgm:t>
        <a:bodyPr/>
        <a:lstStyle/>
        <a:p>
          <a:endParaRPr lang="en-US"/>
        </a:p>
      </dgm:t>
    </dgm:pt>
    <dgm:pt modelId="{62264269-DD1C-4E84-ADD0-9984B5BC328C}" type="sibTrans" cxnId="{62836F28-A47C-4BC4-818A-CA0A06F431E2}">
      <dgm:prSet/>
      <dgm:spPr/>
      <dgm:t>
        <a:bodyPr/>
        <a:lstStyle/>
        <a:p>
          <a:endParaRPr lang="en-US"/>
        </a:p>
      </dgm:t>
    </dgm:pt>
    <dgm:pt modelId="{7E201BCE-403C-45C9-B540-3BE56BF7F6D8}">
      <dgm:prSet phldrT="[Text]"/>
      <dgm:spPr/>
      <dgm:t>
        <a:bodyPr/>
        <a:lstStyle/>
        <a:p>
          <a:r>
            <a:rPr lang="en-US" sz="2300" dirty="0" smtClean="0">
              <a:latin typeface="Corbel" panose="020B0503020204020204" pitchFamily="34" charset="0"/>
            </a:rPr>
            <a:t>Magnetic Material Choice</a:t>
          </a:r>
          <a:endParaRPr lang="en-US" sz="2300" dirty="0">
            <a:latin typeface="Corbel" panose="020B0503020204020204" pitchFamily="34" charset="0"/>
          </a:endParaRPr>
        </a:p>
      </dgm:t>
    </dgm:pt>
    <dgm:pt modelId="{695F907D-CD6D-4741-9824-A819375E75B6}" type="parTrans" cxnId="{400E181C-4B2A-492E-B98D-0F75FFEE79FB}">
      <dgm:prSet/>
      <dgm:spPr/>
      <dgm:t>
        <a:bodyPr/>
        <a:lstStyle/>
        <a:p>
          <a:endParaRPr lang="en-US"/>
        </a:p>
      </dgm:t>
    </dgm:pt>
    <dgm:pt modelId="{DA70925D-3CA5-4C6E-837A-D74ABDE9A90F}" type="sibTrans" cxnId="{400E181C-4B2A-492E-B98D-0F75FFEE79FB}">
      <dgm:prSet/>
      <dgm:spPr/>
      <dgm:t>
        <a:bodyPr/>
        <a:lstStyle/>
        <a:p>
          <a:endParaRPr lang="en-US"/>
        </a:p>
      </dgm:t>
    </dgm:pt>
    <dgm:pt modelId="{CDB8C58F-E870-48EB-B858-BD8C6A803DD6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Axial or radial?</a:t>
          </a:r>
          <a:endParaRPr lang="en-US" dirty="0">
            <a:latin typeface="Corbel" panose="020B0503020204020204" pitchFamily="34" charset="0"/>
          </a:endParaRPr>
        </a:p>
      </dgm:t>
    </dgm:pt>
    <dgm:pt modelId="{096BCE99-C673-4CD0-833A-E90DD30D74CC}" type="parTrans" cxnId="{3DE9107E-EC4F-4F6A-8AB7-372DBB315CEE}">
      <dgm:prSet/>
      <dgm:spPr/>
      <dgm:t>
        <a:bodyPr/>
        <a:lstStyle/>
        <a:p>
          <a:endParaRPr lang="en-US"/>
        </a:p>
      </dgm:t>
    </dgm:pt>
    <dgm:pt modelId="{6743CD3C-9314-49E2-A386-53DB2DE9C7FE}" type="sibTrans" cxnId="{3DE9107E-EC4F-4F6A-8AB7-372DBB315CEE}">
      <dgm:prSet/>
      <dgm:spPr/>
      <dgm:t>
        <a:bodyPr/>
        <a:lstStyle/>
        <a:p>
          <a:endParaRPr lang="en-US"/>
        </a:p>
      </dgm:t>
    </dgm:pt>
    <dgm:pt modelId="{74909A69-0201-4B23-8120-D9522527701C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Inner or outer rotor?</a:t>
          </a:r>
          <a:endParaRPr lang="en-US" dirty="0">
            <a:latin typeface="Corbel" panose="020B0503020204020204" pitchFamily="34" charset="0"/>
          </a:endParaRPr>
        </a:p>
      </dgm:t>
    </dgm:pt>
    <dgm:pt modelId="{CC28C97B-D439-4019-AC04-96F611FBC2BF}" type="parTrans" cxnId="{2F4AA0C9-09D2-4589-9C69-1E8BAD29E436}">
      <dgm:prSet/>
      <dgm:spPr/>
      <dgm:t>
        <a:bodyPr/>
        <a:lstStyle/>
        <a:p>
          <a:endParaRPr lang="en-US"/>
        </a:p>
      </dgm:t>
    </dgm:pt>
    <dgm:pt modelId="{D80EDD4D-1826-48B0-8FD1-ABC49E2431B0}" type="sibTrans" cxnId="{2F4AA0C9-09D2-4589-9C69-1E8BAD29E436}">
      <dgm:prSet/>
      <dgm:spPr/>
      <dgm:t>
        <a:bodyPr/>
        <a:lstStyle/>
        <a:p>
          <a:endParaRPr lang="en-US"/>
        </a:p>
      </dgm:t>
    </dgm:pt>
    <dgm:pt modelId="{7DDFB367-C3FE-4BA1-8AFD-DB5D0B3BF269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Magnet mounting?</a:t>
          </a:r>
          <a:endParaRPr lang="en-US" dirty="0">
            <a:latin typeface="Corbel" panose="020B0503020204020204" pitchFamily="34" charset="0"/>
          </a:endParaRPr>
        </a:p>
      </dgm:t>
    </dgm:pt>
    <dgm:pt modelId="{2E78C008-D196-4C91-8FA0-247B8CB3AB17}" type="parTrans" cxnId="{108EF22A-F90D-492C-A10F-E2B173B0EB31}">
      <dgm:prSet/>
      <dgm:spPr/>
      <dgm:t>
        <a:bodyPr/>
        <a:lstStyle/>
        <a:p>
          <a:endParaRPr lang="en-US"/>
        </a:p>
      </dgm:t>
    </dgm:pt>
    <dgm:pt modelId="{C61890CC-4C45-4DCF-A241-EF6D658C6C55}" type="sibTrans" cxnId="{108EF22A-F90D-492C-A10F-E2B173B0EB31}">
      <dgm:prSet/>
      <dgm:spPr/>
      <dgm:t>
        <a:bodyPr/>
        <a:lstStyle/>
        <a:p>
          <a:endParaRPr lang="en-US"/>
        </a:p>
      </dgm:t>
    </dgm:pt>
    <dgm:pt modelId="{ABA2E5C2-299B-4EEB-90B3-3EF538699699}">
      <dgm:prSet phldrT="[Text]" custT="1"/>
      <dgm:spPr/>
      <dgm:t>
        <a:bodyPr/>
        <a:lstStyle/>
        <a:p>
          <a:r>
            <a:rPr lang="en-US" sz="2000" dirty="0" smtClean="0">
              <a:latin typeface="Corbel" panose="020B0503020204020204" pitchFamily="34" charset="0"/>
            </a:rPr>
            <a:t>Finite element analysis simulation using </a:t>
          </a:r>
          <a:r>
            <a:rPr lang="en-US" sz="2000" dirty="0" err="1" smtClean="0">
              <a:latin typeface="Corbel" panose="020B0503020204020204" pitchFamily="34" charset="0"/>
            </a:rPr>
            <a:t>MagNet</a:t>
          </a:r>
          <a:r>
            <a:rPr lang="en-US" sz="2000" dirty="0" smtClean="0">
              <a:latin typeface="Corbel" panose="020B0503020204020204" pitchFamily="34" charset="0"/>
            </a:rPr>
            <a:t> </a:t>
          </a:r>
          <a:endParaRPr lang="en-US" sz="2000" dirty="0">
            <a:latin typeface="Corbel" panose="020B0503020204020204" pitchFamily="34" charset="0"/>
          </a:endParaRPr>
        </a:p>
      </dgm:t>
    </dgm:pt>
    <dgm:pt modelId="{8D2EF312-8FC0-4ED0-9422-AD632784441B}" type="parTrans" cxnId="{A897CE2D-D530-46CB-A41D-DA9F0DD04AFB}">
      <dgm:prSet/>
      <dgm:spPr/>
      <dgm:t>
        <a:bodyPr/>
        <a:lstStyle/>
        <a:p>
          <a:endParaRPr lang="en-US"/>
        </a:p>
      </dgm:t>
    </dgm:pt>
    <dgm:pt modelId="{EA69516A-DF76-4E16-AAF5-805763798620}" type="sibTrans" cxnId="{A897CE2D-D530-46CB-A41D-DA9F0DD04AFB}">
      <dgm:prSet/>
      <dgm:spPr/>
      <dgm:t>
        <a:bodyPr/>
        <a:lstStyle/>
        <a:p>
          <a:endParaRPr lang="en-US"/>
        </a:p>
      </dgm:t>
    </dgm:pt>
    <dgm:pt modelId="{190A1317-1C00-4072-B58C-27C03E3B04F1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Number of poles?</a:t>
          </a:r>
          <a:endParaRPr lang="en-US" dirty="0">
            <a:latin typeface="Corbel" panose="020B0503020204020204" pitchFamily="34" charset="0"/>
          </a:endParaRPr>
        </a:p>
      </dgm:t>
    </dgm:pt>
    <dgm:pt modelId="{6D6FD3ED-D444-4A54-B4AF-372E5D3DED9B}" type="parTrans" cxnId="{E246696F-398C-4BB7-945B-5A60B917638D}">
      <dgm:prSet/>
      <dgm:spPr/>
      <dgm:t>
        <a:bodyPr/>
        <a:lstStyle/>
        <a:p>
          <a:endParaRPr lang="en-US"/>
        </a:p>
      </dgm:t>
    </dgm:pt>
    <dgm:pt modelId="{DD9FAF2D-452B-4BFF-8951-EE1685E131E4}" type="sibTrans" cxnId="{E246696F-398C-4BB7-945B-5A60B917638D}">
      <dgm:prSet/>
      <dgm:spPr/>
      <dgm:t>
        <a:bodyPr/>
        <a:lstStyle/>
        <a:p>
          <a:endParaRPr lang="en-US"/>
        </a:p>
      </dgm:t>
    </dgm:pt>
    <dgm:pt modelId="{67F36D63-BA37-4704-84BD-C8DD41242F6B}">
      <dgm:prSet phldrT="[Text]" custT="1"/>
      <dgm:spPr/>
      <dgm:t>
        <a:bodyPr/>
        <a:lstStyle/>
        <a:p>
          <a:r>
            <a:rPr lang="en-US" sz="2000" dirty="0" smtClean="0">
              <a:latin typeface="Corbel" panose="020B0503020204020204" pitchFamily="34" charset="0"/>
            </a:rPr>
            <a:t>Optimize </a:t>
          </a:r>
          <a:r>
            <a:rPr lang="en-US" sz="2000" smtClean="0">
              <a:latin typeface="Corbel" panose="020B0503020204020204" pitchFamily="34" charset="0"/>
            </a:rPr>
            <a:t>operating point and efficiency</a:t>
          </a:r>
          <a:endParaRPr lang="en-US" sz="2000" dirty="0">
            <a:latin typeface="Corbel" panose="020B0503020204020204" pitchFamily="34" charset="0"/>
          </a:endParaRPr>
        </a:p>
      </dgm:t>
    </dgm:pt>
    <dgm:pt modelId="{719306F9-1328-4924-A3B5-97EF11FD52A5}" type="parTrans" cxnId="{B23F78E9-7226-43CB-9DC4-6E166DFA3BDD}">
      <dgm:prSet/>
      <dgm:spPr/>
      <dgm:t>
        <a:bodyPr/>
        <a:lstStyle/>
        <a:p>
          <a:endParaRPr lang="en-US"/>
        </a:p>
      </dgm:t>
    </dgm:pt>
    <dgm:pt modelId="{2AFE37EA-7330-45DD-8F32-59B34E2306BB}" type="sibTrans" cxnId="{B23F78E9-7226-43CB-9DC4-6E166DFA3BDD}">
      <dgm:prSet/>
      <dgm:spPr/>
      <dgm:t>
        <a:bodyPr/>
        <a:lstStyle/>
        <a:p>
          <a:endParaRPr lang="en-US"/>
        </a:p>
      </dgm:t>
    </dgm:pt>
    <dgm:pt modelId="{9B9D769B-E594-418A-8E71-D1C44FE79F95}" type="pres">
      <dgm:prSet presAssocID="{11DBA5CF-03C6-47B5-9741-97AB6AFF029D}" presName="CompostProcess" presStyleCnt="0">
        <dgm:presLayoutVars>
          <dgm:dir/>
          <dgm:resizeHandles val="exact"/>
        </dgm:presLayoutVars>
      </dgm:prSet>
      <dgm:spPr/>
    </dgm:pt>
    <dgm:pt modelId="{DA406E1E-E898-4372-83AC-29620F0426D5}" type="pres">
      <dgm:prSet presAssocID="{11DBA5CF-03C6-47B5-9741-97AB6AFF029D}" presName="arrow" presStyleLbl="bgShp" presStyleIdx="0" presStyleCnt="1" custLinFactNeighborX="471"/>
      <dgm:spPr/>
    </dgm:pt>
    <dgm:pt modelId="{677817D5-2B6C-4671-995E-04D3C1DA8BA6}" type="pres">
      <dgm:prSet presAssocID="{11DBA5CF-03C6-47B5-9741-97AB6AFF029D}" presName="linearProcess" presStyleCnt="0"/>
      <dgm:spPr/>
    </dgm:pt>
    <dgm:pt modelId="{88B6289C-8CA5-4846-A5DA-179A060B2FBA}" type="pres">
      <dgm:prSet presAssocID="{D21C029D-EE1D-4368-BB51-F7F4C7C5F266}" presName="textNode" presStyleLbl="node1" presStyleIdx="0" presStyleCnt="3" custScaleX="77037" custLinFactX="-13727" custLinFactNeighborX="-100000" custLinFactNeighborY="-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2F651-6410-47E9-A28C-E398B99CFD5E}" type="pres">
      <dgm:prSet presAssocID="{42EA88CF-46FD-4B72-A367-FD29FA48DF0F}" presName="sibTrans" presStyleCnt="0"/>
      <dgm:spPr/>
    </dgm:pt>
    <dgm:pt modelId="{54AEB1F5-9B19-4719-9C85-FE0380509BA0}" type="pres">
      <dgm:prSet presAssocID="{68EEEF3B-D223-430D-AA2C-B5109AEC9790}" presName="textNode" presStyleLbl="node1" presStyleIdx="1" presStyleCnt="3" custScaleX="87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52DB6-110F-4F37-9940-CDD9BAB77920}" type="pres">
      <dgm:prSet presAssocID="{62264269-DD1C-4E84-ADD0-9984B5BC328C}" presName="sibTrans" presStyleCnt="0"/>
      <dgm:spPr/>
    </dgm:pt>
    <dgm:pt modelId="{6E58DD56-6628-432B-B83B-1BDD0C4C8640}" type="pres">
      <dgm:prSet presAssocID="{7E201BCE-403C-45C9-B540-3BE56BF7F6D8}" presName="textNode" presStyleLbl="node1" presStyleIdx="2" presStyleCnt="3" custScaleX="112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BBA54-4A93-4E5D-8646-DC6B21DDC6D0}" type="presOf" srcId="{190A1317-1C00-4072-B58C-27C03E3B04F1}" destId="{54AEB1F5-9B19-4719-9C85-FE0380509BA0}" srcOrd="0" destOrd="4" presId="urn:microsoft.com/office/officeart/2005/8/layout/hProcess9"/>
    <dgm:cxn modelId="{37EF0766-A136-4E13-BEC3-B47C588C5E66}" type="presOf" srcId="{7E201BCE-403C-45C9-B540-3BE56BF7F6D8}" destId="{6E58DD56-6628-432B-B83B-1BDD0C4C8640}" srcOrd="0" destOrd="0" presId="urn:microsoft.com/office/officeart/2005/8/layout/hProcess9"/>
    <dgm:cxn modelId="{10DC8520-2D53-4EFB-97BA-A3759ACBEBA9}" type="presOf" srcId="{7DDFB367-C3FE-4BA1-8AFD-DB5D0B3BF269}" destId="{54AEB1F5-9B19-4719-9C85-FE0380509BA0}" srcOrd="0" destOrd="3" presId="urn:microsoft.com/office/officeart/2005/8/layout/hProcess9"/>
    <dgm:cxn modelId="{5F7D3442-357F-42DB-9205-FF390148AFBE}" type="presOf" srcId="{11DBA5CF-03C6-47B5-9741-97AB6AFF029D}" destId="{9B9D769B-E594-418A-8E71-D1C44FE79F95}" srcOrd="0" destOrd="0" presId="urn:microsoft.com/office/officeart/2005/8/layout/hProcess9"/>
    <dgm:cxn modelId="{FF602108-D00D-4834-8E91-692F26EBC147}" type="presOf" srcId="{D21C029D-EE1D-4368-BB51-F7F4C7C5F266}" destId="{88B6289C-8CA5-4846-A5DA-179A060B2FBA}" srcOrd="0" destOrd="0" presId="urn:microsoft.com/office/officeart/2005/8/layout/hProcess9"/>
    <dgm:cxn modelId="{E246696F-398C-4BB7-945B-5A60B917638D}" srcId="{68EEEF3B-D223-430D-AA2C-B5109AEC9790}" destId="{190A1317-1C00-4072-B58C-27C03E3B04F1}" srcOrd="3" destOrd="0" parTransId="{6D6FD3ED-D444-4A54-B4AF-372E5D3DED9B}" sibTransId="{DD9FAF2D-452B-4BFF-8951-EE1685E131E4}"/>
    <dgm:cxn modelId="{A897CE2D-D530-46CB-A41D-DA9F0DD04AFB}" srcId="{7E201BCE-403C-45C9-B540-3BE56BF7F6D8}" destId="{ABA2E5C2-299B-4EEB-90B3-3EF538699699}" srcOrd="0" destOrd="0" parTransId="{8D2EF312-8FC0-4ED0-9422-AD632784441B}" sibTransId="{EA69516A-DF76-4E16-AAF5-805763798620}"/>
    <dgm:cxn modelId="{EB5463D0-4703-4AB8-A213-4C0326FC1F8D}" type="presOf" srcId="{67F36D63-BA37-4704-84BD-C8DD41242F6B}" destId="{6E58DD56-6628-432B-B83B-1BDD0C4C8640}" srcOrd="0" destOrd="2" presId="urn:microsoft.com/office/officeart/2005/8/layout/hProcess9"/>
    <dgm:cxn modelId="{DF5A76D6-8CE2-43BD-A226-F2832EC2FE52}" srcId="{11DBA5CF-03C6-47B5-9741-97AB6AFF029D}" destId="{D21C029D-EE1D-4368-BB51-F7F4C7C5F266}" srcOrd="0" destOrd="0" parTransId="{8C7767F6-3B6F-4A43-A62E-D3B54E037746}" sibTransId="{42EA88CF-46FD-4B72-A367-FD29FA48DF0F}"/>
    <dgm:cxn modelId="{2F4AA0C9-09D2-4589-9C69-1E8BAD29E436}" srcId="{68EEEF3B-D223-430D-AA2C-B5109AEC9790}" destId="{74909A69-0201-4B23-8120-D9522527701C}" srcOrd="1" destOrd="0" parTransId="{CC28C97B-D439-4019-AC04-96F611FBC2BF}" sibTransId="{D80EDD4D-1826-48B0-8FD1-ABC49E2431B0}"/>
    <dgm:cxn modelId="{3DE9107E-EC4F-4F6A-8AB7-372DBB315CEE}" srcId="{68EEEF3B-D223-430D-AA2C-B5109AEC9790}" destId="{CDB8C58F-E870-48EB-B858-BD8C6A803DD6}" srcOrd="0" destOrd="0" parTransId="{096BCE99-C673-4CD0-833A-E90DD30D74CC}" sibTransId="{6743CD3C-9314-49E2-A386-53DB2DE9C7FE}"/>
    <dgm:cxn modelId="{F36D26E7-93B7-4B45-8320-5264F8D70EE0}" type="presOf" srcId="{68EEEF3B-D223-430D-AA2C-B5109AEC9790}" destId="{54AEB1F5-9B19-4719-9C85-FE0380509BA0}" srcOrd="0" destOrd="0" presId="urn:microsoft.com/office/officeart/2005/8/layout/hProcess9"/>
    <dgm:cxn modelId="{21AC3E19-0AB6-42BF-97D4-8657AB2AA2F9}" type="presOf" srcId="{ABA2E5C2-299B-4EEB-90B3-3EF538699699}" destId="{6E58DD56-6628-432B-B83B-1BDD0C4C8640}" srcOrd="0" destOrd="1" presId="urn:microsoft.com/office/officeart/2005/8/layout/hProcess9"/>
    <dgm:cxn modelId="{B3BE61F6-D4E9-435D-AC30-7772755E565C}" type="presOf" srcId="{CDB8C58F-E870-48EB-B858-BD8C6A803DD6}" destId="{54AEB1F5-9B19-4719-9C85-FE0380509BA0}" srcOrd="0" destOrd="1" presId="urn:microsoft.com/office/officeart/2005/8/layout/hProcess9"/>
    <dgm:cxn modelId="{B23F78E9-7226-43CB-9DC4-6E166DFA3BDD}" srcId="{7E201BCE-403C-45C9-B540-3BE56BF7F6D8}" destId="{67F36D63-BA37-4704-84BD-C8DD41242F6B}" srcOrd="1" destOrd="0" parTransId="{719306F9-1328-4924-A3B5-97EF11FD52A5}" sibTransId="{2AFE37EA-7330-45DD-8F32-59B34E2306BB}"/>
    <dgm:cxn modelId="{62836F28-A47C-4BC4-818A-CA0A06F431E2}" srcId="{11DBA5CF-03C6-47B5-9741-97AB6AFF029D}" destId="{68EEEF3B-D223-430D-AA2C-B5109AEC9790}" srcOrd="1" destOrd="0" parTransId="{5F82BBA6-98FA-4BC3-97AC-885374364BE8}" sibTransId="{62264269-DD1C-4E84-ADD0-9984B5BC328C}"/>
    <dgm:cxn modelId="{65BC4998-0D7E-4ED0-B44A-6CC2EFAAAC70}" type="presOf" srcId="{74909A69-0201-4B23-8120-D9522527701C}" destId="{54AEB1F5-9B19-4719-9C85-FE0380509BA0}" srcOrd="0" destOrd="2" presId="urn:microsoft.com/office/officeart/2005/8/layout/hProcess9"/>
    <dgm:cxn modelId="{400E181C-4B2A-492E-B98D-0F75FFEE79FB}" srcId="{11DBA5CF-03C6-47B5-9741-97AB6AFF029D}" destId="{7E201BCE-403C-45C9-B540-3BE56BF7F6D8}" srcOrd="2" destOrd="0" parTransId="{695F907D-CD6D-4741-9824-A819375E75B6}" sibTransId="{DA70925D-3CA5-4C6E-837A-D74ABDE9A90F}"/>
    <dgm:cxn modelId="{108EF22A-F90D-492C-A10F-E2B173B0EB31}" srcId="{68EEEF3B-D223-430D-AA2C-B5109AEC9790}" destId="{7DDFB367-C3FE-4BA1-8AFD-DB5D0B3BF269}" srcOrd="2" destOrd="0" parTransId="{2E78C008-D196-4C91-8FA0-247B8CB3AB17}" sibTransId="{C61890CC-4C45-4DCF-A241-EF6D658C6C55}"/>
    <dgm:cxn modelId="{E36CF1D1-BB3C-4F23-82BA-F824213970A8}" type="presParOf" srcId="{9B9D769B-E594-418A-8E71-D1C44FE79F95}" destId="{DA406E1E-E898-4372-83AC-29620F0426D5}" srcOrd="0" destOrd="0" presId="urn:microsoft.com/office/officeart/2005/8/layout/hProcess9"/>
    <dgm:cxn modelId="{B496F5C9-369F-475D-A906-27408CF8C54A}" type="presParOf" srcId="{9B9D769B-E594-418A-8E71-D1C44FE79F95}" destId="{677817D5-2B6C-4671-995E-04D3C1DA8BA6}" srcOrd="1" destOrd="0" presId="urn:microsoft.com/office/officeart/2005/8/layout/hProcess9"/>
    <dgm:cxn modelId="{AB71B408-D0C5-423A-B4DE-8A0FFD29CF2C}" type="presParOf" srcId="{677817D5-2B6C-4671-995E-04D3C1DA8BA6}" destId="{88B6289C-8CA5-4846-A5DA-179A060B2FBA}" srcOrd="0" destOrd="0" presId="urn:microsoft.com/office/officeart/2005/8/layout/hProcess9"/>
    <dgm:cxn modelId="{7B936948-1F6D-4FD8-906B-6CDD4A0FDF23}" type="presParOf" srcId="{677817D5-2B6C-4671-995E-04D3C1DA8BA6}" destId="{1EC2F651-6410-47E9-A28C-E398B99CFD5E}" srcOrd="1" destOrd="0" presId="urn:microsoft.com/office/officeart/2005/8/layout/hProcess9"/>
    <dgm:cxn modelId="{350DF06D-AB98-46E8-92A1-8658933C5B28}" type="presParOf" srcId="{677817D5-2B6C-4671-995E-04D3C1DA8BA6}" destId="{54AEB1F5-9B19-4719-9C85-FE0380509BA0}" srcOrd="2" destOrd="0" presId="urn:microsoft.com/office/officeart/2005/8/layout/hProcess9"/>
    <dgm:cxn modelId="{647AC49B-AE15-4E76-B00A-9FB427B507C6}" type="presParOf" srcId="{677817D5-2B6C-4671-995E-04D3C1DA8BA6}" destId="{8A452DB6-110F-4F37-9940-CDD9BAB77920}" srcOrd="3" destOrd="0" presId="urn:microsoft.com/office/officeart/2005/8/layout/hProcess9"/>
    <dgm:cxn modelId="{35D266B5-4E17-45EF-9A19-CD7B331A2204}" type="presParOf" srcId="{677817D5-2B6C-4671-995E-04D3C1DA8BA6}" destId="{6E58DD56-6628-432B-B83B-1BDD0C4C864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6B4B6-6479-4FF2-862A-2F8C4BBDC29D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F8B1-B850-405C-BF50-5B64FA2A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2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F8B1-B850-405C-BF50-5B64FA2A0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6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F8B1-B850-405C-BF50-5B64FA2A0C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D2F-66BC-4587-ADDA-5A266BFF126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1B6-6A1E-4289-97A8-0B58AE6946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D2F-66BC-4587-ADDA-5A266BFF126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1B6-6A1E-4289-97A8-0B58AE694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D2F-66BC-4587-ADDA-5A266BFF126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1B6-6A1E-4289-97A8-0B58AE694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D2F-66BC-4587-ADDA-5A266BFF126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1B6-6A1E-4289-97A8-0B58AE694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D2F-66BC-4587-ADDA-5A266BFF126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1B6-6A1E-4289-97A8-0B58AE6946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D2F-66BC-4587-ADDA-5A266BFF126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1B6-6A1E-4289-97A8-0B58AE694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D2F-66BC-4587-ADDA-5A266BFF126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1B6-6A1E-4289-97A8-0B58AE694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D2F-66BC-4587-ADDA-5A266BFF126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1B6-6A1E-4289-97A8-0B58AE694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D2F-66BC-4587-ADDA-5A266BFF126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1B6-6A1E-4289-97A8-0B58AE694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D2F-66BC-4587-ADDA-5A266BFF126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1B6-6A1E-4289-97A8-0B58AE694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3D2F-66BC-4587-ADDA-5A266BFF126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91671B6-6A1E-4289-97A8-0B58AE694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243D2F-66BC-4587-ADDA-5A266BFF126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1671B6-6A1E-4289-97A8-0B58AE69464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37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Increased Energy Efficiency of Permanent Magnet Generators for Wind Turbines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95351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Helena Khazdozian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WESEP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Major Department: Electrical Engineering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Major Professor: Dr. David </a:t>
            </a:r>
            <a:r>
              <a:rPr lang="en-US" dirty="0" err="1" smtClean="0">
                <a:latin typeface="Corbel" panose="020B0503020204020204" pitchFamily="34" charset="0"/>
              </a:rPr>
              <a:t>Jiles</a:t>
            </a:r>
            <a:endParaRPr lang="en-US" dirty="0" smtClean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8" y="5351105"/>
            <a:ext cx="5175504" cy="11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3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Permanent Magnetic (PM) Materials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6515" y="1325563"/>
            <a:ext cx="4448624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321" y="1512269"/>
            <a:ext cx="5757503" cy="42473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PMs are hard magnetic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Provides flux in PMG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Types of PM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Rare Earths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rbel" panose="020B0503020204020204" pitchFamily="34" charset="0"/>
              </a:rPr>
              <a:t>Nd</a:t>
            </a:r>
            <a:r>
              <a:rPr lang="en-US" sz="2400" dirty="0">
                <a:latin typeface="Corbel" panose="020B0503020204020204" pitchFamily="34" charset="0"/>
              </a:rPr>
              <a:t>-Fe-B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rbel" panose="020B0503020204020204" pitchFamily="34" charset="0"/>
              </a:rPr>
              <a:t>Sm</a:t>
            </a:r>
            <a:r>
              <a:rPr lang="en-US" sz="2400" dirty="0">
                <a:latin typeface="Corbel" panose="020B0503020204020204" pitchFamily="34" charset="0"/>
              </a:rPr>
              <a:t>-Co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Non-Rare Earths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Alnico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Ceramics/hard ferrites</a:t>
            </a:r>
          </a:p>
          <a:p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3198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184438" y="2125552"/>
            <a:ext cx="288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Need for Renewable Energy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91370" y="2940701"/>
            <a:ext cx="322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Need for Alternative Generators</a:t>
            </a:r>
          </a:p>
          <a:p>
            <a:pPr algn="ctr"/>
            <a:r>
              <a:rPr lang="en-US" dirty="0" smtClean="0">
                <a:latin typeface="Corbel" panose="020B0503020204020204" pitchFamily="34" charset="0"/>
              </a:rPr>
              <a:t>in Wind Turbines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54181" y="1478129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orbel" panose="020B0503020204020204" pitchFamily="34" charset="0"/>
              </a:rPr>
              <a:t>Problem Definition</a:t>
            </a:r>
            <a:endParaRPr lang="en-US" u="sng" dirty="0">
              <a:latin typeface="Corbel" panose="020B0503020204020204" pitchFamily="34" charset="0"/>
            </a:endParaRPr>
          </a:p>
        </p:txBody>
      </p:sp>
      <p:cxnSp>
        <p:nvCxnSpPr>
          <p:cNvPr id="22" name="Straight Arrow Connector 21"/>
          <p:cNvCxnSpPr>
            <a:stCxn id="19" idx="2"/>
          </p:cNvCxnSpPr>
          <p:nvPr/>
        </p:nvCxnSpPr>
        <p:spPr>
          <a:xfrm flipH="1">
            <a:off x="9604986" y="2494884"/>
            <a:ext cx="23277" cy="39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01108" y="4039846"/>
            <a:ext cx="2862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Need for Efficient PMG</a:t>
            </a:r>
          </a:p>
          <a:p>
            <a:pPr algn="ctr"/>
            <a:r>
              <a:rPr lang="en-US" dirty="0" smtClean="0">
                <a:latin typeface="Corbel" panose="020B0503020204020204" pitchFamily="34" charset="0"/>
              </a:rPr>
              <a:t>with Reduced Size and Mass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604985" y="3587032"/>
            <a:ext cx="2" cy="37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598765" y="4733708"/>
            <a:ext cx="3" cy="39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40064" y="5196014"/>
            <a:ext cx="282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Need to Reduce Critical </a:t>
            </a:r>
          </a:p>
          <a:p>
            <a:pPr algn="ctr"/>
            <a:r>
              <a:rPr lang="en-US" dirty="0" smtClean="0">
                <a:latin typeface="Corbel" panose="020B0503020204020204" pitchFamily="34" charset="0"/>
              </a:rPr>
              <a:t>Materials in PMG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838200" y="23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Permanent Magnetic (PM) Materials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118" y="1662795"/>
            <a:ext cx="58517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orbel" panose="020B0503020204020204" pitchFamily="34" charset="0"/>
              </a:rPr>
              <a:t>Nd</a:t>
            </a:r>
            <a:r>
              <a:rPr lang="en-US" sz="2000" dirty="0" smtClean="0">
                <a:latin typeface="Corbel" panose="020B0503020204020204" pitchFamily="34" charset="0"/>
              </a:rPr>
              <a:t>-Fe-B is industry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Considered a critical </a:t>
            </a:r>
            <a:r>
              <a:rPr lang="en-US" sz="2000" dirty="0" smtClean="0">
                <a:latin typeface="Corbel" panose="020B0503020204020204" pitchFamily="34" charset="0"/>
              </a:rPr>
              <a:t>element by EPA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Rare earths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China controls 97% of market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Expensive!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orbel" panose="020B0503020204020204" pitchFamily="34" charset="0"/>
              </a:rPr>
              <a:t>Hardrock</a:t>
            </a:r>
            <a:r>
              <a:rPr lang="en-US" sz="2000" dirty="0" smtClean="0">
                <a:latin typeface="Corbel" panose="020B0503020204020204" pitchFamily="34" charset="0"/>
              </a:rPr>
              <a:t> mining results in potential environmental/human exposure to Al, As, Ba, Be, Cu, </a:t>
            </a:r>
            <a:r>
              <a:rPr lang="en-US" sz="2000" dirty="0" err="1" smtClean="0">
                <a:latin typeface="Corbel" panose="020B0503020204020204" pitchFamily="34" charset="0"/>
              </a:rPr>
              <a:t>Mn</a:t>
            </a:r>
            <a:r>
              <a:rPr lang="en-US" sz="2000" dirty="0" smtClean="0">
                <a:latin typeface="Corbel" panose="020B0503020204020204" pitchFamily="34" charset="0"/>
              </a:rPr>
              <a:t>, </a:t>
            </a:r>
            <a:r>
              <a:rPr lang="en-US" sz="2000" dirty="0" err="1" smtClean="0">
                <a:latin typeface="Corbel" panose="020B0503020204020204" pitchFamily="34" charset="0"/>
              </a:rPr>
              <a:t>Sn</a:t>
            </a:r>
            <a:r>
              <a:rPr lang="en-US" sz="2000" dirty="0" smtClean="0">
                <a:latin typeface="Corbel" panose="020B0503020204020204" pitchFamily="34" charset="0"/>
              </a:rPr>
              <a:t>, </a:t>
            </a:r>
            <a:r>
              <a:rPr lang="en-US" sz="2000" dirty="0" err="1" smtClean="0">
                <a:latin typeface="Corbel" panose="020B0503020204020204" pitchFamily="34" charset="0"/>
              </a:rPr>
              <a:t>Pb</a:t>
            </a:r>
            <a:endParaRPr lang="en-US" sz="2000" dirty="0" smtClean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Refining process: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Dissolution of sulfide mineral deposits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Dissolution of carbonate mineral deposits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City of </a:t>
            </a:r>
            <a:r>
              <a:rPr lang="en-US" sz="2000" dirty="0" err="1" smtClean="0">
                <a:latin typeface="Corbel" panose="020B0503020204020204" pitchFamily="34" charset="0"/>
              </a:rPr>
              <a:t>Boatou</a:t>
            </a:r>
            <a:r>
              <a:rPr lang="en-US" sz="2000" dirty="0" smtClean="0">
                <a:latin typeface="Corbel" panose="020B0503020204020204" pitchFamily="34" charset="0"/>
              </a:rPr>
              <a:t> where 2/3 of Chinese rare earths are refined has resulted soil and groundwater contamination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2976"/>
            <a:ext cx="10972800" cy="467907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Methods to reduce/eliminate critical materials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Exchange spring magnets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Alternative materials</a:t>
            </a:r>
          </a:p>
          <a:p>
            <a:r>
              <a:rPr lang="en-US" sz="2400" dirty="0" smtClean="0">
                <a:latin typeface="Corbel" panose="020B0503020204020204" pitchFamily="34" charset="0"/>
              </a:rPr>
              <a:t>Advanced Research Projects Agency – Energy (ARPA-E)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Rare Earth Alternatives in Critical Technologies (REACT)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Ames Laboratory</a:t>
            </a:r>
          </a:p>
          <a:p>
            <a:pPr lvl="2"/>
            <a:r>
              <a:rPr lang="en-US" sz="2400" dirty="0" smtClean="0">
                <a:latin typeface="Corbel" panose="020B0503020204020204" pitchFamily="34" charset="0"/>
              </a:rPr>
              <a:t>Cerium based magnets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Northeastern University</a:t>
            </a:r>
          </a:p>
          <a:p>
            <a:pPr lvl="2"/>
            <a:r>
              <a:rPr lang="en-US" sz="2400" dirty="0" smtClean="0">
                <a:latin typeface="Corbel" panose="020B0503020204020204" pitchFamily="34" charset="0"/>
              </a:rPr>
              <a:t>Iron-nickel based </a:t>
            </a:r>
            <a:r>
              <a:rPr lang="en-US" sz="2400" dirty="0" err="1" smtClean="0">
                <a:latin typeface="Corbel" panose="020B0503020204020204" pitchFamily="34" charset="0"/>
              </a:rPr>
              <a:t>supermagnets</a:t>
            </a:r>
            <a:endParaRPr lang="en-US" sz="2400" dirty="0" smtClean="0">
              <a:latin typeface="Corbel" panose="020B0503020204020204" pitchFamily="34" charset="0"/>
            </a:endParaRPr>
          </a:p>
          <a:p>
            <a:pPr lvl="2"/>
            <a:r>
              <a:rPr lang="en-US" sz="2400" dirty="0" smtClean="0">
                <a:latin typeface="Corbel" panose="020B0503020204020204" pitchFamily="34" charset="0"/>
              </a:rPr>
              <a:t>Manganese based magnets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4" name="Title 28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Permanent Magnetic (PM) Materials</a:t>
            </a:r>
          </a:p>
        </p:txBody>
      </p:sp>
    </p:spTree>
    <p:extLst>
      <p:ext uri="{BB962C8B-B14F-4D97-AF65-F5344CB8AC3E}">
        <p14:creationId xmlns:p14="http://schemas.microsoft.com/office/powerpoint/2010/main" val="33854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39" y="-1068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orbel" panose="020B0503020204020204" pitchFamily="34" charset="0"/>
              </a:rPr>
              <a:t>Approach</a:t>
            </a:r>
            <a:endParaRPr lang="en-US" sz="3600" dirty="0">
              <a:latin typeface="Corbel" panose="020B0503020204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707532"/>
              </p:ext>
            </p:extLst>
          </p:nvPr>
        </p:nvGraphicFramePr>
        <p:xfrm>
          <a:off x="1080655" y="1193343"/>
          <a:ext cx="100465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1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rbel" panose="020B0503020204020204" pitchFamily="34" charset="0"/>
              </a:rPr>
              <a:t>Questions?</a:t>
            </a:r>
            <a:endParaRPr lang="en-US" sz="5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orbel" panose="020B0503020204020204" pitchFamily="34" charset="0"/>
              </a:rPr>
              <a:t>Outline</a:t>
            </a:r>
            <a:endParaRPr lang="en-US" sz="440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rbel" panose="020B0503020204020204" pitchFamily="34" charset="0"/>
              </a:rPr>
              <a:t>Problem Definition</a:t>
            </a:r>
          </a:p>
          <a:p>
            <a:r>
              <a:rPr lang="en-US" sz="2800" dirty="0" smtClean="0">
                <a:latin typeface="Corbel" panose="020B0503020204020204" pitchFamily="34" charset="0"/>
              </a:rPr>
              <a:t>Commercial Wind Turbines</a:t>
            </a:r>
          </a:p>
          <a:p>
            <a:r>
              <a:rPr lang="en-US" sz="2800" dirty="0" smtClean="0">
                <a:latin typeface="Corbel" panose="020B0503020204020204" pitchFamily="34" charset="0"/>
              </a:rPr>
              <a:t>Permanent Magnet Generators</a:t>
            </a:r>
          </a:p>
          <a:p>
            <a:r>
              <a:rPr lang="en-US" sz="2800" dirty="0" smtClean="0">
                <a:latin typeface="Corbel" panose="020B0503020204020204" pitchFamily="34" charset="0"/>
              </a:rPr>
              <a:t>Magnetic Materials</a:t>
            </a:r>
          </a:p>
          <a:p>
            <a:pPr lvl="1"/>
            <a:r>
              <a:rPr lang="en-US" sz="2800" dirty="0" smtClean="0">
                <a:latin typeface="Corbel" panose="020B0503020204020204" pitchFamily="34" charset="0"/>
              </a:rPr>
              <a:t>Soft Magnet Materials</a:t>
            </a:r>
          </a:p>
          <a:p>
            <a:pPr lvl="1"/>
            <a:r>
              <a:rPr lang="en-US" sz="2800" dirty="0" smtClean="0">
                <a:latin typeface="Corbel" panose="020B0503020204020204" pitchFamily="34" charset="0"/>
              </a:rPr>
              <a:t>Hard Magnet Materials</a:t>
            </a:r>
          </a:p>
          <a:p>
            <a:pPr lvl="1"/>
            <a:r>
              <a:rPr lang="en-US" sz="2800" dirty="0" smtClean="0">
                <a:latin typeface="Corbel" panose="020B0503020204020204" pitchFamily="34" charset="0"/>
              </a:rPr>
              <a:t>Alternative Materials</a:t>
            </a:r>
          </a:p>
          <a:p>
            <a:r>
              <a:rPr lang="en-US" sz="2800" dirty="0" smtClean="0">
                <a:latin typeface="Corbel" panose="020B0503020204020204" pitchFamily="34" charset="0"/>
              </a:rPr>
              <a:t>Approach to Research</a:t>
            </a:r>
            <a:endParaRPr lang="en-US" sz="2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332" y="-1415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orbel" panose="020B0503020204020204" pitchFamily="34" charset="0"/>
              </a:rPr>
              <a:t>Problem Definition</a:t>
            </a:r>
            <a:endParaRPr lang="en-US" sz="360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7618"/>
            <a:ext cx="5867400" cy="4351338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Broad Definition: Energy Crisis!</a:t>
            </a:r>
          </a:p>
          <a:p>
            <a:pPr lvl="1"/>
            <a:r>
              <a:rPr lang="en-US" sz="2200" dirty="0" smtClean="0">
                <a:latin typeface="Corbel" panose="020B0503020204020204" pitchFamily="34" charset="0"/>
              </a:rPr>
              <a:t>U.S. relies on fossil fuels to generator power</a:t>
            </a:r>
          </a:p>
          <a:p>
            <a:pPr lvl="1"/>
            <a:r>
              <a:rPr lang="en-US" sz="2200" dirty="0" smtClean="0">
                <a:latin typeface="Corbel" panose="020B0503020204020204" pitchFamily="34" charset="0"/>
              </a:rPr>
              <a:t>Contributes to climate change</a:t>
            </a:r>
          </a:p>
          <a:p>
            <a:r>
              <a:rPr lang="en-US" sz="2200" dirty="0" smtClean="0">
                <a:latin typeface="Corbel" panose="020B0503020204020204" pitchFamily="34" charset="0"/>
              </a:rPr>
              <a:t>Solution: Wind Energy</a:t>
            </a:r>
          </a:p>
          <a:p>
            <a:pPr lvl="1"/>
            <a:endParaRPr lang="en-US" sz="2200" dirty="0" smtClean="0">
              <a:latin typeface="Corbel" panose="020B0503020204020204" pitchFamily="34" charset="0"/>
            </a:endParaRPr>
          </a:p>
          <a:p>
            <a:pPr lvl="1"/>
            <a:endParaRPr lang="en-US" dirty="0" smtClean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51" y="3401030"/>
            <a:ext cx="5905500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988" y="2686655"/>
            <a:ext cx="3724275" cy="3448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788" y="5965428"/>
            <a:ext cx="4823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anose="020B0503020204020204" pitchFamily="34" charset="0"/>
              </a:rPr>
              <a:t>Source: O. </a:t>
            </a:r>
            <a:r>
              <a:rPr lang="en-US" sz="1600" dirty="0" err="1" smtClean="0">
                <a:latin typeface="Corbel" panose="020B0503020204020204" pitchFamily="34" charset="0"/>
              </a:rPr>
              <a:t>Gutfleisc</a:t>
            </a:r>
            <a:r>
              <a:rPr lang="en-US" sz="1600" dirty="0">
                <a:latin typeface="Corbel" panose="020B0503020204020204" pitchFamily="34" charset="0"/>
              </a:rPr>
              <a:t> </a:t>
            </a:r>
            <a:r>
              <a:rPr lang="en-US" sz="1600" i="1" dirty="0" smtClean="0">
                <a:latin typeface="Corbel" panose="020B0503020204020204" pitchFamily="34" charset="0"/>
              </a:rPr>
              <a:t>et al</a:t>
            </a:r>
            <a:r>
              <a:rPr lang="en-US" sz="1600" dirty="0" smtClean="0">
                <a:latin typeface="Corbel" panose="020B0503020204020204" pitchFamily="34" charset="0"/>
              </a:rPr>
              <a:t>, Adv. Mater. 23, 2001, 821-842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2926" y="6134705"/>
            <a:ext cx="426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Source: I. </a:t>
            </a:r>
            <a:r>
              <a:rPr lang="en-US" sz="1200" dirty="0" err="1" smtClean="0">
                <a:latin typeface="Corbel" panose="020B0503020204020204" pitchFamily="34" charset="0"/>
              </a:rPr>
              <a:t>Kubiszewski</a:t>
            </a:r>
            <a:r>
              <a:rPr lang="en-US" sz="1200" dirty="0" smtClean="0">
                <a:latin typeface="Corbel" panose="020B0503020204020204" pitchFamily="34" charset="0"/>
              </a:rPr>
              <a:t>, C. Cleveland, “Energy return on investment (EROI) for wind energy,” </a:t>
            </a:r>
            <a:r>
              <a:rPr lang="en-US" sz="1200" smtClean="0">
                <a:latin typeface="Corbel" panose="020B0503020204020204" pitchFamily="34" charset="0"/>
              </a:rPr>
              <a:t>The </a:t>
            </a:r>
            <a:r>
              <a:rPr lang="en-US" sz="1200" smtClean="0">
                <a:latin typeface="Corbel" panose="020B0503020204020204" pitchFamily="34" charset="0"/>
              </a:rPr>
              <a:t>Encyclopedia </a:t>
            </a:r>
            <a:r>
              <a:rPr lang="en-US" sz="1200" dirty="0" smtClean="0">
                <a:latin typeface="Corbel" panose="020B0503020204020204" pitchFamily="34" charset="0"/>
              </a:rPr>
              <a:t>OF EARTH, 3/28/2013</a:t>
            </a:r>
            <a:endParaRPr lang="en-US" sz="120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2926" y="1306984"/>
                <a:ext cx="4660518" cy="112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rbel" panose="020B0503020204020204" pitchFamily="34" charset="0"/>
                  </a:rPr>
                  <a:t>Energy return on investment (EROI)</a:t>
                </a:r>
              </a:p>
              <a:p>
                <a:endParaRPr lang="en-US" dirty="0" smtClean="0">
                  <a:latin typeface="Corbel" panose="020B0503020204020204" pitchFamily="34" charset="0"/>
                </a:endParaRPr>
              </a:p>
              <a:p>
                <a:r>
                  <a:rPr lang="en-US" dirty="0" smtClean="0">
                    <a:latin typeface="Corbel" panose="020B0503020204020204" pitchFamily="34" charset="0"/>
                  </a:rPr>
                  <a:t>EROI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</a:rPr>
                          <m:t>𝑐𝑢𝑚𝑢𝑙𝑎𝑡𝑖𝑣𝑒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𝑒𝑙𝑒𝑐𝑡𝑟𝑖𝑐𝑖𝑡𝑦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𝑔𝑒𝑛𝑒𝑟𝑎𝑡𝑒𝑑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𝑐𝑢𝑚𝑢𝑙𝑎𝑡𝑖𝑣𝑒</m:t>
                        </m:r>
                        <m:r>
                          <a:rPr lang="en-US" sz="2000" i="1" dirty="0">
                            <a:latin typeface="Cambria Math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</a:rPr>
                          <m:t>𝑝𝑟𝑖𝑚𝑎𝑟𝑦</m:t>
                        </m:r>
                        <m:r>
                          <a:rPr lang="en-US" sz="2000" i="1" dirty="0">
                            <a:latin typeface="Cambria Math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</a:rPr>
                          <m:t>𝑒𝑛𝑒𝑟𝑔𝑦</m:t>
                        </m:r>
                        <m:r>
                          <a:rPr lang="en-US" sz="2000" i="1" dirty="0">
                            <a:latin typeface="Cambria Math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</a:rPr>
                          <m:t>𝑟𝑒𝑞𝑢𝑖𝑟𝑒𝑑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orbel" panose="020B050302020402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 smtClean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926" y="1306984"/>
                <a:ext cx="4660518" cy="1129220"/>
              </a:xfrm>
              <a:prstGeom prst="rect">
                <a:avLst/>
              </a:prstGeom>
              <a:blipFill rotWithShape="1">
                <a:blip r:embed="rId5"/>
                <a:stretch>
                  <a:fillRect l="-1046" t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2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85" y="-664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orbel" panose="020B0503020204020204" pitchFamily="34" charset="0"/>
              </a:rPr>
              <a:t>Commercial Wind Turbines</a:t>
            </a:r>
            <a:endParaRPr lang="en-US" sz="360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48" y="3758892"/>
            <a:ext cx="6142727" cy="309910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rbel" panose="020B0503020204020204" pitchFamily="34" charset="0"/>
              </a:rPr>
              <a:t>3 phase induction generators are industry standard</a:t>
            </a:r>
          </a:p>
          <a:p>
            <a:r>
              <a:rPr lang="en-US" sz="2000" dirty="0" smtClean="0">
                <a:latin typeface="Corbel" panose="020B0503020204020204" pitchFamily="34" charset="0"/>
              </a:rPr>
              <a:t>Require multistage gearboxes</a:t>
            </a:r>
          </a:p>
          <a:p>
            <a:pPr lvl="1"/>
            <a:r>
              <a:rPr lang="en-US" sz="2000" dirty="0">
                <a:latin typeface="Corbel" panose="020B0503020204020204" pitchFamily="34" charset="0"/>
              </a:rPr>
              <a:t>G</a:t>
            </a:r>
            <a:r>
              <a:rPr lang="en-US" sz="2000" dirty="0" smtClean="0">
                <a:latin typeface="Corbel" panose="020B0503020204020204" pitchFamily="34" charset="0"/>
              </a:rPr>
              <a:t>earboxes fail before designed lifetime of 20 years and account for majority of system losses</a:t>
            </a:r>
          </a:p>
          <a:p>
            <a:pPr lvl="1"/>
            <a:r>
              <a:rPr lang="en-US" sz="2000" dirty="0">
                <a:latin typeface="Corbel" panose="020B0503020204020204" pitchFamily="34" charset="0"/>
              </a:rPr>
              <a:t>High operation and maintenance costs</a:t>
            </a:r>
          </a:p>
          <a:p>
            <a:r>
              <a:rPr lang="en-US" sz="2000" dirty="0" smtClean="0">
                <a:latin typeface="Corbel" panose="020B0503020204020204" pitchFamily="34" charset="0"/>
              </a:rPr>
              <a:t>Variable speed operation is expensive</a:t>
            </a:r>
          </a:p>
          <a:p>
            <a:r>
              <a:rPr lang="en-US" sz="2000" dirty="0" smtClean="0">
                <a:latin typeface="Corbel" panose="020B0503020204020204" pitchFamily="34" charset="0"/>
              </a:rPr>
              <a:t>Direct </a:t>
            </a:r>
            <a:r>
              <a:rPr lang="en-US" sz="2000" dirty="0">
                <a:latin typeface="Corbel" panose="020B0503020204020204" pitchFamily="34" charset="0"/>
              </a:rPr>
              <a:t>drive </a:t>
            </a:r>
            <a:r>
              <a:rPr lang="en-US" sz="2000" dirty="0" smtClean="0">
                <a:latin typeface="Corbel" panose="020B0503020204020204" pitchFamily="34" charset="0"/>
              </a:rPr>
              <a:t>permanent magnet generators </a:t>
            </a:r>
            <a:r>
              <a:rPr lang="en-US" sz="2000" dirty="0">
                <a:latin typeface="Corbel" panose="020B0503020204020204" pitchFamily="34" charset="0"/>
              </a:rPr>
              <a:t>present an efficient alternative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6" name="Picture 2" descr="http://www.ni.com/cms/images/devzone/tut/WindTurbineCompon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47" y="1235386"/>
            <a:ext cx="4352152" cy="26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7865" y="2586676"/>
            <a:ext cx="288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Need for Renewable Energy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7697" y="3560656"/>
            <a:ext cx="322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Need for Alternative Generators</a:t>
            </a:r>
          </a:p>
          <a:p>
            <a:pPr algn="ctr"/>
            <a:r>
              <a:rPr lang="en-US" dirty="0" smtClean="0">
                <a:latin typeface="Corbel" panose="020B0503020204020204" pitchFamily="34" charset="0"/>
              </a:rPr>
              <a:t>in Wind Turbines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7608" y="1939253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orbel" panose="020B0503020204020204" pitchFamily="34" charset="0"/>
              </a:rPr>
              <a:t>Problem Definition</a:t>
            </a:r>
            <a:endParaRPr lang="en-US" u="sng" dirty="0">
              <a:latin typeface="Corbel" panose="020B0503020204020204" pitchFamily="34" charset="0"/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9301690" y="2956008"/>
            <a:ext cx="19622" cy="6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2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3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orbel" panose="020B0503020204020204" pitchFamily="34" charset="0"/>
              </a:rPr>
              <a:t>Permanent Magnet Generators (PMG)</a:t>
            </a:r>
            <a:endParaRPr lang="en-US" sz="360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12" y="1499054"/>
            <a:ext cx="6588998" cy="554301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Synchronous operation</a:t>
            </a:r>
          </a:p>
          <a:p>
            <a:r>
              <a:rPr lang="en-US" sz="2400" dirty="0" smtClean="0">
                <a:latin typeface="Corbel" panose="020B0503020204020204" pitchFamily="34" charset="0"/>
              </a:rPr>
              <a:t>Direct drive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Drive shaft coupled to turbine blade rotors</a:t>
            </a:r>
          </a:p>
          <a:p>
            <a:r>
              <a:rPr lang="en-US" sz="2400" dirty="0" smtClean="0">
                <a:latin typeface="Corbel" panose="020B0503020204020204" pitchFamily="34" charset="0"/>
              </a:rPr>
              <a:t>Rotor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Generates field/excitation current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Rotor disk 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Permanent magnet blocks </a:t>
            </a:r>
          </a:p>
          <a:p>
            <a:pPr lvl="2"/>
            <a:r>
              <a:rPr lang="en-US" sz="2400" dirty="0" smtClean="0">
                <a:latin typeface="Corbel" panose="020B0503020204020204" pitchFamily="34" charset="0"/>
              </a:rPr>
              <a:t>Provides magnetic flux</a:t>
            </a:r>
          </a:p>
          <a:p>
            <a:r>
              <a:rPr lang="en-US" sz="2400" dirty="0" smtClean="0">
                <a:latin typeface="Corbel" panose="020B0503020204020204" pitchFamily="34" charset="0"/>
              </a:rPr>
              <a:t>Stator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3 phase voltage induced in copper windings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1351285"/>
            <a:ext cx="5838825" cy="3819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2080" y="5557652"/>
            <a:ext cx="36984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rbel" panose="020B0503020204020204" pitchFamily="34" charset="0"/>
              </a:rPr>
              <a:t>Commercial efficiencies 85-98%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24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Permanent Magnet Generators (PMG)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76" y="1611869"/>
            <a:ext cx="6512626" cy="4872058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Advantages</a:t>
            </a:r>
          </a:p>
          <a:p>
            <a:pPr lvl="1"/>
            <a:r>
              <a:rPr lang="en-US" sz="2200" dirty="0">
                <a:latin typeface="Corbel" panose="020B0503020204020204" pitchFamily="34" charset="0"/>
              </a:rPr>
              <a:t>Elimination of </a:t>
            </a:r>
            <a:r>
              <a:rPr lang="en-US" sz="2200" dirty="0" smtClean="0">
                <a:latin typeface="Corbel" panose="020B0503020204020204" pitchFamily="34" charset="0"/>
              </a:rPr>
              <a:t>gearbox</a:t>
            </a:r>
          </a:p>
          <a:p>
            <a:pPr lvl="1"/>
            <a:r>
              <a:rPr lang="en-US" sz="2200" dirty="0" smtClean="0">
                <a:latin typeface="Corbel" panose="020B0503020204020204" pitchFamily="34" charset="0"/>
              </a:rPr>
              <a:t>Variable speed operation</a:t>
            </a:r>
            <a:endParaRPr lang="en-US" sz="2200" dirty="0">
              <a:latin typeface="Corbel" panose="020B0503020204020204" pitchFamily="34" charset="0"/>
            </a:endParaRPr>
          </a:p>
          <a:p>
            <a:pPr lvl="1"/>
            <a:r>
              <a:rPr lang="en-US" sz="2200" dirty="0">
                <a:latin typeface="Corbel" panose="020B0503020204020204" pitchFamily="34" charset="0"/>
              </a:rPr>
              <a:t>Higher energy </a:t>
            </a:r>
            <a:r>
              <a:rPr lang="en-US" sz="2200" dirty="0" smtClean="0">
                <a:latin typeface="Corbel" panose="020B0503020204020204" pitchFamily="34" charset="0"/>
              </a:rPr>
              <a:t>yield</a:t>
            </a:r>
          </a:p>
          <a:p>
            <a:r>
              <a:rPr lang="en-US" sz="2200" dirty="0" smtClean="0">
                <a:latin typeface="Corbel" panose="020B0503020204020204" pitchFamily="34" charset="0"/>
              </a:rPr>
              <a:t>Disadvantages</a:t>
            </a:r>
          </a:p>
          <a:p>
            <a:pPr lvl="1"/>
            <a:r>
              <a:rPr lang="en-US" sz="2200" dirty="0" smtClean="0">
                <a:latin typeface="Corbel" panose="020B0503020204020204" pitchFamily="34" charset="0"/>
              </a:rPr>
              <a:t>High torque, low speed operation </a:t>
            </a:r>
          </a:p>
          <a:p>
            <a:pPr lvl="2"/>
            <a:r>
              <a:rPr lang="en-US" sz="2200" dirty="0" smtClean="0">
                <a:latin typeface="Corbel" panose="020B0503020204020204" pitchFamily="34" charset="0"/>
              </a:rPr>
              <a:t>Cogging torque</a:t>
            </a:r>
          </a:p>
          <a:p>
            <a:pPr lvl="1"/>
            <a:r>
              <a:rPr lang="en-US" sz="2200" dirty="0" smtClean="0">
                <a:latin typeface="Corbel" panose="020B0503020204020204" pitchFamily="34" charset="0"/>
              </a:rPr>
              <a:t>More expensive</a:t>
            </a:r>
          </a:p>
          <a:p>
            <a:pPr lvl="2"/>
            <a:r>
              <a:rPr lang="en-US" sz="2200" dirty="0" smtClean="0">
                <a:latin typeface="Corbel" panose="020B0503020204020204" pitchFamily="34" charset="0"/>
              </a:rPr>
              <a:t>Requires inverter for grid connection</a:t>
            </a:r>
          </a:p>
          <a:p>
            <a:pPr lvl="2"/>
            <a:r>
              <a:rPr lang="en-US" sz="2200" dirty="0" smtClean="0">
                <a:latin typeface="Corbel" panose="020B0503020204020204" pitchFamily="34" charset="0"/>
              </a:rPr>
              <a:t>Increase in size and mass of generator with increase in output power</a:t>
            </a:r>
          </a:p>
          <a:p>
            <a:pPr lvl="3"/>
            <a:r>
              <a:rPr lang="en-US" sz="2200" smtClean="0">
                <a:latin typeface="Corbel" panose="020B0503020204020204" pitchFamily="34" charset="0"/>
              </a:rPr>
              <a:t>Design </a:t>
            </a:r>
            <a:r>
              <a:rPr lang="en-US" sz="2200">
                <a:latin typeface="Corbel" panose="020B0503020204020204" pitchFamily="34" charset="0"/>
              </a:rPr>
              <a:t>c</a:t>
            </a:r>
            <a:r>
              <a:rPr lang="en-US" sz="2200" smtClean="0">
                <a:latin typeface="Corbel" panose="020B0503020204020204" pitchFamily="34" charset="0"/>
              </a:rPr>
              <a:t>hallenge</a:t>
            </a:r>
            <a:r>
              <a:rPr lang="en-US" sz="2200" dirty="0" smtClean="0">
                <a:latin typeface="Corbel" panose="020B0503020204020204" pitchFamily="34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1049" y="2623999"/>
            <a:ext cx="288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Need for Renewable Energy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0881" y="3597979"/>
            <a:ext cx="322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Need for Alternative Generators</a:t>
            </a:r>
          </a:p>
          <a:p>
            <a:pPr algn="ctr"/>
            <a:r>
              <a:rPr lang="en-US" dirty="0" smtClean="0">
                <a:latin typeface="Corbel" panose="020B0503020204020204" pitchFamily="34" charset="0"/>
              </a:rPr>
              <a:t>in Wind Turbines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0792" y="1976576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orbel" panose="020B0503020204020204" pitchFamily="34" charset="0"/>
              </a:rPr>
              <a:t>Problem Definition</a:t>
            </a:r>
            <a:endParaRPr lang="en-US" u="sng" dirty="0">
              <a:latin typeface="Corbel" panose="020B0503020204020204" pitchFamily="34" charset="0"/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9791599" y="2993331"/>
            <a:ext cx="23275" cy="6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03110" y="4848958"/>
            <a:ext cx="2862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Need for Efficient PMG</a:t>
            </a:r>
          </a:p>
          <a:p>
            <a:pPr algn="ctr"/>
            <a:r>
              <a:rPr lang="en-US" dirty="0" smtClean="0">
                <a:latin typeface="Corbel" panose="020B0503020204020204" pitchFamily="34" charset="0"/>
              </a:rPr>
              <a:t>with Reduced Size and Mass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791596" y="4202627"/>
            <a:ext cx="1" cy="60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34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6117771" cy="43891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Efficiency Losses</a:t>
            </a:r>
          </a:p>
          <a:p>
            <a:pPr lvl="1"/>
            <a:r>
              <a:rPr lang="en-US" b="1" dirty="0">
                <a:latin typeface="Corbel" panose="020B0503020204020204" pitchFamily="34" charset="0"/>
              </a:rPr>
              <a:t>Cu </a:t>
            </a:r>
            <a:r>
              <a:rPr lang="en-US" b="1" dirty="0" smtClean="0">
                <a:latin typeface="Corbel" panose="020B0503020204020204" pitchFamily="34" charset="0"/>
              </a:rPr>
              <a:t>losses </a:t>
            </a:r>
          </a:p>
          <a:p>
            <a:pPr lvl="2"/>
            <a:r>
              <a:rPr lang="en-US" sz="2400" dirty="0" smtClean="0">
                <a:latin typeface="Corbel" panose="020B0503020204020204" pitchFamily="34" charset="0"/>
              </a:rPr>
              <a:t>I</a:t>
            </a:r>
            <a:r>
              <a:rPr lang="en-US" sz="2400" baseline="30000" dirty="0" smtClean="0">
                <a:latin typeface="Corbel" panose="020B0503020204020204" pitchFamily="34" charset="0"/>
              </a:rPr>
              <a:t>2</a:t>
            </a:r>
            <a:r>
              <a:rPr lang="en-US" sz="2400" dirty="0" smtClean="0">
                <a:latin typeface="Corbel" panose="020B0503020204020204" pitchFamily="34" charset="0"/>
              </a:rPr>
              <a:t>R losses</a:t>
            </a:r>
            <a:endParaRPr lang="en-US" sz="2400" dirty="0">
              <a:latin typeface="Corbel" panose="020B0503020204020204" pitchFamily="34" charset="0"/>
            </a:endParaRP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Fe losses</a:t>
            </a:r>
          </a:p>
          <a:p>
            <a:pPr lvl="2"/>
            <a:r>
              <a:rPr lang="en-US" sz="2400" dirty="0" smtClean="0">
                <a:latin typeface="Corbel" panose="020B0503020204020204" pitchFamily="34" charset="0"/>
              </a:rPr>
              <a:t>Core </a:t>
            </a:r>
            <a:r>
              <a:rPr lang="en-US" sz="2400" dirty="0">
                <a:latin typeface="Corbel" panose="020B0503020204020204" pitchFamily="34" charset="0"/>
              </a:rPr>
              <a:t>losses, eddy current losses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Rotational/mechanical losses</a:t>
            </a:r>
          </a:p>
          <a:p>
            <a:pPr marL="393192" lvl="1" indent="0">
              <a:buNone/>
            </a:pPr>
            <a:endParaRPr lang="en-US" dirty="0">
              <a:latin typeface="Corbel" panose="020B0503020204020204" pitchFamily="34" charset="0"/>
            </a:endParaRPr>
          </a:p>
          <a:p>
            <a:r>
              <a:rPr lang="en-US" sz="2400" dirty="0" smtClean="0">
                <a:latin typeface="Corbel" panose="020B0503020204020204" pitchFamily="34" charset="0"/>
              </a:rPr>
              <a:t>Can we reduce these with material choices?</a:t>
            </a:r>
            <a:endParaRPr lang="en-US" sz="2400" dirty="0">
              <a:latin typeface="Corbel" panose="020B0503020204020204" pitchFamily="34" charset="0"/>
            </a:endParaRPr>
          </a:p>
          <a:p>
            <a:pPr lvl="1"/>
            <a:endParaRPr lang="en-US" dirty="0" smtClean="0">
              <a:latin typeface="Corbel" panose="020B0503020204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9538" y="0"/>
            <a:ext cx="10515600" cy="132556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>
                <a:latin typeface="Corbel" panose="020B0503020204020204" pitchFamily="34" charset="0"/>
              </a:rPr>
              <a:t>Permanent Magnet Generators (PMG)</a:t>
            </a:r>
            <a:endParaRPr lang="en-US" sz="3600" dirty="0">
              <a:latin typeface="Corbel" panose="020B0503020204020204" pitchFamily="34" charset="0"/>
            </a:endParaRPr>
          </a:p>
        </p:txBody>
      </p:sp>
      <p:pic>
        <p:nvPicPr>
          <p:cNvPr id="1030" name="Picture 6" descr="http://www.a2es.co.uk/topgreen/windpower1/images/c5_frame_with_stator_fitte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12" y="1935480"/>
            <a:ext cx="4635033" cy="34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68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orbel" panose="020B0503020204020204" pitchFamily="34" charset="0"/>
              </a:rPr>
              <a:t>Magnetic Materials</a:t>
            </a:r>
            <a:endParaRPr lang="en-US" sz="360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584" y="1542087"/>
            <a:ext cx="6026020" cy="4873755"/>
          </a:xfrm>
        </p:spPr>
        <p:txBody>
          <a:bodyPr numCol="1">
            <a:norm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Soft magnetic materials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High saturation magnetization, </a:t>
            </a:r>
            <a:r>
              <a:rPr lang="en-US" dirty="0" err="1" smtClean="0">
                <a:latin typeface="Corbel" panose="020B0503020204020204" pitchFamily="34" charset="0"/>
              </a:rPr>
              <a:t>Ms</a:t>
            </a:r>
            <a:endParaRPr lang="en-US" dirty="0" smtClean="0">
              <a:latin typeface="Corbel" panose="020B0503020204020204" pitchFamily="34" charset="0"/>
            </a:endParaRP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High permeability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Low coercivity, </a:t>
            </a:r>
            <a:r>
              <a:rPr lang="en-US" dirty="0" err="1" smtClean="0">
                <a:latin typeface="Corbel" panose="020B0503020204020204" pitchFamily="34" charset="0"/>
              </a:rPr>
              <a:t>Hc</a:t>
            </a:r>
            <a:endParaRPr lang="en-US" dirty="0" smtClean="0">
              <a:latin typeface="Corbel" panose="020B0503020204020204" pitchFamily="34" charset="0"/>
            </a:endParaRP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Low core loss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 smtClean="0">
                <a:latin typeface="Corbel" panose="020B0503020204020204" pitchFamily="34" charset="0"/>
              </a:rPr>
              <a:t>Hard magnetic materials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High remanence</a:t>
            </a:r>
            <a:r>
              <a:rPr lang="en-US" dirty="0">
                <a:latin typeface="Corbel" panose="020B0503020204020204" pitchFamily="34" charset="0"/>
              </a:rPr>
              <a:t>, </a:t>
            </a:r>
            <a:r>
              <a:rPr lang="en-US" dirty="0" smtClean="0">
                <a:latin typeface="Corbel" panose="020B0503020204020204" pitchFamily="34" charset="0"/>
              </a:rPr>
              <a:t>Br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High coercivity</a:t>
            </a:r>
            <a:r>
              <a:rPr lang="en-US" dirty="0">
                <a:latin typeface="Corbel" panose="020B0503020204020204" pitchFamily="34" charset="0"/>
              </a:rPr>
              <a:t>, </a:t>
            </a:r>
            <a:r>
              <a:rPr lang="en-US" dirty="0" err="1" smtClean="0">
                <a:latin typeface="Corbel" panose="020B0503020204020204" pitchFamily="34" charset="0"/>
              </a:rPr>
              <a:t>Hc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b="1" dirty="0" smtClean="0">
                <a:latin typeface="Corbel" panose="020B0503020204020204" pitchFamily="34" charset="0"/>
              </a:rPr>
              <a:t>Energy </a:t>
            </a:r>
            <a:r>
              <a:rPr lang="en-US" b="1" dirty="0">
                <a:latin typeface="Corbel" panose="020B0503020204020204" pitchFamily="34" charset="0"/>
              </a:rPr>
              <a:t>Product = (BH)</a:t>
            </a:r>
            <a:r>
              <a:rPr lang="en-US" b="1" baseline="-25000" dirty="0">
                <a:latin typeface="Corbel" panose="020B0503020204020204" pitchFamily="34" charset="0"/>
              </a:rPr>
              <a:t>max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ndt-ed.org/EducationResources/CommunityCollege/MagParticle/Graphics/BHCur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0" y="1755843"/>
            <a:ext cx="5715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77" y="-950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orbel" panose="020B0503020204020204" pitchFamily="34" charset="0"/>
              </a:rPr>
              <a:t>Soft Magnetic Materials</a:t>
            </a:r>
            <a:endParaRPr lang="en-US" sz="3600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72277" y="1851272"/>
            <a:ext cx="4825878" cy="367713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4926" y="1533428"/>
            <a:ext cx="6607769" cy="4873755"/>
          </a:xfrm>
        </p:spPr>
        <p:txBody>
          <a:bodyPr numCol="1">
            <a:norm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Application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Rotor disk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Stator (steel laminations)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 smtClean="0">
                <a:latin typeface="Corbel" panose="020B0503020204020204" pitchFamily="34" charset="0"/>
              </a:rPr>
              <a:t>Types of Soft Materials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Electrical steels</a:t>
            </a:r>
          </a:p>
          <a:p>
            <a:pPr lvl="1"/>
            <a:r>
              <a:rPr lang="en-US" dirty="0" err="1">
                <a:latin typeface="Corbel" panose="020B0503020204020204" pitchFamily="34" charset="0"/>
              </a:rPr>
              <a:t>FeNi</a:t>
            </a:r>
            <a:r>
              <a:rPr lang="en-US" dirty="0">
                <a:latin typeface="Corbel" panose="020B0503020204020204" pitchFamily="34" charset="0"/>
              </a:rPr>
              <a:t> and </a:t>
            </a:r>
            <a:r>
              <a:rPr lang="en-US" dirty="0" err="1">
                <a:latin typeface="Corbel" panose="020B0503020204020204" pitchFamily="34" charset="0"/>
              </a:rPr>
              <a:t>FeCo</a:t>
            </a:r>
            <a:r>
              <a:rPr lang="en-US" dirty="0">
                <a:latin typeface="Corbel" panose="020B0503020204020204" pitchFamily="34" charset="0"/>
              </a:rPr>
              <a:t> alloys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Ferrites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Amorphous metals</a:t>
            </a:r>
          </a:p>
          <a:p>
            <a:endParaRPr lang="en-US" dirty="0" smtClean="0">
              <a:latin typeface="Corbel" panose="020B0503020204020204" pitchFamily="34" charset="0"/>
            </a:endParaRPr>
          </a:p>
          <a:p>
            <a:r>
              <a:rPr lang="en-US" dirty="0" smtClean="0">
                <a:latin typeface="Corbel" panose="020B0503020204020204" pitchFamily="34" charset="0"/>
              </a:rPr>
              <a:t>Reduce core loss through material choice</a:t>
            </a:r>
          </a:p>
        </p:txBody>
      </p:sp>
    </p:spTree>
    <p:extLst>
      <p:ext uri="{BB962C8B-B14F-4D97-AF65-F5344CB8AC3E}">
        <p14:creationId xmlns:p14="http://schemas.microsoft.com/office/powerpoint/2010/main" val="17383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521</TotalTime>
  <Words>618</Words>
  <Application>Microsoft Office PowerPoint</Application>
  <PresentationFormat>Widescreen</PresentationFormat>
  <Paragraphs>152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Constantia</vt:lpstr>
      <vt:lpstr>Corbel</vt:lpstr>
      <vt:lpstr>Wingdings 2</vt:lpstr>
      <vt:lpstr>Flow</vt:lpstr>
      <vt:lpstr>Increased Energy Efficiency of Permanent Magnet Generators for Wind Turbines</vt:lpstr>
      <vt:lpstr>Outline</vt:lpstr>
      <vt:lpstr>Problem Definition</vt:lpstr>
      <vt:lpstr>Commercial Wind Turbines</vt:lpstr>
      <vt:lpstr>Permanent Magnet Generators (PMG)</vt:lpstr>
      <vt:lpstr>Permanent Magnet Generators (PMG)</vt:lpstr>
      <vt:lpstr>PowerPoint Presentation</vt:lpstr>
      <vt:lpstr>Magnetic Materials</vt:lpstr>
      <vt:lpstr>Soft Magnetic Materials</vt:lpstr>
      <vt:lpstr>Permanent Magnetic (PM) Materials</vt:lpstr>
      <vt:lpstr>Permanent Magnetic (PM) Materials</vt:lpstr>
      <vt:lpstr>Permanent Magnetic (PM) Materials</vt:lpstr>
      <vt:lpstr>Approach</vt:lpstr>
      <vt:lpstr>Questions?</vt:lpstr>
    </vt:vector>
  </TitlesOfParts>
  <Company>ECpE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Energy Efficient of Permanent Magnet Generators for Wind Turbines</dc:title>
  <dc:creator>Khazdozian, Helena A [E CPE]</dc:creator>
  <cp:lastModifiedBy>Khazdozian, Helena A [E CPE]</cp:lastModifiedBy>
  <cp:revision>67</cp:revision>
  <dcterms:created xsi:type="dcterms:W3CDTF">2013-10-22T15:25:33Z</dcterms:created>
  <dcterms:modified xsi:type="dcterms:W3CDTF">2013-11-05T17:56:09Z</dcterms:modified>
</cp:coreProperties>
</file>