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9" r:id="rId4"/>
    <p:sldId id="261" r:id="rId5"/>
    <p:sldId id="278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126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3E4C-EA31-4983-A67D-CDD21103CA36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2167-D4C1-4BEB-BAB0-05BC1F1A4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E:\Downloads\Wind%20farm.m4v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Matthew Fischels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Aerospace Engineering Department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Major Professor : Dr. R. </a:t>
            </a:r>
            <a:r>
              <a:rPr lang="en-US" dirty="0" err="1" smtClean="0">
                <a:solidFill>
                  <a:schemeClr val="tx1"/>
                </a:solidFill>
              </a:rPr>
              <a:t>Ganesh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Rajagopalan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09600" y="457200"/>
            <a:ext cx="7772400" cy="213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smtClean="0">
                <a:latin typeface="+mj-lt"/>
                <a:ea typeface="+mj-ea"/>
                <a:cs typeface="+mj-cs"/>
              </a:rPr>
              <a:t>Reducing Runtime of Wind Turbine Simulation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Wind farm.m4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3124200"/>
            <a:ext cx="3657600" cy="2743200"/>
          </a:xfrm>
          <a:prstGeom prst="rect">
            <a:avLst/>
          </a:prstGeom>
        </p:spPr>
      </p:pic>
      <p:pic>
        <p:nvPicPr>
          <p:cNvPr id="21506" name="Picture 2" descr="CD-adapco unveiled new simulation technology for the prospecting of Wind Par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124200"/>
            <a:ext cx="4156364" cy="2743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58674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Los Alamos National Lab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58674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CD-</a:t>
            </a:r>
            <a:r>
              <a:rPr lang="en-US" sz="1400" dirty="0" err="1" smtClean="0"/>
              <a:t>adapco</a:t>
            </a:r>
            <a:r>
              <a:rPr lang="en-US" sz="1400" dirty="0" smtClean="0"/>
              <a:t>: STAR-CCM+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290039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1" y="1371599"/>
            <a:ext cx="2895600" cy="226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438400"/>
            <a:ext cx="2943225" cy="237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 descr="u05-2.png"/>
          <p:cNvPicPr>
            <a:picLocks noChangeAspect="1"/>
          </p:cNvPicPr>
          <p:nvPr/>
        </p:nvPicPr>
        <p:blipFill>
          <a:blip r:embed="rId5" cstate="print"/>
          <a:srcRect l="333" t="1080" r="667" b="18898"/>
          <a:stretch>
            <a:fillRect/>
          </a:stretch>
        </p:blipFill>
        <p:spPr>
          <a:xfrm>
            <a:off x="192024" y="1407326"/>
            <a:ext cx="2809065" cy="2018663"/>
          </a:xfrm>
          <a:prstGeom prst="rect">
            <a:avLst/>
          </a:prstGeom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" y="3796511"/>
            <a:ext cx="2933700" cy="23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36835" y="3810000"/>
            <a:ext cx="285476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Multigrid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Iterate on multiple grid levels</a:t>
            </a:r>
          </a:p>
          <a:p>
            <a:pPr lvl="1"/>
            <a:r>
              <a:rPr lang="en-US" sz="2400" dirty="0" smtClean="0"/>
              <a:t>Removes errors of wave length ~ grid spacing</a:t>
            </a:r>
          </a:p>
          <a:p>
            <a:pPr lvl="1"/>
            <a:r>
              <a:rPr lang="en-US" sz="2400" dirty="0" smtClean="0"/>
              <a:t>Restrict to coarser grids, prolong errors to finer grids</a:t>
            </a:r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32Grid.png"/>
          <p:cNvPicPr>
            <a:picLocks noChangeAspect="1"/>
          </p:cNvPicPr>
          <p:nvPr/>
        </p:nvPicPr>
        <p:blipFill>
          <a:blip r:embed="rId2"/>
          <a:srcRect l="1920" t="2160" r="1920" b="2160"/>
          <a:stretch>
            <a:fillRect/>
          </a:stretch>
        </p:blipFill>
        <p:spPr>
          <a:xfrm>
            <a:off x="381000" y="3135630"/>
            <a:ext cx="2747772" cy="2430576"/>
          </a:xfrm>
          <a:prstGeom prst="rect">
            <a:avLst/>
          </a:prstGeom>
        </p:spPr>
      </p:pic>
      <p:pic>
        <p:nvPicPr>
          <p:cNvPr id="7" name="Picture 6" descr="16Grid.png"/>
          <p:cNvPicPr>
            <a:picLocks noChangeAspect="1"/>
          </p:cNvPicPr>
          <p:nvPr/>
        </p:nvPicPr>
        <p:blipFill>
          <a:blip r:embed="rId3" cstate="print"/>
          <a:srcRect l="960" t="1080" r="960" b="1080"/>
          <a:stretch>
            <a:fillRect/>
          </a:stretch>
        </p:blipFill>
        <p:spPr>
          <a:xfrm>
            <a:off x="3140964" y="3124200"/>
            <a:ext cx="2802636" cy="2485447"/>
          </a:xfrm>
          <a:prstGeom prst="rect">
            <a:avLst/>
          </a:prstGeom>
        </p:spPr>
      </p:pic>
      <p:pic>
        <p:nvPicPr>
          <p:cNvPr id="8" name="Picture 7" descr="08Grid.png"/>
          <p:cNvPicPr>
            <a:picLocks noChangeAspect="1"/>
          </p:cNvPicPr>
          <p:nvPr/>
        </p:nvPicPr>
        <p:blipFill>
          <a:blip r:embed="rId4"/>
          <a:srcRect l="960" t="1080" r="960" b="1080"/>
          <a:stretch>
            <a:fillRect/>
          </a:stretch>
        </p:blipFill>
        <p:spPr>
          <a:xfrm>
            <a:off x="5960364" y="3124200"/>
            <a:ext cx="2802636" cy="248545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819400" y="3886200"/>
            <a:ext cx="457200" cy="182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638800" y="3886200"/>
            <a:ext cx="457200" cy="182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5638800" y="4495800"/>
            <a:ext cx="457200" cy="182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2819401" y="4495800"/>
            <a:ext cx="457200" cy="182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Multigrid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Error (or residual) drops at a faster rate with </a:t>
            </a:r>
            <a:r>
              <a:rPr lang="en-US" sz="2400" dirty="0" err="1" smtClean="0"/>
              <a:t>multigrid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995738" cy="355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2209800" y="2590800"/>
            <a:ext cx="2286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5334000" y="3124200"/>
            <a:ext cx="3429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Multigrid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speedup can be 14x or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Flux Computations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How to find a value between points?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Linear Interpolation</a:t>
            </a:r>
          </a:p>
          <a:p>
            <a:pPr lvl="1"/>
            <a:r>
              <a:rPr lang="en-US" sz="2400" dirty="0" smtClean="0"/>
              <a:t>Upwind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Order,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Order)</a:t>
            </a:r>
          </a:p>
          <a:p>
            <a:pPr lvl="1"/>
            <a:r>
              <a:rPr lang="en-US" sz="2400" dirty="0" smtClean="0"/>
              <a:t>Power Law</a:t>
            </a:r>
          </a:p>
          <a:p>
            <a:pPr lvl="1"/>
            <a:r>
              <a:rPr lang="en-US" sz="2400" dirty="0" smtClean="0"/>
              <a:t>QUICK</a:t>
            </a:r>
          </a:p>
          <a:p>
            <a:pPr lvl="1"/>
            <a:r>
              <a:rPr lang="en-US" sz="2400" dirty="0" smtClean="0"/>
              <a:t>Flux Corrected Method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nterface.png"/>
          <p:cNvPicPr>
            <a:picLocks noChangeAspect="1"/>
          </p:cNvPicPr>
          <p:nvPr/>
        </p:nvPicPr>
        <p:blipFill>
          <a:blip r:embed="rId2"/>
          <a:srcRect l="15463" t="32821" r="52832" b="57436"/>
          <a:stretch>
            <a:fillRect/>
          </a:stretch>
        </p:blipFill>
        <p:spPr>
          <a:xfrm>
            <a:off x="2819400" y="2057400"/>
            <a:ext cx="2249826" cy="977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Flux Computations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owerLa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4200000" cy="3733800"/>
          </a:xfrm>
          <a:prstGeom prst="rect">
            <a:avLst/>
          </a:prstGeom>
        </p:spPr>
      </p:pic>
      <p:pic>
        <p:nvPicPr>
          <p:cNvPr id="8" name="Picture 7" descr="QUI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676400"/>
            <a:ext cx="4200000" cy="3733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54218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Power Law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54218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Flux Computations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ways to look at these improvements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Can get greater accuracy on the same grid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Can get the same accuracy on a coarser grid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marL="514350" indent="-457200"/>
            <a:r>
              <a:rPr lang="en-US" sz="2400" dirty="0" smtClean="0"/>
              <a:t>Develop more accurate methods to further reduce grid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these methods interact?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Additive or Multiplicative?</a:t>
            </a:r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1314450" lvl="2" indent="-457200"/>
            <a:r>
              <a:rPr lang="en-US" dirty="0" err="1" smtClean="0"/>
              <a:t>Multigrid</a:t>
            </a:r>
            <a:r>
              <a:rPr lang="en-US" dirty="0" smtClean="0"/>
              <a:t> has speedup of 14</a:t>
            </a:r>
          </a:p>
          <a:p>
            <a:pPr marL="1314450" lvl="2" indent="-457200"/>
            <a:r>
              <a:rPr lang="en-US" dirty="0" smtClean="0"/>
              <a:t>RK has a speedup of 10</a:t>
            </a:r>
          </a:p>
          <a:p>
            <a:pPr marL="1314450" lvl="2" indent="-457200"/>
            <a:r>
              <a:rPr lang="en-US" dirty="0" smtClean="0"/>
              <a:t>Will the combination yield 24x speedup or 140x speedup? </a:t>
            </a:r>
          </a:p>
          <a:p>
            <a:pPr marL="914400" lvl="1" indent="-457200"/>
            <a:r>
              <a:rPr lang="en-US" dirty="0" smtClean="0"/>
              <a:t>Probably somewhere in between</a:t>
            </a:r>
          </a:p>
          <a:p>
            <a:pPr marL="914400" lvl="1" indent="-457200"/>
            <a:r>
              <a:rPr lang="en-US" dirty="0" smtClean="0"/>
              <a:t>Some combinations could be negative</a:t>
            </a:r>
          </a:p>
          <a:p>
            <a:pPr marL="514350" indent="-4572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CFD Intro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CFD = Computational Fluid Dynamics</a:t>
            </a:r>
          </a:p>
          <a:p>
            <a:r>
              <a:rPr lang="en-US" sz="2800" dirty="0" err="1" smtClean="0"/>
              <a:t>Navier</a:t>
            </a:r>
            <a:r>
              <a:rPr lang="en-US" sz="2800" dirty="0" smtClean="0"/>
              <a:t>-Stokes Equations = Conservation of mass, momentum, &amp; energy</a:t>
            </a:r>
          </a:p>
          <a:p>
            <a:r>
              <a:rPr lang="en-US" sz="2800" dirty="0" smtClean="0"/>
              <a:t>Wind Turbines </a:t>
            </a:r>
          </a:p>
          <a:p>
            <a:pPr lvl="1"/>
            <a:r>
              <a:rPr lang="en-US" sz="2400" dirty="0" smtClean="0"/>
              <a:t>Assume incompressible (slow)</a:t>
            </a:r>
          </a:p>
          <a:p>
            <a:pPr lvl="1"/>
            <a:r>
              <a:rPr lang="en-US" sz="2400" dirty="0" smtClean="0"/>
              <a:t>Blade Modeling: geometry or as momentum source</a:t>
            </a:r>
          </a:p>
          <a:p>
            <a:r>
              <a:rPr lang="en-US" sz="2800" dirty="0" smtClean="0"/>
              <a:t>Turbulence </a:t>
            </a:r>
          </a:p>
          <a:p>
            <a:pPr lvl="1"/>
            <a:r>
              <a:rPr lang="en-US" sz="2400" dirty="0" smtClean="0"/>
              <a:t>Directly simulate (DNS)</a:t>
            </a:r>
          </a:p>
          <a:p>
            <a:pPr lvl="1"/>
            <a:r>
              <a:rPr lang="en-US" sz="2400" dirty="0" smtClean="0"/>
              <a:t>Model (LES,RANS)</a:t>
            </a:r>
          </a:p>
          <a:p>
            <a:pPr lvl="1"/>
            <a:r>
              <a:rPr lang="en-US" sz="2400" dirty="0" smtClean="0"/>
              <a:t>Ignore (Laminar)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Current wind turbine CFD simulations require large time and computing </a:t>
            </a:r>
            <a:r>
              <a:rPr lang="en-US" sz="2800" dirty="0" smtClean="0"/>
              <a:t>resources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/>
          <a:lstStyle/>
          <a:p>
            <a:r>
              <a:rPr lang="en-US" sz="2800" dirty="0" smtClean="0"/>
              <a:t>Simulate a wind farm on limited computing resources in a reasonable time</a:t>
            </a:r>
          </a:p>
          <a:p>
            <a:pPr lvl="1"/>
            <a:r>
              <a:rPr lang="en-US" dirty="0" smtClean="0"/>
              <a:t>limited: a single machine or a small server?</a:t>
            </a:r>
          </a:p>
          <a:p>
            <a:pPr lvl="1"/>
            <a:r>
              <a:rPr lang="en-US" dirty="0" smtClean="0"/>
              <a:t>reasonable: a day or a week?</a:t>
            </a:r>
          </a:p>
          <a:p>
            <a:pPr lvl="1"/>
            <a:r>
              <a:rPr lang="en-US" dirty="0" smtClean="0"/>
              <a:t>How many wind turbines? </a:t>
            </a:r>
          </a:p>
          <a:p>
            <a:pPr lvl="1"/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runtime?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Utilization </a:t>
            </a:r>
          </a:p>
          <a:p>
            <a:pPr lvl="1"/>
            <a:r>
              <a:rPr lang="en-US" dirty="0" smtClean="0"/>
              <a:t>Parallelization/GPU</a:t>
            </a:r>
          </a:p>
          <a:p>
            <a:r>
              <a:rPr lang="en-US" dirty="0" smtClean="0"/>
              <a:t>Algorithm Development</a:t>
            </a:r>
          </a:p>
          <a:p>
            <a:pPr lvl="1"/>
            <a:r>
              <a:rPr lang="en-US" dirty="0" smtClean="0"/>
              <a:t>Develop more efficient methods for solving N-S</a:t>
            </a:r>
          </a:p>
          <a:p>
            <a:endParaRPr lang="en-US" dirty="0" smtClean="0"/>
          </a:p>
          <a:p>
            <a:r>
              <a:rPr lang="en-US" sz="2400" dirty="0" smtClean="0"/>
              <a:t>My goal is to reduce runtime while on limited computing resources -&gt; Algorithm Development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</a:t>
            </a:r>
          </a:p>
          <a:p>
            <a:r>
              <a:rPr lang="en-US" dirty="0" err="1" smtClean="0"/>
              <a:t>Multigrid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Interface Flux Computations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 efficiently/accurately integrate momentum equations in time </a:t>
            </a:r>
          </a:p>
          <a:p>
            <a:pPr lvl="1"/>
            <a:r>
              <a:rPr lang="en-US" dirty="0" smtClean="0"/>
              <a:t>RK-SIMPLER </a:t>
            </a:r>
            <a:r>
              <a:rPr lang="en-US" dirty="0" smtClean="0"/>
              <a:t>Algorithm</a:t>
            </a:r>
            <a:endParaRPr lang="en-US" dirty="0" smtClean="0"/>
          </a:p>
          <a:p>
            <a:pPr lvl="1"/>
            <a:r>
              <a:rPr lang="en-US" dirty="0" smtClean="0"/>
              <a:t>Explicit (computationally inexpensive)</a:t>
            </a:r>
            <a:endParaRPr lang="en-US" sz="3200" dirty="0" smtClean="0"/>
          </a:p>
          <a:p>
            <a:pPr lvl="1"/>
            <a:r>
              <a:rPr lang="en-US" dirty="0" smtClean="0"/>
              <a:t>Implicit (stable for larger time steps)</a:t>
            </a:r>
          </a:p>
          <a:p>
            <a:r>
              <a:rPr lang="en-US" dirty="0" smtClean="0"/>
              <a:t>For 2D flow over flat plate results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4724400"/>
          <a:ext cx="5257800" cy="1112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60813"/>
                <a:gridCol w="40969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Speedup</a:t>
                      </a:r>
                      <a:r>
                        <a:rPr lang="en-US" baseline="0" dirty="0" smtClean="0"/>
                        <a:t> Compared to SIMPLER (C-N)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3D Isolated NREL Combined Experiment Rotor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5238" y="1981200"/>
            <a:ext cx="4729162" cy="348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05000"/>
            <a:ext cx="1678332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ontent Placeholder 5"/>
          <p:cNvSpPr txBox="1">
            <a:spLocks/>
          </p:cNvSpPr>
          <p:nvPr/>
        </p:nvSpPr>
        <p:spPr>
          <a:xfrm>
            <a:off x="609600" y="4114800"/>
            <a:ext cx="8001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Downwind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turbine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tower/nacelle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Uniform</a:t>
            </a:r>
            <a:r>
              <a:rPr lang="en-US" sz="2000" dirty="0" smtClean="0"/>
              <a:t> inflow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/>
          </a:p>
          <a:p>
            <a:pPr marL="3543300" lvl="7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SIMPLER &amp; RK-SIMPLER results identical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Runge-Kutta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E1126"/>
          </a:solidFill>
          <a:ln>
            <a:solidFill>
              <a:srgbClr val="CE1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15440"/>
          <a:ext cx="32003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25"/>
                <a:gridCol w="1000125"/>
                <a:gridCol w="933449"/>
              </a:tblGrid>
              <a:tr h="32657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Max. Time Step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Wind Speed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0.070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0.100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 m/s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15 m/s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0.025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0.030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 m/s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0.016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0.024 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524000"/>
            <a:ext cx="4752975" cy="249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38600" y="411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Runtime (hours) for each wind speed and method</a:t>
            </a:r>
            <a:endParaRPr lang="en-US" sz="1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4876800"/>
          <a:ext cx="693419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87"/>
                <a:gridCol w="1155700"/>
                <a:gridCol w="1078653"/>
                <a:gridCol w="1078653"/>
                <a:gridCol w="1078653"/>
                <a:gridCol w="1078653"/>
              </a:tblGrid>
              <a:tr h="326571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m/s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1126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96200" y="5029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Speedup compared to SIMPLER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6783</TotalTime>
  <Words>463</Words>
  <Application>Microsoft Office PowerPoint</Application>
  <PresentationFormat>On-screen Show (4:3)</PresentationFormat>
  <Paragraphs>155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CFD Intro</vt:lpstr>
      <vt:lpstr>Motivation</vt:lpstr>
      <vt:lpstr>Goal</vt:lpstr>
      <vt:lpstr>How to reduce runtime?</vt:lpstr>
      <vt:lpstr>Algorithm Development</vt:lpstr>
      <vt:lpstr>Runge-Kutta Methods</vt:lpstr>
      <vt:lpstr>Runge-Kutta Methods</vt:lpstr>
      <vt:lpstr>Runge-Kutta Methods</vt:lpstr>
      <vt:lpstr>Runge-Kutta Methods</vt:lpstr>
      <vt:lpstr>Multigrid Methods</vt:lpstr>
      <vt:lpstr>Multigrid Methods</vt:lpstr>
      <vt:lpstr>Interface Flux Computations</vt:lpstr>
      <vt:lpstr>Interface Flux Computations</vt:lpstr>
      <vt:lpstr>Interface Flux Computations</vt:lpstr>
      <vt:lpstr>How will these methods interact?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Fischels</dc:title>
  <dc:creator>matt</dc:creator>
  <cp:lastModifiedBy>Matthew Fischels</cp:lastModifiedBy>
  <cp:revision>214</cp:revision>
  <dcterms:created xsi:type="dcterms:W3CDTF">2013-10-30T15:42:57Z</dcterms:created>
  <dcterms:modified xsi:type="dcterms:W3CDTF">2014-10-30T15:07:45Z</dcterms:modified>
</cp:coreProperties>
</file>