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8" r:id="rId5"/>
    <p:sldId id="263" r:id="rId6"/>
    <p:sldId id="259" r:id="rId7"/>
    <p:sldId id="260" r:id="rId8"/>
    <p:sldId id="261" r:id="rId9"/>
    <p:sldId id="262" r:id="rId10"/>
    <p:sldId id="304" r:id="rId11"/>
    <p:sldId id="298" r:id="rId12"/>
    <p:sldId id="303" r:id="rId13"/>
    <p:sldId id="264" r:id="rId14"/>
    <p:sldId id="267" r:id="rId15"/>
    <p:sldId id="266" r:id="rId16"/>
    <p:sldId id="271" r:id="rId17"/>
    <p:sldId id="291" r:id="rId18"/>
    <p:sldId id="300" r:id="rId19"/>
    <p:sldId id="306" r:id="rId20"/>
    <p:sldId id="307" r:id="rId21"/>
    <p:sldId id="288" r:id="rId22"/>
    <p:sldId id="289" r:id="rId23"/>
    <p:sldId id="30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CB0FACF-0267-BA46-A30A-FBD01C0B5D74}">
          <p14:sldIdLst>
            <p14:sldId id="256"/>
            <p14:sldId id="257"/>
            <p14:sldId id="258"/>
            <p14:sldId id="308"/>
            <p14:sldId id="263"/>
            <p14:sldId id="259"/>
            <p14:sldId id="260"/>
            <p14:sldId id="261"/>
            <p14:sldId id="262"/>
            <p14:sldId id="304"/>
            <p14:sldId id="298"/>
            <p14:sldId id="303"/>
            <p14:sldId id="264"/>
            <p14:sldId id="267"/>
            <p14:sldId id="266"/>
            <p14:sldId id="271"/>
            <p14:sldId id="291"/>
          </p14:sldIdLst>
        </p14:section>
        <p14:section name="Methodology" id="{154EB12F-1146-9B4A-A298-189F1D434FBF}">
          <p14:sldIdLst>
            <p14:sldId id="300"/>
            <p14:sldId id="306"/>
            <p14:sldId id="307"/>
            <p14:sldId id="288"/>
            <p14:sldId id="289"/>
            <p14:sldId id="3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6" autoAdjust="0"/>
    <p:restoredTop sz="97619" autoAdjust="0"/>
  </p:normalViewPr>
  <p:slideViewPr>
    <p:cSldViewPr snapToGrid="0" snapToObjects="1">
      <p:cViewPr>
        <p:scale>
          <a:sx n="100" d="100"/>
          <a:sy n="100" d="100"/>
        </p:scale>
        <p:origin x="-80" y="1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11/14/13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11/14/13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gert.windenergy.iastate.edu/facul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Statistical methods for reliability forecasting and prognostics </a:t>
            </a:r>
          </a:p>
        </p:txBody>
      </p:sp>
      <p:sp>
        <p:nvSpPr>
          <p:cNvPr id="3" name="Subtitle 2"/>
          <p:cNvSpPr>
            <a:spLocks noGrp="1"/>
          </p:cNvSpPr>
          <p:nvPr>
            <p:ph type="subTitle" idx="1"/>
          </p:nvPr>
        </p:nvSpPr>
        <p:spPr/>
        <p:txBody>
          <a:bodyPr/>
          <a:lstStyle/>
          <a:p>
            <a:endParaRPr lang="en-US" dirty="0"/>
          </a:p>
          <a:p>
            <a:r>
              <a:rPr lang="en-US" sz="1600" b="1" dirty="0" smtClean="0"/>
              <a:t>Presenter: Michael Czahor</a:t>
            </a:r>
          </a:p>
          <a:p>
            <a:r>
              <a:rPr lang="en-US" sz="1600" b="1" dirty="0" smtClean="0"/>
              <a:t>Major Professor: Dr. Bill Meeker</a:t>
            </a:r>
          </a:p>
          <a:p>
            <a:r>
              <a:rPr lang="en-US" sz="1600" b="1" dirty="0" smtClean="0"/>
              <a:t>Home Department</a:t>
            </a:r>
            <a:r>
              <a:rPr lang="en-US" sz="1600" b="1" smtClean="0"/>
              <a:t>: Statistics</a:t>
            </a:r>
          </a:p>
          <a:p>
            <a:endParaRPr lang="en-US" sz="1600" b="1" dirty="0" smtClean="0"/>
          </a:p>
          <a:p>
            <a:endParaRPr lang="en-US" dirty="0" smtClean="0"/>
          </a:p>
        </p:txBody>
      </p:sp>
    </p:spTree>
    <p:extLst>
      <p:ext uri="{BB962C8B-B14F-4D97-AF65-F5344CB8AC3E}">
        <p14:creationId xmlns:p14="http://schemas.microsoft.com/office/powerpoint/2010/main" val="15708331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Modes</a:t>
            </a:r>
            <a:endParaRPr lang="en-US" dirty="0"/>
          </a:p>
        </p:txBody>
      </p:sp>
      <p:pic>
        <p:nvPicPr>
          <p:cNvPr id="4" name="Picture 3"/>
          <p:cNvPicPr>
            <a:picLocks noChangeAspect="1"/>
          </p:cNvPicPr>
          <p:nvPr/>
        </p:nvPicPr>
        <p:blipFill>
          <a:blip r:embed="rId2"/>
          <a:stretch>
            <a:fillRect/>
          </a:stretch>
        </p:blipFill>
        <p:spPr>
          <a:xfrm>
            <a:off x="0" y="3314700"/>
            <a:ext cx="3852723" cy="1930400"/>
          </a:xfrm>
          <a:prstGeom prst="rect">
            <a:avLst/>
          </a:prstGeom>
        </p:spPr>
      </p:pic>
      <p:pic>
        <p:nvPicPr>
          <p:cNvPr id="6" name="Picture 5"/>
          <p:cNvPicPr>
            <a:picLocks noChangeAspect="1"/>
          </p:cNvPicPr>
          <p:nvPr/>
        </p:nvPicPr>
        <p:blipFill>
          <a:blip r:embed="rId3"/>
          <a:stretch>
            <a:fillRect/>
          </a:stretch>
        </p:blipFill>
        <p:spPr>
          <a:xfrm>
            <a:off x="4051300" y="2501900"/>
            <a:ext cx="4686300" cy="3563061"/>
          </a:xfrm>
          <a:prstGeom prst="rect">
            <a:avLst/>
          </a:prstGeom>
        </p:spPr>
      </p:pic>
    </p:spTree>
    <p:extLst>
      <p:ext uri="{BB962C8B-B14F-4D97-AF65-F5344CB8AC3E}">
        <p14:creationId xmlns:p14="http://schemas.microsoft.com/office/powerpoint/2010/main" val="1451498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Approaches </a:t>
            </a:r>
            <a:endParaRPr lang="en-US" dirty="0"/>
          </a:p>
        </p:txBody>
      </p:sp>
      <p:pic>
        <p:nvPicPr>
          <p:cNvPr id="4" name="Picture 3"/>
          <p:cNvPicPr>
            <a:picLocks noChangeAspect="1"/>
          </p:cNvPicPr>
          <p:nvPr/>
        </p:nvPicPr>
        <p:blipFill>
          <a:blip r:embed="rId2"/>
          <a:stretch>
            <a:fillRect/>
          </a:stretch>
        </p:blipFill>
        <p:spPr>
          <a:xfrm>
            <a:off x="1473097" y="2244771"/>
            <a:ext cx="6371205" cy="3935701"/>
          </a:xfrm>
          <a:prstGeom prst="rect">
            <a:avLst/>
          </a:prstGeom>
        </p:spPr>
      </p:pic>
    </p:spTree>
    <p:extLst>
      <p:ext uri="{BB962C8B-B14F-4D97-AF65-F5344CB8AC3E}">
        <p14:creationId xmlns:p14="http://schemas.microsoft.com/office/powerpoint/2010/main" val="29391466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Sandia’s Take on Reliability</a:t>
            </a:r>
            <a:endParaRPr lang="en-US" dirty="0"/>
          </a:p>
        </p:txBody>
      </p:sp>
      <p:pic>
        <p:nvPicPr>
          <p:cNvPr id="4" name="Picture 3"/>
          <p:cNvPicPr>
            <a:picLocks noChangeAspect="1"/>
          </p:cNvPicPr>
          <p:nvPr/>
        </p:nvPicPr>
        <p:blipFill>
          <a:blip r:embed="rId2"/>
          <a:stretch>
            <a:fillRect/>
          </a:stretch>
        </p:blipFill>
        <p:spPr>
          <a:xfrm>
            <a:off x="1473200" y="2467804"/>
            <a:ext cx="5981700" cy="4199695"/>
          </a:xfrm>
          <a:prstGeom prst="rect">
            <a:avLst/>
          </a:prstGeom>
        </p:spPr>
      </p:pic>
    </p:spTree>
    <p:extLst>
      <p:ext uri="{BB962C8B-B14F-4D97-AF65-F5344CB8AC3E}">
        <p14:creationId xmlns:p14="http://schemas.microsoft.com/office/powerpoint/2010/main" val="255552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“Big data” refers to datasets whose size is beyond the ability of typical database software tools to capture, store, manage, and analyze. This definition is intentionally subjective and incorporates a moving definition of how big a dataset needs to be in order to be considered big data—i.e., we don’t define </a:t>
            </a:r>
          </a:p>
          <a:p>
            <a:r>
              <a:rPr lang="en-US" b="1" dirty="0"/>
              <a:t>B</a:t>
            </a:r>
            <a:r>
              <a:rPr lang="en-US" b="1" dirty="0" smtClean="0"/>
              <a:t>ig </a:t>
            </a:r>
            <a:r>
              <a:rPr lang="en-US" b="1" dirty="0"/>
              <a:t>data in terms of being larger than a certain number of terabytes (thousands of gigabytes). We assume that, as technology advances over time, the size of datasets that qualify as big data will also increase. Also note that the definition can vary by sector, depending on what kinds of software tools are commonly available and what sizes of datasets are common in a particular industry. </a:t>
            </a:r>
          </a:p>
          <a:p>
            <a:r>
              <a:rPr lang="en-US" b="1" dirty="0"/>
              <a:t>With those caveats, big data in many sectors today will range from a few dozen terabytes to multiple petabytes (thousands of terabytes). </a:t>
            </a:r>
          </a:p>
        </p:txBody>
      </p:sp>
      <p:pic>
        <p:nvPicPr>
          <p:cNvPr id="4" name="Picture 3"/>
          <p:cNvPicPr>
            <a:picLocks noChangeAspect="1"/>
          </p:cNvPicPr>
          <p:nvPr/>
        </p:nvPicPr>
        <p:blipFill>
          <a:blip r:embed="rId2"/>
          <a:stretch>
            <a:fillRect/>
          </a:stretch>
        </p:blipFill>
        <p:spPr>
          <a:xfrm>
            <a:off x="0" y="6266328"/>
            <a:ext cx="1637919" cy="591671"/>
          </a:xfrm>
          <a:prstGeom prst="rect">
            <a:avLst/>
          </a:prstGeom>
        </p:spPr>
      </p:pic>
    </p:spTree>
    <p:extLst>
      <p:ext uri="{BB962C8B-B14F-4D97-AF65-F5344CB8AC3E}">
        <p14:creationId xmlns:p14="http://schemas.microsoft.com/office/powerpoint/2010/main" val="10616184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for Wind Turbines</a:t>
            </a:r>
            <a:endParaRPr lang="en-US" dirty="0"/>
          </a:p>
        </p:txBody>
      </p:sp>
      <p:sp>
        <p:nvSpPr>
          <p:cNvPr id="3" name="Content Placeholder 2"/>
          <p:cNvSpPr>
            <a:spLocks noGrp="1"/>
          </p:cNvSpPr>
          <p:nvPr>
            <p:ph idx="1"/>
          </p:nvPr>
        </p:nvSpPr>
        <p:spPr/>
        <p:txBody>
          <a:bodyPr/>
          <a:lstStyle/>
          <a:p>
            <a:r>
              <a:rPr lang="en-US" b="1" dirty="0" smtClean="0"/>
              <a:t>Sensors/Smart Chips</a:t>
            </a:r>
          </a:p>
          <a:p>
            <a:r>
              <a:rPr lang="en-US" b="1" dirty="0" smtClean="0"/>
              <a:t>Use Rate</a:t>
            </a:r>
          </a:p>
          <a:p>
            <a:r>
              <a:rPr lang="en-US" b="1" dirty="0" smtClean="0"/>
              <a:t>System Load</a:t>
            </a:r>
          </a:p>
          <a:p>
            <a:r>
              <a:rPr lang="en-US" b="1" dirty="0" smtClean="0"/>
              <a:t>Vibrations</a:t>
            </a:r>
          </a:p>
          <a:p>
            <a:r>
              <a:rPr lang="en-US" b="1" dirty="0" smtClean="0"/>
              <a:t>Physical/Chemical Degradation </a:t>
            </a:r>
          </a:p>
          <a:p>
            <a:r>
              <a:rPr lang="en-US" b="1" dirty="0" smtClean="0"/>
              <a:t>Indicators of Imminent Failure</a:t>
            </a:r>
            <a:endParaRPr lang="en-US" b="1" dirty="0"/>
          </a:p>
        </p:txBody>
      </p:sp>
    </p:spTree>
    <p:extLst>
      <p:ext uri="{BB962C8B-B14F-4D97-AF65-F5344CB8AC3E}">
        <p14:creationId xmlns:p14="http://schemas.microsoft.com/office/powerpoint/2010/main" val="11877931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Field Data</a:t>
            </a:r>
            <a:endParaRPr lang="en-US" dirty="0"/>
          </a:p>
        </p:txBody>
      </p:sp>
      <p:sp>
        <p:nvSpPr>
          <p:cNvPr id="3" name="Content Placeholder 2"/>
          <p:cNvSpPr>
            <a:spLocks noGrp="1"/>
          </p:cNvSpPr>
          <p:nvPr>
            <p:ph idx="1"/>
          </p:nvPr>
        </p:nvSpPr>
        <p:spPr/>
        <p:txBody>
          <a:bodyPr/>
          <a:lstStyle/>
          <a:p>
            <a:r>
              <a:rPr lang="en-US" b="1" dirty="0" smtClean="0"/>
              <a:t>Maintenance Contracts/ Maintenance Reports</a:t>
            </a:r>
          </a:p>
          <a:p>
            <a:r>
              <a:rPr lang="en-US" b="1" dirty="0" smtClean="0"/>
              <a:t>Optimize cost of system operation</a:t>
            </a:r>
          </a:p>
          <a:p>
            <a:r>
              <a:rPr lang="en-US" b="1" dirty="0" smtClean="0"/>
              <a:t>Sensors</a:t>
            </a:r>
          </a:p>
          <a:p>
            <a:r>
              <a:rPr lang="en-US" b="1" dirty="0" smtClean="0"/>
              <a:t>Prognostics Information Systems</a:t>
            </a:r>
          </a:p>
          <a:p>
            <a:r>
              <a:rPr lang="en-US" b="1" dirty="0" smtClean="0"/>
              <a:t>System Health Monitoring (SHM) to predict system performance in the field</a:t>
            </a:r>
          </a:p>
          <a:p>
            <a:pPr marL="0" indent="0">
              <a:buNone/>
            </a:pPr>
            <a:endParaRPr lang="en-US" b="1" dirty="0"/>
          </a:p>
        </p:txBody>
      </p:sp>
    </p:spTree>
    <p:extLst>
      <p:ext uri="{BB962C8B-B14F-4D97-AF65-F5344CB8AC3E}">
        <p14:creationId xmlns:p14="http://schemas.microsoft.com/office/powerpoint/2010/main" val="22073734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p:txBody>
          <a:bodyPr/>
          <a:lstStyle/>
          <a:p>
            <a:r>
              <a:rPr lang="en-US" b="1" dirty="0" smtClean="0"/>
              <a:t>Prevent in-service failures</a:t>
            </a:r>
          </a:p>
          <a:p>
            <a:r>
              <a:rPr lang="en-US" b="1" dirty="0" smtClean="0"/>
              <a:t>Prevent unplanned maintenance</a:t>
            </a:r>
          </a:p>
          <a:p>
            <a:r>
              <a:rPr lang="en-US" b="1" dirty="0" smtClean="0"/>
              <a:t>System Operating/Environmental will do better job</a:t>
            </a:r>
            <a:endParaRPr lang="en-US" b="1" dirty="0"/>
          </a:p>
        </p:txBody>
      </p:sp>
    </p:spTree>
    <p:extLst>
      <p:ext uri="{BB962C8B-B14F-4D97-AF65-F5344CB8AC3E}">
        <p14:creationId xmlns:p14="http://schemas.microsoft.com/office/powerpoint/2010/main" val="6534453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Research Topic</a:t>
            </a:r>
            <a:endParaRPr lang="en-US" dirty="0"/>
          </a:p>
        </p:txBody>
      </p:sp>
      <p:sp>
        <p:nvSpPr>
          <p:cNvPr id="3" name="Content Placeholder 2"/>
          <p:cNvSpPr>
            <a:spLocks noGrp="1"/>
          </p:cNvSpPr>
          <p:nvPr>
            <p:ph idx="1"/>
          </p:nvPr>
        </p:nvSpPr>
        <p:spPr/>
        <p:txBody>
          <a:bodyPr>
            <a:normAutofit/>
          </a:bodyPr>
          <a:lstStyle/>
          <a:p>
            <a:r>
              <a:rPr lang="en-US" sz="1400" b="1" dirty="0" smtClean="0"/>
              <a:t>Wind Turbines are producing a large amount of environmental field data that describe the loads being put on individual turbine components. This data will be used to model system lifetimes and hopefully draw strong conclusions in regard to maintenance needs for individual components within and among the turbine for nearby time intervals. </a:t>
            </a:r>
          </a:p>
          <a:p>
            <a:pPr marL="0" indent="0">
              <a:buNone/>
            </a:pPr>
            <a:endParaRPr lang="en-US" dirty="0"/>
          </a:p>
        </p:txBody>
      </p:sp>
      <p:pic>
        <p:nvPicPr>
          <p:cNvPr id="4" name="Picture 3"/>
          <p:cNvPicPr>
            <a:picLocks noChangeAspect="1"/>
          </p:cNvPicPr>
          <p:nvPr/>
        </p:nvPicPr>
        <p:blipFill>
          <a:blip r:embed="rId2"/>
          <a:stretch>
            <a:fillRect/>
          </a:stretch>
        </p:blipFill>
        <p:spPr>
          <a:xfrm>
            <a:off x="3035301" y="4114800"/>
            <a:ext cx="2847044" cy="2387600"/>
          </a:xfrm>
          <a:prstGeom prst="rect">
            <a:avLst/>
          </a:prstGeom>
        </p:spPr>
      </p:pic>
    </p:spTree>
    <p:extLst>
      <p:ext uri="{BB962C8B-B14F-4D97-AF65-F5344CB8AC3E}">
        <p14:creationId xmlns:p14="http://schemas.microsoft.com/office/powerpoint/2010/main" val="293885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Non-Parametric Analysis</a:t>
            </a:r>
          </a:p>
        </p:txBody>
      </p:sp>
      <p:sp>
        <p:nvSpPr>
          <p:cNvPr id="3" name="Content Placeholder 2"/>
          <p:cNvSpPr>
            <a:spLocks noGrp="1"/>
          </p:cNvSpPr>
          <p:nvPr>
            <p:ph idx="1"/>
          </p:nvPr>
        </p:nvSpPr>
        <p:spPr>
          <a:xfrm>
            <a:off x="1114424" y="2106518"/>
            <a:ext cx="7610476" cy="3670767"/>
          </a:xfrm>
        </p:spPr>
        <p:txBody>
          <a:bodyPr/>
          <a:lstStyle/>
          <a:p>
            <a:r>
              <a:rPr lang="en-US" b="1" dirty="0"/>
              <a:t>A Kaplan-Meier estimate is a completely non-parametric approach to estimating a survivor function. A survival function can be estimated by calculating the fraction of survivors at each failure time as in </a:t>
            </a:r>
            <a:r>
              <a:rPr lang="en-US" b="1" dirty="0" smtClean="0"/>
              <a:t>the following equation:</a:t>
            </a:r>
          </a:p>
          <a:p>
            <a:endParaRPr lang="en-US" b="1" dirty="0"/>
          </a:p>
          <a:p>
            <a:pPr marL="0" indent="0">
              <a:buNone/>
            </a:pPr>
            <a:endParaRPr lang="en-US" dirty="0"/>
          </a:p>
        </p:txBody>
      </p:sp>
      <p:pic>
        <p:nvPicPr>
          <p:cNvPr id="6" name="Picture 5"/>
          <p:cNvPicPr>
            <a:picLocks noChangeAspect="1"/>
          </p:cNvPicPr>
          <p:nvPr/>
        </p:nvPicPr>
        <p:blipFill>
          <a:blip r:embed="rId2"/>
          <a:stretch>
            <a:fillRect/>
          </a:stretch>
        </p:blipFill>
        <p:spPr>
          <a:xfrm>
            <a:off x="3084513" y="3523513"/>
            <a:ext cx="2973387" cy="680187"/>
          </a:xfrm>
          <a:prstGeom prst="rect">
            <a:avLst/>
          </a:prstGeom>
        </p:spPr>
      </p:pic>
      <p:pic>
        <p:nvPicPr>
          <p:cNvPr id="8" name="Picture 7"/>
          <p:cNvPicPr>
            <a:picLocks noChangeAspect="1"/>
          </p:cNvPicPr>
          <p:nvPr/>
        </p:nvPicPr>
        <p:blipFill>
          <a:blip r:embed="rId3"/>
          <a:stretch>
            <a:fillRect/>
          </a:stretch>
        </p:blipFill>
        <p:spPr>
          <a:xfrm>
            <a:off x="2727324" y="4203700"/>
            <a:ext cx="3698876" cy="2200688"/>
          </a:xfrm>
          <a:prstGeom prst="rect">
            <a:avLst/>
          </a:prstGeom>
        </p:spPr>
      </p:pic>
      <p:pic>
        <p:nvPicPr>
          <p:cNvPr id="4" name="Picture 3"/>
          <p:cNvPicPr>
            <a:picLocks noChangeAspect="1"/>
          </p:cNvPicPr>
          <p:nvPr/>
        </p:nvPicPr>
        <p:blipFill>
          <a:blip r:embed="rId4"/>
          <a:stretch>
            <a:fillRect/>
          </a:stretch>
        </p:blipFill>
        <p:spPr>
          <a:xfrm>
            <a:off x="79374" y="6229763"/>
            <a:ext cx="1035050" cy="349250"/>
          </a:xfrm>
          <a:prstGeom prst="rect">
            <a:avLst/>
          </a:prstGeom>
        </p:spPr>
      </p:pic>
    </p:spTree>
    <p:extLst>
      <p:ext uri="{BB962C8B-B14F-4D97-AF65-F5344CB8AC3E}">
        <p14:creationId xmlns:p14="http://schemas.microsoft.com/office/powerpoint/2010/main" val="873228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Idea of KM Datasets </a:t>
            </a:r>
            <a:endParaRPr lang="en-US" dirty="0"/>
          </a:p>
        </p:txBody>
      </p:sp>
      <p:pic>
        <p:nvPicPr>
          <p:cNvPr id="6" name="Picture 5"/>
          <p:cNvPicPr>
            <a:picLocks noChangeAspect="1"/>
          </p:cNvPicPr>
          <p:nvPr/>
        </p:nvPicPr>
        <p:blipFill>
          <a:blip r:embed="rId2"/>
          <a:stretch>
            <a:fillRect/>
          </a:stretch>
        </p:blipFill>
        <p:spPr>
          <a:xfrm>
            <a:off x="1435100" y="2374900"/>
            <a:ext cx="6070600" cy="4051300"/>
          </a:xfrm>
          <a:prstGeom prst="rect">
            <a:avLst/>
          </a:prstGeom>
        </p:spPr>
      </p:pic>
    </p:spTree>
    <p:extLst>
      <p:ext uri="{BB962C8B-B14F-4D97-AF65-F5344CB8AC3E}">
        <p14:creationId xmlns:p14="http://schemas.microsoft.com/office/powerpoint/2010/main" val="273058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Background </a:t>
            </a:r>
            <a:endParaRPr lang="en-US" dirty="0"/>
          </a:p>
        </p:txBody>
      </p:sp>
      <p:sp>
        <p:nvSpPr>
          <p:cNvPr id="3" name="Content Placeholder 2"/>
          <p:cNvSpPr>
            <a:spLocks noGrp="1"/>
          </p:cNvSpPr>
          <p:nvPr>
            <p:ph idx="1"/>
          </p:nvPr>
        </p:nvSpPr>
        <p:spPr/>
        <p:txBody>
          <a:bodyPr>
            <a:normAutofit fontScale="77500" lnSpcReduction="20000"/>
          </a:bodyPr>
          <a:lstStyle/>
          <a:p>
            <a:r>
              <a:rPr lang="en-US" sz="2400" b="1" dirty="0" smtClean="0"/>
              <a:t>Drexel University-BMES Dept.</a:t>
            </a:r>
          </a:p>
          <a:p>
            <a:r>
              <a:rPr lang="en-US" sz="2400" b="1" dirty="0" smtClean="0"/>
              <a:t>Rowan University-Mathematics</a:t>
            </a:r>
          </a:p>
          <a:p>
            <a:r>
              <a:rPr lang="en-US" sz="2400" b="1" dirty="0" smtClean="0"/>
              <a:t>Statistical motivation (Dr. Lacke/Dr. </a:t>
            </a:r>
            <a:r>
              <a:rPr lang="en-US" sz="2400" b="1" dirty="0" err="1" smtClean="0"/>
              <a:t>Thayasivm</a:t>
            </a:r>
            <a:r>
              <a:rPr lang="en-US" sz="2400" b="1" dirty="0" smtClean="0"/>
              <a:t>)</a:t>
            </a:r>
          </a:p>
          <a:p>
            <a:r>
              <a:rPr lang="en-US" sz="2400" b="1" dirty="0" smtClean="0"/>
              <a:t>Alternative Energy Motivation</a:t>
            </a:r>
          </a:p>
          <a:p>
            <a:r>
              <a:rPr lang="en-US" sz="2400" b="1" dirty="0" smtClean="0"/>
              <a:t>Comcast Spectacor Statistician Intern (Senior Year)</a:t>
            </a:r>
          </a:p>
          <a:p>
            <a:pPr marL="0" indent="0">
              <a:buNone/>
            </a:pPr>
            <a:r>
              <a:rPr lang="en-US" b="1" dirty="0" smtClean="0"/>
              <a:t> </a:t>
            </a:r>
          </a:p>
          <a:p>
            <a:endParaRPr lang="en-US" b="1" dirty="0" smtClean="0"/>
          </a:p>
          <a:p>
            <a:pPr marL="0" indent="0">
              <a:buNone/>
            </a:pPr>
            <a:r>
              <a:rPr lang="en-US" b="1" dirty="0" smtClean="0"/>
              <a:t> </a:t>
            </a:r>
          </a:p>
          <a:p>
            <a:endParaRPr lang="en-US" b="1" dirty="0"/>
          </a:p>
        </p:txBody>
      </p:sp>
      <p:pic>
        <p:nvPicPr>
          <p:cNvPr id="4" name="Picture 3"/>
          <p:cNvPicPr>
            <a:picLocks noChangeAspect="1"/>
          </p:cNvPicPr>
          <p:nvPr/>
        </p:nvPicPr>
        <p:blipFill>
          <a:blip r:embed="rId2"/>
          <a:stretch>
            <a:fillRect/>
          </a:stretch>
        </p:blipFill>
        <p:spPr>
          <a:xfrm>
            <a:off x="2573187" y="5130444"/>
            <a:ext cx="2781610" cy="1135885"/>
          </a:xfrm>
          <a:prstGeom prst="rect">
            <a:avLst/>
          </a:prstGeom>
        </p:spPr>
      </p:pic>
      <p:pic>
        <p:nvPicPr>
          <p:cNvPr id="5" name="Picture 4"/>
          <p:cNvPicPr>
            <a:picLocks noChangeAspect="1"/>
          </p:cNvPicPr>
          <p:nvPr/>
        </p:nvPicPr>
        <p:blipFill>
          <a:blip r:embed="rId3"/>
          <a:stretch>
            <a:fillRect/>
          </a:stretch>
        </p:blipFill>
        <p:spPr>
          <a:xfrm>
            <a:off x="1114424" y="5130444"/>
            <a:ext cx="1085467" cy="1135885"/>
          </a:xfrm>
          <a:prstGeom prst="rect">
            <a:avLst/>
          </a:prstGeom>
        </p:spPr>
      </p:pic>
      <p:pic>
        <p:nvPicPr>
          <p:cNvPr id="7" name="Picture 6"/>
          <p:cNvPicPr>
            <a:picLocks noChangeAspect="1"/>
          </p:cNvPicPr>
          <p:nvPr/>
        </p:nvPicPr>
        <p:blipFill>
          <a:blip r:embed="rId4"/>
          <a:stretch>
            <a:fillRect/>
          </a:stretch>
        </p:blipFill>
        <p:spPr>
          <a:xfrm>
            <a:off x="5354796" y="5247425"/>
            <a:ext cx="3559017" cy="1018904"/>
          </a:xfrm>
          <a:prstGeom prst="rect">
            <a:avLst/>
          </a:prstGeom>
        </p:spPr>
      </p:pic>
    </p:spTree>
    <p:extLst>
      <p:ext uri="{BB962C8B-B14F-4D97-AF65-F5344CB8AC3E}">
        <p14:creationId xmlns:p14="http://schemas.microsoft.com/office/powerpoint/2010/main" val="1047421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Representation</a:t>
            </a:r>
            <a:endParaRPr lang="en-US" dirty="0"/>
          </a:p>
        </p:txBody>
      </p:sp>
      <p:pic>
        <p:nvPicPr>
          <p:cNvPr id="4" name="Picture 3"/>
          <p:cNvPicPr>
            <a:picLocks noChangeAspect="1"/>
          </p:cNvPicPr>
          <p:nvPr/>
        </p:nvPicPr>
        <p:blipFill>
          <a:blip r:embed="rId2"/>
          <a:stretch>
            <a:fillRect/>
          </a:stretch>
        </p:blipFill>
        <p:spPr>
          <a:xfrm>
            <a:off x="1435100" y="2473756"/>
            <a:ext cx="6248400" cy="3457144"/>
          </a:xfrm>
          <a:prstGeom prst="rect">
            <a:avLst/>
          </a:prstGeom>
        </p:spPr>
      </p:pic>
      <p:pic>
        <p:nvPicPr>
          <p:cNvPr id="5" name="Picture 4"/>
          <p:cNvPicPr>
            <a:picLocks noChangeAspect="1"/>
          </p:cNvPicPr>
          <p:nvPr/>
        </p:nvPicPr>
        <p:blipFill>
          <a:blip r:embed="rId3"/>
          <a:stretch>
            <a:fillRect/>
          </a:stretch>
        </p:blipFill>
        <p:spPr>
          <a:xfrm>
            <a:off x="1250950" y="2473756"/>
            <a:ext cx="647700" cy="368300"/>
          </a:xfrm>
          <a:prstGeom prst="rect">
            <a:avLst/>
          </a:prstGeom>
        </p:spPr>
      </p:pic>
    </p:spTree>
    <p:extLst>
      <p:ext uri="{BB962C8B-B14F-4D97-AF65-F5344CB8AC3E}">
        <p14:creationId xmlns:p14="http://schemas.microsoft.com/office/powerpoint/2010/main" val="381145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 to other WESEP Students</a:t>
            </a:r>
            <a:endParaRPr lang="en-US" dirty="0"/>
          </a:p>
        </p:txBody>
      </p:sp>
      <p:sp>
        <p:nvSpPr>
          <p:cNvPr id="3" name="Content Placeholder 2"/>
          <p:cNvSpPr>
            <a:spLocks noGrp="1"/>
          </p:cNvSpPr>
          <p:nvPr>
            <p:ph idx="1"/>
          </p:nvPr>
        </p:nvSpPr>
        <p:spPr/>
        <p:txBody>
          <a:bodyPr/>
          <a:lstStyle/>
          <a:p>
            <a:r>
              <a:rPr lang="en-US" b="1" dirty="0" smtClean="0"/>
              <a:t>Quantifying failure modes of design flaws in individual components.</a:t>
            </a:r>
          </a:p>
          <a:p>
            <a:r>
              <a:rPr lang="en-US" b="1" dirty="0" smtClean="0"/>
              <a:t>Relating environmental conditions to failure modes of individual components.</a:t>
            </a:r>
          </a:p>
          <a:p>
            <a:r>
              <a:rPr lang="en-US" b="1" dirty="0" smtClean="0"/>
              <a:t>General System Health Monitoring practices </a:t>
            </a:r>
          </a:p>
          <a:p>
            <a:pPr marL="0" indent="0">
              <a:buNone/>
            </a:pPr>
            <a:r>
              <a:rPr lang="en-US" dirty="0"/>
              <a:t> </a:t>
            </a:r>
            <a:endParaRPr lang="en-US" dirty="0" smtClean="0"/>
          </a:p>
          <a:p>
            <a:endParaRPr lang="en-US" dirty="0"/>
          </a:p>
        </p:txBody>
      </p:sp>
    </p:spTree>
    <p:extLst>
      <p:ext uri="{BB962C8B-B14F-4D97-AF65-F5344CB8AC3E}">
        <p14:creationId xmlns:p14="http://schemas.microsoft.com/office/powerpoint/2010/main" val="5920984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Conclusion/Q&amp;A </a:t>
            </a:r>
            <a:endParaRPr lang="en-US" dirty="0"/>
          </a:p>
        </p:txBody>
      </p:sp>
      <p:sp>
        <p:nvSpPr>
          <p:cNvPr id="3" name="Content Placeholder 2"/>
          <p:cNvSpPr>
            <a:spLocks noGrp="1"/>
          </p:cNvSpPr>
          <p:nvPr>
            <p:ph idx="1"/>
          </p:nvPr>
        </p:nvSpPr>
        <p:spPr/>
        <p:txBody>
          <a:bodyPr>
            <a:normAutofit/>
          </a:bodyPr>
          <a:lstStyle/>
          <a:p>
            <a:r>
              <a:rPr lang="en-US" sz="1600" b="1" dirty="0" smtClean="0"/>
              <a:t>Field data is being produced at as high of level as it has ever been. </a:t>
            </a:r>
          </a:p>
          <a:p>
            <a:r>
              <a:rPr lang="en-US" sz="1600" b="1" dirty="0" smtClean="0"/>
              <a:t>Sensing technology allows us to collect large amounts of data to be analyze (Big Data).</a:t>
            </a:r>
          </a:p>
          <a:p>
            <a:r>
              <a:rPr lang="en-US" sz="1600" b="1" dirty="0"/>
              <a:t> Next Semester: </a:t>
            </a:r>
          </a:p>
          <a:p>
            <a:pPr lvl="1"/>
            <a:r>
              <a:rPr lang="en-US" sz="1600" b="1" dirty="0"/>
              <a:t>Preliminary </a:t>
            </a:r>
            <a:r>
              <a:rPr lang="en-US" sz="1600" b="1" dirty="0" smtClean="0"/>
              <a:t>Survival code </a:t>
            </a:r>
            <a:r>
              <a:rPr lang="en-US" sz="1600" b="1" dirty="0"/>
              <a:t>to analyze </a:t>
            </a:r>
            <a:r>
              <a:rPr lang="en-US" sz="1600" b="1" dirty="0" smtClean="0"/>
              <a:t>data (Non Parametric)</a:t>
            </a:r>
            <a:endParaRPr lang="en-US" sz="1600" b="1" dirty="0"/>
          </a:p>
          <a:p>
            <a:pPr lvl="1"/>
            <a:r>
              <a:rPr lang="en-US" sz="1600" b="1" dirty="0"/>
              <a:t>A better understanding of each individual </a:t>
            </a:r>
            <a:r>
              <a:rPr lang="en-US" sz="1600" b="1" dirty="0" smtClean="0"/>
              <a:t>component</a:t>
            </a:r>
          </a:p>
          <a:p>
            <a:pPr lvl="1"/>
            <a:r>
              <a:rPr lang="en-US" sz="1600" b="1" dirty="0" smtClean="0"/>
              <a:t>Implement Statistics 533 Knowledge into next WESEP 594 presentation.</a:t>
            </a:r>
          </a:p>
          <a:p>
            <a:r>
              <a:rPr lang="en-US" sz="1600" b="1" dirty="0" smtClean="0"/>
              <a:t>Summer:</a:t>
            </a:r>
          </a:p>
          <a:p>
            <a:pPr lvl="1"/>
            <a:r>
              <a:rPr lang="en-US" sz="1600" b="1" dirty="0" smtClean="0"/>
              <a:t>DATA</a:t>
            </a:r>
            <a:endParaRPr lang="en-US" sz="1600" b="1" dirty="0"/>
          </a:p>
        </p:txBody>
      </p:sp>
    </p:spTree>
    <p:extLst>
      <p:ext uri="{BB962C8B-B14F-4D97-AF65-F5344CB8AC3E}">
        <p14:creationId xmlns:p14="http://schemas.microsoft.com/office/powerpoint/2010/main" val="4257998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a:buNone/>
            </a:pPr>
            <a:r>
              <a:rPr lang="en-US" sz="1000" b="1" dirty="0" smtClean="0"/>
              <a:t>[1]  </a:t>
            </a:r>
            <a:r>
              <a:rPr lang="en-US" sz="1000" b="1" dirty="0"/>
              <a:t>Hahn, Berthold, Michael </a:t>
            </a:r>
            <a:r>
              <a:rPr lang="en-US" sz="1000" b="1" dirty="0" err="1"/>
              <a:t>Durstewitz</a:t>
            </a:r>
            <a:r>
              <a:rPr lang="en-US" sz="1000" b="1" dirty="0"/>
              <a:t>, and Kurt </a:t>
            </a:r>
            <a:r>
              <a:rPr lang="en-US" sz="1000" b="1" dirty="0" err="1"/>
              <a:t>Rohrig</a:t>
            </a:r>
            <a:r>
              <a:rPr lang="en-US" sz="1000" b="1" dirty="0"/>
              <a:t>. "Reliability of Wind Turbines." </a:t>
            </a:r>
            <a:r>
              <a:rPr lang="en-US" sz="1000" b="1" i="1" dirty="0" err="1"/>
              <a:t>Institut</a:t>
            </a:r>
            <a:r>
              <a:rPr lang="en-US" sz="1000" b="1" i="1" dirty="0"/>
              <a:t> </a:t>
            </a:r>
            <a:r>
              <a:rPr lang="en-US" sz="1000" b="1" i="1" dirty="0" err="1"/>
              <a:t>Für</a:t>
            </a:r>
            <a:r>
              <a:rPr lang="en-US" sz="1000" b="1" i="1" dirty="0"/>
              <a:t> </a:t>
            </a:r>
            <a:r>
              <a:rPr lang="en-US" sz="1000" b="1" i="1" dirty="0" err="1"/>
              <a:t>Solare</a:t>
            </a:r>
            <a:r>
              <a:rPr lang="en-US" sz="1000" b="1" i="1" dirty="0"/>
              <a:t> </a:t>
            </a:r>
            <a:r>
              <a:rPr lang="en-US" sz="1000" b="1" i="1" dirty="0" smtClean="0"/>
              <a:t>	</a:t>
            </a:r>
            <a:r>
              <a:rPr lang="en-US" sz="1000" b="1" i="1" dirty="0" err="1" smtClean="0"/>
              <a:t>Energieversorgungstechnik</a:t>
            </a:r>
            <a:r>
              <a:rPr lang="en-US" sz="1000" b="1" i="1" dirty="0" smtClean="0"/>
              <a:t> </a:t>
            </a:r>
            <a:r>
              <a:rPr lang="en-US" sz="1000" b="1" i="1" dirty="0"/>
              <a:t>(ISET)</a:t>
            </a:r>
            <a:r>
              <a:rPr lang="en-US" sz="1000" b="1" dirty="0"/>
              <a:t>. </a:t>
            </a:r>
            <a:r>
              <a:rPr lang="en-US" sz="1000" b="1" dirty="0" err="1"/>
              <a:t>N.p</a:t>
            </a:r>
            <a:r>
              <a:rPr lang="en-US" sz="1000" b="1" dirty="0"/>
              <a:t>., </a:t>
            </a:r>
            <a:r>
              <a:rPr lang="en-US" sz="1000" b="1" dirty="0" smtClean="0"/>
              <a:t>2007. </a:t>
            </a:r>
            <a:r>
              <a:rPr lang="en-US" sz="1000" b="1" dirty="0"/>
              <a:t>Web</a:t>
            </a:r>
            <a:r>
              <a:rPr lang="en-US" sz="1000" b="1" dirty="0" smtClean="0"/>
              <a:t>.</a:t>
            </a:r>
          </a:p>
          <a:p>
            <a:pPr marL="0" indent="0">
              <a:buNone/>
            </a:pPr>
            <a:r>
              <a:rPr lang="en-US" sz="1000" b="1" dirty="0" smtClean="0"/>
              <a:t>[2] </a:t>
            </a:r>
            <a:r>
              <a:rPr lang="en-US" sz="1000" b="1" dirty="0" err="1"/>
              <a:t>Kahrobaee</a:t>
            </a:r>
            <a:r>
              <a:rPr lang="en-US" sz="1000" b="1" dirty="0"/>
              <a:t>, Salman, and </a:t>
            </a:r>
            <a:r>
              <a:rPr lang="en-US" sz="1000" b="1" dirty="0" err="1"/>
              <a:t>Sohrab</a:t>
            </a:r>
            <a:r>
              <a:rPr lang="en-US" sz="1000" b="1" dirty="0"/>
              <a:t> </a:t>
            </a:r>
            <a:r>
              <a:rPr lang="en-US" sz="1000" b="1" dirty="0" err="1"/>
              <a:t>Asgarpoor</a:t>
            </a:r>
            <a:r>
              <a:rPr lang="en-US" sz="1000" b="1" dirty="0"/>
              <a:t>. "Risk-Based Failure Mode and Effect Analysis for Wind Turbines (RB</a:t>
            </a:r>
            <a:r>
              <a:rPr lang="en-US" sz="1000" b="1" dirty="0" smtClean="0"/>
              <a:t>-	FMEA</a:t>
            </a:r>
            <a:r>
              <a:rPr lang="en-US" sz="1000" b="1" dirty="0"/>
              <a:t>)</a:t>
            </a:r>
            <a:r>
              <a:rPr lang="en-US" sz="1000" b="1" dirty="0" smtClean="0"/>
              <a:t>.” </a:t>
            </a:r>
            <a:r>
              <a:rPr lang="en-US" sz="1000" b="1" i="1" dirty="0" smtClean="0"/>
              <a:t>Digital </a:t>
            </a:r>
            <a:r>
              <a:rPr lang="en-US" sz="1000" b="1" i="1" dirty="0"/>
              <a:t>Commons</a:t>
            </a:r>
            <a:r>
              <a:rPr lang="en-US" sz="1000" b="1" dirty="0"/>
              <a:t>. University of Nebraska-Lincoln, 1 Jan. 2011. Web</a:t>
            </a:r>
            <a:r>
              <a:rPr lang="en-US" sz="1000" b="1" dirty="0" smtClean="0"/>
              <a:t>.</a:t>
            </a:r>
          </a:p>
          <a:p>
            <a:pPr marL="0" indent="0">
              <a:buNone/>
            </a:pPr>
            <a:r>
              <a:rPr lang="en-US" sz="1000" b="1" dirty="0" smtClean="0"/>
              <a:t>[3] </a:t>
            </a:r>
            <a:r>
              <a:rPr lang="en-US" sz="1000" b="1" dirty="0"/>
              <a:t>Meeker, William Q., Dr., and </a:t>
            </a:r>
            <a:r>
              <a:rPr lang="en-US" sz="1000" b="1" dirty="0" err="1"/>
              <a:t>Yili</a:t>
            </a:r>
            <a:r>
              <a:rPr lang="en-US" sz="1000" b="1" dirty="0"/>
              <a:t> Hong, Dr. </a:t>
            </a:r>
            <a:r>
              <a:rPr lang="en-US" sz="1000" b="1" i="1" dirty="0"/>
              <a:t>Reliability Meets Big Data: Opportunities and Challenges</a:t>
            </a:r>
            <a:r>
              <a:rPr lang="en-US" sz="1000" b="1" dirty="0"/>
              <a:t>. </a:t>
            </a:r>
            <a:r>
              <a:rPr lang="en-US" sz="1000" b="1" dirty="0" err="1"/>
              <a:t>N.p</a:t>
            </a:r>
            <a:r>
              <a:rPr lang="en-US" sz="1000" b="1" dirty="0"/>
              <a:t>., 23 June 2013</a:t>
            </a:r>
            <a:r>
              <a:rPr lang="en-US" sz="1000" b="1" dirty="0" smtClean="0"/>
              <a:t>.</a:t>
            </a:r>
          </a:p>
          <a:p>
            <a:pPr marL="0" indent="0">
              <a:buNone/>
            </a:pPr>
            <a:r>
              <a:rPr lang="en-US" sz="1000" b="1" dirty="0" smtClean="0"/>
              <a:t>[4] Sandia Wind </a:t>
            </a:r>
            <a:r>
              <a:rPr lang="en-US" sz="1000" b="1" dirty="0"/>
              <a:t>Reliability Workshop </a:t>
            </a:r>
            <a:r>
              <a:rPr lang="en-US" sz="1000" b="1" dirty="0" smtClean="0"/>
              <a:t>http</a:t>
            </a:r>
            <a:r>
              <a:rPr lang="en-US" sz="1000" b="1" dirty="0"/>
              <a:t>://</a:t>
            </a:r>
            <a:r>
              <a:rPr lang="en-US" sz="1000" b="1" dirty="0" err="1"/>
              <a:t>windworkshops.sandia.gov</a:t>
            </a:r>
            <a:r>
              <a:rPr lang="en-US" sz="1000" b="1" dirty="0"/>
              <a:t>/?</a:t>
            </a:r>
            <a:r>
              <a:rPr lang="en-US" sz="1000" b="1" dirty="0" err="1"/>
              <a:t>page_id</a:t>
            </a:r>
            <a:r>
              <a:rPr lang="en-US" sz="1000" b="1" dirty="0"/>
              <a:t>=</a:t>
            </a:r>
            <a:r>
              <a:rPr lang="en-US" sz="1000" b="1" dirty="0" smtClean="0"/>
              <a:t>353</a:t>
            </a:r>
          </a:p>
          <a:p>
            <a:pPr marL="0" indent="0">
              <a:buNone/>
            </a:pPr>
            <a:r>
              <a:rPr lang="en-US" sz="1000" b="1" dirty="0"/>
              <a:t>[5] Walters, Stephen J. "What Is a Cox Model?" </a:t>
            </a:r>
            <a:r>
              <a:rPr lang="en-US" sz="1000" b="1" i="1" dirty="0"/>
              <a:t>School of Health and Related Research (</a:t>
            </a:r>
            <a:r>
              <a:rPr lang="en-US" sz="1000" b="1" i="1" dirty="0" err="1"/>
              <a:t>ScHARR</a:t>
            </a:r>
            <a:r>
              <a:rPr lang="en-US" sz="1000" b="1" i="1" dirty="0"/>
              <a:t>)</a:t>
            </a:r>
            <a:r>
              <a:rPr lang="en-US" sz="1000" b="1" dirty="0"/>
              <a:t>. Hayward Medical </a:t>
            </a:r>
            <a:r>
              <a:rPr lang="en-US" sz="1000" b="1" dirty="0" smtClean="0"/>
              <a:t>	Communications</a:t>
            </a:r>
            <a:r>
              <a:rPr lang="en-US" sz="1000" b="1" dirty="0"/>
              <a:t>, 2001. Web.</a:t>
            </a:r>
          </a:p>
        </p:txBody>
      </p:sp>
    </p:spTree>
    <p:extLst>
      <p:ext uri="{BB962C8B-B14F-4D97-AF65-F5344CB8AC3E}">
        <p14:creationId xmlns:p14="http://schemas.microsoft.com/office/powerpoint/2010/main" val="3493251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State University</a:t>
            </a:r>
            <a:endParaRPr lang="en-US" dirty="0"/>
          </a:p>
        </p:txBody>
      </p:sp>
      <p:sp>
        <p:nvSpPr>
          <p:cNvPr id="3" name="Content Placeholder 2"/>
          <p:cNvSpPr>
            <a:spLocks noGrp="1"/>
          </p:cNvSpPr>
          <p:nvPr>
            <p:ph idx="1"/>
          </p:nvPr>
        </p:nvSpPr>
        <p:spPr/>
        <p:txBody>
          <a:bodyPr/>
          <a:lstStyle/>
          <a:p>
            <a:r>
              <a:rPr lang="en-US" b="1" dirty="0" smtClean="0"/>
              <a:t>IGERT Fellow *Funded through NSF*</a:t>
            </a:r>
          </a:p>
          <a:p>
            <a:r>
              <a:rPr lang="en-US" b="1" dirty="0" smtClean="0"/>
              <a:t>WESEP Student</a:t>
            </a:r>
          </a:p>
          <a:p>
            <a:r>
              <a:rPr lang="en-US" b="1" dirty="0" smtClean="0"/>
              <a:t>Home Department: Statistics</a:t>
            </a:r>
          </a:p>
          <a:p>
            <a:r>
              <a:rPr lang="en-US" b="1" dirty="0" smtClean="0"/>
              <a:t>Major Professor: Dr. William Meeker</a:t>
            </a:r>
          </a:p>
          <a:p>
            <a:r>
              <a:rPr lang="en-US" b="1" dirty="0" smtClean="0"/>
              <a:t>WESEP Faculty: PI: Dr. James D. </a:t>
            </a:r>
            <a:r>
              <a:rPr lang="en-US" b="1" dirty="0" err="1" smtClean="0"/>
              <a:t>McCalley</a:t>
            </a:r>
            <a:r>
              <a:rPr lang="en-US" b="1" dirty="0" smtClean="0"/>
              <a:t> </a:t>
            </a:r>
          </a:p>
          <a:p>
            <a:r>
              <a:rPr lang="en-US" b="1" dirty="0" smtClean="0"/>
              <a:t>For Co-</a:t>
            </a:r>
            <a:r>
              <a:rPr lang="en-US" b="1" dirty="0"/>
              <a:t>PI refer </a:t>
            </a:r>
            <a:r>
              <a:rPr lang="en-US" b="1" dirty="0" smtClean="0"/>
              <a:t>to: </a:t>
            </a:r>
            <a:r>
              <a:rPr lang="en-US" b="1" dirty="0" smtClean="0">
                <a:hlinkClick r:id="rId2"/>
              </a:rPr>
              <a:t>WESEP Faculty</a:t>
            </a:r>
            <a:endParaRPr lang="en-US" b="1" dirty="0"/>
          </a:p>
        </p:txBody>
      </p:sp>
    </p:spTree>
    <p:extLst>
      <p:ext uri="{BB962C8B-B14F-4D97-AF65-F5344CB8AC3E}">
        <p14:creationId xmlns:p14="http://schemas.microsoft.com/office/powerpoint/2010/main" val="814047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Goal</a:t>
            </a:r>
            <a:endParaRPr lang="en-US" sz="6000" dirty="0"/>
          </a:p>
        </p:txBody>
      </p:sp>
      <p:sp>
        <p:nvSpPr>
          <p:cNvPr id="3" name="Content Placeholder 2"/>
          <p:cNvSpPr>
            <a:spLocks noGrp="1"/>
          </p:cNvSpPr>
          <p:nvPr>
            <p:ph idx="1"/>
          </p:nvPr>
        </p:nvSpPr>
        <p:spPr>
          <a:xfrm>
            <a:off x="657224" y="3433762"/>
            <a:ext cx="7610476" cy="3670767"/>
          </a:xfrm>
        </p:spPr>
        <p:txBody>
          <a:bodyPr>
            <a:normAutofit/>
          </a:bodyPr>
          <a:lstStyle/>
          <a:p>
            <a:pPr algn="ctr"/>
            <a:r>
              <a:rPr lang="en-US" sz="2800" b="1" dirty="0" smtClean="0"/>
              <a:t>Prevent unplanned maintenances with the use of statistical analysis</a:t>
            </a:r>
            <a:endParaRPr lang="en-US" sz="2800" b="1" dirty="0"/>
          </a:p>
        </p:txBody>
      </p:sp>
    </p:spTree>
    <p:extLst>
      <p:ext uri="{BB962C8B-B14F-4D97-AF65-F5344CB8AC3E}">
        <p14:creationId xmlns:p14="http://schemas.microsoft.com/office/powerpoint/2010/main" val="3098517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Presentation</a:t>
            </a:r>
            <a:endParaRPr lang="en-US" dirty="0"/>
          </a:p>
        </p:txBody>
      </p:sp>
      <p:sp>
        <p:nvSpPr>
          <p:cNvPr id="3" name="Content Placeholder 2"/>
          <p:cNvSpPr>
            <a:spLocks noGrp="1"/>
          </p:cNvSpPr>
          <p:nvPr>
            <p:ph idx="1"/>
          </p:nvPr>
        </p:nvSpPr>
        <p:spPr/>
        <p:txBody>
          <a:bodyPr/>
          <a:lstStyle/>
          <a:p>
            <a:r>
              <a:rPr lang="en-US" b="1" dirty="0" smtClean="0"/>
              <a:t>Motivation for Research/Sample Study</a:t>
            </a:r>
          </a:p>
          <a:p>
            <a:r>
              <a:rPr lang="en-US" b="1" dirty="0" smtClean="0"/>
              <a:t>Needs and Challenges for Reliability Study</a:t>
            </a:r>
          </a:p>
          <a:p>
            <a:r>
              <a:rPr lang="en-US" b="1" dirty="0" smtClean="0"/>
              <a:t>Address the need to analyze field data</a:t>
            </a:r>
          </a:p>
          <a:p>
            <a:r>
              <a:rPr lang="en-US" b="1" dirty="0" smtClean="0"/>
              <a:t>Formally share my Research Idea</a:t>
            </a:r>
          </a:p>
          <a:p>
            <a:r>
              <a:rPr lang="en-US" b="1" dirty="0" smtClean="0"/>
              <a:t>Initial Analysis </a:t>
            </a:r>
          </a:p>
          <a:p>
            <a:r>
              <a:rPr lang="en-US" b="1" dirty="0" smtClean="0"/>
              <a:t>Concluding Remarks/Q&amp;A </a:t>
            </a:r>
          </a:p>
          <a:p>
            <a:pPr marL="0" indent="0">
              <a:buNone/>
            </a:pPr>
            <a:endParaRPr lang="en-US" dirty="0"/>
          </a:p>
        </p:txBody>
      </p:sp>
    </p:spTree>
    <p:extLst>
      <p:ext uri="{BB962C8B-B14F-4D97-AF65-F5344CB8AC3E}">
        <p14:creationId xmlns:p14="http://schemas.microsoft.com/office/powerpoint/2010/main" val="18642582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1:</a:t>
            </a:r>
            <a:br>
              <a:rPr lang="en-US" dirty="0" smtClean="0"/>
            </a:br>
            <a:r>
              <a:rPr lang="en-US" dirty="0" smtClean="0"/>
              <a:t>Motivation For Research</a:t>
            </a:r>
            <a:endParaRPr lang="en-US" dirty="0"/>
          </a:p>
        </p:txBody>
      </p:sp>
      <p:sp>
        <p:nvSpPr>
          <p:cNvPr id="3" name="Content Placeholder 2"/>
          <p:cNvSpPr>
            <a:spLocks noGrp="1"/>
          </p:cNvSpPr>
          <p:nvPr>
            <p:ph idx="1"/>
          </p:nvPr>
        </p:nvSpPr>
        <p:spPr/>
        <p:txBody>
          <a:bodyPr/>
          <a:lstStyle/>
          <a:p>
            <a:r>
              <a:rPr lang="en-US" b="1" dirty="0"/>
              <a:t>Hahn, </a:t>
            </a:r>
            <a:r>
              <a:rPr lang="en-US" b="1" dirty="0" err="1"/>
              <a:t>Durstewitz</a:t>
            </a:r>
            <a:r>
              <a:rPr lang="en-US" b="1" dirty="0"/>
              <a:t>, and </a:t>
            </a:r>
            <a:r>
              <a:rPr lang="en-US" b="1" dirty="0" err="1"/>
              <a:t>Rohrig</a:t>
            </a:r>
            <a:r>
              <a:rPr lang="en-US" b="1" dirty="0"/>
              <a:t> (2007</a:t>
            </a:r>
            <a:r>
              <a:rPr lang="en-US" b="1" dirty="0" smtClean="0"/>
              <a:t>) Study</a:t>
            </a:r>
          </a:p>
          <a:p>
            <a:r>
              <a:rPr lang="en-US" b="1" dirty="0" smtClean="0"/>
              <a:t>98 Percent of Availability </a:t>
            </a:r>
          </a:p>
          <a:p>
            <a:r>
              <a:rPr lang="en-US" b="1" dirty="0" smtClean="0"/>
              <a:t>Design lifetime is expected to be around 20 years.</a:t>
            </a:r>
          </a:p>
          <a:p>
            <a:r>
              <a:rPr lang="en-US" b="1" dirty="0" smtClean="0"/>
              <a:t>Reliability: Number of failures per unit time</a:t>
            </a:r>
          </a:p>
          <a:p>
            <a:r>
              <a:rPr lang="en-US" b="1" dirty="0" smtClean="0"/>
              <a:t>Failures: Early(IM), Random, Wear-out (Degradation)</a:t>
            </a:r>
          </a:p>
          <a:p>
            <a:endParaRPr lang="en-US" b="1" dirty="0" smtClean="0"/>
          </a:p>
          <a:p>
            <a:endParaRPr lang="en-US" dirty="0"/>
          </a:p>
        </p:txBody>
      </p:sp>
    </p:spTree>
    <p:extLst>
      <p:ext uri="{BB962C8B-B14F-4D97-AF65-F5344CB8AC3E}">
        <p14:creationId xmlns:p14="http://schemas.microsoft.com/office/powerpoint/2010/main" val="37704359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a:t>
            </a:r>
            <a:endParaRPr lang="en-US" dirty="0"/>
          </a:p>
        </p:txBody>
      </p:sp>
      <p:pic>
        <p:nvPicPr>
          <p:cNvPr id="4" name="Content Placeholder 3" descr="Screen Shot 2013-09-28 at 12.15.55 PM.png"/>
          <p:cNvPicPr>
            <a:picLocks noGrp="1" noChangeAspect="1"/>
          </p:cNvPicPr>
          <p:nvPr>
            <p:ph idx="1"/>
          </p:nvPr>
        </p:nvPicPr>
        <p:blipFill>
          <a:blip r:embed="rId2">
            <a:extLst>
              <a:ext uri="{28A0092B-C50C-407E-A947-70E740481C1C}">
                <a14:useLocalDpi xmlns:a14="http://schemas.microsoft.com/office/drawing/2010/main" val="0"/>
              </a:ext>
            </a:extLst>
          </a:blip>
          <a:srcRect t="6230" b="6230"/>
          <a:stretch>
            <a:fillRect/>
          </a:stretch>
        </p:blipFill>
        <p:spPr/>
      </p:pic>
    </p:spTree>
    <p:extLst>
      <p:ext uri="{BB962C8B-B14F-4D97-AF65-F5344CB8AC3E}">
        <p14:creationId xmlns:p14="http://schemas.microsoft.com/office/powerpoint/2010/main" val="35431883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Study</a:t>
            </a:r>
            <a:endParaRPr lang="en-US" dirty="0"/>
          </a:p>
        </p:txBody>
      </p:sp>
      <p:pic>
        <p:nvPicPr>
          <p:cNvPr id="7" name="Picture 6"/>
          <p:cNvPicPr>
            <a:picLocks noChangeAspect="1"/>
          </p:cNvPicPr>
          <p:nvPr/>
        </p:nvPicPr>
        <p:blipFill>
          <a:blip r:embed="rId2"/>
          <a:stretch>
            <a:fillRect/>
          </a:stretch>
        </p:blipFill>
        <p:spPr>
          <a:xfrm>
            <a:off x="935860" y="2654098"/>
            <a:ext cx="7060529" cy="4203902"/>
          </a:xfrm>
          <a:prstGeom prst="rect">
            <a:avLst/>
          </a:prstGeom>
        </p:spPr>
      </p:pic>
    </p:spTree>
    <p:extLst>
      <p:ext uri="{BB962C8B-B14F-4D97-AF65-F5344CB8AC3E}">
        <p14:creationId xmlns:p14="http://schemas.microsoft.com/office/powerpoint/2010/main" val="22903089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1123856"/>
            <a:ext cx="8913813" cy="914400"/>
          </a:xfrm>
        </p:spPr>
        <p:txBody>
          <a:bodyPr/>
          <a:lstStyle/>
          <a:p>
            <a:r>
              <a:rPr lang="en-US" dirty="0" smtClean="0"/>
              <a:t>Malfunctions vs. Downtime</a:t>
            </a:r>
            <a:endParaRPr lang="en-US" dirty="0"/>
          </a:p>
        </p:txBody>
      </p:sp>
      <p:pic>
        <p:nvPicPr>
          <p:cNvPr id="5" name="Content Placeholder 4" descr="Screen Shot 2013-09-28 at 12.21.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906" b="688"/>
          <a:stretch/>
        </p:blipFill>
        <p:spPr>
          <a:xfrm>
            <a:off x="0" y="2578099"/>
            <a:ext cx="4483100" cy="3329383"/>
          </a:xfrm>
        </p:spPr>
      </p:pic>
      <p:pic>
        <p:nvPicPr>
          <p:cNvPr id="3" name="Picture 2"/>
          <p:cNvPicPr>
            <a:picLocks noChangeAspect="1"/>
          </p:cNvPicPr>
          <p:nvPr/>
        </p:nvPicPr>
        <p:blipFill>
          <a:blip r:embed="rId3"/>
          <a:stretch>
            <a:fillRect/>
          </a:stretch>
        </p:blipFill>
        <p:spPr>
          <a:xfrm>
            <a:off x="4572000" y="2781300"/>
            <a:ext cx="4367213" cy="3126183"/>
          </a:xfrm>
          <a:prstGeom prst="rect">
            <a:avLst/>
          </a:prstGeom>
        </p:spPr>
      </p:pic>
    </p:spTree>
    <p:extLst>
      <p:ext uri="{BB962C8B-B14F-4D97-AF65-F5344CB8AC3E}">
        <p14:creationId xmlns:p14="http://schemas.microsoft.com/office/powerpoint/2010/main" val="40238772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1938</TotalTime>
  <Words>683</Words>
  <Application>Microsoft Macintosh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Perception</vt:lpstr>
      <vt:lpstr>Statistical methods for reliability forecasting and prognostics </vt:lpstr>
      <vt:lpstr>A Brief Background </vt:lpstr>
      <vt:lpstr>Iowa State University</vt:lpstr>
      <vt:lpstr>Goal</vt:lpstr>
      <vt:lpstr>Today’s Presentation</vt:lpstr>
      <vt:lpstr>Part 1: Motivation For Research</vt:lpstr>
      <vt:lpstr>Failures</vt:lpstr>
      <vt:lpstr>Sample Study</vt:lpstr>
      <vt:lpstr>Malfunctions vs. Downtime</vt:lpstr>
      <vt:lpstr>Failure Modes</vt:lpstr>
      <vt:lpstr>Industry Approaches </vt:lpstr>
      <vt:lpstr>Sandia’s Take on Reliability</vt:lpstr>
      <vt:lpstr>Big Data</vt:lpstr>
      <vt:lpstr>“Big Data” for Wind Turbines</vt:lpstr>
      <vt:lpstr>Reliability Field Data</vt:lpstr>
      <vt:lpstr>Applications</vt:lpstr>
      <vt:lpstr>Main Research Topic</vt:lpstr>
      <vt:lpstr>Example of Non-Parametric Analysis</vt:lpstr>
      <vt:lpstr>An Idea of KM Datasets </vt:lpstr>
      <vt:lpstr>Graphical Representation</vt:lpstr>
      <vt:lpstr>Relation to other WESEP Students</vt:lpstr>
      <vt:lpstr>Conclusion/Q&amp;A </vt:lpstr>
      <vt:lpstr>References</vt:lpstr>
    </vt:vector>
  </TitlesOfParts>
  <Company>Comcast Spectacor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for reliability forecasting and prognostics </dc:title>
  <dc:creator>Michael S. Czahor</dc:creator>
  <cp:lastModifiedBy>Michael S. Czahor</cp:lastModifiedBy>
  <cp:revision>73</cp:revision>
  <dcterms:created xsi:type="dcterms:W3CDTF">2013-09-23T03:24:20Z</dcterms:created>
  <dcterms:modified xsi:type="dcterms:W3CDTF">2013-11-15T02:36:22Z</dcterms:modified>
</cp:coreProperties>
</file>