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57" r:id="rId4"/>
    <p:sldId id="294" r:id="rId5"/>
    <p:sldId id="298" r:id="rId6"/>
    <p:sldId id="300" r:id="rId7"/>
    <p:sldId id="299" r:id="rId8"/>
    <p:sldId id="301" r:id="rId9"/>
    <p:sldId id="308" r:id="rId10"/>
    <p:sldId id="302" r:id="rId11"/>
    <p:sldId id="307" r:id="rId12"/>
    <p:sldId id="303" r:id="rId13"/>
    <p:sldId id="305" r:id="rId14"/>
    <p:sldId id="306" r:id="rId15"/>
    <p:sldId id="309" r:id="rId16"/>
    <p:sldId id="310" r:id="rId17"/>
    <p:sldId id="31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70" autoAdjust="0"/>
    <p:restoredTop sz="94501" autoAdjust="0"/>
  </p:normalViewPr>
  <p:slideViewPr>
    <p:cSldViewPr>
      <p:cViewPr>
        <p:scale>
          <a:sx n="60" d="100"/>
          <a:sy n="60" d="100"/>
        </p:scale>
        <p:origin x="-2376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B206D-6774-45A8-8D70-A7111B5BD992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2231C-FEBA-4F09-A8EA-8D7E537E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00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3D99-E226-4C03-85E3-43D17BBB11CB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7B2-2E08-49DC-A6FF-38B9E078F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8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D6C9-FD45-465E-A1F0-1160E4DF6782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7B2-2E08-49DC-A6FF-38B9E078F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80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C86C-9207-40D8-8469-527F89AFC370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7B2-2E08-49DC-A6FF-38B9E078F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839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ECD0-878C-447E-BEA7-87ECE0D67E44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8575-E744-4213-B79F-95974DE4FC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56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A7EE-04C4-4568-B3E5-896BC8FC99BF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8575-E744-4213-B79F-95974DE4FC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53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FEE-8AE0-48A2-BC70-FCC0B4B7B41A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8575-E744-4213-B79F-95974DE4FC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541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55B4-71F0-410C-B01B-50F44E97BC75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8575-E744-4213-B79F-95974DE4FC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17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E1B6-33C8-4B38-A508-10B3EE6B2687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8575-E744-4213-B79F-95974DE4FC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008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34C7-D188-48B2-AD2C-D1D7754ECA0D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8575-E744-4213-B79F-95974DE4FC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333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E64E-897D-405F-B379-2E206DC37C2F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8575-E744-4213-B79F-95974DE4FC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4081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C9EC-EB34-429B-AEA3-3BB26858D091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8575-E744-4213-B79F-95974DE4FC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13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ABC9-E11C-409C-869A-5F2D17133567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7B2-2E08-49DC-A6FF-38B9E078F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689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6050-198C-4E3D-90FA-9E96415D6CB9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8575-E744-4213-B79F-95974DE4FC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591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3CBC-86B8-47B2-B5D4-1889F0BB3DAE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8575-E744-4213-B79F-95974DE4FC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045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B3BE-7CDE-4EB1-B7EA-AE2A52C87A55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8575-E744-4213-B79F-95974DE4FC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35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1300-9EFF-48D5-B525-B344CAD7BEFE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7B2-2E08-49DC-A6FF-38B9E078F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6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C06A-D4FE-4348-AFF1-3ABBE8A18BCF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7B2-2E08-49DC-A6FF-38B9E078F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3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088B-9DB0-4F9F-B8B4-69D16E804746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7B2-2E08-49DC-A6FF-38B9E078F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64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3934-9028-408D-8FB8-EA237F34EF73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7B2-2E08-49DC-A6FF-38B9E078F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3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492B-361D-4A6C-93C6-3F6F201ACA84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7B2-2E08-49DC-A6FF-38B9E078F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62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57C3-E56D-44B5-9BDC-4D36418F3774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7B2-2E08-49DC-A6FF-38B9E078F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7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3E16-79DF-4095-B510-6FE3F8109DBC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7B2-2E08-49DC-A6FF-38B9E078F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75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4949-39F2-4D46-8E9A-7B071846D112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737B2-2E08-49DC-A6FF-38B9E078F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79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487B6-D7D3-43D5-B066-7008A52B4556}" type="datetime1">
              <a:rPr lang="en-US" smtClean="0"/>
              <a:t>8/31/2012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98575-E744-4213-B79F-95974DE4FC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86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eng.iastate.edu/~jdm/wesep594/index.ht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915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Research overview and </a:t>
            </a:r>
            <a:br>
              <a:rPr lang="en-US" dirty="0" smtClean="0"/>
            </a:br>
            <a:r>
              <a:rPr lang="en-US" dirty="0" smtClean="0"/>
              <a:t>cognitive approaches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J. McCalley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WESEP 594 (EE 594B)</a:t>
            </a:r>
          </a:p>
          <a:p>
            <a:r>
              <a:rPr lang="en-US" dirty="0">
                <a:solidFill>
                  <a:schemeClr val="tx1"/>
                </a:solidFill>
              </a:rPr>
              <a:t>Real-Time Research Collaborative (RTRC)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August 31, 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7B2-2E08-49DC-A6FF-38B9E078FB4D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1752600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home.eng.iastate.edu/~</a:t>
            </a:r>
            <a:r>
              <a:rPr lang="en-US" dirty="0" err="1">
                <a:hlinkClick r:id="rId2"/>
              </a:rPr>
              <a:t>jdm</a:t>
            </a:r>
            <a:r>
              <a:rPr lang="en-US" dirty="0">
                <a:hlinkClick r:id="rId2"/>
              </a:rPr>
              <a:t>/wesep594/index.htm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65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pPr marL="342900" lvl="0" indent="-342900"/>
            <a:r>
              <a:rPr lang="en-US" dirty="0" smtClean="0"/>
              <a:t>Research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98642" y="6553201"/>
            <a:ext cx="669157" cy="304800"/>
          </a:xfrm>
        </p:spPr>
        <p:txBody>
          <a:bodyPr/>
          <a:lstStyle/>
          <a:p>
            <a:fld id="{72F737B2-2E08-49DC-A6FF-38B9E078FB4D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3713" y="533400"/>
            <a:ext cx="7072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How </a:t>
            </a:r>
            <a:r>
              <a:rPr lang="en-US" sz="2000" b="1" dirty="0"/>
              <a:t>do we become aware of the problems </a:t>
            </a:r>
            <a:r>
              <a:rPr lang="en-US" sz="2000" b="1" dirty="0" smtClean="0"/>
              <a:t>(areas) we </a:t>
            </a:r>
            <a:r>
              <a:rPr lang="en-US" sz="2000" b="1" dirty="0"/>
              <a:t>work </a:t>
            </a:r>
            <a:r>
              <a:rPr lang="en-US" sz="2000" b="1" dirty="0" smtClean="0"/>
              <a:t>on? 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762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Infrastructure investment planning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086" y="2743200"/>
            <a:ext cx="9056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Integration of variable generation/storage/frequency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6993" y="1958332"/>
            <a:ext cx="129152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Portugal </a:t>
            </a:r>
            <a:r>
              <a:rPr lang="en-US" dirty="0" err="1" smtClean="0"/>
              <a:t>conf</a:t>
            </a:r>
            <a:r>
              <a:rPr lang="en-US" dirty="0" smtClean="0"/>
              <a:t> talk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6993" y="1209020"/>
            <a:ext cx="1172028" cy="64633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Bailey proposal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90914" y="1827917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PhD1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78572" y="2239143"/>
            <a:ext cx="762000" cy="3693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PhD2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81200" y="1209020"/>
            <a:ext cx="1066800" cy="64633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NSF HSD proposal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05200" y="1209020"/>
            <a:ext cx="10668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NSF HSD proposal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67200" y="1959040"/>
            <a:ext cx="762000" cy="3693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PhD3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10200" y="1958332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PhD4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400800" y="1959040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PhD5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2580620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2000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0" y="2580620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2001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2561772" y="2580620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2002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200400" y="2580620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2004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4695372" y="2580620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2007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0" y="2580620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2008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6981372" y="2580620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2009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7895772" y="2580620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2012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" y="3200400"/>
            <a:ext cx="10287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EPRC  proposal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3974068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MS1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066800" y="3200400"/>
            <a:ext cx="108131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PSERC proposal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295400" y="3962400"/>
            <a:ext cx="7910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MS2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581400" y="3200400"/>
            <a:ext cx="914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Short-course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28600" y="4538246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2005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990600" y="4538246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2006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1676400" y="4538246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2007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2819400" y="4572000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2008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3933372" y="4572000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2009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4495800" y="3200400"/>
            <a:ext cx="914400" cy="6463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Grad course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133600" y="3849469"/>
            <a:ext cx="63862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Post-doc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410200" y="3200400"/>
            <a:ext cx="838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Short-course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953000" y="4572000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2010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8352972" y="3865602"/>
            <a:ext cx="7910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PhD3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943600" y="3886200"/>
            <a:ext cx="7845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PhD1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300687" y="3212068"/>
            <a:ext cx="85271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IGERT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848600" y="4572000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2011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3733800" y="3886200"/>
            <a:ext cx="1418772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DOE storage  proposal 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133600" y="3200400"/>
            <a:ext cx="1447799" cy="64633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DOE </a:t>
            </a:r>
            <a:r>
              <a:rPr lang="en-US" dirty="0"/>
              <a:t>t</a:t>
            </a:r>
            <a:r>
              <a:rPr lang="en-US" dirty="0" smtClean="0"/>
              <a:t>urbine proposal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724400" y="1209020"/>
            <a:ext cx="12192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NSF EFRI proposal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019800" y="1216223"/>
            <a:ext cx="85271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Grad course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086601" y="1209020"/>
            <a:ext cx="1053452" cy="64633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NSF SRN proposal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963228" y="3882056"/>
            <a:ext cx="1418772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DOE storage  proposal 2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857172" y="2580620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2005</a:t>
            </a:r>
            <a:endParaRPr lang="en-US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7947321" y="1934289"/>
            <a:ext cx="1196679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NARUC proposal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8178050" y="1216223"/>
            <a:ext cx="9659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MISO gas </a:t>
            </a:r>
            <a:r>
              <a:rPr lang="en-US" dirty="0" err="1" smtClean="0"/>
              <a:t>wrk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225878" y="4278868"/>
            <a:ext cx="7083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PhD2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153400" y="3200400"/>
            <a:ext cx="914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Grad course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248400" y="3200400"/>
            <a:ext cx="1028533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SCE proposal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167086" y="3895130"/>
            <a:ext cx="7910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MS3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381172" y="4278868"/>
            <a:ext cx="7910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MS4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505372" y="4572000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2012</a:t>
            </a:r>
            <a:endParaRPr lang="en-US" sz="1600" dirty="0"/>
          </a:p>
        </p:txBody>
      </p:sp>
      <p:sp>
        <p:nvSpPr>
          <p:cNvPr id="63" name="TextBox 62"/>
          <p:cNvSpPr txBox="1"/>
          <p:nvPr/>
        </p:nvSpPr>
        <p:spPr>
          <a:xfrm>
            <a:off x="87086" y="48006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Risk-based security constrained economic dispatch (SCED)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90600" y="5323765"/>
            <a:ext cx="2110014" cy="646331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Fouad</a:t>
            </a:r>
            <a:r>
              <a:rPr lang="en-US" dirty="0" smtClean="0"/>
              <a:t> &amp; Farmer:</a:t>
            </a:r>
          </a:p>
          <a:p>
            <a:r>
              <a:rPr lang="en-US" dirty="0" smtClean="0"/>
              <a:t>Risk-based dynamics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124200" y="5323764"/>
            <a:ext cx="123371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NSF Career Proposal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4343400" y="5323763"/>
            <a:ext cx="1233714" cy="646331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EPRI/</a:t>
            </a:r>
            <a:r>
              <a:rPr lang="en-US" dirty="0" err="1" smtClean="0"/>
              <a:t>SoCo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352472" y="5954733"/>
            <a:ext cx="1210128" cy="3693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Post-doc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447800" y="5943600"/>
            <a:ext cx="7845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PhD1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3254078" y="5943600"/>
            <a:ext cx="7845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PhD2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883" y="5330580"/>
            <a:ext cx="982717" cy="92333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Industry exp.  </a:t>
            </a:r>
            <a:r>
              <a:rPr lang="en-US" dirty="0"/>
              <a:t>a</a:t>
            </a:r>
            <a:r>
              <a:rPr lang="en-US" dirty="0" smtClean="0"/>
              <a:t>t PG&amp;E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0" y="6404944"/>
            <a:ext cx="1104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1985-1990</a:t>
            </a:r>
            <a:endParaRPr lang="en-US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1190172" y="6400800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1993</a:t>
            </a:r>
            <a:endParaRPr lang="en-US" sz="1600" dirty="0"/>
          </a:p>
        </p:txBody>
      </p:sp>
      <p:sp>
        <p:nvSpPr>
          <p:cNvPr id="75" name="TextBox 74"/>
          <p:cNvSpPr txBox="1"/>
          <p:nvPr/>
        </p:nvSpPr>
        <p:spPr>
          <a:xfrm>
            <a:off x="2942772" y="6396656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1994</a:t>
            </a:r>
            <a:endParaRPr lang="en-US" sz="1600" dirty="0"/>
          </a:p>
        </p:txBody>
      </p:sp>
      <p:sp>
        <p:nvSpPr>
          <p:cNvPr id="76" name="TextBox 75"/>
          <p:cNvSpPr txBox="1"/>
          <p:nvPr/>
        </p:nvSpPr>
        <p:spPr>
          <a:xfrm>
            <a:off x="4695372" y="6400800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1999</a:t>
            </a:r>
            <a:endParaRPr lang="en-US" sz="1600" dirty="0"/>
          </a:p>
        </p:txBody>
      </p:sp>
      <p:sp>
        <p:nvSpPr>
          <p:cNvPr id="77" name="TextBox 76"/>
          <p:cNvSpPr txBox="1"/>
          <p:nvPr/>
        </p:nvSpPr>
        <p:spPr>
          <a:xfrm>
            <a:off x="5591628" y="5334000"/>
            <a:ext cx="13425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Grad course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6934200" y="5334000"/>
            <a:ext cx="123371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DOE-CERTS project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8215086" y="5334000"/>
            <a:ext cx="791028" cy="646331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ISONE</a:t>
            </a:r>
          </a:p>
          <a:p>
            <a:r>
              <a:rPr lang="en-US" dirty="0" err="1" smtClean="0"/>
              <a:t>collab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6606878" y="6031468"/>
            <a:ext cx="7845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PhD3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669643" y="5754469"/>
            <a:ext cx="883557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ERCOT project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7826078" y="6019800"/>
            <a:ext cx="784522" cy="3693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PhD4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643914" y="6400800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2005</a:t>
            </a:r>
            <a:endParaRPr lang="en-US" sz="1600" dirty="0"/>
          </a:p>
        </p:txBody>
      </p:sp>
      <p:sp>
        <p:nvSpPr>
          <p:cNvPr id="84" name="TextBox 83"/>
          <p:cNvSpPr txBox="1"/>
          <p:nvPr/>
        </p:nvSpPr>
        <p:spPr>
          <a:xfrm>
            <a:off x="7438572" y="6400800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2007</a:t>
            </a:r>
            <a:endParaRPr lang="en-US" sz="1600" dirty="0"/>
          </a:p>
        </p:txBody>
      </p:sp>
      <p:sp>
        <p:nvSpPr>
          <p:cNvPr id="85" name="TextBox 84"/>
          <p:cNvSpPr txBox="1"/>
          <p:nvPr/>
        </p:nvSpPr>
        <p:spPr>
          <a:xfrm>
            <a:off x="8276772" y="6400800"/>
            <a:ext cx="6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2012</a:t>
            </a:r>
            <a:endParaRPr lang="en-US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7315200" y="3581400"/>
            <a:ext cx="824853" cy="3385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SRN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-76200" y="-76200"/>
            <a:ext cx="24450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Yellow: successful proposal</a:t>
            </a:r>
          </a:p>
          <a:p>
            <a:r>
              <a:rPr lang="en-US" sz="1400" dirty="0" smtClean="0"/>
              <a:t>Blue: unsuccessful proposal</a:t>
            </a:r>
          </a:p>
          <a:p>
            <a:r>
              <a:rPr lang="en-US" sz="1400" dirty="0" smtClean="0"/>
              <a:t>Bold outline: pivotal moments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9713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 animBg="1"/>
      <p:bldP spid="38" grpId="0" animBg="1"/>
      <p:bldP spid="40" grpId="0" animBg="1"/>
      <p:bldP spid="41" grpId="0"/>
      <p:bldP spid="42" grpId="0" animBg="1"/>
      <p:bldP spid="43" grpId="0" animBg="1"/>
      <p:bldP spid="44" grpId="0" animBg="1"/>
      <p:bldP spid="46" grpId="0"/>
      <p:bldP spid="47" grpId="0" animBg="1"/>
      <p:bldP spid="48" grpId="0" animBg="1"/>
      <p:bldP spid="52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3" grpId="0"/>
      <p:bldP spid="64" grpId="0" animBg="1"/>
      <p:bldP spid="66" grpId="0" animBg="1"/>
      <p:bldP spid="67" grpId="0" animBg="1"/>
      <p:bldP spid="69" grpId="0" animBg="1"/>
      <p:bldP spid="70" grpId="0" animBg="1"/>
      <p:bldP spid="71" grpId="0" animBg="1"/>
      <p:bldP spid="72" grpId="0" animBg="1"/>
      <p:bldP spid="73" grpId="0"/>
      <p:bldP spid="74" grpId="0"/>
      <p:bldP spid="75" grpId="0"/>
      <p:bldP spid="76" grpId="0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/>
      <p:bldP spid="84" grpId="0"/>
      <p:bldP spid="85" grpId="0"/>
      <p:bldP spid="8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pPr marL="342900" lvl="0" indent="-342900"/>
            <a:r>
              <a:rPr lang="en-US" dirty="0" smtClean="0"/>
              <a:t>Research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553200"/>
            <a:ext cx="2133600" cy="365125"/>
          </a:xfrm>
        </p:spPr>
        <p:txBody>
          <a:bodyPr/>
          <a:lstStyle/>
          <a:p>
            <a:fld id="{72F737B2-2E08-49DC-A6FF-38B9E078FB4D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609600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What are the attributes of a “good research problem (area)”?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2192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#1. YOU</a:t>
            </a:r>
            <a:r>
              <a:rPr lang="en-US" sz="3200" dirty="0" smtClean="0"/>
              <a:t>: You are intrigued (excited) by something in it </a:t>
            </a:r>
          </a:p>
          <a:p>
            <a:r>
              <a:rPr lang="en-US" sz="3200" u="sng" dirty="0" smtClean="0"/>
              <a:t>#2. THEM</a:t>
            </a:r>
            <a:r>
              <a:rPr lang="en-US" sz="3200" dirty="0" smtClean="0"/>
              <a:t>: You can see the larger picture and express why in terms that show the potential for positive impact in the world we live</a:t>
            </a:r>
          </a:p>
          <a:p>
            <a:r>
              <a:rPr lang="en-US" sz="3200" u="sng" dirty="0" smtClean="0"/>
              <a:t>#3. </a:t>
            </a:r>
            <a:r>
              <a:rPr lang="en-US" sz="3200" u="sng" dirty="0"/>
              <a:t>RICHNESS</a:t>
            </a:r>
            <a:r>
              <a:rPr lang="en-US" sz="3200" dirty="0"/>
              <a:t>: You can identify several general directions of exploration </a:t>
            </a:r>
          </a:p>
          <a:p>
            <a:r>
              <a:rPr lang="en-US" sz="3200" u="sng" dirty="0" smtClean="0"/>
              <a:t>#4. SCHOLARSHIP</a:t>
            </a:r>
            <a:r>
              <a:rPr lang="en-US" sz="3200" dirty="0" smtClean="0"/>
              <a:t>: You (eventually) see that there is some perspective related to your intrigue/interest that does not have heavy presence in the literature.</a:t>
            </a:r>
          </a:p>
        </p:txBody>
      </p:sp>
    </p:spTree>
    <p:extLst>
      <p:ext uri="{BB962C8B-B14F-4D97-AF65-F5344CB8AC3E}">
        <p14:creationId xmlns:p14="http://schemas.microsoft.com/office/powerpoint/2010/main" val="85561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pPr marL="342900" lvl="0" indent="-342900"/>
            <a:r>
              <a:rPr lang="en-US" dirty="0" smtClean="0"/>
              <a:t>Research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553200"/>
            <a:ext cx="2133600" cy="365125"/>
          </a:xfrm>
        </p:spPr>
        <p:txBody>
          <a:bodyPr/>
          <a:lstStyle/>
          <a:p>
            <a:fld id="{72F737B2-2E08-49DC-A6FF-38B9E078FB4D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To </a:t>
            </a:r>
            <a:r>
              <a:rPr lang="en-US" sz="2000" b="1" dirty="0"/>
              <a:t>what extent can research be planned?</a:t>
            </a:r>
          </a:p>
          <a:p>
            <a:pPr algn="ctr"/>
            <a:r>
              <a:rPr lang="en-US" sz="2000" b="1" dirty="0"/>
              <a:t>What is the interplay between creativity and literature review?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067800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It is more like entering a deep forest at night than it is like reading </a:t>
            </a:r>
            <a:r>
              <a:rPr lang="en-US" sz="3000" dirty="0" err="1" smtClean="0"/>
              <a:t>Mapquest</a:t>
            </a:r>
            <a:r>
              <a:rPr lang="en-US" sz="3000" dirty="0" smtClean="0"/>
              <a:t> instructions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But we can still plan: With k=1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700" dirty="0" smtClean="0"/>
              <a:t>Identify research step k given what you know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700" dirty="0" smtClean="0"/>
              <a:t>Project/hypothesize what you expect to learn in step k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700" dirty="0"/>
              <a:t>k</a:t>
            </a:r>
            <a:r>
              <a:rPr lang="en-US" sz="2700" dirty="0" smtClean="0"/>
              <a:t>=k+1 and return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Be comfortable to change plans when I learn something </a:t>
            </a:r>
            <a:r>
              <a:rPr lang="en-US" sz="2800" dirty="0" smtClean="0"/>
              <a:t>(e.g.., when projection/hypothesis was wrong)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Creativity comes first (trust my instincts): Document  problem/objective/plan before reading much literature, then change it as I read and learn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9407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pPr marL="342900" lvl="0" indent="-342900"/>
            <a:r>
              <a:rPr lang="en-US" dirty="0" smtClean="0"/>
              <a:t>Research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553200"/>
            <a:ext cx="2133600" cy="365125"/>
          </a:xfrm>
        </p:spPr>
        <p:txBody>
          <a:bodyPr/>
          <a:lstStyle/>
          <a:p>
            <a:fld id="{72F737B2-2E08-49DC-A6FF-38B9E078FB4D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60737"/>
            <a:ext cx="906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What </a:t>
            </a:r>
            <a:r>
              <a:rPr lang="en-US" sz="2000" b="1" dirty="0"/>
              <a:t>is the desired “end-product” of a research project (paper? “contribution”? patent? technology transfer? impact? graduated student?); how in the research process does choice of “end-product” affect what happens</a:t>
            </a:r>
            <a:r>
              <a:rPr lang="en-US" sz="2000" b="1" dirty="0" smtClean="0"/>
              <a:t>?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962870"/>
            <a:ext cx="1828800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Peer-reviewed publications: journal paper or patent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4258270"/>
            <a:ext cx="1676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Contributions (“to archived literature”)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1975153"/>
            <a:ext cx="16764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Graduated student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64828" y="2962869"/>
            <a:ext cx="14451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Dissertation or thesis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51932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Student Requirements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152400" y="1764268"/>
            <a:ext cx="3810000" cy="3798332"/>
          </a:xfrm>
          <a:prstGeom prst="rect">
            <a:avLst/>
          </a:prstGeom>
          <a:noFill/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829300" y="2353270"/>
            <a:ext cx="1524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Technology transfer to industry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496498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Impact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5715000" y="1764268"/>
            <a:ext cx="3352800" cy="3645932"/>
          </a:xfrm>
          <a:prstGeom prst="rect">
            <a:avLst/>
          </a:prstGeom>
          <a:noFill/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463659" y="2355081"/>
            <a:ext cx="15240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Citations in the literature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57150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Shorter-term perspective maximizes publication count.</a:t>
            </a:r>
          </a:p>
          <a:p>
            <a:r>
              <a:rPr lang="en-US" sz="2400" b="1" dirty="0" smtClean="0"/>
              <a:t>Longer term perspective maximizes impact. I would like to see high tech transfer to the industry in WESEP.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038600" y="2667000"/>
            <a:ext cx="1524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Additional funding to continue or extend the work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1524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Yellow is what academic P&amp;T committees easily count/use.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4642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pPr marL="342900" lvl="0" indent="-342900"/>
            <a:r>
              <a:rPr lang="en-US" dirty="0" smtClean="0"/>
              <a:t>Research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553200"/>
            <a:ext cx="2133600" cy="365125"/>
          </a:xfrm>
        </p:spPr>
        <p:txBody>
          <a:bodyPr/>
          <a:lstStyle/>
          <a:p>
            <a:fld id="{72F737B2-2E08-49DC-A6FF-38B9E078FB4D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66690"/>
            <a:ext cx="906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When </a:t>
            </a:r>
            <a:r>
              <a:rPr lang="en-US" sz="2000" b="1" dirty="0"/>
              <a:t>does bottom-up and top-down thinking yield their greatest potential?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3647182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Bottom-up thinking: Let me improve this algorithm. 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335924" y="1066800"/>
            <a:ext cx="67318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Top-down thinking: Let me reshape the system in which the application resides.  </a:t>
            </a:r>
            <a:endParaRPr lang="en-US" sz="3200" dirty="0"/>
          </a:p>
        </p:txBody>
      </p:sp>
      <p:sp>
        <p:nvSpPr>
          <p:cNvPr id="7" name="Down Arrow 6"/>
          <p:cNvSpPr/>
          <p:nvPr/>
        </p:nvSpPr>
        <p:spPr>
          <a:xfrm>
            <a:off x="1905000" y="1219200"/>
            <a:ext cx="457200" cy="1371600"/>
          </a:xfrm>
          <a:prstGeom prst="downArrow">
            <a:avLst/>
          </a:prstGeom>
          <a:noFill/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5105400" y="3342382"/>
            <a:ext cx="367862" cy="1219200"/>
          </a:xfrm>
          <a:prstGeom prst="upArrow">
            <a:avLst/>
          </a:prstGeom>
          <a:noFill/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33900" y="5105399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PhDs should work at both levels, think top-down but be able to operate bottom-up.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913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4495800" y="2998857"/>
            <a:ext cx="4343400" cy="355931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8600" y="1066800"/>
            <a:ext cx="4343400" cy="355931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pPr marL="342900" lvl="0" indent="-342900"/>
            <a:r>
              <a:rPr lang="en-US" dirty="0" smtClean="0"/>
              <a:t>Research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553200"/>
            <a:ext cx="2133600" cy="365125"/>
          </a:xfrm>
        </p:spPr>
        <p:txBody>
          <a:bodyPr/>
          <a:lstStyle/>
          <a:p>
            <a:fld id="{72F737B2-2E08-49DC-A6FF-38B9E078FB4D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What </a:t>
            </a:r>
            <a:r>
              <a:rPr lang="en-US" sz="2000" b="1" dirty="0"/>
              <a:t>organizational structures and modes of human interaction are effective in facilitating research</a:t>
            </a:r>
            <a:r>
              <a:rPr lang="en-US" sz="2000" b="1" dirty="0" smtClean="0"/>
              <a:t>?</a:t>
            </a:r>
          </a:p>
        </p:txBody>
      </p:sp>
      <p:sp>
        <p:nvSpPr>
          <p:cNvPr id="6" name="Oval 5"/>
          <p:cNvSpPr/>
          <p:nvPr/>
        </p:nvSpPr>
        <p:spPr>
          <a:xfrm>
            <a:off x="533400" y="1654314"/>
            <a:ext cx="2209800" cy="1524000"/>
          </a:xfrm>
          <a:prstGeom prst="ellipse">
            <a:avLst/>
          </a:prstGeom>
          <a:noFill/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Graduate students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981200" y="1654314"/>
            <a:ext cx="2209800" cy="1524000"/>
          </a:xfrm>
          <a:prstGeom prst="ellipse">
            <a:avLst/>
          </a:prstGeom>
          <a:noFill/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dirty="0" smtClean="0">
                <a:solidFill>
                  <a:schemeClr val="tx1"/>
                </a:solidFill>
              </a:rPr>
              <a:t>Faculty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33400" y="2644914"/>
            <a:ext cx="2209800" cy="1524000"/>
          </a:xfrm>
          <a:prstGeom prst="ellipse">
            <a:avLst/>
          </a:prstGeom>
          <a:noFill/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Undergrad </a:t>
            </a:r>
            <a:r>
              <a:rPr lang="en-US" sz="2400" b="1" dirty="0">
                <a:solidFill>
                  <a:schemeClr val="tx1"/>
                </a:solidFill>
              </a:rPr>
              <a:t>s</a:t>
            </a:r>
            <a:r>
              <a:rPr lang="en-US" sz="2400" b="1" dirty="0" smtClean="0">
                <a:solidFill>
                  <a:schemeClr val="tx1"/>
                </a:solidFill>
              </a:rPr>
              <a:t>tudents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981200" y="2568714"/>
            <a:ext cx="2209800" cy="1524000"/>
          </a:xfrm>
          <a:prstGeom prst="ellipse">
            <a:avLst/>
          </a:prstGeom>
          <a:noFill/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2400" b="1" dirty="0" smtClean="0">
                <a:solidFill>
                  <a:schemeClr val="tx1"/>
                </a:solidFill>
              </a:rPr>
              <a:t>Industry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800600" y="3711714"/>
            <a:ext cx="2209800" cy="1524000"/>
          </a:xfrm>
          <a:prstGeom prst="ellipse">
            <a:avLst/>
          </a:prstGeom>
          <a:noFill/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Graduate students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248400" y="3711714"/>
            <a:ext cx="2209800" cy="1524000"/>
          </a:xfrm>
          <a:prstGeom prst="ellipse">
            <a:avLst/>
          </a:prstGeom>
          <a:noFill/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dirty="0" smtClean="0">
                <a:solidFill>
                  <a:schemeClr val="tx1"/>
                </a:solidFill>
              </a:rPr>
              <a:t>Faculty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00600" y="4702314"/>
            <a:ext cx="2209800" cy="1524000"/>
          </a:xfrm>
          <a:prstGeom prst="ellipse">
            <a:avLst/>
          </a:prstGeom>
          <a:noFill/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Undergrad </a:t>
            </a:r>
            <a:r>
              <a:rPr lang="en-US" sz="2400" b="1" dirty="0">
                <a:solidFill>
                  <a:schemeClr val="tx1"/>
                </a:solidFill>
              </a:rPr>
              <a:t>s</a:t>
            </a:r>
            <a:r>
              <a:rPr lang="en-US" sz="2400" b="1" dirty="0" smtClean="0">
                <a:solidFill>
                  <a:schemeClr val="tx1"/>
                </a:solidFill>
              </a:rPr>
              <a:t>tudents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248400" y="4626114"/>
            <a:ext cx="2209800" cy="1524000"/>
          </a:xfrm>
          <a:prstGeom prst="ellipse">
            <a:avLst/>
          </a:prstGeom>
          <a:noFill/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2400" b="1" dirty="0" smtClean="0">
                <a:solidFill>
                  <a:schemeClr val="tx1"/>
                </a:solidFill>
              </a:rPr>
              <a:t>Industry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1273314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Iowa State University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3222248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Other universities</a:t>
            </a:r>
            <a:endParaRPr lang="en-US" b="1" dirty="0"/>
          </a:p>
        </p:txBody>
      </p:sp>
      <p:sp>
        <p:nvSpPr>
          <p:cNvPr id="18" name="Freeform 17"/>
          <p:cNvSpPr/>
          <p:nvPr/>
        </p:nvSpPr>
        <p:spPr>
          <a:xfrm>
            <a:off x="4056993" y="1578665"/>
            <a:ext cx="2443655" cy="1623297"/>
          </a:xfrm>
          <a:custGeom>
            <a:avLst/>
            <a:gdLst>
              <a:gd name="connsiteX0" fmla="*/ 0 w 2443655"/>
              <a:gd name="connsiteY0" fmla="*/ 235932 h 1623297"/>
              <a:gd name="connsiteX1" fmla="*/ 1513490 w 2443655"/>
              <a:gd name="connsiteY1" fmla="*/ 109808 h 1623297"/>
              <a:gd name="connsiteX2" fmla="*/ 2443655 w 2443655"/>
              <a:gd name="connsiteY2" fmla="*/ 1623297 h 162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3655" h="1623297">
                <a:moveTo>
                  <a:pt x="0" y="235932"/>
                </a:moveTo>
                <a:cubicBezTo>
                  <a:pt x="553107" y="57256"/>
                  <a:pt x="1106214" y="-121420"/>
                  <a:pt x="1513490" y="109808"/>
                </a:cubicBezTo>
                <a:cubicBezTo>
                  <a:pt x="1920766" y="341036"/>
                  <a:pt x="2182210" y="982166"/>
                  <a:pt x="2443655" y="1623297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606566" y="4242486"/>
            <a:ext cx="2002220" cy="1156583"/>
          </a:xfrm>
          <a:custGeom>
            <a:avLst/>
            <a:gdLst>
              <a:gd name="connsiteX0" fmla="*/ 2002220 w 2002220"/>
              <a:gd name="connsiteY0" fmla="*/ 1008994 h 1156583"/>
              <a:gd name="connsiteX1" fmla="*/ 677917 w 2002220"/>
              <a:gd name="connsiteY1" fmla="*/ 1072056 h 1156583"/>
              <a:gd name="connsiteX2" fmla="*/ 0 w 2002220"/>
              <a:gd name="connsiteY2" fmla="*/ 0 h 115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2220" h="1156583">
                <a:moveTo>
                  <a:pt x="2002220" y="1008994"/>
                </a:moveTo>
                <a:cubicBezTo>
                  <a:pt x="1506920" y="1124608"/>
                  <a:pt x="1011620" y="1240222"/>
                  <a:pt x="677917" y="1072056"/>
                </a:cubicBezTo>
                <a:cubicBezTo>
                  <a:pt x="344214" y="903890"/>
                  <a:pt x="172107" y="451945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0" y="5029200"/>
            <a:ext cx="3086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Have scheduled times where </a:t>
            </a:r>
          </a:p>
          <a:p>
            <a:r>
              <a:rPr lang="en-US" dirty="0" smtClean="0"/>
              <a:t>students present their work to other students and faculty.</a:t>
            </a:r>
          </a:p>
        </p:txBody>
      </p:sp>
    </p:spTree>
    <p:extLst>
      <p:ext uri="{BB962C8B-B14F-4D97-AF65-F5344CB8AC3E}">
        <p14:creationId xmlns:p14="http://schemas.microsoft.com/office/powerpoint/2010/main" val="329955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pPr marL="342900" lvl="0" indent="-342900"/>
            <a:r>
              <a:rPr lang="en-US" dirty="0" smtClean="0"/>
              <a:t>Final comment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553200"/>
            <a:ext cx="2133600" cy="365125"/>
          </a:xfrm>
        </p:spPr>
        <p:txBody>
          <a:bodyPr/>
          <a:lstStyle/>
          <a:p>
            <a:fld id="{72F737B2-2E08-49DC-A6FF-38B9E078FB4D}" type="slidenum">
              <a:rPr lang="en-US" smtClean="0"/>
              <a:t>16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90600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Successful PhD students have the following attributes: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Steady, continuous work habits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Not command and control people but rather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 smtClean="0"/>
              <a:t>Good listeners, autonomous thinkers, and objective decision-makers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Willingness to </a:t>
            </a:r>
            <a:r>
              <a:rPr lang="en-US" sz="3200" dirty="0" smtClean="0"/>
              <a:t>learn new things</a:t>
            </a:r>
          </a:p>
          <a:p>
            <a:pPr lvl="1"/>
            <a:r>
              <a:rPr lang="en-US" sz="3200" dirty="0" smtClean="0"/>
              <a:t>	…and to attack </a:t>
            </a:r>
            <a:r>
              <a:rPr lang="en-US" sz="3200" dirty="0"/>
              <a:t>hard parts of the </a:t>
            </a:r>
            <a:r>
              <a:rPr lang="en-US" sz="3200" dirty="0" smtClean="0"/>
              <a:t>problem</a:t>
            </a:r>
          </a:p>
          <a:p>
            <a:endParaRPr lang="en-US" sz="3200" dirty="0" smtClean="0"/>
          </a:p>
          <a:p>
            <a:r>
              <a:rPr lang="en-US" sz="3200" dirty="0" smtClean="0"/>
              <a:t>You cover a lot of ground when you take your first solid bite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710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676400"/>
            <a:ext cx="9144000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3100" b="1" dirty="0" smtClean="0"/>
              <a:t>Objective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100" b="1" dirty="0" smtClean="0"/>
              <a:t>My background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100" b="1" dirty="0" smtClean="0"/>
              <a:t>My research program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100" b="1" dirty="0" smtClean="0"/>
              <a:t>High-level view of how I do research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100" b="1" dirty="0" smtClean="0"/>
              <a:t>General perspectives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100" b="1" dirty="0" smtClean="0"/>
              <a:t>Responses to (some of) the questions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100" b="1" dirty="0" smtClean="0"/>
              <a:t>Final comment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7B2-2E08-49DC-A6FF-38B9E078FB4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2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076700" cy="792162"/>
          </a:xfrm>
        </p:spPr>
        <p:txBody>
          <a:bodyPr>
            <a:normAutofit/>
          </a:bodyPr>
          <a:lstStyle/>
          <a:p>
            <a:pPr marL="342900" lvl="0" indent="-342900" algn="l"/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553200"/>
            <a:ext cx="2133600" cy="365125"/>
          </a:xfrm>
        </p:spPr>
        <p:txBody>
          <a:bodyPr/>
          <a:lstStyle/>
          <a:p>
            <a:fld id="{72F737B2-2E08-49DC-A6FF-38B9E078FB4D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09600"/>
            <a:ext cx="90678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u="sng" dirty="0"/>
              <a:t>2</a:t>
            </a:r>
            <a:r>
              <a:rPr lang="en-US" sz="3000" u="sng" dirty="0" smtClean="0"/>
              <a:t>. Broaden cognitive approaches</a:t>
            </a:r>
            <a:r>
              <a:rPr lang="en-US" sz="3000" dirty="0" smtClean="0"/>
              <a:t>: </a:t>
            </a:r>
          </a:p>
          <a:p>
            <a:pPr lvl="0"/>
            <a:r>
              <a:rPr lang="en-US" sz="2800" dirty="0"/>
              <a:t>Seasoned researchers will provide lectures on how they “do” </a:t>
            </a:r>
            <a:r>
              <a:rPr lang="en-US" sz="2800" dirty="0" smtClean="0"/>
              <a:t>research</a:t>
            </a:r>
            <a:r>
              <a:rPr lang="en-US" sz="2800" dirty="0"/>
              <a:t>;</a:t>
            </a:r>
            <a:r>
              <a:rPr lang="en-US" sz="2800" dirty="0" smtClean="0"/>
              <a:t> </a:t>
            </a:r>
            <a:r>
              <a:rPr lang="en-US" sz="2800" dirty="0"/>
              <a:t>how they </a:t>
            </a:r>
            <a:r>
              <a:rPr lang="en-US" sz="2800" i="1" dirty="0"/>
              <a:t>think</a:t>
            </a:r>
            <a:r>
              <a:rPr lang="en-US" sz="2800" dirty="0"/>
              <a:t> while doing it, </a:t>
            </a:r>
            <a:r>
              <a:rPr lang="en-US" sz="2800" dirty="0" smtClean="0"/>
              <a:t>addressing: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How do we become aware of the problems we work on?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What are the attributes of a “good research problem”?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To what extent can research be planned?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What is the interplay between creativity and literature review?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What is the desired “end-product” of a research project (paper? “contribution”? patent? technology transfer? impact? graduated student?); how in the research process does choice of “end-product” affect what happens?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When does bottom-up and top-down thinking yield their greatest potential?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How are solution approaches identified?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What constitutes acceptable evidence that a problem is indeed solved?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What organizational structures and modes of human interaction are effective in facilitating research</a:t>
            </a:r>
            <a:r>
              <a:rPr lang="en-US" sz="2000" dirty="0" smtClean="0"/>
              <a:t>?</a:t>
            </a:r>
          </a:p>
          <a:p>
            <a:r>
              <a:rPr lang="en-US" sz="2800" dirty="0" smtClean="0"/>
              <a:t>Presenters to bring 1 or more existing students to write reflections (not assess) on what they think is most effective.</a:t>
            </a:r>
          </a:p>
          <a:p>
            <a:r>
              <a:rPr lang="en-US" sz="2800" dirty="0" smtClean="0"/>
              <a:t>Presenter is encouraged to share this with class via email.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762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RTRC is a “fertilization” effort, from which we hope to see you share your own perspectives and adopt/adapt those of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2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pPr marL="342900" lvl="0" indent="-342900"/>
            <a:r>
              <a:rPr lang="en-US" dirty="0" smtClean="0"/>
              <a:t>My 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553200"/>
            <a:ext cx="2133600" cy="365125"/>
          </a:xfrm>
        </p:spPr>
        <p:txBody>
          <a:bodyPr/>
          <a:lstStyle/>
          <a:p>
            <a:fld id="{72F737B2-2E08-49DC-A6FF-38B9E078FB4D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1977-1982: BSEE, Georgia Tech</a:t>
            </a:r>
          </a:p>
          <a:p>
            <a:r>
              <a:rPr lang="en-US" sz="2800" dirty="0" smtClean="0"/>
              <a:t>1977-1981: Co-op with Atlanta Gas Light Company</a:t>
            </a:r>
          </a:p>
          <a:p>
            <a:r>
              <a:rPr lang="en-US" sz="2800" dirty="0" smtClean="0"/>
              <a:t>1982-1984: Taught high school physics, math, Applied EE</a:t>
            </a:r>
          </a:p>
          <a:p>
            <a:r>
              <a:rPr lang="en-US" sz="2800" dirty="0" smtClean="0"/>
              <a:t>1984-1986: MSEE, Georgia Tech</a:t>
            </a:r>
          </a:p>
          <a:p>
            <a:r>
              <a:rPr lang="en-US" sz="2800" dirty="0" smtClean="0"/>
              <a:t>1985-1990: Transmission planning engineer, PG&amp;E, </a:t>
            </a:r>
            <a:r>
              <a:rPr lang="en-US" sz="2800" dirty="0" err="1" smtClean="0"/>
              <a:t>SanFrncs</a:t>
            </a:r>
            <a:endParaRPr lang="en-US" sz="2800" dirty="0" smtClean="0"/>
          </a:p>
          <a:p>
            <a:r>
              <a:rPr lang="en-US" sz="2800" dirty="0" smtClean="0"/>
              <a:t>1990-1992: PhD in EE, Georgia Tech</a:t>
            </a:r>
          </a:p>
          <a:p>
            <a:r>
              <a:rPr lang="en-US" sz="2800" dirty="0" smtClean="0"/>
              <a:t>1992-now: Iowa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46449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pPr marL="342900" lvl="0" indent="-342900"/>
            <a:r>
              <a:rPr lang="en-US" dirty="0" smtClean="0"/>
              <a:t>My research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553200"/>
            <a:ext cx="2133600" cy="365125"/>
          </a:xfrm>
        </p:spPr>
        <p:txBody>
          <a:bodyPr/>
          <a:lstStyle/>
          <a:p>
            <a:fld id="{72F737B2-2E08-49DC-A6FF-38B9E078FB4D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7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Infrastructure investment planning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Venkat Krishnan, Post-doc: Energy &amp; transportation systems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Diego </a:t>
            </a:r>
            <a:r>
              <a:rPr lang="en-US" sz="2000" dirty="0" err="1" smtClean="0"/>
              <a:t>Meijia</a:t>
            </a:r>
            <a:r>
              <a:rPr lang="en-US" sz="2000" dirty="0" smtClean="0"/>
              <a:t>, PhD: Long-term uncertainty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Santiago </a:t>
            </a:r>
            <a:r>
              <a:rPr lang="en-US" sz="2000" dirty="0" err="1" smtClean="0"/>
              <a:t>Lemos</a:t>
            </a:r>
            <a:r>
              <a:rPr lang="en-US" sz="2000" dirty="0" smtClean="0"/>
              <a:t>, PhD: Integrated planning for electric &amp; natural gas infrastructure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Joseph Slegers, MS: Long-term planning with natural gas for light-duty vehicles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086" y="5112603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Risk-based security constrained economic dispatch (SCED)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Qin Wang, PhD: Risk-based SCED for electricity markets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086" y="3427274"/>
            <a:ext cx="90569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Integration of variable generation/storage/frequency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Trishna Das, PhD: Storage technologies for high penetration of variable gen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Mei Li, PhD: Transmission reconfiguration for large-scale generation shifts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/>
              <a:t>Guangyuan </a:t>
            </a:r>
            <a:r>
              <a:rPr lang="en-US" sz="2000" dirty="0" smtClean="0"/>
              <a:t>Zhang, PhD: Slow dynamics, markets, and variable generation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Pat Kreymborg, PhD: Cap/ancillary service </a:t>
            </a:r>
            <a:r>
              <a:rPr lang="en-US" sz="2000" dirty="0" err="1" smtClean="0"/>
              <a:t>mrkts</a:t>
            </a:r>
            <a:r>
              <a:rPr lang="en-US" sz="2000" dirty="0" smtClean="0"/>
              <a:t> &amp; </a:t>
            </a:r>
            <a:r>
              <a:rPr lang="en-US" sz="2000" dirty="0" err="1" smtClean="0"/>
              <a:t>cntrl</a:t>
            </a:r>
            <a:r>
              <a:rPr lang="en-US" sz="2000" dirty="0" smtClean="0"/>
              <a:t> for increased wind pen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3372" y="5719227"/>
            <a:ext cx="8915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Dynamic analysis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Siddhartha Khaitan, Post-doc: Hi-</a:t>
            </a:r>
            <a:r>
              <a:rPr lang="en-US" sz="2000" dirty="0" err="1" smtClean="0"/>
              <a:t>perf</a:t>
            </a:r>
            <a:r>
              <a:rPr lang="en-US" sz="2000" dirty="0" smtClean="0"/>
              <a:t> comp apps for dynamic analysis in </a:t>
            </a:r>
            <a:r>
              <a:rPr lang="en-US" sz="2000" dirty="0" err="1" smtClean="0"/>
              <a:t>pwr</a:t>
            </a:r>
            <a:r>
              <a:rPr lang="en-US" sz="2000" dirty="0" smtClean="0"/>
              <a:t> sys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Lei Tang, PhD: A dynamic </a:t>
            </a:r>
            <a:r>
              <a:rPr lang="en-US" sz="2000" dirty="0"/>
              <a:t>security assessment processing system (</a:t>
            </a:r>
            <a:r>
              <a:rPr lang="en-US" sz="2000" dirty="0" smtClean="0"/>
              <a:t>DSAPS)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057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Transmission planning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/>
              <a:t>Oluwaseyi Olatujoye, PhD: Flexibility based </a:t>
            </a:r>
            <a:r>
              <a:rPr lang="en-US" sz="2000" dirty="0" smtClean="0"/>
              <a:t>planning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/>
              <a:t>James Slegers, MS: Resource to backbone transmission for high wind </a:t>
            </a:r>
            <a:r>
              <a:rPr lang="en-US" sz="2000" dirty="0" smtClean="0"/>
              <a:t>penetration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/>
              <a:t>Yifan Li, PhD, PhD: High capacity continental transmission overlay design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293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 fontScale="90000"/>
          </a:bodyPr>
          <a:lstStyle/>
          <a:p>
            <a:pPr marL="342900" lvl="0" indent="-342900"/>
            <a:r>
              <a:rPr lang="en-US" dirty="0" smtClean="0"/>
              <a:t>High-level </a:t>
            </a:r>
            <a:r>
              <a:rPr lang="en-US" dirty="0"/>
              <a:t>v</a:t>
            </a:r>
            <a:r>
              <a:rPr lang="en-US" dirty="0" smtClean="0"/>
              <a:t>iew of how I* do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553200"/>
            <a:ext cx="2133600" cy="365125"/>
          </a:xfrm>
        </p:spPr>
        <p:txBody>
          <a:bodyPr/>
          <a:lstStyle/>
          <a:p>
            <a:fld id="{72F737B2-2E08-49DC-A6FF-38B9E078FB4D}" type="slidenum">
              <a:rPr lang="en-US" smtClean="0"/>
              <a:t>6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6096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I work in a university; doing research in industry may look somewhat different.</a:t>
            </a:r>
          </a:p>
          <a:p>
            <a:r>
              <a:rPr lang="en-US" dirty="0" smtClean="0"/>
              <a:t>*I am a professor; a student’s scope is  different.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55" y="990600"/>
            <a:ext cx="4345745" cy="321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259" y="3379787"/>
            <a:ext cx="3343741" cy="279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0" y="685800"/>
            <a:ext cx="5562600" cy="3886200"/>
          </a:xfrm>
          <a:prstGeom prst="ellipse">
            <a:avLst/>
          </a:prstGeom>
          <a:noFill/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281448" y="2238703"/>
            <a:ext cx="1087821" cy="1450428"/>
          </a:xfrm>
          <a:custGeom>
            <a:avLst/>
            <a:gdLst>
              <a:gd name="connsiteX0" fmla="*/ 0 w 1087821"/>
              <a:gd name="connsiteY0" fmla="*/ 0 h 1450428"/>
              <a:gd name="connsiteX1" fmla="*/ 898635 w 1087821"/>
              <a:gd name="connsiteY1" fmla="*/ 567559 h 1450428"/>
              <a:gd name="connsiteX2" fmla="*/ 378373 w 1087821"/>
              <a:gd name="connsiteY2" fmla="*/ 630621 h 1450428"/>
              <a:gd name="connsiteX3" fmla="*/ 1087821 w 1087821"/>
              <a:gd name="connsiteY3" fmla="*/ 1450428 h 1450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7821" h="1450428">
                <a:moveTo>
                  <a:pt x="0" y="0"/>
                </a:moveTo>
                <a:cubicBezTo>
                  <a:pt x="417786" y="231228"/>
                  <a:pt x="835573" y="462456"/>
                  <a:pt x="898635" y="567559"/>
                </a:cubicBezTo>
                <a:cubicBezTo>
                  <a:pt x="961697" y="672662"/>
                  <a:pt x="346842" y="483476"/>
                  <a:pt x="378373" y="630621"/>
                </a:cubicBezTo>
                <a:cubicBezTo>
                  <a:pt x="409904" y="777766"/>
                  <a:pt x="748862" y="1114097"/>
                  <a:pt x="1087821" y="1450428"/>
                </a:cubicBezTo>
              </a:path>
            </a:pathLst>
          </a:custGeom>
          <a:noFill/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4572000"/>
            <a:ext cx="304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other effects on the mind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eviewing papers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ttending a seminar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reparing a lecture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reading a novel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reading trade journal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eading the paper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listening to a webinar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14600" y="4572000"/>
            <a:ext cx="33107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v</a:t>
            </a:r>
            <a:r>
              <a:rPr lang="en-US" dirty="0" smtClean="0"/>
              <a:t>isiting  a company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alking with a student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answering a question in-class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articipating in a panel review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taking a shower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rayer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riving…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0"/>
            <a:ext cx="9296400" cy="792162"/>
          </a:xfrm>
        </p:spPr>
        <p:txBody>
          <a:bodyPr>
            <a:normAutofit fontScale="90000"/>
          </a:bodyPr>
          <a:lstStyle/>
          <a:p>
            <a:pPr marL="342900" lvl="0" indent="-342900"/>
            <a:r>
              <a:rPr lang="en-US" dirty="0"/>
              <a:t>G</a:t>
            </a:r>
            <a:r>
              <a:rPr lang="en-US" dirty="0" smtClean="0"/>
              <a:t>eneral perspectives (of which I am aware)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553200"/>
            <a:ext cx="2133600" cy="365125"/>
          </a:xfrm>
        </p:spPr>
        <p:txBody>
          <a:bodyPr/>
          <a:lstStyle/>
          <a:p>
            <a:fld id="{72F737B2-2E08-49DC-A6FF-38B9E078FB4D}" type="slidenum">
              <a:rPr lang="en-US" smtClean="0"/>
              <a:t>7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096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Some good, or at least, not bad….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Research</a:t>
            </a:r>
            <a:r>
              <a:rPr lang="en-US" sz="2800" dirty="0"/>
              <a:t>, instruction, and outreach are heavily dependent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Look for efficiencies: do 1 thing, use it in 2-3 ways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Like to work </a:t>
            </a:r>
            <a:r>
              <a:rPr lang="en-US" sz="2800" dirty="0"/>
              <a:t>with/learn from industry folks </a:t>
            </a: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S</a:t>
            </a:r>
            <a:r>
              <a:rPr lang="en-US" sz="2800" dirty="0" smtClean="0"/>
              <a:t>ee big picture well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Like to praise good work/effort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P</a:t>
            </a:r>
            <a:r>
              <a:rPr lang="en-US" sz="2800" dirty="0" smtClean="0"/>
              <a:t>ut much </a:t>
            </a:r>
            <a:r>
              <a:rPr lang="en-US" sz="2800" dirty="0" err="1" smtClean="0"/>
              <a:t>intlctl</a:t>
            </a:r>
            <a:r>
              <a:rPr lang="en-US" sz="2800" dirty="0" smtClean="0"/>
              <a:t> effort in proposals; expect to win all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Look to avoid pride in knowledge; remain teachable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001631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Some bad, or at least, not good….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Less patient exploring details of a problem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Expect all students to be very autonomous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Do not say “no” often enough and become overloaded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Often don’t do what I don’t like to do until I have to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Don’t allocate reading time: read only for directed purpose</a:t>
            </a:r>
          </a:p>
        </p:txBody>
      </p:sp>
    </p:spTree>
    <p:extLst>
      <p:ext uri="{BB962C8B-B14F-4D97-AF65-F5344CB8AC3E}">
        <p14:creationId xmlns:p14="http://schemas.microsoft.com/office/powerpoint/2010/main" val="259662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38100" y="4953000"/>
            <a:ext cx="9144000" cy="6614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828800"/>
            <a:ext cx="9144000" cy="2514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 fontScale="90000"/>
          </a:bodyPr>
          <a:lstStyle/>
          <a:p>
            <a:pPr marL="342900" lvl="0" indent="-342900"/>
            <a:r>
              <a:rPr lang="en-US" dirty="0" smtClean="0"/>
              <a:t>Response to (some of) the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553200"/>
            <a:ext cx="2133600" cy="365125"/>
          </a:xfrm>
        </p:spPr>
        <p:txBody>
          <a:bodyPr/>
          <a:lstStyle/>
          <a:p>
            <a:fld id="{72F737B2-2E08-49DC-A6FF-38B9E078FB4D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828800"/>
            <a:ext cx="9067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How </a:t>
            </a:r>
            <a:r>
              <a:rPr lang="en-US" sz="2000" dirty="0"/>
              <a:t>do we become aware of the problems we work on?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What are the attributes of a “good research problem”?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To what extent can research be planned?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What is the interplay between creativity and literature review?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What is the desired “end-product” of a research project (paper? “contribution”? patent? technology transfer? impact? graduated student?); how in the research process does choice of “end-product” affect what happens?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When does bottom-up and top-down thinking yield their greatest potential?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How are solution approaches identified?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What constitutes acceptable evidence that a problem is indeed solved?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What organizational structures and modes of human interaction are effective in facilitating research</a:t>
            </a:r>
            <a:r>
              <a:rPr lang="en-US" sz="2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9344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pPr marL="342900" lvl="0" indent="-342900"/>
            <a:r>
              <a:rPr lang="en-US" dirty="0" smtClean="0"/>
              <a:t>Research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98642" y="6553201"/>
            <a:ext cx="669157" cy="304800"/>
          </a:xfrm>
        </p:spPr>
        <p:txBody>
          <a:bodyPr/>
          <a:lstStyle/>
          <a:p>
            <a:fld id="{72F737B2-2E08-49DC-A6FF-38B9E078FB4D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3713" y="533400"/>
            <a:ext cx="7072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How </a:t>
            </a:r>
            <a:r>
              <a:rPr lang="en-US" sz="2000" b="1" dirty="0"/>
              <a:t>do we become aware of the problems </a:t>
            </a:r>
            <a:r>
              <a:rPr lang="en-US" sz="2000" b="1" dirty="0" smtClean="0"/>
              <a:t>(areas) we </a:t>
            </a:r>
            <a:r>
              <a:rPr lang="en-US" sz="2000" b="1" dirty="0"/>
              <a:t>work </a:t>
            </a:r>
            <a:r>
              <a:rPr lang="en-US" sz="2000" b="1" dirty="0" smtClean="0"/>
              <a:t>on? </a:t>
            </a:r>
            <a:endParaRPr lang="en-US" sz="20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685800" y="874455"/>
            <a:ext cx="419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#1: Do not be afraid….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to dream,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to imagine,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to create and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to express it.</a:t>
            </a:r>
            <a:endParaRPr lang="en-US" sz="3200" dirty="0"/>
          </a:p>
        </p:txBody>
      </p:sp>
      <p:sp>
        <p:nvSpPr>
          <p:cNvPr id="87" name="TextBox 86"/>
          <p:cNvSpPr txBox="1"/>
          <p:nvPr/>
        </p:nvSpPr>
        <p:spPr>
          <a:xfrm>
            <a:off x="0" y="3309878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Some take-</a:t>
            </a:r>
            <a:r>
              <a:rPr lang="en-US" sz="3000" dirty="0" err="1" smtClean="0"/>
              <a:t>aways</a:t>
            </a:r>
            <a:r>
              <a:rPr lang="en-US" sz="3000" dirty="0" smtClean="0"/>
              <a:t> from the next slide: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Proposals are fertile ways to dream, imagine, create,…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My “research problems” have evolved over much time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Students have helped me in this process a great deal!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Teaching academic and short courses have also helped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Earlier, partly-related experiences contributed.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I can, in hindsight, recognize pivotal moments</a:t>
            </a:r>
            <a:endParaRPr lang="en-US" sz="3000" dirty="0"/>
          </a:p>
        </p:txBody>
      </p:sp>
      <p:sp>
        <p:nvSpPr>
          <p:cNvPr id="88" name="TextBox 87"/>
          <p:cNvSpPr txBox="1"/>
          <p:nvPr/>
        </p:nvSpPr>
        <p:spPr>
          <a:xfrm>
            <a:off x="5105400" y="914400"/>
            <a:ext cx="388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#2: Be patient: it is a process that benefits from  learning deeply about the area and its attributes.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485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  <a:headEnd type="none" w="med" len="med"/>
          <a:tailEnd type="triangle" w="lg" len="lg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14199</TotalTime>
  <Words>1614</Words>
  <Application>Microsoft Office PowerPoint</Application>
  <PresentationFormat>On-screen Show (4:3)</PresentationFormat>
  <Paragraphs>271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Custom Design</vt:lpstr>
      <vt:lpstr>Research overview and  cognitive approaches</vt:lpstr>
      <vt:lpstr>Overview</vt:lpstr>
      <vt:lpstr>Objective</vt:lpstr>
      <vt:lpstr>My background</vt:lpstr>
      <vt:lpstr>My research program</vt:lpstr>
      <vt:lpstr>High-level view of how I* do research</vt:lpstr>
      <vt:lpstr>General perspectives (of which I am aware)</vt:lpstr>
      <vt:lpstr>Response to (some of) the questions</vt:lpstr>
      <vt:lpstr>Research problems</vt:lpstr>
      <vt:lpstr>Research problems</vt:lpstr>
      <vt:lpstr>Research problems</vt:lpstr>
      <vt:lpstr>Research problems</vt:lpstr>
      <vt:lpstr>Research project</vt:lpstr>
      <vt:lpstr>Research approach</vt:lpstr>
      <vt:lpstr>Research approach</vt:lpstr>
      <vt:lpstr>Final comment</vt:lpstr>
    </vt:vector>
  </TitlesOfParts>
  <Company>Iowa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WESEP Faculty Meeting</dc:title>
  <dc:creator>McCalley, James D [E CPE]</dc:creator>
  <cp:lastModifiedBy>McCalley, James D [E CPE]</cp:lastModifiedBy>
  <cp:revision>167</cp:revision>
  <dcterms:created xsi:type="dcterms:W3CDTF">2011-11-15T12:29:19Z</dcterms:created>
  <dcterms:modified xsi:type="dcterms:W3CDTF">2012-08-31T16:42:13Z</dcterms:modified>
</cp:coreProperties>
</file>