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0" r:id="rId5"/>
  </p:sldMasterIdLst>
  <p:notesMasterIdLst>
    <p:notesMasterId r:id="rId17"/>
  </p:notesMasterIdLst>
  <p:sldIdLst>
    <p:sldId id="279" r:id="rId6"/>
    <p:sldId id="272" r:id="rId7"/>
    <p:sldId id="276" r:id="rId8"/>
    <p:sldId id="257" r:id="rId9"/>
    <p:sldId id="275" r:id="rId10"/>
    <p:sldId id="277" r:id="rId11"/>
    <p:sldId id="273" r:id="rId12"/>
    <p:sldId id="271" r:id="rId13"/>
    <p:sldId id="278" r:id="rId14"/>
    <p:sldId id="280" r:id="rId15"/>
    <p:sldId id="274" r:id="rId16"/>
  </p:sldIdLst>
  <p:sldSz cx="12188825" cy="6858000"/>
  <p:notesSz cx="6858000" cy="9144000"/>
  <p:defaultTextStyle>
    <a:defPPr>
      <a:defRPr lang="en-US"/>
    </a:defPPr>
    <a:lvl1pPr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Franklin Gothic Book" charset="0"/>
        <a:ea typeface="ヒラギノ角ゴ Pro W3" charset="0"/>
        <a:cs typeface="ヒラギノ角ゴ Pro W3" charset="0"/>
      </a:defRPr>
    </a:lvl5pPr>
    <a:lvl6pPr marL="2286000" algn="l" defTabSz="457200" rtl="0" eaLnBrk="1" latinLnBrk="0" hangingPunct="1">
      <a:defRPr kern="1200">
        <a:solidFill>
          <a:schemeClr val="tx1"/>
        </a:solidFill>
        <a:latin typeface="Franklin Gothic Book" charset="0"/>
        <a:ea typeface="ヒラギノ角ゴ Pro W3" charset="0"/>
        <a:cs typeface="ヒラギノ角ゴ Pro W3" charset="0"/>
      </a:defRPr>
    </a:lvl6pPr>
    <a:lvl7pPr marL="2743200" algn="l" defTabSz="457200" rtl="0" eaLnBrk="1" latinLnBrk="0" hangingPunct="1">
      <a:defRPr kern="1200">
        <a:solidFill>
          <a:schemeClr val="tx1"/>
        </a:solidFill>
        <a:latin typeface="Franklin Gothic Book" charset="0"/>
        <a:ea typeface="ヒラギノ角ゴ Pro W3" charset="0"/>
        <a:cs typeface="ヒラギノ角ゴ Pro W3" charset="0"/>
      </a:defRPr>
    </a:lvl7pPr>
    <a:lvl8pPr marL="3200400" algn="l" defTabSz="457200" rtl="0" eaLnBrk="1" latinLnBrk="0" hangingPunct="1">
      <a:defRPr kern="1200">
        <a:solidFill>
          <a:schemeClr val="tx1"/>
        </a:solidFill>
        <a:latin typeface="Franklin Gothic Book" charset="0"/>
        <a:ea typeface="ヒラギノ角ゴ Pro W3" charset="0"/>
        <a:cs typeface="ヒラギノ角ゴ Pro W3" charset="0"/>
      </a:defRPr>
    </a:lvl8pPr>
    <a:lvl9pPr marL="3657600" algn="l" defTabSz="457200" rtl="0" eaLnBrk="1" latinLnBrk="0" hangingPunct="1">
      <a:defRPr kern="1200">
        <a:solidFill>
          <a:schemeClr val="tx1"/>
        </a:solidFill>
        <a:latin typeface="Franklin Gothic Book"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4754" autoAdjust="0"/>
    <p:restoredTop sz="91583" autoAdjust="0"/>
  </p:normalViewPr>
  <p:slideViewPr>
    <p:cSldViewPr snapToGrid="0">
      <p:cViewPr>
        <p:scale>
          <a:sx n="60" d="100"/>
          <a:sy n="60" d="100"/>
        </p:scale>
        <p:origin x="38" y="365"/>
      </p:cViewPr>
      <p:guideLst>
        <p:guide orient="horz" pos="2160"/>
        <p:guide pos="3839"/>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D0D593-AD0E-41F6-BE05-BBC8DF7613B1}"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466A5-4C2F-4B9D-B38D-5D436126C3AF}" type="slidenum">
              <a:rPr lang="en-US" smtClean="0"/>
              <a:t>‹#›</a:t>
            </a:fld>
            <a:endParaRPr lang="en-US"/>
          </a:p>
        </p:txBody>
      </p:sp>
    </p:spTree>
    <p:extLst>
      <p:ext uri="{BB962C8B-B14F-4D97-AF65-F5344CB8AC3E}">
        <p14:creationId xmlns:p14="http://schemas.microsoft.com/office/powerpoint/2010/main" val="4162363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E466A5-4C2F-4B9D-B38D-5D436126C3AF}" type="slidenum">
              <a:rPr lang="en-US" smtClean="0"/>
              <a:t>1</a:t>
            </a:fld>
            <a:endParaRPr lang="en-US"/>
          </a:p>
        </p:txBody>
      </p:sp>
    </p:spTree>
    <p:extLst>
      <p:ext uri="{BB962C8B-B14F-4D97-AF65-F5344CB8AC3E}">
        <p14:creationId xmlns:p14="http://schemas.microsoft.com/office/powerpoint/2010/main" val="2737651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Rectangle 4"/>
          <p:cNvSpPr/>
          <p:nvPr/>
        </p:nvSpPr>
        <p:spPr>
          <a:xfrm>
            <a:off x="0" y="676275"/>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pic>
        <p:nvPicPr>
          <p:cNvPr id="6" name="Picture 14" descr="EERE identifier_vert_2017_top bleed_BC.jpg"/>
          <p:cNvPicPr>
            <a:picLocks noChangeAspect="1"/>
          </p:cNvPicPr>
          <p:nvPr/>
        </p:nvPicPr>
        <p:blipFill>
          <a:blip r:embed="rId2" cstate="email">
            <a:extLst>
              <a:ext uri="{28A0092B-C50C-407E-A947-70E740481C1C}">
                <a14:useLocalDpi xmlns:a14="http://schemas.microsoft.com/office/drawing/2010/main" val="0"/>
              </a:ext>
            </a:extLst>
          </a:blip>
          <a:srcRect t="28281"/>
          <a:stretch>
            <a:fillRect/>
          </a:stretch>
        </p:blipFill>
        <p:spPr bwMode="auto">
          <a:xfrm>
            <a:off x="863600" y="0"/>
            <a:ext cx="1831975" cy="133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0" y="3412568"/>
            <a:ext cx="12188825" cy="3457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Subtitle 2"/>
          <p:cNvSpPr>
            <a:spLocks noGrp="1"/>
          </p:cNvSpPr>
          <p:nvPr>
            <p:ph type="subTitle" idx="1"/>
          </p:nvPr>
        </p:nvSpPr>
        <p:spPr>
          <a:xfrm>
            <a:off x="738928" y="1544720"/>
            <a:ext cx="11023467" cy="702831"/>
          </a:xfrm>
          <a:prstGeom prst="rect">
            <a:avLst/>
          </a:prstGeom>
        </p:spPr>
        <p:txBody>
          <a:bodyPr>
            <a:normAutofit/>
          </a:bodyPr>
          <a:lstStyle>
            <a:lvl1pPr marL="0" indent="0" algn="l">
              <a:buNone/>
              <a:defRPr sz="4000" b="1" i="0">
                <a:solidFill>
                  <a:srgbClr val="282B2E"/>
                </a:solidFill>
                <a:latin typeface="+mj-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0" name="Text Placeholder 17"/>
          <p:cNvSpPr>
            <a:spLocks noGrp="1"/>
          </p:cNvSpPr>
          <p:nvPr>
            <p:ph type="body" sz="quarter" idx="10"/>
          </p:nvPr>
        </p:nvSpPr>
        <p:spPr>
          <a:xfrm>
            <a:off x="739366" y="2400759"/>
            <a:ext cx="5559954"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rgbClr val="282B2E"/>
                </a:solidFill>
                <a:effectLst/>
                <a:uLnTx/>
                <a:uFillTx/>
                <a:latin typeface="+mn-lt"/>
                <a:cs typeface="Arial"/>
              </a:defRPr>
            </a:lvl1pPr>
          </a:lstStyle>
          <a:p>
            <a:pPr lvl="0"/>
            <a:r>
              <a:rPr lang="en-US" noProof="0"/>
              <a:t>Click to edit Master text styles</a:t>
            </a:r>
          </a:p>
        </p:txBody>
      </p:sp>
      <p:sp>
        <p:nvSpPr>
          <p:cNvPr id="22" name="Text Placeholder 18"/>
          <p:cNvSpPr>
            <a:spLocks noGrp="1"/>
          </p:cNvSpPr>
          <p:nvPr>
            <p:ph type="body" sz="quarter" idx="13"/>
          </p:nvPr>
        </p:nvSpPr>
        <p:spPr>
          <a:xfrm>
            <a:off x="745281" y="2848574"/>
            <a:ext cx="2472608" cy="288687"/>
          </a:xfrm>
          <a:prstGeom prst="rect">
            <a:avLst/>
          </a:prstGeom>
        </p:spPr>
        <p:txBody>
          <a:bodyPr>
            <a:normAutofit/>
          </a:bodyPr>
          <a:lstStyle>
            <a:lvl1pPr>
              <a:buNone/>
              <a:defRPr sz="1200">
                <a:solidFill>
                  <a:srgbClr val="282B2E"/>
                </a:solidFill>
                <a:latin typeface="+mn-lt"/>
                <a:cs typeface="Arial"/>
              </a:defRPr>
            </a:lvl1pPr>
            <a:lvl5pPr>
              <a:defRPr/>
            </a:lvl5pPr>
          </a:lstStyle>
          <a:p>
            <a:pPr lvl="0"/>
            <a:r>
              <a:rPr lang="en-US"/>
              <a:t>Click to edit Master text styles</a:t>
            </a:r>
          </a:p>
        </p:txBody>
      </p:sp>
    </p:spTree>
    <p:extLst>
      <p:ext uri="{BB962C8B-B14F-4D97-AF65-F5344CB8AC3E}">
        <p14:creationId xmlns:p14="http://schemas.microsoft.com/office/powerpoint/2010/main" val="394430338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8182F-0585-86C7-1E54-CC2AF223DE26}"/>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D8B3ABB2-42E4-4EFA-F449-D08EADF929A7}"/>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Tree>
    <p:extLst>
      <p:ext uri="{BB962C8B-B14F-4D97-AF65-F5344CB8AC3E}">
        <p14:creationId xmlns:p14="http://schemas.microsoft.com/office/powerpoint/2010/main" val="234536823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0"/>
          </p:nvPr>
        </p:nvSpPr>
        <p:spPr>
          <a:xfrm>
            <a:off x="477490" y="1046532"/>
            <a:ext cx="11233341"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126992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sz="half" idx="1"/>
          </p:nvPr>
        </p:nvSpPr>
        <p:spPr>
          <a:xfrm>
            <a:off x="499895" y="1677981"/>
            <a:ext cx="5504894"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6315484" y="1677981"/>
            <a:ext cx="5664219"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8"/>
          <p:cNvSpPr>
            <a:spLocks noGrp="1"/>
          </p:cNvSpPr>
          <p:nvPr>
            <p:ph type="body" sz="quarter" idx="10"/>
          </p:nvPr>
        </p:nvSpPr>
        <p:spPr>
          <a:xfrm>
            <a:off x="499895" y="1068381"/>
            <a:ext cx="5494937"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6315484" y="1068381"/>
            <a:ext cx="5664219"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143294463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573" y="1045595"/>
            <a:ext cx="1009798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18582127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 white">
    <p:spTree>
      <p:nvGrpSpPr>
        <p:cNvPr id="1" name=""/>
        <p:cNvGrpSpPr/>
        <p:nvPr/>
      </p:nvGrpSpPr>
      <p:grpSpPr>
        <a:xfrm>
          <a:off x="0" y="0"/>
          <a:ext cx="0" cy="0"/>
          <a:chOff x="0" y="0"/>
          <a:chExt cx="0" cy="0"/>
        </a:xfrm>
      </p:grpSpPr>
      <p:sp>
        <p:nvSpPr>
          <p:cNvPr id="4" name="Rectangle 3"/>
          <p:cNvSpPr/>
          <p:nvPr/>
        </p:nvSpPr>
        <p:spPr>
          <a:xfrm>
            <a:off x="0" y="676275"/>
            <a:ext cx="12188825"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7"/>
            <a:ext cx="12188825" cy="812725"/>
          </a:xfrm>
        </p:spPr>
        <p:txBody>
          <a:bodyPr/>
          <a:lstStyle>
            <a:lvl1pPr algn="ctr">
              <a:defRPr/>
            </a:lvl1pPr>
          </a:lstStyle>
          <a:p>
            <a:r>
              <a:rPr lang="en-US"/>
              <a:t>Click to edit Master title style</a:t>
            </a:r>
            <a:endParaRPr lang="en-US" dirty="0"/>
          </a:p>
        </p:txBody>
      </p:sp>
      <p:sp>
        <p:nvSpPr>
          <p:cNvPr id="7"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74817148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 column - green">
    <p:spTree>
      <p:nvGrpSpPr>
        <p:cNvPr id="1" name=""/>
        <p:cNvGrpSpPr/>
        <p:nvPr/>
      </p:nvGrpSpPr>
      <p:grpSpPr>
        <a:xfrm>
          <a:off x="0" y="0"/>
          <a:ext cx="0" cy="0"/>
          <a:chOff x="0" y="0"/>
          <a:chExt cx="0" cy="0"/>
        </a:xfrm>
      </p:grpSpPr>
      <p:sp>
        <p:nvSpPr>
          <p:cNvPr id="4" name="Rectangle 3"/>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8" name="Content Placeholder 6"/>
          <p:cNvSpPr>
            <a:spLocks noGrp="1"/>
          </p:cNvSpPr>
          <p:nvPr>
            <p:ph sz="quarter" idx="10"/>
          </p:nvPr>
        </p:nvSpPr>
        <p:spPr>
          <a:xfrm>
            <a:off x="477490" y="1046532"/>
            <a:ext cx="11233341"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741987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lumn  - green">
    <p:spTree>
      <p:nvGrpSpPr>
        <p:cNvPr id="1" name=""/>
        <p:cNvGrpSpPr/>
        <p:nvPr/>
      </p:nvGrpSpPr>
      <p:grpSpPr>
        <a:xfrm>
          <a:off x="0" y="0"/>
          <a:ext cx="0" cy="0"/>
          <a:chOff x="0" y="0"/>
          <a:chExt cx="0" cy="0"/>
        </a:xfrm>
      </p:grpSpPr>
      <p:sp>
        <p:nvSpPr>
          <p:cNvPr id="7" name="Rectangle 6"/>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ontent Placeholder 2"/>
          <p:cNvSpPr>
            <a:spLocks noGrp="1"/>
          </p:cNvSpPr>
          <p:nvPr>
            <p:ph sz="half" idx="1"/>
          </p:nvPr>
        </p:nvSpPr>
        <p:spPr>
          <a:xfrm>
            <a:off x="499895" y="1677981"/>
            <a:ext cx="5504894"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6315484" y="1677981"/>
            <a:ext cx="5664219"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8"/>
          <p:cNvSpPr>
            <a:spLocks noGrp="1"/>
          </p:cNvSpPr>
          <p:nvPr>
            <p:ph type="body" sz="quarter" idx="10"/>
          </p:nvPr>
        </p:nvSpPr>
        <p:spPr>
          <a:xfrm>
            <a:off x="499895" y="1068381"/>
            <a:ext cx="5494937"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5484" y="1068381"/>
            <a:ext cx="5664219"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27673530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 green">
    <p:spTree>
      <p:nvGrpSpPr>
        <p:cNvPr id="1" name=""/>
        <p:cNvGrpSpPr/>
        <p:nvPr/>
      </p:nvGrpSpPr>
      <p:grpSpPr>
        <a:xfrm>
          <a:off x="0" y="0"/>
          <a:ext cx="0" cy="0"/>
          <a:chOff x="0" y="0"/>
          <a:chExt cx="0" cy="0"/>
        </a:xfrm>
      </p:grpSpPr>
      <p:sp>
        <p:nvSpPr>
          <p:cNvPr id="4" name="Rectangle 3"/>
          <p:cNvSpPr/>
          <p:nvPr/>
        </p:nvSpPr>
        <p:spPr>
          <a:xfrm>
            <a:off x="0" y="847725"/>
            <a:ext cx="12188825"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88825"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Chart Placeholder 6"/>
          <p:cNvSpPr>
            <a:spLocks noGrp="1"/>
          </p:cNvSpPr>
          <p:nvPr>
            <p:ph type="chart" sz="quarter" idx="10"/>
          </p:nvPr>
        </p:nvSpPr>
        <p:spPr>
          <a:xfrm>
            <a:off x="487573" y="1045595"/>
            <a:ext cx="1009798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96491929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 green">
    <p:spTree>
      <p:nvGrpSpPr>
        <p:cNvPr id="1" name=""/>
        <p:cNvGrpSpPr/>
        <p:nvPr/>
      </p:nvGrpSpPr>
      <p:grpSpPr>
        <a:xfrm>
          <a:off x="0" y="0"/>
          <a:ext cx="0" cy="0"/>
          <a:chOff x="0" y="0"/>
          <a:chExt cx="0" cy="0"/>
        </a:xfrm>
      </p:grpSpPr>
      <p:sp>
        <p:nvSpPr>
          <p:cNvPr id="3" name="Rectangle 2"/>
          <p:cNvSpPr/>
          <p:nvPr/>
        </p:nvSpPr>
        <p:spPr>
          <a:xfrm>
            <a:off x="0" y="0"/>
            <a:ext cx="12188825"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12188825"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auto">
              <a:spcAft>
                <a:spcPts val="0"/>
              </a:spcAft>
              <a:defRPr/>
            </a:pPr>
            <a:r>
              <a:rPr>
                <a:solidFill>
                  <a:srgbClr val="FFFFFF"/>
                </a:solidFill>
              </a:rPr>
              <a:t>Click to edit Master title style</a:t>
            </a:r>
          </a:p>
        </p:txBody>
      </p:sp>
      <p:sp>
        <p:nvSpPr>
          <p:cNvPr id="10" name="Text Placeholder 6"/>
          <p:cNvSpPr>
            <a:spLocks noGrp="1"/>
          </p:cNvSpPr>
          <p:nvPr>
            <p:ph type="body" sz="quarter" idx="11"/>
          </p:nvPr>
        </p:nvSpPr>
        <p:spPr>
          <a:xfrm>
            <a:off x="1" y="3257084"/>
            <a:ext cx="12188824"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3519810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1849438" y="6578600"/>
            <a:ext cx="10339387"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0" y="6578600"/>
            <a:ext cx="1849438"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1013" y="-38100"/>
            <a:ext cx="11630025"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585575" y="6605588"/>
            <a:ext cx="603250" cy="241300"/>
          </a:xfrm>
          <a:prstGeom prst="rect">
            <a:avLst/>
          </a:prstGeom>
        </p:spPr>
        <p:txBody>
          <a:bodyPr>
            <a:norm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fontAlgn="auto" hangingPunct="1">
              <a:lnSpc>
                <a:spcPct val="90000"/>
              </a:lnSpc>
              <a:spcBef>
                <a:spcPct val="20000"/>
              </a:spcBef>
              <a:spcAft>
                <a:spcPts val="0"/>
              </a:spcAft>
              <a:buFont typeface="Arial" charset="0"/>
              <a:buNone/>
              <a:defRPr/>
            </a:pPr>
            <a:fld id="{964C6B53-FBBF-5547-9B59-8D6BF7FA2888}" type="slidenum">
              <a:rPr lang="en-US" sz="900">
                <a:solidFill>
                  <a:srgbClr val="FFFFFF"/>
                </a:solidFill>
                <a:latin typeface="Franklin Gothic Book" charset="0"/>
                <a:cs typeface="Arial" charset="0"/>
              </a:rPr>
              <a:pPr algn="ctr" eaLnBrk="1" fontAlgn="auto" hangingPunct="1">
                <a:lnSpc>
                  <a:spcPct val="90000"/>
                </a:lnSpc>
                <a:spcBef>
                  <a:spcPct val="20000"/>
                </a:spcBef>
                <a:spcAft>
                  <a:spcPts val="0"/>
                </a:spcAft>
                <a:buFont typeface="Arial" charset="0"/>
                <a:buNone/>
                <a:defRPr/>
              </a:pPr>
              <a:t>‹#›</a:t>
            </a:fld>
            <a:endParaRPr lang="en-US" sz="900">
              <a:solidFill>
                <a:srgbClr val="FFFFFF"/>
              </a:solidFill>
              <a:latin typeface="Franklin Gothic Book" charset="0"/>
              <a:cs typeface="Arial" charset="0"/>
            </a:endParaRPr>
          </a:p>
        </p:txBody>
      </p:sp>
      <p:sp>
        <p:nvSpPr>
          <p:cNvPr id="11" name="Rectangle 10"/>
          <p:cNvSpPr/>
          <p:nvPr/>
        </p:nvSpPr>
        <p:spPr bwMode="auto">
          <a:xfrm flipH="1" flipV="1">
            <a:off x="0" y="787400"/>
            <a:ext cx="12188825"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pitchFamily="-106" charset="-128"/>
              <a:cs typeface="ＭＳ Ｐゴシック" pitchFamily="-106" charset="-128"/>
            </a:endParaRPr>
          </a:p>
        </p:txBody>
      </p:sp>
      <p:sp>
        <p:nvSpPr>
          <p:cNvPr id="5" name="TextBox 4"/>
          <p:cNvSpPr txBox="1"/>
          <p:nvPr/>
        </p:nvSpPr>
        <p:spPr>
          <a:xfrm>
            <a:off x="96838" y="6596063"/>
            <a:ext cx="6592887" cy="238125"/>
          </a:xfrm>
          <a:prstGeom prst="rect">
            <a:avLst/>
          </a:prstGeom>
          <a:noFill/>
        </p:spPr>
        <p:txBody>
          <a:bodyPr>
            <a:spAutoFit/>
          </a:bodyPr>
          <a:lstStyle/>
          <a:p>
            <a:pPr fontAlgn="auto">
              <a:spcBef>
                <a:spcPts val="0"/>
              </a:spcBef>
              <a:spcAft>
                <a:spcPts val="0"/>
              </a:spcAft>
              <a:defRPr/>
            </a:pPr>
            <a:r>
              <a:rPr lang="en-US" sz="950" dirty="0">
                <a:solidFill>
                  <a:schemeClr val="bg1"/>
                </a:solidFill>
                <a:latin typeface="+mj-lt"/>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1013" y="1047750"/>
            <a:ext cx="10969625"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89" r:id="rId1"/>
    <p:sldLayoutId id="2147483686" r:id="rId2"/>
    <p:sldLayoutId id="2147483687" r:id="rId3"/>
    <p:sldLayoutId id="2147483688" r:id="rId4"/>
    <p:sldLayoutId id="2147483690" r:id="rId5"/>
    <p:sldLayoutId id="2147483691" r:id="rId6"/>
    <p:sldLayoutId id="2147483692" r:id="rId7"/>
    <p:sldLayoutId id="2147483693" r:id="rId8"/>
    <p:sldLayoutId id="2147483694" r:id="rId9"/>
    <p:sldLayoutId id="2147483695" r:id="rId10"/>
  </p:sldLayoutIdLst>
  <p:hf hdr="0" ftr="0" dt="0"/>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0E065FC-FED6-10DE-847F-FB7AEE9EFC41}"/>
              </a:ext>
            </a:extLst>
          </p:cNvPr>
          <p:cNvSpPr txBox="1"/>
          <p:nvPr/>
        </p:nvSpPr>
        <p:spPr>
          <a:xfrm>
            <a:off x="-38740" y="9765"/>
            <a:ext cx="4561934" cy="1923103"/>
          </a:xfrm>
          <a:prstGeom prst="rect">
            <a:avLst/>
          </a:prstGeom>
          <a:noFill/>
        </p:spPr>
        <p:txBody>
          <a:bodyPr wrap="square" rtlCol="0">
            <a:spAutoFit/>
          </a:bodyPr>
          <a:lstStyle/>
          <a:p>
            <a:r>
              <a:rPr lang="en-US" sz="1699" b="1" i="1" u="sng" dirty="0">
                <a:latin typeface="Times New Roman" panose="02020603050405020304" pitchFamily="18" charset="0"/>
                <a:cs typeface="Times New Roman" panose="02020603050405020304" pitchFamily="18" charset="0"/>
              </a:rPr>
              <a:t>PROJECT TITLE</a:t>
            </a:r>
            <a:r>
              <a:rPr lang="en-US" sz="1699" b="1" dirty="0">
                <a:latin typeface="Times New Roman" panose="02020603050405020304" pitchFamily="18" charset="0"/>
                <a:cs typeface="Times New Roman" panose="02020603050405020304" pitchFamily="18" charset="0"/>
              </a:rPr>
              <a:t>: </a:t>
            </a:r>
            <a:r>
              <a:rPr lang="en-US" sz="1699" dirty="0">
                <a:latin typeface="Times New Roman" panose="02020603050405020304" pitchFamily="18" charset="0"/>
                <a:cs typeface="Times New Roman" panose="02020603050405020304" pitchFamily="18" charset="0"/>
              </a:rPr>
              <a:t>HVDC-Learn: Modular Education &amp; Workforce Training in High </a:t>
            </a:r>
          </a:p>
          <a:p>
            <a:r>
              <a:rPr lang="en-US" sz="1699" dirty="0">
                <a:latin typeface="Times New Roman" panose="02020603050405020304" pitchFamily="18" charset="0"/>
                <a:cs typeface="Times New Roman" panose="02020603050405020304" pitchFamily="18" charset="0"/>
              </a:rPr>
              <a:t>Voltage Direct Current Electric Transmission</a:t>
            </a:r>
          </a:p>
          <a:p>
            <a:r>
              <a:rPr lang="en-US" sz="1699" b="1" i="1" u="sng" dirty="0">
                <a:latin typeface="Times New Roman" panose="02020603050405020304" pitchFamily="18" charset="0"/>
                <a:cs typeface="Times New Roman" panose="02020603050405020304" pitchFamily="18" charset="0"/>
              </a:rPr>
              <a:t>PRIME RECIPIENT</a:t>
            </a:r>
            <a:r>
              <a:rPr lang="en-US" sz="1699" b="1" dirty="0">
                <a:latin typeface="Times New Roman" panose="02020603050405020304" pitchFamily="18" charset="0"/>
                <a:cs typeface="Times New Roman" panose="02020603050405020304" pitchFamily="18" charset="0"/>
              </a:rPr>
              <a:t>: </a:t>
            </a:r>
            <a:r>
              <a:rPr lang="en-US" sz="1699" dirty="0">
                <a:latin typeface="Times New Roman" panose="02020603050405020304" pitchFamily="18" charset="0"/>
                <a:cs typeface="Times New Roman" panose="02020603050405020304" pitchFamily="18" charset="0"/>
              </a:rPr>
              <a:t>Iowa State University</a:t>
            </a:r>
          </a:p>
          <a:p>
            <a:r>
              <a:rPr lang="en-US" sz="1699" b="1" i="1" u="sng" dirty="0">
                <a:latin typeface="Times New Roman" panose="02020603050405020304" pitchFamily="18" charset="0"/>
                <a:cs typeface="Times New Roman" panose="02020603050405020304" pitchFamily="18" charset="0"/>
              </a:rPr>
              <a:t>PRINCIPAL INVESTIGATOR</a:t>
            </a:r>
            <a:r>
              <a:rPr lang="en-US" sz="1699" b="1" dirty="0">
                <a:latin typeface="Times New Roman" panose="02020603050405020304" pitchFamily="18" charset="0"/>
                <a:cs typeface="Times New Roman" panose="02020603050405020304" pitchFamily="18" charset="0"/>
              </a:rPr>
              <a:t>: </a:t>
            </a:r>
            <a:r>
              <a:rPr lang="en-US" sz="1699" dirty="0">
                <a:latin typeface="Times New Roman" panose="02020603050405020304" pitchFamily="18" charset="0"/>
                <a:cs typeface="Times New Roman" panose="02020603050405020304" pitchFamily="18" charset="0"/>
              </a:rPr>
              <a:t>James </a:t>
            </a:r>
          </a:p>
          <a:p>
            <a:r>
              <a:rPr lang="en-US" sz="1699" dirty="0">
                <a:latin typeface="Times New Roman" panose="02020603050405020304" pitchFamily="18" charset="0"/>
                <a:cs typeface="Times New Roman" panose="02020603050405020304" pitchFamily="18" charset="0"/>
              </a:rPr>
              <a:t>McCalley, Distinguished &amp; Chaired Professor</a:t>
            </a:r>
          </a:p>
          <a:p>
            <a:r>
              <a:rPr lang="en-US" sz="1699" b="1" i="1" u="sng" dirty="0">
                <a:latin typeface="Times New Roman" panose="02020603050405020304" pitchFamily="18" charset="0"/>
                <a:cs typeface="Times New Roman" panose="02020603050405020304" pitchFamily="18" charset="0"/>
              </a:rPr>
              <a:t>REQUESTED DOE FUNDS</a:t>
            </a:r>
            <a:r>
              <a:rPr lang="en-US" sz="1699" b="1" dirty="0">
                <a:latin typeface="Times New Roman" panose="02020603050405020304" pitchFamily="18" charset="0"/>
                <a:cs typeface="Times New Roman" panose="02020603050405020304" pitchFamily="18" charset="0"/>
              </a:rPr>
              <a:t>: </a:t>
            </a:r>
            <a:r>
              <a:rPr lang="en-US" sz="1699" dirty="0">
                <a:latin typeface="Times New Roman" panose="02020603050405020304" pitchFamily="18" charset="0"/>
                <a:cs typeface="Times New Roman" panose="02020603050405020304" pitchFamily="18" charset="0"/>
              </a:rPr>
              <a:t>$700,000</a:t>
            </a:r>
          </a:p>
        </p:txBody>
      </p:sp>
      <p:sp>
        <p:nvSpPr>
          <p:cNvPr id="12" name="TextBox 11">
            <a:extLst>
              <a:ext uri="{FF2B5EF4-FFF2-40B4-BE49-F238E27FC236}">
                <a16:creationId xmlns:a16="http://schemas.microsoft.com/office/drawing/2014/main" id="{9D1CD8BB-3EA1-D139-8F94-9C640415C018}"/>
              </a:ext>
            </a:extLst>
          </p:cNvPr>
          <p:cNvSpPr txBox="1"/>
          <p:nvPr/>
        </p:nvSpPr>
        <p:spPr>
          <a:xfrm>
            <a:off x="-38741" y="2123319"/>
            <a:ext cx="4266739" cy="2184645"/>
          </a:xfrm>
          <a:prstGeom prst="rect">
            <a:avLst/>
          </a:prstGeom>
          <a:noFill/>
        </p:spPr>
        <p:txBody>
          <a:bodyPr wrap="square" rtlCol="0">
            <a:spAutoFit/>
          </a:bodyPr>
          <a:lstStyle/>
          <a:p>
            <a:r>
              <a:rPr lang="en-US" sz="1699" b="1" i="1" dirty="0">
                <a:latin typeface="Times New Roman" panose="02020603050405020304" pitchFamily="18" charset="0"/>
                <a:cs typeface="Times New Roman" panose="02020603050405020304" pitchFamily="18" charset="0"/>
              </a:rPr>
              <a:t>Power Systems</a:t>
            </a:r>
            <a:endParaRPr lang="en-US" sz="1699" b="1" dirty="0">
              <a:latin typeface="Times New Roman" panose="02020603050405020304" pitchFamily="18" charset="0"/>
              <a:cs typeface="Times New Roman" panose="02020603050405020304" pitchFamily="18" charset="0"/>
            </a:endParaRPr>
          </a:p>
          <a:p>
            <a:r>
              <a:rPr lang="en-US" sz="1699" b="1" dirty="0">
                <a:latin typeface="Times New Roman" panose="02020603050405020304" pitchFamily="18" charset="0"/>
                <a:cs typeface="Times New Roman" panose="02020603050405020304" pitchFamily="18" charset="0"/>
              </a:rPr>
              <a:t>  </a:t>
            </a:r>
            <a:r>
              <a:rPr lang="en-US" sz="1699" dirty="0">
                <a:latin typeface="Times New Roman" panose="02020603050405020304" pitchFamily="18" charset="0"/>
                <a:cs typeface="Times New Roman" panose="02020603050405020304" pitchFamily="18" charset="0"/>
              </a:rPr>
              <a:t>Hantao Cui, Assist. Prof., Oklahoma State</a:t>
            </a:r>
          </a:p>
          <a:p>
            <a:r>
              <a:rPr lang="en-US" sz="1699" dirty="0">
                <a:latin typeface="Times New Roman" panose="02020603050405020304" pitchFamily="18" charset="0"/>
                <a:cs typeface="Times New Roman" panose="02020603050405020304" pitchFamily="18" charset="0"/>
              </a:rPr>
              <a:t>  Xin Fang, Asst. Prof., Mississippi State</a:t>
            </a:r>
          </a:p>
          <a:p>
            <a:r>
              <a:rPr lang="en-US" sz="1699" dirty="0">
                <a:latin typeface="Times New Roman" panose="02020603050405020304" pitchFamily="18" charset="0"/>
                <a:cs typeface="Times New Roman" panose="02020603050405020304" pitchFamily="18" charset="0"/>
              </a:rPr>
              <a:t>  Eric Hines, Prof. of Practice, Tufts</a:t>
            </a:r>
          </a:p>
          <a:p>
            <a:r>
              <a:rPr lang="en-US" sz="1699" dirty="0">
                <a:latin typeface="Times New Roman" panose="02020603050405020304" pitchFamily="18" charset="0"/>
                <a:cs typeface="Times New Roman" panose="02020603050405020304" pitchFamily="18" charset="0"/>
              </a:rPr>
              <a:t>  Fran Li, Chaired Prof., U. Tenn.-Knox.</a:t>
            </a:r>
          </a:p>
          <a:p>
            <a:r>
              <a:rPr lang="en-US" sz="1699" dirty="0">
                <a:latin typeface="Times New Roman" panose="02020603050405020304" pitchFamily="18" charset="0"/>
                <a:cs typeface="Times New Roman" panose="02020603050405020304" pitchFamily="18" charset="0"/>
              </a:rPr>
              <a:t>  Per-Anders Lof, Lecturer, Tufts; </a:t>
            </a:r>
          </a:p>
          <a:p>
            <a:r>
              <a:rPr lang="en-US" sz="1699" dirty="0">
                <a:latin typeface="Times New Roman" panose="02020603050405020304" pitchFamily="18" charset="0"/>
                <a:cs typeface="Times New Roman" panose="02020603050405020304" pitchFamily="18" charset="0"/>
              </a:rPr>
              <a:t>      Principal Engr, National Grid</a:t>
            </a:r>
          </a:p>
          <a:p>
            <a:r>
              <a:rPr lang="en-US" sz="1699" dirty="0">
                <a:latin typeface="Times New Roman" panose="02020603050405020304" pitchFamily="18" charset="0"/>
                <a:cs typeface="Times New Roman" panose="02020603050405020304" pitchFamily="18" charset="0"/>
              </a:rPr>
              <a:t>  James McCalley, Chaired Prof., Iowa State</a:t>
            </a:r>
          </a:p>
        </p:txBody>
      </p:sp>
      <p:sp>
        <p:nvSpPr>
          <p:cNvPr id="13" name="TextBox 12">
            <a:extLst>
              <a:ext uri="{FF2B5EF4-FFF2-40B4-BE49-F238E27FC236}">
                <a16:creationId xmlns:a16="http://schemas.microsoft.com/office/drawing/2014/main" id="{44D88AD6-9431-42FD-94C6-65C2DE21976E}"/>
              </a:ext>
            </a:extLst>
          </p:cNvPr>
          <p:cNvSpPr txBox="1"/>
          <p:nvPr/>
        </p:nvSpPr>
        <p:spPr>
          <a:xfrm>
            <a:off x="-38741" y="4219209"/>
            <a:ext cx="4366677" cy="1661560"/>
          </a:xfrm>
          <a:prstGeom prst="rect">
            <a:avLst/>
          </a:prstGeom>
          <a:noFill/>
        </p:spPr>
        <p:txBody>
          <a:bodyPr wrap="square" rtlCol="0">
            <a:spAutoFit/>
          </a:bodyPr>
          <a:lstStyle/>
          <a:p>
            <a:r>
              <a:rPr lang="en-US" sz="1699" b="1" i="1" dirty="0">
                <a:latin typeface="Times New Roman" panose="02020603050405020304" pitchFamily="18" charset="0"/>
                <a:cs typeface="Times New Roman" panose="02020603050405020304" pitchFamily="18" charset="0"/>
              </a:rPr>
              <a:t>Power Electronics</a:t>
            </a:r>
            <a:endParaRPr lang="en-US" sz="1699" b="1" dirty="0">
              <a:latin typeface="Times New Roman" panose="02020603050405020304" pitchFamily="18" charset="0"/>
              <a:cs typeface="Times New Roman" panose="02020603050405020304" pitchFamily="18" charset="0"/>
            </a:endParaRPr>
          </a:p>
          <a:p>
            <a:r>
              <a:rPr lang="en-US" sz="1699" b="1" dirty="0">
                <a:latin typeface="Times New Roman" panose="02020603050405020304" pitchFamily="18" charset="0"/>
                <a:cs typeface="Times New Roman" panose="02020603050405020304" pitchFamily="18" charset="0"/>
              </a:rPr>
              <a:t>  </a:t>
            </a:r>
            <a:r>
              <a:rPr lang="en-US" sz="1699" dirty="0">
                <a:latin typeface="Times New Roman" panose="02020603050405020304" pitchFamily="18" charset="0"/>
                <a:cs typeface="Times New Roman" panose="02020603050405020304" pitchFamily="18" charset="0"/>
              </a:rPr>
              <a:t>Leon Tolbert, Chaired Prof., U. </a:t>
            </a:r>
            <a:r>
              <a:rPr lang="en-US" sz="1699" dirty="0" err="1">
                <a:latin typeface="Times New Roman" panose="02020603050405020304" pitchFamily="18" charset="0"/>
                <a:cs typeface="Times New Roman" panose="02020603050405020304" pitchFamily="18" charset="0"/>
              </a:rPr>
              <a:t>Tenn</a:t>
            </a:r>
            <a:r>
              <a:rPr lang="en-US" sz="1699" dirty="0">
                <a:latin typeface="Times New Roman" panose="02020603050405020304" pitchFamily="18" charset="0"/>
                <a:cs typeface="Times New Roman" panose="02020603050405020304" pitchFamily="18" charset="0"/>
              </a:rPr>
              <a:t>-Knox.</a:t>
            </a:r>
          </a:p>
          <a:p>
            <a:r>
              <a:rPr lang="en-US" sz="1699" dirty="0">
                <a:latin typeface="Times New Roman" panose="02020603050405020304" pitchFamily="18" charset="0"/>
                <a:cs typeface="Times New Roman" panose="02020603050405020304" pitchFamily="18" charset="0"/>
              </a:rPr>
              <a:t>  Alex Stankovic, Chaired Prof., Tufts</a:t>
            </a:r>
          </a:p>
          <a:p>
            <a:r>
              <a:rPr lang="en-US" sz="1699" dirty="0">
                <a:latin typeface="Times New Roman" panose="02020603050405020304" pitchFamily="18" charset="0"/>
                <a:cs typeface="Times New Roman" panose="02020603050405020304" pitchFamily="18" charset="0"/>
              </a:rPr>
              <a:t>  Ali Mehrizi-Sani, Assoc. Prof., Virginia Tech</a:t>
            </a:r>
          </a:p>
          <a:p>
            <a:r>
              <a:rPr lang="en-US" sz="1699" dirty="0">
                <a:latin typeface="Times New Roman" panose="02020603050405020304" pitchFamily="18" charset="0"/>
                <a:cs typeface="Times New Roman" panose="02020603050405020304" pitchFamily="18" charset="0"/>
              </a:rPr>
              <a:t>  Johan Enslin, Chaired Prof., Clemson</a:t>
            </a:r>
          </a:p>
          <a:p>
            <a:r>
              <a:rPr lang="en-US" sz="1699" dirty="0">
                <a:latin typeface="Times New Roman" panose="02020603050405020304" pitchFamily="18" charset="0"/>
                <a:cs typeface="Times New Roman" panose="02020603050405020304" pitchFamily="18" charset="0"/>
              </a:rPr>
              <a:t>  Moazzam Nazir, </a:t>
            </a:r>
            <a:r>
              <a:rPr lang="en-US" sz="1699" dirty="0" err="1">
                <a:latin typeface="Times New Roman" panose="02020603050405020304" pitchFamily="18" charset="0"/>
                <a:cs typeface="Times New Roman" panose="02020603050405020304" pitchFamily="18" charset="0"/>
              </a:rPr>
              <a:t>Rsrch</a:t>
            </a:r>
            <a:r>
              <a:rPr lang="en-US" sz="1699" dirty="0">
                <a:latin typeface="Times New Roman" panose="02020603050405020304" pitchFamily="18" charset="0"/>
                <a:cs typeface="Times New Roman" panose="02020603050405020304" pitchFamily="18" charset="0"/>
              </a:rPr>
              <a:t> Scientist, Clemson</a:t>
            </a:r>
          </a:p>
        </p:txBody>
      </p:sp>
      <p:sp>
        <p:nvSpPr>
          <p:cNvPr id="14" name="TextBox 13">
            <a:extLst>
              <a:ext uri="{FF2B5EF4-FFF2-40B4-BE49-F238E27FC236}">
                <a16:creationId xmlns:a16="http://schemas.microsoft.com/office/drawing/2014/main" id="{9915658C-07A6-98B0-88BB-15E34E0B0FD0}"/>
              </a:ext>
            </a:extLst>
          </p:cNvPr>
          <p:cNvSpPr txBox="1"/>
          <p:nvPr/>
        </p:nvSpPr>
        <p:spPr>
          <a:xfrm>
            <a:off x="-38740" y="5853048"/>
            <a:ext cx="4190496" cy="615393"/>
          </a:xfrm>
          <a:prstGeom prst="rect">
            <a:avLst/>
          </a:prstGeom>
          <a:noFill/>
        </p:spPr>
        <p:txBody>
          <a:bodyPr wrap="square" rtlCol="0">
            <a:spAutoFit/>
          </a:bodyPr>
          <a:lstStyle/>
          <a:p>
            <a:r>
              <a:rPr lang="en-US" sz="1699" b="1" i="1" dirty="0">
                <a:latin typeface="Times New Roman" panose="02020603050405020304" pitchFamily="18" charset="0"/>
                <a:cs typeface="Times New Roman" panose="02020603050405020304" pitchFamily="18" charset="0"/>
              </a:rPr>
              <a:t>High Voltage Engineering</a:t>
            </a:r>
            <a:endParaRPr lang="en-US" sz="1699" b="1" dirty="0">
              <a:latin typeface="Times New Roman" panose="02020603050405020304" pitchFamily="18" charset="0"/>
              <a:cs typeface="Times New Roman" panose="02020603050405020304" pitchFamily="18" charset="0"/>
            </a:endParaRPr>
          </a:p>
          <a:p>
            <a:r>
              <a:rPr lang="en-US" sz="1699" b="1" dirty="0">
                <a:latin typeface="Times New Roman" panose="02020603050405020304" pitchFamily="18" charset="0"/>
                <a:cs typeface="Times New Roman" panose="02020603050405020304" pitchFamily="18" charset="0"/>
              </a:rPr>
              <a:t>  </a:t>
            </a:r>
            <a:r>
              <a:rPr lang="en-US" sz="1699" dirty="0">
                <a:latin typeface="Times New Roman" panose="02020603050405020304" pitchFamily="18" charset="0"/>
                <a:cs typeface="Times New Roman" panose="02020603050405020304" pitchFamily="18" charset="0"/>
              </a:rPr>
              <a:t>David Wallace, Asst. Clin. Prof. Miss. State</a:t>
            </a:r>
          </a:p>
        </p:txBody>
      </p:sp>
      <p:sp>
        <p:nvSpPr>
          <p:cNvPr id="15" name="TextBox 14">
            <a:extLst>
              <a:ext uri="{FF2B5EF4-FFF2-40B4-BE49-F238E27FC236}">
                <a16:creationId xmlns:a16="http://schemas.microsoft.com/office/drawing/2014/main" id="{5007A55D-36BF-90D5-2913-3C13AF4BDA4F}"/>
              </a:ext>
            </a:extLst>
          </p:cNvPr>
          <p:cNvSpPr txBox="1"/>
          <p:nvPr/>
        </p:nvSpPr>
        <p:spPr>
          <a:xfrm>
            <a:off x="-38740" y="1851902"/>
            <a:ext cx="3471589" cy="353851"/>
          </a:xfrm>
          <a:prstGeom prst="rect">
            <a:avLst/>
          </a:prstGeom>
          <a:noFill/>
        </p:spPr>
        <p:txBody>
          <a:bodyPr wrap="square" rtlCol="0">
            <a:spAutoFit/>
          </a:bodyPr>
          <a:lstStyle/>
          <a:p>
            <a:r>
              <a:rPr lang="en-US" sz="1699" b="1" i="1" u="sng" dirty="0">
                <a:latin typeface="Times New Roman" panose="02020603050405020304" pitchFamily="18" charset="0"/>
                <a:cs typeface="Times New Roman" panose="02020603050405020304" pitchFamily="18" charset="0"/>
              </a:rPr>
              <a:t>SENIOR/KEY PERSONNEL</a:t>
            </a:r>
            <a:r>
              <a:rPr lang="en-US" sz="1699" b="1" dirty="0">
                <a:latin typeface="Times New Roman" panose="02020603050405020304" pitchFamily="18" charset="0"/>
                <a:cs typeface="Times New Roman" panose="02020603050405020304" pitchFamily="18" charset="0"/>
              </a:rPr>
              <a:t>:</a:t>
            </a:r>
          </a:p>
        </p:txBody>
      </p:sp>
      <p:sp>
        <p:nvSpPr>
          <p:cNvPr id="16" name="Rectangle 15">
            <a:extLst>
              <a:ext uri="{FF2B5EF4-FFF2-40B4-BE49-F238E27FC236}">
                <a16:creationId xmlns:a16="http://schemas.microsoft.com/office/drawing/2014/main" id="{5274EC36-E41D-87F7-40CB-05C0C730FC38}"/>
              </a:ext>
            </a:extLst>
          </p:cNvPr>
          <p:cNvSpPr/>
          <p:nvPr/>
        </p:nvSpPr>
        <p:spPr>
          <a:xfrm>
            <a:off x="4106049" y="893"/>
            <a:ext cx="45707" cy="684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a:t>
            </a:r>
          </a:p>
        </p:txBody>
      </p:sp>
      <p:sp>
        <p:nvSpPr>
          <p:cNvPr id="19" name="TextBox 18">
            <a:extLst>
              <a:ext uri="{FF2B5EF4-FFF2-40B4-BE49-F238E27FC236}">
                <a16:creationId xmlns:a16="http://schemas.microsoft.com/office/drawing/2014/main" id="{F19F5CAC-6681-23C8-C567-D4392833DB68}"/>
              </a:ext>
            </a:extLst>
          </p:cNvPr>
          <p:cNvSpPr txBox="1"/>
          <p:nvPr/>
        </p:nvSpPr>
        <p:spPr>
          <a:xfrm>
            <a:off x="4140219" y="9765"/>
            <a:ext cx="4411052" cy="1400018"/>
          </a:xfrm>
          <a:prstGeom prst="rect">
            <a:avLst/>
          </a:prstGeom>
          <a:noFill/>
        </p:spPr>
        <p:txBody>
          <a:bodyPr wrap="square">
            <a:spAutoFit/>
          </a:bodyPr>
          <a:lstStyle/>
          <a:p>
            <a:r>
              <a:rPr lang="en-US" sz="1699" b="1" i="1" u="sng" spc="-40" dirty="0">
                <a:latin typeface="Times New Roman" panose="02020603050405020304" pitchFamily="18" charset="0"/>
                <a:ea typeface="MS PMincho" panose="02020600040205080304" pitchFamily="18" charset="-128"/>
                <a:cs typeface="Times New Roman" panose="02020603050405020304" pitchFamily="18" charset="0"/>
              </a:rPr>
              <a:t>KEY IDEA</a:t>
            </a:r>
            <a:r>
              <a:rPr lang="en-US" sz="1699" i="1" spc="-40" dirty="0">
                <a:latin typeface="Times New Roman" panose="02020603050405020304" pitchFamily="18" charset="0"/>
                <a:ea typeface="MS PMincho" panose="02020600040205080304" pitchFamily="18" charset="-128"/>
                <a:cs typeface="Times New Roman" panose="02020603050405020304" pitchFamily="18" charset="0"/>
              </a:rPr>
              <a:t>: </a:t>
            </a:r>
            <a:r>
              <a:rPr lang="en-US" sz="1699" spc="-40" dirty="0">
                <a:latin typeface="Times New Roman" panose="02020603050405020304" pitchFamily="18" charset="0"/>
                <a:ea typeface="MS PMincho" panose="02020600040205080304" pitchFamily="18" charset="-128"/>
                <a:cs typeface="Times New Roman" panose="02020603050405020304" pitchFamily="18" charset="0"/>
              </a:rPr>
              <a:t>Develop &amp; use educational modules to elevate the electric power community’s awareness/understanding of the HVDC domain to increase HVDC deployment as an offshore &amp; onshore transmission solution. </a:t>
            </a:r>
            <a:endParaRPr lang="en-US" sz="1699"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D4DF1616-4C33-4EE9-264E-5432847F1E7B}"/>
              </a:ext>
            </a:extLst>
          </p:cNvPr>
          <p:cNvSpPr txBox="1"/>
          <p:nvPr/>
        </p:nvSpPr>
        <p:spPr>
          <a:xfrm>
            <a:off x="4114921" y="1331133"/>
            <a:ext cx="4411052" cy="2323108"/>
          </a:xfrm>
          <a:prstGeom prst="rect">
            <a:avLst/>
          </a:prstGeom>
          <a:noFill/>
        </p:spPr>
        <p:txBody>
          <a:bodyPr wrap="square">
            <a:spAutoFit/>
          </a:bodyPr>
          <a:lstStyle/>
          <a:p>
            <a:pPr algn="just">
              <a:spcBef>
                <a:spcPts val="0"/>
              </a:spcBef>
              <a:spcAft>
                <a:spcPts val="0"/>
              </a:spcAft>
            </a:pPr>
            <a:r>
              <a:rPr lang="en-US" sz="1699" i="1" spc="-40" dirty="0">
                <a:latin typeface="Times New Roman" panose="02020603050405020304" pitchFamily="18" charset="0"/>
                <a:ea typeface="MS PMincho" panose="02020600040205080304" pitchFamily="18" charset="-128"/>
                <a:cs typeface="Times New Roman" panose="02020603050405020304" pitchFamily="18" charset="0"/>
              </a:rPr>
              <a:t>36 modules spanning the following 12 areas:</a:t>
            </a:r>
          </a:p>
          <a:p>
            <a:pPr algn="just">
              <a:spcBef>
                <a:spcPts val="0"/>
              </a:spcBef>
              <a:spcAft>
                <a:spcPts val="0"/>
              </a:spcAft>
            </a:pPr>
            <a:r>
              <a:rPr lang="en-US" sz="1600" i="1" spc="-40" dirty="0">
                <a:latin typeface="Times New Roman" panose="02020603050405020304" pitchFamily="18" charset="0"/>
                <a:ea typeface="MS PMincho" panose="02020600040205080304" pitchFamily="18" charset="-128"/>
                <a:cs typeface="Times New Roman" panose="02020603050405020304" pitchFamily="18" charset="0"/>
              </a:rPr>
              <a:t>(1) Introductory/Overview Coverage; (2) Station components; (3) Converters; (4)</a:t>
            </a:r>
            <a:r>
              <a:rPr lang="en-US" sz="1600" spc="-40" dirty="0">
                <a:latin typeface="Times New Roman" panose="02020603050405020304" pitchFamily="18" charset="0"/>
                <a:ea typeface="MS PMincho" panose="02020600040205080304" pitchFamily="18" charset="-128"/>
                <a:cs typeface="Times New Roman" panose="02020603050405020304" pitchFamily="18" charset="0"/>
              </a:rPr>
              <a:t> </a:t>
            </a:r>
            <a:r>
              <a:rPr lang="en-US" sz="1600" i="1" spc="-40" dirty="0">
                <a:latin typeface="Times New Roman" panose="02020603050405020304" pitchFamily="18" charset="0"/>
                <a:ea typeface="MS PMincho" panose="02020600040205080304" pitchFamily="18" charset="-128"/>
                <a:cs typeface="Times New Roman" panose="02020603050405020304" pitchFamily="18" charset="0"/>
              </a:rPr>
              <a:t>Control; (5) HVDC Protection; (6) HVDC Line and Cable Technologies; (7) Point-to-Point HVDC Configurations; (8) Multi-Terminal HVDC Networks; (9) Planning and Design; (10) HVDC System Simulation and Analysis; (11) Regulatory Permitting Processes/Procedures; (12_ Energy Equity and Environmental Justice</a:t>
            </a:r>
            <a:endParaRPr lang="en-US" sz="1600" dirty="0">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24" name="TextBox 23">
            <a:extLst>
              <a:ext uri="{FF2B5EF4-FFF2-40B4-BE49-F238E27FC236}">
                <a16:creationId xmlns:a16="http://schemas.microsoft.com/office/drawing/2014/main" id="{09E56939-1DE0-007A-7C1A-74F35B23BE50}"/>
              </a:ext>
            </a:extLst>
          </p:cNvPr>
          <p:cNvSpPr txBox="1"/>
          <p:nvPr/>
        </p:nvSpPr>
        <p:spPr>
          <a:xfrm>
            <a:off x="8412562" y="893"/>
            <a:ext cx="3776263" cy="4946220"/>
          </a:xfrm>
          <a:prstGeom prst="rect">
            <a:avLst/>
          </a:prstGeom>
          <a:noFill/>
        </p:spPr>
        <p:txBody>
          <a:bodyPr wrap="square">
            <a:spAutoFit/>
          </a:bodyPr>
          <a:lstStyle/>
          <a:p>
            <a:pPr algn="just">
              <a:spcBef>
                <a:spcPts val="0"/>
              </a:spcBef>
              <a:spcAft>
                <a:spcPts val="0"/>
              </a:spcAft>
            </a:pPr>
            <a:r>
              <a:rPr lang="en-US" sz="1699" b="1" i="1" u="sng" dirty="0">
                <a:latin typeface="Times New Roman" panose="02020603050405020304" pitchFamily="18" charset="0"/>
                <a:cs typeface="Times New Roman" panose="02020603050405020304" pitchFamily="18" charset="0"/>
              </a:rPr>
              <a:t>SUMMARY</a:t>
            </a:r>
            <a:r>
              <a:rPr lang="en-US" sz="1699" dirty="0">
                <a:latin typeface="Times New Roman" panose="02020603050405020304" pitchFamily="18" charset="0"/>
                <a:cs typeface="Times New Roman" panose="02020603050405020304" pitchFamily="18" charset="0"/>
              </a:rPr>
              <a:t>: </a:t>
            </a:r>
            <a:r>
              <a:rPr lang="en-US" sz="1699" i="1" spc="-40" dirty="0">
                <a:latin typeface="Times New Roman" panose="02020603050405020304" pitchFamily="18" charset="0"/>
                <a:ea typeface="MS PMincho" panose="02020600040205080304" pitchFamily="18" charset="-128"/>
                <a:cs typeface="Times New Roman" panose="02020603050405020304" pitchFamily="18" charset="0"/>
              </a:rPr>
              <a:t>C</a:t>
            </a:r>
            <a:r>
              <a:rPr lang="en-US" sz="1699" spc="-40" dirty="0">
                <a:latin typeface="Times New Roman" panose="02020603050405020304" pitchFamily="18" charset="0"/>
                <a:ea typeface="MS PMincho" panose="02020600040205080304" pitchFamily="18" charset="-128"/>
                <a:cs typeface="Times New Roman" panose="02020603050405020304" pitchFamily="18" charset="0"/>
              </a:rPr>
              <a:t>ombine multi-educator/ multi-industry collaborative module development w/ delivery methods targeting multiple technician/engineering sectors; build strong connections between certificate &amp; degree programs &amp; industry applied work. Strengthen foundational skills necessary to design/deploy HVDC.</a:t>
            </a:r>
          </a:p>
          <a:p>
            <a:pPr marL="285664" indent="-285664" algn="just">
              <a:spcBef>
                <a:spcPts val="0"/>
              </a:spcBef>
              <a:spcAft>
                <a:spcPts val="0"/>
              </a:spcAft>
              <a:buFont typeface="Arial" panose="020B0604020202020204" pitchFamily="34" charset="0"/>
              <a:buChar char="•"/>
            </a:pPr>
            <a:r>
              <a:rPr lang="en-US" sz="1699" spc="-40" dirty="0">
                <a:latin typeface="Times New Roman" panose="02020603050405020304" pitchFamily="18" charset="0"/>
                <a:ea typeface="MS PMincho" panose="02020600040205080304" pitchFamily="18" charset="-128"/>
                <a:cs typeface="Times New Roman" panose="02020603050405020304" pitchFamily="18" charset="0"/>
              </a:rPr>
              <a:t>Each module addresses onshore &amp; offshore applications;</a:t>
            </a:r>
          </a:p>
          <a:p>
            <a:pPr marL="285664" indent="-285664" algn="just">
              <a:spcBef>
                <a:spcPts val="0"/>
              </a:spcBef>
              <a:spcAft>
                <a:spcPts val="0"/>
              </a:spcAft>
              <a:buFont typeface="Arial" panose="020B0604020202020204" pitchFamily="34" charset="0"/>
              <a:buChar char="•"/>
            </a:pPr>
            <a:r>
              <a:rPr lang="en-US" sz="1699" spc="-40" dirty="0">
                <a:latin typeface="Times New Roman" panose="02020603050405020304" pitchFamily="18" charset="0"/>
                <a:ea typeface="MS PMincho" panose="02020600040205080304" pitchFamily="18" charset="-128"/>
                <a:cs typeface="Times New Roman" panose="02020603050405020304" pitchFamily="18" charset="0"/>
              </a:rPr>
              <a:t>Uses </a:t>
            </a:r>
            <a:r>
              <a:rPr lang="en-US" sz="1699" spc="-40" dirty="0" err="1">
                <a:latin typeface="Times New Roman" panose="02020603050405020304" pitchFamily="18" charset="0"/>
                <a:ea typeface="MS PMincho" panose="02020600040205080304" pitchFamily="18" charset="-128"/>
                <a:cs typeface="Times New Roman" panose="02020603050405020304" pitchFamily="18" charset="0"/>
              </a:rPr>
              <a:t>Jupyter</a:t>
            </a:r>
            <a:r>
              <a:rPr lang="en-US" sz="1699" spc="-40" dirty="0">
                <a:latin typeface="Times New Roman" panose="02020603050405020304" pitchFamily="18" charset="0"/>
                <a:ea typeface="MS PMincho" panose="02020600040205080304" pitchFamily="18" charset="-128"/>
                <a:cs typeface="Times New Roman" panose="02020603050405020304" pitchFamily="18" charset="0"/>
              </a:rPr>
              <a:t> for interactive, text-book-quality modules: photos, videos, animations, &amp; learning assessments;</a:t>
            </a:r>
          </a:p>
          <a:p>
            <a:pPr marL="285664" indent="-285664" algn="just">
              <a:spcBef>
                <a:spcPts val="0"/>
              </a:spcBef>
              <a:spcAft>
                <a:spcPts val="0"/>
              </a:spcAft>
              <a:buFont typeface="Arial" panose="020B0604020202020204" pitchFamily="34" charset="0"/>
              <a:buChar char="•"/>
            </a:pPr>
            <a:r>
              <a:rPr lang="en-US" sz="1699" spc="-40" dirty="0">
                <a:latin typeface="Times New Roman" panose="02020603050405020304" pitchFamily="18" charset="0"/>
                <a:ea typeface="MS PMincho" panose="02020600040205080304" pitchFamily="18" charset="-128"/>
                <a:cs typeface="Times New Roman" panose="02020603050405020304" pitchFamily="18" charset="0"/>
              </a:rPr>
              <a:t>33 organizations on project board serve as reviewers and co-authors;</a:t>
            </a:r>
          </a:p>
          <a:p>
            <a:pPr marL="285664" indent="-285664" algn="just">
              <a:spcBef>
                <a:spcPts val="0"/>
              </a:spcBef>
              <a:spcAft>
                <a:spcPts val="0"/>
              </a:spcAft>
              <a:buFont typeface="Arial" panose="020B0604020202020204" pitchFamily="34" charset="0"/>
              <a:buChar char="•"/>
            </a:pPr>
            <a:r>
              <a:rPr lang="en-US" sz="1699" spc="-40" dirty="0">
                <a:latin typeface="Times New Roman" panose="02020603050405020304" pitchFamily="18" charset="0"/>
                <a:ea typeface="MS PMincho" panose="02020600040205080304" pitchFamily="18" charset="-128"/>
                <a:cs typeface="Times New Roman" panose="02020603050405020304" pitchFamily="18" charset="0"/>
              </a:rPr>
              <a:t>Deployed via university, comm. colleges, voc. schools, certif. progs., short-courses, public internet website. </a:t>
            </a:r>
            <a:endParaRPr lang="en-US" sz="1699"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4769AFFA-E7AA-B981-8905-BD6624B482F5}"/>
              </a:ext>
            </a:extLst>
          </p:cNvPr>
          <p:cNvSpPr/>
          <p:nvPr/>
        </p:nvSpPr>
        <p:spPr>
          <a:xfrm>
            <a:off x="8423245" y="13030"/>
            <a:ext cx="45707" cy="6847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27" name="TextBox 26">
            <a:extLst>
              <a:ext uri="{FF2B5EF4-FFF2-40B4-BE49-F238E27FC236}">
                <a16:creationId xmlns:a16="http://schemas.microsoft.com/office/drawing/2014/main" id="{8CB6A9FF-135C-E078-FA11-EC461A6F4685}"/>
              </a:ext>
            </a:extLst>
          </p:cNvPr>
          <p:cNvSpPr txBox="1"/>
          <p:nvPr/>
        </p:nvSpPr>
        <p:spPr>
          <a:xfrm>
            <a:off x="4114921" y="6274171"/>
            <a:ext cx="4365345" cy="615393"/>
          </a:xfrm>
          <a:prstGeom prst="rect">
            <a:avLst/>
          </a:prstGeom>
          <a:noFill/>
        </p:spPr>
        <p:txBody>
          <a:bodyPr wrap="square">
            <a:spAutoFit/>
          </a:bodyPr>
          <a:lstStyle/>
          <a:p>
            <a:pPr algn="l"/>
            <a:r>
              <a:rPr lang="en-US" sz="1699" b="1" i="1" u="sng" dirty="0">
                <a:latin typeface="Times New Roman" panose="02020603050405020304" pitchFamily="18" charset="0"/>
                <a:cs typeface="Times New Roman" panose="02020603050405020304" pitchFamily="18" charset="0"/>
              </a:rPr>
              <a:t>IMPACT</a:t>
            </a:r>
            <a:r>
              <a:rPr lang="en-US" sz="1699" b="1" dirty="0">
                <a:latin typeface="Times New Roman" panose="02020603050405020304" pitchFamily="18" charset="0"/>
                <a:cs typeface="Times New Roman" panose="02020603050405020304" pitchFamily="18" charset="0"/>
              </a:rPr>
              <a:t>: </a:t>
            </a:r>
            <a:r>
              <a:rPr lang="en-US" sz="1699" dirty="0">
                <a:latin typeface="Times New Roman" panose="02020603050405020304" pitchFamily="18" charset="0"/>
                <a:cs typeface="Times New Roman" panose="02020603050405020304" pitchFamily="18" charset="0"/>
              </a:rPr>
              <a:t>At least 25% of nascent, ongoing, &amp; mature HVDC  projects influenced by modules. </a:t>
            </a:r>
            <a:endParaRPr lang="en-US" sz="1699" u="sng"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E1436501-CF00-3DD3-5BE4-54AB0AAB1529}"/>
              </a:ext>
            </a:extLst>
          </p:cNvPr>
          <p:cNvSpPr txBox="1"/>
          <p:nvPr/>
        </p:nvSpPr>
        <p:spPr>
          <a:xfrm>
            <a:off x="8453721" y="4754251"/>
            <a:ext cx="3776263" cy="2184645"/>
          </a:xfrm>
          <a:prstGeom prst="rect">
            <a:avLst/>
          </a:prstGeom>
          <a:noFill/>
        </p:spPr>
        <p:txBody>
          <a:bodyPr wrap="square">
            <a:spAutoFit/>
          </a:bodyPr>
          <a:lstStyle/>
          <a:p>
            <a:pPr algn="l"/>
            <a:r>
              <a:rPr lang="en-US" sz="1699" b="1" i="1" u="sng" dirty="0">
                <a:latin typeface="Times New Roman" panose="02020603050405020304" pitchFamily="18" charset="0"/>
                <a:cs typeface="Times New Roman" panose="02020603050405020304" pitchFamily="18" charset="0"/>
              </a:rPr>
              <a:t>COMMUNITY BENEFITS</a:t>
            </a:r>
            <a:r>
              <a:rPr lang="en-US" sz="1699" dirty="0">
                <a:latin typeface="Times New Roman" panose="02020603050405020304" pitchFamily="18" charset="0"/>
                <a:cs typeface="Times New Roman" panose="02020603050405020304" pitchFamily="18" charset="0"/>
              </a:rPr>
              <a:t>: </a:t>
            </a:r>
          </a:p>
          <a:p>
            <a:pPr marL="285664" indent="-285664">
              <a:buFont typeface="Arial" panose="020B0604020202020204" pitchFamily="34" charset="0"/>
              <a:buChar char="•"/>
            </a:pPr>
            <a:r>
              <a:rPr lang="en-US" sz="1699" dirty="0">
                <a:latin typeface="Times New Roman" panose="02020603050405020304" pitchFamily="18" charset="0"/>
                <a:cs typeface="Times New Roman" panose="02020603050405020304" pitchFamily="18" charset="0"/>
              </a:rPr>
              <a:t>Engage w/ disadvantaged comm. Bridgeport, CT on energy equity, to decrease energy cost and environmental impact; </a:t>
            </a:r>
          </a:p>
          <a:p>
            <a:pPr marL="285664" indent="-285664">
              <a:buFont typeface="Arial" panose="020B0604020202020204" pitchFamily="34" charset="0"/>
              <a:buChar char="•"/>
            </a:pPr>
            <a:r>
              <a:rPr lang="en-US" sz="1699" dirty="0">
                <a:latin typeface="Times New Roman" panose="02020603050405020304" pitchFamily="18" charset="0"/>
                <a:cs typeface="Times New Roman" panose="02020603050405020304" pitchFamily="18" charset="0"/>
              </a:rPr>
              <a:t>Address workforce &amp; DEIA via multi-school design development;</a:t>
            </a:r>
          </a:p>
          <a:p>
            <a:pPr marL="285664" indent="-285664">
              <a:buFont typeface="Arial" panose="020B0604020202020204" pitchFamily="34" charset="0"/>
              <a:buChar char="•"/>
            </a:pPr>
            <a:r>
              <a:rPr lang="en-US" sz="1699" dirty="0">
                <a:latin typeface="Times New Roman" panose="02020603050405020304" pitchFamily="18" charset="0"/>
                <a:cs typeface="Times New Roman" panose="02020603050405020304" pitchFamily="18" charset="0"/>
              </a:rPr>
              <a:t>Others: see comm. benefit plan.</a:t>
            </a:r>
          </a:p>
        </p:txBody>
      </p:sp>
      <p:sp>
        <p:nvSpPr>
          <p:cNvPr id="34" name="TextBox 33">
            <a:extLst>
              <a:ext uri="{FF2B5EF4-FFF2-40B4-BE49-F238E27FC236}">
                <a16:creationId xmlns:a16="http://schemas.microsoft.com/office/drawing/2014/main" id="{4519DDC2-A57B-B199-9CB7-495254FE56B7}"/>
              </a:ext>
            </a:extLst>
          </p:cNvPr>
          <p:cNvSpPr txBox="1"/>
          <p:nvPr/>
        </p:nvSpPr>
        <p:spPr>
          <a:xfrm>
            <a:off x="4128902" y="5199581"/>
            <a:ext cx="4365345" cy="1138476"/>
          </a:xfrm>
          <a:prstGeom prst="rect">
            <a:avLst/>
          </a:prstGeom>
          <a:noFill/>
        </p:spPr>
        <p:txBody>
          <a:bodyPr wrap="square">
            <a:spAutoFit/>
          </a:bodyPr>
          <a:lstStyle/>
          <a:p>
            <a:pPr algn="l"/>
            <a:r>
              <a:rPr lang="en-US" sz="1699" b="1" i="1" u="sng" dirty="0">
                <a:latin typeface="Times New Roman" panose="02020603050405020304" pitchFamily="18" charset="0"/>
                <a:cs typeface="Times New Roman" panose="02020603050405020304" pitchFamily="18" charset="0"/>
              </a:rPr>
              <a:t>GOALS</a:t>
            </a:r>
            <a:r>
              <a:rPr lang="en-US" sz="1699" b="1" dirty="0">
                <a:latin typeface="Times New Roman" panose="02020603050405020304" pitchFamily="18" charset="0"/>
                <a:cs typeface="Times New Roman" panose="02020603050405020304" pitchFamily="18" charset="0"/>
              </a:rPr>
              <a:t>: </a:t>
            </a:r>
            <a:r>
              <a:rPr lang="en-US" sz="1699" dirty="0">
                <a:latin typeface="Times New Roman" panose="02020603050405020304" pitchFamily="18" charset="0"/>
                <a:cs typeface="Times New Roman" panose="02020603050405020304" pitchFamily="18" charset="0"/>
              </a:rPr>
              <a:t>(1) Rigorous review; each module meets module performance target of 90%. </a:t>
            </a:r>
          </a:p>
          <a:p>
            <a:pPr algn="l"/>
            <a:r>
              <a:rPr lang="en-US" sz="1699" dirty="0">
                <a:latin typeface="Times New Roman" panose="02020603050405020304" pitchFamily="18" charset="0"/>
                <a:cs typeface="Times New Roman" panose="02020603050405020304" pitchFamily="18" charset="0"/>
              </a:rPr>
              <a:t>(2) 50% of those in HVDC workforce indicate job impact by one or more modules</a:t>
            </a:r>
            <a:endParaRPr lang="en-US" sz="1699" u="sng"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4CC7CD4-1877-8AA6-255E-4E1BC9621AB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94608" y="3560596"/>
            <a:ext cx="3437633" cy="1661560"/>
          </a:xfrm>
          <a:prstGeom prst="rect">
            <a:avLst/>
          </a:prstGeom>
          <a:noFill/>
        </p:spPr>
      </p:pic>
      <p:sp>
        <p:nvSpPr>
          <p:cNvPr id="3" name="TextBox 2">
            <a:extLst>
              <a:ext uri="{FF2B5EF4-FFF2-40B4-BE49-F238E27FC236}">
                <a16:creationId xmlns:a16="http://schemas.microsoft.com/office/drawing/2014/main" id="{D85C0F53-6C4A-CAF1-5F2F-665B2CA860E6}"/>
              </a:ext>
            </a:extLst>
          </p:cNvPr>
          <p:cNvSpPr txBox="1"/>
          <p:nvPr/>
        </p:nvSpPr>
        <p:spPr>
          <a:xfrm>
            <a:off x="4185146" y="4955051"/>
            <a:ext cx="4225722" cy="369236"/>
          </a:xfrm>
          <a:prstGeom prst="rect">
            <a:avLst/>
          </a:prstGeom>
          <a:noFill/>
        </p:spPr>
        <p:txBody>
          <a:bodyPr wrap="square" rtlCol="0">
            <a:spAutoFit/>
          </a:bodyPr>
          <a:lstStyle/>
          <a:p>
            <a:pPr algn="ctr"/>
            <a:r>
              <a:rPr lang="en-US" b="1" dirty="0"/>
              <a:t>Locations of 7 Project Locations</a:t>
            </a:r>
          </a:p>
        </p:txBody>
      </p:sp>
    </p:spTree>
    <p:extLst>
      <p:ext uri="{BB962C8B-B14F-4D97-AF65-F5344CB8AC3E}">
        <p14:creationId xmlns:p14="http://schemas.microsoft.com/office/powerpoint/2010/main" val="3304041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0" y="12700"/>
            <a:ext cx="12188825" cy="812800"/>
          </a:xfrm>
        </p:spPr>
        <p:txBody>
          <a:bodyPr/>
          <a:lstStyle/>
          <a:p>
            <a:pPr algn="ctr"/>
            <a:r>
              <a:rPr lang="en-US" sz="4000" dirty="0">
                <a:latin typeface="Franklin Gothic Medium" charset="0"/>
              </a:rPr>
              <a:t>What are our current priorities?</a:t>
            </a:r>
            <a:endParaRPr sz="4000" dirty="0">
              <a:latin typeface="Franklin Gothic Medium" charset="0"/>
            </a:endParaRPr>
          </a:p>
        </p:txBody>
      </p:sp>
      <p:sp>
        <p:nvSpPr>
          <p:cNvPr id="4" name="TextBox 3">
            <a:extLst>
              <a:ext uri="{FF2B5EF4-FFF2-40B4-BE49-F238E27FC236}">
                <a16:creationId xmlns:a16="http://schemas.microsoft.com/office/drawing/2014/main" id="{1356D32D-114B-FF2B-2F93-EFB669541E0E}"/>
              </a:ext>
            </a:extLst>
          </p:cNvPr>
          <p:cNvSpPr txBox="1"/>
          <p:nvPr/>
        </p:nvSpPr>
        <p:spPr>
          <a:xfrm>
            <a:off x="0" y="681770"/>
            <a:ext cx="12188824" cy="6186309"/>
          </a:xfrm>
          <a:prstGeom prst="rect">
            <a:avLst/>
          </a:prstGeom>
          <a:solidFill>
            <a:srgbClr val="FFFF00"/>
          </a:solidFill>
        </p:spPr>
        <p:txBody>
          <a:bodyPr wrap="square" rtlCol="0">
            <a:spAutoFit/>
          </a:bodyPr>
          <a:lstStyle/>
          <a:p>
            <a:pPr marL="514350" indent="-514350">
              <a:buFont typeface="+mj-lt"/>
              <a:buAutoNum type="arabicPeriod"/>
            </a:pPr>
            <a:r>
              <a:rPr lang="en-US" sz="2100" dirty="0"/>
              <a:t>Start on year 1 modules:</a:t>
            </a:r>
          </a:p>
          <a:p>
            <a:pPr marL="971550" lvl="1" indent="-514350">
              <a:buFont typeface="Arial" panose="020B0604020202020204" pitchFamily="34" charset="0"/>
              <a:buChar char="•"/>
            </a:pPr>
            <a:r>
              <a:rPr lang="en-US" altLang="en-US" dirty="0">
                <a:latin typeface="Calibri" panose="020F0502020204030204" pitchFamily="34" charset="0"/>
                <a:ea typeface="Times New Roman" panose="02020603050405020304" pitchFamily="18" charset="0"/>
                <a:cs typeface="Calibri" panose="020F0502020204030204" pitchFamily="34" charset="0"/>
              </a:rPr>
              <a:t>McCalley, 7a – </a:t>
            </a:r>
            <a:r>
              <a:rPr lang="en-US" altLang="en-US" dirty="0">
                <a:ea typeface="Times New Roman" panose="02020603050405020304" pitchFamily="18" charset="0"/>
                <a:cs typeface="Calibri" panose="020F0502020204030204" pitchFamily="34" charset="0"/>
              </a:rPr>
              <a:t>Pt 2 pt o</a:t>
            </a:r>
            <a:r>
              <a:rPr lang="en-US" dirty="0"/>
              <a:t>nshore &amp; offshore apps, Q1</a:t>
            </a:r>
            <a:r>
              <a:rPr lang="en-US" dirty="0">
                <a:sym typeface="Wingdings" panose="05000000000000000000" pitchFamily="2" charset="2"/>
              </a:rPr>
              <a:t>EARLY COMPLETION OF THIS (AND DISTRIBUTE!!!)</a:t>
            </a:r>
          </a:p>
          <a:p>
            <a:pPr marL="971550" lvl="1" indent="-514350">
              <a:buFont typeface="Arial" panose="020B0604020202020204" pitchFamily="34" charset="0"/>
              <a:buChar char="•"/>
            </a:pPr>
            <a:r>
              <a:rPr lang="en-US" altLang="en-US" dirty="0">
                <a:latin typeface="Calibri" panose="020F0502020204030204" pitchFamily="34" charset="0"/>
                <a:ea typeface="Times New Roman" panose="02020603050405020304" pitchFamily="18" charset="0"/>
                <a:cs typeface="Calibri" panose="020F0502020204030204" pitchFamily="34" charset="0"/>
              </a:rPr>
              <a:t>Fang, 1c - </a:t>
            </a:r>
            <a:r>
              <a:rPr lang="en-US" dirty="0"/>
              <a:t>Intro to HVDC for offshore wind, Q2</a:t>
            </a:r>
            <a:endParaRPr lang="en-US" altLang="en-US" dirty="0">
              <a:latin typeface="Calibri" panose="020F0502020204030204" pitchFamily="34" charset="0"/>
              <a:ea typeface="Times New Roman" panose="02020603050405020304" pitchFamily="18" charset="0"/>
              <a:cs typeface="Calibri" panose="020F0502020204030204" pitchFamily="34" charset="0"/>
            </a:endParaRPr>
          </a:p>
          <a:p>
            <a:pPr marL="971550" lvl="1" indent="-514350">
              <a:buFont typeface="Arial" panose="020B0604020202020204" pitchFamily="34" charset="0"/>
              <a:buChar char="•"/>
            </a:pPr>
            <a:r>
              <a:rPr lang="en-US" altLang="en-US" dirty="0">
                <a:latin typeface="Calibri" panose="020F0502020204030204" pitchFamily="34" charset="0"/>
                <a:ea typeface="Times New Roman" panose="02020603050405020304" pitchFamily="18" charset="0"/>
                <a:cs typeface="Calibri" panose="020F0502020204030204" pitchFamily="34" charset="0"/>
              </a:rPr>
              <a:t>Li, 1b - </a:t>
            </a:r>
            <a:r>
              <a:rPr lang="en-US" dirty="0"/>
              <a:t>Application Guide for HVDC Transmission, Q2</a:t>
            </a:r>
            <a:endParaRPr lang="en-US" altLang="en-US" dirty="0">
              <a:latin typeface="Calibri" panose="020F0502020204030204" pitchFamily="34" charset="0"/>
              <a:ea typeface="Times New Roman" panose="02020603050405020304" pitchFamily="18" charset="0"/>
              <a:cs typeface="Calibri" panose="020F0502020204030204" pitchFamily="34" charset="0"/>
            </a:endParaRPr>
          </a:p>
          <a:p>
            <a:pPr marL="971550" lvl="1" indent="-514350">
              <a:buFont typeface="Arial" panose="020B0604020202020204" pitchFamily="34" charset="0"/>
              <a:buChar char="•"/>
            </a:pPr>
            <a:r>
              <a:rPr lang="en-US" altLang="en-US" dirty="0">
                <a:latin typeface="Calibri" panose="020F0502020204030204" pitchFamily="34" charset="0"/>
                <a:ea typeface="Times New Roman" panose="02020603050405020304" pitchFamily="18" charset="0"/>
                <a:cs typeface="Calibri" panose="020F0502020204030204" pitchFamily="34" charset="0"/>
              </a:rPr>
              <a:t>Lof, 1a - </a:t>
            </a:r>
            <a:r>
              <a:rPr lang="en-US" dirty="0"/>
              <a:t>Intro to HVDC technology, Q2.</a:t>
            </a:r>
            <a:endParaRPr lang="en-US" altLang="en-US" dirty="0">
              <a:latin typeface="Calibri" panose="020F0502020204030204" pitchFamily="34" charset="0"/>
              <a:ea typeface="Times New Roman" panose="02020603050405020304" pitchFamily="18" charset="0"/>
              <a:cs typeface="Calibri" panose="020F0502020204030204" pitchFamily="34" charset="0"/>
            </a:endParaRPr>
          </a:p>
          <a:p>
            <a:pPr marL="971550" lvl="1" indent="-514350">
              <a:buFont typeface="Arial" panose="020B0604020202020204" pitchFamily="34" charset="0"/>
              <a:buChar char="•"/>
            </a:pPr>
            <a:r>
              <a:rPr lang="en-US" altLang="en-US" dirty="0">
                <a:latin typeface="Calibri" panose="020F0502020204030204" pitchFamily="34" charset="0"/>
                <a:ea typeface="Times New Roman" panose="02020603050405020304" pitchFamily="18" charset="0"/>
                <a:cs typeface="Calibri" panose="020F0502020204030204" pitchFamily="34" charset="0"/>
              </a:rPr>
              <a:t>Mehrizi-Sani, 2a - </a:t>
            </a:r>
            <a:r>
              <a:rPr lang="en-US" dirty="0"/>
              <a:t>HVDC reactive power, EMI, and filter design, Q3</a:t>
            </a:r>
            <a:endParaRPr lang="en-US" altLang="en-US" dirty="0">
              <a:latin typeface="Calibri" panose="020F0502020204030204" pitchFamily="34" charset="0"/>
              <a:ea typeface="Times New Roman" panose="02020603050405020304" pitchFamily="18" charset="0"/>
              <a:cs typeface="Calibri" panose="020F0502020204030204" pitchFamily="34" charset="0"/>
            </a:endParaRPr>
          </a:p>
          <a:p>
            <a:pPr marL="971550" lvl="1" indent="-514350">
              <a:buFont typeface="Arial" panose="020B0604020202020204" pitchFamily="34" charset="0"/>
              <a:buChar char="•"/>
            </a:pPr>
            <a:r>
              <a:rPr lang="en-US" altLang="en-US" dirty="0">
                <a:latin typeface="Calibri" panose="020F0502020204030204" pitchFamily="34" charset="0"/>
                <a:ea typeface="Times New Roman" panose="02020603050405020304" pitchFamily="18" charset="0"/>
                <a:cs typeface="Calibri" panose="020F0502020204030204" pitchFamily="34" charset="0"/>
              </a:rPr>
              <a:t>Tolbert, 3d - </a:t>
            </a:r>
            <a:r>
              <a:rPr lang="en-US" dirty="0"/>
              <a:t>Modular multilevel converter as HVDC </a:t>
            </a:r>
            <a:r>
              <a:rPr lang="en-US" dirty="0" err="1"/>
              <a:t>cnvrtr</a:t>
            </a:r>
            <a:r>
              <a:rPr lang="en-US" dirty="0"/>
              <a:t> interface and its control, Q3.</a:t>
            </a:r>
            <a:endParaRPr lang="en-US" altLang="en-US" dirty="0">
              <a:latin typeface="Calibri" panose="020F0502020204030204" pitchFamily="34" charset="0"/>
              <a:ea typeface="Times New Roman" panose="02020603050405020304" pitchFamily="18" charset="0"/>
              <a:cs typeface="Calibri" panose="020F0502020204030204" pitchFamily="34" charset="0"/>
            </a:endParaRPr>
          </a:p>
          <a:p>
            <a:pPr marL="971550" lvl="1" indent="-514350">
              <a:buFont typeface="Arial" panose="020B0604020202020204" pitchFamily="34" charset="0"/>
              <a:buChar char="•"/>
            </a:pPr>
            <a:r>
              <a:rPr lang="en-US" altLang="en-US" dirty="0">
                <a:latin typeface="Calibri" panose="020F0502020204030204" pitchFamily="34" charset="0"/>
                <a:ea typeface="Times New Roman" panose="02020603050405020304" pitchFamily="18" charset="0"/>
                <a:cs typeface="Calibri" panose="020F0502020204030204" pitchFamily="34" charset="0"/>
              </a:rPr>
              <a:t>Wallace, 5a - </a:t>
            </a:r>
            <a:r>
              <a:rPr lang="en-US" dirty="0"/>
              <a:t>HVDC fault management &amp; protection systems, Q4.</a:t>
            </a:r>
          </a:p>
          <a:p>
            <a:pPr marL="971550" lvl="1" indent="-514350">
              <a:buFont typeface="Arial" panose="020B0604020202020204" pitchFamily="34" charset="0"/>
              <a:buChar char="•"/>
            </a:pPr>
            <a:r>
              <a:rPr lang="en-US" altLang="en-US" dirty="0">
                <a:latin typeface="Calibri" panose="020F0502020204030204" pitchFamily="34" charset="0"/>
                <a:ea typeface="Times New Roman" panose="02020603050405020304" pitchFamily="18" charset="0"/>
                <a:cs typeface="Calibri" panose="020F0502020204030204" pitchFamily="34" charset="0"/>
              </a:rPr>
              <a:t>Cui, 2b - </a:t>
            </a:r>
            <a:r>
              <a:rPr lang="en-US" dirty="0"/>
              <a:t>VSC-HVDC converter station technologies, Q4</a:t>
            </a:r>
          </a:p>
          <a:p>
            <a:pPr marL="971550" lvl="1" indent="-514350">
              <a:buFont typeface="Arial" panose="020B0604020202020204" pitchFamily="34" charset="0"/>
              <a:buChar char="•"/>
            </a:pPr>
            <a:r>
              <a:rPr lang="en-US" altLang="en-US" dirty="0">
                <a:latin typeface="Calibri" panose="020F0502020204030204" pitchFamily="34" charset="0"/>
                <a:ea typeface="Times New Roman" panose="02020603050405020304" pitchFamily="18" charset="0"/>
                <a:cs typeface="Calibri" panose="020F0502020204030204" pitchFamily="34" charset="0"/>
              </a:rPr>
              <a:t>Nazir, 4d - </a:t>
            </a:r>
            <a:r>
              <a:rPr lang="en-US" dirty="0"/>
              <a:t>Offshore HVDC </a:t>
            </a:r>
            <a:r>
              <a:rPr lang="en-US" dirty="0" err="1"/>
              <a:t>cnvrtr</a:t>
            </a:r>
            <a:r>
              <a:rPr lang="en-US" dirty="0"/>
              <a:t> grid forming controller design for black start capability, Q4</a:t>
            </a:r>
            <a:r>
              <a:rPr lang="en-US" sz="2000" dirty="0"/>
              <a:t>.</a:t>
            </a:r>
          </a:p>
          <a:p>
            <a:pPr marL="514350" indent="-514350">
              <a:buFont typeface="+mj-lt"/>
              <a:buAutoNum type="arabicPeriod"/>
            </a:pPr>
            <a:r>
              <a:rPr lang="en-US" sz="2100" dirty="0"/>
              <a:t>Comment on project logo and module summary table per slide 7 by June 7 (all).</a:t>
            </a:r>
          </a:p>
          <a:p>
            <a:pPr marL="514350" indent="-514350">
              <a:buFont typeface="+mj-lt"/>
              <a:buAutoNum type="arabicPeriod"/>
            </a:pPr>
            <a:r>
              <a:rPr lang="en-US" sz="2100" dirty="0"/>
              <a:t>Submit project logo and module summary table to DOE (McCalley).</a:t>
            </a:r>
          </a:p>
          <a:p>
            <a:pPr marL="514350" indent="-514350">
              <a:buFont typeface="+mj-lt"/>
              <a:buAutoNum type="arabicPeriod"/>
            </a:pPr>
            <a:r>
              <a:rPr lang="en-US" sz="2100" dirty="0"/>
              <a:t>Develop website (Cui/McCalley).</a:t>
            </a:r>
          </a:p>
          <a:p>
            <a:pPr marL="514350" indent="-514350">
              <a:buFont typeface="+mj-lt"/>
              <a:buAutoNum type="arabicPeriod"/>
            </a:pPr>
            <a:r>
              <a:rPr lang="en-US" sz="2100" dirty="0"/>
              <a:t>Begin developing short course (Fang).</a:t>
            </a:r>
          </a:p>
          <a:p>
            <a:pPr marL="514350" indent="-514350">
              <a:buFont typeface="+mj-lt"/>
              <a:buAutoNum type="arabicPeriod"/>
            </a:pPr>
            <a:r>
              <a:rPr lang="en-US" sz="2100" dirty="0"/>
              <a:t>Organize first PAB meeting by end of Q1 (McCalley).</a:t>
            </a:r>
          </a:p>
          <a:p>
            <a:pPr marL="514350" indent="-514350">
              <a:buFont typeface="+mj-lt"/>
              <a:buAutoNum type="arabicPeriod"/>
            </a:pPr>
            <a:r>
              <a:rPr lang="en-US" sz="2100" dirty="0"/>
              <a:t>Organize visit to/meeting with Bridgeport (McCalley/Hines).</a:t>
            </a:r>
          </a:p>
          <a:p>
            <a:pPr marL="514350" indent="-514350">
              <a:buFont typeface="+mj-lt"/>
              <a:buAutoNum type="arabicPeriod"/>
            </a:pPr>
            <a:r>
              <a:rPr lang="en-US" sz="2100" dirty="0"/>
              <a:t>Initiate </a:t>
            </a:r>
            <a:r>
              <a:rPr lang="en-US" sz="2100" dirty="0" err="1"/>
              <a:t>multischool</a:t>
            </a:r>
            <a:r>
              <a:rPr lang="en-US" sz="2100" dirty="0"/>
              <a:t> HVDC offshore design projects (Nazir).</a:t>
            </a:r>
          </a:p>
          <a:p>
            <a:pPr marL="514350" indent="-514350">
              <a:buFont typeface="+mj-lt"/>
              <a:buAutoNum type="arabicPeriod"/>
            </a:pPr>
            <a:r>
              <a:rPr lang="en-US" sz="2100" dirty="0"/>
              <a:t>McCalley, Cui, Fang, Nazir, develop 1 slide (per slides 4-5) for next meeting.</a:t>
            </a:r>
          </a:p>
          <a:p>
            <a:pPr marL="514350" indent="-514350">
              <a:buFont typeface="+mj-lt"/>
              <a:buAutoNum type="arabicPeriod"/>
            </a:pPr>
            <a:r>
              <a:rPr lang="en-US" sz="2100" dirty="0"/>
              <a:t>Next meeting on June 14 – “Project Kickoff” and will invite DOE.</a:t>
            </a:r>
          </a:p>
          <a:p>
            <a:pPr marL="514350" indent="-514350">
              <a:buFont typeface="+mj-lt"/>
              <a:buAutoNum type="arabicPeriod"/>
            </a:pPr>
            <a:r>
              <a:rPr lang="en-US" sz="2100" dirty="0"/>
              <a:t>Tell me if you are hiring student  – 3 need to be hired by end of Q2, 1 of them female, w/div-search.</a:t>
            </a:r>
          </a:p>
        </p:txBody>
      </p:sp>
    </p:spTree>
    <p:extLst>
      <p:ext uri="{BB962C8B-B14F-4D97-AF65-F5344CB8AC3E}">
        <p14:creationId xmlns:p14="http://schemas.microsoft.com/office/powerpoint/2010/main" val="1655082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0" y="0"/>
            <a:ext cx="12188825" cy="812800"/>
          </a:xfrm>
        </p:spPr>
        <p:txBody>
          <a:bodyPr/>
          <a:lstStyle/>
          <a:p>
            <a:pPr algn="ctr"/>
            <a:r>
              <a:rPr lang="en-US" sz="4000" dirty="0">
                <a:latin typeface="Franklin Gothic Medium" charset="0"/>
              </a:rPr>
              <a:t>Inclusion &amp; accessibility</a:t>
            </a:r>
            <a:endParaRPr sz="4000" dirty="0">
              <a:latin typeface="Franklin Gothic Medium" charset="0"/>
            </a:endParaRPr>
          </a:p>
        </p:txBody>
      </p:sp>
      <p:sp>
        <p:nvSpPr>
          <p:cNvPr id="2" name="TextBox 1">
            <a:extLst>
              <a:ext uri="{FF2B5EF4-FFF2-40B4-BE49-F238E27FC236}">
                <a16:creationId xmlns:a16="http://schemas.microsoft.com/office/drawing/2014/main" id="{3997BE81-4207-2F1A-36CD-08BC6642AE17}"/>
              </a:ext>
            </a:extLst>
          </p:cNvPr>
          <p:cNvSpPr txBox="1"/>
          <p:nvPr/>
        </p:nvSpPr>
        <p:spPr>
          <a:xfrm>
            <a:off x="0" y="1179791"/>
            <a:ext cx="4945535" cy="3970318"/>
          </a:xfrm>
          <a:prstGeom prst="rect">
            <a:avLst/>
          </a:prstGeom>
          <a:noFill/>
        </p:spPr>
        <p:txBody>
          <a:bodyPr wrap="square">
            <a:spAutoFit/>
          </a:bodyPr>
          <a:lstStyle/>
          <a:p>
            <a:r>
              <a:rPr lang="en-US" sz="1800" b="1" i="0" u="sng" strike="noStrike" baseline="0" dirty="0">
                <a:solidFill>
                  <a:srgbClr val="000000"/>
                </a:solidFill>
                <a:latin typeface="Times New Roman" panose="02020603050405020304" pitchFamily="18" charset="0"/>
              </a:rPr>
              <a:t>FROM OUR COMMUNITY BENEFITS PLAN</a:t>
            </a:r>
            <a:r>
              <a:rPr lang="en-US" sz="1800" b="0" i="0" u="none" strike="noStrike" baseline="0" dirty="0">
                <a:solidFill>
                  <a:srgbClr val="000000"/>
                </a:solidFill>
                <a:latin typeface="Times New Roman" panose="02020603050405020304" pitchFamily="18" charset="0"/>
              </a:rPr>
              <a:t>:</a:t>
            </a:r>
          </a:p>
          <a:p>
            <a:r>
              <a:rPr lang="en-US" sz="1800" b="0" i="0" u="none" strike="noStrike" baseline="0" dirty="0">
                <a:solidFill>
                  <a:srgbClr val="000000"/>
                </a:solidFill>
                <a:latin typeface="Times New Roman" panose="02020603050405020304" pitchFamily="18" charset="0"/>
              </a:rPr>
              <a:t>“In this project, we will supplement our institutions’ efforts and raise our awareness by purchasing two inexpensive but high-quality and highly recommended recent books on these subjects [inclusion &amp; accessibility] for each member of our project faculty team. All faculty team members are interested in these books, but to encourage that interest, Dr. McCalley will make it a habit at each project management team meeting to refer to one or more parts of these books. In this way, we intend this project to influence perspective on inclusion and accessibility for the remainder of these 12 faculty members’ careers.”</a:t>
            </a:r>
            <a:endParaRPr lang="en-US" sz="1800" dirty="0">
              <a:effectLst/>
              <a:latin typeface="Calibri" panose="020F05020202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DFCB422B-C19F-E60F-6FBE-D70473E3F24A}"/>
              </a:ext>
            </a:extLst>
          </p:cNvPr>
          <p:cNvPicPr>
            <a:picLocks noChangeAspect="1"/>
          </p:cNvPicPr>
          <p:nvPr/>
        </p:nvPicPr>
        <p:blipFill>
          <a:blip r:embed="rId2"/>
          <a:stretch>
            <a:fillRect/>
          </a:stretch>
        </p:blipFill>
        <p:spPr>
          <a:xfrm>
            <a:off x="5099803" y="1091381"/>
            <a:ext cx="3065048" cy="4458837"/>
          </a:xfrm>
          <a:prstGeom prst="rect">
            <a:avLst/>
          </a:prstGeom>
        </p:spPr>
      </p:pic>
      <p:sp>
        <p:nvSpPr>
          <p:cNvPr id="9" name="TextBox 8">
            <a:extLst>
              <a:ext uri="{FF2B5EF4-FFF2-40B4-BE49-F238E27FC236}">
                <a16:creationId xmlns:a16="http://schemas.microsoft.com/office/drawing/2014/main" id="{4FFFCCBB-66F3-969A-13D7-ED3C496DD518}"/>
              </a:ext>
            </a:extLst>
          </p:cNvPr>
          <p:cNvSpPr txBox="1"/>
          <p:nvPr/>
        </p:nvSpPr>
        <p:spPr>
          <a:xfrm>
            <a:off x="4807269" y="5550218"/>
            <a:ext cx="3650117" cy="861774"/>
          </a:xfrm>
          <a:prstGeom prst="rect">
            <a:avLst/>
          </a:prstGeom>
          <a:noFill/>
        </p:spPr>
        <p:txBody>
          <a:bodyPr wrap="square">
            <a:spAutoFit/>
          </a:bodyPr>
          <a:lstStyle/>
          <a:p>
            <a:r>
              <a:rPr lang="en-US" sz="1000" b="0" i="0" u="none" strike="noStrike" baseline="0" dirty="0">
                <a:solidFill>
                  <a:srgbClr val="000000"/>
                </a:solidFill>
                <a:latin typeface="Times New Roman" panose="02020603050405020304" pitchFamily="18" charset="0"/>
              </a:rPr>
              <a:t>D. Singh, “Actions speak louder than words: a step-by-step guide to becoming an inclusive workplace,” Penguin Random House LLC, 2022, </a:t>
            </a:r>
          </a:p>
          <a:p>
            <a:r>
              <a:rPr lang="en-US" sz="1000" b="0" i="0" u="none" strike="noStrike" baseline="0" dirty="0">
                <a:solidFill>
                  <a:srgbClr val="0000FF"/>
                </a:solidFill>
                <a:latin typeface="Times New Roman" panose="02020603050405020304" pitchFamily="18" charset="0"/>
              </a:rPr>
              <a:t>www.google.com/books/edition/Actions_Speak_Louder/8KZPEAAAQBAJ?hl=en&amp;gbpv=1&amp;printsec=frontcover</a:t>
            </a:r>
            <a:r>
              <a:rPr lang="en-US" sz="1000" b="0" i="0" u="none" strike="noStrike" baseline="0" dirty="0">
                <a:solidFill>
                  <a:srgbClr val="000000"/>
                </a:solidFill>
                <a:latin typeface="Times New Roman" panose="02020603050405020304" pitchFamily="18" charset="0"/>
              </a:rPr>
              <a:t>. </a:t>
            </a:r>
            <a:endParaRPr lang="en-US" sz="1000" dirty="0"/>
          </a:p>
        </p:txBody>
      </p:sp>
      <p:pic>
        <p:nvPicPr>
          <p:cNvPr id="10" name="Picture 9">
            <a:extLst>
              <a:ext uri="{FF2B5EF4-FFF2-40B4-BE49-F238E27FC236}">
                <a16:creationId xmlns:a16="http://schemas.microsoft.com/office/drawing/2014/main" id="{218EAFD5-B085-23DE-44FF-2046C005C905}"/>
              </a:ext>
            </a:extLst>
          </p:cNvPr>
          <p:cNvPicPr>
            <a:picLocks noChangeAspect="1"/>
          </p:cNvPicPr>
          <p:nvPr/>
        </p:nvPicPr>
        <p:blipFill>
          <a:blip r:embed="rId3"/>
          <a:stretch>
            <a:fillRect/>
          </a:stretch>
        </p:blipFill>
        <p:spPr>
          <a:xfrm>
            <a:off x="8819535" y="1137289"/>
            <a:ext cx="2751883" cy="4412930"/>
          </a:xfrm>
          <a:prstGeom prst="rect">
            <a:avLst/>
          </a:prstGeom>
        </p:spPr>
      </p:pic>
      <p:sp>
        <p:nvSpPr>
          <p:cNvPr id="12" name="TextBox 11">
            <a:extLst>
              <a:ext uri="{FF2B5EF4-FFF2-40B4-BE49-F238E27FC236}">
                <a16:creationId xmlns:a16="http://schemas.microsoft.com/office/drawing/2014/main" id="{85E9CE13-2814-1CB6-8991-93F7F527C9E7}"/>
              </a:ext>
            </a:extLst>
          </p:cNvPr>
          <p:cNvSpPr txBox="1"/>
          <p:nvPr/>
        </p:nvSpPr>
        <p:spPr>
          <a:xfrm>
            <a:off x="8904188" y="5550218"/>
            <a:ext cx="2805207" cy="861774"/>
          </a:xfrm>
          <a:prstGeom prst="rect">
            <a:avLst/>
          </a:prstGeom>
          <a:noFill/>
        </p:spPr>
        <p:txBody>
          <a:bodyPr wrap="square">
            <a:spAutoFit/>
          </a:bodyPr>
          <a:lstStyle/>
          <a:p>
            <a:r>
              <a:rPr lang="en-US" sz="1000" b="0" i="0" u="none" strike="noStrike" baseline="0" dirty="0">
                <a:solidFill>
                  <a:srgbClr val="000000"/>
                </a:solidFill>
                <a:latin typeface="Times New Roman" panose="02020603050405020304" pitchFamily="18" charset="0"/>
              </a:rPr>
              <a:t>A. Wong, editor, “Disability visibility: first person stories from the twenty-first century,” 2020, </a:t>
            </a:r>
            <a:r>
              <a:rPr lang="en-US" sz="1000" b="0" i="0" u="none" strike="noStrike" baseline="0" dirty="0">
                <a:solidFill>
                  <a:srgbClr val="0000FF"/>
                </a:solidFill>
                <a:latin typeface="Times New Roman" panose="02020603050405020304" pitchFamily="18" charset="0"/>
              </a:rPr>
              <a:t>www.google.com/books/edition/Disability_Visibility/0jbGDwAAQBAJ?hl=en&amp;gbpv=1&amp;printsec=frontcover</a:t>
            </a:r>
            <a:r>
              <a:rPr lang="en-US" sz="1000" b="0" i="0" u="none" strike="noStrike" baseline="0" dirty="0">
                <a:solidFill>
                  <a:srgbClr val="000000"/>
                </a:solidFill>
                <a:latin typeface="Times New Roman" panose="02020603050405020304" pitchFamily="18" charset="0"/>
              </a:rPr>
              <a:t>. </a:t>
            </a:r>
            <a:endParaRPr lang="en-US" sz="1000" dirty="0"/>
          </a:p>
        </p:txBody>
      </p:sp>
      <p:sp>
        <p:nvSpPr>
          <p:cNvPr id="3" name="TextBox 2">
            <a:extLst>
              <a:ext uri="{FF2B5EF4-FFF2-40B4-BE49-F238E27FC236}">
                <a16:creationId xmlns:a16="http://schemas.microsoft.com/office/drawing/2014/main" id="{E9A9EB44-0418-9955-7E65-56093004AA5A}"/>
              </a:ext>
            </a:extLst>
          </p:cNvPr>
          <p:cNvSpPr txBox="1"/>
          <p:nvPr/>
        </p:nvSpPr>
        <p:spPr>
          <a:xfrm>
            <a:off x="167458" y="5334774"/>
            <a:ext cx="4416410" cy="646331"/>
          </a:xfrm>
          <a:prstGeom prst="rect">
            <a:avLst/>
          </a:prstGeom>
          <a:solidFill>
            <a:srgbClr val="FFFF00"/>
          </a:solidFill>
        </p:spPr>
        <p:txBody>
          <a:bodyPr wrap="square" rtlCol="0">
            <a:spAutoFit/>
          </a:bodyPr>
          <a:lstStyle/>
          <a:p>
            <a:r>
              <a:rPr lang="en-US" b="1" dirty="0"/>
              <a:t>PLEASE SEND ME YOUR MAILING ADDRESS SO I CAN SEND YOU THESE BOOKS.</a:t>
            </a:r>
          </a:p>
        </p:txBody>
      </p:sp>
    </p:spTree>
    <p:extLst>
      <p:ext uri="{BB962C8B-B14F-4D97-AF65-F5344CB8AC3E}">
        <p14:creationId xmlns:p14="http://schemas.microsoft.com/office/powerpoint/2010/main" val="39922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0" y="0"/>
            <a:ext cx="12188825" cy="812800"/>
          </a:xfrm>
        </p:spPr>
        <p:txBody>
          <a:bodyPr/>
          <a:lstStyle/>
          <a:p>
            <a:pPr algn="ctr"/>
            <a:r>
              <a:rPr lang="en-US" sz="4000" dirty="0">
                <a:latin typeface="Franklin Gothic Medium" charset="0"/>
              </a:rPr>
              <a:t>SOME LOGISTICS</a:t>
            </a:r>
            <a:endParaRPr sz="4000" dirty="0">
              <a:latin typeface="Franklin Gothic Medium" charset="0"/>
            </a:endParaRPr>
          </a:p>
        </p:txBody>
      </p:sp>
      <p:sp>
        <p:nvSpPr>
          <p:cNvPr id="14" name="TextBox 13">
            <a:extLst>
              <a:ext uri="{FF2B5EF4-FFF2-40B4-BE49-F238E27FC236}">
                <a16:creationId xmlns:a16="http://schemas.microsoft.com/office/drawing/2014/main" id="{CC82B922-104C-2122-E4F9-B5D864C5A4CC}"/>
              </a:ext>
            </a:extLst>
          </p:cNvPr>
          <p:cNvSpPr txBox="1"/>
          <p:nvPr/>
        </p:nvSpPr>
        <p:spPr>
          <a:xfrm>
            <a:off x="0" y="2405966"/>
            <a:ext cx="12151845" cy="2031325"/>
          </a:xfrm>
          <a:prstGeom prst="rect">
            <a:avLst/>
          </a:prstGeom>
          <a:noFill/>
        </p:spPr>
        <p:txBody>
          <a:bodyPr wrap="square">
            <a:spAutoFit/>
          </a:bodyPr>
          <a:lstStyle/>
          <a:p>
            <a:pPr marR="0" lvl="0">
              <a:spcBef>
                <a:spcPts val="0"/>
              </a:spcBef>
              <a:spcAft>
                <a:spcPts val="0"/>
              </a:spcAft>
            </a:pPr>
            <a:r>
              <a:rPr lang="en-US" b="1" u="sng" dirty="0">
                <a:latin typeface="Calibri" panose="020F0502020204030204" pitchFamily="34" charset="0"/>
                <a:ea typeface="Times New Roman" panose="02020603050405020304" pitchFamily="18" charset="0"/>
              </a:rPr>
              <a:t>B. CURRENT &amp; PENDING SUPPORT</a:t>
            </a:r>
            <a:r>
              <a:rPr lang="en-US" dirty="0">
                <a:latin typeface="Calibri" panose="020F0502020204030204" pitchFamily="34" charset="0"/>
                <a:ea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From </a:t>
            </a:r>
            <a:r>
              <a:rPr lang="en-US" sz="1800" dirty="0">
                <a:effectLst/>
                <a:latin typeface="Calibri" panose="020F0502020204030204" pitchFamily="34" charset="0"/>
                <a:ea typeface="Calibri" panose="020F0502020204030204" pitchFamily="34" charset="0"/>
              </a:rPr>
              <a:t>Special Terms and Conditions, </a:t>
            </a:r>
            <a:r>
              <a:rPr lang="en-US" sz="1800" dirty="0">
                <a:effectLst/>
                <a:latin typeface="Calibri" panose="020F0502020204030204" pitchFamily="34" charset="0"/>
                <a:ea typeface="Times New Roman" panose="02020603050405020304" pitchFamily="18" charset="0"/>
              </a:rPr>
              <a:t>Term 45 Current and Pending Support:  ISU must ensure all PIs and senior/key personnel </a:t>
            </a:r>
            <a:r>
              <a:rPr lang="en-US" sz="1800" u="sng" dirty="0">
                <a:effectLst/>
                <a:latin typeface="Calibri" panose="020F0502020204030204" pitchFamily="34" charset="0"/>
                <a:ea typeface="Times New Roman" panose="02020603050405020304" pitchFamily="18" charset="0"/>
              </a:rPr>
              <a:t>at the recipient and subrecipient level</a:t>
            </a:r>
            <a:r>
              <a:rPr lang="en-US" sz="1800" dirty="0">
                <a:effectLst/>
                <a:latin typeface="Calibri" panose="020F0502020204030204" pitchFamily="34" charset="0"/>
                <a:ea typeface="Times New Roman" panose="02020603050405020304" pitchFamily="18" charset="0"/>
              </a:rPr>
              <a:t>, are aware of the requirement to submit </a:t>
            </a:r>
            <a:r>
              <a:rPr lang="en-US" sz="1800" u="sng" dirty="0">
                <a:effectLst/>
                <a:latin typeface="Calibri" panose="020F0502020204030204" pitchFamily="34" charset="0"/>
                <a:ea typeface="Times New Roman" panose="02020603050405020304" pitchFamily="18" charset="0"/>
              </a:rPr>
              <a:t>updated</a:t>
            </a:r>
            <a:r>
              <a:rPr lang="en-US" sz="1800" dirty="0">
                <a:effectLst/>
                <a:latin typeface="Calibri" panose="020F0502020204030204" pitchFamily="34" charset="0"/>
                <a:ea typeface="Times New Roman" panose="02020603050405020304" pitchFamily="18" charset="0"/>
              </a:rPr>
              <a:t> current and pending support disclosure statements to DOE, within 30 calendar days of change in current and pending support. </a:t>
            </a:r>
          </a:p>
          <a:p>
            <a:pPr marL="342900" marR="0" lvl="0" indent="-3429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rPr>
              <a:t>My plan: </a:t>
            </a:r>
            <a:r>
              <a:rPr lang="en-US" sz="1800" dirty="0">
                <a:effectLst/>
                <a:latin typeface="Calibri" panose="020F0502020204030204" pitchFamily="34" charset="0"/>
                <a:ea typeface="Times New Roman" panose="02020603050405020304" pitchFamily="18" charset="0"/>
              </a:rPr>
              <a:t>L</a:t>
            </a:r>
            <a:r>
              <a:rPr lang="en-US" sz="1800" dirty="0">
                <a:effectLst/>
                <a:latin typeface="Calibri" panose="020F0502020204030204" pitchFamily="34" charset="0"/>
                <a:ea typeface="Calibri" panose="020F0502020204030204" pitchFamily="34" charset="0"/>
              </a:rPr>
              <a:t>imit subrecipient updates so that they are required only if a subrecipient is awarded a new project that will result in one month per year, or more, of their time during the duration of this project. If this sounds reasonable to the team, I will communicate it to DOE.</a:t>
            </a:r>
          </a:p>
        </p:txBody>
      </p:sp>
      <p:sp>
        <p:nvSpPr>
          <p:cNvPr id="13" name="TextBox 12">
            <a:extLst>
              <a:ext uri="{FF2B5EF4-FFF2-40B4-BE49-F238E27FC236}">
                <a16:creationId xmlns:a16="http://schemas.microsoft.com/office/drawing/2014/main" id="{375535FB-C6EC-12E8-E5DF-9154F64F739C}"/>
              </a:ext>
            </a:extLst>
          </p:cNvPr>
          <p:cNvSpPr txBox="1"/>
          <p:nvPr/>
        </p:nvSpPr>
        <p:spPr>
          <a:xfrm>
            <a:off x="36980" y="812800"/>
            <a:ext cx="12151845" cy="1477328"/>
          </a:xfrm>
          <a:prstGeom prst="rect">
            <a:avLst/>
          </a:prstGeom>
          <a:noFill/>
        </p:spPr>
        <p:txBody>
          <a:bodyPr wrap="square">
            <a:spAutoFit/>
          </a:bodyPr>
          <a:lstStyle/>
          <a:p>
            <a:pPr marR="0" lvl="0">
              <a:spcBef>
                <a:spcPts val="0"/>
              </a:spcBef>
              <a:spcAft>
                <a:spcPts val="0"/>
              </a:spcAft>
            </a:pPr>
            <a:r>
              <a:rPr lang="en-US" b="1" u="sng" dirty="0">
                <a:latin typeface="Calibri" panose="020F0502020204030204" pitchFamily="34" charset="0"/>
                <a:ea typeface="Times New Roman" panose="02020603050405020304" pitchFamily="18" charset="0"/>
              </a:rPr>
              <a:t>A. MEETING TIMES</a:t>
            </a:r>
            <a:r>
              <a:rPr lang="en-US" dirty="0">
                <a:latin typeface="Calibri" panose="020F0502020204030204" pitchFamily="34" charset="0"/>
                <a:ea typeface="Times New Roman" panose="02020603050405020304" pitchFamily="18" charset="0"/>
              </a:rPr>
              <a:t>: </a:t>
            </a:r>
          </a:p>
          <a:p>
            <a:pPr marL="285750" marR="0" lvl="0" indent="-285750">
              <a:spcBef>
                <a:spcPts val="0"/>
              </a:spcBef>
              <a:spcAft>
                <a:spcPts val="0"/>
              </a:spcAft>
              <a:buFont typeface="Arial" panose="020B0604020202020204" pitchFamily="34" charset="0"/>
              <a:buChar char="•"/>
            </a:pPr>
            <a:r>
              <a:rPr lang="en-US" dirty="0">
                <a:latin typeface="Calibri" panose="020F0502020204030204" pitchFamily="34" charset="0"/>
                <a:ea typeface="Times New Roman" panose="02020603050405020304" pitchFamily="18" charset="0"/>
              </a:rPr>
              <a:t>We wrote, “</a:t>
            </a:r>
            <a:r>
              <a:rPr lang="en-US" sz="1800" b="0" i="0" u="none" strike="noStrike" baseline="0" dirty="0">
                <a:solidFill>
                  <a:srgbClr val="000000"/>
                </a:solidFill>
                <a:latin typeface="Times New Roman" panose="02020603050405020304" pitchFamily="18" charset="0"/>
              </a:rPr>
              <a:t>The full project faculty team meets quarterly throughout the 3-year project duration. During the first two quarters, the PMT meets biweekly; this frequency reduces to monthly as the project matures.</a:t>
            </a:r>
            <a:r>
              <a:rPr lang="en-US" dirty="0">
                <a:latin typeface="Calibri" panose="020F0502020204030204" pitchFamily="34" charset="0"/>
                <a:ea typeface="Times New Roman" panose="02020603050405020304" pitchFamily="18" charset="0"/>
              </a:rPr>
              <a:t>” So… can we meet in two weeks? </a:t>
            </a:r>
          </a:p>
          <a:p>
            <a:pPr marL="285750" marR="0" lvl="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Is Friday afternoon June 14 3-4pmCT possible for you?</a:t>
            </a:r>
          </a:p>
          <a:p>
            <a:pPr marL="285750" marR="0" lvl="0" indent="-28575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If not, I will send a poll to find a meeting time.</a:t>
            </a:r>
          </a:p>
        </p:txBody>
      </p:sp>
    </p:spTree>
    <p:extLst>
      <p:ext uri="{BB962C8B-B14F-4D97-AF65-F5344CB8AC3E}">
        <p14:creationId xmlns:p14="http://schemas.microsoft.com/office/powerpoint/2010/main" val="1854573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0" y="0"/>
            <a:ext cx="12188825" cy="812800"/>
          </a:xfrm>
        </p:spPr>
        <p:txBody>
          <a:bodyPr/>
          <a:lstStyle/>
          <a:p>
            <a:pPr algn="ctr"/>
            <a:r>
              <a:rPr lang="en-US" sz="4000" dirty="0">
                <a:latin typeface="Franklin Gothic Medium" charset="0"/>
              </a:rPr>
              <a:t>PROJECT OBJECTIVE</a:t>
            </a:r>
            <a:endParaRPr sz="4000" dirty="0">
              <a:latin typeface="Franklin Gothic Medium" charset="0"/>
            </a:endParaRPr>
          </a:p>
        </p:txBody>
      </p:sp>
      <p:sp>
        <p:nvSpPr>
          <p:cNvPr id="13" name="TextBox 12">
            <a:extLst>
              <a:ext uri="{FF2B5EF4-FFF2-40B4-BE49-F238E27FC236}">
                <a16:creationId xmlns:a16="http://schemas.microsoft.com/office/drawing/2014/main" id="{375535FB-C6EC-12E8-E5DF-9154F64F739C}"/>
              </a:ext>
            </a:extLst>
          </p:cNvPr>
          <p:cNvSpPr txBox="1"/>
          <p:nvPr/>
        </p:nvSpPr>
        <p:spPr>
          <a:xfrm>
            <a:off x="18489" y="816659"/>
            <a:ext cx="12151845" cy="1477328"/>
          </a:xfrm>
          <a:prstGeom prst="rect">
            <a:avLst/>
          </a:prstGeom>
          <a:noFill/>
        </p:spPr>
        <p:txBody>
          <a:bodyPr wrap="square">
            <a:spAutoFit/>
          </a:bodyPr>
          <a:lstStyle/>
          <a:p>
            <a:pPr marR="0" lvl="0">
              <a:spcBef>
                <a:spcPts val="0"/>
              </a:spcBef>
              <a:spcAft>
                <a:spcPts val="0"/>
              </a:spcAft>
            </a:pPr>
            <a:r>
              <a:rPr lang="en-US" sz="3000" spc="-40" dirty="0">
                <a:effectLst/>
                <a:latin typeface="Calibri" panose="020F0502020204030204" pitchFamily="34" charset="0"/>
                <a:ea typeface="Times New Roman" panose="02020603050405020304" pitchFamily="18" charset="0"/>
              </a:rPr>
              <a:t>The objective of </a:t>
            </a:r>
            <a:r>
              <a:rPr lang="en-US" sz="3000" i="1" spc="-40" dirty="0">
                <a:effectLst/>
                <a:latin typeface="Calibri" panose="020F0502020204030204" pitchFamily="34" charset="0"/>
                <a:ea typeface="Times New Roman" panose="02020603050405020304" pitchFamily="18" charset="0"/>
              </a:rPr>
              <a:t>HVDC-Learn</a:t>
            </a:r>
            <a:r>
              <a:rPr lang="en-US" sz="3000" spc="-40" dirty="0">
                <a:effectLst/>
                <a:latin typeface="Calibri" panose="020F0502020204030204" pitchFamily="34" charset="0"/>
                <a:ea typeface="Times New Roman" panose="02020603050405020304" pitchFamily="18" charset="0"/>
              </a:rPr>
              <a:t> is to develop and use educational modules to elevate the </a:t>
            </a:r>
            <a:r>
              <a:rPr lang="en-US" sz="3000" u="sng" spc="-40" dirty="0">
                <a:effectLst/>
                <a:latin typeface="Calibri" panose="020F0502020204030204" pitchFamily="34" charset="0"/>
                <a:ea typeface="Times New Roman" panose="02020603050405020304" pitchFamily="18" charset="0"/>
              </a:rPr>
              <a:t>electric power community’s</a:t>
            </a:r>
            <a:r>
              <a:rPr lang="en-US" sz="3000" spc="-40" dirty="0">
                <a:effectLst/>
                <a:latin typeface="Calibri" panose="020F0502020204030204" pitchFamily="34" charset="0"/>
                <a:ea typeface="Times New Roman" panose="02020603050405020304" pitchFamily="18" charset="0"/>
              </a:rPr>
              <a:t> awareness and understanding of the </a:t>
            </a:r>
            <a:r>
              <a:rPr lang="en-US" sz="3000" u="sng" spc="-40" dirty="0">
                <a:effectLst/>
                <a:latin typeface="Calibri" panose="020F0502020204030204" pitchFamily="34" charset="0"/>
                <a:ea typeface="Times New Roman" panose="02020603050405020304" pitchFamily="18" charset="0"/>
              </a:rPr>
              <a:t>HVDC domain</a:t>
            </a:r>
            <a:r>
              <a:rPr lang="en-US" sz="3000" spc="-40" dirty="0">
                <a:effectLst/>
                <a:latin typeface="Calibri" panose="020F0502020204030204" pitchFamily="34" charset="0"/>
                <a:ea typeface="Times New Roman" panose="02020603050405020304" pitchFamily="18" charset="0"/>
              </a:rPr>
              <a:t> to increase HVDC deployment as a transmission solution. </a:t>
            </a:r>
            <a:endParaRPr lang="en-US" sz="3000" dirty="0">
              <a:effectLst/>
              <a:latin typeface="Calibri" panose="020F0502020204030204" pitchFamily="34" charset="0"/>
              <a:ea typeface="Times New Roman" panose="02020603050405020304" pitchFamily="18" charset="0"/>
            </a:endParaRPr>
          </a:p>
        </p:txBody>
      </p:sp>
      <p:sp>
        <p:nvSpPr>
          <p:cNvPr id="5" name="TextBox 4">
            <a:extLst>
              <a:ext uri="{FF2B5EF4-FFF2-40B4-BE49-F238E27FC236}">
                <a16:creationId xmlns:a16="http://schemas.microsoft.com/office/drawing/2014/main" id="{428BD76B-26D9-09E2-F082-B77D785AE047}"/>
              </a:ext>
            </a:extLst>
          </p:cNvPr>
          <p:cNvSpPr txBox="1"/>
          <p:nvPr/>
        </p:nvSpPr>
        <p:spPr>
          <a:xfrm>
            <a:off x="352425" y="2228671"/>
            <a:ext cx="11722100" cy="1200329"/>
          </a:xfrm>
          <a:prstGeom prst="rect">
            <a:avLst/>
          </a:prstGeom>
          <a:noFill/>
        </p:spPr>
        <p:txBody>
          <a:bodyPr wrap="square">
            <a:spAutoFit/>
          </a:bodyPr>
          <a:lstStyle/>
          <a:p>
            <a:pPr marL="285750" indent="-285750">
              <a:buFont typeface="Arial" panose="020B0604020202020204" pitchFamily="34" charset="0"/>
              <a:buChar char="•"/>
            </a:pPr>
            <a:r>
              <a:rPr lang="en-US" sz="1800" spc="-40" dirty="0">
                <a:effectLst/>
                <a:latin typeface="Calibri" panose="020F0502020204030204" pitchFamily="34" charset="0"/>
                <a:ea typeface="Times New Roman" panose="02020603050405020304" pitchFamily="18" charset="0"/>
              </a:rPr>
              <a:t>“</a:t>
            </a:r>
            <a:r>
              <a:rPr lang="en-US" sz="1800" u="sng" spc="-40" dirty="0">
                <a:effectLst/>
                <a:latin typeface="Calibri" panose="020F0502020204030204" pitchFamily="34" charset="0"/>
                <a:ea typeface="Times New Roman" panose="02020603050405020304" pitchFamily="18" charset="0"/>
              </a:rPr>
              <a:t>electric power community</a:t>
            </a:r>
            <a:r>
              <a:rPr lang="en-US" sz="1800" spc="-40" dirty="0">
                <a:effectLst/>
                <a:latin typeface="Calibri" panose="020F0502020204030204" pitchFamily="34" charset="0"/>
                <a:ea typeface="Times New Roman" panose="02020603050405020304" pitchFamily="18" charset="0"/>
              </a:rPr>
              <a:t>” -  practicing engineers and technicians, corporate managers and executives, regulators, and community college and university educators and students;</a:t>
            </a:r>
          </a:p>
          <a:p>
            <a:pPr marL="285750" indent="-285750">
              <a:buFont typeface="Arial" panose="020B0604020202020204" pitchFamily="34" charset="0"/>
              <a:buChar char="•"/>
            </a:pPr>
            <a:r>
              <a:rPr lang="en-US" sz="1800" spc="-40" dirty="0">
                <a:effectLst/>
                <a:latin typeface="Calibri" panose="020F0502020204030204" pitchFamily="34" charset="0"/>
                <a:ea typeface="Times New Roman" panose="02020603050405020304" pitchFamily="18" charset="0"/>
                <a:cs typeface="Calibri" panose="020F0502020204030204" pitchFamily="34" charset="0"/>
              </a:rPr>
              <a:t>“</a:t>
            </a:r>
            <a:r>
              <a:rPr lang="en-US" sz="1800" u="sng" spc="-40" dirty="0">
                <a:effectLst/>
                <a:latin typeface="Calibri" panose="020F0502020204030204" pitchFamily="34" charset="0"/>
                <a:ea typeface="Times New Roman" panose="02020603050405020304" pitchFamily="18" charset="0"/>
                <a:cs typeface="Calibri" panose="020F0502020204030204" pitchFamily="34" charset="0"/>
              </a:rPr>
              <a:t>HVDC domain</a:t>
            </a:r>
            <a:r>
              <a:rPr lang="en-US" sz="1800" spc="-40" dirty="0">
                <a:effectLst/>
                <a:latin typeface="Calibri" panose="020F0502020204030204" pitchFamily="34" charset="0"/>
                <a:ea typeface="Times New Roman" panose="02020603050405020304" pitchFamily="18" charset="0"/>
                <a:cs typeface="Calibri" panose="020F0502020204030204" pitchFamily="34" charset="0"/>
              </a:rPr>
              <a:t>” - HVDC technologies, design and planning methods, implementation procedures, operating approaches, and technical, economic, regulatory, social, and political impacts of deploying HVDC.</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09237BF-E548-44A7-3F73-971C137FA753}"/>
              </a:ext>
            </a:extLst>
          </p:cNvPr>
          <p:cNvSpPr txBox="1"/>
          <p:nvPr/>
        </p:nvSpPr>
        <p:spPr>
          <a:xfrm>
            <a:off x="3588544" y="3429000"/>
            <a:ext cx="3812381" cy="923330"/>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Year 1: Complete 10 new modules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Year 2: Complete 12 new modules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cs typeface="Calibri" panose="020F0502020204030204" pitchFamily="34" charset="0"/>
              </a:rPr>
              <a:t>Year 3: Complete 13 new modules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74EBEC1E-9744-C2C2-15B1-88CCC64C8BCC}"/>
              </a:ext>
            </a:extLst>
          </p:cNvPr>
          <p:cNvSpPr txBox="1"/>
          <p:nvPr/>
        </p:nvSpPr>
        <p:spPr>
          <a:xfrm>
            <a:off x="-18491" y="4352330"/>
            <a:ext cx="12188825" cy="2246769"/>
          </a:xfrm>
          <a:prstGeom prst="rect">
            <a:avLst/>
          </a:prstGeom>
          <a:noFill/>
        </p:spPr>
        <p:txBody>
          <a:bodyPr wrap="square">
            <a:spAutoFit/>
          </a:bodyPr>
          <a:lstStyle/>
          <a:p>
            <a:pPr marL="342900" marR="0" lvl="0" indent="-342900" algn="just">
              <a:spcBef>
                <a:spcPts val="0"/>
              </a:spcBef>
              <a:spcAft>
                <a:spcPts val="0"/>
              </a:spcAft>
              <a:buFont typeface="+mj-lt"/>
              <a:buAutoNum type="arabicPeriod"/>
            </a:pPr>
            <a:r>
              <a:rPr lang="en-US" sz="1400" i="1" spc="-40" dirty="0">
                <a:effectLst/>
                <a:latin typeface="Calibri" panose="020F0502020204030204" pitchFamily="34" charset="0"/>
                <a:ea typeface="Times New Roman" panose="02020603050405020304" pitchFamily="18" charset="0"/>
                <a:cs typeface="Calibri" panose="020F0502020204030204" pitchFamily="34" charset="0"/>
              </a:rPr>
              <a:t>The completion of 35 modules with each module reviewed and course-tested:</a:t>
            </a:r>
            <a:r>
              <a:rPr lang="en-US" sz="1400" spc="-40" dirty="0">
                <a:effectLst/>
                <a:latin typeface="Calibri" panose="020F0502020204030204" pitchFamily="34" charset="0"/>
                <a:ea typeface="Times New Roman" panose="02020603050405020304" pitchFamily="18" charset="0"/>
                <a:cs typeface="Calibri" panose="020F0502020204030204" pitchFamily="34" charset="0"/>
              </a:rPr>
              <a:t> We have established criteria for board member reviews and course-related (community college, university, and short-courses) student feedback, on scale of 0-100, and we require each module to meet </a:t>
            </a:r>
            <a:r>
              <a:rPr lang="en-US" sz="1400" u="sng" spc="-40" dirty="0">
                <a:effectLst/>
                <a:latin typeface="Calibri" panose="020F0502020204030204" pitchFamily="34" charset="0"/>
                <a:ea typeface="Times New Roman" panose="02020603050405020304" pitchFamily="18" charset="0"/>
                <a:cs typeface="Calibri" panose="020F0502020204030204" pitchFamily="34" charset="0"/>
              </a:rPr>
              <a:t>a module performance target of 90%</a:t>
            </a:r>
            <a:r>
              <a:rPr lang="en-US" sz="1400" spc="-40"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400" i="1" spc="-40" dirty="0">
                <a:effectLst/>
                <a:latin typeface="Calibri" panose="020F0502020204030204" pitchFamily="34" charset="0"/>
                <a:ea typeface="Times New Roman" panose="02020603050405020304" pitchFamily="18" charset="0"/>
                <a:cs typeface="Calibri" panose="020F0502020204030204" pitchFamily="34" charset="0"/>
              </a:rPr>
              <a:t>The impact modules and associated instruction have on people</a:t>
            </a:r>
            <a:r>
              <a:rPr lang="en-US" sz="1400" spc="-40" dirty="0">
                <a:effectLst/>
                <a:latin typeface="Calibri" panose="020F0502020204030204" pitchFamily="34" charset="0"/>
                <a:ea typeface="Times New Roman" panose="02020603050405020304" pitchFamily="18" charset="0"/>
                <a:cs typeface="Calibri" panose="020F0502020204030204" pitchFamily="34" charset="0"/>
              </a:rPr>
              <a:t>. To assess this, we will obtain permanent contact information from all persons receiving module-based instruction (including those downloading modules from our internet site) and survey them a year later. This will require a human impact performance target of at least 50% among respondents to indicate job impact by one or more modules.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400" i="1" spc="-40" dirty="0">
                <a:effectLst/>
                <a:latin typeface="Calibri" panose="020F0502020204030204" pitchFamily="34" charset="0"/>
                <a:ea typeface="Times New Roman" panose="02020603050405020304" pitchFamily="18" charset="0"/>
                <a:cs typeface="Times New Roman" panose="02020603050405020304" pitchFamily="18" charset="0"/>
              </a:rPr>
              <a:t>Review process</a:t>
            </a:r>
            <a:r>
              <a:rPr lang="en-US" sz="1400" spc="-40" dirty="0">
                <a:effectLst/>
                <a:latin typeface="Calibri" panose="020F0502020204030204" pitchFamily="34" charset="0"/>
                <a:ea typeface="Times New Roman" panose="02020603050405020304" pitchFamily="18" charset="0"/>
                <a:cs typeface="Times New Roman" panose="02020603050405020304" pitchFamily="18" charset="0"/>
              </a:rPr>
              <a:t>: Each module is reviewed by 4 individuals, including a faculty team member and a project board member who are not co-authors. The other 2 reviewers may be within or outside the faculty team/project board. Review criteria is (i) relevance/significance; (ii) correctness/accuracy; (iii) readability/visual aesthetics; (iv) effectiveness; each scored 1-25, for max score 100. Following review, each module is delivered in an instructional environment, e.g., a university/college course, workshop, or short course, after which feedback is obtained from students/participants, and the module is updated. Modules must receiving an average reviewer score less than 90% must be revised and re-reviewed.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102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0" y="0"/>
            <a:ext cx="12188825" cy="812800"/>
          </a:xfrm>
        </p:spPr>
        <p:txBody>
          <a:bodyPr/>
          <a:lstStyle/>
          <a:p>
            <a:pPr algn="ctr"/>
            <a:r>
              <a:rPr lang="en-US" sz="4000" dirty="0">
                <a:latin typeface="Franklin Gothic Medium" charset="0"/>
              </a:rPr>
              <a:t>PROJECT MANAGEMENT STRUCTURE</a:t>
            </a:r>
            <a:endParaRPr sz="4000" dirty="0">
              <a:latin typeface="Franklin Gothic Medium" charset="0"/>
            </a:endParaRPr>
          </a:p>
        </p:txBody>
      </p:sp>
      <p:pic>
        <p:nvPicPr>
          <p:cNvPr id="12" name="Picture 11">
            <a:extLst>
              <a:ext uri="{FF2B5EF4-FFF2-40B4-BE49-F238E27FC236}">
                <a16:creationId xmlns:a16="http://schemas.microsoft.com/office/drawing/2014/main" id="{D2A2BA5E-4289-485E-528F-E8FA17E7EA33}"/>
              </a:ext>
            </a:extLst>
          </p:cNvPr>
          <p:cNvPicPr>
            <a:picLocks noChangeAspect="1"/>
          </p:cNvPicPr>
          <p:nvPr/>
        </p:nvPicPr>
        <p:blipFill>
          <a:blip r:embed="rId2"/>
          <a:stretch>
            <a:fillRect/>
          </a:stretch>
        </p:blipFill>
        <p:spPr>
          <a:xfrm>
            <a:off x="13445" y="634407"/>
            <a:ext cx="12188825" cy="2647007"/>
          </a:xfrm>
          <a:prstGeom prst="rect">
            <a:avLst/>
          </a:prstGeom>
        </p:spPr>
      </p:pic>
      <p:sp>
        <p:nvSpPr>
          <p:cNvPr id="3" name="TextBox 2">
            <a:extLst>
              <a:ext uri="{FF2B5EF4-FFF2-40B4-BE49-F238E27FC236}">
                <a16:creationId xmlns:a16="http://schemas.microsoft.com/office/drawing/2014/main" id="{2D7BBA3E-0939-D1F4-D842-8B013B28469E}"/>
              </a:ext>
            </a:extLst>
          </p:cNvPr>
          <p:cNvSpPr txBox="1"/>
          <p:nvPr/>
        </p:nvSpPr>
        <p:spPr>
          <a:xfrm>
            <a:off x="13446" y="3234950"/>
            <a:ext cx="12188825" cy="877163"/>
          </a:xfrm>
          <a:prstGeom prst="rect">
            <a:avLst/>
          </a:prstGeom>
          <a:noFill/>
        </p:spPr>
        <p:txBody>
          <a:bodyPr wrap="square">
            <a:spAutoFit/>
          </a:bodyPr>
          <a:lstStyle/>
          <a:p>
            <a:r>
              <a:rPr lang="en-US" sz="1700" b="1" dirty="0">
                <a:solidFill>
                  <a:srgbClr val="000000"/>
                </a:solidFill>
                <a:latin typeface="Times New Roman" panose="02020603050405020304" pitchFamily="18" charset="0"/>
              </a:rPr>
              <a:t>P</a:t>
            </a:r>
            <a:r>
              <a:rPr lang="en-US" sz="1700" b="1" i="0" u="none" strike="noStrike" baseline="0" dirty="0">
                <a:solidFill>
                  <a:srgbClr val="000000"/>
                </a:solidFill>
                <a:latin typeface="Times New Roman" panose="02020603050405020304" pitchFamily="18" charset="0"/>
              </a:rPr>
              <a:t>roject manager McCalley</a:t>
            </a:r>
            <a:r>
              <a:rPr lang="en-US" sz="1700" b="0" i="0" u="none" strike="noStrike" baseline="0" dirty="0">
                <a:solidFill>
                  <a:srgbClr val="000000"/>
                </a:solidFill>
                <a:latin typeface="Times New Roman" panose="02020603050405020304" pitchFamily="18" charset="0"/>
              </a:rPr>
              <a:t> has 4 responsibilities: (i) ensure project team members contribute as described here; (ii) ensure all tasks are completed on time and milestones are achieved; (iii) liaison with the project board; (iv) </a:t>
            </a:r>
            <a:r>
              <a:rPr lang="en-US" sz="1700" dirty="0">
                <a:solidFill>
                  <a:srgbClr val="000000"/>
                </a:solidFill>
                <a:latin typeface="Times New Roman" panose="02020603050405020304" pitchFamily="18" charset="0"/>
              </a:rPr>
              <a:t>d</a:t>
            </a:r>
            <a:r>
              <a:rPr lang="en-US" sz="1700" b="0" i="0" u="none" strike="noStrike" baseline="0" dirty="0">
                <a:solidFill>
                  <a:srgbClr val="000000"/>
                </a:solidFill>
                <a:latin typeface="Times New Roman" panose="02020603050405020304" pitchFamily="18" charset="0"/>
              </a:rPr>
              <a:t>evelop project infrastructure (module repositories and with H. Cui the searchable internet site</a:t>
            </a:r>
            <a:r>
              <a:rPr lang="en-US" sz="1700" dirty="0">
                <a:solidFill>
                  <a:srgbClr val="000000"/>
                </a:solidFill>
                <a:latin typeface="Times New Roman" panose="02020603050405020304" pitchFamily="18" charset="0"/>
              </a:rPr>
              <a:t> and module material repositories.</a:t>
            </a:r>
            <a:endParaRPr lang="en-US" sz="1700" dirty="0"/>
          </a:p>
        </p:txBody>
      </p:sp>
      <p:sp>
        <p:nvSpPr>
          <p:cNvPr id="5" name="TextBox 4">
            <a:extLst>
              <a:ext uri="{FF2B5EF4-FFF2-40B4-BE49-F238E27FC236}">
                <a16:creationId xmlns:a16="http://schemas.microsoft.com/office/drawing/2014/main" id="{C17D0F4D-EC32-52ED-D7C7-75773686FE9E}"/>
              </a:ext>
            </a:extLst>
          </p:cNvPr>
          <p:cNvSpPr txBox="1"/>
          <p:nvPr/>
        </p:nvSpPr>
        <p:spPr>
          <a:xfrm>
            <a:off x="-39281" y="4001339"/>
            <a:ext cx="12214659" cy="877163"/>
          </a:xfrm>
          <a:prstGeom prst="rect">
            <a:avLst/>
          </a:prstGeom>
          <a:noFill/>
        </p:spPr>
        <p:txBody>
          <a:bodyPr wrap="square">
            <a:spAutoFit/>
          </a:bodyPr>
          <a:lstStyle/>
          <a:p>
            <a:r>
              <a:rPr lang="en-US" sz="1700" b="1" dirty="0">
                <a:solidFill>
                  <a:srgbClr val="000000"/>
                </a:solidFill>
                <a:latin typeface="Times New Roman" panose="02020603050405020304" pitchFamily="18" charset="0"/>
              </a:rPr>
              <a:t>M</a:t>
            </a:r>
            <a:r>
              <a:rPr lang="en-US" sz="1700" b="1" i="0" u="none" strike="noStrike" baseline="0" dirty="0">
                <a:solidFill>
                  <a:srgbClr val="000000"/>
                </a:solidFill>
                <a:latin typeface="Times New Roman" panose="02020603050405020304" pitchFamily="18" charset="0"/>
              </a:rPr>
              <a:t>odule format coordinator, Cui</a:t>
            </a:r>
            <a:r>
              <a:rPr lang="en-US" sz="1700" b="0" i="0" u="none" strike="noStrike" baseline="0" dirty="0">
                <a:solidFill>
                  <a:srgbClr val="000000"/>
                </a:solidFill>
                <a:latin typeface="Times New Roman" panose="02020603050405020304" pitchFamily="18" charset="0"/>
              </a:rPr>
              <a:t>, reviews all modules to ensure they satisfy basic requirements including logo, use of </a:t>
            </a:r>
            <a:r>
              <a:rPr lang="en-US" sz="1700" b="0" i="0" u="none" strike="noStrike" baseline="0" dirty="0" err="1">
                <a:solidFill>
                  <a:srgbClr val="000000"/>
                </a:solidFill>
                <a:latin typeface="Times New Roman" panose="02020603050405020304" pitchFamily="18" charset="0"/>
              </a:rPr>
              <a:t>Jupyter</a:t>
            </a:r>
            <a:r>
              <a:rPr lang="en-US" sz="1700" b="0" i="0" u="none" strike="noStrike" baseline="0" dirty="0">
                <a:solidFill>
                  <a:srgbClr val="000000"/>
                </a:solidFill>
                <a:latin typeface="Times New Roman" panose="02020603050405020304" pitchFamily="18" charset="0"/>
              </a:rPr>
              <a:t>, identification of learning objectives, and use of learning assessment via interactive questions. Work with McCalley to develop searchable internet site and module material repositories.</a:t>
            </a:r>
            <a:endParaRPr lang="en-US" sz="1700" dirty="0"/>
          </a:p>
        </p:txBody>
      </p:sp>
      <p:sp>
        <p:nvSpPr>
          <p:cNvPr id="7" name="TextBox 6">
            <a:extLst>
              <a:ext uri="{FF2B5EF4-FFF2-40B4-BE49-F238E27FC236}">
                <a16:creationId xmlns:a16="http://schemas.microsoft.com/office/drawing/2014/main" id="{B386CEB0-DE76-83AD-34DD-28E4BE12FF86}"/>
              </a:ext>
            </a:extLst>
          </p:cNvPr>
          <p:cNvSpPr txBox="1"/>
          <p:nvPr/>
        </p:nvSpPr>
        <p:spPr>
          <a:xfrm>
            <a:off x="-1" y="4751681"/>
            <a:ext cx="12202271" cy="615553"/>
          </a:xfrm>
          <a:prstGeom prst="rect">
            <a:avLst/>
          </a:prstGeom>
          <a:noFill/>
        </p:spPr>
        <p:txBody>
          <a:bodyPr wrap="square">
            <a:spAutoFit/>
          </a:bodyPr>
          <a:lstStyle/>
          <a:p>
            <a:r>
              <a:rPr lang="en-US" sz="1700" b="1" dirty="0">
                <a:solidFill>
                  <a:srgbClr val="000000"/>
                </a:solidFill>
                <a:latin typeface="Times New Roman" panose="02020603050405020304" pitchFamily="18" charset="0"/>
              </a:rPr>
              <a:t>C</a:t>
            </a:r>
            <a:r>
              <a:rPr lang="en-US" sz="1700" b="1" i="0" u="none" strike="noStrike" baseline="0" dirty="0">
                <a:solidFill>
                  <a:srgbClr val="000000"/>
                </a:solidFill>
                <a:latin typeface="Times New Roman" panose="02020603050405020304" pitchFamily="18" charset="0"/>
              </a:rPr>
              <a:t>ertificate manager, Mehrizi-Sani</a:t>
            </a:r>
            <a:r>
              <a:rPr lang="en-US" sz="1700" b="0" i="0" u="none" strike="noStrike" baseline="0" dirty="0">
                <a:solidFill>
                  <a:srgbClr val="000000"/>
                </a:solidFill>
                <a:latin typeface="Times New Roman" panose="02020603050405020304" pitchFamily="18" charset="0"/>
              </a:rPr>
              <a:t>, works with schools where power-related certificates currently exist (ISU, UTK, MSU) to deploy modules within the certificate programs of those schools and leads efforts to initiate new certificate programs at the project team’s schools.</a:t>
            </a:r>
            <a:endParaRPr lang="en-US" sz="1700" dirty="0"/>
          </a:p>
        </p:txBody>
      </p:sp>
      <p:sp>
        <p:nvSpPr>
          <p:cNvPr id="9" name="TextBox 8">
            <a:extLst>
              <a:ext uri="{FF2B5EF4-FFF2-40B4-BE49-F238E27FC236}">
                <a16:creationId xmlns:a16="http://schemas.microsoft.com/office/drawing/2014/main" id="{501BFAB2-E48D-AD6C-C133-8082AB200793}"/>
              </a:ext>
            </a:extLst>
          </p:cNvPr>
          <p:cNvSpPr txBox="1"/>
          <p:nvPr/>
        </p:nvSpPr>
        <p:spPr>
          <a:xfrm>
            <a:off x="13446" y="5248626"/>
            <a:ext cx="12161932" cy="353943"/>
          </a:xfrm>
          <a:prstGeom prst="rect">
            <a:avLst/>
          </a:prstGeom>
          <a:noFill/>
        </p:spPr>
        <p:txBody>
          <a:bodyPr wrap="square">
            <a:spAutoFit/>
          </a:bodyPr>
          <a:lstStyle/>
          <a:p>
            <a:r>
              <a:rPr lang="en-US" sz="1700" b="1" dirty="0">
                <a:solidFill>
                  <a:srgbClr val="000000"/>
                </a:solidFill>
                <a:latin typeface="Times New Roman" panose="02020603050405020304" pitchFamily="18" charset="0"/>
              </a:rPr>
              <a:t>S</a:t>
            </a:r>
            <a:r>
              <a:rPr lang="en-US" sz="1700" b="1" i="0" u="none" strike="noStrike" baseline="0" dirty="0">
                <a:solidFill>
                  <a:srgbClr val="000000"/>
                </a:solidFill>
                <a:latin typeface="Times New Roman" panose="02020603050405020304" pitchFamily="18" charset="0"/>
              </a:rPr>
              <a:t>hort course developer, Fang</a:t>
            </a:r>
            <a:r>
              <a:rPr lang="en-US" sz="1700" b="0" i="0" u="none" strike="noStrike" baseline="0" dirty="0">
                <a:solidFill>
                  <a:srgbClr val="000000"/>
                </a:solidFill>
                <a:latin typeface="Times New Roman" panose="02020603050405020304" pitchFamily="18" charset="0"/>
              </a:rPr>
              <a:t>, organizes our </a:t>
            </a:r>
            <a:r>
              <a:rPr lang="en-US" sz="1700" dirty="0">
                <a:solidFill>
                  <a:srgbClr val="000000"/>
                </a:solidFill>
                <a:latin typeface="Times New Roman" panose="02020603050405020304" pitchFamily="18" charset="0"/>
              </a:rPr>
              <a:t>3</a:t>
            </a:r>
            <a:r>
              <a:rPr lang="en-US" sz="1700" b="0" i="0" u="none" strike="noStrike" baseline="0" dirty="0">
                <a:solidFill>
                  <a:srgbClr val="000000"/>
                </a:solidFill>
                <a:latin typeface="Times New Roman" panose="02020603050405020304" pitchFamily="18" charset="0"/>
              </a:rPr>
              <a:t> planned short courses, making them available in both face-to-face </a:t>
            </a:r>
            <a:r>
              <a:rPr lang="en-US" sz="1700" dirty="0">
                <a:solidFill>
                  <a:srgbClr val="000000"/>
                </a:solidFill>
                <a:latin typeface="Times New Roman" panose="02020603050405020304" pitchFamily="18" charset="0"/>
              </a:rPr>
              <a:t>&amp;</a:t>
            </a:r>
            <a:r>
              <a:rPr lang="en-US" sz="1700" b="0" i="0" u="none" strike="noStrike" baseline="0" dirty="0">
                <a:solidFill>
                  <a:srgbClr val="000000"/>
                </a:solidFill>
                <a:latin typeface="Times New Roman" panose="02020603050405020304" pitchFamily="18" charset="0"/>
              </a:rPr>
              <a:t> virtual formats. </a:t>
            </a:r>
            <a:endParaRPr lang="en-US" sz="1700" dirty="0"/>
          </a:p>
        </p:txBody>
      </p:sp>
      <p:sp>
        <p:nvSpPr>
          <p:cNvPr id="11" name="TextBox 10">
            <a:extLst>
              <a:ext uri="{FF2B5EF4-FFF2-40B4-BE49-F238E27FC236}">
                <a16:creationId xmlns:a16="http://schemas.microsoft.com/office/drawing/2014/main" id="{02EC75F2-6F9A-F3F7-2E4E-58470A06772C}"/>
              </a:ext>
            </a:extLst>
          </p:cNvPr>
          <p:cNvSpPr txBox="1"/>
          <p:nvPr/>
        </p:nvSpPr>
        <p:spPr>
          <a:xfrm>
            <a:off x="-6220" y="5510789"/>
            <a:ext cx="12188825" cy="353943"/>
          </a:xfrm>
          <a:prstGeom prst="rect">
            <a:avLst/>
          </a:prstGeom>
          <a:noFill/>
        </p:spPr>
        <p:txBody>
          <a:bodyPr wrap="square">
            <a:spAutoFit/>
          </a:bodyPr>
          <a:lstStyle/>
          <a:p>
            <a:r>
              <a:rPr lang="en-US" sz="1700" b="1" dirty="0">
                <a:solidFill>
                  <a:srgbClr val="000000"/>
                </a:solidFill>
                <a:latin typeface="Times New Roman" panose="02020603050405020304" pitchFamily="18" charset="0"/>
              </a:rPr>
              <a:t>A</a:t>
            </a:r>
            <a:r>
              <a:rPr lang="en-US" sz="1700" b="1" i="0" u="none" strike="noStrike" baseline="0" dirty="0">
                <a:solidFill>
                  <a:srgbClr val="000000"/>
                </a:solidFill>
                <a:latin typeface="Times New Roman" panose="02020603050405020304" pitchFamily="18" charset="0"/>
              </a:rPr>
              <a:t>dvertising/outreach coordinator, Li</a:t>
            </a:r>
            <a:r>
              <a:rPr lang="en-US" sz="1700" b="0" i="0" u="none" strike="noStrike" baseline="0" dirty="0">
                <a:solidFill>
                  <a:srgbClr val="000000"/>
                </a:solidFill>
                <a:latin typeface="Times New Roman" panose="02020603050405020304" pitchFamily="18" charset="0"/>
              </a:rPr>
              <a:t>, develops email list, ensures timely dissemination of work, coordinate 2 public seminars per year. </a:t>
            </a:r>
            <a:endParaRPr lang="en-US" sz="1700" dirty="0"/>
          </a:p>
        </p:txBody>
      </p:sp>
      <p:sp>
        <p:nvSpPr>
          <p:cNvPr id="15" name="TextBox 14">
            <a:extLst>
              <a:ext uri="{FF2B5EF4-FFF2-40B4-BE49-F238E27FC236}">
                <a16:creationId xmlns:a16="http://schemas.microsoft.com/office/drawing/2014/main" id="{BF92C057-5706-E0F0-5D2D-A959B10677DD}"/>
              </a:ext>
            </a:extLst>
          </p:cNvPr>
          <p:cNvSpPr txBox="1"/>
          <p:nvPr/>
        </p:nvSpPr>
        <p:spPr>
          <a:xfrm>
            <a:off x="13444" y="5788626"/>
            <a:ext cx="12202270" cy="615553"/>
          </a:xfrm>
          <a:prstGeom prst="rect">
            <a:avLst/>
          </a:prstGeom>
          <a:noFill/>
        </p:spPr>
        <p:txBody>
          <a:bodyPr wrap="square">
            <a:spAutoFit/>
          </a:bodyPr>
          <a:lstStyle/>
          <a:p>
            <a:r>
              <a:rPr lang="en-US" sz="1700" b="1" i="0" u="none" strike="noStrike" baseline="0" dirty="0">
                <a:solidFill>
                  <a:srgbClr val="000000"/>
                </a:solidFill>
                <a:latin typeface="Times New Roman" panose="02020603050405020304" pitchFamily="18" charset="0"/>
              </a:rPr>
              <a:t>The academic institution liaison, Nazir</a:t>
            </a:r>
            <a:r>
              <a:rPr lang="en-US" sz="1700" b="0" i="0" u="none" strike="noStrike" baseline="0" dirty="0">
                <a:solidFill>
                  <a:srgbClr val="000000"/>
                </a:solidFill>
                <a:latin typeface="Times New Roman" panose="02020603050405020304" pitchFamily="18" charset="0"/>
              </a:rPr>
              <a:t>, engages other US colleges represented on our project board to facilitate module deployment and the multi-school design project. </a:t>
            </a:r>
            <a:endParaRPr lang="en-US" sz="1700" dirty="0"/>
          </a:p>
        </p:txBody>
      </p:sp>
      <p:sp>
        <p:nvSpPr>
          <p:cNvPr id="17" name="TextBox 16">
            <a:extLst>
              <a:ext uri="{FF2B5EF4-FFF2-40B4-BE49-F238E27FC236}">
                <a16:creationId xmlns:a16="http://schemas.microsoft.com/office/drawing/2014/main" id="{A73CD6E9-9236-FB6F-E03C-BE4F3390ABB7}"/>
              </a:ext>
            </a:extLst>
          </p:cNvPr>
          <p:cNvSpPr txBox="1"/>
          <p:nvPr/>
        </p:nvSpPr>
        <p:spPr>
          <a:xfrm>
            <a:off x="-9785" y="6298557"/>
            <a:ext cx="12202270" cy="646331"/>
          </a:xfrm>
          <a:prstGeom prst="rect">
            <a:avLst/>
          </a:prstGeom>
          <a:solidFill>
            <a:schemeClr val="bg1"/>
          </a:solidFill>
        </p:spPr>
        <p:txBody>
          <a:bodyPr wrap="square">
            <a:spAutoFit/>
          </a:bodyPr>
          <a:lstStyle/>
          <a:p>
            <a:r>
              <a:rPr lang="en-US" b="1" dirty="0">
                <a:solidFill>
                  <a:srgbClr val="000000"/>
                </a:solidFill>
                <a:latin typeface="Times New Roman" panose="02020603050405020304" pitchFamily="18" charset="0"/>
              </a:rPr>
              <a:t>C</a:t>
            </a:r>
            <a:r>
              <a:rPr lang="en-US" sz="1800" b="1" i="0" u="none" strike="noStrike" baseline="0" dirty="0">
                <a:solidFill>
                  <a:srgbClr val="000000"/>
                </a:solidFill>
                <a:latin typeface="Times New Roman" panose="02020603050405020304" pitchFamily="18" charset="0"/>
              </a:rPr>
              <a:t>ommunity benefits coordinator, Hines</a:t>
            </a:r>
            <a:r>
              <a:rPr lang="en-US" sz="1800" b="0" i="0" u="none" strike="noStrike" baseline="0" dirty="0">
                <a:solidFill>
                  <a:srgbClr val="000000"/>
                </a:solidFill>
                <a:latin typeface="Times New Roman" panose="02020603050405020304" pitchFamily="18" charset="0"/>
              </a:rPr>
              <a:t>, manages our community benefits plan to ensure this project benefits disadvantaged communities. </a:t>
            </a:r>
            <a:endParaRPr lang="en-US" dirty="0"/>
          </a:p>
        </p:txBody>
      </p:sp>
      <p:sp>
        <p:nvSpPr>
          <p:cNvPr id="18" name="TextBox 17">
            <a:extLst>
              <a:ext uri="{FF2B5EF4-FFF2-40B4-BE49-F238E27FC236}">
                <a16:creationId xmlns:a16="http://schemas.microsoft.com/office/drawing/2014/main" id="{64153B9C-D5DB-C1F7-FBBE-86DD87BA0C7C}"/>
              </a:ext>
            </a:extLst>
          </p:cNvPr>
          <p:cNvSpPr txBox="1"/>
          <p:nvPr/>
        </p:nvSpPr>
        <p:spPr>
          <a:xfrm>
            <a:off x="3834581" y="2179437"/>
            <a:ext cx="8340797" cy="923330"/>
          </a:xfrm>
          <a:prstGeom prst="rect">
            <a:avLst/>
          </a:prstGeom>
          <a:solidFill>
            <a:srgbClr val="FFFF00"/>
          </a:solidFill>
          <a:ln>
            <a:solidFill>
              <a:schemeClr val="tx1"/>
            </a:solidFill>
          </a:ln>
        </p:spPr>
        <p:txBody>
          <a:bodyPr wrap="square" rtlCol="0">
            <a:spAutoFit/>
          </a:bodyPr>
          <a:lstStyle/>
          <a:p>
            <a:r>
              <a:rPr lang="en-US" b="1" u="sng" dirty="0"/>
              <a:t>REQUEST</a:t>
            </a:r>
            <a:r>
              <a:rPr lang="en-US" dirty="0"/>
              <a:t>: Each person below come to next meeting with one slide of how to address these responsibilities. Review project docs (technical vol, CBP, SOPO). Feel free to email/speak with me if that will help. Emphasize </a:t>
            </a:r>
            <a:r>
              <a:rPr lang="en-US" dirty="0" err="1"/>
              <a:t>yr</a:t>
            </a:r>
            <a:r>
              <a:rPr lang="en-US" dirty="0"/>
              <a:t> 1 goals &amp; milestones </a:t>
            </a:r>
            <a:r>
              <a:rPr lang="en-US" sz="1400" dirty="0"/>
              <a:t>(next 2 slides).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0" y="0"/>
            <a:ext cx="12188825" cy="812800"/>
          </a:xfrm>
        </p:spPr>
        <p:txBody>
          <a:bodyPr/>
          <a:lstStyle/>
          <a:p>
            <a:pPr algn="ctr"/>
            <a:r>
              <a:rPr lang="en-US" sz="4000" dirty="0">
                <a:latin typeface="Franklin Gothic Medium" charset="0"/>
              </a:rPr>
              <a:t>PROJECT ORGANIZATION &amp; YEAR 1 GOALS</a:t>
            </a:r>
            <a:endParaRPr sz="4000" dirty="0">
              <a:latin typeface="Franklin Gothic Medium" charset="0"/>
            </a:endParaRPr>
          </a:p>
        </p:txBody>
      </p:sp>
      <p:pic>
        <p:nvPicPr>
          <p:cNvPr id="12" name="Picture 11">
            <a:extLst>
              <a:ext uri="{FF2B5EF4-FFF2-40B4-BE49-F238E27FC236}">
                <a16:creationId xmlns:a16="http://schemas.microsoft.com/office/drawing/2014/main" id="{D2A2BA5E-4289-485E-528F-E8FA17E7EA33}"/>
              </a:ext>
            </a:extLst>
          </p:cNvPr>
          <p:cNvPicPr>
            <a:picLocks noChangeAspect="1"/>
          </p:cNvPicPr>
          <p:nvPr/>
        </p:nvPicPr>
        <p:blipFill>
          <a:blip r:embed="rId2"/>
          <a:stretch>
            <a:fillRect/>
          </a:stretch>
        </p:blipFill>
        <p:spPr>
          <a:xfrm>
            <a:off x="-39280" y="714480"/>
            <a:ext cx="12214659" cy="2886635"/>
          </a:xfrm>
          <a:prstGeom prst="rect">
            <a:avLst/>
          </a:prstGeom>
        </p:spPr>
      </p:pic>
      <p:sp>
        <p:nvSpPr>
          <p:cNvPr id="13" name="TextBox 12">
            <a:extLst>
              <a:ext uri="{FF2B5EF4-FFF2-40B4-BE49-F238E27FC236}">
                <a16:creationId xmlns:a16="http://schemas.microsoft.com/office/drawing/2014/main" id="{601DBFF2-1503-D560-33E2-451207195BC9}"/>
              </a:ext>
            </a:extLst>
          </p:cNvPr>
          <p:cNvSpPr txBox="1"/>
          <p:nvPr/>
        </p:nvSpPr>
        <p:spPr>
          <a:xfrm>
            <a:off x="-13446" y="3457396"/>
            <a:ext cx="12188825" cy="3185487"/>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100" b="1" i="1"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Year 1 budget period work-scope summary</a:t>
            </a:r>
            <a:r>
              <a:rPr kumimoji="0" lang="en-US" altLang="en-US" sz="2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en-US" altLang="en-US" sz="2100" b="1" i="0" u="none" strike="noStrike" cap="none" normalizeH="0" baseline="0" dirty="0">
              <a:ln>
                <a:noFill/>
              </a:ln>
              <a:solidFill>
                <a:schemeClr val="tx1"/>
              </a:solidFill>
              <a:effectLst/>
            </a:endParaRPr>
          </a:p>
          <a:p>
            <a:pPr algn="just" eaLnBrk="0" hangingPunct="0">
              <a:buFontTx/>
              <a:buChar char="•"/>
            </a:pPr>
            <a:r>
              <a:rPr lang="en-US" altLang="en-US" b="1" u="sng" dirty="0">
                <a:latin typeface="Calibri" panose="020F0502020204030204" pitchFamily="34" charset="0"/>
                <a:ea typeface="Times New Roman" panose="02020603050405020304" pitchFamily="18" charset="0"/>
                <a:cs typeface="Calibri" panose="020F0502020204030204" pitchFamily="34" charset="0"/>
              </a:rPr>
              <a:t>Cui/McCalley</a:t>
            </a:r>
            <a:r>
              <a:rPr kumimoji="0" lang="en-US" altLang="en-US" sz="1800" b="1" i="0"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Develop project IT-related infrastructure (module repositories and searchable website).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800" b="1" i="0"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McCalley</a:t>
            </a: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Develop module summary table. </a:t>
            </a:r>
            <a:endParaRPr kumimoji="0" lang="en-US"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800" b="1" i="0"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McCalley</a:t>
            </a: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Use faculty team kickoff meeting and project board meeting (</a:t>
            </a:r>
            <a:r>
              <a:rPr lang="en-US" altLang="en-US" dirty="0">
                <a:latin typeface="Calibri" panose="020F0502020204030204" pitchFamily="34" charset="0"/>
                <a:ea typeface="Times New Roman" panose="02020603050405020304" pitchFamily="18" charset="0"/>
                <a:cs typeface="Calibri" panose="020F0502020204030204" pitchFamily="34" charset="0"/>
              </a:rPr>
              <a:t>date?) </a:t>
            </a: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 define processes </a:t>
            </a:r>
            <a:r>
              <a:rPr lang="en-US" altLang="en-US" dirty="0">
                <a:latin typeface="Calibri" panose="020F0502020204030204" pitchFamily="34" charset="0"/>
                <a:ea typeface="Times New Roman" panose="02020603050405020304" pitchFamily="18" charset="0"/>
                <a:cs typeface="Calibri" panose="020F0502020204030204" pitchFamily="34" charset="0"/>
              </a:rPr>
              <a:t>&amp;</a:t>
            </a: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management procedures; </a:t>
            </a:r>
            <a:endParaRPr kumimoji="0" lang="en-US"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800" b="1" i="0"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Fang</a:t>
            </a: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Develop and offer year 1 short course; </a:t>
            </a:r>
            <a:endParaRPr kumimoji="0" lang="en-US"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800" b="1" i="0"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Li</a:t>
            </a: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Implement communication (advertising) and outreach program.</a:t>
            </a:r>
            <a:endParaRPr kumimoji="0" lang="en-US"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1800" b="1" i="0"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McCalley/Hines</a:t>
            </a: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M</a:t>
            </a:r>
            <a:r>
              <a:rPr kumimoji="0" lang="en-US" altLang="en-US" sz="1800" b="0" i="0" u="none" strike="noStrike" cap="none" normalizeH="0" baseline="0" dirty="0" bmk="">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eet twice with Bridgeport, CT., to assist in impacting energy costs and equity. Only McCalley will travel to Bridgeport for the two meetings in year one, with other faculty (at least 75%) participating virtually; years two and three meetings will be held entirely virtual.</a:t>
            </a:r>
            <a:endParaRPr kumimoji="0" lang="en-US" altLang="en-US"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lang="en-US" altLang="en-US" b="1" u="sng" dirty="0">
                <a:latin typeface="Calibri" panose="020F0502020204030204" pitchFamily="34" charset="0"/>
                <a:ea typeface="Times New Roman" panose="02020603050405020304" pitchFamily="18" charset="0"/>
                <a:cs typeface="Calibri" panose="020F0502020204030204" pitchFamily="34" charset="0"/>
              </a:rPr>
              <a:t>N</a:t>
            </a:r>
            <a:r>
              <a:rPr kumimoji="0" lang="en-US" altLang="en-US" sz="1800" b="1" i="0"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azir</a:t>
            </a: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Initiate </a:t>
            </a:r>
            <a:r>
              <a:rPr kumimoji="0" lang="en-US" altLang="en-US" sz="18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multischool</a:t>
            </a: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HVDC offshore design projects in universities/community colleges</a:t>
            </a:r>
            <a:r>
              <a:rPr lang="en-US" altLang="en-US" dirty="0">
                <a:latin typeface="Calibri" panose="020F0502020204030204" pitchFamily="34" charset="0"/>
                <a:ea typeface="Times New Roman" panose="02020603050405020304" pitchFamily="18" charset="0"/>
                <a:cs typeface="Calibri" panose="020F0502020204030204" pitchFamily="34" charset="0"/>
              </a:rPr>
              <a:t>;</a:t>
            </a:r>
            <a:endPar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algn="just" eaLnBrk="0" hangingPunct="0">
              <a:buFontTx/>
              <a:buChar char="•"/>
            </a:pPr>
            <a:r>
              <a:rPr kumimoji="0" lang="en-US" altLang="en-US" sz="1800" b="1" i="0" u="sng"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Cui, Fang, Li, Lof, McCalley, Mehrizi-Sani, Nazir, Tolbert, Wallace</a:t>
            </a:r>
            <a:r>
              <a:rPr kumimoji="0" lang="en-US" altLang="en-US" sz="1800" i="0"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kumimoji="0" lang="en-US" altLang="en-US" sz="1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Complete 10 modules and course testing of 6 modules.</a:t>
            </a:r>
            <a:endParaRPr kumimoji="0" lang="en-US" altLang="en-US" sz="800" b="0" i="0" u="none" strike="noStrike" cap="none" normalizeH="0" baseline="0" dirty="0">
              <a:ln>
                <a:noFill/>
              </a:ln>
              <a:solidFill>
                <a:schemeClr val="tx1"/>
              </a:solidFill>
              <a:effectLst/>
            </a:endParaRPr>
          </a:p>
        </p:txBody>
      </p:sp>
      <p:sp>
        <p:nvSpPr>
          <p:cNvPr id="3" name="Rectangle 2">
            <a:extLst>
              <a:ext uri="{FF2B5EF4-FFF2-40B4-BE49-F238E27FC236}">
                <a16:creationId xmlns:a16="http://schemas.microsoft.com/office/drawing/2014/main" id="{61B238DE-884D-5F3D-68F7-DBAADF4CD5FD}"/>
              </a:ext>
            </a:extLst>
          </p:cNvPr>
          <p:cNvSpPr/>
          <p:nvPr/>
        </p:nvSpPr>
        <p:spPr>
          <a:xfrm>
            <a:off x="4148979" y="2587804"/>
            <a:ext cx="7757271" cy="812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916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0" y="0"/>
            <a:ext cx="12188825" cy="812800"/>
          </a:xfrm>
        </p:spPr>
        <p:txBody>
          <a:bodyPr/>
          <a:lstStyle/>
          <a:p>
            <a:pPr algn="ctr"/>
            <a:r>
              <a:rPr lang="en-US" sz="4000" dirty="0">
                <a:latin typeface="Franklin Gothic Medium" charset="0"/>
              </a:rPr>
              <a:t>Milestone Table</a:t>
            </a:r>
            <a:endParaRPr sz="4000" dirty="0">
              <a:latin typeface="Franklin Gothic Medium" charset="0"/>
            </a:endParaRPr>
          </a:p>
        </p:txBody>
      </p:sp>
      <p:graphicFrame>
        <p:nvGraphicFramePr>
          <p:cNvPr id="3" name="Table 2">
            <a:extLst>
              <a:ext uri="{FF2B5EF4-FFF2-40B4-BE49-F238E27FC236}">
                <a16:creationId xmlns:a16="http://schemas.microsoft.com/office/drawing/2014/main" id="{B0B10315-E69D-EAC1-9A70-FAC71F58E070}"/>
              </a:ext>
            </a:extLst>
          </p:cNvPr>
          <p:cNvGraphicFramePr>
            <a:graphicFrameLocks noGrp="1"/>
          </p:cNvGraphicFramePr>
          <p:nvPr>
            <p:extLst>
              <p:ext uri="{D42A27DB-BD31-4B8C-83A1-F6EECF244321}">
                <p14:modId xmlns:p14="http://schemas.microsoft.com/office/powerpoint/2010/main" val="2365551492"/>
              </p:ext>
            </p:extLst>
          </p:nvPr>
        </p:nvGraphicFramePr>
        <p:xfrm>
          <a:off x="133351" y="971550"/>
          <a:ext cx="10229849" cy="5467347"/>
        </p:xfrm>
        <a:graphic>
          <a:graphicData uri="http://schemas.openxmlformats.org/drawingml/2006/table">
            <a:tbl>
              <a:tblPr firstRow="1" firstCol="1" bandRow="1">
                <a:tableStyleId>{5C22544A-7EE6-4342-B048-85BDC9FD1C3A}</a:tableStyleId>
              </a:tblPr>
              <a:tblGrid>
                <a:gridCol w="916300">
                  <a:extLst>
                    <a:ext uri="{9D8B030D-6E8A-4147-A177-3AD203B41FA5}">
                      <a16:colId xmlns:a16="http://schemas.microsoft.com/office/drawing/2014/main" val="2930411106"/>
                    </a:ext>
                  </a:extLst>
                </a:gridCol>
                <a:gridCol w="1046271">
                  <a:extLst>
                    <a:ext uri="{9D8B030D-6E8A-4147-A177-3AD203B41FA5}">
                      <a16:colId xmlns:a16="http://schemas.microsoft.com/office/drawing/2014/main" val="2255243139"/>
                    </a:ext>
                  </a:extLst>
                </a:gridCol>
                <a:gridCol w="3978214">
                  <a:extLst>
                    <a:ext uri="{9D8B030D-6E8A-4147-A177-3AD203B41FA5}">
                      <a16:colId xmlns:a16="http://schemas.microsoft.com/office/drawing/2014/main" val="2944222567"/>
                    </a:ext>
                  </a:extLst>
                </a:gridCol>
                <a:gridCol w="4289064">
                  <a:extLst>
                    <a:ext uri="{9D8B030D-6E8A-4147-A177-3AD203B41FA5}">
                      <a16:colId xmlns:a16="http://schemas.microsoft.com/office/drawing/2014/main" val="500313707"/>
                    </a:ext>
                  </a:extLst>
                </a:gridCol>
              </a:tblGrid>
              <a:tr h="237710">
                <a:tc>
                  <a:txBody>
                    <a:bodyPr/>
                    <a:lstStyle/>
                    <a:p>
                      <a:pPr marL="0" marR="0" algn="ctr">
                        <a:spcBef>
                          <a:spcPts val="0"/>
                        </a:spcBef>
                        <a:spcAft>
                          <a:spcPts val="0"/>
                        </a:spcAft>
                      </a:pPr>
                      <a:r>
                        <a:rPr lang="en-US" sz="1200">
                          <a:effectLst/>
                        </a:rPr>
                        <a:t>Quarter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Milestone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Description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Evaluation/assessment method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35174065"/>
                  </a:ext>
                </a:extLst>
              </a:tr>
              <a:tr h="475423">
                <a:tc>
                  <a:txBody>
                    <a:bodyPr/>
                    <a:lstStyle/>
                    <a:p>
                      <a:pPr marL="0" marR="0" algn="ctr">
                        <a:spcBef>
                          <a:spcPts val="0"/>
                        </a:spcBef>
                        <a:spcAft>
                          <a:spcPts val="0"/>
                        </a:spcAft>
                      </a:pPr>
                      <a:r>
                        <a:rPr lang="en-US" sz="1200">
                          <a:effectLst/>
                        </a:rPr>
                        <a:t>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Complete one module all but course testing and review.</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Module will be under review</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64993207"/>
                  </a:ext>
                </a:extLst>
              </a:tr>
              <a:tr h="237710">
                <a:tc>
                  <a:txBody>
                    <a:bodyPr/>
                    <a:lstStyle/>
                    <a:p>
                      <a:pPr marL="0" marR="0" algn="ctr">
                        <a:spcBef>
                          <a:spcPts val="0"/>
                        </a:spcBef>
                        <a:spcAft>
                          <a:spcPts val="0"/>
                        </a:spcAft>
                      </a:pPr>
                      <a:r>
                        <a:rPr lang="en-US" sz="1200">
                          <a:effectLst/>
                        </a:rPr>
                        <a:t>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Yr 1 project board meeting.</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Have ≥90% participation.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1686942"/>
                  </a:ext>
                </a:extLst>
              </a:tr>
              <a:tr h="237710">
                <a:tc>
                  <a:txBody>
                    <a:bodyPr/>
                    <a:lstStyle/>
                    <a:p>
                      <a:pPr marL="0" marR="0" algn="ctr">
                        <a:spcBef>
                          <a:spcPts val="0"/>
                        </a:spcBef>
                        <a:spcAft>
                          <a:spcPts val="0"/>
                        </a:spcAft>
                      </a:pPr>
                      <a:r>
                        <a:rPr lang="en-US" sz="1200">
                          <a:effectLst/>
                        </a:rPr>
                        <a:t>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Complete planning for yr 1 short course.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Scheduled to occur before end of yr 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298086"/>
                  </a:ext>
                </a:extLst>
              </a:tr>
              <a:tr h="713133">
                <a:tc>
                  <a:txBody>
                    <a:bodyPr/>
                    <a:lstStyle/>
                    <a:p>
                      <a:pPr marL="0" marR="0" algn="ctr">
                        <a:spcBef>
                          <a:spcPts val="0"/>
                        </a:spcBef>
                        <a:spcAft>
                          <a:spcPts val="0"/>
                        </a:spcAft>
                      </a:pPr>
                      <a:r>
                        <a:rPr lang="en-US" sz="1200">
                          <a:effectLst/>
                        </a:rPr>
                        <a:t>4</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Go/NG 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10 modules completed; 6 modules tested; 2 Bridgeport meetings.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All tested modules have review scores ≥ 90%. 75% project team participation in Bridgeport meetings.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5110238"/>
                  </a:ext>
                </a:extLst>
              </a:tr>
              <a:tr h="237710">
                <a:tc>
                  <a:txBody>
                    <a:bodyPr/>
                    <a:lstStyle/>
                    <a:p>
                      <a:pPr marL="0" marR="0" algn="ctr">
                        <a:spcBef>
                          <a:spcPts val="0"/>
                        </a:spcBef>
                        <a:spcAft>
                          <a:spcPts val="0"/>
                        </a:spcAft>
                      </a:pPr>
                      <a:r>
                        <a:rPr lang="en-US" sz="1200">
                          <a:effectLst/>
                        </a:rPr>
                        <a:t>5</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Yr 2 project board meeting.</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Have ≥90% participation.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18681970"/>
                  </a:ext>
                </a:extLst>
              </a:tr>
              <a:tr h="237710">
                <a:tc>
                  <a:txBody>
                    <a:bodyPr/>
                    <a:lstStyle/>
                    <a:p>
                      <a:pPr marL="0" marR="0" algn="ctr">
                        <a:spcBef>
                          <a:spcPts val="0"/>
                        </a:spcBef>
                        <a:spcAft>
                          <a:spcPts val="0"/>
                        </a:spcAft>
                      </a:pPr>
                      <a:r>
                        <a:rPr lang="en-US" sz="1200">
                          <a:effectLst/>
                        </a:rPr>
                        <a:t>6</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Implement communication outreach.</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Sent 3 times since project initiation.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0930087"/>
                  </a:ext>
                </a:extLst>
              </a:tr>
              <a:tr h="237710">
                <a:tc>
                  <a:txBody>
                    <a:bodyPr/>
                    <a:lstStyle/>
                    <a:p>
                      <a:pPr marL="0" marR="0" algn="ctr">
                        <a:spcBef>
                          <a:spcPts val="0"/>
                        </a:spcBef>
                        <a:spcAft>
                          <a:spcPts val="0"/>
                        </a:spcAft>
                      </a:pPr>
                      <a:r>
                        <a:rPr lang="en-US" sz="1200">
                          <a:effectLst/>
                        </a:rPr>
                        <a:t>7</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2.3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Complete planning for yr 2 short course.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Scheduled to occur before end of yr 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8958951"/>
                  </a:ext>
                </a:extLst>
              </a:tr>
              <a:tr h="950844">
                <a:tc>
                  <a:txBody>
                    <a:bodyPr/>
                    <a:lstStyle/>
                    <a:p>
                      <a:pPr marL="0" marR="0" algn="ctr">
                        <a:spcBef>
                          <a:spcPts val="0"/>
                        </a:spcBef>
                        <a:spcAft>
                          <a:spcPts val="0"/>
                        </a:spcAft>
                      </a:pPr>
                      <a:r>
                        <a:rPr lang="en-US" sz="1200">
                          <a:effectLst/>
                        </a:rPr>
                        <a:t>8</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Go/NG 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12 new modules completed (total of 22) each with “applications to energy equity.”  11 modules tested (total of 18). Workforce using modules. 2 Bridgeport meetings.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All tested modules have review scores ≥90%.</a:t>
                      </a:r>
                    </a:p>
                    <a:p>
                      <a:pPr marL="0" marR="0">
                        <a:spcBef>
                          <a:spcPts val="0"/>
                        </a:spcBef>
                        <a:spcAft>
                          <a:spcPts val="0"/>
                        </a:spcAft>
                      </a:pPr>
                      <a:r>
                        <a:rPr lang="en-US" sz="1200">
                          <a:effectLst/>
                        </a:rPr>
                        <a:t>50% of people in workforce exposed to modules have used one or more of them. 75% project team participation in Bridgeport meetings.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2400067"/>
                  </a:ext>
                </a:extLst>
              </a:tr>
              <a:tr h="237710">
                <a:tc>
                  <a:txBody>
                    <a:bodyPr/>
                    <a:lstStyle/>
                    <a:p>
                      <a:pPr marL="0" marR="0" algn="ctr">
                        <a:spcBef>
                          <a:spcPts val="0"/>
                        </a:spcBef>
                        <a:spcAft>
                          <a:spcPts val="0"/>
                        </a:spcAft>
                      </a:pPr>
                      <a:r>
                        <a:rPr lang="en-US" sz="1200">
                          <a:effectLst/>
                        </a:rPr>
                        <a:t>9</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Implement communication outreach.</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Sent 6 times since project initiation.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023593"/>
                  </a:ext>
                </a:extLst>
              </a:tr>
              <a:tr h="475423">
                <a:tc>
                  <a:txBody>
                    <a:bodyPr/>
                    <a:lstStyle/>
                    <a:p>
                      <a:pPr marL="0" marR="0" algn="ctr">
                        <a:spcBef>
                          <a:spcPts val="0"/>
                        </a:spcBef>
                        <a:spcAft>
                          <a:spcPts val="0"/>
                        </a:spcAft>
                      </a:pPr>
                      <a:r>
                        <a:rPr lang="en-US" sz="1200">
                          <a:effectLst/>
                        </a:rPr>
                        <a:t>10</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Use modules in 4 certificate program courses.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Two programs are existing; two are new.</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9041171"/>
                  </a:ext>
                </a:extLst>
              </a:tr>
              <a:tr h="237710">
                <a:tc>
                  <a:txBody>
                    <a:bodyPr/>
                    <a:lstStyle/>
                    <a:p>
                      <a:pPr marL="0" marR="0" algn="ctr">
                        <a:spcBef>
                          <a:spcPts val="0"/>
                        </a:spcBef>
                        <a:spcAft>
                          <a:spcPts val="0"/>
                        </a:spcAft>
                      </a:pPr>
                      <a:r>
                        <a:rPr lang="en-US" sz="1200">
                          <a:effectLst/>
                        </a:rPr>
                        <a:t>11</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3.3</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Complete course testing.</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All 35 modules used in instruction.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2650885"/>
                  </a:ext>
                </a:extLst>
              </a:tr>
              <a:tr h="950844">
                <a:tc>
                  <a:txBody>
                    <a:bodyPr/>
                    <a:lstStyle/>
                    <a:p>
                      <a:pPr marL="0" marR="0" algn="ctr">
                        <a:spcBef>
                          <a:spcPts val="0"/>
                        </a:spcBef>
                        <a:spcAft>
                          <a:spcPts val="0"/>
                        </a:spcAft>
                      </a:pPr>
                      <a:r>
                        <a:rPr lang="en-US" sz="1200">
                          <a:effectLst/>
                        </a:rPr>
                        <a:t>12</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Final</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a:effectLst/>
                        </a:rPr>
                        <a:t>13 new modules completed (total of 35).   Workforce using modules. 2 Bridgeport meetings.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200" dirty="0">
                          <a:effectLst/>
                        </a:rPr>
                        <a:t>All modules have review scores ≥90%. 50% of people in workforce exposed to modules use 1 or more. 75% project team participation in Bridgeport meetings.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452605"/>
                  </a:ext>
                </a:extLst>
              </a:tr>
            </a:tbl>
          </a:graphicData>
        </a:graphic>
      </p:graphicFrame>
      <p:sp>
        <p:nvSpPr>
          <p:cNvPr id="4" name="Rectangle 3">
            <a:extLst>
              <a:ext uri="{FF2B5EF4-FFF2-40B4-BE49-F238E27FC236}">
                <a16:creationId xmlns:a16="http://schemas.microsoft.com/office/drawing/2014/main" id="{42A011D9-D5B7-3C17-B3BB-F34B3CD948BB}"/>
              </a:ext>
            </a:extLst>
          </p:cNvPr>
          <p:cNvSpPr/>
          <p:nvPr/>
        </p:nvSpPr>
        <p:spPr>
          <a:xfrm>
            <a:off x="133351" y="1219200"/>
            <a:ext cx="10229849" cy="1647825"/>
          </a:xfrm>
          <a:prstGeom prst="rect">
            <a:avLst/>
          </a:prstGeom>
          <a:noFill/>
          <a:ln w="762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6BA1DFB-2E42-B0A7-8391-0544B6F34833}"/>
              </a:ext>
            </a:extLst>
          </p:cNvPr>
          <p:cNvSpPr txBox="1"/>
          <p:nvPr/>
        </p:nvSpPr>
        <p:spPr>
          <a:xfrm>
            <a:off x="10401300" y="1238250"/>
            <a:ext cx="1720850" cy="369332"/>
          </a:xfrm>
          <a:prstGeom prst="rect">
            <a:avLst/>
          </a:prstGeom>
          <a:noFill/>
        </p:spPr>
        <p:txBody>
          <a:bodyPr wrap="square" rtlCol="0">
            <a:spAutoFit/>
          </a:bodyPr>
          <a:lstStyle/>
          <a:p>
            <a:r>
              <a:rPr lang="en-US" b="1" dirty="0"/>
              <a:t>MCCALLEY</a:t>
            </a:r>
          </a:p>
        </p:txBody>
      </p:sp>
      <p:sp>
        <p:nvSpPr>
          <p:cNvPr id="7" name="TextBox 6">
            <a:extLst>
              <a:ext uri="{FF2B5EF4-FFF2-40B4-BE49-F238E27FC236}">
                <a16:creationId xmlns:a16="http://schemas.microsoft.com/office/drawing/2014/main" id="{786EA8D6-FE8A-C659-8837-987097B19FC0}"/>
              </a:ext>
            </a:extLst>
          </p:cNvPr>
          <p:cNvSpPr txBox="1"/>
          <p:nvPr/>
        </p:nvSpPr>
        <p:spPr>
          <a:xfrm>
            <a:off x="10401300" y="1607582"/>
            <a:ext cx="1720850" cy="369332"/>
          </a:xfrm>
          <a:prstGeom prst="rect">
            <a:avLst/>
          </a:prstGeom>
          <a:noFill/>
        </p:spPr>
        <p:txBody>
          <a:bodyPr wrap="square" rtlCol="0">
            <a:spAutoFit/>
          </a:bodyPr>
          <a:lstStyle/>
          <a:p>
            <a:r>
              <a:rPr lang="en-US" b="1" dirty="0"/>
              <a:t>MCCALLEY</a:t>
            </a:r>
          </a:p>
        </p:txBody>
      </p:sp>
      <p:sp>
        <p:nvSpPr>
          <p:cNvPr id="8" name="TextBox 7">
            <a:extLst>
              <a:ext uri="{FF2B5EF4-FFF2-40B4-BE49-F238E27FC236}">
                <a16:creationId xmlns:a16="http://schemas.microsoft.com/office/drawing/2014/main" id="{D0C8F946-BED1-6F5E-7B08-757034378728}"/>
              </a:ext>
            </a:extLst>
          </p:cNvPr>
          <p:cNvSpPr txBox="1"/>
          <p:nvPr/>
        </p:nvSpPr>
        <p:spPr>
          <a:xfrm>
            <a:off x="10401300" y="1848366"/>
            <a:ext cx="1720850" cy="369332"/>
          </a:xfrm>
          <a:prstGeom prst="rect">
            <a:avLst/>
          </a:prstGeom>
          <a:noFill/>
        </p:spPr>
        <p:txBody>
          <a:bodyPr wrap="square" rtlCol="0">
            <a:spAutoFit/>
          </a:bodyPr>
          <a:lstStyle/>
          <a:p>
            <a:r>
              <a:rPr lang="en-US" b="1" dirty="0"/>
              <a:t>FANG</a:t>
            </a:r>
          </a:p>
        </p:txBody>
      </p:sp>
      <p:sp>
        <p:nvSpPr>
          <p:cNvPr id="10" name="TextBox 9">
            <a:extLst>
              <a:ext uri="{FF2B5EF4-FFF2-40B4-BE49-F238E27FC236}">
                <a16:creationId xmlns:a16="http://schemas.microsoft.com/office/drawing/2014/main" id="{6A52C55F-1CCA-F5D1-E4EC-C57CB3634668}"/>
              </a:ext>
            </a:extLst>
          </p:cNvPr>
          <p:cNvSpPr txBox="1"/>
          <p:nvPr/>
        </p:nvSpPr>
        <p:spPr>
          <a:xfrm>
            <a:off x="10401300" y="2273816"/>
            <a:ext cx="1720850" cy="1477328"/>
          </a:xfrm>
          <a:prstGeom prst="rect">
            <a:avLst/>
          </a:prstGeom>
          <a:noFill/>
        </p:spPr>
        <p:txBody>
          <a:bodyPr wrap="square" rtlCol="0">
            <a:spAutoFit/>
          </a:bodyPr>
          <a:lstStyle/>
          <a:p>
            <a:r>
              <a:rPr kumimoji="0" lang="en-US" altLang="en-US" sz="1800" b="1" i="0"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Cui, Fang, Li, Lof, McCalley, Mehrizi-Sani, Nazir, Tolbert, Wallace</a:t>
            </a:r>
            <a:endParaRPr lang="en-US" b="1" dirty="0"/>
          </a:p>
        </p:txBody>
      </p:sp>
    </p:spTree>
    <p:extLst>
      <p:ext uri="{BB962C8B-B14F-4D97-AF65-F5344CB8AC3E}">
        <p14:creationId xmlns:p14="http://schemas.microsoft.com/office/powerpoint/2010/main" val="1351525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41892A-66A6-752A-188E-E41C7596EE90}"/>
              </a:ext>
            </a:extLst>
          </p:cNvPr>
          <p:cNvSpPr txBox="1"/>
          <p:nvPr/>
        </p:nvSpPr>
        <p:spPr>
          <a:xfrm>
            <a:off x="6094412" y="571173"/>
            <a:ext cx="6096678" cy="646331"/>
          </a:xfrm>
          <a:prstGeom prst="rect">
            <a:avLst/>
          </a:prstGeom>
          <a:noFill/>
        </p:spPr>
        <p:txBody>
          <a:bodyPr wrap="square">
            <a:spAutoFit/>
          </a:bodyPr>
          <a:lstStyle/>
          <a:p>
            <a:pPr marL="0" marR="0" algn="ctr">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MODULE DESCRIPTIONS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(yellow to be completed year 1; blue in year 2; white in year 3)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989BDD0C-98BC-2370-D172-0EB946705ADE}"/>
              </a:ext>
            </a:extLst>
          </p:cNvPr>
          <p:cNvPicPr>
            <a:picLocks noChangeAspect="1"/>
          </p:cNvPicPr>
          <p:nvPr/>
        </p:nvPicPr>
        <p:blipFill>
          <a:blip r:embed="rId2"/>
          <a:stretch>
            <a:fillRect/>
          </a:stretch>
        </p:blipFill>
        <p:spPr>
          <a:xfrm>
            <a:off x="-43055" y="4403672"/>
            <a:ext cx="2015067" cy="2426520"/>
          </a:xfrm>
          <a:prstGeom prst="rect">
            <a:avLst/>
          </a:prstGeom>
        </p:spPr>
      </p:pic>
      <p:pic>
        <p:nvPicPr>
          <p:cNvPr id="4" name="Picture 3">
            <a:extLst>
              <a:ext uri="{FF2B5EF4-FFF2-40B4-BE49-F238E27FC236}">
                <a16:creationId xmlns:a16="http://schemas.microsoft.com/office/drawing/2014/main" id="{C93FAFC0-FFE5-1EB3-78FA-BCD2970F4124}"/>
              </a:ext>
            </a:extLst>
          </p:cNvPr>
          <p:cNvPicPr>
            <a:picLocks noChangeAspect="1"/>
          </p:cNvPicPr>
          <p:nvPr/>
        </p:nvPicPr>
        <p:blipFill>
          <a:blip r:embed="rId3"/>
          <a:stretch>
            <a:fillRect/>
          </a:stretch>
        </p:blipFill>
        <p:spPr>
          <a:xfrm>
            <a:off x="6208496" y="5989952"/>
            <a:ext cx="2798110" cy="786937"/>
          </a:xfrm>
          <a:prstGeom prst="rect">
            <a:avLst/>
          </a:prstGeom>
        </p:spPr>
      </p:pic>
      <p:pic>
        <p:nvPicPr>
          <p:cNvPr id="6" name="Picture 5">
            <a:extLst>
              <a:ext uri="{FF2B5EF4-FFF2-40B4-BE49-F238E27FC236}">
                <a16:creationId xmlns:a16="http://schemas.microsoft.com/office/drawing/2014/main" id="{0E635173-90CB-1D03-CC2F-1BBCDDA90997}"/>
              </a:ext>
            </a:extLst>
          </p:cNvPr>
          <p:cNvPicPr>
            <a:picLocks noChangeAspect="1"/>
          </p:cNvPicPr>
          <p:nvPr/>
        </p:nvPicPr>
        <p:blipFill>
          <a:blip r:embed="rId4"/>
          <a:stretch>
            <a:fillRect/>
          </a:stretch>
        </p:blipFill>
        <p:spPr>
          <a:xfrm>
            <a:off x="9166010" y="6467172"/>
            <a:ext cx="2823248" cy="294969"/>
          </a:xfrm>
          <a:prstGeom prst="rect">
            <a:avLst/>
          </a:prstGeom>
        </p:spPr>
      </p:pic>
      <p:sp>
        <p:nvSpPr>
          <p:cNvPr id="11" name="TextBox 10">
            <a:extLst>
              <a:ext uri="{FF2B5EF4-FFF2-40B4-BE49-F238E27FC236}">
                <a16:creationId xmlns:a16="http://schemas.microsoft.com/office/drawing/2014/main" id="{1494C3CD-BBDE-4FD0-6114-473767D181E2}"/>
              </a:ext>
            </a:extLst>
          </p:cNvPr>
          <p:cNvSpPr txBox="1"/>
          <p:nvPr/>
        </p:nvSpPr>
        <p:spPr>
          <a:xfrm>
            <a:off x="0" y="360938"/>
            <a:ext cx="5978063" cy="369332"/>
          </a:xfrm>
          <a:prstGeom prst="rect">
            <a:avLst/>
          </a:prstGeom>
          <a:noFill/>
        </p:spPr>
        <p:txBody>
          <a:bodyPr wrap="square">
            <a:spAutoFit/>
          </a:bodyPr>
          <a:lstStyle/>
          <a:p>
            <a:pPr marL="0" marR="0" algn="ctr">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MODULE COMPLETION SCHEDULE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0C23373-3252-4466-93DD-3ACA47711581}"/>
              </a:ext>
            </a:extLst>
          </p:cNvPr>
          <p:cNvSpPr txBox="1"/>
          <p:nvPr/>
        </p:nvSpPr>
        <p:spPr>
          <a:xfrm>
            <a:off x="71029" y="3814889"/>
            <a:ext cx="5978063" cy="553998"/>
          </a:xfrm>
          <a:prstGeom prst="rect">
            <a:avLst/>
          </a:prstGeom>
          <a:solidFill>
            <a:schemeClr val="bg1"/>
          </a:solidFill>
        </p:spPr>
        <p:txBody>
          <a:bodyPr wrap="square">
            <a:spAutoFit/>
          </a:bodyPr>
          <a:lstStyle/>
          <a:p>
            <a:pPr marL="0" marR="0" algn="ctr">
              <a:spcBef>
                <a:spcPts val="0"/>
              </a:spcBef>
              <a:spcAft>
                <a:spcPts val="0"/>
              </a:spcAft>
            </a:pP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LOADING BY PERSON AND YEAR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A24F61EA-3085-0602-F57D-A32D8993BA56}"/>
              </a:ext>
            </a:extLst>
          </p:cNvPr>
          <p:cNvSpPr/>
          <p:nvPr/>
        </p:nvSpPr>
        <p:spPr>
          <a:xfrm>
            <a:off x="1848465" y="4552335"/>
            <a:ext cx="481780" cy="2277857"/>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687026C-479A-685B-50B7-BB7DFC98C75D}"/>
              </a:ext>
            </a:extLst>
          </p:cNvPr>
          <p:cNvSpPr/>
          <p:nvPr/>
        </p:nvSpPr>
        <p:spPr>
          <a:xfrm>
            <a:off x="2856148" y="4570311"/>
            <a:ext cx="1578200" cy="2277857"/>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7B8DEC7E-2383-61B3-9C75-DE2AA62D16DC}"/>
              </a:ext>
            </a:extLst>
          </p:cNvPr>
          <p:cNvPicPr>
            <a:picLocks noChangeAspect="1"/>
          </p:cNvPicPr>
          <p:nvPr/>
        </p:nvPicPr>
        <p:blipFill>
          <a:blip r:embed="rId5"/>
          <a:stretch>
            <a:fillRect/>
          </a:stretch>
        </p:blipFill>
        <p:spPr>
          <a:xfrm>
            <a:off x="6194649" y="1266258"/>
            <a:ext cx="2812191" cy="4720128"/>
          </a:xfrm>
          <a:prstGeom prst="rect">
            <a:avLst/>
          </a:prstGeom>
        </p:spPr>
      </p:pic>
      <p:pic>
        <p:nvPicPr>
          <p:cNvPr id="26" name="Picture 25">
            <a:extLst>
              <a:ext uri="{FF2B5EF4-FFF2-40B4-BE49-F238E27FC236}">
                <a16:creationId xmlns:a16="http://schemas.microsoft.com/office/drawing/2014/main" id="{6E2A72DE-1179-9398-0CBF-EE8DA182E4FE}"/>
              </a:ext>
            </a:extLst>
          </p:cNvPr>
          <p:cNvPicPr>
            <a:picLocks noChangeAspect="1"/>
          </p:cNvPicPr>
          <p:nvPr/>
        </p:nvPicPr>
        <p:blipFill>
          <a:blip r:embed="rId6"/>
          <a:stretch>
            <a:fillRect/>
          </a:stretch>
        </p:blipFill>
        <p:spPr>
          <a:xfrm>
            <a:off x="9152397" y="1230861"/>
            <a:ext cx="2798110" cy="5231133"/>
          </a:xfrm>
          <a:prstGeom prst="rect">
            <a:avLst/>
          </a:prstGeom>
        </p:spPr>
      </p:pic>
      <p:pic>
        <p:nvPicPr>
          <p:cNvPr id="27" name="Picture 26">
            <a:extLst>
              <a:ext uri="{FF2B5EF4-FFF2-40B4-BE49-F238E27FC236}">
                <a16:creationId xmlns:a16="http://schemas.microsoft.com/office/drawing/2014/main" id="{067347C3-F809-DEA2-8B97-9CFA0C978EEF}"/>
              </a:ext>
            </a:extLst>
          </p:cNvPr>
          <p:cNvPicPr>
            <a:picLocks noChangeAspect="1"/>
          </p:cNvPicPr>
          <p:nvPr/>
        </p:nvPicPr>
        <p:blipFill>
          <a:blip r:embed="rId7"/>
          <a:stretch>
            <a:fillRect/>
          </a:stretch>
        </p:blipFill>
        <p:spPr>
          <a:xfrm>
            <a:off x="929848" y="4327472"/>
            <a:ext cx="5057592" cy="2520696"/>
          </a:xfrm>
          <a:prstGeom prst="rect">
            <a:avLst/>
          </a:prstGeom>
        </p:spPr>
      </p:pic>
      <p:pic>
        <p:nvPicPr>
          <p:cNvPr id="28" name="Picture 27">
            <a:extLst>
              <a:ext uri="{FF2B5EF4-FFF2-40B4-BE49-F238E27FC236}">
                <a16:creationId xmlns:a16="http://schemas.microsoft.com/office/drawing/2014/main" id="{6FB9E141-D4B7-97A2-24C2-72E991CC1729}"/>
              </a:ext>
            </a:extLst>
          </p:cNvPr>
          <p:cNvPicPr>
            <a:picLocks noChangeAspect="1"/>
          </p:cNvPicPr>
          <p:nvPr/>
        </p:nvPicPr>
        <p:blipFill>
          <a:blip r:embed="rId8"/>
          <a:stretch>
            <a:fillRect/>
          </a:stretch>
        </p:blipFill>
        <p:spPr>
          <a:xfrm>
            <a:off x="135893" y="703094"/>
            <a:ext cx="6028276" cy="3139486"/>
          </a:xfrm>
          <a:prstGeom prst="rect">
            <a:avLst/>
          </a:prstGeom>
        </p:spPr>
      </p:pic>
    </p:spTree>
    <p:extLst>
      <p:ext uri="{BB962C8B-B14F-4D97-AF65-F5344CB8AC3E}">
        <p14:creationId xmlns:p14="http://schemas.microsoft.com/office/powerpoint/2010/main" val="2892981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0" y="0"/>
            <a:ext cx="12188825" cy="812800"/>
          </a:xfrm>
        </p:spPr>
        <p:txBody>
          <a:bodyPr/>
          <a:lstStyle/>
          <a:p>
            <a:pPr algn="ctr"/>
            <a:r>
              <a:rPr lang="en-US" sz="4000" dirty="0">
                <a:latin typeface="Franklin Gothic Medium" charset="0"/>
              </a:rPr>
              <a:t>A Module</a:t>
            </a:r>
            <a:endParaRPr sz="4000" dirty="0">
              <a:latin typeface="Franklin Gothic Medium" charset="0"/>
            </a:endParaRPr>
          </a:p>
        </p:txBody>
      </p:sp>
      <p:sp>
        <p:nvSpPr>
          <p:cNvPr id="2" name="Content Placeholder 4">
            <a:extLst>
              <a:ext uri="{FF2B5EF4-FFF2-40B4-BE49-F238E27FC236}">
                <a16:creationId xmlns:a16="http://schemas.microsoft.com/office/drawing/2014/main" id="{C3E1DE41-98AC-B517-175B-CEACA586D5C3}"/>
              </a:ext>
            </a:extLst>
          </p:cNvPr>
          <p:cNvSpPr>
            <a:spLocks noGrp="1"/>
          </p:cNvSpPr>
          <p:nvPr>
            <p:ph sz="quarter" idx="10"/>
          </p:nvPr>
        </p:nvSpPr>
        <p:spPr>
          <a:xfrm>
            <a:off x="19406" y="761373"/>
            <a:ext cx="5158111" cy="5776453"/>
          </a:xfrm>
        </p:spPr>
        <p:txBody>
          <a:bodyPr/>
          <a:lstStyle/>
          <a:p>
            <a:pPr marL="0" indent="0">
              <a:buNone/>
            </a:pPr>
            <a:r>
              <a:rPr lang="en-US" dirty="0">
                <a:latin typeface="Franklin Gothic Medium" charset="0"/>
                <a:sym typeface="Wingdings" panose="05000000000000000000" pitchFamily="2" charset="2"/>
              </a:rPr>
              <a:t>A “mini-textbook”</a:t>
            </a:r>
          </a:p>
          <a:p>
            <a:r>
              <a:rPr lang="en-US" sz="2300" dirty="0">
                <a:latin typeface="Franklin Gothic Medium" charset="0"/>
                <a:sym typeface="Wingdings" panose="05000000000000000000" pitchFamily="2" charset="2"/>
              </a:rPr>
              <a:t>Lead author, lead reviewer, possible co-authors, team, multi-stage review.</a:t>
            </a:r>
          </a:p>
          <a:p>
            <a:r>
              <a:rPr lang="en-US" sz="2300" dirty="0">
                <a:latin typeface="Franklin Gothic Medium" charset="0"/>
                <a:sym typeface="Wingdings" panose="05000000000000000000" pitchFamily="2" charset="2"/>
              </a:rPr>
              <a:t>Self-contained</a:t>
            </a:r>
          </a:p>
          <a:p>
            <a:r>
              <a:rPr lang="en-US" sz="2300" dirty="0">
                <a:latin typeface="Franklin Gothic Medium" charset="0"/>
                <a:sym typeface="Wingdings" panose="05000000000000000000" pitchFamily="2" charset="2"/>
              </a:rPr>
              <a:t>5-30 pages</a:t>
            </a:r>
          </a:p>
          <a:p>
            <a:r>
              <a:rPr lang="en-US" sz="2300" dirty="0">
                <a:latin typeface="Franklin Gothic Medium" charset="0"/>
                <a:sym typeface="Wingdings" panose="05000000000000000000" pitchFamily="2" charset="2"/>
              </a:rPr>
              <a:t>Address an HVDC feature/issue</a:t>
            </a:r>
          </a:p>
          <a:p>
            <a:r>
              <a:rPr lang="en-US" sz="2300" dirty="0">
                <a:latin typeface="Franklin Gothic Medium" charset="0"/>
                <a:sym typeface="Wingdings" panose="05000000000000000000" pitchFamily="2" charset="2"/>
              </a:rPr>
              <a:t>Clear learning objectives</a:t>
            </a:r>
          </a:p>
          <a:p>
            <a:r>
              <a:rPr lang="en-US" sz="2300" dirty="0">
                <a:latin typeface="Franklin Gothic Medium" charset="0"/>
                <a:sym typeface="Wingdings" panose="05000000000000000000" pitchFamily="2" charset="2"/>
              </a:rPr>
              <a:t>Both on/offshore applications</a:t>
            </a:r>
          </a:p>
          <a:p>
            <a:r>
              <a:rPr lang="en-US" sz="2300" dirty="0">
                <a:latin typeface="Franklin Gothic Medium" charset="0"/>
                <a:sym typeface="Wingdings" panose="05000000000000000000" pitchFamily="2" charset="2"/>
              </a:rPr>
              <a:t>Targets</a:t>
            </a:r>
          </a:p>
          <a:p>
            <a:pPr lvl="1"/>
            <a:r>
              <a:rPr lang="en-US" sz="2100" dirty="0">
                <a:latin typeface="Franklin Gothic Medium" charset="0"/>
                <a:sym typeface="Wingdings" panose="05000000000000000000" pitchFamily="2" charset="2"/>
              </a:rPr>
              <a:t>university engineering courses </a:t>
            </a:r>
          </a:p>
          <a:p>
            <a:pPr lvl="1"/>
            <a:r>
              <a:rPr lang="en-US" sz="2100" dirty="0">
                <a:latin typeface="Franklin Gothic Medium" charset="0"/>
                <a:sym typeface="Wingdings" panose="05000000000000000000" pitchFamily="2" charset="2"/>
              </a:rPr>
              <a:t>industry-focused short courses</a:t>
            </a:r>
          </a:p>
          <a:p>
            <a:pPr lvl="1"/>
            <a:r>
              <a:rPr lang="en-US" sz="2100" dirty="0">
                <a:latin typeface="Franklin Gothic Medium" charset="0"/>
                <a:sym typeface="Wingdings" panose="05000000000000000000" pitchFamily="2" charset="2"/>
              </a:rPr>
              <a:t>community colleges</a:t>
            </a:r>
          </a:p>
          <a:p>
            <a:pPr lvl="1"/>
            <a:r>
              <a:rPr lang="en-US" sz="2100" dirty="0">
                <a:latin typeface="Franklin Gothic Medium" charset="0"/>
                <a:sym typeface="Wingdings" panose="05000000000000000000" pitchFamily="2" charset="2"/>
              </a:rPr>
              <a:t>Regulatory &amp; policy groups</a:t>
            </a:r>
          </a:p>
          <a:p>
            <a:pPr lvl="1"/>
            <a:r>
              <a:rPr lang="en-US" sz="2100" dirty="0">
                <a:latin typeface="Franklin Gothic Medium" charset="0"/>
                <a:sym typeface="Wingdings" panose="05000000000000000000" pitchFamily="2" charset="2"/>
              </a:rPr>
              <a:t>individual learning.</a:t>
            </a:r>
          </a:p>
          <a:p>
            <a:pPr lvl="1"/>
            <a:endParaRPr lang="en-US" dirty="0">
              <a:latin typeface="Franklin Gothic Medium" charset="0"/>
            </a:endParaRPr>
          </a:p>
        </p:txBody>
      </p:sp>
      <p:pic>
        <p:nvPicPr>
          <p:cNvPr id="3" name="Picture 2">
            <a:extLst>
              <a:ext uri="{FF2B5EF4-FFF2-40B4-BE49-F238E27FC236}">
                <a16:creationId xmlns:a16="http://schemas.microsoft.com/office/drawing/2014/main" id="{F8C22C11-E063-C755-E954-1171288EA6EA}"/>
              </a:ext>
            </a:extLst>
          </p:cNvPr>
          <p:cNvPicPr>
            <a:picLocks noChangeAspect="1"/>
          </p:cNvPicPr>
          <p:nvPr/>
        </p:nvPicPr>
        <p:blipFill>
          <a:blip r:embed="rId2"/>
          <a:stretch>
            <a:fillRect/>
          </a:stretch>
        </p:blipFill>
        <p:spPr>
          <a:xfrm>
            <a:off x="5155961" y="847560"/>
            <a:ext cx="6948885" cy="5149516"/>
          </a:xfrm>
          <a:prstGeom prst="rect">
            <a:avLst/>
          </a:prstGeom>
          <a:ln w="76200">
            <a:solidFill>
              <a:schemeClr val="tx1"/>
            </a:solidFill>
          </a:ln>
        </p:spPr>
      </p:pic>
      <p:sp>
        <p:nvSpPr>
          <p:cNvPr id="4" name="TextBox 3">
            <a:extLst>
              <a:ext uri="{FF2B5EF4-FFF2-40B4-BE49-F238E27FC236}">
                <a16:creationId xmlns:a16="http://schemas.microsoft.com/office/drawing/2014/main" id="{FCB9A5CE-CD20-0F4E-6B22-9F1E5D6E8096}"/>
              </a:ext>
            </a:extLst>
          </p:cNvPr>
          <p:cNvSpPr txBox="1"/>
          <p:nvPr/>
        </p:nvSpPr>
        <p:spPr>
          <a:xfrm>
            <a:off x="5155961" y="6223000"/>
            <a:ext cx="6948885" cy="369332"/>
          </a:xfrm>
          <a:prstGeom prst="rect">
            <a:avLst/>
          </a:prstGeom>
          <a:noFill/>
        </p:spPr>
        <p:txBody>
          <a:bodyPr wrap="square" rtlCol="0">
            <a:spAutoFit/>
          </a:bodyPr>
          <a:lstStyle/>
          <a:p>
            <a:r>
              <a:rPr lang="en-US" b="1" dirty="0"/>
              <a:t>Any suggestions to Logo or to this format, please send by June 7 !!!</a:t>
            </a:r>
          </a:p>
        </p:txBody>
      </p:sp>
    </p:spTree>
    <p:extLst>
      <p:ext uri="{BB962C8B-B14F-4D97-AF65-F5344CB8AC3E}">
        <p14:creationId xmlns:p14="http://schemas.microsoft.com/office/powerpoint/2010/main" val="543752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0" y="0"/>
            <a:ext cx="12188825" cy="812800"/>
          </a:xfrm>
        </p:spPr>
        <p:txBody>
          <a:bodyPr/>
          <a:lstStyle/>
          <a:p>
            <a:pPr algn="ctr"/>
            <a:r>
              <a:rPr lang="en-US" sz="4000" dirty="0">
                <a:latin typeface="Franklin Gothic Medium" charset="0"/>
              </a:rPr>
              <a:t>Module development and review process</a:t>
            </a:r>
            <a:endParaRPr sz="4000" dirty="0">
              <a:latin typeface="Franklin Gothic Medium" charset="0"/>
            </a:endParaRPr>
          </a:p>
        </p:txBody>
      </p:sp>
      <p:sp>
        <p:nvSpPr>
          <p:cNvPr id="4" name="TextBox 3">
            <a:extLst>
              <a:ext uri="{FF2B5EF4-FFF2-40B4-BE49-F238E27FC236}">
                <a16:creationId xmlns:a16="http://schemas.microsoft.com/office/drawing/2014/main" id="{1356D32D-114B-FF2B-2F93-EFB669541E0E}"/>
              </a:ext>
            </a:extLst>
          </p:cNvPr>
          <p:cNvSpPr txBox="1"/>
          <p:nvPr/>
        </p:nvSpPr>
        <p:spPr>
          <a:xfrm>
            <a:off x="0" y="2154005"/>
            <a:ext cx="10729732" cy="4647426"/>
          </a:xfrm>
          <a:prstGeom prst="rect">
            <a:avLst/>
          </a:prstGeom>
          <a:noFill/>
        </p:spPr>
        <p:txBody>
          <a:bodyPr wrap="square" rtlCol="0">
            <a:spAutoFit/>
          </a:bodyPr>
          <a:lstStyle/>
          <a:p>
            <a:pPr marL="514350" indent="-514350">
              <a:buFont typeface="+mj-lt"/>
              <a:buAutoNum type="arabicPeriod"/>
            </a:pPr>
            <a:r>
              <a:rPr lang="en-US" sz="2500" dirty="0"/>
              <a:t>Project advisory board (PAB) considers table of modules. Some PAB members may volunteer to serve as co-authors of certain modules.</a:t>
            </a:r>
          </a:p>
          <a:p>
            <a:pPr marL="514350" indent="-514350">
              <a:buFont typeface="+mj-lt"/>
              <a:buAutoNum type="arabicPeriod"/>
            </a:pPr>
            <a:r>
              <a:rPr lang="en-US" sz="2500" dirty="0"/>
              <a:t>Development process:</a:t>
            </a:r>
          </a:p>
          <a:p>
            <a:pPr marL="971550" lvl="1" indent="-514350">
              <a:buFont typeface="+mj-lt"/>
              <a:buAutoNum type="alphaLcPeriod"/>
            </a:pPr>
            <a:r>
              <a:rPr lang="en-US" sz="1900" dirty="0"/>
              <a:t>Lead author develops V1a (competencies &amp; objectives identified; fairly well-developed intro, section headers, some writing in sections, some figures/tables). </a:t>
            </a:r>
          </a:p>
          <a:p>
            <a:pPr marL="971550" lvl="1" indent="-514350">
              <a:buFont typeface="+mj-lt"/>
              <a:buAutoNum type="alphaLcPeriod"/>
            </a:pPr>
            <a:r>
              <a:rPr lang="en-US" sz="1900" dirty="0"/>
              <a:t>Share w/ lead reviewer (&amp; any co-author); develop V1b (fairly mature) based on comments.</a:t>
            </a:r>
          </a:p>
          <a:p>
            <a:pPr marL="971550" lvl="1" indent="-514350">
              <a:buFont typeface="+mj-lt"/>
              <a:buAutoNum type="alphaLcPeriod"/>
            </a:pPr>
            <a:r>
              <a:rPr lang="en-US" sz="1900" dirty="0"/>
              <a:t>Share w/ team, address comments from team.</a:t>
            </a:r>
          </a:p>
          <a:p>
            <a:pPr marL="971550" lvl="1" indent="-514350">
              <a:buFont typeface="+mj-lt"/>
              <a:buAutoNum type="alphaLcPeriod"/>
            </a:pPr>
            <a:r>
              <a:rPr lang="en-US" sz="1900" dirty="0"/>
              <a:t>Authors complete module; this is V2.</a:t>
            </a:r>
          </a:p>
          <a:p>
            <a:pPr marL="514350" indent="-514350">
              <a:buFont typeface="+mj-lt"/>
              <a:buAutoNum type="arabicPeriod"/>
            </a:pPr>
            <a:r>
              <a:rPr lang="en-US" sz="2500" dirty="0"/>
              <a:t>Review &amp; testing process:</a:t>
            </a:r>
          </a:p>
          <a:p>
            <a:pPr marL="971550" lvl="1" indent="-514350">
              <a:buFont typeface="+mj-lt"/>
              <a:buAutoNum type="alphaLcPeriod"/>
            </a:pPr>
            <a:r>
              <a:rPr lang="en-US" sz="1900" dirty="0"/>
              <a:t>Submit V2 for review; 4 required: lead reviewer (coordinates), at least 1 PAB member, 2 more.</a:t>
            </a:r>
          </a:p>
          <a:p>
            <a:pPr marL="971550" lvl="1" indent="-514350">
              <a:buFont typeface="+mj-lt"/>
              <a:buAutoNum type="alphaLcPeriod"/>
            </a:pPr>
            <a:r>
              <a:rPr lang="en-US" sz="1900" dirty="0"/>
              <a:t>Develop V3 based on reviewer comments.</a:t>
            </a:r>
          </a:p>
          <a:p>
            <a:pPr marL="971550" lvl="1" indent="-514350">
              <a:buFont typeface="+mj-lt"/>
              <a:buAutoNum type="alphaLcPeriod"/>
            </a:pPr>
            <a:r>
              <a:rPr lang="en-US" sz="1900" dirty="0"/>
              <a:t>Course-test (in short course and/or other course).</a:t>
            </a:r>
          </a:p>
          <a:p>
            <a:pPr marL="971550" lvl="1" indent="-514350">
              <a:buFont typeface="+mj-lt"/>
              <a:buAutoNum type="alphaLcPeriod"/>
            </a:pPr>
            <a:r>
              <a:rPr lang="en-US" sz="1900" dirty="0"/>
              <a:t>Develop V4. </a:t>
            </a:r>
          </a:p>
          <a:p>
            <a:pPr marL="514350" indent="-514350">
              <a:buFont typeface="+mj-lt"/>
              <a:buAutoNum type="arabicPeriod"/>
            </a:pPr>
            <a:r>
              <a:rPr lang="en-US" sz="2500" dirty="0"/>
              <a:t>Post to publicly available website (with periodic revision).</a:t>
            </a:r>
          </a:p>
        </p:txBody>
      </p:sp>
      <p:sp>
        <p:nvSpPr>
          <p:cNvPr id="7" name="TextBox 6">
            <a:extLst>
              <a:ext uri="{FF2B5EF4-FFF2-40B4-BE49-F238E27FC236}">
                <a16:creationId xmlns:a16="http://schemas.microsoft.com/office/drawing/2014/main" id="{B6C5B349-0FC6-2D50-642A-DB367AFB9FFB}"/>
              </a:ext>
            </a:extLst>
          </p:cNvPr>
          <p:cNvSpPr txBox="1"/>
          <p:nvPr/>
        </p:nvSpPr>
        <p:spPr>
          <a:xfrm>
            <a:off x="0" y="616610"/>
            <a:ext cx="12188825" cy="1384995"/>
          </a:xfrm>
          <a:prstGeom prst="rect">
            <a:avLst/>
          </a:prstGeom>
          <a:noFill/>
        </p:spPr>
        <p:txBody>
          <a:bodyPr wrap="square" rtlCol="0">
            <a:spAutoFit/>
          </a:bodyPr>
          <a:lstStyle/>
          <a:p>
            <a:r>
              <a:rPr lang="en-US" sz="2800" dirty="0"/>
              <a:t>Underlying philosophy: The design/content of a module, though led by one of us, is influenced by all of us. We all see what is in every module. The review process is multi-stage: (i) lead-reviewer, (ii) team, (iii) formal review, (iv) course testing.</a:t>
            </a:r>
          </a:p>
        </p:txBody>
      </p:sp>
      <p:sp>
        <p:nvSpPr>
          <p:cNvPr id="8" name="TextBox 7">
            <a:extLst>
              <a:ext uri="{FF2B5EF4-FFF2-40B4-BE49-F238E27FC236}">
                <a16:creationId xmlns:a16="http://schemas.microsoft.com/office/drawing/2014/main" id="{AAFE7AD7-E427-67EA-2777-13825A8E2002}"/>
              </a:ext>
            </a:extLst>
          </p:cNvPr>
          <p:cNvSpPr txBox="1"/>
          <p:nvPr/>
        </p:nvSpPr>
        <p:spPr>
          <a:xfrm>
            <a:off x="10613985" y="3429000"/>
            <a:ext cx="1493134" cy="369332"/>
          </a:xfrm>
          <a:prstGeom prst="rect">
            <a:avLst/>
          </a:prstGeom>
          <a:noFill/>
        </p:spPr>
        <p:txBody>
          <a:bodyPr wrap="square" rtlCol="0">
            <a:spAutoFit/>
          </a:bodyPr>
          <a:lstStyle/>
          <a:p>
            <a:r>
              <a:rPr lang="en-US" dirty="0"/>
              <a:t>2 weeks</a:t>
            </a:r>
          </a:p>
        </p:txBody>
      </p:sp>
      <p:sp>
        <p:nvSpPr>
          <p:cNvPr id="9" name="TextBox 8">
            <a:extLst>
              <a:ext uri="{FF2B5EF4-FFF2-40B4-BE49-F238E27FC236}">
                <a16:creationId xmlns:a16="http://schemas.microsoft.com/office/drawing/2014/main" id="{FACB05CF-C3A6-57A5-66E2-1B356EAB3F89}"/>
              </a:ext>
            </a:extLst>
          </p:cNvPr>
          <p:cNvSpPr txBox="1"/>
          <p:nvPr/>
        </p:nvSpPr>
        <p:spPr>
          <a:xfrm>
            <a:off x="10613985" y="3950732"/>
            <a:ext cx="1493134" cy="369332"/>
          </a:xfrm>
          <a:prstGeom prst="rect">
            <a:avLst/>
          </a:prstGeom>
          <a:noFill/>
        </p:spPr>
        <p:txBody>
          <a:bodyPr wrap="square" rtlCol="0">
            <a:spAutoFit/>
          </a:bodyPr>
          <a:lstStyle/>
          <a:p>
            <a:r>
              <a:rPr lang="en-US" dirty="0"/>
              <a:t>3 months</a:t>
            </a:r>
          </a:p>
        </p:txBody>
      </p:sp>
      <p:sp>
        <p:nvSpPr>
          <p:cNvPr id="10" name="TextBox 9">
            <a:extLst>
              <a:ext uri="{FF2B5EF4-FFF2-40B4-BE49-F238E27FC236}">
                <a16:creationId xmlns:a16="http://schemas.microsoft.com/office/drawing/2014/main" id="{F1EFBD9B-8D5A-08BE-D08F-10838BB223B9}"/>
              </a:ext>
            </a:extLst>
          </p:cNvPr>
          <p:cNvSpPr txBox="1"/>
          <p:nvPr/>
        </p:nvSpPr>
        <p:spPr>
          <a:xfrm>
            <a:off x="10613985" y="4472464"/>
            <a:ext cx="1493134" cy="369332"/>
          </a:xfrm>
          <a:prstGeom prst="rect">
            <a:avLst/>
          </a:prstGeom>
          <a:noFill/>
        </p:spPr>
        <p:txBody>
          <a:bodyPr wrap="square" rtlCol="0">
            <a:spAutoFit/>
          </a:bodyPr>
          <a:lstStyle/>
          <a:p>
            <a:r>
              <a:rPr lang="en-US" dirty="0"/>
              <a:t>1 month</a:t>
            </a:r>
          </a:p>
        </p:txBody>
      </p:sp>
      <p:sp>
        <p:nvSpPr>
          <p:cNvPr id="11" name="TextBox 10">
            <a:extLst>
              <a:ext uri="{FF2B5EF4-FFF2-40B4-BE49-F238E27FC236}">
                <a16:creationId xmlns:a16="http://schemas.microsoft.com/office/drawing/2014/main" id="{C87B6CBA-3681-C3A5-062D-EBFF2BBD9A42}"/>
              </a:ext>
            </a:extLst>
          </p:cNvPr>
          <p:cNvSpPr txBox="1"/>
          <p:nvPr/>
        </p:nvSpPr>
        <p:spPr>
          <a:xfrm>
            <a:off x="10613985" y="5452281"/>
            <a:ext cx="1493134" cy="369332"/>
          </a:xfrm>
          <a:prstGeom prst="rect">
            <a:avLst/>
          </a:prstGeom>
          <a:noFill/>
        </p:spPr>
        <p:txBody>
          <a:bodyPr wrap="square" rtlCol="0">
            <a:spAutoFit/>
          </a:bodyPr>
          <a:lstStyle/>
          <a:p>
            <a:r>
              <a:rPr lang="en-US" dirty="0"/>
              <a:t>2 months</a:t>
            </a:r>
          </a:p>
        </p:txBody>
      </p:sp>
    </p:spTree>
    <p:extLst>
      <p:ext uri="{BB962C8B-B14F-4D97-AF65-F5344CB8AC3E}">
        <p14:creationId xmlns:p14="http://schemas.microsoft.com/office/powerpoint/2010/main" val="239954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Lst>
  </p:timing>
</p:sld>
</file>

<file path=ppt/theme/theme1.xml><?xml version="1.0" encoding="utf-8"?>
<a:theme xmlns:a="http://schemas.openxmlformats.org/drawingml/2006/main" name="EERE PPT_widescreen">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C1FE4158-618C-1F44-BFD8-3A93CE1563E2}" vid="{D23018C5-22F4-B340-ACB6-ECEA4A362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c6d9b406-8ab6-4e35-b189-c607f551e6ff">PZK64XEQC5JR-1184640895-2006</_dlc_DocId>
    <_dlc_DocIdUrl xmlns="c6d9b406-8ab6-4e35-b189-c607f551e6ff">
      <Url>https://eeredocman.ee.doe.gov/offices/EE-6/AdminLibrary/_layouts/15/DocIdRedir.aspx?ID=PZK64XEQC5JR-1184640895-2006</Url>
      <Description>PZK64XEQC5JR-1184640895-2006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AC9B6D68648A374F8A84C091C5312AC2" ma:contentTypeVersion="3" ma:contentTypeDescription="Create a new document." ma:contentTypeScope="" ma:versionID="f77e74bc894eccae678833a79bdaa9b5">
  <xsd:schema xmlns:xsd="http://www.w3.org/2001/XMLSchema" xmlns:xs="http://www.w3.org/2001/XMLSchema" xmlns:p="http://schemas.microsoft.com/office/2006/metadata/properties" xmlns:ns1="http://schemas.microsoft.com/sharepoint/v3" xmlns:ns2="c6d9b406-8ab6-4e35-b189-c607f551e6ff" xmlns:ns3="4a53122c-99ef-4056-b9d7-198bf3ffeec5" targetNamespace="http://schemas.microsoft.com/office/2006/metadata/properties" ma:root="true" ma:fieldsID="7c12f484e3fb86f03c8ea14277691a1c" ns1:_="" ns2:_="" ns3:_="">
    <xsd:import namespace="http://schemas.microsoft.com/sharepoint/v3"/>
    <xsd:import namespace="c6d9b406-8ab6-4e35-b189-c607f551e6ff"/>
    <xsd:import namespace="4a53122c-99ef-4056-b9d7-198bf3ffeec5"/>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6d9b406-8ab6-4e35-b189-c607f551e6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a53122c-99ef-4056-b9d7-198bf3ffeec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568F55-CFB1-4224-8805-4FFF6FC96EA5}">
  <ds:schemaRefs>
    <ds:schemaRef ds:uri="http://schemas.microsoft.com/office/2006/metadata/properties"/>
    <ds:schemaRef ds:uri="http://schemas.microsoft.com/office/infopath/2007/PartnerControls"/>
    <ds:schemaRef ds:uri="http://schemas.microsoft.com/sharepoint/v3"/>
    <ds:schemaRef ds:uri="c6d9b406-8ab6-4e35-b189-c607f551e6ff"/>
  </ds:schemaRefs>
</ds:datastoreItem>
</file>

<file path=customXml/itemProps2.xml><?xml version="1.0" encoding="utf-8"?>
<ds:datastoreItem xmlns:ds="http://schemas.openxmlformats.org/officeDocument/2006/customXml" ds:itemID="{0D7C7104-8051-4C18-924D-097EE62D3874}">
  <ds:schemaRefs>
    <ds:schemaRef ds:uri="http://schemas.microsoft.com/sharepoint/v3/contenttype/forms"/>
  </ds:schemaRefs>
</ds:datastoreItem>
</file>

<file path=customXml/itemProps3.xml><?xml version="1.0" encoding="utf-8"?>
<ds:datastoreItem xmlns:ds="http://schemas.openxmlformats.org/officeDocument/2006/customXml" ds:itemID="{953EAF34-F18A-4370-B1AC-59EFF7092858}">
  <ds:schemaRefs>
    <ds:schemaRef ds:uri="http://schemas.microsoft.com/sharepoint/events"/>
  </ds:schemaRefs>
</ds:datastoreItem>
</file>

<file path=customXml/itemProps4.xml><?xml version="1.0" encoding="utf-8"?>
<ds:datastoreItem xmlns:ds="http://schemas.openxmlformats.org/officeDocument/2006/customXml" ds:itemID="{E6D3B2C1-9409-4371-89D1-B20051BAA8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6d9b406-8ab6-4e35-b189-c607f551e6ff"/>
    <ds:schemaRef ds:uri="4a53122c-99ef-4056-b9d7-198bf3ffee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EERE PPT_widescreen_05_2018</Template>
  <TotalTime>10514</TotalTime>
  <Words>2738</Words>
  <Application>Microsoft Office PowerPoint</Application>
  <PresentationFormat>Custom</PresentationFormat>
  <Paragraphs>203</Paragraphs>
  <Slides>11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Courier New</vt:lpstr>
      <vt:lpstr>Franklin Gothic Book</vt:lpstr>
      <vt:lpstr>Franklin Gothic Medium</vt:lpstr>
      <vt:lpstr>Symbol</vt:lpstr>
      <vt:lpstr>Times New Roman</vt:lpstr>
      <vt:lpstr>Wingdings</vt:lpstr>
      <vt:lpstr>EERE PPT_widescreen</vt:lpstr>
      <vt:lpstr>PowerPoint Presentation</vt:lpstr>
      <vt:lpstr>SOME LOGISTICS</vt:lpstr>
      <vt:lpstr>PROJECT OBJECTIVE</vt:lpstr>
      <vt:lpstr>PROJECT MANAGEMENT STRUCTURE</vt:lpstr>
      <vt:lpstr>PROJECT ORGANIZATION &amp; YEAR 1 GOALS</vt:lpstr>
      <vt:lpstr>Milestone Table</vt:lpstr>
      <vt:lpstr>PowerPoint Presentation</vt:lpstr>
      <vt:lpstr>A Module</vt:lpstr>
      <vt:lpstr>Module development and review process</vt:lpstr>
      <vt:lpstr>What are our current priorities?</vt:lpstr>
      <vt:lpstr>Inclusion &amp; accessibility</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Debrandt, Katherine (CONTR)</dc:creator>
  <cp:lastModifiedBy>McCalley, James D [E CPE]</cp:lastModifiedBy>
  <cp:revision>25</cp:revision>
  <dcterms:created xsi:type="dcterms:W3CDTF">2018-09-12T14:47:45Z</dcterms:created>
  <dcterms:modified xsi:type="dcterms:W3CDTF">2024-05-31T20:25:31Z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0x010100AC9B6D68648A374F8A84C091C5312AC2</vt:lpwstr>
  </property>
  <property fmtid="{D5CDD505-2E9C-101B-9397-08002B2CF9AE}" pid="3" name="_dlc_DocIdItemGuid">
    <vt:lpwstr>9bb58de5-41fa-411c-9f63-051807e8cea5</vt:lpwstr>
  </property>
</Properties>
</file>