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" y="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8182F-0585-86C7-1E54-CC2AF223D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3ABB2-42E4-4EFA-F449-D08EADF92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EAD97-DEAE-DEE7-4364-E0FD2F912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F0A89-499D-8B4A-577E-9D0B2CCF1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39817-86DC-D13C-A7D2-9BC48EB1D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3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9444E-5F0C-393D-88FB-E40E8CC0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4BD1C4-4413-F302-6BC2-572C7F2E8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489E3-0FBB-4E83-EFCD-F22625CBE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FADF8-2E55-D38E-24E1-A513B66AD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624CC-4D9B-3781-659B-19CCF2CBA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8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7863E0-F6A6-D9EB-A3AB-5A3A0A2A14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8DCE53-6B01-6581-C7EF-BC41A02FF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02091-F637-8588-4840-C55E46C61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02983-501B-E0D8-484E-A43F01E9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117E2-E683-1CF2-0151-720BE29B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9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047A2-DC8E-B180-3565-4DCAA2DD9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CA727-0278-DAA8-E298-3DB337B73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09E8D-9F63-33A3-3E28-87CA69498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7D423-F955-9268-FBD3-0013C9CFF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30254-057D-59F9-FD35-B61BABED9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F2161-7D76-D9C6-4C5B-5159C5901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6A4C5-6B1D-6A3B-4F9F-A19D41DBC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5D5EA-0D3A-675F-4B67-98429C30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BC38D-105A-A552-8638-8889238A1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BB393-6003-AE98-9E25-E38F1B467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8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4832F-C746-0F51-5285-D38FEE0CD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28F32-0CA4-1732-B945-09723F6F2A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D24C8-5816-FDC9-E954-C6AC769B5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02171-9E59-D5EA-9C42-C1434105A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C1D60A-8AAB-94DA-F0E5-1F73A64ED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58FE6-CA07-3CE6-5A99-42E0B4C0B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6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4DEF8-1381-5F81-AD20-78F086C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84681-2B17-B6B8-F3D9-CD1ED96F3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8BDF7-9A66-FAE6-AEBD-8612050E1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2D1A1F-9B27-5A68-68C7-542DBE8FB9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0D7F41-300B-C696-3E1C-C263090BC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E80487-5991-33E9-5558-E287496F2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223C00-96A0-8231-8769-70F28E647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02CA10-2A9F-8E66-F81A-8DCBCB49E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9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46DF0-1E7F-2395-DAB9-DCB66B069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2EF84F-B914-9F47-7E62-BF6B868E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F4F7D-001C-8B18-576C-FF46A7F77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E2E680-10FD-7E1F-6981-826222788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8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5AFB5A-7C2C-8931-F934-E3401C755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BBB8D0-7663-67F0-97A3-762EBDB6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AC1D9-2292-C8A9-F48D-9B47D4CB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5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0CF6-C92F-A73C-8ECA-85B94EBA4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72E89-C293-1F28-6D59-6AF734574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40BAB-4C15-2145-1C54-3C1607948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15BEE4-4727-E0FE-1626-6DB6DF735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22A3A-198B-A76C-56B2-6B651E1FB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4F2FE-5BA5-AC57-EBFC-55CE159F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8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0A585-7539-59AA-7D8F-A98FD8460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D3DC53-2005-6162-E2BF-6204BC47F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6B0FE-DDAD-476F-613C-D92497E03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2002F-A52E-6485-EE65-7787C8924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2A1EE-6C40-EB71-E4D8-D50781FFD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18FF0-4758-3ED5-D6BF-6AC7ECC66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8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C84B39-7FBB-9F02-1ABA-8041647D2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2DC41-4234-28E9-C36F-31F768CF5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7A61C-8233-3875-5FF9-477CDBB97F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F8686-B8E6-4C88-B057-F3C5E9136FC0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1063-2E97-C38A-1127-17E6C0BD3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3DF34-4274-EB5B-371F-52FDBC5F9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A373A-C61D-491B-B1CB-6EAF7490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0E065FC-FED6-10DE-847F-FB7AEE9EFC41}"/>
              </a:ext>
            </a:extLst>
          </p:cNvPr>
          <p:cNvSpPr txBox="1"/>
          <p:nvPr/>
        </p:nvSpPr>
        <p:spPr>
          <a:xfrm>
            <a:off x="-38749" y="8874"/>
            <a:ext cx="4563122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TITLE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HVDC-Learn: Modular Education &amp; Workforce Training in High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Voltage Direct Current Electric Transmission</a:t>
            </a:r>
          </a:p>
          <a:p>
            <a:r>
              <a:rPr lang="en-US" sz="17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 RECIPIENT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Iowa State University</a:t>
            </a:r>
          </a:p>
          <a:p>
            <a:r>
              <a:rPr lang="en-US" sz="17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 INVESTIGATOR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James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McCalley, Distinguished &amp; Chaired Professor</a:t>
            </a:r>
          </a:p>
          <a:p>
            <a:r>
              <a:rPr lang="en-US" sz="17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REQUESTED DOE FUNDS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$700,000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1CD8BB-3EA1-D139-8F94-9C640415C018}"/>
              </a:ext>
            </a:extLst>
          </p:cNvPr>
          <p:cNvSpPr txBox="1"/>
          <p:nvPr/>
        </p:nvSpPr>
        <p:spPr>
          <a:xfrm>
            <a:off x="-38750" y="2122979"/>
            <a:ext cx="426785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Systems</a:t>
            </a:r>
            <a:endParaRPr lang="en-U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Hantao Cui, Assist. Prof., Oklahoma State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Xin Fang, Asst. Prof., Mississippi State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Eric Hines, Prof. of Practice, Tufts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Fran Li, Chaired Prof., U. Tenn.-Knox.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Per-Anders Lof, Lecturer, Tufts;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Principal Engr, National Grid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James McCalley, Chaired Prof., Iowa State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D88AD6-9431-42FD-94C6-65C2DE21976E}"/>
              </a:ext>
            </a:extLst>
          </p:cNvPr>
          <p:cNvSpPr txBox="1"/>
          <p:nvPr/>
        </p:nvSpPr>
        <p:spPr>
          <a:xfrm>
            <a:off x="-38750" y="4219414"/>
            <a:ext cx="436781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Electronics</a:t>
            </a:r>
            <a:endParaRPr lang="en-U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Leon Tolbert, Chaired Prof., U.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-Knox.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Alex Stankovic, Chaired Prof., Tufts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Ali Mehrizi-Sani, Assoc. Prof., Virginia Tech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Johan Enslin, Chaired Prof., Clemson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Moazzam Nazir,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Rsrch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Scientist, Clemson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15658C-07A6-98B0-88BB-15E34E0B0FD0}"/>
              </a:ext>
            </a:extLst>
          </p:cNvPr>
          <p:cNvSpPr txBox="1"/>
          <p:nvPr/>
        </p:nvSpPr>
        <p:spPr>
          <a:xfrm>
            <a:off x="-38750" y="5853679"/>
            <a:ext cx="41915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Voltage Engineering</a:t>
            </a:r>
            <a:endParaRPr lang="en-U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 Wallace, Asst. Clin. Prof. Miss. State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07A55D-36BF-90D5-2913-3C13AF4BDA4F}"/>
              </a:ext>
            </a:extLst>
          </p:cNvPr>
          <p:cNvSpPr txBox="1"/>
          <p:nvPr/>
        </p:nvSpPr>
        <p:spPr>
          <a:xfrm>
            <a:off x="-38750" y="1851491"/>
            <a:ext cx="347249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SENIOR/KEY PERSONNEL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74EC36-E41D-87F7-40CB-05C0C730FC38}"/>
              </a:ext>
            </a:extLst>
          </p:cNvPr>
          <p:cNvSpPr/>
          <p:nvPr/>
        </p:nvSpPr>
        <p:spPr>
          <a:xfrm>
            <a:off x="4107119" y="0"/>
            <a:ext cx="45719" cy="6849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9F5CAC-6681-23C8-C567-D4392833DB68}"/>
              </a:ext>
            </a:extLst>
          </p:cNvPr>
          <p:cNvSpPr txBox="1"/>
          <p:nvPr/>
        </p:nvSpPr>
        <p:spPr>
          <a:xfrm>
            <a:off x="4141297" y="8874"/>
            <a:ext cx="4412201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i="1" u="sng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KEY IDEA</a:t>
            </a:r>
            <a:r>
              <a:rPr lang="en-US" sz="1700" i="1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: </a:t>
            </a:r>
            <a:r>
              <a:rPr lang="en-US" sz="17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D</a:t>
            </a: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evelop </a:t>
            </a:r>
            <a:r>
              <a:rPr lang="en-US" sz="17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&amp; </a:t>
            </a: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use educational modules to elevate the electric power community’s awareness/understanding of the HVDC domain to increase HVDC deployment as an offshore </a:t>
            </a:r>
            <a:r>
              <a:rPr lang="en-US" sz="17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&amp;</a:t>
            </a: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onshore transmission solution. 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DF1616-4C33-4EE9-264E-5432847F1E7B}"/>
              </a:ext>
            </a:extLst>
          </p:cNvPr>
          <p:cNvSpPr txBox="1"/>
          <p:nvPr/>
        </p:nvSpPr>
        <p:spPr>
          <a:xfrm>
            <a:off x="4115993" y="1330586"/>
            <a:ext cx="4412201" cy="2323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36 modules spanning the following 12 areas:</a:t>
            </a:r>
            <a:endParaRPr lang="en-US" sz="1700" i="1" spc="-40" dirty="0">
              <a:effectLst/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(1) Introductory/Overview Coverage; (2) Station components; (3) Converters; (4)</a:t>
            </a:r>
            <a:r>
              <a:rPr lang="en-US" sz="16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en-US" sz="1600" i="1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Control; (5) HVDC Protection; (6) HVDC Line and Cable Technologies; (7) Point-to-Point HVDC Configurations; (8) Multi-Terminal HVDC Networks; (9) Planning and Design; (10) HVDC System Simulation and Analysis; (11) Regulatory Permitting Processes/Procedures</a:t>
            </a:r>
            <a:r>
              <a:rPr lang="en-US" sz="1600" i="1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; (12_ </a:t>
            </a:r>
            <a:r>
              <a:rPr lang="en-US" sz="1600" i="1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Energy Equity and Environmental Justice</a:t>
            </a:r>
            <a:endParaRPr lang="en-US" sz="1600" dirty="0">
              <a:effectLst/>
              <a:latin typeface="Times New Roman" panose="02020603050405020304" pitchFamily="18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E56939-1DE0-007A-7C1A-74F35B23BE50}"/>
              </a:ext>
            </a:extLst>
          </p:cNvPr>
          <p:cNvSpPr txBox="1"/>
          <p:nvPr/>
        </p:nvSpPr>
        <p:spPr>
          <a:xfrm>
            <a:off x="8414753" y="0"/>
            <a:ext cx="3777247" cy="4947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i="1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en-US" sz="17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i="1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C</a:t>
            </a: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ombine multi-educator/ multi-industry collaborative module development w/ delivery methods targeting multiple technician/engineering sectors; build strong connections between certificate </a:t>
            </a:r>
            <a:r>
              <a:rPr lang="en-US" sz="17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&amp;</a:t>
            </a: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degree programs </a:t>
            </a:r>
            <a:r>
              <a:rPr lang="en-US" sz="17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&amp;</a:t>
            </a: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</a:t>
            </a:r>
            <a:r>
              <a:rPr lang="en-US" sz="17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industry </a:t>
            </a: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applied work. </a:t>
            </a:r>
            <a:r>
              <a:rPr lang="en-US" sz="17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S</a:t>
            </a: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trengthen foundational skills necessary to design/deploy HVDC.</a:t>
            </a: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Each module addresses onshore &amp; offshore applications;</a:t>
            </a: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Uses </a:t>
            </a:r>
            <a:r>
              <a:rPr lang="en-US" sz="1700" spc="-40" dirty="0" err="1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Jupyter</a:t>
            </a: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 for interactive, tex</a:t>
            </a:r>
            <a:r>
              <a:rPr lang="en-US" sz="17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t-</a:t>
            </a: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book-quality modules: photos, videos, animations, &amp; learning assessments;</a:t>
            </a: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33 organizations on project board serve as reviewers and co-authors;</a:t>
            </a:r>
          </a:p>
          <a:p>
            <a:pPr marL="285750" marR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spc="-40" dirty="0">
                <a:effectLst/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Deployed via university, comm. </a:t>
            </a:r>
            <a:r>
              <a:rPr lang="en-US" sz="1700" spc="-40" dirty="0">
                <a:latin typeface="Times New Roman" panose="02020603050405020304" pitchFamily="18" charset="0"/>
                <a:ea typeface="MS PMincho" panose="02020600040205080304" pitchFamily="18" charset="-128"/>
                <a:cs typeface="Times New Roman" panose="02020603050405020304" pitchFamily="18" charset="0"/>
              </a:rPr>
              <a:t>colleges, voc. schools, certif. progs., short-courses, public internet website. </a:t>
            </a:r>
            <a:endParaRPr lang="en-US" sz="17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769AFFA-E7AA-B981-8905-BD6624B482F5}"/>
              </a:ext>
            </a:extLst>
          </p:cNvPr>
          <p:cNvSpPr/>
          <p:nvPr/>
        </p:nvSpPr>
        <p:spPr>
          <a:xfrm>
            <a:off x="8425439" y="12140"/>
            <a:ext cx="45719" cy="6849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CB6A9FF-135C-E078-FA11-EC461A6F4685}"/>
              </a:ext>
            </a:extLst>
          </p:cNvPr>
          <p:cNvSpPr txBox="1"/>
          <p:nvPr/>
        </p:nvSpPr>
        <p:spPr>
          <a:xfrm>
            <a:off x="4115993" y="6274912"/>
            <a:ext cx="436648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700" b="1" i="1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MPACT</a:t>
            </a:r>
            <a:r>
              <a:rPr lang="en-US" sz="1700" b="1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least 25% of nascent, ongoing,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1700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mature HVDC  projects influenced by modules. </a:t>
            </a:r>
            <a:endParaRPr lang="en-US" sz="1700" u="sng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1436501-CF00-3DD3-5BE4-54AB0AAB1529}"/>
              </a:ext>
            </a:extLst>
          </p:cNvPr>
          <p:cNvSpPr txBox="1"/>
          <p:nvPr/>
        </p:nvSpPr>
        <p:spPr>
          <a:xfrm>
            <a:off x="8455923" y="4754596"/>
            <a:ext cx="3777247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7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BENEFITS</a:t>
            </a:r>
            <a:r>
              <a:rPr lang="en-US" sz="17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7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ngage w/ disadvantaged comm. Bridgeport, CT on energy equity, to decrease energy cost and environmental impact;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7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workforce &amp; DEIA via multi-school design development;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Others: see comm. benefit plan.</a:t>
            </a:r>
            <a:endParaRPr lang="en-US" sz="17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519DDC2-A57B-B199-9CB7-495254FE56B7}"/>
              </a:ext>
            </a:extLst>
          </p:cNvPr>
          <p:cNvSpPr txBox="1"/>
          <p:nvPr/>
        </p:nvSpPr>
        <p:spPr>
          <a:xfrm>
            <a:off x="4129978" y="5200041"/>
            <a:ext cx="4366482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700" b="1" i="1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en-US" sz="1700" b="1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Rigorous review; each module meets module performance target of 90%. </a:t>
            </a:r>
          </a:p>
          <a:p>
            <a:pPr algn="l"/>
            <a:r>
              <a:rPr lang="en-US" sz="1700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50% of those in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HVDC </a:t>
            </a:r>
            <a:r>
              <a:rPr lang="en-US" sz="1700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workforce indicate job impact by one or more modules</a:t>
            </a:r>
            <a:endParaRPr lang="en-US" sz="1700" u="sng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4CC7CD4-1877-8AA6-255E-4E1BC9621A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06" y="3560630"/>
            <a:ext cx="3438528" cy="1661993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5C0F53-6C4A-CAF1-5F2F-665B2CA860E6}"/>
              </a:ext>
            </a:extLst>
          </p:cNvPr>
          <p:cNvSpPr txBox="1"/>
          <p:nvPr/>
        </p:nvSpPr>
        <p:spPr>
          <a:xfrm>
            <a:off x="4186236" y="4955449"/>
            <a:ext cx="4226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Locations of 7 Project Locations</a:t>
            </a:r>
          </a:p>
        </p:txBody>
      </p:sp>
    </p:spTree>
    <p:extLst>
      <p:ext uri="{BB962C8B-B14F-4D97-AF65-F5344CB8AC3E}">
        <p14:creationId xmlns:p14="http://schemas.microsoft.com/office/powerpoint/2010/main" val="3304041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506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McCalley, James D [E CPE]</dc:creator>
  <cp:lastModifiedBy>McCalley, James D [E CPE]</cp:lastModifiedBy>
  <cp:revision>9</cp:revision>
  <dcterms:created xsi:type="dcterms:W3CDTF">2023-03-25T23:24:06Z</dcterms:created>
  <dcterms:modified xsi:type="dcterms:W3CDTF">2023-03-27T14:52:34Z</dcterms:modified>
</cp:coreProperties>
</file>