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5" r:id="rId10"/>
    <p:sldId id="263" r:id="rId11"/>
    <p:sldId id="267" r:id="rId12"/>
    <p:sldId id="268" r:id="rId13"/>
    <p:sldId id="269" r:id="rId14"/>
    <p:sldId id="264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408" autoAdjust="0"/>
  </p:normalViewPr>
  <p:slideViewPr>
    <p:cSldViewPr>
      <p:cViewPr>
        <p:scale>
          <a:sx n="78" d="100"/>
          <a:sy n="78" d="100"/>
        </p:scale>
        <p:origin x="-114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D1DD25-8289-444C-BBB4-640A5681398C}" type="datetimeFigureOut">
              <a:rPr lang="zh-TW" altLang="en-US" smtClean="0"/>
              <a:t>2007/11/26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95BB-2FC2-4E61-A73F-AE149E89B0B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895BB-2FC2-4E61-A73F-AE149E89B0B1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895BB-2FC2-4E61-A73F-AE149E89B0B1}" type="slidenum">
              <a:rPr lang="zh-TW" altLang="en-US" smtClean="0"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Then</a:t>
            </a:r>
            <a:r>
              <a:rPr lang="en-US" altLang="zh-TW" baseline="0" dirty="0" smtClean="0"/>
              <a:t> we can get the data as soon as possible. And also To get the better environmental management and to reduce the risk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895BB-2FC2-4E61-A73F-AE149E89B0B1}" type="slidenum">
              <a:rPr lang="zh-TW" altLang="en-US" smtClean="0"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1895BB-2FC2-4E61-A73F-AE149E89B0B1}" type="slidenum">
              <a:rPr lang="zh-TW" altLang="en-US" smtClean="0"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86B8E8-A033-406B-B649-A9DEDDA5DE04}" type="datetimeFigureOut">
              <a:rPr lang="zh-TW" altLang="en-US" smtClean="0"/>
              <a:pPr/>
              <a:t>2007/11/25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95E127-6324-426B-90B7-A4ADB8A6DB61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851648" cy="11287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/>
            </a:r>
            <a:br>
              <a:rPr lang="en-US" sz="4800" dirty="0" smtClean="0">
                <a:solidFill>
                  <a:srgbClr val="FFFF00"/>
                </a:solidFill>
              </a:rPr>
            </a:br>
            <a:r>
              <a:rPr lang="zh-TW" altLang="en-US" sz="4800" dirty="0" smtClean="0">
                <a:solidFill>
                  <a:srgbClr val="FFFF00"/>
                </a:solidFill>
              </a:rPr>
              <a:t/>
            </a:r>
            <a:br>
              <a:rPr lang="zh-TW" altLang="en-US" sz="4800" dirty="0" smtClean="0">
                <a:solidFill>
                  <a:srgbClr val="FFFF00"/>
                </a:solidFill>
              </a:rPr>
            </a:br>
            <a:r>
              <a:rPr lang="en-US" sz="4800" dirty="0" smtClean="0">
                <a:solidFill>
                  <a:srgbClr val="FFFF00"/>
                </a:solidFill>
              </a:rPr>
              <a:t> </a:t>
            </a:r>
            <a:r>
              <a:rPr lang="zh-TW" altLang="en-US" sz="2800" dirty="0" smtClean="0">
                <a:solidFill>
                  <a:srgbClr val="FFFF00"/>
                </a:solidFill>
              </a:rPr>
              <a:t/>
            </a:r>
            <a:br>
              <a:rPr lang="zh-TW" altLang="en-US" sz="2800" dirty="0" smtClean="0">
                <a:solidFill>
                  <a:srgbClr val="FFFF00"/>
                </a:solidFill>
              </a:rPr>
            </a:br>
            <a:r>
              <a:rPr lang="en-US" sz="4900" spc="-300" dirty="0" smtClean="0">
                <a:solidFill>
                  <a:srgbClr val="FFFF00"/>
                </a:solidFill>
              </a:rPr>
              <a:t>Environmental benefits of molecular biotechnology</a:t>
            </a:r>
            <a:r>
              <a:rPr lang="zh-TW" altLang="en-US" sz="2000" dirty="0" smtClean="0">
                <a:solidFill>
                  <a:schemeClr val="tx1"/>
                </a:solidFill>
              </a:rPr>
              <a:t/>
            </a:r>
            <a:br>
              <a:rPr lang="zh-TW" altLang="en-US" sz="2000" dirty="0" smtClean="0">
                <a:solidFill>
                  <a:schemeClr val="tx1"/>
                </a:solidFill>
              </a:rPr>
            </a:b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 smtClean="0">
              <a:solidFill>
                <a:srgbClr val="FFFF00"/>
              </a:solidFill>
            </a:endParaRP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Shu-Hao </a:t>
            </a: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5.Green Technology 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Transgenic Technology</a:t>
            </a:r>
            <a:endParaRPr lang="zh-TW" alt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Tool:</a:t>
            </a:r>
            <a:r>
              <a:rPr lang="en-US" dirty="0" smtClean="0"/>
              <a:t> phytases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The ” </a:t>
            </a:r>
            <a:r>
              <a:rPr lang="en-US" dirty="0" smtClean="0"/>
              <a:t>transgenic pigs</a:t>
            </a:r>
            <a:r>
              <a:rPr lang="en-US" dirty="0" smtClean="0"/>
              <a:t>” is one of famous case of transgenic technology. </a:t>
            </a:r>
            <a:r>
              <a:rPr lang="en-US" dirty="0" smtClean="0"/>
              <a:t>There are special phytases in there transgenic </a:t>
            </a:r>
            <a:r>
              <a:rPr lang="en-US" dirty="0" smtClean="0"/>
              <a:t>pigs’ saliva, which can </a:t>
            </a:r>
            <a:r>
              <a:rPr lang="en-US" dirty="0" smtClean="0"/>
              <a:t>help those pigs to decompose the phosphate </a:t>
            </a:r>
            <a:r>
              <a:rPr lang="en-US" dirty="0" smtClean="0"/>
              <a:t>in the feeds when </a:t>
            </a:r>
            <a:r>
              <a:rPr lang="en-US" dirty="0" smtClean="0"/>
              <a:t>they </a:t>
            </a:r>
            <a:r>
              <a:rPr lang="en-US" dirty="0" smtClean="0"/>
              <a:t>eat. By this process, we can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reduce the phosphate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</a:t>
            </a:r>
            <a:r>
              <a:rPr lang="en-US" dirty="0" smtClean="0"/>
              <a:t>contents </a:t>
            </a:r>
            <a:r>
              <a:rPr lang="en-US" dirty="0" smtClean="0"/>
              <a:t> of swine wastes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and pollutants about 75%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in our environment.  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p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4143380"/>
            <a:ext cx="3857651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5.Green Technology</a:t>
            </a:r>
            <a:endParaRPr lang="zh-TW" altLang="en-US" sz="4000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 lvl="0"/>
            <a:r>
              <a:rPr lang="en-US" b="1" dirty="0" smtClean="0"/>
              <a:t>Green </a:t>
            </a:r>
            <a:r>
              <a:rPr lang="en-US" b="1" dirty="0" smtClean="0"/>
              <a:t>Energy</a:t>
            </a:r>
          </a:p>
          <a:p>
            <a:pPr>
              <a:buNone/>
            </a:pPr>
            <a:r>
              <a:rPr lang="en-US" altLang="zh-TW" b="1" dirty="0" smtClean="0"/>
              <a:t>    </a:t>
            </a:r>
            <a:r>
              <a:rPr lang="en-US" altLang="zh-TW" dirty="0" smtClean="0"/>
              <a:t>Tool: </a:t>
            </a:r>
            <a:r>
              <a:rPr lang="en-US" dirty="0" smtClean="0"/>
              <a:t>anaerobic </a:t>
            </a:r>
            <a:r>
              <a:rPr lang="en-US" dirty="0" smtClean="0"/>
              <a:t>digestion</a:t>
            </a:r>
            <a:endParaRPr lang="zh-TW" altLang="en-US" dirty="0" smtClean="0"/>
          </a:p>
          <a:p>
            <a:pPr>
              <a:buNone/>
            </a:pPr>
            <a:r>
              <a:rPr lang="en-US" altLang="zh-TW" dirty="0" smtClean="0"/>
              <a:t>    </a:t>
            </a:r>
            <a:r>
              <a:rPr lang="en-US" altLang="zh-TW" sz="2400" dirty="0" smtClean="0"/>
              <a:t>Green energy is a term describing what is thought to be environmentally or friendly sources of power and energy. Typically, this refers to renewable and non-polluting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energy sources</a:t>
            </a:r>
            <a:r>
              <a:rPr lang="en-US" altLang="zh-TW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altLang="zh-TW" dirty="0" smtClean="0"/>
              <a:t>Example:</a:t>
            </a:r>
            <a:endParaRPr lang="zh-TW" altLang="en-US" dirty="0"/>
          </a:p>
        </p:txBody>
      </p:sp>
      <p:sp>
        <p:nvSpPr>
          <p:cNvPr id="10" name="向右箭號 9"/>
          <p:cNvSpPr/>
          <p:nvPr/>
        </p:nvSpPr>
        <p:spPr>
          <a:xfrm>
            <a:off x="2214546" y="4714884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42910" y="4357694"/>
            <a:ext cx="1500198" cy="9286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tx1"/>
                </a:solidFill>
              </a:rPr>
              <a:t>Corn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3000364" y="4429132"/>
            <a:ext cx="1357322" cy="1000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ethanol</a:t>
            </a:r>
            <a:endParaRPr lang="zh-TW" altLang="en-US" sz="2400" dirty="0"/>
          </a:p>
        </p:txBody>
      </p:sp>
      <p:sp>
        <p:nvSpPr>
          <p:cNvPr id="14" name="向右箭號 13"/>
          <p:cNvSpPr/>
          <p:nvPr/>
        </p:nvSpPr>
        <p:spPr>
          <a:xfrm rot="20296655">
            <a:off x="4438267" y="4221776"/>
            <a:ext cx="850456" cy="212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向右箭號 18"/>
          <p:cNvSpPr/>
          <p:nvPr/>
        </p:nvSpPr>
        <p:spPr>
          <a:xfrm rot="1059844">
            <a:off x="4445108" y="5147943"/>
            <a:ext cx="529213" cy="1875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向下箭號 19"/>
          <p:cNvSpPr/>
          <p:nvPr/>
        </p:nvSpPr>
        <p:spPr>
          <a:xfrm rot="4653029">
            <a:off x="3673055" y="2862614"/>
            <a:ext cx="261810" cy="2393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雲朵形 20"/>
          <p:cNvSpPr/>
          <p:nvPr/>
        </p:nvSpPr>
        <p:spPr>
          <a:xfrm>
            <a:off x="3214678" y="3643314"/>
            <a:ext cx="714380" cy="285752"/>
          </a:xfrm>
          <a:prstGeom prst="cloud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雲朵形 21"/>
          <p:cNvSpPr/>
          <p:nvPr/>
        </p:nvSpPr>
        <p:spPr>
          <a:xfrm>
            <a:off x="3714744" y="3643314"/>
            <a:ext cx="1000132" cy="428628"/>
          </a:xfrm>
          <a:prstGeom prst="cloud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CO2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3" name="向右箭號圖說文字 22"/>
          <p:cNvSpPr/>
          <p:nvPr/>
        </p:nvSpPr>
        <p:spPr>
          <a:xfrm>
            <a:off x="5143504" y="5000636"/>
            <a:ext cx="1571636" cy="642942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/>
              <a:t>sludge</a:t>
            </a:r>
            <a:endParaRPr lang="zh-TW" altLang="en-US" sz="2000" dirty="0"/>
          </a:p>
        </p:txBody>
      </p:sp>
      <p:sp>
        <p:nvSpPr>
          <p:cNvPr id="24" name="圓柱 23"/>
          <p:cNvSpPr/>
          <p:nvPr/>
        </p:nvSpPr>
        <p:spPr>
          <a:xfrm>
            <a:off x="6929454" y="5000636"/>
            <a:ext cx="1357322" cy="128588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methane</a:t>
            </a:r>
            <a:endParaRPr lang="zh-TW" altLang="en-US" sz="2000" dirty="0"/>
          </a:p>
        </p:txBody>
      </p:sp>
      <p:sp>
        <p:nvSpPr>
          <p:cNvPr id="25" name="圓柱 24"/>
          <p:cNvSpPr/>
          <p:nvPr/>
        </p:nvSpPr>
        <p:spPr>
          <a:xfrm>
            <a:off x="5500694" y="3500438"/>
            <a:ext cx="1285884" cy="1214446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Fuel in Auto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31" name="圓角矩形圖說文字 30"/>
          <p:cNvSpPr/>
          <p:nvPr/>
        </p:nvSpPr>
        <p:spPr>
          <a:xfrm>
            <a:off x="5500694" y="5929330"/>
            <a:ext cx="1214446" cy="642942"/>
          </a:xfrm>
          <a:prstGeom prst="wedgeRoundRectCallout">
            <a:avLst>
              <a:gd name="adj1" fmla="val 25777"/>
              <a:gd name="adj2" fmla="val -873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anaerobic digestion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5.Green Technology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Green Production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   To </a:t>
            </a:r>
            <a:r>
              <a:rPr lang="en-US" dirty="0" smtClean="0"/>
              <a:t>reduce the cost of environmental pollution treatment is the best economic way for the </a:t>
            </a:r>
            <a:r>
              <a:rPr lang="en-US" dirty="0" smtClean="0"/>
              <a:t>business.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 Due to the reason , green production will help the business  not only for earn the money but also can reduce the pollution.</a:t>
            </a:r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Tool: </a:t>
            </a:r>
            <a:r>
              <a:rPr lang="en-US" dirty="0" smtClean="0"/>
              <a:t>Bacillus </a:t>
            </a:r>
            <a:r>
              <a:rPr lang="en-US" dirty="0" smtClean="0"/>
              <a:t>T</a:t>
            </a:r>
            <a:r>
              <a:rPr lang="en-US" dirty="0" smtClean="0"/>
              <a:t>huringiensis(BT</a:t>
            </a:r>
            <a:r>
              <a:rPr lang="en-US" b="1" dirty="0" smtClean="0"/>
              <a:t>)</a:t>
            </a:r>
            <a:endParaRPr lang="en-US" b="1" dirty="0" smtClean="0"/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  For example :</a:t>
            </a:r>
          </a:p>
          <a:p>
            <a:pPr>
              <a:buNone/>
            </a:pPr>
            <a:r>
              <a:rPr lang="en-US" dirty="0" smtClean="0"/>
              <a:t>    Bt-corn, </a:t>
            </a:r>
            <a:r>
              <a:rPr lang="en-US" dirty="0" smtClean="0"/>
              <a:t>type of genetically modified </a:t>
            </a:r>
            <a:r>
              <a:rPr lang="en-US" dirty="0" smtClean="0"/>
              <a:t>organism(GMO),</a:t>
            </a:r>
            <a:r>
              <a:rPr lang="en-US" dirty="0" smtClean="0"/>
              <a:t> </a:t>
            </a:r>
            <a:r>
              <a:rPr lang="en-US" dirty="0" smtClean="0"/>
              <a:t>is using for genetic </a:t>
            </a:r>
            <a:r>
              <a:rPr lang="en-US" dirty="0" smtClean="0"/>
              <a:t>traits to provide protection from pests, tolerance to pesticides, or improve its </a:t>
            </a:r>
            <a:r>
              <a:rPr lang="en-US" dirty="0" smtClean="0"/>
              <a:t>quality now.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5.Green Technology</a:t>
            </a:r>
            <a:endParaRPr lang="zh-TW" altLang="en-US" sz="4000" dirty="0"/>
          </a:p>
        </p:txBody>
      </p:sp>
      <p:pic>
        <p:nvPicPr>
          <p:cNvPr id="4" name="內容版面配置區 3" descr="7055fig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357298"/>
            <a:ext cx="3500462" cy="3357586"/>
          </a:xfrm>
        </p:spPr>
      </p:pic>
      <p:pic>
        <p:nvPicPr>
          <p:cNvPr id="5" name="圖片 4" descr="7055fig0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357298"/>
            <a:ext cx="3214710" cy="3343034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214414" y="4929198"/>
            <a:ext cx="72152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2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Corn borers may eat a toxic dose of Cry</a:t>
            </a:r>
            <a:r>
              <a:rPr kumimoji="1" lang="en-US" altLang="zh-TW" sz="20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proteins in just a few bites from a Bt corn</a:t>
            </a:r>
            <a:r>
              <a:rPr kumimoji="1" lang="en-US" altLang="zh-TW" sz="2000" dirty="0" smtClean="0"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r>
              <a:rPr kumimoji="1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leaf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6.Examination Responsibility of Environment 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isputes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600" dirty="0" smtClean="0"/>
              <a:t>What is the DNA fingerprinting</a:t>
            </a:r>
            <a:r>
              <a:rPr lang="en-US" sz="1600" dirty="0" smtClean="0"/>
              <a:t>?</a:t>
            </a:r>
          </a:p>
          <a:p>
            <a:pPr>
              <a:buNone/>
            </a:pPr>
            <a:r>
              <a:rPr lang="en-US" sz="1600" dirty="0" smtClean="0"/>
              <a:t>     Different types </a:t>
            </a:r>
            <a:r>
              <a:rPr lang="en-US" sz="1600" dirty="0" smtClean="0"/>
              <a:t>of DNA fragmentary will have different sizes and numbers after the </a:t>
            </a:r>
            <a:r>
              <a:rPr lang="en-US" sz="1600" dirty="0" smtClean="0">
                <a:solidFill>
                  <a:srgbClr val="FFFF00"/>
                </a:solidFill>
              </a:rPr>
              <a:t>restriction enzyme </a:t>
            </a:r>
            <a:r>
              <a:rPr lang="en-US" sz="1600" dirty="0" smtClean="0"/>
              <a:t>suitably </a:t>
            </a:r>
            <a:r>
              <a:rPr lang="en-US" sz="1600" dirty="0" smtClean="0"/>
              <a:t>cut. Then</a:t>
            </a:r>
            <a:r>
              <a:rPr lang="en-US" sz="1600" dirty="0" smtClean="0"/>
              <a:t>, it will form a map after one of the DNA fragmentary did the electrophoresis </a:t>
            </a:r>
            <a:r>
              <a:rPr lang="en-US" sz="1600" dirty="0" smtClean="0"/>
              <a:t>treatment.</a:t>
            </a:r>
            <a:r>
              <a:rPr lang="en-US" sz="1600" dirty="0" smtClean="0"/>
              <a:t> We call </a:t>
            </a:r>
            <a:r>
              <a:rPr lang="en-US" sz="1600" dirty="0" smtClean="0"/>
              <a:t>this kind </a:t>
            </a:r>
            <a:r>
              <a:rPr lang="en-US" sz="1600" dirty="0" smtClean="0"/>
              <a:t>of </a:t>
            </a:r>
            <a:r>
              <a:rPr lang="en-US" sz="1600" dirty="0" smtClean="0"/>
              <a:t>map is DNA </a:t>
            </a:r>
            <a:r>
              <a:rPr lang="en-US" sz="1600" dirty="0" smtClean="0"/>
              <a:t>fingerprinting</a:t>
            </a:r>
            <a:endParaRPr lang="zh-TW" altLang="en-US" sz="1600" dirty="0"/>
          </a:p>
        </p:txBody>
      </p:sp>
      <p:pic>
        <p:nvPicPr>
          <p:cNvPr id="5" name="圖片 4" descr="rfl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3000372"/>
            <a:ext cx="4500594" cy="36936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6.Examination Responsibility of Environment Disputes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Tool: </a:t>
            </a:r>
            <a:r>
              <a:rPr lang="en-US" dirty="0" smtClean="0"/>
              <a:t>DNA fingerprinting 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dirty="0" smtClean="0"/>
              <a:t>DNA fingerprinting technology can effectively exanimate DNA from what kind of </a:t>
            </a:r>
            <a:r>
              <a:rPr lang="en-US" dirty="0" smtClean="0"/>
              <a:t>organisms without any dispute. Therefore, we can use the DNA fingerprinting  for: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1. The source of  pollutant.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2. The judgment of  environment disputes.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Molecular biotechnology is a powerful tool can apply all environmental region.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By combining different regions of technology , it will become a more useful tool for the treatment process of the pollutant in the future. For example, chemistry and biotechnology combining with nanotechnology , it will become nanotoxiology. </a:t>
            </a:r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Question?</a:t>
            </a:r>
            <a:endParaRPr lang="zh-TW" alt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zh-TW" alt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 the 20</a:t>
            </a:r>
            <a:r>
              <a:rPr lang="en-US" baseline="30000" dirty="0" smtClean="0"/>
              <a:t>th</a:t>
            </a:r>
            <a:r>
              <a:rPr lang="en-US" dirty="0" smtClean="0"/>
              <a:t> century, the problems of the environmental pollution become worst. </a:t>
            </a:r>
            <a:r>
              <a:rPr lang="en-US" dirty="0" smtClean="0"/>
              <a:t>There are many kinds of environmental treatments, but  only the </a:t>
            </a:r>
            <a:r>
              <a:rPr lang="en-US" dirty="0" smtClean="0">
                <a:solidFill>
                  <a:srgbClr val="FFFF00"/>
                </a:solidFill>
              </a:rPr>
              <a:t>molecular biotechnology</a:t>
            </a:r>
            <a:r>
              <a:rPr lang="en-US" dirty="0" smtClean="0"/>
              <a:t> are the most widely used.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/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Dividing into </a:t>
            </a:r>
            <a:r>
              <a:rPr lang="en-US" altLang="zh-TW" dirty="0" smtClean="0">
                <a:solidFill>
                  <a:srgbClr val="FFFF00"/>
                </a:solidFill>
              </a:rPr>
              <a:t>six </a:t>
            </a:r>
            <a:r>
              <a:rPr lang="en-US" altLang="zh-TW" dirty="0" smtClean="0"/>
              <a:t>parts:</a:t>
            </a:r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Environmental </a:t>
            </a:r>
            <a:r>
              <a:rPr lang="en-US" dirty="0" smtClean="0">
                <a:solidFill>
                  <a:srgbClr val="FFFF00"/>
                </a:solidFill>
              </a:rPr>
              <a:t>monitoring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inspecting</a:t>
            </a:r>
            <a:endParaRPr lang="zh-TW" altLang="en-US" dirty="0" smtClean="0">
              <a:solidFill>
                <a:srgbClr val="FFFF00"/>
              </a:solidFill>
            </a:endParaRPr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Environmental </a:t>
            </a:r>
            <a:r>
              <a:rPr lang="en-US" dirty="0" smtClean="0">
                <a:solidFill>
                  <a:srgbClr val="FFFF00"/>
                </a:solidFill>
              </a:rPr>
              <a:t>management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risk evaluation</a:t>
            </a:r>
            <a:endParaRPr lang="zh-TW" altLang="en-US" dirty="0" smtClean="0">
              <a:solidFill>
                <a:srgbClr val="FFFF00"/>
              </a:solidFill>
            </a:endParaRPr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Soil and ground water treatment</a:t>
            </a:r>
            <a:endParaRPr lang="zh-TW" altLang="en-US" dirty="0" smtClean="0"/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Molecular </a:t>
            </a:r>
            <a:r>
              <a:rPr lang="en-US" dirty="0" smtClean="0">
                <a:solidFill>
                  <a:srgbClr val="FFFF00"/>
                </a:solidFill>
              </a:rPr>
              <a:t>Nanotechnology</a:t>
            </a:r>
            <a:r>
              <a:rPr lang="en-US" dirty="0" smtClean="0"/>
              <a:t> </a:t>
            </a:r>
            <a:endParaRPr lang="zh-TW" altLang="en-US" dirty="0" smtClean="0"/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Green Technology </a:t>
            </a:r>
            <a:endParaRPr lang="zh-TW" altLang="en-US" dirty="0" smtClean="0"/>
          </a:p>
          <a:p>
            <a:pPr marL="514350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Examination Responsibility of environment disputes </a:t>
            </a:r>
            <a:endParaRPr lang="zh-TW" altLang="en-US" dirty="0" smtClean="0"/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357190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dirty="0" smtClean="0"/>
              <a:t/>
            </a:r>
            <a:br>
              <a:rPr lang="zh-TW" altLang="en-US" sz="4400" dirty="0" smtClean="0"/>
            </a:br>
            <a:r>
              <a:rPr lang="en-US" altLang="zh-TW" sz="4000" dirty="0" smtClean="0">
                <a:solidFill>
                  <a:srgbClr val="FFFF00"/>
                </a:solidFill>
              </a:rPr>
              <a:t>1</a:t>
            </a:r>
            <a:r>
              <a:rPr lang="en-US" altLang="zh-TW" sz="4400" dirty="0" smtClean="0">
                <a:solidFill>
                  <a:srgbClr val="FFFF00"/>
                </a:solidFill>
              </a:rPr>
              <a:t>.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Monitoring And inspecting</a:t>
            </a:r>
            <a:endParaRPr lang="zh-TW" altLang="en-US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400" dirty="0" smtClean="0"/>
              <a:t>There are </a:t>
            </a:r>
            <a:r>
              <a:rPr lang="en-US" sz="2400" dirty="0" smtClean="0"/>
              <a:t>many place need the environmental </a:t>
            </a:r>
            <a:r>
              <a:rPr lang="en-US" sz="2400" dirty="0" smtClean="0"/>
              <a:t>monitoring and inspecting such as the pathogen or virus in the environment </a:t>
            </a:r>
            <a:r>
              <a:rPr lang="en-US" sz="2400" dirty="0" smtClean="0"/>
              <a:t>, </a:t>
            </a:r>
            <a:r>
              <a:rPr lang="en-US" sz="2400" dirty="0" smtClean="0"/>
              <a:t>microbial growth and </a:t>
            </a:r>
            <a:r>
              <a:rPr lang="en-US" sz="2400" dirty="0" smtClean="0"/>
              <a:t>decline, and </a:t>
            </a:r>
            <a:r>
              <a:rPr lang="en-US" sz="2400" dirty="0" smtClean="0"/>
              <a:t>water treatment </a:t>
            </a:r>
            <a:r>
              <a:rPr lang="en-US" sz="2400" dirty="0" smtClean="0"/>
              <a:t>plan…etc.</a:t>
            </a:r>
            <a:endParaRPr lang="en-US" sz="2400" b="1" dirty="0" smtClean="0"/>
          </a:p>
          <a:p>
            <a:pPr lvl="0">
              <a:buFont typeface="Wingdings" pitchFamily="2" charset="2"/>
              <a:buChar char="Ø"/>
            </a:pPr>
            <a:endParaRPr lang="en-US" sz="2400" b="1" dirty="0" smtClean="0"/>
          </a:p>
          <a:p>
            <a:pPr lvl="0">
              <a:buFont typeface="Wingdings" pitchFamily="2" charset="2"/>
              <a:buChar char="Ø"/>
            </a:pPr>
            <a:r>
              <a:rPr lang="en-US" sz="2400" b="1" dirty="0" smtClean="0"/>
              <a:t>Tools: </a:t>
            </a:r>
            <a:r>
              <a:rPr lang="en-US" sz="2400" dirty="0" smtClean="0"/>
              <a:t>P</a:t>
            </a:r>
            <a:r>
              <a:rPr lang="en-US" altLang="zh-TW" sz="2400" dirty="0" smtClean="0"/>
              <a:t>olymerase </a:t>
            </a:r>
            <a:r>
              <a:rPr lang="en-US" altLang="zh-TW" sz="2400" dirty="0" smtClean="0"/>
              <a:t>chain </a:t>
            </a:r>
            <a:r>
              <a:rPr lang="en-US" altLang="zh-TW" sz="2400" dirty="0" smtClean="0"/>
              <a:t>reaction(</a:t>
            </a:r>
            <a:r>
              <a:rPr lang="en-US" sz="2400" b="1" dirty="0" smtClean="0"/>
              <a:t>PCR),</a:t>
            </a:r>
          </a:p>
          <a:p>
            <a:pPr lvl="0"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              Reverse Transcription PCR</a:t>
            </a:r>
            <a:r>
              <a:rPr lang="en-US" sz="2400" b="1" dirty="0" smtClean="0"/>
              <a:t>(RT-PCR),</a:t>
            </a:r>
          </a:p>
          <a:p>
            <a:pPr lvl="0">
              <a:buNone/>
            </a:pPr>
            <a:r>
              <a:rPr lang="en-US" sz="2400" dirty="0" smtClean="0"/>
              <a:t>                Quantitative Competitive-PCR (</a:t>
            </a:r>
            <a:r>
              <a:rPr lang="en-US" sz="2400" b="1" dirty="0" smtClean="0"/>
              <a:t>QC-PCR</a:t>
            </a:r>
            <a:r>
              <a:rPr lang="en-US" sz="2400" dirty="0" smtClean="0"/>
              <a:t>)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endParaRPr lang="en-US" altLang="zh-TW" b="1" dirty="0" smtClean="0"/>
          </a:p>
          <a:p>
            <a:pPr lvl="0">
              <a:buFont typeface="Wingdings" pitchFamily="2" charset="2"/>
              <a:buChar char="Ø"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0"/>
            <a:r>
              <a:rPr lang="en-US" dirty="0" smtClean="0"/>
              <a:t>we can use this </a:t>
            </a:r>
            <a:r>
              <a:rPr lang="en-US" dirty="0" smtClean="0">
                <a:solidFill>
                  <a:srgbClr val="FFFF00"/>
                </a:solidFill>
              </a:rPr>
              <a:t>phylogenetic tree </a:t>
            </a:r>
            <a:r>
              <a:rPr lang="en-US" dirty="0" smtClean="0"/>
              <a:t>to provide the microbial characteristic of the environmental sample or pure culture. By this processing, we </a:t>
            </a:r>
            <a:r>
              <a:rPr lang="en-US" dirty="0" smtClean="0"/>
              <a:t>can find </a:t>
            </a:r>
            <a:r>
              <a:rPr lang="en-US" dirty="0" smtClean="0"/>
              <a:t>this high concentration target model which is very similar for our sample. 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en-US" altLang="zh-TW" sz="4000" dirty="0" smtClean="0">
                <a:solidFill>
                  <a:srgbClr val="FFFF00"/>
                </a:solidFill>
              </a:rPr>
              <a:t>1.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Monitoring And inspecting</a:t>
            </a:r>
            <a:endParaRPr lang="zh-TW" altLang="en-US" sz="4000" dirty="0"/>
          </a:p>
        </p:txBody>
      </p:sp>
      <p:pic>
        <p:nvPicPr>
          <p:cNvPr id="8" name="圖片 7" descr="polymeras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70" y="1714488"/>
            <a:ext cx="4857784" cy="2857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0800000">
            <a:off x="457200" y="0"/>
            <a:ext cx="4543428" cy="642918"/>
          </a:xfrm>
        </p:spPr>
        <p:txBody>
          <a:bodyPr>
            <a:noAutofit/>
          </a:bodyPr>
          <a:lstStyle/>
          <a:p>
            <a:pPr algn="ctr"/>
            <a:r>
              <a:rPr lang="en-US" altLang="zh-TW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zh-TW" altLang="en-US" sz="4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Tool: Fluorescent </a:t>
            </a:r>
            <a:r>
              <a:rPr lang="en-US" altLang="zh-TW" i="1" dirty="0" smtClean="0"/>
              <a:t>In Situ</a:t>
            </a:r>
            <a:r>
              <a:rPr lang="zh-TW" altLang="en-US" dirty="0" smtClean="0"/>
              <a:t> </a:t>
            </a:r>
            <a:r>
              <a:rPr lang="en-US" altLang="zh-TW" dirty="0" smtClean="0"/>
              <a:t>Hybridization (FISH)</a:t>
            </a:r>
          </a:p>
          <a:p>
            <a:pPr algn="ctr">
              <a:buFont typeface="Wingdings" pitchFamily="2" charset="2"/>
              <a:buChar char="Ø"/>
            </a:pPr>
            <a:endParaRPr lang="en-US" altLang="zh-TW" dirty="0" smtClean="0"/>
          </a:p>
          <a:p>
            <a:pPr algn="ctr">
              <a:buFont typeface="Wingdings" pitchFamily="2" charset="2"/>
              <a:buChar char="Ø"/>
            </a:pPr>
            <a:endParaRPr lang="en-US" altLang="zh-TW" dirty="0" smtClean="0"/>
          </a:p>
          <a:p>
            <a:pPr algn="ctr"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endParaRPr lang="en-US" altLang="zh-TW" dirty="0" smtClean="0"/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It </a:t>
            </a:r>
            <a:r>
              <a:rPr lang="en-US" altLang="zh-TW" dirty="0" smtClean="0"/>
              <a:t>is often used for finding specific features in DNA. These features can be used </a:t>
            </a:r>
            <a:r>
              <a:rPr lang="en-US" altLang="zh-TW" dirty="0" smtClean="0"/>
              <a:t>species identification.</a:t>
            </a:r>
            <a:endParaRPr lang="zh-TW" altLang="en-US" dirty="0"/>
          </a:p>
        </p:txBody>
      </p:sp>
      <p:pic>
        <p:nvPicPr>
          <p:cNvPr id="5" name="圖片 4" descr="799px-FISH_%28Fluorescent_In_Situ_Hybridization%2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1214422"/>
            <a:ext cx="4857784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2.Environmental Management 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 Evaluation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new molecular biotechnology can be use on the environmental management, risk evaluation and pollution prevention of the environmental </a:t>
            </a:r>
            <a:r>
              <a:rPr lang="en-US" dirty="0" smtClean="0"/>
              <a:t>jobs.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Tools: DNA microarray, and DNA-chip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r>
              <a:rPr lang="en-US" dirty="0" smtClean="0"/>
              <a:t>For example, the </a:t>
            </a:r>
            <a:r>
              <a:rPr lang="en-US" dirty="0" smtClean="0"/>
              <a:t>new bioassay technology such as DNA microarray, which can detect very fast the cadmium </a:t>
            </a:r>
            <a:r>
              <a:rPr lang="en-US" dirty="0" smtClean="0"/>
              <a:t>chloride (</a:t>
            </a:r>
            <a:r>
              <a:rPr lang="en-US" dirty="0" smtClean="0"/>
              <a:t>CdCl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 smtClean="0"/>
              <a:t>or trichloroethylene </a:t>
            </a:r>
            <a:r>
              <a:rPr lang="en-US" dirty="0" smtClean="0"/>
              <a:t>(TCE) these toxicity substances in </a:t>
            </a:r>
            <a:r>
              <a:rPr lang="en-US" dirty="0" smtClean="0"/>
              <a:t>the </a:t>
            </a:r>
            <a:r>
              <a:rPr lang="en-US" dirty="0" smtClean="0"/>
              <a:t>examinate’s liver.</a:t>
            </a:r>
          </a:p>
          <a:p>
            <a:pPr>
              <a:buFont typeface="Wingdings" pitchFamily="2" charset="2"/>
              <a:buChar char="Ø"/>
            </a:pPr>
            <a:r>
              <a:rPr lang="en-US" altLang="zh-TW" dirty="0" smtClean="0"/>
              <a:t>The goal= As soon as batter: 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Making our environmental management  become accurate</a:t>
            </a:r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   Reducing the risk of evaluation</a:t>
            </a:r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Biochip_platfor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794" y="3000372"/>
            <a:ext cx="5500726" cy="12192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.Soil 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 Water Treatment</a:t>
            </a:r>
            <a:r>
              <a:rPr lang="zh-TW" altLang="en-US" sz="4000" dirty="0" smtClean="0"/>
              <a:t/>
            </a:r>
            <a:br>
              <a:rPr lang="zh-TW" altLang="en-US" sz="4000" dirty="0" smtClean="0"/>
            </a:b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en-US" dirty="0" smtClean="0"/>
              <a:t>There are a lot of pollutants in the soil and ground water, and </a:t>
            </a:r>
            <a:r>
              <a:rPr lang="en-US" dirty="0" smtClean="0"/>
              <a:t>the </a:t>
            </a:r>
            <a:r>
              <a:rPr lang="en-US" dirty="0" smtClean="0"/>
              <a:t>most </a:t>
            </a:r>
            <a:r>
              <a:rPr lang="en-US" dirty="0" smtClean="0"/>
              <a:t>of research </a:t>
            </a:r>
            <a:r>
              <a:rPr lang="en-US" dirty="0" smtClean="0"/>
              <a:t>is about </a:t>
            </a:r>
            <a:r>
              <a:rPr lang="en-US" dirty="0" smtClean="0"/>
              <a:t>enzyme  for treatment. However, it usually took a lot of time to  decompose the pollutants such as TCE </a:t>
            </a:r>
            <a:r>
              <a:rPr lang="en-US" dirty="0" smtClean="0"/>
              <a:t>in the soil and ground water</a:t>
            </a:r>
            <a:r>
              <a:rPr lang="en-US" dirty="0" smtClean="0"/>
              <a:t>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Tool: promoter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643306" y="3857628"/>
            <a:ext cx="1785950" cy="221457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rgbClr val="FFFF00"/>
                </a:solidFill>
              </a:rPr>
              <a:t>Enzyme</a:t>
            </a:r>
            <a:endParaRPr lang="zh-TW" altLang="en-US" sz="2400" dirty="0">
              <a:solidFill>
                <a:srgbClr val="FFFF00"/>
              </a:solidFill>
            </a:endParaRPr>
          </a:p>
        </p:txBody>
      </p:sp>
      <p:sp>
        <p:nvSpPr>
          <p:cNvPr id="6" name="向左箭號 5"/>
          <p:cNvSpPr/>
          <p:nvPr/>
        </p:nvSpPr>
        <p:spPr>
          <a:xfrm>
            <a:off x="5429256" y="3429000"/>
            <a:ext cx="1571636" cy="1428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Hybrid</a:t>
            </a:r>
            <a:endParaRPr lang="zh-TW" altLang="en-US" dirty="0"/>
          </a:p>
        </p:txBody>
      </p:sp>
      <p:sp>
        <p:nvSpPr>
          <p:cNvPr id="8" name="向右箭號 7"/>
          <p:cNvSpPr/>
          <p:nvPr/>
        </p:nvSpPr>
        <p:spPr>
          <a:xfrm>
            <a:off x="1714480" y="4286256"/>
            <a:ext cx="1857388" cy="1571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Starvation Signal</a:t>
            </a:r>
            <a:endParaRPr lang="zh-TW" altLang="en-US" dirty="0"/>
          </a:p>
        </p:txBody>
      </p:sp>
      <p:sp>
        <p:nvSpPr>
          <p:cNvPr id="9" name="向左箭號 8"/>
          <p:cNvSpPr/>
          <p:nvPr/>
        </p:nvSpPr>
        <p:spPr>
          <a:xfrm>
            <a:off x="5357818" y="5072074"/>
            <a:ext cx="1714512" cy="14287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mutation</a:t>
            </a:r>
            <a:endParaRPr lang="zh-TW" altLang="en-US" dirty="0"/>
          </a:p>
        </p:txBody>
      </p:sp>
      <p:sp>
        <p:nvSpPr>
          <p:cNvPr id="10" name="圓角矩形圖說文字 9"/>
          <p:cNvSpPr/>
          <p:nvPr/>
        </p:nvSpPr>
        <p:spPr>
          <a:xfrm>
            <a:off x="428596" y="4857760"/>
            <a:ext cx="928694" cy="857256"/>
          </a:xfrm>
          <a:prstGeom prst="wedgeRoundRectCallout">
            <a:avLst>
              <a:gd name="adj1" fmla="val 76634"/>
              <a:gd name="adj2" fmla="val -9739"/>
              <a:gd name="adj3" fmla="val 16667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Do Fast!!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7572396" y="3214686"/>
            <a:ext cx="1285884" cy="857256"/>
          </a:xfrm>
          <a:prstGeom prst="wedgeRoundRectCallout">
            <a:avLst>
              <a:gd name="adj1" fmla="val -72954"/>
              <a:gd name="adj2" fmla="val 44645"/>
              <a:gd name="adj3" fmla="val 16667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Do together!!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12" name="圓角矩形圖說文字 11"/>
          <p:cNvSpPr/>
          <p:nvPr/>
        </p:nvSpPr>
        <p:spPr>
          <a:xfrm>
            <a:off x="7500958" y="5429264"/>
            <a:ext cx="1285884" cy="1071570"/>
          </a:xfrm>
          <a:prstGeom prst="wedgeRoundRectCallout">
            <a:avLst>
              <a:gd name="adj1" fmla="val -67563"/>
              <a:gd name="adj2" fmla="val -19157"/>
              <a:gd name="adj3" fmla="val 16667"/>
            </a:avLst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Don’t die so soon! ok!</a:t>
            </a:r>
            <a:endParaRPr lang="zh-TW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4.Molecular Nanotechnology </a:t>
            </a:r>
            <a:r>
              <a:rPr lang="zh-TW" altLang="en-US" sz="4000" dirty="0" smtClean="0"/>
              <a:t/>
            </a:r>
            <a:br>
              <a:rPr lang="zh-TW" altLang="en-US" sz="4000" dirty="0" smtClean="0"/>
            </a:b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Nano =  1 x 10</a:t>
            </a:r>
            <a:r>
              <a:rPr lang="en-US" baseline="30000" dirty="0" smtClean="0"/>
              <a:t>-9</a:t>
            </a:r>
            <a:r>
              <a:rPr lang="zh-TW" altLang="en-US" dirty="0" smtClean="0"/>
              <a:t> </a:t>
            </a:r>
            <a:r>
              <a:rPr lang="en-US" altLang="zh-TW" dirty="0" smtClean="0"/>
              <a:t>= </a:t>
            </a:r>
            <a:r>
              <a:rPr lang="en-US" dirty="0" smtClean="0"/>
              <a:t>Very  Small.</a:t>
            </a:r>
          </a:p>
          <a:p>
            <a:pPr>
              <a:buNone/>
            </a:pPr>
            <a:r>
              <a:rPr lang="en-US" dirty="0" smtClean="0"/>
              <a:t>    We can use this “function”  to  treat  a lot of  pollution problems. </a:t>
            </a:r>
          </a:p>
          <a:p>
            <a:r>
              <a:rPr lang="en-US" dirty="0" smtClean="0"/>
              <a:t>Acid </a:t>
            </a:r>
            <a:r>
              <a:rPr lang="en-US" dirty="0" smtClean="0"/>
              <a:t>Rain and Smog</a:t>
            </a:r>
            <a:endParaRPr lang="zh-TW" altLang="en-US" dirty="0" smtClean="0"/>
          </a:p>
          <a:p>
            <a:pPr>
              <a:buNone/>
            </a:pPr>
            <a:r>
              <a:rPr lang="en-US" dirty="0" smtClean="0"/>
              <a:t>   Sulfur </a:t>
            </a:r>
            <a:r>
              <a:rPr lang="en-US" dirty="0" smtClean="0"/>
              <a:t>dioxide (SO</a:t>
            </a:r>
            <a:r>
              <a:rPr lang="en-US" baseline="-25000" dirty="0" smtClean="0"/>
              <a:t>2</a:t>
            </a:r>
            <a:r>
              <a:rPr lang="en-US" dirty="0" smtClean="0"/>
              <a:t>) and nitrogen oxides (NOx) are the main cause of acid rain and </a:t>
            </a:r>
            <a:r>
              <a:rPr lang="en-US" dirty="0" smtClean="0"/>
              <a:t>smog.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Tools: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nano-desulfurizer </a:t>
            </a:r>
            <a:r>
              <a:rPr lang="en-US" dirty="0" smtClean="0"/>
              <a:t>can be sent up to the </a:t>
            </a:r>
            <a:r>
              <a:rPr lang="en-US" dirty="0" smtClean="0"/>
              <a:t>atmosphere</a:t>
            </a:r>
            <a:r>
              <a:rPr lang="en-US" dirty="0" smtClean="0"/>
              <a:t> to capture SO</a:t>
            </a:r>
            <a:r>
              <a:rPr lang="en-US" baseline="-25000" dirty="0" smtClean="0"/>
              <a:t>2 </a:t>
            </a:r>
            <a:r>
              <a:rPr lang="en-US" dirty="0" smtClean="0"/>
              <a:t>gas,</a:t>
            </a:r>
            <a:r>
              <a:rPr lang="en-US" dirty="0" smtClean="0"/>
              <a:t> </a:t>
            </a:r>
            <a:r>
              <a:rPr lang="en-US" dirty="0" smtClean="0"/>
              <a:t>and reduce </a:t>
            </a:r>
            <a:r>
              <a:rPr lang="en-US" dirty="0" smtClean="0"/>
              <a:t>it to sulfur and precipitate to earth surface as </a:t>
            </a:r>
            <a:r>
              <a:rPr lang="en-US" dirty="0" smtClean="0"/>
              <a:t>dust.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nano-catalytic-converter </a:t>
            </a:r>
            <a:r>
              <a:rPr lang="en-US" dirty="0" smtClean="0"/>
              <a:t>can also be sent up into atmosphere to converter NOx into nitrogen and </a:t>
            </a:r>
            <a:r>
              <a:rPr lang="en-US" dirty="0" smtClean="0"/>
              <a:t>oxygen.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439556"/>
          </a:xfrm>
        </p:spPr>
        <p:txBody>
          <a:bodyPr>
            <a:normAutofit/>
          </a:bodyPr>
          <a:lstStyle/>
          <a:p>
            <a:pPr lvl="0" algn="ctr"/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 lvl="0"/>
            <a:r>
              <a:rPr lang="en-US" b="1" dirty="0" smtClean="0"/>
              <a:t>Global </a:t>
            </a:r>
            <a:r>
              <a:rPr lang="en-US" b="1" dirty="0" smtClean="0"/>
              <a:t>Warming</a:t>
            </a:r>
          </a:p>
          <a:p>
            <a:pPr lvl="0">
              <a:buNone/>
            </a:pPr>
            <a:r>
              <a:rPr lang="en-US" dirty="0" smtClean="0"/>
              <a:t>   The </a:t>
            </a:r>
            <a:r>
              <a:rPr lang="en-US" dirty="0" smtClean="0"/>
              <a:t>reason of global warming is from greenhouse effect </a:t>
            </a:r>
            <a:r>
              <a:rPr lang="en-US" dirty="0" smtClean="0"/>
              <a:t>gas - CO</a:t>
            </a:r>
            <a:r>
              <a:rPr lang="en-US" baseline="-25000" dirty="0" smtClean="0"/>
              <a:t>2</a:t>
            </a:r>
          </a:p>
          <a:p>
            <a:pPr lvl="0">
              <a:buFont typeface="Wingdings" pitchFamily="2" charset="2"/>
              <a:buChar char="Ø"/>
            </a:pPr>
            <a:r>
              <a:rPr lang="en-US" altLang="zh-TW" baseline="-25000" dirty="0" smtClean="0"/>
              <a:t> </a:t>
            </a:r>
            <a:r>
              <a:rPr lang="en-US" altLang="zh-TW" dirty="0" smtClean="0"/>
              <a:t>  Tool: </a:t>
            </a:r>
          </a:p>
          <a:p>
            <a:pPr lvl="0">
              <a:buNone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 nano- photosynthesizer </a:t>
            </a:r>
            <a:r>
              <a:rPr lang="en-US" dirty="0" smtClean="0"/>
              <a:t>, it can extract </a:t>
            </a:r>
            <a:r>
              <a:rPr lang="en-US" dirty="0" smtClean="0"/>
              <a:t>those excess </a:t>
            </a:r>
            <a:r>
              <a:rPr lang="en-US" dirty="0" smtClean="0"/>
              <a:t>  CO</a:t>
            </a:r>
            <a:r>
              <a:rPr lang="en-US" baseline="-25000" dirty="0" smtClean="0"/>
              <a:t>2 </a:t>
            </a:r>
            <a:r>
              <a:rPr lang="en-US" dirty="0" smtClean="0"/>
              <a:t>from atmosphere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5" name="笑臉 4"/>
          <p:cNvSpPr/>
          <p:nvPr/>
        </p:nvSpPr>
        <p:spPr>
          <a:xfrm>
            <a:off x="4071934" y="4643446"/>
            <a:ext cx="3500462" cy="200028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Earth</a:t>
            </a:r>
            <a:endParaRPr lang="zh-TW" altLang="en-US" sz="2400" dirty="0"/>
          </a:p>
        </p:txBody>
      </p:sp>
      <p:sp>
        <p:nvSpPr>
          <p:cNvPr id="6" name="雲朵形 5"/>
          <p:cNvSpPr/>
          <p:nvPr/>
        </p:nvSpPr>
        <p:spPr>
          <a:xfrm>
            <a:off x="4429124" y="4357694"/>
            <a:ext cx="714380" cy="285752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雲朵形 6"/>
          <p:cNvSpPr/>
          <p:nvPr/>
        </p:nvSpPr>
        <p:spPr>
          <a:xfrm>
            <a:off x="4143372" y="4929198"/>
            <a:ext cx="1000132" cy="500066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雲朵形 7"/>
          <p:cNvSpPr/>
          <p:nvPr/>
        </p:nvSpPr>
        <p:spPr>
          <a:xfrm>
            <a:off x="3143240" y="4929198"/>
            <a:ext cx="1143008" cy="428628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雲朵形 8"/>
          <p:cNvSpPr/>
          <p:nvPr/>
        </p:nvSpPr>
        <p:spPr>
          <a:xfrm>
            <a:off x="2928926" y="5214950"/>
            <a:ext cx="1500198" cy="357190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雲朵形 9"/>
          <p:cNvSpPr/>
          <p:nvPr/>
        </p:nvSpPr>
        <p:spPr>
          <a:xfrm>
            <a:off x="4000496" y="4500570"/>
            <a:ext cx="1785950" cy="571504"/>
          </a:xfrm>
          <a:prstGeom prst="clou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bg1"/>
                </a:solidFill>
              </a:rPr>
              <a:t>CO2</a:t>
            </a:r>
            <a:endParaRPr lang="zh-TW" altLang="en-US" sz="2400" dirty="0">
              <a:solidFill>
                <a:schemeClr val="bg1"/>
              </a:solidFill>
            </a:endParaRPr>
          </a:p>
        </p:txBody>
      </p:sp>
      <p:sp>
        <p:nvSpPr>
          <p:cNvPr id="14" name="四角星形 13"/>
          <p:cNvSpPr/>
          <p:nvPr/>
        </p:nvSpPr>
        <p:spPr>
          <a:xfrm>
            <a:off x="3857620" y="4929198"/>
            <a:ext cx="357190" cy="14287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四角星形 14"/>
          <p:cNvSpPr/>
          <p:nvPr/>
        </p:nvSpPr>
        <p:spPr>
          <a:xfrm>
            <a:off x="4143372" y="4786322"/>
            <a:ext cx="357190" cy="14287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四角星形 15"/>
          <p:cNvSpPr/>
          <p:nvPr/>
        </p:nvSpPr>
        <p:spPr>
          <a:xfrm>
            <a:off x="4786314" y="4429132"/>
            <a:ext cx="357190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四角星形 16"/>
          <p:cNvSpPr/>
          <p:nvPr/>
        </p:nvSpPr>
        <p:spPr>
          <a:xfrm>
            <a:off x="3571868" y="5072074"/>
            <a:ext cx="357190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四角星形 17"/>
          <p:cNvSpPr/>
          <p:nvPr/>
        </p:nvSpPr>
        <p:spPr>
          <a:xfrm>
            <a:off x="4071934" y="4643446"/>
            <a:ext cx="357190" cy="21431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向右箭號 19"/>
          <p:cNvSpPr/>
          <p:nvPr/>
        </p:nvSpPr>
        <p:spPr>
          <a:xfrm rot="20183046">
            <a:off x="5367051" y="4087229"/>
            <a:ext cx="835785" cy="22082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6286512" y="3500438"/>
            <a:ext cx="1214446" cy="571504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bg1"/>
                </a:solidFill>
              </a:rPr>
              <a:t>H2O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22" name="圓角矩形圖說文字 21"/>
          <p:cNvSpPr/>
          <p:nvPr/>
        </p:nvSpPr>
        <p:spPr>
          <a:xfrm>
            <a:off x="642910" y="5786454"/>
            <a:ext cx="2286016" cy="642942"/>
          </a:xfrm>
          <a:prstGeom prst="wedgeRoundRectCallout">
            <a:avLst>
              <a:gd name="adj1" fmla="val 82940"/>
              <a:gd name="adj2" fmla="val -149156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solidFill>
                  <a:schemeClr val="tx1"/>
                </a:solidFill>
              </a:rPr>
              <a:t>None-photosynthesizer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23" name="太陽 22"/>
          <p:cNvSpPr/>
          <p:nvPr/>
        </p:nvSpPr>
        <p:spPr>
          <a:xfrm>
            <a:off x="1071538" y="3714752"/>
            <a:ext cx="2071702" cy="1714512"/>
          </a:xfrm>
          <a:prstGeom prst="sun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/>
              <a:t>sun</a:t>
            </a:r>
            <a:endParaRPr lang="zh-TW" altLang="en-US" sz="2400" dirty="0"/>
          </a:p>
        </p:txBody>
      </p:sp>
      <p:sp>
        <p:nvSpPr>
          <p:cNvPr id="24" name="向右箭號 23"/>
          <p:cNvSpPr/>
          <p:nvPr/>
        </p:nvSpPr>
        <p:spPr>
          <a:xfrm rot="975204">
            <a:off x="3147941" y="4517771"/>
            <a:ext cx="1000132" cy="142876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向右箭號 24"/>
          <p:cNvSpPr/>
          <p:nvPr/>
        </p:nvSpPr>
        <p:spPr>
          <a:xfrm rot="797605">
            <a:off x="3000364" y="4786322"/>
            <a:ext cx="1000132" cy="142876"/>
          </a:xfrm>
          <a:prstGeom prst="right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向下箭號 25"/>
          <p:cNvSpPr/>
          <p:nvPr/>
        </p:nvSpPr>
        <p:spPr>
          <a:xfrm>
            <a:off x="6715140" y="4286256"/>
            <a:ext cx="285752" cy="71438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2868</TotalTime>
  <Words>883</Words>
  <Application>Microsoft Office PowerPoint</Application>
  <PresentationFormat>如螢幕大小 (4:3)</PresentationFormat>
  <Paragraphs>138</Paragraphs>
  <Slides>17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流線</vt:lpstr>
      <vt:lpstr>      Environmental benefits of molecular biotechnology </vt:lpstr>
      <vt:lpstr>Introduction</vt:lpstr>
      <vt:lpstr> 1.Environmental Monitoring And inspecting</vt:lpstr>
      <vt:lpstr>1.Environmental Monitoring And inspecting</vt:lpstr>
      <vt:lpstr>.</vt:lpstr>
      <vt:lpstr>2.Environmental Management and Risk Evaluation </vt:lpstr>
      <vt:lpstr>3.Soil and Ground Water Treatment </vt:lpstr>
      <vt:lpstr>4.Molecular Nanotechnology  </vt:lpstr>
      <vt:lpstr> </vt:lpstr>
      <vt:lpstr>5.Green Technology  </vt:lpstr>
      <vt:lpstr>5.Green Technology</vt:lpstr>
      <vt:lpstr>5.Green Technology</vt:lpstr>
      <vt:lpstr>5.Green Technology</vt:lpstr>
      <vt:lpstr>6.Examination Responsibility of Environment Disputes </vt:lpstr>
      <vt:lpstr>6.Examination Responsibility of Environment Disputes</vt:lpstr>
      <vt:lpstr>Conclusion </vt:lpstr>
      <vt:lpstr>Question?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shuhao</dc:creator>
  <cp:lastModifiedBy>shuhao</cp:lastModifiedBy>
  <cp:revision>186</cp:revision>
  <dcterms:created xsi:type="dcterms:W3CDTF">2007-11-25T14:37:31Z</dcterms:created>
  <dcterms:modified xsi:type="dcterms:W3CDTF">2007-11-27T14:31:58Z</dcterms:modified>
</cp:coreProperties>
</file>