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58" r:id="rId4"/>
    <p:sldId id="301" r:id="rId5"/>
    <p:sldId id="303" r:id="rId6"/>
    <p:sldId id="260" r:id="rId7"/>
    <p:sldId id="261" r:id="rId8"/>
    <p:sldId id="267" r:id="rId9"/>
    <p:sldId id="262" r:id="rId10"/>
    <p:sldId id="263" r:id="rId11"/>
    <p:sldId id="264" r:id="rId12"/>
    <p:sldId id="277" r:id="rId13"/>
    <p:sldId id="265" r:id="rId14"/>
    <p:sldId id="278" r:id="rId15"/>
    <p:sldId id="266" r:id="rId16"/>
    <p:sldId id="268" r:id="rId17"/>
    <p:sldId id="269" r:id="rId18"/>
    <p:sldId id="270" r:id="rId19"/>
    <p:sldId id="271" r:id="rId20"/>
    <p:sldId id="272" r:id="rId21"/>
    <p:sldId id="274" r:id="rId22"/>
    <p:sldId id="288" r:id="rId23"/>
    <p:sldId id="273" r:id="rId24"/>
    <p:sldId id="285" r:id="rId25"/>
    <p:sldId id="275" r:id="rId26"/>
    <p:sldId id="287" r:id="rId27"/>
    <p:sldId id="276" r:id="rId28"/>
    <p:sldId id="286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304" r:id="rId37"/>
    <p:sldId id="296" r:id="rId38"/>
    <p:sldId id="297" r:id="rId39"/>
    <p:sldId id="305" r:id="rId40"/>
    <p:sldId id="298" r:id="rId41"/>
    <p:sldId id="306" r:id="rId42"/>
    <p:sldId id="299" r:id="rId43"/>
    <p:sldId id="300" r:id="rId4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144" autoAdjust="0"/>
  </p:normalViewPr>
  <p:slideViewPr>
    <p:cSldViewPr>
      <p:cViewPr varScale="1">
        <p:scale>
          <a:sx n="89" d="100"/>
          <a:sy n="89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BA451C5D-B9A2-4A36-AC89-0AF980EF35B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endParaRPr lang="en-US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fld id="{3A831B1D-6E03-4B37-8202-3F98FB3CE0EB}" type="datetimeFigureOut">
              <a:rPr lang="en-US"/>
              <a:pPr/>
              <a:t>10/31/2007</a:t>
            </a:fld>
            <a:endParaRPr lang="en-US"/>
          </a:p>
        </p:txBody>
      </p:sp>
      <p:sp>
        <p:nvSpPr>
          <p:cNvPr id="15364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1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endParaRPr lang="en-US"/>
          </a:p>
        </p:txBody>
      </p:sp>
      <p:sp>
        <p:nvSpPr>
          <p:cNvPr id="191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fld id="{C12195FD-F473-4536-8540-6BA6355D44D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of the main things to realize about the traditional model is that it only accounts for the biochemical reactions of readily degradable soluble substrate at steady state conditions.  It’s a good starting point, but may result in misleading performance predictions, especially if there is a large proportion of particulate substrate or there are wide fluctuations in hydraulic and organic loading.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E0BA4-E095-4D1E-AAE9-E0F5BC4F3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14033-8C88-4D2E-A6DD-2A61683A8A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FAB2A-40E6-46FE-AE1D-0AF8717AF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57800" y="19812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57800" y="41148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7975F-33A8-4753-84B3-9452537B2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FCCC5-609A-48B9-88C9-F4322E919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06B28-79B0-43FA-AF7B-E5B4202DA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5D93E-C918-43E0-94F1-BC04A665E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01361-C875-4F5D-9E16-4989429BD9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04C0C-45F5-480A-91DF-1DE84150E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38F59-FACB-41B4-9F90-E90B953F4F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9990E-16B2-4298-8D0D-6A5BE0537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5359E-005E-4A66-B041-A5CB26C9A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7AC46-DBA1-4615-9DB9-4A9AAEDB6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BD38227-85FF-40D4-A6D8-AE5172209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0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240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10240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1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1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1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1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1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1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1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1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1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1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2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2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10242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5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8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3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6.v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0800" y="1371600"/>
            <a:ext cx="6172200" cy="2590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Modeling Suspended Growth Systems </a:t>
            </a:r>
            <a:br>
              <a:rPr lang="en-US" smtClean="0">
                <a:solidFill>
                  <a:schemeClr val="tx1"/>
                </a:solidFill>
              </a:rPr>
            </a:br>
            <a:r>
              <a:rPr lang="en-US" sz="3200" i="1" smtClean="0">
                <a:solidFill>
                  <a:schemeClr val="tx1"/>
                </a:solidFill>
              </a:rPr>
              <a:t>– see Grady, Daigger &amp; Lim</a:t>
            </a:r>
          </a:p>
        </p:txBody>
      </p:sp>
      <p:sp>
        <p:nvSpPr>
          <p:cNvPr id="1741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172200" cy="144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Environmental Biotechnology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CE421/521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Tim Ellis (originally prepared by Dr. Eric Evans)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October 25,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Activated Sludge Models</a:t>
            </a:r>
          </a:p>
        </p:txBody>
      </p:sp>
      <p:sp>
        <p:nvSpPr>
          <p:cNvPr id="153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Cannot solve analytically.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Use computer algorithm based on numerical techniques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SSSP, Bidstrup and Grady (MS-DOS based, ASM 1)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GPS-X, Hydromantis, Inc.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BioWin, EnvironSim Associates Limited.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ASIM &amp; AQUASIM, Swiss Federal Institute of Aquatic Science and Technology, EAWAG.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EFOR, DHI, Inc.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STOAT, WRc Group.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WEST, Hemmis N. V.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SIMBA, IFAK-System GmbH.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ASM 2 integrated into software algorithm provides a powerful tool.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Steady-state performance – Particulate versus Soluble</a:t>
            </a:r>
          </a:p>
        </p:txBody>
      </p:sp>
      <p:sp>
        <p:nvSpPr>
          <p:cNvPr id="15462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Particulate hydrolysis is a rate limiting step.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A particulate feed requires a longer SRT to achieve treatment.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Particulates compose all of MLSS at low HRTs and active fraction is washed out.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6" name="Picture 4" descr="Multiple Mic Beca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0"/>
            <a:ext cx="7086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Dynamic performance – Particulate and Soluble</a:t>
            </a:r>
          </a:p>
        </p:txBody>
      </p:sp>
      <p:sp>
        <p:nvSpPr>
          <p:cNvPr id="136216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Flow &amp; substrate concentrations vary during diurnal pattern.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Particulate and soluble feeds have different effects on performance.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500" name="Picture 4" descr="Diurnal Ef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36513"/>
            <a:ext cx="7086600" cy="682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7010400" cy="1295400"/>
          </a:xfrm>
        </p:spPr>
        <p:txBody>
          <a:bodyPr/>
          <a:lstStyle/>
          <a:p>
            <a:pPr eaLnBrk="1" hangingPunct="1"/>
            <a:r>
              <a:rPr lang="en-US" smtClean="0"/>
              <a:t>Nitrification – low </a:t>
            </a:r>
            <a:r>
              <a:rPr lang="en-US" smtClean="0">
                <a:sym typeface="Symbol" pitchFamily="18" charset="2"/>
              </a:rPr>
              <a:t></a:t>
            </a:r>
            <a:r>
              <a:rPr lang="en-US" baseline="-25000" smtClean="0">
                <a:sym typeface="Symbol" pitchFamily="18" charset="2"/>
              </a:rPr>
              <a:t>max</a:t>
            </a:r>
            <a:r>
              <a:rPr lang="en-US" smtClean="0">
                <a:sym typeface="Symbol" pitchFamily="18" charset="2"/>
              </a:rPr>
              <a:t> and K</a:t>
            </a:r>
            <a:r>
              <a:rPr lang="en-US" baseline="-25000" smtClean="0">
                <a:sym typeface="Symbol" pitchFamily="18" charset="2"/>
              </a:rPr>
              <a:t>S</a:t>
            </a:r>
          </a:p>
        </p:txBody>
      </p:sp>
      <p:pic>
        <p:nvPicPr>
          <p:cNvPr id="63496" name="Picture 8" descr="Nitrify"/>
          <p:cNvPicPr>
            <a:picLocks noChangeAspect="1" noChangeArrowheads="1"/>
          </p:cNvPicPr>
          <p:nvPr/>
        </p:nvPicPr>
        <p:blipFill>
          <a:blip r:embed="rId3"/>
          <a:srcRect l="3334" t="4936" r="6667" b="4257"/>
          <a:stretch>
            <a:fillRect/>
          </a:stretch>
        </p:blipFill>
        <p:spPr bwMode="auto">
          <a:xfrm>
            <a:off x="0" y="1438275"/>
            <a:ext cx="9144000" cy="54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7010400" cy="1295400"/>
          </a:xfrm>
        </p:spPr>
        <p:txBody>
          <a:bodyPr/>
          <a:lstStyle/>
          <a:p>
            <a:pPr eaLnBrk="1" hangingPunct="1"/>
            <a:r>
              <a:rPr lang="en-US" smtClean="0"/>
              <a:t>Diurnal flow has a negative effect on nitrification</a:t>
            </a:r>
          </a:p>
        </p:txBody>
      </p:sp>
      <p:pic>
        <p:nvPicPr>
          <p:cNvPr id="69640" name="Picture 8" descr="Dynamic nitrif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658938"/>
            <a:ext cx="8229600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Nitrification</a:t>
            </a:r>
          </a:p>
        </p:txBody>
      </p:sp>
      <p:sp>
        <p:nvSpPr>
          <p:cNvPr id="132108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2743200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Nitrifiers are affected by:</a:t>
            </a:r>
          </a:p>
          <a:p>
            <a:pPr lvl="1" eaLnBrk="1" hangingPunct="1"/>
            <a:r>
              <a:rPr lang="en-US" sz="2100" smtClean="0"/>
              <a:t>Temperature</a:t>
            </a:r>
          </a:p>
          <a:p>
            <a:pPr lvl="1" eaLnBrk="1" hangingPunct="1"/>
            <a:r>
              <a:rPr lang="en-US" sz="2100" smtClean="0"/>
              <a:t>Low oxygen concentrations</a:t>
            </a:r>
          </a:p>
          <a:p>
            <a:pPr lvl="1" eaLnBrk="1" hangingPunct="1"/>
            <a:r>
              <a:rPr lang="en-US" sz="2100" smtClean="0"/>
              <a:t>Inhibition by some organics</a:t>
            </a:r>
          </a:p>
        </p:txBody>
      </p:sp>
      <p:pic>
        <p:nvPicPr>
          <p:cNvPr id="71684" name="Picture 4" descr="Nitrify Temp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743200" y="1524000"/>
            <a:ext cx="6400800" cy="44259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04800"/>
            <a:ext cx="7010400" cy="1295400"/>
          </a:xfrm>
        </p:spPr>
        <p:txBody>
          <a:bodyPr/>
          <a:lstStyle/>
          <a:p>
            <a:pPr eaLnBrk="1" hangingPunct="1"/>
            <a:r>
              <a:rPr lang="en-US" smtClean="0"/>
              <a:t>Nitrification</a:t>
            </a:r>
          </a:p>
        </p:txBody>
      </p:sp>
      <p:sp>
        <p:nvSpPr>
          <p:cNvPr id="131076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3440113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Autotrophs are a small fraction of MLSS.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Nitrification consumes large amount of oxygen.</a:t>
            </a:r>
          </a:p>
        </p:txBody>
      </p:sp>
      <p:pic>
        <p:nvPicPr>
          <p:cNvPr id="73735" name="Picture 7" descr="Nitrify O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924300" y="1295400"/>
            <a:ext cx="5219700" cy="5562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Denitrification</a:t>
            </a:r>
          </a:p>
        </p:txBody>
      </p:sp>
      <p:sp>
        <p:nvSpPr>
          <p:cNvPr id="130053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828800"/>
            <a:ext cx="344011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Denitrification –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smtClean="0"/>
              <a:t>Organics are electron donor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smtClean="0"/>
              <a:t>Nitrates are electron acceptor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Optimum Carbon to Nitrate ratio based on balance between electron donor and acceptor.</a:t>
            </a:r>
          </a:p>
        </p:txBody>
      </p:sp>
      <p:grpSp>
        <p:nvGrpSpPr>
          <p:cNvPr id="75792" name="Group 16"/>
          <p:cNvGrpSpPr>
            <a:grpSpLocks/>
          </p:cNvGrpSpPr>
          <p:nvPr/>
        </p:nvGrpSpPr>
        <p:grpSpPr bwMode="auto">
          <a:xfrm>
            <a:off x="3429000" y="1676400"/>
            <a:ext cx="5334000" cy="4343400"/>
            <a:chOff x="312" y="693"/>
            <a:chExt cx="5136" cy="3627"/>
          </a:xfrm>
        </p:grpSpPr>
        <p:pic>
          <p:nvPicPr>
            <p:cNvPr id="130055" name="Picture 17" descr="NO3 Optimiz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" y="693"/>
              <a:ext cx="5136" cy="3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0056" name="Text Box 18"/>
            <p:cNvSpPr txBox="1">
              <a:spLocks noChangeArrowheads="1"/>
            </p:cNvSpPr>
            <p:nvPr/>
          </p:nvSpPr>
          <p:spPr bwMode="auto">
            <a:xfrm>
              <a:off x="1584" y="1248"/>
              <a:ext cx="1583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Nitrate</a:t>
              </a:r>
            </a:p>
          </p:txBody>
        </p:sp>
        <p:sp>
          <p:nvSpPr>
            <p:cNvPr id="130057" name="Text Box 19"/>
            <p:cNvSpPr txBox="1">
              <a:spLocks noChangeArrowheads="1"/>
            </p:cNvSpPr>
            <p:nvPr/>
          </p:nvSpPr>
          <p:spPr bwMode="auto">
            <a:xfrm>
              <a:off x="3551" y="1777"/>
              <a:ext cx="1585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Carbon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752600"/>
            <a:ext cx="4419600" cy="4953000"/>
          </a:xfrm>
        </p:spPr>
        <p:txBody>
          <a:bodyPr/>
          <a:lstStyle/>
          <a:p>
            <a:pPr lvl="1" eaLnBrk="1" hangingPunct="1"/>
            <a:r>
              <a:rPr lang="en-US" sz="2100" smtClean="0"/>
              <a:t>Reactor performance as a function of SRT.</a:t>
            </a:r>
          </a:p>
          <a:p>
            <a:pPr lvl="1" eaLnBrk="1" hangingPunct="1"/>
            <a:endParaRPr lang="en-US" sz="2100" smtClean="0"/>
          </a:p>
          <a:p>
            <a:pPr lvl="1" eaLnBrk="1" hangingPunct="1"/>
            <a:r>
              <a:rPr lang="en-US" sz="2100" smtClean="0"/>
              <a:t>Fails to account for:</a:t>
            </a:r>
          </a:p>
          <a:p>
            <a:pPr lvl="2" eaLnBrk="1" hangingPunct="1"/>
            <a:r>
              <a:rPr lang="en-US" sz="2000" smtClean="0"/>
              <a:t>Particulate removal rate</a:t>
            </a:r>
          </a:p>
          <a:p>
            <a:pPr lvl="2" eaLnBrk="1" hangingPunct="1"/>
            <a:r>
              <a:rPr lang="en-US" sz="2000" smtClean="0"/>
              <a:t>Anaerobic/anoxic conditions</a:t>
            </a:r>
          </a:p>
          <a:p>
            <a:pPr lvl="2" eaLnBrk="1" hangingPunct="1"/>
            <a:r>
              <a:rPr lang="en-US" sz="2000" smtClean="0"/>
              <a:t>Variable flow and loading</a:t>
            </a:r>
          </a:p>
          <a:p>
            <a:pPr lvl="2" eaLnBrk="1" hangingPunct="1"/>
            <a:r>
              <a:rPr lang="en-US" sz="2000" smtClean="0"/>
              <a:t>Biological nutrient removal</a:t>
            </a:r>
          </a:p>
          <a:p>
            <a:pPr lvl="2" eaLnBrk="1" hangingPunct="1"/>
            <a:endParaRPr lang="en-US" sz="2000" smtClean="0"/>
          </a:p>
          <a:p>
            <a:pPr lvl="1" eaLnBrk="1" hangingPunct="1"/>
            <a:endParaRPr lang="en-US" sz="2100" smtClean="0"/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572000" y="1524000"/>
          <a:ext cx="4343400" cy="1800225"/>
        </p:xfrm>
        <a:graphic>
          <a:graphicData uri="http://schemas.openxmlformats.org/presentationml/2006/ole">
            <p:oleObj spid="_x0000_s52228" name="Equation" r:id="rId4" imgW="1041120" imgH="431640" progId="Equation.3">
              <p:embed/>
            </p:oleObj>
          </a:graphicData>
        </a:graphic>
      </p:graphicFrame>
      <p:graphicFrame>
        <p:nvGraphicFramePr>
          <p:cNvPr id="5223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4572000" y="4003675"/>
          <a:ext cx="4410075" cy="1724025"/>
        </p:xfrm>
        <a:graphic>
          <a:graphicData uri="http://schemas.openxmlformats.org/presentationml/2006/ole">
            <p:oleObj spid="_x0000_s52230" name="Equation" r:id="rId5" imgW="1104840" imgH="431640" progId="Equation.3">
              <p:embed/>
            </p:oleObj>
          </a:graphicData>
        </a:graphic>
      </p:graphicFrame>
      <p:sp>
        <p:nvSpPr>
          <p:cNvPr id="52251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Monod Equation and Unified Model</a:t>
            </a:r>
            <a:br>
              <a:rPr lang="en-US" sz="3500" smtClean="0"/>
            </a:br>
            <a:endParaRPr lang="en-US" sz="3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Denitrification</a:t>
            </a:r>
          </a:p>
        </p:txBody>
      </p:sp>
      <p:sp>
        <p:nvSpPr>
          <p:cNvPr id="16384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905000"/>
            <a:ext cx="2743200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Oxygen is preferred electron acceptor…</a:t>
            </a:r>
          </a:p>
        </p:txBody>
      </p:sp>
      <p:pic>
        <p:nvPicPr>
          <p:cNvPr id="77832" name="Picture 8" descr="NO3-O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752600"/>
            <a:ext cx="6248400" cy="401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Diurnal flow with different aeration strategies</a:t>
            </a:r>
          </a:p>
        </p:txBody>
      </p:sp>
      <p:sp>
        <p:nvSpPr>
          <p:cNvPr id="164866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981200"/>
            <a:ext cx="6019800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Single CSTR may be set to:</a:t>
            </a:r>
          </a:p>
          <a:p>
            <a:pPr lvl="1" eaLnBrk="1" hangingPunct="1"/>
            <a:r>
              <a:rPr lang="en-US" sz="2100" smtClean="0"/>
              <a:t>Maintain a constant dissolved oxygen concentration in the tank</a:t>
            </a:r>
          </a:p>
          <a:p>
            <a:pPr lvl="1" eaLnBrk="1" hangingPunct="1"/>
            <a:r>
              <a:rPr lang="en-US" sz="2100" smtClean="0"/>
              <a:t>Constant oxygen flow into tank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8" name="Picture 2" descr="Diurn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838200"/>
            <a:ext cx="6934200" cy="479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Modified Ludzack Ettinger</a:t>
            </a:r>
          </a:p>
        </p:txBody>
      </p:sp>
      <p:sp>
        <p:nvSpPr>
          <p:cNvPr id="125963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981200"/>
            <a:ext cx="6172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Use an anoxic basin and an aerobic basin to select for denitrification after nitrification…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Why denitrify?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Where would you place anoxic selector in flow scheme?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8" name="Picture 2" descr="M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81200"/>
            <a:ext cx="9144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 of SRT on MLE</a:t>
            </a:r>
          </a:p>
        </p:txBody>
      </p:sp>
      <p:sp>
        <p:nvSpPr>
          <p:cNvPr id="123910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981200"/>
            <a:ext cx="3440113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SRT is biomass in system divided by biomass wasted from system where system includes both aerobic and anoxic basins…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570" name="Group 2"/>
          <p:cNvGrpSpPr>
            <a:grpSpLocks/>
          </p:cNvGrpSpPr>
          <p:nvPr/>
        </p:nvGrpSpPr>
        <p:grpSpPr bwMode="auto">
          <a:xfrm>
            <a:off x="2057400" y="381000"/>
            <a:ext cx="6400800" cy="5756275"/>
            <a:chOff x="864" y="694"/>
            <a:chExt cx="4032" cy="3626"/>
          </a:xfrm>
        </p:grpSpPr>
        <p:pic>
          <p:nvPicPr>
            <p:cNvPr id="122892" name="Picture 3" descr="MLE Effects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64" y="694"/>
              <a:ext cx="4032" cy="3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893" name="Text Box 4"/>
            <p:cNvSpPr txBox="1">
              <a:spLocks noChangeArrowheads="1"/>
            </p:cNvSpPr>
            <p:nvPr/>
          </p:nvSpPr>
          <p:spPr bwMode="auto">
            <a:xfrm>
              <a:off x="2016" y="3024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CSTR</a:t>
              </a:r>
            </a:p>
          </p:txBody>
        </p:sp>
        <p:sp>
          <p:nvSpPr>
            <p:cNvPr id="122894" name="Text Box 5"/>
            <p:cNvSpPr txBox="1">
              <a:spLocks noChangeArrowheads="1"/>
            </p:cNvSpPr>
            <p:nvPr/>
          </p:nvSpPr>
          <p:spPr bwMode="auto">
            <a:xfrm>
              <a:off x="2016" y="3600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MLE</a:t>
              </a:r>
            </a:p>
          </p:txBody>
        </p:sp>
      </p:grp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2346325" y="6183313"/>
            <a:ext cx="48450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i="1">
                <a:effectLst>
                  <a:outerShdw blurRad="38100" dist="38100" dir="2700000" algn="tl">
                    <a:srgbClr val="000000"/>
                  </a:outerShdw>
                </a:effectLst>
              </a:rPr>
              <a:t>Dashed lines indicate performance of a single CSTR of the </a:t>
            </a:r>
          </a:p>
          <a:p>
            <a:pPr eaLnBrk="0" hangingPunct="0">
              <a:defRPr/>
            </a:pPr>
            <a:r>
              <a:rPr lang="en-US" sz="1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same volume as the anoxic and aerobic reactors.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MLE</a:t>
            </a:r>
          </a:p>
        </p:txBody>
      </p:sp>
      <p:sp>
        <p:nvSpPr>
          <p:cNvPr id="171010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981200"/>
            <a:ext cx="6553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Recycle affects performance in MLE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Greater recycle leads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smtClean="0"/>
              <a:t>Nitrate flow into anoxic reactor and thus higher consumption of nitrates and organics.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smtClean="0"/>
              <a:t>Dilution of ammonia in anoxic reactor.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94" name="Group 2"/>
          <p:cNvGrpSpPr>
            <a:grpSpLocks/>
          </p:cNvGrpSpPr>
          <p:nvPr/>
        </p:nvGrpSpPr>
        <p:grpSpPr bwMode="auto">
          <a:xfrm>
            <a:off x="2514600" y="381000"/>
            <a:ext cx="6629400" cy="5673725"/>
            <a:chOff x="960" y="746"/>
            <a:chExt cx="4176" cy="3574"/>
          </a:xfrm>
        </p:grpSpPr>
        <p:pic>
          <p:nvPicPr>
            <p:cNvPr id="172035" name="Picture 3" descr="MLE Recycl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60" y="746"/>
              <a:ext cx="4176" cy="3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2036" name="Text Box 4"/>
            <p:cNvSpPr txBox="1">
              <a:spLocks noChangeArrowheads="1"/>
            </p:cNvSpPr>
            <p:nvPr/>
          </p:nvSpPr>
          <p:spPr bwMode="auto">
            <a:xfrm>
              <a:off x="1728" y="1200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ANOXIC</a:t>
              </a:r>
            </a:p>
          </p:txBody>
        </p:sp>
        <p:sp>
          <p:nvSpPr>
            <p:cNvPr id="172037" name="Text Box 5"/>
            <p:cNvSpPr txBox="1">
              <a:spLocks noChangeArrowheads="1"/>
            </p:cNvSpPr>
            <p:nvPr/>
          </p:nvSpPr>
          <p:spPr bwMode="auto">
            <a:xfrm>
              <a:off x="1920" y="3216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AEROBIC</a:t>
              </a:r>
            </a:p>
          </p:txBody>
        </p:sp>
      </p:grpSp>
      <p:sp>
        <p:nvSpPr>
          <p:cNvPr id="172034" name="Text Box 6"/>
          <p:cNvSpPr txBox="1">
            <a:spLocks noChangeArrowheads="1"/>
          </p:cNvSpPr>
          <p:nvPr/>
        </p:nvSpPr>
        <p:spPr bwMode="auto">
          <a:xfrm>
            <a:off x="2686050" y="6267450"/>
            <a:ext cx="55435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i="1"/>
              <a:t>Solid lines indicate the anoxic (first) reactor and the dashed indicate </a:t>
            </a:r>
          </a:p>
          <a:p>
            <a:pPr eaLnBrk="0" hangingPunct="0"/>
            <a:r>
              <a:rPr lang="en-US" sz="1400" i="1"/>
              <a:t>The second (aerobic) reactor.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Diurnal Flow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981200"/>
            <a:ext cx="2590800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Wastewater flow and strength reflect activity of population.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Expect diurnal flow pattern.</a:t>
            </a:r>
          </a:p>
        </p:txBody>
      </p:sp>
      <p:pic>
        <p:nvPicPr>
          <p:cNvPr id="117764" name="Picture 4" descr="Influent Diurnal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743200" y="2057400"/>
            <a:ext cx="6400800" cy="36734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International Association on Water Quality Activated Sludge Model 1 (IAWQ-ASM 1)</a:t>
            </a:r>
          </a:p>
        </p:txBody>
      </p:sp>
      <p:sp>
        <p:nvSpPr>
          <p:cNvPr id="146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In 1983, IAWQ appointed a task group to develop a model.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 1986, ASM 1 was completed.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ASM 1 able to predict performance of soluble and particulate substrate removal, nitrification and denitrification under steady state and dynamic conditions.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Diurnal Flow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34432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Dynamic flow results in lower performance.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Performance not solely a function of SRT.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Also depends on biomass change as a result of changing input.</a:t>
            </a:r>
          </a:p>
        </p:txBody>
      </p:sp>
      <p:graphicFrame>
        <p:nvGraphicFramePr>
          <p:cNvPr id="11878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029200" y="2286000"/>
          <a:ext cx="3503613" cy="2214563"/>
        </p:xfrm>
        <a:graphic>
          <a:graphicData uri="http://schemas.openxmlformats.org/presentationml/2006/ole">
            <p:oleObj spid="_x0000_s118788" name="Equation" r:id="rId3" imgW="1612800" imgH="914400" progId="Equation.3">
              <p:embed/>
            </p:oleObj>
          </a:graphicData>
        </a:graphic>
      </p:graphicFrame>
      <p:sp>
        <p:nvSpPr>
          <p:cNvPr id="118792" name="Text Box 5"/>
          <p:cNvSpPr txBox="1">
            <a:spLocks noChangeArrowheads="1"/>
          </p:cNvSpPr>
          <p:nvPr/>
        </p:nvSpPr>
        <p:spPr bwMode="auto">
          <a:xfrm>
            <a:off x="6737350" y="1600200"/>
            <a:ext cx="2406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Steady-state equation</a:t>
            </a:r>
          </a:p>
        </p:txBody>
      </p:sp>
      <p:sp>
        <p:nvSpPr>
          <p:cNvPr id="118793" name="Text Box 6"/>
          <p:cNvSpPr txBox="1">
            <a:spLocks noChangeArrowheads="1"/>
          </p:cNvSpPr>
          <p:nvPr/>
        </p:nvSpPr>
        <p:spPr bwMode="auto">
          <a:xfrm>
            <a:off x="7070725" y="4913313"/>
            <a:ext cx="201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Dynamic equation</a:t>
            </a:r>
          </a:p>
        </p:txBody>
      </p:sp>
      <p:sp>
        <p:nvSpPr>
          <p:cNvPr id="118794" name="Line 7"/>
          <p:cNvSpPr>
            <a:spLocks noChangeShapeType="1"/>
          </p:cNvSpPr>
          <p:nvPr/>
        </p:nvSpPr>
        <p:spPr bwMode="auto">
          <a:xfrm flipH="1" flipV="1">
            <a:off x="6553200" y="4572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8795" name="Line 8"/>
          <p:cNvSpPr>
            <a:spLocks noChangeShapeType="1"/>
          </p:cNvSpPr>
          <p:nvPr/>
        </p:nvSpPr>
        <p:spPr bwMode="auto">
          <a:xfrm flipH="1">
            <a:off x="7696200" y="1981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Diurnal Flow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52600"/>
            <a:ext cx="2819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Recall effect of diurnal flow on flow weighted nitrification in CSTR.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Must increase SRT to compensate for dynamic condition.</a:t>
            </a:r>
          </a:p>
        </p:txBody>
      </p:sp>
      <p:pic>
        <p:nvPicPr>
          <p:cNvPr id="119812" name="Picture 4" descr="Nitrifier Dynamic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667000" y="1752600"/>
            <a:ext cx="6324600" cy="388778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Active Populations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" y="1905000"/>
            <a:ext cx="4194175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Heterotrophs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/>
              <a:t>Environment=Aerobic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Electron Donor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/>
              <a:t>Organics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Electron Acceptor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/>
              <a:t>Oxygen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Benefits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/>
              <a:t>Removes organics that suffocate or are toxic to the environment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Drawbacks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/>
              <a:t>Consumes Oxygen (Costs money)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/>
              <a:t>Produces large amounts of sludge</a:t>
            </a:r>
          </a:p>
        </p:txBody>
      </p:sp>
      <p:pic>
        <p:nvPicPr>
          <p:cNvPr id="120836" name="Picture 4" descr="Heterotroph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581400" y="1676400"/>
            <a:ext cx="5334000" cy="237013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20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20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20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20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Active Populations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828800"/>
            <a:ext cx="4194175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Heterotrophs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Environment=Anoxic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Electron Donor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Organics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Electron Acceptor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Nitrates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Benefits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Removes nitrates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Reduces oxygen use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Generates alkalinity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Drawbacks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Anoxic environment may be difficult to create</a:t>
            </a:r>
          </a:p>
        </p:txBody>
      </p:sp>
      <p:pic>
        <p:nvPicPr>
          <p:cNvPr id="121860" name="Picture 4" descr="Nitrogen cyc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343400" y="1600200"/>
            <a:ext cx="4724400" cy="43529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21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21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21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21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Active Populations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828800"/>
            <a:ext cx="4194175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Autotrophs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Environment =Aerobic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Electron Donor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Ammonia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Electron Acceptor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Oxygen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Benefits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Removes ammonia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Drawbacks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High oxygen consumption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/>
              <a:t>Reduces alkalinity</a:t>
            </a:r>
          </a:p>
        </p:txBody>
      </p:sp>
      <p:pic>
        <p:nvPicPr>
          <p:cNvPr id="122884" name="Picture 4" descr="Nitrogen cyc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191000" y="1524000"/>
            <a:ext cx="4800600" cy="44243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22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22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22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Active Populations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49425" y="1905000"/>
            <a:ext cx="6480175" cy="5181600"/>
          </a:xfrm>
        </p:spPr>
        <p:txBody>
          <a:bodyPr/>
          <a:lstStyle/>
          <a:p>
            <a:pPr eaLnBrk="1" hangingPunct="1"/>
            <a:r>
              <a:rPr lang="en-US" sz="2000" smtClean="0"/>
              <a:t>Phosphate Accumulating Organisms</a:t>
            </a:r>
          </a:p>
          <a:p>
            <a:pPr lvl="1" eaLnBrk="1" hangingPunct="1"/>
            <a:r>
              <a:rPr lang="en-US" sz="1900" smtClean="0"/>
              <a:t>Environment=Anaerobic/Aerobic</a:t>
            </a:r>
          </a:p>
          <a:p>
            <a:pPr lvl="1" eaLnBrk="1" hangingPunct="1"/>
            <a:endParaRPr lang="en-US" sz="1900" smtClean="0"/>
          </a:p>
          <a:p>
            <a:pPr eaLnBrk="1" hangingPunct="1"/>
            <a:r>
              <a:rPr lang="en-US" sz="2000" smtClean="0"/>
              <a:t>Benefits</a:t>
            </a:r>
          </a:p>
          <a:p>
            <a:pPr lvl="1" eaLnBrk="1" hangingPunct="1"/>
            <a:r>
              <a:rPr lang="en-US" sz="1900" smtClean="0"/>
              <a:t>Removes Phosphorus</a:t>
            </a:r>
          </a:p>
          <a:p>
            <a:pPr eaLnBrk="1" hangingPunct="1"/>
            <a:r>
              <a:rPr lang="en-US" sz="2000" smtClean="0"/>
              <a:t>Drawbacks</a:t>
            </a:r>
          </a:p>
          <a:p>
            <a:pPr lvl="1" eaLnBrk="1" hangingPunct="1"/>
            <a:r>
              <a:rPr lang="en-US" sz="1900" smtClean="0"/>
              <a:t>Complex life cycle</a:t>
            </a:r>
          </a:p>
          <a:p>
            <a:pPr lvl="2" eaLnBrk="1" hangingPunct="1"/>
            <a:r>
              <a:rPr lang="en-US" sz="1800" smtClean="0"/>
              <a:t>Requires numerous recycle lines</a:t>
            </a:r>
          </a:p>
          <a:p>
            <a:pPr lvl="1" eaLnBrk="1" hangingPunct="1"/>
            <a:r>
              <a:rPr lang="en-US" sz="1900" smtClean="0"/>
              <a:t>Phosphorus rich sludge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8" name="Picture 4" descr="PA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14525"/>
            <a:ext cx="9144000" cy="399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848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EBPR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Virginia Initiative Plant</a:t>
            </a:r>
          </a:p>
        </p:txBody>
      </p:sp>
      <p:sp>
        <p:nvSpPr>
          <p:cNvPr id="1495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981200"/>
            <a:ext cx="3443288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System to remove:</a:t>
            </a:r>
          </a:p>
          <a:p>
            <a:pPr lvl="1" eaLnBrk="1" hangingPunct="1"/>
            <a:r>
              <a:rPr lang="en-US" sz="2100" smtClean="0"/>
              <a:t>Organics</a:t>
            </a:r>
          </a:p>
          <a:p>
            <a:pPr lvl="1" eaLnBrk="1" hangingPunct="1"/>
            <a:endParaRPr lang="en-US" sz="2100" smtClean="0"/>
          </a:p>
          <a:p>
            <a:pPr lvl="1" eaLnBrk="1" hangingPunct="1"/>
            <a:r>
              <a:rPr lang="en-US" sz="2100" smtClean="0"/>
              <a:t>Nitrogen</a:t>
            </a:r>
          </a:p>
          <a:p>
            <a:pPr lvl="2" eaLnBrk="1" hangingPunct="1"/>
            <a:r>
              <a:rPr lang="en-US" smtClean="0"/>
              <a:t>Ammonia</a:t>
            </a:r>
          </a:p>
          <a:p>
            <a:pPr lvl="2" eaLnBrk="1" hangingPunct="1"/>
            <a:r>
              <a:rPr lang="en-US" smtClean="0"/>
              <a:t>Nitrates</a:t>
            </a:r>
          </a:p>
          <a:p>
            <a:pPr lvl="2" eaLnBrk="1" hangingPunct="1"/>
            <a:endParaRPr lang="en-US" smtClean="0"/>
          </a:p>
          <a:p>
            <a:pPr lvl="1" eaLnBrk="1" hangingPunct="1"/>
            <a:r>
              <a:rPr lang="en-US" sz="2100" smtClean="0"/>
              <a:t>Phosphorus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43513" y="1981200"/>
            <a:ext cx="3443287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Environments needed:</a:t>
            </a:r>
          </a:p>
          <a:p>
            <a:pPr lvl="1" eaLnBrk="1" hangingPunct="1"/>
            <a:r>
              <a:rPr lang="en-US" sz="2100" smtClean="0"/>
              <a:t>Aerobic</a:t>
            </a:r>
          </a:p>
          <a:p>
            <a:pPr lvl="1" eaLnBrk="1" hangingPunct="1"/>
            <a:r>
              <a:rPr lang="en-US" sz="2100" smtClean="0"/>
              <a:t>Anoxic</a:t>
            </a:r>
          </a:p>
          <a:p>
            <a:pPr lvl="1" eaLnBrk="1" hangingPunct="1"/>
            <a:r>
              <a:rPr lang="en-US" sz="2100" smtClean="0"/>
              <a:t>Anaerobic</a:t>
            </a:r>
          </a:p>
          <a:p>
            <a:pPr lvl="1" eaLnBrk="1" hangingPunct="1"/>
            <a:endParaRPr lang="en-US" sz="2100" smtClean="0"/>
          </a:p>
          <a:p>
            <a:pPr eaLnBrk="1" hangingPunct="1"/>
            <a:r>
              <a:rPr lang="en-US" sz="2400" smtClean="0"/>
              <a:t>System configuration?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24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24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24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249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249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Virginia Initiative Plant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981200"/>
            <a:ext cx="6477000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System configuration:</a:t>
            </a:r>
          </a:p>
          <a:p>
            <a:pPr lvl="1" eaLnBrk="1" hangingPunct="1"/>
            <a:r>
              <a:rPr lang="en-US" sz="2100" smtClean="0"/>
              <a:t>Anaerobic</a:t>
            </a:r>
          </a:p>
          <a:p>
            <a:pPr lvl="1" eaLnBrk="1" hangingPunct="1"/>
            <a:r>
              <a:rPr lang="en-US" sz="2100" smtClean="0"/>
              <a:t>Anoxic</a:t>
            </a:r>
          </a:p>
          <a:p>
            <a:pPr lvl="1" eaLnBrk="1" hangingPunct="1"/>
            <a:r>
              <a:rPr lang="en-US" sz="2100" smtClean="0"/>
              <a:t>Aerobic</a:t>
            </a:r>
          </a:p>
          <a:p>
            <a:pPr lvl="1" eaLnBrk="1" hangingPunct="1"/>
            <a:endParaRPr lang="en-US" sz="2100" smtClean="0"/>
          </a:p>
          <a:p>
            <a:pPr lvl="1" eaLnBrk="1" hangingPunct="1"/>
            <a:r>
              <a:rPr lang="en-US" sz="2100" smtClean="0"/>
              <a:t>Recirculation</a:t>
            </a:r>
          </a:p>
          <a:p>
            <a:pPr lvl="2" eaLnBrk="1" hangingPunct="1"/>
            <a:r>
              <a:rPr lang="en-US" sz="2000" smtClean="0"/>
              <a:t>RAS to Anoxic</a:t>
            </a:r>
          </a:p>
          <a:p>
            <a:pPr lvl="2" eaLnBrk="1" hangingPunct="1"/>
            <a:r>
              <a:rPr lang="en-US" sz="2000" smtClean="0"/>
              <a:t>MLR from Aerobic to RAS</a:t>
            </a:r>
          </a:p>
          <a:p>
            <a:pPr lvl="2" eaLnBrk="1" hangingPunct="1"/>
            <a:r>
              <a:rPr lang="en-US" sz="2000" smtClean="0"/>
              <a:t>MLR from Anoxic to Anaerobic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VIP</a:t>
            </a:r>
          </a:p>
        </p:txBody>
      </p:sp>
      <p:pic>
        <p:nvPicPr>
          <p:cNvPr id="136197" name="Picture 5" descr="V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33600"/>
            <a:ext cx="9144000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3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Traditional vs. Lysis-regrowth</a:t>
            </a:r>
          </a:p>
        </p:txBody>
      </p:sp>
      <p:pic>
        <p:nvPicPr>
          <p:cNvPr id="145419" name="Picture 4" descr="gc-tradition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905000"/>
            <a:ext cx="6858000" cy="414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VIP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3443288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Benefits?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Drawbacks?</a:t>
            </a:r>
          </a:p>
        </p:txBody>
      </p:sp>
      <p:pic>
        <p:nvPicPr>
          <p:cNvPr id="126980" name="Picture 4" descr="EBPR Compar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516313" y="0"/>
            <a:ext cx="5343525" cy="7086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VIP</a:t>
            </a:r>
          </a:p>
        </p:txBody>
      </p:sp>
      <p:pic>
        <p:nvPicPr>
          <p:cNvPr id="138245" name="Picture 5" descr="VIP proc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590800"/>
            <a:ext cx="914400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VIP</a:t>
            </a:r>
          </a:p>
        </p:txBody>
      </p:sp>
      <p:sp>
        <p:nvSpPr>
          <p:cNvPr id="1525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057400"/>
            <a:ext cx="3443288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Important consideration:</a:t>
            </a:r>
          </a:p>
          <a:p>
            <a:pPr eaLnBrk="1" hangingPunct="1"/>
            <a:endParaRPr lang="en-US" sz="2400" smtClean="0"/>
          </a:p>
          <a:p>
            <a:pPr lvl="1" eaLnBrk="1" hangingPunct="1"/>
            <a:r>
              <a:rPr lang="en-US" sz="2100" smtClean="0"/>
              <a:t>BOD</a:t>
            </a:r>
            <a:r>
              <a:rPr lang="en-US" sz="2100" baseline="-25000" smtClean="0"/>
              <a:t>5</a:t>
            </a:r>
            <a:r>
              <a:rPr lang="en-US" sz="2100" smtClean="0"/>
              <a:t>/Total P ratio</a:t>
            </a:r>
          </a:p>
        </p:txBody>
      </p:sp>
      <p:pic>
        <p:nvPicPr>
          <p:cNvPr id="128004" name="Picture 4" descr="BODtoP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121150" y="0"/>
            <a:ext cx="502285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Virginia Initiative Plant</a:t>
            </a:r>
          </a:p>
        </p:txBody>
      </p:sp>
      <p:sp>
        <p:nvSpPr>
          <p:cNvPr id="1894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828800"/>
            <a:ext cx="3581400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BOD</a:t>
            </a:r>
            <a:r>
              <a:rPr lang="en-US" sz="2400" baseline="-25000" smtClean="0"/>
              <a:t>5</a:t>
            </a:r>
            <a:r>
              <a:rPr lang="en-US" sz="2400" smtClean="0"/>
              <a:t>/</a:t>
            </a:r>
            <a:r>
              <a:rPr lang="el-GR" sz="2400" smtClean="0"/>
              <a:t>Δ</a:t>
            </a:r>
            <a:r>
              <a:rPr lang="en-US" sz="2400" smtClean="0"/>
              <a:t>P ratio needed for VIP Process?</a:t>
            </a:r>
          </a:p>
          <a:p>
            <a:pPr lvl="1" eaLnBrk="1" hangingPunct="1"/>
            <a:r>
              <a:rPr lang="en-US" sz="2100" smtClean="0"/>
              <a:t>15-20 mg BOD</a:t>
            </a:r>
            <a:r>
              <a:rPr lang="en-US" sz="2100" baseline="-25000" smtClean="0"/>
              <a:t>5</a:t>
            </a:r>
            <a:r>
              <a:rPr lang="en-US" sz="2100" smtClean="0"/>
              <a:t>/mg P</a:t>
            </a:r>
          </a:p>
          <a:p>
            <a:pPr lvl="1" eaLnBrk="1" hangingPunct="1"/>
            <a:endParaRPr lang="en-US" sz="2100" smtClean="0"/>
          </a:p>
          <a:p>
            <a:pPr eaLnBrk="1" hangingPunct="1">
              <a:buFont typeface="Wingdings" pitchFamily="2" charset="2"/>
              <a:buNone/>
            </a:pPr>
            <a:endParaRPr lang="el-GR" sz="2400" smtClean="0"/>
          </a:p>
        </p:txBody>
      </p:sp>
      <p:pic>
        <p:nvPicPr>
          <p:cNvPr id="129028" name="Picture 4" descr="BODtoP optimal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0" y="3124200"/>
            <a:ext cx="7086600" cy="36607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Traditional vs. Lysis-regrowth</a:t>
            </a:r>
          </a:p>
        </p:txBody>
      </p:sp>
      <p:pic>
        <p:nvPicPr>
          <p:cNvPr id="144388" name="Picture 4" descr="gc-lysis regrowt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905000"/>
            <a:ext cx="6858000" cy="327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ASM 1</a:t>
            </a:r>
          </a:p>
        </p:txBody>
      </p:sp>
      <p:sp>
        <p:nvSpPr>
          <p:cNvPr id="1822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Tracks 13 individual components through eight separate processes.</a:t>
            </a:r>
          </a:p>
          <a:p>
            <a:pPr eaLnBrk="1" hangingPunct="1"/>
            <a:r>
              <a:rPr lang="en-US" smtClean="0"/>
              <a:t>Assumes heterotrophic growth under anoxic conditions.</a:t>
            </a:r>
          </a:p>
          <a:p>
            <a:pPr eaLnBrk="1" hangingPunct="1"/>
            <a:r>
              <a:rPr lang="en-US" smtClean="0"/>
              <a:t>Limited anaerobic activity.</a:t>
            </a:r>
          </a:p>
          <a:p>
            <a:pPr eaLnBrk="1" hangingPunct="1"/>
            <a:r>
              <a:rPr lang="en-US" smtClean="0"/>
              <a:t>Uses lysis-regrowth approach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43" name="Picture 4" descr="Table 6 Process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IAWQ – ASM 2</a:t>
            </a:r>
          </a:p>
        </p:txBody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1995, ASM 2 was released capable of tracking biological phosphorus flows.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Now able to model enhanced biological phosphorus removal.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ASM 2</a:t>
            </a:r>
          </a:p>
        </p:txBody>
      </p:sp>
      <p:sp>
        <p:nvSpPr>
          <p:cNvPr id="1884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Tracks 19 separate components through 19 processes.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22 stoichiometric coefficients and 42 kinetic parameters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Ammonification and hydrolysis simplified to stoichiometric terms; i.e. rates implicit.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Includes anaerobic fermentation, uptake of acetate, formation of PHB and PHAs, and release of soluble phosphate from hydrolysis of polyphosphate.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Several assumptions made that constantly need revision as knowledge evolves.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864</TotalTime>
  <Words>830</Words>
  <Application>Microsoft PowerPoint</Application>
  <PresentationFormat>On-screen Show (4:3)</PresentationFormat>
  <Paragraphs>211</Paragraphs>
  <Slides>43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Wingdings</vt:lpstr>
      <vt:lpstr>Calibri</vt:lpstr>
      <vt:lpstr>Symbol</vt:lpstr>
      <vt:lpstr>Cascade</vt:lpstr>
      <vt:lpstr>Cascade</vt:lpstr>
      <vt:lpstr>Equation</vt:lpstr>
      <vt:lpstr>Modeling Suspended Growth Systems  – see Grady, Daigger &amp; Lim</vt:lpstr>
      <vt:lpstr>Monod Equation and Unified Model </vt:lpstr>
      <vt:lpstr>International Association on Water Quality Activated Sludge Model 1 (IAWQ-ASM 1)</vt:lpstr>
      <vt:lpstr>Traditional vs. Lysis-regrowth</vt:lpstr>
      <vt:lpstr>Traditional vs. Lysis-regrowth</vt:lpstr>
      <vt:lpstr>ASM 1</vt:lpstr>
      <vt:lpstr>Slide 7</vt:lpstr>
      <vt:lpstr>IAWQ – ASM 2</vt:lpstr>
      <vt:lpstr>ASM 2</vt:lpstr>
      <vt:lpstr>Activated Sludge Models</vt:lpstr>
      <vt:lpstr>Steady-state performance – Particulate versus Soluble</vt:lpstr>
      <vt:lpstr>Slide 12</vt:lpstr>
      <vt:lpstr>Dynamic performance – Particulate and Soluble</vt:lpstr>
      <vt:lpstr>Slide 14</vt:lpstr>
      <vt:lpstr>Nitrification – low max and KS</vt:lpstr>
      <vt:lpstr>Diurnal flow has a negative effect on nitrification</vt:lpstr>
      <vt:lpstr>Nitrification</vt:lpstr>
      <vt:lpstr>Nitrification</vt:lpstr>
      <vt:lpstr>Denitrification</vt:lpstr>
      <vt:lpstr>Denitrification</vt:lpstr>
      <vt:lpstr>Diurnal flow with different aeration strategies</vt:lpstr>
      <vt:lpstr>Slide 22</vt:lpstr>
      <vt:lpstr>Modified Ludzack Ettinger</vt:lpstr>
      <vt:lpstr>Slide 24</vt:lpstr>
      <vt:lpstr>Effect of SRT on MLE</vt:lpstr>
      <vt:lpstr>Slide 26</vt:lpstr>
      <vt:lpstr>MLE</vt:lpstr>
      <vt:lpstr>Slide 28</vt:lpstr>
      <vt:lpstr>Diurnal Flow</vt:lpstr>
      <vt:lpstr>Diurnal Flow</vt:lpstr>
      <vt:lpstr>Diurnal Flow</vt:lpstr>
      <vt:lpstr>Active Populations</vt:lpstr>
      <vt:lpstr>Active Populations</vt:lpstr>
      <vt:lpstr>Active Populations</vt:lpstr>
      <vt:lpstr>Active Populations</vt:lpstr>
      <vt:lpstr>EBPR</vt:lpstr>
      <vt:lpstr>Virginia Initiative Plant</vt:lpstr>
      <vt:lpstr>Virginia Initiative Plant</vt:lpstr>
      <vt:lpstr>VIP</vt:lpstr>
      <vt:lpstr>VIP</vt:lpstr>
      <vt:lpstr>VIP</vt:lpstr>
      <vt:lpstr>VIP</vt:lpstr>
      <vt:lpstr>Virginia Initiative Plant</vt:lpstr>
    </vt:vector>
  </TitlesOfParts>
  <Company>Iowa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Activated Sludge Modeling</dc:title>
  <dc:creator> </dc:creator>
  <cp:lastModifiedBy>Tim Ellis</cp:lastModifiedBy>
  <cp:revision>19</cp:revision>
  <dcterms:created xsi:type="dcterms:W3CDTF">2003-10-31T16:34:54Z</dcterms:created>
  <dcterms:modified xsi:type="dcterms:W3CDTF">2007-10-31T18:13:32Z</dcterms:modified>
</cp:coreProperties>
</file>