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1" r:id="rId4"/>
    <p:sldId id="269" r:id="rId5"/>
    <p:sldId id="279" r:id="rId6"/>
    <p:sldId id="259" r:id="rId7"/>
    <p:sldId id="260" r:id="rId8"/>
    <p:sldId id="280" r:id="rId9"/>
    <p:sldId id="261" r:id="rId10"/>
    <p:sldId id="271" r:id="rId11"/>
    <p:sldId id="276" r:id="rId12"/>
    <p:sldId id="278" r:id="rId13"/>
    <p:sldId id="262" r:id="rId14"/>
    <p:sldId id="273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A8AA-3B19-4994-92BC-4F1A6C6BB585}" type="datetimeFigureOut">
              <a:rPr lang="en-US" smtClean="0"/>
              <a:pPr/>
              <a:t>11/27/2007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AAB-D957-4497-815D-884B655150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A8AA-3B19-4994-92BC-4F1A6C6BB585}" type="datetimeFigureOut">
              <a:rPr lang="en-US" smtClean="0"/>
              <a:pPr/>
              <a:t>11/27/2007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AAB-D957-4497-815D-884B6551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A8AA-3B19-4994-92BC-4F1A6C6BB585}" type="datetimeFigureOut">
              <a:rPr lang="en-US" smtClean="0"/>
              <a:pPr/>
              <a:t>11/27/2007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AAB-D957-4497-815D-884B6551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A8AA-3B19-4994-92BC-4F1A6C6BB585}" type="datetimeFigureOut">
              <a:rPr lang="en-US" smtClean="0"/>
              <a:pPr/>
              <a:t>11/27/2007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AAB-D957-4497-815D-884B6551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A8AA-3B19-4994-92BC-4F1A6C6BB585}" type="datetimeFigureOut">
              <a:rPr lang="en-US" smtClean="0"/>
              <a:pPr/>
              <a:t>11/27/2007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ECDAAB-D957-4497-815D-884B6551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A8AA-3B19-4994-92BC-4F1A6C6BB585}" type="datetimeFigureOut">
              <a:rPr lang="en-US" smtClean="0"/>
              <a:pPr/>
              <a:t>11/27/2007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AAB-D957-4497-815D-884B6551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A8AA-3B19-4994-92BC-4F1A6C6BB585}" type="datetimeFigureOut">
              <a:rPr lang="en-US" smtClean="0"/>
              <a:pPr/>
              <a:t>11/27/2007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AAB-D957-4497-815D-884B6551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A8AA-3B19-4994-92BC-4F1A6C6BB585}" type="datetimeFigureOut">
              <a:rPr lang="en-US" smtClean="0"/>
              <a:pPr/>
              <a:t>11/27/2007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AAB-D957-4497-815D-884B6551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A8AA-3B19-4994-92BC-4F1A6C6BB585}" type="datetimeFigureOut">
              <a:rPr lang="en-US" smtClean="0"/>
              <a:pPr/>
              <a:t>11/27/2007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AAB-D957-4497-815D-884B6551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A8AA-3B19-4994-92BC-4F1A6C6BB585}" type="datetimeFigureOut">
              <a:rPr lang="en-US" smtClean="0"/>
              <a:pPr/>
              <a:t>11/27/2007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AAB-D957-4497-815D-884B6551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A8AA-3B19-4994-92BC-4F1A6C6BB585}" type="datetimeFigureOut">
              <a:rPr lang="en-US" smtClean="0"/>
              <a:pPr/>
              <a:t>11/27/2007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AAB-D957-4497-815D-884B6551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FBA8AA-3B19-4994-92BC-4F1A6C6BB585}" type="datetimeFigureOut">
              <a:rPr lang="en-US" smtClean="0"/>
              <a:pPr/>
              <a:t>11/27/2007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ECDAAB-D957-4497-815D-884B6551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koobum\Desktop\BioTerm%20paper\360x240_axcel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characteristic of the sequencing batch reactor (SBR), anaerobic sequencing batch reactor (ASBR) and sequencing batch </a:t>
            </a:r>
            <a:r>
              <a:rPr lang="en-US" sz="2400" dirty="0" err="1" smtClean="0"/>
              <a:t>biofilm</a:t>
            </a:r>
            <a:r>
              <a:rPr lang="en-US" sz="2400" dirty="0" smtClean="0"/>
              <a:t> reactor (SBBR)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78310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KooBum</a:t>
            </a:r>
            <a:r>
              <a:rPr lang="en-US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Kim</a:t>
            </a:r>
            <a:endParaRPr lang="en-US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 are disadvantages of SBR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Disadvantages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 higher level of sophistication such as automated switches, and automated valves. is required especially for larger systems.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Lots of sludge amount and high sludge volume index.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 of salt in SBR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COD, 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-N and PO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-P removal rates decreased with increasing salt concentration.</a:t>
            </a:r>
          </a:p>
          <a:p>
            <a:r>
              <a:rPr lang="en-US" sz="2400" dirty="0" smtClean="0"/>
              <a:t>Because of adverse effects of salt on microorganisms.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50320" b="21384"/>
          <a:stretch>
            <a:fillRect/>
          </a:stretch>
        </p:blipFill>
        <p:spPr bwMode="auto">
          <a:xfrm>
            <a:off x="762000" y="3370389"/>
            <a:ext cx="3685949" cy="2497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49680" b="18372"/>
          <a:stretch>
            <a:fillRect/>
          </a:stretch>
        </p:blipFill>
        <p:spPr bwMode="auto">
          <a:xfrm>
            <a:off x="4724400" y="3374359"/>
            <a:ext cx="3581400" cy="2484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Influence of heavy metal in SBR</a:t>
            </a:r>
            <a:endParaRPr lang="en-US" dirty="0"/>
          </a:p>
        </p:txBody>
      </p:sp>
      <p:pic>
        <p:nvPicPr>
          <p:cNvPr id="4" name="Picture 8" descr="C:\Documents and Settings\koobum\Desktop\새 폴더\(critique #4)Removal of Zn and Cu by a sequencing batch reactor (SBR) system_페이지_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90" t="59673" r="7919" b="12604"/>
          <a:stretch>
            <a:fillRect/>
          </a:stretch>
        </p:blipFill>
        <p:spPr bwMode="auto">
          <a:xfrm>
            <a:off x="242605" y="1600200"/>
            <a:ext cx="8596595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4800" y="39624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The bio-sludge could adsorb Zn</a:t>
            </a:r>
            <a:r>
              <a:rPr lang="en-US" sz="2000" baseline="30000" dirty="0" smtClean="0"/>
              <a:t>2+ </a:t>
            </a:r>
            <a:r>
              <a:rPr lang="en-US" sz="2000" dirty="0" smtClean="0"/>
              <a:t>and 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from the wastewater.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The heavy metals adsorption efficiency of the system increased with         </a:t>
            </a:r>
            <a:br>
              <a:rPr lang="en-US" sz="2000" dirty="0" smtClean="0"/>
            </a:br>
            <a:r>
              <a:rPr lang="en-US" sz="2000" dirty="0" smtClean="0"/>
              <a:t>  the increase of MLSS concentration of the system.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The adsorption efficiency can affect the removal efficiency other nutrient.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advantages and disadvantages of ASBR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Advantages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short circuit, as in the case of fixed-bed continuous systems.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High efficiency for both COD removal and gas production.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primary and secondary settles.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Flexible control.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Disadvantages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Low performance efficiency if overloaded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 of mixing in ASBR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7600"/>
            <a:ext cx="3611386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r="31578"/>
          <a:stretch>
            <a:fillRect/>
          </a:stretch>
        </p:blipFill>
        <p:spPr bwMode="auto">
          <a:xfrm>
            <a:off x="4800599" y="3657600"/>
            <a:ext cx="3733801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4800" y="1642408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The removal efficiencies in the two ASBR1 and ASBR2 reactors operated </a:t>
            </a:r>
            <a:br>
              <a:rPr lang="en-US" sz="2000" dirty="0" smtClean="0"/>
            </a:br>
            <a:r>
              <a:rPr lang="en-US" sz="2000" dirty="0" smtClean="0"/>
              <a:t>   under mixed liquor recirculation and Mechanic show mean values of </a:t>
            </a:r>
            <a:br>
              <a:rPr lang="en-US" sz="2000" dirty="0" smtClean="0"/>
            </a:br>
            <a:r>
              <a:rPr lang="en-US" sz="2000" dirty="0" smtClean="0"/>
              <a:t>   COD and TSS removals efficiencies of 40% and 65%, and average </a:t>
            </a:r>
            <a:br>
              <a:rPr lang="en-US" sz="2000" dirty="0" smtClean="0"/>
            </a:br>
            <a:r>
              <a:rPr lang="en-US" sz="2000" dirty="0" smtClean="0"/>
              <a:t>   removal efficiencies of 60% and 80% for COD and TSS, respectively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6248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Mixing type in react step :                 Liquor recirculation  /  Mechanic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SBR and SBBR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9242" b="4227"/>
          <a:stretch>
            <a:fillRect/>
          </a:stretch>
        </p:blipFill>
        <p:spPr bwMode="auto">
          <a:xfrm>
            <a:off x="381001" y="2133600"/>
            <a:ext cx="8436078" cy="1635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 t="8693"/>
          <a:stretch>
            <a:fillRect/>
          </a:stretch>
        </p:blipFill>
        <p:spPr bwMode="auto">
          <a:xfrm>
            <a:off x="381000" y="4495800"/>
            <a:ext cx="8436077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16764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바탕" pitchFamily="18" charset="-127"/>
                <a:cs typeface="Times New Roman" pitchFamily="18" charset="0"/>
              </a:rPr>
              <a:t> SBR system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8600" y="401949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바탕" pitchFamily="18" charset="-127"/>
                <a:cs typeface="Times New Roman" pitchFamily="18" charset="0"/>
              </a:rPr>
              <a:t> SBBR system (media)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SBR and SBBR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196209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바탕" pitchFamily="18" charset="-127"/>
                <a:cs typeface="Times New Roman" pitchFamily="18" charset="0"/>
              </a:rPr>
              <a:t> Comparative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바탕" pitchFamily="18" charset="-127"/>
                <a:cs typeface="Times New Roman" pitchFamily="18" charset="0"/>
              </a:rPr>
              <a:t>performance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바탕" pitchFamily="18" charset="-127"/>
                <a:cs typeface="Times New Roman" pitchFamily="18" charset="0"/>
              </a:rPr>
              <a:t>evaluation of SBBR with other reactor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t="9459" b="7504"/>
          <a:stretch>
            <a:fillRect/>
          </a:stretch>
        </p:blipFill>
        <p:spPr bwMode="auto">
          <a:xfrm>
            <a:off x="228600" y="2667000"/>
            <a:ext cx="8667197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SBRs are that equalization, primary clarification, biological treatment, and secondary clarification can be achieved in a single reactor vessel. These advantages can reduce the treatment area and cost.</a:t>
            </a:r>
          </a:p>
          <a:p>
            <a:r>
              <a:rPr lang="en-US" dirty="0" smtClean="0"/>
              <a:t>The pollutant removal efficiency of SBR system is shown high removal efficiency for nitrogen and phosphate. And the SBR system can remove heavy metal such as Zn</a:t>
            </a:r>
            <a:r>
              <a:rPr lang="en-US" baseline="30000" dirty="0" smtClean="0"/>
              <a:t>2+</a:t>
            </a:r>
            <a:r>
              <a:rPr lang="en-US" dirty="0" smtClean="0"/>
              <a:t>, Cu</a:t>
            </a:r>
            <a:r>
              <a:rPr lang="en-US" baseline="30000" dirty="0" smtClean="0"/>
              <a:t>2+</a:t>
            </a:r>
            <a:r>
              <a:rPr lang="en-US" dirty="0" smtClean="0"/>
              <a:t>, Pb</a:t>
            </a:r>
            <a:r>
              <a:rPr lang="en-US" baseline="30000" dirty="0" smtClean="0"/>
              <a:t>2+</a:t>
            </a:r>
            <a:r>
              <a:rPr lang="en-US" dirty="0" smtClean="0"/>
              <a:t> and Ni</a:t>
            </a:r>
            <a:r>
              <a:rPr lang="en-US" baseline="30000" dirty="0" smtClean="0"/>
              <a:t>2+ </a:t>
            </a:r>
            <a:r>
              <a:rPr lang="en-US" dirty="0" smtClean="0"/>
              <a:t>with organic pollutant and nitrogen.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efficiency of SBR system to treat specific nutrient (COD, NH</a:t>
            </a:r>
            <a:r>
              <a:rPr lang="en-US" baseline="-25000" dirty="0" smtClean="0"/>
              <a:t>4</a:t>
            </a:r>
            <a:r>
              <a:rPr lang="en-US" dirty="0" smtClean="0"/>
              <a:t>-N and PO</a:t>
            </a:r>
            <a:r>
              <a:rPr lang="en-US" baseline="-25000" dirty="0" smtClean="0"/>
              <a:t>4</a:t>
            </a:r>
            <a:r>
              <a:rPr lang="en-US" dirty="0" smtClean="0"/>
              <a:t>-P) is affected on salt concentration in wastewater due to adverse effects of salt on microorganisms.</a:t>
            </a:r>
          </a:p>
          <a:p>
            <a:r>
              <a:rPr lang="en-US" dirty="0" smtClean="0"/>
              <a:t>The heavy could reduce COD and BOD</a:t>
            </a:r>
            <a:r>
              <a:rPr lang="en-US" baseline="-25000" dirty="0" smtClean="0"/>
              <a:t>5</a:t>
            </a:r>
            <a:r>
              <a:rPr lang="en-US" dirty="0" smtClean="0"/>
              <a:t> removal abilities, because adsorption efficiency of the heavy metals of the system increased with the increase of MLSS concentration of the system.</a:t>
            </a:r>
          </a:p>
          <a:p>
            <a:r>
              <a:rPr lang="en-US" dirty="0" smtClean="0"/>
              <a:t>The comparison of removal efficiency between SBR and SBBR shows that the efficiency of SBBR system is higher than SBR system for COD, BOD.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Operation of several full-scale fill-and-draw systems were introduced at between 1914 and 1920.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Interest in SBRs was reconsidered in the late 1950s and early 1960s.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Improvements in aeration devices and controls have allowed SBRs to successfully compete with conventional activated sludge systems.</a:t>
            </a:r>
          </a:p>
          <a:p>
            <a:pPr>
              <a:buClr>
                <a:schemeClr val="tx1"/>
              </a:buClr>
            </a:pPr>
            <a:endParaRPr lang="en-US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SBR ?</a:t>
            </a:r>
            <a:endParaRPr lang="en-US" dirty="0"/>
          </a:p>
        </p:txBody>
      </p:sp>
      <p:pic>
        <p:nvPicPr>
          <p:cNvPr id="1026" name="Picture 2" descr="C:\Documents and Settings\koobum\Desktop\BioTerm paper\Pictures\iconwwpla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2550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33400" y="3593068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 Screening: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4139374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2. Pumping: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46856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3. Aerating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5231986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4. Removing sludge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33400" y="5778292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5. Removing scum: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33400" y="632460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6. Killing bacteria:</a:t>
            </a:r>
            <a:endParaRPr lang="en-US" b="1" dirty="0"/>
          </a:p>
        </p:txBody>
      </p:sp>
      <p:pic>
        <p:nvPicPr>
          <p:cNvPr id="1027" name="Picture 3" descr="C:\Documents and Settings\koobum\Desktop\BioTerm paper\Pictures\aquaexcel_oxditch_lrg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267200"/>
            <a:ext cx="2971800" cy="1783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Straight Arrow Connector 13"/>
          <p:cNvCxnSpPr>
            <a:stCxn id="8" idx="3"/>
            <a:endCxn id="1027" idx="1"/>
          </p:cNvCxnSpPr>
          <p:nvPr/>
        </p:nvCxnSpPr>
        <p:spPr>
          <a:xfrm>
            <a:off x="1872228" y="4870346"/>
            <a:ext cx="2394972" cy="288394"/>
          </a:xfrm>
          <a:prstGeom prst="straightConnector1">
            <a:avLst/>
          </a:prstGeom>
          <a:ln w="63500">
            <a:solidFill>
              <a:srgbClr val="FFC000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  <a:endCxn id="1027" idx="1"/>
          </p:cNvCxnSpPr>
          <p:nvPr/>
        </p:nvCxnSpPr>
        <p:spPr>
          <a:xfrm flipV="1">
            <a:off x="2801970" y="5158740"/>
            <a:ext cx="1465230" cy="257912"/>
          </a:xfrm>
          <a:prstGeom prst="straightConnector1">
            <a:avLst/>
          </a:prstGeom>
          <a:ln w="63500">
            <a:solidFill>
              <a:srgbClr val="FFC000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027" idx="1"/>
          </p:cNvCxnSpPr>
          <p:nvPr/>
        </p:nvCxnSpPr>
        <p:spPr>
          <a:xfrm flipV="1">
            <a:off x="2705790" y="5158740"/>
            <a:ext cx="1561410" cy="804218"/>
          </a:xfrm>
          <a:prstGeom prst="straightConnector1">
            <a:avLst/>
          </a:prstGeom>
          <a:ln w="63500">
            <a:solidFill>
              <a:srgbClr val="FFC000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38400" y="2133600"/>
            <a:ext cx="1905000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9260780">
            <a:off x="4068752" y="3283600"/>
            <a:ext cx="358330" cy="949399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617220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 single reactor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 of SBR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753100" y="5026412"/>
            <a:ext cx="647700" cy="1588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" descr="http://www.aqua-aerobic.com/resourceLibrary/thumbnails/aquaexcel-mixfillcrop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2402374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" descr="http://www.aqua-aerobic.com/resourceLibrary/thumbnails/aquaexcel-reactfillcrop-th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676400"/>
            <a:ext cx="2402374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3" descr="http://www.aqua-aerobic.com/resourceLibrary/thumbnails/aquaexcel-reactcrop-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76400"/>
            <a:ext cx="2402374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4" descr="http://www.aqua-aerobic.com/resourceLibrary/thumbnails/aquaexcel-settlecrop-thum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389120"/>
            <a:ext cx="2402374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5" descr="decant, sludge management, Biological Nutrient Removal, pretreatment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389120"/>
            <a:ext cx="2402374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8" name="Straight Arrow Connector 27"/>
          <p:cNvCxnSpPr>
            <a:endCxn id="21" idx="1"/>
          </p:cNvCxnSpPr>
          <p:nvPr/>
        </p:nvCxnSpPr>
        <p:spPr>
          <a:xfrm>
            <a:off x="2743200" y="2438400"/>
            <a:ext cx="609600" cy="15240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3"/>
            <a:endCxn id="22" idx="1"/>
          </p:cNvCxnSpPr>
          <p:nvPr/>
        </p:nvCxnSpPr>
        <p:spPr>
          <a:xfrm>
            <a:off x="5755174" y="2453640"/>
            <a:ext cx="569426" cy="1588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2" idx="3"/>
            <a:endCxn id="24" idx="1"/>
          </p:cNvCxnSpPr>
          <p:nvPr/>
        </p:nvCxnSpPr>
        <p:spPr>
          <a:xfrm flipH="1">
            <a:off x="1524000" y="2453640"/>
            <a:ext cx="7202974" cy="2712720"/>
          </a:xfrm>
          <a:prstGeom prst="bentConnector5">
            <a:avLst>
              <a:gd name="adj1" fmla="val -3174"/>
              <a:gd name="adj2" fmla="val 58553"/>
              <a:gd name="adj3" fmla="val 103174"/>
            </a:avLst>
          </a:prstGeom>
          <a:ln w="63500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3"/>
            <a:endCxn id="25" idx="1"/>
          </p:cNvCxnSpPr>
          <p:nvPr/>
        </p:nvCxnSpPr>
        <p:spPr>
          <a:xfrm>
            <a:off x="3926374" y="5166360"/>
            <a:ext cx="798026" cy="1588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14400" y="3429000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/>
                <a:ea typeface="맑은 고딕"/>
                <a:cs typeface="Times New Roman"/>
              </a:rPr>
              <a:t>1. Mix fill</a:t>
            </a:r>
            <a:endParaRPr lang="en-US" dirty="0">
              <a:latin typeface="Times New Roman"/>
              <a:ea typeface="맑은 고딕"/>
              <a:cs typeface="Times New Roman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86200" y="3429000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/>
                <a:ea typeface="맑은 고딕"/>
                <a:cs typeface="Times New Roman"/>
              </a:rPr>
              <a:t>2. React fill</a:t>
            </a:r>
            <a:endParaRPr lang="en-US" dirty="0">
              <a:latin typeface="Times New Roman"/>
              <a:ea typeface="맑은 고딕"/>
              <a:cs typeface="Times New Roman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10400" y="3408225"/>
            <a:ext cx="94128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 smtClean="0">
                <a:latin typeface="Times New Roman"/>
                <a:ea typeface="맑은 고딕"/>
                <a:cs typeface="Times New Roman"/>
              </a:rPr>
              <a:t>3. React</a:t>
            </a:r>
            <a:endParaRPr lang="en-US" dirty="0">
              <a:latin typeface="Times New Roman"/>
              <a:ea typeface="맑은 고딕"/>
              <a:cs typeface="Times New Roman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286000" y="6128714"/>
            <a:ext cx="94128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 smtClean="0">
                <a:latin typeface="Times New Roman"/>
                <a:ea typeface="맑은 고딕"/>
                <a:cs typeface="Times New Roman"/>
              </a:rPr>
              <a:t>4. Settle</a:t>
            </a:r>
            <a:endParaRPr lang="en-US" dirty="0">
              <a:latin typeface="Calibri"/>
              <a:ea typeface="맑은 고딕"/>
              <a:cs typeface="Times New Roman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48200" y="6134100"/>
            <a:ext cx="2654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latin typeface="Times New Roman"/>
                <a:ea typeface="맑은 고딕"/>
                <a:cs typeface="Times New Roman"/>
              </a:rPr>
              <a:t>5. </a:t>
            </a:r>
            <a:r>
              <a:rPr lang="en-US" dirty="0" smtClean="0"/>
              <a:t>Decant/Sludge waste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 of SBR</a:t>
            </a:r>
            <a:endParaRPr lang="en-US" dirty="0"/>
          </a:p>
        </p:txBody>
      </p:sp>
      <p:pic>
        <p:nvPicPr>
          <p:cNvPr id="7" name="Picture 6" descr="aquaexcel_corner_lrg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080" y="4163568"/>
            <a:ext cx="3474720" cy="208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quaexcel_covtank2_lrg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" y="1676400"/>
            <a:ext cx="3474720" cy="208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quaexcel_decantwcb_lrg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080" y="1676400"/>
            <a:ext cx="3474720" cy="208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quaexcel_milleville_lrgv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" y="4163568"/>
            <a:ext cx="3474720" cy="208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 of SBR</a:t>
            </a:r>
            <a:endParaRPr lang="en-US" dirty="0"/>
          </a:p>
        </p:txBody>
      </p:sp>
      <p:pic>
        <p:nvPicPr>
          <p:cNvPr id="4" name="360x240_axce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1447800"/>
            <a:ext cx="7086600" cy="47244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 of ASBR</a:t>
            </a:r>
            <a:endParaRPr lang="en-US" dirty="0"/>
          </a:p>
        </p:txBody>
      </p:sp>
      <p:pic>
        <p:nvPicPr>
          <p:cNvPr id="1028" name="Picture 4" descr="C:\Documents and Settings\koobum\Desktop\BioTerm paper\Pictures\JZUSB06-1115-fi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458200" cy="5316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 of SBBR system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962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648200"/>
            <a:ext cx="2286000" cy="1922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0716" y="1524000"/>
            <a:ext cx="3926084" cy="2934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876800"/>
            <a:ext cx="3264408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advantages of SBR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b="1" dirty="0" smtClean="0"/>
              <a:t>Advantages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Equalization, primary clarification (in most cases),  biological treatment, and secondary clarification can be achieved in a single reactor vessel.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Operating flexibility and control.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Minimal footprint.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Potential capital cost savings by eliminating clarifiers and other equipment.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1029</TotalTime>
  <Words>556</Words>
  <Application>Microsoft Office PowerPoint</Application>
  <PresentationFormat>On-screen Show (4:3)</PresentationFormat>
  <Paragraphs>65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The characteristic of the sequencing batch reactor (SBR), anaerobic sequencing batch reactor (ASBR) and sequencing batch biofilm reactor (SBBR)</vt:lpstr>
      <vt:lpstr>Introduction</vt:lpstr>
      <vt:lpstr>What is SBR ?</vt:lpstr>
      <vt:lpstr>Operation of SBR</vt:lpstr>
      <vt:lpstr>Operation of SBR</vt:lpstr>
      <vt:lpstr>Operation of SBR</vt:lpstr>
      <vt:lpstr>Operation of ASBR</vt:lpstr>
      <vt:lpstr>Operation of SBBR system</vt:lpstr>
      <vt:lpstr>What are advantages of SBR ?</vt:lpstr>
      <vt:lpstr>What are disadvantages of SBR ?</vt:lpstr>
      <vt:lpstr>Influence of salt in SBR</vt:lpstr>
      <vt:lpstr>Influence of heavy metal in SBR</vt:lpstr>
      <vt:lpstr>What are advantages and disadvantages of ASBR</vt:lpstr>
      <vt:lpstr>Influence of mixing in ASBR</vt:lpstr>
      <vt:lpstr>Comparison of SBR and SBBR</vt:lpstr>
      <vt:lpstr>Comparison of SBR and SBBR</vt:lpstr>
      <vt:lpstr>Conclusion</vt:lpstr>
      <vt:lpstr>Conclusion</vt:lpstr>
      <vt:lpstr>Thank you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145</cp:revision>
  <dcterms:created xsi:type="dcterms:W3CDTF">2007-11-25T20:22:17Z</dcterms:created>
  <dcterms:modified xsi:type="dcterms:W3CDTF">2007-11-27T14:17:52Z</dcterms:modified>
</cp:coreProperties>
</file>