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87" r:id="rId12"/>
    <p:sldId id="266" r:id="rId13"/>
    <p:sldId id="267" r:id="rId14"/>
    <p:sldId id="268" r:id="rId15"/>
    <p:sldId id="270" r:id="rId16"/>
    <p:sldId id="269" r:id="rId17"/>
    <p:sldId id="271" r:id="rId18"/>
    <p:sldId id="283" r:id="rId19"/>
    <p:sldId id="285" r:id="rId20"/>
    <p:sldId id="272" r:id="rId21"/>
    <p:sldId id="273" r:id="rId22"/>
    <p:sldId id="284" r:id="rId23"/>
    <p:sldId id="274" r:id="rId24"/>
    <p:sldId id="275" r:id="rId25"/>
    <p:sldId id="276" r:id="rId26"/>
    <p:sldId id="277" r:id="rId27"/>
    <p:sldId id="278" r:id="rId28"/>
    <p:sldId id="279" r:id="rId29"/>
    <p:sldId id="286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333399"/>
    <a:srgbClr val="FFFFFF"/>
    <a:srgbClr val="336699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3733" autoAdjust="0"/>
  </p:normalViewPr>
  <p:slideViewPr>
    <p:cSldViewPr>
      <p:cViewPr varScale="1">
        <p:scale>
          <a:sx n="91" d="100"/>
          <a:sy n="91" d="100"/>
        </p:scale>
        <p:origin x="-1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2E1D210E-1B61-46A7-870D-661EF9CDC1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362200"/>
            <a:ext cx="6400800" cy="990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5675313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91A8B09-3A77-485F-8F35-1F9BD1762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0BB4-907C-4081-B652-BF0582AFE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D56B-13E1-49AD-A813-0E8377C91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85800"/>
            <a:ext cx="4495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0137B-10E0-4895-A2CC-C79C0CD2C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70A9-967F-4D03-925B-2C2238FE6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A3AA2-515C-49DA-A4F8-9934BBB88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4874-FC61-4E6A-9CC8-7597D2D1A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3EC3-6043-4301-A13A-09BBAD3F2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77A4-BDC6-46BF-8B11-7104CAD01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90AF-BEEF-4855-91E9-D07A692B3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8568-D580-4924-BCBE-40CB2094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0EBA-B334-4F55-95D6-D9371BC75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858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984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fld id="{80B52118-DA73-4278-B675-AB17DB884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http://www.tvt-bio.com/jpg/0g.jpg" TargetMode="External"/><Relationship Id="rId2" Type="http://schemas.openxmlformats.org/officeDocument/2006/relationships/hyperlink" Target="http://atiksu.deu.edu.tr/toprak/nematod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http://home1.gte.net/vsjslsk1/021nii.jpg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Environmental Biotechnology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CE421/521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Tim Ellis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October 25, 2007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BULKING and FOAMING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Sludge settling can be the most important operational problem in an activated sludge plant</a:t>
            </a:r>
          </a:p>
        </p:txBody>
      </p:sp>
      <p:pic>
        <p:nvPicPr>
          <p:cNvPr id="96259" name="Picture 4" descr="nematot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790825"/>
            <a:ext cx="3200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5" descr="0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781425"/>
            <a:ext cx="18605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6" descr="0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943225"/>
            <a:ext cx="19050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Rectangle 7"/>
          <p:cNvSpPr>
            <a:spLocks noChangeArrowheads="1"/>
          </p:cNvSpPr>
          <p:nvPr/>
        </p:nvSpPr>
        <p:spPr bwMode="auto">
          <a:xfrm>
            <a:off x="1676400" y="2455863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1600" b="1">
                <a:latin typeface="Arial" charset="0"/>
                <a:ea typeface="Batang"/>
                <a:cs typeface="Arial" charset="0"/>
              </a:rPr>
              <a:t>Ciliates</a:t>
            </a:r>
          </a:p>
        </p:txBody>
      </p:sp>
      <p:pic>
        <p:nvPicPr>
          <p:cNvPr id="96263" name="Picture 8" descr="http://www.tvt-bio.com/jpg/0g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09600" y="5229225"/>
            <a:ext cx="1905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4" name="Rectangle 9"/>
          <p:cNvSpPr>
            <a:spLocks noChangeArrowheads="1"/>
          </p:cNvSpPr>
          <p:nvPr/>
        </p:nvSpPr>
        <p:spPr bwMode="auto">
          <a:xfrm>
            <a:off x="6096000" y="2271713"/>
            <a:ext cx="1277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1600" b="1">
                <a:latin typeface="Arial" charset="0"/>
                <a:ea typeface="굴림"/>
                <a:cs typeface="굴림"/>
              </a:rPr>
              <a:t>Nematodes</a:t>
            </a:r>
          </a:p>
        </p:txBody>
      </p:sp>
      <p:pic>
        <p:nvPicPr>
          <p:cNvPr id="96265" name="Picture 10" descr="bio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4391025"/>
            <a:ext cx="167957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6" name="Picture 11" descr="0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5305425"/>
            <a:ext cx="1905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7" name="Rectangle 12"/>
          <p:cNvSpPr>
            <a:spLocks noChangeArrowheads="1"/>
          </p:cNvSpPr>
          <p:nvPr/>
        </p:nvSpPr>
        <p:spPr bwMode="auto">
          <a:xfrm>
            <a:off x="5867400" y="4481513"/>
            <a:ext cx="952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1600" b="1">
                <a:latin typeface="Arial" charset="0"/>
                <a:ea typeface="굴림"/>
                <a:cs typeface="굴림"/>
              </a:rPr>
              <a:t>Rotifers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FILAMENTOUS BULKING</a:t>
            </a:r>
          </a:p>
        </p:txBody>
      </p:sp>
      <p:sp>
        <p:nvSpPr>
          <p:cNvPr id="1259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 of sludge settleability</a:t>
            </a:r>
          </a:p>
          <a:p>
            <a:pPr eaLnBrk="1" hangingPunct="1"/>
            <a:r>
              <a:rPr lang="en-US" smtClean="0"/>
              <a:t>Sludge v___________ index</a:t>
            </a:r>
          </a:p>
          <a:p>
            <a:pPr eaLnBrk="1" hangingPunct="1"/>
            <a:r>
              <a:rPr lang="en-US" smtClean="0"/>
              <a:t>Measure of s_____________ characteristics</a:t>
            </a:r>
          </a:p>
          <a:p>
            <a:pPr eaLnBrk="1" hangingPunct="1"/>
            <a:r>
              <a:rPr lang="en-US" smtClean="0"/>
              <a:t>Measured in a g_____________ cylinder after 30 min of settling</a:t>
            </a:r>
          </a:p>
          <a:p>
            <a:pPr eaLnBrk="1" hangingPunct="1"/>
            <a:r>
              <a:rPr lang="en-US" smtClean="0"/>
              <a:t>Units of mL/g</a:t>
            </a:r>
          </a:p>
          <a:p>
            <a:pPr eaLnBrk="1" hangingPunct="1"/>
            <a:r>
              <a:rPr lang="en-US" smtClean="0"/>
              <a:t>A d_____________ SVI is in the range of 75-150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3200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Bulking and Foaming</a:t>
            </a: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>
            <p:ph idx="1"/>
          </p:nvPr>
        </p:nvGraphicFramePr>
        <p:xfrm>
          <a:off x="3429000" y="304800"/>
          <a:ext cx="5494338" cy="6096000"/>
        </p:xfrm>
        <a:graphic>
          <a:graphicData uri="http://schemas.openxmlformats.org/presentationml/2006/ole">
            <p:oleObj spid="_x0000_s97284" name="Document" r:id="rId3" imgW="5705280" imgH="5638680" progId="WP13Doc">
              <p:embed/>
            </p:oleObj>
          </a:graphicData>
        </a:graphic>
      </p:graphicFrame>
      <p:pic>
        <p:nvPicPr>
          <p:cNvPr id="9728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71850"/>
            <a:ext cx="3429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4290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Filamentous Bulking</a:t>
            </a:r>
          </a:p>
        </p:txBody>
      </p:sp>
      <p:sp>
        <p:nvSpPr>
          <p:cNvPr id="9833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sz="2800" smtClean="0"/>
              <a:t>Kinetic Selection Theory (Chodoba et al.</a:t>
            </a:r>
          </a:p>
        </p:txBody>
      </p:sp>
      <p:pic>
        <p:nvPicPr>
          <p:cNvPr id="98335" name="Picture 6" descr="filaments1"/>
          <p:cNvPicPr>
            <a:picLocks noChangeAspect="1" noChangeArrowheads="1"/>
          </p:cNvPicPr>
          <p:nvPr/>
        </p:nvPicPr>
        <p:blipFill>
          <a:blip r:embed="rId3"/>
          <a:srcRect l="2040" t="1570" r="7143" b="10471"/>
          <a:stretch>
            <a:fillRect/>
          </a:stretch>
        </p:blipFill>
        <p:spPr bwMode="auto">
          <a:xfrm>
            <a:off x="0" y="1676400"/>
            <a:ext cx="71628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Filaments</a:t>
            </a:r>
          </a:p>
        </p:txBody>
      </p:sp>
      <p:sp>
        <p:nvSpPr>
          <p:cNvPr id="993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i="0" smtClean="0"/>
              <a:t>filament s_________</a:t>
            </a:r>
          </a:p>
          <a:p>
            <a:pPr eaLnBrk="1" hangingPunct="1"/>
            <a:r>
              <a:rPr lang="en-US" sz="2800" i="0" smtClean="0"/>
              <a:t>size and shape within filament</a:t>
            </a:r>
          </a:p>
          <a:p>
            <a:pPr eaLnBrk="1" hangingPunct="1"/>
            <a:r>
              <a:rPr lang="en-US" sz="2800" i="0" smtClean="0"/>
              <a:t>b___________</a:t>
            </a:r>
          </a:p>
          <a:p>
            <a:pPr eaLnBrk="1" hangingPunct="1"/>
            <a:r>
              <a:rPr lang="en-US" sz="2800" i="0" smtClean="0"/>
              <a:t>motility (e.g. </a:t>
            </a:r>
            <a:r>
              <a:rPr lang="en-US" sz="2800" smtClean="0"/>
              <a:t>Beggiatoa</a:t>
            </a:r>
            <a:r>
              <a:rPr lang="en-US" sz="2800" i="0" smtClean="0"/>
              <a:t> move by g___________  )</a:t>
            </a:r>
          </a:p>
          <a:p>
            <a:pPr eaLnBrk="1" hangingPunct="1"/>
            <a:r>
              <a:rPr lang="en-US" sz="2800" i="0" smtClean="0"/>
              <a:t>presence of s_____________</a:t>
            </a:r>
          </a:p>
          <a:p>
            <a:pPr eaLnBrk="1" hangingPunct="1"/>
            <a:r>
              <a:rPr lang="en-US" sz="2800" i="0" smtClean="0"/>
              <a:t>presence of epiphytic b_____________ on filament surface</a:t>
            </a:r>
          </a:p>
          <a:p>
            <a:pPr eaLnBrk="1" hangingPunct="1"/>
            <a:r>
              <a:rPr lang="en-US" sz="2800" i="0" smtClean="0"/>
              <a:t>filament size and d__________________</a:t>
            </a:r>
          </a:p>
          <a:p>
            <a:pPr eaLnBrk="1" hangingPunct="1"/>
            <a:r>
              <a:rPr lang="en-US" sz="2800" i="0" smtClean="0"/>
              <a:t>presence of g_____________________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Isolation of Filaments</a:t>
            </a:r>
          </a:p>
        </p:txBody>
      </p:sp>
      <p:sp>
        <p:nvSpPr>
          <p:cNvPr id="101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6553200" cy="4876800"/>
          </a:xfrm>
        </p:spPr>
        <p:txBody>
          <a:bodyPr/>
          <a:lstStyle/>
          <a:p>
            <a:pPr eaLnBrk="1" hangingPunct="1"/>
            <a:r>
              <a:rPr lang="en-US" i="0" smtClean="0"/>
              <a:t>m___________________   analysis</a:t>
            </a:r>
          </a:p>
          <a:p>
            <a:pPr eaLnBrk="1" hangingPunct="1"/>
            <a:r>
              <a:rPr lang="en-US" i="0" smtClean="0"/>
              <a:t>fluorescent-a___________________ techniques</a:t>
            </a:r>
          </a:p>
          <a:p>
            <a:pPr eaLnBrk="1" hangingPunct="1"/>
            <a:r>
              <a:rPr lang="en-US" i="0" smtClean="0"/>
              <a:t>RNA chemotaxonomy (g____________  p____________)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Predominant Filaments</a:t>
            </a:r>
          </a:p>
        </p:txBody>
      </p:sp>
      <p:pic>
        <p:nvPicPr>
          <p:cNvPr id="100370" name="Picture 11" descr="filament1b2"/>
          <p:cNvPicPr>
            <a:picLocks noChangeAspect="1" noChangeArrowheads="1"/>
          </p:cNvPicPr>
          <p:nvPr/>
        </p:nvPicPr>
        <p:blipFill>
          <a:blip r:embed="rId3"/>
          <a:srcRect l="10620" r="8975" b="13513"/>
          <a:stretch>
            <a:fillRect/>
          </a:stretch>
        </p:blipFill>
        <p:spPr bwMode="auto">
          <a:xfrm>
            <a:off x="228600" y="685800"/>
            <a:ext cx="46878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CAUSES</a:t>
            </a:r>
          </a:p>
        </p:txBody>
      </p:sp>
      <p:sp>
        <p:nvSpPr>
          <p:cNvPr id="1024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0" smtClean="0"/>
              <a:t>Waste composition</a:t>
            </a:r>
          </a:p>
          <a:p>
            <a:pPr lvl="1" eaLnBrk="1" hangingPunct="1"/>
            <a:r>
              <a:rPr lang="en-US" i="0" smtClean="0"/>
              <a:t>high c___________________</a:t>
            </a:r>
          </a:p>
          <a:p>
            <a:pPr lvl="1" eaLnBrk="1" hangingPunct="1"/>
            <a:r>
              <a:rPr lang="en-US" i="0" smtClean="0"/>
              <a:t>v__________ a__________</a:t>
            </a:r>
          </a:p>
          <a:p>
            <a:pPr lvl="1" eaLnBrk="1" hangingPunct="1"/>
            <a:r>
              <a:rPr lang="en-US" i="0" smtClean="0"/>
              <a:t>readily d__________________  substrates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</a:t>
            </a:r>
          </a:p>
        </p:txBody>
      </p:sp>
      <p:sp>
        <p:nvSpPr>
          <p:cNvPr id="1177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0" smtClean="0"/>
              <a:t>Substrate Concentration</a:t>
            </a:r>
          </a:p>
          <a:p>
            <a:pPr lvl="1" eaLnBrk="1" hangingPunct="1"/>
            <a:r>
              <a:rPr lang="en-US" i="0" smtClean="0"/>
              <a:t>l_____ s__________ concentrations favor filaments due to their low K</a:t>
            </a:r>
            <a:r>
              <a:rPr lang="en-US" i="0" baseline="-25000" smtClean="0"/>
              <a:t>S</a:t>
            </a:r>
            <a:r>
              <a:rPr lang="en-US" i="0" smtClean="0"/>
              <a:t> values</a:t>
            </a:r>
          </a:p>
          <a:p>
            <a:pPr eaLnBrk="1" hangingPunct="1"/>
            <a:r>
              <a:rPr lang="en-US" i="0" smtClean="0"/>
              <a:t>Sludge Loading (Food to Microorganism Ratio)</a:t>
            </a:r>
          </a:p>
        </p:txBody>
      </p:sp>
      <p:pic>
        <p:nvPicPr>
          <p:cNvPr id="117770" name="Picture 4" descr="filaments4"/>
          <p:cNvPicPr>
            <a:picLocks noChangeAspect="1" noChangeArrowheads="1"/>
          </p:cNvPicPr>
          <p:nvPr/>
        </p:nvPicPr>
        <p:blipFill>
          <a:blip r:embed="rId3"/>
          <a:srcRect l="6772" t="6117" r="5193" b="85"/>
          <a:stretch>
            <a:fillRect/>
          </a:stretch>
        </p:blipFill>
        <p:spPr bwMode="auto">
          <a:xfrm>
            <a:off x="457200" y="2819400"/>
            <a:ext cx="51816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8" name="Picture 4" descr="nocardia foam at 2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29718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9" name="Rectangle 5"/>
          <p:cNvSpPr>
            <a:spLocks noChangeArrowheads="1"/>
          </p:cNvSpPr>
          <p:nvPr/>
        </p:nvSpPr>
        <p:spPr bwMode="auto">
          <a:xfrm>
            <a:off x="1790700" y="1557338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122910" name="Group 6"/>
          <p:cNvGrpSpPr>
            <a:grpSpLocks/>
          </p:cNvGrpSpPr>
          <p:nvPr/>
        </p:nvGrpSpPr>
        <p:grpSpPr bwMode="auto">
          <a:xfrm>
            <a:off x="0" y="4735513"/>
            <a:ext cx="2971800" cy="2122487"/>
            <a:chOff x="912" y="864"/>
            <a:chExt cx="2016" cy="1625"/>
          </a:xfrm>
        </p:grpSpPr>
        <p:sp>
          <p:nvSpPr>
            <p:cNvPr id="122928" name="Text Box 7"/>
            <p:cNvSpPr txBox="1">
              <a:spLocks noChangeArrowheads="1"/>
            </p:cNvSpPr>
            <p:nvPr/>
          </p:nvSpPr>
          <p:spPr bwMode="auto">
            <a:xfrm>
              <a:off x="912" y="2208"/>
              <a:ext cx="2016" cy="28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ko-KR" b="1">
                  <a:solidFill>
                    <a:schemeClr val="bg2"/>
                  </a:solidFill>
                  <a:latin typeface="Verdana" pitchFamily="34" charset="0"/>
                  <a:ea typeface="굴림"/>
                  <a:cs typeface="굴림"/>
                </a:rPr>
                <a:t>Type 1701</a:t>
              </a:r>
              <a:endParaRPr lang="en-US" b="1">
                <a:solidFill>
                  <a:schemeClr val="bg2"/>
                </a:solidFill>
                <a:latin typeface="Verdana" pitchFamily="34" charset="0"/>
              </a:endParaRPr>
            </a:p>
          </p:txBody>
        </p:sp>
        <p:pic>
          <p:nvPicPr>
            <p:cNvPr id="122929" name="Picture 8" descr="021nii.jpg (47544 bytes)"/>
            <p:cNvPicPr>
              <a:picLocks noChangeAspect="1" noChangeArrowheads="1"/>
            </p:cNvPicPr>
            <p:nvPr/>
          </p:nvPicPr>
          <p:blipFill>
            <a:blip r:embed="rId4" r:link="rId5"/>
            <a:srcRect/>
            <a:stretch>
              <a:fillRect/>
            </a:stretch>
          </p:blipFill>
          <p:spPr bwMode="auto">
            <a:xfrm>
              <a:off x="912" y="864"/>
              <a:ext cx="2016" cy="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11" name="Picture 9" descr="1701.jpg (31916 bytes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6175" y="-44719875"/>
            <a:ext cx="69437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2" name="Picture 10" descr="17012.jpg (18468 bytes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8738" y="-43837225"/>
            <a:ext cx="67532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13" name="Group 11"/>
          <p:cNvGrpSpPr>
            <a:grpSpLocks/>
          </p:cNvGrpSpPr>
          <p:nvPr/>
        </p:nvGrpSpPr>
        <p:grpSpPr bwMode="auto">
          <a:xfrm>
            <a:off x="3048000" y="2286000"/>
            <a:ext cx="2971800" cy="2382838"/>
            <a:chOff x="1872" y="1680"/>
            <a:chExt cx="2016" cy="1589"/>
          </a:xfrm>
        </p:grpSpPr>
        <p:sp>
          <p:nvSpPr>
            <p:cNvPr id="122926" name="Text Box 12"/>
            <p:cNvSpPr txBox="1">
              <a:spLocks noChangeArrowheads="1"/>
            </p:cNvSpPr>
            <p:nvPr/>
          </p:nvSpPr>
          <p:spPr bwMode="auto">
            <a:xfrm>
              <a:off x="1872" y="3024"/>
              <a:ext cx="2016" cy="24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ko-KR" b="1">
                  <a:solidFill>
                    <a:schemeClr val="bg2"/>
                  </a:solidFill>
                  <a:latin typeface="Verdana" pitchFamily="34" charset="0"/>
                  <a:ea typeface="굴림"/>
                  <a:cs typeface="굴림"/>
                </a:rPr>
                <a:t>Type 021N</a:t>
              </a:r>
              <a:endParaRPr lang="en-US" b="1">
                <a:solidFill>
                  <a:schemeClr val="bg2"/>
                </a:solidFill>
                <a:latin typeface="Verdana" pitchFamily="34" charset="0"/>
              </a:endParaRPr>
            </a:p>
          </p:txBody>
        </p:sp>
        <p:pic>
          <p:nvPicPr>
            <p:cNvPr id="122927" name="Picture 13" descr="1701.jpg (31916 bytes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72" y="1680"/>
              <a:ext cx="2010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14" name="Group 14"/>
          <p:cNvGrpSpPr>
            <a:grpSpLocks/>
          </p:cNvGrpSpPr>
          <p:nvPr/>
        </p:nvGrpSpPr>
        <p:grpSpPr bwMode="auto">
          <a:xfrm>
            <a:off x="3048000" y="4687888"/>
            <a:ext cx="2971800" cy="2170112"/>
            <a:chOff x="2832" y="2640"/>
            <a:chExt cx="2016" cy="1559"/>
          </a:xfrm>
        </p:grpSpPr>
        <p:pic>
          <p:nvPicPr>
            <p:cNvPr id="122924" name="Picture 15" descr="00412.jpg (25259 bytes)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32" y="2640"/>
              <a:ext cx="2016" cy="1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25" name="Text Box 16"/>
            <p:cNvSpPr txBox="1">
              <a:spLocks noChangeArrowheads="1"/>
            </p:cNvSpPr>
            <p:nvPr/>
          </p:nvSpPr>
          <p:spPr bwMode="auto">
            <a:xfrm>
              <a:off x="2832" y="3936"/>
              <a:ext cx="2016" cy="2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ko-KR" b="1">
                  <a:solidFill>
                    <a:schemeClr val="bg2"/>
                  </a:solidFill>
                  <a:latin typeface="Verdana" pitchFamily="34" charset="0"/>
                  <a:ea typeface="굴림"/>
                  <a:cs typeface="굴림"/>
                </a:rPr>
                <a:t>Type 0041N</a:t>
              </a:r>
              <a:endParaRPr lang="en-US" b="1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pic>
        <p:nvPicPr>
          <p:cNvPr id="122915" name="Picture 17" descr="S. natans at 1000X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2290763"/>
            <a:ext cx="2895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16" name="Group 18"/>
          <p:cNvGrpSpPr>
            <a:grpSpLocks/>
          </p:cNvGrpSpPr>
          <p:nvPr/>
        </p:nvGrpSpPr>
        <p:grpSpPr bwMode="auto">
          <a:xfrm>
            <a:off x="6096000" y="14288"/>
            <a:ext cx="2895600" cy="2225675"/>
            <a:chOff x="2016" y="1968"/>
            <a:chExt cx="2016" cy="1608"/>
          </a:xfrm>
        </p:grpSpPr>
        <p:pic>
          <p:nvPicPr>
            <p:cNvPr id="122922" name="Picture 19" descr="thiothrix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16" y="1968"/>
              <a:ext cx="201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23" name="Text Box 20"/>
            <p:cNvSpPr txBox="1">
              <a:spLocks noChangeArrowheads="1"/>
            </p:cNvSpPr>
            <p:nvPr/>
          </p:nvSpPr>
          <p:spPr bwMode="auto">
            <a:xfrm>
              <a:off x="2016" y="3311"/>
              <a:ext cx="2016" cy="26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ko-KR" b="1" i="1">
                  <a:solidFill>
                    <a:schemeClr val="bg2"/>
                  </a:solidFill>
                  <a:latin typeface="Verdana" pitchFamily="34" charset="0"/>
                  <a:ea typeface="굴림"/>
                  <a:cs typeface="굴림"/>
                </a:rPr>
                <a:t>Thiothrix</a:t>
              </a:r>
              <a:r>
                <a:rPr lang="en-US" altLang="ko-KR" b="1">
                  <a:solidFill>
                    <a:schemeClr val="bg2"/>
                  </a:solidFill>
                  <a:latin typeface="Verdana" pitchFamily="34" charset="0"/>
                  <a:ea typeface="굴림"/>
                  <a:cs typeface="굴림"/>
                </a:rPr>
                <a:t> spp.</a:t>
              </a:r>
              <a:endParaRPr lang="en-US" b="1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grpSp>
        <p:nvGrpSpPr>
          <p:cNvPr id="122917" name="Group 21"/>
          <p:cNvGrpSpPr>
            <a:grpSpLocks/>
          </p:cNvGrpSpPr>
          <p:nvPr/>
        </p:nvGrpSpPr>
        <p:grpSpPr bwMode="auto">
          <a:xfrm>
            <a:off x="6096000" y="4646613"/>
            <a:ext cx="2895600" cy="2211387"/>
            <a:chOff x="2400" y="0"/>
            <a:chExt cx="2016" cy="1546"/>
          </a:xfrm>
        </p:grpSpPr>
        <p:pic>
          <p:nvPicPr>
            <p:cNvPr id="122920" name="Picture 22" descr="MicrothrixI.JPG (59825 bytes)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00" y="0"/>
              <a:ext cx="2016" cy="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21" name="Rectangle 23"/>
            <p:cNvSpPr>
              <a:spLocks noChangeArrowheads="1"/>
            </p:cNvSpPr>
            <p:nvPr/>
          </p:nvSpPr>
          <p:spPr bwMode="auto">
            <a:xfrm>
              <a:off x="2400" y="1290"/>
              <a:ext cx="2016" cy="25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ko-KR" i="1">
                  <a:solidFill>
                    <a:schemeClr val="bg2"/>
                  </a:solidFill>
                  <a:latin typeface="Verdana" pitchFamily="34" charset="0"/>
                  <a:ea typeface="굴림"/>
                  <a:cs typeface="굴림"/>
                </a:rPr>
                <a:t>Microthrix parvicella</a:t>
              </a:r>
            </a:p>
          </p:txBody>
        </p:sp>
      </p:grpSp>
      <p:sp>
        <p:nvSpPr>
          <p:cNvPr id="122918" name="Text Box 24"/>
          <p:cNvSpPr txBox="1">
            <a:spLocks noChangeArrowheads="1"/>
          </p:cNvSpPr>
          <p:nvPr/>
        </p:nvSpPr>
        <p:spPr bwMode="auto">
          <a:xfrm>
            <a:off x="365125" y="8445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>
              <a:latin typeface="Verdana" pitchFamily="34" charset="0"/>
            </a:endParaRPr>
          </a:p>
        </p:txBody>
      </p:sp>
      <p:sp>
        <p:nvSpPr>
          <p:cNvPr id="12291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tx1"/>
                </a:solidFill>
                <a:ea typeface="굴림"/>
                <a:cs typeface="굴림"/>
              </a:rPr>
              <a:t>Photos of bulking organisms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INDICATOR MICROORGANISMS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Need for indicator organisms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Not possible to test for every pathogen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Use indicator that will be easy to test routinely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Early warning if there is a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Used in regulations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Water treatment and distribution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Wastewater treatment discharges (NPDES permit)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When to close beaches and lakes for recreational uses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Beaches closed when FC is over 300 colony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forming units per 100 mL or when monthly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	average is over 140 CFU per 100 mL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343400"/>
            <a:ext cx="23622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</a:t>
            </a:r>
          </a:p>
        </p:txBody>
      </p:sp>
      <p:sp>
        <p:nvSpPr>
          <p:cNvPr id="103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0" smtClean="0"/>
              <a:t>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0" smtClean="0"/>
              <a:t>l________  pH tends to favor filaments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0" smtClean="0"/>
              <a:t>Sulfide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0" smtClean="0"/>
              <a:t>sulfide tends to encourage growth of s_______ f_______________ such as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Thiothrix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Beggiatoa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i="0" smtClean="0"/>
              <a:t>021N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0" smtClean="0"/>
              <a:t>D.O.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Sphaerotilus natans</a:t>
            </a:r>
            <a:r>
              <a:rPr lang="en-US" sz="2400" i="0" smtClean="0"/>
              <a:t> K</a:t>
            </a:r>
            <a:r>
              <a:rPr lang="en-US" sz="2400" i="0" baseline="-25000" smtClean="0"/>
              <a:t>S</a:t>
            </a:r>
            <a:r>
              <a:rPr lang="en-US" sz="2400" i="0" smtClean="0"/>
              <a:t> for oxygen is 0.01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0" smtClean="0"/>
              <a:t>K</a:t>
            </a:r>
            <a:r>
              <a:rPr lang="en-US" sz="2400" i="0" baseline="-25000" smtClean="0"/>
              <a:t>S</a:t>
            </a:r>
            <a:r>
              <a:rPr lang="en-US" sz="2400" i="0" smtClean="0"/>
              <a:t> for oxygen for floc formers is 0.15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BULKING CONTROL </a:t>
            </a:r>
          </a:p>
        </p:txBody>
      </p:sp>
      <p:sp>
        <p:nvSpPr>
          <p:cNvPr id="10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0" smtClean="0"/>
              <a:t>C_________________  or O_____________________ of RAS</a:t>
            </a:r>
          </a:p>
          <a:p>
            <a:pPr eaLnBrk="1" hangingPunct="1"/>
            <a:r>
              <a:rPr lang="en-US" i="0" smtClean="0"/>
              <a:t>Biological Selector</a:t>
            </a:r>
          </a:p>
          <a:p>
            <a:pPr lvl="1" eaLnBrk="1" hangingPunct="1"/>
            <a:r>
              <a:rPr lang="en-US" i="0" smtClean="0"/>
              <a:t>a______________  selector</a:t>
            </a:r>
          </a:p>
          <a:p>
            <a:pPr lvl="1" eaLnBrk="1" hangingPunct="1"/>
            <a:r>
              <a:rPr lang="en-US" i="0" smtClean="0"/>
              <a:t>a______________  selector</a:t>
            </a:r>
          </a:p>
          <a:p>
            <a:pPr lvl="1" eaLnBrk="1" hangingPunct="1"/>
            <a:r>
              <a:rPr lang="en-US" i="0" smtClean="0"/>
              <a:t>a_________________ selector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FOAMING IN ACTIVATED SLUDGE</a:t>
            </a:r>
          </a:p>
        </p:txBody>
      </p:sp>
      <p:sp>
        <p:nvSpPr>
          <p:cNvPr id="1218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0" smtClean="0"/>
              <a:t>Types of activated sludge foams:</a:t>
            </a:r>
          </a:p>
          <a:p>
            <a:pPr lvl="1" eaLnBrk="1" hangingPunct="1"/>
            <a:r>
              <a:rPr lang="en-US" i="0" smtClean="0"/>
              <a:t>s______________  a_______________ compounds</a:t>
            </a:r>
          </a:p>
          <a:p>
            <a:pPr lvl="1" eaLnBrk="1" hangingPunct="1"/>
            <a:r>
              <a:rPr lang="en-US" i="0" smtClean="0"/>
              <a:t>d____________________</a:t>
            </a:r>
          </a:p>
          <a:p>
            <a:pPr lvl="1" eaLnBrk="1" hangingPunct="1"/>
            <a:r>
              <a:rPr lang="en-US" i="0" smtClean="0"/>
              <a:t>s___________  (e.g., as a result of denitrification)</a:t>
            </a:r>
          </a:p>
          <a:p>
            <a:pPr lvl="1" eaLnBrk="1" hangingPunct="1"/>
            <a:r>
              <a:rPr lang="en-US" i="0" smtClean="0"/>
              <a:t>actinomycetes f___________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Foam Nuisance</a:t>
            </a:r>
          </a:p>
        </p:txBody>
      </p:sp>
      <p:sp>
        <p:nvSpPr>
          <p:cNvPr id="105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0" smtClean="0"/>
              <a:t>a____________________ and safety hazard (e.g., slippery walkways)</a:t>
            </a:r>
          </a:p>
          <a:p>
            <a:pPr eaLnBrk="1" hangingPunct="1"/>
            <a:r>
              <a:rPr lang="en-US" i="0" smtClean="0"/>
              <a:t>increased levels of o_________________ c________________ in effluent</a:t>
            </a:r>
          </a:p>
          <a:p>
            <a:pPr eaLnBrk="1" hangingPunct="1"/>
            <a:r>
              <a:rPr lang="en-US" i="0" smtClean="0"/>
              <a:t>foaming in a____________________  digesters</a:t>
            </a:r>
          </a:p>
          <a:p>
            <a:pPr eaLnBrk="1" hangingPunct="1"/>
            <a:r>
              <a:rPr lang="en-US" i="0" smtClean="0"/>
              <a:t>nuisance o_______________</a:t>
            </a:r>
          </a:p>
          <a:p>
            <a:pPr eaLnBrk="1" hangingPunct="1"/>
            <a:r>
              <a:rPr lang="en-US" i="0" smtClean="0"/>
              <a:t>opportunistic p___________________ (e.g., </a:t>
            </a:r>
            <a:r>
              <a:rPr lang="en-US" smtClean="0"/>
              <a:t>Nocardia asteroides</a:t>
            </a:r>
            <a:r>
              <a:rPr lang="en-US" i="0" smtClean="0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Foam Microbiology</a:t>
            </a:r>
          </a:p>
        </p:txBody>
      </p:sp>
      <p:sp>
        <p:nvSpPr>
          <p:cNvPr id="106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i="0" smtClean="0"/>
              <a:t>A_______________________  is the most predominant foam causing organism</a:t>
            </a:r>
          </a:p>
          <a:p>
            <a:pPr eaLnBrk="1" hangingPunct="1"/>
            <a:r>
              <a:rPr lang="en-US" sz="2800" i="0" smtClean="0"/>
              <a:t>N________________  is a predominant member of this classification (e.g.,</a:t>
            </a:r>
            <a:r>
              <a:rPr lang="en-US" sz="2800" smtClean="0"/>
              <a:t> Gordona amarae</a:t>
            </a:r>
            <a:r>
              <a:rPr lang="en-US" sz="2800" i="0" smtClean="0"/>
              <a:t>, formerly </a:t>
            </a:r>
            <a:r>
              <a:rPr lang="en-US" sz="2800" smtClean="0"/>
              <a:t>Nocardia amarae, N. asteroides, N. pinensis</a:t>
            </a:r>
            <a:r>
              <a:rPr lang="en-US" sz="2800" i="0" smtClean="0"/>
              <a:t>, and </a:t>
            </a:r>
            <a:r>
              <a:rPr lang="en-US" sz="2800" smtClean="0"/>
              <a:t>Rhodococcus</a:t>
            </a:r>
            <a:r>
              <a:rPr lang="en-US" sz="2800" i="0" smtClean="0"/>
              <a:t>).</a:t>
            </a:r>
          </a:p>
          <a:p>
            <a:pPr eaLnBrk="1" hangingPunct="1"/>
            <a:r>
              <a:rPr lang="en-US" sz="2800" smtClean="0"/>
              <a:t>Gordona amarae</a:t>
            </a:r>
            <a:r>
              <a:rPr lang="en-US" sz="2800" i="0" smtClean="0"/>
              <a:t> and </a:t>
            </a:r>
            <a:r>
              <a:rPr lang="en-US" sz="2800" smtClean="0"/>
              <a:t>N.  pinensis</a:t>
            </a:r>
            <a:r>
              <a:rPr lang="en-US" sz="2800" i="0" smtClean="0"/>
              <a:t> are usual suspects</a:t>
            </a:r>
          </a:p>
          <a:p>
            <a:pPr eaLnBrk="1" hangingPunct="1"/>
            <a:r>
              <a:rPr lang="en-US" sz="2800" i="0" smtClean="0"/>
              <a:t>foaming is problematic when </a:t>
            </a:r>
            <a:r>
              <a:rPr lang="en-US" sz="2800" smtClean="0"/>
              <a:t>Nocardia</a:t>
            </a:r>
            <a:r>
              <a:rPr lang="en-US" sz="2800" i="0" smtClean="0"/>
              <a:t> concentration exceeds 	______ mg </a:t>
            </a:r>
            <a:r>
              <a:rPr lang="en-US" sz="2800" smtClean="0"/>
              <a:t>Nocardia</a:t>
            </a:r>
            <a:r>
              <a:rPr lang="en-US" sz="2800" i="0" smtClean="0"/>
              <a:t> per g VSS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Mechanisms of Foam Production</a:t>
            </a:r>
          </a:p>
        </p:txBody>
      </p:sp>
      <p:sp>
        <p:nvSpPr>
          <p:cNvPr id="1075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0" smtClean="0"/>
              <a:t>Gas b__________  from aeration or denitrification assist in flotation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0" smtClean="0"/>
              <a:t>h_____________________  nature of cell wall assist in their transport to air-water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0" smtClean="0"/>
              <a:t>b_______________________  produced by microorganisms accelerate foaming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0" smtClean="0"/>
              <a:t>foaming is exacerbated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0" smtClean="0"/>
              <a:t>l____________  SRTs (i.e., &gt;9 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0" smtClean="0"/>
              <a:t>w____________  temperatures (i.e., &gt;18°C)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0" smtClean="0"/>
              <a:t>wastewaters with high f_______ , o_______, and g_____________ (FOG)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FOAM CONTROL</a:t>
            </a:r>
          </a:p>
        </p:txBody>
      </p:sp>
      <p:sp>
        <p:nvSpPr>
          <p:cNvPr id="10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0" smtClean="0"/>
              <a:t>c_________________________ of foams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l____________  SRT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s________________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reduced a_______________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r__________  FOG, pH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recirculation of a_____________  d______________  supernatant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water s______________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a____________  agents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p___________________ modifications (e.g., overflow weirs)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228600" y="533400"/>
          <a:ext cx="3962400" cy="3468688"/>
        </p:xfrm>
        <a:graphic>
          <a:graphicData uri="http://schemas.openxmlformats.org/presentationml/2006/ole">
            <p:oleObj spid="_x0000_s109572" name="Document" r:id="rId3" imgW="5705280" imgH="8638920" progId="WP13Doc">
              <p:embed/>
            </p:oleObj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4267200" y="685800"/>
          <a:ext cx="4724400" cy="3255963"/>
        </p:xfrm>
        <a:graphic>
          <a:graphicData uri="http://schemas.openxmlformats.org/presentationml/2006/ole">
            <p:oleObj spid="_x0000_s109573" name="Document" r:id="rId4" imgW="5705280" imgH="5962320" progId="WP13Doc">
              <p:embed/>
            </p:oleObj>
          </a:graphicData>
        </a:graphic>
      </p:graphicFrame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038600"/>
            <a:ext cx="43434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2" name="Text Box 5"/>
          <p:cNvSpPr txBox="1">
            <a:spLocks noChangeArrowheads="1"/>
          </p:cNvSpPr>
          <p:nvPr/>
        </p:nvSpPr>
        <p:spPr bwMode="auto">
          <a:xfrm>
            <a:off x="1050925" y="6000750"/>
            <a:ext cx="4779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/>
              <a:t>http://www.tcd.ie/Centre_for_the_Environment/watertechnology/images/17.2.jpg</a:t>
            </a:r>
          </a:p>
        </p:txBody>
      </p:sp>
      <p:sp>
        <p:nvSpPr>
          <p:cNvPr id="143363" name="Text Box 7"/>
          <p:cNvSpPr txBox="1">
            <a:spLocks noChangeArrowheads="1"/>
          </p:cNvSpPr>
          <p:nvPr/>
        </p:nvSpPr>
        <p:spPr bwMode="auto">
          <a:xfrm>
            <a:off x="2574925" y="635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5" descr="Vasca5.jpg (24130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213100"/>
            <a:ext cx="5334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6" name="Picture 6" descr="3960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"/>
            <a:ext cx="5638800" cy="3759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INDICATOR MICROORGANISMS</a:t>
            </a:r>
          </a:p>
        </p:txBody>
      </p:sp>
      <p:sp>
        <p:nvSpPr>
          <p:cNvPr id="88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686800" cy="47244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sz="2400" i="0" smtClean="0"/>
              <a:t>Use of indicator organisms dates back to 1914 when U.S. Public Health Service adopted the c______________ test as an indication of fecal contamination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2400" i="0" smtClean="0"/>
              <a:t>Ideal indicator should have the following characteristics: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i="0" smtClean="0"/>
              <a:t>Found in i___________________ of warm blooded animals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i="0" smtClean="0"/>
              <a:t>Should be present when p__________________ are present and absent when pathogens are absent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i="0" smtClean="0"/>
              <a:t>Present in greater n___________________ than pathogens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i="0" smtClean="0"/>
              <a:t>As r____________________ as (or more resistant than) pathogens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i="0" smtClean="0"/>
              <a:t>It shouldn’t m__________________ in the environment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i="0" smtClean="0"/>
              <a:t>Easily detectable by r___________, inexpensive method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i="0" smtClean="0"/>
              <a:t>Non-p_____________________ itself</a:t>
            </a:r>
          </a:p>
          <a:p>
            <a:pPr marL="381000" indent="-381000"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88086" name="Picture 4" descr="eco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508500"/>
            <a:ext cx="31321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7299325" y="5213350"/>
            <a:ext cx="715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E.coli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Total Coliforms</a:t>
            </a:r>
          </a:p>
        </p:txBody>
      </p:sp>
      <p:sp>
        <p:nvSpPr>
          <p:cNvPr id="89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i="0" smtClean="0"/>
              <a:t>Characteristics:</a:t>
            </a:r>
          </a:p>
          <a:p>
            <a:pPr lvl="1" eaLnBrk="1" hangingPunct="1"/>
            <a:r>
              <a:rPr lang="en-US" sz="2400" i="0" smtClean="0"/>
              <a:t>Aerobic and f___________________ anaerobic organisms</a:t>
            </a:r>
          </a:p>
          <a:p>
            <a:pPr lvl="1" eaLnBrk="1" hangingPunct="1"/>
            <a:r>
              <a:rPr lang="en-US" sz="2400" i="0" smtClean="0"/>
              <a:t>gram n_________________</a:t>
            </a:r>
          </a:p>
          <a:p>
            <a:pPr lvl="1" eaLnBrk="1" hangingPunct="1"/>
            <a:r>
              <a:rPr lang="en-US" sz="2400" i="0" smtClean="0"/>
              <a:t>non s_____________ forming</a:t>
            </a:r>
          </a:p>
          <a:p>
            <a:pPr lvl="1" eaLnBrk="1" hangingPunct="1"/>
            <a:r>
              <a:rPr lang="en-US" sz="2400" i="0" smtClean="0"/>
              <a:t>r_______ shaped</a:t>
            </a:r>
          </a:p>
          <a:p>
            <a:pPr lvl="1" eaLnBrk="1" hangingPunct="1"/>
            <a:r>
              <a:rPr lang="en-US" sz="2400" i="0" smtClean="0"/>
              <a:t>ferment l__________________ within 48 h at 35°C as evidenced by gas production</a:t>
            </a:r>
          </a:p>
          <a:p>
            <a:pPr lvl="1" eaLnBrk="1" hangingPunct="1"/>
            <a:r>
              <a:rPr lang="en-US" sz="2400" i="0" smtClean="0"/>
              <a:t>includes </a:t>
            </a:r>
            <a:r>
              <a:rPr lang="en-US" sz="2400" smtClean="0"/>
              <a:t>E. coli</a:t>
            </a:r>
            <a:r>
              <a:rPr lang="en-US" sz="2400" i="0" smtClean="0"/>
              <a:t>, </a:t>
            </a:r>
            <a:r>
              <a:rPr lang="en-US" sz="2400" smtClean="0"/>
              <a:t>Enterobacter</a:t>
            </a:r>
            <a:r>
              <a:rPr lang="en-US" sz="2400" i="0" smtClean="0"/>
              <a:t>, </a:t>
            </a:r>
            <a:r>
              <a:rPr lang="en-US" sz="2400" smtClean="0"/>
              <a:t>Kleibsiella</a:t>
            </a:r>
            <a:r>
              <a:rPr lang="en-US" sz="2400" i="0" smtClean="0"/>
              <a:t>, and </a:t>
            </a:r>
            <a:r>
              <a:rPr lang="en-US" sz="2400" smtClean="0"/>
              <a:t>Citrobacter</a:t>
            </a:r>
          </a:p>
          <a:p>
            <a:pPr lvl="1" eaLnBrk="1" hangingPunct="1"/>
            <a:r>
              <a:rPr lang="en-US" sz="2400" i="0" smtClean="0"/>
              <a:t>high levels in human and animal feces ______ per capita per day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89110" name="Picture 4" descr="co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334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11" name="Picture 5" descr="salmone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5334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12" name="Picture 6" descr="shigel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5334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13" name="Picture 7" descr="stap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334000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Fecal Coliforms</a:t>
            </a:r>
          </a:p>
        </p:txBody>
      </p:sp>
      <p:sp>
        <p:nvSpPr>
          <p:cNvPr id="90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0" smtClean="0"/>
              <a:t>all coliforms that can ferment lactose at 44.5°C as evidenced  by g________  production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includes groups such as </a:t>
            </a:r>
            <a:r>
              <a:rPr lang="en-US" sz="2800" smtClean="0"/>
              <a:t>E. coli</a:t>
            </a:r>
            <a:r>
              <a:rPr lang="en-US" sz="2800" i="0" smtClean="0"/>
              <a:t> and </a:t>
            </a:r>
            <a:r>
              <a:rPr lang="en-US" sz="2800" smtClean="0"/>
              <a:t>Kleibsiella</a:t>
            </a:r>
            <a:endParaRPr lang="en-US" sz="2800" i="0" smtClean="0"/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p________________ is an indication of human and animal contamination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human and animal contamination cannot be d_______________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s___________________ pattern is similar to bacterial pathogens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much l______ resistant to disinfection than protozoan pathogens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Fecal Streptococci</a:t>
            </a:r>
          </a:p>
        </p:txBody>
      </p:sp>
      <p:sp>
        <p:nvSpPr>
          <p:cNvPr id="911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0" smtClean="0"/>
              <a:t>includes groups such as </a:t>
            </a:r>
            <a:r>
              <a:rPr lang="en-US" sz="2800" smtClean="0"/>
              <a:t>Streptococcus faecalis, S.  bovis, S.             equinus,</a:t>
            </a:r>
            <a:r>
              <a:rPr lang="en-US" sz="2800" i="0" smtClean="0"/>
              <a:t> and </a:t>
            </a:r>
            <a:r>
              <a:rPr lang="en-US" sz="2800" smtClean="0"/>
              <a:t>Kleibsiella</a:t>
            </a:r>
            <a:endParaRPr lang="en-US" sz="2800" i="0" smtClean="0"/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inhabit i______________ of warm blooded animals and humans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0" smtClean="0"/>
              <a:t>Historically fecal coliform/fecal strep r_______ serves as useful indicator of origin of contamination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0" smtClean="0"/>
              <a:t>ratios greater than 4 indicate h____________ origin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0" smtClean="0"/>
              <a:t>ratios less than ________ indicate animal contamination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0" smtClean="0"/>
              <a:t>In-between ratios indicate a m__________________ of human and animal contamination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0" smtClean="0"/>
              <a:t>Currently there are probably better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i="0" smtClean="0"/>
              <a:t>	indicators of human contamination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i="0" smtClean="0"/>
              <a:t>	(pharmaceuticals and personal care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i="0" smtClean="0"/>
              <a:t>	products)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pic>
        <p:nvPicPr>
          <p:cNvPr id="91154" name="Picture 4" descr="par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389438"/>
            <a:ext cx="33528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Clostridium perfringens</a:t>
            </a:r>
          </a:p>
        </p:txBody>
      </p:sp>
      <p:sp>
        <p:nvSpPr>
          <p:cNvPr id="921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0" smtClean="0"/>
              <a:t>Anaerobe</a:t>
            </a:r>
          </a:p>
          <a:p>
            <a:pPr eaLnBrk="1" hangingPunct="1"/>
            <a:r>
              <a:rPr lang="en-US" i="0" smtClean="0"/>
              <a:t>forms s______________ that are resistant to disinfection and 				            environmental stress</a:t>
            </a:r>
          </a:p>
          <a:p>
            <a:pPr eaLnBrk="1" hangingPunct="1"/>
            <a:r>
              <a:rPr lang="en-US" i="0" smtClean="0"/>
              <a:t>possibly t_____ resistant to be useful as an indicator</a:t>
            </a:r>
          </a:p>
          <a:p>
            <a:pPr eaLnBrk="1" hangingPunct="1"/>
            <a:r>
              <a:rPr lang="en-US" i="0" smtClean="0"/>
              <a:t>good for tracking contamination in m__________ environments</a:t>
            </a:r>
          </a:p>
        </p:txBody>
      </p:sp>
      <p:pic>
        <p:nvPicPr>
          <p:cNvPr id="921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548188"/>
            <a:ext cx="31242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7" name="Text Box 5"/>
          <p:cNvSpPr txBox="1">
            <a:spLocks noChangeArrowheads="1"/>
          </p:cNvSpPr>
          <p:nvPr/>
        </p:nvSpPr>
        <p:spPr bwMode="auto">
          <a:xfrm>
            <a:off x="6669088" y="6324600"/>
            <a:ext cx="178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/>
              <a:t>http://chem.ch.huji.ac.il/~eugeniik/</a:t>
            </a:r>
          </a:p>
          <a:p>
            <a:pPr eaLnBrk="0" hangingPunct="0"/>
            <a:r>
              <a:rPr lang="en-US" sz="800"/>
              <a:t>biofuel/biofuel_cells_bacteria12.jpg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Bacteriophages</a:t>
            </a:r>
          </a:p>
        </p:txBody>
      </p:sp>
      <p:sp>
        <p:nvSpPr>
          <p:cNvPr id="93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0" smtClean="0"/>
              <a:t>Similar to enteric v___________ and found in higher numbers</a:t>
            </a:r>
          </a:p>
          <a:p>
            <a:pPr eaLnBrk="1" hangingPunct="1"/>
            <a:r>
              <a:rPr lang="en-US" i="0" smtClean="0"/>
              <a:t>Suggested as water quality indicators in e___________________, seawater, 		            recreational waters, and drinking water</a:t>
            </a:r>
          </a:p>
          <a:p>
            <a:pPr eaLnBrk="1" hangingPunct="1"/>
            <a:r>
              <a:rPr lang="en-US" i="0" smtClean="0"/>
              <a:t>C________________ exhibit </a:t>
            </a:r>
          </a:p>
          <a:p>
            <a:pPr eaLnBrk="1" hangingPunct="1">
              <a:buFontTx/>
              <a:buNone/>
            </a:pPr>
            <a:r>
              <a:rPr lang="en-US" i="0" smtClean="0"/>
              <a:t>	best correlation to enteric </a:t>
            </a:r>
          </a:p>
          <a:p>
            <a:pPr eaLnBrk="1" hangingPunct="1">
              <a:buFontTx/>
              <a:buNone/>
            </a:pPr>
            <a:r>
              <a:rPr lang="en-US" i="0" smtClean="0"/>
              <a:t>	viruses</a:t>
            </a:r>
          </a:p>
          <a:p>
            <a:pPr eaLnBrk="1" hangingPunct="1"/>
            <a:endParaRPr lang="en-US" smtClean="0"/>
          </a:p>
        </p:txBody>
      </p:sp>
      <p:pic>
        <p:nvPicPr>
          <p:cNvPr id="93199" name="Picture 4" descr="bacterioph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505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Heterotrophic Plate Count (HPC)</a:t>
            </a:r>
          </a:p>
        </p:txBody>
      </p:sp>
      <p:sp>
        <p:nvSpPr>
          <p:cNvPr id="95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i="0" smtClean="0"/>
              <a:t>Measure of aerobic and facultative anaerobic                              bacteria that derive their c______________ and                         e________________  from  organic compounds</a:t>
            </a:r>
          </a:p>
          <a:p>
            <a:pPr eaLnBrk="1" hangingPunct="1"/>
            <a:r>
              <a:rPr lang="en-US" sz="2800" i="0" smtClean="0"/>
              <a:t>No known effects of high HPC on h____________ health</a:t>
            </a:r>
          </a:p>
          <a:p>
            <a:pPr eaLnBrk="1" hangingPunct="1"/>
            <a:r>
              <a:rPr lang="en-US" sz="2800" i="0" smtClean="0"/>
              <a:t>HPC in drinking water ranges from less than                               _____ CFU/mL to more than ____ CFU/mL</a:t>
            </a:r>
          </a:p>
          <a:p>
            <a:pPr eaLnBrk="1" hangingPunct="1"/>
            <a:r>
              <a:rPr lang="en-US" sz="2800" i="0" smtClean="0"/>
              <a:t>Good indicator of pathogens in r___________________   wastewater</a:t>
            </a:r>
          </a:p>
        </p:txBody>
      </p:sp>
      <p:pic>
        <p:nvPicPr>
          <p:cNvPr id="95251" name="Picture 4" descr="hp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8313" y="4495800"/>
            <a:ext cx="23256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90016">
  <a:themeElements>
    <a:clrScheme name="01090016 7">
      <a:dk1>
        <a:srgbClr val="5F5F5F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50505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01090016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0109001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6 7">
        <a:dk1>
          <a:srgbClr val="5F5F5F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50505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01090016</Template>
  <TotalTime>523</TotalTime>
  <Words>836</Words>
  <Application>Microsoft PowerPoint</Application>
  <PresentationFormat>On-screen Show (4:3)</PresentationFormat>
  <Paragraphs>170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1" baseType="lpstr">
      <vt:lpstr>Tahoma</vt:lpstr>
      <vt:lpstr>Arial</vt:lpstr>
      <vt:lpstr>Arial Black</vt:lpstr>
      <vt:lpstr>Calibri</vt:lpstr>
      <vt:lpstr>Times New Roman</vt:lpstr>
      <vt:lpstr>Batang</vt:lpstr>
      <vt:lpstr>굴림</vt:lpstr>
      <vt:lpstr>Verdana</vt:lpstr>
      <vt:lpstr>01090016</vt:lpstr>
      <vt:lpstr>01090016</vt:lpstr>
      <vt:lpstr>01090016</vt:lpstr>
      <vt:lpstr>01090016</vt:lpstr>
      <vt:lpstr>01090016</vt:lpstr>
      <vt:lpstr>01090016</vt:lpstr>
      <vt:lpstr>01090016</vt:lpstr>
      <vt:lpstr>01090016</vt:lpstr>
      <vt:lpstr>01090016</vt:lpstr>
      <vt:lpstr>01090016</vt:lpstr>
      <vt:lpstr>01090016</vt:lpstr>
      <vt:lpstr>01090016</vt:lpstr>
      <vt:lpstr>01090016</vt:lpstr>
      <vt:lpstr>Document</vt:lpstr>
      <vt:lpstr>Environmental Biotechnology</vt:lpstr>
      <vt:lpstr>INDICATOR MICROORGANISMS</vt:lpstr>
      <vt:lpstr>INDICATOR MICROORGANISMS</vt:lpstr>
      <vt:lpstr>Total Coliforms</vt:lpstr>
      <vt:lpstr>Fecal Coliforms</vt:lpstr>
      <vt:lpstr>Fecal Streptococci</vt:lpstr>
      <vt:lpstr>Clostridium perfringens</vt:lpstr>
      <vt:lpstr>Bacteriophages</vt:lpstr>
      <vt:lpstr>Heterotrophic Plate Count (HPC)</vt:lpstr>
      <vt:lpstr>BULKING and FOAMING</vt:lpstr>
      <vt:lpstr>FILAMENTOUS BULKING</vt:lpstr>
      <vt:lpstr>Bulking and Foaming</vt:lpstr>
      <vt:lpstr>Filamentous Bulking</vt:lpstr>
      <vt:lpstr>Types of Filaments</vt:lpstr>
      <vt:lpstr>Isolation of Filaments</vt:lpstr>
      <vt:lpstr>Predominant Filaments</vt:lpstr>
      <vt:lpstr>CAUSES</vt:lpstr>
      <vt:lpstr>Causes</vt:lpstr>
      <vt:lpstr>Photos of bulking organisms</vt:lpstr>
      <vt:lpstr>Causes</vt:lpstr>
      <vt:lpstr>BULKING CONTROL </vt:lpstr>
      <vt:lpstr>FOAMING IN ACTIVATED SLUDGE</vt:lpstr>
      <vt:lpstr>Foam Nuisance</vt:lpstr>
      <vt:lpstr>Foam Microbiology</vt:lpstr>
      <vt:lpstr>Mechanisms of Foam Production</vt:lpstr>
      <vt:lpstr>FOAM CONTROL</vt:lpstr>
      <vt:lpstr>Slide 27</vt:lpstr>
      <vt:lpstr>Slide 28</vt:lpstr>
      <vt:lpstr>Slide 29</vt:lpstr>
    </vt:vector>
  </TitlesOfParts>
  <Manager/>
  <Company>Iowa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Biotechnology</dc:title>
  <dc:subject/>
  <dc:creator>CCEE</dc:creator>
  <cp:keywords/>
  <dc:description/>
  <cp:lastModifiedBy>Tim Ellis</cp:lastModifiedBy>
  <cp:revision>12</cp:revision>
  <cp:lastPrinted>1601-01-01T00:00:00Z</cp:lastPrinted>
  <dcterms:created xsi:type="dcterms:W3CDTF">2006-10-25T01:29:28Z</dcterms:created>
  <dcterms:modified xsi:type="dcterms:W3CDTF">2007-10-31T18:13:20Z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TC010900161033</vt:lpwstr>
  </property>
</Properties>
</file>