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emf" ContentType="image/x-emf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4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269D01E-BC32-4049-B463-5C60D7B0CCD2}" styleName="佈景主題樣式 2 - 輔色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深色樣式 1 - 輔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72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4F45C-D378-497A-A9B1-C06040372DF1}" type="datetimeFigureOut">
              <a:rPr lang="zh-TW" altLang="en-US" smtClean="0"/>
              <a:t>2007/11/28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AC0A08-263B-4A2D-8525-31AEDE5637A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矩形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矩形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矩形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56" name="矩形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矩形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矩形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矩形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4F45C-D378-497A-A9B1-C06040372DF1}" type="datetimeFigureOut">
              <a:rPr lang="zh-TW" altLang="en-US" smtClean="0"/>
              <a:t>2007/11/28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AC0A08-263B-4A2D-8525-31AEDE5637A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4F45C-D378-497A-A9B1-C06040372DF1}" type="datetimeFigureOut">
              <a:rPr lang="zh-TW" altLang="en-US" smtClean="0"/>
              <a:t>2007/11/28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AC0A08-263B-4A2D-8525-31AEDE5637A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4F45C-D378-497A-A9B1-C06040372DF1}" type="datetimeFigureOut">
              <a:rPr lang="zh-TW" altLang="en-US" smtClean="0"/>
              <a:t>2007/11/28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AC0A08-263B-4A2D-8525-31AEDE5637A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手繪多邊形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手繪多邊形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手繪多邊形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手繪多邊形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手繪多邊形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手繪多邊形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手繪多邊形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手繪多邊形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手繪多邊形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手繪多邊形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手繪多邊形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4F45C-D378-497A-A9B1-C06040372DF1}" type="datetimeFigureOut">
              <a:rPr lang="zh-TW" altLang="en-US" smtClean="0"/>
              <a:t>2007/11/28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AC0A08-263B-4A2D-8525-31AEDE5637A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4F45C-D378-497A-A9B1-C06040372DF1}" type="datetimeFigureOut">
              <a:rPr lang="zh-TW" altLang="en-US" smtClean="0"/>
              <a:t>2007/11/28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AC0A08-263B-4A2D-8525-31AEDE5637A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4F45C-D378-497A-A9B1-C06040372DF1}" type="datetimeFigureOut">
              <a:rPr lang="zh-TW" altLang="en-US" smtClean="0"/>
              <a:t>2007/11/28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AC0A08-263B-4A2D-8525-31AEDE5637A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矩形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矩形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矩形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矩形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矩形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矩形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4F45C-D378-497A-A9B1-C06040372DF1}" type="datetimeFigureOut">
              <a:rPr lang="zh-TW" altLang="en-US" smtClean="0"/>
              <a:t>2007/11/28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AC0A08-263B-4A2D-8525-31AEDE5637A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4F45C-D378-497A-A9B1-C06040372DF1}" type="datetimeFigureOut">
              <a:rPr lang="zh-TW" altLang="en-US" smtClean="0"/>
              <a:t>2007/11/28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AC0A08-263B-4A2D-8525-31AEDE5637A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4F45C-D378-497A-A9B1-C06040372DF1}" type="datetimeFigureOut">
              <a:rPr lang="zh-TW" altLang="en-US" smtClean="0"/>
              <a:t>2007/11/28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AC0A08-263B-4A2D-8525-31AEDE5637A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直線接點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群組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直線接點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grpSp>
        <p:nvGrpSpPr>
          <p:cNvPr id="14" name="群組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直線接點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群組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直線接點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584F45C-D378-497A-A9B1-C06040372DF1}" type="datetimeFigureOut">
              <a:rPr lang="zh-TW" altLang="en-US" smtClean="0"/>
              <a:t>2007/11/28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3AC0A08-263B-4A2D-8525-31AEDE5637A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矩形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矩形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矩形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584F45C-D378-497A-A9B1-C06040372DF1}" type="datetimeFigureOut">
              <a:rPr lang="zh-TW" altLang="en-US" smtClean="0"/>
              <a:t>2007/11/28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3AC0A08-263B-4A2D-8525-31AEDE5637A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3600" dirty="0" smtClean="0"/>
              <a:t>Po-</a:t>
            </a:r>
            <a:r>
              <a:rPr lang="en-US" altLang="zh-TW" sz="3600" dirty="0" err="1" smtClean="0"/>
              <a:t>Heng</a:t>
            </a:r>
            <a:r>
              <a:rPr lang="en-US" altLang="zh-TW" sz="3600" dirty="0" smtClean="0"/>
              <a:t> (Henry) Lee</a:t>
            </a:r>
            <a:endParaRPr lang="zh-TW" altLang="en-US" sz="3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57224" y="1142984"/>
            <a:ext cx="7772400" cy="150876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SURVEY OF THE FOULING CHARACTERISTICS BETWEEN ATTACHED AND SUSPENDED 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SUBMERGED 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MEMBRANE BIOREACTOR</a:t>
            </a:r>
            <a:endParaRPr lang="zh-TW" alt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Tm="67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0"/>
            <a:ext cx="8786842" cy="357166"/>
          </a:xfrm>
        </p:spPr>
        <p:txBody>
          <a:bodyPr/>
          <a:lstStyle/>
          <a:p>
            <a:r>
              <a:rPr lang="en-US" sz="1600" dirty="0" smtClean="0"/>
              <a:t>Summary </a:t>
            </a:r>
            <a:r>
              <a:rPr lang="en-US" sz="1600" dirty="0" smtClean="0"/>
              <a:t>of the attached membrane system operational conditions </a:t>
            </a:r>
            <a:r>
              <a:rPr lang="en-US" sz="1600" dirty="0" smtClean="0"/>
              <a:t>and performance</a:t>
            </a:r>
            <a:endParaRPr lang="zh-TW" altLang="en-US" sz="1600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357158" y="433994"/>
          <a:ext cx="8786842" cy="633956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{8799B23B-EC83-4686-B30A-512413B5E67A}</a:tableStyleId>
              </a:tblPr>
              <a:tblGrid>
                <a:gridCol w="1357321"/>
                <a:gridCol w="1089161"/>
                <a:gridCol w="1268072"/>
                <a:gridCol w="1268072"/>
                <a:gridCol w="1268072"/>
                <a:gridCol w="1268072"/>
                <a:gridCol w="1268072"/>
              </a:tblGrid>
              <a:tr h="3094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609" marR="60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Lee et al., 2006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Leiknes</a:t>
                      </a:r>
                      <a:r>
                        <a:rPr lang="en-US" sz="1200" dirty="0"/>
                        <a:t> and </a:t>
                      </a:r>
                      <a:r>
                        <a:rPr lang="en-US" sz="1200" dirty="0" err="1"/>
                        <a:t>Ødegaard</a:t>
                      </a:r>
                      <a:r>
                        <a:rPr lang="en-US" sz="1200" dirty="0"/>
                        <a:t> 2007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Melin</a:t>
                      </a:r>
                      <a:r>
                        <a:rPr lang="en-US" sz="1200" dirty="0"/>
                        <a:t> et al., 2005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Yang et al., 2006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Basu</a:t>
                      </a:r>
                      <a:r>
                        <a:rPr lang="en-US" sz="1200" dirty="0"/>
                        <a:t> and Huck 2005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Lee et al., 2001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641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Influent 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COD = 1,000 mg/L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COD = 7-24 </a:t>
                      </a:r>
                      <a:r>
                        <a:rPr lang="en-US" sz="1200" dirty="0" err="1"/>
                        <a:t>gCOD</a:t>
                      </a:r>
                      <a:r>
                        <a:rPr lang="en-US" sz="1200" dirty="0"/>
                        <a:t>/m</a:t>
                      </a:r>
                      <a:r>
                        <a:rPr lang="en-US" sz="1200" baseline="30000" dirty="0"/>
                        <a:t>2</a:t>
                      </a:r>
                      <a:r>
                        <a:rPr lang="en-US" sz="1200" dirty="0"/>
                        <a:t>d (178-242 mg/L)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COD = 4.1-26.6 g COD/m</a:t>
                      </a:r>
                      <a:r>
                        <a:rPr lang="en-US" sz="1200" baseline="30000" dirty="0"/>
                        <a:t>2</a:t>
                      </a:r>
                      <a:r>
                        <a:rPr lang="en-US" sz="1200" dirty="0"/>
                        <a:t> d)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COD = 1310- 1810 mg/L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TOC =2.43-4.33 mg/L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COD = 250 mg/L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94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Effluent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COD &lt; 20 mg/L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N.D.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COD &lt; 50 mg/L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-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1.0-2.05 mg/L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COD = 3-5 mg/L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</a:tr>
              <a:tr h="154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HRT 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10 h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45-180 min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3.45-4 h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7.2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-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8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</a:tr>
              <a:tr h="154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SRT 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10 d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-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-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50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-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609" marR="609" marT="0" marB="0" anchor="ctr"/>
                </a:tc>
              </a:tr>
              <a:tr h="3094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Flux</a:t>
                      </a:r>
                      <a:endParaRPr lang="zh-TW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(l/m</a:t>
                      </a:r>
                      <a:r>
                        <a:rPr lang="en-US" sz="1200" baseline="30000" dirty="0"/>
                        <a:t>2</a:t>
                      </a:r>
                      <a:r>
                        <a:rPr lang="en-US" sz="1200" dirty="0"/>
                        <a:t> h)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25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20-60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3.3-5.6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4.5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38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25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</a:tr>
              <a:tr h="154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TMP 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&lt; 30 </a:t>
                      </a:r>
                      <a:r>
                        <a:rPr lang="en-US" sz="1200" dirty="0" err="1"/>
                        <a:t>kPa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0.1-0.5 bar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0.1-0.55 bar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5-30kPa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0-8 bar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26 kPa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</a:tr>
              <a:tr h="3094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Medium volume fraction (%)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5-20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60-70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&gt; 6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20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0-40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-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</a:tr>
              <a:tr h="154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Air flow rate 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5-9 L/min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-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-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0.15 m3/h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-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2.5 L/min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</a:tr>
              <a:tr h="154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DO (mg/L)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4.9-5.1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-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-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-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-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6.0-6.2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</a:tr>
              <a:tr h="154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pH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6.5-7.5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-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-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-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-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6.8-7.2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</a:tr>
              <a:tr h="194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Working Volume (L)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6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-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60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10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-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5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</a:tr>
              <a:tr h="311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Suspended biomass (mg/L)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4,500-5,500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-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200-800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-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-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-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</a:tr>
              <a:tr h="3094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Attached biomass (mg/L)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3,900-4,700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-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-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-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-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-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</a:tr>
              <a:tr h="4641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Membrane porous size</a:t>
                      </a:r>
                      <a:endParaRPr lang="zh-TW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(</a:t>
                      </a:r>
                      <a:r>
                        <a:rPr lang="en-US" sz="1200" dirty="0">
                          <a:sym typeface="Symbol"/>
                        </a:rPr>
                        <a:t></a:t>
                      </a:r>
                      <a:r>
                        <a:rPr lang="en-US" sz="1200" dirty="0"/>
                        <a:t>m)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0.1</a:t>
                      </a:r>
                      <a:endParaRPr lang="zh-TW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(Polyethylene hollow fiber)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30kD</a:t>
                      </a:r>
                      <a:endParaRPr lang="zh-TW" sz="12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(hollow fiber)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30kD</a:t>
                      </a:r>
                      <a:endParaRPr lang="zh-TW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(hollow fiber)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0.1-0.2 polyethylene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Zenon</a:t>
                      </a:r>
                      <a:r>
                        <a:rPr lang="en-US" sz="1200" dirty="0"/>
                        <a:t> ZW-1 membrane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0.1</a:t>
                      </a:r>
                      <a:endParaRPr lang="zh-TW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(Polyethylene hollow fiber)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</a:tr>
              <a:tr h="773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Attached media 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1.3 cm</a:t>
                      </a:r>
                      <a:endParaRPr lang="zh-TW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Virgin polyurethane cubes coated with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7-15 mm</a:t>
                      </a:r>
                      <a:endParaRPr lang="zh-TW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(Polyethylene </a:t>
                      </a:r>
                      <a:r>
                        <a:rPr lang="en-US" sz="1200" dirty="0" err="1"/>
                        <a:t>Kaldnes</a:t>
                      </a:r>
                      <a:r>
                        <a:rPr lang="en-US" sz="1200" dirty="0"/>
                        <a:t> K1 media)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7-15 mm</a:t>
                      </a:r>
                      <a:endParaRPr lang="zh-TW" sz="12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(Polyethylene Kaldnes K1 media)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1.0 mm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-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Biomatrix</a:t>
                      </a:r>
                      <a:r>
                        <a:rPr lang="en-US" sz="1200" dirty="0"/>
                        <a:t> (Looped cord media)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 anchor="ctr"/>
                </a:tc>
              </a:tr>
              <a:tr h="4641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Attached media surface area (m</a:t>
                      </a:r>
                      <a:r>
                        <a:rPr lang="en-US" sz="1200" baseline="30000" dirty="0"/>
                        <a:t>2</a:t>
                      </a:r>
                      <a:r>
                        <a:rPr lang="en-US" sz="1200" dirty="0"/>
                        <a:t>/m</a:t>
                      </a:r>
                      <a:r>
                        <a:rPr lang="en-US" sz="1200" baseline="30000" dirty="0"/>
                        <a:t>2</a:t>
                      </a:r>
                      <a:r>
                        <a:rPr lang="en-US" sz="1200" dirty="0"/>
                        <a:t>)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/>
                        <a:t>35,000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/>
                        <a:t>350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/>
                        <a:t>350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/>
                        <a:t>Porosity = 90 %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/>
                        <a:t>690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/>
                        <a:t>4.37m</a:t>
                      </a:r>
                      <a:r>
                        <a:rPr lang="en-US" sz="1200" baseline="30000" dirty="0"/>
                        <a:t>2</a:t>
                      </a:r>
                      <a:r>
                        <a:rPr lang="en-US" sz="1200" dirty="0"/>
                        <a:t> (Total surface area)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/>
                </a:tc>
              </a:tr>
              <a:tr h="3094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Temperature</a:t>
                      </a:r>
                      <a:endParaRPr lang="zh-TW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(</a:t>
                      </a:r>
                      <a:r>
                        <a:rPr lang="en-US" sz="1200" baseline="30000" dirty="0" err="1"/>
                        <a:t>o</a:t>
                      </a:r>
                      <a:r>
                        <a:rPr lang="en-US" sz="1200" dirty="0" err="1"/>
                        <a:t>C</a:t>
                      </a:r>
                      <a:r>
                        <a:rPr lang="en-US" sz="1200" dirty="0"/>
                        <a:t>)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/>
                        <a:t>25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/>
                        <a:t>-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/>
                        <a:t>-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/>
                        <a:t>-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/>
                        <a:t>-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/>
                        <a:t>25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/>
                </a:tc>
              </a:tr>
              <a:tr h="1555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Surface Area (m</a:t>
                      </a:r>
                      <a:r>
                        <a:rPr lang="en-US" sz="1200" baseline="30000" dirty="0"/>
                        <a:t>2</a:t>
                      </a:r>
                      <a:r>
                        <a:rPr lang="en-US" sz="1200" dirty="0"/>
                        <a:t>)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/>
                        <a:t>0.1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/>
                        <a:t>0.8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/>
                        <a:t>0.8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/>
                        <a:t>0.4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/>
                        <a:t>-</a:t>
                      </a:r>
                      <a:endParaRPr lang="zh-TW" sz="1200">
                        <a:latin typeface="Times New Roman"/>
                        <a:ea typeface="SimSun"/>
                      </a:endParaRPr>
                    </a:p>
                  </a:txBody>
                  <a:tcPr marL="609" marR="6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/>
                        <a:t>0.1</a:t>
                      </a:r>
                      <a:endParaRPr lang="zh-TW" sz="1200" dirty="0">
                        <a:latin typeface="Times New Roman"/>
                        <a:ea typeface="SimSun"/>
                      </a:endParaRPr>
                    </a:p>
                  </a:txBody>
                  <a:tcPr marL="609" marR="609" marT="0" marB="0"/>
                </a:tc>
              </a:tr>
            </a:tbl>
          </a:graphicData>
        </a:graphic>
      </p:graphicFrame>
    </p:spTree>
  </p:cSld>
  <p:clrMapOvr>
    <a:masterClrMapping/>
  </p:clrMapOvr>
  <p:transition advTm="7559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Case study </a:t>
            </a:r>
            <a:r>
              <a:rPr lang="en-US" altLang="zh-TW" sz="2800" dirty="0" smtClean="0"/>
              <a:t>(Lee et al., 2006)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6215082"/>
            <a:ext cx="7772400" cy="35719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TMP variation as a function of media volume </a:t>
            </a:r>
            <a:r>
              <a:rPr lang="en-US" sz="1400" dirty="0" smtClean="0"/>
              <a:t>fraction and flow rate</a:t>
            </a:r>
            <a:endParaRPr lang="zh-TW" altLang="en-US" sz="14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928802"/>
            <a:ext cx="3052763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928802"/>
            <a:ext cx="27749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143380"/>
            <a:ext cx="290195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4143380"/>
            <a:ext cx="2765980" cy="201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711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Case study </a:t>
            </a:r>
            <a:r>
              <a:rPr lang="en-US" altLang="zh-TW" sz="2800" dirty="0" smtClean="0"/>
              <a:t>(Lee et al., 2006)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7224" y="6143644"/>
            <a:ext cx="7772400" cy="2119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Comparison of TMP rise-up between membrane modules with and without the iron </a:t>
            </a:r>
            <a:r>
              <a:rPr lang="en-US" sz="1400" dirty="0" smtClean="0"/>
              <a:t>net</a:t>
            </a:r>
          </a:p>
          <a:p>
            <a:pPr>
              <a:buNone/>
            </a:pPr>
            <a:r>
              <a:rPr lang="en-US" sz="1400" dirty="0" smtClean="0"/>
              <a:t>Comparison of cake layer formed on the membrane surface (A) with and (B) without the iron net</a:t>
            </a:r>
            <a:endParaRPr lang="zh-TW" altLang="en-US" sz="14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387614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4316" y="2357430"/>
            <a:ext cx="583424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78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5786" y="0"/>
            <a:ext cx="7772400" cy="914400"/>
          </a:xfrm>
        </p:spPr>
        <p:txBody>
          <a:bodyPr/>
          <a:lstStyle/>
          <a:p>
            <a:r>
              <a:rPr lang="en-US" altLang="zh-TW" dirty="0" smtClean="0"/>
              <a:t>Case study </a:t>
            </a:r>
            <a:r>
              <a:rPr lang="en-US" altLang="zh-TW" sz="2800" dirty="0" smtClean="0"/>
              <a:t>(</a:t>
            </a:r>
            <a:r>
              <a:rPr lang="en-US" sz="2800" dirty="0" smtClean="0"/>
              <a:t>Yang et al., 2006 </a:t>
            </a:r>
            <a:r>
              <a:rPr lang="en-US" sz="2800" dirty="0" smtClean="0"/>
              <a:t>and </a:t>
            </a:r>
            <a:r>
              <a:rPr lang="en-US" altLang="zh-TW" sz="2800" dirty="0" smtClean="0"/>
              <a:t>Lee </a:t>
            </a:r>
            <a:r>
              <a:rPr lang="en-US" altLang="zh-TW" sz="2800" dirty="0" smtClean="0"/>
              <a:t>et al., </a:t>
            </a:r>
            <a:r>
              <a:rPr lang="en-US" altLang="zh-TW" sz="2800" dirty="0" smtClean="0"/>
              <a:t>2006)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8662" y="6215082"/>
            <a:ext cx="7758138" cy="64291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dirty="0" smtClean="0"/>
              <a:t>SEM images of cake layers on external membrane surfaces after </a:t>
            </a:r>
            <a:r>
              <a:rPr lang="en-US" dirty="0" smtClean="0"/>
              <a:t>fouling </a:t>
            </a:r>
          </a:p>
          <a:p>
            <a:pPr>
              <a:buNone/>
            </a:pPr>
            <a:r>
              <a:rPr lang="en-US" dirty="0" smtClean="0"/>
              <a:t>Analysis </a:t>
            </a:r>
            <a:r>
              <a:rPr lang="en-US" dirty="0" smtClean="0"/>
              <a:t>of bound EPS concentration in </a:t>
            </a:r>
            <a:r>
              <a:rPr lang="en-US" dirty="0" smtClean="0"/>
              <a:t>suspended</a:t>
            </a:r>
            <a:r>
              <a:rPr lang="zh-TW" altLang="en-US" dirty="0" smtClean="0"/>
              <a:t> </a:t>
            </a:r>
            <a:r>
              <a:rPr lang="en-US" dirty="0" err="1" smtClean="0"/>
              <a:t>flocs</a:t>
            </a:r>
            <a:r>
              <a:rPr lang="en-US" dirty="0" smtClean="0"/>
              <a:t> </a:t>
            </a:r>
            <a:r>
              <a:rPr lang="en-US" dirty="0" smtClean="0"/>
              <a:t>as a function of air flow rate and media </a:t>
            </a:r>
            <a:r>
              <a:rPr lang="en-US" dirty="0" smtClean="0"/>
              <a:t>volume</a:t>
            </a:r>
            <a:r>
              <a:rPr lang="zh-TW" altLang="en-US" dirty="0" smtClean="0"/>
              <a:t> </a:t>
            </a:r>
            <a:r>
              <a:rPr lang="en-US" dirty="0" smtClean="0"/>
              <a:t>fraction</a:t>
            </a:r>
            <a:endParaRPr lang="zh-TW" alt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071546"/>
            <a:ext cx="2204171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071546"/>
            <a:ext cx="3000396" cy="231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643314"/>
            <a:ext cx="3013075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15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Capital cost of membrane and O &amp; M cost</a:t>
            </a:r>
          </a:p>
          <a:p>
            <a:r>
              <a:rPr lang="en-US" altLang="zh-TW" dirty="0" smtClean="0"/>
              <a:t>High effluent quality required to meet </a:t>
            </a:r>
            <a:r>
              <a:rPr lang="en-US" dirty="0" smtClean="0"/>
              <a:t>stringent discharge limits with the requirements of capacity treatment </a:t>
            </a:r>
            <a:r>
              <a:rPr lang="en-US" dirty="0" smtClean="0"/>
              <a:t>increase</a:t>
            </a:r>
          </a:p>
          <a:p>
            <a:r>
              <a:rPr lang="en-US" altLang="zh-TW" dirty="0" smtClean="0"/>
              <a:t>An alternative process for shortage of land of upgrading existing water pollution control facility</a:t>
            </a:r>
          </a:p>
          <a:p>
            <a:r>
              <a:rPr lang="en-US" altLang="zh-TW" dirty="0" smtClean="0"/>
              <a:t>Nutrient removal</a:t>
            </a:r>
          </a:p>
          <a:p>
            <a:pPr>
              <a:buNone/>
            </a:pPr>
            <a:r>
              <a:rPr lang="en-US" altLang="zh-TW" dirty="0" smtClean="0"/>
              <a:t>  </a:t>
            </a:r>
            <a:endParaRPr lang="zh-TW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altLang="zh-TW" sz="3600" dirty="0" smtClean="0"/>
              <a:t>Questions?</a:t>
            </a:r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500042"/>
            <a:ext cx="7772400" cy="914400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Activated Sludge Process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92164" name="Line 4"/>
          <p:cNvSpPr>
            <a:spLocks noChangeShapeType="1"/>
          </p:cNvSpPr>
          <p:nvPr/>
        </p:nvSpPr>
        <p:spPr bwMode="auto">
          <a:xfrm>
            <a:off x="1892279" y="1698605"/>
            <a:ext cx="30956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2182" name="Rectangle 22"/>
          <p:cNvSpPr>
            <a:spLocks noChangeArrowheads="1"/>
          </p:cNvSpPr>
          <p:nvPr>
            <p:ph type="body" idx="1"/>
          </p:nvPr>
        </p:nvSpPr>
        <p:spPr>
          <a:xfrm>
            <a:off x="2049441" y="2160567"/>
            <a:ext cx="1447800" cy="249238"/>
          </a:xfrm>
          <a:noFill/>
          <a:ln/>
        </p:spPr>
        <p:txBody>
          <a:bodyPr/>
          <a:lstStyle/>
          <a:p>
            <a:pPr defTabSz="76200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1200" b="1" dirty="0">
                <a:effectLst/>
                <a:ea typeface="굴림" pitchFamily="34" charset="-127"/>
              </a:rPr>
              <a:t>Primary Clarifier</a:t>
            </a:r>
          </a:p>
        </p:txBody>
      </p:sp>
      <p:sp>
        <p:nvSpPr>
          <p:cNvPr id="92230" name="Rectangle 70"/>
          <p:cNvSpPr>
            <a:spLocks noChangeArrowheads="1"/>
          </p:cNvSpPr>
          <p:nvPr/>
        </p:nvSpPr>
        <p:spPr bwMode="auto">
          <a:xfrm>
            <a:off x="3786182" y="1571612"/>
            <a:ext cx="998537" cy="466725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9966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231" name="AutoShape 71"/>
          <p:cNvSpPr>
            <a:spLocks noChangeArrowheads="1"/>
          </p:cNvSpPr>
          <p:nvPr/>
        </p:nvSpPr>
        <p:spPr bwMode="auto">
          <a:xfrm>
            <a:off x="3790944" y="1998649"/>
            <a:ext cx="57150" cy="31750"/>
          </a:xfrm>
          <a:prstGeom prst="rtTriangle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232" name="AutoShape 72"/>
          <p:cNvSpPr>
            <a:spLocks noChangeArrowheads="1"/>
          </p:cNvSpPr>
          <p:nvPr/>
        </p:nvSpPr>
        <p:spPr bwMode="auto">
          <a:xfrm rot="16200000">
            <a:off x="4720426" y="1988330"/>
            <a:ext cx="31750" cy="52387"/>
          </a:xfrm>
          <a:prstGeom prst="rtTriangle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233" name="Line 73"/>
          <p:cNvSpPr>
            <a:spLocks noChangeShapeType="1"/>
          </p:cNvSpPr>
          <p:nvPr/>
        </p:nvSpPr>
        <p:spPr bwMode="auto">
          <a:xfrm>
            <a:off x="3711569" y="2076437"/>
            <a:ext cx="11795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234" name="Line 74"/>
          <p:cNvSpPr>
            <a:spLocks noChangeShapeType="1"/>
          </p:cNvSpPr>
          <p:nvPr/>
        </p:nvSpPr>
        <p:spPr bwMode="auto">
          <a:xfrm>
            <a:off x="4768844" y="1649399"/>
            <a:ext cx="349250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2235" name="Freeform 75"/>
          <p:cNvSpPr>
            <a:spLocks/>
          </p:cNvSpPr>
          <p:nvPr/>
        </p:nvSpPr>
        <p:spPr bwMode="auto">
          <a:xfrm>
            <a:off x="3786182" y="1419212"/>
            <a:ext cx="995362" cy="587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84"/>
              </a:cxn>
              <a:cxn ang="0">
                <a:pos x="384" y="384"/>
              </a:cxn>
              <a:cxn ang="0">
                <a:pos x="384" y="0"/>
              </a:cxn>
            </a:cxnLst>
            <a:rect l="0" t="0" r="r" b="b"/>
            <a:pathLst>
              <a:path w="384" h="384">
                <a:moveTo>
                  <a:pt x="0" y="0"/>
                </a:moveTo>
                <a:lnTo>
                  <a:pt x="0" y="384"/>
                </a:lnTo>
                <a:lnTo>
                  <a:pt x="384" y="384"/>
                </a:lnTo>
                <a:lnTo>
                  <a:pt x="384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236" name="Line 76"/>
          <p:cNvSpPr>
            <a:spLocks noChangeShapeType="1"/>
          </p:cNvSpPr>
          <p:nvPr/>
        </p:nvSpPr>
        <p:spPr bwMode="auto">
          <a:xfrm>
            <a:off x="3625844" y="1987537"/>
            <a:ext cx="1033463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3854444" y="1573199"/>
            <a:ext cx="814388" cy="414338"/>
            <a:chOff x="1392" y="1651"/>
            <a:chExt cx="513" cy="261"/>
          </a:xfrm>
        </p:grpSpPr>
        <p:grpSp>
          <p:nvGrpSpPr>
            <p:cNvPr id="6" name="Group 78"/>
            <p:cNvGrpSpPr>
              <a:grpSpLocks/>
            </p:cNvGrpSpPr>
            <p:nvPr/>
          </p:nvGrpSpPr>
          <p:grpSpPr bwMode="auto">
            <a:xfrm>
              <a:off x="1488" y="1864"/>
              <a:ext cx="48" cy="48"/>
              <a:chOff x="3605" y="1651"/>
              <a:chExt cx="137" cy="158"/>
            </a:xfrm>
          </p:grpSpPr>
          <p:sp>
            <p:nvSpPr>
              <p:cNvPr id="92239" name="Oval 79"/>
              <p:cNvSpPr>
                <a:spLocks noChangeArrowheads="1"/>
              </p:cNvSpPr>
              <p:nvPr/>
            </p:nvSpPr>
            <p:spPr bwMode="auto">
              <a:xfrm>
                <a:off x="3605" y="1672"/>
                <a:ext cx="54" cy="5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40" name="Oval 80"/>
              <p:cNvSpPr>
                <a:spLocks noChangeArrowheads="1"/>
              </p:cNvSpPr>
              <p:nvPr/>
            </p:nvSpPr>
            <p:spPr bwMode="auto">
              <a:xfrm>
                <a:off x="3605" y="1734"/>
                <a:ext cx="75" cy="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41" name="Oval 81"/>
              <p:cNvSpPr>
                <a:spLocks noChangeArrowheads="1"/>
              </p:cNvSpPr>
              <p:nvPr/>
            </p:nvSpPr>
            <p:spPr bwMode="auto">
              <a:xfrm>
                <a:off x="3646" y="1651"/>
                <a:ext cx="34" cy="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42" name="Oval 82"/>
              <p:cNvSpPr>
                <a:spLocks noChangeArrowheads="1"/>
              </p:cNvSpPr>
              <p:nvPr/>
            </p:nvSpPr>
            <p:spPr bwMode="auto">
              <a:xfrm>
                <a:off x="3667" y="1672"/>
                <a:ext cx="75" cy="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7" name="Group 83"/>
            <p:cNvGrpSpPr>
              <a:grpSpLocks/>
            </p:cNvGrpSpPr>
            <p:nvPr/>
          </p:nvGrpSpPr>
          <p:grpSpPr bwMode="auto">
            <a:xfrm>
              <a:off x="1584" y="1864"/>
              <a:ext cx="48" cy="48"/>
              <a:chOff x="3605" y="1651"/>
              <a:chExt cx="137" cy="158"/>
            </a:xfrm>
          </p:grpSpPr>
          <p:sp>
            <p:nvSpPr>
              <p:cNvPr id="92244" name="Oval 84"/>
              <p:cNvSpPr>
                <a:spLocks noChangeArrowheads="1"/>
              </p:cNvSpPr>
              <p:nvPr/>
            </p:nvSpPr>
            <p:spPr bwMode="auto">
              <a:xfrm>
                <a:off x="3605" y="1672"/>
                <a:ext cx="54" cy="5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45" name="Oval 85"/>
              <p:cNvSpPr>
                <a:spLocks noChangeArrowheads="1"/>
              </p:cNvSpPr>
              <p:nvPr/>
            </p:nvSpPr>
            <p:spPr bwMode="auto">
              <a:xfrm>
                <a:off x="3605" y="1734"/>
                <a:ext cx="75" cy="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46" name="Oval 86"/>
              <p:cNvSpPr>
                <a:spLocks noChangeArrowheads="1"/>
              </p:cNvSpPr>
              <p:nvPr/>
            </p:nvSpPr>
            <p:spPr bwMode="auto">
              <a:xfrm>
                <a:off x="3646" y="1651"/>
                <a:ext cx="34" cy="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47" name="Oval 87"/>
              <p:cNvSpPr>
                <a:spLocks noChangeArrowheads="1"/>
              </p:cNvSpPr>
              <p:nvPr/>
            </p:nvSpPr>
            <p:spPr bwMode="auto">
              <a:xfrm>
                <a:off x="3667" y="1672"/>
                <a:ext cx="75" cy="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92248" name="Oval 88"/>
            <p:cNvSpPr>
              <a:spLocks noChangeArrowheads="1"/>
            </p:cNvSpPr>
            <p:nvPr/>
          </p:nvSpPr>
          <p:spPr bwMode="auto">
            <a:xfrm>
              <a:off x="1503" y="1816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49" name="Oval 89"/>
            <p:cNvSpPr>
              <a:spLocks noChangeArrowheads="1"/>
            </p:cNvSpPr>
            <p:nvPr/>
          </p:nvSpPr>
          <p:spPr bwMode="auto">
            <a:xfrm>
              <a:off x="1518" y="1669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50" name="Oval 90"/>
            <p:cNvSpPr>
              <a:spLocks noChangeArrowheads="1"/>
            </p:cNvSpPr>
            <p:nvPr/>
          </p:nvSpPr>
          <p:spPr bwMode="auto">
            <a:xfrm>
              <a:off x="1584" y="1783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51" name="Oval 91"/>
            <p:cNvSpPr>
              <a:spLocks noChangeArrowheads="1"/>
            </p:cNvSpPr>
            <p:nvPr/>
          </p:nvSpPr>
          <p:spPr bwMode="auto">
            <a:xfrm>
              <a:off x="1455" y="1735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52" name="Oval 92"/>
            <p:cNvSpPr>
              <a:spLocks noChangeArrowheads="1"/>
            </p:cNvSpPr>
            <p:nvPr/>
          </p:nvSpPr>
          <p:spPr bwMode="auto">
            <a:xfrm>
              <a:off x="1632" y="1687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53" name="Oval 93"/>
            <p:cNvSpPr>
              <a:spLocks noChangeArrowheads="1"/>
            </p:cNvSpPr>
            <p:nvPr/>
          </p:nvSpPr>
          <p:spPr bwMode="auto">
            <a:xfrm>
              <a:off x="1392" y="1687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54" name="Oval 94"/>
            <p:cNvSpPr>
              <a:spLocks noChangeArrowheads="1"/>
            </p:cNvSpPr>
            <p:nvPr/>
          </p:nvSpPr>
          <p:spPr bwMode="auto">
            <a:xfrm>
              <a:off x="1584" y="1720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8" name="Group 95"/>
            <p:cNvGrpSpPr>
              <a:grpSpLocks/>
            </p:cNvGrpSpPr>
            <p:nvPr/>
          </p:nvGrpSpPr>
          <p:grpSpPr bwMode="auto">
            <a:xfrm>
              <a:off x="1728" y="1864"/>
              <a:ext cx="48" cy="48"/>
              <a:chOff x="3605" y="1651"/>
              <a:chExt cx="137" cy="158"/>
            </a:xfrm>
          </p:grpSpPr>
          <p:sp>
            <p:nvSpPr>
              <p:cNvPr id="92256" name="Oval 96"/>
              <p:cNvSpPr>
                <a:spLocks noChangeArrowheads="1"/>
              </p:cNvSpPr>
              <p:nvPr/>
            </p:nvSpPr>
            <p:spPr bwMode="auto">
              <a:xfrm>
                <a:off x="3605" y="1672"/>
                <a:ext cx="54" cy="5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57" name="Oval 97"/>
              <p:cNvSpPr>
                <a:spLocks noChangeArrowheads="1"/>
              </p:cNvSpPr>
              <p:nvPr/>
            </p:nvSpPr>
            <p:spPr bwMode="auto">
              <a:xfrm>
                <a:off x="3605" y="1734"/>
                <a:ext cx="75" cy="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58" name="Oval 98"/>
              <p:cNvSpPr>
                <a:spLocks noChangeArrowheads="1"/>
              </p:cNvSpPr>
              <p:nvPr/>
            </p:nvSpPr>
            <p:spPr bwMode="auto">
              <a:xfrm>
                <a:off x="3646" y="1651"/>
                <a:ext cx="34" cy="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59" name="Oval 99"/>
              <p:cNvSpPr>
                <a:spLocks noChangeArrowheads="1"/>
              </p:cNvSpPr>
              <p:nvPr/>
            </p:nvSpPr>
            <p:spPr bwMode="auto">
              <a:xfrm>
                <a:off x="3667" y="1672"/>
                <a:ext cx="75" cy="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9" name="Group 100"/>
            <p:cNvGrpSpPr>
              <a:grpSpLocks/>
            </p:cNvGrpSpPr>
            <p:nvPr/>
          </p:nvGrpSpPr>
          <p:grpSpPr bwMode="auto">
            <a:xfrm>
              <a:off x="1824" y="1864"/>
              <a:ext cx="48" cy="48"/>
              <a:chOff x="3605" y="1651"/>
              <a:chExt cx="137" cy="158"/>
            </a:xfrm>
          </p:grpSpPr>
          <p:sp>
            <p:nvSpPr>
              <p:cNvPr id="92261" name="Oval 101"/>
              <p:cNvSpPr>
                <a:spLocks noChangeArrowheads="1"/>
              </p:cNvSpPr>
              <p:nvPr/>
            </p:nvSpPr>
            <p:spPr bwMode="auto">
              <a:xfrm>
                <a:off x="3605" y="1672"/>
                <a:ext cx="54" cy="5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62" name="Oval 102"/>
              <p:cNvSpPr>
                <a:spLocks noChangeArrowheads="1"/>
              </p:cNvSpPr>
              <p:nvPr/>
            </p:nvSpPr>
            <p:spPr bwMode="auto">
              <a:xfrm>
                <a:off x="3605" y="1734"/>
                <a:ext cx="75" cy="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63" name="Oval 103"/>
              <p:cNvSpPr>
                <a:spLocks noChangeArrowheads="1"/>
              </p:cNvSpPr>
              <p:nvPr/>
            </p:nvSpPr>
            <p:spPr bwMode="auto">
              <a:xfrm>
                <a:off x="3646" y="1651"/>
                <a:ext cx="34" cy="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64" name="Oval 104"/>
              <p:cNvSpPr>
                <a:spLocks noChangeArrowheads="1"/>
              </p:cNvSpPr>
              <p:nvPr/>
            </p:nvSpPr>
            <p:spPr bwMode="auto">
              <a:xfrm>
                <a:off x="3667" y="1672"/>
                <a:ext cx="75" cy="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92265" name="Oval 105"/>
            <p:cNvSpPr>
              <a:spLocks noChangeArrowheads="1"/>
            </p:cNvSpPr>
            <p:nvPr/>
          </p:nvSpPr>
          <p:spPr bwMode="auto">
            <a:xfrm>
              <a:off x="1743" y="1816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66" name="Oval 106"/>
            <p:cNvSpPr>
              <a:spLocks noChangeArrowheads="1"/>
            </p:cNvSpPr>
            <p:nvPr/>
          </p:nvSpPr>
          <p:spPr bwMode="auto">
            <a:xfrm>
              <a:off x="1776" y="1651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67" name="Oval 107"/>
            <p:cNvSpPr>
              <a:spLocks noChangeArrowheads="1"/>
            </p:cNvSpPr>
            <p:nvPr/>
          </p:nvSpPr>
          <p:spPr bwMode="auto">
            <a:xfrm>
              <a:off x="1824" y="1783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68" name="Oval 108"/>
            <p:cNvSpPr>
              <a:spLocks noChangeArrowheads="1"/>
            </p:cNvSpPr>
            <p:nvPr/>
          </p:nvSpPr>
          <p:spPr bwMode="auto">
            <a:xfrm>
              <a:off x="1695" y="1735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69" name="Oval 109"/>
            <p:cNvSpPr>
              <a:spLocks noChangeArrowheads="1"/>
            </p:cNvSpPr>
            <p:nvPr/>
          </p:nvSpPr>
          <p:spPr bwMode="auto">
            <a:xfrm>
              <a:off x="1872" y="1687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70" name="Oval 110"/>
            <p:cNvSpPr>
              <a:spLocks noChangeArrowheads="1"/>
            </p:cNvSpPr>
            <p:nvPr/>
          </p:nvSpPr>
          <p:spPr bwMode="auto">
            <a:xfrm>
              <a:off x="1680" y="1660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71" name="Oval 111"/>
            <p:cNvSpPr>
              <a:spLocks noChangeArrowheads="1"/>
            </p:cNvSpPr>
            <p:nvPr/>
          </p:nvSpPr>
          <p:spPr bwMode="auto">
            <a:xfrm>
              <a:off x="1872" y="1735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92276" name="Rectangle 116"/>
          <p:cNvSpPr>
            <a:spLocks noChangeArrowheads="1"/>
          </p:cNvSpPr>
          <p:nvPr/>
        </p:nvSpPr>
        <p:spPr bwMode="auto">
          <a:xfrm>
            <a:off x="3625844" y="2258999"/>
            <a:ext cx="1585913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defTabSz="762000" eaLnBrk="1" hangingPunct="1"/>
            <a:r>
              <a:rPr kumimoji="1" lang="en-US" altLang="ko-KR" sz="1200" b="1" dirty="0">
                <a:latin typeface="굴림" pitchFamily="34" charset="-127"/>
                <a:ea typeface="굴림" pitchFamily="34" charset="-127"/>
              </a:rPr>
              <a:t>A</a:t>
            </a:r>
            <a:r>
              <a:rPr kumimoji="1" lang="en-US" altLang="ko-KR" sz="1200" b="1" dirty="0" smtClean="0">
                <a:latin typeface="굴림" pitchFamily="34" charset="-127"/>
                <a:ea typeface="굴림" pitchFamily="34" charset="-127"/>
              </a:rPr>
              <a:t>eration </a:t>
            </a:r>
            <a:r>
              <a:rPr kumimoji="1" lang="en-US" altLang="ko-KR" sz="1200" b="1" dirty="0">
                <a:latin typeface="굴림" pitchFamily="34" charset="-127"/>
                <a:ea typeface="굴림" pitchFamily="34" charset="-127"/>
              </a:rPr>
              <a:t>tank</a:t>
            </a:r>
          </a:p>
        </p:txBody>
      </p:sp>
      <p:sp>
        <p:nvSpPr>
          <p:cNvPr id="92278" name="Line 118"/>
          <p:cNvSpPr>
            <a:spLocks noChangeShapeType="1"/>
          </p:cNvSpPr>
          <p:nvPr/>
        </p:nvSpPr>
        <p:spPr bwMode="auto">
          <a:xfrm>
            <a:off x="3397244" y="1649399"/>
            <a:ext cx="349250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2295" name="Rectangle 135"/>
          <p:cNvSpPr>
            <a:spLocks noChangeArrowheads="1"/>
          </p:cNvSpPr>
          <p:nvPr/>
        </p:nvSpPr>
        <p:spPr bwMode="auto">
          <a:xfrm>
            <a:off x="5002206" y="2268523"/>
            <a:ext cx="1752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defTabSz="762000" eaLnBrk="1" hangingPunct="1">
              <a:lnSpc>
                <a:spcPct val="80000"/>
              </a:lnSpc>
            </a:pPr>
            <a:r>
              <a:rPr kumimoji="1" lang="en-US" altLang="ko-KR" sz="1200" b="1" dirty="0">
                <a:ea typeface="굴림" pitchFamily="34" charset="-127"/>
              </a:rPr>
              <a:t>Secondary</a:t>
            </a:r>
            <a:r>
              <a:rPr kumimoji="1" lang="en-US" altLang="ko-KR" sz="900" b="1" dirty="0">
                <a:ea typeface="굴림" pitchFamily="34" charset="-127"/>
              </a:rPr>
              <a:t> </a:t>
            </a:r>
            <a:r>
              <a:rPr kumimoji="1" lang="en-US" altLang="ko-KR" sz="1200" b="1" dirty="0">
                <a:ea typeface="굴림" pitchFamily="34" charset="-127"/>
              </a:rPr>
              <a:t>Clarifier</a:t>
            </a:r>
          </a:p>
        </p:txBody>
      </p:sp>
      <p:sp>
        <p:nvSpPr>
          <p:cNvPr id="92357" name="Rectangle 197"/>
          <p:cNvSpPr>
            <a:spLocks noChangeArrowheads="1"/>
          </p:cNvSpPr>
          <p:nvPr/>
        </p:nvSpPr>
        <p:spPr bwMode="auto">
          <a:xfrm>
            <a:off x="2212954" y="1619230"/>
            <a:ext cx="1136650" cy="441325"/>
          </a:xfrm>
          <a:prstGeom prst="rect">
            <a:avLst/>
          </a:prstGeom>
          <a:gradFill rotWithShape="0">
            <a:gsLst>
              <a:gs pos="0">
                <a:srgbClr val="CC9900"/>
              </a:gs>
              <a:gs pos="100000">
                <a:srgbClr val="CC9900">
                  <a:gamma/>
                  <a:shade val="4000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58" name="Line 198"/>
          <p:cNvSpPr>
            <a:spLocks noChangeShapeType="1"/>
          </p:cNvSpPr>
          <p:nvPr/>
        </p:nvSpPr>
        <p:spPr bwMode="auto">
          <a:xfrm>
            <a:off x="2208192" y="1612880"/>
            <a:ext cx="1158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2359" name="Rectangle 199"/>
          <p:cNvSpPr>
            <a:spLocks noChangeArrowheads="1"/>
          </p:cNvSpPr>
          <p:nvPr/>
        </p:nvSpPr>
        <p:spPr bwMode="auto">
          <a:xfrm>
            <a:off x="2212954" y="1574780"/>
            <a:ext cx="19050" cy="3683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60" name="Rectangle 200"/>
          <p:cNvSpPr>
            <a:spLocks noChangeArrowheads="1"/>
          </p:cNvSpPr>
          <p:nvPr/>
        </p:nvSpPr>
        <p:spPr bwMode="auto">
          <a:xfrm>
            <a:off x="3349604" y="1565255"/>
            <a:ext cx="20638" cy="406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61" name="AutoShape 201"/>
          <p:cNvSpPr>
            <a:spLocks noChangeArrowheads="1"/>
          </p:cNvSpPr>
          <p:nvPr/>
        </p:nvSpPr>
        <p:spPr bwMode="auto">
          <a:xfrm rot="10800000" flipH="1">
            <a:off x="2305029" y="1538268"/>
            <a:ext cx="87313" cy="71437"/>
          </a:xfrm>
          <a:prstGeom prst="triangle">
            <a:avLst>
              <a:gd name="adj" fmla="val 4999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62" name="Line 202"/>
          <p:cNvSpPr>
            <a:spLocks noChangeShapeType="1"/>
          </p:cNvSpPr>
          <p:nvPr/>
        </p:nvSpPr>
        <p:spPr bwMode="auto">
          <a:xfrm>
            <a:off x="2314554" y="1631930"/>
            <a:ext cx="71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2363" name="Line 203"/>
          <p:cNvSpPr>
            <a:spLocks noChangeShapeType="1"/>
          </p:cNvSpPr>
          <p:nvPr/>
        </p:nvSpPr>
        <p:spPr bwMode="auto">
          <a:xfrm>
            <a:off x="2328842" y="1649393"/>
            <a:ext cx="44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2364" name="Line 204"/>
          <p:cNvSpPr>
            <a:spLocks noChangeShapeType="1"/>
          </p:cNvSpPr>
          <p:nvPr/>
        </p:nvSpPr>
        <p:spPr bwMode="auto">
          <a:xfrm>
            <a:off x="2339954" y="1666855"/>
            <a:ext cx="22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2365" name="AutoShape 205"/>
          <p:cNvSpPr>
            <a:spLocks noChangeArrowheads="1"/>
          </p:cNvSpPr>
          <p:nvPr/>
        </p:nvSpPr>
        <p:spPr bwMode="auto">
          <a:xfrm>
            <a:off x="2730479" y="1546205"/>
            <a:ext cx="165100" cy="409575"/>
          </a:xfrm>
          <a:prstGeom prst="parallelogram">
            <a:avLst>
              <a:gd name="adj" fmla="val 8148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66" name="Line 206"/>
          <p:cNvSpPr>
            <a:spLocks noChangeShapeType="1"/>
          </p:cNvSpPr>
          <p:nvPr/>
        </p:nvSpPr>
        <p:spPr bwMode="auto">
          <a:xfrm>
            <a:off x="2139929" y="1985943"/>
            <a:ext cx="355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67" name="Line 207"/>
          <p:cNvSpPr>
            <a:spLocks noChangeShapeType="1"/>
          </p:cNvSpPr>
          <p:nvPr/>
        </p:nvSpPr>
        <p:spPr bwMode="auto">
          <a:xfrm>
            <a:off x="2689204" y="1985943"/>
            <a:ext cx="7905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68" name="Line 208"/>
          <p:cNvSpPr>
            <a:spLocks noChangeShapeType="1"/>
          </p:cNvSpPr>
          <p:nvPr/>
        </p:nvSpPr>
        <p:spPr bwMode="auto">
          <a:xfrm rot="2891141" flipH="1">
            <a:off x="2457429" y="2025630"/>
            <a:ext cx="138113" cy="47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69" name="Line 209"/>
          <p:cNvSpPr>
            <a:spLocks noChangeShapeType="1"/>
          </p:cNvSpPr>
          <p:nvPr/>
        </p:nvSpPr>
        <p:spPr bwMode="auto">
          <a:xfrm>
            <a:off x="2547917" y="2074843"/>
            <a:ext cx="8731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70" name="Line 210"/>
          <p:cNvSpPr>
            <a:spLocks noChangeShapeType="1"/>
          </p:cNvSpPr>
          <p:nvPr/>
        </p:nvSpPr>
        <p:spPr bwMode="auto">
          <a:xfrm rot="-2891141">
            <a:off x="2593160" y="2034362"/>
            <a:ext cx="136525" cy="47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71" name="Rectangle 211"/>
          <p:cNvSpPr>
            <a:spLocks noChangeArrowheads="1"/>
          </p:cNvSpPr>
          <p:nvPr/>
        </p:nvSpPr>
        <p:spPr bwMode="auto">
          <a:xfrm>
            <a:off x="2211367" y="1571605"/>
            <a:ext cx="22225" cy="40481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72" name="Rectangle 212"/>
          <p:cNvSpPr>
            <a:spLocks noChangeArrowheads="1"/>
          </p:cNvSpPr>
          <p:nvPr/>
        </p:nvSpPr>
        <p:spPr bwMode="auto">
          <a:xfrm>
            <a:off x="2930504" y="1554143"/>
            <a:ext cx="22225" cy="40481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73" name="AutoShape 213"/>
          <p:cNvSpPr>
            <a:spLocks noChangeArrowheads="1"/>
          </p:cNvSpPr>
          <p:nvPr/>
        </p:nvSpPr>
        <p:spPr bwMode="auto">
          <a:xfrm>
            <a:off x="3098779" y="1546205"/>
            <a:ext cx="165100" cy="409575"/>
          </a:xfrm>
          <a:prstGeom prst="parallelogram">
            <a:avLst>
              <a:gd name="adj" fmla="val 8148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74" name="Rectangle 214"/>
          <p:cNvSpPr>
            <a:spLocks noChangeArrowheads="1"/>
          </p:cNvSpPr>
          <p:nvPr/>
        </p:nvSpPr>
        <p:spPr bwMode="auto">
          <a:xfrm>
            <a:off x="5118094" y="1562087"/>
            <a:ext cx="1136650" cy="441325"/>
          </a:xfrm>
          <a:prstGeom prst="rect">
            <a:avLst/>
          </a:prstGeom>
          <a:gradFill rotWithShape="0">
            <a:gsLst>
              <a:gs pos="0">
                <a:srgbClr val="CC9900"/>
              </a:gs>
              <a:gs pos="100000">
                <a:srgbClr val="CC9900">
                  <a:gamma/>
                  <a:shade val="4000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75" name="Line 215"/>
          <p:cNvSpPr>
            <a:spLocks noChangeShapeType="1"/>
          </p:cNvSpPr>
          <p:nvPr/>
        </p:nvSpPr>
        <p:spPr bwMode="auto">
          <a:xfrm>
            <a:off x="5113332" y="1555737"/>
            <a:ext cx="1158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2376" name="Rectangle 216"/>
          <p:cNvSpPr>
            <a:spLocks noChangeArrowheads="1"/>
          </p:cNvSpPr>
          <p:nvPr/>
        </p:nvSpPr>
        <p:spPr bwMode="auto">
          <a:xfrm>
            <a:off x="5118094" y="1517637"/>
            <a:ext cx="19050" cy="3683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77" name="Rectangle 217"/>
          <p:cNvSpPr>
            <a:spLocks noChangeArrowheads="1"/>
          </p:cNvSpPr>
          <p:nvPr/>
        </p:nvSpPr>
        <p:spPr bwMode="auto">
          <a:xfrm>
            <a:off x="6254744" y="1508112"/>
            <a:ext cx="20638" cy="406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78" name="AutoShape 218"/>
          <p:cNvSpPr>
            <a:spLocks noChangeArrowheads="1"/>
          </p:cNvSpPr>
          <p:nvPr/>
        </p:nvSpPr>
        <p:spPr bwMode="auto">
          <a:xfrm rot="10800000" flipH="1">
            <a:off x="5210169" y="1481124"/>
            <a:ext cx="87313" cy="71438"/>
          </a:xfrm>
          <a:prstGeom prst="triangle">
            <a:avLst>
              <a:gd name="adj" fmla="val 4999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79" name="Line 219"/>
          <p:cNvSpPr>
            <a:spLocks noChangeShapeType="1"/>
          </p:cNvSpPr>
          <p:nvPr/>
        </p:nvSpPr>
        <p:spPr bwMode="auto">
          <a:xfrm>
            <a:off x="5219694" y="1574787"/>
            <a:ext cx="71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2380" name="Line 220"/>
          <p:cNvSpPr>
            <a:spLocks noChangeShapeType="1"/>
          </p:cNvSpPr>
          <p:nvPr/>
        </p:nvSpPr>
        <p:spPr bwMode="auto">
          <a:xfrm>
            <a:off x="5233982" y="1592249"/>
            <a:ext cx="44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2381" name="Line 221"/>
          <p:cNvSpPr>
            <a:spLocks noChangeShapeType="1"/>
          </p:cNvSpPr>
          <p:nvPr/>
        </p:nvSpPr>
        <p:spPr bwMode="auto">
          <a:xfrm>
            <a:off x="5245094" y="1609712"/>
            <a:ext cx="22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2382" name="AutoShape 222"/>
          <p:cNvSpPr>
            <a:spLocks noChangeArrowheads="1"/>
          </p:cNvSpPr>
          <p:nvPr/>
        </p:nvSpPr>
        <p:spPr bwMode="auto">
          <a:xfrm>
            <a:off x="5635619" y="1489062"/>
            <a:ext cx="165100" cy="409575"/>
          </a:xfrm>
          <a:prstGeom prst="parallelogram">
            <a:avLst>
              <a:gd name="adj" fmla="val 8148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83" name="Line 223"/>
          <p:cNvSpPr>
            <a:spLocks noChangeShapeType="1"/>
          </p:cNvSpPr>
          <p:nvPr/>
        </p:nvSpPr>
        <p:spPr bwMode="auto">
          <a:xfrm>
            <a:off x="5045069" y="1928799"/>
            <a:ext cx="355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84" name="Line 224"/>
          <p:cNvSpPr>
            <a:spLocks noChangeShapeType="1"/>
          </p:cNvSpPr>
          <p:nvPr/>
        </p:nvSpPr>
        <p:spPr bwMode="auto">
          <a:xfrm>
            <a:off x="5594344" y="1928799"/>
            <a:ext cx="7905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85" name="Line 225"/>
          <p:cNvSpPr>
            <a:spLocks noChangeShapeType="1"/>
          </p:cNvSpPr>
          <p:nvPr/>
        </p:nvSpPr>
        <p:spPr bwMode="auto">
          <a:xfrm rot="2891141" flipH="1">
            <a:off x="5362570" y="1968486"/>
            <a:ext cx="138112" cy="47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86" name="Line 226"/>
          <p:cNvSpPr>
            <a:spLocks noChangeShapeType="1"/>
          </p:cNvSpPr>
          <p:nvPr/>
        </p:nvSpPr>
        <p:spPr bwMode="auto">
          <a:xfrm>
            <a:off x="5453057" y="2017699"/>
            <a:ext cx="8731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87" name="Line 227"/>
          <p:cNvSpPr>
            <a:spLocks noChangeShapeType="1"/>
          </p:cNvSpPr>
          <p:nvPr/>
        </p:nvSpPr>
        <p:spPr bwMode="auto">
          <a:xfrm rot="-2891141">
            <a:off x="5498300" y="1977219"/>
            <a:ext cx="136525" cy="47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88" name="Rectangle 228"/>
          <p:cNvSpPr>
            <a:spLocks noChangeArrowheads="1"/>
          </p:cNvSpPr>
          <p:nvPr/>
        </p:nvSpPr>
        <p:spPr bwMode="auto">
          <a:xfrm>
            <a:off x="5116507" y="1514462"/>
            <a:ext cx="22225" cy="40481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89" name="Rectangle 229"/>
          <p:cNvSpPr>
            <a:spLocks noChangeArrowheads="1"/>
          </p:cNvSpPr>
          <p:nvPr/>
        </p:nvSpPr>
        <p:spPr bwMode="auto">
          <a:xfrm>
            <a:off x="5835644" y="1496999"/>
            <a:ext cx="22225" cy="40481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90" name="AutoShape 230"/>
          <p:cNvSpPr>
            <a:spLocks noChangeArrowheads="1"/>
          </p:cNvSpPr>
          <p:nvPr/>
        </p:nvSpPr>
        <p:spPr bwMode="auto">
          <a:xfrm>
            <a:off x="6003919" y="1489062"/>
            <a:ext cx="165100" cy="409575"/>
          </a:xfrm>
          <a:prstGeom prst="parallelogram">
            <a:avLst>
              <a:gd name="adj" fmla="val 8148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407" name="Line 247"/>
          <p:cNvSpPr>
            <a:spLocks noChangeShapeType="1"/>
          </p:cNvSpPr>
          <p:nvPr/>
        </p:nvSpPr>
        <p:spPr bwMode="auto">
          <a:xfrm>
            <a:off x="6292844" y="1649399"/>
            <a:ext cx="349250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grpSp>
        <p:nvGrpSpPr>
          <p:cNvPr id="13" name="Group 251"/>
          <p:cNvGrpSpPr>
            <a:grpSpLocks/>
          </p:cNvGrpSpPr>
          <p:nvPr/>
        </p:nvGrpSpPr>
        <p:grpSpPr bwMode="auto">
          <a:xfrm>
            <a:off x="3857620" y="2571744"/>
            <a:ext cx="369888" cy="368300"/>
            <a:chOff x="874" y="2549"/>
            <a:chExt cx="348" cy="394"/>
          </a:xfrm>
        </p:grpSpPr>
        <p:grpSp>
          <p:nvGrpSpPr>
            <p:cNvPr id="14" name="Group 252"/>
            <p:cNvGrpSpPr>
              <a:grpSpLocks/>
            </p:cNvGrpSpPr>
            <p:nvPr/>
          </p:nvGrpSpPr>
          <p:grpSpPr bwMode="auto">
            <a:xfrm>
              <a:off x="908" y="2812"/>
              <a:ext cx="280" cy="107"/>
              <a:chOff x="908" y="2812"/>
              <a:chExt cx="280" cy="107"/>
            </a:xfrm>
          </p:grpSpPr>
          <p:sp>
            <p:nvSpPr>
              <p:cNvPr id="92413" name="Oval 253"/>
              <p:cNvSpPr>
                <a:spLocks noChangeArrowheads="1"/>
              </p:cNvSpPr>
              <p:nvPr/>
            </p:nvSpPr>
            <p:spPr bwMode="auto">
              <a:xfrm>
                <a:off x="1156" y="2812"/>
                <a:ext cx="32" cy="10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414" name="Oval 254"/>
              <p:cNvSpPr>
                <a:spLocks noChangeArrowheads="1"/>
              </p:cNvSpPr>
              <p:nvPr/>
            </p:nvSpPr>
            <p:spPr bwMode="auto">
              <a:xfrm>
                <a:off x="908" y="2812"/>
                <a:ext cx="48" cy="10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415" name="Rectangle 255"/>
              <p:cNvSpPr>
                <a:spLocks noChangeArrowheads="1"/>
              </p:cNvSpPr>
              <p:nvPr/>
            </p:nvSpPr>
            <p:spPr bwMode="auto">
              <a:xfrm>
                <a:off x="933" y="2812"/>
                <a:ext cx="231" cy="10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92416" name="Rectangle 256"/>
            <p:cNvSpPr>
              <a:spLocks noChangeArrowheads="1"/>
            </p:cNvSpPr>
            <p:nvPr/>
          </p:nvSpPr>
          <p:spPr bwMode="auto">
            <a:xfrm>
              <a:off x="940" y="2929"/>
              <a:ext cx="15" cy="12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17" name="Rectangle 257"/>
            <p:cNvSpPr>
              <a:spLocks noChangeArrowheads="1"/>
            </p:cNvSpPr>
            <p:nvPr/>
          </p:nvSpPr>
          <p:spPr bwMode="auto">
            <a:xfrm>
              <a:off x="1144" y="2927"/>
              <a:ext cx="18" cy="16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18" name="Rectangle 258"/>
            <p:cNvSpPr>
              <a:spLocks noChangeArrowheads="1"/>
            </p:cNvSpPr>
            <p:nvPr/>
          </p:nvSpPr>
          <p:spPr bwMode="auto">
            <a:xfrm>
              <a:off x="874" y="2793"/>
              <a:ext cx="348" cy="11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19" name="Rectangle 259"/>
            <p:cNvSpPr>
              <a:spLocks noChangeArrowheads="1"/>
            </p:cNvSpPr>
            <p:nvPr/>
          </p:nvSpPr>
          <p:spPr bwMode="auto">
            <a:xfrm>
              <a:off x="936" y="2549"/>
              <a:ext cx="261" cy="6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20" name="Rectangle 260"/>
            <p:cNvSpPr>
              <a:spLocks noChangeArrowheads="1"/>
            </p:cNvSpPr>
            <p:nvPr/>
          </p:nvSpPr>
          <p:spPr bwMode="auto">
            <a:xfrm>
              <a:off x="910" y="2672"/>
              <a:ext cx="16" cy="10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21" name="Rectangle 261"/>
            <p:cNvSpPr>
              <a:spLocks noChangeArrowheads="1"/>
            </p:cNvSpPr>
            <p:nvPr/>
          </p:nvSpPr>
          <p:spPr bwMode="auto">
            <a:xfrm>
              <a:off x="931" y="2672"/>
              <a:ext cx="80" cy="10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22" name="AutoShape 262"/>
            <p:cNvSpPr>
              <a:spLocks noChangeArrowheads="1"/>
            </p:cNvSpPr>
            <p:nvPr/>
          </p:nvSpPr>
          <p:spPr bwMode="auto">
            <a:xfrm rot="5400000" flipV="1">
              <a:off x="973" y="2717"/>
              <a:ext cx="98" cy="8"/>
            </a:xfrm>
            <a:custGeom>
              <a:avLst/>
              <a:gdLst>
                <a:gd name="G0" fmla="+- 1979 0 0"/>
                <a:gd name="G1" fmla="+- 21600 0 1979"/>
                <a:gd name="G2" fmla="*/ 1979 1 2"/>
                <a:gd name="G3" fmla="+- 21600 0 G2"/>
                <a:gd name="G4" fmla="+/ 1979 21600 2"/>
                <a:gd name="G5" fmla="+/ G1 0 2"/>
                <a:gd name="G6" fmla="*/ 21600 21600 1979"/>
                <a:gd name="G7" fmla="*/ G6 1 2"/>
                <a:gd name="G8" fmla="+- 21600 0 G7"/>
                <a:gd name="G9" fmla="*/ 21600 1 2"/>
                <a:gd name="G10" fmla="+- 1979 0 G9"/>
                <a:gd name="G11" fmla="?: G10 G8 0"/>
                <a:gd name="G12" fmla="?: G10 G7 21600"/>
                <a:gd name="T0" fmla="*/ 20610 w 21600"/>
                <a:gd name="T1" fmla="*/ 10800 h 21600"/>
                <a:gd name="T2" fmla="*/ 10800 w 21600"/>
                <a:gd name="T3" fmla="*/ 21600 h 21600"/>
                <a:gd name="T4" fmla="*/ 990 w 21600"/>
                <a:gd name="T5" fmla="*/ 10800 h 21600"/>
                <a:gd name="T6" fmla="*/ 10800 w 21600"/>
                <a:gd name="T7" fmla="*/ 0 h 21600"/>
                <a:gd name="T8" fmla="*/ 2790 w 21600"/>
                <a:gd name="T9" fmla="*/ 2790 h 21600"/>
                <a:gd name="T10" fmla="*/ 18810 w 21600"/>
                <a:gd name="T11" fmla="*/ 1881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979" y="21600"/>
                  </a:lnTo>
                  <a:lnTo>
                    <a:pt x="19621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23" name="Rectangle 263"/>
            <p:cNvSpPr>
              <a:spLocks noChangeArrowheads="1"/>
            </p:cNvSpPr>
            <p:nvPr/>
          </p:nvSpPr>
          <p:spPr bwMode="auto">
            <a:xfrm>
              <a:off x="1028" y="2716"/>
              <a:ext cx="39" cy="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24" name="AutoShape 264"/>
            <p:cNvSpPr>
              <a:spLocks noChangeArrowheads="1"/>
            </p:cNvSpPr>
            <p:nvPr/>
          </p:nvSpPr>
          <p:spPr bwMode="auto">
            <a:xfrm rot="-5400000" flipH="1" flipV="1">
              <a:off x="1015" y="2718"/>
              <a:ext cx="120" cy="8"/>
            </a:xfrm>
            <a:custGeom>
              <a:avLst/>
              <a:gdLst>
                <a:gd name="G0" fmla="+- 2399 0 0"/>
                <a:gd name="G1" fmla="+- 21600 0 2399"/>
                <a:gd name="G2" fmla="*/ 2399 1 2"/>
                <a:gd name="G3" fmla="+- 21600 0 G2"/>
                <a:gd name="G4" fmla="+/ 2399 21600 2"/>
                <a:gd name="G5" fmla="+/ G1 0 2"/>
                <a:gd name="G6" fmla="*/ 21600 21600 2399"/>
                <a:gd name="G7" fmla="*/ G6 1 2"/>
                <a:gd name="G8" fmla="+- 21600 0 G7"/>
                <a:gd name="G9" fmla="*/ 21600 1 2"/>
                <a:gd name="G10" fmla="+- 2399 0 G9"/>
                <a:gd name="G11" fmla="?: G10 G8 0"/>
                <a:gd name="G12" fmla="?: G10 G7 21600"/>
                <a:gd name="T0" fmla="*/ 20400 w 21600"/>
                <a:gd name="T1" fmla="*/ 10800 h 21600"/>
                <a:gd name="T2" fmla="*/ 10800 w 21600"/>
                <a:gd name="T3" fmla="*/ 21600 h 21600"/>
                <a:gd name="T4" fmla="*/ 1200 w 21600"/>
                <a:gd name="T5" fmla="*/ 10800 h 21600"/>
                <a:gd name="T6" fmla="*/ 10800 w 21600"/>
                <a:gd name="T7" fmla="*/ 0 h 21600"/>
                <a:gd name="T8" fmla="*/ 3000 w 21600"/>
                <a:gd name="T9" fmla="*/ 3000 h 21600"/>
                <a:gd name="T10" fmla="*/ 18600 w 21600"/>
                <a:gd name="T11" fmla="*/ 18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99" y="21600"/>
                  </a:lnTo>
                  <a:lnTo>
                    <a:pt x="19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25" name="AutoShape 265"/>
            <p:cNvSpPr>
              <a:spLocks noChangeArrowheads="1"/>
            </p:cNvSpPr>
            <p:nvPr/>
          </p:nvSpPr>
          <p:spPr bwMode="auto">
            <a:xfrm rot="5400000" flipV="1">
              <a:off x="1149" y="2718"/>
              <a:ext cx="120" cy="8"/>
            </a:xfrm>
            <a:custGeom>
              <a:avLst/>
              <a:gdLst>
                <a:gd name="G0" fmla="+- 2399 0 0"/>
                <a:gd name="G1" fmla="+- 21600 0 2399"/>
                <a:gd name="G2" fmla="*/ 2399 1 2"/>
                <a:gd name="G3" fmla="+- 21600 0 G2"/>
                <a:gd name="G4" fmla="+/ 2399 21600 2"/>
                <a:gd name="G5" fmla="+/ G1 0 2"/>
                <a:gd name="G6" fmla="*/ 21600 21600 2399"/>
                <a:gd name="G7" fmla="*/ G6 1 2"/>
                <a:gd name="G8" fmla="+- 21600 0 G7"/>
                <a:gd name="G9" fmla="*/ 21600 1 2"/>
                <a:gd name="G10" fmla="+- 2399 0 G9"/>
                <a:gd name="G11" fmla="?: G10 G8 0"/>
                <a:gd name="G12" fmla="?: G10 G7 21600"/>
                <a:gd name="T0" fmla="*/ 20400 w 21600"/>
                <a:gd name="T1" fmla="*/ 10800 h 21600"/>
                <a:gd name="T2" fmla="*/ 10800 w 21600"/>
                <a:gd name="T3" fmla="*/ 21600 h 21600"/>
                <a:gd name="T4" fmla="*/ 1200 w 21600"/>
                <a:gd name="T5" fmla="*/ 10800 h 21600"/>
                <a:gd name="T6" fmla="*/ 10800 w 21600"/>
                <a:gd name="T7" fmla="*/ 0 h 21600"/>
                <a:gd name="T8" fmla="*/ 3000 w 21600"/>
                <a:gd name="T9" fmla="*/ 3000 h 21600"/>
                <a:gd name="T10" fmla="*/ 18600 w 21600"/>
                <a:gd name="T11" fmla="*/ 18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99" y="21600"/>
                  </a:lnTo>
                  <a:lnTo>
                    <a:pt x="19201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5" name="Group 266"/>
            <p:cNvGrpSpPr>
              <a:grpSpLocks/>
            </p:cNvGrpSpPr>
            <p:nvPr/>
          </p:nvGrpSpPr>
          <p:grpSpPr bwMode="auto">
            <a:xfrm>
              <a:off x="1138" y="2603"/>
              <a:ext cx="57" cy="56"/>
              <a:chOff x="1138" y="2603"/>
              <a:chExt cx="57" cy="56"/>
            </a:xfrm>
          </p:grpSpPr>
          <p:sp>
            <p:nvSpPr>
              <p:cNvPr id="92427" name="Oval 267"/>
              <p:cNvSpPr>
                <a:spLocks noChangeArrowheads="1"/>
              </p:cNvSpPr>
              <p:nvPr/>
            </p:nvSpPr>
            <p:spPr bwMode="auto">
              <a:xfrm>
                <a:off x="1147" y="2603"/>
                <a:ext cx="27" cy="2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428" name="Rectangle 268"/>
              <p:cNvSpPr>
                <a:spLocks noChangeArrowheads="1"/>
              </p:cNvSpPr>
              <p:nvPr/>
            </p:nvSpPr>
            <p:spPr bwMode="auto">
              <a:xfrm>
                <a:off x="1143" y="2614"/>
                <a:ext cx="35" cy="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429" name="Freeform 269"/>
              <p:cNvSpPr>
                <a:spLocks/>
              </p:cNvSpPr>
              <p:nvPr/>
            </p:nvSpPr>
            <p:spPr bwMode="auto">
              <a:xfrm>
                <a:off x="1138" y="2614"/>
                <a:ext cx="17" cy="4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33"/>
                  </a:cxn>
                  <a:cxn ang="0">
                    <a:pos x="0" y="44"/>
                  </a:cxn>
                </a:cxnLst>
                <a:rect l="0" t="0" r="r" b="b"/>
                <a:pathLst>
                  <a:path w="17" h="45">
                    <a:moveTo>
                      <a:pt x="16" y="0"/>
                    </a:moveTo>
                    <a:lnTo>
                      <a:pt x="16" y="33"/>
                    </a:lnTo>
                    <a:lnTo>
                      <a:pt x="0" y="44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430" name="Freeform 270"/>
              <p:cNvSpPr>
                <a:spLocks/>
              </p:cNvSpPr>
              <p:nvPr/>
            </p:nvSpPr>
            <p:spPr bwMode="auto">
              <a:xfrm>
                <a:off x="1178" y="2614"/>
                <a:ext cx="17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3"/>
                  </a:cxn>
                  <a:cxn ang="0">
                    <a:pos x="16" y="44"/>
                  </a:cxn>
                </a:cxnLst>
                <a:rect l="0" t="0" r="r" b="b"/>
                <a:pathLst>
                  <a:path w="17" h="45">
                    <a:moveTo>
                      <a:pt x="0" y="0"/>
                    </a:moveTo>
                    <a:lnTo>
                      <a:pt x="0" y="33"/>
                    </a:lnTo>
                    <a:lnTo>
                      <a:pt x="16" y="44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92431" name="Freeform 271"/>
            <p:cNvSpPr>
              <a:spLocks/>
            </p:cNvSpPr>
            <p:nvPr/>
          </p:nvSpPr>
          <p:spPr bwMode="auto">
            <a:xfrm>
              <a:off x="1079" y="2647"/>
              <a:ext cx="123" cy="141"/>
            </a:xfrm>
            <a:custGeom>
              <a:avLst/>
              <a:gdLst/>
              <a:ahLst/>
              <a:cxnLst>
                <a:cxn ang="0">
                  <a:pos x="122" y="10"/>
                </a:cxn>
                <a:cxn ang="0">
                  <a:pos x="104" y="10"/>
                </a:cxn>
                <a:cxn ang="0">
                  <a:pos x="104" y="0"/>
                </a:cxn>
                <a:cxn ang="0">
                  <a:pos x="58" y="0"/>
                </a:cxn>
                <a:cxn ang="0">
                  <a:pos x="58" y="10"/>
                </a:cxn>
                <a:cxn ang="0">
                  <a:pos x="0" y="10"/>
                </a:cxn>
                <a:cxn ang="0">
                  <a:pos x="0" y="140"/>
                </a:cxn>
                <a:cxn ang="0">
                  <a:pos x="122" y="140"/>
                </a:cxn>
                <a:cxn ang="0">
                  <a:pos x="122" y="10"/>
                </a:cxn>
              </a:cxnLst>
              <a:rect l="0" t="0" r="r" b="b"/>
              <a:pathLst>
                <a:path w="123" h="141">
                  <a:moveTo>
                    <a:pt x="122" y="10"/>
                  </a:moveTo>
                  <a:lnTo>
                    <a:pt x="104" y="10"/>
                  </a:lnTo>
                  <a:lnTo>
                    <a:pt x="104" y="0"/>
                  </a:lnTo>
                  <a:lnTo>
                    <a:pt x="58" y="0"/>
                  </a:lnTo>
                  <a:lnTo>
                    <a:pt x="58" y="10"/>
                  </a:lnTo>
                  <a:lnTo>
                    <a:pt x="0" y="10"/>
                  </a:lnTo>
                  <a:lnTo>
                    <a:pt x="0" y="140"/>
                  </a:lnTo>
                  <a:lnTo>
                    <a:pt x="122" y="140"/>
                  </a:lnTo>
                  <a:lnTo>
                    <a:pt x="122" y="1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32" name="Rectangle 272"/>
            <p:cNvSpPr>
              <a:spLocks noChangeArrowheads="1"/>
            </p:cNvSpPr>
            <p:nvPr/>
          </p:nvSpPr>
          <p:spPr bwMode="auto">
            <a:xfrm>
              <a:off x="910" y="2566"/>
              <a:ext cx="20" cy="2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33" name="AutoShape 273"/>
            <p:cNvSpPr>
              <a:spLocks noChangeArrowheads="1"/>
            </p:cNvSpPr>
            <p:nvPr/>
          </p:nvSpPr>
          <p:spPr bwMode="auto">
            <a:xfrm>
              <a:off x="954" y="2566"/>
              <a:ext cx="220" cy="8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34" name="AutoShape 274"/>
            <p:cNvSpPr>
              <a:spLocks noChangeArrowheads="1"/>
            </p:cNvSpPr>
            <p:nvPr/>
          </p:nvSpPr>
          <p:spPr bwMode="auto">
            <a:xfrm>
              <a:off x="954" y="2576"/>
              <a:ext cx="220" cy="8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35" name="AutoShape 275"/>
            <p:cNvSpPr>
              <a:spLocks noChangeArrowheads="1"/>
            </p:cNvSpPr>
            <p:nvPr/>
          </p:nvSpPr>
          <p:spPr bwMode="auto">
            <a:xfrm>
              <a:off x="954" y="2588"/>
              <a:ext cx="220" cy="8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36" name="Line 276"/>
            <p:cNvSpPr>
              <a:spLocks noChangeShapeType="1"/>
            </p:cNvSpPr>
            <p:nvPr/>
          </p:nvSpPr>
          <p:spPr bwMode="auto">
            <a:xfrm>
              <a:off x="929" y="2680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37" name="Line 277"/>
            <p:cNvSpPr>
              <a:spLocks noChangeShapeType="1"/>
            </p:cNvSpPr>
            <p:nvPr/>
          </p:nvSpPr>
          <p:spPr bwMode="auto">
            <a:xfrm>
              <a:off x="929" y="2689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38" name="Line 278"/>
            <p:cNvSpPr>
              <a:spLocks noChangeShapeType="1"/>
            </p:cNvSpPr>
            <p:nvPr/>
          </p:nvSpPr>
          <p:spPr bwMode="auto">
            <a:xfrm>
              <a:off x="929" y="2725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39" name="Line 279"/>
            <p:cNvSpPr>
              <a:spLocks noChangeShapeType="1"/>
            </p:cNvSpPr>
            <p:nvPr/>
          </p:nvSpPr>
          <p:spPr bwMode="auto">
            <a:xfrm>
              <a:off x="929" y="2743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40" name="Line 280"/>
            <p:cNvSpPr>
              <a:spLocks noChangeShapeType="1"/>
            </p:cNvSpPr>
            <p:nvPr/>
          </p:nvSpPr>
          <p:spPr bwMode="auto">
            <a:xfrm>
              <a:off x="929" y="2761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41" name="Line 281"/>
            <p:cNvSpPr>
              <a:spLocks noChangeShapeType="1"/>
            </p:cNvSpPr>
            <p:nvPr/>
          </p:nvSpPr>
          <p:spPr bwMode="auto">
            <a:xfrm>
              <a:off x="929" y="2698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42" name="Line 282"/>
            <p:cNvSpPr>
              <a:spLocks noChangeShapeType="1"/>
            </p:cNvSpPr>
            <p:nvPr/>
          </p:nvSpPr>
          <p:spPr bwMode="auto">
            <a:xfrm>
              <a:off x="929" y="2707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43" name="Line 283"/>
            <p:cNvSpPr>
              <a:spLocks noChangeShapeType="1"/>
            </p:cNvSpPr>
            <p:nvPr/>
          </p:nvSpPr>
          <p:spPr bwMode="auto">
            <a:xfrm>
              <a:off x="929" y="2716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44" name="Line 284"/>
            <p:cNvSpPr>
              <a:spLocks noChangeShapeType="1"/>
            </p:cNvSpPr>
            <p:nvPr/>
          </p:nvSpPr>
          <p:spPr bwMode="auto">
            <a:xfrm>
              <a:off x="929" y="2734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45" name="Line 285"/>
            <p:cNvSpPr>
              <a:spLocks noChangeShapeType="1"/>
            </p:cNvSpPr>
            <p:nvPr/>
          </p:nvSpPr>
          <p:spPr bwMode="auto">
            <a:xfrm>
              <a:off x="929" y="2752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46" name="Line 286"/>
            <p:cNvSpPr>
              <a:spLocks noChangeShapeType="1"/>
            </p:cNvSpPr>
            <p:nvPr/>
          </p:nvSpPr>
          <p:spPr bwMode="auto">
            <a:xfrm>
              <a:off x="929" y="2771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92447" name="Rectangle 287"/>
          <p:cNvSpPr>
            <a:spLocks noChangeArrowheads="1"/>
          </p:cNvSpPr>
          <p:nvPr/>
        </p:nvSpPr>
        <p:spPr bwMode="auto">
          <a:xfrm>
            <a:off x="3857620" y="3071810"/>
            <a:ext cx="785818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 defTabSz="762000" eaLnBrk="1" hangingPunct="1"/>
            <a:r>
              <a:rPr kumimoji="1" lang="en-US" altLang="ko-KR" sz="1200" b="1" dirty="0">
                <a:latin typeface="굴림" pitchFamily="34" charset="-127"/>
                <a:ea typeface="굴림" pitchFamily="34" charset="-127"/>
              </a:rPr>
              <a:t>Blower</a:t>
            </a:r>
          </a:p>
        </p:txBody>
      </p:sp>
      <p:sp>
        <p:nvSpPr>
          <p:cNvPr id="202" name="矩形 201"/>
          <p:cNvSpPr/>
          <p:nvPr/>
        </p:nvSpPr>
        <p:spPr>
          <a:xfrm>
            <a:off x="1285852" y="3643314"/>
            <a:ext cx="7358114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2400" dirty="0" smtClean="0">
                <a:solidFill>
                  <a:schemeClr val="accent2"/>
                </a:solidFill>
                <a:ea typeface="新細明體" charset="-120"/>
              </a:rPr>
              <a:t>The drawbacks of Activated Sludge Process (ASP)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新細明體" charset="-120"/>
              </a:rPr>
              <a:t>Low volumetric loading rate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新細明體" charset="-120"/>
              </a:rPr>
              <a:t>Large space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新細明體" charset="-120"/>
              </a:rPr>
              <a:t>Slow growing bacteria (</a:t>
            </a:r>
            <a:r>
              <a:rPr lang="en-US" altLang="zh-TW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a typeface="新細明體" charset="-120"/>
              </a:rPr>
              <a:t>nitrifiers</a:t>
            </a:r>
            <a:r>
              <a:rPr lang="en-US" altLang="zh-TW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新細明體" charset="-120"/>
              </a:rPr>
              <a:t>) are easily washed out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a typeface="新細明體" charset="-120"/>
              </a:rPr>
              <a:t>At low operating temperature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a typeface="新細明體" charset="-120"/>
              </a:rPr>
              <a:t>At short sludge age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新細明體" charset="-120"/>
              </a:rPr>
              <a:t>Low SRT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新細明體" charset="-120"/>
              </a:rPr>
              <a:t>Foaming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新細明體" charset="-120"/>
              </a:rPr>
              <a:t>Bulking</a:t>
            </a:r>
            <a:endParaRPr lang="en-US" altLang="zh-TW" sz="2400" dirty="0">
              <a:solidFill>
                <a:schemeClr val="accent3">
                  <a:lumMod val="40000"/>
                  <a:lumOff val="60000"/>
                </a:schemeClr>
              </a:solidFill>
              <a:ea typeface="新細明體" charset="-120"/>
            </a:endParaRPr>
          </a:p>
        </p:txBody>
      </p:sp>
      <p:cxnSp>
        <p:nvCxnSpPr>
          <p:cNvPr id="205" name="直線接點 204"/>
          <p:cNvCxnSpPr/>
          <p:nvPr/>
        </p:nvCxnSpPr>
        <p:spPr>
          <a:xfrm rot="16200000" flipH="1">
            <a:off x="3357554" y="2285992"/>
            <a:ext cx="57150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接點 206"/>
          <p:cNvCxnSpPr>
            <a:endCxn id="92419" idx="1"/>
          </p:cNvCxnSpPr>
          <p:nvPr/>
        </p:nvCxnSpPr>
        <p:spPr>
          <a:xfrm>
            <a:off x="3643306" y="2571744"/>
            <a:ext cx="280214" cy="28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87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500042"/>
            <a:ext cx="7772400" cy="914400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Attached </a:t>
            </a:r>
            <a:r>
              <a:rPr lang="en-US" altLang="zh-TW" dirty="0" err="1" smtClean="0">
                <a:ea typeface="新細明體" charset="-120"/>
              </a:rPr>
              <a:t>Biofilm</a:t>
            </a:r>
            <a:r>
              <a:rPr lang="en-US" altLang="zh-TW" dirty="0" smtClean="0">
                <a:ea typeface="新細明體" charset="-120"/>
              </a:rPr>
              <a:t> Process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92164" name="Line 4"/>
          <p:cNvSpPr>
            <a:spLocks noChangeShapeType="1"/>
          </p:cNvSpPr>
          <p:nvPr/>
        </p:nvSpPr>
        <p:spPr bwMode="auto">
          <a:xfrm>
            <a:off x="2214546" y="1857364"/>
            <a:ext cx="30956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2182" name="Rectangle 22"/>
          <p:cNvSpPr>
            <a:spLocks noChangeArrowheads="1"/>
          </p:cNvSpPr>
          <p:nvPr>
            <p:ph type="body" idx="1"/>
          </p:nvPr>
        </p:nvSpPr>
        <p:spPr>
          <a:xfrm>
            <a:off x="2289165" y="2312968"/>
            <a:ext cx="1447800" cy="249238"/>
          </a:xfrm>
          <a:noFill/>
          <a:ln/>
        </p:spPr>
        <p:txBody>
          <a:bodyPr/>
          <a:lstStyle/>
          <a:p>
            <a:pPr defTabSz="76200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1200" b="1">
                <a:effectLst/>
                <a:ea typeface="굴림" pitchFamily="34" charset="-127"/>
              </a:rPr>
              <a:t>Primary Clarifier</a:t>
            </a:r>
          </a:p>
        </p:txBody>
      </p:sp>
      <p:sp>
        <p:nvSpPr>
          <p:cNvPr id="92230" name="Rectangle 70"/>
          <p:cNvSpPr>
            <a:spLocks noChangeArrowheads="1"/>
          </p:cNvSpPr>
          <p:nvPr/>
        </p:nvSpPr>
        <p:spPr bwMode="auto">
          <a:xfrm>
            <a:off x="4025906" y="1724013"/>
            <a:ext cx="998537" cy="466725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9966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231" name="AutoShape 71"/>
          <p:cNvSpPr>
            <a:spLocks noChangeArrowheads="1"/>
          </p:cNvSpPr>
          <p:nvPr/>
        </p:nvSpPr>
        <p:spPr bwMode="auto">
          <a:xfrm>
            <a:off x="4030668" y="2151050"/>
            <a:ext cx="57150" cy="31750"/>
          </a:xfrm>
          <a:prstGeom prst="rtTriangle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232" name="AutoShape 72"/>
          <p:cNvSpPr>
            <a:spLocks noChangeArrowheads="1"/>
          </p:cNvSpPr>
          <p:nvPr/>
        </p:nvSpPr>
        <p:spPr bwMode="auto">
          <a:xfrm rot="16200000">
            <a:off x="4960150" y="2140731"/>
            <a:ext cx="31750" cy="52387"/>
          </a:xfrm>
          <a:prstGeom prst="rtTriangle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233" name="Line 73"/>
          <p:cNvSpPr>
            <a:spLocks noChangeShapeType="1"/>
          </p:cNvSpPr>
          <p:nvPr/>
        </p:nvSpPr>
        <p:spPr bwMode="auto">
          <a:xfrm>
            <a:off x="3951293" y="2228838"/>
            <a:ext cx="11795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234" name="Line 74"/>
          <p:cNvSpPr>
            <a:spLocks noChangeShapeType="1"/>
          </p:cNvSpPr>
          <p:nvPr/>
        </p:nvSpPr>
        <p:spPr bwMode="auto">
          <a:xfrm>
            <a:off x="5008568" y="1801800"/>
            <a:ext cx="349250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2235" name="Freeform 75"/>
          <p:cNvSpPr>
            <a:spLocks/>
          </p:cNvSpPr>
          <p:nvPr/>
        </p:nvSpPr>
        <p:spPr bwMode="auto">
          <a:xfrm>
            <a:off x="4025906" y="1571613"/>
            <a:ext cx="995362" cy="587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84"/>
              </a:cxn>
              <a:cxn ang="0">
                <a:pos x="384" y="384"/>
              </a:cxn>
              <a:cxn ang="0">
                <a:pos x="384" y="0"/>
              </a:cxn>
            </a:cxnLst>
            <a:rect l="0" t="0" r="r" b="b"/>
            <a:pathLst>
              <a:path w="384" h="384">
                <a:moveTo>
                  <a:pt x="0" y="0"/>
                </a:moveTo>
                <a:lnTo>
                  <a:pt x="0" y="384"/>
                </a:lnTo>
                <a:lnTo>
                  <a:pt x="384" y="384"/>
                </a:lnTo>
                <a:lnTo>
                  <a:pt x="384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236" name="Line 76"/>
          <p:cNvSpPr>
            <a:spLocks noChangeShapeType="1"/>
          </p:cNvSpPr>
          <p:nvPr/>
        </p:nvSpPr>
        <p:spPr bwMode="auto">
          <a:xfrm>
            <a:off x="3865568" y="2139938"/>
            <a:ext cx="1033463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4094168" y="1725600"/>
            <a:ext cx="814388" cy="414338"/>
            <a:chOff x="1392" y="1651"/>
            <a:chExt cx="513" cy="261"/>
          </a:xfrm>
        </p:grpSpPr>
        <p:grpSp>
          <p:nvGrpSpPr>
            <p:cNvPr id="3" name="Group 78"/>
            <p:cNvGrpSpPr>
              <a:grpSpLocks/>
            </p:cNvGrpSpPr>
            <p:nvPr/>
          </p:nvGrpSpPr>
          <p:grpSpPr bwMode="auto">
            <a:xfrm>
              <a:off x="1488" y="1864"/>
              <a:ext cx="48" cy="48"/>
              <a:chOff x="3605" y="1651"/>
              <a:chExt cx="137" cy="158"/>
            </a:xfrm>
          </p:grpSpPr>
          <p:sp>
            <p:nvSpPr>
              <p:cNvPr id="92239" name="Oval 79"/>
              <p:cNvSpPr>
                <a:spLocks noChangeArrowheads="1"/>
              </p:cNvSpPr>
              <p:nvPr/>
            </p:nvSpPr>
            <p:spPr bwMode="auto">
              <a:xfrm>
                <a:off x="3605" y="1672"/>
                <a:ext cx="54" cy="5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40" name="Oval 80"/>
              <p:cNvSpPr>
                <a:spLocks noChangeArrowheads="1"/>
              </p:cNvSpPr>
              <p:nvPr/>
            </p:nvSpPr>
            <p:spPr bwMode="auto">
              <a:xfrm>
                <a:off x="3605" y="1734"/>
                <a:ext cx="75" cy="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41" name="Oval 81"/>
              <p:cNvSpPr>
                <a:spLocks noChangeArrowheads="1"/>
              </p:cNvSpPr>
              <p:nvPr/>
            </p:nvSpPr>
            <p:spPr bwMode="auto">
              <a:xfrm>
                <a:off x="3646" y="1651"/>
                <a:ext cx="34" cy="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42" name="Oval 82"/>
              <p:cNvSpPr>
                <a:spLocks noChangeArrowheads="1"/>
              </p:cNvSpPr>
              <p:nvPr/>
            </p:nvSpPr>
            <p:spPr bwMode="auto">
              <a:xfrm>
                <a:off x="3667" y="1672"/>
                <a:ext cx="75" cy="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4" name="Group 83"/>
            <p:cNvGrpSpPr>
              <a:grpSpLocks/>
            </p:cNvGrpSpPr>
            <p:nvPr/>
          </p:nvGrpSpPr>
          <p:grpSpPr bwMode="auto">
            <a:xfrm>
              <a:off x="1584" y="1864"/>
              <a:ext cx="48" cy="48"/>
              <a:chOff x="3605" y="1651"/>
              <a:chExt cx="137" cy="158"/>
            </a:xfrm>
          </p:grpSpPr>
          <p:sp>
            <p:nvSpPr>
              <p:cNvPr id="92244" name="Oval 84"/>
              <p:cNvSpPr>
                <a:spLocks noChangeArrowheads="1"/>
              </p:cNvSpPr>
              <p:nvPr/>
            </p:nvSpPr>
            <p:spPr bwMode="auto">
              <a:xfrm>
                <a:off x="3605" y="1672"/>
                <a:ext cx="54" cy="5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45" name="Oval 85"/>
              <p:cNvSpPr>
                <a:spLocks noChangeArrowheads="1"/>
              </p:cNvSpPr>
              <p:nvPr/>
            </p:nvSpPr>
            <p:spPr bwMode="auto">
              <a:xfrm>
                <a:off x="3605" y="1734"/>
                <a:ext cx="75" cy="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46" name="Oval 86"/>
              <p:cNvSpPr>
                <a:spLocks noChangeArrowheads="1"/>
              </p:cNvSpPr>
              <p:nvPr/>
            </p:nvSpPr>
            <p:spPr bwMode="auto">
              <a:xfrm>
                <a:off x="3646" y="1651"/>
                <a:ext cx="34" cy="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47" name="Oval 87"/>
              <p:cNvSpPr>
                <a:spLocks noChangeArrowheads="1"/>
              </p:cNvSpPr>
              <p:nvPr/>
            </p:nvSpPr>
            <p:spPr bwMode="auto">
              <a:xfrm>
                <a:off x="3667" y="1672"/>
                <a:ext cx="75" cy="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92248" name="Oval 88"/>
            <p:cNvSpPr>
              <a:spLocks noChangeArrowheads="1"/>
            </p:cNvSpPr>
            <p:nvPr/>
          </p:nvSpPr>
          <p:spPr bwMode="auto">
            <a:xfrm>
              <a:off x="1503" y="1816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49" name="Oval 89"/>
            <p:cNvSpPr>
              <a:spLocks noChangeArrowheads="1"/>
            </p:cNvSpPr>
            <p:nvPr/>
          </p:nvSpPr>
          <p:spPr bwMode="auto">
            <a:xfrm>
              <a:off x="1518" y="1669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50" name="Oval 90"/>
            <p:cNvSpPr>
              <a:spLocks noChangeArrowheads="1"/>
            </p:cNvSpPr>
            <p:nvPr/>
          </p:nvSpPr>
          <p:spPr bwMode="auto">
            <a:xfrm>
              <a:off x="1584" y="1783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51" name="Oval 91"/>
            <p:cNvSpPr>
              <a:spLocks noChangeArrowheads="1"/>
            </p:cNvSpPr>
            <p:nvPr/>
          </p:nvSpPr>
          <p:spPr bwMode="auto">
            <a:xfrm>
              <a:off x="1455" y="1735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52" name="Oval 92"/>
            <p:cNvSpPr>
              <a:spLocks noChangeArrowheads="1"/>
            </p:cNvSpPr>
            <p:nvPr/>
          </p:nvSpPr>
          <p:spPr bwMode="auto">
            <a:xfrm>
              <a:off x="1632" y="1687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53" name="Oval 93"/>
            <p:cNvSpPr>
              <a:spLocks noChangeArrowheads="1"/>
            </p:cNvSpPr>
            <p:nvPr/>
          </p:nvSpPr>
          <p:spPr bwMode="auto">
            <a:xfrm>
              <a:off x="1392" y="1687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54" name="Oval 94"/>
            <p:cNvSpPr>
              <a:spLocks noChangeArrowheads="1"/>
            </p:cNvSpPr>
            <p:nvPr/>
          </p:nvSpPr>
          <p:spPr bwMode="auto">
            <a:xfrm>
              <a:off x="1584" y="1720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5" name="Group 95"/>
            <p:cNvGrpSpPr>
              <a:grpSpLocks/>
            </p:cNvGrpSpPr>
            <p:nvPr/>
          </p:nvGrpSpPr>
          <p:grpSpPr bwMode="auto">
            <a:xfrm>
              <a:off x="1728" y="1864"/>
              <a:ext cx="48" cy="48"/>
              <a:chOff x="3605" y="1651"/>
              <a:chExt cx="137" cy="158"/>
            </a:xfrm>
          </p:grpSpPr>
          <p:sp>
            <p:nvSpPr>
              <p:cNvPr id="92256" name="Oval 96"/>
              <p:cNvSpPr>
                <a:spLocks noChangeArrowheads="1"/>
              </p:cNvSpPr>
              <p:nvPr/>
            </p:nvSpPr>
            <p:spPr bwMode="auto">
              <a:xfrm>
                <a:off x="3605" y="1672"/>
                <a:ext cx="54" cy="5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57" name="Oval 97"/>
              <p:cNvSpPr>
                <a:spLocks noChangeArrowheads="1"/>
              </p:cNvSpPr>
              <p:nvPr/>
            </p:nvSpPr>
            <p:spPr bwMode="auto">
              <a:xfrm>
                <a:off x="3605" y="1734"/>
                <a:ext cx="75" cy="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58" name="Oval 98"/>
              <p:cNvSpPr>
                <a:spLocks noChangeArrowheads="1"/>
              </p:cNvSpPr>
              <p:nvPr/>
            </p:nvSpPr>
            <p:spPr bwMode="auto">
              <a:xfrm>
                <a:off x="3646" y="1651"/>
                <a:ext cx="34" cy="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59" name="Oval 99"/>
              <p:cNvSpPr>
                <a:spLocks noChangeArrowheads="1"/>
              </p:cNvSpPr>
              <p:nvPr/>
            </p:nvSpPr>
            <p:spPr bwMode="auto">
              <a:xfrm>
                <a:off x="3667" y="1672"/>
                <a:ext cx="75" cy="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6" name="Group 100"/>
            <p:cNvGrpSpPr>
              <a:grpSpLocks/>
            </p:cNvGrpSpPr>
            <p:nvPr/>
          </p:nvGrpSpPr>
          <p:grpSpPr bwMode="auto">
            <a:xfrm>
              <a:off x="1824" y="1864"/>
              <a:ext cx="48" cy="48"/>
              <a:chOff x="3605" y="1651"/>
              <a:chExt cx="137" cy="158"/>
            </a:xfrm>
          </p:grpSpPr>
          <p:sp>
            <p:nvSpPr>
              <p:cNvPr id="92261" name="Oval 101"/>
              <p:cNvSpPr>
                <a:spLocks noChangeArrowheads="1"/>
              </p:cNvSpPr>
              <p:nvPr/>
            </p:nvSpPr>
            <p:spPr bwMode="auto">
              <a:xfrm>
                <a:off x="3605" y="1672"/>
                <a:ext cx="54" cy="5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62" name="Oval 102"/>
              <p:cNvSpPr>
                <a:spLocks noChangeArrowheads="1"/>
              </p:cNvSpPr>
              <p:nvPr/>
            </p:nvSpPr>
            <p:spPr bwMode="auto">
              <a:xfrm>
                <a:off x="3605" y="1734"/>
                <a:ext cx="75" cy="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63" name="Oval 103"/>
              <p:cNvSpPr>
                <a:spLocks noChangeArrowheads="1"/>
              </p:cNvSpPr>
              <p:nvPr/>
            </p:nvSpPr>
            <p:spPr bwMode="auto">
              <a:xfrm>
                <a:off x="3646" y="1651"/>
                <a:ext cx="34" cy="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64" name="Oval 104"/>
              <p:cNvSpPr>
                <a:spLocks noChangeArrowheads="1"/>
              </p:cNvSpPr>
              <p:nvPr/>
            </p:nvSpPr>
            <p:spPr bwMode="auto">
              <a:xfrm>
                <a:off x="3667" y="1672"/>
                <a:ext cx="75" cy="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92265" name="Oval 105"/>
            <p:cNvSpPr>
              <a:spLocks noChangeArrowheads="1"/>
            </p:cNvSpPr>
            <p:nvPr/>
          </p:nvSpPr>
          <p:spPr bwMode="auto">
            <a:xfrm>
              <a:off x="1743" y="1816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66" name="Oval 106"/>
            <p:cNvSpPr>
              <a:spLocks noChangeArrowheads="1"/>
            </p:cNvSpPr>
            <p:nvPr/>
          </p:nvSpPr>
          <p:spPr bwMode="auto">
            <a:xfrm>
              <a:off x="1776" y="1651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67" name="Oval 107"/>
            <p:cNvSpPr>
              <a:spLocks noChangeArrowheads="1"/>
            </p:cNvSpPr>
            <p:nvPr/>
          </p:nvSpPr>
          <p:spPr bwMode="auto">
            <a:xfrm>
              <a:off x="1824" y="1783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68" name="Oval 108"/>
            <p:cNvSpPr>
              <a:spLocks noChangeArrowheads="1"/>
            </p:cNvSpPr>
            <p:nvPr/>
          </p:nvSpPr>
          <p:spPr bwMode="auto">
            <a:xfrm>
              <a:off x="1695" y="1735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69" name="Oval 109"/>
            <p:cNvSpPr>
              <a:spLocks noChangeArrowheads="1"/>
            </p:cNvSpPr>
            <p:nvPr/>
          </p:nvSpPr>
          <p:spPr bwMode="auto">
            <a:xfrm>
              <a:off x="1872" y="1687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70" name="Oval 110"/>
            <p:cNvSpPr>
              <a:spLocks noChangeArrowheads="1"/>
            </p:cNvSpPr>
            <p:nvPr/>
          </p:nvSpPr>
          <p:spPr bwMode="auto">
            <a:xfrm>
              <a:off x="1680" y="1660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71" name="Oval 111"/>
            <p:cNvSpPr>
              <a:spLocks noChangeArrowheads="1"/>
            </p:cNvSpPr>
            <p:nvPr/>
          </p:nvSpPr>
          <p:spPr bwMode="auto">
            <a:xfrm>
              <a:off x="1872" y="1735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92276" name="Rectangle 116"/>
          <p:cNvSpPr>
            <a:spLocks noChangeArrowheads="1"/>
          </p:cNvSpPr>
          <p:nvPr/>
        </p:nvSpPr>
        <p:spPr bwMode="auto">
          <a:xfrm>
            <a:off x="3865568" y="2411400"/>
            <a:ext cx="1585913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defTabSz="762000" eaLnBrk="1" hangingPunct="1"/>
            <a:r>
              <a:rPr kumimoji="1" lang="en-US" altLang="ko-KR" sz="1200" b="1" dirty="0">
                <a:latin typeface="굴림" pitchFamily="34" charset="-127"/>
                <a:ea typeface="굴림" pitchFamily="34" charset="-127"/>
              </a:rPr>
              <a:t>A</a:t>
            </a:r>
            <a:r>
              <a:rPr kumimoji="1" lang="en-US" altLang="ko-KR" sz="1200" b="1" dirty="0" smtClean="0">
                <a:latin typeface="굴림" pitchFamily="34" charset="-127"/>
                <a:ea typeface="굴림" pitchFamily="34" charset="-127"/>
              </a:rPr>
              <a:t>eration </a:t>
            </a:r>
            <a:r>
              <a:rPr kumimoji="1" lang="en-US" altLang="ko-KR" sz="1200" b="1" dirty="0">
                <a:latin typeface="굴림" pitchFamily="34" charset="-127"/>
                <a:ea typeface="굴림" pitchFamily="34" charset="-127"/>
              </a:rPr>
              <a:t>tank</a:t>
            </a:r>
          </a:p>
        </p:txBody>
      </p:sp>
      <p:sp>
        <p:nvSpPr>
          <p:cNvPr id="92278" name="Line 118"/>
          <p:cNvSpPr>
            <a:spLocks noChangeShapeType="1"/>
          </p:cNvSpPr>
          <p:nvPr/>
        </p:nvSpPr>
        <p:spPr bwMode="auto">
          <a:xfrm>
            <a:off x="3636968" y="1801800"/>
            <a:ext cx="349250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2295" name="Rectangle 135"/>
          <p:cNvSpPr>
            <a:spLocks noChangeArrowheads="1"/>
          </p:cNvSpPr>
          <p:nvPr/>
        </p:nvSpPr>
        <p:spPr bwMode="auto">
          <a:xfrm>
            <a:off x="5241930" y="2420924"/>
            <a:ext cx="1752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defTabSz="762000" eaLnBrk="1" hangingPunct="1">
              <a:lnSpc>
                <a:spcPct val="80000"/>
              </a:lnSpc>
            </a:pPr>
            <a:r>
              <a:rPr kumimoji="1" lang="en-US" altLang="ko-KR" sz="1200" b="1" dirty="0">
                <a:ea typeface="굴림" pitchFamily="34" charset="-127"/>
              </a:rPr>
              <a:t>Secondary</a:t>
            </a:r>
            <a:r>
              <a:rPr kumimoji="1" lang="en-US" altLang="ko-KR" sz="900" b="1" dirty="0">
                <a:ea typeface="굴림" pitchFamily="34" charset="-127"/>
              </a:rPr>
              <a:t> </a:t>
            </a:r>
            <a:r>
              <a:rPr kumimoji="1" lang="en-US" altLang="ko-KR" sz="1200" b="1" dirty="0">
                <a:ea typeface="굴림" pitchFamily="34" charset="-127"/>
              </a:rPr>
              <a:t>Clarifier</a:t>
            </a:r>
          </a:p>
        </p:txBody>
      </p:sp>
      <p:sp>
        <p:nvSpPr>
          <p:cNvPr id="92357" name="Rectangle 197"/>
          <p:cNvSpPr>
            <a:spLocks noChangeArrowheads="1"/>
          </p:cNvSpPr>
          <p:nvPr/>
        </p:nvSpPr>
        <p:spPr bwMode="auto">
          <a:xfrm>
            <a:off x="2452678" y="1771631"/>
            <a:ext cx="1136650" cy="441325"/>
          </a:xfrm>
          <a:prstGeom prst="rect">
            <a:avLst/>
          </a:prstGeom>
          <a:gradFill rotWithShape="0">
            <a:gsLst>
              <a:gs pos="0">
                <a:srgbClr val="CC9900"/>
              </a:gs>
              <a:gs pos="100000">
                <a:srgbClr val="CC9900">
                  <a:gamma/>
                  <a:shade val="4000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58" name="Line 198"/>
          <p:cNvSpPr>
            <a:spLocks noChangeShapeType="1"/>
          </p:cNvSpPr>
          <p:nvPr/>
        </p:nvSpPr>
        <p:spPr bwMode="auto">
          <a:xfrm>
            <a:off x="2447916" y="1765281"/>
            <a:ext cx="1158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2359" name="Rectangle 199"/>
          <p:cNvSpPr>
            <a:spLocks noChangeArrowheads="1"/>
          </p:cNvSpPr>
          <p:nvPr/>
        </p:nvSpPr>
        <p:spPr bwMode="auto">
          <a:xfrm>
            <a:off x="2452678" y="1727181"/>
            <a:ext cx="19050" cy="3683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60" name="Rectangle 200"/>
          <p:cNvSpPr>
            <a:spLocks noChangeArrowheads="1"/>
          </p:cNvSpPr>
          <p:nvPr/>
        </p:nvSpPr>
        <p:spPr bwMode="auto">
          <a:xfrm>
            <a:off x="3589328" y="1717656"/>
            <a:ext cx="20638" cy="406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61" name="AutoShape 201"/>
          <p:cNvSpPr>
            <a:spLocks noChangeArrowheads="1"/>
          </p:cNvSpPr>
          <p:nvPr/>
        </p:nvSpPr>
        <p:spPr bwMode="auto">
          <a:xfrm rot="10800000" flipH="1">
            <a:off x="2544753" y="1690669"/>
            <a:ext cx="87313" cy="71437"/>
          </a:xfrm>
          <a:prstGeom prst="triangle">
            <a:avLst>
              <a:gd name="adj" fmla="val 4999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62" name="Line 202"/>
          <p:cNvSpPr>
            <a:spLocks noChangeShapeType="1"/>
          </p:cNvSpPr>
          <p:nvPr/>
        </p:nvSpPr>
        <p:spPr bwMode="auto">
          <a:xfrm>
            <a:off x="2554278" y="1784331"/>
            <a:ext cx="71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2363" name="Line 203"/>
          <p:cNvSpPr>
            <a:spLocks noChangeShapeType="1"/>
          </p:cNvSpPr>
          <p:nvPr/>
        </p:nvSpPr>
        <p:spPr bwMode="auto">
          <a:xfrm>
            <a:off x="2568566" y="1801794"/>
            <a:ext cx="44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2364" name="Line 204"/>
          <p:cNvSpPr>
            <a:spLocks noChangeShapeType="1"/>
          </p:cNvSpPr>
          <p:nvPr/>
        </p:nvSpPr>
        <p:spPr bwMode="auto">
          <a:xfrm>
            <a:off x="2579678" y="1819256"/>
            <a:ext cx="22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2365" name="AutoShape 205"/>
          <p:cNvSpPr>
            <a:spLocks noChangeArrowheads="1"/>
          </p:cNvSpPr>
          <p:nvPr/>
        </p:nvSpPr>
        <p:spPr bwMode="auto">
          <a:xfrm>
            <a:off x="2970203" y="1698606"/>
            <a:ext cx="165100" cy="409575"/>
          </a:xfrm>
          <a:prstGeom prst="parallelogram">
            <a:avLst>
              <a:gd name="adj" fmla="val 8148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66" name="Line 206"/>
          <p:cNvSpPr>
            <a:spLocks noChangeShapeType="1"/>
          </p:cNvSpPr>
          <p:nvPr/>
        </p:nvSpPr>
        <p:spPr bwMode="auto">
          <a:xfrm>
            <a:off x="2379653" y="2138344"/>
            <a:ext cx="355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67" name="Line 207"/>
          <p:cNvSpPr>
            <a:spLocks noChangeShapeType="1"/>
          </p:cNvSpPr>
          <p:nvPr/>
        </p:nvSpPr>
        <p:spPr bwMode="auto">
          <a:xfrm>
            <a:off x="2928928" y="2138344"/>
            <a:ext cx="7905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68" name="Line 208"/>
          <p:cNvSpPr>
            <a:spLocks noChangeShapeType="1"/>
          </p:cNvSpPr>
          <p:nvPr/>
        </p:nvSpPr>
        <p:spPr bwMode="auto">
          <a:xfrm rot="2891141" flipH="1">
            <a:off x="2697153" y="2178031"/>
            <a:ext cx="138113" cy="47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69" name="Line 209"/>
          <p:cNvSpPr>
            <a:spLocks noChangeShapeType="1"/>
          </p:cNvSpPr>
          <p:nvPr/>
        </p:nvSpPr>
        <p:spPr bwMode="auto">
          <a:xfrm>
            <a:off x="2787641" y="2227244"/>
            <a:ext cx="8731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70" name="Line 210"/>
          <p:cNvSpPr>
            <a:spLocks noChangeShapeType="1"/>
          </p:cNvSpPr>
          <p:nvPr/>
        </p:nvSpPr>
        <p:spPr bwMode="auto">
          <a:xfrm rot="-2891141">
            <a:off x="2832884" y="2186763"/>
            <a:ext cx="136525" cy="47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71" name="Rectangle 211"/>
          <p:cNvSpPr>
            <a:spLocks noChangeArrowheads="1"/>
          </p:cNvSpPr>
          <p:nvPr/>
        </p:nvSpPr>
        <p:spPr bwMode="auto">
          <a:xfrm>
            <a:off x="2451091" y="1724006"/>
            <a:ext cx="22225" cy="40481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72" name="Rectangle 212"/>
          <p:cNvSpPr>
            <a:spLocks noChangeArrowheads="1"/>
          </p:cNvSpPr>
          <p:nvPr/>
        </p:nvSpPr>
        <p:spPr bwMode="auto">
          <a:xfrm>
            <a:off x="3170228" y="1706544"/>
            <a:ext cx="22225" cy="40481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73" name="AutoShape 213"/>
          <p:cNvSpPr>
            <a:spLocks noChangeArrowheads="1"/>
          </p:cNvSpPr>
          <p:nvPr/>
        </p:nvSpPr>
        <p:spPr bwMode="auto">
          <a:xfrm>
            <a:off x="3338503" y="1698606"/>
            <a:ext cx="165100" cy="409575"/>
          </a:xfrm>
          <a:prstGeom prst="parallelogram">
            <a:avLst>
              <a:gd name="adj" fmla="val 8148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74" name="Rectangle 214"/>
          <p:cNvSpPr>
            <a:spLocks noChangeArrowheads="1"/>
          </p:cNvSpPr>
          <p:nvPr/>
        </p:nvSpPr>
        <p:spPr bwMode="auto">
          <a:xfrm>
            <a:off x="5357818" y="1714488"/>
            <a:ext cx="1136650" cy="441325"/>
          </a:xfrm>
          <a:prstGeom prst="rect">
            <a:avLst/>
          </a:prstGeom>
          <a:gradFill rotWithShape="0">
            <a:gsLst>
              <a:gs pos="0">
                <a:srgbClr val="CC9900"/>
              </a:gs>
              <a:gs pos="100000">
                <a:srgbClr val="CC9900">
                  <a:gamma/>
                  <a:shade val="4000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75" name="Line 215"/>
          <p:cNvSpPr>
            <a:spLocks noChangeShapeType="1"/>
          </p:cNvSpPr>
          <p:nvPr/>
        </p:nvSpPr>
        <p:spPr bwMode="auto">
          <a:xfrm>
            <a:off x="5353056" y="1708138"/>
            <a:ext cx="1158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2376" name="Rectangle 216"/>
          <p:cNvSpPr>
            <a:spLocks noChangeArrowheads="1"/>
          </p:cNvSpPr>
          <p:nvPr/>
        </p:nvSpPr>
        <p:spPr bwMode="auto">
          <a:xfrm>
            <a:off x="5357818" y="1670038"/>
            <a:ext cx="19050" cy="3683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77" name="Rectangle 217"/>
          <p:cNvSpPr>
            <a:spLocks noChangeArrowheads="1"/>
          </p:cNvSpPr>
          <p:nvPr/>
        </p:nvSpPr>
        <p:spPr bwMode="auto">
          <a:xfrm>
            <a:off x="6494468" y="1660513"/>
            <a:ext cx="20638" cy="406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78" name="AutoShape 218"/>
          <p:cNvSpPr>
            <a:spLocks noChangeArrowheads="1"/>
          </p:cNvSpPr>
          <p:nvPr/>
        </p:nvSpPr>
        <p:spPr bwMode="auto">
          <a:xfrm rot="10800000" flipH="1">
            <a:off x="5449893" y="1633525"/>
            <a:ext cx="87313" cy="71438"/>
          </a:xfrm>
          <a:prstGeom prst="triangle">
            <a:avLst>
              <a:gd name="adj" fmla="val 4999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79" name="Line 219"/>
          <p:cNvSpPr>
            <a:spLocks noChangeShapeType="1"/>
          </p:cNvSpPr>
          <p:nvPr/>
        </p:nvSpPr>
        <p:spPr bwMode="auto">
          <a:xfrm>
            <a:off x="5459418" y="1727188"/>
            <a:ext cx="71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2380" name="Line 220"/>
          <p:cNvSpPr>
            <a:spLocks noChangeShapeType="1"/>
          </p:cNvSpPr>
          <p:nvPr/>
        </p:nvSpPr>
        <p:spPr bwMode="auto">
          <a:xfrm>
            <a:off x="5473706" y="1744650"/>
            <a:ext cx="44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2381" name="Line 221"/>
          <p:cNvSpPr>
            <a:spLocks noChangeShapeType="1"/>
          </p:cNvSpPr>
          <p:nvPr/>
        </p:nvSpPr>
        <p:spPr bwMode="auto">
          <a:xfrm>
            <a:off x="5484818" y="1762113"/>
            <a:ext cx="22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2382" name="AutoShape 222"/>
          <p:cNvSpPr>
            <a:spLocks noChangeArrowheads="1"/>
          </p:cNvSpPr>
          <p:nvPr/>
        </p:nvSpPr>
        <p:spPr bwMode="auto">
          <a:xfrm>
            <a:off x="5875343" y="1641463"/>
            <a:ext cx="165100" cy="409575"/>
          </a:xfrm>
          <a:prstGeom prst="parallelogram">
            <a:avLst>
              <a:gd name="adj" fmla="val 8148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83" name="Line 223"/>
          <p:cNvSpPr>
            <a:spLocks noChangeShapeType="1"/>
          </p:cNvSpPr>
          <p:nvPr/>
        </p:nvSpPr>
        <p:spPr bwMode="auto">
          <a:xfrm>
            <a:off x="5284793" y="2081200"/>
            <a:ext cx="355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84" name="Line 224"/>
          <p:cNvSpPr>
            <a:spLocks noChangeShapeType="1"/>
          </p:cNvSpPr>
          <p:nvPr/>
        </p:nvSpPr>
        <p:spPr bwMode="auto">
          <a:xfrm>
            <a:off x="5834068" y="2081200"/>
            <a:ext cx="7905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85" name="Line 225"/>
          <p:cNvSpPr>
            <a:spLocks noChangeShapeType="1"/>
          </p:cNvSpPr>
          <p:nvPr/>
        </p:nvSpPr>
        <p:spPr bwMode="auto">
          <a:xfrm rot="2891141" flipH="1">
            <a:off x="5602294" y="2120887"/>
            <a:ext cx="138112" cy="47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86" name="Line 226"/>
          <p:cNvSpPr>
            <a:spLocks noChangeShapeType="1"/>
          </p:cNvSpPr>
          <p:nvPr/>
        </p:nvSpPr>
        <p:spPr bwMode="auto">
          <a:xfrm>
            <a:off x="5692781" y="2170100"/>
            <a:ext cx="8731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87" name="Line 227"/>
          <p:cNvSpPr>
            <a:spLocks noChangeShapeType="1"/>
          </p:cNvSpPr>
          <p:nvPr/>
        </p:nvSpPr>
        <p:spPr bwMode="auto">
          <a:xfrm rot="-2891141">
            <a:off x="5738024" y="2129620"/>
            <a:ext cx="136525" cy="47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88" name="Rectangle 228"/>
          <p:cNvSpPr>
            <a:spLocks noChangeArrowheads="1"/>
          </p:cNvSpPr>
          <p:nvPr/>
        </p:nvSpPr>
        <p:spPr bwMode="auto">
          <a:xfrm>
            <a:off x="5356231" y="1666863"/>
            <a:ext cx="22225" cy="40481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89" name="Rectangle 229"/>
          <p:cNvSpPr>
            <a:spLocks noChangeArrowheads="1"/>
          </p:cNvSpPr>
          <p:nvPr/>
        </p:nvSpPr>
        <p:spPr bwMode="auto">
          <a:xfrm>
            <a:off x="6075368" y="1649400"/>
            <a:ext cx="22225" cy="40481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90" name="AutoShape 230"/>
          <p:cNvSpPr>
            <a:spLocks noChangeArrowheads="1"/>
          </p:cNvSpPr>
          <p:nvPr/>
        </p:nvSpPr>
        <p:spPr bwMode="auto">
          <a:xfrm>
            <a:off x="6243643" y="1641463"/>
            <a:ext cx="165100" cy="409575"/>
          </a:xfrm>
          <a:prstGeom prst="parallelogram">
            <a:avLst>
              <a:gd name="adj" fmla="val 8148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407" name="Line 247"/>
          <p:cNvSpPr>
            <a:spLocks noChangeShapeType="1"/>
          </p:cNvSpPr>
          <p:nvPr/>
        </p:nvSpPr>
        <p:spPr bwMode="auto">
          <a:xfrm>
            <a:off x="6532568" y="1801800"/>
            <a:ext cx="349250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grpSp>
        <p:nvGrpSpPr>
          <p:cNvPr id="7" name="Group 251"/>
          <p:cNvGrpSpPr>
            <a:grpSpLocks/>
          </p:cNvGrpSpPr>
          <p:nvPr/>
        </p:nvGrpSpPr>
        <p:grpSpPr bwMode="auto">
          <a:xfrm>
            <a:off x="4071934" y="2857496"/>
            <a:ext cx="369888" cy="368300"/>
            <a:chOff x="874" y="2549"/>
            <a:chExt cx="348" cy="394"/>
          </a:xfrm>
        </p:grpSpPr>
        <p:grpSp>
          <p:nvGrpSpPr>
            <p:cNvPr id="8" name="Group 252"/>
            <p:cNvGrpSpPr>
              <a:grpSpLocks/>
            </p:cNvGrpSpPr>
            <p:nvPr/>
          </p:nvGrpSpPr>
          <p:grpSpPr bwMode="auto">
            <a:xfrm>
              <a:off x="908" y="2812"/>
              <a:ext cx="280" cy="107"/>
              <a:chOff x="908" y="2812"/>
              <a:chExt cx="280" cy="107"/>
            </a:xfrm>
          </p:grpSpPr>
          <p:sp>
            <p:nvSpPr>
              <p:cNvPr id="92413" name="Oval 253"/>
              <p:cNvSpPr>
                <a:spLocks noChangeArrowheads="1"/>
              </p:cNvSpPr>
              <p:nvPr/>
            </p:nvSpPr>
            <p:spPr bwMode="auto">
              <a:xfrm>
                <a:off x="1156" y="2812"/>
                <a:ext cx="32" cy="10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414" name="Oval 254"/>
              <p:cNvSpPr>
                <a:spLocks noChangeArrowheads="1"/>
              </p:cNvSpPr>
              <p:nvPr/>
            </p:nvSpPr>
            <p:spPr bwMode="auto">
              <a:xfrm>
                <a:off x="908" y="2812"/>
                <a:ext cx="48" cy="10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415" name="Rectangle 255"/>
              <p:cNvSpPr>
                <a:spLocks noChangeArrowheads="1"/>
              </p:cNvSpPr>
              <p:nvPr/>
            </p:nvSpPr>
            <p:spPr bwMode="auto">
              <a:xfrm>
                <a:off x="933" y="2812"/>
                <a:ext cx="231" cy="10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92416" name="Rectangle 256"/>
            <p:cNvSpPr>
              <a:spLocks noChangeArrowheads="1"/>
            </p:cNvSpPr>
            <p:nvPr/>
          </p:nvSpPr>
          <p:spPr bwMode="auto">
            <a:xfrm>
              <a:off x="940" y="2929"/>
              <a:ext cx="15" cy="12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17" name="Rectangle 257"/>
            <p:cNvSpPr>
              <a:spLocks noChangeArrowheads="1"/>
            </p:cNvSpPr>
            <p:nvPr/>
          </p:nvSpPr>
          <p:spPr bwMode="auto">
            <a:xfrm>
              <a:off x="1144" y="2927"/>
              <a:ext cx="18" cy="16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18" name="Rectangle 258"/>
            <p:cNvSpPr>
              <a:spLocks noChangeArrowheads="1"/>
            </p:cNvSpPr>
            <p:nvPr/>
          </p:nvSpPr>
          <p:spPr bwMode="auto">
            <a:xfrm>
              <a:off x="874" y="2793"/>
              <a:ext cx="348" cy="11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19" name="Rectangle 259"/>
            <p:cNvSpPr>
              <a:spLocks noChangeArrowheads="1"/>
            </p:cNvSpPr>
            <p:nvPr/>
          </p:nvSpPr>
          <p:spPr bwMode="auto">
            <a:xfrm>
              <a:off x="936" y="2549"/>
              <a:ext cx="261" cy="6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20" name="Rectangle 260"/>
            <p:cNvSpPr>
              <a:spLocks noChangeArrowheads="1"/>
            </p:cNvSpPr>
            <p:nvPr/>
          </p:nvSpPr>
          <p:spPr bwMode="auto">
            <a:xfrm>
              <a:off x="910" y="2672"/>
              <a:ext cx="16" cy="10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21" name="Rectangle 261"/>
            <p:cNvSpPr>
              <a:spLocks noChangeArrowheads="1"/>
            </p:cNvSpPr>
            <p:nvPr/>
          </p:nvSpPr>
          <p:spPr bwMode="auto">
            <a:xfrm>
              <a:off x="931" y="2672"/>
              <a:ext cx="80" cy="10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22" name="AutoShape 262"/>
            <p:cNvSpPr>
              <a:spLocks noChangeArrowheads="1"/>
            </p:cNvSpPr>
            <p:nvPr/>
          </p:nvSpPr>
          <p:spPr bwMode="auto">
            <a:xfrm rot="5400000" flipV="1">
              <a:off x="973" y="2717"/>
              <a:ext cx="98" cy="8"/>
            </a:xfrm>
            <a:custGeom>
              <a:avLst/>
              <a:gdLst>
                <a:gd name="G0" fmla="+- 1979 0 0"/>
                <a:gd name="G1" fmla="+- 21600 0 1979"/>
                <a:gd name="G2" fmla="*/ 1979 1 2"/>
                <a:gd name="G3" fmla="+- 21600 0 G2"/>
                <a:gd name="G4" fmla="+/ 1979 21600 2"/>
                <a:gd name="G5" fmla="+/ G1 0 2"/>
                <a:gd name="G6" fmla="*/ 21600 21600 1979"/>
                <a:gd name="G7" fmla="*/ G6 1 2"/>
                <a:gd name="G8" fmla="+- 21600 0 G7"/>
                <a:gd name="G9" fmla="*/ 21600 1 2"/>
                <a:gd name="G10" fmla="+- 1979 0 G9"/>
                <a:gd name="G11" fmla="?: G10 G8 0"/>
                <a:gd name="G12" fmla="?: G10 G7 21600"/>
                <a:gd name="T0" fmla="*/ 20610 w 21600"/>
                <a:gd name="T1" fmla="*/ 10800 h 21600"/>
                <a:gd name="T2" fmla="*/ 10800 w 21600"/>
                <a:gd name="T3" fmla="*/ 21600 h 21600"/>
                <a:gd name="T4" fmla="*/ 990 w 21600"/>
                <a:gd name="T5" fmla="*/ 10800 h 21600"/>
                <a:gd name="T6" fmla="*/ 10800 w 21600"/>
                <a:gd name="T7" fmla="*/ 0 h 21600"/>
                <a:gd name="T8" fmla="*/ 2790 w 21600"/>
                <a:gd name="T9" fmla="*/ 2790 h 21600"/>
                <a:gd name="T10" fmla="*/ 18810 w 21600"/>
                <a:gd name="T11" fmla="*/ 1881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979" y="21600"/>
                  </a:lnTo>
                  <a:lnTo>
                    <a:pt x="19621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23" name="Rectangle 263"/>
            <p:cNvSpPr>
              <a:spLocks noChangeArrowheads="1"/>
            </p:cNvSpPr>
            <p:nvPr/>
          </p:nvSpPr>
          <p:spPr bwMode="auto">
            <a:xfrm>
              <a:off x="1028" y="2716"/>
              <a:ext cx="39" cy="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24" name="AutoShape 264"/>
            <p:cNvSpPr>
              <a:spLocks noChangeArrowheads="1"/>
            </p:cNvSpPr>
            <p:nvPr/>
          </p:nvSpPr>
          <p:spPr bwMode="auto">
            <a:xfrm rot="-5400000" flipH="1" flipV="1">
              <a:off x="1015" y="2718"/>
              <a:ext cx="120" cy="8"/>
            </a:xfrm>
            <a:custGeom>
              <a:avLst/>
              <a:gdLst>
                <a:gd name="G0" fmla="+- 2399 0 0"/>
                <a:gd name="G1" fmla="+- 21600 0 2399"/>
                <a:gd name="G2" fmla="*/ 2399 1 2"/>
                <a:gd name="G3" fmla="+- 21600 0 G2"/>
                <a:gd name="G4" fmla="+/ 2399 21600 2"/>
                <a:gd name="G5" fmla="+/ G1 0 2"/>
                <a:gd name="G6" fmla="*/ 21600 21600 2399"/>
                <a:gd name="G7" fmla="*/ G6 1 2"/>
                <a:gd name="G8" fmla="+- 21600 0 G7"/>
                <a:gd name="G9" fmla="*/ 21600 1 2"/>
                <a:gd name="G10" fmla="+- 2399 0 G9"/>
                <a:gd name="G11" fmla="?: G10 G8 0"/>
                <a:gd name="G12" fmla="?: G10 G7 21600"/>
                <a:gd name="T0" fmla="*/ 20400 w 21600"/>
                <a:gd name="T1" fmla="*/ 10800 h 21600"/>
                <a:gd name="T2" fmla="*/ 10800 w 21600"/>
                <a:gd name="T3" fmla="*/ 21600 h 21600"/>
                <a:gd name="T4" fmla="*/ 1200 w 21600"/>
                <a:gd name="T5" fmla="*/ 10800 h 21600"/>
                <a:gd name="T6" fmla="*/ 10800 w 21600"/>
                <a:gd name="T7" fmla="*/ 0 h 21600"/>
                <a:gd name="T8" fmla="*/ 3000 w 21600"/>
                <a:gd name="T9" fmla="*/ 3000 h 21600"/>
                <a:gd name="T10" fmla="*/ 18600 w 21600"/>
                <a:gd name="T11" fmla="*/ 18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99" y="21600"/>
                  </a:lnTo>
                  <a:lnTo>
                    <a:pt x="19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25" name="AutoShape 265"/>
            <p:cNvSpPr>
              <a:spLocks noChangeArrowheads="1"/>
            </p:cNvSpPr>
            <p:nvPr/>
          </p:nvSpPr>
          <p:spPr bwMode="auto">
            <a:xfrm rot="5400000" flipV="1">
              <a:off x="1149" y="2718"/>
              <a:ext cx="120" cy="8"/>
            </a:xfrm>
            <a:custGeom>
              <a:avLst/>
              <a:gdLst>
                <a:gd name="G0" fmla="+- 2399 0 0"/>
                <a:gd name="G1" fmla="+- 21600 0 2399"/>
                <a:gd name="G2" fmla="*/ 2399 1 2"/>
                <a:gd name="G3" fmla="+- 21600 0 G2"/>
                <a:gd name="G4" fmla="+/ 2399 21600 2"/>
                <a:gd name="G5" fmla="+/ G1 0 2"/>
                <a:gd name="G6" fmla="*/ 21600 21600 2399"/>
                <a:gd name="G7" fmla="*/ G6 1 2"/>
                <a:gd name="G8" fmla="+- 21600 0 G7"/>
                <a:gd name="G9" fmla="*/ 21600 1 2"/>
                <a:gd name="G10" fmla="+- 2399 0 G9"/>
                <a:gd name="G11" fmla="?: G10 G8 0"/>
                <a:gd name="G12" fmla="?: G10 G7 21600"/>
                <a:gd name="T0" fmla="*/ 20400 w 21600"/>
                <a:gd name="T1" fmla="*/ 10800 h 21600"/>
                <a:gd name="T2" fmla="*/ 10800 w 21600"/>
                <a:gd name="T3" fmla="*/ 21600 h 21600"/>
                <a:gd name="T4" fmla="*/ 1200 w 21600"/>
                <a:gd name="T5" fmla="*/ 10800 h 21600"/>
                <a:gd name="T6" fmla="*/ 10800 w 21600"/>
                <a:gd name="T7" fmla="*/ 0 h 21600"/>
                <a:gd name="T8" fmla="*/ 3000 w 21600"/>
                <a:gd name="T9" fmla="*/ 3000 h 21600"/>
                <a:gd name="T10" fmla="*/ 18600 w 21600"/>
                <a:gd name="T11" fmla="*/ 18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99" y="21600"/>
                  </a:lnTo>
                  <a:lnTo>
                    <a:pt x="19201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9" name="Group 266"/>
            <p:cNvGrpSpPr>
              <a:grpSpLocks/>
            </p:cNvGrpSpPr>
            <p:nvPr/>
          </p:nvGrpSpPr>
          <p:grpSpPr bwMode="auto">
            <a:xfrm>
              <a:off x="1138" y="2603"/>
              <a:ext cx="57" cy="56"/>
              <a:chOff x="1138" y="2603"/>
              <a:chExt cx="57" cy="56"/>
            </a:xfrm>
          </p:grpSpPr>
          <p:sp>
            <p:nvSpPr>
              <p:cNvPr id="92427" name="Oval 267"/>
              <p:cNvSpPr>
                <a:spLocks noChangeArrowheads="1"/>
              </p:cNvSpPr>
              <p:nvPr/>
            </p:nvSpPr>
            <p:spPr bwMode="auto">
              <a:xfrm>
                <a:off x="1147" y="2603"/>
                <a:ext cx="27" cy="2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428" name="Rectangle 268"/>
              <p:cNvSpPr>
                <a:spLocks noChangeArrowheads="1"/>
              </p:cNvSpPr>
              <p:nvPr/>
            </p:nvSpPr>
            <p:spPr bwMode="auto">
              <a:xfrm>
                <a:off x="1143" y="2614"/>
                <a:ext cx="35" cy="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429" name="Freeform 269"/>
              <p:cNvSpPr>
                <a:spLocks/>
              </p:cNvSpPr>
              <p:nvPr/>
            </p:nvSpPr>
            <p:spPr bwMode="auto">
              <a:xfrm>
                <a:off x="1138" y="2614"/>
                <a:ext cx="17" cy="4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33"/>
                  </a:cxn>
                  <a:cxn ang="0">
                    <a:pos x="0" y="44"/>
                  </a:cxn>
                </a:cxnLst>
                <a:rect l="0" t="0" r="r" b="b"/>
                <a:pathLst>
                  <a:path w="17" h="45">
                    <a:moveTo>
                      <a:pt x="16" y="0"/>
                    </a:moveTo>
                    <a:lnTo>
                      <a:pt x="16" y="33"/>
                    </a:lnTo>
                    <a:lnTo>
                      <a:pt x="0" y="44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430" name="Freeform 270"/>
              <p:cNvSpPr>
                <a:spLocks/>
              </p:cNvSpPr>
              <p:nvPr/>
            </p:nvSpPr>
            <p:spPr bwMode="auto">
              <a:xfrm>
                <a:off x="1178" y="2614"/>
                <a:ext cx="17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3"/>
                  </a:cxn>
                  <a:cxn ang="0">
                    <a:pos x="16" y="44"/>
                  </a:cxn>
                </a:cxnLst>
                <a:rect l="0" t="0" r="r" b="b"/>
                <a:pathLst>
                  <a:path w="17" h="45">
                    <a:moveTo>
                      <a:pt x="0" y="0"/>
                    </a:moveTo>
                    <a:lnTo>
                      <a:pt x="0" y="33"/>
                    </a:lnTo>
                    <a:lnTo>
                      <a:pt x="16" y="44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92431" name="Freeform 271"/>
            <p:cNvSpPr>
              <a:spLocks/>
            </p:cNvSpPr>
            <p:nvPr/>
          </p:nvSpPr>
          <p:spPr bwMode="auto">
            <a:xfrm>
              <a:off x="1079" y="2647"/>
              <a:ext cx="123" cy="141"/>
            </a:xfrm>
            <a:custGeom>
              <a:avLst/>
              <a:gdLst/>
              <a:ahLst/>
              <a:cxnLst>
                <a:cxn ang="0">
                  <a:pos x="122" y="10"/>
                </a:cxn>
                <a:cxn ang="0">
                  <a:pos x="104" y="10"/>
                </a:cxn>
                <a:cxn ang="0">
                  <a:pos x="104" y="0"/>
                </a:cxn>
                <a:cxn ang="0">
                  <a:pos x="58" y="0"/>
                </a:cxn>
                <a:cxn ang="0">
                  <a:pos x="58" y="10"/>
                </a:cxn>
                <a:cxn ang="0">
                  <a:pos x="0" y="10"/>
                </a:cxn>
                <a:cxn ang="0">
                  <a:pos x="0" y="140"/>
                </a:cxn>
                <a:cxn ang="0">
                  <a:pos x="122" y="140"/>
                </a:cxn>
                <a:cxn ang="0">
                  <a:pos x="122" y="10"/>
                </a:cxn>
              </a:cxnLst>
              <a:rect l="0" t="0" r="r" b="b"/>
              <a:pathLst>
                <a:path w="123" h="141">
                  <a:moveTo>
                    <a:pt x="122" y="10"/>
                  </a:moveTo>
                  <a:lnTo>
                    <a:pt x="104" y="10"/>
                  </a:lnTo>
                  <a:lnTo>
                    <a:pt x="104" y="0"/>
                  </a:lnTo>
                  <a:lnTo>
                    <a:pt x="58" y="0"/>
                  </a:lnTo>
                  <a:lnTo>
                    <a:pt x="58" y="10"/>
                  </a:lnTo>
                  <a:lnTo>
                    <a:pt x="0" y="10"/>
                  </a:lnTo>
                  <a:lnTo>
                    <a:pt x="0" y="140"/>
                  </a:lnTo>
                  <a:lnTo>
                    <a:pt x="122" y="140"/>
                  </a:lnTo>
                  <a:lnTo>
                    <a:pt x="122" y="1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32" name="Rectangle 272"/>
            <p:cNvSpPr>
              <a:spLocks noChangeArrowheads="1"/>
            </p:cNvSpPr>
            <p:nvPr/>
          </p:nvSpPr>
          <p:spPr bwMode="auto">
            <a:xfrm>
              <a:off x="910" y="2566"/>
              <a:ext cx="20" cy="2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33" name="AutoShape 273"/>
            <p:cNvSpPr>
              <a:spLocks noChangeArrowheads="1"/>
            </p:cNvSpPr>
            <p:nvPr/>
          </p:nvSpPr>
          <p:spPr bwMode="auto">
            <a:xfrm>
              <a:off x="954" y="2566"/>
              <a:ext cx="220" cy="8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34" name="AutoShape 274"/>
            <p:cNvSpPr>
              <a:spLocks noChangeArrowheads="1"/>
            </p:cNvSpPr>
            <p:nvPr/>
          </p:nvSpPr>
          <p:spPr bwMode="auto">
            <a:xfrm>
              <a:off x="954" y="2576"/>
              <a:ext cx="220" cy="8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35" name="AutoShape 275"/>
            <p:cNvSpPr>
              <a:spLocks noChangeArrowheads="1"/>
            </p:cNvSpPr>
            <p:nvPr/>
          </p:nvSpPr>
          <p:spPr bwMode="auto">
            <a:xfrm>
              <a:off x="954" y="2588"/>
              <a:ext cx="220" cy="8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36" name="Line 276"/>
            <p:cNvSpPr>
              <a:spLocks noChangeShapeType="1"/>
            </p:cNvSpPr>
            <p:nvPr/>
          </p:nvSpPr>
          <p:spPr bwMode="auto">
            <a:xfrm>
              <a:off x="929" y="2680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37" name="Line 277"/>
            <p:cNvSpPr>
              <a:spLocks noChangeShapeType="1"/>
            </p:cNvSpPr>
            <p:nvPr/>
          </p:nvSpPr>
          <p:spPr bwMode="auto">
            <a:xfrm>
              <a:off x="929" y="2689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38" name="Line 278"/>
            <p:cNvSpPr>
              <a:spLocks noChangeShapeType="1"/>
            </p:cNvSpPr>
            <p:nvPr/>
          </p:nvSpPr>
          <p:spPr bwMode="auto">
            <a:xfrm>
              <a:off x="929" y="2725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39" name="Line 279"/>
            <p:cNvSpPr>
              <a:spLocks noChangeShapeType="1"/>
            </p:cNvSpPr>
            <p:nvPr/>
          </p:nvSpPr>
          <p:spPr bwMode="auto">
            <a:xfrm>
              <a:off x="929" y="2743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40" name="Line 280"/>
            <p:cNvSpPr>
              <a:spLocks noChangeShapeType="1"/>
            </p:cNvSpPr>
            <p:nvPr/>
          </p:nvSpPr>
          <p:spPr bwMode="auto">
            <a:xfrm>
              <a:off x="929" y="2761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41" name="Line 281"/>
            <p:cNvSpPr>
              <a:spLocks noChangeShapeType="1"/>
            </p:cNvSpPr>
            <p:nvPr/>
          </p:nvSpPr>
          <p:spPr bwMode="auto">
            <a:xfrm>
              <a:off x="929" y="2698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42" name="Line 282"/>
            <p:cNvSpPr>
              <a:spLocks noChangeShapeType="1"/>
            </p:cNvSpPr>
            <p:nvPr/>
          </p:nvSpPr>
          <p:spPr bwMode="auto">
            <a:xfrm>
              <a:off x="929" y="2707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43" name="Line 283"/>
            <p:cNvSpPr>
              <a:spLocks noChangeShapeType="1"/>
            </p:cNvSpPr>
            <p:nvPr/>
          </p:nvSpPr>
          <p:spPr bwMode="auto">
            <a:xfrm>
              <a:off x="929" y="2716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44" name="Line 284"/>
            <p:cNvSpPr>
              <a:spLocks noChangeShapeType="1"/>
            </p:cNvSpPr>
            <p:nvPr/>
          </p:nvSpPr>
          <p:spPr bwMode="auto">
            <a:xfrm>
              <a:off x="929" y="2734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45" name="Line 285"/>
            <p:cNvSpPr>
              <a:spLocks noChangeShapeType="1"/>
            </p:cNvSpPr>
            <p:nvPr/>
          </p:nvSpPr>
          <p:spPr bwMode="auto">
            <a:xfrm>
              <a:off x="929" y="2752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46" name="Line 286"/>
            <p:cNvSpPr>
              <a:spLocks noChangeShapeType="1"/>
            </p:cNvSpPr>
            <p:nvPr/>
          </p:nvSpPr>
          <p:spPr bwMode="auto">
            <a:xfrm>
              <a:off x="929" y="2771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92447" name="Rectangle 287"/>
          <p:cNvSpPr>
            <a:spLocks noChangeArrowheads="1"/>
          </p:cNvSpPr>
          <p:nvPr/>
        </p:nvSpPr>
        <p:spPr bwMode="auto">
          <a:xfrm>
            <a:off x="4000496" y="3357562"/>
            <a:ext cx="658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defTabSz="762000" eaLnBrk="1" hangingPunct="1"/>
            <a:r>
              <a:rPr kumimoji="1" lang="en-US" altLang="ko-KR" sz="1200" b="1" dirty="0">
                <a:latin typeface="굴림" pitchFamily="34" charset="-127"/>
                <a:ea typeface="굴림" pitchFamily="34" charset="-127"/>
              </a:rPr>
              <a:t>Blower</a:t>
            </a:r>
          </a:p>
        </p:txBody>
      </p:sp>
      <p:sp>
        <p:nvSpPr>
          <p:cNvPr id="203" name="矩形 202"/>
          <p:cNvSpPr/>
          <p:nvPr/>
        </p:nvSpPr>
        <p:spPr>
          <a:xfrm>
            <a:off x="1500166" y="3643314"/>
            <a:ext cx="62151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  <a:ea typeface="新細明體" charset="-120"/>
              </a:rPr>
              <a:t>Advantage of attached system</a:t>
            </a:r>
          </a:p>
          <a:p>
            <a:pPr>
              <a:buFont typeface="Arial" pitchFamily="34" charset="0"/>
              <a:buChar char="•"/>
            </a:pPr>
            <a:r>
              <a:rPr lang="en-US" altLang="zh-TW" dirty="0">
                <a:solidFill>
                  <a:schemeClr val="accent3">
                    <a:lumMod val="40000"/>
                    <a:lumOff val="60000"/>
                  </a:schemeClr>
                </a:solidFill>
                <a:ea typeface="新細明體" charset="-120"/>
              </a:rPr>
              <a:t>A</a:t>
            </a:r>
            <a:r>
              <a:rPr lang="en-US" altLang="zh-TW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新細明體" charset="-120"/>
              </a:rPr>
              <a:t>chieves high biomass in the reactor through biomass attachment on the surface of media</a:t>
            </a:r>
          </a:p>
          <a:p>
            <a:pPr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Settling problem</a:t>
            </a:r>
            <a:endParaRPr lang="en-US" altLang="zh-TW" dirty="0" smtClean="0">
              <a:solidFill>
                <a:srgbClr val="FF0000"/>
              </a:solidFill>
              <a:ea typeface="新細明體" charset="-120"/>
            </a:endParaRPr>
          </a:p>
          <a:p>
            <a:endParaRPr lang="en-US" altLang="zh-TW" dirty="0">
              <a:solidFill>
                <a:schemeClr val="accent3">
                  <a:lumMod val="40000"/>
                  <a:lumOff val="60000"/>
                </a:schemeClr>
              </a:solidFill>
              <a:ea typeface="新細明體" charset="-120"/>
            </a:endParaRPr>
          </a:p>
        </p:txBody>
      </p:sp>
      <p:cxnSp>
        <p:nvCxnSpPr>
          <p:cNvPr id="125" name="直線接點 124"/>
          <p:cNvCxnSpPr>
            <a:stCxn id="92236" idx="0"/>
          </p:cNvCxnSpPr>
          <p:nvPr/>
        </p:nvCxnSpPr>
        <p:spPr>
          <a:xfrm rot="5400000">
            <a:off x="3502815" y="2494743"/>
            <a:ext cx="717558" cy="7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接點 126"/>
          <p:cNvCxnSpPr/>
          <p:nvPr/>
        </p:nvCxnSpPr>
        <p:spPr>
          <a:xfrm>
            <a:off x="3857620" y="2857496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圓角矩形 128"/>
          <p:cNvSpPr/>
          <p:nvPr/>
        </p:nvSpPr>
        <p:spPr>
          <a:xfrm>
            <a:off x="4143372" y="2000240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0" name="圓角矩形 129"/>
          <p:cNvSpPr/>
          <p:nvPr/>
        </p:nvSpPr>
        <p:spPr>
          <a:xfrm>
            <a:off x="4643438" y="1785926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1" name="圓角矩形 130"/>
          <p:cNvSpPr/>
          <p:nvPr/>
        </p:nvSpPr>
        <p:spPr>
          <a:xfrm flipH="1">
            <a:off x="4500562" y="1857364"/>
            <a:ext cx="45719" cy="52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2" name="圓角矩形 131"/>
          <p:cNvSpPr/>
          <p:nvPr/>
        </p:nvSpPr>
        <p:spPr>
          <a:xfrm flipH="1">
            <a:off x="4341490" y="2000240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3" name="圓角矩形 132"/>
          <p:cNvSpPr/>
          <p:nvPr/>
        </p:nvSpPr>
        <p:spPr>
          <a:xfrm flipH="1">
            <a:off x="4652962" y="2009764"/>
            <a:ext cx="45719" cy="52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5" name="圓角矩形 134"/>
          <p:cNvSpPr/>
          <p:nvPr/>
        </p:nvSpPr>
        <p:spPr>
          <a:xfrm flipH="1">
            <a:off x="4214808" y="1785926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7" name="直線接點 136"/>
          <p:cNvCxnSpPr>
            <a:endCxn id="92230" idx="3"/>
          </p:cNvCxnSpPr>
          <p:nvPr/>
        </p:nvCxnSpPr>
        <p:spPr>
          <a:xfrm rot="16200000" flipH="1">
            <a:off x="4855372" y="1788305"/>
            <a:ext cx="242888" cy="9525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57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0" grpId="0" animBg="1"/>
      <p:bldP spid="131" grpId="0" animBg="1"/>
      <p:bldP spid="132" grpId="0" animBg="1"/>
      <p:bldP spid="133" grpId="0" animBg="1"/>
      <p:bldP spid="1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Carriers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6072206"/>
            <a:ext cx="7772400" cy="28335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>Photo of (from left to right) </a:t>
            </a:r>
            <a:r>
              <a:rPr lang="en-US" dirty="0" err="1" smtClean="0"/>
              <a:t>Kaldnes</a:t>
            </a:r>
            <a:r>
              <a:rPr lang="en-US" dirty="0" smtClean="0"/>
              <a:t> type K1, K2 and K3 </a:t>
            </a:r>
            <a:r>
              <a:rPr lang="en-US" dirty="0" err="1" smtClean="0"/>
              <a:t>biofilm</a:t>
            </a:r>
            <a:r>
              <a:rPr lang="en-US" dirty="0" smtClean="0"/>
              <a:t> carriers. (</a:t>
            </a:r>
            <a:r>
              <a:rPr lang="en-US" dirty="0" err="1" smtClean="0"/>
              <a:t>Rusten</a:t>
            </a:r>
            <a:r>
              <a:rPr lang="en-US" dirty="0" smtClean="0"/>
              <a:t> et al, </a:t>
            </a:r>
            <a:r>
              <a:rPr lang="en-US" dirty="0" smtClean="0"/>
              <a:t>2006)</a:t>
            </a:r>
            <a:endParaRPr lang="zh-TW" altLang="en-US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4"/>
            <a:ext cx="7538457" cy="3747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7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500042"/>
            <a:ext cx="7772400" cy="914400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Membrane Bioreactor Process (MBR)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92164" name="Line 4"/>
          <p:cNvSpPr>
            <a:spLocks noChangeShapeType="1"/>
          </p:cNvSpPr>
          <p:nvPr/>
        </p:nvSpPr>
        <p:spPr bwMode="auto">
          <a:xfrm>
            <a:off x="1892279" y="1698605"/>
            <a:ext cx="30956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2182" name="Rectangle 22"/>
          <p:cNvSpPr>
            <a:spLocks noChangeArrowheads="1"/>
          </p:cNvSpPr>
          <p:nvPr>
            <p:ph type="body" idx="1"/>
          </p:nvPr>
        </p:nvSpPr>
        <p:spPr>
          <a:xfrm>
            <a:off x="2049441" y="2160567"/>
            <a:ext cx="1447800" cy="249238"/>
          </a:xfrm>
          <a:noFill/>
          <a:ln/>
        </p:spPr>
        <p:txBody>
          <a:bodyPr/>
          <a:lstStyle/>
          <a:p>
            <a:pPr defTabSz="76200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1200" b="1" dirty="0">
                <a:effectLst/>
                <a:ea typeface="굴림" pitchFamily="34" charset="-127"/>
              </a:rPr>
              <a:t>Primary Clarifier</a:t>
            </a:r>
          </a:p>
        </p:txBody>
      </p:sp>
      <p:sp>
        <p:nvSpPr>
          <p:cNvPr id="92230" name="Rectangle 70"/>
          <p:cNvSpPr>
            <a:spLocks noChangeArrowheads="1"/>
          </p:cNvSpPr>
          <p:nvPr/>
        </p:nvSpPr>
        <p:spPr bwMode="auto">
          <a:xfrm>
            <a:off x="3786182" y="1571612"/>
            <a:ext cx="998537" cy="466725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9966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231" name="AutoShape 71"/>
          <p:cNvSpPr>
            <a:spLocks noChangeArrowheads="1"/>
          </p:cNvSpPr>
          <p:nvPr/>
        </p:nvSpPr>
        <p:spPr bwMode="auto">
          <a:xfrm>
            <a:off x="3790944" y="1998649"/>
            <a:ext cx="57150" cy="31750"/>
          </a:xfrm>
          <a:prstGeom prst="rtTriangle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232" name="AutoShape 72"/>
          <p:cNvSpPr>
            <a:spLocks noChangeArrowheads="1"/>
          </p:cNvSpPr>
          <p:nvPr/>
        </p:nvSpPr>
        <p:spPr bwMode="auto">
          <a:xfrm rot="16200000">
            <a:off x="4720426" y="1988330"/>
            <a:ext cx="31750" cy="52387"/>
          </a:xfrm>
          <a:prstGeom prst="rtTriangle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233" name="Line 73"/>
          <p:cNvSpPr>
            <a:spLocks noChangeShapeType="1"/>
          </p:cNvSpPr>
          <p:nvPr/>
        </p:nvSpPr>
        <p:spPr bwMode="auto">
          <a:xfrm>
            <a:off x="3711569" y="2076437"/>
            <a:ext cx="11795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234" name="Line 74"/>
          <p:cNvSpPr>
            <a:spLocks noChangeShapeType="1"/>
          </p:cNvSpPr>
          <p:nvPr/>
        </p:nvSpPr>
        <p:spPr bwMode="auto">
          <a:xfrm>
            <a:off x="4768844" y="1649399"/>
            <a:ext cx="349250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2235" name="Freeform 75"/>
          <p:cNvSpPr>
            <a:spLocks/>
          </p:cNvSpPr>
          <p:nvPr/>
        </p:nvSpPr>
        <p:spPr bwMode="auto">
          <a:xfrm>
            <a:off x="3786182" y="1419212"/>
            <a:ext cx="995362" cy="587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84"/>
              </a:cxn>
              <a:cxn ang="0">
                <a:pos x="384" y="384"/>
              </a:cxn>
              <a:cxn ang="0">
                <a:pos x="384" y="0"/>
              </a:cxn>
            </a:cxnLst>
            <a:rect l="0" t="0" r="r" b="b"/>
            <a:pathLst>
              <a:path w="384" h="384">
                <a:moveTo>
                  <a:pt x="0" y="0"/>
                </a:moveTo>
                <a:lnTo>
                  <a:pt x="0" y="384"/>
                </a:lnTo>
                <a:lnTo>
                  <a:pt x="384" y="384"/>
                </a:lnTo>
                <a:lnTo>
                  <a:pt x="384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236" name="Line 76"/>
          <p:cNvSpPr>
            <a:spLocks noChangeShapeType="1"/>
          </p:cNvSpPr>
          <p:nvPr/>
        </p:nvSpPr>
        <p:spPr bwMode="auto">
          <a:xfrm>
            <a:off x="3625844" y="1987537"/>
            <a:ext cx="1033463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3786182" y="1571612"/>
            <a:ext cx="814388" cy="414338"/>
            <a:chOff x="1392" y="1651"/>
            <a:chExt cx="513" cy="261"/>
          </a:xfrm>
        </p:grpSpPr>
        <p:grpSp>
          <p:nvGrpSpPr>
            <p:cNvPr id="3" name="Group 78"/>
            <p:cNvGrpSpPr>
              <a:grpSpLocks/>
            </p:cNvGrpSpPr>
            <p:nvPr/>
          </p:nvGrpSpPr>
          <p:grpSpPr bwMode="auto">
            <a:xfrm>
              <a:off x="1488" y="1864"/>
              <a:ext cx="48" cy="48"/>
              <a:chOff x="3605" y="1651"/>
              <a:chExt cx="137" cy="158"/>
            </a:xfrm>
          </p:grpSpPr>
          <p:sp>
            <p:nvSpPr>
              <p:cNvPr id="92239" name="Oval 79"/>
              <p:cNvSpPr>
                <a:spLocks noChangeArrowheads="1"/>
              </p:cNvSpPr>
              <p:nvPr/>
            </p:nvSpPr>
            <p:spPr bwMode="auto">
              <a:xfrm>
                <a:off x="3605" y="1672"/>
                <a:ext cx="54" cy="5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40" name="Oval 80"/>
              <p:cNvSpPr>
                <a:spLocks noChangeArrowheads="1"/>
              </p:cNvSpPr>
              <p:nvPr/>
            </p:nvSpPr>
            <p:spPr bwMode="auto">
              <a:xfrm>
                <a:off x="3605" y="1734"/>
                <a:ext cx="75" cy="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41" name="Oval 81"/>
              <p:cNvSpPr>
                <a:spLocks noChangeArrowheads="1"/>
              </p:cNvSpPr>
              <p:nvPr/>
            </p:nvSpPr>
            <p:spPr bwMode="auto">
              <a:xfrm>
                <a:off x="3646" y="1651"/>
                <a:ext cx="34" cy="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42" name="Oval 82"/>
              <p:cNvSpPr>
                <a:spLocks noChangeArrowheads="1"/>
              </p:cNvSpPr>
              <p:nvPr/>
            </p:nvSpPr>
            <p:spPr bwMode="auto">
              <a:xfrm>
                <a:off x="3667" y="1672"/>
                <a:ext cx="75" cy="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4" name="Group 83"/>
            <p:cNvGrpSpPr>
              <a:grpSpLocks/>
            </p:cNvGrpSpPr>
            <p:nvPr/>
          </p:nvGrpSpPr>
          <p:grpSpPr bwMode="auto">
            <a:xfrm>
              <a:off x="1584" y="1864"/>
              <a:ext cx="48" cy="48"/>
              <a:chOff x="3605" y="1651"/>
              <a:chExt cx="137" cy="158"/>
            </a:xfrm>
          </p:grpSpPr>
          <p:sp>
            <p:nvSpPr>
              <p:cNvPr id="92244" name="Oval 84"/>
              <p:cNvSpPr>
                <a:spLocks noChangeArrowheads="1"/>
              </p:cNvSpPr>
              <p:nvPr/>
            </p:nvSpPr>
            <p:spPr bwMode="auto">
              <a:xfrm>
                <a:off x="3605" y="1672"/>
                <a:ext cx="54" cy="5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45" name="Oval 85"/>
              <p:cNvSpPr>
                <a:spLocks noChangeArrowheads="1"/>
              </p:cNvSpPr>
              <p:nvPr/>
            </p:nvSpPr>
            <p:spPr bwMode="auto">
              <a:xfrm>
                <a:off x="3605" y="1734"/>
                <a:ext cx="75" cy="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46" name="Oval 86"/>
              <p:cNvSpPr>
                <a:spLocks noChangeArrowheads="1"/>
              </p:cNvSpPr>
              <p:nvPr/>
            </p:nvSpPr>
            <p:spPr bwMode="auto">
              <a:xfrm>
                <a:off x="3646" y="1651"/>
                <a:ext cx="34" cy="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47" name="Oval 87"/>
              <p:cNvSpPr>
                <a:spLocks noChangeArrowheads="1"/>
              </p:cNvSpPr>
              <p:nvPr/>
            </p:nvSpPr>
            <p:spPr bwMode="auto">
              <a:xfrm>
                <a:off x="3667" y="1672"/>
                <a:ext cx="75" cy="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92248" name="Oval 88"/>
            <p:cNvSpPr>
              <a:spLocks noChangeArrowheads="1"/>
            </p:cNvSpPr>
            <p:nvPr/>
          </p:nvSpPr>
          <p:spPr bwMode="auto">
            <a:xfrm>
              <a:off x="1503" y="1816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49" name="Oval 89"/>
            <p:cNvSpPr>
              <a:spLocks noChangeArrowheads="1"/>
            </p:cNvSpPr>
            <p:nvPr/>
          </p:nvSpPr>
          <p:spPr bwMode="auto">
            <a:xfrm>
              <a:off x="1518" y="1669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50" name="Oval 90"/>
            <p:cNvSpPr>
              <a:spLocks noChangeArrowheads="1"/>
            </p:cNvSpPr>
            <p:nvPr/>
          </p:nvSpPr>
          <p:spPr bwMode="auto">
            <a:xfrm>
              <a:off x="1584" y="1783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51" name="Oval 91"/>
            <p:cNvSpPr>
              <a:spLocks noChangeArrowheads="1"/>
            </p:cNvSpPr>
            <p:nvPr/>
          </p:nvSpPr>
          <p:spPr bwMode="auto">
            <a:xfrm>
              <a:off x="1455" y="1735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52" name="Oval 92"/>
            <p:cNvSpPr>
              <a:spLocks noChangeArrowheads="1"/>
            </p:cNvSpPr>
            <p:nvPr/>
          </p:nvSpPr>
          <p:spPr bwMode="auto">
            <a:xfrm>
              <a:off x="1632" y="1687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53" name="Oval 93"/>
            <p:cNvSpPr>
              <a:spLocks noChangeArrowheads="1"/>
            </p:cNvSpPr>
            <p:nvPr/>
          </p:nvSpPr>
          <p:spPr bwMode="auto">
            <a:xfrm>
              <a:off x="1392" y="1687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54" name="Oval 94"/>
            <p:cNvSpPr>
              <a:spLocks noChangeArrowheads="1"/>
            </p:cNvSpPr>
            <p:nvPr/>
          </p:nvSpPr>
          <p:spPr bwMode="auto">
            <a:xfrm>
              <a:off x="1584" y="1720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5" name="Group 95"/>
            <p:cNvGrpSpPr>
              <a:grpSpLocks/>
            </p:cNvGrpSpPr>
            <p:nvPr/>
          </p:nvGrpSpPr>
          <p:grpSpPr bwMode="auto">
            <a:xfrm>
              <a:off x="1728" y="1864"/>
              <a:ext cx="48" cy="48"/>
              <a:chOff x="3605" y="1651"/>
              <a:chExt cx="137" cy="158"/>
            </a:xfrm>
          </p:grpSpPr>
          <p:sp>
            <p:nvSpPr>
              <p:cNvPr id="92256" name="Oval 96"/>
              <p:cNvSpPr>
                <a:spLocks noChangeArrowheads="1"/>
              </p:cNvSpPr>
              <p:nvPr/>
            </p:nvSpPr>
            <p:spPr bwMode="auto">
              <a:xfrm>
                <a:off x="3605" y="1672"/>
                <a:ext cx="54" cy="5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57" name="Oval 97"/>
              <p:cNvSpPr>
                <a:spLocks noChangeArrowheads="1"/>
              </p:cNvSpPr>
              <p:nvPr/>
            </p:nvSpPr>
            <p:spPr bwMode="auto">
              <a:xfrm>
                <a:off x="3605" y="1734"/>
                <a:ext cx="75" cy="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58" name="Oval 98"/>
              <p:cNvSpPr>
                <a:spLocks noChangeArrowheads="1"/>
              </p:cNvSpPr>
              <p:nvPr/>
            </p:nvSpPr>
            <p:spPr bwMode="auto">
              <a:xfrm>
                <a:off x="3646" y="1651"/>
                <a:ext cx="34" cy="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59" name="Oval 99"/>
              <p:cNvSpPr>
                <a:spLocks noChangeArrowheads="1"/>
              </p:cNvSpPr>
              <p:nvPr/>
            </p:nvSpPr>
            <p:spPr bwMode="auto">
              <a:xfrm>
                <a:off x="3667" y="1672"/>
                <a:ext cx="75" cy="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6" name="Group 100"/>
            <p:cNvGrpSpPr>
              <a:grpSpLocks/>
            </p:cNvGrpSpPr>
            <p:nvPr/>
          </p:nvGrpSpPr>
          <p:grpSpPr bwMode="auto">
            <a:xfrm>
              <a:off x="1824" y="1864"/>
              <a:ext cx="48" cy="48"/>
              <a:chOff x="3605" y="1651"/>
              <a:chExt cx="137" cy="158"/>
            </a:xfrm>
          </p:grpSpPr>
          <p:sp>
            <p:nvSpPr>
              <p:cNvPr id="92261" name="Oval 101"/>
              <p:cNvSpPr>
                <a:spLocks noChangeArrowheads="1"/>
              </p:cNvSpPr>
              <p:nvPr/>
            </p:nvSpPr>
            <p:spPr bwMode="auto">
              <a:xfrm>
                <a:off x="3605" y="1672"/>
                <a:ext cx="54" cy="5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62" name="Oval 102"/>
              <p:cNvSpPr>
                <a:spLocks noChangeArrowheads="1"/>
              </p:cNvSpPr>
              <p:nvPr/>
            </p:nvSpPr>
            <p:spPr bwMode="auto">
              <a:xfrm>
                <a:off x="3605" y="1734"/>
                <a:ext cx="75" cy="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63" name="Oval 103"/>
              <p:cNvSpPr>
                <a:spLocks noChangeArrowheads="1"/>
              </p:cNvSpPr>
              <p:nvPr/>
            </p:nvSpPr>
            <p:spPr bwMode="auto">
              <a:xfrm>
                <a:off x="3646" y="1651"/>
                <a:ext cx="34" cy="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64" name="Oval 104"/>
              <p:cNvSpPr>
                <a:spLocks noChangeArrowheads="1"/>
              </p:cNvSpPr>
              <p:nvPr/>
            </p:nvSpPr>
            <p:spPr bwMode="auto">
              <a:xfrm>
                <a:off x="3667" y="1672"/>
                <a:ext cx="75" cy="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92265" name="Oval 105"/>
            <p:cNvSpPr>
              <a:spLocks noChangeArrowheads="1"/>
            </p:cNvSpPr>
            <p:nvPr/>
          </p:nvSpPr>
          <p:spPr bwMode="auto">
            <a:xfrm>
              <a:off x="1743" y="1816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66" name="Oval 106"/>
            <p:cNvSpPr>
              <a:spLocks noChangeArrowheads="1"/>
            </p:cNvSpPr>
            <p:nvPr/>
          </p:nvSpPr>
          <p:spPr bwMode="auto">
            <a:xfrm>
              <a:off x="1776" y="1651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67" name="Oval 107"/>
            <p:cNvSpPr>
              <a:spLocks noChangeArrowheads="1"/>
            </p:cNvSpPr>
            <p:nvPr/>
          </p:nvSpPr>
          <p:spPr bwMode="auto">
            <a:xfrm>
              <a:off x="1824" y="1783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68" name="Oval 108"/>
            <p:cNvSpPr>
              <a:spLocks noChangeArrowheads="1"/>
            </p:cNvSpPr>
            <p:nvPr/>
          </p:nvSpPr>
          <p:spPr bwMode="auto">
            <a:xfrm>
              <a:off x="1695" y="1735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69" name="Oval 109"/>
            <p:cNvSpPr>
              <a:spLocks noChangeArrowheads="1"/>
            </p:cNvSpPr>
            <p:nvPr/>
          </p:nvSpPr>
          <p:spPr bwMode="auto">
            <a:xfrm>
              <a:off x="1872" y="1687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70" name="Oval 110"/>
            <p:cNvSpPr>
              <a:spLocks noChangeArrowheads="1"/>
            </p:cNvSpPr>
            <p:nvPr/>
          </p:nvSpPr>
          <p:spPr bwMode="auto">
            <a:xfrm>
              <a:off x="1680" y="1660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71" name="Oval 111"/>
            <p:cNvSpPr>
              <a:spLocks noChangeArrowheads="1"/>
            </p:cNvSpPr>
            <p:nvPr/>
          </p:nvSpPr>
          <p:spPr bwMode="auto">
            <a:xfrm>
              <a:off x="1872" y="1735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92276" name="Rectangle 116"/>
          <p:cNvSpPr>
            <a:spLocks noChangeArrowheads="1"/>
          </p:cNvSpPr>
          <p:nvPr/>
        </p:nvSpPr>
        <p:spPr bwMode="auto">
          <a:xfrm>
            <a:off x="3625844" y="2258999"/>
            <a:ext cx="1585913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defTabSz="762000" eaLnBrk="1" hangingPunct="1"/>
            <a:r>
              <a:rPr kumimoji="1" lang="en-US" altLang="ko-KR" sz="1200" b="1" dirty="0">
                <a:latin typeface="굴림" pitchFamily="34" charset="-127"/>
                <a:ea typeface="굴림" pitchFamily="34" charset="-127"/>
              </a:rPr>
              <a:t>A</a:t>
            </a:r>
            <a:r>
              <a:rPr kumimoji="1" lang="en-US" altLang="ko-KR" sz="1200" b="1" dirty="0" smtClean="0">
                <a:latin typeface="굴림" pitchFamily="34" charset="-127"/>
                <a:ea typeface="굴림" pitchFamily="34" charset="-127"/>
              </a:rPr>
              <a:t>eration </a:t>
            </a:r>
            <a:r>
              <a:rPr kumimoji="1" lang="en-US" altLang="ko-KR" sz="1200" b="1" dirty="0">
                <a:latin typeface="굴림" pitchFamily="34" charset="-127"/>
                <a:ea typeface="굴림" pitchFamily="34" charset="-127"/>
              </a:rPr>
              <a:t>tank</a:t>
            </a:r>
          </a:p>
        </p:txBody>
      </p:sp>
      <p:sp>
        <p:nvSpPr>
          <p:cNvPr id="92278" name="Line 118"/>
          <p:cNvSpPr>
            <a:spLocks noChangeShapeType="1"/>
          </p:cNvSpPr>
          <p:nvPr/>
        </p:nvSpPr>
        <p:spPr bwMode="auto">
          <a:xfrm>
            <a:off x="3397244" y="1649399"/>
            <a:ext cx="349250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2295" name="Rectangle 135"/>
          <p:cNvSpPr>
            <a:spLocks noChangeArrowheads="1"/>
          </p:cNvSpPr>
          <p:nvPr/>
        </p:nvSpPr>
        <p:spPr bwMode="auto">
          <a:xfrm>
            <a:off x="5002206" y="2268523"/>
            <a:ext cx="1752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defTabSz="762000" eaLnBrk="1" hangingPunct="1">
              <a:lnSpc>
                <a:spcPct val="80000"/>
              </a:lnSpc>
            </a:pPr>
            <a:r>
              <a:rPr kumimoji="1" lang="en-US" altLang="ko-KR" sz="1200" b="1" dirty="0">
                <a:ea typeface="굴림" pitchFamily="34" charset="-127"/>
              </a:rPr>
              <a:t>Secondary</a:t>
            </a:r>
            <a:r>
              <a:rPr kumimoji="1" lang="en-US" altLang="ko-KR" sz="900" b="1" dirty="0">
                <a:ea typeface="굴림" pitchFamily="34" charset="-127"/>
              </a:rPr>
              <a:t> </a:t>
            </a:r>
            <a:r>
              <a:rPr kumimoji="1" lang="en-US" altLang="ko-KR" sz="1200" b="1" dirty="0">
                <a:ea typeface="굴림" pitchFamily="34" charset="-127"/>
              </a:rPr>
              <a:t>Clarifier</a:t>
            </a:r>
          </a:p>
        </p:txBody>
      </p:sp>
      <p:sp>
        <p:nvSpPr>
          <p:cNvPr id="92357" name="Rectangle 197"/>
          <p:cNvSpPr>
            <a:spLocks noChangeArrowheads="1"/>
          </p:cNvSpPr>
          <p:nvPr/>
        </p:nvSpPr>
        <p:spPr bwMode="auto">
          <a:xfrm>
            <a:off x="2212954" y="1619230"/>
            <a:ext cx="1136650" cy="441325"/>
          </a:xfrm>
          <a:prstGeom prst="rect">
            <a:avLst/>
          </a:prstGeom>
          <a:gradFill rotWithShape="0">
            <a:gsLst>
              <a:gs pos="0">
                <a:srgbClr val="CC9900"/>
              </a:gs>
              <a:gs pos="100000">
                <a:srgbClr val="CC9900">
                  <a:gamma/>
                  <a:shade val="4000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58" name="Line 198"/>
          <p:cNvSpPr>
            <a:spLocks noChangeShapeType="1"/>
          </p:cNvSpPr>
          <p:nvPr/>
        </p:nvSpPr>
        <p:spPr bwMode="auto">
          <a:xfrm>
            <a:off x="2208192" y="1612880"/>
            <a:ext cx="1158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2359" name="Rectangle 199"/>
          <p:cNvSpPr>
            <a:spLocks noChangeArrowheads="1"/>
          </p:cNvSpPr>
          <p:nvPr/>
        </p:nvSpPr>
        <p:spPr bwMode="auto">
          <a:xfrm>
            <a:off x="2212954" y="1574780"/>
            <a:ext cx="19050" cy="3683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60" name="Rectangle 200"/>
          <p:cNvSpPr>
            <a:spLocks noChangeArrowheads="1"/>
          </p:cNvSpPr>
          <p:nvPr/>
        </p:nvSpPr>
        <p:spPr bwMode="auto">
          <a:xfrm>
            <a:off x="3349604" y="1565255"/>
            <a:ext cx="20638" cy="406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61" name="AutoShape 201"/>
          <p:cNvSpPr>
            <a:spLocks noChangeArrowheads="1"/>
          </p:cNvSpPr>
          <p:nvPr/>
        </p:nvSpPr>
        <p:spPr bwMode="auto">
          <a:xfrm rot="10800000" flipH="1">
            <a:off x="2305029" y="1538268"/>
            <a:ext cx="87313" cy="71437"/>
          </a:xfrm>
          <a:prstGeom prst="triangle">
            <a:avLst>
              <a:gd name="adj" fmla="val 4999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62" name="Line 202"/>
          <p:cNvSpPr>
            <a:spLocks noChangeShapeType="1"/>
          </p:cNvSpPr>
          <p:nvPr/>
        </p:nvSpPr>
        <p:spPr bwMode="auto">
          <a:xfrm>
            <a:off x="2314554" y="1631930"/>
            <a:ext cx="71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2363" name="Line 203"/>
          <p:cNvSpPr>
            <a:spLocks noChangeShapeType="1"/>
          </p:cNvSpPr>
          <p:nvPr/>
        </p:nvSpPr>
        <p:spPr bwMode="auto">
          <a:xfrm>
            <a:off x="2328842" y="1649393"/>
            <a:ext cx="44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2364" name="Line 204"/>
          <p:cNvSpPr>
            <a:spLocks noChangeShapeType="1"/>
          </p:cNvSpPr>
          <p:nvPr/>
        </p:nvSpPr>
        <p:spPr bwMode="auto">
          <a:xfrm>
            <a:off x="2339954" y="1666855"/>
            <a:ext cx="22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2365" name="AutoShape 205"/>
          <p:cNvSpPr>
            <a:spLocks noChangeArrowheads="1"/>
          </p:cNvSpPr>
          <p:nvPr/>
        </p:nvSpPr>
        <p:spPr bwMode="auto">
          <a:xfrm>
            <a:off x="2730479" y="1546205"/>
            <a:ext cx="165100" cy="409575"/>
          </a:xfrm>
          <a:prstGeom prst="parallelogram">
            <a:avLst>
              <a:gd name="adj" fmla="val 8148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66" name="Line 206"/>
          <p:cNvSpPr>
            <a:spLocks noChangeShapeType="1"/>
          </p:cNvSpPr>
          <p:nvPr/>
        </p:nvSpPr>
        <p:spPr bwMode="auto">
          <a:xfrm>
            <a:off x="2139929" y="1985943"/>
            <a:ext cx="355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67" name="Line 207"/>
          <p:cNvSpPr>
            <a:spLocks noChangeShapeType="1"/>
          </p:cNvSpPr>
          <p:nvPr/>
        </p:nvSpPr>
        <p:spPr bwMode="auto">
          <a:xfrm>
            <a:off x="2689204" y="1985943"/>
            <a:ext cx="7905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68" name="Line 208"/>
          <p:cNvSpPr>
            <a:spLocks noChangeShapeType="1"/>
          </p:cNvSpPr>
          <p:nvPr/>
        </p:nvSpPr>
        <p:spPr bwMode="auto">
          <a:xfrm rot="2891141" flipH="1">
            <a:off x="2457429" y="2025630"/>
            <a:ext cx="138113" cy="47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69" name="Line 209"/>
          <p:cNvSpPr>
            <a:spLocks noChangeShapeType="1"/>
          </p:cNvSpPr>
          <p:nvPr/>
        </p:nvSpPr>
        <p:spPr bwMode="auto">
          <a:xfrm>
            <a:off x="2547917" y="2074843"/>
            <a:ext cx="8731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70" name="Line 210"/>
          <p:cNvSpPr>
            <a:spLocks noChangeShapeType="1"/>
          </p:cNvSpPr>
          <p:nvPr/>
        </p:nvSpPr>
        <p:spPr bwMode="auto">
          <a:xfrm rot="-2891141">
            <a:off x="2593160" y="2034362"/>
            <a:ext cx="136525" cy="47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71" name="Rectangle 211"/>
          <p:cNvSpPr>
            <a:spLocks noChangeArrowheads="1"/>
          </p:cNvSpPr>
          <p:nvPr/>
        </p:nvSpPr>
        <p:spPr bwMode="auto">
          <a:xfrm>
            <a:off x="2211367" y="1571605"/>
            <a:ext cx="22225" cy="40481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72" name="Rectangle 212"/>
          <p:cNvSpPr>
            <a:spLocks noChangeArrowheads="1"/>
          </p:cNvSpPr>
          <p:nvPr/>
        </p:nvSpPr>
        <p:spPr bwMode="auto">
          <a:xfrm>
            <a:off x="2930504" y="1554143"/>
            <a:ext cx="22225" cy="40481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73" name="AutoShape 213"/>
          <p:cNvSpPr>
            <a:spLocks noChangeArrowheads="1"/>
          </p:cNvSpPr>
          <p:nvPr/>
        </p:nvSpPr>
        <p:spPr bwMode="auto">
          <a:xfrm>
            <a:off x="3098779" y="1546205"/>
            <a:ext cx="165100" cy="409575"/>
          </a:xfrm>
          <a:prstGeom prst="parallelogram">
            <a:avLst>
              <a:gd name="adj" fmla="val 8148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74" name="Rectangle 214"/>
          <p:cNvSpPr>
            <a:spLocks noChangeArrowheads="1"/>
          </p:cNvSpPr>
          <p:nvPr/>
        </p:nvSpPr>
        <p:spPr bwMode="auto">
          <a:xfrm>
            <a:off x="5118094" y="1562087"/>
            <a:ext cx="1136650" cy="441325"/>
          </a:xfrm>
          <a:prstGeom prst="rect">
            <a:avLst/>
          </a:prstGeom>
          <a:gradFill rotWithShape="0">
            <a:gsLst>
              <a:gs pos="0">
                <a:srgbClr val="CC9900"/>
              </a:gs>
              <a:gs pos="100000">
                <a:srgbClr val="CC9900">
                  <a:gamma/>
                  <a:shade val="4000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75" name="Line 215"/>
          <p:cNvSpPr>
            <a:spLocks noChangeShapeType="1"/>
          </p:cNvSpPr>
          <p:nvPr/>
        </p:nvSpPr>
        <p:spPr bwMode="auto">
          <a:xfrm>
            <a:off x="5113332" y="1555737"/>
            <a:ext cx="1158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2376" name="Rectangle 216"/>
          <p:cNvSpPr>
            <a:spLocks noChangeArrowheads="1"/>
          </p:cNvSpPr>
          <p:nvPr/>
        </p:nvSpPr>
        <p:spPr bwMode="auto">
          <a:xfrm>
            <a:off x="5118094" y="1517637"/>
            <a:ext cx="19050" cy="3683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77" name="Rectangle 217"/>
          <p:cNvSpPr>
            <a:spLocks noChangeArrowheads="1"/>
          </p:cNvSpPr>
          <p:nvPr/>
        </p:nvSpPr>
        <p:spPr bwMode="auto">
          <a:xfrm>
            <a:off x="6254744" y="1508112"/>
            <a:ext cx="20638" cy="406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78" name="AutoShape 218"/>
          <p:cNvSpPr>
            <a:spLocks noChangeArrowheads="1"/>
          </p:cNvSpPr>
          <p:nvPr/>
        </p:nvSpPr>
        <p:spPr bwMode="auto">
          <a:xfrm rot="10800000" flipH="1">
            <a:off x="5210169" y="1481124"/>
            <a:ext cx="87313" cy="71438"/>
          </a:xfrm>
          <a:prstGeom prst="triangle">
            <a:avLst>
              <a:gd name="adj" fmla="val 4999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79" name="Line 219"/>
          <p:cNvSpPr>
            <a:spLocks noChangeShapeType="1"/>
          </p:cNvSpPr>
          <p:nvPr/>
        </p:nvSpPr>
        <p:spPr bwMode="auto">
          <a:xfrm>
            <a:off x="5219694" y="1574787"/>
            <a:ext cx="71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2380" name="Line 220"/>
          <p:cNvSpPr>
            <a:spLocks noChangeShapeType="1"/>
          </p:cNvSpPr>
          <p:nvPr/>
        </p:nvSpPr>
        <p:spPr bwMode="auto">
          <a:xfrm>
            <a:off x="5233982" y="1592249"/>
            <a:ext cx="44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2381" name="Line 221"/>
          <p:cNvSpPr>
            <a:spLocks noChangeShapeType="1"/>
          </p:cNvSpPr>
          <p:nvPr/>
        </p:nvSpPr>
        <p:spPr bwMode="auto">
          <a:xfrm>
            <a:off x="5245094" y="1609712"/>
            <a:ext cx="22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2382" name="AutoShape 222"/>
          <p:cNvSpPr>
            <a:spLocks noChangeArrowheads="1"/>
          </p:cNvSpPr>
          <p:nvPr/>
        </p:nvSpPr>
        <p:spPr bwMode="auto">
          <a:xfrm>
            <a:off x="5635619" y="1489062"/>
            <a:ext cx="165100" cy="409575"/>
          </a:xfrm>
          <a:prstGeom prst="parallelogram">
            <a:avLst>
              <a:gd name="adj" fmla="val 8148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83" name="Line 223"/>
          <p:cNvSpPr>
            <a:spLocks noChangeShapeType="1"/>
          </p:cNvSpPr>
          <p:nvPr/>
        </p:nvSpPr>
        <p:spPr bwMode="auto">
          <a:xfrm>
            <a:off x="5045069" y="1928799"/>
            <a:ext cx="355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84" name="Line 224"/>
          <p:cNvSpPr>
            <a:spLocks noChangeShapeType="1"/>
          </p:cNvSpPr>
          <p:nvPr/>
        </p:nvSpPr>
        <p:spPr bwMode="auto">
          <a:xfrm>
            <a:off x="5594344" y="1928799"/>
            <a:ext cx="7905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85" name="Line 225"/>
          <p:cNvSpPr>
            <a:spLocks noChangeShapeType="1"/>
          </p:cNvSpPr>
          <p:nvPr/>
        </p:nvSpPr>
        <p:spPr bwMode="auto">
          <a:xfrm rot="2891141" flipH="1">
            <a:off x="5362570" y="1968486"/>
            <a:ext cx="138112" cy="47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86" name="Line 226"/>
          <p:cNvSpPr>
            <a:spLocks noChangeShapeType="1"/>
          </p:cNvSpPr>
          <p:nvPr/>
        </p:nvSpPr>
        <p:spPr bwMode="auto">
          <a:xfrm>
            <a:off x="5453057" y="2017699"/>
            <a:ext cx="8731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87" name="Line 227"/>
          <p:cNvSpPr>
            <a:spLocks noChangeShapeType="1"/>
          </p:cNvSpPr>
          <p:nvPr/>
        </p:nvSpPr>
        <p:spPr bwMode="auto">
          <a:xfrm rot="-2891141">
            <a:off x="5498300" y="1977219"/>
            <a:ext cx="136525" cy="47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88" name="Rectangle 228"/>
          <p:cNvSpPr>
            <a:spLocks noChangeArrowheads="1"/>
          </p:cNvSpPr>
          <p:nvPr/>
        </p:nvSpPr>
        <p:spPr bwMode="auto">
          <a:xfrm>
            <a:off x="5116507" y="1514462"/>
            <a:ext cx="22225" cy="40481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89" name="Rectangle 229"/>
          <p:cNvSpPr>
            <a:spLocks noChangeArrowheads="1"/>
          </p:cNvSpPr>
          <p:nvPr/>
        </p:nvSpPr>
        <p:spPr bwMode="auto">
          <a:xfrm>
            <a:off x="5835644" y="1496999"/>
            <a:ext cx="22225" cy="40481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90" name="AutoShape 230"/>
          <p:cNvSpPr>
            <a:spLocks noChangeArrowheads="1"/>
          </p:cNvSpPr>
          <p:nvPr/>
        </p:nvSpPr>
        <p:spPr bwMode="auto">
          <a:xfrm>
            <a:off x="6003919" y="1489062"/>
            <a:ext cx="165100" cy="409575"/>
          </a:xfrm>
          <a:prstGeom prst="parallelogram">
            <a:avLst>
              <a:gd name="adj" fmla="val 8148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407" name="Line 247"/>
          <p:cNvSpPr>
            <a:spLocks noChangeShapeType="1"/>
          </p:cNvSpPr>
          <p:nvPr/>
        </p:nvSpPr>
        <p:spPr bwMode="auto">
          <a:xfrm>
            <a:off x="6292844" y="1649399"/>
            <a:ext cx="349250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grpSp>
        <p:nvGrpSpPr>
          <p:cNvPr id="7" name="Group 251"/>
          <p:cNvGrpSpPr>
            <a:grpSpLocks/>
          </p:cNvGrpSpPr>
          <p:nvPr/>
        </p:nvGrpSpPr>
        <p:grpSpPr bwMode="auto">
          <a:xfrm>
            <a:off x="3857620" y="2571744"/>
            <a:ext cx="369888" cy="368300"/>
            <a:chOff x="874" y="2549"/>
            <a:chExt cx="348" cy="394"/>
          </a:xfrm>
        </p:grpSpPr>
        <p:grpSp>
          <p:nvGrpSpPr>
            <p:cNvPr id="8" name="Group 252"/>
            <p:cNvGrpSpPr>
              <a:grpSpLocks/>
            </p:cNvGrpSpPr>
            <p:nvPr/>
          </p:nvGrpSpPr>
          <p:grpSpPr bwMode="auto">
            <a:xfrm>
              <a:off x="908" y="2812"/>
              <a:ext cx="280" cy="107"/>
              <a:chOff x="908" y="2812"/>
              <a:chExt cx="280" cy="107"/>
            </a:xfrm>
          </p:grpSpPr>
          <p:sp>
            <p:nvSpPr>
              <p:cNvPr id="92413" name="Oval 253"/>
              <p:cNvSpPr>
                <a:spLocks noChangeArrowheads="1"/>
              </p:cNvSpPr>
              <p:nvPr/>
            </p:nvSpPr>
            <p:spPr bwMode="auto">
              <a:xfrm>
                <a:off x="1156" y="2812"/>
                <a:ext cx="32" cy="10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414" name="Oval 254"/>
              <p:cNvSpPr>
                <a:spLocks noChangeArrowheads="1"/>
              </p:cNvSpPr>
              <p:nvPr/>
            </p:nvSpPr>
            <p:spPr bwMode="auto">
              <a:xfrm>
                <a:off x="908" y="2812"/>
                <a:ext cx="48" cy="10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415" name="Rectangle 255"/>
              <p:cNvSpPr>
                <a:spLocks noChangeArrowheads="1"/>
              </p:cNvSpPr>
              <p:nvPr/>
            </p:nvSpPr>
            <p:spPr bwMode="auto">
              <a:xfrm>
                <a:off x="933" y="2812"/>
                <a:ext cx="231" cy="10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92416" name="Rectangle 256"/>
            <p:cNvSpPr>
              <a:spLocks noChangeArrowheads="1"/>
            </p:cNvSpPr>
            <p:nvPr/>
          </p:nvSpPr>
          <p:spPr bwMode="auto">
            <a:xfrm>
              <a:off x="940" y="2929"/>
              <a:ext cx="15" cy="12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17" name="Rectangle 257"/>
            <p:cNvSpPr>
              <a:spLocks noChangeArrowheads="1"/>
            </p:cNvSpPr>
            <p:nvPr/>
          </p:nvSpPr>
          <p:spPr bwMode="auto">
            <a:xfrm>
              <a:off x="1144" y="2927"/>
              <a:ext cx="18" cy="16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18" name="Rectangle 258"/>
            <p:cNvSpPr>
              <a:spLocks noChangeArrowheads="1"/>
            </p:cNvSpPr>
            <p:nvPr/>
          </p:nvSpPr>
          <p:spPr bwMode="auto">
            <a:xfrm>
              <a:off x="874" y="2793"/>
              <a:ext cx="348" cy="11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19" name="Rectangle 259"/>
            <p:cNvSpPr>
              <a:spLocks noChangeArrowheads="1"/>
            </p:cNvSpPr>
            <p:nvPr/>
          </p:nvSpPr>
          <p:spPr bwMode="auto">
            <a:xfrm>
              <a:off x="936" y="2549"/>
              <a:ext cx="261" cy="6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20" name="Rectangle 260"/>
            <p:cNvSpPr>
              <a:spLocks noChangeArrowheads="1"/>
            </p:cNvSpPr>
            <p:nvPr/>
          </p:nvSpPr>
          <p:spPr bwMode="auto">
            <a:xfrm>
              <a:off x="910" y="2672"/>
              <a:ext cx="16" cy="10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21" name="Rectangle 261"/>
            <p:cNvSpPr>
              <a:spLocks noChangeArrowheads="1"/>
            </p:cNvSpPr>
            <p:nvPr/>
          </p:nvSpPr>
          <p:spPr bwMode="auto">
            <a:xfrm>
              <a:off x="931" y="2672"/>
              <a:ext cx="80" cy="10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22" name="AutoShape 262"/>
            <p:cNvSpPr>
              <a:spLocks noChangeArrowheads="1"/>
            </p:cNvSpPr>
            <p:nvPr/>
          </p:nvSpPr>
          <p:spPr bwMode="auto">
            <a:xfrm rot="5400000" flipV="1">
              <a:off x="973" y="2717"/>
              <a:ext cx="98" cy="8"/>
            </a:xfrm>
            <a:custGeom>
              <a:avLst/>
              <a:gdLst>
                <a:gd name="G0" fmla="+- 1979 0 0"/>
                <a:gd name="G1" fmla="+- 21600 0 1979"/>
                <a:gd name="G2" fmla="*/ 1979 1 2"/>
                <a:gd name="G3" fmla="+- 21600 0 G2"/>
                <a:gd name="G4" fmla="+/ 1979 21600 2"/>
                <a:gd name="G5" fmla="+/ G1 0 2"/>
                <a:gd name="G6" fmla="*/ 21600 21600 1979"/>
                <a:gd name="G7" fmla="*/ G6 1 2"/>
                <a:gd name="G8" fmla="+- 21600 0 G7"/>
                <a:gd name="G9" fmla="*/ 21600 1 2"/>
                <a:gd name="G10" fmla="+- 1979 0 G9"/>
                <a:gd name="G11" fmla="?: G10 G8 0"/>
                <a:gd name="G12" fmla="?: G10 G7 21600"/>
                <a:gd name="T0" fmla="*/ 20610 w 21600"/>
                <a:gd name="T1" fmla="*/ 10800 h 21600"/>
                <a:gd name="T2" fmla="*/ 10800 w 21600"/>
                <a:gd name="T3" fmla="*/ 21600 h 21600"/>
                <a:gd name="T4" fmla="*/ 990 w 21600"/>
                <a:gd name="T5" fmla="*/ 10800 h 21600"/>
                <a:gd name="T6" fmla="*/ 10800 w 21600"/>
                <a:gd name="T7" fmla="*/ 0 h 21600"/>
                <a:gd name="T8" fmla="*/ 2790 w 21600"/>
                <a:gd name="T9" fmla="*/ 2790 h 21600"/>
                <a:gd name="T10" fmla="*/ 18810 w 21600"/>
                <a:gd name="T11" fmla="*/ 1881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979" y="21600"/>
                  </a:lnTo>
                  <a:lnTo>
                    <a:pt x="19621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23" name="Rectangle 263"/>
            <p:cNvSpPr>
              <a:spLocks noChangeArrowheads="1"/>
            </p:cNvSpPr>
            <p:nvPr/>
          </p:nvSpPr>
          <p:spPr bwMode="auto">
            <a:xfrm>
              <a:off x="1028" y="2716"/>
              <a:ext cx="39" cy="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24" name="AutoShape 264"/>
            <p:cNvSpPr>
              <a:spLocks noChangeArrowheads="1"/>
            </p:cNvSpPr>
            <p:nvPr/>
          </p:nvSpPr>
          <p:spPr bwMode="auto">
            <a:xfrm rot="-5400000" flipH="1" flipV="1">
              <a:off x="1015" y="2718"/>
              <a:ext cx="120" cy="8"/>
            </a:xfrm>
            <a:custGeom>
              <a:avLst/>
              <a:gdLst>
                <a:gd name="G0" fmla="+- 2399 0 0"/>
                <a:gd name="G1" fmla="+- 21600 0 2399"/>
                <a:gd name="G2" fmla="*/ 2399 1 2"/>
                <a:gd name="G3" fmla="+- 21600 0 G2"/>
                <a:gd name="G4" fmla="+/ 2399 21600 2"/>
                <a:gd name="G5" fmla="+/ G1 0 2"/>
                <a:gd name="G6" fmla="*/ 21600 21600 2399"/>
                <a:gd name="G7" fmla="*/ G6 1 2"/>
                <a:gd name="G8" fmla="+- 21600 0 G7"/>
                <a:gd name="G9" fmla="*/ 21600 1 2"/>
                <a:gd name="G10" fmla="+- 2399 0 G9"/>
                <a:gd name="G11" fmla="?: G10 G8 0"/>
                <a:gd name="G12" fmla="?: G10 G7 21600"/>
                <a:gd name="T0" fmla="*/ 20400 w 21600"/>
                <a:gd name="T1" fmla="*/ 10800 h 21600"/>
                <a:gd name="T2" fmla="*/ 10800 w 21600"/>
                <a:gd name="T3" fmla="*/ 21600 h 21600"/>
                <a:gd name="T4" fmla="*/ 1200 w 21600"/>
                <a:gd name="T5" fmla="*/ 10800 h 21600"/>
                <a:gd name="T6" fmla="*/ 10800 w 21600"/>
                <a:gd name="T7" fmla="*/ 0 h 21600"/>
                <a:gd name="T8" fmla="*/ 3000 w 21600"/>
                <a:gd name="T9" fmla="*/ 3000 h 21600"/>
                <a:gd name="T10" fmla="*/ 18600 w 21600"/>
                <a:gd name="T11" fmla="*/ 18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99" y="21600"/>
                  </a:lnTo>
                  <a:lnTo>
                    <a:pt x="19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25" name="AutoShape 265"/>
            <p:cNvSpPr>
              <a:spLocks noChangeArrowheads="1"/>
            </p:cNvSpPr>
            <p:nvPr/>
          </p:nvSpPr>
          <p:spPr bwMode="auto">
            <a:xfrm rot="5400000" flipV="1">
              <a:off x="1149" y="2718"/>
              <a:ext cx="120" cy="8"/>
            </a:xfrm>
            <a:custGeom>
              <a:avLst/>
              <a:gdLst>
                <a:gd name="G0" fmla="+- 2399 0 0"/>
                <a:gd name="G1" fmla="+- 21600 0 2399"/>
                <a:gd name="G2" fmla="*/ 2399 1 2"/>
                <a:gd name="G3" fmla="+- 21600 0 G2"/>
                <a:gd name="G4" fmla="+/ 2399 21600 2"/>
                <a:gd name="G5" fmla="+/ G1 0 2"/>
                <a:gd name="G6" fmla="*/ 21600 21600 2399"/>
                <a:gd name="G7" fmla="*/ G6 1 2"/>
                <a:gd name="G8" fmla="+- 21600 0 G7"/>
                <a:gd name="G9" fmla="*/ 21600 1 2"/>
                <a:gd name="G10" fmla="+- 2399 0 G9"/>
                <a:gd name="G11" fmla="?: G10 G8 0"/>
                <a:gd name="G12" fmla="?: G10 G7 21600"/>
                <a:gd name="T0" fmla="*/ 20400 w 21600"/>
                <a:gd name="T1" fmla="*/ 10800 h 21600"/>
                <a:gd name="T2" fmla="*/ 10800 w 21600"/>
                <a:gd name="T3" fmla="*/ 21600 h 21600"/>
                <a:gd name="T4" fmla="*/ 1200 w 21600"/>
                <a:gd name="T5" fmla="*/ 10800 h 21600"/>
                <a:gd name="T6" fmla="*/ 10800 w 21600"/>
                <a:gd name="T7" fmla="*/ 0 h 21600"/>
                <a:gd name="T8" fmla="*/ 3000 w 21600"/>
                <a:gd name="T9" fmla="*/ 3000 h 21600"/>
                <a:gd name="T10" fmla="*/ 18600 w 21600"/>
                <a:gd name="T11" fmla="*/ 18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99" y="21600"/>
                  </a:lnTo>
                  <a:lnTo>
                    <a:pt x="19201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9" name="Group 266"/>
            <p:cNvGrpSpPr>
              <a:grpSpLocks/>
            </p:cNvGrpSpPr>
            <p:nvPr/>
          </p:nvGrpSpPr>
          <p:grpSpPr bwMode="auto">
            <a:xfrm>
              <a:off x="1138" y="2603"/>
              <a:ext cx="57" cy="56"/>
              <a:chOff x="1138" y="2603"/>
              <a:chExt cx="57" cy="56"/>
            </a:xfrm>
          </p:grpSpPr>
          <p:sp>
            <p:nvSpPr>
              <p:cNvPr id="92427" name="Oval 267"/>
              <p:cNvSpPr>
                <a:spLocks noChangeArrowheads="1"/>
              </p:cNvSpPr>
              <p:nvPr/>
            </p:nvSpPr>
            <p:spPr bwMode="auto">
              <a:xfrm>
                <a:off x="1147" y="2603"/>
                <a:ext cx="27" cy="2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428" name="Rectangle 268"/>
              <p:cNvSpPr>
                <a:spLocks noChangeArrowheads="1"/>
              </p:cNvSpPr>
              <p:nvPr/>
            </p:nvSpPr>
            <p:spPr bwMode="auto">
              <a:xfrm>
                <a:off x="1143" y="2614"/>
                <a:ext cx="35" cy="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429" name="Freeform 269"/>
              <p:cNvSpPr>
                <a:spLocks/>
              </p:cNvSpPr>
              <p:nvPr/>
            </p:nvSpPr>
            <p:spPr bwMode="auto">
              <a:xfrm>
                <a:off x="1138" y="2614"/>
                <a:ext cx="17" cy="4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33"/>
                  </a:cxn>
                  <a:cxn ang="0">
                    <a:pos x="0" y="44"/>
                  </a:cxn>
                </a:cxnLst>
                <a:rect l="0" t="0" r="r" b="b"/>
                <a:pathLst>
                  <a:path w="17" h="45">
                    <a:moveTo>
                      <a:pt x="16" y="0"/>
                    </a:moveTo>
                    <a:lnTo>
                      <a:pt x="16" y="33"/>
                    </a:lnTo>
                    <a:lnTo>
                      <a:pt x="0" y="44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430" name="Freeform 270"/>
              <p:cNvSpPr>
                <a:spLocks/>
              </p:cNvSpPr>
              <p:nvPr/>
            </p:nvSpPr>
            <p:spPr bwMode="auto">
              <a:xfrm>
                <a:off x="1178" y="2614"/>
                <a:ext cx="17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3"/>
                  </a:cxn>
                  <a:cxn ang="0">
                    <a:pos x="16" y="44"/>
                  </a:cxn>
                </a:cxnLst>
                <a:rect l="0" t="0" r="r" b="b"/>
                <a:pathLst>
                  <a:path w="17" h="45">
                    <a:moveTo>
                      <a:pt x="0" y="0"/>
                    </a:moveTo>
                    <a:lnTo>
                      <a:pt x="0" y="33"/>
                    </a:lnTo>
                    <a:lnTo>
                      <a:pt x="16" y="44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92431" name="Freeform 271"/>
            <p:cNvSpPr>
              <a:spLocks/>
            </p:cNvSpPr>
            <p:nvPr/>
          </p:nvSpPr>
          <p:spPr bwMode="auto">
            <a:xfrm>
              <a:off x="1079" y="2647"/>
              <a:ext cx="123" cy="141"/>
            </a:xfrm>
            <a:custGeom>
              <a:avLst/>
              <a:gdLst/>
              <a:ahLst/>
              <a:cxnLst>
                <a:cxn ang="0">
                  <a:pos x="122" y="10"/>
                </a:cxn>
                <a:cxn ang="0">
                  <a:pos x="104" y="10"/>
                </a:cxn>
                <a:cxn ang="0">
                  <a:pos x="104" y="0"/>
                </a:cxn>
                <a:cxn ang="0">
                  <a:pos x="58" y="0"/>
                </a:cxn>
                <a:cxn ang="0">
                  <a:pos x="58" y="10"/>
                </a:cxn>
                <a:cxn ang="0">
                  <a:pos x="0" y="10"/>
                </a:cxn>
                <a:cxn ang="0">
                  <a:pos x="0" y="140"/>
                </a:cxn>
                <a:cxn ang="0">
                  <a:pos x="122" y="140"/>
                </a:cxn>
                <a:cxn ang="0">
                  <a:pos x="122" y="10"/>
                </a:cxn>
              </a:cxnLst>
              <a:rect l="0" t="0" r="r" b="b"/>
              <a:pathLst>
                <a:path w="123" h="141">
                  <a:moveTo>
                    <a:pt x="122" y="10"/>
                  </a:moveTo>
                  <a:lnTo>
                    <a:pt x="104" y="10"/>
                  </a:lnTo>
                  <a:lnTo>
                    <a:pt x="104" y="0"/>
                  </a:lnTo>
                  <a:lnTo>
                    <a:pt x="58" y="0"/>
                  </a:lnTo>
                  <a:lnTo>
                    <a:pt x="58" y="10"/>
                  </a:lnTo>
                  <a:lnTo>
                    <a:pt x="0" y="10"/>
                  </a:lnTo>
                  <a:lnTo>
                    <a:pt x="0" y="140"/>
                  </a:lnTo>
                  <a:lnTo>
                    <a:pt x="122" y="140"/>
                  </a:lnTo>
                  <a:lnTo>
                    <a:pt x="122" y="1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32" name="Rectangle 272"/>
            <p:cNvSpPr>
              <a:spLocks noChangeArrowheads="1"/>
            </p:cNvSpPr>
            <p:nvPr/>
          </p:nvSpPr>
          <p:spPr bwMode="auto">
            <a:xfrm>
              <a:off x="910" y="2566"/>
              <a:ext cx="20" cy="2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33" name="AutoShape 273"/>
            <p:cNvSpPr>
              <a:spLocks noChangeArrowheads="1"/>
            </p:cNvSpPr>
            <p:nvPr/>
          </p:nvSpPr>
          <p:spPr bwMode="auto">
            <a:xfrm>
              <a:off x="954" y="2566"/>
              <a:ext cx="220" cy="8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34" name="AutoShape 274"/>
            <p:cNvSpPr>
              <a:spLocks noChangeArrowheads="1"/>
            </p:cNvSpPr>
            <p:nvPr/>
          </p:nvSpPr>
          <p:spPr bwMode="auto">
            <a:xfrm>
              <a:off x="954" y="2576"/>
              <a:ext cx="220" cy="8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35" name="AutoShape 275"/>
            <p:cNvSpPr>
              <a:spLocks noChangeArrowheads="1"/>
            </p:cNvSpPr>
            <p:nvPr/>
          </p:nvSpPr>
          <p:spPr bwMode="auto">
            <a:xfrm>
              <a:off x="954" y="2588"/>
              <a:ext cx="220" cy="8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36" name="Line 276"/>
            <p:cNvSpPr>
              <a:spLocks noChangeShapeType="1"/>
            </p:cNvSpPr>
            <p:nvPr/>
          </p:nvSpPr>
          <p:spPr bwMode="auto">
            <a:xfrm>
              <a:off x="929" y="2680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37" name="Line 277"/>
            <p:cNvSpPr>
              <a:spLocks noChangeShapeType="1"/>
            </p:cNvSpPr>
            <p:nvPr/>
          </p:nvSpPr>
          <p:spPr bwMode="auto">
            <a:xfrm>
              <a:off x="929" y="2689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38" name="Line 278"/>
            <p:cNvSpPr>
              <a:spLocks noChangeShapeType="1"/>
            </p:cNvSpPr>
            <p:nvPr/>
          </p:nvSpPr>
          <p:spPr bwMode="auto">
            <a:xfrm>
              <a:off x="929" y="2725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39" name="Line 279"/>
            <p:cNvSpPr>
              <a:spLocks noChangeShapeType="1"/>
            </p:cNvSpPr>
            <p:nvPr/>
          </p:nvSpPr>
          <p:spPr bwMode="auto">
            <a:xfrm>
              <a:off x="929" y="2743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40" name="Line 280"/>
            <p:cNvSpPr>
              <a:spLocks noChangeShapeType="1"/>
            </p:cNvSpPr>
            <p:nvPr/>
          </p:nvSpPr>
          <p:spPr bwMode="auto">
            <a:xfrm>
              <a:off x="929" y="2761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41" name="Line 281"/>
            <p:cNvSpPr>
              <a:spLocks noChangeShapeType="1"/>
            </p:cNvSpPr>
            <p:nvPr/>
          </p:nvSpPr>
          <p:spPr bwMode="auto">
            <a:xfrm>
              <a:off x="929" y="2698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42" name="Line 282"/>
            <p:cNvSpPr>
              <a:spLocks noChangeShapeType="1"/>
            </p:cNvSpPr>
            <p:nvPr/>
          </p:nvSpPr>
          <p:spPr bwMode="auto">
            <a:xfrm>
              <a:off x="929" y="2707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43" name="Line 283"/>
            <p:cNvSpPr>
              <a:spLocks noChangeShapeType="1"/>
            </p:cNvSpPr>
            <p:nvPr/>
          </p:nvSpPr>
          <p:spPr bwMode="auto">
            <a:xfrm>
              <a:off x="929" y="2716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44" name="Line 284"/>
            <p:cNvSpPr>
              <a:spLocks noChangeShapeType="1"/>
            </p:cNvSpPr>
            <p:nvPr/>
          </p:nvSpPr>
          <p:spPr bwMode="auto">
            <a:xfrm>
              <a:off x="929" y="2734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45" name="Line 285"/>
            <p:cNvSpPr>
              <a:spLocks noChangeShapeType="1"/>
            </p:cNvSpPr>
            <p:nvPr/>
          </p:nvSpPr>
          <p:spPr bwMode="auto">
            <a:xfrm>
              <a:off x="929" y="2752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46" name="Line 286"/>
            <p:cNvSpPr>
              <a:spLocks noChangeShapeType="1"/>
            </p:cNvSpPr>
            <p:nvPr/>
          </p:nvSpPr>
          <p:spPr bwMode="auto">
            <a:xfrm>
              <a:off x="929" y="2771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92447" name="Rectangle 287"/>
          <p:cNvSpPr>
            <a:spLocks noChangeArrowheads="1"/>
          </p:cNvSpPr>
          <p:nvPr/>
        </p:nvSpPr>
        <p:spPr bwMode="auto">
          <a:xfrm>
            <a:off x="3857620" y="3071810"/>
            <a:ext cx="785818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 defTabSz="762000" eaLnBrk="1" hangingPunct="1"/>
            <a:r>
              <a:rPr kumimoji="1" lang="en-US" altLang="ko-KR" sz="1200" b="1" dirty="0">
                <a:latin typeface="굴림" pitchFamily="34" charset="-127"/>
                <a:ea typeface="굴림" pitchFamily="34" charset="-127"/>
              </a:rPr>
              <a:t>Blower</a:t>
            </a:r>
          </a:p>
        </p:txBody>
      </p:sp>
      <p:sp>
        <p:nvSpPr>
          <p:cNvPr id="202" name="矩形 201"/>
          <p:cNvSpPr/>
          <p:nvPr/>
        </p:nvSpPr>
        <p:spPr>
          <a:xfrm>
            <a:off x="1285852" y="3643314"/>
            <a:ext cx="7358114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2400" dirty="0" smtClean="0">
                <a:solidFill>
                  <a:schemeClr val="accent2"/>
                </a:solidFill>
                <a:ea typeface="新細明體" charset="-120"/>
              </a:rPr>
              <a:t>Characteristics of MBR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2400" dirty="0">
                <a:solidFill>
                  <a:schemeClr val="accent3">
                    <a:lumMod val="40000"/>
                    <a:lumOff val="60000"/>
                  </a:schemeClr>
                </a:solidFill>
                <a:ea typeface="新細明體" charset="-120"/>
              </a:rPr>
              <a:t>M</a:t>
            </a:r>
            <a:r>
              <a:rPr lang="en-US" altLang="zh-TW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新細明體" charset="-120"/>
              </a:rPr>
              <a:t>aintains high SRT through complete retention of biomass (High SRT)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2400" dirty="0">
                <a:solidFill>
                  <a:schemeClr val="accent3">
                    <a:lumMod val="40000"/>
                    <a:lumOff val="60000"/>
                  </a:schemeClr>
                </a:solidFill>
                <a:ea typeface="新細明體" charset="-120"/>
              </a:rPr>
              <a:t>S</a:t>
            </a:r>
            <a:r>
              <a:rPr lang="en-US" altLang="zh-TW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新細明體" charset="-120"/>
              </a:rPr>
              <a:t>hort HRT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新細明體" charset="-120"/>
              </a:rPr>
              <a:t>High quality effluent</a:t>
            </a:r>
            <a:endParaRPr lang="en-US" altLang="zh-TW" sz="2400" dirty="0" smtClean="0">
              <a:solidFill>
                <a:schemeClr val="accent3">
                  <a:lumMod val="40000"/>
                  <a:lumOff val="60000"/>
                </a:schemeClr>
              </a:solidFill>
              <a:ea typeface="新細明體" charset="-12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新細明體" charset="-120"/>
              </a:rPr>
              <a:t>Short footprint</a:t>
            </a:r>
            <a:r>
              <a:rPr lang="en-US" altLang="zh-TW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新細明體" charset="-120"/>
              </a:rPr>
              <a:t>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Fouling</a:t>
            </a:r>
          </a:p>
        </p:txBody>
      </p:sp>
      <p:cxnSp>
        <p:nvCxnSpPr>
          <p:cNvPr id="205" name="直線接點 204"/>
          <p:cNvCxnSpPr/>
          <p:nvPr/>
        </p:nvCxnSpPr>
        <p:spPr>
          <a:xfrm rot="16200000" flipH="1">
            <a:off x="3357554" y="2285992"/>
            <a:ext cx="57150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接點 206"/>
          <p:cNvCxnSpPr>
            <a:endCxn id="92419" idx="1"/>
          </p:cNvCxnSpPr>
          <p:nvPr/>
        </p:nvCxnSpPr>
        <p:spPr>
          <a:xfrm>
            <a:off x="3643306" y="2571744"/>
            <a:ext cx="280214" cy="28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矩形 124"/>
          <p:cNvSpPr/>
          <p:nvPr/>
        </p:nvSpPr>
        <p:spPr>
          <a:xfrm>
            <a:off x="4572000" y="1643050"/>
            <a:ext cx="142876" cy="28575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6" name="Group 251"/>
          <p:cNvGrpSpPr>
            <a:grpSpLocks/>
          </p:cNvGrpSpPr>
          <p:nvPr/>
        </p:nvGrpSpPr>
        <p:grpSpPr bwMode="auto">
          <a:xfrm>
            <a:off x="5500694" y="1571612"/>
            <a:ext cx="369888" cy="368300"/>
            <a:chOff x="874" y="2549"/>
            <a:chExt cx="348" cy="394"/>
          </a:xfrm>
        </p:grpSpPr>
        <p:grpSp>
          <p:nvGrpSpPr>
            <p:cNvPr id="127" name="Group 252"/>
            <p:cNvGrpSpPr>
              <a:grpSpLocks/>
            </p:cNvGrpSpPr>
            <p:nvPr/>
          </p:nvGrpSpPr>
          <p:grpSpPr bwMode="auto">
            <a:xfrm>
              <a:off x="908" y="2812"/>
              <a:ext cx="280" cy="107"/>
              <a:chOff x="908" y="2812"/>
              <a:chExt cx="280" cy="107"/>
            </a:xfrm>
          </p:grpSpPr>
          <p:sp>
            <p:nvSpPr>
              <p:cNvPr id="159" name="Oval 253"/>
              <p:cNvSpPr>
                <a:spLocks noChangeArrowheads="1"/>
              </p:cNvSpPr>
              <p:nvPr/>
            </p:nvSpPr>
            <p:spPr bwMode="auto">
              <a:xfrm>
                <a:off x="1156" y="2812"/>
                <a:ext cx="32" cy="10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0" name="Oval 254"/>
              <p:cNvSpPr>
                <a:spLocks noChangeArrowheads="1"/>
              </p:cNvSpPr>
              <p:nvPr/>
            </p:nvSpPr>
            <p:spPr bwMode="auto">
              <a:xfrm>
                <a:off x="908" y="2812"/>
                <a:ext cx="48" cy="10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1" name="Rectangle 255"/>
              <p:cNvSpPr>
                <a:spLocks noChangeArrowheads="1"/>
              </p:cNvSpPr>
              <p:nvPr/>
            </p:nvSpPr>
            <p:spPr bwMode="auto">
              <a:xfrm>
                <a:off x="933" y="2812"/>
                <a:ext cx="231" cy="10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28" name="Rectangle 256"/>
            <p:cNvSpPr>
              <a:spLocks noChangeArrowheads="1"/>
            </p:cNvSpPr>
            <p:nvPr/>
          </p:nvSpPr>
          <p:spPr bwMode="auto">
            <a:xfrm>
              <a:off x="940" y="2929"/>
              <a:ext cx="15" cy="12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9" name="Rectangle 257"/>
            <p:cNvSpPr>
              <a:spLocks noChangeArrowheads="1"/>
            </p:cNvSpPr>
            <p:nvPr/>
          </p:nvSpPr>
          <p:spPr bwMode="auto">
            <a:xfrm>
              <a:off x="1144" y="2927"/>
              <a:ext cx="18" cy="16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0" name="Rectangle 258"/>
            <p:cNvSpPr>
              <a:spLocks noChangeArrowheads="1"/>
            </p:cNvSpPr>
            <p:nvPr/>
          </p:nvSpPr>
          <p:spPr bwMode="auto">
            <a:xfrm>
              <a:off x="874" y="2793"/>
              <a:ext cx="348" cy="11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1" name="Rectangle 259"/>
            <p:cNvSpPr>
              <a:spLocks noChangeArrowheads="1"/>
            </p:cNvSpPr>
            <p:nvPr/>
          </p:nvSpPr>
          <p:spPr bwMode="auto">
            <a:xfrm>
              <a:off x="936" y="2549"/>
              <a:ext cx="261" cy="6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2" name="Rectangle 260"/>
            <p:cNvSpPr>
              <a:spLocks noChangeArrowheads="1"/>
            </p:cNvSpPr>
            <p:nvPr/>
          </p:nvSpPr>
          <p:spPr bwMode="auto">
            <a:xfrm>
              <a:off x="910" y="2672"/>
              <a:ext cx="16" cy="10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" name="Rectangle 261"/>
            <p:cNvSpPr>
              <a:spLocks noChangeArrowheads="1"/>
            </p:cNvSpPr>
            <p:nvPr/>
          </p:nvSpPr>
          <p:spPr bwMode="auto">
            <a:xfrm>
              <a:off x="931" y="2672"/>
              <a:ext cx="80" cy="10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4" name="AutoShape 262"/>
            <p:cNvSpPr>
              <a:spLocks noChangeArrowheads="1"/>
            </p:cNvSpPr>
            <p:nvPr/>
          </p:nvSpPr>
          <p:spPr bwMode="auto">
            <a:xfrm rot="5400000" flipV="1">
              <a:off x="973" y="2717"/>
              <a:ext cx="98" cy="8"/>
            </a:xfrm>
            <a:custGeom>
              <a:avLst/>
              <a:gdLst>
                <a:gd name="G0" fmla="+- 1979 0 0"/>
                <a:gd name="G1" fmla="+- 21600 0 1979"/>
                <a:gd name="G2" fmla="*/ 1979 1 2"/>
                <a:gd name="G3" fmla="+- 21600 0 G2"/>
                <a:gd name="G4" fmla="+/ 1979 21600 2"/>
                <a:gd name="G5" fmla="+/ G1 0 2"/>
                <a:gd name="G6" fmla="*/ 21600 21600 1979"/>
                <a:gd name="G7" fmla="*/ G6 1 2"/>
                <a:gd name="G8" fmla="+- 21600 0 G7"/>
                <a:gd name="G9" fmla="*/ 21600 1 2"/>
                <a:gd name="G10" fmla="+- 1979 0 G9"/>
                <a:gd name="G11" fmla="?: G10 G8 0"/>
                <a:gd name="G12" fmla="?: G10 G7 21600"/>
                <a:gd name="T0" fmla="*/ 20610 w 21600"/>
                <a:gd name="T1" fmla="*/ 10800 h 21600"/>
                <a:gd name="T2" fmla="*/ 10800 w 21600"/>
                <a:gd name="T3" fmla="*/ 21600 h 21600"/>
                <a:gd name="T4" fmla="*/ 990 w 21600"/>
                <a:gd name="T5" fmla="*/ 10800 h 21600"/>
                <a:gd name="T6" fmla="*/ 10800 w 21600"/>
                <a:gd name="T7" fmla="*/ 0 h 21600"/>
                <a:gd name="T8" fmla="*/ 2790 w 21600"/>
                <a:gd name="T9" fmla="*/ 2790 h 21600"/>
                <a:gd name="T10" fmla="*/ 18810 w 21600"/>
                <a:gd name="T11" fmla="*/ 1881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979" y="21600"/>
                  </a:lnTo>
                  <a:lnTo>
                    <a:pt x="19621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5" name="Rectangle 263"/>
            <p:cNvSpPr>
              <a:spLocks noChangeArrowheads="1"/>
            </p:cNvSpPr>
            <p:nvPr/>
          </p:nvSpPr>
          <p:spPr bwMode="auto">
            <a:xfrm>
              <a:off x="1028" y="2716"/>
              <a:ext cx="39" cy="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6" name="AutoShape 264"/>
            <p:cNvSpPr>
              <a:spLocks noChangeArrowheads="1"/>
            </p:cNvSpPr>
            <p:nvPr/>
          </p:nvSpPr>
          <p:spPr bwMode="auto">
            <a:xfrm rot="-5400000" flipH="1" flipV="1">
              <a:off x="1015" y="2718"/>
              <a:ext cx="120" cy="8"/>
            </a:xfrm>
            <a:custGeom>
              <a:avLst/>
              <a:gdLst>
                <a:gd name="G0" fmla="+- 2399 0 0"/>
                <a:gd name="G1" fmla="+- 21600 0 2399"/>
                <a:gd name="G2" fmla="*/ 2399 1 2"/>
                <a:gd name="G3" fmla="+- 21600 0 G2"/>
                <a:gd name="G4" fmla="+/ 2399 21600 2"/>
                <a:gd name="G5" fmla="+/ G1 0 2"/>
                <a:gd name="G6" fmla="*/ 21600 21600 2399"/>
                <a:gd name="G7" fmla="*/ G6 1 2"/>
                <a:gd name="G8" fmla="+- 21600 0 G7"/>
                <a:gd name="G9" fmla="*/ 21600 1 2"/>
                <a:gd name="G10" fmla="+- 2399 0 G9"/>
                <a:gd name="G11" fmla="?: G10 G8 0"/>
                <a:gd name="G12" fmla="?: G10 G7 21600"/>
                <a:gd name="T0" fmla="*/ 20400 w 21600"/>
                <a:gd name="T1" fmla="*/ 10800 h 21600"/>
                <a:gd name="T2" fmla="*/ 10800 w 21600"/>
                <a:gd name="T3" fmla="*/ 21600 h 21600"/>
                <a:gd name="T4" fmla="*/ 1200 w 21600"/>
                <a:gd name="T5" fmla="*/ 10800 h 21600"/>
                <a:gd name="T6" fmla="*/ 10800 w 21600"/>
                <a:gd name="T7" fmla="*/ 0 h 21600"/>
                <a:gd name="T8" fmla="*/ 3000 w 21600"/>
                <a:gd name="T9" fmla="*/ 3000 h 21600"/>
                <a:gd name="T10" fmla="*/ 18600 w 21600"/>
                <a:gd name="T11" fmla="*/ 18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99" y="21600"/>
                  </a:lnTo>
                  <a:lnTo>
                    <a:pt x="19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7" name="AutoShape 265"/>
            <p:cNvSpPr>
              <a:spLocks noChangeArrowheads="1"/>
            </p:cNvSpPr>
            <p:nvPr/>
          </p:nvSpPr>
          <p:spPr bwMode="auto">
            <a:xfrm rot="5400000" flipV="1">
              <a:off x="1149" y="2718"/>
              <a:ext cx="120" cy="8"/>
            </a:xfrm>
            <a:custGeom>
              <a:avLst/>
              <a:gdLst>
                <a:gd name="G0" fmla="+- 2399 0 0"/>
                <a:gd name="G1" fmla="+- 21600 0 2399"/>
                <a:gd name="G2" fmla="*/ 2399 1 2"/>
                <a:gd name="G3" fmla="+- 21600 0 G2"/>
                <a:gd name="G4" fmla="+/ 2399 21600 2"/>
                <a:gd name="G5" fmla="+/ G1 0 2"/>
                <a:gd name="G6" fmla="*/ 21600 21600 2399"/>
                <a:gd name="G7" fmla="*/ G6 1 2"/>
                <a:gd name="G8" fmla="+- 21600 0 G7"/>
                <a:gd name="G9" fmla="*/ 21600 1 2"/>
                <a:gd name="G10" fmla="+- 2399 0 G9"/>
                <a:gd name="G11" fmla="?: G10 G8 0"/>
                <a:gd name="G12" fmla="?: G10 G7 21600"/>
                <a:gd name="T0" fmla="*/ 20400 w 21600"/>
                <a:gd name="T1" fmla="*/ 10800 h 21600"/>
                <a:gd name="T2" fmla="*/ 10800 w 21600"/>
                <a:gd name="T3" fmla="*/ 21600 h 21600"/>
                <a:gd name="T4" fmla="*/ 1200 w 21600"/>
                <a:gd name="T5" fmla="*/ 10800 h 21600"/>
                <a:gd name="T6" fmla="*/ 10800 w 21600"/>
                <a:gd name="T7" fmla="*/ 0 h 21600"/>
                <a:gd name="T8" fmla="*/ 3000 w 21600"/>
                <a:gd name="T9" fmla="*/ 3000 h 21600"/>
                <a:gd name="T10" fmla="*/ 18600 w 21600"/>
                <a:gd name="T11" fmla="*/ 18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99" y="21600"/>
                  </a:lnTo>
                  <a:lnTo>
                    <a:pt x="19201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38" name="Group 266"/>
            <p:cNvGrpSpPr>
              <a:grpSpLocks/>
            </p:cNvGrpSpPr>
            <p:nvPr/>
          </p:nvGrpSpPr>
          <p:grpSpPr bwMode="auto">
            <a:xfrm>
              <a:off x="1138" y="2603"/>
              <a:ext cx="57" cy="56"/>
              <a:chOff x="1138" y="2603"/>
              <a:chExt cx="57" cy="56"/>
            </a:xfrm>
          </p:grpSpPr>
          <p:sp>
            <p:nvSpPr>
              <p:cNvPr id="155" name="Oval 267"/>
              <p:cNvSpPr>
                <a:spLocks noChangeArrowheads="1"/>
              </p:cNvSpPr>
              <p:nvPr/>
            </p:nvSpPr>
            <p:spPr bwMode="auto">
              <a:xfrm>
                <a:off x="1147" y="2603"/>
                <a:ext cx="27" cy="2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6" name="Rectangle 268"/>
              <p:cNvSpPr>
                <a:spLocks noChangeArrowheads="1"/>
              </p:cNvSpPr>
              <p:nvPr/>
            </p:nvSpPr>
            <p:spPr bwMode="auto">
              <a:xfrm>
                <a:off x="1143" y="2614"/>
                <a:ext cx="35" cy="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7" name="Freeform 269"/>
              <p:cNvSpPr>
                <a:spLocks/>
              </p:cNvSpPr>
              <p:nvPr/>
            </p:nvSpPr>
            <p:spPr bwMode="auto">
              <a:xfrm>
                <a:off x="1138" y="2614"/>
                <a:ext cx="17" cy="4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33"/>
                  </a:cxn>
                  <a:cxn ang="0">
                    <a:pos x="0" y="44"/>
                  </a:cxn>
                </a:cxnLst>
                <a:rect l="0" t="0" r="r" b="b"/>
                <a:pathLst>
                  <a:path w="17" h="45">
                    <a:moveTo>
                      <a:pt x="16" y="0"/>
                    </a:moveTo>
                    <a:lnTo>
                      <a:pt x="16" y="33"/>
                    </a:lnTo>
                    <a:lnTo>
                      <a:pt x="0" y="44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8" name="Freeform 270"/>
              <p:cNvSpPr>
                <a:spLocks/>
              </p:cNvSpPr>
              <p:nvPr/>
            </p:nvSpPr>
            <p:spPr bwMode="auto">
              <a:xfrm>
                <a:off x="1178" y="2614"/>
                <a:ext cx="17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3"/>
                  </a:cxn>
                  <a:cxn ang="0">
                    <a:pos x="16" y="44"/>
                  </a:cxn>
                </a:cxnLst>
                <a:rect l="0" t="0" r="r" b="b"/>
                <a:pathLst>
                  <a:path w="17" h="45">
                    <a:moveTo>
                      <a:pt x="0" y="0"/>
                    </a:moveTo>
                    <a:lnTo>
                      <a:pt x="0" y="33"/>
                    </a:lnTo>
                    <a:lnTo>
                      <a:pt x="16" y="44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39" name="Freeform 271"/>
            <p:cNvSpPr>
              <a:spLocks/>
            </p:cNvSpPr>
            <p:nvPr/>
          </p:nvSpPr>
          <p:spPr bwMode="auto">
            <a:xfrm>
              <a:off x="1079" y="2647"/>
              <a:ext cx="123" cy="141"/>
            </a:xfrm>
            <a:custGeom>
              <a:avLst/>
              <a:gdLst/>
              <a:ahLst/>
              <a:cxnLst>
                <a:cxn ang="0">
                  <a:pos x="122" y="10"/>
                </a:cxn>
                <a:cxn ang="0">
                  <a:pos x="104" y="10"/>
                </a:cxn>
                <a:cxn ang="0">
                  <a:pos x="104" y="0"/>
                </a:cxn>
                <a:cxn ang="0">
                  <a:pos x="58" y="0"/>
                </a:cxn>
                <a:cxn ang="0">
                  <a:pos x="58" y="10"/>
                </a:cxn>
                <a:cxn ang="0">
                  <a:pos x="0" y="10"/>
                </a:cxn>
                <a:cxn ang="0">
                  <a:pos x="0" y="140"/>
                </a:cxn>
                <a:cxn ang="0">
                  <a:pos x="122" y="140"/>
                </a:cxn>
                <a:cxn ang="0">
                  <a:pos x="122" y="10"/>
                </a:cxn>
              </a:cxnLst>
              <a:rect l="0" t="0" r="r" b="b"/>
              <a:pathLst>
                <a:path w="123" h="141">
                  <a:moveTo>
                    <a:pt x="122" y="10"/>
                  </a:moveTo>
                  <a:lnTo>
                    <a:pt x="104" y="10"/>
                  </a:lnTo>
                  <a:lnTo>
                    <a:pt x="104" y="0"/>
                  </a:lnTo>
                  <a:lnTo>
                    <a:pt x="58" y="0"/>
                  </a:lnTo>
                  <a:lnTo>
                    <a:pt x="58" y="10"/>
                  </a:lnTo>
                  <a:lnTo>
                    <a:pt x="0" y="10"/>
                  </a:lnTo>
                  <a:lnTo>
                    <a:pt x="0" y="140"/>
                  </a:lnTo>
                  <a:lnTo>
                    <a:pt x="122" y="140"/>
                  </a:lnTo>
                  <a:lnTo>
                    <a:pt x="122" y="1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0" name="Rectangle 272"/>
            <p:cNvSpPr>
              <a:spLocks noChangeArrowheads="1"/>
            </p:cNvSpPr>
            <p:nvPr/>
          </p:nvSpPr>
          <p:spPr bwMode="auto">
            <a:xfrm>
              <a:off x="910" y="2566"/>
              <a:ext cx="20" cy="2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1" name="AutoShape 273"/>
            <p:cNvSpPr>
              <a:spLocks noChangeArrowheads="1"/>
            </p:cNvSpPr>
            <p:nvPr/>
          </p:nvSpPr>
          <p:spPr bwMode="auto">
            <a:xfrm>
              <a:off x="954" y="2566"/>
              <a:ext cx="220" cy="8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2" name="AutoShape 274"/>
            <p:cNvSpPr>
              <a:spLocks noChangeArrowheads="1"/>
            </p:cNvSpPr>
            <p:nvPr/>
          </p:nvSpPr>
          <p:spPr bwMode="auto">
            <a:xfrm>
              <a:off x="954" y="2576"/>
              <a:ext cx="220" cy="8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" name="AutoShape 275"/>
            <p:cNvSpPr>
              <a:spLocks noChangeArrowheads="1"/>
            </p:cNvSpPr>
            <p:nvPr/>
          </p:nvSpPr>
          <p:spPr bwMode="auto">
            <a:xfrm>
              <a:off x="954" y="2588"/>
              <a:ext cx="220" cy="8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4" name="Line 276"/>
            <p:cNvSpPr>
              <a:spLocks noChangeShapeType="1"/>
            </p:cNvSpPr>
            <p:nvPr/>
          </p:nvSpPr>
          <p:spPr bwMode="auto">
            <a:xfrm>
              <a:off x="929" y="2680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" name="Line 277"/>
            <p:cNvSpPr>
              <a:spLocks noChangeShapeType="1"/>
            </p:cNvSpPr>
            <p:nvPr/>
          </p:nvSpPr>
          <p:spPr bwMode="auto">
            <a:xfrm>
              <a:off x="929" y="2689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" name="Line 278"/>
            <p:cNvSpPr>
              <a:spLocks noChangeShapeType="1"/>
            </p:cNvSpPr>
            <p:nvPr/>
          </p:nvSpPr>
          <p:spPr bwMode="auto">
            <a:xfrm>
              <a:off x="929" y="2725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" name="Line 279"/>
            <p:cNvSpPr>
              <a:spLocks noChangeShapeType="1"/>
            </p:cNvSpPr>
            <p:nvPr/>
          </p:nvSpPr>
          <p:spPr bwMode="auto">
            <a:xfrm>
              <a:off x="929" y="2743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" name="Line 280"/>
            <p:cNvSpPr>
              <a:spLocks noChangeShapeType="1"/>
            </p:cNvSpPr>
            <p:nvPr/>
          </p:nvSpPr>
          <p:spPr bwMode="auto">
            <a:xfrm>
              <a:off x="929" y="2761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" name="Line 281"/>
            <p:cNvSpPr>
              <a:spLocks noChangeShapeType="1"/>
            </p:cNvSpPr>
            <p:nvPr/>
          </p:nvSpPr>
          <p:spPr bwMode="auto">
            <a:xfrm>
              <a:off x="929" y="2698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" name="Line 282"/>
            <p:cNvSpPr>
              <a:spLocks noChangeShapeType="1"/>
            </p:cNvSpPr>
            <p:nvPr/>
          </p:nvSpPr>
          <p:spPr bwMode="auto">
            <a:xfrm>
              <a:off x="929" y="2707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" name="Line 283"/>
            <p:cNvSpPr>
              <a:spLocks noChangeShapeType="1"/>
            </p:cNvSpPr>
            <p:nvPr/>
          </p:nvSpPr>
          <p:spPr bwMode="auto">
            <a:xfrm>
              <a:off x="929" y="2716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" name="Line 284"/>
            <p:cNvSpPr>
              <a:spLocks noChangeShapeType="1"/>
            </p:cNvSpPr>
            <p:nvPr/>
          </p:nvSpPr>
          <p:spPr bwMode="auto">
            <a:xfrm>
              <a:off x="929" y="2734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" name="Line 285"/>
            <p:cNvSpPr>
              <a:spLocks noChangeShapeType="1"/>
            </p:cNvSpPr>
            <p:nvPr/>
          </p:nvSpPr>
          <p:spPr bwMode="auto">
            <a:xfrm>
              <a:off x="929" y="2752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" name="Line 286"/>
            <p:cNvSpPr>
              <a:spLocks noChangeShapeType="1"/>
            </p:cNvSpPr>
            <p:nvPr/>
          </p:nvSpPr>
          <p:spPr bwMode="auto">
            <a:xfrm>
              <a:off x="929" y="2771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cxnSp>
        <p:nvCxnSpPr>
          <p:cNvPr id="167" name="直線單箭頭接點 166"/>
          <p:cNvCxnSpPr/>
          <p:nvPr/>
        </p:nvCxnSpPr>
        <p:spPr>
          <a:xfrm flipV="1">
            <a:off x="4642644" y="1643050"/>
            <a:ext cx="128667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274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2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2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2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2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2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2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2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2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2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2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2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2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2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2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2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2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2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2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2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2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2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2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2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2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2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2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2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2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2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2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92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92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2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9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9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9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9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92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4" grpId="0" animBg="1"/>
      <p:bldP spid="92295" grpId="0"/>
      <p:bldP spid="92374" grpId="0" animBg="1"/>
      <p:bldP spid="92375" grpId="0" animBg="1"/>
      <p:bldP spid="92376" grpId="0" animBg="1"/>
      <p:bldP spid="92377" grpId="0" animBg="1"/>
      <p:bldP spid="92378" grpId="0" animBg="1"/>
      <p:bldP spid="92379" grpId="0" animBg="1"/>
      <p:bldP spid="92380" grpId="0" animBg="1"/>
      <p:bldP spid="92381" grpId="0" animBg="1"/>
      <p:bldP spid="92382" grpId="0" animBg="1"/>
      <p:bldP spid="92383" grpId="0" animBg="1"/>
      <p:bldP spid="92384" grpId="0" animBg="1"/>
      <p:bldP spid="92385" grpId="0" animBg="1"/>
      <p:bldP spid="92386" grpId="0" animBg="1"/>
      <p:bldP spid="92387" grpId="0" animBg="1"/>
      <p:bldP spid="92388" grpId="0" animBg="1"/>
      <p:bldP spid="92389" grpId="0" animBg="1"/>
      <p:bldP spid="92390" grpId="0" animBg="1"/>
      <p:bldP spid="92407" grpId="0" animBg="1"/>
      <p:bldP spid="1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Fouling formation in membrane surface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5929330"/>
            <a:ext cx="7772400" cy="426230"/>
          </a:xfrm>
        </p:spPr>
        <p:txBody>
          <a:bodyPr>
            <a:normAutofit fontScale="85000" lnSpcReduction="20000"/>
          </a:bodyPr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143116"/>
            <a:ext cx="253840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143116"/>
            <a:ext cx="3492500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6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Commercial Membrane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5857892"/>
            <a:ext cx="7772400" cy="49766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>Electron micrographs of non-woven polypropylene (NWPP) and </a:t>
            </a:r>
            <a:r>
              <a:rPr lang="en-US" dirty="0" err="1" smtClean="0"/>
              <a:t>polysulphone</a:t>
            </a:r>
            <a:r>
              <a:rPr lang="en-US" dirty="0" smtClean="0"/>
              <a:t> (PS) membranes: (a) PS (0.3 mm); (b) NWPP (5 mm); (c) NWPP (3 mm); (d) NWPP (1.5 mm). (Chang, 2001)</a:t>
            </a:r>
            <a:endParaRPr lang="zh-TW" altLang="en-US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714488"/>
            <a:ext cx="4265604" cy="414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8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500042"/>
            <a:ext cx="7772400" cy="914400"/>
          </a:xfrm>
        </p:spPr>
        <p:txBody>
          <a:bodyPr/>
          <a:lstStyle/>
          <a:p>
            <a:pPr algn="ctr"/>
            <a:r>
              <a:rPr lang="en-US" altLang="zh-TW" dirty="0" smtClean="0">
                <a:ea typeface="新細明體" charset="-120"/>
              </a:rPr>
              <a:t>Attached MBR Process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92164" name="Line 4"/>
          <p:cNvSpPr>
            <a:spLocks noChangeShapeType="1"/>
          </p:cNvSpPr>
          <p:nvPr/>
        </p:nvSpPr>
        <p:spPr bwMode="auto">
          <a:xfrm>
            <a:off x="2214546" y="1857364"/>
            <a:ext cx="30956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2182" name="Rectangle 22"/>
          <p:cNvSpPr>
            <a:spLocks noChangeArrowheads="1"/>
          </p:cNvSpPr>
          <p:nvPr>
            <p:ph type="body" idx="1"/>
          </p:nvPr>
        </p:nvSpPr>
        <p:spPr>
          <a:xfrm>
            <a:off x="2289165" y="2312968"/>
            <a:ext cx="1447800" cy="249238"/>
          </a:xfrm>
          <a:noFill/>
          <a:ln/>
        </p:spPr>
        <p:txBody>
          <a:bodyPr/>
          <a:lstStyle/>
          <a:p>
            <a:pPr defTabSz="76200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ko-KR" sz="1200" b="1">
                <a:effectLst/>
                <a:ea typeface="굴림" pitchFamily="34" charset="-127"/>
              </a:rPr>
              <a:t>Primary Clarifier</a:t>
            </a:r>
          </a:p>
        </p:txBody>
      </p:sp>
      <p:sp>
        <p:nvSpPr>
          <p:cNvPr id="92230" name="Rectangle 70"/>
          <p:cNvSpPr>
            <a:spLocks noChangeArrowheads="1"/>
          </p:cNvSpPr>
          <p:nvPr/>
        </p:nvSpPr>
        <p:spPr bwMode="auto">
          <a:xfrm>
            <a:off x="4025906" y="1724013"/>
            <a:ext cx="998537" cy="466725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9966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231" name="AutoShape 71"/>
          <p:cNvSpPr>
            <a:spLocks noChangeArrowheads="1"/>
          </p:cNvSpPr>
          <p:nvPr/>
        </p:nvSpPr>
        <p:spPr bwMode="auto">
          <a:xfrm>
            <a:off x="4030668" y="2151050"/>
            <a:ext cx="57150" cy="31750"/>
          </a:xfrm>
          <a:prstGeom prst="rtTriangle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232" name="AutoShape 72"/>
          <p:cNvSpPr>
            <a:spLocks noChangeArrowheads="1"/>
          </p:cNvSpPr>
          <p:nvPr/>
        </p:nvSpPr>
        <p:spPr bwMode="auto">
          <a:xfrm rot="16200000">
            <a:off x="4960150" y="2140731"/>
            <a:ext cx="31750" cy="52387"/>
          </a:xfrm>
          <a:prstGeom prst="rtTriangle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233" name="Line 73"/>
          <p:cNvSpPr>
            <a:spLocks noChangeShapeType="1"/>
          </p:cNvSpPr>
          <p:nvPr/>
        </p:nvSpPr>
        <p:spPr bwMode="auto">
          <a:xfrm>
            <a:off x="3951293" y="2228838"/>
            <a:ext cx="11795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234" name="Line 74"/>
          <p:cNvSpPr>
            <a:spLocks noChangeShapeType="1"/>
          </p:cNvSpPr>
          <p:nvPr/>
        </p:nvSpPr>
        <p:spPr bwMode="auto">
          <a:xfrm>
            <a:off x="5008568" y="1801800"/>
            <a:ext cx="349250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2235" name="Freeform 75"/>
          <p:cNvSpPr>
            <a:spLocks/>
          </p:cNvSpPr>
          <p:nvPr/>
        </p:nvSpPr>
        <p:spPr bwMode="auto">
          <a:xfrm>
            <a:off x="4025906" y="1571613"/>
            <a:ext cx="995362" cy="587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84"/>
              </a:cxn>
              <a:cxn ang="0">
                <a:pos x="384" y="384"/>
              </a:cxn>
              <a:cxn ang="0">
                <a:pos x="384" y="0"/>
              </a:cxn>
            </a:cxnLst>
            <a:rect l="0" t="0" r="r" b="b"/>
            <a:pathLst>
              <a:path w="384" h="384">
                <a:moveTo>
                  <a:pt x="0" y="0"/>
                </a:moveTo>
                <a:lnTo>
                  <a:pt x="0" y="384"/>
                </a:lnTo>
                <a:lnTo>
                  <a:pt x="384" y="384"/>
                </a:lnTo>
                <a:lnTo>
                  <a:pt x="384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236" name="Line 76"/>
          <p:cNvSpPr>
            <a:spLocks noChangeShapeType="1"/>
          </p:cNvSpPr>
          <p:nvPr/>
        </p:nvSpPr>
        <p:spPr bwMode="auto">
          <a:xfrm>
            <a:off x="3865568" y="2139938"/>
            <a:ext cx="1033463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4094168" y="1725600"/>
            <a:ext cx="814388" cy="414338"/>
            <a:chOff x="1392" y="1651"/>
            <a:chExt cx="513" cy="261"/>
          </a:xfrm>
        </p:grpSpPr>
        <p:grpSp>
          <p:nvGrpSpPr>
            <p:cNvPr id="3" name="Group 78"/>
            <p:cNvGrpSpPr>
              <a:grpSpLocks/>
            </p:cNvGrpSpPr>
            <p:nvPr/>
          </p:nvGrpSpPr>
          <p:grpSpPr bwMode="auto">
            <a:xfrm>
              <a:off x="1488" y="1864"/>
              <a:ext cx="48" cy="48"/>
              <a:chOff x="3605" y="1651"/>
              <a:chExt cx="137" cy="158"/>
            </a:xfrm>
          </p:grpSpPr>
          <p:sp>
            <p:nvSpPr>
              <p:cNvPr id="92239" name="Oval 79"/>
              <p:cNvSpPr>
                <a:spLocks noChangeArrowheads="1"/>
              </p:cNvSpPr>
              <p:nvPr/>
            </p:nvSpPr>
            <p:spPr bwMode="auto">
              <a:xfrm>
                <a:off x="3605" y="1672"/>
                <a:ext cx="54" cy="5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40" name="Oval 80"/>
              <p:cNvSpPr>
                <a:spLocks noChangeArrowheads="1"/>
              </p:cNvSpPr>
              <p:nvPr/>
            </p:nvSpPr>
            <p:spPr bwMode="auto">
              <a:xfrm>
                <a:off x="3605" y="1734"/>
                <a:ext cx="75" cy="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41" name="Oval 81"/>
              <p:cNvSpPr>
                <a:spLocks noChangeArrowheads="1"/>
              </p:cNvSpPr>
              <p:nvPr/>
            </p:nvSpPr>
            <p:spPr bwMode="auto">
              <a:xfrm>
                <a:off x="3646" y="1651"/>
                <a:ext cx="34" cy="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42" name="Oval 82"/>
              <p:cNvSpPr>
                <a:spLocks noChangeArrowheads="1"/>
              </p:cNvSpPr>
              <p:nvPr/>
            </p:nvSpPr>
            <p:spPr bwMode="auto">
              <a:xfrm>
                <a:off x="3667" y="1672"/>
                <a:ext cx="75" cy="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4" name="Group 83"/>
            <p:cNvGrpSpPr>
              <a:grpSpLocks/>
            </p:cNvGrpSpPr>
            <p:nvPr/>
          </p:nvGrpSpPr>
          <p:grpSpPr bwMode="auto">
            <a:xfrm>
              <a:off x="1584" y="1864"/>
              <a:ext cx="48" cy="48"/>
              <a:chOff x="3605" y="1651"/>
              <a:chExt cx="137" cy="158"/>
            </a:xfrm>
          </p:grpSpPr>
          <p:sp>
            <p:nvSpPr>
              <p:cNvPr id="92244" name="Oval 84"/>
              <p:cNvSpPr>
                <a:spLocks noChangeArrowheads="1"/>
              </p:cNvSpPr>
              <p:nvPr/>
            </p:nvSpPr>
            <p:spPr bwMode="auto">
              <a:xfrm>
                <a:off x="3605" y="1672"/>
                <a:ext cx="54" cy="5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45" name="Oval 85"/>
              <p:cNvSpPr>
                <a:spLocks noChangeArrowheads="1"/>
              </p:cNvSpPr>
              <p:nvPr/>
            </p:nvSpPr>
            <p:spPr bwMode="auto">
              <a:xfrm>
                <a:off x="3605" y="1734"/>
                <a:ext cx="75" cy="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46" name="Oval 86"/>
              <p:cNvSpPr>
                <a:spLocks noChangeArrowheads="1"/>
              </p:cNvSpPr>
              <p:nvPr/>
            </p:nvSpPr>
            <p:spPr bwMode="auto">
              <a:xfrm>
                <a:off x="3646" y="1651"/>
                <a:ext cx="34" cy="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47" name="Oval 87"/>
              <p:cNvSpPr>
                <a:spLocks noChangeArrowheads="1"/>
              </p:cNvSpPr>
              <p:nvPr/>
            </p:nvSpPr>
            <p:spPr bwMode="auto">
              <a:xfrm>
                <a:off x="3667" y="1672"/>
                <a:ext cx="75" cy="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92248" name="Oval 88"/>
            <p:cNvSpPr>
              <a:spLocks noChangeArrowheads="1"/>
            </p:cNvSpPr>
            <p:nvPr/>
          </p:nvSpPr>
          <p:spPr bwMode="auto">
            <a:xfrm>
              <a:off x="1503" y="1816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49" name="Oval 89"/>
            <p:cNvSpPr>
              <a:spLocks noChangeArrowheads="1"/>
            </p:cNvSpPr>
            <p:nvPr/>
          </p:nvSpPr>
          <p:spPr bwMode="auto">
            <a:xfrm>
              <a:off x="1518" y="1669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50" name="Oval 90"/>
            <p:cNvSpPr>
              <a:spLocks noChangeArrowheads="1"/>
            </p:cNvSpPr>
            <p:nvPr/>
          </p:nvSpPr>
          <p:spPr bwMode="auto">
            <a:xfrm>
              <a:off x="1584" y="1783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51" name="Oval 91"/>
            <p:cNvSpPr>
              <a:spLocks noChangeArrowheads="1"/>
            </p:cNvSpPr>
            <p:nvPr/>
          </p:nvSpPr>
          <p:spPr bwMode="auto">
            <a:xfrm>
              <a:off x="1455" y="1735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52" name="Oval 92"/>
            <p:cNvSpPr>
              <a:spLocks noChangeArrowheads="1"/>
            </p:cNvSpPr>
            <p:nvPr/>
          </p:nvSpPr>
          <p:spPr bwMode="auto">
            <a:xfrm>
              <a:off x="1632" y="1687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53" name="Oval 93"/>
            <p:cNvSpPr>
              <a:spLocks noChangeArrowheads="1"/>
            </p:cNvSpPr>
            <p:nvPr/>
          </p:nvSpPr>
          <p:spPr bwMode="auto">
            <a:xfrm>
              <a:off x="1392" y="1687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54" name="Oval 94"/>
            <p:cNvSpPr>
              <a:spLocks noChangeArrowheads="1"/>
            </p:cNvSpPr>
            <p:nvPr/>
          </p:nvSpPr>
          <p:spPr bwMode="auto">
            <a:xfrm>
              <a:off x="1584" y="1720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5" name="Group 95"/>
            <p:cNvGrpSpPr>
              <a:grpSpLocks/>
            </p:cNvGrpSpPr>
            <p:nvPr/>
          </p:nvGrpSpPr>
          <p:grpSpPr bwMode="auto">
            <a:xfrm>
              <a:off x="1728" y="1864"/>
              <a:ext cx="48" cy="48"/>
              <a:chOff x="3605" y="1651"/>
              <a:chExt cx="137" cy="158"/>
            </a:xfrm>
          </p:grpSpPr>
          <p:sp>
            <p:nvSpPr>
              <p:cNvPr id="92256" name="Oval 96"/>
              <p:cNvSpPr>
                <a:spLocks noChangeArrowheads="1"/>
              </p:cNvSpPr>
              <p:nvPr/>
            </p:nvSpPr>
            <p:spPr bwMode="auto">
              <a:xfrm>
                <a:off x="3605" y="1672"/>
                <a:ext cx="54" cy="5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57" name="Oval 97"/>
              <p:cNvSpPr>
                <a:spLocks noChangeArrowheads="1"/>
              </p:cNvSpPr>
              <p:nvPr/>
            </p:nvSpPr>
            <p:spPr bwMode="auto">
              <a:xfrm>
                <a:off x="3605" y="1734"/>
                <a:ext cx="75" cy="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58" name="Oval 98"/>
              <p:cNvSpPr>
                <a:spLocks noChangeArrowheads="1"/>
              </p:cNvSpPr>
              <p:nvPr/>
            </p:nvSpPr>
            <p:spPr bwMode="auto">
              <a:xfrm>
                <a:off x="3646" y="1651"/>
                <a:ext cx="34" cy="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59" name="Oval 99"/>
              <p:cNvSpPr>
                <a:spLocks noChangeArrowheads="1"/>
              </p:cNvSpPr>
              <p:nvPr/>
            </p:nvSpPr>
            <p:spPr bwMode="auto">
              <a:xfrm>
                <a:off x="3667" y="1672"/>
                <a:ext cx="75" cy="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6" name="Group 100"/>
            <p:cNvGrpSpPr>
              <a:grpSpLocks/>
            </p:cNvGrpSpPr>
            <p:nvPr/>
          </p:nvGrpSpPr>
          <p:grpSpPr bwMode="auto">
            <a:xfrm>
              <a:off x="1824" y="1864"/>
              <a:ext cx="48" cy="48"/>
              <a:chOff x="3605" y="1651"/>
              <a:chExt cx="137" cy="158"/>
            </a:xfrm>
          </p:grpSpPr>
          <p:sp>
            <p:nvSpPr>
              <p:cNvPr id="92261" name="Oval 101"/>
              <p:cNvSpPr>
                <a:spLocks noChangeArrowheads="1"/>
              </p:cNvSpPr>
              <p:nvPr/>
            </p:nvSpPr>
            <p:spPr bwMode="auto">
              <a:xfrm>
                <a:off x="3605" y="1672"/>
                <a:ext cx="54" cy="5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62" name="Oval 102"/>
              <p:cNvSpPr>
                <a:spLocks noChangeArrowheads="1"/>
              </p:cNvSpPr>
              <p:nvPr/>
            </p:nvSpPr>
            <p:spPr bwMode="auto">
              <a:xfrm>
                <a:off x="3605" y="1734"/>
                <a:ext cx="75" cy="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63" name="Oval 103"/>
              <p:cNvSpPr>
                <a:spLocks noChangeArrowheads="1"/>
              </p:cNvSpPr>
              <p:nvPr/>
            </p:nvSpPr>
            <p:spPr bwMode="auto">
              <a:xfrm>
                <a:off x="3646" y="1651"/>
                <a:ext cx="34" cy="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64" name="Oval 104"/>
              <p:cNvSpPr>
                <a:spLocks noChangeArrowheads="1"/>
              </p:cNvSpPr>
              <p:nvPr/>
            </p:nvSpPr>
            <p:spPr bwMode="auto">
              <a:xfrm>
                <a:off x="3667" y="1672"/>
                <a:ext cx="75" cy="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92265" name="Oval 105"/>
            <p:cNvSpPr>
              <a:spLocks noChangeArrowheads="1"/>
            </p:cNvSpPr>
            <p:nvPr/>
          </p:nvSpPr>
          <p:spPr bwMode="auto">
            <a:xfrm>
              <a:off x="1743" y="1816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66" name="Oval 106"/>
            <p:cNvSpPr>
              <a:spLocks noChangeArrowheads="1"/>
            </p:cNvSpPr>
            <p:nvPr/>
          </p:nvSpPr>
          <p:spPr bwMode="auto">
            <a:xfrm>
              <a:off x="1776" y="1651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67" name="Oval 107"/>
            <p:cNvSpPr>
              <a:spLocks noChangeArrowheads="1"/>
            </p:cNvSpPr>
            <p:nvPr/>
          </p:nvSpPr>
          <p:spPr bwMode="auto">
            <a:xfrm>
              <a:off x="1824" y="1783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68" name="Oval 108"/>
            <p:cNvSpPr>
              <a:spLocks noChangeArrowheads="1"/>
            </p:cNvSpPr>
            <p:nvPr/>
          </p:nvSpPr>
          <p:spPr bwMode="auto">
            <a:xfrm>
              <a:off x="1695" y="1735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69" name="Oval 109"/>
            <p:cNvSpPr>
              <a:spLocks noChangeArrowheads="1"/>
            </p:cNvSpPr>
            <p:nvPr/>
          </p:nvSpPr>
          <p:spPr bwMode="auto">
            <a:xfrm>
              <a:off x="1872" y="1687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70" name="Oval 110"/>
            <p:cNvSpPr>
              <a:spLocks noChangeArrowheads="1"/>
            </p:cNvSpPr>
            <p:nvPr/>
          </p:nvSpPr>
          <p:spPr bwMode="auto">
            <a:xfrm>
              <a:off x="1680" y="1660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71" name="Oval 111"/>
            <p:cNvSpPr>
              <a:spLocks noChangeArrowheads="1"/>
            </p:cNvSpPr>
            <p:nvPr/>
          </p:nvSpPr>
          <p:spPr bwMode="auto">
            <a:xfrm>
              <a:off x="1872" y="1735"/>
              <a:ext cx="33" cy="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92276" name="Rectangle 116"/>
          <p:cNvSpPr>
            <a:spLocks noChangeArrowheads="1"/>
          </p:cNvSpPr>
          <p:nvPr/>
        </p:nvSpPr>
        <p:spPr bwMode="auto">
          <a:xfrm>
            <a:off x="3865568" y="2411400"/>
            <a:ext cx="1585913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defTabSz="762000" eaLnBrk="1" hangingPunct="1"/>
            <a:r>
              <a:rPr kumimoji="1" lang="en-US" altLang="ko-KR" sz="1200" b="1" dirty="0">
                <a:latin typeface="굴림" pitchFamily="34" charset="-127"/>
                <a:ea typeface="굴림" pitchFamily="34" charset="-127"/>
              </a:rPr>
              <a:t>A</a:t>
            </a:r>
            <a:r>
              <a:rPr kumimoji="1" lang="en-US" altLang="ko-KR" sz="1200" b="1" dirty="0" smtClean="0">
                <a:latin typeface="굴림" pitchFamily="34" charset="-127"/>
                <a:ea typeface="굴림" pitchFamily="34" charset="-127"/>
              </a:rPr>
              <a:t>eration </a:t>
            </a:r>
            <a:r>
              <a:rPr kumimoji="1" lang="en-US" altLang="ko-KR" sz="1200" b="1" dirty="0">
                <a:latin typeface="굴림" pitchFamily="34" charset="-127"/>
                <a:ea typeface="굴림" pitchFamily="34" charset="-127"/>
              </a:rPr>
              <a:t>tank</a:t>
            </a:r>
          </a:p>
        </p:txBody>
      </p:sp>
      <p:sp>
        <p:nvSpPr>
          <p:cNvPr id="92278" name="Line 118"/>
          <p:cNvSpPr>
            <a:spLocks noChangeShapeType="1"/>
          </p:cNvSpPr>
          <p:nvPr/>
        </p:nvSpPr>
        <p:spPr bwMode="auto">
          <a:xfrm>
            <a:off x="3636968" y="1801800"/>
            <a:ext cx="349250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2295" name="Rectangle 135"/>
          <p:cNvSpPr>
            <a:spLocks noChangeArrowheads="1"/>
          </p:cNvSpPr>
          <p:nvPr/>
        </p:nvSpPr>
        <p:spPr bwMode="auto">
          <a:xfrm>
            <a:off x="5241930" y="2420924"/>
            <a:ext cx="1752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defTabSz="762000" eaLnBrk="1" hangingPunct="1">
              <a:lnSpc>
                <a:spcPct val="80000"/>
              </a:lnSpc>
            </a:pPr>
            <a:r>
              <a:rPr kumimoji="1" lang="en-US" altLang="ko-KR" sz="1200" b="1" dirty="0">
                <a:ea typeface="굴림" pitchFamily="34" charset="-127"/>
              </a:rPr>
              <a:t>Secondary</a:t>
            </a:r>
            <a:r>
              <a:rPr kumimoji="1" lang="en-US" altLang="ko-KR" sz="900" b="1" dirty="0">
                <a:ea typeface="굴림" pitchFamily="34" charset="-127"/>
              </a:rPr>
              <a:t> </a:t>
            </a:r>
            <a:r>
              <a:rPr kumimoji="1" lang="en-US" altLang="ko-KR" sz="1200" b="1" dirty="0">
                <a:ea typeface="굴림" pitchFamily="34" charset="-127"/>
              </a:rPr>
              <a:t>Clarifier</a:t>
            </a:r>
          </a:p>
        </p:txBody>
      </p:sp>
      <p:sp>
        <p:nvSpPr>
          <p:cNvPr id="92357" name="Rectangle 197"/>
          <p:cNvSpPr>
            <a:spLocks noChangeArrowheads="1"/>
          </p:cNvSpPr>
          <p:nvPr/>
        </p:nvSpPr>
        <p:spPr bwMode="auto">
          <a:xfrm>
            <a:off x="2452678" y="1771631"/>
            <a:ext cx="1136650" cy="441325"/>
          </a:xfrm>
          <a:prstGeom prst="rect">
            <a:avLst/>
          </a:prstGeom>
          <a:gradFill rotWithShape="0">
            <a:gsLst>
              <a:gs pos="0">
                <a:srgbClr val="CC9900"/>
              </a:gs>
              <a:gs pos="100000">
                <a:srgbClr val="CC9900">
                  <a:gamma/>
                  <a:shade val="4000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58" name="Line 198"/>
          <p:cNvSpPr>
            <a:spLocks noChangeShapeType="1"/>
          </p:cNvSpPr>
          <p:nvPr/>
        </p:nvSpPr>
        <p:spPr bwMode="auto">
          <a:xfrm>
            <a:off x="2447916" y="1765281"/>
            <a:ext cx="1158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2359" name="Rectangle 199"/>
          <p:cNvSpPr>
            <a:spLocks noChangeArrowheads="1"/>
          </p:cNvSpPr>
          <p:nvPr/>
        </p:nvSpPr>
        <p:spPr bwMode="auto">
          <a:xfrm>
            <a:off x="2452678" y="1727181"/>
            <a:ext cx="19050" cy="3683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60" name="Rectangle 200"/>
          <p:cNvSpPr>
            <a:spLocks noChangeArrowheads="1"/>
          </p:cNvSpPr>
          <p:nvPr/>
        </p:nvSpPr>
        <p:spPr bwMode="auto">
          <a:xfrm>
            <a:off x="3589328" y="1717656"/>
            <a:ext cx="20638" cy="406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61" name="AutoShape 201"/>
          <p:cNvSpPr>
            <a:spLocks noChangeArrowheads="1"/>
          </p:cNvSpPr>
          <p:nvPr/>
        </p:nvSpPr>
        <p:spPr bwMode="auto">
          <a:xfrm rot="10800000" flipH="1">
            <a:off x="2544753" y="1690669"/>
            <a:ext cx="87313" cy="71437"/>
          </a:xfrm>
          <a:prstGeom prst="triangle">
            <a:avLst>
              <a:gd name="adj" fmla="val 4999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62" name="Line 202"/>
          <p:cNvSpPr>
            <a:spLocks noChangeShapeType="1"/>
          </p:cNvSpPr>
          <p:nvPr/>
        </p:nvSpPr>
        <p:spPr bwMode="auto">
          <a:xfrm>
            <a:off x="2554278" y="1784331"/>
            <a:ext cx="71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2363" name="Line 203"/>
          <p:cNvSpPr>
            <a:spLocks noChangeShapeType="1"/>
          </p:cNvSpPr>
          <p:nvPr/>
        </p:nvSpPr>
        <p:spPr bwMode="auto">
          <a:xfrm>
            <a:off x="2568566" y="1801794"/>
            <a:ext cx="44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2364" name="Line 204"/>
          <p:cNvSpPr>
            <a:spLocks noChangeShapeType="1"/>
          </p:cNvSpPr>
          <p:nvPr/>
        </p:nvSpPr>
        <p:spPr bwMode="auto">
          <a:xfrm>
            <a:off x="2579678" y="1819256"/>
            <a:ext cx="22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2365" name="AutoShape 205"/>
          <p:cNvSpPr>
            <a:spLocks noChangeArrowheads="1"/>
          </p:cNvSpPr>
          <p:nvPr/>
        </p:nvSpPr>
        <p:spPr bwMode="auto">
          <a:xfrm>
            <a:off x="2970203" y="1698606"/>
            <a:ext cx="165100" cy="409575"/>
          </a:xfrm>
          <a:prstGeom prst="parallelogram">
            <a:avLst>
              <a:gd name="adj" fmla="val 8148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66" name="Line 206"/>
          <p:cNvSpPr>
            <a:spLocks noChangeShapeType="1"/>
          </p:cNvSpPr>
          <p:nvPr/>
        </p:nvSpPr>
        <p:spPr bwMode="auto">
          <a:xfrm>
            <a:off x="2379653" y="2138344"/>
            <a:ext cx="355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67" name="Line 207"/>
          <p:cNvSpPr>
            <a:spLocks noChangeShapeType="1"/>
          </p:cNvSpPr>
          <p:nvPr/>
        </p:nvSpPr>
        <p:spPr bwMode="auto">
          <a:xfrm>
            <a:off x="2928928" y="2138344"/>
            <a:ext cx="7905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68" name="Line 208"/>
          <p:cNvSpPr>
            <a:spLocks noChangeShapeType="1"/>
          </p:cNvSpPr>
          <p:nvPr/>
        </p:nvSpPr>
        <p:spPr bwMode="auto">
          <a:xfrm rot="2891141" flipH="1">
            <a:off x="2697153" y="2178031"/>
            <a:ext cx="138113" cy="47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69" name="Line 209"/>
          <p:cNvSpPr>
            <a:spLocks noChangeShapeType="1"/>
          </p:cNvSpPr>
          <p:nvPr/>
        </p:nvSpPr>
        <p:spPr bwMode="auto">
          <a:xfrm>
            <a:off x="2787641" y="2227244"/>
            <a:ext cx="8731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70" name="Line 210"/>
          <p:cNvSpPr>
            <a:spLocks noChangeShapeType="1"/>
          </p:cNvSpPr>
          <p:nvPr/>
        </p:nvSpPr>
        <p:spPr bwMode="auto">
          <a:xfrm rot="-2891141">
            <a:off x="2832884" y="2186763"/>
            <a:ext cx="136525" cy="47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71" name="Rectangle 211"/>
          <p:cNvSpPr>
            <a:spLocks noChangeArrowheads="1"/>
          </p:cNvSpPr>
          <p:nvPr/>
        </p:nvSpPr>
        <p:spPr bwMode="auto">
          <a:xfrm>
            <a:off x="2451091" y="1724006"/>
            <a:ext cx="22225" cy="40481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72" name="Rectangle 212"/>
          <p:cNvSpPr>
            <a:spLocks noChangeArrowheads="1"/>
          </p:cNvSpPr>
          <p:nvPr/>
        </p:nvSpPr>
        <p:spPr bwMode="auto">
          <a:xfrm>
            <a:off x="3170228" y="1706544"/>
            <a:ext cx="22225" cy="40481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73" name="AutoShape 213"/>
          <p:cNvSpPr>
            <a:spLocks noChangeArrowheads="1"/>
          </p:cNvSpPr>
          <p:nvPr/>
        </p:nvSpPr>
        <p:spPr bwMode="auto">
          <a:xfrm>
            <a:off x="3338503" y="1698606"/>
            <a:ext cx="165100" cy="409575"/>
          </a:xfrm>
          <a:prstGeom prst="parallelogram">
            <a:avLst>
              <a:gd name="adj" fmla="val 8148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74" name="Rectangle 214"/>
          <p:cNvSpPr>
            <a:spLocks noChangeArrowheads="1"/>
          </p:cNvSpPr>
          <p:nvPr/>
        </p:nvSpPr>
        <p:spPr bwMode="auto">
          <a:xfrm>
            <a:off x="5357818" y="1714488"/>
            <a:ext cx="1136650" cy="441325"/>
          </a:xfrm>
          <a:prstGeom prst="rect">
            <a:avLst/>
          </a:prstGeom>
          <a:gradFill rotWithShape="0">
            <a:gsLst>
              <a:gs pos="0">
                <a:srgbClr val="CC9900"/>
              </a:gs>
              <a:gs pos="100000">
                <a:srgbClr val="CC9900">
                  <a:gamma/>
                  <a:shade val="4000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75" name="Line 215"/>
          <p:cNvSpPr>
            <a:spLocks noChangeShapeType="1"/>
          </p:cNvSpPr>
          <p:nvPr/>
        </p:nvSpPr>
        <p:spPr bwMode="auto">
          <a:xfrm>
            <a:off x="5353056" y="1708138"/>
            <a:ext cx="1158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2376" name="Rectangle 216"/>
          <p:cNvSpPr>
            <a:spLocks noChangeArrowheads="1"/>
          </p:cNvSpPr>
          <p:nvPr/>
        </p:nvSpPr>
        <p:spPr bwMode="auto">
          <a:xfrm>
            <a:off x="5357818" y="1670038"/>
            <a:ext cx="19050" cy="3683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77" name="Rectangle 217"/>
          <p:cNvSpPr>
            <a:spLocks noChangeArrowheads="1"/>
          </p:cNvSpPr>
          <p:nvPr/>
        </p:nvSpPr>
        <p:spPr bwMode="auto">
          <a:xfrm>
            <a:off x="6494468" y="1660513"/>
            <a:ext cx="20638" cy="406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78" name="AutoShape 218"/>
          <p:cNvSpPr>
            <a:spLocks noChangeArrowheads="1"/>
          </p:cNvSpPr>
          <p:nvPr/>
        </p:nvSpPr>
        <p:spPr bwMode="auto">
          <a:xfrm rot="10800000" flipH="1">
            <a:off x="5449893" y="1633525"/>
            <a:ext cx="87313" cy="71438"/>
          </a:xfrm>
          <a:prstGeom prst="triangle">
            <a:avLst>
              <a:gd name="adj" fmla="val 4999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79" name="Line 219"/>
          <p:cNvSpPr>
            <a:spLocks noChangeShapeType="1"/>
          </p:cNvSpPr>
          <p:nvPr/>
        </p:nvSpPr>
        <p:spPr bwMode="auto">
          <a:xfrm>
            <a:off x="5459418" y="1727188"/>
            <a:ext cx="71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2380" name="Line 220"/>
          <p:cNvSpPr>
            <a:spLocks noChangeShapeType="1"/>
          </p:cNvSpPr>
          <p:nvPr/>
        </p:nvSpPr>
        <p:spPr bwMode="auto">
          <a:xfrm>
            <a:off x="5473706" y="1744650"/>
            <a:ext cx="44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2381" name="Line 221"/>
          <p:cNvSpPr>
            <a:spLocks noChangeShapeType="1"/>
          </p:cNvSpPr>
          <p:nvPr/>
        </p:nvSpPr>
        <p:spPr bwMode="auto">
          <a:xfrm>
            <a:off x="5484818" y="1762113"/>
            <a:ext cx="22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2382" name="AutoShape 222"/>
          <p:cNvSpPr>
            <a:spLocks noChangeArrowheads="1"/>
          </p:cNvSpPr>
          <p:nvPr/>
        </p:nvSpPr>
        <p:spPr bwMode="auto">
          <a:xfrm>
            <a:off x="5875343" y="1641463"/>
            <a:ext cx="165100" cy="409575"/>
          </a:xfrm>
          <a:prstGeom prst="parallelogram">
            <a:avLst>
              <a:gd name="adj" fmla="val 8148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83" name="Line 223"/>
          <p:cNvSpPr>
            <a:spLocks noChangeShapeType="1"/>
          </p:cNvSpPr>
          <p:nvPr/>
        </p:nvSpPr>
        <p:spPr bwMode="auto">
          <a:xfrm>
            <a:off x="5284793" y="2081200"/>
            <a:ext cx="355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84" name="Line 224"/>
          <p:cNvSpPr>
            <a:spLocks noChangeShapeType="1"/>
          </p:cNvSpPr>
          <p:nvPr/>
        </p:nvSpPr>
        <p:spPr bwMode="auto">
          <a:xfrm>
            <a:off x="5834068" y="2081200"/>
            <a:ext cx="7905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85" name="Line 225"/>
          <p:cNvSpPr>
            <a:spLocks noChangeShapeType="1"/>
          </p:cNvSpPr>
          <p:nvPr/>
        </p:nvSpPr>
        <p:spPr bwMode="auto">
          <a:xfrm rot="2891141" flipH="1">
            <a:off x="5602294" y="2120887"/>
            <a:ext cx="138112" cy="47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86" name="Line 226"/>
          <p:cNvSpPr>
            <a:spLocks noChangeShapeType="1"/>
          </p:cNvSpPr>
          <p:nvPr/>
        </p:nvSpPr>
        <p:spPr bwMode="auto">
          <a:xfrm>
            <a:off x="5692781" y="2170100"/>
            <a:ext cx="8731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87" name="Line 227"/>
          <p:cNvSpPr>
            <a:spLocks noChangeShapeType="1"/>
          </p:cNvSpPr>
          <p:nvPr/>
        </p:nvSpPr>
        <p:spPr bwMode="auto">
          <a:xfrm rot="-2891141">
            <a:off x="5738024" y="2129620"/>
            <a:ext cx="136525" cy="47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88" name="Rectangle 228"/>
          <p:cNvSpPr>
            <a:spLocks noChangeArrowheads="1"/>
          </p:cNvSpPr>
          <p:nvPr/>
        </p:nvSpPr>
        <p:spPr bwMode="auto">
          <a:xfrm>
            <a:off x="5356231" y="1666863"/>
            <a:ext cx="22225" cy="40481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89" name="Rectangle 229"/>
          <p:cNvSpPr>
            <a:spLocks noChangeArrowheads="1"/>
          </p:cNvSpPr>
          <p:nvPr/>
        </p:nvSpPr>
        <p:spPr bwMode="auto">
          <a:xfrm>
            <a:off x="6075368" y="1649400"/>
            <a:ext cx="22225" cy="40481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90" name="AutoShape 230"/>
          <p:cNvSpPr>
            <a:spLocks noChangeArrowheads="1"/>
          </p:cNvSpPr>
          <p:nvPr/>
        </p:nvSpPr>
        <p:spPr bwMode="auto">
          <a:xfrm>
            <a:off x="6243643" y="1641463"/>
            <a:ext cx="165100" cy="409575"/>
          </a:xfrm>
          <a:prstGeom prst="parallelogram">
            <a:avLst>
              <a:gd name="adj" fmla="val 8148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407" name="Line 247"/>
          <p:cNvSpPr>
            <a:spLocks noChangeShapeType="1"/>
          </p:cNvSpPr>
          <p:nvPr/>
        </p:nvSpPr>
        <p:spPr bwMode="auto">
          <a:xfrm>
            <a:off x="6532568" y="1801800"/>
            <a:ext cx="349250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grpSp>
        <p:nvGrpSpPr>
          <p:cNvPr id="7" name="Group 251"/>
          <p:cNvGrpSpPr>
            <a:grpSpLocks/>
          </p:cNvGrpSpPr>
          <p:nvPr/>
        </p:nvGrpSpPr>
        <p:grpSpPr bwMode="auto">
          <a:xfrm>
            <a:off x="4071934" y="2857496"/>
            <a:ext cx="369888" cy="368300"/>
            <a:chOff x="874" y="2549"/>
            <a:chExt cx="348" cy="394"/>
          </a:xfrm>
        </p:grpSpPr>
        <p:grpSp>
          <p:nvGrpSpPr>
            <p:cNvPr id="8" name="Group 252"/>
            <p:cNvGrpSpPr>
              <a:grpSpLocks/>
            </p:cNvGrpSpPr>
            <p:nvPr/>
          </p:nvGrpSpPr>
          <p:grpSpPr bwMode="auto">
            <a:xfrm>
              <a:off x="908" y="2812"/>
              <a:ext cx="280" cy="107"/>
              <a:chOff x="908" y="2812"/>
              <a:chExt cx="280" cy="107"/>
            </a:xfrm>
          </p:grpSpPr>
          <p:sp>
            <p:nvSpPr>
              <p:cNvPr id="92413" name="Oval 253"/>
              <p:cNvSpPr>
                <a:spLocks noChangeArrowheads="1"/>
              </p:cNvSpPr>
              <p:nvPr/>
            </p:nvSpPr>
            <p:spPr bwMode="auto">
              <a:xfrm>
                <a:off x="1156" y="2812"/>
                <a:ext cx="32" cy="10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414" name="Oval 254"/>
              <p:cNvSpPr>
                <a:spLocks noChangeArrowheads="1"/>
              </p:cNvSpPr>
              <p:nvPr/>
            </p:nvSpPr>
            <p:spPr bwMode="auto">
              <a:xfrm>
                <a:off x="908" y="2812"/>
                <a:ext cx="48" cy="10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415" name="Rectangle 255"/>
              <p:cNvSpPr>
                <a:spLocks noChangeArrowheads="1"/>
              </p:cNvSpPr>
              <p:nvPr/>
            </p:nvSpPr>
            <p:spPr bwMode="auto">
              <a:xfrm>
                <a:off x="933" y="2812"/>
                <a:ext cx="231" cy="10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92416" name="Rectangle 256"/>
            <p:cNvSpPr>
              <a:spLocks noChangeArrowheads="1"/>
            </p:cNvSpPr>
            <p:nvPr/>
          </p:nvSpPr>
          <p:spPr bwMode="auto">
            <a:xfrm>
              <a:off x="940" y="2929"/>
              <a:ext cx="15" cy="12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17" name="Rectangle 257"/>
            <p:cNvSpPr>
              <a:spLocks noChangeArrowheads="1"/>
            </p:cNvSpPr>
            <p:nvPr/>
          </p:nvSpPr>
          <p:spPr bwMode="auto">
            <a:xfrm>
              <a:off x="1144" y="2927"/>
              <a:ext cx="18" cy="16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18" name="Rectangle 258"/>
            <p:cNvSpPr>
              <a:spLocks noChangeArrowheads="1"/>
            </p:cNvSpPr>
            <p:nvPr/>
          </p:nvSpPr>
          <p:spPr bwMode="auto">
            <a:xfrm>
              <a:off x="874" y="2793"/>
              <a:ext cx="348" cy="11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19" name="Rectangle 259"/>
            <p:cNvSpPr>
              <a:spLocks noChangeArrowheads="1"/>
            </p:cNvSpPr>
            <p:nvPr/>
          </p:nvSpPr>
          <p:spPr bwMode="auto">
            <a:xfrm>
              <a:off x="936" y="2549"/>
              <a:ext cx="261" cy="6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20" name="Rectangle 260"/>
            <p:cNvSpPr>
              <a:spLocks noChangeArrowheads="1"/>
            </p:cNvSpPr>
            <p:nvPr/>
          </p:nvSpPr>
          <p:spPr bwMode="auto">
            <a:xfrm>
              <a:off x="910" y="2672"/>
              <a:ext cx="16" cy="10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21" name="Rectangle 261"/>
            <p:cNvSpPr>
              <a:spLocks noChangeArrowheads="1"/>
            </p:cNvSpPr>
            <p:nvPr/>
          </p:nvSpPr>
          <p:spPr bwMode="auto">
            <a:xfrm>
              <a:off x="931" y="2672"/>
              <a:ext cx="80" cy="10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22" name="AutoShape 262"/>
            <p:cNvSpPr>
              <a:spLocks noChangeArrowheads="1"/>
            </p:cNvSpPr>
            <p:nvPr/>
          </p:nvSpPr>
          <p:spPr bwMode="auto">
            <a:xfrm rot="5400000" flipV="1">
              <a:off x="973" y="2717"/>
              <a:ext cx="98" cy="8"/>
            </a:xfrm>
            <a:custGeom>
              <a:avLst/>
              <a:gdLst>
                <a:gd name="G0" fmla="+- 1979 0 0"/>
                <a:gd name="G1" fmla="+- 21600 0 1979"/>
                <a:gd name="G2" fmla="*/ 1979 1 2"/>
                <a:gd name="G3" fmla="+- 21600 0 G2"/>
                <a:gd name="G4" fmla="+/ 1979 21600 2"/>
                <a:gd name="G5" fmla="+/ G1 0 2"/>
                <a:gd name="G6" fmla="*/ 21600 21600 1979"/>
                <a:gd name="G7" fmla="*/ G6 1 2"/>
                <a:gd name="G8" fmla="+- 21600 0 G7"/>
                <a:gd name="G9" fmla="*/ 21600 1 2"/>
                <a:gd name="G10" fmla="+- 1979 0 G9"/>
                <a:gd name="G11" fmla="?: G10 G8 0"/>
                <a:gd name="G12" fmla="?: G10 G7 21600"/>
                <a:gd name="T0" fmla="*/ 20610 w 21600"/>
                <a:gd name="T1" fmla="*/ 10800 h 21600"/>
                <a:gd name="T2" fmla="*/ 10800 w 21600"/>
                <a:gd name="T3" fmla="*/ 21600 h 21600"/>
                <a:gd name="T4" fmla="*/ 990 w 21600"/>
                <a:gd name="T5" fmla="*/ 10800 h 21600"/>
                <a:gd name="T6" fmla="*/ 10800 w 21600"/>
                <a:gd name="T7" fmla="*/ 0 h 21600"/>
                <a:gd name="T8" fmla="*/ 2790 w 21600"/>
                <a:gd name="T9" fmla="*/ 2790 h 21600"/>
                <a:gd name="T10" fmla="*/ 18810 w 21600"/>
                <a:gd name="T11" fmla="*/ 1881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979" y="21600"/>
                  </a:lnTo>
                  <a:lnTo>
                    <a:pt x="19621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23" name="Rectangle 263"/>
            <p:cNvSpPr>
              <a:spLocks noChangeArrowheads="1"/>
            </p:cNvSpPr>
            <p:nvPr/>
          </p:nvSpPr>
          <p:spPr bwMode="auto">
            <a:xfrm>
              <a:off x="1028" y="2716"/>
              <a:ext cx="39" cy="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24" name="AutoShape 264"/>
            <p:cNvSpPr>
              <a:spLocks noChangeArrowheads="1"/>
            </p:cNvSpPr>
            <p:nvPr/>
          </p:nvSpPr>
          <p:spPr bwMode="auto">
            <a:xfrm rot="-5400000" flipH="1" flipV="1">
              <a:off x="1015" y="2718"/>
              <a:ext cx="120" cy="8"/>
            </a:xfrm>
            <a:custGeom>
              <a:avLst/>
              <a:gdLst>
                <a:gd name="G0" fmla="+- 2399 0 0"/>
                <a:gd name="G1" fmla="+- 21600 0 2399"/>
                <a:gd name="G2" fmla="*/ 2399 1 2"/>
                <a:gd name="G3" fmla="+- 21600 0 G2"/>
                <a:gd name="G4" fmla="+/ 2399 21600 2"/>
                <a:gd name="G5" fmla="+/ G1 0 2"/>
                <a:gd name="G6" fmla="*/ 21600 21600 2399"/>
                <a:gd name="G7" fmla="*/ G6 1 2"/>
                <a:gd name="G8" fmla="+- 21600 0 G7"/>
                <a:gd name="G9" fmla="*/ 21600 1 2"/>
                <a:gd name="G10" fmla="+- 2399 0 G9"/>
                <a:gd name="G11" fmla="?: G10 G8 0"/>
                <a:gd name="G12" fmla="?: G10 G7 21600"/>
                <a:gd name="T0" fmla="*/ 20400 w 21600"/>
                <a:gd name="T1" fmla="*/ 10800 h 21600"/>
                <a:gd name="T2" fmla="*/ 10800 w 21600"/>
                <a:gd name="T3" fmla="*/ 21600 h 21600"/>
                <a:gd name="T4" fmla="*/ 1200 w 21600"/>
                <a:gd name="T5" fmla="*/ 10800 h 21600"/>
                <a:gd name="T6" fmla="*/ 10800 w 21600"/>
                <a:gd name="T7" fmla="*/ 0 h 21600"/>
                <a:gd name="T8" fmla="*/ 3000 w 21600"/>
                <a:gd name="T9" fmla="*/ 3000 h 21600"/>
                <a:gd name="T10" fmla="*/ 18600 w 21600"/>
                <a:gd name="T11" fmla="*/ 18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99" y="21600"/>
                  </a:lnTo>
                  <a:lnTo>
                    <a:pt x="19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25" name="AutoShape 265"/>
            <p:cNvSpPr>
              <a:spLocks noChangeArrowheads="1"/>
            </p:cNvSpPr>
            <p:nvPr/>
          </p:nvSpPr>
          <p:spPr bwMode="auto">
            <a:xfrm rot="5400000" flipV="1">
              <a:off x="1149" y="2718"/>
              <a:ext cx="120" cy="8"/>
            </a:xfrm>
            <a:custGeom>
              <a:avLst/>
              <a:gdLst>
                <a:gd name="G0" fmla="+- 2399 0 0"/>
                <a:gd name="G1" fmla="+- 21600 0 2399"/>
                <a:gd name="G2" fmla="*/ 2399 1 2"/>
                <a:gd name="G3" fmla="+- 21600 0 G2"/>
                <a:gd name="G4" fmla="+/ 2399 21600 2"/>
                <a:gd name="G5" fmla="+/ G1 0 2"/>
                <a:gd name="G6" fmla="*/ 21600 21600 2399"/>
                <a:gd name="G7" fmla="*/ G6 1 2"/>
                <a:gd name="G8" fmla="+- 21600 0 G7"/>
                <a:gd name="G9" fmla="*/ 21600 1 2"/>
                <a:gd name="G10" fmla="+- 2399 0 G9"/>
                <a:gd name="G11" fmla="?: G10 G8 0"/>
                <a:gd name="G12" fmla="?: G10 G7 21600"/>
                <a:gd name="T0" fmla="*/ 20400 w 21600"/>
                <a:gd name="T1" fmla="*/ 10800 h 21600"/>
                <a:gd name="T2" fmla="*/ 10800 w 21600"/>
                <a:gd name="T3" fmla="*/ 21600 h 21600"/>
                <a:gd name="T4" fmla="*/ 1200 w 21600"/>
                <a:gd name="T5" fmla="*/ 10800 h 21600"/>
                <a:gd name="T6" fmla="*/ 10800 w 21600"/>
                <a:gd name="T7" fmla="*/ 0 h 21600"/>
                <a:gd name="T8" fmla="*/ 3000 w 21600"/>
                <a:gd name="T9" fmla="*/ 3000 h 21600"/>
                <a:gd name="T10" fmla="*/ 18600 w 21600"/>
                <a:gd name="T11" fmla="*/ 18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99" y="21600"/>
                  </a:lnTo>
                  <a:lnTo>
                    <a:pt x="19201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9" name="Group 266"/>
            <p:cNvGrpSpPr>
              <a:grpSpLocks/>
            </p:cNvGrpSpPr>
            <p:nvPr/>
          </p:nvGrpSpPr>
          <p:grpSpPr bwMode="auto">
            <a:xfrm>
              <a:off x="1138" y="2603"/>
              <a:ext cx="57" cy="56"/>
              <a:chOff x="1138" y="2603"/>
              <a:chExt cx="57" cy="56"/>
            </a:xfrm>
          </p:grpSpPr>
          <p:sp>
            <p:nvSpPr>
              <p:cNvPr id="92427" name="Oval 267"/>
              <p:cNvSpPr>
                <a:spLocks noChangeArrowheads="1"/>
              </p:cNvSpPr>
              <p:nvPr/>
            </p:nvSpPr>
            <p:spPr bwMode="auto">
              <a:xfrm>
                <a:off x="1147" y="2603"/>
                <a:ext cx="27" cy="2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428" name="Rectangle 268"/>
              <p:cNvSpPr>
                <a:spLocks noChangeArrowheads="1"/>
              </p:cNvSpPr>
              <p:nvPr/>
            </p:nvSpPr>
            <p:spPr bwMode="auto">
              <a:xfrm>
                <a:off x="1143" y="2614"/>
                <a:ext cx="35" cy="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429" name="Freeform 269"/>
              <p:cNvSpPr>
                <a:spLocks/>
              </p:cNvSpPr>
              <p:nvPr/>
            </p:nvSpPr>
            <p:spPr bwMode="auto">
              <a:xfrm>
                <a:off x="1138" y="2614"/>
                <a:ext cx="17" cy="4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33"/>
                  </a:cxn>
                  <a:cxn ang="0">
                    <a:pos x="0" y="44"/>
                  </a:cxn>
                </a:cxnLst>
                <a:rect l="0" t="0" r="r" b="b"/>
                <a:pathLst>
                  <a:path w="17" h="45">
                    <a:moveTo>
                      <a:pt x="16" y="0"/>
                    </a:moveTo>
                    <a:lnTo>
                      <a:pt x="16" y="33"/>
                    </a:lnTo>
                    <a:lnTo>
                      <a:pt x="0" y="44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430" name="Freeform 270"/>
              <p:cNvSpPr>
                <a:spLocks/>
              </p:cNvSpPr>
              <p:nvPr/>
            </p:nvSpPr>
            <p:spPr bwMode="auto">
              <a:xfrm>
                <a:off x="1178" y="2614"/>
                <a:ext cx="17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3"/>
                  </a:cxn>
                  <a:cxn ang="0">
                    <a:pos x="16" y="44"/>
                  </a:cxn>
                </a:cxnLst>
                <a:rect l="0" t="0" r="r" b="b"/>
                <a:pathLst>
                  <a:path w="17" h="45">
                    <a:moveTo>
                      <a:pt x="0" y="0"/>
                    </a:moveTo>
                    <a:lnTo>
                      <a:pt x="0" y="33"/>
                    </a:lnTo>
                    <a:lnTo>
                      <a:pt x="16" y="44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92431" name="Freeform 271"/>
            <p:cNvSpPr>
              <a:spLocks/>
            </p:cNvSpPr>
            <p:nvPr/>
          </p:nvSpPr>
          <p:spPr bwMode="auto">
            <a:xfrm>
              <a:off x="1079" y="2647"/>
              <a:ext cx="123" cy="141"/>
            </a:xfrm>
            <a:custGeom>
              <a:avLst/>
              <a:gdLst/>
              <a:ahLst/>
              <a:cxnLst>
                <a:cxn ang="0">
                  <a:pos x="122" y="10"/>
                </a:cxn>
                <a:cxn ang="0">
                  <a:pos x="104" y="10"/>
                </a:cxn>
                <a:cxn ang="0">
                  <a:pos x="104" y="0"/>
                </a:cxn>
                <a:cxn ang="0">
                  <a:pos x="58" y="0"/>
                </a:cxn>
                <a:cxn ang="0">
                  <a:pos x="58" y="10"/>
                </a:cxn>
                <a:cxn ang="0">
                  <a:pos x="0" y="10"/>
                </a:cxn>
                <a:cxn ang="0">
                  <a:pos x="0" y="140"/>
                </a:cxn>
                <a:cxn ang="0">
                  <a:pos x="122" y="140"/>
                </a:cxn>
                <a:cxn ang="0">
                  <a:pos x="122" y="10"/>
                </a:cxn>
              </a:cxnLst>
              <a:rect l="0" t="0" r="r" b="b"/>
              <a:pathLst>
                <a:path w="123" h="141">
                  <a:moveTo>
                    <a:pt x="122" y="10"/>
                  </a:moveTo>
                  <a:lnTo>
                    <a:pt x="104" y="10"/>
                  </a:lnTo>
                  <a:lnTo>
                    <a:pt x="104" y="0"/>
                  </a:lnTo>
                  <a:lnTo>
                    <a:pt x="58" y="0"/>
                  </a:lnTo>
                  <a:lnTo>
                    <a:pt x="58" y="10"/>
                  </a:lnTo>
                  <a:lnTo>
                    <a:pt x="0" y="10"/>
                  </a:lnTo>
                  <a:lnTo>
                    <a:pt x="0" y="140"/>
                  </a:lnTo>
                  <a:lnTo>
                    <a:pt x="122" y="140"/>
                  </a:lnTo>
                  <a:lnTo>
                    <a:pt x="122" y="1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32" name="Rectangle 272"/>
            <p:cNvSpPr>
              <a:spLocks noChangeArrowheads="1"/>
            </p:cNvSpPr>
            <p:nvPr/>
          </p:nvSpPr>
          <p:spPr bwMode="auto">
            <a:xfrm>
              <a:off x="910" y="2566"/>
              <a:ext cx="20" cy="2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33" name="AutoShape 273"/>
            <p:cNvSpPr>
              <a:spLocks noChangeArrowheads="1"/>
            </p:cNvSpPr>
            <p:nvPr/>
          </p:nvSpPr>
          <p:spPr bwMode="auto">
            <a:xfrm>
              <a:off x="954" y="2566"/>
              <a:ext cx="220" cy="8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34" name="AutoShape 274"/>
            <p:cNvSpPr>
              <a:spLocks noChangeArrowheads="1"/>
            </p:cNvSpPr>
            <p:nvPr/>
          </p:nvSpPr>
          <p:spPr bwMode="auto">
            <a:xfrm>
              <a:off x="954" y="2576"/>
              <a:ext cx="220" cy="8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35" name="AutoShape 275"/>
            <p:cNvSpPr>
              <a:spLocks noChangeArrowheads="1"/>
            </p:cNvSpPr>
            <p:nvPr/>
          </p:nvSpPr>
          <p:spPr bwMode="auto">
            <a:xfrm>
              <a:off x="954" y="2588"/>
              <a:ext cx="220" cy="8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36" name="Line 276"/>
            <p:cNvSpPr>
              <a:spLocks noChangeShapeType="1"/>
            </p:cNvSpPr>
            <p:nvPr/>
          </p:nvSpPr>
          <p:spPr bwMode="auto">
            <a:xfrm>
              <a:off x="929" y="2680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37" name="Line 277"/>
            <p:cNvSpPr>
              <a:spLocks noChangeShapeType="1"/>
            </p:cNvSpPr>
            <p:nvPr/>
          </p:nvSpPr>
          <p:spPr bwMode="auto">
            <a:xfrm>
              <a:off x="929" y="2689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38" name="Line 278"/>
            <p:cNvSpPr>
              <a:spLocks noChangeShapeType="1"/>
            </p:cNvSpPr>
            <p:nvPr/>
          </p:nvSpPr>
          <p:spPr bwMode="auto">
            <a:xfrm>
              <a:off x="929" y="2725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39" name="Line 279"/>
            <p:cNvSpPr>
              <a:spLocks noChangeShapeType="1"/>
            </p:cNvSpPr>
            <p:nvPr/>
          </p:nvSpPr>
          <p:spPr bwMode="auto">
            <a:xfrm>
              <a:off x="929" y="2743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40" name="Line 280"/>
            <p:cNvSpPr>
              <a:spLocks noChangeShapeType="1"/>
            </p:cNvSpPr>
            <p:nvPr/>
          </p:nvSpPr>
          <p:spPr bwMode="auto">
            <a:xfrm>
              <a:off x="929" y="2761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41" name="Line 281"/>
            <p:cNvSpPr>
              <a:spLocks noChangeShapeType="1"/>
            </p:cNvSpPr>
            <p:nvPr/>
          </p:nvSpPr>
          <p:spPr bwMode="auto">
            <a:xfrm>
              <a:off x="929" y="2698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42" name="Line 282"/>
            <p:cNvSpPr>
              <a:spLocks noChangeShapeType="1"/>
            </p:cNvSpPr>
            <p:nvPr/>
          </p:nvSpPr>
          <p:spPr bwMode="auto">
            <a:xfrm>
              <a:off x="929" y="2707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43" name="Line 283"/>
            <p:cNvSpPr>
              <a:spLocks noChangeShapeType="1"/>
            </p:cNvSpPr>
            <p:nvPr/>
          </p:nvSpPr>
          <p:spPr bwMode="auto">
            <a:xfrm>
              <a:off x="929" y="2716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44" name="Line 284"/>
            <p:cNvSpPr>
              <a:spLocks noChangeShapeType="1"/>
            </p:cNvSpPr>
            <p:nvPr/>
          </p:nvSpPr>
          <p:spPr bwMode="auto">
            <a:xfrm>
              <a:off x="929" y="2734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45" name="Line 285"/>
            <p:cNvSpPr>
              <a:spLocks noChangeShapeType="1"/>
            </p:cNvSpPr>
            <p:nvPr/>
          </p:nvSpPr>
          <p:spPr bwMode="auto">
            <a:xfrm>
              <a:off x="929" y="2752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46" name="Line 286"/>
            <p:cNvSpPr>
              <a:spLocks noChangeShapeType="1"/>
            </p:cNvSpPr>
            <p:nvPr/>
          </p:nvSpPr>
          <p:spPr bwMode="auto">
            <a:xfrm>
              <a:off x="929" y="2771"/>
              <a:ext cx="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92447" name="Rectangle 287"/>
          <p:cNvSpPr>
            <a:spLocks noChangeArrowheads="1"/>
          </p:cNvSpPr>
          <p:nvPr/>
        </p:nvSpPr>
        <p:spPr bwMode="auto">
          <a:xfrm>
            <a:off x="4000496" y="3357562"/>
            <a:ext cx="658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defTabSz="762000" eaLnBrk="1" hangingPunct="1"/>
            <a:r>
              <a:rPr kumimoji="1" lang="en-US" altLang="ko-KR" sz="1200" b="1" dirty="0">
                <a:latin typeface="굴림" pitchFamily="34" charset="-127"/>
                <a:ea typeface="굴림" pitchFamily="34" charset="-127"/>
              </a:rPr>
              <a:t>Blower</a:t>
            </a:r>
          </a:p>
        </p:txBody>
      </p:sp>
      <p:sp>
        <p:nvSpPr>
          <p:cNvPr id="203" name="矩形 202"/>
          <p:cNvSpPr/>
          <p:nvPr/>
        </p:nvSpPr>
        <p:spPr>
          <a:xfrm>
            <a:off x="1500166" y="3643314"/>
            <a:ext cx="621510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solidFill>
                  <a:schemeClr val="accent2"/>
                </a:solidFill>
                <a:ea typeface="新細明體" charset="-120"/>
              </a:rPr>
              <a:t>Advantage of attached MBR system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新細明體" charset="-120"/>
              </a:rPr>
              <a:t>Low HRT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新細明體" charset="-120"/>
              </a:rPr>
              <a:t>High SRT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新細明體" charset="-120"/>
              </a:rPr>
              <a:t>High quality effluent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新細明體" charset="-120"/>
              </a:rPr>
              <a:t>Low fouling rate</a:t>
            </a:r>
            <a:endParaRPr lang="en-US" altLang="zh-TW" sz="2000" dirty="0" smtClean="0">
              <a:solidFill>
                <a:schemeClr val="accent3">
                  <a:lumMod val="40000"/>
                  <a:lumOff val="60000"/>
                </a:schemeClr>
              </a:solidFill>
              <a:ea typeface="新細明體" charset="-120"/>
            </a:endParaRPr>
          </a:p>
          <a:p>
            <a:endParaRPr lang="en-US" altLang="zh-TW" dirty="0">
              <a:solidFill>
                <a:schemeClr val="accent3">
                  <a:lumMod val="40000"/>
                  <a:lumOff val="60000"/>
                </a:schemeClr>
              </a:solidFill>
              <a:ea typeface="新細明體" charset="-120"/>
            </a:endParaRPr>
          </a:p>
        </p:txBody>
      </p:sp>
      <p:cxnSp>
        <p:nvCxnSpPr>
          <p:cNvPr id="125" name="直線接點 124"/>
          <p:cNvCxnSpPr>
            <a:stCxn id="92236" idx="0"/>
          </p:cNvCxnSpPr>
          <p:nvPr/>
        </p:nvCxnSpPr>
        <p:spPr>
          <a:xfrm rot="5400000">
            <a:off x="3502815" y="2494743"/>
            <a:ext cx="717558" cy="7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接點 126"/>
          <p:cNvCxnSpPr/>
          <p:nvPr/>
        </p:nvCxnSpPr>
        <p:spPr>
          <a:xfrm>
            <a:off x="3857620" y="2857496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圓角矩形 128"/>
          <p:cNvSpPr/>
          <p:nvPr/>
        </p:nvSpPr>
        <p:spPr>
          <a:xfrm>
            <a:off x="4143372" y="2000240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0" name="圓角矩形 129"/>
          <p:cNvSpPr/>
          <p:nvPr/>
        </p:nvSpPr>
        <p:spPr>
          <a:xfrm>
            <a:off x="4643438" y="1785926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1" name="圓角矩形 130"/>
          <p:cNvSpPr/>
          <p:nvPr/>
        </p:nvSpPr>
        <p:spPr>
          <a:xfrm flipH="1">
            <a:off x="4500562" y="1857364"/>
            <a:ext cx="45719" cy="52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2" name="圓角矩形 131"/>
          <p:cNvSpPr/>
          <p:nvPr/>
        </p:nvSpPr>
        <p:spPr>
          <a:xfrm flipH="1">
            <a:off x="4341490" y="2000240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3" name="圓角矩形 132"/>
          <p:cNvSpPr/>
          <p:nvPr/>
        </p:nvSpPr>
        <p:spPr>
          <a:xfrm flipH="1">
            <a:off x="4652962" y="2009764"/>
            <a:ext cx="45719" cy="52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5" name="圓角矩形 134"/>
          <p:cNvSpPr/>
          <p:nvPr/>
        </p:nvSpPr>
        <p:spPr>
          <a:xfrm flipH="1">
            <a:off x="4214808" y="1785926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7" name="直線接點 136"/>
          <p:cNvCxnSpPr>
            <a:endCxn id="92230" idx="3"/>
          </p:cNvCxnSpPr>
          <p:nvPr/>
        </p:nvCxnSpPr>
        <p:spPr>
          <a:xfrm rot="16200000" flipH="1">
            <a:off x="4855372" y="1788305"/>
            <a:ext cx="242888" cy="9525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4" name="矩形 133"/>
          <p:cNvSpPr/>
          <p:nvPr/>
        </p:nvSpPr>
        <p:spPr>
          <a:xfrm>
            <a:off x="4714876" y="1785926"/>
            <a:ext cx="214314" cy="28575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</p:cSld>
  <p:clrMapOvr>
    <a:masterClrMapping/>
  </p:clrMapOvr>
  <p:transition advTm="456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2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2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2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2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2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2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2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2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2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2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2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2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2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2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92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92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92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92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92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92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92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2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92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92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92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2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92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92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92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92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92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92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92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92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9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9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5" grpId="0"/>
      <p:bldP spid="92374" grpId="0" animBg="1"/>
      <p:bldP spid="92375" grpId="0" animBg="1"/>
      <p:bldP spid="92376" grpId="0" animBg="1"/>
      <p:bldP spid="92377" grpId="0" animBg="1"/>
      <p:bldP spid="92378" grpId="0" animBg="1"/>
      <p:bldP spid="92379" grpId="0" animBg="1"/>
      <p:bldP spid="92380" grpId="0" animBg="1"/>
      <p:bldP spid="92381" grpId="0" animBg="1"/>
      <p:bldP spid="92382" grpId="0" animBg="1"/>
      <p:bldP spid="92383" grpId="0" animBg="1"/>
      <p:bldP spid="92384" grpId="0" animBg="1"/>
      <p:bldP spid="92385" grpId="0" animBg="1"/>
      <p:bldP spid="92386" grpId="0" animBg="1"/>
      <p:bldP spid="92387" grpId="0" animBg="1"/>
      <p:bldP spid="92388" grpId="0" animBg="1"/>
      <p:bldP spid="92389" grpId="0" animBg="1"/>
      <p:bldP spid="92390" grpId="0" animBg="1"/>
      <p:bldP spid="92407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5" grpId="0" animBg="1"/>
      <p:bldP spid="1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10" y="512064"/>
            <a:ext cx="8286808" cy="1202424"/>
          </a:xfrm>
        </p:spPr>
        <p:txBody>
          <a:bodyPr/>
          <a:lstStyle/>
          <a:p>
            <a:r>
              <a:rPr lang="en-US" altLang="zh-TW" dirty="0" smtClean="0"/>
              <a:t>Typical attached MBR system </a:t>
            </a:r>
            <a:r>
              <a:rPr lang="en-US" sz="1400" dirty="0" smtClean="0"/>
              <a:t>(</a:t>
            </a:r>
            <a:r>
              <a:rPr lang="en-US" sz="1400" dirty="0" smtClean="0"/>
              <a:t>Lee  et al., </a:t>
            </a:r>
            <a:r>
              <a:rPr lang="en-US" sz="1400" dirty="0" smtClean="0"/>
              <a:t>2001)</a:t>
            </a:r>
            <a:endParaRPr lang="zh-TW" altLang="en-US" sz="1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6215082"/>
            <a:ext cx="7772400" cy="140478"/>
          </a:xfrm>
        </p:spPr>
        <p:txBody>
          <a:bodyPr>
            <a:normAutofit fontScale="25000" lnSpcReduction="20000"/>
          </a:bodyPr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928802"/>
            <a:ext cx="5715040" cy="43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.2|0|0.1|0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.1|0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|0|0|0.2|0|0|0|0|0|0|0.2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|0.8|0|1|0|0|1|0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70.1|37.3|24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54.1|1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9.3|37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地鐵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地鐵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地鐵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379</TotalTime>
  <Words>718</Words>
  <Application>Microsoft Office PowerPoint</Application>
  <PresentationFormat>如螢幕大小 (4:3)</PresentationFormat>
  <Paragraphs>208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地鐵</vt:lpstr>
      <vt:lpstr>Po-Heng (Henry) Lee</vt:lpstr>
      <vt:lpstr>Activated Sludge Process</vt:lpstr>
      <vt:lpstr>Attached Biofilm Process</vt:lpstr>
      <vt:lpstr>Carriers</vt:lpstr>
      <vt:lpstr>Membrane Bioreactor Process (MBR)</vt:lpstr>
      <vt:lpstr>Fouling formation in membrane surface</vt:lpstr>
      <vt:lpstr>Commercial Membrane</vt:lpstr>
      <vt:lpstr>Attached MBR Process</vt:lpstr>
      <vt:lpstr>Typical attached MBR system (Lee  et al., 2001)</vt:lpstr>
      <vt:lpstr>Summary of the attached membrane system operational conditions and performance</vt:lpstr>
      <vt:lpstr>Case study (Lee et al., 2006)</vt:lpstr>
      <vt:lpstr>Case study (Lee et al., 2006)</vt:lpstr>
      <vt:lpstr>Case study (Yang et al., 2006 and Lee et al., 2006)</vt:lpstr>
      <vt:lpstr>Conclusion</vt:lpstr>
      <vt:lpstr>投影片 15</vt:lpstr>
    </vt:vector>
  </TitlesOfParts>
  <Company>ASDF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OPEN</dc:creator>
  <cp:lastModifiedBy>OPEN</cp:lastModifiedBy>
  <cp:revision>55</cp:revision>
  <dcterms:created xsi:type="dcterms:W3CDTF">2007-11-28T23:28:51Z</dcterms:created>
  <dcterms:modified xsi:type="dcterms:W3CDTF">2007-11-29T05:48:15Z</dcterms:modified>
</cp:coreProperties>
</file>