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6" r:id="rId10"/>
    <p:sldId id="265" r:id="rId11"/>
    <p:sldId id="280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81" r:id="rId24"/>
    <p:sldId id="279" r:id="rId25"/>
    <p:sldId id="276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4" autoAdjust="0"/>
    <p:restoredTop sz="94646" autoAdjust="0"/>
  </p:normalViewPr>
  <p:slideViewPr>
    <p:cSldViewPr>
      <p:cViewPr varScale="1">
        <p:scale>
          <a:sx n="127" d="100"/>
          <a:sy n="127" d="100"/>
        </p:scale>
        <p:origin x="-3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02A56F-2FAA-4826-8436-8D784BAFC8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00F936-CDE6-4C35-A6CA-4BC8228BE91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FFEEC32-EF32-42F9-8D47-129E284295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D16113-C737-474D-8A47-8F8EDE3180E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5843970-B5BE-4820-88AD-8DF0143D6D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EDAFC8-AE92-4F69-AB1E-2BE11A8031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0EEDFA-2C9E-49EC-8FC9-4EB3E338C5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955BB5-FEAE-415C-8D65-D7BCD64FED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FF5D60-B34E-444D-B01E-6A1B4C9C71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845C0F-C569-4EAD-B104-A56FD46E0B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9ACC3-BF1E-486B-8DD3-C7EA11219D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0ED159-0A1C-4AD1-B73F-500B5A7022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0DADE9-E42E-4165-97B8-789CFB02D8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B60305F-C37C-4DA6-A4F5-7FD7DBAA721B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1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85800"/>
            <a:ext cx="8458200" cy="1470025"/>
          </a:xfrm>
        </p:spPr>
        <p:txBody>
          <a:bodyPr/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Effects of leachate recirculation </a:t>
            </a:r>
            <a:br>
              <a:rPr lang="en-US" sz="4000">
                <a:latin typeface="Times New Roman" pitchFamily="18" charset="0"/>
                <a:cs typeface="Times New Roman" pitchFamily="18" charset="0"/>
              </a:rPr>
            </a:br>
            <a:r>
              <a:rPr lang="en-US" sz="4000">
                <a:latin typeface="Times New Roman" pitchFamily="18" charset="0"/>
                <a:cs typeface="Times New Roman" pitchFamily="18" charset="0"/>
              </a:rPr>
              <a:t>on anaerobic treatment of </a:t>
            </a:r>
            <a:br>
              <a:rPr lang="en-US" sz="4000">
                <a:latin typeface="Times New Roman" pitchFamily="18" charset="0"/>
                <a:cs typeface="Times New Roman" pitchFamily="18" charset="0"/>
              </a:rPr>
            </a:br>
            <a:r>
              <a:rPr lang="en-US" sz="4000">
                <a:latin typeface="Times New Roman" pitchFamily="18" charset="0"/>
                <a:cs typeface="Times New Roman" pitchFamily="18" charset="0"/>
              </a:rPr>
              <a:t>municipal solid waste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pPr>
              <a:lnSpc>
                <a:spcPct val="9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Chayanon Sawatdeenarunat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What are the benefits of leachate recirculation on organic compound removal?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Increase moisture content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Enhance hydrolysis stage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Enhance contact between organic compounds and microorganism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Recirculate organic compounds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Recirculate methanogen microorganism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Reach stabilization more rapidly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Accelerated biodegradation</a:t>
            </a:r>
          </a:p>
        </p:txBody>
      </p:sp>
      <p:pic>
        <p:nvPicPr>
          <p:cNvPr id="45060" name="Picture 12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600200"/>
            <a:ext cx="5715000" cy="43227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Effects of leachate recirculation on landfill gas production and methane content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Methane production increase in recirculating landfills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The acceleration of organic compounds removals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Return organic compounds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Improve methanogenic activities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Methane content is not significantly change</a:t>
            </a:r>
          </a:p>
          <a:p>
            <a:pPr lvl="1">
              <a:buFont typeface="Wingdings" pitchFamily="2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High recirculation rate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Cause acid accumulation 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inhibit methanogen microorgsnism</a:t>
            </a: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Reduce methane production rate</a:t>
            </a:r>
          </a:p>
          <a:p>
            <a:pPr>
              <a:buFont typeface="Wingdings" pitchFamily="2" charset="2"/>
              <a:buNone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5715000"/>
            <a:ext cx="8229600" cy="1143000"/>
          </a:xfrm>
        </p:spPr>
        <p:txBody>
          <a:bodyPr/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Methane production and methane content</a:t>
            </a:r>
          </a:p>
        </p:txBody>
      </p:sp>
      <p:pic>
        <p:nvPicPr>
          <p:cNvPr id="24583" name="Picture 9"/>
          <p:cNvPicPr>
            <a:picLocks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8600" y="1447800"/>
            <a:ext cx="8763000" cy="3200400"/>
          </a:xfrm>
          <a:noFill/>
          <a:ln/>
        </p:spPr>
      </p:pic>
      <p:sp>
        <p:nvSpPr>
          <p:cNvPr id="24587" name="Freeform 11"/>
          <p:cNvSpPr>
            <a:spLocks/>
          </p:cNvSpPr>
          <p:nvPr/>
        </p:nvSpPr>
        <p:spPr bwMode="auto">
          <a:xfrm>
            <a:off x="5964238" y="3194050"/>
            <a:ext cx="357187" cy="341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" y="92"/>
              </a:cxn>
              <a:cxn ang="0">
                <a:pos x="100" y="117"/>
              </a:cxn>
              <a:cxn ang="0">
                <a:pos x="125" y="125"/>
              </a:cxn>
              <a:cxn ang="0">
                <a:pos x="141" y="200"/>
              </a:cxn>
              <a:cxn ang="0">
                <a:pos x="225" y="167"/>
              </a:cxn>
              <a:cxn ang="0">
                <a:pos x="217" y="67"/>
              </a:cxn>
              <a:cxn ang="0">
                <a:pos x="208" y="42"/>
              </a:cxn>
              <a:cxn ang="0">
                <a:pos x="183" y="33"/>
              </a:cxn>
            </a:cxnLst>
            <a:rect l="0" t="0" r="r" b="b"/>
            <a:pathLst>
              <a:path w="225" h="215">
                <a:moveTo>
                  <a:pt x="0" y="0"/>
                </a:moveTo>
                <a:cubicBezTo>
                  <a:pt x="12" y="50"/>
                  <a:pt x="34" y="74"/>
                  <a:pt x="83" y="92"/>
                </a:cubicBezTo>
                <a:cubicBezTo>
                  <a:pt x="89" y="100"/>
                  <a:pt x="92" y="111"/>
                  <a:pt x="100" y="117"/>
                </a:cubicBezTo>
                <a:cubicBezTo>
                  <a:pt x="107" y="122"/>
                  <a:pt x="119" y="119"/>
                  <a:pt x="125" y="125"/>
                </a:cubicBezTo>
                <a:cubicBezTo>
                  <a:pt x="143" y="143"/>
                  <a:pt x="137" y="175"/>
                  <a:pt x="141" y="200"/>
                </a:cubicBezTo>
                <a:cubicBezTo>
                  <a:pt x="180" y="196"/>
                  <a:pt x="225" y="215"/>
                  <a:pt x="225" y="167"/>
                </a:cubicBezTo>
                <a:cubicBezTo>
                  <a:pt x="225" y="134"/>
                  <a:pt x="222" y="100"/>
                  <a:pt x="217" y="67"/>
                </a:cubicBezTo>
                <a:cubicBezTo>
                  <a:pt x="216" y="58"/>
                  <a:pt x="214" y="48"/>
                  <a:pt x="208" y="42"/>
                </a:cubicBezTo>
                <a:cubicBezTo>
                  <a:pt x="202" y="36"/>
                  <a:pt x="183" y="33"/>
                  <a:pt x="183" y="3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Effects of leachate recirculation on metal concentration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Metal precipitation</a:t>
            </a: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In the beginning (acidogenesis stage) </a:t>
            </a:r>
          </a:p>
          <a:p>
            <a:pPr lvl="2"/>
            <a:r>
              <a:rPr lang="en-US" sz="2800">
                <a:latin typeface="Times New Roman" pitchFamily="18" charset="0"/>
                <a:cs typeface="Times New Roman" pitchFamily="18" charset="0"/>
              </a:rPr>
              <a:t>pH is between 4 and 6 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sz="2800">
                <a:latin typeface="Times New Roman" pitchFamily="18" charset="0"/>
                <a:cs typeface="Times New Roman" pitchFamily="18" charset="0"/>
              </a:rPr>
              <a:t>High solubility of metal</a:t>
            </a: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Reach stabilization (methanogenesis stage)</a:t>
            </a:r>
          </a:p>
          <a:p>
            <a:pPr lvl="2"/>
            <a:r>
              <a:rPr lang="en-US" sz="2800">
                <a:latin typeface="Times New Roman" pitchFamily="18" charset="0"/>
                <a:cs typeface="Times New Roman" pitchFamily="18" charset="0"/>
              </a:rPr>
              <a:t>pH is between 7 and 9 </a:t>
            </a:r>
          </a:p>
          <a:p>
            <a:pPr lvl="2"/>
            <a:r>
              <a:rPr lang="en-US" sz="2800">
                <a:latin typeface="Times New Roman" pitchFamily="18" charset="0"/>
                <a:cs typeface="Times New Roman" pitchFamily="18" charset="0"/>
              </a:rPr>
              <a:t>Metal sulfide and metal hydroxide precipitate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Metal concentration in MSW</a:t>
            </a: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Higher due to the accumulation of precipitated metal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Effects of leachate recirculation on metal concentration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Conventional landfills</a:t>
            </a: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Need longer time to reach methanogenesis stage</a:t>
            </a: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Remove less metal from leachate when compared with bioreactor landfills at the same time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Bioreactor landfill</a:t>
            </a: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Increase contact between waste and leachate</a:t>
            </a: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Remove metal from leachate more effectively</a:t>
            </a:r>
          </a:p>
          <a:p>
            <a:pPr lvl="1">
              <a:buFont typeface="Wingdings" pitchFamily="2" charset="2"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>
              <a:latin typeface="Times New Roman" pitchFamily="18" charset="0"/>
              <a:cs typeface="Times New Roman" pitchFamily="18" charset="0"/>
            </a:endParaRP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Metal concentration in leachate</a:t>
            </a:r>
          </a:p>
        </p:txBody>
      </p:sp>
      <p:pic>
        <p:nvPicPr>
          <p:cNvPr id="29707" name="Picture 1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600200"/>
            <a:ext cx="72390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Metal concentration in MSW</a:t>
            </a:r>
          </a:p>
        </p:txBody>
      </p:sp>
      <p:pic>
        <p:nvPicPr>
          <p:cNvPr id="31753" name="Picture 9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1828800"/>
            <a:ext cx="71628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Other mechanisms of metal removal from leachate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Subsequent capture within waste metrix by encapsulation</a:t>
            </a:r>
          </a:p>
          <a:p>
            <a:pPr lvl="1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Sorption</a:t>
            </a:r>
          </a:p>
          <a:p>
            <a:pPr lvl="1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Ion-exchange</a:t>
            </a:r>
          </a:p>
          <a:p>
            <a:pPr lvl="1"/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>
                <a:latin typeface="Times New Roman" pitchFamily="18" charset="0"/>
                <a:cs typeface="Times New Roman" pitchFamily="18" charset="0"/>
              </a:rPr>
              <a:t>filtration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Study in full-scale landfills</a:t>
            </a:r>
          </a:p>
        </p:txBody>
      </p:sp>
      <p:pic>
        <p:nvPicPr>
          <p:cNvPr id="34820" name="Picture 17"/>
          <p:cNvPicPr>
            <a:picLocks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2667000"/>
            <a:ext cx="9144000" cy="2152650"/>
          </a:xfrm>
          <a:noFill/>
          <a:ln/>
        </p:spPr>
      </p:pic>
      <p:sp>
        <p:nvSpPr>
          <p:cNvPr id="34822" name="Rectangle 6"/>
          <p:cNvSpPr>
            <a:spLocks noRot="1" noChangeArrowheads="1"/>
          </p:cNvSpPr>
          <p:nvPr/>
        </p:nvSpPr>
        <p:spPr bwMode="auto">
          <a:xfrm>
            <a:off x="304800" y="5410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Properties of landfill facilities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Municipal Solid Waste (MSW)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Municipal Solid Waste (MSW)</a:t>
            </a:r>
          </a:p>
          <a:p>
            <a:pPr>
              <a:buFont typeface="Wingdings" pitchFamily="2" charset="2"/>
              <a:buNone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Predominantly household waste</a:t>
            </a:r>
          </a:p>
          <a:p>
            <a:pPr lvl="1">
              <a:buFont typeface="Wingdings" pitchFamily="2" charset="2"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The addition of commercial waste</a:t>
            </a:r>
          </a:p>
          <a:p>
            <a:pPr lvl="1">
              <a:buFont typeface="Wingdings" pitchFamily="2" charset="2"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	which are collected by a municipality within a given area.</a:t>
            </a:r>
          </a:p>
          <a:p>
            <a:pPr>
              <a:buFont typeface="Wingdings" pitchFamily="2" charset="2"/>
              <a:buNone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BOD and BOD:COD &amp; Time</a:t>
            </a:r>
          </a:p>
        </p:txBody>
      </p:sp>
      <p:pic>
        <p:nvPicPr>
          <p:cNvPr id="36868" name="Picture 103"/>
          <p:cNvPicPr>
            <a:picLocks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666666"/>
              </a:clrFrom>
              <a:clrTo>
                <a:srgbClr val="666666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3400" y="1143000"/>
            <a:ext cx="8001000" cy="4464050"/>
          </a:xfrm>
          <a:noFill/>
          <a:ln/>
        </p:spPr>
      </p:pic>
      <p:sp>
        <p:nvSpPr>
          <p:cNvPr id="36871" name="Rectangle 7"/>
          <p:cNvSpPr>
            <a:spLocks noRot="1" noChangeArrowheads="1"/>
          </p:cNvSpPr>
          <p:nvPr/>
        </p:nvSpPr>
        <p:spPr bwMode="auto">
          <a:xfrm>
            <a:off x="228600" y="571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Tx/>
              <a:buChar char="•"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reach methanogenesis stage within 6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pH &amp; Time</a:t>
            </a:r>
          </a:p>
        </p:txBody>
      </p:sp>
      <p:pic>
        <p:nvPicPr>
          <p:cNvPr id="40964" name="Picture 100"/>
          <p:cNvPicPr>
            <a:picLocks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81000" y="1371600"/>
            <a:ext cx="8382000" cy="49212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Metal concentration in leachate</a:t>
            </a:r>
          </a:p>
        </p:txBody>
      </p:sp>
      <p:pic>
        <p:nvPicPr>
          <p:cNvPr id="43013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295400"/>
            <a:ext cx="8229600" cy="4525963"/>
          </a:xfrm>
        </p:spPr>
      </p:pic>
      <p:sp>
        <p:nvSpPr>
          <p:cNvPr id="43016" name="Rectangle 8"/>
          <p:cNvSpPr>
            <a:spLocks noRot="1"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Tx/>
              <a:buChar char="•"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Metal concentration is below standard within 13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Gas flow rate (production rate)</a:t>
            </a:r>
          </a:p>
        </p:txBody>
      </p:sp>
      <p:pic>
        <p:nvPicPr>
          <p:cNvPr id="48132" name="Picture 140"/>
          <p:cNvPicPr>
            <a:picLocks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57400" y="1066800"/>
            <a:ext cx="5219700" cy="4746625"/>
          </a:xfrm>
          <a:noFill/>
          <a:ln/>
        </p:spPr>
      </p:pic>
      <p:sp>
        <p:nvSpPr>
          <p:cNvPr id="48135" name="Rectangle 7"/>
          <p:cNvSpPr>
            <a:spLocks noRot="1" noChangeArrowheads="1"/>
          </p:cNvSpPr>
          <p:nvPr/>
        </p:nvSpPr>
        <p:spPr bwMode="auto">
          <a:xfrm>
            <a:off x="-457200" y="5715000"/>
            <a:ext cx="9601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buFontTx/>
              <a:buChar char="•"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About 60% higher in bioreactor landfills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Disadvantage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/>
              <a:t>Accumulation of NH</a:t>
            </a:r>
            <a:r>
              <a:rPr lang="en-US" baseline="-25000"/>
              <a:t>3</a:t>
            </a:r>
            <a:r>
              <a:rPr lang="en-US"/>
              <a:t>-N</a:t>
            </a: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Leakage of Nitrification bacteria</a:t>
            </a:r>
          </a:p>
          <a:p>
            <a:pPr lvl="2"/>
            <a:r>
              <a:rPr lang="en-US" sz="280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+ 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</a:rPr>
              <a:t>→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+ 2e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/>
            <a:r>
              <a:rPr lang="en-US" sz="280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800">
                <a:latin typeface="Times New Roman" pitchFamily="18" charset="0"/>
              </a:rPr>
              <a:t>→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+ 2H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+ 2e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−</a:t>
            </a:r>
          </a:p>
          <a:p>
            <a:pPr lvl="1">
              <a:buClr>
                <a:schemeClr val="folHlink"/>
              </a:buClr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Leachate should be pre-aerated off site before recirculation</a:t>
            </a:r>
          </a:p>
          <a:p>
            <a:pPr lvl="1">
              <a:buClr>
                <a:schemeClr val="folHlink"/>
              </a:buClr>
              <a:buFont typeface="Wingdings" pitchFamily="2" charset="2"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2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-N &amp; Time</a:t>
            </a:r>
          </a:p>
        </p:txBody>
      </p:sp>
      <p:pic>
        <p:nvPicPr>
          <p:cNvPr id="38919" name="Picture 7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47800"/>
            <a:ext cx="8229600" cy="4953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Disadvantage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Accumulation of Cl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in leachate</a:t>
            </a:r>
          </a:p>
          <a:p>
            <a:endParaRPr lang="en-US" sz="2800" baseline="30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0" name="Picture 21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EFEF9"/>
              </a:clrFrom>
              <a:clrTo>
                <a:srgbClr val="FEFEF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371600" y="2590800"/>
            <a:ext cx="6477000" cy="3354388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Recirculation Strategies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943600"/>
          </a:xfrm>
        </p:spPr>
        <p:txBody>
          <a:bodyPr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The balance of biological process and hydraulic capacity of the waste</a:t>
            </a: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Recirculate slowly before reaching methanogenesis stage</a:t>
            </a:r>
          </a:p>
          <a:p>
            <a:pPr lvl="2"/>
            <a:r>
              <a:rPr lang="en-US" sz="2800">
                <a:latin typeface="Times New Roman" pitchFamily="18" charset="0"/>
                <a:cs typeface="Times New Roman" pitchFamily="18" charset="0"/>
              </a:rPr>
              <a:t> To prevent acid stuck which could inhibit methanogen bacteria</a:t>
            </a:r>
          </a:p>
          <a:p>
            <a:pPr lvl="2"/>
            <a:r>
              <a:rPr lang="en-US" sz="2800">
                <a:latin typeface="Times New Roman" pitchFamily="18" charset="0"/>
                <a:cs typeface="Times New Roman" pitchFamily="18" charset="0"/>
              </a:rPr>
              <a:t>To prevent bacteria washed out </a:t>
            </a: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Initiated as soon as possible following waste placement</a:t>
            </a:r>
          </a:p>
          <a:p>
            <a:pPr lvl="2"/>
            <a:r>
              <a:rPr lang="en-US" sz="2800">
                <a:latin typeface="Times New Roman" pitchFamily="18" charset="0"/>
                <a:cs typeface="Times New Roman" pitchFamily="18" charset="0"/>
              </a:rPr>
              <a:t>To ensure the appropriate moisture content of biodegradation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Recirculation Strategies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Leachate should be recirculated uniformly</a:t>
            </a: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To prevent short circuiting</a:t>
            </a: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To Increase contact between leachate and MSW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Thanks and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MSW management</a:t>
            </a:r>
          </a:p>
        </p:txBody>
      </p:sp>
      <p:pic>
        <p:nvPicPr>
          <p:cNvPr id="8199" name="Picture 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447800"/>
            <a:ext cx="5895975" cy="4930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Characteristics of MSW in US (2005)</a:t>
            </a:r>
            <a:r>
              <a:rPr lang="en-US" sz="4800"/>
              <a:t> </a:t>
            </a:r>
          </a:p>
        </p:txBody>
      </p:sp>
      <p:sp>
        <p:nvSpPr>
          <p:cNvPr id="13316" name="Content Placeholder 2"/>
          <p:cNvSpPr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Food waste                                                   9.8%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Yard trimming                                              9.6%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Paper &amp; paper board                                   39.6%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Glass                                                            4.7%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Metal                                                            7.8%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Plastic                                                         11.2%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Wood                                                            6.6%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Total MSW generated               340 million tons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Landfill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7772400" cy="1752600"/>
          </a:xfrm>
        </p:spPr>
        <p:txBody>
          <a:bodyPr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is a site for the disposal of waste materials by burial and is the oldest form of waste treatment</a:t>
            </a:r>
            <a:r>
              <a:rPr lang="en-US" sz="2800"/>
              <a:t> </a:t>
            </a:r>
          </a:p>
        </p:txBody>
      </p:sp>
      <p:pic>
        <p:nvPicPr>
          <p:cNvPr id="10248" name="Picture 24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3200400"/>
            <a:ext cx="4343400" cy="3355975"/>
          </a:xfrm>
          <a:noFill/>
          <a:ln/>
        </p:spPr>
      </p:pic>
      <p:pic>
        <p:nvPicPr>
          <p:cNvPr id="10250" name="Picture 10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3200400"/>
            <a:ext cx="4038600" cy="3276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Leachate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is the refuse from landfills</a:t>
            </a:r>
          </a:p>
          <a:p>
            <a:pPr>
              <a:buFont typeface="Wingdings" pitchFamily="2" charset="2"/>
              <a:buNone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The compositions vary regarding the age of each landfills and characteristics of MSW</a:t>
            </a:r>
          </a:p>
          <a:p>
            <a:pPr>
              <a:buFont typeface="Wingdings" pitchFamily="2" charset="2"/>
              <a:buNone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High COD, sulfate and metal ion</a:t>
            </a:r>
          </a:p>
          <a:p>
            <a:pPr>
              <a:buFont typeface="Wingdings" pitchFamily="2" charset="2"/>
              <a:buNone/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Anoxic, acidic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Anaerobic digestion</a:t>
            </a:r>
          </a:p>
        </p:txBody>
      </p:sp>
      <p:pic>
        <p:nvPicPr>
          <p:cNvPr id="17412" name="Picture 27"/>
          <p:cNvPicPr>
            <a:picLocks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C7C7C7"/>
              </a:clrFrom>
              <a:clrTo>
                <a:srgbClr val="C7C7C7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371600" y="1600200"/>
            <a:ext cx="6477000" cy="4857750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Effects of leachate recirculation on organic compounds removal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Conventional landfills</a:t>
            </a: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Washed out</a:t>
            </a: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Bio-conversion</a:t>
            </a:r>
          </a:p>
          <a:p>
            <a:pPr lvl="1">
              <a:buFont typeface="Wingdings" pitchFamily="2" charset="2"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Bioreactor landfills</a:t>
            </a:r>
          </a:p>
          <a:p>
            <a:pPr lvl="1"/>
            <a:r>
              <a:rPr lang="en-US">
                <a:latin typeface="Times New Roman" pitchFamily="18" charset="0"/>
                <a:cs typeface="Times New Roman" pitchFamily="18" charset="0"/>
              </a:rPr>
              <a:t>Accelerated bio-conversion</a:t>
            </a:r>
          </a:p>
          <a:p>
            <a:pPr lvl="2">
              <a:buFont typeface="Wingdings" pitchFamily="2" charset="2"/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Effects of leachate recirculation on organic compound removal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62000" y="1981200"/>
            <a:ext cx="7543800" cy="4133850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1302</TotalTime>
  <Words>532</Words>
  <Application>Microsoft PowerPoint</Application>
  <PresentationFormat>On-screen Show (4:3)</PresentationFormat>
  <Paragraphs>125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Garamond</vt:lpstr>
      <vt:lpstr>Times New Roman</vt:lpstr>
      <vt:lpstr>Wingdings</vt:lpstr>
      <vt:lpstr>Stream</vt:lpstr>
      <vt:lpstr>Effects of leachate recirculation  on anaerobic treatment of  municipal solid waste</vt:lpstr>
      <vt:lpstr>Municipal Solid Waste (MSW)</vt:lpstr>
      <vt:lpstr>MSW management</vt:lpstr>
      <vt:lpstr>Characteristics of MSW in US (2005) </vt:lpstr>
      <vt:lpstr>Landfill</vt:lpstr>
      <vt:lpstr>Leachate</vt:lpstr>
      <vt:lpstr>Anaerobic digestion</vt:lpstr>
      <vt:lpstr>Effects of leachate recirculation on organic compounds removal</vt:lpstr>
      <vt:lpstr>Effects of leachate recirculation on organic compound removal</vt:lpstr>
      <vt:lpstr>What are the benefits of leachate recirculation on organic compound removal?</vt:lpstr>
      <vt:lpstr>Accelerated biodegradation</vt:lpstr>
      <vt:lpstr>Effects of leachate recirculation on landfill gas production and methane content</vt:lpstr>
      <vt:lpstr>Methane production and methane content</vt:lpstr>
      <vt:lpstr>Effects of leachate recirculation on metal concentration</vt:lpstr>
      <vt:lpstr>Effects of leachate recirculation on metal concentration</vt:lpstr>
      <vt:lpstr>Metal concentration in leachate</vt:lpstr>
      <vt:lpstr>Metal concentration in MSW</vt:lpstr>
      <vt:lpstr>Slide 18</vt:lpstr>
      <vt:lpstr>Study in full-scale landfills</vt:lpstr>
      <vt:lpstr>BOD and BOD:COD &amp; Time</vt:lpstr>
      <vt:lpstr>pH &amp; Time</vt:lpstr>
      <vt:lpstr>Metal concentration in leachate</vt:lpstr>
      <vt:lpstr>Gas flow rate (production rate)</vt:lpstr>
      <vt:lpstr>Disadvantage</vt:lpstr>
      <vt:lpstr>NH3-N &amp; Time</vt:lpstr>
      <vt:lpstr>Disadvantage</vt:lpstr>
      <vt:lpstr>Recirculation Strategies</vt:lpstr>
      <vt:lpstr>Recirculation Strategies</vt:lpstr>
      <vt:lpstr>Thanks and 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leachate recirculation on anaerobic treatment of municipal solid waste</dc:title>
  <dc:creator>nont</dc:creator>
  <cp:lastModifiedBy>chayanon</cp:lastModifiedBy>
  <cp:revision>46</cp:revision>
  <dcterms:created xsi:type="dcterms:W3CDTF">2007-11-22T05:34:41Z</dcterms:created>
  <dcterms:modified xsi:type="dcterms:W3CDTF">2007-11-27T14:59:27Z</dcterms:modified>
</cp:coreProperties>
</file>