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2" r:id="rId11"/>
    <p:sldId id="263" r:id="rId12"/>
    <p:sldId id="264" r:id="rId13"/>
    <p:sldId id="261" r:id="rId14"/>
    <p:sldId id="258" r:id="rId15"/>
    <p:sldId id="260" r:id="rId16"/>
    <p:sldId id="259" r:id="rId17"/>
    <p:sldId id="276" r:id="rId18"/>
    <p:sldId id="273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3982DA-4450-42D6-8543-71B94004B690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A23B65-22AC-4612-852F-CD212962C8C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tuffintheair.com/Alberta-oil-rigs.htm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d/df/ClimateMap_World.p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0"/>
            <a:ext cx="7165848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Water Quality Considerations for Treatment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/>
          <a:lstStyle/>
          <a:p>
            <a:r>
              <a:rPr lang="en-US" dirty="0" smtClean="0"/>
              <a:t>Water sources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Treatment needs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pic>
        <p:nvPicPr>
          <p:cNvPr id="19460" name="Picture 4" descr="http://www.geocities.com/kamil_pollutionpage/Picture_Water_Pollution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25" y="838200"/>
            <a:ext cx="1971675" cy="1771651"/>
          </a:xfrm>
          <a:prstGeom prst="rect">
            <a:avLst/>
          </a:prstGeom>
          <a:noFill/>
        </p:spPr>
      </p:pic>
      <p:pic>
        <p:nvPicPr>
          <p:cNvPr id="19462" name="Picture 6" descr="http://www.geocities.com/kamil_pollutionpage/Picture_Water_Pollution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2369344" cy="3048000"/>
          </a:xfrm>
          <a:prstGeom prst="rect">
            <a:avLst/>
          </a:prstGeom>
          <a:noFill/>
        </p:spPr>
      </p:pic>
      <p:pic>
        <p:nvPicPr>
          <p:cNvPr id="19466" name="Picture 10" descr="http://www.geocities.com/kamil_pollutionpage/Picture_Water_Pollution_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036" y="3048000"/>
            <a:ext cx="2269313" cy="3457576"/>
          </a:xfrm>
          <a:prstGeom prst="rect">
            <a:avLst/>
          </a:prstGeom>
          <a:noFill/>
        </p:spPr>
      </p:pic>
      <p:pic>
        <p:nvPicPr>
          <p:cNvPr id="19468" name="Picture 12" descr="http://www.geocities.com/kamil_pollutionpage/Picture_Water_Pollution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882" y="2057400"/>
            <a:ext cx="934118" cy="3276600"/>
          </a:xfrm>
          <a:prstGeom prst="rect">
            <a:avLst/>
          </a:prstGeom>
          <a:noFill/>
        </p:spPr>
      </p:pic>
      <p:pic>
        <p:nvPicPr>
          <p:cNvPr id="19470" name="Picture 14" descr="Oil Bi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105400"/>
            <a:ext cx="1847850" cy="1234364"/>
          </a:xfrm>
          <a:prstGeom prst="rect">
            <a:avLst/>
          </a:prstGeom>
          <a:noFill/>
        </p:spPr>
      </p:pic>
      <p:pic>
        <p:nvPicPr>
          <p:cNvPr id="19472" name="Picture 16" descr="River pollu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981200"/>
            <a:ext cx="1904241" cy="2743200"/>
          </a:xfrm>
          <a:prstGeom prst="rect">
            <a:avLst/>
          </a:prstGeom>
          <a:noFill/>
        </p:spPr>
      </p:pic>
      <p:pic>
        <p:nvPicPr>
          <p:cNvPr id="19474" name="Picture 18" descr="Tailings outflow pip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903440"/>
            <a:ext cx="2362200" cy="157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</a:t>
            </a:r>
            <a:endParaRPr lang="en-US" dirty="0"/>
          </a:p>
        </p:txBody>
      </p:sp>
      <p:pic>
        <p:nvPicPr>
          <p:cNvPr id="20484" name="Picture 4" descr="http://www.lacoast.gov/watermarks/2004-09/1hypoxia/hypox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2857500" cy="3848100"/>
          </a:xfrm>
          <a:prstGeom prst="rect">
            <a:avLst/>
          </a:prstGeom>
          <a:noFill/>
        </p:spPr>
      </p:pic>
      <p:pic>
        <p:nvPicPr>
          <p:cNvPr id="20486" name="Picture 6" descr="http://www.lacoast.gov/WATERMARKS/2004-09/5deadzone/whatCausesHypox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57150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 Mississippi Delta </a:t>
            </a:r>
            <a:endParaRPr lang="en-US" dirty="0"/>
          </a:p>
        </p:txBody>
      </p:sp>
      <p:pic>
        <p:nvPicPr>
          <p:cNvPr id="3" name="Picture 2" descr="Mississipp De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762000"/>
            <a:ext cx="1612416" cy="1438275"/>
          </a:xfrm>
          <a:prstGeom prst="rect">
            <a:avLst/>
          </a:prstGeom>
          <a:noFill/>
        </p:spPr>
      </p:pic>
      <p:pic>
        <p:nvPicPr>
          <p:cNvPr id="21506" name="Picture 2" descr="hypoxi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4594974" cy="2819400"/>
          </a:xfrm>
          <a:prstGeom prst="rect">
            <a:avLst/>
          </a:prstGeom>
          <a:noFill/>
        </p:spPr>
      </p:pic>
      <p:pic>
        <p:nvPicPr>
          <p:cNvPr id="21508" name="Picture 4" descr="http://srwqis.tamu.edu/media/2125/hypox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05000"/>
            <a:ext cx="3238500" cy="2505075"/>
          </a:xfrm>
          <a:prstGeom prst="rect">
            <a:avLst/>
          </a:prstGeom>
          <a:noFill/>
        </p:spPr>
      </p:pic>
      <p:pic>
        <p:nvPicPr>
          <p:cNvPr id="21510" name="Picture 6" descr="http://www.noaanews.noaa.gov/stories/images/hypoxia2002map2.jpg"/>
          <p:cNvPicPr>
            <a:picLocks noChangeAspect="1" noChangeArrowheads="1"/>
          </p:cNvPicPr>
          <p:nvPr/>
        </p:nvPicPr>
        <p:blipFill>
          <a:blip r:embed="rId5" cstate="print"/>
          <a:srcRect l="2667" t="60558" r="1333"/>
          <a:stretch>
            <a:fillRect/>
          </a:stretch>
        </p:blipFill>
        <p:spPr bwMode="auto">
          <a:xfrm>
            <a:off x="5105400" y="5334000"/>
            <a:ext cx="2743200" cy="942975"/>
          </a:xfrm>
          <a:prstGeom prst="rect">
            <a:avLst/>
          </a:prstGeom>
          <a:noFill/>
        </p:spPr>
      </p:pic>
      <p:pic>
        <p:nvPicPr>
          <p:cNvPr id="7" name="Picture 6" descr="http://www.inpofos.org/ppiweb/usams.nsf/87cb8a98bf72572b8525693e0053ea70/fe6da52bd2d3c41d86256f08007b0564/Body/0.6664!OpenElement&amp;FieldElemFormat=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267200"/>
            <a:ext cx="3251200" cy="24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/>
          <a:lstStyle/>
          <a:p>
            <a:r>
              <a:rPr lang="en-US" dirty="0" smtClean="0"/>
              <a:t>Fertilizer and nitrogen cycle </a:t>
            </a:r>
            <a:endParaRPr lang="en-US" dirty="0"/>
          </a:p>
        </p:txBody>
      </p:sp>
      <p:pic>
        <p:nvPicPr>
          <p:cNvPr id="5122" name="Picture 2" descr="http://www.eea.europa.eu/themes/water/water-pollution/figures-and-maps/sources-of-pollution/image_preview"/>
          <p:cNvPicPr>
            <a:picLocks noChangeAspect="1" noChangeArrowheads="1"/>
          </p:cNvPicPr>
          <p:nvPr/>
        </p:nvPicPr>
        <p:blipFill>
          <a:blip r:embed="rId2" cstate="print"/>
          <a:srcRect t="6829"/>
          <a:stretch>
            <a:fillRect/>
          </a:stretch>
        </p:blipFill>
        <p:spPr bwMode="auto">
          <a:xfrm>
            <a:off x="4648200" y="2130166"/>
            <a:ext cx="4267200" cy="3280034"/>
          </a:xfrm>
          <a:prstGeom prst="rect">
            <a:avLst/>
          </a:prstGeom>
          <a:noFill/>
        </p:spPr>
      </p:pic>
      <p:pic>
        <p:nvPicPr>
          <p:cNvPr id="5128" name="Picture 8" descr="http://www.inpofos.org/ppiweb/usams.nsf/87cb8a98bf72572b8525693e0053ea70/fe6da52bd2d3c41d86256f08007b0564/Body/2.3A72!OpenElement&amp;FieldElemFormat=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5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>
            <a:off x="4925568" y="2286000"/>
            <a:ext cx="789432" cy="1969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Salinity on Soils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4772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2286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Salinity</a:t>
            </a:r>
            <a:r>
              <a:rPr lang="en-US" dirty="0">
                <a:latin typeface="Arial" pitchFamily="34" charset="0"/>
                <a:cs typeface="Arial" pitchFamily="34" charset="0"/>
              </a:rPr>
              <a:t>: Sodium and Chloride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Good Salts</a:t>
            </a:r>
            <a:r>
              <a:rPr lang="en-US" dirty="0">
                <a:latin typeface="Arial" pitchFamily="34" charset="0"/>
                <a:cs typeface="Arial" pitchFamily="34" charset="0"/>
              </a:rPr>
              <a:t>: Calcium, Magnesium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Hold </a:t>
            </a:r>
            <a:r>
              <a:rPr lang="en-US" dirty="0">
                <a:latin typeface="Arial" pitchFamily="34" charset="0"/>
                <a:cs typeface="Arial" pitchFamily="34" charset="0"/>
              </a:rPr>
              <a:t>soil particles together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Problem Salts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Sodium </a:t>
            </a:r>
            <a:r>
              <a:rPr lang="en-US" dirty="0">
                <a:latin typeface="Arial" pitchFamily="34" charset="0"/>
                <a:cs typeface="Arial" pitchFamily="34" charset="0"/>
              </a:rPr>
              <a:t>– soil dispersion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Chloride </a:t>
            </a:r>
            <a:r>
              <a:rPr lang="en-US" dirty="0">
                <a:latin typeface="Arial" pitchFamily="34" charset="0"/>
                <a:cs typeface="Arial" pitchFamily="34" charset="0"/>
              </a:rPr>
              <a:t>- toxicity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615"/>
          <a:stretch>
            <a:fillRect/>
          </a:stretch>
        </p:blipFill>
        <p:spPr bwMode="auto">
          <a:xfrm>
            <a:off x="5715000" y="2209800"/>
            <a:ext cx="28379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56632" y="3124200"/>
            <a:ext cx="54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1600" baseline="30000" dirty="0" smtClean="0">
                <a:solidFill>
                  <a:schemeClr val="bg1"/>
                </a:solidFill>
                <a:latin typeface="Arial Narrow" pitchFamily="34" charset="0"/>
              </a:rPr>
              <a:t>++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Mg</a:t>
            </a:r>
            <a:r>
              <a:rPr lang="en-US" sz="1600" baseline="30000" dirty="0" smtClean="0">
                <a:solidFill>
                  <a:schemeClr val="bg1"/>
                </a:solidFill>
                <a:latin typeface="Arial Narrow" pitchFamily="34" charset="0"/>
              </a:rPr>
              <a:t>++</a:t>
            </a:r>
            <a:endParaRPr lang="en-US" sz="16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baseline="30000" dirty="0"/>
          </a:p>
        </p:txBody>
      </p:sp>
      <p:sp>
        <p:nvSpPr>
          <p:cNvPr id="14" name="Right Arrow 13"/>
          <p:cNvSpPr/>
          <p:nvPr/>
        </p:nvSpPr>
        <p:spPr>
          <a:xfrm>
            <a:off x="5943600" y="4343400"/>
            <a:ext cx="2438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Na</a:t>
            </a:r>
            <a:r>
              <a:rPr lang="en-US" baseline="30000" dirty="0" smtClean="0">
                <a:latin typeface="Arial Narrow" pitchFamily="34" charset="0"/>
              </a:rPr>
              <a:t>+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638800"/>
            <a:ext cx="1476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791200" y="5181600"/>
            <a:ext cx="284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Sodium Absorption Ratio (SAR)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Consequences</a:t>
            </a:r>
            <a:r>
              <a:rPr lang="en-US" dirty="0" smtClean="0"/>
              <a:t> of Soil Dispersion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Poor Drainage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Less infiltration of water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Increased water runoff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Less efficient leaching of salt</a:t>
            </a:r>
          </a:p>
          <a:p>
            <a:pPr>
              <a:buNone/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Loss of Soil Structure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Loss of soil pore space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Decreased oxygen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Increased soil erosion</a:t>
            </a:r>
          </a:p>
          <a:p>
            <a:pPr>
              <a:buNone/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Plant Effects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soil bulk density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Decreased root growth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Anoxia and root death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57800" y="45720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Poor water infiltration leads to soil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ponding</a:t>
            </a:r>
            <a:r>
              <a:rPr lang="en-US" dirty="0">
                <a:latin typeface="Arial" pitchFamily="34" charset="0"/>
                <a:cs typeface="Arial" pitchFamily="34" charset="0"/>
              </a:rPr>
              <a:t>: poor leaching,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salt accumulation, low soil oxygen, root death from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anoxia, and increased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Phytophthora</a:t>
            </a:r>
            <a:r>
              <a:rPr lang="en-US" dirty="0">
                <a:latin typeface="Arial" pitchFamily="34" charset="0"/>
                <a:cs typeface="Arial" pitchFamily="34" charset="0"/>
              </a:rPr>
              <a:t> root rot.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040" y="4114800"/>
            <a:ext cx="797560" cy="10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salinity on plants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417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2676525" cy="190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458" y="4343400"/>
            <a:ext cx="26068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06896" y="632460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Chloride 0.61%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3704" y="388620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Chloride 0.58%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1088" y="3877056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Sodium 0.35%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kern="0" dirty="0" smtClean="0"/>
              <a:t>Environmental protection</a:t>
            </a:r>
            <a:br>
              <a:rPr lang="en-US" sz="5400" kern="0" dirty="0" smtClean="0"/>
            </a:b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848600" cy="54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Typical water treatment </a:t>
            </a:r>
            <a:br>
              <a:rPr lang="en-US" sz="5400" dirty="0" smtClean="0"/>
            </a:br>
            <a:r>
              <a:rPr lang="en-US" sz="5400" dirty="0" smtClean="0"/>
              <a:t>process with lime softening</a:t>
            </a: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5075"/>
            <a:ext cx="8362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295" r="5295"/>
          <a:stretch>
            <a:fillRect/>
          </a:stretch>
        </p:blipFill>
        <p:spPr bwMode="auto">
          <a:xfrm>
            <a:off x="4541838" y="3400425"/>
            <a:ext cx="4632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60" y="1524000"/>
            <a:ext cx="40300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480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 reclamation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64054"/>
            <a:ext cx="7310438" cy="539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r>
              <a:rPr lang="en-US" dirty="0" smtClean="0"/>
              <a:t>Hydrological cycle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units in water treatment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Pre-chlorination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for algae control and arresting any biological growth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Aeration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along with pre-chlorination for removal of dissolved iron and manganese and stripping volatiles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Coagulation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for flocculation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Coagulant aids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polyelectrolytes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to improve coagulation and for denser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floc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formation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Sedimentation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for initial solids separation, that is, removal of suspended solids trapped in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floc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Filtration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removing additional solids from water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Desalination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removing soluble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inorganics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from water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Softening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– removing calcium from water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Disinfection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inactivating microbes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Adsorption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– removing undesirable organic compounds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3429000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36216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general technologies are well developed and generalized designs are available which are used by many water utilities (public or private)</a:t>
            </a:r>
          </a:p>
          <a:p>
            <a:r>
              <a:rPr lang="en-US" sz="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unique solution (selection of unit processes) for any type of water</a:t>
            </a:r>
          </a:p>
          <a:p>
            <a:pPr>
              <a:buFont typeface="Wingdings" pitchFamily="2" charset="2"/>
              <a:buChar char="q"/>
            </a:pPr>
            <a:endParaRPr lang="en-US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New technologies are still developed</a:t>
            </a:r>
          </a:p>
          <a:p>
            <a:endParaRPr lang="en-US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Difficult to standardize unit processes for different water sources. Treatability studies for each source of water in different seasons required for appropriate processes.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r>
              <a:rPr lang="en-US" dirty="0" smtClean="0"/>
              <a:t>Water retention in aquifers</a:t>
            </a:r>
            <a:endParaRPr lang="en-US" dirty="0"/>
          </a:p>
        </p:txBody>
      </p:sp>
      <p:pic>
        <p:nvPicPr>
          <p:cNvPr id="3" name="Picture 2" descr="http://ga.water.usgs.gov/edu/graphics/wcgwdis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600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clouds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46237"/>
            <a:ext cx="3352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4168775"/>
            <a:ext cx="64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 of water in the atmosphere              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(if condensed) ~ 3,100 mi</a:t>
            </a:r>
            <a:r>
              <a:rPr lang="en-US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 12,900 km</a:t>
            </a:r>
            <a:r>
              <a:rPr lang="en-US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0.001 % of Earth's total water volume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0.035% of all fresh water   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4.5% of all surface water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1 inch to cover all of Earth’s surface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524000"/>
            <a:ext cx="29718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Atmosphere: superhighway for fresh water cycle around the globe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Atmospheric water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http://upload.wikimedia.org/wikipedia/commons/d/d6/MeanMonthly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71600"/>
            <a:ext cx="8696325" cy="539115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Rainfall distribution on Earth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ClimateMap Wor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23" y="1066800"/>
            <a:ext cx="8957877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62786" y="3244334"/>
            <a:ext cx="221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World climatic areas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dirty="0" smtClean="0"/>
              <a:t>World climatic areas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5400" kern="0" dirty="0" smtClean="0"/>
              <a:t>Safe and reliable supplies of water</a:t>
            </a:r>
            <a:br>
              <a:rPr lang="en-US" sz="5400" kern="0" dirty="0" smtClean="0"/>
            </a:b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311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8101"/>
          <a:stretch>
            <a:fillRect/>
          </a:stretch>
        </p:blipFill>
        <p:spPr bwMode="auto">
          <a:xfrm>
            <a:off x="914400" y="1295400"/>
            <a:ext cx="79248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oredrill"/>
          <p:cNvPicPr>
            <a:picLocks noChangeAspect="1" noChangeArrowheads="1"/>
          </p:cNvPicPr>
          <p:nvPr/>
        </p:nvPicPr>
        <p:blipFill>
          <a:blip r:embed="rId3" cstate="print"/>
          <a:srcRect t="4196"/>
          <a:stretch>
            <a:fillRect/>
          </a:stretch>
        </p:blipFill>
        <p:spPr bwMode="auto">
          <a:xfrm>
            <a:off x="152400" y="1366838"/>
            <a:ext cx="2786063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6472238"/>
            <a:ext cx="528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Not without environmental consequences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143000"/>
          </a:xfrm>
        </p:spPr>
        <p:txBody>
          <a:bodyPr/>
          <a:lstStyle/>
          <a:p>
            <a:pPr algn="ctr">
              <a:defRPr/>
            </a:pPr>
            <a:r>
              <a:rPr lang="en-US" sz="5400" kern="0" dirty="0" smtClean="0"/>
              <a:t>Ensuring supplies</a:t>
            </a:r>
            <a:endParaRPr lang="en-US" sz="5400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Alternative </a:t>
            </a:r>
            <a:b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 </a:t>
            </a:r>
            <a:b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  <a:b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4762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510540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Promising, yet elusive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5212</TotalTime>
  <Words>423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Water Quality Considerations for Treatment</vt:lpstr>
      <vt:lpstr>Hydrological cycle</vt:lpstr>
      <vt:lpstr>Water retention in aquifers</vt:lpstr>
      <vt:lpstr>Atmospheric water</vt:lpstr>
      <vt:lpstr>Slide 5</vt:lpstr>
      <vt:lpstr>World climatic areas</vt:lpstr>
      <vt:lpstr>Safe and reliable supplies of water </vt:lpstr>
      <vt:lpstr>Ensuring supplies</vt:lpstr>
      <vt:lpstr>Alternative  water  sources </vt:lpstr>
      <vt:lpstr>Water pollution</vt:lpstr>
      <vt:lpstr>Hypoxia</vt:lpstr>
      <vt:lpstr>Hypoxia Mississippi Delta </vt:lpstr>
      <vt:lpstr>Fertilizer and nitrogen cycle </vt:lpstr>
      <vt:lpstr>Effect of Salinity on Soils</vt:lpstr>
      <vt:lpstr>Consequences of Soil Dispersion </vt:lpstr>
      <vt:lpstr>The effect of salinity on plants</vt:lpstr>
      <vt:lpstr>Environmental protection </vt:lpstr>
      <vt:lpstr>Typical water treatment  process with lime softening </vt:lpstr>
      <vt:lpstr>Water reclamation</vt:lpstr>
      <vt:lpstr>Process units in water treatment</vt:lpstr>
      <vt:lpstr>Reflection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leeuwen</dc:creator>
  <cp:lastModifiedBy>leeuwen</cp:lastModifiedBy>
  <cp:revision>36</cp:revision>
  <dcterms:created xsi:type="dcterms:W3CDTF">2009-01-15T15:48:54Z</dcterms:created>
  <dcterms:modified xsi:type="dcterms:W3CDTF">2011-01-18T05:11:09Z</dcterms:modified>
</cp:coreProperties>
</file>