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tiff" ContentType="image/tiff"/>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2"/>
  </p:notesMasterIdLst>
  <p:sldIdLst>
    <p:sldId id="330" r:id="rId2"/>
    <p:sldId id="406" r:id="rId3"/>
    <p:sldId id="373" r:id="rId4"/>
    <p:sldId id="374" r:id="rId5"/>
    <p:sldId id="375" r:id="rId6"/>
    <p:sldId id="331" r:id="rId7"/>
    <p:sldId id="509" r:id="rId8"/>
    <p:sldId id="510" r:id="rId9"/>
    <p:sldId id="487" r:id="rId10"/>
    <p:sldId id="333" r:id="rId11"/>
    <p:sldId id="332" r:id="rId12"/>
    <p:sldId id="508" r:id="rId13"/>
    <p:sldId id="511" r:id="rId14"/>
    <p:sldId id="512" r:id="rId15"/>
    <p:sldId id="427" r:id="rId16"/>
    <p:sldId id="264" r:id="rId17"/>
    <p:sldId id="360" r:id="rId18"/>
    <p:sldId id="364" r:id="rId19"/>
    <p:sldId id="313" r:id="rId20"/>
    <p:sldId id="314" r:id="rId21"/>
    <p:sldId id="348" r:id="rId22"/>
    <p:sldId id="259" r:id="rId23"/>
    <p:sldId id="337" r:id="rId24"/>
    <p:sldId id="504" r:id="rId25"/>
    <p:sldId id="505" r:id="rId26"/>
    <p:sldId id="506" r:id="rId27"/>
    <p:sldId id="389" r:id="rId28"/>
    <p:sldId id="319" r:id="rId29"/>
    <p:sldId id="321" r:id="rId30"/>
    <p:sldId id="320" r:id="rId31"/>
    <p:sldId id="397" r:id="rId32"/>
    <p:sldId id="398" r:id="rId33"/>
    <p:sldId id="399" r:id="rId34"/>
    <p:sldId id="366" r:id="rId35"/>
    <p:sldId id="367" r:id="rId36"/>
    <p:sldId id="345" r:id="rId37"/>
    <p:sldId id="409" r:id="rId38"/>
    <p:sldId id="410" r:id="rId39"/>
    <p:sldId id="349" r:id="rId40"/>
    <p:sldId id="426" r:id="rId41"/>
    <p:sldId id="390" r:id="rId42"/>
    <p:sldId id="483" r:id="rId43"/>
    <p:sldId id="411" r:id="rId44"/>
    <p:sldId id="412" r:id="rId45"/>
    <p:sldId id="484" r:id="rId46"/>
    <p:sldId id="413" r:id="rId47"/>
    <p:sldId id="284" r:id="rId48"/>
    <p:sldId id="355" r:id="rId49"/>
    <p:sldId id="430" r:id="rId50"/>
    <p:sldId id="407" r:id="rId51"/>
    <p:sldId id="416" r:id="rId52"/>
    <p:sldId id="417" r:id="rId53"/>
    <p:sldId id="418" r:id="rId54"/>
    <p:sldId id="419" r:id="rId55"/>
    <p:sldId id="420" r:id="rId56"/>
    <p:sldId id="421" r:id="rId57"/>
    <p:sldId id="422" r:id="rId58"/>
    <p:sldId id="423" r:id="rId59"/>
    <p:sldId id="424" r:id="rId60"/>
    <p:sldId id="428" r:id="rId61"/>
    <p:sldId id="429" r:id="rId62"/>
    <p:sldId id="431" r:id="rId63"/>
    <p:sldId id="432" r:id="rId64"/>
    <p:sldId id="433" r:id="rId65"/>
    <p:sldId id="434" r:id="rId66"/>
    <p:sldId id="435" r:id="rId67"/>
    <p:sldId id="436" r:id="rId68"/>
    <p:sldId id="438" r:id="rId69"/>
    <p:sldId id="437" r:id="rId70"/>
    <p:sldId id="450" r:id="rId71"/>
    <p:sldId id="394" r:id="rId72"/>
    <p:sldId id="395" r:id="rId73"/>
    <p:sldId id="451" r:id="rId74"/>
    <p:sldId id="452" r:id="rId75"/>
    <p:sldId id="368" r:id="rId76"/>
    <p:sldId id="358" r:id="rId77"/>
    <p:sldId id="357" r:id="rId78"/>
    <p:sldId id="371" r:id="rId79"/>
    <p:sldId id="513" r:id="rId80"/>
    <p:sldId id="514"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5" autoAdjust="0"/>
    <p:restoredTop sz="94660"/>
  </p:normalViewPr>
  <p:slideViewPr>
    <p:cSldViewPr>
      <p:cViewPr>
        <p:scale>
          <a:sx n="70" d="100"/>
          <a:sy n="70" d="100"/>
        </p:scale>
        <p:origin x="-1002"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H:\Wind%20energy\Measurements\Sept.%204%20Colo%20WF%20wind%20and%20tem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Wind%20energy\Measurements\Sept.%204%20Colo%20WF%20wind%20and%20tem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a:t>1-min </a:t>
            </a:r>
            <a:r>
              <a:rPr lang="en-US" sz="1800" b="1" i="0" baseline="0" dirty="0" err="1"/>
              <a:t>ave</a:t>
            </a:r>
            <a:r>
              <a:rPr lang="en-US" sz="1800" b="1" i="0" baseline="0" dirty="0"/>
              <a:t> </a:t>
            </a:r>
            <a:r>
              <a:rPr lang="en-US" sz="1800" b="1" i="0" baseline="0" dirty="0" smtClean="0"/>
              <a:t>turbulent </a:t>
            </a:r>
            <a:r>
              <a:rPr lang="en-US" sz="1800" b="1" i="0" baseline="0" dirty="0"/>
              <a:t>intensity for upwind and downwind_#4</a:t>
            </a: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en-US" dirty="0"/>
          </a:p>
        </c:rich>
      </c:tx>
      <c:layout/>
    </c:title>
    <c:plotArea>
      <c:layout>
        <c:manualLayout>
          <c:layoutTarget val="inner"/>
          <c:xMode val="edge"/>
          <c:yMode val="edge"/>
          <c:x val="0.12414235956354512"/>
          <c:y val="0.30653004912847431"/>
          <c:w val="0.81730946367553381"/>
          <c:h val="0.53078538259640662"/>
        </c:manualLayout>
      </c:layout>
      <c:scatterChart>
        <c:scatterStyle val="lineMarker"/>
        <c:ser>
          <c:idx val="0"/>
          <c:order val="0"/>
          <c:tx>
            <c:v>upwind_avg</c:v>
          </c:tx>
          <c:xVal>
            <c:numRef>
              <c:f>Sheet4!$A$97:$A$147</c:f>
              <c:numCache>
                <c:formatCode>h:mm</c:formatCode>
                <c:ptCount val="51"/>
                <c:pt idx="0" formatCode="h:mm:ss\ AM/PM">
                  <c:v>0.5180555555555556</c:v>
                </c:pt>
                <c:pt idx="1">
                  <c:v>0.51877777777777778</c:v>
                </c:pt>
                <c:pt idx="2">
                  <c:v>0.51949999999999996</c:v>
                </c:pt>
                <c:pt idx="3">
                  <c:v>0.52022222222222159</c:v>
                </c:pt>
                <c:pt idx="4">
                  <c:v>0.52094444444444465</c:v>
                </c:pt>
                <c:pt idx="5">
                  <c:v>0.5216666666666665</c:v>
                </c:pt>
                <c:pt idx="6">
                  <c:v>0.52238888888888868</c:v>
                </c:pt>
                <c:pt idx="7">
                  <c:v>0.52311111111111086</c:v>
                </c:pt>
                <c:pt idx="8">
                  <c:v>0.52383333333333304</c:v>
                </c:pt>
                <c:pt idx="9">
                  <c:v>0.52455555555555522</c:v>
                </c:pt>
                <c:pt idx="10">
                  <c:v>0.5252777777777774</c:v>
                </c:pt>
                <c:pt idx="11">
                  <c:v>0.52599999999999969</c:v>
                </c:pt>
                <c:pt idx="12">
                  <c:v>0.52672222222222176</c:v>
                </c:pt>
                <c:pt idx="13">
                  <c:v>0.52744444444444394</c:v>
                </c:pt>
                <c:pt idx="14">
                  <c:v>0.52816666666666556</c:v>
                </c:pt>
                <c:pt idx="15">
                  <c:v>0.52888888888888863</c:v>
                </c:pt>
                <c:pt idx="16">
                  <c:v>0.5296111111111107</c:v>
                </c:pt>
                <c:pt idx="17">
                  <c:v>0.53033333333333266</c:v>
                </c:pt>
                <c:pt idx="18">
                  <c:v>0.53105555555555484</c:v>
                </c:pt>
                <c:pt idx="19">
                  <c:v>0.53177777777777702</c:v>
                </c:pt>
                <c:pt idx="20">
                  <c:v>0.5324999999999992</c:v>
                </c:pt>
                <c:pt idx="21">
                  <c:v>0.53322222222222138</c:v>
                </c:pt>
                <c:pt idx="22">
                  <c:v>0.53394444444444478</c:v>
                </c:pt>
                <c:pt idx="23">
                  <c:v>0.53466666666666551</c:v>
                </c:pt>
                <c:pt idx="24">
                  <c:v>0.53538888888888791</c:v>
                </c:pt>
                <c:pt idx="25">
                  <c:v>0.53611111111111009</c:v>
                </c:pt>
                <c:pt idx="26">
                  <c:v>0.53683333333333261</c:v>
                </c:pt>
                <c:pt idx="27">
                  <c:v>0.53755555555555445</c:v>
                </c:pt>
                <c:pt idx="28">
                  <c:v>0.53827777777777652</c:v>
                </c:pt>
                <c:pt idx="29">
                  <c:v>0.53899999999999881</c:v>
                </c:pt>
                <c:pt idx="30">
                  <c:v>0.53972222222222099</c:v>
                </c:pt>
                <c:pt idx="31">
                  <c:v>0.54044444444444362</c:v>
                </c:pt>
                <c:pt idx="32">
                  <c:v>0.54116666666666458</c:v>
                </c:pt>
                <c:pt idx="33">
                  <c:v>0.54188888888888764</c:v>
                </c:pt>
                <c:pt idx="34">
                  <c:v>0.54261111111110971</c:v>
                </c:pt>
                <c:pt idx="35">
                  <c:v>0.54333333333333189</c:v>
                </c:pt>
                <c:pt idx="36">
                  <c:v>0.54405555555555463</c:v>
                </c:pt>
                <c:pt idx="37">
                  <c:v>0.54477777777777625</c:v>
                </c:pt>
                <c:pt idx="38">
                  <c:v>0.54549999999999843</c:v>
                </c:pt>
                <c:pt idx="39">
                  <c:v>0.5462222222222205</c:v>
                </c:pt>
                <c:pt idx="40">
                  <c:v>0.54694444444444401</c:v>
                </c:pt>
                <c:pt idx="41">
                  <c:v>0.54766666666666497</c:v>
                </c:pt>
                <c:pt idx="42">
                  <c:v>0.54838888888888715</c:v>
                </c:pt>
                <c:pt idx="43">
                  <c:v>0.54911111111110933</c:v>
                </c:pt>
                <c:pt idx="44">
                  <c:v>0.54983333333333162</c:v>
                </c:pt>
                <c:pt idx="45">
                  <c:v>0.55055555555555369</c:v>
                </c:pt>
                <c:pt idx="46">
                  <c:v>0.55127777777777587</c:v>
                </c:pt>
                <c:pt idx="47">
                  <c:v>0.55199999999999805</c:v>
                </c:pt>
                <c:pt idx="48">
                  <c:v>0.55272222222222023</c:v>
                </c:pt>
              </c:numCache>
            </c:numRef>
          </c:xVal>
          <c:yVal>
            <c:numRef>
              <c:f>Sheet4!$F$97:$F$147</c:f>
              <c:numCache>
                <c:formatCode>General</c:formatCode>
                <c:ptCount val="51"/>
                <c:pt idx="0">
                  <c:v>0.28385143289429482</c:v>
                </c:pt>
                <c:pt idx="1">
                  <c:v>0.17048620701930273</c:v>
                </c:pt>
                <c:pt idx="2">
                  <c:v>0.17789983800780099</c:v>
                </c:pt>
                <c:pt idx="3">
                  <c:v>0.13773776858583453</c:v>
                </c:pt>
                <c:pt idx="4">
                  <c:v>0.15939639263213415</c:v>
                </c:pt>
                <c:pt idx="5">
                  <c:v>0.18183845990209263</c:v>
                </c:pt>
                <c:pt idx="6">
                  <c:v>0.19414893171301018</c:v>
                </c:pt>
                <c:pt idx="7">
                  <c:v>0.28698743094467938</c:v>
                </c:pt>
                <c:pt idx="8">
                  <c:v>0.19225745196280242</c:v>
                </c:pt>
                <c:pt idx="9">
                  <c:v>0.31432969595071963</c:v>
                </c:pt>
                <c:pt idx="10">
                  <c:v>0.25289990016497332</c:v>
                </c:pt>
                <c:pt idx="11">
                  <c:v>0.21842090816100898</c:v>
                </c:pt>
                <c:pt idx="12">
                  <c:v>0.28730498462590265</c:v>
                </c:pt>
                <c:pt idx="13">
                  <c:v>0.22276355277336574</c:v>
                </c:pt>
                <c:pt idx="14">
                  <c:v>0.1986203343322607</c:v>
                </c:pt>
                <c:pt idx="15">
                  <c:v>0.25318987237597612</c:v>
                </c:pt>
                <c:pt idx="16">
                  <c:v>0.17959767729845325</c:v>
                </c:pt>
                <c:pt idx="17">
                  <c:v>0.20810528776742235</c:v>
                </c:pt>
                <c:pt idx="18">
                  <c:v>0.21466687487851138</c:v>
                </c:pt>
                <c:pt idx="19">
                  <c:v>0.1777079721581013</c:v>
                </c:pt>
                <c:pt idx="20">
                  <c:v>0.15729500913406197</c:v>
                </c:pt>
                <c:pt idx="21">
                  <c:v>0.14982896252088679</c:v>
                </c:pt>
                <c:pt idx="22">
                  <c:v>0.24500567230315515</c:v>
                </c:pt>
                <c:pt idx="23">
                  <c:v>0.2514998939676365</c:v>
                </c:pt>
                <c:pt idx="24">
                  <c:v>0.13495296886489641</c:v>
                </c:pt>
                <c:pt idx="25">
                  <c:v>0.17818066303487087</c:v>
                </c:pt>
                <c:pt idx="26">
                  <c:v>0.16877375731030744</c:v>
                </c:pt>
                <c:pt idx="27">
                  <c:v>0.17959759651038906</c:v>
                </c:pt>
                <c:pt idx="28">
                  <c:v>0.18126463141037377</c:v>
                </c:pt>
                <c:pt idx="29">
                  <c:v>0.1331692399489989</c:v>
                </c:pt>
                <c:pt idx="30">
                  <c:v>0.32535995584073552</c:v>
                </c:pt>
                <c:pt idx="31">
                  <c:v>0.21750336242806084</c:v>
                </c:pt>
                <c:pt idx="32">
                  <c:v>0.12188761105287685</c:v>
                </c:pt>
                <c:pt idx="33">
                  <c:v>0.30760309185613577</c:v>
                </c:pt>
                <c:pt idx="34">
                  <c:v>0.22847331701653067</c:v>
                </c:pt>
                <c:pt idx="35">
                  <c:v>0.14740928176575177</c:v>
                </c:pt>
                <c:pt idx="36">
                  <c:v>0.19773869855566081</c:v>
                </c:pt>
                <c:pt idx="37">
                  <c:v>0.18285197338861567</c:v>
                </c:pt>
                <c:pt idx="38">
                  <c:v>0.13772303362726845</c:v>
                </c:pt>
                <c:pt idx="39">
                  <c:v>0.1247861565811655</c:v>
                </c:pt>
                <c:pt idx="40">
                  <c:v>0.14679340997353521</c:v>
                </c:pt>
                <c:pt idx="41">
                  <c:v>0.16564144441937312</c:v>
                </c:pt>
                <c:pt idx="42">
                  <c:v>0.17913443971187692</c:v>
                </c:pt>
                <c:pt idx="43">
                  <c:v>0.26089709879726042</c:v>
                </c:pt>
                <c:pt idx="44">
                  <c:v>0.19387152655661002</c:v>
                </c:pt>
                <c:pt idx="45">
                  <c:v>0.20923217296028399</c:v>
                </c:pt>
                <c:pt idx="46">
                  <c:v>0.16165637211988454</c:v>
                </c:pt>
                <c:pt idx="47">
                  <c:v>0.35230485445437631</c:v>
                </c:pt>
                <c:pt idx="48">
                  <c:v>0.20798395966121991</c:v>
                </c:pt>
              </c:numCache>
            </c:numRef>
          </c:yVal>
        </c:ser>
        <c:ser>
          <c:idx val="3"/>
          <c:order val="1"/>
          <c:tx>
            <c:v>downwind_avg</c:v>
          </c:tx>
          <c:spPr>
            <a:ln>
              <a:solidFill>
                <a:srgbClr val="C00000"/>
              </a:solidFill>
            </a:ln>
          </c:spPr>
          <c:marker>
            <c:symbol val="square"/>
            <c:size val="7"/>
            <c:spPr>
              <a:solidFill>
                <a:srgbClr val="C00000"/>
              </a:solidFill>
              <a:ln>
                <a:solidFill>
                  <a:srgbClr val="C00000"/>
                </a:solidFill>
              </a:ln>
            </c:spPr>
          </c:marker>
          <c:xVal>
            <c:numRef>
              <c:f>Sheet4!$A$97:$A$147</c:f>
              <c:numCache>
                <c:formatCode>h:mm</c:formatCode>
                <c:ptCount val="51"/>
                <c:pt idx="0" formatCode="h:mm:ss\ AM/PM">
                  <c:v>0.5180555555555556</c:v>
                </c:pt>
                <c:pt idx="1">
                  <c:v>0.51877777777777778</c:v>
                </c:pt>
                <c:pt idx="2">
                  <c:v>0.51949999999999996</c:v>
                </c:pt>
                <c:pt idx="3">
                  <c:v>0.52022222222222159</c:v>
                </c:pt>
                <c:pt idx="4">
                  <c:v>0.52094444444444465</c:v>
                </c:pt>
                <c:pt idx="5">
                  <c:v>0.5216666666666665</c:v>
                </c:pt>
                <c:pt idx="6">
                  <c:v>0.52238888888888868</c:v>
                </c:pt>
                <c:pt idx="7">
                  <c:v>0.52311111111111086</c:v>
                </c:pt>
                <c:pt idx="8">
                  <c:v>0.52383333333333304</c:v>
                </c:pt>
                <c:pt idx="9">
                  <c:v>0.52455555555555522</c:v>
                </c:pt>
                <c:pt idx="10">
                  <c:v>0.5252777777777774</c:v>
                </c:pt>
                <c:pt idx="11">
                  <c:v>0.52599999999999969</c:v>
                </c:pt>
                <c:pt idx="12">
                  <c:v>0.52672222222222176</c:v>
                </c:pt>
                <c:pt idx="13">
                  <c:v>0.52744444444444394</c:v>
                </c:pt>
                <c:pt idx="14">
                  <c:v>0.52816666666666556</c:v>
                </c:pt>
                <c:pt idx="15">
                  <c:v>0.52888888888888863</c:v>
                </c:pt>
                <c:pt idx="16">
                  <c:v>0.5296111111111107</c:v>
                </c:pt>
                <c:pt idx="17">
                  <c:v>0.53033333333333266</c:v>
                </c:pt>
                <c:pt idx="18">
                  <c:v>0.53105555555555484</c:v>
                </c:pt>
                <c:pt idx="19">
                  <c:v>0.53177777777777702</c:v>
                </c:pt>
                <c:pt idx="20">
                  <c:v>0.5324999999999992</c:v>
                </c:pt>
                <c:pt idx="21">
                  <c:v>0.53322222222222138</c:v>
                </c:pt>
                <c:pt idx="22">
                  <c:v>0.53394444444444478</c:v>
                </c:pt>
                <c:pt idx="23">
                  <c:v>0.53466666666666551</c:v>
                </c:pt>
                <c:pt idx="24">
                  <c:v>0.53538888888888791</c:v>
                </c:pt>
                <c:pt idx="25">
                  <c:v>0.53611111111111009</c:v>
                </c:pt>
                <c:pt idx="26">
                  <c:v>0.53683333333333261</c:v>
                </c:pt>
                <c:pt idx="27">
                  <c:v>0.53755555555555445</c:v>
                </c:pt>
                <c:pt idx="28">
                  <c:v>0.53827777777777652</c:v>
                </c:pt>
                <c:pt idx="29">
                  <c:v>0.53899999999999881</c:v>
                </c:pt>
                <c:pt idx="30">
                  <c:v>0.53972222222222099</c:v>
                </c:pt>
                <c:pt idx="31">
                  <c:v>0.54044444444444362</c:v>
                </c:pt>
                <c:pt idx="32">
                  <c:v>0.54116666666666458</c:v>
                </c:pt>
                <c:pt idx="33">
                  <c:v>0.54188888888888764</c:v>
                </c:pt>
                <c:pt idx="34">
                  <c:v>0.54261111111110971</c:v>
                </c:pt>
                <c:pt idx="35">
                  <c:v>0.54333333333333189</c:v>
                </c:pt>
                <c:pt idx="36">
                  <c:v>0.54405555555555463</c:v>
                </c:pt>
                <c:pt idx="37">
                  <c:v>0.54477777777777625</c:v>
                </c:pt>
                <c:pt idx="38">
                  <c:v>0.54549999999999843</c:v>
                </c:pt>
                <c:pt idx="39">
                  <c:v>0.5462222222222205</c:v>
                </c:pt>
                <c:pt idx="40">
                  <c:v>0.54694444444444401</c:v>
                </c:pt>
                <c:pt idx="41">
                  <c:v>0.54766666666666497</c:v>
                </c:pt>
                <c:pt idx="42">
                  <c:v>0.54838888888888715</c:v>
                </c:pt>
                <c:pt idx="43">
                  <c:v>0.54911111111110933</c:v>
                </c:pt>
                <c:pt idx="44">
                  <c:v>0.54983333333333162</c:v>
                </c:pt>
                <c:pt idx="45">
                  <c:v>0.55055555555555369</c:v>
                </c:pt>
                <c:pt idx="46">
                  <c:v>0.55127777777777587</c:v>
                </c:pt>
                <c:pt idx="47">
                  <c:v>0.55199999999999805</c:v>
                </c:pt>
                <c:pt idx="48">
                  <c:v>0.55272222222222023</c:v>
                </c:pt>
              </c:numCache>
            </c:numRef>
          </c:xVal>
          <c:yVal>
            <c:numRef>
              <c:f>Sheet4!$N$97:$N$147</c:f>
              <c:numCache>
                <c:formatCode>General</c:formatCode>
                <c:ptCount val="51"/>
                <c:pt idx="0">
                  <c:v>0.34220967765662352</c:v>
                </c:pt>
                <c:pt idx="1">
                  <c:v>0.14193675806177891</c:v>
                </c:pt>
                <c:pt idx="2">
                  <c:v>0.25922966265663044</c:v>
                </c:pt>
                <c:pt idx="3">
                  <c:v>0.25110157720500331</c:v>
                </c:pt>
                <c:pt idx="4">
                  <c:v>0.24418160777722508</c:v>
                </c:pt>
                <c:pt idx="5">
                  <c:v>0.31049235035568395</c:v>
                </c:pt>
                <c:pt idx="6">
                  <c:v>0.27612134920936432</c:v>
                </c:pt>
                <c:pt idx="7">
                  <c:v>0.25138011296802598</c:v>
                </c:pt>
                <c:pt idx="8">
                  <c:v>0.17415468591631805</c:v>
                </c:pt>
                <c:pt idx="9">
                  <c:v>0.20963633799739395</c:v>
                </c:pt>
                <c:pt idx="10">
                  <c:v>0.24641526349352882</c:v>
                </c:pt>
                <c:pt idx="11">
                  <c:v>0.37467345842118738</c:v>
                </c:pt>
                <c:pt idx="12">
                  <c:v>0.21725946969415791</c:v>
                </c:pt>
                <c:pt idx="13">
                  <c:v>0.38813226606104817</c:v>
                </c:pt>
                <c:pt idx="14">
                  <c:v>0.24145170227156978</c:v>
                </c:pt>
                <c:pt idx="15">
                  <c:v>0.24044824646684551</c:v>
                </c:pt>
                <c:pt idx="16">
                  <c:v>0.20539343461494114</c:v>
                </c:pt>
                <c:pt idx="17">
                  <c:v>0.30423330928143949</c:v>
                </c:pt>
                <c:pt idx="18">
                  <c:v>0.28024875948069722</c:v>
                </c:pt>
                <c:pt idx="19">
                  <c:v>0.15045967960546691</c:v>
                </c:pt>
                <c:pt idx="20">
                  <c:v>0.17696474142708982</c:v>
                </c:pt>
                <c:pt idx="21">
                  <c:v>0.29882152495898412</c:v>
                </c:pt>
                <c:pt idx="22">
                  <c:v>0.21288264593147521</c:v>
                </c:pt>
                <c:pt idx="23">
                  <c:v>0.23155366014715636</c:v>
                </c:pt>
                <c:pt idx="24">
                  <c:v>0.17679397796408708</c:v>
                </c:pt>
                <c:pt idx="25">
                  <c:v>0.34548006414384513</c:v>
                </c:pt>
                <c:pt idx="26">
                  <c:v>0.23510276671949071</c:v>
                </c:pt>
                <c:pt idx="27">
                  <c:v>0.26871471824705151</c:v>
                </c:pt>
                <c:pt idx="28">
                  <c:v>0.2322468039176159</c:v>
                </c:pt>
                <c:pt idx="29">
                  <c:v>0.28386761159446766</c:v>
                </c:pt>
                <c:pt idx="30">
                  <c:v>0.18300643687819473</c:v>
                </c:pt>
                <c:pt idx="31">
                  <c:v>0.18742218151543213</c:v>
                </c:pt>
                <c:pt idx="32">
                  <c:v>0.21529391937029749</c:v>
                </c:pt>
                <c:pt idx="33">
                  <c:v>0.15704752515685591</c:v>
                </c:pt>
                <c:pt idx="34">
                  <c:v>0.25615657888714982</c:v>
                </c:pt>
                <c:pt idx="35">
                  <c:v>0.26140183207693179</c:v>
                </c:pt>
                <c:pt idx="36">
                  <c:v>0.32546729430081545</c:v>
                </c:pt>
                <c:pt idx="37">
                  <c:v>0.24769449019335854</c:v>
                </c:pt>
                <c:pt idx="38">
                  <c:v>0.18106765852511925</c:v>
                </c:pt>
                <c:pt idx="39">
                  <c:v>0.28851349512079738</c:v>
                </c:pt>
                <c:pt idx="40">
                  <c:v>0.2051979419526542</c:v>
                </c:pt>
                <c:pt idx="41">
                  <c:v>0.18655659302959754</c:v>
                </c:pt>
                <c:pt idx="42">
                  <c:v>0.26569829884352875</c:v>
                </c:pt>
                <c:pt idx="43">
                  <c:v>0.30684674283175761</c:v>
                </c:pt>
                <c:pt idx="44">
                  <c:v>0.25594573766447481</c:v>
                </c:pt>
                <c:pt idx="45">
                  <c:v>0.16075276689143592</c:v>
                </c:pt>
                <c:pt idx="46">
                  <c:v>0.17396702112989476</c:v>
                </c:pt>
                <c:pt idx="47">
                  <c:v>0.18983622005598241</c:v>
                </c:pt>
                <c:pt idx="48">
                  <c:v>0.25198649145640811</c:v>
                </c:pt>
              </c:numCache>
            </c:numRef>
          </c:yVal>
        </c:ser>
        <c:axId val="78472320"/>
        <c:axId val="78474624"/>
      </c:scatterChart>
      <c:valAx>
        <c:axId val="78472320"/>
        <c:scaling>
          <c:orientation val="minMax"/>
          <c:min val="0.51449999999999996"/>
        </c:scaling>
        <c:axPos val="b"/>
        <c:title>
          <c:tx>
            <c:rich>
              <a:bodyPr/>
              <a:lstStyle/>
              <a:p>
                <a:pPr>
                  <a:defRPr/>
                </a:pPr>
                <a:r>
                  <a:rPr lang="en-US"/>
                  <a:t>Time</a:t>
                </a:r>
                <a:r>
                  <a:rPr lang="en-US" baseline="0"/>
                  <a:t> (LST)</a:t>
                </a:r>
                <a:endParaRPr lang="en-US"/>
              </a:p>
            </c:rich>
          </c:tx>
          <c:layout/>
        </c:title>
        <c:numFmt formatCode="h:mm;@" sourceLinked="0"/>
        <c:tickLblPos val="nextTo"/>
        <c:crossAx val="78474624"/>
        <c:crosses val="autoZero"/>
        <c:crossBetween val="midCat"/>
        <c:majorUnit val="6.8500000000000141E-3"/>
      </c:valAx>
      <c:valAx>
        <c:axId val="78474624"/>
        <c:scaling>
          <c:orientation val="minMax"/>
          <c:max val="0.4"/>
          <c:min val="0.1"/>
        </c:scaling>
        <c:axPos val="l"/>
        <c:majorGridlines/>
        <c:title>
          <c:tx>
            <c:rich>
              <a:bodyPr rot="-5400000" vert="horz"/>
              <a:lstStyle/>
              <a:p>
                <a:pPr>
                  <a:defRPr/>
                </a:pPr>
                <a:r>
                  <a:rPr lang="en-US"/>
                  <a:t>Turublence</a:t>
                </a:r>
                <a:r>
                  <a:rPr lang="en-US" baseline="0"/>
                  <a:t> Intensity (</a:t>
                </a:r>
                <a:r>
                  <a:rPr lang="en-US" baseline="0">
                    <a:latin typeface="Symbol" pitchFamily="18" charset="2"/>
                  </a:rPr>
                  <a:t>s</a:t>
                </a:r>
                <a:r>
                  <a:rPr lang="en-US" baseline="-25000"/>
                  <a:t>u</a:t>
                </a:r>
                <a:r>
                  <a:rPr lang="en-US" baseline="0"/>
                  <a:t>/U)</a:t>
                </a:r>
                <a:endParaRPr lang="en-US"/>
              </a:p>
            </c:rich>
          </c:tx>
          <c:layout/>
        </c:title>
        <c:numFmt formatCode="General" sourceLinked="1"/>
        <c:tickLblPos val="nextTo"/>
        <c:crossAx val="78472320"/>
        <c:crosses val="autoZero"/>
        <c:crossBetween val="midCat"/>
      </c:valAx>
    </c:plotArea>
    <c:legend>
      <c:legendPos val="t"/>
      <c:layout>
        <c:manualLayout>
          <c:xMode val="edge"/>
          <c:yMode val="edge"/>
          <c:x val="0.13086545102914771"/>
          <c:y val="0.20269701864190054"/>
          <c:w val="0.73997903563941747"/>
          <c:h val="0.10504795991410165"/>
        </c:manualLayout>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a:latin typeface="Calibri" pitchFamily="34" charset="0"/>
              </a:rPr>
              <a:t>1-min ave </a:t>
            </a:r>
            <a:r>
              <a:rPr lang="en-US" sz="1800" b="1" i="0" baseline="0">
                <a:latin typeface="Symbol" pitchFamily="18" charset="2"/>
              </a:rPr>
              <a:t>D</a:t>
            </a:r>
            <a:r>
              <a:rPr lang="en-US" sz="1800" b="1" i="0" baseline="0"/>
              <a:t>T/</a:t>
            </a:r>
            <a:r>
              <a:rPr lang="en-US" sz="1800" b="1" i="0" baseline="0">
                <a:latin typeface="Symbol" pitchFamily="18" charset="2"/>
              </a:rPr>
              <a:t>D</a:t>
            </a:r>
            <a:r>
              <a:rPr lang="en-US" sz="1800" b="1" i="0" baseline="0"/>
              <a:t>Z (</a:t>
            </a:r>
            <a:r>
              <a:rPr lang="en-US" sz="1800" b="1" i="0" baseline="0">
                <a:latin typeface="Symbol" pitchFamily="18" charset="2"/>
              </a:rPr>
              <a:t>D</a:t>
            </a:r>
            <a:r>
              <a:rPr lang="en-US" sz="1800" b="1" i="0" baseline="0"/>
              <a:t>z=1.5m) for upwind and downwind_#4</a:t>
            </a:r>
            <a:endParaRPr lang="en-US"/>
          </a:p>
        </c:rich>
      </c:tx>
      <c:layout>
        <c:manualLayout>
          <c:xMode val="edge"/>
          <c:yMode val="edge"/>
          <c:x val="0.16299790356394173"/>
          <c:y val="2.1212121212121213E-2"/>
        </c:manualLayout>
      </c:layout>
    </c:title>
    <c:plotArea>
      <c:layout>
        <c:manualLayout>
          <c:layoutTarget val="inner"/>
          <c:xMode val="edge"/>
          <c:yMode val="edge"/>
          <c:x val="0.12414235956354512"/>
          <c:y val="0.28088904795991604"/>
          <c:w val="0.81730946367553403"/>
          <c:h val="0.55642638988308257"/>
        </c:manualLayout>
      </c:layout>
      <c:scatterChart>
        <c:scatterStyle val="lineMarker"/>
        <c:ser>
          <c:idx val="0"/>
          <c:order val="0"/>
          <c:tx>
            <c:v>upwind_avg</c:v>
          </c:tx>
          <c:xVal>
            <c:numRef>
              <c:f>Sheet4!$A$97:$A$147</c:f>
              <c:numCache>
                <c:formatCode>h:mm</c:formatCode>
                <c:ptCount val="51"/>
                <c:pt idx="0" formatCode="h:mm:ss\ AM/PM">
                  <c:v>0.5180555555555556</c:v>
                </c:pt>
                <c:pt idx="1">
                  <c:v>0.51877777777777778</c:v>
                </c:pt>
                <c:pt idx="2">
                  <c:v>0.51949999999999996</c:v>
                </c:pt>
                <c:pt idx="3">
                  <c:v>0.52022222222222159</c:v>
                </c:pt>
                <c:pt idx="4">
                  <c:v>0.52094444444444465</c:v>
                </c:pt>
                <c:pt idx="5">
                  <c:v>0.5216666666666665</c:v>
                </c:pt>
                <c:pt idx="6">
                  <c:v>0.52238888888888868</c:v>
                </c:pt>
                <c:pt idx="7">
                  <c:v>0.52311111111111086</c:v>
                </c:pt>
                <c:pt idx="8">
                  <c:v>0.52383333333333304</c:v>
                </c:pt>
                <c:pt idx="9">
                  <c:v>0.52455555555555522</c:v>
                </c:pt>
                <c:pt idx="10">
                  <c:v>0.5252777777777774</c:v>
                </c:pt>
                <c:pt idx="11">
                  <c:v>0.52599999999999969</c:v>
                </c:pt>
                <c:pt idx="12">
                  <c:v>0.52672222222222176</c:v>
                </c:pt>
                <c:pt idx="13">
                  <c:v>0.52744444444444394</c:v>
                </c:pt>
                <c:pt idx="14">
                  <c:v>0.52816666666666556</c:v>
                </c:pt>
                <c:pt idx="15">
                  <c:v>0.52888888888888863</c:v>
                </c:pt>
                <c:pt idx="16">
                  <c:v>0.5296111111111107</c:v>
                </c:pt>
                <c:pt idx="17">
                  <c:v>0.53033333333333266</c:v>
                </c:pt>
                <c:pt idx="18">
                  <c:v>0.53105555555555484</c:v>
                </c:pt>
                <c:pt idx="19">
                  <c:v>0.53177777777777702</c:v>
                </c:pt>
                <c:pt idx="20">
                  <c:v>0.5324999999999992</c:v>
                </c:pt>
                <c:pt idx="21">
                  <c:v>0.53322222222222138</c:v>
                </c:pt>
                <c:pt idx="22">
                  <c:v>0.53394444444444478</c:v>
                </c:pt>
                <c:pt idx="23">
                  <c:v>0.53466666666666551</c:v>
                </c:pt>
                <c:pt idx="24">
                  <c:v>0.53538888888888791</c:v>
                </c:pt>
                <c:pt idx="25">
                  <c:v>0.53611111111111009</c:v>
                </c:pt>
                <c:pt idx="26">
                  <c:v>0.53683333333333261</c:v>
                </c:pt>
                <c:pt idx="27">
                  <c:v>0.53755555555555445</c:v>
                </c:pt>
                <c:pt idx="28">
                  <c:v>0.53827777777777652</c:v>
                </c:pt>
                <c:pt idx="29">
                  <c:v>0.53899999999999881</c:v>
                </c:pt>
                <c:pt idx="30">
                  <c:v>0.53972222222222099</c:v>
                </c:pt>
                <c:pt idx="31">
                  <c:v>0.54044444444444362</c:v>
                </c:pt>
                <c:pt idx="32">
                  <c:v>0.54116666666666458</c:v>
                </c:pt>
                <c:pt idx="33">
                  <c:v>0.54188888888888764</c:v>
                </c:pt>
                <c:pt idx="34">
                  <c:v>0.54261111111110971</c:v>
                </c:pt>
                <c:pt idx="35">
                  <c:v>0.54333333333333189</c:v>
                </c:pt>
                <c:pt idx="36">
                  <c:v>0.54405555555555463</c:v>
                </c:pt>
                <c:pt idx="37">
                  <c:v>0.54477777777777625</c:v>
                </c:pt>
                <c:pt idx="38">
                  <c:v>0.54549999999999843</c:v>
                </c:pt>
                <c:pt idx="39">
                  <c:v>0.5462222222222205</c:v>
                </c:pt>
                <c:pt idx="40">
                  <c:v>0.54694444444444401</c:v>
                </c:pt>
                <c:pt idx="41">
                  <c:v>0.54766666666666497</c:v>
                </c:pt>
                <c:pt idx="42">
                  <c:v>0.54838888888888715</c:v>
                </c:pt>
                <c:pt idx="43">
                  <c:v>0.54911111111110933</c:v>
                </c:pt>
                <c:pt idx="44">
                  <c:v>0.54983333333333162</c:v>
                </c:pt>
                <c:pt idx="45">
                  <c:v>0.55055555555555369</c:v>
                </c:pt>
                <c:pt idx="46">
                  <c:v>0.55127777777777587</c:v>
                </c:pt>
                <c:pt idx="47">
                  <c:v>0.55199999999999805</c:v>
                </c:pt>
                <c:pt idx="48">
                  <c:v>0.55272222222222023</c:v>
                </c:pt>
              </c:numCache>
            </c:numRef>
          </c:xVal>
          <c:yVal>
            <c:numRef>
              <c:f>Sheet4!$Z$97:$Z$147</c:f>
              <c:numCache>
                <c:formatCode>General</c:formatCode>
                <c:ptCount val="51"/>
                <c:pt idx="0">
                  <c:v>-0.88733333333333342</c:v>
                </c:pt>
                <c:pt idx="1">
                  <c:v>-0.90622222222222149</c:v>
                </c:pt>
                <c:pt idx="2">
                  <c:v>-1.160555555555558</c:v>
                </c:pt>
                <c:pt idx="3">
                  <c:v>-1.1090555555555561</c:v>
                </c:pt>
                <c:pt idx="4">
                  <c:v>-0.46894444444444477</c:v>
                </c:pt>
                <c:pt idx="5">
                  <c:v>-0.10255555555555552</c:v>
                </c:pt>
                <c:pt idx="6">
                  <c:v>-2.2555555555555242E-2</c:v>
                </c:pt>
                <c:pt idx="7">
                  <c:v>-1.0166666666666801E-2</c:v>
                </c:pt>
                <c:pt idx="8">
                  <c:v>-0.20850000000000016</c:v>
                </c:pt>
                <c:pt idx="9">
                  <c:v>-0.99305555555555569</c:v>
                </c:pt>
                <c:pt idx="10">
                  <c:v>-1.2306111111111113</c:v>
                </c:pt>
                <c:pt idx="11">
                  <c:v>-1.3516666666666672</c:v>
                </c:pt>
                <c:pt idx="12">
                  <c:v>-1.2303333333333333</c:v>
                </c:pt>
                <c:pt idx="13">
                  <c:v>-0.79527777777777786</c:v>
                </c:pt>
                <c:pt idx="14">
                  <c:v>-0.76794444444444643</c:v>
                </c:pt>
                <c:pt idx="15">
                  <c:v>-0.8860555555555556</c:v>
                </c:pt>
                <c:pt idx="16">
                  <c:v>-0.65005555555555716</c:v>
                </c:pt>
                <c:pt idx="17">
                  <c:v>-0.2311666666666666</c:v>
                </c:pt>
                <c:pt idx="18">
                  <c:v>-0.17627777777777803</c:v>
                </c:pt>
                <c:pt idx="19">
                  <c:v>-0.45288888888889001</c:v>
                </c:pt>
                <c:pt idx="20">
                  <c:v>-0.7277222222222226</c:v>
                </c:pt>
                <c:pt idx="21">
                  <c:v>-0.91088888888888864</c:v>
                </c:pt>
                <c:pt idx="22">
                  <c:v>-0.82499999999999962</c:v>
                </c:pt>
                <c:pt idx="23">
                  <c:v>-0.92622222222222228</c:v>
                </c:pt>
                <c:pt idx="24">
                  <c:v>-0.95766666666666644</c:v>
                </c:pt>
                <c:pt idx="25">
                  <c:v>-0.79533333333333345</c:v>
                </c:pt>
                <c:pt idx="26">
                  <c:v>-0.810111111111111</c:v>
                </c:pt>
                <c:pt idx="27">
                  <c:v>-0.63177777777777844</c:v>
                </c:pt>
                <c:pt idx="28">
                  <c:v>-0.58744444444444432</c:v>
                </c:pt>
                <c:pt idx="29">
                  <c:v>-0.66227777777777774</c:v>
                </c:pt>
                <c:pt idx="30">
                  <c:v>-0.72300000000000064</c:v>
                </c:pt>
                <c:pt idx="31">
                  <c:v>-0.50616666666666532</c:v>
                </c:pt>
                <c:pt idx="32">
                  <c:v>-0.6632222222222226</c:v>
                </c:pt>
                <c:pt idx="33">
                  <c:v>-0.33094444444444526</c:v>
                </c:pt>
                <c:pt idx="34">
                  <c:v>-0.29650000000000032</c:v>
                </c:pt>
                <c:pt idx="35">
                  <c:v>-0.38444444444444498</c:v>
                </c:pt>
                <c:pt idx="36">
                  <c:v>-0.17061111111111121</c:v>
                </c:pt>
                <c:pt idx="37">
                  <c:v>-0.193</c:v>
                </c:pt>
                <c:pt idx="38">
                  <c:v>-0.17011111111111121</c:v>
                </c:pt>
                <c:pt idx="39">
                  <c:v>-0.10605555555555526</c:v>
                </c:pt>
                <c:pt idx="40">
                  <c:v>8.2888888888888998E-2</c:v>
                </c:pt>
                <c:pt idx="41">
                  <c:v>0.3501666666666674</c:v>
                </c:pt>
                <c:pt idx="42">
                  <c:v>-3.4333333333333271E-2</c:v>
                </c:pt>
                <c:pt idx="43">
                  <c:v>0.26094444444444481</c:v>
                </c:pt>
                <c:pt idx="44">
                  <c:v>0.26250000000000001</c:v>
                </c:pt>
                <c:pt idx="45">
                  <c:v>-5.1666666666666819E-2</c:v>
                </c:pt>
                <c:pt idx="46">
                  <c:v>-7.9611111111111132E-2</c:v>
                </c:pt>
                <c:pt idx="47">
                  <c:v>0.39077777777777872</c:v>
                </c:pt>
                <c:pt idx="48">
                  <c:v>0.24522222222222251</c:v>
                </c:pt>
              </c:numCache>
            </c:numRef>
          </c:yVal>
        </c:ser>
        <c:ser>
          <c:idx val="3"/>
          <c:order val="1"/>
          <c:tx>
            <c:v>downwind_avg</c:v>
          </c:tx>
          <c:spPr>
            <a:ln>
              <a:solidFill>
                <a:srgbClr val="C00000"/>
              </a:solidFill>
            </a:ln>
          </c:spPr>
          <c:marker>
            <c:symbol val="square"/>
            <c:size val="7"/>
            <c:spPr>
              <a:solidFill>
                <a:srgbClr val="C00000"/>
              </a:solidFill>
              <a:ln>
                <a:solidFill>
                  <a:srgbClr val="C00000"/>
                </a:solidFill>
              </a:ln>
            </c:spPr>
          </c:marker>
          <c:xVal>
            <c:numRef>
              <c:f>Sheet4!$A$97:$A$147</c:f>
              <c:numCache>
                <c:formatCode>h:mm</c:formatCode>
                <c:ptCount val="51"/>
                <c:pt idx="0" formatCode="h:mm:ss\ AM/PM">
                  <c:v>0.5180555555555556</c:v>
                </c:pt>
                <c:pt idx="1">
                  <c:v>0.51877777777777778</c:v>
                </c:pt>
                <c:pt idx="2">
                  <c:v>0.51949999999999996</c:v>
                </c:pt>
                <c:pt idx="3">
                  <c:v>0.52022222222222159</c:v>
                </c:pt>
                <c:pt idx="4">
                  <c:v>0.52094444444444465</c:v>
                </c:pt>
                <c:pt idx="5">
                  <c:v>0.5216666666666665</c:v>
                </c:pt>
                <c:pt idx="6">
                  <c:v>0.52238888888888868</c:v>
                </c:pt>
                <c:pt idx="7">
                  <c:v>0.52311111111111086</c:v>
                </c:pt>
                <c:pt idx="8">
                  <c:v>0.52383333333333304</c:v>
                </c:pt>
                <c:pt idx="9">
                  <c:v>0.52455555555555522</c:v>
                </c:pt>
                <c:pt idx="10">
                  <c:v>0.5252777777777774</c:v>
                </c:pt>
                <c:pt idx="11">
                  <c:v>0.52599999999999969</c:v>
                </c:pt>
                <c:pt idx="12">
                  <c:v>0.52672222222222176</c:v>
                </c:pt>
                <c:pt idx="13">
                  <c:v>0.52744444444444394</c:v>
                </c:pt>
                <c:pt idx="14">
                  <c:v>0.52816666666666556</c:v>
                </c:pt>
                <c:pt idx="15">
                  <c:v>0.52888888888888863</c:v>
                </c:pt>
                <c:pt idx="16">
                  <c:v>0.5296111111111107</c:v>
                </c:pt>
                <c:pt idx="17">
                  <c:v>0.53033333333333266</c:v>
                </c:pt>
                <c:pt idx="18">
                  <c:v>0.53105555555555484</c:v>
                </c:pt>
                <c:pt idx="19">
                  <c:v>0.53177777777777702</c:v>
                </c:pt>
                <c:pt idx="20">
                  <c:v>0.5324999999999992</c:v>
                </c:pt>
                <c:pt idx="21">
                  <c:v>0.53322222222222138</c:v>
                </c:pt>
                <c:pt idx="22">
                  <c:v>0.53394444444444478</c:v>
                </c:pt>
                <c:pt idx="23">
                  <c:v>0.53466666666666551</c:v>
                </c:pt>
                <c:pt idx="24">
                  <c:v>0.53538888888888791</c:v>
                </c:pt>
                <c:pt idx="25">
                  <c:v>0.53611111111111009</c:v>
                </c:pt>
                <c:pt idx="26">
                  <c:v>0.53683333333333261</c:v>
                </c:pt>
                <c:pt idx="27">
                  <c:v>0.53755555555555445</c:v>
                </c:pt>
                <c:pt idx="28">
                  <c:v>0.53827777777777652</c:v>
                </c:pt>
                <c:pt idx="29">
                  <c:v>0.53899999999999881</c:v>
                </c:pt>
                <c:pt idx="30">
                  <c:v>0.53972222222222099</c:v>
                </c:pt>
                <c:pt idx="31">
                  <c:v>0.54044444444444362</c:v>
                </c:pt>
                <c:pt idx="32">
                  <c:v>0.54116666666666458</c:v>
                </c:pt>
                <c:pt idx="33">
                  <c:v>0.54188888888888764</c:v>
                </c:pt>
                <c:pt idx="34">
                  <c:v>0.54261111111110971</c:v>
                </c:pt>
                <c:pt idx="35">
                  <c:v>0.54333333333333189</c:v>
                </c:pt>
                <c:pt idx="36">
                  <c:v>0.54405555555555463</c:v>
                </c:pt>
                <c:pt idx="37">
                  <c:v>0.54477777777777625</c:v>
                </c:pt>
                <c:pt idx="38">
                  <c:v>0.54549999999999843</c:v>
                </c:pt>
                <c:pt idx="39">
                  <c:v>0.5462222222222205</c:v>
                </c:pt>
                <c:pt idx="40">
                  <c:v>0.54694444444444401</c:v>
                </c:pt>
                <c:pt idx="41">
                  <c:v>0.54766666666666497</c:v>
                </c:pt>
                <c:pt idx="42">
                  <c:v>0.54838888888888715</c:v>
                </c:pt>
                <c:pt idx="43">
                  <c:v>0.54911111111110933</c:v>
                </c:pt>
                <c:pt idx="44">
                  <c:v>0.54983333333333162</c:v>
                </c:pt>
                <c:pt idx="45">
                  <c:v>0.55055555555555369</c:v>
                </c:pt>
                <c:pt idx="46">
                  <c:v>0.55127777777777587</c:v>
                </c:pt>
                <c:pt idx="47">
                  <c:v>0.55199999999999805</c:v>
                </c:pt>
                <c:pt idx="48">
                  <c:v>0.55272222222222023</c:v>
                </c:pt>
              </c:numCache>
            </c:numRef>
          </c:xVal>
          <c:yVal>
            <c:numRef>
              <c:f>Sheet4!$AL$97:$AL$147</c:f>
              <c:numCache>
                <c:formatCode>General</c:formatCode>
                <c:ptCount val="51"/>
                <c:pt idx="0">
                  <c:v>-1.493166666666667</c:v>
                </c:pt>
                <c:pt idx="1">
                  <c:v>-1.3437222222222218</c:v>
                </c:pt>
                <c:pt idx="2">
                  <c:v>-3.1267777777777832</c:v>
                </c:pt>
                <c:pt idx="3">
                  <c:v>-3.7288333333333372</c:v>
                </c:pt>
                <c:pt idx="4">
                  <c:v>-3.4637777777777861</c:v>
                </c:pt>
                <c:pt idx="5">
                  <c:v>-2.1243888888888898</c:v>
                </c:pt>
                <c:pt idx="6">
                  <c:v>-1.4989999999999974</c:v>
                </c:pt>
                <c:pt idx="7">
                  <c:v>-1.3412777777777773</c:v>
                </c:pt>
                <c:pt idx="8">
                  <c:v>-1.4480000000000008</c:v>
                </c:pt>
                <c:pt idx="9">
                  <c:v>-3.3478888888888867</c:v>
                </c:pt>
                <c:pt idx="10">
                  <c:v>-4.2986111111111134</c:v>
                </c:pt>
                <c:pt idx="11">
                  <c:v>-4.6892222222222335</c:v>
                </c:pt>
                <c:pt idx="12">
                  <c:v>-4.8778888888888865</c:v>
                </c:pt>
                <c:pt idx="13">
                  <c:v>-4.7832222222222338</c:v>
                </c:pt>
                <c:pt idx="14">
                  <c:v>-4.2935555555555434</c:v>
                </c:pt>
                <c:pt idx="15">
                  <c:v>-3.7907222222222252</c:v>
                </c:pt>
                <c:pt idx="16">
                  <c:v>-4.1416666666666684</c:v>
                </c:pt>
                <c:pt idx="17">
                  <c:v>-4.264722222222221</c:v>
                </c:pt>
                <c:pt idx="18">
                  <c:v>-2.8563888888888855</c:v>
                </c:pt>
                <c:pt idx="19">
                  <c:v>-2.4377777777777832</c:v>
                </c:pt>
                <c:pt idx="20">
                  <c:v>-1.5951666666666664</c:v>
                </c:pt>
                <c:pt idx="21">
                  <c:v>-1.2193888888888893</c:v>
                </c:pt>
                <c:pt idx="22">
                  <c:v>-2.1982777777777835</c:v>
                </c:pt>
                <c:pt idx="23">
                  <c:v>-2.4315555555555566</c:v>
                </c:pt>
                <c:pt idx="24">
                  <c:v>-1.9620000000000029</c:v>
                </c:pt>
                <c:pt idx="25">
                  <c:v>-3.4916666666666627</c:v>
                </c:pt>
                <c:pt idx="26">
                  <c:v>-2.3783888888888867</c:v>
                </c:pt>
                <c:pt idx="27">
                  <c:v>-2.6638333333333342</c:v>
                </c:pt>
                <c:pt idx="28">
                  <c:v>-3.5354444444444386</c:v>
                </c:pt>
                <c:pt idx="29">
                  <c:v>-3.4162777777777782</c:v>
                </c:pt>
                <c:pt idx="30">
                  <c:v>-1.9502222222222225</c:v>
                </c:pt>
                <c:pt idx="31">
                  <c:v>-2.5837777777777866</c:v>
                </c:pt>
                <c:pt idx="32">
                  <c:v>-3.787222222222228</c:v>
                </c:pt>
                <c:pt idx="33">
                  <c:v>-4.3385555555555415</c:v>
                </c:pt>
                <c:pt idx="34">
                  <c:v>-4.6894444444444492</c:v>
                </c:pt>
                <c:pt idx="35">
                  <c:v>-4.7373333333333436</c:v>
                </c:pt>
                <c:pt idx="36">
                  <c:v>-4.8941666666666537</c:v>
                </c:pt>
                <c:pt idx="37">
                  <c:v>-3.180722222222228</c:v>
                </c:pt>
                <c:pt idx="38">
                  <c:v>-2.021500000000001</c:v>
                </c:pt>
                <c:pt idx="39">
                  <c:v>-1.5287222222222219</c:v>
                </c:pt>
                <c:pt idx="40">
                  <c:v>-1.4945555555555561</c:v>
                </c:pt>
                <c:pt idx="41">
                  <c:v>-1.9023888888888905</c:v>
                </c:pt>
                <c:pt idx="42">
                  <c:v>-3.3731111111111112</c:v>
                </c:pt>
                <c:pt idx="43">
                  <c:v>-3.6539444444444436</c:v>
                </c:pt>
                <c:pt idx="44">
                  <c:v>-4.1224999999999898</c:v>
                </c:pt>
                <c:pt idx="45">
                  <c:v>-3.1258333333333321</c:v>
                </c:pt>
                <c:pt idx="46">
                  <c:v>-2.0176666666666669</c:v>
                </c:pt>
                <c:pt idx="47">
                  <c:v>-2.7596111111111132</c:v>
                </c:pt>
                <c:pt idx="48">
                  <c:v>-3.4594999999999967</c:v>
                </c:pt>
              </c:numCache>
            </c:numRef>
          </c:yVal>
        </c:ser>
        <c:axId val="79642624"/>
        <c:axId val="79644928"/>
      </c:scatterChart>
      <c:valAx>
        <c:axId val="79642624"/>
        <c:scaling>
          <c:orientation val="minMax"/>
          <c:min val="0.51449999999999996"/>
        </c:scaling>
        <c:axPos val="b"/>
        <c:title>
          <c:tx>
            <c:rich>
              <a:bodyPr/>
              <a:lstStyle/>
              <a:p>
                <a:pPr>
                  <a:defRPr/>
                </a:pPr>
                <a:r>
                  <a:rPr lang="en-US"/>
                  <a:t>Time</a:t>
                </a:r>
                <a:r>
                  <a:rPr lang="en-US" baseline="0"/>
                  <a:t> (LST)</a:t>
                </a:r>
                <a:endParaRPr lang="en-US"/>
              </a:p>
            </c:rich>
          </c:tx>
          <c:layout/>
        </c:title>
        <c:numFmt formatCode="h:mm;@" sourceLinked="0"/>
        <c:tickLblPos val="low"/>
        <c:crossAx val="79644928"/>
        <c:crosses val="autoZero"/>
        <c:crossBetween val="midCat"/>
        <c:majorUnit val="6.8500000000000123E-3"/>
      </c:valAx>
      <c:valAx>
        <c:axId val="79644928"/>
        <c:scaling>
          <c:orientation val="minMax"/>
          <c:max val="1"/>
          <c:min val="-5"/>
        </c:scaling>
        <c:axPos val="l"/>
        <c:majorGridlines/>
        <c:title>
          <c:tx>
            <c:rich>
              <a:bodyPr rot="-5400000" vert="horz"/>
              <a:lstStyle/>
              <a:p>
                <a:pPr>
                  <a:defRPr/>
                </a:pPr>
                <a:r>
                  <a:rPr lang="en-US"/>
                  <a:t>DT/Dz</a:t>
                </a:r>
                <a:r>
                  <a:rPr lang="en-US" baseline="0"/>
                  <a:t> (°C/m)</a:t>
                </a:r>
                <a:endParaRPr lang="en-US"/>
              </a:p>
            </c:rich>
          </c:tx>
          <c:layout/>
        </c:title>
        <c:numFmt formatCode="General" sourceLinked="1"/>
        <c:tickLblPos val="nextTo"/>
        <c:crossAx val="79642624"/>
        <c:crosses val="autoZero"/>
        <c:crossBetween val="midCat"/>
        <c:majorUnit val="0.5"/>
      </c:valAx>
    </c:plotArea>
    <c:legend>
      <c:legendPos val="t"/>
      <c:layout>
        <c:manualLayout>
          <c:xMode val="edge"/>
          <c:yMode val="edge"/>
          <c:x val="0.13525153105861767"/>
          <c:y val="0.20449668056198908"/>
          <c:w val="0.73997903563941803"/>
          <c:h val="0.10504795991410165"/>
        </c:manualLayout>
      </c:layout>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C110E9-5557-4294-923F-9307D610E1CE}" type="datetimeFigureOut">
              <a:rPr lang="en-US" smtClean="0"/>
              <a:pPr/>
              <a:t>6/5/2013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EC334D-8FDF-4A2D-AC22-D1430A754ABB}" type="slidenum">
              <a:rPr lang="en-US" smtClean="0"/>
              <a:pPr/>
              <a:t>‹#›</a:t>
            </a:fld>
            <a:endParaRPr lang="en-US" dirty="0"/>
          </a:p>
        </p:txBody>
      </p:sp>
    </p:spTree>
    <p:extLst>
      <p:ext uri="{BB962C8B-B14F-4D97-AF65-F5344CB8AC3E}">
        <p14:creationId xmlns:p14="http://schemas.microsoft.com/office/powerpoint/2010/main" xmlns="" val="377694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46084" name="Slide Number Placeholder 3"/>
          <p:cNvSpPr>
            <a:spLocks noGrp="1"/>
          </p:cNvSpPr>
          <p:nvPr>
            <p:ph type="sldNum" sz="quarter" idx="5"/>
          </p:nvPr>
        </p:nvSpPr>
        <p:spPr>
          <a:noFill/>
        </p:spPr>
        <p:txBody>
          <a:bodyPr/>
          <a:lstStyle/>
          <a:p>
            <a:fld id="{25449A80-FA1C-420C-BAF0-DCD469EA36F8}" type="slidenum">
              <a:rPr lang="en-US"/>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BF6A30-2486-49D1-9D8B-81C76E6160F8}" type="slidenum">
              <a:rPr lang="en-US" smtClean="0"/>
              <a:pPr/>
              <a:t>36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EC334D-8FDF-4A2D-AC22-D1430A754ABB}" type="slidenum">
              <a:rPr lang="en-US" smtClean="0"/>
              <a:pPr/>
              <a:t>43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EC334D-8FDF-4A2D-AC22-D1430A754ABB}" type="slidenum">
              <a:rPr lang="en-US" smtClean="0"/>
              <a:pPr/>
              <a:t>65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04DADF-CF0C-4C6F-98C9-753FFC70ECE9}" type="datetimeFigureOut">
              <a:rPr lang="en-US" smtClean="0"/>
              <a:pPr/>
              <a:t>6/5/2013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2057E-74F7-4A34-BB0E-50E938FDF9B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4DADF-CF0C-4C6F-98C9-753FFC70ECE9}" type="datetimeFigureOut">
              <a:rPr lang="en-US" smtClean="0"/>
              <a:pPr/>
              <a:t>6/5/2013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2057E-74F7-4A34-BB0E-50E938FDF9B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tiff"/><Relationship Id="rId1" Type="http://schemas.openxmlformats.org/officeDocument/2006/relationships/slideLayout" Target="../slideLayouts/slideLayout6.xml"/><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n_wt.jpg"/>
          <p:cNvPicPr>
            <a:picLocks noChangeAspect="1"/>
          </p:cNvPicPr>
          <p:nvPr/>
        </p:nvPicPr>
        <p:blipFill>
          <a:blip r:embed="rId2" cstate="print"/>
          <a:stretch>
            <a:fillRect/>
          </a:stretch>
        </p:blipFill>
        <p:spPr>
          <a:xfrm>
            <a:off x="-1" y="0"/>
            <a:ext cx="9107251" cy="6858000"/>
          </a:xfrm>
          <a:prstGeom prst="rect">
            <a:avLst/>
          </a:prstGeom>
        </p:spPr>
      </p:pic>
      <p:sp>
        <p:nvSpPr>
          <p:cNvPr id="6" name="TextBox 5"/>
          <p:cNvSpPr txBox="1"/>
          <p:nvPr/>
        </p:nvSpPr>
        <p:spPr>
          <a:xfrm>
            <a:off x="2133600" y="2133600"/>
            <a:ext cx="5562600" cy="2062103"/>
          </a:xfrm>
          <a:prstGeom prst="rect">
            <a:avLst/>
          </a:prstGeom>
          <a:noFill/>
        </p:spPr>
        <p:txBody>
          <a:bodyPr wrap="square" rtlCol="0">
            <a:spAutoFit/>
          </a:bodyPr>
          <a:lstStyle/>
          <a:p>
            <a:r>
              <a:rPr lang="en-US" sz="2800" b="1" dirty="0" smtClean="0">
                <a:solidFill>
                  <a:srgbClr val="FFFFFF"/>
                </a:solidFill>
              </a:rPr>
              <a:t>Dan Rajewski</a:t>
            </a:r>
            <a:r>
              <a:rPr lang="en-US" sz="2800" b="1" baseline="30000" dirty="0" smtClean="0">
                <a:solidFill>
                  <a:srgbClr val="FFFFFF"/>
                </a:solidFill>
              </a:rPr>
              <a:t>1</a:t>
            </a:r>
            <a:endParaRPr lang="en-US" sz="3200" b="1" dirty="0">
              <a:solidFill>
                <a:srgbClr val="FFFFFF"/>
              </a:solidFill>
            </a:endParaRPr>
          </a:p>
          <a:p>
            <a:r>
              <a:rPr lang="en-US" sz="2400" b="1" dirty="0" smtClean="0">
                <a:solidFill>
                  <a:srgbClr val="FFFFFF"/>
                </a:solidFill>
              </a:rPr>
              <a:t> Gene Takle</a:t>
            </a:r>
            <a:r>
              <a:rPr lang="en-US" sz="2400" b="1" baseline="30000" dirty="0" smtClean="0">
                <a:solidFill>
                  <a:srgbClr val="FFFFFF"/>
                </a:solidFill>
              </a:rPr>
              <a:t>1,2,</a:t>
            </a:r>
            <a:r>
              <a:rPr lang="en-US" sz="2400" b="1" dirty="0" smtClean="0">
                <a:solidFill>
                  <a:srgbClr val="FFFFFF"/>
                </a:solidFill>
              </a:rPr>
              <a:t>, Tom Horst</a:t>
            </a:r>
            <a:r>
              <a:rPr lang="en-US" sz="2400" b="1" baseline="30000" dirty="0" smtClean="0">
                <a:solidFill>
                  <a:srgbClr val="FFFFFF"/>
                </a:solidFill>
              </a:rPr>
              <a:t>3</a:t>
            </a:r>
            <a:r>
              <a:rPr lang="en-US" sz="2400" b="1" dirty="0" smtClean="0">
                <a:solidFill>
                  <a:srgbClr val="FFFFFF"/>
                </a:solidFill>
              </a:rPr>
              <a:t>, Steve Oncley</a:t>
            </a:r>
            <a:r>
              <a:rPr lang="en-US" sz="2400" b="1" baseline="30000" dirty="0">
                <a:solidFill>
                  <a:srgbClr val="FFFFFF"/>
                </a:solidFill>
              </a:rPr>
              <a:t>3</a:t>
            </a:r>
            <a:r>
              <a:rPr lang="en-US" sz="2400" b="1" dirty="0" smtClean="0">
                <a:solidFill>
                  <a:srgbClr val="FFFFFF"/>
                </a:solidFill>
              </a:rPr>
              <a:t>,</a:t>
            </a:r>
            <a:r>
              <a:rPr lang="en-US" sz="2400" b="1" baseline="30000" dirty="0" smtClean="0">
                <a:solidFill>
                  <a:srgbClr val="FFFFFF"/>
                </a:solidFill>
              </a:rPr>
              <a:t>, </a:t>
            </a:r>
            <a:r>
              <a:rPr lang="en-US" sz="2400" b="1" dirty="0" smtClean="0">
                <a:solidFill>
                  <a:srgbClr val="FFFFFF"/>
                </a:solidFill>
              </a:rPr>
              <a:t>Julie Lundquist</a:t>
            </a:r>
            <a:r>
              <a:rPr lang="en-US" sz="2400" b="1" baseline="30000" dirty="0">
                <a:solidFill>
                  <a:srgbClr val="FFFFFF"/>
                </a:solidFill>
              </a:rPr>
              <a:t>4</a:t>
            </a:r>
            <a:r>
              <a:rPr lang="en-US" sz="2400" b="1" dirty="0" smtClean="0">
                <a:solidFill>
                  <a:srgbClr val="FFFFFF"/>
                </a:solidFill>
              </a:rPr>
              <a:t>, Mike Rhodes</a:t>
            </a:r>
            <a:r>
              <a:rPr lang="en-US" sz="2400" b="1" baseline="30000" dirty="0" smtClean="0">
                <a:solidFill>
                  <a:srgbClr val="FFFFFF"/>
                </a:solidFill>
              </a:rPr>
              <a:t>5</a:t>
            </a:r>
            <a:r>
              <a:rPr lang="en-US" sz="2400" b="1" dirty="0" smtClean="0">
                <a:solidFill>
                  <a:srgbClr val="FFFFFF"/>
                </a:solidFill>
              </a:rPr>
              <a:t>, John Prueger</a:t>
            </a:r>
            <a:r>
              <a:rPr lang="en-US" sz="2400" b="1" baseline="30000" dirty="0" smtClean="0">
                <a:solidFill>
                  <a:srgbClr val="FFFFFF"/>
                </a:solidFill>
              </a:rPr>
              <a:t>6</a:t>
            </a:r>
            <a:r>
              <a:rPr lang="en-US" sz="2400" b="1" dirty="0" smtClean="0">
                <a:solidFill>
                  <a:srgbClr val="FFFFFF"/>
                </a:solidFill>
              </a:rPr>
              <a:t>, Richard Pfieffer</a:t>
            </a:r>
            <a:r>
              <a:rPr lang="en-US" sz="2400" b="1" baseline="30000" dirty="0" smtClean="0">
                <a:solidFill>
                  <a:srgbClr val="FFFFFF"/>
                </a:solidFill>
              </a:rPr>
              <a:t>6</a:t>
            </a:r>
            <a:r>
              <a:rPr lang="en-US" sz="2400" b="1" dirty="0" smtClean="0">
                <a:solidFill>
                  <a:srgbClr val="FFFFFF"/>
                </a:solidFill>
              </a:rPr>
              <a:t>, Jerry Hatfield</a:t>
            </a:r>
            <a:r>
              <a:rPr lang="en-US" sz="2400" b="1" baseline="30000" dirty="0" smtClean="0">
                <a:solidFill>
                  <a:srgbClr val="FFFFFF"/>
                </a:solidFill>
              </a:rPr>
              <a:t>6 </a:t>
            </a:r>
            <a:r>
              <a:rPr lang="en-US" sz="2400" b="1" dirty="0" smtClean="0">
                <a:solidFill>
                  <a:srgbClr val="FFFFFF"/>
                </a:solidFill>
              </a:rPr>
              <a:t>,    Russell Doorenbos</a:t>
            </a:r>
            <a:r>
              <a:rPr lang="en-US" sz="2400" b="1" baseline="30000" dirty="0" smtClean="0">
                <a:solidFill>
                  <a:srgbClr val="FFFFFF"/>
                </a:solidFill>
              </a:rPr>
              <a:t>2</a:t>
            </a:r>
            <a:r>
              <a:rPr lang="en-US" sz="2400" b="1" dirty="0" smtClean="0">
                <a:solidFill>
                  <a:srgbClr val="FFFFFF"/>
                </a:solidFill>
              </a:rPr>
              <a:t>, and Kris Spoth</a:t>
            </a:r>
            <a:r>
              <a:rPr lang="en-US" sz="2400" b="1" baseline="30000" dirty="0" smtClean="0">
                <a:solidFill>
                  <a:srgbClr val="FFFFFF"/>
                </a:solidFill>
              </a:rPr>
              <a:t>2</a:t>
            </a:r>
            <a:endParaRPr lang="en-US" sz="2400" b="1" baseline="30000" dirty="0">
              <a:solidFill>
                <a:srgbClr val="FFFFFF"/>
              </a:solidFill>
            </a:endParaRPr>
          </a:p>
        </p:txBody>
      </p:sp>
      <p:sp>
        <p:nvSpPr>
          <p:cNvPr id="7" name="TextBox 6"/>
          <p:cNvSpPr txBox="1"/>
          <p:nvPr/>
        </p:nvSpPr>
        <p:spPr>
          <a:xfrm>
            <a:off x="304800" y="4343400"/>
            <a:ext cx="8839200" cy="2677656"/>
          </a:xfrm>
          <a:prstGeom prst="rect">
            <a:avLst/>
          </a:prstGeom>
          <a:noFill/>
        </p:spPr>
        <p:txBody>
          <a:bodyPr wrap="square" rtlCol="0">
            <a:spAutoFit/>
          </a:bodyPr>
          <a:lstStyle/>
          <a:p>
            <a:r>
              <a:rPr lang="en-US" dirty="0" smtClean="0">
                <a:solidFill>
                  <a:srgbClr val="FFFFFF"/>
                </a:solidFill>
              </a:rPr>
              <a:t> </a:t>
            </a:r>
            <a:r>
              <a:rPr lang="en-US" sz="2400" baseline="30000" dirty="0">
                <a:solidFill>
                  <a:srgbClr val="FFFFFF"/>
                </a:solidFill>
              </a:rPr>
              <a:t>1</a:t>
            </a:r>
            <a:r>
              <a:rPr lang="en-US" sz="2400" dirty="0" smtClean="0">
                <a:solidFill>
                  <a:srgbClr val="FFFFFF"/>
                </a:solidFill>
              </a:rPr>
              <a:t>Geological &amp; Atmospheric Sciences, </a:t>
            </a:r>
            <a:r>
              <a:rPr lang="en-US" sz="2400" baseline="30000" dirty="0" smtClean="0">
                <a:solidFill>
                  <a:srgbClr val="FFFFFF"/>
                </a:solidFill>
              </a:rPr>
              <a:t>2</a:t>
            </a:r>
            <a:r>
              <a:rPr lang="en-US" sz="2400" dirty="0" smtClean="0">
                <a:solidFill>
                  <a:srgbClr val="FFFFFF"/>
                </a:solidFill>
              </a:rPr>
              <a:t>Agronomy</a:t>
            </a:r>
          </a:p>
          <a:p>
            <a:r>
              <a:rPr lang="en-US" sz="2400" dirty="0" smtClean="0">
                <a:solidFill>
                  <a:srgbClr val="FFFFFF"/>
                </a:solidFill>
              </a:rPr>
              <a:t> </a:t>
            </a:r>
            <a:r>
              <a:rPr lang="en-US" sz="2400" b="1" dirty="0" smtClean="0">
                <a:solidFill>
                  <a:srgbClr val="FFFFFF"/>
                </a:solidFill>
              </a:rPr>
              <a:t>Iowa State University, Ames, IA</a:t>
            </a:r>
            <a:r>
              <a:rPr lang="en-US" sz="2400" dirty="0" smtClean="0">
                <a:solidFill>
                  <a:srgbClr val="FFFFFF"/>
                </a:solidFill>
              </a:rPr>
              <a:t> </a:t>
            </a:r>
          </a:p>
          <a:p>
            <a:r>
              <a:rPr lang="en-US" sz="2400" b="1" baseline="30000" dirty="0" smtClean="0">
                <a:solidFill>
                  <a:srgbClr val="FFFFFF"/>
                </a:solidFill>
              </a:rPr>
              <a:t>3</a:t>
            </a:r>
            <a:r>
              <a:rPr lang="en-US" sz="2400" b="1" dirty="0" smtClean="0">
                <a:solidFill>
                  <a:srgbClr val="FFFFFF"/>
                </a:solidFill>
              </a:rPr>
              <a:t>National Center for Atmospheric Research</a:t>
            </a:r>
            <a:br>
              <a:rPr lang="en-US" sz="2400" b="1" dirty="0" smtClean="0">
                <a:solidFill>
                  <a:srgbClr val="FFFFFF"/>
                </a:solidFill>
              </a:rPr>
            </a:br>
            <a:r>
              <a:rPr lang="en-US" sz="2400" baseline="30000" dirty="0" smtClean="0">
                <a:solidFill>
                  <a:srgbClr val="FFFFFF"/>
                </a:solidFill>
              </a:rPr>
              <a:t>4</a:t>
            </a:r>
            <a:r>
              <a:rPr lang="en-US" sz="2400" dirty="0" smtClean="0">
                <a:solidFill>
                  <a:srgbClr val="FFFFFF"/>
                </a:solidFill>
              </a:rPr>
              <a:t>Atmospheric and Oceanic Sciences, </a:t>
            </a:r>
            <a:r>
              <a:rPr lang="en-US" sz="2400" baseline="30000" dirty="0" smtClean="0">
                <a:solidFill>
                  <a:srgbClr val="FFFFFF"/>
                </a:solidFill>
              </a:rPr>
              <a:t>5</a:t>
            </a:r>
            <a:r>
              <a:rPr lang="en-US" sz="2400" dirty="0" smtClean="0">
                <a:solidFill>
                  <a:srgbClr val="FFFFFF"/>
                </a:solidFill>
              </a:rPr>
              <a:t>Aerospace Engineering Sciences </a:t>
            </a:r>
            <a:r>
              <a:rPr lang="en-US" sz="2400" b="1" dirty="0" smtClean="0">
                <a:solidFill>
                  <a:srgbClr val="FFFFFF"/>
                </a:solidFill>
              </a:rPr>
              <a:t>University of Colorado, Boulder, CO</a:t>
            </a:r>
          </a:p>
          <a:p>
            <a:r>
              <a:rPr lang="en-US" sz="2400" b="1" baseline="30000" dirty="0">
                <a:solidFill>
                  <a:srgbClr val="FFFFFF"/>
                </a:solidFill>
              </a:rPr>
              <a:t>6</a:t>
            </a:r>
            <a:r>
              <a:rPr lang="en-US" sz="2400" b="1" dirty="0" smtClean="0">
                <a:solidFill>
                  <a:srgbClr val="FFFFFF"/>
                </a:solidFill>
              </a:rPr>
              <a:t> National Laboratory for Agriculture and the Environment, Ames, IA </a:t>
            </a:r>
            <a:br>
              <a:rPr lang="en-US" sz="2400" b="1" dirty="0" smtClean="0">
                <a:solidFill>
                  <a:srgbClr val="FFFFFF"/>
                </a:solidFill>
              </a:rPr>
            </a:br>
            <a:endParaRPr lang="en-US" sz="2400" b="1" dirty="0">
              <a:solidFill>
                <a:srgbClr val="FFFFFF"/>
              </a:solidFill>
            </a:endParaRPr>
          </a:p>
        </p:txBody>
      </p:sp>
      <p:sp>
        <p:nvSpPr>
          <p:cNvPr id="2" name="TextBox 1"/>
          <p:cNvSpPr txBox="1"/>
          <p:nvPr/>
        </p:nvSpPr>
        <p:spPr>
          <a:xfrm>
            <a:off x="4495800" y="2362200"/>
            <a:ext cx="2723631" cy="400110"/>
          </a:xfrm>
          <a:prstGeom prst="rect">
            <a:avLst/>
          </a:prstGeom>
          <a:noFill/>
        </p:spPr>
        <p:txBody>
          <a:bodyPr wrap="none" rtlCol="0">
            <a:spAutoFit/>
          </a:bodyPr>
          <a:lstStyle/>
          <a:p>
            <a:r>
              <a:rPr lang="en-US" sz="2000" b="1" dirty="0" smtClean="0">
                <a:solidFill>
                  <a:schemeClr val="bg1"/>
                </a:solidFill>
              </a:rPr>
              <a:t>(drajewsk@iastate.edu)</a:t>
            </a:r>
            <a:endParaRPr lang="en-US" sz="2000" b="1" dirty="0">
              <a:solidFill>
                <a:schemeClr val="bg1"/>
              </a:solidFill>
            </a:endParaRPr>
          </a:p>
        </p:txBody>
      </p:sp>
      <p:sp>
        <p:nvSpPr>
          <p:cNvPr id="8" name="Rectangle 7"/>
          <p:cNvSpPr/>
          <p:nvPr/>
        </p:nvSpPr>
        <p:spPr>
          <a:xfrm>
            <a:off x="0" y="381000"/>
            <a:ext cx="9144000" cy="1446550"/>
          </a:xfrm>
          <a:prstGeom prst="rect">
            <a:avLst/>
          </a:prstGeom>
        </p:spPr>
        <p:txBody>
          <a:bodyPr wrap="square">
            <a:spAutoFit/>
          </a:bodyPr>
          <a:lstStyle/>
          <a:p>
            <a:pPr algn="ctr"/>
            <a:r>
              <a:rPr lang="en-US" sz="4400" b="1" dirty="0" smtClean="0">
                <a:solidFill>
                  <a:srgbClr val="FFFFFF"/>
                </a:solidFill>
              </a:rPr>
              <a:t>CWEX</a:t>
            </a:r>
          </a:p>
          <a:p>
            <a:pPr algn="ctr"/>
            <a:r>
              <a:rPr lang="en-US" sz="4400" b="1" dirty="0" smtClean="0">
                <a:solidFill>
                  <a:srgbClr val="FFFFFF"/>
                </a:solidFill>
              </a:rPr>
              <a:t> (Crop/Wind-energy Experiment)</a:t>
            </a:r>
          </a:p>
        </p:txBody>
      </p:sp>
    </p:spTree>
    <p:extLst>
      <p:ext uri="{BB962C8B-B14F-4D97-AF65-F5344CB8AC3E}">
        <p14:creationId xmlns:p14="http://schemas.microsoft.com/office/powerpoint/2010/main" xmlns="" val="14385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791200" cy="1143000"/>
          </a:xfrm>
        </p:spPr>
        <p:txBody>
          <a:bodyPr rtlCol="0">
            <a:normAutofit fontScale="90000"/>
          </a:bodyPr>
          <a:lstStyle/>
          <a:p>
            <a:pPr fontAlgn="auto">
              <a:spcAft>
                <a:spcPts val="0"/>
              </a:spcAft>
              <a:defRPr/>
            </a:pPr>
            <a:r>
              <a:rPr lang="en-US" b="1" dirty="0" smtClean="0">
                <a:solidFill>
                  <a:srgbClr val="0000FF"/>
                </a:solidFill>
                <a:ea typeface="+mj-ea"/>
                <a:cs typeface="+mj-cs"/>
              </a:rPr>
              <a:t>Potential Impact on Crops:  </a:t>
            </a:r>
            <a:r>
              <a:rPr lang="en-US" sz="3556" b="1" dirty="0" smtClean="0">
                <a:solidFill>
                  <a:srgbClr val="0000FF"/>
                </a:solidFill>
                <a:ea typeface="+mj-ea"/>
                <a:cs typeface="+mj-cs"/>
              </a:rPr>
              <a:t>Discussions with Agronomists</a:t>
            </a:r>
            <a:endParaRPr lang="en-US" sz="3556" b="1" dirty="0">
              <a:solidFill>
                <a:srgbClr val="0000FF"/>
              </a:solidFill>
              <a:ea typeface="+mj-ea"/>
              <a:cs typeface="+mj-cs"/>
            </a:endParaRPr>
          </a:p>
        </p:txBody>
      </p:sp>
      <p:sp>
        <p:nvSpPr>
          <p:cNvPr id="3" name="Content Placeholder 2"/>
          <p:cNvSpPr>
            <a:spLocks noGrp="1"/>
          </p:cNvSpPr>
          <p:nvPr>
            <p:ph idx="1"/>
          </p:nvPr>
        </p:nvSpPr>
        <p:spPr>
          <a:xfrm>
            <a:off x="3048000" y="1524000"/>
            <a:ext cx="6096000" cy="4953000"/>
          </a:xfrm>
        </p:spPr>
        <p:txBody>
          <a:bodyPr rtlCol="0">
            <a:normAutofit fontScale="85000" lnSpcReduction="10000"/>
          </a:bodyPr>
          <a:lstStyle/>
          <a:p>
            <a:pPr fontAlgn="auto">
              <a:spcAft>
                <a:spcPts val="0"/>
              </a:spcAft>
              <a:defRPr/>
            </a:pPr>
            <a:r>
              <a:rPr lang="en-US" sz="2000" dirty="0" smtClean="0">
                <a:ea typeface="+mn-ea"/>
                <a:cs typeface="+mn-cs"/>
              </a:rPr>
              <a:t>Reduce daytime max temps: </a:t>
            </a:r>
            <a:r>
              <a:rPr lang="en-US" sz="2000" dirty="0" smtClean="0">
                <a:solidFill>
                  <a:srgbClr val="008000"/>
                </a:solidFill>
                <a:ea typeface="+mn-ea"/>
                <a:cs typeface="+mn-cs"/>
              </a:rPr>
              <a:t>avoid summer moisture stress</a:t>
            </a:r>
          </a:p>
          <a:p>
            <a:pPr fontAlgn="auto">
              <a:spcAft>
                <a:spcPts val="0"/>
              </a:spcAft>
              <a:defRPr/>
            </a:pPr>
            <a:r>
              <a:rPr lang="en-US" sz="2000" dirty="0" smtClean="0">
                <a:ea typeface="+mn-ea"/>
                <a:cs typeface="+mn-cs"/>
              </a:rPr>
              <a:t>Increase nighttime temps</a:t>
            </a:r>
            <a:r>
              <a:rPr lang="en-US" sz="2000" dirty="0" smtClean="0">
                <a:solidFill>
                  <a:srgbClr val="FF0000"/>
                </a:solidFill>
                <a:ea typeface="+mn-ea"/>
                <a:cs typeface="+mn-cs"/>
              </a:rPr>
              <a:t>: </a:t>
            </a:r>
            <a:r>
              <a:rPr lang="en-US" sz="2000" dirty="0" smtClean="0">
                <a:solidFill>
                  <a:srgbClr val="FF0000"/>
                </a:solidFill>
              </a:rPr>
              <a:t>decrease grain fill</a:t>
            </a:r>
            <a:r>
              <a:rPr lang="en-US" sz="2000" dirty="0" smtClean="0">
                <a:solidFill>
                  <a:srgbClr val="FF0000"/>
                </a:solidFill>
                <a:ea typeface="+mn-ea"/>
                <a:cs typeface="+mn-cs"/>
              </a:rPr>
              <a:t>  (respiration)</a:t>
            </a:r>
            <a:r>
              <a:rPr lang="en-US" sz="2000" dirty="0" smtClean="0">
                <a:ea typeface="+mn-ea"/>
                <a:cs typeface="+mn-cs"/>
              </a:rPr>
              <a:t>, </a:t>
            </a:r>
            <a:r>
              <a:rPr lang="en-US" sz="2000" dirty="0" smtClean="0">
                <a:solidFill>
                  <a:srgbClr val="008000"/>
                </a:solidFill>
                <a:ea typeface="+mn-ea"/>
                <a:cs typeface="+mn-cs"/>
              </a:rPr>
              <a:t>extend growing season (avoid late spring freeze, avoid early fall frost)</a:t>
            </a:r>
          </a:p>
          <a:p>
            <a:pPr fontAlgn="auto">
              <a:spcAft>
                <a:spcPts val="0"/>
              </a:spcAft>
              <a:defRPr/>
            </a:pPr>
            <a:r>
              <a:rPr lang="en-US" sz="2000" dirty="0" smtClean="0">
                <a:ea typeface="+mn-ea"/>
                <a:cs typeface="+mn-cs"/>
              </a:rPr>
              <a:t>Enhance evaporation:  </a:t>
            </a:r>
            <a:r>
              <a:rPr lang="en-US" sz="2000" dirty="0" smtClean="0">
                <a:solidFill>
                  <a:srgbClr val="008000"/>
                </a:solidFill>
                <a:ea typeface="+mn-ea"/>
                <a:cs typeface="+mn-cs"/>
              </a:rPr>
              <a:t>reduce dew duration (reduce favorable conditions for pests and pathogens; accelerate fall crop dry-down)</a:t>
            </a:r>
          </a:p>
          <a:p>
            <a:pPr fontAlgn="auto">
              <a:spcAft>
                <a:spcPts val="0"/>
              </a:spcAft>
              <a:defRPr/>
            </a:pPr>
            <a:r>
              <a:rPr lang="en-US" sz="2000" dirty="0" smtClean="0">
                <a:ea typeface="+mn-ea"/>
                <a:cs typeface="+mn-cs"/>
              </a:rPr>
              <a:t>Enhance evaporation:</a:t>
            </a:r>
            <a:r>
              <a:rPr lang="en-US" sz="2000" dirty="0" smtClean="0">
                <a:solidFill>
                  <a:srgbClr val="008000"/>
                </a:solidFill>
                <a:ea typeface="+mn-ea"/>
                <a:cs typeface="+mn-cs"/>
              </a:rPr>
              <a:t>  accelerate spring soil drying; </a:t>
            </a:r>
            <a:r>
              <a:rPr lang="en-US" sz="2000" dirty="0" smtClean="0">
                <a:solidFill>
                  <a:srgbClr val="FF0000"/>
                </a:solidFill>
                <a:ea typeface="+mn-ea"/>
                <a:cs typeface="+mn-cs"/>
              </a:rPr>
              <a:t>accelerate moisture loss during drought</a:t>
            </a:r>
          </a:p>
          <a:p>
            <a:pPr fontAlgn="auto">
              <a:spcAft>
                <a:spcPts val="0"/>
              </a:spcAft>
              <a:defRPr/>
            </a:pPr>
            <a:r>
              <a:rPr lang="en-US" sz="2000" dirty="0" smtClean="0">
                <a:solidFill>
                  <a:srgbClr val="000000"/>
                </a:solidFill>
                <a:ea typeface="+mn-ea"/>
                <a:cs typeface="+mn-cs"/>
              </a:rPr>
              <a:t>Enhance atmospheric CO</a:t>
            </a:r>
            <a:r>
              <a:rPr lang="en-US" sz="2000" baseline="-25000" dirty="0" smtClean="0">
                <a:solidFill>
                  <a:srgbClr val="000000"/>
                </a:solidFill>
                <a:ea typeface="+mn-ea"/>
                <a:cs typeface="+mn-cs"/>
              </a:rPr>
              <a:t>2</a:t>
            </a:r>
            <a:r>
              <a:rPr lang="en-US" sz="2000" dirty="0" smtClean="0">
                <a:solidFill>
                  <a:srgbClr val="000000"/>
                </a:solidFill>
                <a:ea typeface="+mn-ea"/>
                <a:cs typeface="+mn-cs"/>
              </a:rPr>
              <a:t> exchange with the crop:  </a:t>
            </a:r>
            <a:r>
              <a:rPr lang="en-US" sz="2000" dirty="0" smtClean="0">
                <a:solidFill>
                  <a:srgbClr val="008000"/>
                </a:solidFill>
                <a:ea typeface="+mn-ea"/>
                <a:cs typeface="+mn-cs"/>
              </a:rPr>
              <a:t>enhance daytime photosynthesis; </a:t>
            </a:r>
            <a:r>
              <a:rPr lang="en-US" sz="2000" dirty="0" smtClean="0">
                <a:solidFill>
                  <a:srgbClr val="FF0000"/>
                </a:solidFill>
                <a:ea typeface="+mn-ea"/>
                <a:cs typeface="+mn-cs"/>
              </a:rPr>
              <a:t>enhance nighttime respiration</a:t>
            </a:r>
          </a:p>
          <a:p>
            <a:pPr fontAlgn="auto">
              <a:spcAft>
                <a:spcPts val="0"/>
              </a:spcAft>
              <a:defRPr/>
            </a:pPr>
            <a:r>
              <a:rPr lang="en-US" sz="2000" dirty="0" smtClean="0">
                <a:ea typeface="+mn-ea"/>
                <a:cs typeface="+mn-cs"/>
              </a:rPr>
              <a:t>Enhance CO</a:t>
            </a:r>
            <a:r>
              <a:rPr lang="en-US" sz="2000" baseline="-25000" dirty="0" smtClean="0">
                <a:ea typeface="+mn-ea"/>
                <a:cs typeface="+mn-cs"/>
              </a:rPr>
              <a:t>2</a:t>
            </a:r>
            <a:r>
              <a:rPr lang="en-US" sz="2000" dirty="0" smtClean="0">
                <a:ea typeface="+mn-ea"/>
                <a:cs typeface="+mn-cs"/>
              </a:rPr>
              <a:t> pumping from soil:</a:t>
            </a:r>
            <a:r>
              <a:rPr lang="en-US" sz="2000" dirty="0" smtClean="0">
                <a:solidFill>
                  <a:srgbClr val="008000"/>
                </a:solidFill>
                <a:ea typeface="+mn-ea"/>
                <a:cs typeface="+mn-cs"/>
              </a:rPr>
              <a:t>  enhance photosynthesis</a:t>
            </a:r>
          </a:p>
          <a:p>
            <a:pPr fontAlgn="auto">
              <a:spcAft>
                <a:spcPts val="0"/>
              </a:spcAft>
              <a:defRPr/>
            </a:pPr>
            <a:r>
              <a:rPr lang="en-US" sz="2000" dirty="0" smtClean="0">
                <a:ea typeface="+mn-ea"/>
                <a:cs typeface="+mn-cs"/>
              </a:rPr>
              <a:t>Reduce mean wind speed at top of the canopy:  </a:t>
            </a:r>
            <a:r>
              <a:rPr lang="en-US" sz="2000" dirty="0" smtClean="0">
                <a:solidFill>
                  <a:srgbClr val="008000"/>
                </a:solidFill>
                <a:ea typeface="+mn-ea"/>
                <a:cs typeface="+mn-cs"/>
              </a:rPr>
              <a:t>reduce potential for lodging and green snap in corn</a:t>
            </a:r>
          </a:p>
          <a:p>
            <a:pPr fontAlgn="auto">
              <a:spcAft>
                <a:spcPts val="0"/>
              </a:spcAft>
              <a:defRPr/>
            </a:pPr>
            <a:r>
              <a:rPr lang="en-US" sz="2000" dirty="0" smtClean="0">
                <a:solidFill>
                  <a:srgbClr val="000000"/>
                </a:solidFill>
                <a:ea typeface="+mn-ea"/>
                <a:cs typeface="+mn-cs"/>
              </a:rPr>
              <a:t>Enhance plant movement through increased turbulence:</a:t>
            </a:r>
            <a:r>
              <a:rPr lang="en-US" sz="2000" dirty="0" smtClean="0">
                <a:solidFill>
                  <a:srgbClr val="008000"/>
                </a:solidFill>
                <a:ea typeface="+mn-ea"/>
                <a:cs typeface="+mn-cs"/>
              </a:rPr>
              <a:t>  increase light penetration into canopy and enhance photosynthesis</a:t>
            </a:r>
          </a:p>
          <a:p>
            <a:pPr fontAlgn="auto">
              <a:spcAft>
                <a:spcPts val="0"/>
              </a:spcAft>
              <a:defRPr/>
            </a:pPr>
            <a:r>
              <a:rPr lang="en-US" sz="2000" dirty="0" smtClean="0">
                <a:ea typeface="+mn-ea"/>
                <a:cs typeface="+mn-cs"/>
              </a:rPr>
              <a:t>Modify mesoscale-scale convergence/divergence patterns: </a:t>
            </a:r>
            <a:r>
              <a:rPr lang="en-US" sz="2000" dirty="0" smtClean="0">
                <a:solidFill>
                  <a:srgbClr val="FF0000"/>
                </a:solidFill>
                <a:ea typeface="+mn-ea"/>
                <a:cs typeface="+mn-cs"/>
              </a:rPr>
              <a:t> altered/</a:t>
            </a:r>
            <a:r>
              <a:rPr lang="en-US" sz="2000" dirty="0" smtClean="0">
                <a:solidFill>
                  <a:srgbClr val="008000"/>
                </a:solidFill>
                <a:ea typeface="+mn-ea"/>
                <a:cs typeface="+mn-cs"/>
              </a:rPr>
              <a:t>enhanced</a:t>
            </a:r>
            <a:r>
              <a:rPr lang="en-US" sz="2000" dirty="0" smtClean="0">
                <a:solidFill>
                  <a:srgbClr val="FF0000"/>
                </a:solidFill>
                <a:ea typeface="+mn-ea"/>
                <a:cs typeface="+mn-cs"/>
              </a:rPr>
              <a:t> rainfall patterns (??</a:t>
            </a:r>
            <a:r>
              <a:rPr lang="en-US" sz="2000" dirty="0" smtClean="0">
                <a:solidFill>
                  <a:srgbClr val="008000"/>
                </a:solidFill>
                <a:ea typeface="+mn-ea"/>
                <a:cs typeface="+mn-cs"/>
              </a:rPr>
              <a:t>??</a:t>
            </a:r>
            <a:r>
              <a:rPr lang="en-US" sz="2000" dirty="0" smtClean="0">
                <a:solidFill>
                  <a:srgbClr val="FF0000"/>
                </a:solidFill>
                <a:ea typeface="+mn-ea"/>
                <a:cs typeface="+mn-cs"/>
              </a:rPr>
              <a:t>??</a:t>
            </a:r>
            <a:r>
              <a:rPr lang="en-US" sz="2000" dirty="0" smtClean="0">
                <a:solidFill>
                  <a:srgbClr val="008000"/>
                </a:solidFill>
                <a:ea typeface="+mn-ea"/>
                <a:cs typeface="+mn-cs"/>
              </a:rPr>
              <a:t>??)</a:t>
            </a:r>
            <a:r>
              <a:rPr lang="en-US" sz="2000" dirty="0" smtClean="0">
                <a:ea typeface="+mn-ea"/>
                <a:cs typeface="+mn-cs"/>
              </a:rPr>
              <a:t> </a:t>
            </a:r>
          </a:p>
        </p:txBody>
      </p:sp>
      <p:pic>
        <p:nvPicPr>
          <p:cNvPr id="18436" name="Picture 3" descr="western iowa (15).JPG"/>
          <p:cNvPicPr>
            <a:picLocks noChangeAspect="1"/>
          </p:cNvPicPr>
          <p:nvPr/>
        </p:nvPicPr>
        <p:blipFill>
          <a:blip r:embed="rId2" cstate="print"/>
          <a:srcRect/>
          <a:stretch>
            <a:fillRect/>
          </a:stretch>
        </p:blipFill>
        <p:spPr bwMode="auto">
          <a:xfrm>
            <a:off x="0" y="0"/>
            <a:ext cx="2819400" cy="6858000"/>
          </a:xfrm>
          <a:prstGeom prst="rect">
            <a:avLst/>
          </a:prstGeom>
          <a:noFill/>
          <a:ln w="9525">
            <a:noFill/>
            <a:miter lim="800000"/>
            <a:headEnd/>
            <a:tailEnd/>
          </a:ln>
        </p:spPr>
      </p:pic>
      <p:sp>
        <p:nvSpPr>
          <p:cNvPr id="18437" name="TextBox 4"/>
          <p:cNvSpPr txBox="1">
            <a:spLocks noChangeArrowheads="1"/>
          </p:cNvSpPr>
          <p:nvPr/>
        </p:nvSpPr>
        <p:spPr bwMode="auto">
          <a:xfrm>
            <a:off x="2971800" y="6488113"/>
            <a:ext cx="4572000" cy="369887"/>
          </a:xfrm>
          <a:prstGeom prst="rect">
            <a:avLst/>
          </a:prstGeom>
          <a:noFill/>
          <a:ln w="9525">
            <a:noFill/>
            <a:miter lim="800000"/>
            <a:headEnd/>
            <a:tailEnd/>
          </a:ln>
        </p:spPr>
        <p:txBody>
          <a:bodyPr>
            <a:prstTxWarp prst="textNoShape">
              <a:avLst/>
            </a:prstTxWarp>
            <a:spAutoFit/>
          </a:bodyPr>
          <a:lstStyle/>
          <a:p>
            <a:r>
              <a:rPr lang="en-US" dirty="0">
                <a:solidFill>
                  <a:srgbClr val="008000"/>
                </a:solidFill>
                <a:latin typeface="Calibri" pitchFamily="34" charset="0"/>
              </a:rPr>
              <a:t>Green = favorable</a:t>
            </a:r>
            <a:r>
              <a:rPr lang="en-US" dirty="0">
                <a:latin typeface="Calibri" pitchFamily="34" charset="0"/>
              </a:rPr>
              <a:t>, </a:t>
            </a:r>
            <a:r>
              <a:rPr lang="en-US" dirty="0">
                <a:solidFill>
                  <a:srgbClr val="FF0000"/>
                </a:solidFill>
                <a:latin typeface="Calibri" pitchFamily="34" charset="0"/>
              </a:rPr>
              <a:t>Red =unfavorable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381000"/>
            <a:ext cx="5791200" cy="1143000"/>
          </a:xfrm>
        </p:spPr>
        <p:txBody>
          <a:bodyPr>
            <a:normAutofit fontScale="90000"/>
          </a:bodyPr>
          <a:lstStyle/>
          <a:p>
            <a:r>
              <a:rPr lang="en-US" b="1" dirty="0" smtClean="0">
                <a:solidFill>
                  <a:srgbClr val="0000FF"/>
                </a:solidFill>
              </a:rPr>
              <a:t>Turbine-Crop Interactions:</a:t>
            </a:r>
            <a:br>
              <a:rPr lang="en-US" b="1" dirty="0" smtClean="0">
                <a:solidFill>
                  <a:srgbClr val="0000FF"/>
                </a:solidFill>
              </a:rPr>
            </a:br>
            <a:r>
              <a:rPr lang="en-US" b="1" dirty="0" smtClean="0">
                <a:solidFill>
                  <a:srgbClr val="0000FF"/>
                </a:solidFill>
              </a:rPr>
              <a:t>Overview</a:t>
            </a:r>
            <a:endParaRPr lang="en-US" b="1" dirty="0">
              <a:solidFill>
                <a:srgbClr val="0000FF"/>
              </a:solidFill>
            </a:endParaRPr>
          </a:p>
        </p:txBody>
      </p:sp>
      <p:sp>
        <p:nvSpPr>
          <p:cNvPr id="3" name="Content Placeholder 2"/>
          <p:cNvSpPr>
            <a:spLocks noGrp="1"/>
          </p:cNvSpPr>
          <p:nvPr>
            <p:ph idx="1"/>
          </p:nvPr>
        </p:nvSpPr>
        <p:spPr>
          <a:xfrm>
            <a:off x="3505200" y="1600201"/>
            <a:ext cx="5181600" cy="3352800"/>
          </a:xfrm>
        </p:spPr>
        <p:txBody>
          <a:bodyPr>
            <a:normAutofit fontScale="92500" lnSpcReduction="20000"/>
          </a:bodyPr>
          <a:lstStyle/>
          <a:p>
            <a:r>
              <a:rPr lang="en-US" dirty="0" smtClean="0"/>
              <a:t>Do turbines create a </a:t>
            </a:r>
            <a:r>
              <a:rPr lang="en-US" b="1" i="1" dirty="0" smtClean="0"/>
              <a:t>measureable</a:t>
            </a:r>
            <a:r>
              <a:rPr lang="en-US" dirty="0" smtClean="0"/>
              <a:t> influence on the microclimate over crops?</a:t>
            </a:r>
          </a:p>
          <a:p>
            <a:r>
              <a:rPr lang="en-US" dirty="0" smtClean="0"/>
              <a:t>If so, does this influence create </a:t>
            </a:r>
            <a:r>
              <a:rPr lang="en-US" b="1" i="1" dirty="0" smtClean="0"/>
              <a:t>measureable</a:t>
            </a:r>
            <a:r>
              <a:rPr lang="en-US" dirty="0" smtClean="0"/>
              <a:t> biophysical changes?</a:t>
            </a:r>
          </a:p>
          <a:p>
            <a:r>
              <a:rPr lang="en-US" dirty="0" smtClean="0"/>
              <a:t>And if this is so, does this influence affect yield?</a:t>
            </a:r>
          </a:p>
          <a:p>
            <a:pPr>
              <a:buNone/>
            </a:pPr>
            <a:endParaRPr lang="en-US" dirty="0"/>
          </a:p>
        </p:txBody>
      </p:sp>
      <p:sp>
        <p:nvSpPr>
          <p:cNvPr id="4" name="TextBox 3"/>
          <p:cNvSpPr txBox="1"/>
          <p:nvPr/>
        </p:nvSpPr>
        <p:spPr>
          <a:xfrm>
            <a:off x="3200400" y="5029200"/>
            <a:ext cx="5943600" cy="1569660"/>
          </a:xfrm>
          <a:prstGeom prst="rect">
            <a:avLst/>
          </a:prstGeom>
          <a:noFill/>
        </p:spPr>
        <p:txBody>
          <a:bodyPr wrap="square" rtlCol="0">
            <a:spAutoFit/>
          </a:bodyPr>
          <a:lstStyle/>
          <a:p>
            <a:pPr algn="ctr"/>
            <a:r>
              <a:rPr lang="en-US" sz="2400" b="1" dirty="0" smtClean="0">
                <a:solidFill>
                  <a:srgbClr val="FF0000"/>
                </a:solidFill>
              </a:rPr>
              <a:t>Agricultural shelterbelts have a </a:t>
            </a:r>
            <a:r>
              <a:rPr lang="en-US" sz="2400" b="1" i="1" dirty="0" smtClean="0">
                <a:solidFill>
                  <a:srgbClr val="FF0000"/>
                </a:solidFill>
              </a:rPr>
              <a:t>positive effect </a:t>
            </a:r>
            <a:r>
              <a:rPr lang="en-US" sz="2400" b="1" dirty="0" smtClean="0">
                <a:solidFill>
                  <a:srgbClr val="FF0000"/>
                </a:solidFill>
              </a:rPr>
              <a:t>on crop growth and yield.  </a:t>
            </a:r>
          </a:p>
          <a:p>
            <a:pPr algn="ctr"/>
            <a:r>
              <a:rPr lang="en-US" sz="2400" b="1" dirty="0" smtClean="0">
                <a:solidFill>
                  <a:srgbClr val="FF0000"/>
                </a:solidFill>
              </a:rPr>
              <a:t> Will wind turbines also have a positive effect?</a:t>
            </a:r>
            <a:endParaRPr lang="en-US" sz="2400" b="1" dirty="0">
              <a:solidFill>
                <a:srgbClr val="FF0000"/>
              </a:solidFill>
            </a:endParaRPr>
          </a:p>
        </p:txBody>
      </p:sp>
      <p:pic>
        <p:nvPicPr>
          <p:cNvPr id="7" name="Picture 6" descr="story county dec 09 (7).JPG"/>
          <p:cNvPicPr>
            <a:picLocks noChangeAspect="1"/>
          </p:cNvPicPr>
          <p:nvPr/>
        </p:nvPicPr>
        <p:blipFill>
          <a:blip r:embed="rId2" cstate="print"/>
          <a:stretch>
            <a:fillRect/>
          </a:stretch>
        </p:blipFill>
        <p:spPr>
          <a:xfrm>
            <a:off x="0" y="0"/>
            <a:ext cx="33528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ircular Arrow 110"/>
          <p:cNvSpPr/>
          <p:nvPr/>
        </p:nvSpPr>
        <p:spPr>
          <a:xfrm flipH="1">
            <a:off x="3048000" y="2057400"/>
            <a:ext cx="533400" cy="28956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02" name="Circular Arrow 101"/>
          <p:cNvSpPr/>
          <p:nvPr/>
        </p:nvSpPr>
        <p:spPr>
          <a:xfrm flipH="1">
            <a:off x="3886200" y="1612900"/>
            <a:ext cx="469900" cy="5207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00" name="Circular Arrow 99"/>
          <p:cNvSpPr/>
          <p:nvPr/>
        </p:nvSpPr>
        <p:spPr>
          <a:xfrm>
            <a:off x="5105400" y="1676400"/>
            <a:ext cx="685800" cy="5207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5" name="Rectangle 14"/>
          <p:cNvSpPr/>
          <p:nvPr/>
        </p:nvSpPr>
        <p:spPr>
          <a:xfrm>
            <a:off x="1828800" y="6400800"/>
            <a:ext cx="7239000" cy="228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rgbClr val="FFFFFF"/>
              </a:solidFill>
              <a:cs typeface="Arial" charset="0"/>
            </a:endParaRPr>
          </a:p>
        </p:txBody>
      </p:sp>
      <p:sp>
        <p:nvSpPr>
          <p:cNvPr id="5" name="Diagonal Stripe 4"/>
          <p:cNvSpPr/>
          <p:nvPr/>
        </p:nvSpPr>
        <p:spPr>
          <a:xfrm rot="17083756">
            <a:off x="484495" y="2415693"/>
            <a:ext cx="890636" cy="1215938"/>
          </a:xfrm>
          <a:prstGeom prst="diagStripe">
            <a:avLst>
              <a:gd name="adj" fmla="val 8611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6" name="Diagonal Stripe 5"/>
          <p:cNvSpPr/>
          <p:nvPr/>
        </p:nvSpPr>
        <p:spPr>
          <a:xfrm rot="21057157">
            <a:off x="1236403" y="2271676"/>
            <a:ext cx="886528" cy="1258093"/>
          </a:xfrm>
          <a:prstGeom prst="diagStripe">
            <a:avLst>
              <a:gd name="adj" fmla="val 8611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7" name="Diagonal Stripe 6"/>
          <p:cNvSpPr/>
          <p:nvPr/>
        </p:nvSpPr>
        <p:spPr>
          <a:xfrm rot="19664876">
            <a:off x="661136" y="3774259"/>
            <a:ext cx="1029873" cy="1062083"/>
          </a:xfrm>
          <a:prstGeom prst="diagStripe">
            <a:avLst>
              <a:gd name="adj" fmla="val 8611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8" name="Can 7"/>
          <p:cNvSpPr/>
          <p:nvPr/>
        </p:nvSpPr>
        <p:spPr>
          <a:xfrm>
            <a:off x="1447800" y="3657600"/>
            <a:ext cx="304800" cy="2895600"/>
          </a:xfrm>
          <a:prstGeom prst="can">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rgbClr val="FFFFFF"/>
              </a:solidFill>
              <a:cs typeface="Arial" charset="0"/>
            </a:endParaRPr>
          </a:p>
        </p:txBody>
      </p:sp>
      <p:sp>
        <p:nvSpPr>
          <p:cNvPr id="9" name="Pentagon 8"/>
          <p:cNvSpPr/>
          <p:nvPr/>
        </p:nvSpPr>
        <p:spPr>
          <a:xfrm flipH="1">
            <a:off x="1219200" y="3429000"/>
            <a:ext cx="609600" cy="304800"/>
          </a:xfrm>
          <a:prstGeom prst="homePlate">
            <a:avLst>
              <a:gd name="adj" fmla="val 50000"/>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rgbClr val="FFFFFF"/>
              </a:solidFill>
              <a:cs typeface="Arial" charset="0"/>
            </a:endParaRPr>
          </a:p>
        </p:txBody>
      </p:sp>
      <p:sp>
        <p:nvSpPr>
          <p:cNvPr id="16" name="Rectangle 15"/>
          <p:cNvSpPr/>
          <p:nvPr/>
        </p:nvSpPr>
        <p:spPr>
          <a:xfrm>
            <a:off x="1143000" y="6553200"/>
            <a:ext cx="685800" cy="762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rgbClr val="FFFFFF"/>
              </a:solidFill>
              <a:cs typeface="Arial" charset="0"/>
            </a:endParaRPr>
          </a:p>
        </p:txBody>
      </p:sp>
      <p:sp>
        <p:nvSpPr>
          <p:cNvPr id="18" name="Rectangle 17"/>
          <p:cNvSpPr/>
          <p:nvPr/>
        </p:nvSpPr>
        <p:spPr>
          <a:xfrm>
            <a:off x="152400" y="6400800"/>
            <a:ext cx="1219200" cy="228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rgbClr val="FFFFFF"/>
              </a:solidFill>
              <a:cs typeface="Arial" charset="0"/>
            </a:endParaRPr>
          </a:p>
        </p:txBody>
      </p:sp>
      <p:sp>
        <p:nvSpPr>
          <p:cNvPr id="23" name="Circular Arrow 22"/>
          <p:cNvSpPr/>
          <p:nvPr/>
        </p:nvSpPr>
        <p:spPr>
          <a:xfrm>
            <a:off x="5105400" y="4419600"/>
            <a:ext cx="685800" cy="520700"/>
          </a:xfrm>
          <a:prstGeom prst="circularArrow">
            <a:avLst>
              <a:gd name="adj1" fmla="val 12500"/>
              <a:gd name="adj2" fmla="val 1142319"/>
              <a:gd name="adj3" fmla="val 20457681"/>
              <a:gd name="adj4" fmla="val 318461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4" name="Circular Arrow 23"/>
          <p:cNvSpPr/>
          <p:nvPr/>
        </p:nvSpPr>
        <p:spPr>
          <a:xfrm>
            <a:off x="2057400" y="5029200"/>
            <a:ext cx="368300" cy="292100"/>
          </a:xfrm>
          <a:prstGeom prst="circularArrow">
            <a:avLst>
              <a:gd name="adj1" fmla="val 12500"/>
              <a:gd name="adj2" fmla="val 1142319"/>
              <a:gd name="adj3" fmla="val 20457681"/>
              <a:gd name="adj4" fmla="val 268131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5" name="Circular Arrow 24"/>
          <p:cNvSpPr/>
          <p:nvPr/>
        </p:nvSpPr>
        <p:spPr>
          <a:xfrm>
            <a:off x="3810000" y="4572000"/>
            <a:ext cx="596900" cy="444500"/>
          </a:xfrm>
          <a:prstGeom prst="circularArrow">
            <a:avLst>
              <a:gd name="adj1" fmla="val 12500"/>
              <a:gd name="adj2" fmla="val 1142319"/>
              <a:gd name="adj3" fmla="val 20457681"/>
              <a:gd name="adj4" fmla="val 2271950"/>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6" name="Circular Arrow 25"/>
          <p:cNvSpPr/>
          <p:nvPr/>
        </p:nvSpPr>
        <p:spPr>
          <a:xfrm flipH="1">
            <a:off x="2362200" y="2667000"/>
            <a:ext cx="609600" cy="533400"/>
          </a:xfrm>
          <a:prstGeom prst="circularArrow">
            <a:avLst>
              <a:gd name="adj1" fmla="val 12500"/>
              <a:gd name="adj2" fmla="val 1142319"/>
              <a:gd name="adj3" fmla="val 20457681"/>
              <a:gd name="adj4" fmla="val 2470287"/>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7" name="Circular Arrow 26"/>
          <p:cNvSpPr/>
          <p:nvPr/>
        </p:nvSpPr>
        <p:spPr>
          <a:xfrm rot="10950930">
            <a:off x="3819739" y="3896225"/>
            <a:ext cx="466725" cy="454025"/>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8" name="Circular Arrow 27"/>
          <p:cNvSpPr/>
          <p:nvPr/>
        </p:nvSpPr>
        <p:spPr>
          <a:xfrm rot="2036190">
            <a:off x="2286646" y="1482987"/>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9" name="Circular Arrow 18"/>
          <p:cNvSpPr/>
          <p:nvPr/>
        </p:nvSpPr>
        <p:spPr>
          <a:xfrm>
            <a:off x="3733800" y="2971800"/>
            <a:ext cx="609600" cy="5207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0" name="Circular Arrow 19"/>
          <p:cNvSpPr/>
          <p:nvPr/>
        </p:nvSpPr>
        <p:spPr>
          <a:xfrm rot="4899624">
            <a:off x="6561659" y="2019722"/>
            <a:ext cx="973684" cy="858455"/>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1" name="Circular Arrow 20"/>
          <p:cNvSpPr/>
          <p:nvPr/>
        </p:nvSpPr>
        <p:spPr>
          <a:xfrm flipH="1">
            <a:off x="6553200" y="3276600"/>
            <a:ext cx="914400" cy="990600"/>
          </a:xfrm>
          <a:prstGeom prst="circularArrow">
            <a:avLst>
              <a:gd name="adj1" fmla="val 12500"/>
              <a:gd name="adj2" fmla="val 1142319"/>
              <a:gd name="adj3" fmla="val 20457681"/>
              <a:gd name="adj4" fmla="val 2120892"/>
              <a:gd name="adj5" fmla="val 1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2" name="Circular Arrow 21"/>
          <p:cNvSpPr/>
          <p:nvPr/>
        </p:nvSpPr>
        <p:spPr>
          <a:xfrm rot="5400000">
            <a:off x="3429000" y="2286000"/>
            <a:ext cx="596900" cy="5969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9" name="Circular Arrow 28"/>
          <p:cNvSpPr/>
          <p:nvPr/>
        </p:nvSpPr>
        <p:spPr>
          <a:xfrm flipH="1">
            <a:off x="5029200" y="3352800"/>
            <a:ext cx="609600" cy="8382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2312" name="TextBox 41"/>
          <p:cNvSpPr txBox="1">
            <a:spLocks noChangeArrowheads="1"/>
          </p:cNvSpPr>
          <p:nvPr/>
        </p:nvSpPr>
        <p:spPr bwMode="auto">
          <a:xfrm>
            <a:off x="7543800" y="3048000"/>
            <a:ext cx="1981200" cy="369332"/>
          </a:xfrm>
          <a:prstGeom prst="rect">
            <a:avLst/>
          </a:prstGeom>
          <a:noFill/>
          <a:ln w="9525">
            <a:noFill/>
            <a:miter lim="800000"/>
            <a:headEnd/>
            <a:tailEnd/>
          </a:ln>
        </p:spPr>
        <p:txBody>
          <a:bodyPr wrap="square">
            <a:spAutoFit/>
          </a:bodyPr>
          <a:lstStyle/>
          <a:p>
            <a:pPr eaLnBrk="0" hangingPunct="0"/>
            <a:r>
              <a:rPr lang="en-US" dirty="0"/>
              <a:t>Speed recovery</a:t>
            </a:r>
          </a:p>
        </p:txBody>
      </p:sp>
      <p:sp>
        <p:nvSpPr>
          <p:cNvPr id="34" name="Arc 33"/>
          <p:cNvSpPr/>
          <p:nvPr/>
        </p:nvSpPr>
        <p:spPr bwMode="auto">
          <a:xfrm rot="15961694">
            <a:off x="5617004" y="-3981188"/>
            <a:ext cx="1573213" cy="11964987"/>
          </a:xfrm>
          <a:prstGeom prst="arc">
            <a:avLst>
              <a:gd name="adj1" fmla="val 16200000"/>
              <a:gd name="adj2" fmla="val 3391708"/>
            </a:avLst>
          </a:prstGeom>
          <a:noFill/>
          <a:ln w="9525" cap="flat" cmpd="sng" algn="ctr">
            <a:solidFill>
              <a:schemeClr val="accent6"/>
            </a:solidFill>
            <a:prstDash val="solid"/>
            <a:round/>
            <a:headEnd type="none" w="med" len="med"/>
            <a:tailEnd type="none" w="med" len="med"/>
          </a:ln>
          <a:effectLst/>
        </p:spPr>
        <p:txBody>
          <a:bodyPr/>
          <a:lstStyle/>
          <a:p>
            <a:pPr eaLnBrk="0" hangingPunct="0">
              <a:defRPr/>
            </a:pPr>
            <a:endParaRPr lang="en-US" dirty="0"/>
          </a:p>
        </p:txBody>
      </p:sp>
      <p:sp>
        <p:nvSpPr>
          <p:cNvPr id="35" name="Arc 34"/>
          <p:cNvSpPr/>
          <p:nvPr/>
        </p:nvSpPr>
        <p:spPr bwMode="auto">
          <a:xfrm rot="16394694" flipH="1">
            <a:off x="6123967" y="-730238"/>
            <a:ext cx="1622425" cy="11964987"/>
          </a:xfrm>
          <a:prstGeom prst="arc">
            <a:avLst>
              <a:gd name="adj1" fmla="val 16200000"/>
              <a:gd name="adj2" fmla="val 3108098"/>
            </a:avLst>
          </a:prstGeom>
          <a:noFill/>
          <a:ln w="9525" cap="flat" cmpd="sng" algn="ctr">
            <a:solidFill>
              <a:schemeClr val="accent6"/>
            </a:solidFill>
            <a:prstDash val="solid"/>
            <a:round/>
            <a:headEnd type="none" w="med" len="med"/>
            <a:tailEnd type="none" w="med" len="med"/>
          </a:ln>
          <a:effectLst/>
        </p:spPr>
        <p:txBody>
          <a:bodyPr/>
          <a:lstStyle/>
          <a:p>
            <a:pPr eaLnBrk="0" hangingPunct="0">
              <a:defRPr/>
            </a:pPr>
            <a:endParaRPr lang="en-US" dirty="0"/>
          </a:p>
        </p:txBody>
      </p:sp>
      <p:sp>
        <p:nvSpPr>
          <p:cNvPr id="12316" name="TextBox 36"/>
          <p:cNvSpPr txBox="1">
            <a:spLocks noChangeArrowheads="1"/>
          </p:cNvSpPr>
          <p:nvPr/>
        </p:nvSpPr>
        <p:spPr bwMode="auto">
          <a:xfrm>
            <a:off x="5715000" y="5029200"/>
            <a:ext cx="838200" cy="461963"/>
          </a:xfrm>
          <a:prstGeom prst="rect">
            <a:avLst/>
          </a:prstGeom>
          <a:noFill/>
          <a:ln w="9525">
            <a:noFill/>
            <a:miter lim="800000"/>
            <a:headEnd/>
            <a:tailEnd/>
          </a:ln>
        </p:spPr>
        <p:txBody>
          <a:bodyPr>
            <a:spAutoFit/>
          </a:bodyPr>
          <a:lstStyle/>
          <a:p>
            <a:pPr eaLnBrk="0" hangingPunct="0"/>
            <a:r>
              <a:rPr lang="en-US" dirty="0"/>
              <a:t>CO</a:t>
            </a:r>
            <a:r>
              <a:rPr lang="en-US" baseline="-25000" dirty="0"/>
              <a:t>2</a:t>
            </a:r>
          </a:p>
        </p:txBody>
      </p:sp>
      <p:sp>
        <p:nvSpPr>
          <p:cNvPr id="12318" name="TextBox 38"/>
          <p:cNvSpPr txBox="1">
            <a:spLocks noChangeArrowheads="1"/>
          </p:cNvSpPr>
          <p:nvPr/>
        </p:nvSpPr>
        <p:spPr bwMode="auto">
          <a:xfrm>
            <a:off x="5105400" y="5024437"/>
            <a:ext cx="762000" cy="461963"/>
          </a:xfrm>
          <a:prstGeom prst="rect">
            <a:avLst/>
          </a:prstGeom>
          <a:noFill/>
          <a:ln w="9525">
            <a:noFill/>
            <a:miter lim="800000"/>
            <a:headEnd/>
            <a:tailEnd/>
          </a:ln>
        </p:spPr>
        <p:txBody>
          <a:bodyPr>
            <a:spAutoFit/>
          </a:bodyPr>
          <a:lstStyle/>
          <a:p>
            <a:pPr eaLnBrk="0" hangingPunct="0"/>
            <a:r>
              <a:rPr lang="en-US" dirty="0"/>
              <a:t>H</a:t>
            </a:r>
            <a:r>
              <a:rPr lang="en-US" baseline="-25000" dirty="0"/>
              <a:t>2</a:t>
            </a:r>
            <a:r>
              <a:rPr lang="en-US" dirty="0"/>
              <a:t>O</a:t>
            </a:r>
            <a:endParaRPr lang="en-US" baseline="-25000" dirty="0"/>
          </a:p>
        </p:txBody>
      </p:sp>
      <p:sp>
        <p:nvSpPr>
          <p:cNvPr id="12319" name="Up-Down Arrow 39"/>
          <p:cNvSpPr>
            <a:spLocks noChangeArrowheads="1"/>
          </p:cNvSpPr>
          <p:nvPr/>
        </p:nvSpPr>
        <p:spPr bwMode="auto">
          <a:xfrm>
            <a:off x="4495800" y="5410200"/>
            <a:ext cx="484188" cy="990600"/>
          </a:xfrm>
          <a:prstGeom prst="upDownArrow">
            <a:avLst>
              <a:gd name="adj1" fmla="val 50000"/>
              <a:gd name="adj2" fmla="val 50049"/>
            </a:avLst>
          </a:prstGeom>
          <a:solidFill>
            <a:srgbClr val="FF0000"/>
          </a:solidFill>
          <a:ln w="9525">
            <a:solidFill>
              <a:schemeClr val="tx1"/>
            </a:solidFill>
            <a:round/>
            <a:headEnd/>
            <a:tailEnd/>
          </a:ln>
        </p:spPr>
        <p:txBody>
          <a:bodyPr/>
          <a:lstStyle/>
          <a:p>
            <a:pPr eaLnBrk="0" hangingPunct="0"/>
            <a:endParaRPr lang="en-US" dirty="0"/>
          </a:p>
        </p:txBody>
      </p:sp>
      <p:sp>
        <p:nvSpPr>
          <p:cNvPr id="12320" name="TextBox 40"/>
          <p:cNvSpPr txBox="1">
            <a:spLocks noChangeArrowheads="1"/>
          </p:cNvSpPr>
          <p:nvPr/>
        </p:nvSpPr>
        <p:spPr bwMode="auto">
          <a:xfrm>
            <a:off x="3886200" y="5329237"/>
            <a:ext cx="838200" cy="461963"/>
          </a:xfrm>
          <a:prstGeom prst="rect">
            <a:avLst/>
          </a:prstGeom>
          <a:noFill/>
          <a:ln w="9525">
            <a:noFill/>
            <a:miter lim="800000"/>
            <a:headEnd/>
            <a:tailEnd/>
          </a:ln>
        </p:spPr>
        <p:txBody>
          <a:bodyPr wrap="none">
            <a:spAutoFit/>
          </a:bodyPr>
          <a:lstStyle/>
          <a:p>
            <a:pPr eaLnBrk="0" hangingPunct="0"/>
            <a:r>
              <a:rPr lang="en-US" dirty="0"/>
              <a:t>Heat</a:t>
            </a:r>
          </a:p>
        </p:txBody>
      </p:sp>
      <p:sp>
        <p:nvSpPr>
          <p:cNvPr id="12321" name="TextBox 41"/>
          <p:cNvSpPr txBox="1">
            <a:spLocks noChangeArrowheads="1"/>
          </p:cNvSpPr>
          <p:nvPr/>
        </p:nvSpPr>
        <p:spPr bwMode="auto">
          <a:xfrm>
            <a:off x="4495800" y="5100637"/>
            <a:ext cx="681038" cy="461963"/>
          </a:xfrm>
          <a:prstGeom prst="rect">
            <a:avLst/>
          </a:prstGeom>
          <a:noFill/>
          <a:ln w="9525">
            <a:noFill/>
            <a:miter lim="800000"/>
            <a:headEnd/>
            <a:tailEnd/>
          </a:ln>
        </p:spPr>
        <p:txBody>
          <a:bodyPr wrap="none">
            <a:spAutoFit/>
          </a:bodyPr>
          <a:lstStyle/>
          <a:p>
            <a:pPr eaLnBrk="0" hangingPunct="0"/>
            <a:r>
              <a:rPr lang="en-US" dirty="0"/>
              <a:t>day</a:t>
            </a:r>
          </a:p>
        </p:txBody>
      </p:sp>
      <p:sp>
        <p:nvSpPr>
          <p:cNvPr id="12322" name="TextBox 42"/>
          <p:cNvSpPr txBox="1">
            <a:spLocks noChangeArrowheads="1"/>
          </p:cNvSpPr>
          <p:nvPr/>
        </p:nvSpPr>
        <p:spPr bwMode="auto">
          <a:xfrm>
            <a:off x="4419600" y="6319837"/>
            <a:ext cx="852488" cy="461963"/>
          </a:xfrm>
          <a:prstGeom prst="rect">
            <a:avLst/>
          </a:prstGeom>
          <a:noFill/>
          <a:ln w="9525">
            <a:noFill/>
            <a:miter lim="800000"/>
            <a:headEnd/>
            <a:tailEnd/>
          </a:ln>
        </p:spPr>
        <p:txBody>
          <a:bodyPr wrap="none">
            <a:spAutoFit/>
          </a:bodyPr>
          <a:lstStyle/>
          <a:p>
            <a:pPr eaLnBrk="0" hangingPunct="0"/>
            <a:r>
              <a:rPr lang="en-US" dirty="0"/>
              <a:t>night</a:t>
            </a:r>
          </a:p>
        </p:txBody>
      </p:sp>
      <p:sp>
        <p:nvSpPr>
          <p:cNvPr id="12323" name="Right Arrow 35"/>
          <p:cNvSpPr>
            <a:spLocks noChangeArrowheads="1"/>
          </p:cNvSpPr>
          <p:nvPr/>
        </p:nvSpPr>
        <p:spPr bwMode="auto">
          <a:xfrm>
            <a:off x="7772400" y="3505200"/>
            <a:ext cx="1130300" cy="228600"/>
          </a:xfrm>
          <a:prstGeom prst="rightArrow">
            <a:avLst>
              <a:gd name="adj1" fmla="val 50000"/>
              <a:gd name="adj2" fmla="val 49967"/>
            </a:avLst>
          </a:prstGeom>
          <a:solidFill>
            <a:schemeClr val="accent1"/>
          </a:solidFill>
          <a:ln w="9525">
            <a:solidFill>
              <a:schemeClr val="tx1"/>
            </a:solidFill>
            <a:round/>
            <a:headEnd/>
            <a:tailEnd/>
          </a:ln>
        </p:spPr>
        <p:txBody>
          <a:bodyPr/>
          <a:lstStyle/>
          <a:p>
            <a:pPr eaLnBrk="0" hangingPunct="0"/>
            <a:endParaRPr lang="en-US" dirty="0"/>
          </a:p>
        </p:txBody>
      </p:sp>
      <p:sp>
        <p:nvSpPr>
          <p:cNvPr id="62" name="Arc 61"/>
          <p:cNvSpPr/>
          <p:nvPr/>
        </p:nvSpPr>
        <p:spPr bwMode="auto">
          <a:xfrm rot="15961694">
            <a:off x="7064804" y="-4133588"/>
            <a:ext cx="1573213" cy="11964987"/>
          </a:xfrm>
          <a:prstGeom prst="arc">
            <a:avLst>
              <a:gd name="adj1" fmla="val 16200000"/>
              <a:gd name="adj2" fmla="val 2354861"/>
            </a:avLst>
          </a:prstGeom>
          <a:noFill/>
          <a:ln w="9525" cap="flat" cmpd="sng" algn="ctr">
            <a:solidFill>
              <a:schemeClr val="accent6"/>
            </a:solidFill>
            <a:prstDash val="solid"/>
            <a:round/>
            <a:headEnd type="none" w="med" len="med"/>
            <a:tailEnd type="none" w="med" len="med"/>
          </a:ln>
          <a:effectLst/>
        </p:spPr>
        <p:txBody>
          <a:bodyPr/>
          <a:lstStyle/>
          <a:p>
            <a:pPr eaLnBrk="0" hangingPunct="0">
              <a:defRPr/>
            </a:pPr>
            <a:endParaRPr lang="en-US" dirty="0"/>
          </a:p>
        </p:txBody>
      </p:sp>
      <p:sp>
        <p:nvSpPr>
          <p:cNvPr id="91" name="Circular Arrow 90"/>
          <p:cNvSpPr/>
          <p:nvPr/>
        </p:nvSpPr>
        <p:spPr>
          <a:xfrm rot="4586612">
            <a:off x="2352773" y="3791623"/>
            <a:ext cx="685800" cy="5207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2" name="Circular Arrow 91"/>
          <p:cNvSpPr/>
          <p:nvPr/>
        </p:nvSpPr>
        <p:spPr>
          <a:xfrm rot="2036190">
            <a:off x="1905646" y="1958713"/>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3" name="Circular Arrow 92"/>
          <p:cNvSpPr/>
          <p:nvPr/>
        </p:nvSpPr>
        <p:spPr>
          <a:xfrm rot="2036190">
            <a:off x="2362846" y="2168787"/>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4" name="Circular Arrow 93"/>
          <p:cNvSpPr/>
          <p:nvPr/>
        </p:nvSpPr>
        <p:spPr>
          <a:xfrm rot="2036190">
            <a:off x="305446" y="2187313"/>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5" name="Circular Arrow 94"/>
          <p:cNvSpPr/>
          <p:nvPr/>
        </p:nvSpPr>
        <p:spPr>
          <a:xfrm rot="2036190">
            <a:off x="762646" y="2263513"/>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6" name="Circular Arrow 95"/>
          <p:cNvSpPr/>
          <p:nvPr/>
        </p:nvSpPr>
        <p:spPr>
          <a:xfrm rot="2036190">
            <a:off x="915046" y="4759587"/>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7" name="Circular Arrow 96"/>
          <p:cNvSpPr/>
          <p:nvPr/>
        </p:nvSpPr>
        <p:spPr>
          <a:xfrm rot="2036190">
            <a:off x="1447154" y="4988187"/>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8" name="Circular Arrow 97"/>
          <p:cNvSpPr/>
          <p:nvPr/>
        </p:nvSpPr>
        <p:spPr>
          <a:xfrm rot="2036190">
            <a:off x="2894954" y="1653913"/>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9" name="Circular Arrow 98"/>
          <p:cNvSpPr/>
          <p:nvPr/>
        </p:nvSpPr>
        <p:spPr>
          <a:xfrm rot="2036190">
            <a:off x="1296046" y="1806313"/>
            <a:ext cx="304800" cy="368300"/>
          </a:xfrm>
          <a:prstGeom prst="circularArrow">
            <a:avLst>
              <a:gd name="adj1" fmla="val 12500"/>
              <a:gd name="adj2" fmla="val 1142319"/>
              <a:gd name="adj3" fmla="val 20457681"/>
              <a:gd name="adj4" fmla="val 274915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01" name="Circular Arrow 100"/>
          <p:cNvSpPr/>
          <p:nvPr/>
        </p:nvSpPr>
        <p:spPr>
          <a:xfrm>
            <a:off x="5105400" y="2438400"/>
            <a:ext cx="762000" cy="6096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03" name="Circular Arrow 102"/>
          <p:cNvSpPr/>
          <p:nvPr/>
        </p:nvSpPr>
        <p:spPr>
          <a:xfrm flipH="1">
            <a:off x="1981200" y="2209800"/>
            <a:ext cx="533400" cy="2667000"/>
          </a:xfrm>
          <a:prstGeom prst="circularArrow">
            <a:avLst>
              <a:gd name="adj1" fmla="val 13931"/>
              <a:gd name="adj2" fmla="val 970825"/>
              <a:gd name="adj3" fmla="val 19870214"/>
              <a:gd name="adj4" fmla="val 1120401"/>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04" name="Circular Arrow 103"/>
          <p:cNvSpPr/>
          <p:nvPr/>
        </p:nvSpPr>
        <p:spPr>
          <a:xfrm>
            <a:off x="6477000" y="4572000"/>
            <a:ext cx="749300" cy="9017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12" name="Circular Arrow 111"/>
          <p:cNvSpPr/>
          <p:nvPr/>
        </p:nvSpPr>
        <p:spPr>
          <a:xfrm flipH="1">
            <a:off x="4495800" y="1981200"/>
            <a:ext cx="457200" cy="31242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13" name="Circular Arrow 112"/>
          <p:cNvSpPr/>
          <p:nvPr/>
        </p:nvSpPr>
        <p:spPr>
          <a:xfrm flipH="1">
            <a:off x="6019800" y="1676400"/>
            <a:ext cx="381000" cy="35814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15" name="Right Arrow 35"/>
          <p:cNvSpPr>
            <a:spLocks noChangeArrowheads="1"/>
          </p:cNvSpPr>
          <p:nvPr/>
        </p:nvSpPr>
        <p:spPr bwMode="auto">
          <a:xfrm rot="21107294">
            <a:off x="3515" y="3500540"/>
            <a:ext cx="671010" cy="206038"/>
          </a:xfrm>
          <a:prstGeom prst="rightArrow">
            <a:avLst>
              <a:gd name="adj1" fmla="val 50000"/>
              <a:gd name="adj2" fmla="val 49967"/>
            </a:avLst>
          </a:prstGeom>
          <a:solidFill>
            <a:schemeClr val="accent1"/>
          </a:solidFill>
          <a:ln w="9525">
            <a:solidFill>
              <a:schemeClr val="tx1"/>
            </a:solidFill>
            <a:round/>
            <a:headEnd/>
            <a:tailEnd/>
          </a:ln>
        </p:spPr>
        <p:txBody>
          <a:bodyPr/>
          <a:lstStyle/>
          <a:p>
            <a:pPr eaLnBrk="0" hangingPunct="0"/>
            <a:endParaRPr lang="en-US" dirty="0"/>
          </a:p>
        </p:txBody>
      </p:sp>
      <p:sp>
        <p:nvSpPr>
          <p:cNvPr id="109" name="Title 1"/>
          <p:cNvSpPr>
            <a:spLocks noGrp="1"/>
          </p:cNvSpPr>
          <p:nvPr>
            <p:ph type="title"/>
          </p:nvPr>
        </p:nvSpPr>
        <p:spPr>
          <a:xfrm>
            <a:off x="0" y="0"/>
            <a:ext cx="9296400" cy="1143000"/>
          </a:xfrm>
        </p:spPr>
        <p:txBody>
          <a:bodyPr>
            <a:normAutofit/>
          </a:bodyPr>
          <a:lstStyle/>
          <a:p>
            <a:r>
              <a:rPr lang="en-US" sz="2400" b="1" dirty="0" smtClean="0">
                <a:solidFill>
                  <a:srgbClr val="0000FF"/>
                </a:solidFill>
              </a:rPr>
              <a:t>Conceptual model of Turbine-crop Interaction via mean wind and turbulence fields, adapted from </a:t>
            </a:r>
            <a:r>
              <a:rPr lang="en-US" sz="2400" b="1" i="1" dirty="0" smtClean="0">
                <a:solidFill>
                  <a:srgbClr val="0000FF"/>
                </a:solidFill>
              </a:rPr>
              <a:t>Wang and Takle (1995)</a:t>
            </a:r>
          </a:p>
        </p:txBody>
      </p:sp>
      <p:sp>
        <p:nvSpPr>
          <p:cNvPr id="110" name="TextBox 109"/>
          <p:cNvSpPr txBox="1"/>
          <p:nvPr/>
        </p:nvSpPr>
        <p:spPr>
          <a:xfrm>
            <a:off x="1752600" y="5410200"/>
            <a:ext cx="510076" cy="1015663"/>
          </a:xfrm>
          <a:prstGeom prst="rect">
            <a:avLst/>
          </a:prstGeom>
          <a:noFill/>
        </p:spPr>
        <p:txBody>
          <a:bodyPr wrap="none" rtlCol="0">
            <a:spAutoFit/>
          </a:bodyPr>
          <a:lstStyle/>
          <a:p>
            <a:r>
              <a:rPr lang="en-US" sz="6000" b="1" dirty="0" smtClean="0">
                <a:solidFill>
                  <a:srgbClr val="FF0000"/>
                </a:solidFill>
              </a:rPr>
              <a:t>L</a:t>
            </a:r>
            <a:endParaRPr lang="en-US" sz="6000" b="1" dirty="0">
              <a:solidFill>
                <a:srgbClr val="FF0000"/>
              </a:solidFill>
            </a:endParaRPr>
          </a:p>
        </p:txBody>
      </p:sp>
      <p:sp>
        <p:nvSpPr>
          <p:cNvPr id="114" name="TextBox 113"/>
          <p:cNvSpPr txBox="1"/>
          <p:nvPr/>
        </p:nvSpPr>
        <p:spPr>
          <a:xfrm>
            <a:off x="685800" y="5410200"/>
            <a:ext cx="670376" cy="1015663"/>
          </a:xfrm>
          <a:prstGeom prst="rect">
            <a:avLst/>
          </a:prstGeom>
          <a:noFill/>
        </p:spPr>
        <p:txBody>
          <a:bodyPr wrap="none" rtlCol="0">
            <a:spAutoFit/>
          </a:bodyPr>
          <a:lstStyle/>
          <a:p>
            <a:r>
              <a:rPr lang="en-US" sz="6000" b="1" dirty="0" smtClean="0">
                <a:solidFill>
                  <a:srgbClr val="0070C0"/>
                </a:solidFill>
              </a:rPr>
              <a:t>H</a:t>
            </a:r>
            <a:endParaRPr lang="en-US" sz="6000" b="1" dirty="0">
              <a:solidFill>
                <a:srgbClr val="0070C0"/>
              </a:solidFill>
            </a:endParaRPr>
          </a:p>
        </p:txBody>
      </p:sp>
      <p:sp>
        <p:nvSpPr>
          <p:cNvPr id="118" name="TextBox 117"/>
          <p:cNvSpPr txBox="1"/>
          <p:nvPr/>
        </p:nvSpPr>
        <p:spPr>
          <a:xfrm>
            <a:off x="1752600" y="3048000"/>
            <a:ext cx="510076" cy="1015663"/>
          </a:xfrm>
          <a:prstGeom prst="rect">
            <a:avLst/>
          </a:prstGeom>
          <a:noFill/>
        </p:spPr>
        <p:txBody>
          <a:bodyPr wrap="none" rtlCol="0">
            <a:spAutoFit/>
          </a:bodyPr>
          <a:lstStyle/>
          <a:p>
            <a:r>
              <a:rPr lang="en-US" sz="6000" b="1" dirty="0" smtClean="0">
                <a:solidFill>
                  <a:srgbClr val="FF0000"/>
                </a:solidFill>
              </a:rPr>
              <a:t>L</a:t>
            </a:r>
            <a:endParaRPr lang="en-US" sz="6000" b="1" dirty="0">
              <a:solidFill>
                <a:srgbClr val="FF0000"/>
              </a:solidFill>
            </a:endParaRPr>
          </a:p>
        </p:txBody>
      </p:sp>
      <p:sp>
        <p:nvSpPr>
          <p:cNvPr id="119" name="TextBox 118"/>
          <p:cNvSpPr txBox="1"/>
          <p:nvPr/>
        </p:nvSpPr>
        <p:spPr>
          <a:xfrm>
            <a:off x="685800" y="3048000"/>
            <a:ext cx="685800" cy="1015663"/>
          </a:xfrm>
          <a:prstGeom prst="rect">
            <a:avLst/>
          </a:prstGeom>
          <a:noFill/>
        </p:spPr>
        <p:txBody>
          <a:bodyPr wrap="square" rtlCol="0">
            <a:spAutoFit/>
          </a:bodyPr>
          <a:lstStyle/>
          <a:p>
            <a:r>
              <a:rPr lang="en-US" sz="6000" b="1" dirty="0" smtClean="0">
                <a:solidFill>
                  <a:srgbClr val="0070C0"/>
                </a:solidFill>
              </a:rPr>
              <a:t>H</a:t>
            </a:r>
            <a:endParaRPr lang="en-US" sz="6000" b="1" dirty="0">
              <a:solidFill>
                <a:srgbClr val="0070C0"/>
              </a:solidFill>
            </a:endParaRPr>
          </a:p>
        </p:txBody>
      </p:sp>
      <p:sp>
        <p:nvSpPr>
          <p:cNvPr id="120" name="Right Arrow 35"/>
          <p:cNvSpPr>
            <a:spLocks noChangeArrowheads="1"/>
          </p:cNvSpPr>
          <p:nvPr/>
        </p:nvSpPr>
        <p:spPr bwMode="auto">
          <a:xfrm rot="21185736">
            <a:off x="9662" y="4542641"/>
            <a:ext cx="512773" cy="213354"/>
          </a:xfrm>
          <a:prstGeom prst="rightArrow">
            <a:avLst>
              <a:gd name="adj1" fmla="val 50000"/>
              <a:gd name="adj2" fmla="val 49967"/>
            </a:avLst>
          </a:prstGeom>
          <a:solidFill>
            <a:schemeClr val="accent1"/>
          </a:solidFill>
          <a:ln w="9525">
            <a:solidFill>
              <a:schemeClr val="tx1"/>
            </a:solidFill>
            <a:round/>
            <a:headEnd/>
            <a:tailEnd/>
          </a:ln>
        </p:spPr>
        <p:txBody>
          <a:bodyPr/>
          <a:lstStyle/>
          <a:p>
            <a:pPr eaLnBrk="0" hangingPunct="0"/>
            <a:endParaRPr lang="en-US" dirty="0"/>
          </a:p>
        </p:txBody>
      </p:sp>
      <p:sp>
        <p:nvSpPr>
          <p:cNvPr id="121" name="Right Arrow 35"/>
          <p:cNvSpPr>
            <a:spLocks noChangeArrowheads="1"/>
          </p:cNvSpPr>
          <p:nvPr/>
        </p:nvSpPr>
        <p:spPr bwMode="auto">
          <a:xfrm rot="10800000">
            <a:off x="76201" y="5867400"/>
            <a:ext cx="152400" cy="228600"/>
          </a:xfrm>
          <a:prstGeom prst="rightArrow">
            <a:avLst>
              <a:gd name="adj1" fmla="val 50000"/>
              <a:gd name="adj2" fmla="val 49967"/>
            </a:avLst>
          </a:prstGeom>
          <a:solidFill>
            <a:schemeClr val="accent1"/>
          </a:solidFill>
          <a:ln w="9525">
            <a:solidFill>
              <a:schemeClr val="tx1"/>
            </a:solidFill>
            <a:round/>
            <a:headEnd/>
            <a:tailEnd/>
          </a:ln>
          <a:scene3d>
            <a:camera prst="orthographicFront">
              <a:rot lat="0" lon="0" rev="10800000"/>
            </a:camera>
            <a:lightRig rig="threePt" dir="t"/>
          </a:scene3d>
        </p:spPr>
        <p:txBody>
          <a:bodyPr/>
          <a:lstStyle/>
          <a:p>
            <a:pPr eaLnBrk="0" hangingPunct="0"/>
            <a:endParaRPr lang="en-US" dirty="0"/>
          </a:p>
        </p:txBody>
      </p:sp>
      <p:sp>
        <p:nvSpPr>
          <p:cNvPr id="122" name="Right Arrow 35"/>
          <p:cNvSpPr>
            <a:spLocks noChangeArrowheads="1"/>
          </p:cNvSpPr>
          <p:nvPr/>
        </p:nvSpPr>
        <p:spPr bwMode="auto">
          <a:xfrm rot="10800000">
            <a:off x="2209800" y="5867400"/>
            <a:ext cx="304800" cy="228600"/>
          </a:xfrm>
          <a:prstGeom prst="rightArrow">
            <a:avLst>
              <a:gd name="adj1" fmla="val 50000"/>
              <a:gd name="adj2" fmla="val 49967"/>
            </a:avLst>
          </a:prstGeom>
          <a:solidFill>
            <a:schemeClr val="accent1"/>
          </a:solidFill>
          <a:ln w="9525">
            <a:solidFill>
              <a:schemeClr val="tx1"/>
            </a:solidFill>
            <a:round/>
            <a:headEnd/>
            <a:tailEnd/>
          </a:ln>
          <a:scene3d>
            <a:camera prst="orthographicFront">
              <a:rot lat="0" lon="0" rev="10800000"/>
            </a:camera>
            <a:lightRig rig="threePt" dir="t"/>
          </a:scene3d>
        </p:spPr>
        <p:txBody>
          <a:bodyPr/>
          <a:lstStyle/>
          <a:p>
            <a:pPr eaLnBrk="0" hangingPunct="0"/>
            <a:endParaRPr lang="en-US" dirty="0"/>
          </a:p>
        </p:txBody>
      </p:sp>
      <p:sp>
        <p:nvSpPr>
          <p:cNvPr id="123" name="Right Arrow 35"/>
          <p:cNvSpPr>
            <a:spLocks noChangeArrowheads="1"/>
          </p:cNvSpPr>
          <p:nvPr/>
        </p:nvSpPr>
        <p:spPr bwMode="auto">
          <a:xfrm rot="11738165">
            <a:off x="2689688" y="4711558"/>
            <a:ext cx="450873" cy="230263"/>
          </a:xfrm>
          <a:prstGeom prst="rightArrow">
            <a:avLst>
              <a:gd name="adj1" fmla="val 50000"/>
              <a:gd name="adj2" fmla="val 49967"/>
            </a:avLst>
          </a:prstGeom>
          <a:solidFill>
            <a:schemeClr val="accent1"/>
          </a:solidFill>
          <a:ln w="9525">
            <a:solidFill>
              <a:schemeClr val="tx1"/>
            </a:solidFill>
            <a:round/>
            <a:headEnd/>
            <a:tailEnd/>
          </a:ln>
          <a:scene3d>
            <a:camera prst="orthographicFront">
              <a:rot lat="0" lon="0" rev="10800000"/>
            </a:camera>
            <a:lightRig rig="threePt" dir="t"/>
          </a:scene3d>
        </p:spPr>
        <p:txBody>
          <a:bodyPr/>
          <a:lstStyle/>
          <a:p>
            <a:pPr eaLnBrk="0" hangingPunct="0"/>
            <a:endParaRPr lang="en-US" dirty="0"/>
          </a:p>
        </p:txBody>
      </p:sp>
      <p:sp>
        <p:nvSpPr>
          <p:cNvPr id="124" name="Right Arrow 35"/>
          <p:cNvSpPr>
            <a:spLocks noChangeArrowheads="1"/>
          </p:cNvSpPr>
          <p:nvPr/>
        </p:nvSpPr>
        <p:spPr bwMode="auto">
          <a:xfrm rot="21051945">
            <a:off x="715" y="1353938"/>
            <a:ext cx="1058587" cy="179021"/>
          </a:xfrm>
          <a:prstGeom prst="rightArrow">
            <a:avLst>
              <a:gd name="adj1" fmla="val 50000"/>
              <a:gd name="adj2" fmla="val 49967"/>
            </a:avLst>
          </a:prstGeom>
          <a:solidFill>
            <a:schemeClr val="accent1"/>
          </a:solidFill>
          <a:ln w="9525">
            <a:solidFill>
              <a:schemeClr val="tx1"/>
            </a:solidFill>
            <a:round/>
            <a:headEnd/>
            <a:tailEnd/>
          </a:ln>
        </p:spPr>
        <p:txBody>
          <a:bodyPr/>
          <a:lstStyle/>
          <a:p>
            <a:pPr eaLnBrk="0" hangingPunct="0"/>
            <a:endParaRPr lang="en-US" dirty="0"/>
          </a:p>
        </p:txBody>
      </p:sp>
      <p:sp>
        <p:nvSpPr>
          <p:cNvPr id="125" name="Right Arrow 35"/>
          <p:cNvSpPr>
            <a:spLocks noChangeArrowheads="1"/>
          </p:cNvSpPr>
          <p:nvPr/>
        </p:nvSpPr>
        <p:spPr bwMode="auto">
          <a:xfrm>
            <a:off x="1905000" y="1219200"/>
            <a:ext cx="1136218" cy="163036"/>
          </a:xfrm>
          <a:prstGeom prst="rightArrow">
            <a:avLst>
              <a:gd name="adj1" fmla="val 50000"/>
              <a:gd name="adj2" fmla="val 49967"/>
            </a:avLst>
          </a:prstGeom>
          <a:solidFill>
            <a:schemeClr val="accent1"/>
          </a:solidFill>
          <a:ln w="9525">
            <a:solidFill>
              <a:schemeClr val="tx1"/>
            </a:solidFill>
            <a:round/>
            <a:headEnd/>
            <a:tailEnd/>
          </a:ln>
        </p:spPr>
        <p:txBody>
          <a:bodyPr/>
          <a:lstStyle/>
          <a:p>
            <a:pPr eaLnBrk="0" hangingPunct="0"/>
            <a:endParaRPr lang="en-US" dirty="0"/>
          </a:p>
        </p:txBody>
      </p:sp>
      <p:sp>
        <p:nvSpPr>
          <p:cNvPr id="63" name="TextBox 62"/>
          <p:cNvSpPr txBox="1"/>
          <p:nvPr/>
        </p:nvSpPr>
        <p:spPr>
          <a:xfrm>
            <a:off x="0" y="3886200"/>
            <a:ext cx="1608004" cy="646331"/>
          </a:xfrm>
          <a:prstGeom prst="rect">
            <a:avLst/>
          </a:prstGeom>
          <a:noFill/>
        </p:spPr>
        <p:txBody>
          <a:bodyPr wrap="none" rtlCol="0">
            <a:spAutoFit/>
          </a:bodyPr>
          <a:lstStyle/>
          <a:p>
            <a:r>
              <a:rPr lang="en-US" b="1" dirty="0" smtClean="0">
                <a:solidFill>
                  <a:srgbClr val="7030A0"/>
                </a:solidFill>
              </a:rPr>
              <a:t>wind-ward</a:t>
            </a:r>
          </a:p>
          <a:p>
            <a:r>
              <a:rPr lang="en-US" b="1" dirty="0" smtClean="0">
                <a:solidFill>
                  <a:srgbClr val="7030A0"/>
                </a:solidFill>
              </a:rPr>
              <a:t>reduction zone</a:t>
            </a:r>
            <a:endParaRPr lang="en-US" b="1" dirty="0">
              <a:solidFill>
                <a:srgbClr val="7030A0"/>
              </a:solidFill>
            </a:endParaRPr>
          </a:p>
        </p:txBody>
      </p:sp>
      <p:sp>
        <p:nvSpPr>
          <p:cNvPr id="64" name="TextBox 63"/>
          <p:cNvSpPr txBox="1"/>
          <p:nvPr/>
        </p:nvSpPr>
        <p:spPr>
          <a:xfrm>
            <a:off x="1524000" y="6019800"/>
            <a:ext cx="3048000" cy="646331"/>
          </a:xfrm>
          <a:prstGeom prst="rect">
            <a:avLst/>
          </a:prstGeom>
          <a:noFill/>
        </p:spPr>
        <p:txBody>
          <a:bodyPr wrap="square" rtlCol="0">
            <a:spAutoFit/>
          </a:bodyPr>
          <a:lstStyle/>
          <a:p>
            <a:r>
              <a:rPr lang="en-US" b="1" dirty="0" smtClean="0">
                <a:solidFill>
                  <a:srgbClr val="7030A0"/>
                </a:solidFill>
              </a:rPr>
              <a:t>leeward ‘bleed’ through and</a:t>
            </a:r>
          </a:p>
          <a:p>
            <a:r>
              <a:rPr lang="en-US" b="1" dirty="0" smtClean="0">
                <a:solidFill>
                  <a:srgbClr val="7030A0"/>
                </a:solidFill>
              </a:rPr>
              <a:t>speed up-zone</a:t>
            </a:r>
            <a:endParaRPr lang="en-US" b="1" dirty="0">
              <a:solidFill>
                <a:srgbClr val="7030A0"/>
              </a:solidFill>
            </a:endParaRPr>
          </a:p>
        </p:txBody>
      </p:sp>
      <p:sp>
        <p:nvSpPr>
          <p:cNvPr id="65" name="TextBox 64"/>
          <p:cNvSpPr txBox="1"/>
          <p:nvPr/>
        </p:nvSpPr>
        <p:spPr>
          <a:xfrm>
            <a:off x="533400" y="914400"/>
            <a:ext cx="2042162" cy="369332"/>
          </a:xfrm>
          <a:prstGeom prst="rect">
            <a:avLst/>
          </a:prstGeom>
          <a:noFill/>
        </p:spPr>
        <p:txBody>
          <a:bodyPr wrap="none" rtlCol="0">
            <a:spAutoFit/>
          </a:bodyPr>
          <a:lstStyle/>
          <a:p>
            <a:r>
              <a:rPr lang="en-US" b="1" dirty="0" smtClean="0">
                <a:solidFill>
                  <a:srgbClr val="7030A0"/>
                </a:solidFill>
              </a:rPr>
              <a:t>over-speeding</a:t>
            </a:r>
            <a:r>
              <a:rPr lang="en-US" b="1" dirty="0" smtClean="0"/>
              <a:t> </a:t>
            </a:r>
            <a:r>
              <a:rPr lang="en-US" b="1" dirty="0" smtClean="0">
                <a:solidFill>
                  <a:srgbClr val="7030A0"/>
                </a:solidFill>
              </a:rPr>
              <a:t>zone</a:t>
            </a:r>
            <a:endParaRPr lang="en-US" b="1" dirty="0">
              <a:solidFill>
                <a:srgbClr val="7030A0"/>
              </a:solidFill>
            </a:endParaRPr>
          </a:p>
        </p:txBody>
      </p:sp>
      <p:sp>
        <p:nvSpPr>
          <p:cNvPr id="66" name="TextBox 65"/>
          <p:cNvSpPr txBox="1"/>
          <p:nvPr/>
        </p:nvSpPr>
        <p:spPr>
          <a:xfrm>
            <a:off x="5185543" y="1383268"/>
            <a:ext cx="1443857" cy="369332"/>
          </a:xfrm>
          <a:prstGeom prst="rect">
            <a:avLst/>
          </a:prstGeom>
          <a:noFill/>
        </p:spPr>
        <p:txBody>
          <a:bodyPr wrap="none" rtlCol="0">
            <a:spAutoFit/>
          </a:bodyPr>
          <a:lstStyle/>
          <a:p>
            <a:r>
              <a:rPr lang="en-US" b="1" dirty="0" smtClean="0">
                <a:solidFill>
                  <a:srgbClr val="CC3300"/>
                </a:solidFill>
              </a:rPr>
              <a:t>turbine wake</a:t>
            </a:r>
            <a:endParaRPr lang="en-US" b="1" dirty="0">
              <a:solidFill>
                <a:srgbClr val="CC3300"/>
              </a:solidFill>
            </a:endParaRPr>
          </a:p>
        </p:txBody>
      </p:sp>
      <p:sp>
        <p:nvSpPr>
          <p:cNvPr id="67" name="Up-Down Arrow 39"/>
          <p:cNvSpPr>
            <a:spLocks noChangeArrowheads="1"/>
          </p:cNvSpPr>
          <p:nvPr/>
        </p:nvSpPr>
        <p:spPr bwMode="auto">
          <a:xfrm>
            <a:off x="5715000" y="5410200"/>
            <a:ext cx="484188" cy="990600"/>
          </a:xfrm>
          <a:prstGeom prst="upDownArrow">
            <a:avLst>
              <a:gd name="adj1" fmla="val 50000"/>
              <a:gd name="adj2" fmla="val 50049"/>
            </a:avLst>
          </a:prstGeom>
          <a:solidFill>
            <a:schemeClr val="accent6">
              <a:lumMod val="50000"/>
            </a:schemeClr>
          </a:solidFill>
          <a:ln w="9525">
            <a:solidFill>
              <a:schemeClr val="tx1"/>
            </a:solidFill>
            <a:round/>
            <a:headEnd/>
            <a:tailEnd/>
          </a:ln>
        </p:spPr>
        <p:txBody>
          <a:bodyPr/>
          <a:lstStyle/>
          <a:p>
            <a:pPr eaLnBrk="0" hangingPunct="0"/>
            <a:endParaRPr lang="en-US" dirty="0"/>
          </a:p>
        </p:txBody>
      </p:sp>
      <p:sp>
        <p:nvSpPr>
          <p:cNvPr id="68" name="Up-Down Arrow 39"/>
          <p:cNvSpPr>
            <a:spLocks noChangeArrowheads="1"/>
          </p:cNvSpPr>
          <p:nvPr/>
        </p:nvSpPr>
        <p:spPr bwMode="auto">
          <a:xfrm>
            <a:off x="5078412" y="5410200"/>
            <a:ext cx="484188" cy="990600"/>
          </a:xfrm>
          <a:prstGeom prst="upDownArrow">
            <a:avLst>
              <a:gd name="adj1" fmla="val 50000"/>
              <a:gd name="adj2" fmla="val 50049"/>
            </a:avLst>
          </a:prstGeom>
          <a:solidFill>
            <a:srgbClr val="0000FF"/>
          </a:solidFill>
          <a:ln w="9525">
            <a:solidFill>
              <a:schemeClr val="tx1"/>
            </a:solidFill>
            <a:round/>
            <a:headEnd/>
            <a:tailEnd/>
          </a:ln>
        </p:spPr>
        <p:txBody>
          <a:bodyPr/>
          <a:lstStyle/>
          <a:p>
            <a:pPr eaLnBrk="0" hangingPunct="0"/>
            <a:endParaRPr lang="en-US" dirty="0"/>
          </a:p>
        </p:txBody>
      </p:sp>
      <p:sp>
        <p:nvSpPr>
          <p:cNvPr id="69" name="TextBox 42"/>
          <p:cNvSpPr txBox="1">
            <a:spLocks noChangeArrowheads="1"/>
          </p:cNvSpPr>
          <p:nvPr/>
        </p:nvSpPr>
        <p:spPr bwMode="auto">
          <a:xfrm>
            <a:off x="6172200" y="5410200"/>
            <a:ext cx="852488" cy="461963"/>
          </a:xfrm>
          <a:prstGeom prst="rect">
            <a:avLst/>
          </a:prstGeom>
          <a:noFill/>
          <a:ln w="9525">
            <a:noFill/>
            <a:miter lim="800000"/>
            <a:headEnd/>
            <a:tailEnd/>
          </a:ln>
        </p:spPr>
        <p:txBody>
          <a:bodyPr wrap="none">
            <a:spAutoFit/>
          </a:bodyPr>
          <a:lstStyle/>
          <a:p>
            <a:pPr eaLnBrk="0" hangingPunct="0"/>
            <a:r>
              <a:rPr lang="en-US" dirty="0"/>
              <a:t>night</a:t>
            </a:r>
          </a:p>
        </p:txBody>
      </p:sp>
      <p:sp>
        <p:nvSpPr>
          <p:cNvPr id="70" name="TextBox 41"/>
          <p:cNvSpPr txBox="1">
            <a:spLocks noChangeArrowheads="1"/>
          </p:cNvSpPr>
          <p:nvPr/>
        </p:nvSpPr>
        <p:spPr bwMode="auto">
          <a:xfrm>
            <a:off x="6172200" y="6019800"/>
            <a:ext cx="681038" cy="461963"/>
          </a:xfrm>
          <a:prstGeom prst="rect">
            <a:avLst/>
          </a:prstGeom>
          <a:noFill/>
          <a:ln w="9525">
            <a:noFill/>
            <a:miter lim="800000"/>
            <a:headEnd/>
            <a:tailEnd/>
          </a:ln>
        </p:spPr>
        <p:txBody>
          <a:bodyPr wrap="none">
            <a:spAutoFit/>
          </a:bodyPr>
          <a:lstStyle/>
          <a:p>
            <a:pPr eaLnBrk="0" hangingPunct="0"/>
            <a:r>
              <a:rPr lang="en-US" dirty="0"/>
              <a:t>day</a:t>
            </a:r>
          </a:p>
        </p:txBody>
      </p:sp>
    </p:spTree>
    <p:extLst>
      <p:ext uri="{BB962C8B-B14F-4D97-AF65-F5344CB8AC3E}">
        <p14:creationId xmlns:p14="http://schemas.microsoft.com/office/powerpoint/2010/main" xmlns="" val="1013133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p:cNvGraphicFramePr>
            <a:graphicFrameLocks noChangeAspect="1"/>
          </p:cNvGraphicFramePr>
          <p:nvPr/>
        </p:nvGraphicFramePr>
        <p:xfrm>
          <a:off x="-76200" y="0"/>
          <a:ext cx="9372600" cy="6857999"/>
        </p:xfrm>
        <a:graphic>
          <a:graphicData uri="http://schemas.openxmlformats.org/presentationml/2006/ole">
            <p:oleObj spid="_x0000_s84994" name="Document" r:id="rId3" imgW="5486198" imgH="4140048" progId="Word.Document.12">
              <p:link updateAutomatic="1"/>
            </p:oleObj>
          </a:graphicData>
        </a:graphic>
      </p:graphicFrame>
      <p:sp>
        <p:nvSpPr>
          <p:cNvPr id="2" name="TextBox 1"/>
          <p:cNvSpPr txBox="1"/>
          <p:nvPr/>
        </p:nvSpPr>
        <p:spPr>
          <a:xfrm>
            <a:off x="990600" y="874693"/>
            <a:ext cx="8153401" cy="954107"/>
          </a:xfrm>
          <a:prstGeom prst="rect">
            <a:avLst/>
          </a:prstGeom>
          <a:noFill/>
        </p:spPr>
        <p:txBody>
          <a:bodyPr wrap="square" rtlCol="0">
            <a:spAutoFit/>
          </a:bodyPr>
          <a:lstStyle/>
          <a:p>
            <a:r>
              <a:rPr lang="en-US" sz="2800" b="1" dirty="0" smtClean="0"/>
              <a:t>Turbine wakes over the</a:t>
            </a:r>
          </a:p>
          <a:p>
            <a:r>
              <a:rPr lang="en-US" sz="2800" b="1" dirty="0" smtClean="0"/>
              <a:t> North sea near Denmark</a:t>
            </a:r>
            <a:endParaRPr lang="en-US" sz="2800" b="1" dirty="0"/>
          </a:p>
        </p:txBody>
      </p:sp>
      <p:sp>
        <p:nvSpPr>
          <p:cNvPr id="3" name="Rectangle 2"/>
          <p:cNvSpPr/>
          <p:nvPr/>
        </p:nvSpPr>
        <p:spPr>
          <a:xfrm>
            <a:off x="6244452" y="6153090"/>
            <a:ext cx="2213748" cy="400110"/>
          </a:xfrm>
          <a:prstGeom prst="rect">
            <a:avLst/>
          </a:prstGeom>
        </p:spPr>
        <p:txBody>
          <a:bodyPr wrap="none">
            <a:spAutoFit/>
          </a:bodyPr>
          <a:lstStyle/>
          <a:p>
            <a:r>
              <a:rPr lang="en-US" sz="2000" b="1" i="1" dirty="0" smtClean="0">
                <a:solidFill>
                  <a:schemeClr val="bg1"/>
                </a:solidFill>
              </a:rPr>
              <a:t>(Credit</a:t>
            </a:r>
            <a:r>
              <a:rPr lang="en-US" sz="2000" b="1" i="1" dirty="0">
                <a:solidFill>
                  <a:schemeClr val="bg1"/>
                </a:solidFill>
              </a:rPr>
              <a:t>: Vattenfall) </a:t>
            </a:r>
          </a:p>
        </p:txBody>
      </p:sp>
      <p:sp>
        <p:nvSpPr>
          <p:cNvPr id="15" name="Down Arrow 14"/>
          <p:cNvSpPr/>
          <p:nvPr/>
        </p:nvSpPr>
        <p:spPr>
          <a:xfrm rot="13313317">
            <a:off x="4602915" y="4851868"/>
            <a:ext cx="294389" cy="964264"/>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304800" y="5562600"/>
            <a:ext cx="3886200" cy="954107"/>
          </a:xfrm>
          <a:prstGeom prst="rect">
            <a:avLst/>
          </a:prstGeom>
          <a:noFill/>
        </p:spPr>
        <p:txBody>
          <a:bodyPr wrap="square" rtlCol="0">
            <a:spAutoFit/>
          </a:bodyPr>
          <a:lstStyle/>
          <a:p>
            <a:r>
              <a:rPr lang="en-US" sz="2800" dirty="0" smtClean="0">
                <a:solidFill>
                  <a:schemeClr val="bg1"/>
                </a:solidFill>
              </a:rPr>
              <a:t>Sea fog is created over</a:t>
            </a:r>
          </a:p>
          <a:p>
            <a:r>
              <a:rPr lang="en-US" sz="2800" dirty="0" smtClean="0">
                <a:solidFill>
                  <a:schemeClr val="bg1"/>
                </a:solidFill>
              </a:rPr>
              <a:t>Smooth ocean surface</a:t>
            </a:r>
            <a:endParaRPr lang="en-US" sz="2800" dirty="0">
              <a:solidFill>
                <a:schemeClr val="bg1"/>
              </a:solidFill>
            </a:endParaRPr>
          </a:p>
        </p:txBody>
      </p:sp>
    </p:spTree>
    <p:extLst>
      <p:ext uri="{BB962C8B-B14F-4D97-AF65-F5344CB8AC3E}">
        <p14:creationId xmlns:p14="http://schemas.microsoft.com/office/powerpoint/2010/main" xmlns="" val="740381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853548.JPG"/>
          <p:cNvPicPr>
            <a:picLocks noChangeAspect="1"/>
          </p:cNvPicPr>
          <p:nvPr/>
        </p:nvPicPr>
        <p:blipFill>
          <a:blip r:embed="rId2" cstate="print"/>
          <a:stretch>
            <a:fillRect/>
          </a:stretch>
        </p:blipFill>
        <p:spPr>
          <a:xfrm>
            <a:off x="0" y="1066800"/>
            <a:ext cx="3048000" cy="4953000"/>
          </a:xfrm>
          <a:prstGeom prst="rect">
            <a:avLst/>
          </a:prstGeom>
        </p:spPr>
      </p:pic>
      <p:sp>
        <p:nvSpPr>
          <p:cNvPr id="5" name="TextBox 4"/>
          <p:cNvSpPr txBox="1"/>
          <p:nvPr/>
        </p:nvSpPr>
        <p:spPr>
          <a:xfrm>
            <a:off x="609600" y="152400"/>
            <a:ext cx="7865999" cy="584775"/>
          </a:xfrm>
          <a:prstGeom prst="rect">
            <a:avLst/>
          </a:prstGeom>
          <a:noFill/>
        </p:spPr>
        <p:txBody>
          <a:bodyPr wrap="none" rtlCol="0">
            <a:spAutoFit/>
          </a:bodyPr>
          <a:lstStyle/>
          <a:p>
            <a:r>
              <a:rPr lang="en-US" sz="3200" b="1" dirty="0" smtClean="0">
                <a:solidFill>
                  <a:srgbClr val="0000FF"/>
                </a:solidFill>
              </a:rPr>
              <a:t>Detecting on-shore differences in turbulence </a:t>
            </a:r>
            <a:endParaRPr lang="en-US" sz="3200" b="1" dirty="0">
              <a:solidFill>
                <a:srgbClr val="0000FF"/>
              </a:solidFill>
            </a:endParaRPr>
          </a:p>
        </p:txBody>
      </p:sp>
      <p:pic>
        <p:nvPicPr>
          <p:cNvPr id="13" name="Picture 12" descr="C:\Users\Dan\Pictures\Oct rain Dec snow tracks wind farm\SN854572.JPG"/>
          <p:cNvPicPr>
            <a:picLocks noGrp="1" noChangeAspect="1" noChangeArrowheads="1"/>
          </p:cNvPicPr>
          <p:nvPr/>
        </p:nvPicPr>
        <p:blipFill>
          <a:blip r:embed="rId3" cstate="print"/>
          <a:srcRect/>
          <a:stretch>
            <a:fillRect/>
          </a:stretch>
        </p:blipFill>
        <p:spPr bwMode="auto">
          <a:xfrm>
            <a:off x="3048001" y="838200"/>
            <a:ext cx="6095999" cy="5486400"/>
          </a:xfrm>
          <a:prstGeom prst="rect">
            <a:avLst/>
          </a:prstGeom>
          <a:noFill/>
        </p:spPr>
      </p:pic>
      <p:sp>
        <p:nvSpPr>
          <p:cNvPr id="15" name="TextBox 14"/>
          <p:cNvSpPr txBox="1"/>
          <p:nvPr/>
        </p:nvSpPr>
        <p:spPr>
          <a:xfrm>
            <a:off x="5562600" y="838200"/>
            <a:ext cx="3581400" cy="369332"/>
          </a:xfrm>
          <a:prstGeom prst="rect">
            <a:avLst/>
          </a:prstGeom>
          <a:noFill/>
        </p:spPr>
        <p:txBody>
          <a:bodyPr wrap="square" rtlCol="0">
            <a:spAutoFit/>
          </a:bodyPr>
          <a:lstStyle/>
          <a:p>
            <a:pPr algn="ctr"/>
            <a:r>
              <a:rPr lang="en-US" dirty="0" smtClean="0">
                <a:solidFill>
                  <a:schemeClr val="bg1"/>
                </a:solidFill>
              </a:rPr>
              <a:t>“frozen turbulence” after a blizzard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smtClean="0">
                <a:solidFill>
                  <a:srgbClr val="0000FF"/>
                </a:solidFill>
              </a:rPr>
              <a:t>CWEX:  Crop/Wind-energy Experiment: Observations of surface-layer, boundary-layer and </a:t>
            </a:r>
            <a:r>
              <a:rPr lang="en-US" b="1" dirty="0" err="1" smtClean="0">
                <a:solidFill>
                  <a:srgbClr val="0000FF"/>
                </a:solidFill>
              </a:rPr>
              <a:t>meso</a:t>
            </a:r>
            <a:r>
              <a:rPr lang="en-US" b="1" dirty="0" smtClean="0">
                <a:solidFill>
                  <a:srgbClr val="0000FF"/>
                </a:solidFill>
              </a:rPr>
              <a:t>-scale interactions with a wind farm</a:t>
            </a:r>
            <a:br>
              <a:rPr lang="en-US" b="1" dirty="0" smtClean="0">
                <a:solidFill>
                  <a:srgbClr val="0000FF"/>
                </a:solidFill>
              </a:rPr>
            </a:br>
            <a:endParaRPr lang="en-US" dirty="0">
              <a:solidFill>
                <a:srgbClr val="0000FF"/>
              </a:solidFill>
            </a:endParaRPr>
          </a:p>
        </p:txBody>
      </p:sp>
      <p:sp>
        <p:nvSpPr>
          <p:cNvPr id="5" name="Subtitle 4"/>
          <p:cNvSpPr>
            <a:spLocks noGrp="1"/>
          </p:cNvSpPr>
          <p:nvPr>
            <p:ph type="subTitle" idx="1"/>
          </p:nvPr>
        </p:nvSpPr>
        <p:spPr>
          <a:xfrm>
            <a:off x="1295400" y="4191000"/>
            <a:ext cx="6400800" cy="1752600"/>
          </a:xfrm>
        </p:spPr>
        <p:txBody>
          <a:bodyPr/>
          <a:lstStyle/>
          <a:p>
            <a:r>
              <a:rPr lang="en-US" i="1" dirty="0" smtClean="0"/>
              <a:t>Bulletin of the American Meteorological Society</a:t>
            </a:r>
            <a:r>
              <a:rPr lang="en-US" dirty="0" smtClean="0"/>
              <a:t>: May 2013</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5334000" cy="1143000"/>
          </a:xfrm>
        </p:spPr>
        <p:txBody>
          <a:bodyPr>
            <a:normAutofit/>
          </a:bodyPr>
          <a:lstStyle/>
          <a:p>
            <a:pPr>
              <a:tabLst>
                <a:tab pos="2635250" algn="l"/>
              </a:tabLst>
            </a:pPr>
            <a:r>
              <a:rPr lang="en-US" b="1" dirty="0" smtClean="0"/>
              <a:t>CWEX-</a:t>
            </a:r>
            <a:r>
              <a:rPr lang="en-US" b="1" dirty="0" smtClean="0">
                <a:solidFill>
                  <a:srgbClr val="0070C0"/>
                </a:solidFill>
              </a:rPr>
              <a:t>10</a:t>
            </a:r>
            <a:r>
              <a:rPr lang="en-US" b="1" dirty="0" smtClean="0"/>
              <a:t>/</a:t>
            </a:r>
            <a:r>
              <a:rPr lang="en-US" b="1" dirty="0" smtClean="0">
                <a:solidFill>
                  <a:srgbClr val="FF0000"/>
                </a:solidFill>
              </a:rPr>
              <a:t>11</a:t>
            </a:r>
            <a:r>
              <a:rPr lang="en-US" b="1" dirty="0" smtClean="0">
                <a:solidFill>
                  <a:srgbClr val="0070C0"/>
                </a:solidFill>
              </a:rPr>
              <a:t> </a:t>
            </a:r>
            <a:r>
              <a:rPr lang="en-US" b="1" dirty="0" smtClean="0"/>
              <a:t>layout</a:t>
            </a:r>
            <a:endParaRPr lang="en-US" b="1" dirty="0"/>
          </a:p>
        </p:txBody>
      </p:sp>
      <p:sp>
        <p:nvSpPr>
          <p:cNvPr id="3" name="Content Placeholder 2"/>
          <p:cNvSpPr>
            <a:spLocks noGrp="1"/>
          </p:cNvSpPr>
          <p:nvPr>
            <p:ph idx="1"/>
          </p:nvPr>
        </p:nvSpPr>
        <p:spPr>
          <a:xfrm>
            <a:off x="0" y="838200"/>
            <a:ext cx="5791200" cy="5715000"/>
          </a:xfrm>
        </p:spPr>
        <p:txBody>
          <a:bodyPr>
            <a:normAutofit/>
          </a:bodyPr>
          <a:lstStyle/>
          <a:p>
            <a:r>
              <a:rPr lang="en-US" sz="2400" dirty="0" smtClean="0"/>
              <a:t>Central Iowa wind farm (~200  1.5-MW turbines with 80-m hub </a:t>
            </a:r>
            <a:r>
              <a:rPr lang="en-US" sz="2400" dirty="0" smtClean="0"/>
              <a:t>height </a:t>
            </a:r>
            <a:r>
              <a:rPr lang="en-US" sz="2400" i="1" dirty="0" smtClean="0"/>
              <a:t>(H)</a:t>
            </a:r>
            <a:r>
              <a:rPr lang="en-US" sz="2400" dirty="0" smtClean="0"/>
              <a:t> </a:t>
            </a:r>
            <a:r>
              <a:rPr lang="en-US" sz="2400" dirty="0" smtClean="0"/>
              <a:t>and 74 m and 82-m rotor diameter </a:t>
            </a:r>
            <a:r>
              <a:rPr lang="en-US" sz="2400" i="1" dirty="0" smtClean="0"/>
              <a:t>(D)</a:t>
            </a:r>
            <a:r>
              <a:rPr lang="en-US" sz="2400" b="1" dirty="0" smtClean="0"/>
              <a:t> </a:t>
            </a:r>
            <a:r>
              <a:rPr lang="en-US" sz="2400" dirty="0" smtClean="0"/>
              <a:t>) </a:t>
            </a:r>
          </a:p>
          <a:p>
            <a:r>
              <a:rPr lang="en-US" sz="2400" dirty="0" smtClean="0"/>
              <a:t>Measurements taken on </a:t>
            </a:r>
            <a:r>
              <a:rPr lang="en-US" sz="2400" b="1" dirty="0" smtClean="0">
                <a:solidFill>
                  <a:schemeClr val="tx1">
                    <a:lumMod val="50000"/>
                    <a:lumOff val="50000"/>
                  </a:schemeClr>
                </a:solidFill>
              </a:rPr>
              <a:t>southern edge</a:t>
            </a:r>
            <a:r>
              <a:rPr lang="en-US" sz="2400" dirty="0" smtClean="0"/>
              <a:t> of a wind farm according to prevailing winds at nearby airports</a:t>
            </a:r>
          </a:p>
          <a:p>
            <a:endParaRPr lang="en-US" dirty="0" smtClean="0"/>
          </a:p>
          <a:p>
            <a:endParaRPr lang="en-US" dirty="0"/>
          </a:p>
          <a:p>
            <a:endParaRPr lang="en-US" dirty="0" smtClean="0"/>
          </a:p>
        </p:txBody>
      </p:sp>
      <p:pic>
        <p:nvPicPr>
          <p:cNvPr id="7" name="Picture 6" descr="wf_layout_grey5.tif"/>
          <p:cNvPicPr>
            <a:picLocks noChangeAspect="1"/>
          </p:cNvPicPr>
          <p:nvPr/>
        </p:nvPicPr>
        <p:blipFill>
          <a:blip r:embed="rId2" cstate="print"/>
          <a:stretch>
            <a:fillRect/>
          </a:stretch>
        </p:blipFill>
        <p:spPr>
          <a:xfrm>
            <a:off x="5715000" y="685800"/>
            <a:ext cx="3429000" cy="4343400"/>
          </a:xfrm>
          <a:prstGeom prst="rect">
            <a:avLst/>
          </a:prstGeom>
        </p:spPr>
      </p:pic>
      <p:grpSp>
        <p:nvGrpSpPr>
          <p:cNvPr id="8" name="Group 8"/>
          <p:cNvGrpSpPr/>
          <p:nvPr/>
        </p:nvGrpSpPr>
        <p:grpSpPr>
          <a:xfrm>
            <a:off x="1" y="3429000"/>
            <a:ext cx="5638799" cy="3124200"/>
            <a:chOff x="0" y="2414016"/>
            <a:chExt cx="7619129" cy="4443984"/>
          </a:xfrm>
        </p:grpSpPr>
        <p:pic>
          <p:nvPicPr>
            <p:cNvPr id="9" name="Picture 8" descr="MIW_jan_unbold.png"/>
            <p:cNvPicPr>
              <a:picLocks noChangeAspect="1"/>
            </p:cNvPicPr>
            <p:nvPr/>
          </p:nvPicPr>
          <p:blipFill>
            <a:blip r:embed="rId3" cstate="print"/>
            <a:stretch>
              <a:fillRect/>
            </a:stretch>
          </p:blipFill>
          <p:spPr>
            <a:xfrm>
              <a:off x="0" y="2414016"/>
              <a:ext cx="3809129" cy="4443984"/>
            </a:xfrm>
            <a:prstGeom prst="rect">
              <a:avLst/>
            </a:prstGeom>
          </p:spPr>
        </p:pic>
        <p:pic>
          <p:nvPicPr>
            <p:cNvPr id="10" name="Picture 9" descr="MIW_jul_unbold.png"/>
            <p:cNvPicPr>
              <a:picLocks noChangeAspect="1"/>
            </p:cNvPicPr>
            <p:nvPr/>
          </p:nvPicPr>
          <p:blipFill>
            <a:blip r:embed="rId4" cstate="print"/>
            <a:stretch>
              <a:fillRect/>
            </a:stretch>
          </p:blipFill>
          <p:spPr>
            <a:xfrm>
              <a:off x="3810000" y="2414016"/>
              <a:ext cx="3809129" cy="4443984"/>
            </a:xfrm>
            <a:prstGeom prst="rect">
              <a:avLst/>
            </a:prstGeom>
          </p:spPr>
        </p:pic>
      </p:grpSp>
      <p:sp>
        <p:nvSpPr>
          <p:cNvPr id="11" name="TextBox 10"/>
          <p:cNvSpPr txBox="1"/>
          <p:nvPr/>
        </p:nvSpPr>
        <p:spPr>
          <a:xfrm>
            <a:off x="838200" y="3048000"/>
            <a:ext cx="980781" cy="369332"/>
          </a:xfrm>
          <a:prstGeom prst="rect">
            <a:avLst/>
          </a:prstGeom>
          <a:noFill/>
        </p:spPr>
        <p:txBody>
          <a:bodyPr wrap="none" rtlCol="0">
            <a:spAutoFit/>
          </a:bodyPr>
          <a:lstStyle/>
          <a:p>
            <a:r>
              <a:rPr lang="en-US" b="1" dirty="0" smtClean="0">
                <a:solidFill>
                  <a:srgbClr val="7030A0"/>
                </a:solidFill>
              </a:rPr>
              <a:t>January</a:t>
            </a:r>
            <a:r>
              <a:rPr lang="en-US" dirty="0" smtClean="0">
                <a:solidFill>
                  <a:srgbClr val="7030A0"/>
                </a:solidFill>
              </a:rPr>
              <a:t> </a:t>
            </a:r>
            <a:endParaRPr lang="en-US" dirty="0">
              <a:solidFill>
                <a:srgbClr val="7030A0"/>
              </a:solidFill>
            </a:endParaRPr>
          </a:p>
        </p:txBody>
      </p:sp>
      <p:sp>
        <p:nvSpPr>
          <p:cNvPr id="12" name="TextBox 11"/>
          <p:cNvSpPr txBox="1"/>
          <p:nvPr/>
        </p:nvSpPr>
        <p:spPr>
          <a:xfrm>
            <a:off x="4114800" y="3048000"/>
            <a:ext cx="603050" cy="369332"/>
          </a:xfrm>
          <a:prstGeom prst="rect">
            <a:avLst/>
          </a:prstGeom>
          <a:noFill/>
        </p:spPr>
        <p:txBody>
          <a:bodyPr wrap="none" rtlCol="0">
            <a:spAutoFit/>
          </a:bodyPr>
          <a:lstStyle/>
          <a:p>
            <a:r>
              <a:rPr lang="en-US" b="1" dirty="0" smtClean="0">
                <a:solidFill>
                  <a:srgbClr val="00B050"/>
                </a:solidFill>
              </a:rPr>
              <a:t>July</a:t>
            </a:r>
            <a:r>
              <a:rPr lang="en-US" dirty="0" smtClean="0"/>
              <a:t> </a:t>
            </a:r>
            <a:endParaRPr lang="en-US" dirty="0"/>
          </a:p>
        </p:txBody>
      </p:sp>
      <p:cxnSp>
        <p:nvCxnSpPr>
          <p:cNvPr id="14" name="Straight Arrow Connector 13"/>
          <p:cNvCxnSpPr/>
          <p:nvPr/>
        </p:nvCxnSpPr>
        <p:spPr>
          <a:xfrm flipH="1" flipV="1">
            <a:off x="7924800" y="3810000"/>
            <a:ext cx="228600" cy="1828800"/>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791200" y="990600"/>
            <a:ext cx="1524000" cy="1600200"/>
          </a:xfrm>
          <a:prstGeom prst="straightConnector1">
            <a:avLst/>
          </a:prstGeom>
          <a:ln w="635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57200" y="3429000"/>
            <a:ext cx="11430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276600" y="3429000"/>
            <a:ext cx="11430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6488668"/>
            <a:ext cx="9144000" cy="338554"/>
          </a:xfrm>
          <a:prstGeom prst="rect">
            <a:avLst/>
          </a:prstGeom>
        </p:spPr>
        <p:txBody>
          <a:bodyPr wrap="square">
            <a:spAutoFit/>
          </a:bodyPr>
          <a:lstStyle/>
          <a:p>
            <a:r>
              <a:rPr lang="en-US" sz="1600" dirty="0" smtClean="0"/>
              <a:t>http://mesonet.agron.iastate.edu/sites/dyn_windrose.phtml?station=DSM&amp;network=IA_ASOS</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853863.JPG"/>
          <p:cNvPicPr>
            <a:picLocks noChangeAspect="1"/>
          </p:cNvPicPr>
          <p:nvPr/>
        </p:nvPicPr>
        <p:blipFill>
          <a:blip r:embed="rId2" cstate="print"/>
          <a:stretch>
            <a:fillRect/>
          </a:stretch>
        </p:blipFill>
        <p:spPr>
          <a:xfrm>
            <a:off x="0" y="762000"/>
            <a:ext cx="4572000" cy="5029200"/>
          </a:xfrm>
          <a:prstGeom prst="rect">
            <a:avLst/>
          </a:prstGeom>
        </p:spPr>
      </p:pic>
      <p:grpSp>
        <p:nvGrpSpPr>
          <p:cNvPr id="3" name="Group 2"/>
          <p:cNvGrpSpPr/>
          <p:nvPr/>
        </p:nvGrpSpPr>
        <p:grpSpPr>
          <a:xfrm>
            <a:off x="0" y="762001"/>
            <a:ext cx="8991600" cy="5827930"/>
            <a:chOff x="-152400" y="228599"/>
            <a:chExt cx="8991600" cy="6700110"/>
          </a:xfrm>
        </p:grpSpPr>
        <p:pic>
          <p:nvPicPr>
            <p:cNvPr id="4" name="Picture 3" descr="6-23-09 x=4 D masts.JPG"/>
            <p:cNvPicPr>
              <a:picLocks noChangeAspect="1"/>
            </p:cNvPicPr>
            <p:nvPr/>
          </p:nvPicPr>
          <p:blipFill>
            <a:blip r:embed="rId3" cstate="print"/>
            <a:stretch>
              <a:fillRect/>
            </a:stretch>
          </p:blipFill>
          <p:spPr>
            <a:xfrm>
              <a:off x="4343400" y="228599"/>
              <a:ext cx="4495800" cy="5757779"/>
            </a:xfrm>
            <a:prstGeom prst="rect">
              <a:avLst/>
            </a:prstGeom>
          </p:spPr>
        </p:pic>
        <p:sp>
          <p:nvSpPr>
            <p:cNvPr id="5" name="TextBox 4"/>
            <p:cNvSpPr txBox="1"/>
            <p:nvPr/>
          </p:nvSpPr>
          <p:spPr>
            <a:xfrm>
              <a:off x="5486400" y="1219200"/>
              <a:ext cx="2257413" cy="646331"/>
            </a:xfrm>
            <a:prstGeom prst="rect">
              <a:avLst/>
            </a:prstGeom>
            <a:noFill/>
          </p:spPr>
          <p:txBody>
            <a:bodyPr wrap="none" rtlCol="0">
              <a:spAutoFit/>
            </a:bodyPr>
            <a:lstStyle/>
            <a:p>
              <a:r>
                <a:rPr lang="en-US" dirty="0" smtClean="0"/>
                <a:t>cup anemometer</a:t>
              </a:r>
            </a:p>
            <a:p>
              <a:r>
                <a:rPr lang="en-US" dirty="0" smtClean="0"/>
                <a:t>2 m above the canopy</a:t>
              </a:r>
              <a:endParaRPr lang="en-US" dirty="0"/>
            </a:p>
          </p:txBody>
        </p:sp>
        <p:cxnSp>
          <p:nvCxnSpPr>
            <p:cNvPr id="6" name="Straight Arrow Connector 5"/>
            <p:cNvCxnSpPr/>
            <p:nvPr/>
          </p:nvCxnSpPr>
          <p:spPr>
            <a:xfrm flipH="1">
              <a:off x="5410200" y="1893069"/>
              <a:ext cx="228600" cy="3048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6185651"/>
              <a:ext cx="4953000" cy="743058"/>
            </a:xfrm>
            <a:prstGeom prst="rect">
              <a:avLst/>
            </a:prstGeom>
            <a:noFill/>
          </p:spPr>
          <p:txBody>
            <a:bodyPr wrap="square" rtlCol="0">
              <a:spAutoFit/>
            </a:bodyPr>
            <a:lstStyle/>
            <a:p>
              <a:r>
                <a:rPr lang="en-US" dirty="0" smtClean="0"/>
                <a:t>wind speed and temperature measured every 0.5 s</a:t>
              </a:r>
            </a:p>
            <a:p>
              <a:r>
                <a:rPr lang="en-US" dirty="0" smtClean="0"/>
                <a:t>at upwind and downwind masts</a:t>
              </a:r>
              <a:endParaRPr lang="en-US" dirty="0"/>
            </a:p>
          </p:txBody>
        </p:sp>
      </p:grpSp>
      <p:sp>
        <p:nvSpPr>
          <p:cNvPr id="8" name="TextBox 7"/>
          <p:cNvSpPr txBox="1"/>
          <p:nvPr/>
        </p:nvSpPr>
        <p:spPr>
          <a:xfrm>
            <a:off x="1143000" y="1066800"/>
            <a:ext cx="2114297" cy="646331"/>
          </a:xfrm>
          <a:prstGeom prst="rect">
            <a:avLst/>
          </a:prstGeom>
          <a:noFill/>
        </p:spPr>
        <p:txBody>
          <a:bodyPr wrap="none" rtlCol="0">
            <a:spAutoFit/>
          </a:bodyPr>
          <a:lstStyle/>
          <a:p>
            <a:r>
              <a:rPr lang="en-US" dirty="0" smtClean="0"/>
              <a:t>Cloudy, north wind</a:t>
            </a:r>
          </a:p>
          <a:p>
            <a:r>
              <a:rPr lang="en-US" dirty="0" smtClean="0"/>
              <a:t>measuring over corn</a:t>
            </a:r>
            <a:endParaRPr lang="en-US" dirty="0"/>
          </a:p>
        </p:txBody>
      </p:sp>
      <p:sp>
        <p:nvSpPr>
          <p:cNvPr id="9" name="TextBox 8"/>
          <p:cNvSpPr txBox="1"/>
          <p:nvPr/>
        </p:nvSpPr>
        <p:spPr>
          <a:xfrm>
            <a:off x="4572000" y="838200"/>
            <a:ext cx="3856248" cy="369332"/>
          </a:xfrm>
          <a:prstGeom prst="rect">
            <a:avLst/>
          </a:prstGeom>
          <a:noFill/>
        </p:spPr>
        <p:txBody>
          <a:bodyPr wrap="none" rtlCol="0">
            <a:spAutoFit/>
          </a:bodyPr>
          <a:lstStyle/>
          <a:p>
            <a:r>
              <a:rPr lang="en-US" dirty="0" smtClean="0"/>
              <a:t>Hot, high humidity with southerly flow </a:t>
            </a:r>
            <a:endParaRPr lang="en-US" dirty="0"/>
          </a:p>
        </p:txBody>
      </p:sp>
      <p:sp>
        <p:nvSpPr>
          <p:cNvPr id="10" name="Oval 9"/>
          <p:cNvSpPr/>
          <p:nvPr/>
        </p:nvSpPr>
        <p:spPr>
          <a:xfrm>
            <a:off x="5105400" y="3352800"/>
            <a:ext cx="228600" cy="228600"/>
          </a:xfrm>
          <a:prstGeom prst="ellipse">
            <a:avLst/>
          </a:prstGeom>
          <a:noFill/>
          <a:ln w="476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05400" y="3962400"/>
            <a:ext cx="228600" cy="228600"/>
          </a:xfrm>
          <a:prstGeom prst="ellipse">
            <a:avLst/>
          </a:prstGeom>
          <a:noFill/>
          <a:ln w="476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05400" y="4419600"/>
            <a:ext cx="228600" cy="228600"/>
          </a:xfrm>
          <a:prstGeom prst="ellipse">
            <a:avLst/>
          </a:prstGeom>
          <a:noFill/>
          <a:ln w="476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62600" y="3352800"/>
            <a:ext cx="2414315" cy="923330"/>
          </a:xfrm>
          <a:prstGeom prst="rect">
            <a:avLst/>
          </a:prstGeom>
          <a:noFill/>
        </p:spPr>
        <p:txBody>
          <a:bodyPr wrap="none" rtlCol="0">
            <a:spAutoFit/>
          </a:bodyPr>
          <a:lstStyle/>
          <a:p>
            <a:r>
              <a:rPr lang="en-US" dirty="0" smtClean="0">
                <a:solidFill>
                  <a:schemeClr val="bg1"/>
                </a:solidFill>
              </a:rPr>
              <a:t>thermocouples</a:t>
            </a:r>
          </a:p>
          <a:p>
            <a:r>
              <a:rPr lang="en-US" dirty="0" smtClean="0">
                <a:solidFill>
                  <a:schemeClr val="bg1"/>
                </a:solidFill>
              </a:rPr>
              <a:t>at 1.5, 1.0, 0.5 m above</a:t>
            </a:r>
          </a:p>
          <a:p>
            <a:r>
              <a:rPr lang="en-US" dirty="0" smtClean="0">
                <a:solidFill>
                  <a:schemeClr val="bg1"/>
                </a:solidFill>
              </a:rPr>
              <a:t>the soybeans</a:t>
            </a:r>
            <a:endParaRPr lang="en-US" dirty="0">
              <a:solidFill>
                <a:schemeClr val="bg1"/>
              </a:solidFill>
            </a:endParaRPr>
          </a:p>
        </p:txBody>
      </p:sp>
      <p:cxnSp>
        <p:nvCxnSpPr>
          <p:cNvPr id="15" name="Straight Arrow Connector 14"/>
          <p:cNvCxnSpPr>
            <a:endCxn id="10" idx="6"/>
          </p:cNvCxnSpPr>
          <p:nvPr/>
        </p:nvCxnSpPr>
        <p:spPr>
          <a:xfrm flipH="1" flipV="1">
            <a:off x="5334000" y="3467100"/>
            <a:ext cx="304800" cy="38100"/>
          </a:xfrm>
          <a:prstGeom prst="straightConnector1">
            <a:avLst/>
          </a:prstGeom>
          <a:ln w="317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334000" y="3505200"/>
            <a:ext cx="304800" cy="457200"/>
          </a:xfrm>
          <a:prstGeom prst="straightConnector1">
            <a:avLst/>
          </a:prstGeom>
          <a:ln w="317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7"/>
          </p:cNvCxnSpPr>
          <p:nvPr/>
        </p:nvCxnSpPr>
        <p:spPr>
          <a:xfrm flipH="1">
            <a:off x="5300522" y="3505200"/>
            <a:ext cx="338278" cy="947878"/>
          </a:xfrm>
          <a:prstGeom prst="straightConnector1">
            <a:avLst/>
          </a:prstGeom>
          <a:ln w="317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itle 22"/>
          <p:cNvSpPr>
            <a:spLocks noGrp="1"/>
          </p:cNvSpPr>
          <p:nvPr>
            <p:ph type="title"/>
          </p:nvPr>
        </p:nvSpPr>
        <p:spPr>
          <a:xfrm>
            <a:off x="457200" y="0"/>
            <a:ext cx="8229600" cy="1143000"/>
          </a:xfrm>
        </p:spPr>
        <p:txBody>
          <a:bodyPr>
            <a:normAutofit fontScale="90000"/>
          </a:bodyPr>
          <a:lstStyle/>
          <a:p>
            <a:r>
              <a:rPr lang="en-US" b="1" dirty="0" smtClean="0">
                <a:solidFill>
                  <a:srgbClr val="0000FF"/>
                </a:solidFill>
              </a:rPr>
              <a:t>Preliminary measurements in 2009</a:t>
            </a:r>
            <a:endParaRPr lang="en-US" b="1" dirty="0">
              <a:solidFill>
                <a:srgbClr val="0000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4876800" y="1219200"/>
            <a:ext cx="4267200" cy="3429000"/>
          </a:xfrm>
        </p:spPr>
        <p:txBody>
          <a:bodyPr>
            <a:normAutofit/>
          </a:bodyPr>
          <a:lstStyle/>
          <a:p>
            <a:pPr>
              <a:buNone/>
            </a:pPr>
            <a:r>
              <a:rPr lang="en-US" sz="2400" i="1" dirty="0" smtClean="0"/>
              <a:t>Turbulence intensity ( </a:t>
            </a:r>
            <a:r>
              <a:rPr lang="en-US" sz="2400" i="1" dirty="0" err="1" smtClean="0">
                <a:latin typeface="Symbol" pitchFamily="18" charset="2"/>
              </a:rPr>
              <a:t>s</a:t>
            </a:r>
            <a:r>
              <a:rPr lang="en-US" sz="2400" i="1" baseline="-25000" dirty="0" err="1" smtClean="0"/>
              <a:t>U</a:t>
            </a:r>
            <a:r>
              <a:rPr lang="en-US" sz="2400" i="1" dirty="0" smtClean="0"/>
              <a:t>/U )</a:t>
            </a:r>
          </a:p>
          <a:p>
            <a:endParaRPr lang="en-US" sz="1600" dirty="0" smtClean="0"/>
          </a:p>
          <a:p>
            <a:r>
              <a:rPr lang="en-US" sz="1600" dirty="0" smtClean="0"/>
              <a:t>Turbulence intensity higher in wind turbine wake</a:t>
            </a:r>
          </a:p>
          <a:p>
            <a:r>
              <a:rPr lang="en-US" sz="1600" dirty="0" smtClean="0"/>
              <a:t>More interactions with turbine wakes as wind blows directly through the line of towers</a:t>
            </a:r>
          </a:p>
          <a:p>
            <a:r>
              <a:rPr lang="en-US" sz="1600" dirty="0" smtClean="0"/>
              <a:t>As skies become more cloudy the upwind measurement trends to near neutral stability whereas in the perturbed location thermal instability remains above the canopy</a:t>
            </a:r>
          </a:p>
          <a:p>
            <a:endParaRPr lang="en-US" sz="1600" dirty="0" smtClean="0"/>
          </a:p>
        </p:txBody>
      </p:sp>
      <p:grpSp>
        <p:nvGrpSpPr>
          <p:cNvPr id="18" name="Group 17"/>
          <p:cNvGrpSpPr/>
          <p:nvPr/>
        </p:nvGrpSpPr>
        <p:grpSpPr>
          <a:xfrm>
            <a:off x="4953000" y="4724400"/>
            <a:ext cx="4800600" cy="1807527"/>
            <a:chOff x="3962400" y="4876800"/>
            <a:chExt cx="4800600" cy="1807527"/>
          </a:xfrm>
        </p:grpSpPr>
        <p:grpSp>
          <p:nvGrpSpPr>
            <p:cNvPr id="2" name="Group 16"/>
            <p:cNvGrpSpPr/>
            <p:nvPr/>
          </p:nvGrpSpPr>
          <p:grpSpPr>
            <a:xfrm>
              <a:off x="3962400" y="4876800"/>
              <a:ext cx="4800600" cy="1807527"/>
              <a:chOff x="3962400" y="4876800"/>
              <a:chExt cx="4800600" cy="1807527"/>
            </a:xfrm>
          </p:grpSpPr>
          <p:grpSp>
            <p:nvGrpSpPr>
              <p:cNvPr id="3" name="Group 13"/>
              <p:cNvGrpSpPr/>
              <p:nvPr/>
            </p:nvGrpSpPr>
            <p:grpSpPr>
              <a:xfrm>
                <a:off x="3962400" y="4876800"/>
                <a:ext cx="4800600" cy="1807527"/>
                <a:chOff x="3962400" y="4876800"/>
                <a:chExt cx="4800600" cy="1807527"/>
              </a:xfrm>
            </p:grpSpPr>
            <p:pic>
              <p:nvPicPr>
                <p:cNvPr id="6" name="Content Placeholder 12" descr="measurement transect.jpg"/>
                <p:cNvPicPr>
                  <a:picLocks noChangeAspect="1"/>
                </p:cNvPicPr>
                <p:nvPr/>
              </p:nvPicPr>
              <p:blipFill>
                <a:blip r:embed="rId2" cstate="print"/>
                <a:stretch>
                  <a:fillRect/>
                </a:stretch>
              </p:blipFill>
              <p:spPr>
                <a:xfrm>
                  <a:off x="3962400" y="4876800"/>
                  <a:ext cx="4038600" cy="1807527"/>
                </a:xfrm>
                <a:prstGeom prst="rect">
                  <a:avLst/>
                </a:prstGeom>
              </p:spPr>
            </p:pic>
            <p:grpSp>
              <p:nvGrpSpPr>
                <p:cNvPr id="5" name="Group 12"/>
                <p:cNvGrpSpPr/>
                <p:nvPr/>
              </p:nvGrpSpPr>
              <p:grpSpPr>
                <a:xfrm>
                  <a:off x="3962400" y="4876800"/>
                  <a:ext cx="4800600" cy="1752600"/>
                  <a:chOff x="3962400" y="4876800"/>
                  <a:chExt cx="4800600" cy="1752600"/>
                </a:xfrm>
              </p:grpSpPr>
              <p:grpSp>
                <p:nvGrpSpPr>
                  <p:cNvPr id="7" name="Group 6"/>
                  <p:cNvGrpSpPr/>
                  <p:nvPr/>
                </p:nvGrpSpPr>
                <p:grpSpPr>
                  <a:xfrm>
                    <a:off x="3962400" y="4953000"/>
                    <a:ext cx="4800600" cy="1676400"/>
                    <a:chOff x="5029200" y="4953000"/>
                    <a:chExt cx="4800600" cy="1676400"/>
                  </a:xfrm>
                </p:grpSpPr>
                <p:sp>
                  <p:nvSpPr>
                    <p:cNvPr id="8" name="Plus 7"/>
                    <p:cNvSpPr/>
                    <p:nvPr/>
                  </p:nvSpPr>
                  <p:spPr>
                    <a:xfrm>
                      <a:off x="5029200" y="5105400"/>
                      <a:ext cx="914400" cy="914400"/>
                    </a:xfrm>
                    <a:prstGeom prst="mathPlus">
                      <a:avLst>
                        <a:gd name="adj1" fmla="val 561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rot="10800000" flipV="1">
                      <a:off x="7086600" y="4953000"/>
                      <a:ext cx="1600200" cy="38100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8229600" y="6248400"/>
                      <a:ext cx="1600200" cy="38100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8001000" y="5562600"/>
                      <a:ext cx="1676400" cy="38100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267200" y="4876800"/>
                    <a:ext cx="333746" cy="369332"/>
                  </a:xfrm>
                  <a:prstGeom prst="rect">
                    <a:avLst/>
                  </a:prstGeom>
                  <a:noFill/>
                </p:spPr>
                <p:txBody>
                  <a:bodyPr wrap="none" rtlCol="0">
                    <a:spAutoFit/>
                  </a:bodyPr>
                  <a:lstStyle/>
                  <a:p>
                    <a:r>
                      <a:rPr lang="en-US" b="1" dirty="0" smtClean="0"/>
                      <a:t>N</a:t>
                    </a:r>
                    <a:endParaRPr lang="en-US" b="1" dirty="0"/>
                  </a:p>
                </p:txBody>
              </p:sp>
            </p:grpSp>
          </p:grpSp>
          <p:sp>
            <p:nvSpPr>
              <p:cNvPr id="16" name="Diamond 15"/>
              <p:cNvSpPr/>
              <p:nvPr/>
            </p:nvSpPr>
            <p:spPr>
              <a:xfrm>
                <a:off x="6477000" y="5410200"/>
                <a:ext cx="228600" cy="228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5181600" y="5867400"/>
              <a:ext cx="152400" cy="152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itle 10"/>
          <p:cNvSpPr txBox="1">
            <a:spLocks/>
          </p:cNvSpPr>
          <p:nvPr/>
        </p:nvSpPr>
        <p:spPr>
          <a:xfrm>
            <a:off x="381000" y="0"/>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000FF"/>
                </a:solidFill>
                <a:effectLst/>
                <a:uLnTx/>
                <a:uFillTx/>
                <a:latin typeface="+mj-lt"/>
                <a:ea typeface="+mj-ea"/>
                <a:cs typeface="+mj-cs"/>
              </a:rPr>
              <a:t>4 Sept 2009:  Few clouds, NE surface winds NE, ENE hub height winds</a:t>
            </a:r>
            <a:endParaRPr kumimoji="0" lang="en-US" sz="4400" b="1" i="0" u="none" strike="noStrike" kern="1200" cap="none" spc="0" normalizeH="0" baseline="0" noProof="0" dirty="0">
              <a:ln>
                <a:noFill/>
              </a:ln>
              <a:solidFill>
                <a:srgbClr val="0000FF"/>
              </a:solidFill>
              <a:effectLst/>
              <a:uLnTx/>
              <a:uFillTx/>
              <a:latin typeface="+mj-lt"/>
              <a:ea typeface="+mj-ea"/>
              <a:cs typeface="+mj-cs"/>
            </a:endParaRPr>
          </a:p>
        </p:txBody>
      </p:sp>
      <p:graphicFrame>
        <p:nvGraphicFramePr>
          <p:cNvPr id="27" name="Chart 26"/>
          <p:cNvGraphicFramePr/>
          <p:nvPr/>
        </p:nvGraphicFramePr>
        <p:xfrm>
          <a:off x="27295" y="1191905"/>
          <a:ext cx="49530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p:nvPr/>
        </p:nvGraphicFramePr>
        <p:xfrm>
          <a:off x="0" y="4267200"/>
          <a:ext cx="5029200" cy="259080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p:cNvSpPr txBox="1"/>
          <p:nvPr/>
        </p:nvSpPr>
        <p:spPr>
          <a:xfrm>
            <a:off x="6096000" y="5181600"/>
            <a:ext cx="1074590" cy="369332"/>
          </a:xfrm>
          <a:prstGeom prst="rect">
            <a:avLst/>
          </a:prstGeom>
          <a:noFill/>
        </p:spPr>
        <p:txBody>
          <a:bodyPr wrap="none" rtlCol="0">
            <a:spAutoFit/>
          </a:bodyPr>
          <a:lstStyle/>
          <a:p>
            <a:r>
              <a:rPr lang="en-US" b="1" dirty="0" smtClean="0">
                <a:solidFill>
                  <a:schemeClr val="bg1"/>
                </a:solidFill>
              </a:rPr>
              <a:t>soybeans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077200" y="0"/>
            <a:ext cx="1066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0" y="0"/>
            <a:ext cx="7391400" cy="1600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mj-lt"/>
                <a:ea typeface="+mj-ea"/>
                <a:cs typeface="+mj-cs"/>
              </a:rPr>
              <a:t>CWEX-</a:t>
            </a:r>
            <a:r>
              <a:rPr kumimoji="0" lang="en-US" sz="4400" b="1" i="0" u="none" strike="noStrike" kern="1200" cap="none" spc="0" normalizeH="0" baseline="0" noProof="0" dirty="0" smtClean="0">
                <a:ln>
                  <a:noFill/>
                </a:ln>
                <a:solidFill>
                  <a:srgbClr val="0070C0"/>
                </a:solidFill>
                <a:effectLst/>
                <a:uLnTx/>
                <a:uFillTx/>
                <a:latin typeface="+mj-lt"/>
                <a:ea typeface="+mj-ea"/>
                <a:cs typeface="+mj-cs"/>
              </a:rPr>
              <a:t>10</a:t>
            </a:r>
            <a:r>
              <a:rPr kumimoji="0" lang="en-US" sz="4400" b="1" i="0" u="none" strike="noStrike" kern="1200" cap="none" spc="0" normalizeH="0" baseline="0" noProof="0" dirty="0" smtClean="0">
                <a:ln>
                  <a:noFill/>
                </a:ln>
                <a:effectLst/>
                <a:uLnTx/>
                <a:uFillTx/>
                <a:latin typeface="+mj-lt"/>
                <a:ea typeface="+mj-ea"/>
                <a:cs typeface="+mj-cs"/>
              </a:rPr>
              <a:t>/</a:t>
            </a:r>
            <a:r>
              <a:rPr kumimoji="0" lang="en-US" sz="4400" b="1" i="0" u="none" strike="noStrike" kern="1200" cap="none" spc="0" normalizeH="0" baseline="0" noProof="0" dirty="0" smtClean="0">
                <a:ln>
                  <a:noFill/>
                </a:ln>
                <a:solidFill>
                  <a:srgbClr val="FF0000"/>
                </a:solidFill>
                <a:effectLst/>
                <a:uLnTx/>
                <a:uFillTx/>
                <a:latin typeface="+mj-lt"/>
                <a:ea typeface="+mj-ea"/>
                <a:cs typeface="+mj-cs"/>
              </a:rPr>
              <a:t>11</a:t>
            </a:r>
            <a:r>
              <a:rPr kumimoji="0" lang="en-US" sz="44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4400" b="1" i="0" u="none" strike="noStrike" kern="1200" cap="none" spc="0" normalizeH="0" baseline="0" noProof="0" dirty="0" smtClean="0">
                <a:ln>
                  <a:noFill/>
                </a:ln>
                <a:effectLst/>
                <a:uLnTx/>
                <a:uFillTx/>
                <a:latin typeface="+mj-lt"/>
                <a:ea typeface="+mj-ea"/>
                <a:cs typeface="+mj-cs"/>
              </a:rPr>
              <a:t>expanded</a:t>
            </a:r>
            <a:r>
              <a:rPr kumimoji="0" lang="en-US" sz="44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4400" b="1" i="0" u="none" strike="noStrike" kern="1200" cap="none" spc="0" normalizeH="0" baseline="0" noProof="0" dirty="0" smtClean="0">
                <a:ln>
                  <a:noFill/>
                </a:ln>
                <a:effectLst/>
                <a:uLnTx/>
                <a:uFillTx/>
                <a:latin typeface="+mj-lt"/>
                <a:ea typeface="+mj-ea"/>
                <a:cs typeface="+mj-cs"/>
              </a:rPr>
              <a:t>layout</a:t>
            </a:r>
            <a:endParaRPr kumimoji="0" lang="en-US" sz="4400" b="1" i="0" u="none" strike="noStrike" kern="1200" cap="none" spc="0" normalizeH="0" baseline="0" noProof="0" dirty="0">
              <a:ln>
                <a:noFill/>
              </a:ln>
              <a:effectLst/>
              <a:uLnTx/>
              <a:uFillTx/>
              <a:latin typeface="+mj-lt"/>
              <a:ea typeface="+mj-ea"/>
              <a:cs typeface="+mj-cs"/>
            </a:endParaRPr>
          </a:p>
        </p:txBody>
      </p:sp>
      <p:sp>
        <p:nvSpPr>
          <p:cNvPr id="27" name="Rectangle 26"/>
          <p:cNvSpPr/>
          <p:nvPr/>
        </p:nvSpPr>
        <p:spPr>
          <a:xfrm>
            <a:off x="5105400" y="609600"/>
            <a:ext cx="4038600" cy="769441"/>
          </a:xfrm>
          <a:prstGeom prst="rect">
            <a:avLst/>
          </a:prstGeom>
        </p:spPr>
        <p:txBody>
          <a:bodyPr wrap="square">
            <a:spAutoFit/>
          </a:bodyPr>
          <a:lstStyle/>
          <a:p>
            <a:r>
              <a:rPr lang="en-US" sz="2200" dirty="0" smtClean="0"/>
              <a:t>Corn-soybean cropping pattern (measurements in corn)</a:t>
            </a:r>
          </a:p>
        </p:txBody>
      </p:sp>
      <p:grpSp>
        <p:nvGrpSpPr>
          <p:cNvPr id="11" name="Group 10"/>
          <p:cNvGrpSpPr/>
          <p:nvPr/>
        </p:nvGrpSpPr>
        <p:grpSpPr>
          <a:xfrm>
            <a:off x="1" y="762000"/>
            <a:ext cx="4648200" cy="5943600"/>
            <a:chOff x="0" y="609600"/>
            <a:chExt cx="5334001" cy="6248400"/>
          </a:xfrm>
        </p:grpSpPr>
        <p:pic>
          <p:nvPicPr>
            <p:cNvPr id="24" name="Picture 23" descr="2010_11_CWEX_15_22_proj_rev2.png"/>
            <p:cNvPicPr>
              <a:picLocks noChangeAspect="1"/>
            </p:cNvPicPr>
            <p:nvPr/>
          </p:nvPicPr>
          <p:blipFill>
            <a:blip r:embed="rId2" cstate="print"/>
            <a:stretch>
              <a:fillRect/>
            </a:stretch>
          </p:blipFill>
          <p:spPr>
            <a:xfrm>
              <a:off x="0" y="609600"/>
              <a:ext cx="5334001" cy="6248400"/>
            </a:xfrm>
            <a:prstGeom prst="rect">
              <a:avLst/>
            </a:prstGeom>
          </p:spPr>
        </p:pic>
        <p:sp>
          <p:nvSpPr>
            <p:cNvPr id="7" name="Rectangle 6"/>
            <p:cNvSpPr/>
            <p:nvPr/>
          </p:nvSpPr>
          <p:spPr>
            <a:xfrm>
              <a:off x="2057400" y="1295400"/>
              <a:ext cx="533400" cy="3810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219200" y="3200400"/>
              <a:ext cx="533400" cy="3810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4876800"/>
              <a:ext cx="533400" cy="3048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5638800"/>
              <a:ext cx="533400" cy="3810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p:cNvSpPr/>
          <p:nvPr/>
        </p:nvSpPr>
        <p:spPr>
          <a:xfrm>
            <a:off x="4267200" y="1342846"/>
            <a:ext cx="4876800" cy="5816977"/>
          </a:xfrm>
          <a:prstGeom prst="rect">
            <a:avLst/>
          </a:prstGeom>
        </p:spPr>
        <p:txBody>
          <a:bodyPr wrap="square">
            <a:spAutoFit/>
          </a:bodyPr>
          <a:lstStyle/>
          <a:p>
            <a:r>
              <a:rPr lang="en-US" sz="2400" b="1" dirty="0" smtClean="0">
                <a:solidFill>
                  <a:srgbClr val="0070C0"/>
                </a:solidFill>
              </a:rPr>
              <a:t>CWEX-10</a:t>
            </a:r>
            <a:r>
              <a:rPr lang="en-US" sz="2400" b="1" dirty="0" smtClean="0">
                <a:solidFill>
                  <a:srgbClr val="0000FF"/>
                </a:solidFill>
              </a:rPr>
              <a:t>: </a:t>
            </a:r>
            <a:r>
              <a:rPr lang="en-US" sz="2400" dirty="0" smtClean="0"/>
              <a:t>26 June – 7 September; turbines off 0700 LST 26 July –1740 LST 5 Aug</a:t>
            </a:r>
          </a:p>
          <a:p>
            <a:pPr lvl="1"/>
            <a:r>
              <a:rPr lang="en-US" sz="2400" dirty="0" smtClean="0"/>
              <a:t>Four flux towers </a:t>
            </a:r>
            <a:r>
              <a:rPr lang="en-US" sz="2400" i="1" dirty="0" smtClean="0"/>
              <a:t>(NLAE)</a:t>
            </a:r>
          </a:p>
          <a:p>
            <a:pPr lvl="1"/>
            <a:r>
              <a:rPr lang="en-US" sz="2400" dirty="0" smtClean="0"/>
              <a:t>NREL/CU Lidar (J. Lundquist) from            28 June-9 July in CWEX-10</a:t>
            </a:r>
          </a:p>
          <a:p>
            <a:r>
              <a:rPr lang="en-US" dirty="0" smtClean="0"/>
              <a:t>Fluxes were measured from:</a:t>
            </a:r>
          </a:p>
          <a:p>
            <a:r>
              <a:rPr lang="en-US" b="1" dirty="0" smtClean="0"/>
              <a:t>upwind</a:t>
            </a:r>
            <a:r>
              <a:rPr lang="en-US" dirty="0" smtClean="0"/>
              <a:t> (4.5 D south of B-line of turbines) </a:t>
            </a:r>
            <a:r>
              <a:rPr lang="en-US" b="1" dirty="0" smtClean="0"/>
              <a:t>NLAE 1   [D=74m]</a:t>
            </a:r>
          </a:p>
          <a:p>
            <a:r>
              <a:rPr lang="en-US" b="1" dirty="0" smtClean="0"/>
              <a:t>near-wake </a:t>
            </a:r>
            <a:r>
              <a:rPr lang="en-US" dirty="0" smtClean="0"/>
              <a:t>(</a:t>
            </a:r>
            <a:r>
              <a:rPr lang="en-US" i="1" dirty="0" smtClean="0"/>
              <a:t>2.5 D north and between turbine B2 and B3)</a:t>
            </a:r>
            <a:r>
              <a:rPr lang="en-US" b="1" dirty="0" smtClean="0"/>
              <a:t> NLAE 2</a:t>
            </a:r>
          </a:p>
          <a:p>
            <a:r>
              <a:rPr lang="en-US" b="1" dirty="0" smtClean="0"/>
              <a:t>far-wake</a:t>
            </a:r>
            <a:r>
              <a:rPr lang="en-US" dirty="0" smtClean="0"/>
              <a:t>  (</a:t>
            </a:r>
            <a:r>
              <a:rPr lang="en-US" i="1" dirty="0" smtClean="0"/>
              <a:t>17 D north of B-line of turbines</a:t>
            </a:r>
            <a:r>
              <a:rPr lang="en-US" dirty="0" smtClean="0"/>
              <a:t>) </a:t>
            </a:r>
            <a:r>
              <a:rPr lang="en-US" b="1" dirty="0" smtClean="0"/>
              <a:t>NLAE 3</a:t>
            </a:r>
          </a:p>
          <a:p>
            <a:r>
              <a:rPr lang="en-US" b="1" dirty="0" smtClean="0"/>
              <a:t>double wake  </a:t>
            </a:r>
            <a:r>
              <a:rPr lang="en-US" dirty="0" smtClean="0"/>
              <a:t>(</a:t>
            </a:r>
            <a:r>
              <a:rPr lang="en-US" i="1" dirty="0" smtClean="0"/>
              <a:t>34 D north of B-line of turbines</a:t>
            </a:r>
            <a:r>
              <a:rPr lang="en-US" dirty="0" smtClean="0"/>
              <a:t>) </a:t>
            </a:r>
            <a:r>
              <a:rPr lang="en-US" b="1" dirty="0" smtClean="0"/>
              <a:t>NLAE 4</a:t>
            </a:r>
          </a:p>
          <a:p>
            <a:r>
              <a:rPr lang="en-US" dirty="0" smtClean="0"/>
              <a:t>Wind cube in </a:t>
            </a:r>
            <a:r>
              <a:rPr lang="en-US" b="1" dirty="0" smtClean="0"/>
              <a:t>near-wake </a:t>
            </a:r>
            <a:r>
              <a:rPr lang="en-US" dirty="0" smtClean="0"/>
              <a:t>between turbine B2 and B3</a:t>
            </a:r>
          </a:p>
          <a:p>
            <a:pPr lvl="1"/>
            <a:endParaRPr lang="en-US" sz="2400" dirty="0" smtClean="0"/>
          </a:p>
          <a:p>
            <a:endParaRPr lang="en-US" sz="2400"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CWEX Overview</a:t>
            </a:r>
            <a:endParaRPr lang="en-US" b="1" dirty="0">
              <a:solidFill>
                <a:srgbClr val="0000FF"/>
              </a:solidFill>
            </a:endParaRPr>
          </a:p>
        </p:txBody>
      </p:sp>
      <p:sp>
        <p:nvSpPr>
          <p:cNvPr id="3" name="Content Placeholder 2"/>
          <p:cNvSpPr>
            <a:spLocks noGrp="1"/>
          </p:cNvSpPr>
          <p:nvPr>
            <p:ph idx="1"/>
          </p:nvPr>
        </p:nvSpPr>
        <p:spPr>
          <a:xfrm>
            <a:off x="381000" y="1066800"/>
            <a:ext cx="8229600" cy="5791200"/>
          </a:xfrm>
        </p:spPr>
        <p:txBody>
          <a:bodyPr>
            <a:normAutofit/>
          </a:bodyPr>
          <a:lstStyle/>
          <a:p>
            <a:r>
              <a:rPr lang="en-US" b="1" dirty="0" smtClean="0"/>
              <a:t>Introduction</a:t>
            </a:r>
          </a:p>
          <a:p>
            <a:r>
              <a:rPr lang="en-US" b="1" dirty="0" smtClean="0"/>
              <a:t>CWEX:  Crop/Wind-energy Experiment: Observations of surface-layer, boundary-layer and </a:t>
            </a:r>
            <a:r>
              <a:rPr lang="en-US" b="1" dirty="0" err="1" smtClean="0"/>
              <a:t>meso</a:t>
            </a:r>
            <a:r>
              <a:rPr lang="en-US" b="1" dirty="0" smtClean="0"/>
              <a:t>-scale interactions with a wind farm</a:t>
            </a:r>
          </a:p>
          <a:p>
            <a:r>
              <a:rPr lang="en-US" b="1" dirty="0" smtClean="0"/>
              <a:t>Changes in fluxes of heat, H</a:t>
            </a:r>
            <a:r>
              <a:rPr lang="en-US" b="1" baseline="-25000" dirty="0" smtClean="0"/>
              <a:t>2</a:t>
            </a:r>
            <a:r>
              <a:rPr lang="en-US" b="1" dirty="0" smtClean="0"/>
              <a:t>O, and CO</a:t>
            </a:r>
            <a:r>
              <a:rPr lang="en-US" b="1" baseline="-25000" dirty="0" smtClean="0"/>
              <a:t>2</a:t>
            </a:r>
            <a:r>
              <a:rPr lang="en-US" b="1" dirty="0" smtClean="0"/>
              <a:t> caused by a large wind farm</a:t>
            </a:r>
          </a:p>
          <a:p>
            <a:r>
              <a:rPr lang="en-US" b="1" dirty="0" smtClean="0"/>
              <a:t>Air temperature and heat flux measurements within two lines of turbines in a large operational wind farm</a:t>
            </a:r>
            <a:endParaRPr lang="en-US" dirty="0" smtClean="0"/>
          </a:p>
          <a:p>
            <a:endParaRPr lang="en-US" i="1"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077200" y="0"/>
            <a:ext cx="1066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0" y="0"/>
            <a:ext cx="7391400" cy="1600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mj-lt"/>
                <a:ea typeface="+mj-ea"/>
                <a:cs typeface="+mj-cs"/>
              </a:rPr>
              <a:t>CWEX-</a:t>
            </a:r>
            <a:r>
              <a:rPr kumimoji="0" lang="en-US" sz="4400" b="1" i="0" u="none" strike="noStrike" kern="1200" cap="none" spc="0" normalizeH="0" baseline="0" noProof="0" dirty="0" smtClean="0">
                <a:ln>
                  <a:noFill/>
                </a:ln>
                <a:solidFill>
                  <a:srgbClr val="0070C0"/>
                </a:solidFill>
                <a:effectLst/>
                <a:uLnTx/>
                <a:uFillTx/>
                <a:latin typeface="+mj-lt"/>
                <a:ea typeface="+mj-ea"/>
                <a:cs typeface="+mj-cs"/>
              </a:rPr>
              <a:t>10</a:t>
            </a:r>
            <a:r>
              <a:rPr kumimoji="0" lang="en-US" sz="4400" b="1" i="0" u="none" strike="noStrike" kern="1200" cap="none" spc="0" normalizeH="0" baseline="0" noProof="0" dirty="0" smtClean="0">
                <a:ln>
                  <a:noFill/>
                </a:ln>
                <a:effectLst/>
                <a:uLnTx/>
                <a:uFillTx/>
                <a:latin typeface="+mj-lt"/>
                <a:ea typeface="+mj-ea"/>
                <a:cs typeface="+mj-cs"/>
              </a:rPr>
              <a:t>/</a:t>
            </a:r>
            <a:r>
              <a:rPr kumimoji="0" lang="en-US" sz="4400" b="1" i="0" u="none" strike="noStrike" kern="1200" cap="none" spc="0" normalizeH="0" baseline="0" noProof="0" dirty="0" smtClean="0">
                <a:ln>
                  <a:noFill/>
                </a:ln>
                <a:solidFill>
                  <a:srgbClr val="FF0000"/>
                </a:solidFill>
                <a:effectLst/>
                <a:uLnTx/>
                <a:uFillTx/>
                <a:latin typeface="+mj-lt"/>
                <a:ea typeface="+mj-ea"/>
                <a:cs typeface="+mj-cs"/>
              </a:rPr>
              <a:t>11</a:t>
            </a:r>
            <a:r>
              <a:rPr kumimoji="0" lang="en-US" sz="44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4400" b="1" i="0" u="none" strike="noStrike" kern="1200" cap="none" spc="0" normalizeH="0" baseline="0" noProof="0" dirty="0" smtClean="0">
                <a:ln>
                  <a:noFill/>
                </a:ln>
                <a:effectLst/>
                <a:uLnTx/>
                <a:uFillTx/>
                <a:latin typeface="+mj-lt"/>
                <a:ea typeface="+mj-ea"/>
                <a:cs typeface="+mj-cs"/>
              </a:rPr>
              <a:t>expanded</a:t>
            </a:r>
            <a:r>
              <a:rPr kumimoji="0" lang="en-US" sz="44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4400" b="1" i="0" u="none" strike="noStrike" kern="1200" cap="none" spc="0" normalizeH="0" baseline="0" noProof="0" dirty="0" smtClean="0">
                <a:ln>
                  <a:noFill/>
                </a:ln>
                <a:effectLst/>
                <a:uLnTx/>
                <a:uFillTx/>
                <a:latin typeface="+mj-lt"/>
                <a:ea typeface="+mj-ea"/>
                <a:cs typeface="+mj-cs"/>
              </a:rPr>
              <a:t>layout</a:t>
            </a:r>
            <a:endParaRPr kumimoji="0" lang="en-US" sz="4400" b="1" i="0" u="none" strike="noStrike" kern="1200" cap="none" spc="0" normalizeH="0" baseline="0" noProof="0" dirty="0">
              <a:ln>
                <a:noFill/>
              </a:ln>
              <a:effectLst/>
              <a:uLnTx/>
              <a:uFillTx/>
              <a:latin typeface="+mj-lt"/>
              <a:ea typeface="+mj-ea"/>
              <a:cs typeface="+mj-cs"/>
            </a:endParaRPr>
          </a:p>
        </p:txBody>
      </p:sp>
      <p:sp>
        <p:nvSpPr>
          <p:cNvPr id="26" name="Rectangle 25"/>
          <p:cNvSpPr/>
          <p:nvPr/>
        </p:nvSpPr>
        <p:spPr>
          <a:xfrm>
            <a:off x="4724400" y="762000"/>
            <a:ext cx="4419600" cy="1938992"/>
          </a:xfrm>
          <a:prstGeom prst="rect">
            <a:avLst/>
          </a:prstGeom>
        </p:spPr>
        <p:txBody>
          <a:bodyPr wrap="square">
            <a:spAutoFit/>
          </a:bodyPr>
          <a:lstStyle/>
          <a:p>
            <a:r>
              <a:rPr lang="en-US" sz="2400" b="1" dirty="0" smtClean="0">
                <a:solidFill>
                  <a:srgbClr val="FF0000"/>
                </a:solidFill>
              </a:rPr>
              <a:t>CWEX-11:  </a:t>
            </a:r>
            <a:r>
              <a:rPr lang="en-US" sz="2400" dirty="0" smtClean="0"/>
              <a:t>29 June - 16 August </a:t>
            </a:r>
            <a:endParaRPr lang="en-US" sz="2400" b="1" dirty="0" smtClean="0">
              <a:solidFill>
                <a:srgbClr val="FF0000"/>
              </a:solidFill>
            </a:endParaRPr>
          </a:p>
          <a:p>
            <a:pPr lvl="1"/>
            <a:r>
              <a:rPr lang="en-US" sz="2400" dirty="0" smtClean="0"/>
              <a:t>6 flux towers in 2011 </a:t>
            </a:r>
          </a:p>
          <a:p>
            <a:pPr lvl="1"/>
            <a:r>
              <a:rPr lang="en-US" sz="2400" dirty="0" smtClean="0"/>
              <a:t>(</a:t>
            </a:r>
            <a:r>
              <a:rPr lang="en-US" sz="2400" i="1" dirty="0" smtClean="0"/>
              <a:t>4</a:t>
            </a:r>
            <a:r>
              <a:rPr lang="en-US" sz="2400" dirty="0" smtClean="0"/>
              <a:t>—</a:t>
            </a:r>
            <a:r>
              <a:rPr lang="en-US" sz="2400" i="1" dirty="0" smtClean="0"/>
              <a:t>NCAR, 2– ISU</a:t>
            </a:r>
            <a:r>
              <a:rPr lang="en-US" sz="2400" dirty="0" smtClean="0"/>
              <a:t>)</a:t>
            </a:r>
          </a:p>
          <a:p>
            <a:pPr lvl="1"/>
            <a:r>
              <a:rPr lang="en-US" sz="2400" dirty="0" smtClean="0"/>
              <a:t>2 NREL/CU Lidars from 30 June to 16 Aug</a:t>
            </a:r>
          </a:p>
        </p:txBody>
      </p:sp>
      <p:grpSp>
        <p:nvGrpSpPr>
          <p:cNvPr id="17" name="Group 16"/>
          <p:cNvGrpSpPr/>
          <p:nvPr/>
        </p:nvGrpSpPr>
        <p:grpSpPr>
          <a:xfrm>
            <a:off x="1" y="762000"/>
            <a:ext cx="4648199" cy="5943600"/>
            <a:chOff x="0" y="366156"/>
            <a:chExt cx="5334001" cy="6248400"/>
          </a:xfrm>
        </p:grpSpPr>
        <p:pic>
          <p:nvPicPr>
            <p:cNvPr id="24" name="Picture 23" descr="2010_11_CWEX_15_22_proj_rev2.png"/>
            <p:cNvPicPr>
              <a:picLocks noChangeAspect="1"/>
            </p:cNvPicPr>
            <p:nvPr/>
          </p:nvPicPr>
          <p:blipFill>
            <a:blip r:embed="rId2" cstate="print"/>
            <a:stretch>
              <a:fillRect/>
            </a:stretch>
          </p:blipFill>
          <p:spPr>
            <a:xfrm>
              <a:off x="0" y="366156"/>
              <a:ext cx="5334001" cy="6248400"/>
            </a:xfrm>
            <a:prstGeom prst="rect">
              <a:avLst/>
            </a:prstGeom>
          </p:spPr>
        </p:pic>
        <p:sp>
          <p:nvSpPr>
            <p:cNvPr id="7" name="Rectangle 6"/>
            <p:cNvSpPr/>
            <p:nvPr/>
          </p:nvSpPr>
          <p:spPr>
            <a:xfrm>
              <a:off x="609600" y="5192156"/>
              <a:ext cx="1600199"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09600" y="3250033"/>
              <a:ext cx="762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9600" y="3810787"/>
              <a:ext cx="685799"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371600" y="4291433"/>
              <a:ext cx="7620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12097" y="4451648"/>
              <a:ext cx="685799"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p:cNvSpPr/>
          <p:nvPr/>
        </p:nvSpPr>
        <p:spPr>
          <a:xfrm>
            <a:off x="3733800" y="2667000"/>
            <a:ext cx="5181600" cy="3416320"/>
          </a:xfrm>
          <a:prstGeom prst="rect">
            <a:avLst/>
          </a:prstGeom>
        </p:spPr>
        <p:txBody>
          <a:bodyPr wrap="square">
            <a:spAutoFit/>
          </a:bodyPr>
          <a:lstStyle/>
          <a:p>
            <a:r>
              <a:rPr lang="en-US" dirty="0" smtClean="0"/>
              <a:t>Fluxes were measured from:</a:t>
            </a:r>
          </a:p>
          <a:p>
            <a:r>
              <a:rPr lang="en-US" b="1" dirty="0" smtClean="0"/>
              <a:t>2.0 D (D=74 m) </a:t>
            </a:r>
            <a:r>
              <a:rPr lang="en-US" dirty="0" smtClean="0"/>
              <a:t>south of turbine B2   </a:t>
            </a:r>
            <a:r>
              <a:rPr lang="en-US" b="1" dirty="0" smtClean="0"/>
              <a:t>NCAR 1</a:t>
            </a:r>
          </a:p>
          <a:p>
            <a:r>
              <a:rPr lang="en-US" b="1" dirty="0" smtClean="0"/>
              <a:t>2.0 D </a:t>
            </a:r>
            <a:r>
              <a:rPr lang="en-US" dirty="0" smtClean="0"/>
              <a:t>south and between turbine B2 and B3 </a:t>
            </a:r>
            <a:r>
              <a:rPr lang="en-US" b="1" dirty="0" smtClean="0"/>
              <a:t>ISU 1</a:t>
            </a:r>
          </a:p>
          <a:p>
            <a:r>
              <a:rPr lang="en-US" b="1" dirty="0" smtClean="0"/>
              <a:t>3.5 D </a:t>
            </a:r>
            <a:r>
              <a:rPr lang="en-US" dirty="0" smtClean="0"/>
              <a:t>north of turbine B2   </a:t>
            </a:r>
            <a:r>
              <a:rPr lang="en-US" b="1" dirty="0" smtClean="0"/>
              <a:t>NCAR 2</a:t>
            </a:r>
          </a:p>
          <a:p>
            <a:r>
              <a:rPr lang="en-US" b="1" dirty="0" smtClean="0"/>
              <a:t>3.5 D </a:t>
            </a:r>
            <a:r>
              <a:rPr lang="en-US" dirty="0" smtClean="0"/>
              <a:t>north and between turbine B2 and B3  </a:t>
            </a:r>
            <a:r>
              <a:rPr lang="en-US" b="1" dirty="0" smtClean="0"/>
              <a:t>ISU 2</a:t>
            </a:r>
          </a:p>
          <a:p>
            <a:r>
              <a:rPr lang="en-US" b="1" dirty="0" smtClean="0"/>
              <a:t>9.0 D </a:t>
            </a:r>
            <a:r>
              <a:rPr lang="en-US" dirty="0" smtClean="0"/>
              <a:t>north of turbine B2      </a:t>
            </a:r>
            <a:r>
              <a:rPr lang="en-US" b="1" dirty="0" smtClean="0"/>
              <a:t>NCAR 3</a:t>
            </a:r>
          </a:p>
          <a:p>
            <a:r>
              <a:rPr lang="en-US" b="1" dirty="0" smtClean="0"/>
              <a:t>14.0 D </a:t>
            </a:r>
            <a:r>
              <a:rPr lang="en-US" dirty="0" smtClean="0"/>
              <a:t>north of turbine B2 far-wake from B-line of turbines  </a:t>
            </a:r>
            <a:r>
              <a:rPr lang="en-US" b="1" dirty="0" smtClean="0"/>
              <a:t>NCAR 4</a:t>
            </a:r>
          </a:p>
          <a:p>
            <a:r>
              <a:rPr lang="en-US" b="1" dirty="0" smtClean="0"/>
              <a:t>Wind cube measurements at:</a:t>
            </a:r>
          </a:p>
          <a:p>
            <a:r>
              <a:rPr lang="en-US" b="1" dirty="0" smtClean="0"/>
              <a:t>2.0 D </a:t>
            </a:r>
            <a:r>
              <a:rPr lang="en-US" dirty="0" smtClean="0"/>
              <a:t>south of turbine B3  </a:t>
            </a:r>
            <a:r>
              <a:rPr lang="en-US" b="1" dirty="0" smtClean="0"/>
              <a:t>WC 68</a:t>
            </a:r>
          </a:p>
          <a:p>
            <a:r>
              <a:rPr lang="en-US" b="1" dirty="0" smtClean="0"/>
              <a:t>3.5 D </a:t>
            </a:r>
            <a:r>
              <a:rPr lang="en-US" dirty="0" smtClean="0"/>
              <a:t>north of turbine B3   </a:t>
            </a:r>
            <a:r>
              <a:rPr lang="en-US" b="1" dirty="0" smtClean="0"/>
              <a:t>WC 49 </a:t>
            </a:r>
            <a:endParaRPr lang="en-US" b="1" dirty="0"/>
          </a:p>
          <a:p>
            <a:endParaRPr lang="en-US" b="1"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0000FF"/>
                </a:solidFill>
              </a:rPr>
              <a:t>CU-NREL Lidar instrumentation</a:t>
            </a:r>
            <a:endParaRPr lang="en-US" b="1" dirty="0">
              <a:solidFill>
                <a:srgbClr val="0000FF"/>
              </a:solidFill>
            </a:endParaRPr>
          </a:p>
        </p:txBody>
      </p:sp>
      <p:sp>
        <p:nvSpPr>
          <p:cNvPr id="4" name="Content Placeholder 3"/>
          <p:cNvSpPr>
            <a:spLocks noGrp="1"/>
          </p:cNvSpPr>
          <p:nvPr>
            <p:ph sz="half" idx="1"/>
          </p:nvPr>
        </p:nvSpPr>
        <p:spPr>
          <a:xfrm>
            <a:off x="228600" y="1219200"/>
            <a:ext cx="4038600" cy="5410200"/>
          </a:xfrm>
        </p:spPr>
        <p:txBody>
          <a:bodyPr>
            <a:normAutofit fontScale="85000" lnSpcReduction="10000"/>
          </a:bodyPr>
          <a:lstStyle/>
          <a:p>
            <a:r>
              <a:rPr lang="en-US" dirty="0" smtClean="0"/>
              <a:t>Lidar (laser-beam radar) measures vertical profile of wind speed and turbulence</a:t>
            </a:r>
          </a:p>
          <a:p>
            <a:r>
              <a:rPr lang="en-US" dirty="0" smtClean="0"/>
              <a:t>Data output is every 2 min from composite scans every 2 sec from 40 to 220 m at 20 m intervals every 2 sec</a:t>
            </a:r>
          </a:p>
          <a:p>
            <a:r>
              <a:rPr lang="en-US" dirty="0" smtClean="0"/>
              <a:t>‘Ideally’ one lidar is placed  south of the turbines and the other north of the turbine lines to capture the near wake flow</a:t>
            </a:r>
          </a:p>
          <a:p>
            <a:r>
              <a:rPr lang="en-US" dirty="0" smtClean="0"/>
              <a:t>Systems are powered by a generator</a:t>
            </a:r>
          </a:p>
          <a:p>
            <a:endParaRPr lang="en-US" dirty="0"/>
          </a:p>
        </p:txBody>
      </p:sp>
      <p:pic>
        <p:nvPicPr>
          <p:cNvPr id="6" name="Content Placeholder 5" descr="IMG_0495.JPG"/>
          <p:cNvPicPr>
            <a:picLocks noGrp="1" noChangeAspect="1"/>
          </p:cNvPicPr>
          <p:nvPr>
            <p:ph sz="half" idx="2"/>
          </p:nvPr>
        </p:nvPicPr>
        <p:blipFill>
          <a:blip r:embed="rId2" cstate="print"/>
          <a:stretch>
            <a:fillRect/>
          </a:stretch>
        </p:blipFill>
        <p:spPr>
          <a:xfrm>
            <a:off x="4191000" y="1447800"/>
            <a:ext cx="4495800" cy="5105400"/>
          </a:xfrm>
        </p:spPr>
      </p:pic>
      <p:sp>
        <p:nvSpPr>
          <p:cNvPr id="7" name="Rectangle 6"/>
          <p:cNvSpPr/>
          <p:nvPr/>
        </p:nvSpPr>
        <p:spPr>
          <a:xfrm>
            <a:off x="5410200" y="4114800"/>
            <a:ext cx="2286000" cy="2209800"/>
          </a:xfrm>
          <a:prstGeom prst="rect">
            <a:avLst/>
          </a:prstGeom>
          <a:noFill/>
          <a:ln w="41275"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114800" y="1383268"/>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668"/>
            <a:ext cx="3810000" cy="6858000"/>
          </a:xfrm>
          <a:prstGeom prst="rect">
            <a:avLst/>
          </a:prstGeom>
          <a:scene3d>
            <a:camera prst="orthographicFront">
              <a:rot lat="0" lon="0" rev="0"/>
            </a:camera>
            <a:lightRig rig="threePt" dir="t"/>
          </a:scene3d>
        </p:spPr>
      </p:pic>
      <p:sp>
        <p:nvSpPr>
          <p:cNvPr id="5" name="TextBox 4"/>
          <p:cNvSpPr txBox="1"/>
          <p:nvPr/>
        </p:nvSpPr>
        <p:spPr>
          <a:xfrm>
            <a:off x="3733800" y="0"/>
            <a:ext cx="5410200" cy="492443"/>
          </a:xfrm>
          <a:prstGeom prst="rect">
            <a:avLst/>
          </a:prstGeom>
          <a:noFill/>
        </p:spPr>
        <p:txBody>
          <a:bodyPr wrap="square" rtlCol="0">
            <a:spAutoFit/>
          </a:bodyPr>
          <a:lstStyle/>
          <a:p>
            <a:r>
              <a:rPr lang="en-US" sz="2600" b="1" dirty="0" smtClean="0">
                <a:solidFill>
                  <a:srgbClr val="0070C0"/>
                </a:solidFill>
                <a:latin typeface="+mj-lt"/>
              </a:rPr>
              <a:t>CWEX-10</a:t>
            </a:r>
            <a:r>
              <a:rPr lang="en-US" sz="2600" b="1" dirty="0" smtClean="0">
                <a:latin typeface="+mj-lt"/>
              </a:rPr>
              <a:t>: Flux tower measurements</a:t>
            </a:r>
            <a:endParaRPr lang="en-US" sz="2600" b="1" dirty="0">
              <a:latin typeface="+mj-lt"/>
            </a:endParaRPr>
          </a:p>
        </p:txBody>
      </p:sp>
      <p:sp>
        <p:nvSpPr>
          <p:cNvPr id="6" name="Text Placeholder 5"/>
          <p:cNvSpPr txBox="1">
            <a:spLocks/>
          </p:cNvSpPr>
          <p:nvPr/>
        </p:nvSpPr>
        <p:spPr>
          <a:xfrm>
            <a:off x="4114800" y="381000"/>
            <a:ext cx="5029200" cy="54102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Cup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anemometer at 9.1 m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 &amp; RH  at 9.1 m and 5.3 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Sonic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anemometer at 6.45 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Tipping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bucket at 3.75 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Two towers (reference and near-wake location)  additionally contained</a:t>
            </a:r>
          </a:p>
          <a:p>
            <a:pPr marL="800100" lvl="1" indent="-342900">
              <a:spcBef>
                <a:spcPct val="20000"/>
              </a:spcBef>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Net </a:t>
            </a:r>
            <a:r>
              <a:rPr kumimoji="0" lang="en-US" b="0" i="0" u="none" strike="noStrike" kern="1200" cap="none" spc="0" normalizeH="0" baseline="0" noProof="0" dirty="0" smtClean="0">
                <a:ln>
                  <a:noFill/>
                </a:ln>
                <a:solidFill>
                  <a:schemeClr val="tx1"/>
                </a:solidFill>
                <a:effectLst/>
                <a:uLnTx/>
                <a:uFillTx/>
                <a:latin typeface="+mn-lt"/>
                <a:ea typeface="+mn-ea"/>
                <a:cs typeface="+mn-cs"/>
              </a:rPr>
              <a:t>radiometer (net</a:t>
            </a:r>
            <a:r>
              <a:rPr kumimoji="0" lang="en-US" b="0" i="0" u="none" strike="noStrike" kern="1200" cap="none" spc="0" normalizeH="0" noProof="0" dirty="0" smtClean="0">
                <a:ln>
                  <a:noFill/>
                </a:ln>
                <a:solidFill>
                  <a:schemeClr val="tx1"/>
                </a:solidFill>
                <a:effectLst/>
                <a:uLnTx/>
                <a:uFillTx/>
                <a:latin typeface="+mn-lt"/>
                <a:ea typeface="+mn-ea"/>
                <a:cs typeface="+mn-cs"/>
              </a:rPr>
              <a:t> long wave and short wave radiation) at 5.3 m</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Open </a:t>
            </a:r>
            <a:r>
              <a:rPr kumimoji="0" lang="en-US" b="0" i="0" u="none" strike="noStrike" kern="1200" cap="none" spc="0" normalizeH="0" baseline="0" noProof="0" dirty="0" smtClean="0">
                <a:ln>
                  <a:noFill/>
                </a:ln>
                <a:solidFill>
                  <a:schemeClr val="tx1"/>
                </a:solidFill>
                <a:effectLst/>
                <a:uLnTx/>
                <a:uFillTx/>
                <a:latin typeface="+mn-lt"/>
                <a:ea typeface="+mn-ea"/>
                <a:cs typeface="+mn-cs"/>
              </a:rPr>
              <a:t>path CO</a:t>
            </a:r>
            <a:r>
              <a:rPr kumimoji="0" lang="en-US"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b="0" i="0" u="none" strike="noStrike" kern="1200" cap="none" spc="0" normalizeH="0" baseline="0" noProof="0" dirty="0" smtClean="0">
                <a:ln>
                  <a:noFill/>
                </a:ln>
                <a:solidFill>
                  <a:schemeClr val="tx1"/>
                </a:solidFill>
                <a:effectLst/>
                <a:uLnTx/>
                <a:uFillTx/>
                <a:latin typeface="+mn-lt"/>
                <a:ea typeface="+mn-ea"/>
                <a:cs typeface="+mn-cs"/>
              </a:rPr>
              <a:t>/H</a:t>
            </a:r>
            <a:r>
              <a:rPr kumimoji="0" lang="en-US"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b="0" i="0" u="none" strike="noStrike" kern="1200" cap="none" spc="0" normalizeH="0" baseline="0" noProof="0" dirty="0" smtClean="0">
                <a:ln>
                  <a:noFill/>
                </a:ln>
                <a:solidFill>
                  <a:schemeClr val="tx1"/>
                </a:solidFill>
                <a:effectLst/>
                <a:uLnTx/>
                <a:uFillTx/>
                <a:latin typeface="+mn-lt"/>
                <a:ea typeface="+mn-ea"/>
                <a:cs typeface="+mn-cs"/>
              </a:rPr>
              <a:t>0 IRGA  LI-7500 gas analyzer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Sonic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anemometer and gas analyzer sampled at 20 Hz w/ 5 min averages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 T,  RH, cup anemometer, rain gage output archived at 5 min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a:buNone/>
            </a:pPr>
            <a:endParaRPr lang="en-US" b="1" i="1" dirty="0" smtClean="0"/>
          </a:p>
          <a:p>
            <a:pPr>
              <a:buNone/>
            </a:pPr>
            <a:r>
              <a:rPr lang="en-US" b="1" i="1" dirty="0" smtClean="0"/>
              <a:t>All </a:t>
            </a:r>
            <a:r>
              <a:rPr lang="en-US" b="1" i="1" dirty="0"/>
              <a:t>sensors are connected to a data-logger</a:t>
            </a:r>
          </a:p>
          <a:p>
            <a:pPr>
              <a:buNone/>
            </a:pPr>
            <a:r>
              <a:rPr lang="en-US" b="1" i="1" dirty="0"/>
              <a:t>Systems are powered with solar panels and deep cycle batteries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9" name="Group 8"/>
          <p:cNvGrpSpPr/>
          <p:nvPr/>
        </p:nvGrpSpPr>
        <p:grpSpPr>
          <a:xfrm>
            <a:off x="2819400" y="0"/>
            <a:ext cx="914400" cy="1295400"/>
            <a:chOff x="2819400" y="0"/>
            <a:chExt cx="914400" cy="1295400"/>
          </a:xfrm>
        </p:grpSpPr>
        <p:sp>
          <p:nvSpPr>
            <p:cNvPr id="7" name="Plus 6"/>
            <p:cNvSpPr/>
            <p:nvPr/>
          </p:nvSpPr>
          <p:spPr>
            <a:xfrm>
              <a:off x="2819400" y="381000"/>
              <a:ext cx="914400" cy="914400"/>
            </a:xfrm>
            <a:prstGeom prst="mathPlus">
              <a:avLst>
                <a:gd name="adj1" fmla="val 70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048000" y="0"/>
              <a:ext cx="421910" cy="523220"/>
            </a:xfrm>
            <a:prstGeom prst="rect">
              <a:avLst/>
            </a:prstGeom>
            <a:noFill/>
          </p:spPr>
          <p:txBody>
            <a:bodyPr wrap="none" rtlCol="0">
              <a:spAutoFit/>
            </a:bodyPr>
            <a:lstStyle/>
            <a:p>
              <a:r>
                <a:rPr lang="en-US" sz="2800" b="1" dirty="0" smtClean="0"/>
                <a:t>N</a:t>
              </a:r>
              <a:endParaRPr lang="en-US" sz="2800" b="1" dirty="0"/>
            </a:p>
          </p:txBody>
        </p:sp>
      </p:grpSp>
      <p:sp>
        <p:nvSpPr>
          <p:cNvPr id="11" name="TextBox 10"/>
          <p:cNvSpPr txBox="1"/>
          <p:nvPr/>
        </p:nvSpPr>
        <p:spPr>
          <a:xfrm>
            <a:off x="640478" y="6488668"/>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Tree>
    <p:extLst>
      <p:ext uri="{BB962C8B-B14F-4D97-AF65-F5344CB8AC3E}">
        <p14:creationId xmlns:p14="http://schemas.microsoft.com/office/powerpoint/2010/main" xmlns="" val="76474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11.JPG"/>
          <p:cNvPicPr>
            <a:picLocks noChangeAspect="1"/>
          </p:cNvPicPr>
          <p:nvPr/>
        </p:nvPicPr>
        <p:blipFill>
          <a:blip r:embed="rId2" cstate="print"/>
          <a:stretch>
            <a:fillRect/>
          </a:stretch>
        </p:blipFill>
        <p:spPr>
          <a:xfrm rot="16200000">
            <a:off x="-762000" y="1524000"/>
            <a:ext cx="6096000" cy="4572000"/>
          </a:xfrm>
          <a:prstGeom prst="rect">
            <a:avLst/>
          </a:prstGeom>
        </p:spPr>
      </p:pic>
      <p:sp>
        <p:nvSpPr>
          <p:cNvPr id="4" name="Title 3"/>
          <p:cNvSpPr txBox="1">
            <a:spLocks/>
          </p:cNvSpPr>
          <p:nvPr/>
        </p:nvSpPr>
        <p:spPr>
          <a:xfrm>
            <a:off x="1600200" y="0"/>
            <a:ext cx="3886200" cy="116205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0000FF"/>
              </a:solidFill>
              <a:effectLst/>
              <a:uLnTx/>
              <a:uFillTx/>
              <a:latin typeface="+mj-lt"/>
              <a:ea typeface="+mj-ea"/>
              <a:cs typeface="+mj-cs"/>
            </a:endParaRPr>
          </a:p>
        </p:txBody>
      </p:sp>
      <p:pic>
        <p:nvPicPr>
          <p:cNvPr id="5" name="Picture 4" descr="IMG_2080.JPG"/>
          <p:cNvPicPr>
            <a:picLocks noChangeAspect="1"/>
          </p:cNvPicPr>
          <p:nvPr/>
        </p:nvPicPr>
        <p:blipFill>
          <a:blip r:embed="rId3" cstate="print"/>
          <a:stretch>
            <a:fillRect/>
          </a:stretch>
        </p:blipFill>
        <p:spPr>
          <a:xfrm rot="16200000">
            <a:off x="3810000" y="1524000"/>
            <a:ext cx="6096000" cy="4572000"/>
          </a:xfrm>
          <a:prstGeom prst="rect">
            <a:avLst/>
          </a:prstGeom>
        </p:spPr>
      </p:pic>
      <p:sp>
        <p:nvSpPr>
          <p:cNvPr id="6" name="Title 5"/>
          <p:cNvSpPr>
            <a:spLocks noGrp="1"/>
          </p:cNvSpPr>
          <p:nvPr>
            <p:ph type="title"/>
          </p:nvPr>
        </p:nvSpPr>
        <p:spPr>
          <a:xfrm>
            <a:off x="457200" y="0"/>
            <a:ext cx="8229600" cy="1143000"/>
          </a:xfrm>
        </p:spPr>
        <p:txBody>
          <a:bodyPr>
            <a:normAutofit fontScale="90000"/>
          </a:bodyPr>
          <a:lstStyle/>
          <a:p>
            <a:r>
              <a:rPr lang="en-US" b="1" dirty="0" smtClean="0">
                <a:solidFill>
                  <a:srgbClr val="FF0000"/>
                </a:solidFill>
              </a:rPr>
              <a:t>CWEX-11:</a:t>
            </a:r>
            <a:r>
              <a:rPr lang="en-US" b="1" dirty="0" smtClean="0"/>
              <a:t> Instrumentation of towers</a:t>
            </a:r>
            <a:br>
              <a:rPr lang="en-US" b="1" dirty="0" smtClean="0"/>
            </a:br>
            <a:r>
              <a:rPr lang="en-US" b="1" dirty="0" smtClean="0"/>
              <a:t>NCAR                            ISU</a:t>
            </a:r>
            <a:endParaRPr lang="en-US" b="1" dirty="0"/>
          </a:p>
        </p:txBody>
      </p:sp>
      <p:sp>
        <p:nvSpPr>
          <p:cNvPr id="7" name="TextBox 6"/>
          <p:cNvSpPr txBox="1"/>
          <p:nvPr/>
        </p:nvSpPr>
        <p:spPr>
          <a:xfrm>
            <a:off x="2126202" y="1143000"/>
            <a:ext cx="2492285" cy="338554"/>
          </a:xfrm>
          <a:prstGeom prst="rect">
            <a:avLst/>
          </a:prstGeom>
          <a:noFill/>
        </p:spPr>
        <p:txBody>
          <a:bodyPr wrap="none" rtlCol="0">
            <a:spAutoFit/>
          </a:bodyPr>
          <a:lstStyle/>
          <a:p>
            <a:r>
              <a:rPr lang="en-US" sz="1600" b="1" dirty="0" smtClean="0"/>
              <a:t>10 m wind speed, direction</a:t>
            </a:r>
            <a:endParaRPr lang="en-US" sz="1600" b="1" dirty="0"/>
          </a:p>
        </p:txBody>
      </p:sp>
      <p:cxnSp>
        <p:nvCxnSpPr>
          <p:cNvPr id="9" name="Straight Arrow Connector 8"/>
          <p:cNvCxnSpPr/>
          <p:nvPr/>
        </p:nvCxnSpPr>
        <p:spPr>
          <a:xfrm flipH="1" flipV="1">
            <a:off x="914400" y="1295400"/>
            <a:ext cx="12954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0" y="1371600"/>
            <a:ext cx="1034129" cy="369332"/>
          </a:xfrm>
          <a:prstGeom prst="rect">
            <a:avLst/>
          </a:prstGeom>
          <a:noFill/>
        </p:spPr>
        <p:txBody>
          <a:bodyPr wrap="none" rtlCol="0">
            <a:spAutoFit/>
          </a:bodyPr>
          <a:lstStyle/>
          <a:p>
            <a:r>
              <a:rPr lang="en-US" sz="1600" b="1" dirty="0" smtClean="0"/>
              <a:t>Temp/RH</a:t>
            </a:r>
            <a:r>
              <a:rPr lang="en-US" dirty="0" smtClean="0"/>
              <a:t> </a:t>
            </a:r>
            <a:endParaRPr lang="en-US" dirty="0"/>
          </a:p>
        </p:txBody>
      </p:sp>
      <p:cxnSp>
        <p:nvCxnSpPr>
          <p:cNvPr id="13" name="Straight Arrow Connector 12"/>
          <p:cNvCxnSpPr/>
          <p:nvPr/>
        </p:nvCxnSpPr>
        <p:spPr>
          <a:xfrm flipH="1">
            <a:off x="1066800" y="4267200"/>
            <a:ext cx="1295400" cy="1640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62200" y="4038600"/>
            <a:ext cx="1893275" cy="1107996"/>
          </a:xfrm>
          <a:prstGeom prst="rect">
            <a:avLst/>
          </a:prstGeom>
          <a:noFill/>
        </p:spPr>
        <p:txBody>
          <a:bodyPr wrap="none" rtlCol="0">
            <a:spAutoFit/>
          </a:bodyPr>
          <a:lstStyle/>
          <a:p>
            <a:r>
              <a:rPr lang="en-US" sz="1600" b="1" dirty="0" smtClean="0"/>
              <a:t>4.5 m Temp/H2O, </a:t>
            </a:r>
          </a:p>
          <a:p>
            <a:r>
              <a:rPr lang="en-US" sz="1600" b="1" dirty="0" smtClean="0"/>
              <a:t>wind, turbulence</a:t>
            </a:r>
          </a:p>
          <a:p>
            <a:r>
              <a:rPr lang="en-US" sz="1600" b="1" dirty="0" smtClean="0"/>
              <a:t>(NCAR 1</a:t>
            </a:r>
            <a:r>
              <a:rPr lang="en-US" sz="1600" b="1" i="1" dirty="0" smtClean="0"/>
              <a:t>-4</a:t>
            </a:r>
            <a:r>
              <a:rPr lang="en-US" sz="1600" b="1" dirty="0" smtClean="0"/>
              <a:t>)</a:t>
            </a:r>
          </a:p>
          <a:p>
            <a:r>
              <a:rPr lang="en-US" sz="1600" b="1" dirty="0" smtClean="0"/>
              <a:t>CO</a:t>
            </a:r>
            <a:r>
              <a:rPr lang="en-US" sz="1600" b="1" baseline="-25000" dirty="0" smtClean="0"/>
              <a:t>2</a:t>
            </a:r>
            <a:r>
              <a:rPr lang="en-US" dirty="0" smtClean="0"/>
              <a:t> </a:t>
            </a:r>
            <a:r>
              <a:rPr lang="en-US" sz="1600" b="1" i="1" dirty="0" smtClean="0"/>
              <a:t>(NCAR 1,3 only)</a:t>
            </a:r>
            <a:endParaRPr lang="en-US" b="1" i="1" dirty="0"/>
          </a:p>
        </p:txBody>
      </p:sp>
      <p:cxnSp>
        <p:nvCxnSpPr>
          <p:cNvPr id="15" name="Straight Arrow Connector 14"/>
          <p:cNvCxnSpPr/>
          <p:nvPr/>
        </p:nvCxnSpPr>
        <p:spPr>
          <a:xfrm flipH="1">
            <a:off x="152402" y="5334000"/>
            <a:ext cx="1523998"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00200" y="5105400"/>
            <a:ext cx="1415129" cy="369332"/>
          </a:xfrm>
          <a:prstGeom prst="rect">
            <a:avLst/>
          </a:prstGeom>
          <a:noFill/>
        </p:spPr>
        <p:txBody>
          <a:bodyPr wrap="square" rtlCol="0">
            <a:spAutoFit/>
          </a:bodyPr>
          <a:lstStyle/>
          <a:p>
            <a:r>
              <a:rPr lang="en-US" sz="1600" b="1" dirty="0" smtClean="0"/>
              <a:t>2 m Temp/RH</a:t>
            </a:r>
            <a:r>
              <a:rPr lang="en-US" dirty="0" smtClean="0"/>
              <a:t> </a:t>
            </a:r>
            <a:endParaRPr lang="en-US" dirty="0"/>
          </a:p>
        </p:txBody>
      </p:sp>
      <p:cxnSp>
        <p:nvCxnSpPr>
          <p:cNvPr id="21" name="Straight Arrow Connector 20"/>
          <p:cNvCxnSpPr/>
          <p:nvPr/>
        </p:nvCxnSpPr>
        <p:spPr>
          <a:xfrm flipH="1">
            <a:off x="1567530" y="5638800"/>
            <a:ext cx="761999"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86000" y="5410200"/>
            <a:ext cx="1828800" cy="338554"/>
          </a:xfrm>
          <a:prstGeom prst="rect">
            <a:avLst/>
          </a:prstGeom>
          <a:noFill/>
        </p:spPr>
        <p:txBody>
          <a:bodyPr wrap="square" rtlCol="0">
            <a:spAutoFit/>
          </a:bodyPr>
          <a:lstStyle/>
          <a:p>
            <a:r>
              <a:rPr lang="en-US" sz="1600" b="1" dirty="0" smtClean="0"/>
              <a:t>2 m Air Pressure </a:t>
            </a:r>
            <a:endParaRPr lang="en-US" sz="1600" b="1" dirty="0"/>
          </a:p>
        </p:txBody>
      </p:sp>
      <p:cxnSp>
        <p:nvCxnSpPr>
          <p:cNvPr id="25" name="Straight Arrow Connector 24"/>
          <p:cNvCxnSpPr/>
          <p:nvPr/>
        </p:nvCxnSpPr>
        <p:spPr>
          <a:xfrm>
            <a:off x="5715000" y="2286000"/>
            <a:ext cx="381000" cy="76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2000" y="2133600"/>
            <a:ext cx="1345112" cy="338554"/>
          </a:xfrm>
          <a:prstGeom prst="rect">
            <a:avLst/>
          </a:prstGeom>
          <a:noFill/>
        </p:spPr>
        <p:txBody>
          <a:bodyPr wrap="none" rtlCol="0">
            <a:spAutoFit/>
          </a:bodyPr>
          <a:lstStyle/>
          <a:p>
            <a:r>
              <a:rPr lang="en-US" sz="1600" b="1" dirty="0" smtClean="0"/>
              <a:t>8 m Temp/RH</a:t>
            </a:r>
            <a:endParaRPr lang="en-US" sz="1600" b="1" dirty="0"/>
          </a:p>
        </p:txBody>
      </p:sp>
      <p:sp>
        <p:nvSpPr>
          <p:cNvPr id="30" name="TextBox 29"/>
          <p:cNvSpPr txBox="1"/>
          <p:nvPr/>
        </p:nvSpPr>
        <p:spPr>
          <a:xfrm>
            <a:off x="4724400" y="2514600"/>
            <a:ext cx="1162498" cy="338554"/>
          </a:xfrm>
          <a:prstGeom prst="rect">
            <a:avLst/>
          </a:prstGeom>
          <a:noFill/>
        </p:spPr>
        <p:txBody>
          <a:bodyPr wrap="none" rtlCol="0">
            <a:spAutoFit/>
          </a:bodyPr>
          <a:lstStyle/>
          <a:p>
            <a:r>
              <a:rPr lang="en-US" sz="1600" b="1" dirty="0" smtClean="0"/>
              <a:t>wind speed</a:t>
            </a:r>
            <a:endParaRPr lang="en-US" sz="1600" b="1" dirty="0"/>
          </a:p>
        </p:txBody>
      </p:sp>
      <p:cxnSp>
        <p:nvCxnSpPr>
          <p:cNvPr id="31" name="Straight Arrow Connector 30"/>
          <p:cNvCxnSpPr/>
          <p:nvPr/>
        </p:nvCxnSpPr>
        <p:spPr>
          <a:xfrm flipH="1">
            <a:off x="6858000" y="3810000"/>
            <a:ext cx="533400" cy="762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330555" y="3657600"/>
            <a:ext cx="1813445" cy="861774"/>
          </a:xfrm>
          <a:prstGeom prst="rect">
            <a:avLst/>
          </a:prstGeom>
          <a:noFill/>
        </p:spPr>
        <p:txBody>
          <a:bodyPr wrap="none" rtlCol="0">
            <a:spAutoFit/>
          </a:bodyPr>
          <a:lstStyle/>
          <a:p>
            <a:r>
              <a:rPr lang="en-US" sz="1600" b="1" dirty="0" smtClean="0"/>
              <a:t>4.5 m Temp, wind, </a:t>
            </a:r>
          </a:p>
          <a:p>
            <a:r>
              <a:rPr lang="en-US" sz="1600" b="1" dirty="0" smtClean="0"/>
              <a:t>turbulence</a:t>
            </a:r>
          </a:p>
          <a:p>
            <a:r>
              <a:rPr lang="en-US" sz="1600" b="1" dirty="0" smtClean="0"/>
              <a:t>CO</a:t>
            </a:r>
            <a:r>
              <a:rPr lang="en-US" sz="1600" b="1" baseline="-25000" dirty="0" smtClean="0"/>
              <a:t>2</a:t>
            </a:r>
            <a:r>
              <a:rPr lang="en-US" dirty="0" smtClean="0"/>
              <a:t> </a:t>
            </a:r>
            <a:r>
              <a:rPr lang="en-US" sz="1600" b="1" dirty="0" smtClean="0"/>
              <a:t>and H</a:t>
            </a:r>
            <a:r>
              <a:rPr lang="en-US" sz="1600" b="1" baseline="-25000" dirty="0" smtClean="0"/>
              <a:t>2</a:t>
            </a:r>
            <a:r>
              <a:rPr lang="en-US" sz="1600" b="1" dirty="0" smtClean="0"/>
              <a:t>O </a:t>
            </a:r>
            <a:r>
              <a:rPr lang="en-US" sz="1600" b="1" i="1" dirty="0" smtClean="0"/>
              <a:t>(ISU1)</a:t>
            </a:r>
            <a:endParaRPr lang="en-US" b="1" i="1" dirty="0"/>
          </a:p>
        </p:txBody>
      </p:sp>
      <p:sp>
        <p:nvSpPr>
          <p:cNvPr id="35" name="TextBox 34"/>
          <p:cNvSpPr txBox="1"/>
          <p:nvPr/>
        </p:nvSpPr>
        <p:spPr>
          <a:xfrm>
            <a:off x="4495800" y="5909846"/>
            <a:ext cx="1345112" cy="338554"/>
          </a:xfrm>
          <a:prstGeom prst="rect">
            <a:avLst/>
          </a:prstGeom>
          <a:noFill/>
        </p:spPr>
        <p:txBody>
          <a:bodyPr wrap="none" rtlCol="0">
            <a:spAutoFit/>
          </a:bodyPr>
          <a:lstStyle/>
          <a:p>
            <a:r>
              <a:rPr lang="en-US" sz="1600" b="1" dirty="0" smtClean="0"/>
              <a:t>3 m Temp/RH</a:t>
            </a:r>
            <a:endParaRPr lang="en-US" sz="1600" b="1" dirty="0"/>
          </a:p>
        </p:txBody>
      </p:sp>
      <p:sp>
        <p:nvSpPr>
          <p:cNvPr id="36" name="TextBox 35"/>
          <p:cNvSpPr txBox="1"/>
          <p:nvPr/>
        </p:nvSpPr>
        <p:spPr>
          <a:xfrm>
            <a:off x="4648200" y="6290846"/>
            <a:ext cx="1162498" cy="338554"/>
          </a:xfrm>
          <a:prstGeom prst="rect">
            <a:avLst/>
          </a:prstGeom>
          <a:noFill/>
        </p:spPr>
        <p:txBody>
          <a:bodyPr wrap="none" rtlCol="0">
            <a:spAutoFit/>
          </a:bodyPr>
          <a:lstStyle/>
          <a:p>
            <a:r>
              <a:rPr lang="en-US" sz="1600" b="1" dirty="0" smtClean="0"/>
              <a:t>wind speed</a:t>
            </a:r>
            <a:endParaRPr lang="en-US" sz="1600" b="1" dirty="0"/>
          </a:p>
        </p:txBody>
      </p:sp>
      <p:cxnSp>
        <p:nvCxnSpPr>
          <p:cNvPr id="41" name="Straight Arrow Connector 40"/>
          <p:cNvCxnSpPr/>
          <p:nvPr/>
        </p:nvCxnSpPr>
        <p:spPr>
          <a:xfrm>
            <a:off x="5791200" y="6096000"/>
            <a:ext cx="381000" cy="76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715000" y="6324600"/>
            <a:ext cx="3048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162800" y="914400"/>
            <a:ext cx="1989647" cy="2585323"/>
          </a:xfrm>
          <a:prstGeom prst="rect">
            <a:avLst/>
          </a:prstGeom>
          <a:noFill/>
          <a:ln w="31750">
            <a:solidFill>
              <a:srgbClr val="FF0000"/>
            </a:solidFill>
          </a:ln>
        </p:spPr>
        <p:txBody>
          <a:bodyPr wrap="none" rtlCol="0">
            <a:spAutoFit/>
          </a:bodyPr>
          <a:lstStyle/>
          <a:p>
            <a:r>
              <a:rPr lang="en-US" sz="1400" b="1" u="sng" dirty="0" smtClean="0"/>
              <a:t>NOT SHOWN IN PHOTO:</a:t>
            </a:r>
          </a:p>
          <a:p>
            <a:r>
              <a:rPr lang="en-US" sz="1600" b="1" dirty="0" smtClean="0"/>
              <a:t>net radiation probe</a:t>
            </a:r>
          </a:p>
          <a:p>
            <a:r>
              <a:rPr lang="en-US" sz="1600" b="1" dirty="0" smtClean="0"/>
              <a:t>2 m above canopy</a:t>
            </a:r>
          </a:p>
          <a:p>
            <a:endParaRPr lang="en-US" sz="500" b="1" dirty="0" smtClean="0"/>
          </a:p>
          <a:p>
            <a:r>
              <a:rPr lang="en-US" sz="1600" b="1" dirty="0" smtClean="0"/>
              <a:t>rain gauge at canopy </a:t>
            </a:r>
          </a:p>
          <a:p>
            <a:endParaRPr lang="en-US" sz="500" b="1" dirty="0" smtClean="0"/>
          </a:p>
          <a:p>
            <a:r>
              <a:rPr lang="en-US" sz="1600" b="1" dirty="0" smtClean="0"/>
              <a:t>leaf wetness probe</a:t>
            </a:r>
          </a:p>
          <a:p>
            <a:r>
              <a:rPr lang="en-US" sz="1600" b="1" dirty="0" smtClean="0"/>
              <a:t>at 2/3 canopy height</a:t>
            </a:r>
          </a:p>
          <a:p>
            <a:endParaRPr lang="en-US" sz="500" b="1" dirty="0" smtClean="0"/>
          </a:p>
          <a:p>
            <a:r>
              <a:rPr lang="en-US" sz="1600" b="1" dirty="0" smtClean="0"/>
              <a:t>1 m Temp/RH</a:t>
            </a:r>
          </a:p>
          <a:p>
            <a:endParaRPr lang="en-US" sz="500" b="1" dirty="0" smtClean="0"/>
          </a:p>
          <a:p>
            <a:r>
              <a:rPr lang="en-US" sz="1600" b="1" dirty="0" smtClean="0"/>
              <a:t>Soil temp, moisture,</a:t>
            </a:r>
          </a:p>
          <a:p>
            <a:r>
              <a:rPr lang="en-US" sz="1600" b="1" dirty="0" smtClean="0"/>
              <a:t>soil heat flux </a:t>
            </a:r>
            <a:r>
              <a:rPr lang="en-US" sz="1600" b="1" i="1" dirty="0" smtClean="0"/>
              <a:t>(ISU1)</a:t>
            </a:r>
            <a:endParaRPr lang="en-US" b="1" i="1" dirty="0"/>
          </a:p>
        </p:txBody>
      </p:sp>
      <p:cxnSp>
        <p:nvCxnSpPr>
          <p:cNvPr id="45" name="Straight Arrow Connector 44"/>
          <p:cNvCxnSpPr/>
          <p:nvPr/>
        </p:nvCxnSpPr>
        <p:spPr>
          <a:xfrm flipH="1" flipV="1">
            <a:off x="1447800" y="1066800"/>
            <a:ext cx="7620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3581400" y="2743200"/>
            <a:ext cx="914400" cy="1295400"/>
            <a:chOff x="2819400" y="0"/>
            <a:chExt cx="914400" cy="1295400"/>
          </a:xfrm>
        </p:grpSpPr>
        <p:sp>
          <p:nvSpPr>
            <p:cNvPr id="29" name="Plus 28"/>
            <p:cNvSpPr/>
            <p:nvPr/>
          </p:nvSpPr>
          <p:spPr>
            <a:xfrm>
              <a:off x="2819400" y="381000"/>
              <a:ext cx="914400" cy="914400"/>
            </a:xfrm>
            <a:prstGeom prst="mathPlus">
              <a:avLst>
                <a:gd name="adj1" fmla="val 70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048000" y="0"/>
              <a:ext cx="354584" cy="523220"/>
            </a:xfrm>
            <a:prstGeom prst="rect">
              <a:avLst/>
            </a:prstGeom>
            <a:noFill/>
          </p:spPr>
          <p:txBody>
            <a:bodyPr wrap="none" rtlCol="0">
              <a:spAutoFit/>
            </a:bodyPr>
            <a:lstStyle/>
            <a:p>
              <a:r>
                <a:rPr lang="en-US" sz="2800" b="1" dirty="0" smtClean="0"/>
                <a:t>S</a:t>
              </a:r>
              <a:endParaRPr lang="en-US" sz="2800" b="1" dirty="0"/>
            </a:p>
          </p:txBody>
        </p:sp>
      </p:grpSp>
      <p:grpSp>
        <p:nvGrpSpPr>
          <p:cNvPr id="34" name="Group 33"/>
          <p:cNvGrpSpPr/>
          <p:nvPr/>
        </p:nvGrpSpPr>
        <p:grpSpPr>
          <a:xfrm>
            <a:off x="8229600" y="4724400"/>
            <a:ext cx="914400" cy="1295400"/>
            <a:chOff x="2819400" y="0"/>
            <a:chExt cx="914400" cy="1295400"/>
          </a:xfrm>
        </p:grpSpPr>
        <p:sp>
          <p:nvSpPr>
            <p:cNvPr id="37" name="Plus 36"/>
            <p:cNvSpPr/>
            <p:nvPr/>
          </p:nvSpPr>
          <p:spPr>
            <a:xfrm>
              <a:off x="2819400" y="381000"/>
              <a:ext cx="914400" cy="914400"/>
            </a:xfrm>
            <a:prstGeom prst="mathPlus">
              <a:avLst>
                <a:gd name="adj1" fmla="val 70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3048000" y="0"/>
              <a:ext cx="359394" cy="523220"/>
            </a:xfrm>
            <a:prstGeom prst="rect">
              <a:avLst/>
            </a:prstGeom>
            <a:noFill/>
          </p:spPr>
          <p:txBody>
            <a:bodyPr wrap="none" rtlCol="0">
              <a:spAutoFit/>
            </a:bodyPr>
            <a:lstStyle/>
            <a:p>
              <a:r>
                <a:rPr lang="en-US" sz="2800" b="1" dirty="0" smtClean="0"/>
                <a:t>E</a:t>
              </a:r>
              <a:endParaRPr lang="en-US" sz="2800" b="1" dirty="0"/>
            </a:p>
          </p:txBody>
        </p:sp>
      </p:grpSp>
      <p:sp>
        <p:nvSpPr>
          <p:cNvPr id="39" name="TextBox 38"/>
          <p:cNvSpPr txBox="1"/>
          <p:nvPr/>
        </p:nvSpPr>
        <p:spPr>
          <a:xfrm>
            <a:off x="1447800" y="6488668"/>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
        <p:nvSpPr>
          <p:cNvPr id="40" name="TextBox 39"/>
          <p:cNvSpPr txBox="1"/>
          <p:nvPr/>
        </p:nvSpPr>
        <p:spPr>
          <a:xfrm>
            <a:off x="5943600" y="6488668"/>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NCAR </a:t>
            </a:r>
            <a:r>
              <a:rPr lang="en-US" dirty="0" smtClean="0"/>
              <a:t>tower</a:t>
            </a:r>
            <a:r>
              <a:rPr lang="en-US" b="1" dirty="0" smtClean="0"/>
              <a:t> </a:t>
            </a:r>
            <a:r>
              <a:rPr lang="en-US" dirty="0" smtClean="0"/>
              <a:t>replacement of temperature/RH probe after fan failure </a:t>
            </a:r>
            <a:endParaRPr lang="en-US" dirty="0"/>
          </a:p>
        </p:txBody>
      </p:sp>
      <p:pic>
        <p:nvPicPr>
          <p:cNvPr id="7" name="Content Placeholder 3" descr="IMG_2161.JPG"/>
          <p:cNvPicPr>
            <a:picLocks noGrp="1" noChangeAspect="1"/>
          </p:cNvPicPr>
          <p:nvPr>
            <p:ph idx="4294967295"/>
          </p:nvPr>
        </p:nvPicPr>
        <p:blipFill>
          <a:blip r:embed="rId2" cstate="print"/>
          <a:stretch>
            <a:fillRect/>
          </a:stretch>
        </p:blipFill>
        <p:spPr>
          <a:xfrm>
            <a:off x="0" y="1676400"/>
            <a:ext cx="6035675" cy="4525963"/>
          </a:xfrm>
        </p:spPr>
      </p:pic>
      <p:sp>
        <p:nvSpPr>
          <p:cNvPr id="5" name="TextBox 4"/>
          <p:cNvSpPr txBox="1"/>
          <p:nvPr/>
        </p:nvSpPr>
        <p:spPr>
          <a:xfrm>
            <a:off x="0" y="5715000"/>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
        <p:nvSpPr>
          <p:cNvPr id="8" name="TextBox 7"/>
          <p:cNvSpPr txBox="1"/>
          <p:nvPr/>
        </p:nvSpPr>
        <p:spPr>
          <a:xfrm>
            <a:off x="6019800" y="2057400"/>
            <a:ext cx="2961901" cy="1754326"/>
          </a:xfrm>
          <a:prstGeom prst="rect">
            <a:avLst/>
          </a:prstGeom>
          <a:noFill/>
        </p:spPr>
        <p:txBody>
          <a:bodyPr wrap="square" rtlCol="0">
            <a:spAutoFit/>
          </a:bodyPr>
          <a:lstStyle/>
          <a:p>
            <a:r>
              <a:rPr lang="en-US" dirty="0" smtClean="0"/>
              <a:t>Replacement of sensors</a:t>
            </a:r>
          </a:p>
          <a:p>
            <a:r>
              <a:rPr lang="en-US" dirty="0" smtClean="0"/>
              <a:t>can take a few days</a:t>
            </a:r>
          </a:p>
          <a:p>
            <a:r>
              <a:rPr lang="en-US" dirty="0" smtClean="0"/>
              <a:t>of diagnosing a problem…</a:t>
            </a:r>
          </a:p>
          <a:p>
            <a:endParaRPr lang="en-US" dirty="0"/>
          </a:p>
          <a:p>
            <a:r>
              <a:rPr lang="en-US" dirty="0" smtClean="0"/>
              <a:t>and another few hours or day</a:t>
            </a:r>
          </a:p>
          <a:p>
            <a:r>
              <a:rPr lang="en-US" dirty="0" smtClean="0"/>
              <a:t>to fix the problem</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NCAR </a:t>
            </a:r>
            <a:r>
              <a:rPr lang="en-US" dirty="0" smtClean="0"/>
              <a:t>tower</a:t>
            </a:r>
            <a:r>
              <a:rPr lang="en-US" b="1" dirty="0" smtClean="0"/>
              <a:t> </a:t>
            </a:r>
            <a:r>
              <a:rPr lang="en-US" dirty="0" smtClean="0"/>
              <a:t>lowering to service krypton hygrometer</a:t>
            </a:r>
            <a:endParaRPr lang="en-US" dirty="0"/>
          </a:p>
        </p:txBody>
      </p:sp>
      <p:pic>
        <p:nvPicPr>
          <p:cNvPr id="4" name="Content Placeholder 3" descr="IMG_2072.JPG"/>
          <p:cNvPicPr>
            <a:picLocks noChangeAspect="1"/>
          </p:cNvPicPr>
          <p:nvPr/>
        </p:nvPicPr>
        <p:blipFill>
          <a:blip r:embed="rId2" cstate="print"/>
          <a:stretch>
            <a:fillRect/>
          </a:stretch>
        </p:blipFill>
        <p:spPr>
          <a:xfrm>
            <a:off x="533400" y="1722437"/>
            <a:ext cx="3886200" cy="4525963"/>
          </a:xfrm>
          <a:prstGeom prst="rect">
            <a:avLst/>
          </a:prstGeom>
        </p:spPr>
      </p:pic>
      <p:pic>
        <p:nvPicPr>
          <p:cNvPr id="6" name="Content Placeholder 3" descr="IMG_2175.JPG"/>
          <p:cNvPicPr>
            <a:picLocks noChangeAspect="1"/>
          </p:cNvPicPr>
          <p:nvPr/>
        </p:nvPicPr>
        <p:blipFill>
          <a:blip r:embed="rId3" cstate="print"/>
          <a:stretch>
            <a:fillRect/>
          </a:stretch>
        </p:blipFill>
        <p:spPr>
          <a:xfrm>
            <a:off x="4800600" y="1676400"/>
            <a:ext cx="3886200" cy="4572000"/>
          </a:xfrm>
          <a:prstGeom prst="rect">
            <a:avLst/>
          </a:prstGeom>
        </p:spPr>
      </p:pic>
      <p:sp>
        <p:nvSpPr>
          <p:cNvPr id="5" name="TextBox 4"/>
          <p:cNvSpPr txBox="1"/>
          <p:nvPr/>
        </p:nvSpPr>
        <p:spPr>
          <a:xfrm>
            <a:off x="533400" y="5879068"/>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
        <p:nvSpPr>
          <p:cNvPr id="8" name="TextBox 7"/>
          <p:cNvSpPr txBox="1"/>
          <p:nvPr/>
        </p:nvSpPr>
        <p:spPr>
          <a:xfrm>
            <a:off x="4831478" y="5802868"/>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Data monitoring</a:t>
            </a:r>
            <a:endParaRPr lang="en-US" b="1" dirty="0"/>
          </a:p>
        </p:txBody>
      </p:sp>
      <p:sp>
        <p:nvSpPr>
          <p:cNvPr id="10" name="Content Placeholder 9"/>
          <p:cNvSpPr>
            <a:spLocks noGrp="1"/>
          </p:cNvSpPr>
          <p:nvPr>
            <p:ph idx="1"/>
          </p:nvPr>
        </p:nvSpPr>
        <p:spPr>
          <a:xfrm>
            <a:off x="0" y="838200"/>
            <a:ext cx="3886200" cy="6019800"/>
          </a:xfrm>
        </p:spPr>
        <p:txBody>
          <a:bodyPr>
            <a:normAutofit lnSpcReduction="10000"/>
          </a:bodyPr>
          <a:lstStyle/>
          <a:p>
            <a:r>
              <a:rPr lang="en-US" dirty="0" smtClean="0"/>
              <a:t>On-site data downloads required at ISU flux towers in 2011 and at all NLAE flux towers in </a:t>
            </a:r>
            <a:r>
              <a:rPr lang="en-US" b="1" dirty="0" smtClean="0">
                <a:solidFill>
                  <a:srgbClr val="0000FF"/>
                </a:solidFill>
              </a:rPr>
              <a:t>CWEX-10</a:t>
            </a:r>
          </a:p>
          <a:p>
            <a:r>
              <a:rPr lang="en-US" dirty="0" smtClean="0"/>
              <a:t>Near-real time quality controlled time series information in </a:t>
            </a:r>
            <a:r>
              <a:rPr lang="en-US" b="1" dirty="0" smtClean="0">
                <a:solidFill>
                  <a:srgbClr val="FF0000"/>
                </a:solidFill>
              </a:rPr>
              <a:t>CWEX-11 </a:t>
            </a:r>
            <a:r>
              <a:rPr lang="en-US" dirty="0" smtClean="0"/>
              <a:t>for NCAR flux towers</a:t>
            </a:r>
          </a:p>
          <a:p>
            <a:endParaRPr lang="en-US" dirty="0"/>
          </a:p>
        </p:txBody>
      </p:sp>
      <p:pic>
        <p:nvPicPr>
          <p:cNvPr id="11" name="Picture 10" descr="test_NCAR_plots.png"/>
          <p:cNvPicPr>
            <a:picLocks noChangeAspect="1"/>
          </p:cNvPicPr>
          <p:nvPr/>
        </p:nvPicPr>
        <p:blipFill>
          <a:blip r:embed="rId2" cstate="print"/>
          <a:stretch>
            <a:fillRect/>
          </a:stretch>
        </p:blipFill>
        <p:spPr>
          <a:xfrm>
            <a:off x="3810000" y="838200"/>
            <a:ext cx="5348654" cy="5715000"/>
          </a:xfrm>
          <a:prstGeom prst="rect">
            <a:avLst/>
          </a:prstGeom>
        </p:spPr>
      </p:pic>
      <p:sp>
        <p:nvSpPr>
          <p:cNvPr id="12" name="Rectangle 11"/>
          <p:cNvSpPr/>
          <p:nvPr/>
        </p:nvSpPr>
        <p:spPr>
          <a:xfrm>
            <a:off x="0" y="6488668"/>
            <a:ext cx="9677400" cy="369332"/>
          </a:xfrm>
          <a:prstGeom prst="rect">
            <a:avLst/>
          </a:prstGeom>
        </p:spPr>
        <p:txBody>
          <a:bodyPr wrap="square">
            <a:spAutoFit/>
          </a:bodyPr>
          <a:lstStyle/>
          <a:p>
            <a:r>
              <a:rPr lang="en-US" b="1" dirty="0" smtClean="0">
                <a:solidFill>
                  <a:schemeClr val="accent6">
                    <a:lumMod val="75000"/>
                  </a:schemeClr>
                </a:solidFill>
              </a:rPr>
              <a:t>Plots available: http://www.eol.ucar.edu/isf/projects/CWEX11/isfs/qcdata/plots/</a:t>
            </a:r>
            <a:endParaRPr lang="en-US" b="1" dirty="0">
              <a:solidFill>
                <a:schemeClr val="accent6">
                  <a:lumMod val="75000"/>
                </a:schemeClr>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Post experiment corrections</a:t>
            </a:r>
            <a:endParaRPr lang="en-US" b="1" dirty="0">
              <a:solidFill>
                <a:srgbClr val="0000FF"/>
              </a:solidFill>
            </a:endParaRPr>
          </a:p>
        </p:txBody>
      </p:sp>
      <p:sp>
        <p:nvSpPr>
          <p:cNvPr id="3" name="Content Placeholder 2"/>
          <p:cNvSpPr>
            <a:spLocks noGrp="1"/>
          </p:cNvSpPr>
          <p:nvPr>
            <p:ph idx="1"/>
          </p:nvPr>
        </p:nvSpPr>
        <p:spPr>
          <a:xfrm>
            <a:off x="457200" y="1143000"/>
            <a:ext cx="8229600" cy="5257800"/>
          </a:xfrm>
        </p:spPr>
        <p:txBody>
          <a:bodyPr>
            <a:normAutofit fontScale="92500" lnSpcReduction="10000"/>
          </a:bodyPr>
          <a:lstStyle/>
          <a:p>
            <a:r>
              <a:rPr lang="en-US" dirty="0" smtClean="0"/>
              <a:t>5-min fluxes were converted to a larger averaging period (15-min or 30 min) using the 20 Hz time series</a:t>
            </a:r>
          </a:p>
          <a:p>
            <a:r>
              <a:rPr lang="en-US" dirty="0" smtClean="0"/>
              <a:t>sonic anemometer conversion of coordinates from ‘instrument’ to ‘meteorological’ coordinates</a:t>
            </a:r>
          </a:p>
          <a:p>
            <a:endParaRPr lang="en-US" dirty="0" smtClean="0"/>
          </a:p>
          <a:p>
            <a:endParaRPr lang="en-US" dirty="0" smtClean="0"/>
          </a:p>
          <a:p>
            <a:endParaRPr lang="en-US" dirty="0" smtClean="0"/>
          </a:p>
          <a:p>
            <a:endParaRPr lang="en-US" dirty="0"/>
          </a:p>
          <a:p>
            <a:r>
              <a:rPr lang="en-US" dirty="0" smtClean="0"/>
              <a:t>sonic tilt correction so that all measured fluxes are for true ‘vertical’, ‘north’, and ‘west’</a:t>
            </a:r>
          </a:p>
          <a:p>
            <a:endParaRPr lang="en-US" dirty="0"/>
          </a:p>
          <a:p>
            <a:endParaRPr lang="en-US" dirty="0"/>
          </a:p>
        </p:txBody>
      </p:sp>
      <p:pic>
        <p:nvPicPr>
          <p:cNvPr id="5" name="Picture 4" descr="sonic_frame.png"/>
          <p:cNvPicPr>
            <a:picLocks noChangeAspect="1"/>
          </p:cNvPicPr>
          <p:nvPr/>
        </p:nvPicPr>
        <p:blipFill>
          <a:blip r:embed="rId2" cstate="print"/>
          <a:stretch>
            <a:fillRect/>
          </a:stretch>
        </p:blipFill>
        <p:spPr>
          <a:xfrm>
            <a:off x="457200" y="3457313"/>
            <a:ext cx="2219635" cy="1876687"/>
          </a:xfrm>
          <a:prstGeom prst="rect">
            <a:avLst/>
          </a:prstGeom>
        </p:spPr>
      </p:pic>
      <p:grpSp>
        <p:nvGrpSpPr>
          <p:cNvPr id="4" name="Group 16"/>
          <p:cNvGrpSpPr/>
          <p:nvPr/>
        </p:nvGrpSpPr>
        <p:grpSpPr>
          <a:xfrm>
            <a:off x="2209800" y="3669268"/>
            <a:ext cx="2514600" cy="1512332"/>
            <a:chOff x="2438400" y="4419600"/>
            <a:chExt cx="2514600" cy="1512332"/>
          </a:xfrm>
        </p:grpSpPr>
        <p:cxnSp>
          <p:nvCxnSpPr>
            <p:cNvPr id="7" name="Straight Arrow Connector 6"/>
            <p:cNvCxnSpPr/>
            <p:nvPr/>
          </p:nvCxnSpPr>
          <p:spPr>
            <a:xfrm flipH="1">
              <a:off x="2438400" y="5334000"/>
              <a:ext cx="1295400"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733800" y="5105400"/>
              <a:ext cx="457200"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886200" y="5257800"/>
              <a:ext cx="152400" cy="1524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flipV="1">
              <a:off x="3962400" y="4419600"/>
              <a:ext cx="0" cy="6858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71800" y="5562600"/>
              <a:ext cx="663964" cy="369332"/>
            </a:xfrm>
            <a:prstGeom prst="rect">
              <a:avLst/>
            </a:prstGeom>
            <a:noFill/>
          </p:spPr>
          <p:txBody>
            <a:bodyPr wrap="none" rtlCol="0">
              <a:spAutoFit/>
            </a:bodyPr>
            <a:lstStyle/>
            <a:p>
              <a:r>
                <a:rPr lang="en-US" dirty="0" smtClean="0"/>
                <a:t>Ux&gt;0</a:t>
              </a:r>
              <a:endParaRPr lang="en-US" dirty="0"/>
            </a:p>
          </p:txBody>
        </p:sp>
        <p:sp>
          <p:nvSpPr>
            <p:cNvPr id="15" name="TextBox 14"/>
            <p:cNvSpPr txBox="1"/>
            <p:nvPr/>
          </p:nvSpPr>
          <p:spPr>
            <a:xfrm>
              <a:off x="4131827" y="4572000"/>
              <a:ext cx="655949" cy="369332"/>
            </a:xfrm>
            <a:prstGeom prst="rect">
              <a:avLst/>
            </a:prstGeom>
            <a:noFill/>
          </p:spPr>
          <p:txBody>
            <a:bodyPr wrap="none" rtlCol="0">
              <a:spAutoFit/>
            </a:bodyPr>
            <a:lstStyle/>
            <a:p>
              <a:r>
                <a:rPr lang="en-US" dirty="0" smtClean="0"/>
                <a:t>Uz&gt;0</a:t>
              </a:r>
              <a:endParaRPr lang="en-US" dirty="0"/>
            </a:p>
          </p:txBody>
        </p:sp>
        <p:sp>
          <p:nvSpPr>
            <p:cNvPr id="16" name="TextBox 15"/>
            <p:cNvSpPr txBox="1"/>
            <p:nvPr/>
          </p:nvSpPr>
          <p:spPr>
            <a:xfrm>
              <a:off x="4284227" y="5105400"/>
              <a:ext cx="668773" cy="369332"/>
            </a:xfrm>
            <a:prstGeom prst="rect">
              <a:avLst/>
            </a:prstGeom>
            <a:noFill/>
          </p:spPr>
          <p:txBody>
            <a:bodyPr wrap="none" rtlCol="0">
              <a:spAutoFit/>
            </a:bodyPr>
            <a:lstStyle/>
            <a:p>
              <a:r>
                <a:rPr lang="en-US" dirty="0" smtClean="0"/>
                <a:t>Uy&gt;0</a:t>
              </a:r>
              <a:endParaRPr lang="en-US" dirty="0"/>
            </a:p>
          </p:txBody>
        </p:sp>
      </p:grpSp>
      <p:grpSp>
        <p:nvGrpSpPr>
          <p:cNvPr id="6" name="Group 26"/>
          <p:cNvGrpSpPr/>
          <p:nvPr/>
        </p:nvGrpSpPr>
        <p:grpSpPr>
          <a:xfrm>
            <a:off x="5917360" y="3581400"/>
            <a:ext cx="3074240" cy="1512332"/>
            <a:chOff x="5486400" y="3810000"/>
            <a:chExt cx="3074240" cy="1512332"/>
          </a:xfrm>
        </p:grpSpPr>
        <p:grpSp>
          <p:nvGrpSpPr>
            <p:cNvPr id="8" name="Group 17"/>
            <p:cNvGrpSpPr/>
            <p:nvPr/>
          </p:nvGrpSpPr>
          <p:grpSpPr>
            <a:xfrm>
              <a:off x="5486400" y="3810000"/>
              <a:ext cx="3074240" cy="1512332"/>
              <a:chOff x="2438400" y="4419600"/>
              <a:chExt cx="3074240" cy="1512332"/>
            </a:xfrm>
          </p:grpSpPr>
          <p:cxnSp>
            <p:nvCxnSpPr>
              <p:cNvPr id="19" name="Straight Arrow Connector 18"/>
              <p:cNvCxnSpPr/>
              <p:nvPr/>
            </p:nvCxnSpPr>
            <p:spPr>
              <a:xfrm flipH="1">
                <a:off x="2438400" y="5334000"/>
                <a:ext cx="1295400"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733800" y="5105400"/>
                <a:ext cx="457200"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flipV="1">
                <a:off x="3962400" y="4419600"/>
                <a:ext cx="0" cy="6858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71800" y="5562600"/>
                <a:ext cx="1247457" cy="369332"/>
              </a:xfrm>
              <a:prstGeom prst="rect">
                <a:avLst/>
              </a:prstGeom>
              <a:noFill/>
            </p:spPr>
            <p:txBody>
              <a:bodyPr wrap="none" rtlCol="0">
                <a:spAutoFit/>
              </a:bodyPr>
              <a:lstStyle/>
              <a:p>
                <a:r>
                  <a:rPr lang="en-US" dirty="0"/>
                  <a:t>v</a:t>
                </a:r>
                <a:r>
                  <a:rPr lang="en-US" dirty="0" smtClean="0"/>
                  <a:t>&gt;0 (south)</a:t>
                </a:r>
                <a:endParaRPr lang="en-US" dirty="0"/>
              </a:p>
            </p:txBody>
          </p:sp>
          <p:sp>
            <p:nvSpPr>
              <p:cNvPr id="24" name="TextBox 23"/>
              <p:cNvSpPr txBox="1"/>
              <p:nvPr/>
            </p:nvSpPr>
            <p:spPr>
              <a:xfrm>
                <a:off x="4131827" y="4572000"/>
                <a:ext cx="582211" cy="369332"/>
              </a:xfrm>
              <a:prstGeom prst="rect">
                <a:avLst/>
              </a:prstGeom>
              <a:noFill/>
            </p:spPr>
            <p:txBody>
              <a:bodyPr wrap="none" rtlCol="0">
                <a:spAutoFit/>
              </a:bodyPr>
              <a:lstStyle/>
              <a:p>
                <a:r>
                  <a:rPr lang="en-US" dirty="0" smtClean="0"/>
                  <a:t>w&gt;0</a:t>
                </a:r>
                <a:endParaRPr lang="en-US" dirty="0"/>
              </a:p>
            </p:txBody>
          </p:sp>
          <p:sp>
            <p:nvSpPr>
              <p:cNvPr id="25" name="TextBox 24"/>
              <p:cNvSpPr txBox="1"/>
              <p:nvPr/>
            </p:nvSpPr>
            <p:spPr>
              <a:xfrm>
                <a:off x="4284227" y="5105400"/>
                <a:ext cx="1228413" cy="369332"/>
              </a:xfrm>
              <a:prstGeom prst="rect">
                <a:avLst/>
              </a:prstGeom>
              <a:noFill/>
            </p:spPr>
            <p:txBody>
              <a:bodyPr wrap="none" rtlCol="0">
                <a:spAutoFit/>
              </a:bodyPr>
              <a:lstStyle/>
              <a:p>
                <a:r>
                  <a:rPr lang="en-US" dirty="0" smtClean="0"/>
                  <a:t>u&gt;0  (west)</a:t>
                </a:r>
                <a:endParaRPr lang="en-US" dirty="0"/>
              </a:p>
            </p:txBody>
          </p:sp>
        </p:grpSp>
        <p:sp>
          <p:nvSpPr>
            <p:cNvPr id="26" name="TextBox 25"/>
            <p:cNvSpPr txBox="1"/>
            <p:nvPr/>
          </p:nvSpPr>
          <p:spPr>
            <a:xfrm>
              <a:off x="6857908" y="4495800"/>
              <a:ext cx="381092" cy="461665"/>
            </a:xfrm>
            <a:prstGeom prst="rect">
              <a:avLst/>
            </a:prstGeom>
            <a:noFill/>
          </p:spPr>
          <p:txBody>
            <a:bodyPr wrap="square" rtlCol="0">
              <a:spAutoFit/>
            </a:bodyPr>
            <a:lstStyle/>
            <a:p>
              <a:r>
                <a:rPr lang="en-US" sz="2400" b="1" dirty="0" smtClean="0">
                  <a:solidFill>
                    <a:schemeClr val="accent6">
                      <a:lumMod val="75000"/>
                    </a:schemeClr>
                  </a:solidFill>
                </a:rPr>
                <a:t>X</a:t>
              </a:r>
              <a:endParaRPr lang="en-US" sz="2400" b="1" dirty="0">
                <a:solidFill>
                  <a:schemeClr val="accent6">
                    <a:lumMod val="75000"/>
                  </a:schemeClr>
                </a:solidFill>
              </a:endParaRPr>
            </a:p>
          </p:txBody>
        </p:sp>
      </p:grpSp>
      <p:sp>
        <p:nvSpPr>
          <p:cNvPr id="28" name="Right Arrow 27"/>
          <p:cNvSpPr/>
          <p:nvPr/>
        </p:nvSpPr>
        <p:spPr>
          <a:xfrm>
            <a:off x="4648200" y="47731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Analysis procedure</a:t>
            </a:r>
            <a:endParaRPr lang="en-US" b="1" dirty="0">
              <a:solidFill>
                <a:srgbClr val="0000FF"/>
              </a:solidFill>
            </a:endParaRPr>
          </a:p>
        </p:txBody>
      </p:sp>
      <p:sp>
        <p:nvSpPr>
          <p:cNvPr id="3" name="Content Placeholder 2"/>
          <p:cNvSpPr>
            <a:spLocks noGrp="1"/>
          </p:cNvSpPr>
          <p:nvPr>
            <p:ph idx="1"/>
          </p:nvPr>
        </p:nvSpPr>
        <p:spPr>
          <a:xfrm>
            <a:off x="0" y="1295400"/>
            <a:ext cx="5410200" cy="5562600"/>
          </a:xfrm>
        </p:spPr>
        <p:txBody>
          <a:bodyPr>
            <a:normAutofit fontScale="70000" lnSpcReduction="20000"/>
          </a:bodyPr>
          <a:lstStyle/>
          <a:p>
            <a:r>
              <a:rPr lang="en-US" dirty="0" smtClean="0"/>
              <a:t>Calculate flux and scalar differences (‘</a:t>
            </a:r>
            <a:r>
              <a:rPr lang="en-US" b="1" dirty="0" smtClean="0"/>
              <a:t>Downwind</a:t>
            </a:r>
            <a:r>
              <a:rPr lang="en-US" dirty="0" smtClean="0"/>
              <a:t>’- ‘</a:t>
            </a:r>
            <a:r>
              <a:rPr lang="en-US" b="1" dirty="0" smtClean="0"/>
              <a:t>Upwind</a:t>
            </a:r>
            <a:r>
              <a:rPr lang="en-US" dirty="0" smtClean="0"/>
              <a:t>’ reference) for all masts north of the turbines using 15-min averages</a:t>
            </a:r>
          </a:p>
          <a:p>
            <a:r>
              <a:rPr lang="en-US" dirty="0" smtClean="0"/>
              <a:t>Use wind directions from the first flux tower north of the turbine line to determine when turbine wakes would be above the surface stations </a:t>
            </a:r>
          </a:p>
          <a:p>
            <a:r>
              <a:rPr lang="en-US" dirty="0" smtClean="0"/>
              <a:t>Assume wake expansion factor of (+/- ) 5</a:t>
            </a:r>
            <a:r>
              <a:rPr lang="en-US" dirty="0" smtClean="0">
                <a:latin typeface="Calibri"/>
              </a:rPr>
              <a:t>°</a:t>
            </a:r>
            <a:endParaRPr lang="en-US" dirty="0" smtClean="0"/>
          </a:p>
          <a:p>
            <a:r>
              <a:rPr lang="en-US" dirty="0" smtClean="0"/>
              <a:t>Wake events at surface co-located to 80 m wind direction  (same daytime waked wind direction for the appropriate wind direction for each turbine wake)</a:t>
            </a:r>
          </a:p>
          <a:p>
            <a:pPr lvl="1"/>
            <a:r>
              <a:rPr lang="en-US" dirty="0" smtClean="0"/>
              <a:t>South events: B2 wake overhead NCAR 2  (166°-195 °) or flow between B2 and B3 wakes at NLAE 2 (151</a:t>
            </a:r>
            <a:r>
              <a:rPr lang="en-US" dirty="0" smtClean="0">
                <a:latin typeface="Calibri"/>
                <a:cs typeface="Calibri"/>
              </a:rPr>
              <a:t>°</a:t>
            </a:r>
            <a:r>
              <a:rPr lang="en-US" dirty="0" smtClean="0"/>
              <a:t>-189</a:t>
            </a:r>
            <a:r>
              <a:rPr lang="en-US" dirty="0" smtClean="0">
                <a:latin typeface="Calibri"/>
                <a:cs typeface="Calibri"/>
              </a:rPr>
              <a:t>°</a:t>
            </a:r>
            <a:r>
              <a:rPr lang="en-US" dirty="0" smtClean="0"/>
              <a:t>)</a:t>
            </a:r>
          </a:p>
          <a:p>
            <a:pPr lvl="1"/>
            <a:r>
              <a:rPr lang="en-US" dirty="0" smtClean="0"/>
              <a:t>West events, no wake overhead </a:t>
            </a:r>
            <a:r>
              <a:rPr lang="en-US" dirty="0" smtClean="0"/>
              <a:t>or </a:t>
            </a:r>
            <a:r>
              <a:rPr lang="en-US" dirty="0" smtClean="0"/>
              <a:t>tower influence:  (245°-282°) </a:t>
            </a:r>
          </a:p>
        </p:txBody>
      </p:sp>
      <p:pic>
        <p:nvPicPr>
          <p:cNvPr id="5" name="Picture 4" descr="Barthelmie et al. wake detection.png"/>
          <p:cNvPicPr>
            <a:picLocks noChangeAspect="1"/>
          </p:cNvPicPr>
          <p:nvPr/>
        </p:nvPicPr>
        <p:blipFill>
          <a:blip r:embed="rId2" cstate="print"/>
          <a:stretch>
            <a:fillRect/>
          </a:stretch>
        </p:blipFill>
        <p:spPr>
          <a:xfrm>
            <a:off x="5395044" y="1371600"/>
            <a:ext cx="3748954" cy="3352800"/>
          </a:xfrm>
          <a:prstGeom prst="rect">
            <a:avLst/>
          </a:prstGeom>
        </p:spPr>
      </p:pic>
      <p:sp>
        <p:nvSpPr>
          <p:cNvPr id="6" name="TextBox 5"/>
          <p:cNvSpPr txBox="1"/>
          <p:nvPr/>
        </p:nvSpPr>
        <p:spPr>
          <a:xfrm>
            <a:off x="7239768" y="2069068"/>
            <a:ext cx="380232" cy="369332"/>
          </a:xfrm>
          <a:prstGeom prst="rect">
            <a:avLst/>
          </a:prstGeom>
          <a:noFill/>
        </p:spPr>
        <p:txBody>
          <a:bodyPr wrap="none" rtlCol="0">
            <a:spAutoFit/>
          </a:bodyPr>
          <a:lstStyle/>
          <a:p>
            <a:r>
              <a:rPr lang="en-US" b="1" dirty="0" smtClean="0">
                <a:solidFill>
                  <a:srgbClr val="FF0000"/>
                </a:solidFill>
              </a:rPr>
              <a:t>1</a:t>
            </a:r>
            <a:r>
              <a:rPr lang="en-US" b="1" dirty="0" smtClean="0">
                <a:solidFill>
                  <a:srgbClr val="FF0000"/>
                </a:solidFill>
                <a:latin typeface="Calibri"/>
              </a:rPr>
              <a:t>°</a:t>
            </a:r>
            <a:endParaRPr lang="en-US" b="1" dirty="0">
              <a:solidFill>
                <a:srgbClr val="FF0000"/>
              </a:solidFill>
            </a:endParaRPr>
          </a:p>
        </p:txBody>
      </p:sp>
      <p:sp>
        <p:nvSpPr>
          <p:cNvPr id="7" name="TextBox 6"/>
          <p:cNvSpPr txBox="1"/>
          <p:nvPr/>
        </p:nvSpPr>
        <p:spPr>
          <a:xfrm>
            <a:off x="7011168" y="1981200"/>
            <a:ext cx="380232" cy="369332"/>
          </a:xfrm>
          <a:prstGeom prst="rect">
            <a:avLst/>
          </a:prstGeom>
          <a:noFill/>
        </p:spPr>
        <p:txBody>
          <a:bodyPr wrap="none" rtlCol="0">
            <a:spAutoFit/>
          </a:bodyPr>
          <a:lstStyle/>
          <a:p>
            <a:r>
              <a:rPr lang="en-US" b="1" dirty="0" smtClean="0">
                <a:solidFill>
                  <a:srgbClr val="0070C0"/>
                </a:solidFill>
                <a:latin typeface="Calibri"/>
              </a:rPr>
              <a:t>5°</a:t>
            </a:r>
            <a:endParaRPr lang="en-US" b="1" dirty="0">
              <a:solidFill>
                <a:srgbClr val="0070C0"/>
              </a:solidFill>
            </a:endParaRPr>
          </a:p>
        </p:txBody>
      </p:sp>
      <p:sp>
        <p:nvSpPr>
          <p:cNvPr id="8" name="TextBox 7"/>
          <p:cNvSpPr txBox="1"/>
          <p:nvPr/>
        </p:nvSpPr>
        <p:spPr>
          <a:xfrm>
            <a:off x="6665548" y="1905000"/>
            <a:ext cx="497252" cy="369332"/>
          </a:xfrm>
          <a:prstGeom prst="rect">
            <a:avLst/>
          </a:prstGeom>
          <a:noFill/>
        </p:spPr>
        <p:txBody>
          <a:bodyPr wrap="none" rtlCol="0">
            <a:spAutoFit/>
          </a:bodyPr>
          <a:lstStyle/>
          <a:p>
            <a:r>
              <a:rPr lang="en-US" b="1" dirty="0" smtClean="0">
                <a:solidFill>
                  <a:srgbClr val="00B050"/>
                </a:solidFill>
                <a:latin typeface="Calibri"/>
              </a:rPr>
              <a:t>10°</a:t>
            </a:r>
            <a:endParaRPr lang="en-US" b="1" dirty="0">
              <a:solidFill>
                <a:srgbClr val="00B050"/>
              </a:solidFill>
            </a:endParaRPr>
          </a:p>
        </p:txBody>
      </p:sp>
      <p:sp>
        <p:nvSpPr>
          <p:cNvPr id="9" name="TextBox 8"/>
          <p:cNvSpPr txBox="1"/>
          <p:nvPr/>
        </p:nvSpPr>
        <p:spPr>
          <a:xfrm>
            <a:off x="6400800" y="1752600"/>
            <a:ext cx="497252" cy="369332"/>
          </a:xfrm>
          <a:prstGeom prst="rect">
            <a:avLst/>
          </a:prstGeom>
          <a:noFill/>
        </p:spPr>
        <p:txBody>
          <a:bodyPr wrap="none" rtlCol="0">
            <a:spAutoFit/>
          </a:bodyPr>
          <a:lstStyle/>
          <a:p>
            <a:r>
              <a:rPr lang="en-US" b="1" dirty="0" smtClean="0">
                <a:solidFill>
                  <a:schemeClr val="accent6">
                    <a:lumMod val="50000"/>
                  </a:schemeClr>
                </a:solidFill>
                <a:latin typeface="Calibri"/>
              </a:rPr>
              <a:t>15°</a:t>
            </a:r>
            <a:endParaRPr lang="en-US" b="1" dirty="0">
              <a:solidFill>
                <a:schemeClr val="accent6">
                  <a:lumMod val="50000"/>
                </a:schemeClr>
              </a:solidFill>
            </a:endParaRPr>
          </a:p>
        </p:txBody>
      </p:sp>
      <p:sp>
        <p:nvSpPr>
          <p:cNvPr id="10" name="TextBox 9"/>
          <p:cNvSpPr txBox="1"/>
          <p:nvPr/>
        </p:nvSpPr>
        <p:spPr>
          <a:xfrm>
            <a:off x="5791200" y="5029200"/>
            <a:ext cx="3352800" cy="923330"/>
          </a:xfrm>
          <a:prstGeom prst="rect">
            <a:avLst/>
          </a:prstGeom>
          <a:noFill/>
        </p:spPr>
        <p:txBody>
          <a:bodyPr wrap="square" rtlCol="0">
            <a:spAutoFit/>
          </a:bodyPr>
          <a:lstStyle/>
          <a:p>
            <a:r>
              <a:rPr lang="en-US" dirty="0" smtClean="0"/>
              <a:t>Largest power deficit in</a:t>
            </a:r>
          </a:p>
          <a:p>
            <a:r>
              <a:rPr lang="en-US" dirty="0" smtClean="0"/>
              <a:t>between +/- 5</a:t>
            </a:r>
            <a:r>
              <a:rPr lang="en-US" dirty="0" smtClean="0">
                <a:latin typeface="Calibri"/>
              </a:rPr>
              <a:t>° of centerline</a:t>
            </a:r>
          </a:p>
          <a:p>
            <a:r>
              <a:rPr lang="en-US" dirty="0" smtClean="0">
                <a:latin typeface="Calibri"/>
              </a:rPr>
              <a:t>of wake</a:t>
            </a:r>
            <a:endParaRPr lang="en-US" dirty="0"/>
          </a:p>
        </p:txBody>
      </p:sp>
      <p:sp>
        <p:nvSpPr>
          <p:cNvPr id="11" name="Rectangle 10"/>
          <p:cNvSpPr/>
          <p:nvPr/>
        </p:nvSpPr>
        <p:spPr>
          <a:xfrm>
            <a:off x="7010400" y="2362200"/>
            <a:ext cx="762000" cy="1828800"/>
          </a:xfrm>
          <a:prstGeom prst="rect">
            <a:avLst/>
          </a:prstGeom>
          <a:noFill/>
          <a:ln w="38100">
            <a:solidFill>
              <a:srgbClr val="FF9900"/>
            </a:solidFill>
          </a:ln>
          <a:effectLst>
            <a:outerShdw blurRad="50800" dist="50800" dir="540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248400" y="4648200"/>
            <a:ext cx="4876800" cy="369332"/>
          </a:xfrm>
          <a:prstGeom prst="rect">
            <a:avLst/>
          </a:prstGeom>
          <a:noFill/>
        </p:spPr>
        <p:txBody>
          <a:bodyPr wrap="square" rtlCol="0">
            <a:spAutoFit/>
          </a:bodyPr>
          <a:lstStyle/>
          <a:p>
            <a:r>
              <a:rPr lang="en-US" b="1" i="1" dirty="0" smtClean="0"/>
              <a:t>(Barthelmie et al. 2010a)</a:t>
            </a:r>
            <a:endParaRPr lang="en-US" b="1" i="1" dirty="0"/>
          </a:p>
        </p:txBody>
      </p:sp>
    </p:spTree>
    <p:extLst>
      <p:ext uri="{BB962C8B-B14F-4D97-AF65-F5344CB8AC3E}">
        <p14:creationId xmlns:p14="http://schemas.microsoft.com/office/powerpoint/2010/main" xmlns="" val="3657373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b="1" dirty="0" smtClean="0">
                <a:solidFill>
                  <a:srgbClr val="0000FF"/>
                </a:solidFill>
              </a:rPr>
              <a:t>Comparison on 10 m and 80 m wind speed from </a:t>
            </a:r>
            <a:r>
              <a:rPr lang="en-US" b="1" dirty="0" smtClean="0">
                <a:solidFill>
                  <a:srgbClr val="FF0000"/>
                </a:solidFill>
              </a:rPr>
              <a:t>CWEX-11</a:t>
            </a:r>
            <a:endParaRPr lang="en-US" b="1" dirty="0">
              <a:solidFill>
                <a:srgbClr val="FF0000"/>
              </a:solidFill>
            </a:endParaRPr>
          </a:p>
        </p:txBody>
      </p:sp>
      <p:sp>
        <p:nvSpPr>
          <p:cNvPr id="13" name="TextBox 12"/>
          <p:cNvSpPr txBox="1"/>
          <p:nvPr/>
        </p:nvSpPr>
        <p:spPr>
          <a:xfrm>
            <a:off x="228600" y="5791200"/>
            <a:ext cx="8197565" cy="646331"/>
          </a:xfrm>
          <a:prstGeom prst="rect">
            <a:avLst/>
          </a:prstGeom>
          <a:noFill/>
        </p:spPr>
        <p:txBody>
          <a:bodyPr wrap="none" rtlCol="0">
            <a:spAutoFit/>
          </a:bodyPr>
          <a:lstStyle/>
          <a:p>
            <a:r>
              <a:rPr lang="en-US" b="1" dirty="0" smtClean="0"/>
              <a:t>Directional shear</a:t>
            </a:r>
            <a:r>
              <a:rPr lang="en-US" dirty="0" smtClean="0"/>
              <a:t> can be a complicating factor in wake impacts within the rotor depth</a:t>
            </a:r>
          </a:p>
          <a:p>
            <a:r>
              <a:rPr lang="en-US" dirty="0" smtClean="0"/>
              <a:t>vs. near the crop surface</a:t>
            </a:r>
            <a:endParaRPr lang="en-US" dirty="0"/>
          </a:p>
        </p:txBody>
      </p:sp>
      <p:pic>
        <p:nvPicPr>
          <p:cNvPr id="16" name="Picture 15" descr="NCAR1_windrose_rev.png"/>
          <p:cNvPicPr>
            <a:picLocks noChangeAspect="1"/>
          </p:cNvPicPr>
          <p:nvPr/>
        </p:nvPicPr>
        <p:blipFill>
          <a:blip r:embed="rId2" cstate="print"/>
          <a:stretch>
            <a:fillRect/>
          </a:stretch>
        </p:blipFill>
        <p:spPr>
          <a:xfrm>
            <a:off x="0" y="1676400"/>
            <a:ext cx="4788891" cy="4151058"/>
          </a:xfrm>
          <a:prstGeom prst="rect">
            <a:avLst/>
          </a:prstGeom>
        </p:spPr>
      </p:pic>
      <p:pic>
        <p:nvPicPr>
          <p:cNvPr id="17" name="Picture 16" descr="WC68_windrose_rev.png"/>
          <p:cNvPicPr>
            <a:picLocks noChangeAspect="1"/>
          </p:cNvPicPr>
          <p:nvPr/>
        </p:nvPicPr>
        <p:blipFill>
          <a:blip r:embed="rId3" cstate="print"/>
          <a:stretch>
            <a:fillRect/>
          </a:stretch>
        </p:blipFill>
        <p:spPr>
          <a:xfrm>
            <a:off x="4674827" y="1676400"/>
            <a:ext cx="4522711" cy="4114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Motivation</a:t>
            </a:r>
            <a:endParaRPr lang="en-US" b="1" dirty="0">
              <a:solidFill>
                <a:srgbClr val="0000FF"/>
              </a:solidFill>
            </a:endParaRPr>
          </a:p>
        </p:txBody>
      </p:sp>
      <p:sp>
        <p:nvSpPr>
          <p:cNvPr id="3" name="Content Placeholder 2"/>
          <p:cNvSpPr>
            <a:spLocks noGrp="1"/>
          </p:cNvSpPr>
          <p:nvPr>
            <p:ph idx="1"/>
          </p:nvPr>
        </p:nvSpPr>
        <p:spPr>
          <a:xfrm>
            <a:off x="0" y="1295400"/>
            <a:ext cx="5410200" cy="3276600"/>
          </a:xfrm>
        </p:spPr>
        <p:txBody>
          <a:bodyPr>
            <a:normAutofit fontScale="70000" lnSpcReduction="20000"/>
          </a:bodyPr>
          <a:lstStyle/>
          <a:p>
            <a:r>
              <a:rPr lang="en-US" dirty="0" smtClean="0"/>
              <a:t>Wind farm expansion ongoing across several million acres of cropland in U.S. Midwest</a:t>
            </a:r>
          </a:p>
          <a:p>
            <a:r>
              <a:rPr lang="en-US" dirty="0" smtClean="0"/>
              <a:t>Several tens of additional GWs installations are needed to facilitate energy independence (US DOE 2008a)</a:t>
            </a:r>
          </a:p>
          <a:p>
            <a:r>
              <a:rPr lang="en-US" dirty="0" smtClean="0"/>
              <a:t>Turbine construction allows for cropland management within a few feet of the base of the turbines (USCUSA 2010)</a:t>
            </a:r>
          </a:p>
        </p:txBody>
      </p:sp>
      <p:pic>
        <p:nvPicPr>
          <p:cNvPr id="4" name="Picture 3" descr="awst_80m.jpg"/>
          <p:cNvPicPr>
            <a:picLocks noChangeAspect="1"/>
          </p:cNvPicPr>
          <p:nvPr/>
        </p:nvPicPr>
        <p:blipFill>
          <a:blip r:embed="rId2" cstate="print"/>
          <a:stretch>
            <a:fillRect/>
          </a:stretch>
        </p:blipFill>
        <p:spPr>
          <a:xfrm>
            <a:off x="5334000" y="1219200"/>
            <a:ext cx="3810000" cy="2864556"/>
          </a:xfrm>
          <a:prstGeom prst="rect">
            <a:avLst/>
          </a:prstGeom>
        </p:spPr>
      </p:pic>
      <p:sp>
        <p:nvSpPr>
          <p:cNvPr id="5" name="Oval 2"/>
          <p:cNvSpPr>
            <a:spLocks noChangeArrowheads="1"/>
          </p:cNvSpPr>
          <p:nvPr/>
        </p:nvSpPr>
        <p:spPr bwMode="auto">
          <a:xfrm rot="11480437">
            <a:off x="6572986" y="1473795"/>
            <a:ext cx="1225365" cy="1872929"/>
          </a:xfrm>
          <a:prstGeom prst="ellipse">
            <a:avLst/>
          </a:prstGeom>
          <a:noFill/>
          <a:ln w="38100">
            <a:solidFill>
              <a:srgbClr val="FF0000"/>
            </a:solidFill>
            <a:round/>
            <a:headEnd/>
            <a:tailEnd/>
          </a:ln>
        </p:spPr>
        <p:txBody>
          <a:bodyPr/>
          <a:lstStyle/>
          <a:p>
            <a:pPr eaLnBrk="0" hangingPunct="0"/>
            <a:endParaRPr lang="en-US"/>
          </a:p>
        </p:txBody>
      </p:sp>
      <p:pic>
        <p:nvPicPr>
          <p:cNvPr id="6" name="Picture 2" descr="States Wind Contributions"/>
          <p:cNvPicPr>
            <a:picLocks noChangeAspect="1" noChangeArrowheads="1"/>
          </p:cNvPicPr>
          <p:nvPr/>
        </p:nvPicPr>
        <p:blipFill>
          <a:blip r:embed="rId3" cstate="print"/>
          <a:srcRect/>
          <a:stretch>
            <a:fillRect/>
          </a:stretch>
        </p:blipFill>
        <p:spPr bwMode="auto">
          <a:xfrm>
            <a:off x="4953000" y="4065387"/>
            <a:ext cx="4191000" cy="2792613"/>
          </a:xfrm>
          <a:prstGeom prst="rect">
            <a:avLst/>
          </a:prstGeom>
          <a:noFill/>
          <a:ln w="9525">
            <a:noFill/>
            <a:miter lim="800000"/>
            <a:headEnd/>
            <a:tailEnd/>
          </a:ln>
        </p:spPr>
      </p:pic>
      <p:sp>
        <p:nvSpPr>
          <p:cNvPr id="8" name="TextBox 7"/>
          <p:cNvSpPr txBox="1"/>
          <p:nvPr/>
        </p:nvSpPr>
        <p:spPr>
          <a:xfrm>
            <a:off x="8411812" y="6119336"/>
            <a:ext cx="732188" cy="738664"/>
          </a:xfrm>
          <a:prstGeom prst="rect">
            <a:avLst/>
          </a:prstGeom>
          <a:noFill/>
        </p:spPr>
        <p:txBody>
          <a:bodyPr wrap="none" rtlCol="0">
            <a:spAutoFit/>
          </a:bodyPr>
          <a:lstStyle/>
          <a:p>
            <a:r>
              <a:rPr lang="en-US" sz="1400" b="1" dirty="0" smtClean="0">
                <a:solidFill>
                  <a:srgbClr val="C00000"/>
                </a:solidFill>
              </a:rPr>
              <a:t>Iowa</a:t>
            </a:r>
            <a:r>
              <a:rPr lang="en-US" sz="1400" dirty="0" smtClean="0"/>
              <a:t> </a:t>
            </a:r>
          </a:p>
          <a:p>
            <a:r>
              <a:rPr lang="en-US" sz="1400" b="1" dirty="0" smtClean="0">
                <a:solidFill>
                  <a:srgbClr val="C00000"/>
                </a:solidFill>
              </a:rPr>
              <a:t>5.1 GW</a:t>
            </a:r>
          </a:p>
          <a:p>
            <a:r>
              <a:rPr lang="en-US" sz="1400" b="1" dirty="0" smtClean="0">
                <a:solidFill>
                  <a:srgbClr val="C00000"/>
                </a:solidFill>
              </a:rPr>
              <a:t>to date</a:t>
            </a:r>
            <a:endParaRPr lang="en-US" sz="1400" b="1" dirty="0">
              <a:solidFill>
                <a:srgbClr val="C00000"/>
              </a:solidFill>
            </a:endParaRPr>
          </a:p>
        </p:txBody>
      </p:sp>
      <p:cxnSp>
        <p:nvCxnSpPr>
          <p:cNvPr id="10" name="Straight Arrow Connector 9"/>
          <p:cNvCxnSpPr/>
          <p:nvPr/>
        </p:nvCxnSpPr>
        <p:spPr>
          <a:xfrm flipH="1" flipV="1">
            <a:off x="7315200" y="4953000"/>
            <a:ext cx="1219200" cy="121920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4" cstate="print"/>
          <a:srcRect/>
          <a:stretch>
            <a:fillRect/>
          </a:stretch>
        </p:blipFill>
        <p:spPr bwMode="auto">
          <a:xfrm>
            <a:off x="0" y="4114800"/>
            <a:ext cx="4476750" cy="2403995"/>
          </a:xfrm>
          <a:prstGeom prst="rect">
            <a:avLst/>
          </a:prstGeom>
          <a:noFill/>
          <a:ln w="9525">
            <a:noFill/>
            <a:miter lim="800000"/>
            <a:headEnd/>
            <a:tailEnd/>
          </a:ln>
        </p:spPr>
      </p:pic>
      <p:sp>
        <p:nvSpPr>
          <p:cNvPr id="16" name="TextBox 15"/>
          <p:cNvSpPr txBox="1"/>
          <p:nvPr/>
        </p:nvSpPr>
        <p:spPr>
          <a:xfrm>
            <a:off x="762000" y="6488668"/>
            <a:ext cx="3487878" cy="369332"/>
          </a:xfrm>
          <a:prstGeom prst="rect">
            <a:avLst/>
          </a:prstGeom>
          <a:noFill/>
        </p:spPr>
        <p:txBody>
          <a:bodyPr wrap="none" rtlCol="0">
            <a:spAutoFit/>
          </a:bodyPr>
          <a:lstStyle/>
          <a:p>
            <a:r>
              <a:rPr lang="en-US" i="1" dirty="0" smtClean="0"/>
              <a:t>From:  AWEA 2012 Year End Report</a:t>
            </a:r>
            <a:endParaRPr lang="en-US"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b="1" dirty="0" smtClean="0">
                <a:solidFill>
                  <a:srgbClr val="0000FF"/>
                </a:solidFill>
              </a:rPr>
              <a:t>Wake wind direction procedure</a:t>
            </a:r>
            <a:endParaRPr lang="en-US" b="1" dirty="0">
              <a:solidFill>
                <a:srgbClr val="0000FF"/>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304800" y="838200"/>
            <a:ext cx="5105400" cy="5638800"/>
          </a:xfrm>
          <a:prstGeom prst="rect">
            <a:avLst/>
          </a:prstGeom>
          <a:noFill/>
          <a:ln w="9525">
            <a:noFill/>
            <a:miter lim="800000"/>
            <a:headEnd/>
            <a:tailEnd/>
          </a:ln>
        </p:spPr>
      </p:pic>
      <p:sp>
        <p:nvSpPr>
          <p:cNvPr id="6" name="Oval 5"/>
          <p:cNvSpPr>
            <a:spLocks noChangeAspect="1"/>
          </p:cNvSpPr>
          <p:nvPr/>
        </p:nvSpPr>
        <p:spPr>
          <a:xfrm>
            <a:off x="1586075" y="4343400"/>
            <a:ext cx="547525" cy="5475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p:cNvSpPr>
            <a:spLocks noChangeAspect="1"/>
          </p:cNvSpPr>
          <p:nvPr/>
        </p:nvSpPr>
        <p:spPr>
          <a:xfrm>
            <a:off x="1600200" y="1892808"/>
            <a:ext cx="393192" cy="393192"/>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7"/>
          <p:cNvSpPr>
            <a:spLocks noChangeAspect="1"/>
          </p:cNvSpPr>
          <p:nvPr/>
        </p:nvSpPr>
        <p:spPr>
          <a:xfrm>
            <a:off x="1066800" y="1359408"/>
            <a:ext cx="393192" cy="393192"/>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33400" y="5029200"/>
            <a:ext cx="1307859" cy="646331"/>
          </a:xfrm>
          <a:prstGeom prst="rect">
            <a:avLst/>
          </a:prstGeom>
          <a:noFill/>
        </p:spPr>
        <p:txBody>
          <a:bodyPr wrap="none" rtlCol="0">
            <a:spAutoFit/>
          </a:bodyPr>
          <a:lstStyle/>
          <a:p>
            <a:r>
              <a:rPr lang="en-US" b="1" dirty="0" smtClean="0">
                <a:solidFill>
                  <a:srgbClr val="002060"/>
                </a:solidFill>
              </a:rPr>
              <a:t>r</a:t>
            </a:r>
            <a:r>
              <a:rPr lang="en-US" dirty="0" smtClean="0"/>
              <a:t>= </a:t>
            </a:r>
            <a:r>
              <a:rPr lang="en-US" b="1" dirty="0" smtClean="0"/>
              <a:t>turbine</a:t>
            </a:r>
          </a:p>
          <a:p>
            <a:r>
              <a:rPr lang="en-US" b="1" dirty="0" smtClean="0"/>
              <a:t>rotor radius</a:t>
            </a:r>
            <a:endParaRPr lang="en-US" b="1" dirty="0"/>
          </a:p>
        </p:txBody>
      </p:sp>
      <p:sp>
        <p:nvSpPr>
          <p:cNvPr id="10" name="TextBox 9"/>
          <p:cNvSpPr txBox="1"/>
          <p:nvPr/>
        </p:nvSpPr>
        <p:spPr>
          <a:xfrm>
            <a:off x="1600200" y="4324290"/>
            <a:ext cx="276038" cy="400110"/>
          </a:xfrm>
          <a:prstGeom prst="rect">
            <a:avLst/>
          </a:prstGeom>
          <a:noFill/>
        </p:spPr>
        <p:txBody>
          <a:bodyPr wrap="none" rtlCol="0">
            <a:spAutoFit/>
          </a:bodyPr>
          <a:lstStyle/>
          <a:p>
            <a:r>
              <a:rPr lang="en-US" sz="2000" b="1" dirty="0" smtClean="0"/>
              <a:t>r</a:t>
            </a:r>
            <a:endParaRPr lang="en-US" sz="2000" b="1" dirty="0"/>
          </a:p>
        </p:txBody>
      </p:sp>
      <p:sp>
        <p:nvSpPr>
          <p:cNvPr id="12" name="TextBox 11"/>
          <p:cNvSpPr txBox="1"/>
          <p:nvPr/>
        </p:nvSpPr>
        <p:spPr>
          <a:xfrm>
            <a:off x="5943600" y="762000"/>
            <a:ext cx="2568524" cy="1015663"/>
          </a:xfrm>
          <a:prstGeom prst="rect">
            <a:avLst/>
          </a:prstGeom>
          <a:noFill/>
        </p:spPr>
        <p:txBody>
          <a:bodyPr wrap="none" rtlCol="0">
            <a:spAutoFit/>
          </a:bodyPr>
          <a:lstStyle/>
          <a:p>
            <a:r>
              <a:rPr lang="en-US" sz="2000" b="1" i="1" dirty="0" smtClean="0"/>
              <a:t>Lundquist and Rhodes </a:t>
            </a:r>
          </a:p>
          <a:p>
            <a:r>
              <a:rPr lang="en-US" sz="2000" b="1" i="1" dirty="0" smtClean="0"/>
              <a:t>(2010, personal</a:t>
            </a:r>
          </a:p>
          <a:p>
            <a:r>
              <a:rPr lang="en-US" sz="2000" b="1" i="1" dirty="0" smtClean="0"/>
              <a:t>communication)</a:t>
            </a:r>
            <a:endParaRPr lang="en-US" sz="2000" b="1" i="1" dirty="0"/>
          </a:p>
        </p:txBody>
      </p:sp>
      <p:sp>
        <p:nvSpPr>
          <p:cNvPr id="13" name="TextBox 12"/>
          <p:cNvSpPr txBox="1"/>
          <p:nvPr/>
        </p:nvSpPr>
        <p:spPr>
          <a:xfrm>
            <a:off x="1857562" y="4781490"/>
            <a:ext cx="322524" cy="400110"/>
          </a:xfrm>
          <a:prstGeom prst="rect">
            <a:avLst/>
          </a:prstGeom>
          <a:noFill/>
        </p:spPr>
        <p:txBody>
          <a:bodyPr wrap="none" rtlCol="0">
            <a:spAutoFit/>
          </a:bodyPr>
          <a:lstStyle/>
          <a:p>
            <a:r>
              <a:rPr lang="en-US" sz="2000" b="1" dirty="0" smtClean="0"/>
              <a:t>q</a:t>
            </a:r>
            <a:endParaRPr lang="en-US" sz="2000" b="1" dirty="0"/>
          </a:p>
        </p:txBody>
      </p:sp>
      <p:sp>
        <p:nvSpPr>
          <p:cNvPr id="14" name="TextBox 13"/>
          <p:cNvSpPr txBox="1"/>
          <p:nvPr/>
        </p:nvSpPr>
        <p:spPr>
          <a:xfrm>
            <a:off x="1830312" y="3028890"/>
            <a:ext cx="303288" cy="400110"/>
          </a:xfrm>
          <a:prstGeom prst="rect">
            <a:avLst/>
          </a:prstGeom>
          <a:noFill/>
        </p:spPr>
        <p:txBody>
          <a:bodyPr wrap="none" rtlCol="0">
            <a:spAutoFit/>
          </a:bodyPr>
          <a:lstStyle/>
          <a:p>
            <a:r>
              <a:rPr lang="en-US" sz="2000" b="1" dirty="0" smtClean="0"/>
              <a:t>x</a:t>
            </a:r>
            <a:endParaRPr lang="en-US" sz="2000" b="1" dirty="0"/>
          </a:p>
        </p:txBody>
      </p:sp>
      <p:sp>
        <p:nvSpPr>
          <p:cNvPr id="15" name="TextBox 14"/>
          <p:cNvSpPr txBox="1"/>
          <p:nvPr/>
        </p:nvSpPr>
        <p:spPr>
          <a:xfrm>
            <a:off x="1217506" y="2419290"/>
            <a:ext cx="306494" cy="400110"/>
          </a:xfrm>
          <a:prstGeom prst="rect">
            <a:avLst/>
          </a:prstGeom>
          <a:noFill/>
        </p:spPr>
        <p:txBody>
          <a:bodyPr wrap="none" rtlCol="0">
            <a:spAutoFit/>
          </a:bodyPr>
          <a:lstStyle/>
          <a:p>
            <a:r>
              <a:rPr lang="en-US" sz="2000" b="1" dirty="0" smtClean="0"/>
              <a:t>y</a:t>
            </a:r>
            <a:endParaRPr lang="en-US" sz="2000" b="1" dirty="0"/>
          </a:p>
        </p:txBody>
      </p:sp>
      <p:sp>
        <p:nvSpPr>
          <p:cNvPr id="16" name="TextBox 15"/>
          <p:cNvSpPr txBox="1"/>
          <p:nvPr/>
        </p:nvSpPr>
        <p:spPr>
          <a:xfrm rot="3720000">
            <a:off x="1093789" y="4141789"/>
            <a:ext cx="365760" cy="365760"/>
          </a:xfrm>
          <a:prstGeom prst="rect">
            <a:avLst/>
          </a:prstGeom>
          <a:noFill/>
        </p:spPr>
        <p:txBody>
          <a:bodyPr wrap="none" rtlCol="0">
            <a:spAutoFit/>
          </a:bodyPr>
          <a:lstStyle/>
          <a:p>
            <a:r>
              <a:rPr lang="en-US" sz="2000" b="1" dirty="0" smtClean="0"/>
              <a:t>R</a:t>
            </a:r>
            <a:endParaRPr lang="en-US" sz="2000" b="1" dirty="0"/>
          </a:p>
        </p:txBody>
      </p:sp>
      <p:sp>
        <p:nvSpPr>
          <p:cNvPr id="17" name="TextBox 16"/>
          <p:cNvSpPr txBox="1"/>
          <p:nvPr/>
        </p:nvSpPr>
        <p:spPr>
          <a:xfrm>
            <a:off x="1296912" y="3352800"/>
            <a:ext cx="379488" cy="400110"/>
          </a:xfrm>
          <a:prstGeom prst="rect">
            <a:avLst/>
          </a:prstGeom>
          <a:noFill/>
        </p:spPr>
        <p:txBody>
          <a:bodyPr wrap="square" rtlCol="0">
            <a:spAutoFit/>
          </a:bodyPr>
          <a:lstStyle/>
          <a:p>
            <a:r>
              <a:rPr lang="en-US" sz="2000" b="1" dirty="0" smtClean="0">
                <a:solidFill>
                  <a:srgbClr val="FF0000"/>
                </a:solidFill>
              </a:rPr>
              <a:t>x</a:t>
            </a:r>
            <a:endParaRPr lang="en-US" sz="2000" b="1" dirty="0">
              <a:solidFill>
                <a:srgbClr val="FF0000"/>
              </a:solidFill>
            </a:endParaRPr>
          </a:p>
        </p:txBody>
      </p:sp>
      <p:pic>
        <p:nvPicPr>
          <p:cNvPr id="18" name="Picture 17" descr="waked_directions.tif"/>
          <p:cNvPicPr>
            <a:picLocks noChangeAspect="1"/>
          </p:cNvPicPr>
          <p:nvPr/>
        </p:nvPicPr>
        <p:blipFill>
          <a:blip r:embed="rId3" cstate="print"/>
          <a:stretch>
            <a:fillRect/>
          </a:stretch>
        </p:blipFill>
        <p:spPr>
          <a:xfrm>
            <a:off x="4876800" y="1828800"/>
            <a:ext cx="4067175" cy="4829174"/>
          </a:xfrm>
          <a:prstGeom prst="rect">
            <a:avLst/>
          </a:prstGeom>
        </p:spPr>
      </p:pic>
      <p:sp>
        <p:nvSpPr>
          <p:cNvPr id="11" name="Rectangle 10"/>
          <p:cNvSpPr/>
          <p:nvPr/>
        </p:nvSpPr>
        <p:spPr>
          <a:xfrm>
            <a:off x="4800600" y="2667000"/>
            <a:ext cx="4114800" cy="3810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Flux difference composites sorted by stability and wind direction</a:t>
            </a:r>
            <a:endParaRPr lang="en-US" b="1" dirty="0">
              <a:solidFill>
                <a:srgbClr val="0000FF"/>
              </a:solidFill>
            </a:endParaRPr>
          </a:p>
        </p:txBody>
      </p:sp>
      <p:pic>
        <p:nvPicPr>
          <p:cNvPr id="3" name="Picture 2" descr="NLAE1_windrose_rev2.tif"/>
          <p:cNvPicPr>
            <a:picLocks noChangeAspect="1"/>
          </p:cNvPicPr>
          <p:nvPr/>
        </p:nvPicPr>
        <p:blipFill>
          <a:blip r:embed="rId2" cstate="print"/>
          <a:stretch>
            <a:fillRect/>
          </a:stretch>
        </p:blipFill>
        <p:spPr>
          <a:xfrm>
            <a:off x="0" y="1676400"/>
            <a:ext cx="3733800" cy="3163242"/>
          </a:xfrm>
          <a:prstGeom prst="rect">
            <a:avLst/>
          </a:prstGeom>
        </p:spPr>
      </p:pic>
      <p:sp>
        <p:nvSpPr>
          <p:cNvPr id="4" name="TextBox 3"/>
          <p:cNvSpPr txBox="1"/>
          <p:nvPr/>
        </p:nvSpPr>
        <p:spPr>
          <a:xfrm>
            <a:off x="3581400" y="1676400"/>
            <a:ext cx="5562600" cy="923330"/>
          </a:xfrm>
          <a:prstGeom prst="rect">
            <a:avLst/>
          </a:prstGeom>
          <a:noFill/>
        </p:spPr>
        <p:txBody>
          <a:bodyPr wrap="square" rtlCol="0">
            <a:spAutoFit/>
          </a:bodyPr>
          <a:lstStyle/>
          <a:p>
            <a:r>
              <a:rPr lang="en-US" dirty="0" smtClean="0"/>
              <a:t>Wake wind directions for the presumed 5</a:t>
            </a:r>
            <a:r>
              <a:rPr lang="en-US" dirty="0" smtClean="0">
                <a:latin typeface="Calibri"/>
                <a:cs typeface="Calibri"/>
              </a:rPr>
              <a:t>°</a:t>
            </a:r>
            <a:r>
              <a:rPr lang="en-US" dirty="0" smtClean="0"/>
              <a:t> expansion factor from </a:t>
            </a:r>
            <a:r>
              <a:rPr lang="en-US" dirty="0" err="1" smtClean="0"/>
              <a:t>Barthelmie</a:t>
            </a:r>
            <a:r>
              <a:rPr lang="en-US" dirty="0" smtClean="0"/>
              <a:t> et al. (2010) of where a wake may be overhead of a flux station</a:t>
            </a:r>
            <a:endParaRPr lang="en-US" dirty="0"/>
          </a:p>
        </p:txBody>
      </p:sp>
      <p:sp>
        <p:nvSpPr>
          <p:cNvPr id="5" name="Content Placeholder 2"/>
          <p:cNvSpPr txBox="1">
            <a:spLocks/>
          </p:cNvSpPr>
          <p:nvPr/>
        </p:nvSpPr>
        <p:spPr>
          <a:xfrm>
            <a:off x="3352800" y="2743200"/>
            <a:ext cx="5638800" cy="4114800"/>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Downwind-Upwind flux towers examined herein: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NLAE 2-NLAE 1 (x=3.5 D downwind of B turbine line)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NLAE</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3-NLAE</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1 (x=9 D downwind)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NLAE</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4-NLAE 1 (x=14 D downwind)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Compare change in flux tower .vs. reference stability  z/L</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z=6.45 m (height of sonic)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L&gt;0 during night near calm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STABLE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L&lt;0 for daytime, sunny, low-wind speed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UNSTABLE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 very large </a:t>
            </a:r>
            <a:r>
              <a:rPr kumimoji="0" lang="en-US" sz="32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well-mixed, windy/and or cloudy conditions [</a:t>
            </a:r>
            <a:r>
              <a:rPr kumimoji="0" lang="en-US" sz="3200" b="1"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NEUTRAL</a:t>
            </a:r>
            <a:r>
              <a:rPr kumimoji="0" lang="en-US" sz="32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ounded Rectangle 5"/>
          <p:cNvSpPr>
            <a:spLocks noChangeAspect="1"/>
          </p:cNvSpPr>
          <p:nvPr/>
        </p:nvSpPr>
        <p:spPr>
          <a:xfrm>
            <a:off x="3352800" y="3124200"/>
            <a:ext cx="228600" cy="2286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p:nvSpPr>
        <p:spPr>
          <a:xfrm>
            <a:off x="3352800" y="3581400"/>
            <a:ext cx="228600" cy="228600"/>
          </a:xfrm>
          <a:prstGeom prst="triangle">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a:spLocks noChangeAspect="1"/>
          </p:cNvSpPr>
          <p:nvPr/>
        </p:nvSpPr>
        <p:spPr>
          <a:xfrm>
            <a:off x="3352800" y="3962400"/>
            <a:ext cx="228600" cy="228600"/>
          </a:xfrm>
          <a:prstGeom prst="ellipse">
            <a:avLst/>
          </a:prstGeom>
          <a:noFill/>
          <a:ln w="444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4724400"/>
            <a:ext cx="2133600" cy="1219200"/>
          </a:xfrm>
          <a:prstGeom prst="rect">
            <a:avLst/>
          </a:prstGeom>
          <a:noFill/>
          <a:ln>
            <a:noFill/>
          </a:ln>
        </p:spPr>
      </p:pic>
      <p:sp>
        <p:nvSpPr>
          <p:cNvPr id="11" name="TextBox 10"/>
          <p:cNvSpPr txBox="1"/>
          <p:nvPr/>
        </p:nvSpPr>
        <p:spPr>
          <a:xfrm>
            <a:off x="0" y="6019800"/>
            <a:ext cx="4159857" cy="646331"/>
          </a:xfrm>
          <a:prstGeom prst="rect">
            <a:avLst/>
          </a:prstGeom>
          <a:noFill/>
        </p:spPr>
        <p:txBody>
          <a:bodyPr wrap="none" rtlCol="0">
            <a:spAutoFit/>
          </a:bodyPr>
          <a:lstStyle/>
          <a:p>
            <a:r>
              <a:rPr lang="en-US" dirty="0" smtClean="0"/>
              <a:t>ratio of turbulence generation </a:t>
            </a:r>
          </a:p>
          <a:p>
            <a:r>
              <a:rPr lang="en-US" dirty="0" smtClean="0"/>
              <a:t>due to </a:t>
            </a:r>
            <a:r>
              <a:rPr lang="en-US" b="1" dirty="0" smtClean="0">
                <a:solidFill>
                  <a:srgbClr val="00B0F0"/>
                </a:solidFill>
              </a:rPr>
              <a:t>wind shear </a:t>
            </a:r>
            <a:r>
              <a:rPr lang="en-US" dirty="0" smtClean="0"/>
              <a:t>over </a:t>
            </a:r>
            <a:r>
              <a:rPr lang="en-US" b="1" dirty="0" smtClean="0">
                <a:solidFill>
                  <a:srgbClr val="C00000"/>
                </a:solidFill>
              </a:rPr>
              <a:t>thermal buoyancy</a:t>
            </a:r>
            <a:endParaRPr lang="en-US" b="1" dirty="0">
              <a:solidFill>
                <a:srgbClr val="C00000"/>
              </a:solidFill>
            </a:endParaRPr>
          </a:p>
        </p:txBody>
      </p:sp>
      <p:sp>
        <p:nvSpPr>
          <p:cNvPr id="12" name="Rectangle 11"/>
          <p:cNvSpPr/>
          <p:nvPr/>
        </p:nvSpPr>
        <p:spPr>
          <a:xfrm>
            <a:off x="1828800" y="4724400"/>
            <a:ext cx="609600" cy="609600"/>
          </a:xfrm>
          <a:prstGeom prst="rect">
            <a:avLst/>
          </a:prstGeom>
          <a:no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600200" y="5334000"/>
            <a:ext cx="1066800" cy="762000"/>
          </a:xfrm>
          <a:prstGeom prst="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lae_scatter_w_b2_b23g_rev6_part1.tif"/>
          <p:cNvPicPr/>
          <p:nvPr/>
        </p:nvPicPr>
        <p:blipFill>
          <a:blip r:embed="rId2" cstate="print"/>
          <a:stretch>
            <a:fillRect/>
          </a:stretch>
        </p:blipFill>
        <p:spPr>
          <a:xfrm>
            <a:off x="2209800" y="1143000"/>
            <a:ext cx="5486400" cy="5545455"/>
          </a:xfrm>
          <a:prstGeom prst="rect">
            <a:avLst/>
          </a:prstGeom>
        </p:spPr>
      </p:pic>
      <p:sp>
        <p:nvSpPr>
          <p:cNvPr id="4" name="TextBox 3"/>
          <p:cNvSpPr txBox="1"/>
          <p:nvPr/>
        </p:nvSpPr>
        <p:spPr>
          <a:xfrm>
            <a:off x="0" y="3657600"/>
            <a:ext cx="1544205" cy="923330"/>
          </a:xfrm>
          <a:prstGeom prst="rect">
            <a:avLst/>
          </a:prstGeom>
          <a:noFill/>
        </p:spPr>
        <p:txBody>
          <a:bodyPr wrap="none" rtlCol="0">
            <a:spAutoFit/>
          </a:bodyPr>
          <a:lstStyle/>
          <a:p>
            <a:r>
              <a:rPr lang="en-US" dirty="0" smtClean="0"/>
              <a:t>30% reduction</a:t>
            </a:r>
          </a:p>
          <a:p>
            <a:r>
              <a:rPr lang="en-US" dirty="0" smtClean="0"/>
              <a:t>in daytime</a:t>
            </a:r>
          </a:p>
          <a:p>
            <a:r>
              <a:rPr lang="en-US" dirty="0" smtClean="0"/>
              <a:t>speed</a:t>
            </a:r>
            <a:endParaRPr lang="en-US" dirty="0"/>
          </a:p>
        </p:txBody>
      </p:sp>
      <p:sp>
        <p:nvSpPr>
          <p:cNvPr id="5" name="TextBox 4"/>
          <p:cNvSpPr txBox="1"/>
          <p:nvPr/>
        </p:nvSpPr>
        <p:spPr>
          <a:xfrm>
            <a:off x="0" y="5410200"/>
            <a:ext cx="1910203" cy="1200329"/>
          </a:xfrm>
          <a:prstGeom prst="rect">
            <a:avLst/>
          </a:prstGeom>
          <a:noFill/>
        </p:spPr>
        <p:txBody>
          <a:bodyPr wrap="none" rtlCol="0">
            <a:spAutoFit/>
          </a:bodyPr>
          <a:lstStyle/>
          <a:p>
            <a:r>
              <a:rPr lang="en-US" dirty="0" smtClean="0"/>
              <a:t>40-50% </a:t>
            </a:r>
          </a:p>
          <a:p>
            <a:r>
              <a:rPr lang="en-US" dirty="0" smtClean="0"/>
              <a:t>over speeding</a:t>
            </a:r>
          </a:p>
          <a:p>
            <a:r>
              <a:rPr lang="en-US" dirty="0" smtClean="0"/>
              <a:t>zone for nighttime</a:t>
            </a:r>
          </a:p>
          <a:p>
            <a:r>
              <a:rPr lang="en-US" dirty="0" smtClean="0"/>
              <a:t>stable conditions</a:t>
            </a:r>
            <a:endParaRPr lang="en-US" dirty="0"/>
          </a:p>
        </p:txBody>
      </p:sp>
      <p:sp>
        <p:nvSpPr>
          <p:cNvPr id="9" name="TextBox 8"/>
          <p:cNvSpPr txBox="1"/>
          <p:nvPr/>
        </p:nvSpPr>
        <p:spPr>
          <a:xfrm>
            <a:off x="2514600" y="685800"/>
            <a:ext cx="1950983" cy="646331"/>
          </a:xfrm>
          <a:prstGeom prst="rect">
            <a:avLst/>
          </a:prstGeom>
          <a:noFill/>
        </p:spPr>
        <p:txBody>
          <a:bodyPr wrap="none" rtlCol="0">
            <a:spAutoFit/>
          </a:bodyPr>
          <a:lstStyle/>
          <a:p>
            <a:r>
              <a:rPr lang="en-US" b="1" dirty="0" smtClean="0"/>
              <a:t>Normalized speed</a:t>
            </a:r>
          </a:p>
          <a:p>
            <a:r>
              <a:rPr lang="en-US" b="1" dirty="0" smtClean="0"/>
              <a:t>difference (</a:t>
            </a:r>
            <a:r>
              <a:rPr lang="en-US" b="1" dirty="0" smtClean="0">
                <a:latin typeface="Symbol" pitchFamily="18" charset="2"/>
              </a:rPr>
              <a:t>D</a:t>
            </a:r>
            <a:r>
              <a:rPr lang="en-US" b="1" dirty="0" smtClean="0"/>
              <a:t>u/u</a:t>
            </a:r>
            <a:r>
              <a:rPr lang="en-US" b="1" baseline="-25000" dirty="0" smtClean="0"/>
              <a:t>0 </a:t>
            </a:r>
            <a:r>
              <a:rPr lang="en-US" b="1" dirty="0" smtClean="0"/>
              <a:t>)</a:t>
            </a:r>
            <a:endParaRPr lang="en-US" b="1" baseline="-25000" dirty="0"/>
          </a:p>
        </p:txBody>
      </p:sp>
      <p:sp>
        <p:nvSpPr>
          <p:cNvPr id="10" name="TextBox 9"/>
          <p:cNvSpPr txBox="1"/>
          <p:nvPr/>
        </p:nvSpPr>
        <p:spPr>
          <a:xfrm>
            <a:off x="5105400" y="685800"/>
            <a:ext cx="2374176" cy="646331"/>
          </a:xfrm>
          <a:prstGeom prst="rect">
            <a:avLst/>
          </a:prstGeom>
          <a:noFill/>
        </p:spPr>
        <p:txBody>
          <a:bodyPr wrap="none" rtlCol="0">
            <a:spAutoFit/>
          </a:bodyPr>
          <a:lstStyle/>
          <a:p>
            <a:r>
              <a:rPr lang="en-US" b="1" dirty="0" smtClean="0"/>
              <a:t>Normalized TKE</a:t>
            </a:r>
          </a:p>
          <a:p>
            <a:r>
              <a:rPr lang="en-US" b="1" dirty="0" smtClean="0"/>
              <a:t>difference (</a:t>
            </a:r>
            <a:r>
              <a:rPr lang="en-US" b="1" dirty="0" smtClean="0">
                <a:latin typeface="Symbol" pitchFamily="18" charset="2"/>
              </a:rPr>
              <a:t>D</a:t>
            </a:r>
            <a:r>
              <a:rPr lang="en-US" b="1" dirty="0" smtClean="0"/>
              <a:t>TKE/TKE</a:t>
            </a:r>
            <a:r>
              <a:rPr lang="en-US" b="1" baseline="-25000" dirty="0" smtClean="0"/>
              <a:t>0</a:t>
            </a:r>
            <a:r>
              <a:rPr lang="en-US" b="1" dirty="0" smtClean="0"/>
              <a:t>)</a:t>
            </a:r>
            <a:endParaRPr lang="en-US" b="1" dirty="0"/>
          </a:p>
        </p:txBody>
      </p:sp>
      <p:cxnSp>
        <p:nvCxnSpPr>
          <p:cNvPr id="12" name="Straight Arrow Connector 11"/>
          <p:cNvCxnSpPr/>
          <p:nvPr/>
        </p:nvCxnSpPr>
        <p:spPr>
          <a:xfrm flipH="1">
            <a:off x="6553200" y="1676400"/>
            <a:ext cx="1066800" cy="4572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43800" y="1371600"/>
            <a:ext cx="1350050" cy="1200329"/>
          </a:xfrm>
          <a:prstGeom prst="rect">
            <a:avLst/>
          </a:prstGeom>
          <a:noFill/>
        </p:spPr>
        <p:txBody>
          <a:bodyPr wrap="none" rtlCol="0">
            <a:spAutoFit/>
          </a:bodyPr>
          <a:lstStyle/>
          <a:p>
            <a:r>
              <a:rPr lang="en-US" dirty="0" smtClean="0"/>
              <a:t>some higher</a:t>
            </a:r>
          </a:p>
          <a:p>
            <a:r>
              <a:rPr lang="en-US" dirty="0" smtClean="0"/>
              <a:t>turbulence </a:t>
            </a:r>
          </a:p>
          <a:p>
            <a:r>
              <a:rPr lang="en-US" dirty="0" smtClean="0"/>
              <a:t>from A line</a:t>
            </a:r>
          </a:p>
          <a:p>
            <a:r>
              <a:rPr lang="en-US" dirty="0" smtClean="0"/>
              <a:t>at NLAE 4</a:t>
            </a:r>
            <a:endParaRPr lang="en-US" dirty="0"/>
          </a:p>
        </p:txBody>
      </p:sp>
      <p:sp>
        <p:nvSpPr>
          <p:cNvPr id="14" name="TextBox 13"/>
          <p:cNvSpPr txBox="1"/>
          <p:nvPr/>
        </p:nvSpPr>
        <p:spPr>
          <a:xfrm>
            <a:off x="7627238" y="5105400"/>
            <a:ext cx="1516762" cy="1477328"/>
          </a:xfrm>
          <a:prstGeom prst="rect">
            <a:avLst/>
          </a:prstGeom>
          <a:noFill/>
        </p:spPr>
        <p:txBody>
          <a:bodyPr wrap="none" rtlCol="0">
            <a:spAutoFit/>
          </a:bodyPr>
          <a:lstStyle/>
          <a:p>
            <a:r>
              <a:rPr lang="en-US" dirty="0" smtClean="0"/>
              <a:t>Near doubling</a:t>
            </a:r>
          </a:p>
          <a:p>
            <a:r>
              <a:rPr lang="en-US" dirty="0" smtClean="0"/>
              <a:t> (or higher)</a:t>
            </a:r>
          </a:p>
          <a:p>
            <a:r>
              <a:rPr lang="en-US" dirty="0" smtClean="0"/>
              <a:t>of turbulence</a:t>
            </a:r>
          </a:p>
          <a:p>
            <a:r>
              <a:rPr lang="en-US" dirty="0" smtClean="0"/>
              <a:t>at NLAE 3 and</a:t>
            </a:r>
          </a:p>
          <a:p>
            <a:r>
              <a:rPr lang="en-US" dirty="0" smtClean="0"/>
              <a:t>NLAE 4</a:t>
            </a:r>
            <a:endParaRPr lang="en-US" dirty="0"/>
          </a:p>
        </p:txBody>
      </p:sp>
      <p:cxnSp>
        <p:nvCxnSpPr>
          <p:cNvPr id="16" name="Straight Arrow Connector 15"/>
          <p:cNvCxnSpPr/>
          <p:nvPr/>
        </p:nvCxnSpPr>
        <p:spPr>
          <a:xfrm flipV="1">
            <a:off x="2667000" y="5334000"/>
            <a:ext cx="1143000" cy="3810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133600" y="6019800"/>
            <a:ext cx="838200" cy="22860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553200" y="5029200"/>
            <a:ext cx="838200" cy="3048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7391400" y="5029200"/>
            <a:ext cx="616286" cy="15240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95400" y="0"/>
            <a:ext cx="6754285" cy="646331"/>
          </a:xfrm>
          <a:prstGeom prst="rect">
            <a:avLst/>
          </a:prstGeom>
          <a:noFill/>
        </p:spPr>
        <p:txBody>
          <a:bodyPr wrap="none" rtlCol="0">
            <a:spAutoFit/>
          </a:bodyPr>
          <a:lstStyle/>
          <a:p>
            <a:r>
              <a:rPr lang="en-US" sz="3600" b="1" dirty="0" smtClean="0">
                <a:solidFill>
                  <a:srgbClr val="0000FF"/>
                </a:solidFill>
              </a:rPr>
              <a:t>Stability vs. Flux station difference</a:t>
            </a:r>
            <a:endParaRPr lang="en-US" sz="3600" b="1" dirty="0">
              <a:solidFill>
                <a:srgbClr val="0000FF"/>
              </a:solidFill>
            </a:endParaRPr>
          </a:p>
        </p:txBody>
      </p:sp>
      <p:cxnSp>
        <p:nvCxnSpPr>
          <p:cNvPr id="27" name="Straight Connector 26"/>
          <p:cNvCxnSpPr/>
          <p:nvPr/>
        </p:nvCxnSpPr>
        <p:spPr>
          <a:xfrm rot="10800000">
            <a:off x="1828800" y="6477000"/>
            <a:ext cx="609600" cy="7620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0" y="1371600"/>
            <a:ext cx="759375" cy="923330"/>
          </a:xfrm>
          <a:prstGeom prst="rect">
            <a:avLst/>
          </a:prstGeom>
          <a:noFill/>
        </p:spPr>
        <p:txBody>
          <a:bodyPr wrap="none" rtlCol="0">
            <a:spAutoFit/>
          </a:bodyPr>
          <a:lstStyle/>
          <a:p>
            <a:r>
              <a:rPr lang="en-US" b="1" dirty="0" smtClean="0">
                <a:solidFill>
                  <a:srgbClr val="7030A0"/>
                </a:solidFill>
              </a:rPr>
              <a:t>West</a:t>
            </a:r>
          </a:p>
          <a:p>
            <a:r>
              <a:rPr lang="en-US" b="1" dirty="0" smtClean="0">
                <a:solidFill>
                  <a:srgbClr val="7030A0"/>
                </a:solidFill>
              </a:rPr>
              <a:t>(no</a:t>
            </a:r>
          </a:p>
          <a:p>
            <a:r>
              <a:rPr lang="en-US" b="1" dirty="0" smtClean="0">
                <a:solidFill>
                  <a:srgbClr val="7030A0"/>
                </a:solidFill>
              </a:rPr>
              <a:t>wake)</a:t>
            </a:r>
            <a:endParaRPr lang="en-US" b="1" dirty="0">
              <a:solidFill>
                <a:srgbClr val="7030A0"/>
              </a:solidFill>
            </a:endParaRPr>
          </a:p>
        </p:txBody>
      </p:sp>
      <p:sp>
        <p:nvSpPr>
          <p:cNvPr id="32" name="TextBox 31"/>
          <p:cNvSpPr txBox="1"/>
          <p:nvPr/>
        </p:nvSpPr>
        <p:spPr>
          <a:xfrm>
            <a:off x="1526625" y="3276600"/>
            <a:ext cx="759375" cy="923330"/>
          </a:xfrm>
          <a:prstGeom prst="rect">
            <a:avLst/>
          </a:prstGeom>
          <a:noFill/>
        </p:spPr>
        <p:txBody>
          <a:bodyPr wrap="none" rtlCol="0">
            <a:spAutoFit/>
          </a:bodyPr>
          <a:lstStyle/>
          <a:p>
            <a:r>
              <a:rPr lang="en-US" b="1" dirty="0" smtClean="0">
                <a:solidFill>
                  <a:srgbClr val="FFC000"/>
                </a:solidFill>
              </a:rPr>
              <a:t>SSW</a:t>
            </a:r>
          </a:p>
          <a:p>
            <a:r>
              <a:rPr lang="en-US" b="1" dirty="0" smtClean="0">
                <a:solidFill>
                  <a:srgbClr val="FFC000"/>
                </a:solidFill>
              </a:rPr>
              <a:t>(B2</a:t>
            </a:r>
          </a:p>
          <a:p>
            <a:r>
              <a:rPr lang="en-US" b="1" dirty="0" smtClean="0">
                <a:solidFill>
                  <a:srgbClr val="FFC000"/>
                </a:solidFill>
              </a:rPr>
              <a:t>wake)</a:t>
            </a:r>
            <a:endParaRPr lang="en-US" b="1" dirty="0">
              <a:solidFill>
                <a:srgbClr val="FFC000"/>
              </a:solidFill>
            </a:endParaRPr>
          </a:p>
        </p:txBody>
      </p:sp>
      <p:sp>
        <p:nvSpPr>
          <p:cNvPr id="33" name="TextBox 32"/>
          <p:cNvSpPr txBox="1"/>
          <p:nvPr/>
        </p:nvSpPr>
        <p:spPr>
          <a:xfrm>
            <a:off x="838200" y="4648200"/>
            <a:ext cx="1524000" cy="923330"/>
          </a:xfrm>
          <a:prstGeom prst="rect">
            <a:avLst/>
          </a:prstGeom>
          <a:noFill/>
        </p:spPr>
        <p:txBody>
          <a:bodyPr wrap="square" rtlCol="0">
            <a:spAutoFit/>
          </a:bodyPr>
          <a:lstStyle/>
          <a:p>
            <a:r>
              <a:rPr lang="en-US" b="1" dirty="0" smtClean="0">
                <a:solidFill>
                  <a:srgbClr val="00B050"/>
                </a:solidFill>
              </a:rPr>
              <a:t>S-SSE</a:t>
            </a:r>
          </a:p>
          <a:p>
            <a:r>
              <a:rPr lang="en-US" b="1" dirty="0" smtClean="0">
                <a:solidFill>
                  <a:srgbClr val="00B050"/>
                </a:solidFill>
              </a:rPr>
              <a:t>(between B2 and B3 wake)</a:t>
            </a:r>
            <a:endParaRPr lang="en-US" b="1" dirty="0">
              <a:solidFill>
                <a:srgbClr val="00B050"/>
              </a:solidFill>
            </a:endParaRPr>
          </a:p>
        </p:txBody>
      </p:sp>
      <p:cxnSp>
        <p:nvCxnSpPr>
          <p:cNvPr id="34" name="Straight Connector 33"/>
          <p:cNvCxnSpPr/>
          <p:nvPr/>
        </p:nvCxnSpPr>
        <p:spPr>
          <a:xfrm rot="10800000">
            <a:off x="762000" y="4343400"/>
            <a:ext cx="1676400" cy="382588"/>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86000" y="4343400"/>
            <a:ext cx="533400" cy="22860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667000" y="4114800"/>
            <a:ext cx="838200" cy="762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590800" y="2819400"/>
            <a:ext cx="2133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2667000" y="2819400"/>
            <a:ext cx="2133600" cy="318025"/>
            <a:chOff x="261018" y="630723"/>
            <a:chExt cx="1520658" cy="338556"/>
          </a:xfrm>
        </p:grpSpPr>
        <p:sp>
          <p:nvSpPr>
            <p:cNvPr id="51" name="TextBox 50"/>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52" name="TextBox 51"/>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56" name="Group 55"/>
          <p:cNvGrpSpPr/>
          <p:nvPr/>
        </p:nvGrpSpPr>
        <p:grpSpPr>
          <a:xfrm>
            <a:off x="5181600" y="2819400"/>
            <a:ext cx="2362200" cy="381000"/>
            <a:chOff x="261018" y="630723"/>
            <a:chExt cx="1520658" cy="338556"/>
          </a:xfrm>
        </p:grpSpPr>
        <p:sp>
          <p:nvSpPr>
            <p:cNvPr id="57" name="TextBox 56"/>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58" name="TextBox 57"/>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59" name="Group 58"/>
          <p:cNvGrpSpPr/>
          <p:nvPr/>
        </p:nvGrpSpPr>
        <p:grpSpPr>
          <a:xfrm>
            <a:off x="2590800" y="4572000"/>
            <a:ext cx="2362200" cy="381000"/>
            <a:chOff x="261018" y="630723"/>
            <a:chExt cx="1520658" cy="338556"/>
          </a:xfrm>
        </p:grpSpPr>
        <p:sp>
          <p:nvSpPr>
            <p:cNvPr id="60" name="TextBox 59"/>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61" name="TextBox 60"/>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62" name="Group 61"/>
          <p:cNvGrpSpPr/>
          <p:nvPr/>
        </p:nvGrpSpPr>
        <p:grpSpPr>
          <a:xfrm>
            <a:off x="5181600" y="4495800"/>
            <a:ext cx="2362200" cy="533400"/>
            <a:chOff x="261018" y="630723"/>
            <a:chExt cx="1520658" cy="338556"/>
          </a:xfrm>
        </p:grpSpPr>
        <p:sp>
          <p:nvSpPr>
            <p:cNvPr id="63" name="TextBox 62"/>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64" name="TextBox 63"/>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65" name="Group 64"/>
          <p:cNvGrpSpPr/>
          <p:nvPr/>
        </p:nvGrpSpPr>
        <p:grpSpPr>
          <a:xfrm>
            <a:off x="2514600" y="6400800"/>
            <a:ext cx="2362200" cy="381000"/>
            <a:chOff x="261018" y="630723"/>
            <a:chExt cx="1520658" cy="338556"/>
          </a:xfrm>
        </p:grpSpPr>
        <p:sp>
          <p:nvSpPr>
            <p:cNvPr id="66" name="TextBox 65"/>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67" name="TextBox 66"/>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68" name="Group 67"/>
          <p:cNvGrpSpPr/>
          <p:nvPr/>
        </p:nvGrpSpPr>
        <p:grpSpPr>
          <a:xfrm>
            <a:off x="5105400" y="6400800"/>
            <a:ext cx="2362200" cy="457200"/>
            <a:chOff x="261018" y="630723"/>
            <a:chExt cx="1520658" cy="338556"/>
          </a:xfrm>
        </p:grpSpPr>
        <p:sp>
          <p:nvSpPr>
            <p:cNvPr id="69" name="TextBox 68"/>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70" name="TextBox 69"/>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lae_scatter_w_b2_b23g_rev6_part2.tif"/>
          <p:cNvPicPr/>
          <p:nvPr/>
        </p:nvPicPr>
        <p:blipFill>
          <a:blip r:embed="rId2" cstate="print"/>
          <a:stretch>
            <a:fillRect/>
          </a:stretch>
        </p:blipFill>
        <p:spPr>
          <a:xfrm>
            <a:off x="2286000" y="838201"/>
            <a:ext cx="5486400" cy="6019799"/>
          </a:xfrm>
          <a:prstGeom prst="rect">
            <a:avLst/>
          </a:prstGeom>
        </p:spPr>
      </p:pic>
      <p:sp>
        <p:nvSpPr>
          <p:cNvPr id="4" name="TextBox 3"/>
          <p:cNvSpPr txBox="1"/>
          <p:nvPr/>
        </p:nvSpPr>
        <p:spPr>
          <a:xfrm>
            <a:off x="2743200" y="457200"/>
            <a:ext cx="2286000" cy="646331"/>
          </a:xfrm>
          <a:prstGeom prst="rect">
            <a:avLst/>
          </a:prstGeom>
          <a:noFill/>
        </p:spPr>
        <p:txBody>
          <a:bodyPr wrap="square" rtlCol="0">
            <a:spAutoFit/>
          </a:bodyPr>
          <a:lstStyle/>
          <a:p>
            <a:r>
              <a:rPr lang="en-US" b="1" dirty="0" smtClean="0"/>
              <a:t>Air temperature difference (</a:t>
            </a:r>
            <a:r>
              <a:rPr lang="en-US" b="1" dirty="0" smtClean="0">
                <a:latin typeface="Calibri"/>
                <a:cs typeface="Calibri"/>
              </a:rPr>
              <a:t>°</a:t>
            </a:r>
            <a:r>
              <a:rPr lang="en-US" b="1" dirty="0" smtClean="0"/>
              <a:t>C)</a:t>
            </a:r>
            <a:endParaRPr lang="en-US" b="1" dirty="0"/>
          </a:p>
        </p:txBody>
      </p:sp>
      <p:sp>
        <p:nvSpPr>
          <p:cNvPr id="5" name="TextBox 4"/>
          <p:cNvSpPr txBox="1"/>
          <p:nvPr/>
        </p:nvSpPr>
        <p:spPr>
          <a:xfrm>
            <a:off x="5334000" y="457200"/>
            <a:ext cx="2286000" cy="646331"/>
          </a:xfrm>
          <a:prstGeom prst="rect">
            <a:avLst/>
          </a:prstGeom>
          <a:noFill/>
        </p:spPr>
        <p:txBody>
          <a:bodyPr wrap="square" rtlCol="0">
            <a:spAutoFit/>
          </a:bodyPr>
          <a:lstStyle/>
          <a:p>
            <a:r>
              <a:rPr lang="en-US" b="1" dirty="0" smtClean="0"/>
              <a:t>Sonic heat flux difference (</a:t>
            </a:r>
            <a:r>
              <a:rPr lang="en-US" b="1" dirty="0" smtClean="0">
                <a:latin typeface="Calibri"/>
                <a:cs typeface="Calibri"/>
              </a:rPr>
              <a:t>W m</a:t>
            </a:r>
            <a:r>
              <a:rPr lang="en-US" b="1" baseline="30000" dirty="0" smtClean="0">
                <a:latin typeface="Calibri"/>
                <a:cs typeface="Calibri"/>
              </a:rPr>
              <a:t>-2</a:t>
            </a:r>
            <a:r>
              <a:rPr lang="en-US" b="1" dirty="0" smtClean="0"/>
              <a:t>)</a:t>
            </a:r>
            <a:endParaRPr lang="en-US" b="1" dirty="0"/>
          </a:p>
        </p:txBody>
      </p:sp>
      <p:cxnSp>
        <p:nvCxnSpPr>
          <p:cNvPr id="19" name="Straight Connector 18"/>
          <p:cNvCxnSpPr/>
          <p:nvPr/>
        </p:nvCxnSpPr>
        <p:spPr>
          <a:xfrm rot="16200000" flipV="1">
            <a:off x="1" y="4572002"/>
            <a:ext cx="2743201" cy="1523999"/>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4800" y="2286000"/>
            <a:ext cx="1371600" cy="2031325"/>
          </a:xfrm>
          <a:prstGeom prst="rect">
            <a:avLst/>
          </a:prstGeom>
          <a:noFill/>
        </p:spPr>
        <p:txBody>
          <a:bodyPr wrap="square" rtlCol="0">
            <a:spAutoFit/>
          </a:bodyPr>
          <a:lstStyle/>
          <a:p>
            <a:r>
              <a:rPr lang="en-US" dirty="0" smtClean="0"/>
              <a:t>Daytime </a:t>
            </a:r>
          </a:p>
          <a:p>
            <a:r>
              <a:rPr lang="en-US" dirty="0" smtClean="0"/>
              <a:t>cooling </a:t>
            </a:r>
          </a:p>
          <a:p>
            <a:r>
              <a:rPr lang="en-US" dirty="0" smtClean="0"/>
              <a:t>by 0.5 </a:t>
            </a:r>
            <a:r>
              <a:rPr lang="en-US" dirty="0" smtClean="0">
                <a:latin typeface="Calibri"/>
                <a:cs typeface="Calibri"/>
              </a:rPr>
              <a:t>°</a:t>
            </a:r>
            <a:r>
              <a:rPr lang="en-US" dirty="0" smtClean="0"/>
              <a:t>C  at </a:t>
            </a:r>
          </a:p>
          <a:p>
            <a:r>
              <a:rPr lang="en-US" dirty="0" smtClean="0"/>
              <a:t>northern-most</a:t>
            </a:r>
          </a:p>
          <a:p>
            <a:r>
              <a:rPr lang="en-US" dirty="0" smtClean="0"/>
              <a:t>station</a:t>
            </a:r>
          </a:p>
          <a:p>
            <a:endParaRPr lang="en-US" dirty="0"/>
          </a:p>
        </p:txBody>
      </p:sp>
      <p:sp>
        <p:nvSpPr>
          <p:cNvPr id="22" name="TextBox 21"/>
          <p:cNvSpPr txBox="1"/>
          <p:nvPr/>
        </p:nvSpPr>
        <p:spPr>
          <a:xfrm>
            <a:off x="240187" y="5105400"/>
            <a:ext cx="1283813" cy="1200329"/>
          </a:xfrm>
          <a:prstGeom prst="rect">
            <a:avLst/>
          </a:prstGeom>
          <a:noFill/>
        </p:spPr>
        <p:txBody>
          <a:bodyPr wrap="none" rtlCol="0">
            <a:spAutoFit/>
          </a:bodyPr>
          <a:lstStyle/>
          <a:p>
            <a:r>
              <a:rPr lang="en-US" dirty="0" smtClean="0"/>
              <a:t>Nighttime </a:t>
            </a:r>
          </a:p>
          <a:p>
            <a:r>
              <a:rPr lang="en-US" dirty="0" smtClean="0"/>
              <a:t>warming by</a:t>
            </a:r>
          </a:p>
          <a:p>
            <a:r>
              <a:rPr lang="en-US" dirty="0" smtClean="0"/>
              <a:t>1+ </a:t>
            </a:r>
            <a:r>
              <a:rPr lang="en-US" dirty="0" smtClean="0">
                <a:latin typeface="Calibri"/>
                <a:cs typeface="Calibri"/>
              </a:rPr>
              <a:t>°C</a:t>
            </a:r>
            <a:endParaRPr lang="en-US" dirty="0" smtClean="0"/>
          </a:p>
          <a:p>
            <a:r>
              <a:rPr lang="en-US" dirty="0" smtClean="0"/>
              <a:t>at NLAE 4</a:t>
            </a:r>
            <a:endParaRPr lang="en-US" dirty="0"/>
          </a:p>
        </p:txBody>
      </p:sp>
      <p:sp>
        <p:nvSpPr>
          <p:cNvPr id="23" name="TextBox 22"/>
          <p:cNvSpPr txBox="1"/>
          <p:nvPr/>
        </p:nvSpPr>
        <p:spPr>
          <a:xfrm>
            <a:off x="7696200" y="4724400"/>
            <a:ext cx="1219200" cy="1754326"/>
          </a:xfrm>
          <a:prstGeom prst="rect">
            <a:avLst/>
          </a:prstGeom>
          <a:noFill/>
        </p:spPr>
        <p:txBody>
          <a:bodyPr wrap="square" rtlCol="0">
            <a:spAutoFit/>
          </a:bodyPr>
          <a:lstStyle/>
          <a:p>
            <a:r>
              <a:rPr lang="en-US" dirty="0" smtClean="0"/>
              <a:t>2X ambient</a:t>
            </a:r>
          </a:p>
          <a:p>
            <a:r>
              <a:rPr lang="en-US" dirty="0" smtClean="0"/>
              <a:t>nighttime</a:t>
            </a:r>
          </a:p>
          <a:p>
            <a:r>
              <a:rPr lang="en-US" dirty="0" smtClean="0"/>
              <a:t>downward heat flux at NLAE 4</a:t>
            </a:r>
            <a:endParaRPr lang="en-US" dirty="0"/>
          </a:p>
        </p:txBody>
      </p:sp>
      <p:sp>
        <p:nvSpPr>
          <p:cNvPr id="12" name="TextBox 11"/>
          <p:cNvSpPr txBox="1"/>
          <p:nvPr/>
        </p:nvSpPr>
        <p:spPr>
          <a:xfrm>
            <a:off x="1295400" y="0"/>
            <a:ext cx="6754285" cy="646331"/>
          </a:xfrm>
          <a:prstGeom prst="rect">
            <a:avLst/>
          </a:prstGeom>
          <a:noFill/>
        </p:spPr>
        <p:txBody>
          <a:bodyPr wrap="none" rtlCol="0">
            <a:spAutoFit/>
          </a:bodyPr>
          <a:lstStyle/>
          <a:p>
            <a:r>
              <a:rPr lang="en-US" sz="3600" b="1" dirty="0" smtClean="0">
                <a:solidFill>
                  <a:srgbClr val="0000FF"/>
                </a:solidFill>
              </a:rPr>
              <a:t>Stability vs. Flux station difference</a:t>
            </a:r>
            <a:endParaRPr lang="en-US" sz="3600" b="1" dirty="0">
              <a:solidFill>
                <a:srgbClr val="0000FF"/>
              </a:solidFill>
            </a:endParaRPr>
          </a:p>
        </p:txBody>
      </p:sp>
      <p:sp>
        <p:nvSpPr>
          <p:cNvPr id="17" name="TextBox 16"/>
          <p:cNvSpPr txBox="1"/>
          <p:nvPr/>
        </p:nvSpPr>
        <p:spPr>
          <a:xfrm>
            <a:off x="7696200" y="1143000"/>
            <a:ext cx="1371600" cy="2031325"/>
          </a:xfrm>
          <a:prstGeom prst="rect">
            <a:avLst/>
          </a:prstGeom>
          <a:noFill/>
        </p:spPr>
        <p:txBody>
          <a:bodyPr wrap="square" rtlCol="0">
            <a:spAutoFit/>
          </a:bodyPr>
          <a:lstStyle/>
          <a:p>
            <a:r>
              <a:rPr lang="en-US" dirty="0" smtClean="0"/>
              <a:t>Nighttime wake</a:t>
            </a:r>
          </a:p>
          <a:p>
            <a:r>
              <a:rPr lang="en-US" dirty="0" smtClean="0"/>
              <a:t>influence</a:t>
            </a:r>
          </a:p>
          <a:p>
            <a:r>
              <a:rPr lang="en-US" dirty="0" smtClean="0"/>
              <a:t>from line of turbines WNW of NLAE 4</a:t>
            </a:r>
            <a:endParaRPr lang="en-US" dirty="0"/>
          </a:p>
        </p:txBody>
      </p:sp>
      <p:cxnSp>
        <p:nvCxnSpPr>
          <p:cNvPr id="21" name="Straight Arrow Connector 20"/>
          <p:cNvCxnSpPr/>
          <p:nvPr/>
        </p:nvCxnSpPr>
        <p:spPr>
          <a:xfrm rot="10800000" flipV="1">
            <a:off x="6781800" y="1295400"/>
            <a:ext cx="990600" cy="8382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6705600" y="5334000"/>
            <a:ext cx="1066800" cy="8382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4000" y="1066800"/>
            <a:ext cx="759375" cy="923330"/>
          </a:xfrm>
          <a:prstGeom prst="rect">
            <a:avLst/>
          </a:prstGeom>
          <a:noFill/>
        </p:spPr>
        <p:txBody>
          <a:bodyPr wrap="none" rtlCol="0">
            <a:spAutoFit/>
          </a:bodyPr>
          <a:lstStyle/>
          <a:p>
            <a:r>
              <a:rPr lang="en-US" b="1" dirty="0" smtClean="0">
                <a:solidFill>
                  <a:srgbClr val="7030A0"/>
                </a:solidFill>
              </a:rPr>
              <a:t>West</a:t>
            </a:r>
          </a:p>
          <a:p>
            <a:r>
              <a:rPr lang="en-US" b="1" dirty="0" smtClean="0">
                <a:solidFill>
                  <a:srgbClr val="7030A0"/>
                </a:solidFill>
              </a:rPr>
              <a:t>(no</a:t>
            </a:r>
          </a:p>
          <a:p>
            <a:r>
              <a:rPr lang="en-US" b="1" dirty="0" smtClean="0">
                <a:solidFill>
                  <a:srgbClr val="7030A0"/>
                </a:solidFill>
              </a:rPr>
              <a:t>wake)</a:t>
            </a:r>
            <a:endParaRPr lang="en-US" b="1" dirty="0">
              <a:solidFill>
                <a:srgbClr val="7030A0"/>
              </a:solidFill>
            </a:endParaRPr>
          </a:p>
        </p:txBody>
      </p:sp>
      <p:sp>
        <p:nvSpPr>
          <p:cNvPr id="35" name="TextBox 34"/>
          <p:cNvSpPr txBox="1"/>
          <p:nvPr/>
        </p:nvSpPr>
        <p:spPr>
          <a:xfrm>
            <a:off x="1526625" y="2819400"/>
            <a:ext cx="759375" cy="923330"/>
          </a:xfrm>
          <a:prstGeom prst="rect">
            <a:avLst/>
          </a:prstGeom>
          <a:noFill/>
        </p:spPr>
        <p:txBody>
          <a:bodyPr wrap="none" rtlCol="0">
            <a:spAutoFit/>
          </a:bodyPr>
          <a:lstStyle/>
          <a:p>
            <a:r>
              <a:rPr lang="en-US" b="1" dirty="0" smtClean="0">
                <a:solidFill>
                  <a:srgbClr val="FFC000"/>
                </a:solidFill>
              </a:rPr>
              <a:t>SSW</a:t>
            </a:r>
          </a:p>
          <a:p>
            <a:r>
              <a:rPr lang="en-US" b="1" dirty="0" smtClean="0">
                <a:solidFill>
                  <a:srgbClr val="FFC000"/>
                </a:solidFill>
              </a:rPr>
              <a:t>(B2</a:t>
            </a:r>
          </a:p>
          <a:p>
            <a:r>
              <a:rPr lang="en-US" b="1" dirty="0" smtClean="0">
                <a:solidFill>
                  <a:srgbClr val="FFC000"/>
                </a:solidFill>
              </a:rPr>
              <a:t>wake)</a:t>
            </a:r>
            <a:endParaRPr lang="en-US" b="1" dirty="0">
              <a:solidFill>
                <a:srgbClr val="FFC000"/>
              </a:solidFill>
            </a:endParaRPr>
          </a:p>
        </p:txBody>
      </p:sp>
      <p:sp>
        <p:nvSpPr>
          <p:cNvPr id="40" name="TextBox 39"/>
          <p:cNvSpPr txBox="1"/>
          <p:nvPr/>
        </p:nvSpPr>
        <p:spPr>
          <a:xfrm>
            <a:off x="1600200" y="5105400"/>
            <a:ext cx="914400" cy="369332"/>
          </a:xfrm>
          <a:prstGeom prst="rect">
            <a:avLst/>
          </a:prstGeom>
          <a:noFill/>
        </p:spPr>
        <p:txBody>
          <a:bodyPr wrap="square" rtlCol="0">
            <a:spAutoFit/>
          </a:bodyPr>
          <a:lstStyle/>
          <a:p>
            <a:r>
              <a:rPr lang="en-US" b="1" dirty="0" smtClean="0">
                <a:solidFill>
                  <a:srgbClr val="00B050"/>
                </a:solidFill>
              </a:rPr>
              <a:t>S-SSE</a:t>
            </a:r>
          </a:p>
        </p:txBody>
      </p:sp>
      <p:grpSp>
        <p:nvGrpSpPr>
          <p:cNvPr id="42" name="Group 41"/>
          <p:cNvGrpSpPr/>
          <p:nvPr/>
        </p:nvGrpSpPr>
        <p:grpSpPr>
          <a:xfrm>
            <a:off x="2667000" y="2667000"/>
            <a:ext cx="2133600" cy="318025"/>
            <a:chOff x="261018" y="630723"/>
            <a:chExt cx="1520658" cy="338556"/>
          </a:xfrm>
        </p:grpSpPr>
        <p:sp>
          <p:nvSpPr>
            <p:cNvPr id="43" name="TextBox 42"/>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44" name="TextBox 43"/>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45" name="Group 44"/>
          <p:cNvGrpSpPr/>
          <p:nvPr/>
        </p:nvGrpSpPr>
        <p:grpSpPr>
          <a:xfrm>
            <a:off x="5181600" y="2667000"/>
            <a:ext cx="2362200" cy="381000"/>
            <a:chOff x="261018" y="630723"/>
            <a:chExt cx="1520658" cy="338556"/>
          </a:xfrm>
        </p:grpSpPr>
        <p:sp>
          <p:nvSpPr>
            <p:cNvPr id="46" name="TextBox 45"/>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47" name="TextBox 46"/>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48" name="Group 47"/>
          <p:cNvGrpSpPr/>
          <p:nvPr/>
        </p:nvGrpSpPr>
        <p:grpSpPr>
          <a:xfrm>
            <a:off x="2590800" y="4572000"/>
            <a:ext cx="2362200" cy="381000"/>
            <a:chOff x="261018" y="630723"/>
            <a:chExt cx="1520658" cy="338556"/>
          </a:xfrm>
        </p:grpSpPr>
        <p:sp>
          <p:nvSpPr>
            <p:cNvPr id="49" name="TextBox 48"/>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50" name="TextBox 49"/>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51" name="Group 50"/>
          <p:cNvGrpSpPr/>
          <p:nvPr/>
        </p:nvGrpSpPr>
        <p:grpSpPr>
          <a:xfrm>
            <a:off x="5181600" y="4572000"/>
            <a:ext cx="2514600" cy="533400"/>
            <a:chOff x="261018" y="630723"/>
            <a:chExt cx="1520658" cy="338556"/>
          </a:xfrm>
        </p:grpSpPr>
        <p:sp>
          <p:nvSpPr>
            <p:cNvPr id="52" name="TextBox 51"/>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53" name="TextBox 52"/>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54" name="Group 53"/>
          <p:cNvGrpSpPr/>
          <p:nvPr/>
        </p:nvGrpSpPr>
        <p:grpSpPr>
          <a:xfrm>
            <a:off x="2514600" y="6553200"/>
            <a:ext cx="2362200" cy="304800"/>
            <a:chOff x="261018" y="630723"/>
            <a:chExt cx="1520658" cy="338556"/>
          </a:xfrm>
        </p:grpSpPr>
        <p:sp>
          <p:nvSpPr>
            <p:cNvPr id="55" name="TextBox 54"/>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56" name="TextBox 55"/>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grpSp>
        <p:nvGrpSpPr>
          <p:cNvPr id="57" name="Group 56"/>
          <p:cNvGrpSpPr/>
          <p:nvPr/>
        </p:nvGrpSpPr>
        <p:grpSpPr>
          <a:xfrm>
            <a:off x="5181600" y="6553200"/>
            <a:ext cx="2362200" cy="304800"/>
            <a:chOff x="261018" y="630723"/>
            <a:chExt cx="1520658" cy="338556"/>
          </a:xfrm>
        </p:grpSpPr>
        <p:sp>
          <p:nvSpPr>
            <p:cNvPr id="58" name="TextBox 57"/>
            <p:cNvSpPr txBox="1"/>
            <p:nvPr/>
          </p:nvSpPr>
          <p:spPr>
            <a:xfrm>
              <a:off x="261018" y="630725"/>
              <a:ext cx="941796" cy="338554"/>
            </a:xfrm>
            <a:prstGeom prst="rect">
              <a:avLst/>
            </a:prstGeom>
            <a:solidFill>
              <a:schemeClr val="bg1"/>
            </a:solidFill>
            <a:ln>
              <a:noFill/>
            </a:ln>
          </p:spPr>
          <p:txBody>
            <a:bodyPr wrap="none" rtlCol="0">
              <a:spAutoFit/>
            </a:bodyPr>
            <a:lstStyle/>
            <a:p>
              <a:r>
                <a:rPr lang="en-US" sz="1600" b="1" dirty="0" smtClean="0">
                  <a:solidFill>
                    <a:srgbClr val="0000FF"/>
                  </a:solidFill>
                </a:rPr>
                <a:t>Unstable</a:t>
              </a:r>
              <a:endParaRPr lang="en-US" sz="1600" b="1" dirty="0">
                <a:solidFill>
                  <a:srgbClr val="0000FF"/>
                </a:solidFill>
              </a:endParaRPr>
            </a:p>
          </p:txBody>
        </p:sp>
        <p:sp>
          <p:nvSpPr>
            <p:cNvPr id="59" name="TextBox 58"/>
            <p:cNvSpPr txBox="1"/>
            <p:nvPr/>
          </p:nvSpPr>
          <p:spPr>
            <a:xfrm>
              <a:off x="1066800" y="630723"/>
              <a:ext cx="714876" cy="338554"/>
            </a:xfrm>
            <a:prstGeom prst="rect">
              <a:avLst/>
            </a:prstGeom>
            <a:solidFill>
              <a:schemeClr val="bg1"/>
            </a:solidFill>
            <a:ln>
              <a:noFill/>
            </a:ln>
          </p:spPr>
          <p:txBody>
            <a:bodyPr wrap="none" rtlCol="0">
              <a:spAutoFit/>
            </a:bodyPr>
            <a:lstStyle/>
            <a:p>
              <a:r>
                <a:rPr lang="en-US" sz="1600" b="1" dirty="0">
                  <a:solidFill>
                    <a:srgbClr val="0000FF"/>
                  </a:solidFill>
                </a:rPr>
                <a:t>S</a:t>
              </a:r>
              <a:r>
                <a:rPr lang="en-US" sz="1600" b="1" dirty="0" smtClean="0">
                  <a:solidFill>
                    <a:srgbClr val="0000FF"/>
                  </a:solidFill>
                </a:rPr>
                <a:t>table</a:t>
              </a:r>
              <a:endParaRPr lang="en-US" sz="1600" b="1" dirty="0">
                <a:solidFill>
                  <a:srgbClr val="0000FF"/>
                </a:solidFill>
              </a:endParaRPr>
            </a:p>
          </p:txBody>
        </p:sp>
      </p:grpSp>
      <p:cxnSp>
        <p:nvCxnSpPr>
          <p:cNvPr id="7" name="Straight Arrow Connector 6"/>
          <p:cNvCxnSpPr/>
          <p:nvPr/>
        </p:nvCxnSpPr>
        <p:spPr>
          <a:xfrm flipV="1">
            <a:off x="1295400" y="4267200"/>
            <a:ext cx="2209800" cy="9144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133600" y="6172200"/>
            <a:ext cx="1524000" cy="5334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304800" y="0"/>
            <a:ext cx="8229600" cy="685800"/>
          </a:xfrm>
        </p:spPr>
        <p:txBody>
          <a:bodyPr>
            <a:normAutofit fontScale="90000"/>
          </a:bodyPr>
          <a:lstStyle/>
          <a:p>
            <a:r>
              <a:rPr lang="en-US" b="1" dirty="0" smtClean="0">
                <a:solidFill>
                  <a:srgbClr val="0000FF"/>
                </a:solidFill>
              </a:rPr>
              <a:t>Wind cube analysis (</a:t>
            </a:r>
            <a:r>
              <a:rPr lang="en-US" b="1" i="1" dirty="0" smtClean="0">
                <a:solidFill>
                  <a:srgbClr val="0000FF"/>
                </a:solidFill>
              </a:rPr>
              <a:t>CU/NREL</a:t>
            </a:r>
            <a:r>
              <a:rPr lang="en-US" b="1" dirty="0" smtClean="0">
                <a:solidFill>
                  <a:srgbClr val="0000FF"/>
                </a:solidFill>
              </a:rPr>
              <a:t> team)</a:t>
            </a:r>
            <a:endParaRPr lang="en-US" b="1" dirty="0">
              <a:solidFill>
                <a:srgbClr val="0000FF"/>
              </a:solidFill>
            </a:endParaRPr>
          </a:p>
        </p:txBody>
      </p:sp>
      <p:pic>
        <p:nvPicPr>
          <p:cNvPr id="7" name="Picture 6" descr="WS.png"/>
          <p:cNvPicPr>
            <a:picLocks noChangeAspect="1"/>
          </p:cNvPicPr>
          <p:nvPr/>
        </p:nvPicPr>
        <p:blipFill>
          <a:blip r:embed="rId2" cstate="print"/>
          <a:stretch>
            <a:fillRect/>
          </a:stretch>
        </p:blipFill>
        <p:spPr>
          <a:xfrm>
            <a:off x="0" y="914400"/>
            <a:ext cx="3657298" cy="4876800"/>
          </a:xfrm>
          <a:prstGeom prst="rect">
            <a:avLst/>
          </a:prstGeom>
        </p:spPr>
      </p:pic>
      <p:pic>
        <p:nvPicPr>
          <p:cNvPr id="9" name="Picture 8" descr="TKE.png"/>
          <p:cNvPicPr>
            <a:picLocks noChangeAspect="1"/>
          </p:cNvPicPr>
          <p:nvPr/>
        </p:nvPicPr>
        <p:blipFill>
          <a:blip r:embed="rId3" cstate="print"/>
          <a:stretch>
            <a:fillRect/>
          </a:stretch>
        </p:blipFill>
        <p:spPr>
          <a:xfrm>
            <a:off x="5334000" y="914400"/>
            <a:ext cx="3669489" cy="4876800"/>
          </a:xfrm>
          <a:prstGeom prst="rect">
            <a:avLst/>
          </a:prstGeom>
        </p:spPr>
      </p:pic>
      <p:sp>
        <p:nvSpPr>
          <p:cNvPr id="10" name="TextBox 9"/>
          <p:cNvSpPr txBox="1"/>
          <p:nvPr/>
        </p:nvSpPr>
        <p:spPr>
          <a:xfrm>
            <a:off x="2286000" y="609600"/>
            <a:ext cx="4537268" cy="369332"/>
          </a:xfrm>
          <a:prstGeom prst="rect">
            <a:avLst/>
          </a:prstGeom>
          <a:noFill/>
        </p:spPr>
        <p:txBody>
          <a:bodyPr wrap="none" rtlCol="0">
            <a:spAutoFit/>
          </a:bodyPr>
          <a:lstStyle/>
          <a:p>
            <a:r>
              <a:rPr lang="en-US" b="1" dirty="0" smtClean="0"/>
              <a:t>Case study:  20:00-8:00 (LST) 16-17 July, 2011 </a:t>
            </a:r>
            <a:endParaRPr lang="en-US" b="1" dirty="0"/>
          </a:p>
        </p:txBody>
      </p:sp>
      <p:sp>
        <p:nvSpPr>
          <p:cNvPr id="15" name="Oval 14"/>
          <p:cNvSpPr/>
          <p:nvPr/>
        </p:nvSpPr>
        <p:spPr>
          <a:xfrm>
            <a:off x="1981200" y="4800600"/>
            <a:ext cx="609600" cy="914400"/>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H="1" flipV="1">
            <a:off x="2286000" y="5562600"/>
            <a:ext cx="762000" cy="762000"/>
          </a:xfrm>
          <a:prstGeom prst="straightConnector1">
            <a:avLst/>
          </a:prstGeom>
          <a:ln w="317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6211669"/>
            <a:ext cx="4335546" cy="646331"/>
          </a:xfrm>
          <a:prstGeom prst="rect">
            <a:avLst/>
          </a:prstGeom>
          <a:noFill/>
        </p:spPr>
        <p:txBody>
          <a:bodyPr wrap="none" rtlCol="0">
            <a:spAutoFit/>
          </a:bodyPr>
          <a:lstStyle/>
          <a:p>
            <a:r>
              <a:rPr lang="en-US" dirty="0" smtClean="0"/>
              <a:t>Wake not being measured for 1.5 hr period?</a:t>
            </a:r>
          </a:p>
          <a:p>
            <a:r>
              <a:rPr lang="en-US" dirty="0" smtClean="0"/>
              <a:t>Wind direction changes from SSE to SE</a:t>
            </a:r>
            <a:endParaRPr lang="en-US" dirty="0"/>
          </a:p>
        </p:txBody>
      </p:sp>
      <p:sp>
        <p:nvSpPr>
          <p:cNvPr id="12" name="TextBox 11"/>
          <p:cNvSpPr txBox="1"/>
          <p:nvPr/>
        </p:nvSpPr>
        <p:spPr>
          <a:xfrm>
            <a:off x="3276600" y="3505200"/>
            <a:ext cx="1198854" cy="369332"/>
          </a:xfrm>
          <a:prstGeom prst="rect">
            <a:avLst/>
          </a:prstGeom>
          <a:noFill/>
        </p:spPr>
        <p:txBody>
          <a:bodyPr wrap="none" rtlCol="0">
            <a:spAutoFit/>
          </a:bodyPr>
          <a:lstStyle/>
          <a:p>
            <a:r>
              <a:rPr lang="en-US" dirty="0" smtClean="0"/>
              <a:t>hub height</a:t>
            </a:r>
            <a:endParaRPr lang="en-US" dirty="0"/>
          </a:p>
        </p:txBody>
      </p:sp>
      <p:sp>
        <p:nvSpPr>
          <p:cNvPr id="13" name="TextBox 12"/>
          <p:cNvSpPr txBox="1"/>
          <p:nvPr/>
        </p:nvSpPr>
        <p:spPr>
          <a:xfrm>
            <a:off x="3429000" y="3200400"/>
            <a:ext cx="2096856" cy="369332"/>
          </a:xfrm>
          <a:prstGeom prst="rect">
            <a:avLst/>
          </a:prstGeom>
          <a:noFill/>
        </p:spPr>
        <p:txBody>
          <a:bodyPr wrap="none" rtlCol="0">
            <a:spAutoFit/>
          </a:bodyPr>
          <a:lstStyle/>
          <a:p>
            <a:r>
              <a:rPr lang="en-US" dirty="0" smtClean="0"/>
              <a:t>top of turbine rotor</a:t>
            </a:r>
            <a:endParaRPr lang="en-US" dirty="0"/>
          </a:p>
        </p:txBody>
      </p:sp>
      <p:sp>
        <p:nvSpPr>
          <p:cNvPr id="14" name="TextBox 13"/>
          <p:cNvSpPr txBox="1"/>
          <p:nvPr/>
        </p:nvSpPr>
        <p:spPr>
          <a:xfrm>
            <a:off x="3429000" y="1219200"/>
            <a:ext cx="2133600" cy="1200329"/>
          </a:xfrm>
          <a:prstGeom prst="rect">
            <a:avLst/>
          </a:prstGeom>
          <a:noFill/>
        </p:spPr>
        <p:txBody>
          <a:bodyPr wrap="square" rtlCol="0">
            <a:spAutoFit/>
          </a:bodyPr>
          <a:lstStyle/>
          <a:p>
            <a:r>
              <a:rPr lang="en-US" dirty="0" smtClean="0"/>
              <a:t>winds remain strong</a:t>
            </a:r>
          </a:p>
          <a:p>
            <a:r>
              <a:rPr lang="en-US" dirty="0" smtClean="0"/>
              <a:t> (with very little TKE)</a:t>
            </a:r>
          </a:p>
          <a:p>
            <a:r>
              <a:rPr lang="en-US" dirty="0" smtClean="0"/>
              <a:t>throughout the night</a:t>
            </a:r>
            <a:endParaRPr lang="en-US" dirty="0"/>
          </a:p>
        </p:txBody>
      </p:sp>
      <p:sp>
        <p:nvSpPr>
          <p:cNvPr id="16" name="TextBox 15"/>
          <p:cNvSpPr txBox="1"/>
          <p:nvPr/>
        </p:nvSpPr>
        <p:spPr>
          <a:xfrm>
            <a:off x="3505200" y="4495800"/>
            <a:ext cx="2087623" cy="923330"/>
          </a:xfrm>
          <a:prstGeom prst="rect">
            <a:avLst/>
          </a:prstGeom>
          <a:noFill/>
        </p:spPr>
        <p:txBody>
          <a:bodyPr wrap="none" rtlCol="0">
            <a:spAutoFit/>
          </a:bodyPr>
          <a:lstStyle/>
          <a:p>
            <a:r>
              <a:rPr lang="en-US" dirty="0" smtClean="0"/>
              <a:t>wake region of</a:t>
            </a:r>
          </a:p>
          <a:p>
            <a:r>
              <a:rPr lang="en-US" dirty="0" smtClean="0"/>
              <a:t>reduced wind speed</a:t>
            </a:r>
          </a:p>
          <a:p>
            <a:r>
              <a:rPr lang="en-US" dirty="0" smtClean="0"/>
              <a:t>and enhanced TKE</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0"/>
            <a:ext cx="8229600" cy="762000"/>
          </a:xfrm>
        </p:spPr>
        <p:txBody>
          <a:bodyPr>
            <a:normAutofit/>
          </a:bodyPr>
          <a:lstStyle/>
          <a:p>
            <a:r>
              <a:rPr lang="en-US" b="1" dirty="0" smtClean="0">
                <a:solidFill>
                  <a:srgbClr val="0000FF"/>
                </a:solidFill>
              </a:rPr>
              <a:t>Surface flux station comparison</a:t>
            </a:r>
            <a:endParaRPr lang="en-US" b="1" dirty="0">
              <a:solidFill>
                <a:srgbClr val="0000FF"/>
              </a:solidFill>
            </a:endParaRPr>
          </a:p>
        </p:txBody>
      </p:sp>
      <p:pic>
        <p:nvPicPr>
          <p:cNvPr id="16" name="Content Placeholder 15" descr="xdwnd_10m_t15.tif"/>
          <p:cNvPicPr>
            <a:picLocks noGrp="1" noChangeAspect="1"/>
          </p:cNvPicPr>
          <p:nvPr>
            <p:ph sz="half" idx="4294967295"/>
          </p:nvPr>
        </p:nvPicPr>
        <p:blipFill>
          <a:blip r:embed="rId2" cstate="print"/>
          <a:stretch>
            <a:fillRect/>
          </a:stretch>
        </p:blipFill>
        <p:spPr>
          <a:xfrm>
            <a:off x="0" y="685800"/>
            <a:ext cx="3717925" cy="3200400"/>
          </a:xfrm>
        </p:spPr>
      </p:pic>
      <p:pic>
        <p:nvPicPr>
          <p:cNvPr id="9" name="Content Placeholder 8" descr="xtke_4_5m_caserb.gif"/>
          <p:cNvPicPr>
            <a:picLocks noChangeAspect="1"/>
          </p:cNvPicPr>
          <p:nvPr/>
        </p:nvPicPr>
        <p:blipFill>
          <a:blip r:embed="rId3" cstate="print"/>
          <a:stretch>
            <a:fillRect/>
          </a:stretch>
        </p:blipFill>
        <p:spPr>
          <a:xfrm>
            <a:off x="2895600" y="3774639"/>
            <a:ext cx="3581400" cy="3083361"/>
          </a:xfrm>
          <a:prstGeom prst="rect">
            <a:avLst/>
          </a:prstGeom>
        </p:spPr>
      </p:pic>
      <p:pic>
        <p:nvPicPr>
          <p:cNvPr id="10" name="Content Placeholder 7" descr="x_t10m_caserb.gif"/>
          <p:cNvPicPr>
            <a:picLocks noChangeAspect="1"/>
          </p:cNvPicPr>
          <p:nvPr/>
        </p:nvPicPr>
        <p:blipFill>
          <a:blip r:embed="rId4" cstate="print"/>
          <a:stretch>
            <a:fillRect/>
          </a:stretch>
        </p:blipFill>
        <p:spPr>
          <a:xfrm>
            <a:off x="5486400" y="685800"/>
            <a:ext cx="3657600" cy="3148965"/>
          </a:xfrm>
          <a:prstGeom prst="rect">
            <a:avLst/>
          </a:prstGeom>
        </p:spPr>
      </p:pic>
      <p:sp>
        <p:nvSpPr>
          <p:cNvPr id="15" name="TextBox 14"/>
          <p:cNvSpPr txBox="1"/>
          <p:nvPr/>
        </p:nvSpPr>
        <p:spPr>
          <a:xfrm>
            <a:off x="762000" y="762000"/>
            <a:ext cx="1931939" cy="369332"/>
          </a:xfrm>
          <a:prstGeom prst="rect">
            <a:avLst/>
          </a:prstGeom>
          <a:noFill/>
        </p:spPr>
        <p:txBody>
          <a:bodyPr wrap="none" rtlCol="0">
            <a:spAutoFit/>
          </a:bodyPr>
          <a:lstStyle/>
          <a:p>
            <a:r>
              <a:rPr lang="en-US" b="1" dirty="0" smtClean="0">
                <a:solidFill>
                  <a:srgbClr val="0000FF"/>
                </a:solidFill>
              </a:rPr>
              <a:t>10-m wind speed </a:t>
            </a:r>
            <a:endParaRPr lang="en-US" b="1" dirty="0">
              <a:solidFill>
                <a:srgbClr val="0000FF"/>
              </a:solidFill>
            </a:endParaRPr>
          </a:p>
        </p:txBody>
      </p:sp>
      <p:sp>
        <p:nvSpPr>
          <p:cNvPr id="17" name="TextBox 16"/>
          <p:cNvSpPr txBox="1"/>
          <p:nvPr/>
        </p:nvSpPr>
        <p:spPr>
          <a:xfrm>
            <a:off x="4114800" y="3810000"/>
            <a:ext cx="1249060" cy="369332"/>
          </a:xfrm>
          <a:prstGeom prst="rect">
            <a:avLst/>
          </a:prstGeom>
          <a:noFill/>
        </p:spPr>
        <p:txBody>
          <a:bodyPr wrap="none" rtlCol="0">
            <a:spAutoFit/>
          </a:bodyPr>
          <a:lstStyle/>
          <a:p>
            <a:r>
              <a:rPr lang="en-US" b="1" dirty="0" smtClean="0">
                <a:solidFill>
                  <a:srgbClr val="0000FF"/>
                </a:solidFill>
              </a:rPr>
              <a:t>4.5-m  TKE </a:t>
            </a:r>
            <a:endParaRPr lang="en-US" b="1" dirty="0">
              <a:solidFill>
                <a:srgbClr val="0000FF"/>
              </a:solidFill>
            </a:endParaRPr>
          </a:p>
        </p:txBody>
      </p:sp>
      <p:sp>
        <p:nvSpPr>
          <p:cNvPr id="19" name="TextBox 18"/>
          <p:cNvSpPr txBox="1"/>
          <p:nvPr/>
        </p:nvSpPr>
        <p:spPr>
          <a:xfrm>
            <a:off x="6400800" y="762000"/>
            <a:ext cx="1988301" cy="369332"/>
          </a:xfrm>
          <a:prstGeom prst="rect">
            <a:avLst/>
          </a:prstGeom>
          <a:noFill/>
        </p:spPr>
        <p:txBody>
          <a:bodyPr wrap="none" rtlCol="0">
            <a:spAutoFit/>
          </a:bodyPr>
          <a:lstStyle/>
          <a:p>
            <a:r>
              <a:rPr lang="en-US" b="1" dirty="0" smtClean="0">
                <a:solidFill>
                  <a:srgbClr val="0000FF"/>
                </a:solidFill>
              </a:rPr>
              <a:t>10-m temperature </a:t>
            </a:r>
            <a:endParaRPr lang="en-US" b="1" dirty="0">
              <a:solidFill>
                <a:srgbClr val="0000FF"/>
              </a:solidFill>
            </a:endParaRPr>
          </a:p>
        </p:txBody>
      </p:sp>
      <p:sp>
        <p:nvSpPr>
          <p:cNvPr id="20" name="TextBox 19"/>
          <p:cNvSpPr txBox="1"/>
          <p:nvPr/>
        </p:nvSpPr>
        <p:spPr>
          <a:xfrm>
            <a:off x="304800" y="3810001"/>
            <a:ext cx="2971800" cy="923330"/>
          </a:xfrm>
          <a:prstGeom prst="rect">
            <a:avLst/>
          </a:prstGeom>
          <a:noFill/>
        </p:spPr>
        <p:txBody>
          <a:bodyPr wrap="square" rtlCol="0">
            <a:spAutoFit/>
          </a:bodyPr>
          <a:lstStyle/>
          <a:p>
            <a:r>
              <a:rPr lang="en-US" b="1" dirty="0" smtClean="0"/>
              <a:t>ISU 2 </a:t>
            </a:r>
            <a:r>
              <a:rPr lang="en-US" dirty="0" smtClean="0"/>
              <a:t>over-speeding not as strong as waked NCAR 2-4 </a:t>
            </a:r>
          </a:p>
          <a:p>
            <a:r>
              <a:rPr lang="en-US" dirty="0" smtClean="0"/>
              <a:t>locations</a:t>
            </a:r>
            <a:endParaRPr lang="en-US" dirty="0"/>
          </a:p>
        </p:txBody>
      </p:sp>
      <p:cxnSp>
        <p:nvCxnSpPr>
          <p:cNvPr id="22" name="Straight Arrow Connector 21"/>
          <p:cNvCxnSpPr/>
          <p:nvPr/>
        </p:nvCxnSpPr>
        <p:spPr>
          <a:xfrm flipV="1">
            <a:off x="1143000" y="2133600"/>
            <a:ext cx="609600" cy="1752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52800" y="2000071"/>
            <a:ext cx="2212657" cy="1200329"/>
          </a:xfrm>
          <a:prstGeom prst="rect">
            <a:avLst/>
          </a:prstGeom>
          <a:noFill/>
        </p:spPr>
        <p:txBody>
          <a:bodyPr wrap="none" rtlCol="0">
            <a:spAutoFit/>
          </a:bodyPr>
          <a:lstStyle/>
          <a:p>
            <a:r>
              <a:rPr lang="en-US" b="1" dirty="0" smtClean="0"/>
              <a:t>ISU 2 </a:t>
            </a:r>
            <a:r>
              <a:rPr lang="en-US" dirty="0" smtClean="0"/>
              <a:t>waked by</a:t>
            </a:r>
          </a:p>
          <a:p>
            <a:r>
              <a:rPr lang="en-US" dirty="0" smtClean="0"/>
              <a:t>turbine B3</a:t>
            </a:r>
            <a:r>
              <a:rPr lang="en-US" dirty="0"/>
              <a:t> </a:t>
            </a:r>
            <a:r>
              <a:rPr lang="en-US" dirty="0" smtClean="0"/>
              <a:t>for</a:t>
            </a:r>
          </a:p>
          <a:p>
            <a:r>
              <a:rPr lang="en-US" dirty="0" smtClean="0"/>
              <a:t>90-min</a:t>
            </a:r>
          </a:p>
          <a:p>
            <a:r>
              <a:rPr lang="en-US" dirty="0" smtClean="0"/>
              <a:t>(increase in </a:t>
            </a:r>
            <a:r>
              <a:rPr lang="en-US" i="1" dirty="0" smtClean="0"/>
              <a:t>U</a:t>
            </a:r>
            <a:r>
              <a:rPr lang="en-US" dirty="0" smtClean="0"/>
              <a:t>, TKE, T)</a:t>
            </a:r>
          </a:p>
        </p:txBody>
      </p:sp>
      <p:sp>
        <p:nvSpPr>
          <p:cNvPr id="24" name="Oval 23"/>
          <p:cNvSpPr/>
          <p:nvPr/>
        </p:nvSpPr>
        <p:spPr>
          <a:xfrm>
            <a:off x="2133600" y="1752600"/>
            <a:ext cx="762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7696200" y="1752600"/>
            <a:ext cx="762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5105400" y="4724400"/>
            <a:ext cx="762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6553200" y="5257800"/>
            <a:ext cx="2077941" cy="923330"/>
          </a:xfrm>
          <a:prstGeom prst="rect">
            <a:avLst/>
          </a:prstGeom>
          <a:noFill/>
        </p:spPr>
        <p:txBody>
          <a:bodyPr wrap="none" rtlCol="0">
            <a:spAutoFit/>
          </a:bodyPr>
          <a:lstStyle/>
          <a:p>
            <a:r>
              <a:rPr lang="en-US" dirty="0" smtClean="0"/>
              <a:t>Increases in TKE are</a:t>
            </a:r>
          </a:p>
          <a:p>
            <a:r>
              <a:rPr lang="en-US" dirty="0" smtClean="0"/>
              <a:t>co-located with</a:t>
            </a:r>
          </a:p>
          <a:p>
            <a:r>
              <a:rPr lang="en-US" dirty="0" smtClean="0"/>
              <a:t>over-speeding </a:t>
            </a:r>
            <a:endParaRPr lang="en-US" dirty="0"/>
          </a:p>
        </p:txBody>
      </p:sp>
      <p:sp>
        <p:nvSpPr>
          <p:cNvPr id="28" name="TextBox 27"/>
          <p:cNvSpPr txBox="1"/>
          <p:nvPr/>
        </p:nvSpPr>
        <p:spPr>
          <a:xfrm>
            <a:off x="381000" y="4876800"/>
            <a:ext cx="2305439" cy="1754326"/>
          </a:xfrm>
          <a:prstGeom prst="rect">
            <a:avLst/>
          </a:prstGeom>
          <a:noFill/>
          <a:ln w="38100">
            <a:solidFill>
              <a:srgbClr val="C00000"/>
            </a:solidFill>
          </a:ln>
        </p:spPr>
        <p:txBody>
          <a:bodyPr wrap="square" rtlCol="0">
            <a:spAutoFit/>
          </a:bodyPr>
          <a:lstStyle/>
          <a:p>
            <a:r>
              <a:rPr lang="en-US" dirty="0" smtClean="0"/>
              <a:t>Reversal of differences</a:t>
            </a:r>
          </a:p>
          <a:p>
            <a:r>
              <a:rPr lang="en-US" dirty="0" smtClean="0"/>
              <a:t>for wind direction of</a:t>
            </a:r>
          </a:p>
          <a:p>
            <a:r>
              <a:rPr lang="en-US" dirty="0" smtClean="0"/>
              <a:t>between 180-190° </a:t>
            </a:r>
          </a:p>
          <a:p>
            <a:r>
              <a:rPr lang="en-US" dirty="0" smtClean="0"/>
              <a:t>occurs during morning</a:t>
            </a:r>
          </a:p>
          <a:p>
            <a:r>
              <a:rPr lang="en-US" dirty="0" smtClean="0"/>
              <a:t>breakup of surface </a:t>
            </a:r>
          </a:p>
          <a:p>
            <a:r>
              <a:rPr lang="en-US" dirty="0" smtClean="0"/>
              <a:t>inversion</a:t>
            </a:r>
            <a:endParaRPr lang="en-US" dirty="0"/>
          </a:p>
        </p:txBody>
      </p:sp>
      <p:sp>
        <p:nvSpPr>
          <p:cNvPr id="30" name="Rectangle 29"/>
          <p:cNvSpPr/>
          <p:nvPr/>
        </p:nvSpPr>
        <p:spPr>
          <a:xfrm>
            <a:off x="457200" y="2514600"/>
            <a:ext cx="6858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019800" y="2209800"/>
            <a:ext cx="6858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3352800" y="5334000"/>
            <a:ext cx="685800" cy="685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p:cNvCxnSpPr>
            <a:endCxn id="24" idx="6"/>
          </p:cNvCxnSpPr>
          <p:nvPr/>
        </p:nvCxnSpPr>
        <p:spPr>
          <a:xfrm flipH="1">
            <a:off x="2895600" y="1447800"/>
            <a:ext cx="22860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181600" y="1447800"/>
            <a:ext cx="2514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876800" y="1447800"/>
            <a:ext cx="304800" cy="533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876800" y="4572000"/>
            <a:ext cx="1600200" cy="76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77000" y="4572000"/>
            <a:ext cx="533400" cy="76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3733800" y="228601"/>
            <a:ext cx="5410200" cy="6629399"/>
            <a:chOff x="0" y="1"/>
            <a:chExt cx="9144000" cy="10286999"/>
          </a:xfrm>
        </p:grpSpPr>
        <p:grpSp>
          <p:nvGrpSpPr>
            <p:cNvPr id="3" name="Group 31"/>
            <p:cNvGrpSpPr/>
            <p:nvPr/>
          </p:nvGrpSpPr>
          <p:grpSpPr>
            <a:xfrm>
              <a:off x="0" y="1"/>
              <a:ext cx="9144000" cy="10286999"/>
              <a:chOff x="0" y="1"/>
              <a:chExt cx="9144000" cy="10286999"/>
            </a:xfrm>
          </p:grpSpPr>
          <p:grpSp>
            <p:nvGrpSpPr>
              <p:cNvPr id="4" name="Group 29"/>
              <p:cNvGrpSpPr/>
              <p:nvPr/>
            </p:nvGrpSpPr>
            <p:grpSpPr>
              <a:xfrm>
                <a:off x="0" y="1"/>
                <a:ext cx="9144000" cy="10286999"/>
                <a:chOff x="0" y="1"/>
                <a:chExt cx="9144000" cy="10286999"/>
              </a:xfrm>
            </p:grpSpPr>
            <p:pic>
              <p:nvPicPr>
                <p:cNvPr id="24" name="Picture 23" descr="le_best30r.tif"/>
                <p:cNvPicPr>
                  <a:picLocks noChangeAspect="1"/>
                </p:cNvPicPr>
                <p:nvPr/>
              </p:nvPicPr>
              <p:blipFill>
                <a:blip r:embed="rId3" cstate="print"/>
                <a:stretch>
                  <a:fillRect/>
                </a:stretch>
              </p:blipFill>
              <p:spPr>
                <a:xfrm>
                  <a:off x="0" y="3429000"/>
                  <a:ext cx="4572000" cy="3419475"/>
                </a:xfrm>
                <a:prstGeom prst="rect">
                  <a:avLst/>
                </a:prstGeom>
              </p:spPr>
            </p:pic>
            <p:pic>
              <p:nvPicPr>
                <p:cNvPr id="23" name="Picture 22" descr="h_best30r.tif"/>
                <p:cNvPicPr>
                  <a:picLocks noChangeAspect="1"/>
                </p:cNvPicPr>
                <p:nvPr/>
              </p:nvPicPr>
              <p:blipFill>
                <a:blip r:embed="rId4" cstate="print"/>
                <a:stretch>
                  <a:fillRect/>
                </a:stretch>
              </p:blipFill>
              <p:spPr>
                <a:xfrm>
                  <a:off x="0" y="1"/>
                  <a:ext cx="4572000" cy="3429000"/>
                </a:xfrm>
                <a:prstGeom prst="rect">
                  <a:avLst/>
                </a:prstGeom>
              </p:spPr>
            </p:pic>
            <p:pic>
              <p:nvPicPr>
                <p:cNvPr id="29" name="Picture 28" descr="wco2_best30r.tif"/>
                <p:cNvPicPr>
                  <a:picLocks noChangeAspect="1"/>
                </p:cNvPicPr>
                <p:nvPr/>
              </p:nvPicPr>
              <p:blipFill>
                <a:blip r:embed="rId5" cstate="print"/>
                <a:stretch>
                  <a:fillRect/>
                </a:stretch>
              </p:blipFill>
              <p:spPr>
                <a:xfrm>
                  <a:off x="0" y="6858000"/>
                  <a:ext cx="4572000" cy="3429000"/>
                </a:xfrm>
                <a:prstGeom prst="rect">
                  <a:avLst/>
                </a:prstGeom>
              </p:spPr>
            </p:pic>
            <p:pic>
              <p:nvPicPr>
                <p:cNvPr id="28" name="Picture 27" descr="wco2_west30r.tif"/>
                <p:cNvPicPr>
                  <a:picLocks noChangeAspect="1"/>
                </p:cNvPicPr>
                <p:nvPr/>
              </p:nvPicPr>
              <p:blipFill>
                <a:blip r:embed="rId6" cstate="print"/>
                <a:stretch>
                  <a:fillRect/>
                </a:stretch>
              </p:blipFill>
              <p:spPr>
                <a:xfrm>
                  <a:off x="4572000" y="6858000"/>
                  <a:ext cx="4572000" cy="3429000"/>
                </a:xfrm>
                <a:prstGeom prst="rect">
                  <a:avLst/>
                </a:prstGeom>
              </p:spPr>
            </p:pic>
            <p:pic>
              <p:nvPicPr>
                <p:cNvPr id="27" name="Picture 26" descr="le_west30r.tif"/>
                <p:cNvPicPr>
                  <a:picLocks noChangeAspect="1"/>
                </p:cNvPicPr>
                <p:nvPr/>
              </p:nvPicPr>
              <p:blipFill>
                <a:blip r:embed="rId7" cstate="print"/>
                <a:stretch>
                  <a:fillRect/>
                </a:stretch>
              </p:blipFill>
              <p:spPr>
                <a:xfrm>
                  <a:off x="4572000" y="3429000"/>
                  <a:ext cx="4572000" cy="3429000"/>
                </a:xfrm>
                <a:prstGeom prst="rect">
                  <a:avLst/>
                </a:prstGeom>
              </p:spPr>
            </p:pic>
            <p:pic>
              <p:nvPicPr>
                <p:cNvPr id="26" name="Picture 25" descr="h_west30r.tif"/>
                <p:cNvPicPr>
                  <a:picLocks noChangeAspect="1"/>
                </p:cNvPicPr>
                <p:nvPr/>
              </p:nvPicPr>
              <p:blipFill>
                <a:blip r:embed="rId8" cstate="print"/>
                <a:stretch>
                  <a:fillRect/>
                </a:stretch>
              </p:blipFill>
              <p:spPr>
                <a:xfrm>
                  <a:off x="4572000" y="1"/>
                  <a:ext cx="4572000" cy="3429000"/>
                </a:xfrm>
                <a:prstGeom prst="rect">
                  <a:avLst/>
                </a:prstGeom>
              </p:spPr>
            </p:pic>
          </p:grpSp>
          <p:cxnSp>
            <p:nvCxnSpPr>
              <p:cNvPr id="15" name="Straight Connector 14"/>
              <p:cNvCxnSpPr/>
              <p:nvPr/>
            </p:nvCxnSpPr>
            <p:spPr>
              <a:xfrm>
                <a:off x="6781800" y="838200"/>
                <a:ext cx="0" cy="1447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96200" y="838200"/>
                <a:ext cx="0" cy="1447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81800" y="4267200"/>
                <a:ext cx="0" cy="1447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96200" y="4267200"/>
                <a:ext cx="0" cy="1447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96200" y="7772400"/>
                <a:ext cx="0" cy="1447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81800" y="7772400"/>
                <a:ext cx="0" cy="1447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152400"/>
              <a:ext cx="4883212" cy="7089577"/>
              <a:chOff x="0" y="152400"/>
              <a:chExt cx="4883212" cy="7089577"/>
            </a:xfrm>
          </p:grpSpPr>
          <p:sp>
            <p:nvSpPr>
              <p:cNvPr id="8" name="TextBox 7"/>
              <p:cNvSpPr txBox="1"/>
              <p:nvPr/>
            </p:nvSpPr>
            <p:spPr>
              <a:xfrm>
                <a:off x="0" y="152400"/>
                <a:ext cx="328936" cy="307777"/>
              </a:xfrm>
              <a:prstGeom prst="rect">
                <a:avLst/>
              </a:prstGeom>
              <a:noFill/>
            </p:spPr>
            <p:txBody>
              <a:bodyPr wrap="none" rtlCol="0">
                <a:spAutoFit/>
              </a:bodyPr>
              <a:lstStyle/>
              <a:p>
                <a:r>
                  <a:rPr lang="en-US" sz="1400" b="1" dirty="0" smtClean="0"/>
                  <a:t>a)</a:t>
                </a:r>
                <a:endParaRPr lang="en-US" sz="1400" b="1" dirty="0"/>
              </a:p>
            </p:txBody>
          </p:sp>
          <p:sp>
            <p:nvSpPr>
              <p:cNvPr id="9" name="TextBox 8"/>
              <p:cNvSpPr txBox="1"/>
              <p:nvPr/>
            </p:nvSpPr>
            <p:spPr>
              <a:xfrm>
                <a:off x="0" y="6931223"/>
                <a:ext cx="330540" cy="307777"/>
              </a:xfrm>
              <a:prstGeom prst="rect">
                <a:avLst/>
              </a:prstGeom>
              <a:noFill/>
            </p:spPr>
            <p:txBody>
              <a:bodyPr wrap="none" rtlCol="0">
                <a:spAutoFit/>
              </a:bodyPr>
              <a:lstStyle/>
              <a:p>
                <a:r>
                  <a:rPr lang="en-US" sz="1400" b="1" dirty="0" smtClean="0"/>
                  <a:t>e)</a:t>
                </a:r>
                <a:endParaRPr lang="en-US" sz="1400" b="1" dirty="0"/>
              </a:p>
            </p:txBody>
          </p:sp>
          <p:sp>
            <p:nvSpPr>
              <p:cNvPr id="10" name="TextBox 9"/>
              <p:cNvSpPr txBox="1"/>
              <p:nvPr/>
            </p:nvSpPr>
            <p:spPr>
              <a:xfrm>
                <a:off x="0" y="3581400"/>
                <a:ext cx="316112" cy="307777"/>
              </a:xfrm>
              <a:prstGeom prst="rect">
                <a:avLst/>
              </a:prstGeom>
              <a:noFill/>
            </p:spPr>
            <p:txBody>
              <a:bodyPr wrap="none" rtlCol="0">
                <a:spAutoFit/>
              </a:bodyPr>
              <a:lstStyle/>
              <a:p>
                <a:r>
                  <a:rPr lang="en-US" sz="1400" b="1" dirty="0" smtClean="0"/>
                  <a:t>c)</a:t>
                </a:r>
                <a:endParaRPr lang="en-US" sz="1400" b="1" dirty="0"/>
              </a:p>
            </p:txBody>
          </p:sp>
          <p:sp>
            <p:nvSpPr>
              <p:cNvPr id="11" name="TextBox 10"/>
              <p:cNvSpPr txBox="1"/>
              <p:nvPr/>
            </p:nvSpPr>
            <p:spPr>
              <a:xfrm>
                <a:off x="4495800" y="3578423"/>
                <a:ext cx="336952" cy="307777"/>
              </a:xfrm>
              <a:prstGeom prst="rect">
                <a:avLst/>
              </a:prstGeom>
              <a:noFill/>
            </p:spPr>
            <p:txBody>
              <a:bodyPr wrap="none" rtlCol="0">
                <a:spAutoFit/>
              </a:bodyPr>
              <a:lstStyle/>
              <a:p>
                <a:r>
                  <a:rPr lang="en-US" sz="1400" b="1" dirty="0" smtClean="0"/>
                  <a:t>d)</a:t>
                </a:r>
                <a:endParaRPr lang="en-US" sz="1400" b="1" dirty="0"/>
              </a:p>
            </p:txBody>
          </p:sp>
          <p:sp>
            <p:nvSpPr>
              <p:cNvPr id="12" name="TextBox 11"/>
              <p:cNvSpPr txBox="1"/>
              <p:nvPr/>
            </p:nvSpPr>
            <p:spPr>
              <a:xfrm>
                <a:off x="4546260" y="152400"/>
                <a:ext cx="336952" cy="307777"/>
              </a:xfrm>
              <a:prstGeom prst="rect">
                <a:avLst/>
              </a:prstGeom>
              <a:noFill/>
            </p:spPr>
            <p:txBody>
              <a:bodyPr wrap="none" rtlCol="0">
                <a:spAutoFit/>
              </a:bodyPr>
              <a:lstStyle/>
              <a:p>
                <a:r>
                  <a:rPr lang="en-US" sz="1400" b="1" dirty="0" smtClean="0"/>
                  <a:t>b)</a:t>
                </a:r>
                <a:endParaRPr lang="en-US" sz="1400" b="1" dirty="0"/>
              </a:p>
            </p:txBody>
          </p:sp>
          <p:sp>
            <p:nvSpPr>
              <p:cNvPr id="13" name="TextBox 12"/>
              <p:cNvSpPr txBox="1"/>
              <p:nvPr/>
            </p:nvSpPr>
            <p:spPr>
              <a:xfrm>
                <a:off x="4501094" y="6934200"/>
                <a:ext cx="299506" cy="307777"/>
              </a:xfrm>
              <a:prstGeom prst="rect">
                <a:avLst/>
              </a:prstGeom>
              <a:noFill/>
            </p:spPr>
            <p:txBody>
              <a:bodyPr wrap="none" rtlCol="0">
                <a:spAutoFit/>
              </a:bodyPr>
              <a:lstStyle/>
              <a:p>
                <a:r>
                  <a:rPr lang="en-US" sz="1400" b="1" dirty="0" smtClean="0"/>
                  <a:t>f)</a:t>
                </a:r>
                <a:endParaRPr lang="en-US" sz="1400" b="1" dirty="0"/>
              </a:p>
            </p:txBody>
          </p:sp>
        </p:grpSp>
      </p:grpSp>
      <p:sp>
        <p:nvSpPr>
          <p:cNvPr id="25" name="TextBox 24"/>
          <p:cNvSpPr txBox="1"/>
          <p:nvPr/>
        </p:nvSpPr>
        <p:spPr>
          <a:xfrm>
            <a:off x="4114800" y="152400"/>
            <a:ext cx="1821653" cy="369332"/>
          </a:xfrm>
          <a:prstGeom prst="rect">
            <a:avLst/>
          </a:prstGeom>
          <a:noFill/>
        </p:spPr>
        <p:txBody>
          <a:bodyPr wrap="none" rtlCol="0">
            <a:spAutoFit/>
          </a:bodyPr>
          <a:lstStyle/>
          <a:p>
            <a:r>
              <a:rPr lang="en-US" b="1" dirty="0" smtClean="0"/>
              <a:t>Steady SW winds</a:t>
            </a:r>
            <a:endParaRPr lang="en-US" b="1" dirty="0"/>
          </a:p>
        </p:txBody>
      </p:sp>
      <p:sp>
        <p:nvSpPr>
          <p:cNvPr id="30" name="TextBox 29"/>
          <p:cNvSpPr txBox="1"/>
          <p:nvPr/>
        </p:nvSpPr>
        <p:spPr>
          <a:xfrm>
            <a:off x="6750898" y="164068"/>
            <a:ext cx="2148986" cy="369332"/>
          </a:xfrm>
          <a:prstGeom prst="rect">
            <a:avLst/>
          </a:prstGeom>
          <a:noFill/>
        </p:spPr>
        <p:txBody>
          <a:bodyPr wrap="none" rtlCol="0">
            <a:spAutoFit/>
          </a:bodyPr>
          <a:lstStyle/>
          <a:p>
            <a:r>
              <a:rPr lang="en-US" b="1" dirty="0" smtClean="0"/>
              <a:t>SW to NW transition</a:t>
            </a:r>
            <a:endParaRPr lang="en-US" b="1" dirty="0"/>
          </a:p>
        </p:txBody>
      </p:sp>
      <p:sp>
        <p:nvSpPr>
          <p:cNvPr id="31" name="TextBox 30"/>
          <p:cNvSpPr txBox="1"/>
          <p:nvPr/>
        </p:nvSpPr>
        <p:spPr>
          <a:xfrm>
            <a:off x="228600" y="762000"/>
            <a:ext cx="3429000" cy="2031325"/>
          </a:xfrm>
          <a:prstGeom prst="rect">
            <a:avLst/>
          </a:prstGeom>
          <a:noFill/>
        </p:spPr>
        <p:txBody>
          <a:bodyPr wrap="square" rtlCol="0">
            <a:spAutoFit/>
          </a:bodyPr>
          <a:lstStyle/>
          <a:p>
            <a:r>
              <a:rPr lang="en-US" dirty="0" smtClean="0"/>
              <a:t>Daytime sensible heat flux </a:t>
            </a:r>
          </a:p>
          <a:p>
            <a:r>
              <a:rPr lang="en-US" dirty="0" smtClean="0"/>
              <a:t>differences are similar for both </a:t>
            </a:r>
          </a:p>
          <a:p>
            <a:r>
              <a:rPr lang="en-US" dirty="0" smtClean="0"/>
              <a:t>cases </a:t>
            </a:r>
            <a:r>
              <a:rPr lang="en-US" b="1" dirty="0" smtClean="0"/>
              <a:t>(evidence of difference in crop management</a:t>
            </a:r>
          </a:p>
          <a:p>
            <a:r>
              <a:rPr lang="en-US" b="1" dirty="0" smtClean="0"/>
              <a:t>practices )</a:t>
            </a:r>
          </a:p>
          <a:p>
            <a:endParaRPr lang="en-US" dirty="0"/>
          </a:p>
          <a:p>
            <a:endParaRPr lang="en-US" dirty="0"/>
          </a:p>
        </p:txBody>
      </p:sp>
      <p:sp>
        <p:nvSpPr>
          <p:cNvPr id="32" name="TextBox 31"/>
          <p:cNvSpPr txBox="1"/>
          <p:nvPr/>
        </p:nvSpPr>
        <p:spPr>
          <a:xfrm>
            <a:off x="152400" y="2743201"/>
            <a:ext cx="3657599" cy="3139321"/>
          </a:xfrm>
          <a:prstGeom prst="rect">
            <a:avLst/>
          </a:prstGeom>
          <a:noFill/>
        </p:spPr>
        <p:txBody>
          <a:bodyPr wrap="square" rtlCol="0">
            <a:spAutoFit/>
          </a:bodyPr>
          <a:lstStyle/>
          <a:p>
            <a:r>
              <a:rPr lang="en-US" dirty="0" smtClean="0"/>
              <a:t>Latent heat flux for SW</a:t>
            </a:r>
          </a:p>
          <a:p>
            <a:r>
              <a:rPr lang="en-US" dirty="0" smtClean="0"/>
              <a:t>case is consistently higher by about 50 W m</a:t>
            </a:r>
            <a:r>
              <a:rPr lang="en-US" baseline="30000" dirty="0" smtClean="0"/>
              <a:t>-2 </a:t>
            </a:r>
            <a:r>
              <a:rPr lang="en-US" dirty="0" smtClean="0"/>
              <a:t>at flux tower north of B-line</a:t>
            </a:r>
          </a:p>
          <a:p>
            <a:r>
              <a:rPr lang="en-US" dirty="0" smtClean="0"/>
              <a:t>of turbines</a:t>
            </a:r>
          </a:p>
          <a:p>
            <a:endParaRPr lang="en-US" dirty="0"/>
          </a:p>
          <a:p>
            <a:r>
              <a:rPr lang="en-US" dirty="0" smtClean="0"/>
              <a:t>Transition case features a reduction in plant transpiration during wind shift and period of cloudiness (between dashed lines)</a:t>
            </a:r>
          </a:p>
          <a:p>
            <a:endParaRPr lang="en-US" dirty="0"/>
          </a:p>
          <a:p>
            <a:endParaRPr lang="en-US" dirty="0"/>
          </a:p>
        </p:txBody>
      </p:sp>
      <p:cxnSp>
        <p:nvCxnSpPr>
          <p:cNvPr id="34" name="Straight Arrow Connector 33"/>
          <p:cNvCxnSpPr/>
          <p:nvPr/>
        </p:nvCxnSpPr>
        <p:spPr>
          <a:xfrm flipH="1" flipV="1">
            <a:off x="8077200" y="3733800"/>
            <a:ext cx="381000" cy="914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429000" y="4648200"/>
            <a:ext cx="50292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5486400"/>
            <a:ext cx="3432927" cy="1200329"/>
          </a:xfrm>
          <a:prstGeom prst="rect">
            <a:avLst/>
          </a:prstGeom>
          <a:noFill/>
        </p:spPr>
        <p:txBody>
          <a:bodyPr wrap="none" rtlCol="0">
            <a:spAutoFit/>
          </a:bodyPr>
          <a:lstStyle/>
          <a:p>
            <a:r>
              <a:rPr lang="en-US" dirty="0" smtClean="0"/>
              <a:t>CO</a:t>
            </a:r>
            <a:r>
              <a:rPr lang="en-US" baseline="-25000" dirty="0" smtClean="0"/>
              <a:t>2 </a:t>
            </a:r>
            <a:r>
              <a:rPr lang="en-US" dirty="0" smtClean="0"/>
              <a:t>flux  differences correspond to</a:t>
            </a:r>
          </a:p>
          <a:p>
            <a:r>
              <a:rPr lang="en-US" dirty="0" smtClean="0"/>
              <a:t>the H</a:t>
            </a:r>
            <a:r>
              <a:rPr lang="en-US" baseline="-25000" dirty="0" smtClean="0"/>
              <a:t>2</a:t>
            </a:r>
            <a:r>
              <a:rPr lang="en-US" dirty="0" smtClean="0"/>
              <a:t>O flux differences</a:t>
            </a:r>
          </a:p>
          <a:p>
            <a:r>
              <a:rPr lang="en-US" dirty="0" smtClean="0"/>
              <a:t>These will be expanded upon in</a:t>
            </a:r>
          </a:p>
          <a:p>
            <a:r>
              <a:rPr lang="en-US" dirty="0" smtClean="0"/>
              <a:t>the next section</a:t>
            </a:r>
            <a:endParaRPr lang="en-US" dirty="0"/>
          </a:p>
        </p:txBody>
      </p:sp>
      <p:sp>
        <p:nvSpPr>
          <p:cNvPr id="40" name="Rectangle 39"/>
          <p:cNvSpPr/>
          <p:nvPr/>
        </p:nvSpPr>
        <p:spPr>
          <a:xfrm>
            <a:off x="0" y="0"/>
            <a:ext cx="4419600" cy="584775"/>
          </a:xfrm>
          <a:prstGeom prst="rect">
            <a:avLst/>
          </a:prstGeom>
        </p:spPr>
        <p:txBody>
          <a:bodyPr wrap="square">
            <a:spAutoFit/>
          </a:bodyPr>
          <a:lstStyle/>
          <a:p>
            <a:r>
              <a:rPr lang="en-US" sz="3200" b="1" dirty="0" smtClean="0">
                <a:solidFill>
                  <a:srgbClr val="0000FF"/>
                </a:solidFill>
              </a:rPr>
              <a:t>Energy and CO</a:t>
            </a:r>
            <a:r>
              <a:rPr lang="en-US" sz="3200" b="1" baseline="-25000" dirty="0" smtClean="0">
                <a:solidFill>
                  <a:srgbClr val="0000FF"/>
                </a:solidFill>
              </a:rPr>
              <a:t>2</a:t>
            </a:r>
            <a:r>
              <a:rPr lang="en-US" sz="3200" b="1" dirty="0" smtClean="0">
                <a:solidFill>
                  <a:srgbClr val="0000FF"/>
                </a:solidFill>
              </a:rPr>
              <a:t>fluxes</a:t>
            </a:r>
            <a:endParaRPr lang="en-US" sz="3200" b="1" dirty="0">
              <a:solidFill>
                <a:srgbClr val="0000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Key insights gained from CWEX</a:t>
            </a:r>
            <a:endParaRPr lang="en-US" b="1" dirty="0">
              <a:solidFill>
                <a:srgbClr val="0000FF"/>
              </a:solidFill>
            </a:endParaRPr>
          </a:p>
        </p:txBody>
      </p:sp>
      <p:sp>
        <p:nvSpPr>
          <p:cNvPr id="3" name="Content Placeholder 2"/>
          <p:cNvSpPr>
            <a:spLocks noGrp="1"/>
          </p:cNvSpPr>
          <p:nvPr>
            <p:ph idx="1"/>
          </p:nvPr>
        </p:nvSpPr>
        <p:spPr>
          <a:xfrm>
            <a:off x="457200" y="1143000"/>
            <a:ext cx="8229600" cy="5562600"/>
          </a:xfrm>
        </p:spPr>
        <p:txBody>
          <a:bodyPr>
            <a:normAutofit lnSpcReduction="10000"/>
          </a:bodyPr>
          <a:lstStyle/>
          <a:p>
            <a:r>
              <a:rPr lang="en-US" dirty="0" smtClean="0"/>
              <a:t>Near-wake influences from individual turbines or a line of turbines are detectable at the surface via the following mechanisms</a:t>
            </a:r>
          </a:p>
          <a:p>
            <a:pPr lvl="1">
              <a:buNone/>
            </a:pPr>
            <a:r>
              <a:rPr lang="en-US" b="1" dirty="0" smtClean="0"/>
              <a:t>1.</a:t>
            </a:r>
            <a:r>
              <a:rPr lang="en-US" dirty="0" smtClean="0"/>
              <a:t>  Wakes intersect with the surface and the turbulent fluctuations are detected at the flux stations</a:t>
            </a:r>
          </a:p>
          <a:p>
            <a:pPr lvl="1">
              <a:buNone/>
            </a:pPr>
            <a:r>
              <a:rPr lang="en-US" b="1" dirty="0" smtClean="0"/>
              <a:t>2.</a:t>
            </a:r>
            <a:r>
              <a:rPr lang="en-US" dirty="0" smtClean="0"/>
              <a:t>  Wakes overhead of the flux station lead to changes in vertical mixing between the surface and the low-levels of the boundary layer</a:t>
            </a:r>
          </a:p>
          <a:p>
            <a:pPr lvl="1">
              <a:buNone/>
            </a:pPr>
            <a:r>
              <a:rPr lang="en-US" b="1" dirty="0" smtClean="0"/>
              <a:t>3.</a:t>
            </a:r>
            <a:r>
              <a:rPr lang="en-US" dirty="0" smtClean="0"/>
              <a:t>  Static pressure fields around the line of turbines may produce perturbations in flow and scalars within 5D of the turbine base (nighttime is favorable)</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Key insights gained from CWEX</a:t>
            </a:r>
            <a:endParaRPr lang="en-US" b="1" dirty="0">
              <a:solidFill>
                <a:srgbClr val="0000FF"/>
              </a:solidFill>
            </a:endParaRPr>
          </a:p>
        </p:txBody>
      </p:sp>
      <p:sp>
        <p:nvSpPr>
          <p:cNvPr id="3" name="Content Placeholder 2"/>
          <p:cNvSpPr>
            <a:spLocks noGrp="1"/>
          </p:cNvSpPr>
          <p:nvPr>
            <p:ph idx="1"/>
          </p:nvPr>
        </p:nvSpPr>
        <p:spPr>
          <a:xfrm>
            <a:off x="304800" y="1295400"/>
            <a:ext cx="8610600" cy="5562600"/>
          </a:xfrm>
        </p:spPr>
        <p:txBody>
          <a:bodyPr>
            <a:normAutofit fontScale="92500" lnSpcReduction="10000"/>
          </a:bodyPr>
          <a:lstStyle/>
          <a:p>
            <a:r>
              <a:rPr lang="en-US" dirty="0" smtClean="0"/>
              <a:t>Wake influences are highly dependent on wind direction, wind speed, and surface/boundary layer thermal stratification</a:t>
            </a:r>
          </a:p>
          <a:p>
            <a:r>
              <a:rPr lang="en-US" dirty="0" smtClean="0"/>
              <a:t>Vertical shear within the boundary layer is also important in surface detection of wakes (interaction with nighttime low-level jet)</a:t>
            </a:r>
          </a:p>
          <a:p>
            <a:r>
              <a:rPr lang="en-US" dirty="0" smtClean="0"/>
              <a:t>Asymmetries in turbulence depending on wake location are evident in lidar profiles and there is similarity to impacts on surface fluxes</a:t>
            </a:r>
          </a:p>
          <a:p>
            <a:r>
              <a:rPr lang="en-US" b="1" i="1" dirty="0" smtClean="0"/>
              <a:t>Need for additional surface flux stations and wind profiler at several turbine lines within the wind farm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of CWEX-</a:t>
            </a:r>
            <a:r>
              <a:rPr lang="en-US" b="1" dirty="0" smtClean="0">
                <a:solidFill>
                  <a:srgbClr val="0070C0"/>
                </a:solidFill>
              </a:rPr>
              <a:t>10</a:t>
            </a:r>
            <a:r>
              <a:rPr lang="en-US" b="1" dirty="0" smtClean="0"/>
              <a:t>/</a:t>
            </a:r>
            <a:r>
              <a:rPr lang="en-US" b="1" dirty="0" smtClean="0">
                <a:solidFill>
                  <a:srgbClr val="FF0000"/>
                </a:solidFill>
              </a:rPr>
              <a:t>11</a:t>
            </a:r>
            <a:endParaRPr lang="en-US" b="1" dirty="0">
              <a:solidFill>
                <a:srgbClr val="FF0000"/>
              </a:solidFill>
            </a:endParaRPr>
          </a:p>
        </p:txBody>
      </p:sp>
      <p:sp>
        <p:nvSpPr>
          <p:cNvPr id="3" name="Content Placeholder 2"/>
          <p:cNvSpPr>
            <a:spLocks noGrp="1"/>
          </p:cNvSpPr>
          <p:nvPr>
            <p:ph idx="1"/>
          </p:nvPr>
        </p:nvSpPr>
        <p:spPr>
          <a:xfrm>
            <a:off x="457200" y="1143000"/>
            <a:ext cx="8229600" cy="5486400"/>
          </a:xfrm>
        </p:spPr>
        <p:txBody>
          <a:bodyPr>
            <a:normAutofit lnSpcReduction="10000"/>
          </a:bodyPr>
          <a:lstStyle/>
          <a:p>
            <a:r>
              <a:rPr lang="en-US" b="1" dirty="0" smtClean="0">
                <a:solidFill>
                  <a:srgbClr val="FF0000"/>
                </a:solidFill>
              </a:rPr>
              <a:t>CWEX-11</a:t>
            </a:r>
            <a:r>
              <a:rPr lang="en-US" dirty="0" smtClean="0"/>
              <a:t> expansion of objectives for </a:t>
            </a:r>
            <a:r>
              <a:rPr lang="en-US" b="1" dirty="0" smtClean="0">
                <a:solidFill>
                  <a:srgbClr val="0070C0"/>
                </a:solidFill>
              </a:rPr>
              <a:t>CWEX-10</a:t>
            </a:r>
          </a:p>
          <a:p>
            <a:pPr lvl="1"/>
            <a:r>
              <a:rPr lang="en-US" dirty="0" smtClean="0"/>
              <a:t>Improved placement and increased quantity of flux tower and Lidar measurements</a:t>
            </a:r>
          </a:p>
          <a:p>
            <a:pPr lvl="2"/>
            <a:r>
              <a:rPr lang="en-US" dirty="0" smtClean="0"/>
              <a:t>Measurements taken only around one line of turbines</a:t>
            </a:r>
          </a:p>
          <a:p>
            <a:pPr lvl="1"/>
            <a:r>
              <a:rPr lang="en-US" dirty="0" smtClean="0"/>
              <a:t>Repeatability of </a:t>
            </a:r>
            <a:r>
              <a:rPr lang="en-US" b="1" dirty="0" smtClean="0"/>
              <a:t>some</a:t>
            </a:r>
            <a:r>
              <a:rPr lang="en-US" dirty="0" smtClean="0"/>
              <a:t> of the flux differences indicated by CWEX-10</a:t>
            </a:r>
          </a:p>
          <a:p>
            <a:pPr lvl="1"/>
            <a:r>
              <a:rPr lang="en-US" dirty="0" smtClean="0"/>
              <a:t>Near wake comparison of flux measurements behind a turbine and in the gap region between two turbines (NCAR, ISU)</a:t>
            </a:r>
          </a:p>
          <a:p>
            <a:pPr lvl="1"/>
            <a:r>
              <a:rPr lang="en-US" dirty="0" smtClean="0"/>
              <a:t>Comparison of upwind and downwind wind profiles for several weeks in the growing season (CU/NREL)</a:t>
            </a:r>
          </a:p>
        </p:txBody>
      </p:sp>
    </p:spTree>
    <p:extLst>
      <p:ext uri="{BB962C8B-B14F-4D97-AF65-F5344CB8AC3E}">
        <p14:creationId xmlns:p14="http://schemas.microsoft.com/office/powerpoint/2010/main" xmlns="" val="3446403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Motivation</a:t>
            </a:r>
            <a:endParaRPr lang="en-US" b="1" dirty="0">
              <a:solidFill>
                <a:srgbClr val="0000FF"/>
              </a:solidFill>
            </a:endParaRPr>
          </a:p>
        </p:txBody>
      </p:sp>
      <p:sp>
        <p:nvSpPr>
          <p:cNvPr id="3" name="Content Placeholder 2"/>
          <p:cNvSpPr>
            <a:spLocks noGrp="1"/>
          </p:cNvSpPr>
          <p:nvPr>
            <p:ph idx="1"/>
          </p:nvPr>
        </p:nvSpPr>
        <p:spPr>
          <a:xfrm>
            <a:off x="5486400" y="1143000"/>
            <a:ext cx="3657600" cy="5715000"/>
          </a:xfrm>
        </p:spPr>
        <p:txBody>
          <a:bodyPr>
            <a:normAutofit fontScale="85000" lnSpcReduction="20000"/>
          </a:bodyPr>
          <a:lstStyle/>
          <a:p>
            <a:r>
              <a:rPr lang="en-US" dirty="0" smtClean="0"/>
              <a:t>Agricultural crop production serves as a vital industry of many U.S. Midwest states  </a:t>
            </a:r>
          </a:p>
          <a:p>
            <a:r>
              <a:rPr lang="en-US" dirty="0" smtClean="0"/>
              <a:t>Ethanol and biodiesel conversion from crop biomass has also undergone recent expansion in the U.S. Midwest.  </a:t>
            </a:r>
          </a:p>
          <a:p>
            <a:pPr lvl="1"/>
            <a:r>
              <a:rPr lang="en-US" dirty="0" smtClean="0"/>
              <a:t>Iowa produces 19% of national corn crop, 12% of soybean</a:t>
            </a:r>
          </a:p>
          <a:p>
            <a:pPr lvl="1"/>
            <a:r>
              <a:rPr lang="en-US" dirty="0" smtClean="0"/>
              <a:t>Bio-derived ethanol amounts to 10% of U.S. gasoline supply</a:t>
            </a:r>
          </a:p>
        </p:txBody>
      </p:sp>
      <p:pic>
        <p:nvPicPr>
          <p:cNvPr id="15365" name="Picture 5"/>
          <p:cNvPicPr>
            <a:picLocks noChangeAspect="1" noChangeArrowheads="1"/>
          </p:cNvPicPr>
          <p:nvPr/>
        </p:nvPicPr>
        <p:blipFill>
          <a:blip r:embed="rId2" cstate="print"/>
          <a:srcRect/>
          <a:stretch>
            <a:fillRect/>
          </a:stretch>
        </p:blipFill>
        <p:spPr bwMode="auto">
          <a:xfrm>
            <a:off x="0" y="3534696"/>
            <a:ext cx="3962400" cy="3323304"/>
          </a:xfrm>
          <a:prstGeom prst="rect">
            <a:avLst/>
          </a:prstGeom>
          <a:noFill/>
          <a:ln w="9525">
            <a:noFill/>
            <a:miter lim="800000"/>
            <a:headEnd/>
            <a:tailEnd/>
          </a:ln>
        </p:spPr>
      </p:pic>
      <p:pic>
        <p:nvPicPr>
          <p:cNvPr id="15366" name="Picture 6"/>
          <p:cNvPicPr>
            <a:picLocks noChangeAspect="1" noChangeArrowheads="1"/>
          </p:cNvPicPr>
          <p:nvPr/>
        </p:nvPicPr>
        <p:blipFill>
          <a:blip r:embed="rId3" cstate="print"/>
          <a:srcRect/>
          <a:stretch>
            <a:fillRect/>
          </a:stretch>
        </p:blipFill>
        <p:spPr bwMode="auto">
          <a:xfrm>
            <a:off x="2819400" y="838200"/>
            <a:ext cx="2775196" cy="3657600"/>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0" y="838200"/>
            <a:ext cx="3429000" cy="2667000"/>
          </a:xfrm>
          <a:prstGeom prst="rect">
            <a:avLst/>
          </a:prstGeom>
          <a:noFill/>
          <a:ln w="9525">
            <a:noFill/>
            <a:miter lim="800000"/>
            <a:headEnd/>
            <a:tailEnd/>
          </a:ln>
        </p:spPr>
      </p:pic>
      <p:sp>
        <p:nvSpPr>
          <p:cNvPr id="12" name="Oval 11"/>
          <p:cNvSpPr/>
          <p:nvPr/>
        </p:nvSpPr>
        <p:spPr>
          <a:xfrm>
            <a:off x="1981200" y="4953000"/>
            <a:ext cx="5334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114800" y="4800600"/>
            <a:ext cx="1790362" cy="1200329"/>
          </a:xfrm>
          <a:prstGeom prst="rect">
            <a:avLst/>
          </a:prstGeom>
          <a:noFill/>
        </p:spPr>
        <p:txBody>
          <a:bodyPr wrap="none" rtlCol="0">
            <a:spAutoFit/>
          </a:bodyPr>
          <a:lstStyle/>
          <a:p>
            <a:r>
              <a:rPr lang="en-US" i="1" dirty="0" smtClean="0"/>
              <a:t>From Renewable</a:t>
            </a:r>
          </a:p>
          <a:p>
            <a:r>
              <a:rPr lang="en-US" i="1" dirty="0" smtClean="0"/>
              <a:t>Fuels Association</a:t>
            </a:r>
          </a:p>
          <a:p>
            <a:r>
              <a:rPr lang="en-US" i="1" dirty="0" smtClean="0"/>
              <a:t>2012, 2013</a:t>
            </a:r>
          </a:p>
          <a:p>
            <a:r>
              <a:rPr lang="en-US" i="1" dirty="0" smtClean="0"/>
              <a:t>Reports</a:t>
            </a:r>
            <a:endParaRPr lang="en-US"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0000FF"/>
                </a:solidFill>
              </a:rPr>
              <a:t>Changes in fluxes of heat, H</a:t>
            </a:r>
            <a:r>
              <a:rPr lang="en-US" b="1" baseline="-25000" dirty="0" smtClean="0">
                <a:solidFill>
                  <a:srgbClr val="0000FF"/>
                </a:solidFill>
              </a:rPr>
              <a:t>2</a:t>
            </a:r>
            <a:r>
              <a:rPr lang="en-US" b="1" dirty="0" smtClean="0">
                <a:solidFill>
                  <a:srgbClr val="0000FF"/>
                </a:solidFill>
              </a:rPr>
              <a:t>O, and CO</a:t>
            </a:r>
            <a:r>
              <a:rPr lang="en-US" b="1" baseline="-25000" dirty="0" smtClean="0">
                <a:solidFill>
                  <a:srgbClr val="0000FF"/>
                </a:solidFill>
              </a:rPr>
              <a:t>2</a:t>
            </a:r>
            <a:r>
              <a:rPr lang="en-US" b="1" dirty="0" smtClean="0">
                <a:solidFill>
                  <a:srgbClr val="0000FF"/>
                </a:solidFill>
              </a:rPr>
              <a:t> caused by a large wind farm</a:t>
            </a:r>
            <a:br>
              <a:rPr lang="en-US" b="1" dirty="0" smtClean="0">
                <a:solidFill>
                  <a:srgbClr val="0000FF"/>
                </a:solidFill>
              </a:rPr>
            </a:br>
            <a:endParaRPr lang="en-US" dirty="0">
              <a:solidFill>
                <a:srgbClr val="0000FF"/>
              </a:solidFill>
            </a:endParaRPr>
          </a:p>
        </p:txBody>
      </p:sp>
      <p:sp>
        <p:nvSpPr>
          <p:cNvPr id="3" name="Subtitle 2"/>
          <p:cNvSpPr>
            <a:spLocks noGrp="1"/>
          </p:cNvSpPr>
          <p:nvPr>
            <p:ph type="subTitle" idx="1"/>
          </p:nvPr>
        </p:nvSpPr>
        <p:spPr/>
        <p:txBody>
          <a:bodyPr/>
          <a:lstStyle/>
          <a:p>
            <a:r>
              <a:rPr lang="en-US" dirty="0" smtClean="0"/>
              <a:t>To be submitted to </a:t>
            </a:r>
            <a:r>
              <a:rPr lang="en-US" i="1" dirty="0" smtClean="0"/>
              <a:t>Agricultural and Forest Meteorology</a:t>
            </a:r>
            <a:endParaRPr lang="en-US"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Studies on temperature and heat flux changes in wakes</a:t>
            </a:r>
            <a:endParaRPr lang="en-US" b="1" dirty="0">
              <a:solidFill>
                <a:srgbClr val="0000FF"/>
              </a:solidFill>
            </a:endParaRPr>
          </a:p>
        </p:txBody>
      </p:sp>
      <p:sp>
        <p:nvSpPr>
          <p:cNvPr id="3" name="Content Placeholder 2"/>
          <p:cNvSpPr>
            <a:spLocks noGrp="1"/>
          </p:cNvSpPr>
          <p:nvPr>
            <p:ph idx="1"/>
          </p:nvPr>
        </p:nvSpPr>
        <p:spPr>
          <a:xfrm>
            <a:off x="0" y="1676400"/>
            <a:ext cx="4648200" cy="4876800"/>
          </a:xfrm>
        </p:spPr>
        <p:txBody>
          <a:bodyPr>
            <a:normAutofit fontScale="92500" lnSpcReduction="20000"/>
          </a:bodyPr>
          <a:lstStyle/>
          <a:p>
            <a:r>
              <a:rPr lang="en-US" dirty="0" smtClean="0"/>
              <a:t>Field measurements:</a:t>
            </a:r>
          </a:p>
          <a:p>
            <a:pPr lvl="1"/>
            <a:r>
              <a:rPr lang="en-US" dirty="0" smtClean="0"/>
              <a:t>For a isolated turbines a near </a:t>
            </a:r>
            <a:r>
              <a:rPr lang="en-US" b="1" dirty="0" smtClean="0"/>
              <a:t>doubling</a:t>
            </a:r>
            <a:r>
              <a:rPr lang="en-US" dirty="0" smtClean="0"/>
              <a:t> of heat flux in the wake region:  </a:t>
            </a:r>
            <a:r>
              <a:rPr lang="en-US" i="1" dirty="0" err="1" smtClean="0"/>
              <a:t>H</a:t>
            </a:r>
            <a:r>
              <a:rPr lang="en-US" i="1" dirty="0" err="1" smtClean="0">
                <a:latin typeface="Calibri"/>
                <a:cs typeface="Calibri"/>
              </a:rPr>
              <a:t>ö</a:t>
            </a:r>
            <a:r>
              <a:rPr lang="en-US" i="1" dirty="0" err="1" smtClean="0"/>
              <a:t>gstr</a:t>
            </a:r>
            <a:r>
              <a:rPr lang="en-US" i="1" dirty="0" err="1" smtClean="0">
                <a:latin typeface="Calibri"/>
                <a:cs typeface="Calibri"/>
              </a:rPr>
              <a:t>ö</a:t>
            </a:r>
            <a:r>
              <a:rPr lang="en-US" i="1" dirty="0" err="1" smtClean="0"/>
              <a:t>m</a:t>
            </a:r>
            <a:r>
              <a:rPr lang="en-US" i="1" dirty="0" smtClean="0"/>
              <a:t> et al. 1988, </a:t>
            </a:r>
            <a:r>
              <a:rPr lang="en-US" i="1" dirty="0" err="1" smtClean="0"/>
              <a:t>Kambezidis</a:t>
            </a:r>
            <a:r>
              <a:rPr lang="en-US" i="1" dirty="0" smtClean="0"/>
              <a:t> et al. 1996</a:t>
            </a:r>
          </a:p>
          <a:p>
            <a:pPr lvl="1"/>
            <a:r>
              <a:rPr lang="en-US" dirty="0" smtClean="0"/>
              <a:t>Strong signal of uniform temperature profile in these studies</a:t>
            </a:r>
          </a:p>
          <a:p>
            <a:pPr lvl="1"/>
            <a:r>
              <a:rPr lang="en-US" dirty="0" smtClean="0"/>
              <a:t>San Gorgonio 41-turbine line wind farm (</a:t>
            </a:r>
            <a:r>
              <a:rPr lang="en-US" dirty="0" smtClean="0"/>
              <a:t>15-m H, 23-m </a:t>
            </a:r>
            <a:r>
              <a:rPr lang="en-US" dirty="0" smtClean="0"/>
              <a:t>D):  </a:t>
            </a:r>
            <a:r>
              <a:rPr lang="en-US" i="1" dirty="0" smtClean="0"/>
              <a:t>Kelley 1989; personal communication 2008</a:t>
            </a:r>
          </a:p>
        </p:txBody>
      </p:sp>
      <p:pic>
        <p:nvPicPr>
          <p:cNvPr id="14" name="Picture 2" descr="San Gorgonio Wind Farm Upwind-Downwind Temperatures.pdf"/>
          <p:cNvPicPr>
            <a:picLocks noChangeAspect="1"/>
          </p:cNvPicPr>
          <p:nvPr/>
        </p:nvPicPr>
        <p:blipFill>
          <a:blip r:embed="rId2" cstate="print"/>
          <a:srcRect/>
          <a:stretch>
            <a:fillRect/>
          </a:stretch>
        </p:blipFill>
        <p:spPr bwMode="auto">
          <a:xfrm>
            <a:off x="4600136" y="1600200"/>
            <a:ext cx="4543863" cy="4343399"/>
          </a:xfrm>
          <a:prstGeom prst="rect">
            <a:avLst/>
          </a:prstGeom>
          <a:noFill/>
          <a:ln w="9525">
            <a:noFill/>
            <a:miter lim="800000"/>
            <a:headEnd/>
            <a:tailEnd/>
          </a:ln>
        </p:spPr>
      </p:pic>
      <p:sp>
        <p:nvSpPr>
          <p:cNvPr id="15" name="TextBox 4"/>
          <p:cNvSpPr txBox="1">
            <a:spLocks noChangeArrowheads="1"/>
          </p:cNvSpPr>
          <p:nvPr/>
        </p:nvSpPr>
        <p:spPr bwMode="auto">
          <a:xfrm>
            <a:off x="7446356" y="1066800"/>
            <a:ext cx="1697644" cy="369332"/>
          </a:xfrm>
          <a:prstGeom prst="rect">
            <a:avLst/>
          </a:prstGeom>
          <a:noFill/>
          <a:ln w="9525">
            <a:noFill/>
            <a:miter lim="800000"/>
            <a:headEnd/>
            <a:tailEnd/>
          </a:ln>
        </p:spPr>
        <p:txBody>
          <a:bodyPr wrap="none">
            <a:spAutoFit/>
          </a:bodyPr>
          <a:lstStyle/>
          <a:p>
            <a:r>
              <a:rPr lang="en-US" dirty="0">
                <a:solidFill>
                  <a:schemeClr val="accent6"/>
                </a:solidFill>
              </a:rPr>
              <a:t>Daytime cooling</a:t>
            </a:r>
          </a:p>
        </p:txBody>
      </p:sp>
      <p:sp>
        <p:nvSpPr>
          <p:cNvPr id="16" name="TextBox 5"/>
          <p:cNvSpPr txBox="1">
            <a:spLocks noChangeArrowheads="1"/>
          </p:cNvSpPr>
          <p:nvPr/>
        </p:nvSpPr>
        <p:spPr bwMode="auto">
          <a:xfrm>
            <a:off x="4724400" y="1295400"/>
            <a:ext cx="2733675" cy="461963"/>
          </a:xfrm>
          <a:prstGeom prst="rect">
            <a:avLst/>
          </a:prstGeom>
          <a:noFill/>
          <a:ln w="9525">
            <a:noFill/>
            <a:miter lim="800000"/>
            <a:headEnd/>
            <a:tailEnd/>
          </a:ln>
        </p:spPr>
        <p:txBody>
          <a:bodyPr wrap="none">
            <a:spAutoFit/>
          </a:bodyPr>
          <a:lstStyle/>
          <a:p>
            <a:r>
              <a:rPr lang="en-US" dirty="0">
                <a:solidFill>
                  <a:srgbClr val="0000FF"/>
                </a:solidFill>
              </a:rPr>
              <a:t>Nighttime warming</a:t>
            </a:r>
          </a:p>
        </p:txBody>
      </p:sp>
      <p:cxnSp>
        <p:nvCxnSpPr>
          <p:cNvPr id="17" name="Straight Arrow Connector 7"/>
          <p:cNvCxnSpPr>
            <a:cxnSpLocks noChangeShapeType="1"/>
          </p:cNvCxnSpPr>
          <p:nvPr/>
        </p:nvCxnSpPr>
        <p:spPr bwMode="auto">
          <a:xfrm flipH="1">
            <a:off x="6858000" y="1371600"/>
            <a:ext cx="1066800" cy="1219200"/>
          </a:xfrm>
          <a:prstGeom prst="straightConnector1">
            <a:avLst/>
          </a:prstGeom>
          <a:noFill/>
          <a:ln w="28575">
            <a:solidFill>
              <a:schemeClr val="accent6"/>
            </a:solidFill>
            <a:round/>
            <a:headEnd/>
            <a:tailEnd type="arrow" w="med" len="med"/>
          </a:ln>
        </p:spPr>
      </p:cxnSp>
      <p:cxnSp>
        <p:nvCxnSpPr>
          <p:cNvPr id="18" name="Straight Arrow Connector 8"/>
          <p:cNvCxnSpPr>
            <a:cxnSpLocks noChangeShapeType="1"/>
          </p:cNvCxnSpPr>
          <p:nvPr/>
        </p:nvCxnSpPr>
        <p:spPr bwMode="auto">
          <a:xfrm>
            <a:off x="5105400" y="1676400"/>
            <a:ext cx="228600" cy="990600"/>
          </a:xfrm>
          <a:prstGeom prst="straightConnector1">
            <a:avLst/>
          </a:prstGeom>
          <a:noFill/>
          <a:ln w="28575">
            <a:solidFill>
              <a:srgbClr val="0000FF"/>
            </a:solidFill>
            <a:round/>
            <a:headEnd/>
            <a:tailEnd type="arrow" w="med" len="med"/>
          </a:ln>
        </p:spPr>
      </p:cxnSp>
      <p:sp>
        <p:nvSpPr>
          <p:cNvPr id="19" name="TextBox 12"/>
          <p:cNvSpPr txBox="1">
            <a:spLocks noChangeArrowheads="1"/>
          </p:cNvSpPr>
          <p:nvPr/>
        </p:nvSpPr>
        <p:spPr bwMode="auto">
          <a:xfrm>
            <a:off x="7010400" y="5943600"/>
            <a:ext cx="2000932" cy="646331"/>
          </a:xfrm>
          <a:prstGeom prst="rect">
            <a:avLst/>
          </a:prstGeom>
          <a:noFill/>
          <a:ln w="9525">
            <a:noFill/>
            <a:miter lim="800000"/>
            <a:headEnd/>
            <a:tailEnd/>
          </a:ln>
        </p:spPr>
        <p:txBody>
          <a:bodyPr wrap="none">
            <a:spAutoFit/>
          </a:bodyPr>
          <a:lstStyle/>
          <a:p>
            <a:r>
              <a:rPr lang="en-US" dirty="0">
                <a:solidFill>
                  <a:schemeClr val="accent6"/>
                </a:solidFill>
              </a:rPr>
              <a:t>Daytime enhanced </a:t>
            </a:r>
          </a:p>
          <a:p>
            <a:r>
              <a:rPr lang="en-US" dirty="0">
                <a:solidFill>
                  <a:schemeClr val="accent6"/>
                </a:solidFill>
              </a:rPr>
              <a:t>mechanical mixing</a:t>
            </a:r>
          </a:p>
        </p:txBody>
      </p:sp>
      <p:cxnSp>
        <p:nvCxnSpPr>
          <p:cNvPr id="20" name="Straight Arrow Connector 16"/>
          <p:cNvCxnSpPr>
            <a:cxnSpLocks noChangeShapeType="1"/>
          </p:cNvCxnSpPr>
          <p:nvPr/>
        </p:nvCxnSpPr>
        <p:spPr bwMode="auto">
          <a:xfrm flipH="1" flipV="1">
            <a:off x="6400800" y="4724400"/>
            <a:ext cx="838200" cy="1295400"/>
          </a:xfrm>
          <a:prstGeom prst="straightConnector1">
            <a:avLst/>
          </a:prstGeom>
          <a:noFill/>
          <a:ln w="28575">
            <a:solidFill>
              <a:schemeClr val="accent6"/>
            </a:solidFill>
            <a:round/>
            <a:headEnd/>
            <a:tailEnd type="arrow" w="med" len="med"/>
          </a:ln>
        </p:spPr>
      </p:cxnSp>
      <p:sp>
        <p:nvSpPr>
          <p:cNvPr id="21" name="TextBox 18"/>
          <p:cNvSpPr txBox="1">
            <a:spLocks noChangeArrowheads="1"/>
          </p:cNvSpPr>
          <p:nvPr/>
        </p:nvSpPr>
        <p:spPr bwMode="auto">
          <a:xfrm>
            <a:off x="4419600" y="5562600"/>
            <a:ext cx="2544763" cy="1200150"/>
          </a:xfrm>
          <a:prstGeom prst="rect">
            <a:avLst/>
          </a:prstGeom>
          <a:noFill/>
          <a:ln w="9525">
            <a:noFill/>
            <a:miter lim="800000"/>
            <a:headEnd/>
            <a:tailEnd/>
          </a:ln>
        </p:spPr>
        <p:txBody>
          <a:bodyPr wrap="none">
            <a:spAutoFit/>
          </a:bodyPr>
          <a:lstStyle/>
          <a:p>
            <a:r>
              <a:rPr lang="en-US" dirty="0">
                <a:solidFill>
                  <a:srgbClr val="0000FF"/>
                </a:solidFill>
              </a:rPr>
              <a:t>Suppression of</a:t>
            </a:r>
          </a:p>
          <a:p>
            <a:r>
              <a:rPr lang="en-US" dirty="0">
                <a:solidFill>
                  <a:srgbClr val="0000FF"/>
                </a:solidFill>
              </a:rPr>
              <a:t>nighttime thermal </a:t>
            </a:r>
          </a:p>
          <a:p>
            <a:r>
              <a:rPr lang="en-US" dirty="0">
                <a:solidFill>
                  <a:srgbClr val="0000FF"/>
                </a:solidFill>
              </a:rPr>
              <a:t>inversion</a:t>
            </a:r>
          </a:p>
        </p:txBody>
      </p:sp>
      <p:cxnSp>
        <p:nvCxnSpPr>
          <p:cNvPr id="22" name="Straight Arrow Connector 19"/>
          <p:cNvCxnSpPr>
            <a:cxnSpLocks noChangeShapeType="1"/>
          </p:cNvCxnSpPr>
          <p:nvPr/>
        </p:nvCxnSpPr>
        <p:spPr bwMode="auto">
          <a:xfrm flipV="1">
            <a:off x="5181600" y="4419600"/>
            <a:ext cx="76200" cy="1219200"/>
          </a:xfrm>
          <a:prstGeom prst="straightConnector1">
            <a:avLst/>
          </a:prstGeom>
          <a:noFill/>
          <a:ln w="28575">
            <a:solidFill>
              <a:srgbClr val="0000FF"/>
            </a:solidFill>
            <a:round/>
            <a:headEnd/>
            <a:tailEnd type="arrow" w="med" len="med"/>
          </a:ln>
        </p:spPr>
      </p:cxnSp>
      <p:sp>
        <p:nvSpPr>
          <p:cNvPr id="13" name="Rectangle 12"/>
          <p:cNvSpPr/>
          <p:nvPr/>
        </p:nvSpPr>
        <p:spPr>
          <a:xfrm>
            <a:off x="8534400" y="5562600"/>
            <a:ext cx="609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Studies on temperature and heat flux changes in wakes</a:t>
            </a:r>
            <a:endParaRPr lang="en-US" b="1" dirty="0">
              <a:solidFill>
                <a:srgbClr val="0000FF"/>
              </a:solidFill>
            </a:endParaRPr>
          </a:p>
        </p:txBody>
      </p:sp>
      <p:sp>
        <p:nvSpPr>
          <p:cNvPr id="3" name="Content Placeholder 2"/>
          <p:cNvSpPr>
            <a:spLocks noGrp="1"/>
          </p:cNvSpPr>
          <p:nvPr>
            <p:ph idx="1"/>
          </p:nvPr>
        </p:nvSpPr>
        <p:spPr>
          <a:xfrm>
            <a:off x="0" y="1676400"/>
            <a:ext cx="4343400" cy="4876800"/>
          </a:xfrm>
        </p:spPr>
        <p:txBody>
          <a:bodyPr>
            <a:normAutofit fontScale="85000" lnSpcReduction="10000"/>
          </a:bodyPr>
          <a:lstStyle/>
          <a:p>
            <a:r>
              <a:rPr lang="en-US" dirty="0" smtClean="0"/>
              <a:t>Remote Sensing:</a:t>
            </a:r>
          </a:p>
          <a:p>
            <a:pPr lvl="1"/>
            <a:r>
              <a:rPr lang="en-US" dirty="0" smtClean="0"/>
              <a:t>Nighttime temperatures in Texas wind farm 0.5-1.0 </a:t>
            </a:r>
            <a:r>
              <a:rPr lang="en-US" dirty="0" smtClean="0">
                <a:cs typeface="Calibri"/>
              </a:rPr>
              <a:t>°</a:t>
            </a:r>
            <a:r>
              <a:rPr lang="en-US" dirty="0" smtClean="0"/>
              <a:t>C higher than outside of wind farm (</a:t>
            </a:r>
            <a:r>
              <a:rPr lang="en-US" i="1" dirty="0" smtClean="0"/>
              <a:t>Zhou et al. 2012 </a:t>
            </a:r>
            <a:r>
              <a:rPr lang="en-US" i="1" dirty="0" err="1" smtClean="0"/>
              <a:t>a,b</a:t>
            </a:r>
            <a:r>
              <a:rPr lang="en-US" dirty="0" smtClean="0"/>
              <a:t>)</a:t>
            </a:r>
          </a:p>
          <a:p>
            <a:pPr lvl="1"/>
            <a:r>
              <a:rPr lang="en-US" dirty="0" smtClean="0"/>
              <a:t>one to several degrees difference in downwind temperature at San Gorgonio wind farm but</a:t>
            </a:r>
          </a:p>
          <a:p>
            <a:pPr lvl="1"/>
            <a:r>
              <a:rPr lang="en-US" dirty="0" smtClean="0"/>
              <a:t>Heavy effect of topography</a:t>
            </a:r>
          </a:p>
          <a:p>
            <a:pPr lvl="1">
              <a:buNone/>
            </a:pPr>
            <a:r>
              <a:rPr lang="en-US" dirty="0" smtClean="0"/>
              <a:t>  (</a:t>
            </a:r>
            <a:r>
              <a:rPr lang="en-US" i="1" dirty="0" smtClean="0"/>
              <a:t>Walsh-Thomas et al. 2012</a:t>
            </a:r>
            <a:r>
              <a:rPr lang="en-US" dirty="0" smtClean="0"/>
              <a:t>)  </a:t>
            </a:r>
          </a:p>
          <a:p>
            <a:endParaRPr lang="en-US" dirty="0" smtClean="0"/>
          </a:p>
          <a:p>
            <a:endParaRPr lang="en-US" dirty="0" smtClean="0"/>
          </a:p>
        </p:txBody>
      </p:sp>
      <p:sp>
        <p:nvSpPr>
          <p:cNvPr id="16" name="TextBox 5"/>
          <p:cNvSpPr txBox="1">
            <a:spLocks noChangeArrowheads="1"/>
          </p:cNvSpPr>
          <p:nvPr/>
        </p:nvSpPr>
        <p:spPr bwMode="auto">
          <a:xfrm>
            <a:off x="8101560" y="1676400"/>
            <a:ext cx="1194840" cy="646331"/>
          </a:xfrm>
          <a:prstGeom prst="rect">
            <a:avLst/>
          </a:prstGeom>
          <a:noFill/>
          <a:ln w="9525">
            <a:noFill/>
            <a:miter lim="800000"/>
            <a:headEnd/>
            <a:tailEnd/>
          </a:ln>
        </p:spPr>
        <p:txBody>
          <a:bodyPr wrap="square">
            <a:spAutoFit/>
          </a:bodyPr>
          <a:lstStyle/>
          <a:p>
            <a:r>
              <a:rPr lang="en-US" dirty="0" smtClean="0">
                <a:solidFill>
                  <a:srgbClr val="0000FF"/>
                </a:solidFill>
              </a:rPr>
              <a:t>Nighttime</a:t>
            </a:r>
          </a:p>
          <a:p>
            <a:r>
              <a:rPr lang="en-US" dirty="0" smtClean="0">
                <a:solidFill>
                  <a:srgbClr val="0000FF"/>
                </a:solidFill>
              </a:rPr>
              <a:t> </a:t>
            </a:r>
            <a:r>
              <a:rPr lang="en-US" dirty="0">
                <a:solidFill>
                  <a:srgbClr val="0000FF"/>
                </a:solidFill>
              </a:rPr>
              <a:t>warming</a:t>
            </a:r>
          </a:p>
        </p:txBody>
      </p:sp>
      <p:cxnSp>
        <p:nvCxnSpPr>
          <p:cNvPr id="22" name="Straight Arrow Connector 19"/>
          <p:cNvCxnSpPr>
            <a:cxnSpLocks noChangeShapeType="1"/>
          </p:cNvCxnSpPr>
          <p:nvPr/>
        </p:nvCxnSpPr>
        <p:spPr bwMode="auto">
          <a:xfrm flipV="1">
            <a:off x="5181600" y="4419600"/>
            <a:ext cx="76200" cy="1219200"/>
          </a:xfrm>
          <a:prstGeom prst="straightConnector1">
            <a:avLst/>
          </a:prstGeom>
          <a:noFill/>
          <a:ln w="28575">
            <a:solidFill>
              <a:srgbClr val="0000FF"/>
            </a:solidFill>
            <a:round/>
            <a:headEnd/>
            <a:tailEnd type="arrow" w="med" len="med"/>
          </a:ln>
        </p:spPr>
      </p:cxnSp>
      <p:pic>
        <p:nvPicPr>
          <p:cNvPr id="86018" name="Picture 2"/>
          <p:cNvPicPr>
            <a:picLocks noChangeAspect="1" noChangeArrowheads="1"/>
          </p:cNvPicPr>
          <p:nvPr/>
        </p:nvPicPr>
        <p:blipFill>
          <a:blip r:embed="rId2" cstate="print"/>
          <a:srcRect/>
          <a:stretch>
            <a:fillRect/>
          </a:stretch>
        </p:blipFill>
        <p:spPr bwMode="auto">
          <a:xfrm>
            <a:off x="4419601" y="1676400"/>
            <a:ext cx="3733799" cy="1910177"/>
          </a:xfrm>
          <a:prstGeom prst="rect">
            <a:avLst/>
          </a:prstGeom>
          <a:noFill/>
          <a:ln w="9525">
            <a:noFill/>
            <a:miter lim="800000"/>
            <a:headEnd/>
            <a:tailEnd/>
          </a:ln>
          <a:effectLst/>
        </p:spPr>
      </p:pic>
      <p:cxnSp>
        <p:nvCxnSpPr>
          <p:cNvPr id="18" name="Straight Arrow Connector 8"/>
          <p:cNvCxnSpPr>
            <a:cxnSpLocks noChangeShapeType="1"/>
          </p:cNvCxnSpPr>
          <p:nvPr/>
        </p:nvCxnSpPr>
        <p:spPr bwMode="auto">
          <a:xfrm rot="5400000">
            <a:off x="6515100" y="1562100"/>
            <a:ext cx="1295400" cy="1219200"/>
          </a:xfrm>
          <a:prstGeom prst="straightConnector1">
            <a:avLst/>
          </a:prstGeom>
          <a:noFill/>
          <a:ln w="28575">
            <a:solidFill>
              <a:srgbClr val="0000FF"/>
            </a:solidFill>
            <a:round/>
            <a:headEnd/>
            <a:tailEnd type="arrow" w="med" len="med"/>
          </a:ln>
        </p:spPr>
      </p:cxnSp>
      <p:cxnSp>
        <p:nvCxnSpPr>
          <p:cNvPr id="28" name="Straight Connector 27"/>
          <p:cNvCxnSpPr/>
          <p:nvPr/>
        </p:nvCxnSpPr>
        <p:spPr>
          <a:xfrm rot="10800000">
            <a:off x="7772400" y="1524000"/>
            <a:ext cx="381000" cy="30480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pic>
        <p:nvPicPr>
          <p:cNvPr id="86019" name="Picture 3"/>
          <p:cNvPicPr>
            <a:picLocks noChangeAspect="1" noChangeArrowheads="1"/>
          </p:cNvPicPr>
          <p:nvPr/>
        </p:nvPicPr>
        <p:blipFill>
          <a:blip r:embed="rId3" cstate="print"/>
          <a:srcRect/>
          <a:stretch>
            <a:fillRect/>
          </a:stretch>
        </p:blipFill>
        <p:spPr bwMode="auto">
          <a:xfrm>
            <a:off x="4267200" y="3581400"/>
            <a:ext cx="4876800" cy="3086598"/>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b="1" dirty="0" smtClean="0">
                <a:solidFill>
                  <a:srgbClr val="0000FF"/>
                </a:solidFill>
              </a:rPr>
              <a:t>Wind tunnel measurements of scalars</a:t>
            </a:r>
            <a:endParaRPr lang="en-US" b="1" dirty="0">
              <a:solidFill>
                <a:srgbClr val="0000FF"/>
              </a:solidFill>
            </a:endParaRPr>
          </a:p>
        </p:txBody>
      </p:sp>
      <p:sp>
        <p:nvSpPr>
          <p:cNvPr id="3" name="Content Placeholder 2"/>
          <p:cNvSpPr>
            <a:spLocks noGrp="1"/>
          </p:cNvSpPr>
          <p:nvPr>
            <p:ph idx="1"/>
          </p:nvPr>
        </p:nvSpPr>
        <p:spPr>
          <a:xfrm>
            <a:off x="4191000" y="914400"/>
            <a:ext cx="4800600" cy="5181600"/>
          </a:xfrm>
        </p:spPr>
        <p:txBody>
          <a:bodyPr>
            <a:normAutofit fontScale="92500" lnSpcReduction="10000"/>
          </a:bodyPr>
          <a:lstStyle/>
          <a:p>
            <a:r>
              <a:rPr lang="en-US" dirty="0" smtClean="0"/>
              <a:t>Turbine mixing increases near surface temperature and downward heat flux by 15-25 W m</a:t>
            </a:r>
            <a:r>
              <a:rPr lang="en-US" baseline="30000" dirty="0" smtClean="0"/>
              <a:t>-2</a:t>
            </a:r>
            <a:r>
              <a:rPr lang="en-US" dirty="0" smtClean="0"/>
              <a:t> for nighttime</a:t>
            </a:r>
          </a:p>
          <a:p>
            <a:r>
              <a:rPr lang="en-US" dirty="0" smtClean="0"/>
              <a:t>Rotation of heat flux differences on either side of turbine for a aligned array in unstable conditions</a:t>
            </a:r>
          </a:p>
          <a:p>
            <a:r>
              <a:rPr lang="en-US" dirty="0" smtClean="0"/>
              <a:t>Less scalar difference when turbines arranged in staggered grid</a:t>
            </a:r>
          </a:p>
        </p:txBody>
      </p:sp>
      <p:pic>
        <p:nvPicPr>
          <p:cNvPr id="71682" name="Picture 2"/>
          <p:cNvPicPr>
            <a:picLocks noChangeAspect="1" noChangeArrowheads="1"/>
          </p:cNvPicPr>
          <p:nvPr/>
        </p:nvPicPr>
        <p:blipFill>
          <a:blip r:embed="rId3" cstate="print"/>
          <a:srcRect/>
          <a:stretch>
            <a:fillRect/>
          </a:stretch>
        </p:blipFill>
        <p:spPr bwMode="auto">
          <a:xfrm>
            <a:off x="0" y="861501"/>
            <a:ext cx="4038600" cy="3379407"/>
          </a:xfrm>
          <a:prstGeom prst="rect">
            <a:avLst/>
          </a:prstGeom>
          <a:noFill/>
          <a:ln w="9525">
            <a:noFill/>
            <a:miter lim="800000"/>
            <a:headEnd/>
            <a:tailEnd/>
          </a:ln>
        </p:spPr>
      </p:pic>
      <p:sp>
        <p:nvSpPr>
          <p:cNvPr id="23" name="TextBox 22"/>
          <p:cNvSpPr txBox="1"/>
          <p:nvPr/>
        </p:nvSpPr>
        <p:spPr>
          <a:xfrm>
            <a:off x="0" y="4114800"/>
            <a:ext cx="3295133" cy="369332"/>
          </a:xfrm>
          <a:prstGeom prst="rect">
            <a:avLst/>
          </a:prstGeom>
          <a:noFill/>
        </p:spPr>
        <p:txBody>
          <a:bodyPr wrap="none" rtlCol="0">
            <a:spAutoFit/>
          </a:bodyPr>
          <a:lstStyle/>
          <a:p>
            <a:r>
              <a:rPr lang="en-US" i="1" dirty="0" smtClean="0"/>
              <a:t>Chamorro and Porte-</a:t>
            </a:r>
            <a:r>
              <a:rPr lang="en-US" i="1" dirty="0" err="1" smtClean="0"/>
              <a:t>Agel</a:t>
            </a:r>
            <a:r>
              <a:rPr lang="en-US" i="1" dirty="0" smtClean="0"/>
              <a:t> (2010)</a:t>
            </a:r>
            <a:endParaRPr lang="en-US" i="1" dirty="0"/>
          </a:p>
        </p:txBody>
      </p:sp>
      <p:pic>
        <p:nvPicPr>
          <p:cNvPr id="71684" name="Picture 4"/>
          <p:cNvPicPr>
            <a:picLocks noChangeAspect="1" noChangeArrowheads="1"/>
          </p:cNvPicPr>
          <p:nvPr/>
        </p:nvPicPr>
        <p:blipFill>
          <a:blip r:embed="rId4" cstate="print"/>
          <a:srcRect/>
          <a:stretch>
            <a:fillRect/>
          </a:stretch>
        </p:blipFill>
        <p:spPr bwMode="auto">
          <a:xfrm>
            <a:off x="381000" y="4495800"/>
            <a:ext cx="2563852" cy="2362200"/>
          </a:xfrm>
          <a:prstGeom prst="rect">
            <a:avLst/>
          </a:prstGeom>
          <a:noFill/>
          <a:ln w="9525">
            <a:noFill/>
            <a:miter lim="800000"/>
            <a:headEnd/>
            <a:tailEnd/>
          </a:ln>
        </p:spPr>
      </p:pic>
      <p:sp>
        <p:nvSpPr>
          <p:cNvPr id="24" name="TextBox 23"/>
          <p:cNvSpPr txBox="1"/>
          <p:nvPr/>
        </p:nvSpPr>
        <p:spPr>
          <a:xfrm rot="2734652">
            <a:off x="1524000" y="504310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25" name="Oval 24"/>
          <p:cNvSpPr/>
          <p:nvPr/>
        </p:nvSpPr>
        <p:spPr>
          <a:xfrm>
            <a:off x="2057400" y="5638800"/>
            <a:ext cx="457200"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2209800" y="5791200"/>
            <a:ext cx="152400" cy="1524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981200" y="4800600"/>
            <a:ext cx="457200"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057308" y="4800600"/>
            <a:ext cx="381092" cy="461665"/>
          </a:xfrm>
          <a:prstGeom prst="rect">
            <a:avLst/>
          </a:prstGeom>
          <a:noFill/>
        </p:spPr>
        <p:txBody>
          <a:bodyPr wrap="square" rtlCol="0">
            <a:spAutoFit/>
          </a:bodyPr>
          <a:lstStyle/>
          <a:p>
            <a:r>
              <a:rPr lang="en-US" sz="2400" b="1" dirty="0" smtClean="0">
                <a:solidFill>
                  <a:schemeClr val="accent6">
                    <a:lumMod val="75000"/>
                  </a:schemeClr>
                </a:solidFill>
              </a:rPr>
              <a:t>X</a:t>
            </a:r>
            <a:endParaRPr lang="en-US" sz="2400" b="1" dirty="0">
              <a:solidFill>
                <a:schemeClr val="accent6">
                  <a:lumMod val="75000"/>
                </a:schemeClr>
              </a:solidFill>
            </a:endParaRPr>
          </a:p>
        </p:txBody>
      </p:sp>
      <p:sp>
        <p:nvSpPr>
          <p:cNvPr id="29" name="TextBox 28"/>
          <p:cNvSpPr txBox="1"/>
          <p:nvPr/>
        </p:nvSpPr>
        <p:spPr>
          <a:xfrm>
            <a:off x="2743200" y="5715000"/>
            <a:ext cx="1783502" cy="369332"/>
          </a:xfrm>
          <a:prstGeom prst="rect">
            <a:avLst/>
          </a:prstGeom>
          <a:noFill/>
        </p:spPr>
        <p:txBody>
          <a:bodyPr wrap="none" rtlCol="0">
            <a:spAutoFit/>
          </a:bodyPr>
          <a:lstStyle/>
          <a:p>
            <a:r>
              <a:rPr lang="en-US" dirty="0" smtClean="0"/>
              <a:t>Positive heat flux</a:t>
            </a:r>
            <a:endParaRPr lang="en-US" dirty="0"/>
          </a:p>
        </p:txBody>
      </p:sp>
      <p:sp>
        <p:nvSpPr>
          <p:cNvPr id="30" name="TextBox 29"/>
          <p:cNvSpPr txBox="1"/>
          <p:nvPr/>
        </p:nvSpPr>
        <p:spPr>
          <a:xfrm>
            <a:off x="2667000" y="4876800"/>
            <a:ext cx="1882695" cy="369332"/>
          </a:xfrm>
          <a:prstGeom prst="rect">
            <a:avLst/>
          </a:prstGeom>
          <a:noFill/>
        </p:spPr>
        <p:txBody>
          <a:bodyPr wrap="none" rtlCol="0">
            <a:spAutoFit/>
          </a:bodyPr>
          <a:lstStyle/>
          <a:p>
            <a:r>
              <a:rPr lang="en-US" dirty="0" smtClean="0"/>
              <a:t>Negative heat flux</a:t>
            </a:r>
            <a:endParaRPr lang="en-US" dirty="0"/>
          </a:p>
        </p:txBody>
      </p:sp>
      <p:cxnSp>
        <p:nvCxnSpPr>
          <p:cNvPr id="32" name="Straight Connector 31"/>
          <p:cNvCxnSpPr>
            <a:endCxn id="28" idx="3"/>
          </p:cNvCxnSpPr>
          <p:nvPr/>
        </p:nvCxnSpPr>
        <p:spPr>
          <a:xfrm flipH="1">
            <a:off x="2438400" y="5029200"/>
            <a:ext cx="304800" cy="223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14600" y="5867400"/>
            <a:ext cx="304800" cy="223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895600" y="6248400"/>
            <a:ext cx="1984839" cy="369332"/>
          </a:xfrm>
          <a:prstGeom prst="rect">
            <a:avLst/>
          </a:prstGeom>
          <a:noFill/>
        </p:spPr>
        <p:txBody>
          <a:bodyPr wrap="none" rtlCol="0">
            <a:spAutoFit/>
          </a:bodyPr>
          <a:lstStyle/>
          <a:p>
            <a:r>
              <a:rPr lang="en-US" i="1" dirty="0" smtClean="0"/>
              <a:t>Zhang et al. (2013)</a:t>
            </a:r>
            <a:endParaRPr lang="en-US" i="1" dirty="0"/>
          </a:p>
        </p:txBody>
      </p:sp>
      <p:grpSp>
        <p:nvGrpSpPr>
          <p:cNvPr id="43" name="Group 42"/>
          <p:cNvGrpSpPr/>
          <p:nvPr/>
        </p:nvGrpSpPr>
        <p:grpSpPr>
          <a:xfrm rot="10800000">
            <a:off x="6745069" y="5238448"/>
            <a:ext cx="2170331" cy="1543352"/>
            <a:chOff x="7085090" y="5314648"/>
            <a:chExt cx="2170331" cy="1543352"/>
          </a:xfrm>
        </p:grpSpPr>
        <p:sp>
          <p:nvSpPr>
            <p:cNvPr id="17" name="Rectangle 16"/>
            <p:cNvSpPr/>
            <p:nvPr/>
          </p:nvSpPr>
          <p:spPr>
            <a:xfrm>
              <a:off x="7239000" y="5334000"/>
              <a:ext cx="1905000"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2734652">
              <a:off x="7217756" y="518198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19" name="TextBox 18"/>
            <p:cNvSpPr txBox="1"/>
            <p:nvPr/>
          </p:nvSpPr>
          <p:spPr>
            <a:xfrm rot="2734652">
              <a:off x="7674956" y="518198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20" name="TextBox 19"/>
            <p:cNvSpPr txBox="1"/>
            <p:nvPr/>
          </p:nvSpPr>
          <p:spPr>
            <a:xfrm rot="2734652">
              <a:off x="7446356" y="5601687"/>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21" name="TextBox 20"/>
            <p:cNvSpPr txBox="1"/>
            <p:nvPr/>
          </p:nvSpPr>
          <p:spPr>
            <a:xfrm rot="2734652">
              <a:off x="8174644" y="518198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22" name="TextBox 21"/>
            <p:cNvSpPr txBox="1"/>
            <p:nvPr/>
          </p:nvSpPr>
          <p:spPr>
            <a:xfrm rot="2734652">
              <a:off x="7979756" y="5601687"/>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31" name="TextBox 30"/>
            <p:cNvSpPr txBox="1"/>
            <p:nvPr/>
          </p:nvSpPr>
          <p:spPr>
            <a:xfrm rot="2734652">
              <a:off x="8708044" y="518198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33" name="TextBox 32"/>
            <p:cNvSpPr txBox="1"/>
            <p:nvPr/>
          </p:nvSpPr>
          <p:spPr>
            <a:xfrm rot="2734652">
              <a:off x="8436956" y="5601687"/>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34" name="TextBox 33"/>
            <p:cNvSpPr txBox="1"/>
            <p:nvPr/>
          </p:nvSpPr>
          <p:spPr>
            <a:xfrm rot="2734652">
              <a:off x="7217756" y="5982687"/>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37" name="TextBox 36"/>
            <p:cNvSpPr txBox="1"/>
            <p:nvPr/>
          </p:nvSpPr>
          <p:spPr>
            <a:xfrm rot="2734652">
              <a:off x="7717444" y="5982687"/>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38" name="TextBox 37"/>
            <p:cNvSpPr txBox="1"/>
            <p:nvPr/>
          </p:nvSpPr>
          <p:spPr>
            <a:xfrm rot="2734652">
              <a:off x="8208356" y="5982687"/>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39" name="TextBox 38"/>
            <p:cNvSpPr txBox="1"/>
            <p:nvPr/>
          </p:nvSpPr>
          <p:spPr>
            <a:xfrm rot="2734652">
              <a:off x="8741756" y="5982687"/>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40" name="TextBox 39"/>
            <p:cNvSpPr txBox="1"/>
            <p:nvPr/>
          </p:nvSpPr>
          <p:spPr>
            <a:xfrm rot="2734652">
              <a:off x="7446356" y="632498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41" name="TextBox 40"/>
            <p:cNvSpPr txBox="1"/>
            <p:nvPr/>
          </p:nvSpPr>
          <p:spPr>
            <a:xfrm rot="2734652">
              <a:off x="7979756" y="632498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sp>
          <p:nvSpPr>
            <p:cNvPr id="42" name="TextBox 41"/>
            <p:cNvSpPr txBox="1"/>
            <p:nvPr/>
          </p:nvSpPr>
          <p:spPr>
            <a:xfrm rot="2734652">
              <a:off x="8479444" y="6324982"/>
              <a:ext cx="381000" cy="646331"/>
            </a:xfrm>
            <a:prstGeom prst="rect">
              <a:avLst/>
            </a:prstGeom>
            <a:noFill/>
          </p:spPr>
          <p:txBody>
            <a:bodyPr wrap="square" rtlCol="0">
              <a:spAutoFit/>
            </a:bodyPr>
            <a:lstStyle/>
            <a:p>
              <a:r>
                <a:rPr lang="en-US" sz="3600" b="1" dirty="0" smtClean="0">
                  <a:solidFill>
                    <a:srgbClr val="00B050"/>
                  </a:solidFill>
                </a:rPr>
                <a:t>+</a:t>
              </a:r>
              <a:endParaRPr lang="en-US" sz="3600" b="1" dirty="0">
                <a:solidFill>
                  <a:srgbClr val="00B050"/>
                </a:solidFil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solidFill>
                  <a:srgbClr val="0000FF"/>
                </a:solidFill>
              </a:rPr>
              <a:t>Wind turbine modeling parameterizations</a:t>
            </a:r>
            <a:endParaRPr lang="en-US" b="1" dirty="0">
              <a:solidFill>
                <a:srgbClr val="0000FF"/>
              </a:solidFill>
            </a:endParaRPr>
          </a:p>
        </p:txBody>
      </p:sp>
      <p:pic>
        <p:nvPicPr>
          <p:cNvPr id="140290" name="Picture 2"/>
          <p:cNvPicPr>
            <a:picLocks noGrp="1" noChangeAspect="1" noChangeArrowheads="1"/>
          </p:cNvPicPr>
          <p:nvPr>
            <p:ph sz="half" idx="1"/>
          </p:nvPr>
        </p:nvPicPr>
        <p:blipFill>
          <a:blip r:embed="rId2" cstate="print"/>
          <a:stretch>
            <a:fillRect/>
          </a:stretch>
        </p:blipFill>
        <p:spPr bwMode="auto">
          <a:xfrm>
            <a:off x="228600" y="1143000"/>
            <a:ext cx="4245661" cy="3656372"/>
          </a:xfrm>
          <a:prstGeom prst="rect">
            <a:avLst/>
          </a:prstGeom>
          <a:noFill/>
          <a:ln w="9525">
            <a:noFill/>
            <a:miter lim="800000"/>
            <a:headEnd/>
            <a:tailEnd/>
          </a:ln>
          <a:effectLst/>
        </p:spPr>
      </p:pic>
      <p:sp>
        <p:nvSpPr>
          <p:cNvPr id="9" name="Content Placeholder 8"/>
          <p:cNvSpPr>
            <a:spLocks noGrp="1"/>
          </p:cNvSpPr>
          <p:nvPr>
            <p:ph sz="half" idx="2"/>
          </p:nvPr>
        </p:nvSpPr>
        <p:spPr>
          <a:xfrm>
            <a:off x="4495800" y="1143000"/>
            <a:ext cx="4648200" cy="5486400"/>
          </a:xfrm>
        </p:spPr>
        <p:txBody>
          <a:bodyPr>
            <a:normAutofit/>
          </a:bodyPr>
          <a:lstStyle/>
          <a:p>
            <a:r>
              <a:rPr lang="en-US" i="1" dirty="0" err="1" smtClean="0"/>
              <a:t>Baidya</a:t>
            </a:r>
            <a:r>
              <a:rPr lang="en-US" i="1" dirty="0" smtClean="0"/>
              <a:t> Roy et al. (2004) </a:t>
            </a:r>
            <a:r>
              <a:rPr lang="en-US" dirty="0" smtClean="0"/>
              <a:t>applied drag sinks to the momentum equations, TKE source term to simulate </a:t>
            </a:r>
            <a:r>
              <a:rPr lang="en-US" dirty="0" smtClean="0"/>
              <a:t>increased </a:t>
            </a:r>
            <a:r>
              <a:rPr lang="en-US" dirty="0" err="1" smtClean="0"/>
              <a:t>evapo</a:t>
            </a:r>
            <a:r>
              <a:rPr lang="en-US" dirty="0" smtClean="0"/>
              <a:t>-transpiration over a large wind farm in the U.S. Southern Plains</a:t>
            </a:r>
          </a:p>
          <a:p>
            <a:r>
              <a:rPr lang="en-US" dirty="0" smtClean="0"/>
              <a:t>similar study done by </a:t>
            </a:r>
            <a:r>
              <a:rPr lang="en-US" i="1" dirty="0" smtClean="0"/>
              <a:t>Adams (2007) </a:t>
            </a:r>
            <a:r>
              <a:rPr lang="en-US" dirty="0" smtClean="0"/>
              <a:t>for Manitoba</a:t>
            </a:r>
          </a:p>
          <a:p>
            <a:pPr>
              <a:buNone/>
            </a:pPr>
            <a:r>
              <a:rPr lang="en-US" dirty="0" smtClean="0"/>
              <a:t>      C</a:t>
            </a:r>
            <a:r>
              <a:rPr lang="en-US" baseline="-25000" dirty="0" smtClean="0"/>
              <a:t>TKE</a:t>
            </a:r>
            <a:r>
              <a:rPr lang="en-US" dirty="0" smtClean="0"/>
              <a:t>     =     C</a:t>
            </a:r>
            <a:r>
              <a:rPr lang="en-US" baseline="-25000" dirty="0" smtClean="0"/>
              <a:t>T</a:t>
            </a:r>
            <a:r>
              <a:rPr lang="en-US" dirty="0" smtClean="0"/>
              <a:t>(</a:t>
            </a:r>
            <a:r>
              <a:rPr lang="en-US" i="1" dirty="0" smtClean="0"/>
              <a:t>U</a:t>
            </a:r>
            <a:r>
              <a:rPr lang="en-US" dirty="0" smtClean="0"/>
              <a:t>) – C</a:t>
            </a:r>
            <a:r>
              <a:rPr lang="en-US" baseline="-25000" dirty="0" smtClean="0"/>
              <a:t>p </a:t>
            </a:r>
            <a:r>
              <a:rPr lang="en-US" dirty="0" smtClean="0"/>
              <a:t>(</a:t>
            </a:r>
            <a:r>
              <a:rPr lang="en-US" i="1" dirty="0" smtClean="0"/>
              <a:t>U</a:t>
            </a:r>
            <a:r>
              <a:rPr lang="en-US" dirty="0" smtClean="0"/>
              <a:t>)</a:t>
            </a:r>
            <a:endParaRPr lang="en-US" dirty="0"/>
          </a:p>
        </p:txBody>
      </p:sp>
      <p:sp>
        <p:nvSpPr>
          <p:cNvPr id="6" name="TextBox 5"/>
          <p:cNvSpPr txBox="1"/>
          <p:nvPr/>
        </p:nvSpPr>
        <p:spPr>
          <a:xfrm>
            <a:off x="152400" y="4876800"/>
            <a:ext cx="3733800" cy="923330"/>
          </a:xfrm>
          <a:prstGeom prst="rect">
            <a:avLst/>
          </a:prstGeom>
          <a:noFill/>
        </p:spPr>
        <p:txBody>
          <a:bodyPr wrap="square" rtlCol="0">
            <a:spAutoFit/>
          </a:bodyPr>
          <a:lstStyle/>
          <a:p>
            <a:r>
              <a:rPr lang="en-US" i="1" dirty="0" err="1" smtClean="0"/>
              <a:t>Baidya</a:t>
            </a:r>
            <a:r>
              <a:rPr lang="en-US" i="1" dirty="0" smtClean="0"/>
              <a:t> Roy 2011;</a:t>
            </a:r>
          </a:p>
          <a:p>
            <a:r>
              <a:rPr lang="en-US" dirty="0" smtClean="0"/>
              <a:t>RAMS modeling (2 MW turbines</a:t>
            </a:r>
          </a:p>
          <a:p>
            <a:r>
              <a:rPr lang="en-US" dirty="0" smtClean="0"/>
              <a:t>D=80 m, H=100 m</a:t>
            </a:r>
          </a:p>
        </p:txBody>
      </p:sp>
      <p:sp>
        <p:nvSpPr>
          <p:cNvPr id="10" name="Rectangle 9"/>
          <p:cNvSpPr/>
          <p:nvPr/>
        </p:nvSpPr>
        <p:spPr>
          <a:xfrm>
            <a:off x="152400" y="5791200"/>
            <a:ext cx="4343400" cy="923330"/>
          </a:xfrm>
          <a:prstGeom prst="rect">
            <a:avLst/>
          </a:prstGeom>
        </p:spPr>
        <p:txBody>
          <a:bodyPr wrap="square">
            <a:spAutoFit/>
          </a:bodyPr>
          <a:lstStyle/>
          <a:p>
            <a:r>
              <a:rPr lang="en-US" dirty="0" smtClean="0"/>
              <a:t>larger wind farm size increases differences</a:t>
            </a:r>
          </a:p>
          <a:p>
            <a:r>
              <a:rPr lang="en-US" dirty="0" smtClean="0"/>
              <a:t>in (a) temperature, (b) specific humidity, (c) sensible heat flux , and (d) latent heat flux </a:t>
            </a:r>
          </a:p>
        </p:txBody>
      </p:sp>
      <p:sp>
        <p:nvSpPr>
          <p:cNvPr id="11" name="TextBox 10"/>
          <p:cNvSpPr txBox="1"/>
          <p:nvPr/>
        </p:nvSpPr>
        <p:spPr>
          <a:xfrm>
            <a:off x="4648200" y="6019800"/>
            <a:ext cx="1981200" cy="646331"/>
          </a:xfrm>
          <a:prstGeom prst="rect">
            <a:avLst/>
          </a:prstGeom>
          <a:noFill/>
        </p:spPr>
        <p:txBody>
          <a:bodyPr wrap="square" rtlCol="0">
            <a:spAutoFit/>
          </a:bodyPr>
          <a:lstStyle/>
          <a:p>
            <a:r>
              <a:rPr lang="en-US" dirty="0" smtClean="0">
                <a:solidFill>
                  <a:srgbClr val="FF0000"/>
                </a:solidFill>
              </a:rPr>
              <a:t>Turbine-produced</a:t>
            </a:r>
          </a:p>
          <a:p>
            <a:r>
              <a:rPr lang="en-US" dirty="0" smtClean="0">
                <a:solidFill>
                  <a:srgbClr val="FF0000"/>
                </a:solidFill>
              </a:rPr>
              <a:t>TKE coefficient</a:t>
            </a:r>
            <a:endParaRPr lang="en-US" dirty="0">
              <a:solidFill>
                <a:srgbClr val="FF0000"/>
              </a:solidFill>
            </a:endParaRPr>
          </a:p>
        </p:txBody>
      </p:sp>
      <p:sp>
        <p:nvSpPr>
          <p:cNvPr id="12" name="TextBox 11"/>
          <p:cNvSpPr txBox="1"/>
          <p:nvPr/>
        </p:nvSpPr>
        <p:spPr>
          <a:xfrm>
            <a:off x="6553200" y="6019800"/>
            <a:ext cx="1223092" cy="646331"/>
          </a:xfrm>
          <a:prstGeom prst="rect">
            <a:avLst/>
          </a:prstGeom>
          <a:noFill/>
        </p:spPr>
        <p:txBody>
          <a:bodyPr wrap="none" rtlCol="0">
            <a:spAutoFit/>
          </a:bodyPr>
          <a:lstStyle/>
          <a:p>
            <a:r>
              <a:rPr lang="en-US" dirty="0" smtClean="0">
                <a:solidFill>
                  <a:srgbClr val="FF0000"/>
                </a:solidFill>
              </a:rPr>
              <a:t>Thrust</a:t>
            </a:r>
          </a:p>
          <a:p>
            <a:r>
              <a:rPr lang="en-US" dirty="0" smtClean="0">
                <a:solidFill>
                  <a:srgbClr val="FF0000"/>
                </a:solidFill>
              </a:rPr>
              <a:t> coefficient</a:t>
            </a:r>
            <a:endParaRPr lang="en-US" dirty="0">
              <a:solidFill>
                <a:srgbClr val="FF0000"/>
              </a:solidFill>
            </a:endParaRPr>
          </a:p>
        </p:txBody>
      </p:sp>
      <p:sp>
        <p:nvSpPr>
          <p:cNvPr id="15" name="TextBox 14"/>
          <p:cNvSpPr txBox="1"/>
          <p:nvPr/>
        </p:nvSpPr>
        <p:spPr>
          <a:xfrm>
            <a:off x="7848600" y="6019800"/>
            <a:ext cx="1170192" cy="646331"/>
          </a:xfrm>
          <a:prstGeom prst="rect">
            <a:avLst/>
          </a:prstGeom>
          <a:noFill/>
        </p:spPr>
        <p:txBody>
          <a:bodyPr wrap="none" rtlCol="0">
            <a:spAutoFit/>
          </a:bodyPr>
          <a:lstStyle/>
          <a:p>
            <a:r>
              <a:rPr lang="en-US" dirty="0" smtClean="0">
                <a:solidFill>
                  <a:srgbClr val="FF0000"/>
                </a:solidFill>
              </a:rPr>
              <a:t>Power</a:t>
            </a:r>
          </a:p>
          <a:p>
            <a:r>
              <a:rPr lang="en-US" dirty="0" smtClean="0">
                <a:solidFill>
                  <a:srgbClr val="FF0000"/>
                </a:solidFill>
              </a:rPr>
              <a:t>coefficient</a:t>
            </a:r>
            <a:endParaRPr lang="en-US"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fontScale="90000"/>
          </a:bodyPr>
          <a:lstStyle/>
          <a:p>
            <a:r>
              <a:rPr lang="en-US" b="1" dirty="0" smtClean="0">
                <a:solidFill>
                  <a:srgbClr val="0000FF"/>
                </a:solidFill>
              </a:rPr>
              <a:t>Wind turbine modeling parameterizations</a:t>
            </a:r>
            <a:endParaRPr lang="en-US" b="1" dirty="0">
              <a:solidFill>
                <a:srgbClr val="0000FF"/>
              </a:solidFill>
            </a:endParaRPr>
          </a:p>
        </p:txBody>
      </p:sp>
      <p:pic>
        <p:nvPicPr>
          <p:cNvPr id="87044" name="Picture 4"/>
          <p:cNvPicPr>
            <a:picLocks noChangeAspect="1" noChangeArrowheads="1"/>
          </p:cNvPicPr>
          <p:nvPr/>
        </p:nvPicPr>
        <p:blipFill>
          <a:blip r:embed="rId2" cstate="print"/>
          <a:srcRect/>
          <a:stretch>
            <a:fillRect/>
          </a:stretch>
        </p:blipFill>
        <p:spPr bwMode="auto">
          <a:xfrm>
            <a:off x="4648200" y="1600200"/>
            <a:ext cx="3328987" cy="2349873"/>
          </a:xfrm>
          <a:prstGeom prst="rect">
            <a:avLst/>
          </a:prstGeom>
          <a:noFill/>
          <a:ln w="9525">
            <a:noFill/>
            <a:miter lim="800000"/>
            <a:headEnd/>
            <a:tailEnd/>
          </a:ln>
          <a:effectLst/>
        </p:spPr>
      </p:pic>
      <p:pic>
        <p:nvPicPr>
          <p:cNvPr id="87045" name="Picture 5"/>
          <p:cNvPicPr>
            <a:picLocks noChangeAspect="1" noChangeArrowheads="1"/>
          </p:cNvPicPr>
          <p:nvPr/>
        </p:nvPicPr>
        <p:blipFill>
          <a:blip r:embed="rId3" cstate="print"/>
          <a:srcRect/>
          <a:stretch>
            <a:fillRect/>
          </a:stretch>
        </p:blipFill>
        <p:spPr bwMode="auto">
          <a:xfrm>
            <a:off x="4572000" y="3962400"/>
            <a:ext cx="3429000" cy="2209800"/>
          </a:xfrm>
          <a:prstGeom prst="rect">
            <a:avLst/>
          </a:prstGeom>
          <a:noFill/>
          <a:ln w="9525">
            <a:noFill/>
            <a:miter lim="800000"/>
            <a:headEnd/>
            <a:tailEnd/>
          </a:ln>
          <a:effectLst/>
        </p:spPr>
      </p:pic>
      <p:sp>
        <p:nvSpPr>
          <p:cNvPr id="17" name="Content Placeholder 16"/>
          <p:cNvSpPr txBox="1">
            <a:spLocks noGrp="1"/>
          </p:cNvSpPr>
          <p:nvPr>
            <p:ph sz="half" idx="1"/>
          </p:nvPr>
        </p:nvSpPr>
        <p:spPr>
          <a:xfrm>
            <a:off x="304800" y="1524000"/>
            <a:ext cx="4343400" cy="4832092"/>
          </a:xfrm>
          <a:prstGeom prst="rect">
            <a:avLst/>
          </a:prstGeom>
          <a:noFill/>
        </p:spPr>
        <p:txBody>
          <a:bodyPr wrap="square" rtlCol="0">
            <a:spAutoFit/>
          </a:bodyPr>
          <a:lstStyle/>
          <a:p>
            <a:r>
              <a:rPr lang="en-US" sz="2000" dirty="0" smtClean="0"/>
              <a:t>Large scale wind farm parameterizations depict similar warming patterns (10-25 W m</a:t>
            </a:r>
            <a:r>
              <a:rPr lang="en-US" sz="2000" baseline="30000" dirty="0" smtClean="0"/>
              <a:t>-2</a:t>
            </a:r>
            <a:r>
              <a:rPr lang="en-US" sz="2000" dirty="0" smtClean="0"/>
              <a:t>) within on the downwind side of wind farms </a:t>
            </a:r>
            <a:r>
              <a:rPr lang="en-US" sz="2000" i="1" dirty="0" smtClean="0"/>
              <a:t>(Wang and </a:t>
            </a:r>
            <a:r>
              <a:rPr lang="en-US" sz="2000" i="1" dirty="0" err="1" smtClean="0"/>
              <a:t>Prinn</a:t>
            </a:r>
            <a:r>
              <a:rPr lang="en-US" sz="2000" i="1" dirty="0" smtClean="0"/>
              <a:t> et al. 2010, Keith et al. 2004, Kirk-</a:t>
            </a:r>
            <a:r>
              <a:rPr lang="en-US" sz="2000" i="1" dirty="0" err="1" smtClean="0"/>
              <a:t>Davidhoff</a:t>
            </a:r>
            <a:r>
              <a:rPr lang="en-US" sz="2000" i="1" dirty="0" smtClean="0"/>
              <a:t> and Keith 2008, Fitch et al. 2012,2013a,2013b)</a:t>
            </a:r>
          </a:p>
          <a:p>
            <a:endParaRPr lang="en-US" sz="2000" i="1" dirty="0" smtClean="0"/>
          </a:p>
          <a:p>
            <a:r>
              <a:rPr lang="en-US" sz="2000" dirty="0" smtClean="0"/>
              <a:t>Fine scale modeling of turbine components illustrate a reduction in scalar transport within the wind farm several lines downstream from the leading line of turbines  (</a:t>
            </a:r>
            <a:r>
              <a:rPr lang="en-US" sz="2000" i="1" dirty="0" err="1" smtClean="0"/>
              <a:t>Calaf</a:t>
            </a:r>
            <a:r>
              <a:rPr lang="en-US" sz="2000" i="1" dirty="0" smtClean="0"/>
              <a:t> et al. 2011, Lu and Porte-</a:t>
            </a:r>
            <a:r>
              <a:rPr lang="en-US" sz="2000" i="1" dirty="0" err="1" smtClean="0"/>
              <a:t>Agel</a:t>
            </a:r>
            <a:r>
              <a:rPr lang="en-US" sz="2000" i="1" dirty="0" smtClean="0"/>
              <a:t> 2011) </a:t>
            </a:r>
            <a:endParaRPr lang="en-US" i="1" dirty="0" smtClean="0"/>
          </a:p>
        </p:txBody>
      </p:sp>
      <p:sp>
        <p:nvSpPr>
          <p:cNvPr id="18" name="TextBox 17"/>
          <p:cNvSpPr txBox="1"/>
          <p:nvPr/>
        </p:nvSpPr>
        <p:spPr>
          <a:xfrm>
            <a:off x="4114800" y="1295400"/>
            <a:ext cx="4876015" cy="369332"/>
          </a:xfrm>
          <a:prstGeom prst="rect">
            <a:avLst/>
          </a:prstGeom>
          <a:noFill/>
        </p:spPr>
        <p:txBody>
          <a:bodyPr wrap="none" rtlCol="0">
            <a:spAutoFit/>
          </a:bodyPr>
          <a:lstStyle/>
          <a:p>
            <a:r>
              <a:rPr lang="en-US" dirty="0" smtClean="0"/>
              <a:t>40-yr mean differences in fluxes and temperature </a:t>
            </a:r>
            <a:endParaRPr lang="en-US" dirty="0"/>
          </a:p>
        </p:txBody>
      </p:sp>
      <p:sp>
        <p:nvSpPr>
          <p:cNvPr id="19" name="TextBox 18"/>
          <p:cNvSpPr txBox="1"/>
          <p:nvPr/>
        </p:nvSpPr>
        <p:spPr>
          <a:xfrm>
            <a:off x="6858000" y="3657600"/>
            <a:ext cx="2106923" cy="369332"/>
          </a:xfrm>
          <a:prstGeom prst="rect">
            <a:avLst/>
          </a:prstGeom>
          <a:noFill/>
        </p:spPr>
        <p:txBody>
          <a:bodyPr wrap="none" rtlCol="0">
            <a:spAutoFit/>
          </a:bodyPr>
          <a:lstStyle/>
          <a:p>
            <a:r>
              <a:rPr lang="en-US" b="1" i="1" dirty="0" smtClean="0"/>
              <a:t>Extraction of energy</a:t>
            </a:r>
            <a:endParaRPr lang="en-US" b="1" i="1" dirty="0"/>
          </a:p>
        </p:txBody>
      </p:sp>
      <p:sp>
        <p:nvSpPr>
          <p:cNvPr id="20" name="Rectangle 19"/>
          <p:cNvSpPr/>
          <p:nvPr/>
        </p:nvSpPr>
        <p:spPr>
          <a:xfrm>
            <a:off x="4953000" y="6031468"/>
            <a:ext cx="2786147" cy="369332"/>
          </a:xfrm>
          <a:prstGeom prst="rect">
            <a:avLst/>
          </a:prstGeom>
        </p:spPr>
        <p:txBody>
          <a:bodyPr wrap="none">
            <a:spAutoFit/>
          </a:bodyPr>
          <a:lstStyle/>
          <a:p>
            <a:r>
              <a:rPr lang="en-US" i="1" dirty="0" smtClean="0"/>
              <a:t>Wang and </a:t>
            </a:r>
            <a:r>
              <a:rPr lang="en-US" i="1" dirty="0" err="1" smtClean="0"/>
              <a:t>Prinn</a:t>
            </a:r>
            <a:r>
              <a:rPr lang="en-US" i="1" dirty="0" smtClean="0"/>
              <a:t> et al. 2010</a:t>
            </a:r>
            <a:endParaRPr lang="en-US" dirty="0"/>
          </a:p>
        </p:txBody>
      </p:sp>
      <p:sp>
        <p:nvSpPr>
          <p:cNvPr id="9" name="TextBox 8"/>
          <p:cNvSpPr txBox="1"/>
          <p:nvPr/>
        </p:nvSpPr>
        <p:spPr>
          <a:xfrm>
            <a:off x="7772400" y="2057400"/>
            <a:ext cx="1543499" cy="1200329"/>
          </a:xfrm>
          <a:prstGeom prst="rect">
            <a:avLst/>
          </a:prstGeom>
          <a:noFill/>
        </p:spPr>
        <p:txBody>
          <a:bodyPr wrap="none" rtlCol="0">
            <a:spAutoFit/>
          </a:bodyPr>
          <a:lstStyle/>
          <a:p>
            <a:r>
              <a:rPr lang="en-US" dirty="0" smtClean="0"/>
              <a:t>Wind farms</a:t>
            </a:r>
          </a:p>
          <a:p>
            <a:r>
              <a:rPr lang="en-US" dirty="0" smtClean="0"/>
              <a:t>Reduce</a:t>
            </a:r>
          </a:p>
          <a:p>
            <a:r>
              <a:rPr lang="en-US" dirty="0" smtClean="0"/>
              <a:t>Latent heat</a:t>
            </a:r>
          </a:p>
          <a:p>
            <a:r>
              <a:rPr lang="en-US" dirty="0" smtClean="0"/>
              <a:t>Sensible heat?</a:t>
            </a:r>
            <a:endParaRPr lang="en-US" dirty="0"/>
          </a:p>
        </p:txBody>
      </p:sp>
      <p:sp>
        <p:nvSpPr>
          <p:cNvPr id="10" name="TextBox 9"/>
          <p:cNvSpPr txBox="1"/>
          <p:nvPr/>
        </p:nvSpPr>
        <p:spPr>
          <a:xfrm rot="16200000">
            <a:off x="4282441" y="2423159"/>
            <a:ext cx="734496" cy="307777"/>
          </a:xfrm>
          <a:prstGeom prst="rect">
            <a:avLst/>
          </a:prstGeom>
          <a:noFill/>
        </p:spPr>
        <p:txBody>
          <a:bodyPr wrap="none" rtlCol="0">
            <a:spAutoFit/>
          </a:bodyPr>
          <a:lstStyle/>
          <a:p>
            <a:r>
              <a:rPr lang="en-US" sz="1400" dirty="0" smtClean="0"/>
              <a:t>(W m</a:t>
            </a:r>
            <a:r>
              <a:rPr lang="en-US" sz="1400" baseline="30000" dirty="0" smtClean="0"/>
              <a:t>-2</a:t>
            </a:r>
            <a:r>
              <a:rPr lang="en-US" sz="1400" dirty="0" smtClean="0"/>
              <a:t>)</a:t>
            </a:r>
            <a:endParaRPr lang="en-US" sz="1400" dirty="0"/>
          </a:p>
        </p:txBody>
      </p:sp>
      <p:sp>
        <p:nvSpPr>
          <p:cNvPr id="11" name="TextBox 10"/>
          <p:cNvSpPr txBox="1"/>
          <p:nvPr/>
        </p:nvSpPr>
        <p:spPr>
          <a:xfrm rot="16200000">
            <a:off x="4421328" y="4127063"/>
            <a:ext cx="450764" cy="307777"/>
          </a:xfrm>
          <a:prstGeom prst="rect">
            <a:avLst/>
          </a:prstGeom>
          <a:noFill/>
        </p:spPr>
        <p:txBody>
          <a:bodyPr wrap="none" rtlCol="0">
            <a:spAutoFit/>
          </a:bodyPr>
          <a:lstStyle/>
          <a:p>
            <a:r>
              <a:rPr lang="en-US" sz="1400" dirty="0" smtClean="0"/>
              <a:t>(</a:t>
            </a:r>
            <a:r>
              <a:rPr lang="en-US" sz="1400" dirty="0" smtClean="0">
                <a:latin typeface="Calibri"/>
              </a:rPr>
              <a:t>°C</a:t>
            </a:r>
            <a:r>
              <a:rPr lang="en-US" sz="1400" dirty="0" smtClean="0"/>
              <a:t>)</a:t>
            </a:r>
            <a:endParaRPr lang="en-US"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_up.png"/>
          <p:cNvPicPr>
            <a:picLocks noChangeAspect="1"/>
          </p:cNvPicPr>
          <p:nvPr/>
        </p:nvPicPr>
        <p:blipFill>
          <a:blip r:embed="rId2" cstate="print"/>
          <a:stretch>
            <a:fillRect/>
          </a:stretch>
        </p:blipFill>
        <p:spPr>
          <a:xfrm>
            <a:off x="0" y="1342255"/>
            <a:ext cx="3448532" cy="5515745"/>
          </a:xfrm>
          <a:prstGeom prst="rect">
            <a:avLst/>
          </a:prstGeom>
        </p:spPr>
      </p:pic>
      <p:sp>
        <p:nvSpPr>
          <p:cNvPr id="3" name="TextBox 2"/>
          <p:cNvSpPr txBox="1"/>
          <p:nvPr/>
        </p:nvSpPr>
        <p:spPr>
          <a:xfrm>
            <a:off x="3581400" y="1371600"/>
            <a:ext cx="4975786" cy="646331"/>
          </a:xfrm>
          <a:prstGeom prst="rect">
            <a:avLst/>
          </a:prstGeom>
          <a:noFill/>
        </p:spPr>
        <p:txBody>
          <a:bodyPr wrap="square" rtlCol="0">
            <a:spAutoFit/>
          </a:bodyPr>
          <a:lstStyle/>
          <a:p>
            <a:r>
              <a:rPr lang="en-US" dirty="0" smtClean="0"/>
              <a:t>Coloration of the field an indicator of plant health</a:t>
            </a:r>
          </a:p>
          <a:p>
            <a:endParaRPr lang="en-US" dirty="0"/>
          </a:p>
        </p:txBody>
      </p:sp>
      <p:sp>
        <p:nvSpPr>
          <p:cNvPr id="4" name="Title 3"/>
          <p:cNvSpPr>
            <a:spLocks noGrp="1"/>
          </p:cNvSpPr>
          <p:nvPr>
            <p:ph type="title"/>
          </p:nvPr>
        </p:nvSpPr>
        <p:spPr>
          <a:xfrm>
            <a:off x="457200" y="152400"/>
            <a:ext cx="8229600" cy="1143000"/>
          </a:xfrm>
        </p:spPr>
        <p:txBody>
          <a:bodyPr>
            <a:normAutofit fontScale="90000"/>
          </a:bodyPr>
          <a:lstStyle/>
          <a:p>
            <a:r>
              <a:rPr lang="en-US" b="1" dirty="0" smtClean="0">
                <a:solidFill>
                  <a:srgbClr val="0000FF"/>
                </a:solidFill>
              </a:rPr>
              <a:t>Evidence for Flux </a:t>
            </a:r>
            <a:r>
              <a:rPr lang="en-US" b="1" dirty="0">
                <a:solidFill>
                  <a:srgbClr val="0000FF"/>
                </a:solidFill>
              </a:rPr>
              <a:t>V</a:t>
            </a:r>
            <a:r>
              <a:rPr lang="en-US" b="1" dirty="0" smtClean="0">
                <a:solidFill>
                  <a:srgbClr val="0000FF"/>
                </a:solidFill>
              </a:rPr>
              <a:t>ariability </a:t>
            </a:r>
            <a:r>
              <a:rPr lang="en-US" b="1" dirty="0">
                <a:solidFill>
                  <a:srgbClr val="0000FF"/>
                </a:solidFill>
              </a:rPr>
              <a:t>I</a:t>
            </a:r>
            <a:r>
              <a:rPr lang="en-US" b="1" dirty="0" smtClean="0">
                <a:solidFill>
                  <a:srgbClr val="0000FF"/>
                </a:solidFill>
              </a:rPr>
              <a:t>nduced by Crop Management in</a:t>
            </a:r>
            <a:r>
              <a:rPr lang="en-US" b="1" dirty="0" smtClean="0"/>
              <a:t> </a:t>
            </a:r>
            <a:r>
              <a:rPr lang="en-US" b="1" dirty="0" smtClean="0">
                <a:solidFill>
                  <a:srgbClr val="FF0000"/>
                </a:solidFill>
              </a:rPr>
              <a:t>CWEX-11</a:t>
            </a:r>
            <a:endParaRPr lang="en-US" b="1" dirty="0">
              <a:solidFill>
                <a:srgbClr val="FF0000"/>
              </a:solidFill>
            </a:endParaRPr>
          </a:p>
        </p:txBody>
      </p:sp>
      <p:sp>
        <p:nvSpPr>
          <p:cNvPr id="5" name="Oval 4"/>
          <p:cNvSpPr/>
          <p:nvPr/>
        </p:nvSpPr>
        <p:spPr>
          <a:xfrm>
            <a:off x="1524000" y="2057400"/>
            <a:ext cx="914400" cy="1143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rot="5400000">
            <a:off x="1295400" y="6248400"/>
            <a:ext cx="38100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1143000" y="4572000"/>
            <a:ext cx="3810000" cy="1905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33400" y="6172200"/>
            <a:ext cx="16764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H="1" flipV="1">
            <a:off x="1981200" y="2590800"/>
            <a:ext cx="1905000" cy="76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2057400" y="2438400"/>
            <a:ext cx="18288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10000" y="2743200"/>
            <a:ext cx="3763081" cy="369332"/>
          </a:xfrm>
          <a:prstGeom prst="rect">
            <a:avLst/>
          </a:prstGeom>
          <a:noFill/>
        </p:spPr>
        <p:txBody>
          <a:bodyPr wrap="none" rtlCol="0">
            <a:spAutoFit/>
          </a:bodyPr>
          <a:lstStyle/>
          <a:p>
            <a:r>
              <a:rPr lang="en-US" dirty="0" smtClean="0"/>
              <a:t>“Refuge” and non-refuge buffer strips </a:t>
            </a:r>
            <a:endParaRPr lang="en-US" dirty="0"/>
          </a:p>
        </p:txBody>
      </p:sp>
      <p:sp>
        <p:nvSpPr>
          <p:cNvPr id="25" name="TextBox 24"/>
          <p:cNvSpPr txBox="1"/>
          <p:nvPr/>
        </p:nvSpPr>
        <p:spPr>
          <a:xfrm>
            <a:off x="152400" y="2514600"/>
            <a:ext cx="1447800" cy="646331"/>
          </a:xfrm>
          <a:prstGeom prst="rect">
            <a:avLst/>
          </a:prstGeom>
          <a:noFill/>
        </p:spPr>
        <p:txBody>
          <a:bodyPr wrap="square" rtlCol="0">
            <a:spAutoFit/>
          </a:bodyPr>
          <a:lstStyle/>
          <a:p>
            <a:r>
              <a:rPr lang="en-US" b="1" dirty="0" smtClean="0">
                <a:solidFill>
                  <a:schemeClr val="bg1"/>
                </a:solidFill>
              </a:rPr>
              <a:t>No-till, corn</a:t>
            </a:r>
          </a:p>
          <a:p>
            <a:r>
              <a:rPr lang="en-US" b="1" dirty="0" smtClean="0">
                <a:solidFill>
                  <a:schemeClr val="bg1"/>
                </a:solidFill>
              </a:rPr>
              <a:t>on soybean</a:t>
            </a:r>
            <a:endParaRPr lang="en-US" b="1" dirty="0">
              <a:solidFill>
                <a:schemeClr val="bg1"/>
              </a:solidFill>
            </a:endParaRPr>
          </a:p>
        </p:txBody>
      </p:sp>
      <p:sp>
        <p:nvSpPr>
          <p:cNvPr id="28" name="TextBox 27"/>
          <p:cNvSpPr txBox="1"/>
          <p:nvPr/>
        </p:nvSpPr>
        <p:spPr>
          <a:xfrm>
            <a:off x="304800" y="3505200"/>
            <a:ext cx="1981200" cy="646331"/>
          </a:xfrm>
          <a:prstGeom prst="rect">
            <a:avLst/>
          </a:prstGeom>
          <a:noFill/>
        </p:spPr>
        <p:txBody>
          <a:bodyPr wrap="square" rtlCol="0">
            <a:spAutoFit/>
          </a:bodyPr>
          <a:lstStyle/>
          <a:p>
            <a:r>
              <a:rPr lang="en-US" b="1" dirty="0" smtClean="0">
                <a:solidFill>
                  <a:schemeClr val="bg1"/>
                </a:solidFill>
              </a:rPr>
              <a:t>Corn on soybean,</a:t>
            </a:r>
          </a:p>
          <a:p>
            <a:r>
              <a:rPr lang="en-US" b="1" dirty="0" smtClean="0">
                <a:solidFill>
                  <a:schemeClr val="bg1"/>
                </a:solidFill>
              </a:rPr>
              <a:t>conventional till</a:t>
            </a:r>
            <a:endParaRPr lang="en-US" b="1" dirty="0">
              <a:solidFill>
                <a:schemeClr val="bg1"/>
              </a:solidFill>
            </a:endParaRPr>
          </a:p>
        </p:txBody>
      </p:sp>
      <p:sp>
        <p:nvSpPr>
          <p:cNvPr id="29" name="TextBox 28"/>
          <p:cNvSpPr txBox="1"/>
          <p:nvPr/>
        </p:nvSpPr>
        <p:spPr>
          <a:xfrm>
            <a:off x="5029200" y="4267200"/>
            <a:ext cx="2991781" cy="646331"/>
          </a:xfrm>
          <a:prstGeom prst="rect">
            <a:avLst/>
          </a:prstGeom>
          <a:noFill/>
        </p:spPr>
        <p:txBody>
          <a:bodyPr wrap="none" rtlCol="0">
            <a:spAutoFit/>
          </a:bodyPr>
          <a:lstStyle/>
          <a:p>
            <a:r>
              <a:rPr lang="en-US" dirty="0" smtClean="0"/>
              <a:t>Special treatment strips south</a:t>
            </a:r>
          </a:p>
          <a:p>
            <a:r>
              <a:rPr lang="en-US" dirty="0" smtClean="0"/>
              <a:t>of the upwind flux towers</a:t>
            </a:r>
            <a:endParaRPr lang="en-US" dirty="0"/>
          </a:p>
        </p:txBody>
      </p:sp>
      <p:sp>
        <p:nvSpPr>
          <p:cNvPr id="30" name="TextBox 29"/>
          <p:cNvSpPr txBox="1"/>
          <p:nvPr/>
        </p:nvSpPr>
        <p:spPr>
          <a:xfrm>
            <a:off x="228600" y="5486400"/>
            <a:ext cx="2080378" cy="369332"/>
          </a:xfrm>
          <a:prstGeom prst="rect">
            <a:avLst/>
          </a:prstGeom>
          <a:noFill/>
        </p:spPr>
        <p:txBody>
          <a:bodyPr wrap="none" rtlCol="0">
            <a:spAutoFit/>
          </a:bodyPr>
          <a:lstStyle/>
          <a:p>
            <a:r>
              <a:rPr lang="en-US" b="1" dirty="0" smtClean="0">
                <a:solidFill>
                  <a:schemeClr val="bg1"/>
                </a:solidFill>
              </a:rPr>
              <a:t>No-till, corn on corn</a:t>
            </a:r>
            <a:endParaRPr lang="en-US" b="1" dirty="0">
              <a:solidFill>
                <a:schemeClr val="bg1"/>
              </a:solidFill>
            </a:endParaRPr>
          </a:p>
        </p:txBody>
      </p:sp>
      <p:cxnSp>
        <p:nvCxnSpPr>
          <p:cNvPr id="31" name="Straight Arrow Connector 30"/>
          <p:cNvCxnSpPr/>
          <p:nvPr/>
        </p:nvCxnSpPr>
        <p:spPr>
          <a:xfrm flipH="1">
            <a:off x="1905000" y="3886200"/>
            <a:ext cx="228600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14800" y="3505200"/>
            <a:ext cx="4876800" cy="646331"/>
          </a:xfrm>
          <a:prstGeom prst="rect">
            <a:avLst/>
          </a:prstGeom>
          <a:noFill/>
        </p:spPr>
        <p:txBody>
          <a:bodyPr wrap="square" rtlCol="0">
            <a:spAutoFit/>
          </a:bodyPr>
          <a:lstStyle/>
          <a:p>
            <a:r>
              <a:rPr lang="en-US" dirty="0" smtClean="0"/>
              <a:t>Lighter color field in similar location for poor drainage areas</a:t>
            </a:r>
            <a:endParaRPr lang="en-US" dirty="0"/>
          </a:p>
        </p:txBody>
      </p:sp>
      <p:sp>
        <p:nvSpPr>
          <p:cNvPr id="44" name="TextBox 43"/>
          <p:cNvSpPr txBox="1"/>
          <p:nvPr/>
        </p:nvSpPr>
        <p:spPr>
          <a:xfrm>
            <a:off x="3962400" y="1676400"/>
            <a:ext cx="4724400" cy="923330"/>
          </a:xfrm>
          <a:prstGeom prst="rect">
            <a:avLst/>
          </a:prstGeom>
          <a:noFill/>
          <a:ln w="31750">
            <a:noFill/>
          </a:ln>
        </p:spPr>
        <p:txBody>
          <a:bodyPr wrap="square" rtlCol="0">
            <a:spAutoFit/>
          </a:bodyPr>
          <a:lstStyle/>
          <a:p>
            <a:r>
              <a:rPr lang="en-US" dirty="0" smtClean="0"/>
              <a:t>Darker green fields at NCAR-3 and 4, indicate cooler leaf temperature </a:t>
            </a:r>
            <a:r>
              <a:rPr lang="en-US" dirty="0" smtClean="0">
                <a:sym typeface="Wingdings" pitchFamily="2" charset="2"/>
              </a:rPr>
              <a:t> increased transpiration and carbon assimilation?</a:t>
            </a:r>
            <a:endParaRPr lang="en-US" dirty="0"/>
          </a:p>
        </p:txBody>
      </p:sp>
      <p:sp>
        <p:nvSpPr>
          <p:cNvPr id="21" name="TextBox 20"/>
          <p:cNvSpPr txBox="1"/>
          <p:nvPr/>
        </p:nvSpPr>
        <p:spPr>
          <a:xfrm>
            <a:off x="3886200" y="5638800"/>
            <a:ext cx="4813882" cy="646331"/>
          </a:xfrm>
          <a:prstGeom prst="rect">
            <a:avLst/>
          </a:prstGeom>
          <a:noFill/>
          <a:ln w="25400">
            <a:solidFill>
              <a:srgbClr val="0000FF"/>
            </a:solidFill>
          </a:ln>
        </p:spPr>
        <p:txBody>
          <a:bodyPr wrap="none" rtlCol="0">
            <a:spAutoFit/>
          </a:bodyPr>
          <a:lstStyle/>
          <a:p>
            <a:r>
              <a:rPr lang="en-US" dirty="0" smtClean="0">
                <a:solidFill>
                  <a:srgbClr val="FF0000"/>
                </a:solidFill>
              </a:rPr>
              <a:t>Stick to showing crop flux differences in CWEX-10</a:t>
            </a:r>
          </a:p>
          <a:p>
            <a:r>
              <a:rPr lang="en-US" dirty="0" smtClean="0">
                <a:solidFill>
                  <a:srgbClr val="FF0000"/>
                </a:solidFill>
              </a:rPr>
              <a:t>(on same managed field)</a:t>
            </a:r>
            <a:endParaRPr lang="en-US" dirty="0">
              <a:solidFill>
                <a:srgbClr val="FF0000"/>
              </a:solidFill>
            </a:endParaRPr>
          </a:p>
        </p:txBody>
      </p:sp>
    </p:spTree>
    <p:extLst>
      <p:ext uri="{BB962C8B-B14F-4D97-AF65-F5344CB8AC3E}">
        <p14:creationId xmlns:p14="http://schemas.microsoft.com/office/powerpoint/2010/main" xmlns="" val="4398598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solidFill>
                  <a:srgbClr val="0000FF"/>
                </a:solidFill>
              </a:rPr>
              <a:t>Closer Examination of H, </a:t>
            </a:r>
            <a:r>
              <a:rPr lang="en-US" b="1" dirty="0" err="1" smtClean="0">
                <a:solidFill>
                  <a:srgbClr val="0000FF"/>
                </a:solidFill>
                <a:latin typeface="Symbol" pitchFamily="18" charset="2"/>
              </a:rPr>
              <a:t>l</a:t>
            </a:r>
            <a:r>
              <a:rPr lang="en-US" b="1" dirty="0" err="1" smtClean="0">
                <a:solidFill>
                  <a:srgbClr val="0000FF"/>
                </a:solidFill>
              </a:rPr>
              <a:t>E</a:t>
            </a:r>
            <a:r>
              <a:rPr lang="en-US" b="1" dirty="0" smtClean="0">
                <a:solidFill>
                  <a:srgbClr val="0000FF"/>
                </a:solidFill>
              </a:rPr>
              <a:t>, and CO</a:t>
            </a:r>
            <a:r>
              <a:rPr lang="en-US" b="1" baseline="-25000" dirty="0" smtClean="0">
                <a:solidFill>
                  <a:srgbClr val="0000FF"/>
                </a:solidFill>
              </a:rPr>
              <a:t>2</a:t>
            </a:r>
            <a:r>
              <a:rPr lang="en-US" b="1" dirty="0" smtClean="0">
                <a:solidFill>
                  <a:srgbClr val="0000FF"/>
                </a:solidFill>
              </a:rPr>
              <a:t> flux</a:t>
            </a:r>
            <a:endParaRPr lang="en-US" b="1" dirty="0">
              <a:solidFill>
                <a:srgbClr val="0000FF"/>
              </a:solidFill>
            </a:endParaRPr>
          </a:p>
        </p:txBody>
      </p:sp>
      <p:sp>
        <p:nvSpPr>
          <p:cNvPr id="7" name="Content Placeholder 6"/>
          <p:cNvSpPr>
            <a:spLocks noGrp="1"/>
          </p:cNvSpPr>
          <p:nvPr>
            <p:ph idx="1"/>
          </p:nvPr>
        </p:nvSpPr>
        <p:spPr>
          <a:xfrm>
            <a:off x="0" y="838200"/>
            <a:ext cx="8534400" cy="5791200"/>
          </a:xfrm>
        </p:spPr>
        <p:txBody>
          <a:bodyPr>
            <a:normAutofit/>
          </a:bodyPr>
          <a:lstStyle/>
          <a:p>
            <a:r>
              <a:rPr lang="en-US" dirty="0" smtClean="0"/>
              <a:t>Consider differences in flux as a composite of the following factors in addition to turbines:</a:t>
            </a:r>
          </a:p>
          <a:p>
            <a:pPr lvl="1"/>
            <a:r>
              <a:rPr lang="en-US" dirty="0" smtClean="0"/>
              <a:t>Agricultural management decisions (tillage, chemical application, crop hybrid, plant density)</a:t>
            </a:r>
          </a:p>
          <a:p>
            <a:pPr lvl="1"/>
            <a:r>
              <a:rPr lang="en-US" dirty="0" smtClean="0"/>
              <a:t>Soil (drainage, moisture, </a:t>
            </a:r>
          </a:p>
          <a:p>
            <a:pPr lvl="1">
              <a:buNone/>
            </a:pPr>
            <a:r>
              <a:rPr lang="en-US" dirty="0" smtClean="0"/>
              <a:t>temperature, chemistry)</a:t>
            </a:r>
          </a:p>
          <a:p>
            <a:pPr lvl="1"/>
            <a:r>
              <a:rPr lang="en-US" dirty="0" smtClean="0"/>
              <a:t>Physiological stage of the crop</a:t>
            </a:r>
          </a:p>
          <a:p>
            <a:pPr lvl="1"/>
            <a:endParaRPr lang="en-US" dirty="0" smtClean="0"/>
          </a:p>
          <a:p>
            <a:endParaRPr lang="en-US" dirty="0"/>
          </a:p>
        </p:txBody>
      </p:sp>
      <p:pic>
        <p:nvPicPr>
          <p:cNvPr id="29698" name="Picture 2" descr="http://www.ipm.iastate.edu/ipm/icm/files/images/CornTassels01_0.jpg"/>
          <p:cNvPicPr>
            <a:picLocks noChangeAspect="1" noChangeArrowheads="1"/>
          </p:cNvPicPr>
          <p:nvPr/>
        </p:nvPicPr>
        <p:blipFill>
          <a:blip r:embed="rId2" cstate="print"/>
          <a:srcRect/>
          <a:stretch>
            <a:fillRect/>
          </a:stretch>
        </p:blipFill>
        <p:spPr bwMode="auto">
          <a:xfrm>
            <a:off x="381000" y="4724400"/>
            <a:ext cx="2743200" cy="1796143"/>
          </a:xfrm>
          <a:prstGeom prst="rect">
            <a:avLst/>
          </a:prstGeom>
          <a:noFill/>
        </p:spPr>
      </p:pic>
      <p:pic>
        <p:nvPicPr>
          <p:cNvPr id="29700" name="Picture 4" descr="http://www.iptv.org/iowapathways/images/a_000088_large.jpg"/>
          <p:cNvPicPr>
            <a:picLocks noChangeAspect="1" noChangeArrowheads="1"/>
          </p:cNvPicPr>
          <p:nvPr/>
        </p:nvPicPr>
        <p:blipFill>
          <a:blip r:embed="rId3" cstate="print"/>
          <a:srcRect/>
          <a:stretch>
            <a:fillRect/>
          </a:stretch>
        </p:blipFill>
        <p:spPr bwMode="auto">
          <a:xfrm>
            <a:off x="6248400" y="4495800"/>
            <a:ext cx="2554941" cy="1828800"/>
          </a:xfrm>
          <a:prstGeom prst="rect">
            <a:avLst/>
          </a:prstGeom>
          <a:noFill/>
        </p:spPr>
      </p:pic>
      <p:pic>
        <p:nvPicPr>
          <p:cNvPr id="29702" name="Picture 6" descr="http://climatelab.org/@api/deki/files/529/=No_Till_Image.jpg"/>
          <p:cNvPicPr>
            <a:picLocks noChangeAspect="1" noChangeArrowheads="1"/>
          </p:cNvPicPr>
          <p:nvPr/>
        </p:nvPicPr>
        <p:blipFill>
          <a:blip r:embed="rId4" cstate="print"/>
          <a:srcRect/>
          <a:stretch>
            <a:fillRect/>
          </a:stretch>
        </p:blipFill>
        <p:spPr bwMode="auto">
          <a:xfrm>
            <a:off x="6400800" y="2590800"/>
            <a:ext cx="2514600" cy="1629252"/>
          </a:xfrm>
          <a:prstGeom prst="rect">
            <a:avLst/>
          </a:prstGeom>
          <a:noFill/>
        </p:spPr>
      </p:pic>
      <p:sp>
        <p:nvSpPr>
          <p:cNvPr id="8" name="TextBox 7"/>
          <p:cNvSpPr txBox="1"/>
          <p:nvPr/>
        </p:nvSpPr>
        <p:spPr>
          <a:xfrm>
            <a:off x="5791200" y="4126468"/>
            <a:ext cx="909864" cy="369332"/>
          </a:xfrm>
          <a:prstGeom prst="rect">
            <a:avLst/>
          </a:prstGeom>
          <a:noFill/>
        </p:spPr>
        <p:txBody>
          <a:bodyPr wrap="none" rtlCol="0">
            <a:spAutoFit/>
          </a:bodyPr>
          <a:lstStyle/>
          <a:p>
            <a:r>
              <a:rPr lang="en-US" dirty="0" smtClean="0"/>
              <a:t>strip-till</a:t>
            </a:r>
            <a:endParaRPr lang="en-US" dirty="0"/>
          </a:p>
        </p:txBody>
      </p:sp>
      <p:sp>
        <p:nvSpPr>
          <p:cNvPr id="9" name="TextBox 8"/>
          <p:cNvSpPr txBox="1"/>
          <p:nvPr/>
        </p:nvSpPr>
        <p:spPr>
          <a:xfrm>
            <a:off x="3124200" y="5105400"/>
            <a:ext cx="2379882" cy="1200329"/>
          </a:xfrm>
          <a:prstGeom prst="rect">
            <a:avLst/>
          </a:prstGeom>
          <a:noFill/>
        </p:spPr>
        <p:txBody>
          <a:bodyPr wrap="none" rtlCol="0">
            <a:spAutoFit/>
          </a:bodyPr>
          <a:lstStyle/>
          <a:p>
            <a:r>
              <a:rPr lang="en-US" dirty="0" smtClean="0"/>
              <a:t>larger CO</a:t>
            </a:r>
            <a:r>
              <a:rPr lang="en-US" baseline="-25000" dirty="0" smtClean="0"/>
              <a:t>2</a:t>
            </a:r>
            <a:r>
              <a:rPr lang="en-US" dirty="0" smtClean="0"/>
              <a:t> flux</a:t>
            </a:r>
          </a:p>
          <a:p>
            <a:r>
              <a:rPr lang="en-US" dirty="0" smtClean="0"/>
              <a:t>when crop is at</a:t>
            </a:r>
          </a:p>
          <a:p>
            <a:r>
              <a:rPr lang="en-US" dirty="0" smtClean="0"/>
              <a:t>maximum transpiration</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b="1" dirty="0" smtClean="0">
                <a:solidFill>
                  <a:srgbClr val="0000FF"/>
                </a:solidFill>
              </a:rPr>
              <a:t>Turbine-related factors Energy and CO</a:t>
            </a:r>
            <a:r>
              <a:rPr lang="en-US" sz="3600" b="1" baseline="-25000" dirty="0" smtClean="0">
                <a:solidFill>
                  <a:srgbClr val="0000FF"/>
                </a:solidFill>
              </a:rPr>
              <a:t>2</a:t>
            </a:r>
            <a:r>
              <a:rPr lang="en-US" sz="3600" b="1" dirty="0" smtClean="0">
                <a:solidFill>
                  <a:srgbClr val="0000FF"/>
                </a:solidFill>
              </a:rPr>
              <a:t> fluxes</a:t>
            </a:r>
            <a:endParaRPr lang="en-US" sz="3600" b="1" dirty="0">
              <a:solidFill>
                <a:srgbClr val="0000FF"/>
              </a:solidFill>
            </a:endParaRPr>
          </a:p>
        </p:txBody>
      </p:sp>
      <p:sp>
        <p:nvSpPr>
          <p:cNvPr id="7" name="Content Placeholder 6"/>
          <p:cNvSpPr>
            <a:spLocks noGrp="1"/>
          </p:cNvSpPr>
          <p:nvPr>
            <p:ph idx="1"/>
          </p:nvPr>
        </p:nvSpPr>
        <p:spPr>
          <a:xfrm>
            <a:off x="228600" y="914400"/>
            <a:ext cx="8915400" cy="5943600"/>
          </a:xfrm>
        </p:spPr>
        <p:txBody>
          <a:bodyPr>
            <a:normAutofit/>
          </a:bodyPr>
          <a:lstStyle/>
          <a:p>
            <a:r>
              <a:rPr lang="en-US" sz="2600" dirty="0" smtClean="0"/>
              <a:t>Consider differences in flux as a composite of the following wind turbine factors:</a:t>
            </a:r>
          </a:p>
          <a:p>
            <a:pPr lvl="1"/>
            <a:r>
              <a:rPr lang="en-US" sz="2600" dirty="0" smtClean="0"/>
              <a:t>Hub height wind speed  (C</a:t>
            </a:r>
            <a:r>
              <a:rPr lang="en-US" sz="2600" baseline="-25000" dirty="0" smtClean="0"/>
              <a:t>TKE</a:t>
            </a:r>
            <a:r>
              <a:rPr lang="en-US" sz="2600" dirty="0" smtClean="0"/>
              <a:t> ~ C</a:t>
            </a:r>
            <a:r>
              <a:rPr lang="en-US" sz="2600" baseline="-25000" dirty="0" smtClean="0"/>
              <a:t>T</a:t>
            </a:r>
            <a:r>
              <a:rPr lang="en-US" sz="2600" dirty="0" smtClean="0"/>
              <a:t>(</a:t>
            </a:r>
            <a:r>
              <a:rPr lang="en-US" sz="2600" i="1" dirty="0" smtClean="0"/>
              <a:t>U</a:t>
            </a:r>
            <a:r>
              <a:rPr lang="en-US" sz="2600" dirty="0" smtClean="0"/>
              <a:t>) – C</a:t>
            </a:r>
            <a:r>
              <a:rPr lang="en-US" sz="2600" baseline="-25000" dirty="0" smtClean="0"/>
              <a:t>p </a:t>
            </a:r>
            <a:r>
              <a:rPr lang="en-US" sz="2600" dirty="0" smtClean="0"/>
              <a:t>(</a:t>
            </a:r>
            <a:r>
              <a:rPr lang="en-US" sz="2600" i="1" dirty="0" smtClean="0"/>
              <a:t>U</a:t>
            </a:r>
            <a:r>
              <a:rPr lang="en-US" sz="2600" dirty="0" smtClean="0"/>
              <a:t>)</a:t>
            </a:r>
          </a:p>
          <a:p>
            <a:pPr lvl="1"/>
            <a:r>
              <a:rPr lang="en-US" sz="2600" dirty="0" smtClean="0"/>
              <a:t>Temporal changes in speed, direction, and thermal stability influence the structure of the wake</a:t>
            </a:r>
          </a:p>
          <a:p>
            <a:pPr lvl="1"/>
            <a:endParaRPr lang="en-US" sz="2600" dirty="0" smtClean="0"/>
          </a:p>
          <a:p>
            <a:pPr lvl="2"/>
            <a:endParaRPr lang="en-US" sz="2900" dirty="0" smtClean="0"/>
          </a:p>
          <a:p>
            <a:pPr lvl="2"/>
            <a:endParaRPr lang="en-US" sz="2900" dirty="0" smtClean="0"/>
          </a:p>
          <a:p>
            <a:pPr lvl="2"/>
            <a:endParaRPr lang="en-US" sz="2900" dirty="0" smtClean="0"/>
          </a:p>
          <a:p>
            <a:pPr lvl="2"/>
            <a:endParaRPr lang="en-US" sz="2900" dirty="0" smtClean="0"/>
          </a:p>
          <a:p>
            <a:pPr lvl="2"/>
            <a:endParaRPr lang="en-US" sz="2900" dirty="0" smtClean="0"/>
          </a:p>
          <a:p>
            <a:pPr lvl="3">
              <a:buNone/>
            </a:pPr>
            <a:endParaRPr lang="en-US" sz="2600" dirty="0" smtClean="0"/>
          </a:p>
          <a:p>
            <a:pPr lvl="1"/>
            <a:endParaRPr lang="en-US" dirty="0" smtClean="0"/>
          </a:p>
          <a:p>
            <a:pPr lvl="3"/>
            <a:endParaRPr lang="en-US" dirty="0" smtClean="0"/>
          </a:p>
          <a:p>
            <a:pPr lvl="1"/>
            <a:endParaRPr lang="en-US" dirty="0" smtClean="0"/>
          </a:p>
          <a:p>
            <a:endParaRPr lang="en-US" dirty="0"/>
          </a:p>
        </p:txBody>
      </p:sp>
      <p:pic>
        <p:nvPicPr>
          <p:cNvPr id="28674" name="Picture 2" descr="http://www.ict-aeolus.eu/SimWindFarm/images/wake2.png"/>
          <p:cNvPicPr>
            <a:picLocks noChangeAspect="1" noChangeArrowheads="1"/>
          </p:cNvPicPr>
          <p:nvPr/>
        </p:nvPicPr>
        <p:blipFill>
          <a:blip r:embed="rId2" cstate="print"/>
          <a:srcRect/>
          <a:stretch>
            <a:fillRect/>
          </a:stretch>
        </p:blipFill>
        <p:spPr bwMode="auto">
          <a:xfrm>
            <a:off x="381000" y="3429000"/>
            <a:ext cx="3572911" cy="2590800"/>
          </a:xfrm>
          <a:prstGeom prst="rect">
            <a:avLst/>
          </a:prstGeom>
          <a:noFill/>
        </p:spPr>
      </p:pic>
      <p:sp>
        <p:nvSpPr>
          <p:cNvPr id="5" name="TextBox 4"/>
          <p:cNvSpPr txBox="1"/>
          <p:nvPr/>
        </p:nvSpPr>
        <p:spPr>
          <a:xfrm>
            <a:off x="2438400" y="3048000"/>
            <a:ext cx="6705600" cy="369332"/>
          </a:xfrm>
          <a:prstGeom prst="rect">
            <a:avLst/>
          </a:prstGeom>
          <a:noFill/>
        </p:spPr>
        <p:txBody>
          <a:bodyPr wrap="square" rtlCol="0">
            <a:spAutoFit/>
          </a:bodyPr>
          <a:lstStyle/>
          <a:p>
            <a:r>
              <a:rPr lang="en-US" b="1" dirty="0" smtClean="0"/>
              <a:t>wake meandering </a:t>
            </a:r>
            <a:r>
              <a:rPr lang="en-US" dirty="0" smtClean="0"/>
              <a:t>more common in low-wind and sunny conditions?</a:t>
            </a:r>
            <a:endParaRPr lang="en-US" dirty="0"/>
          </a:p>
        </p:txBody>
      </p:sp>
      <p:grpSp>
        <p:nvGrpSpPr>
          <p:cNvPr id="6" name="Group 25"/>
          <p:cNvGrpSpPr/>
          <p:nvPr/>
        </p:nvGrpSpPr>
        <p:grpSpPr>
          <a:xfrm>
            <a:off x="1524000" y="3657600"/>
            <a:ext cx="152400" cy="152400"/>
            <a:chOff x="1143000" y="4953000"/>
            <a:chExt cx="233032" cy="1371600"/>
          </a:xfrm>
        </p:grpSpPr>
        <p:sp>
          <p:nvSpPr>
            <p:cNvPr id="8" name="Rectangle 7"/>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25"/>
          <p:cNvGrpSpPr/>
          <p:nvPr/>
        </p:nvGrpSpPr>
        <p:grpSpPr>
          <a:xfrm>
            <a:off x="2362199" y="3657600"/>
            <a:ext cx="152401" cy="152400"/>
            <a:chOff x="1142998" y="4953000"/>
            <a:chExt cx="233034" cy="1371600"/>
          </a:xfrm>
        </p:grpSpPr>
        <p:sp>
          <p:nvSpPr>
            <p:cNvPr id="21" name="Rectangle 20"/>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V="1">
              <a:off x="1142998"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p:nvPr/>
        </p:nvCxnSpPr>
        <p:spPr>
          <a:xfrm flipH="1">
            <a:off x="1828800" y="3429000"/>
            <a:ext cx="1066800" cy="30480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038600" y="3429000"/>
            <a:ext cx="4736464" cy="1077218"/>
          </a:xfrm>
          <a:prstGeom prst="rect">
            <a:avLst/>
          </a:prstGeom>
          <a:noFill/>
        </p:spPr>
        <p:txBody>
          <a:bodyPr wrap="square" rtlCol="0">
            <a:spAutoFit/>
          </a:bodyPr>
          <a:lstStyle/>
          <a:p>
            <a:r>
              <a:rPr lang="en-US" dirty="0" smtClean="0"/>
              <a:t>Wake is not overhead in the middle flux tower</a:t>
            </a:r>
          </a:p>
          <a:p>
            <a:endParaRPr lang="en-US" sz="1000" dirty="0" smtClean="0"/>
          </a:p>
          <a:p>
            <a:r>
              <a:rPr lang="en-US" dirty="0" smtClean="0"/>
              <a:t>The edge of the wake may only be reaching the surface at NCAR 3</a:t>
            </a:r>
            <a:endParaRPr lang="en-US" dirty="0"/>
          </a:p>
        </p:txBody>
      </p:sp>
      <p:sp>
        <p:nvSpPr>
          <p:cNvPr id="55" name="Rectangle 54"/>
          <p:cNvSpPr/>
          <p:nvPr/>
        </p:nvSpPr>
        <p:spPr>
          <a:xfrm>
            <a:off x="4704335" y="5450905"/>
            <a:ext cx="76201" cy="9906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gonal Stripe 63"/>
          <p:cNvSpPr/>
          <p:nvPr/>
        </p:nvSpPr>
        <p:spPr bwMode="auto">
          <a:xfrm rot="20564232">
            <a:off x="4458791" y="5497139"/>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5" name="Diagonal Stripe 64"/>
          <p:cNvSpPr/>
          <p:nvPr/>
        </p:nvSpPr>
        <p:spPr bwMode="auto">
          <a:xfrm rot="17672842">
            <a:off x="4419916" y="4957158"/>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6" name="Pentagon 65"/>
          <p:cNvSpPr/>
          <p:nvPr/>
        </p:nvSpPr>
        <p:spPr bwMode="auto">
          <a:xfrm rot="8917122" flipH="1">
            <a:off x="4632037" y="5346958"/>
            <a:ext cx="273472" cy="147787"/>
          </a:xfrm>
          <a:prstGeom prst="homePlate">
            <a:avLst>
              <a:gd name="adj" fmla="val 50000"/>
            </a:avLst>
          </a:prstGeom>
          <a:solidFill>
            <a:schemeClr val="bg1">
              <a:lumMod val="50000"/>
            </a:schemeClr>
          </a:solidFill>
          <a:ln>
            <a:solidFill>
              <a:schemeClr val="bg1">
                <a:lumMod val="50000"/>
              </a:schemeClr>
            </a:solidFill>
          </a:ln>
          <a:scene3d>
            <a:camera prst="orthographicFront">
              <a:rot lat="19918564" lon="9070214" rev="202322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8" name="Diagonal Stripe 67"/>
          <p:cNvSpPr/>
          <p:nvPr/>
        </p:nvSpPr>
        <p:spPr bwMode="auto">
          <a:xfrm rot="1203851">
            <a:off x="4847400" y="5045187"/>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9" name="Circular Arrow 68"/>
          <p:cNvSpPr/>
          <p:nvPr/>
        </p:nvSpPr>
        <p:spPr>
          <a:xfrm rot="10800000" flipH="1">
            <a:off x="5009135" y="4993705"/>
            <a:ext cx="477265" cy="12192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70" name="Circular Arrow 69"/>
          <p:cNvSpPr/>
          <p:nvPr/>
        </p:nvSpPr>
        <p:spPr>
          <a:xfrm rot="10519863" flipH="1">
            <a:off x="5601224" y="4722297"/>
            <a:ext cx="643656" cy="1468226"/>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71" name="Circular Arrow 70"/>
          <p:cNvSpPr/>
          <p:nvPr/>
        </p:nvSpPr>
        <p:spPr>
          <a:xfrm rot="10519863" flipH="1">
            <a:off x="6455697" y="4341140"/>
            <a:ext cx="631251" cy="186758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grpSp>
        <p:nvGrpSpPr>
          <p:cNvPr id="72" name="Group 25"/>
          <p:cNvGrpSpPr/>
          <p:nvPr/>
        </p:nvGrpSpPr>
        <p:grpSpPr>
          <a:xfrm>
            <a:off x="4191000" y="6289105"/>
            <a:ext cx="76200" cy="152400"/>
            <a:chOff x="1143000" y="4953000"/>
            <a:chExt cx="233032" cy="1371600"/>
          </a:xfrm>
        </p:grpSpPr>
        <p:sp>
          <p:nvSpPr>
            <p:cNvPr id="73" name="Rectangle 72"/>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4" name="Straight Connector 73"/>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6" name="Straight Connector 85"/>
          <p:cNvCxnSpPr/>
          <p:nvPr/>
        </p:nvCxnSpPr>
        <p:spPr>
          <a:xfrm>
            <a:off x="3276600" y="6400800"/>
            <a:ext cx="5085335" cy="40705"/>
          </a:xfrm>
          <a:prstGeom prst="line">
            <a:avLst/>
          </a:prstGeom>
        </p:spPr>
        <p:style>
          <a:lnRef idx="1">
            <a:schemeClr val="accent1"/>
          </a:lnRef>
          <a:fillRef idx="0">
            <a:schemeClr val="accent1"/>
          </a:fillRef>
          <a:effectRef idx="0">
            <a:schemeClr val="accent1"/>
          </a:effectRef>
          <a:fontRef idx="minor">
            <a:schemeClr val="tx1"/>
          </a:fontRef>
        </p:style>
      </p:cxnSp>
      <p:grpSp>
        <p:nvGrpSpPr>
          <p:cNvPr id="87" name="Group 25"/>
          <p:cNvGrpSpPr/>
          <p:nvPr/>
        </p:nvGrpSpPr>
        <p:grpSpPr>
          <a:xfrm>
            <a:off x="6019800" y="6248400"/>
            <a:ext cx="76200" cy="152400"/>
            <a:chOff x="1143000" y="4953000"/>
            <a:chExt cx="233032" cy="1371600"/>
          </a:xfrm>
        </p:grpSpPr>
        <p:sp>
          <p:nvSpPr>
            <p:cNvPr id="88" name="Rectangle 87"/>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oup 25"/>
          <p:cNvGrpSpPr/>
          <p:nvPr/>
        </p:nvGrpSpPr>
        <p:grpSpPr>
          <a:xfrm>
            <a:off x="7772400" y="6324600"/>
            <a:ext cx="76200" cy="152400"/>
            <a:chOff x="1143000" y="4953000"/>
            <a:chExt cx="233032" cy="1371600"/>
          </a:xfrm>
        </p:grpSpPr>
        <p:sp>
          <p:nvSpPr>
            <p:cNvPr id="101" name="Rectangle 100"/>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2" name="Straight Connector 101"/>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Circular Arrow 112"/>
          <p:cNvSpPr/>
          <p:nvPr/>
        </p:nvSpPr>
        <p:spPr>
          <a:xfrm rot="10519863" flipH="1">
            <a:off x="7290104" y="4077318"/>
            <a:ext cx="762000" cy="229702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14" name="Circular Arrow 113"/>
          <p:cNvSpPr/>
          <p:nvPr/>
        </p:nvSpPr>
        <p:spPr>
          <a:xfrm rot="10519863" flipH="1">
            <a:off x="8079709" y="4167784"/>
            <a:ext cx="817173" cy="2360564"/>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cxnSp>
        <p:nvCxnSpPr>
          <p:cNvPr id="121" name="Straight Connector 120"/>
          <p:cNvCxnSpPr/>
          <p:nvPr/>
        </p:nvCxnSpPr>
        <p:spPr>
          <a:xfrm>
            <a:off x="2895600" y="3429000"/>
            <a:ext cx="1143000" cy="15240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733800" y="6488668"/>
            <a:ext cx="1139886" cy="369332"/>
          </a:xfrm>
          <a:prstGeom prst="rect">
            <a:avLst/>
          </a:prstGeom>
          <a:noFill/>
        </p:spPr>
        <p:txBody>
          <a:bodyPr wrap="square" rtlCol="0">
            <a:spAutoFit/>
          </a:bodyPr>
          <a:lstStyle/>
          <a:p>
            <a:r>
              <a:rPr lang="en-US" b="1" dirty="0" smtClean="0"/>
              <a:t>NCAR 1</a:t>
            </a:r>
            <a:endParaRPr lang="en-US" b="1" dirty="0"/>
          </a:p>
        </p:txBody>
      </p:sp>
      <p:sp>
        <p:nvSpPr>
          <p:cNvPr id="124" name="TextBox 123"/>
          <p:cNvSpPr txBox="1"/>
          <p:nvPr/>
        </p:nvSpPr>
        <p:spPr>
          <a:xfrm>
            <a:off x="5715000" y="6477000"/>
            <a:ext cx="990600" cy="369332"/>
          </a:xfrm>
          <a:prstGeom prst="rect">
            <a:avLst/>
          </a:prstGeom>
          <a:noFill/>
        </p:spPr>
        <p:txBody>
          <a:bodyPr wrap="square" rtlCol="0">
            <a:spAutoFit/>
          </a:bodyPr>
          <a:lstStyle/>
          <a:p>
            <a:r>
              <a:rPr lang="en-US" b="1" dirty="0" smtClean="0"/>
              <a:t>NCAR 2</a:t>
            </a:r>
            <a:endParaRPr lang="en-US" b="1" dirty="0"/>
          </a:p>
        </p:txBody>
      </p:sp>
      <p:sp>
        <p:nvSpPr>
          <p:cNvPr id="125" name="TextBox 124"/>
          <p:cNvSpPr txBox="1"/>
          <p:nvPr/>
        </p:nvSpPr>
        <p:spPr>
          <a:xfrm>
            <a:off x="7467600" y="6477000"/>
            <a:ext cx="987486" cy="369332"/>
          </a:xfrm>
          <a:prstGeom prst="rect">
            <a:avLst/>
          </a:prstGeom>
          <a:noFill/>
        </p:spPr>
        <p:txBody>
          <a:bodyPr wrap="square" rtlCol="0">
            <a:spAutoFit/>
          </a:bodyPr>
          <a:lstStyle/>
          <a:p>
            <a:r>
              <a:rPr lang="en-US" b="1" dirty="0" smtClean="0"/>
              <a:t>NCAR 3</a:t>
            </a:r>
            <a:endParaRPr lang="en-US" b="1" dirty="0"/>
          </a:p>
        </p:txBody>
      </p:sp>
      <p:grpSp>
        <p:nvGrpSpPr>
          <p:cNvPr id="127" name="Group 25"/>
          <p:cNvGrpSpPr/>
          <p:nvPr/>
        </p:nvGrpSpPr>
        <p:grpSpPr>
          <a:xfrm>
            <a:off x="152400" y="3657600"/>
            <a:ext cx="152400" cy="152400"/>
            <a:chOff x="1143000" y="4953000"/>
            <a:chExt cx="233032" cy="1371600"/>
          </a:xfrm>
        </p:grpSpPr>
        <p:sp>
          <p:nvSpPr>
            <p:cNvPr id="128" name="Rectangle 127"/>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9" name="Straight Connector 128"/>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0" name="TextBox 139"/>
          <p:cNvSpPr txBox="1"/>
          <p:nvPr/>
        </p:nvSpPr>
        <p:spPr>
          <a:xfrm>
            <a:off x="0" y="3124200"/>
            <a:ext cx="1139886" cy="369332"/>
          </a:xfrm>
          <a:prstGeom prst="rect">
            <a:avLst/>
          </a:prstGeom>
          <a:noFill/>
        </p:spPr>
        <p:txBody>
          <a:bodyPr wrap="square" rtlCol="0">
            <a:spAutoFit/>
          </a:bodyPr>
          <a:lstStyle/>
          <a:p>
            <a:r>
              <a:rPr lang="en-US" b="1" dirty="0" smtClean="0"/>
              <a:t>NCAR 1</a:t>
            </a:r>
            <a:endParaRPr lang="en-US" b="1" dirty="0"/>
          </a:p>
        </p:txBody>
      </p:sp>
      <p:sp>
        <p:nvSpPr>
          <p:cNvPr id="141" name="TextBox 140"/>
          <p:cNvSpPr txBox="1"/>
          <p:nvPr/>
        </p:nvSpPr>
        <p:spPr>
          <a:xfrm>
            <a:off x="1143000" y="3200400"/>
            <a:ext cx="990600" cy="369332"/>
          </a:xfrm>
          <a:prstGeom prst="rect">
            <a:avLst/>
          </a:prstGeom>
          <a:noFill/>
        </p:spPr>
        <p:txBody>
          <a:bodyPr wrap="square" rtlCol="0">
            <a:spAutoFit/>
          </a:bodyPr>
          <a:lstStyle/>
          <a:p>
            <a:r>
              <a:rPr lang="en-US" b="1" dirty="0" smtClean="0"/>
              <a:t>NCAR 2</a:t>
            </a:r>
            <a:endParaRPr lang="en-US" b="1" dirty="0"/>
          </a:p>
        </p:txBody>
      </p:sp>
      <p:sp>
        <p:nvSpPr>
          <p:cNvPr id="142" name="TextBox 141"/>
          <p:cNvSpPr txBox="1"/>
          <p:nvPr/>
        </p:nvSpPr>
        <p:spPr>
          <a:xfrm>
            <a:off x="2667000" y="3581400"/>
            <a:ext cx="987486" cy="369332"/>
          </a:xfrm>
          <a:prstGeom prst="rect">
            <a:avLst/>
          </a:prstGeom>
          <a:noFill/>
        </p:spPr>
        <p:txBody>
          <a:bodyPr wrap="square" rtlCol="0">
            <a:spAutoFit/>
          </a:bodyPr>
          <a:lstStyle/>
          <a:p>
            <a:r>
              <a:rPr lang="en-US" b="1" dirty="0" smtClean="0"/>
              <a:t>NCAR 3</a:t>
            </a:r>
            <a:endParaRPr lang="en-US" b="1" dirty="0"/>
          </a:p>
        </p:txBody>
      </p:sp>
      <p:sp>
        <p:nvSpPr>
          <p:cNvPr id="144" name="Circular Arrow 143"/>
          <p:cNvSpPr/>
          <p:nvPr/>
        </p:nvSpPr>
        <p:spPr>
          <a:xfrm rot="10800000" flipH="1">
            <a:off x="685800" y="3429000"/>
            <a:ext cx="152400" cy="762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45" name="Circular Arrow 144"/>
          <p:cNvSpPr/>
          <p:nvPr/>
        </p:nvSpPr>
        <p:spPr>
          <a:xfrm rot="10800000" flipH="1">
            <a:off x="1371600" y="3886200"/>
            <a:ext cx="304800" cy="1066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47" name="Circular Arrow 146"/>
          <p:cNvSpPr/>
          <p:nvPr/>
        </p:nvSpPr>
        <p:spPr>
          <a:xfrm rot="10800000" flipH="1">
            <a:off x="3200400" y="4343400"/>
            <a:ext cx="762000" cy="1752607"/>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48" name="Circular Arrow 147"/>
          <p:cNvSpPr/>
          <p:nvPr/>
        </p:nvSpPr>
        <p:spPr>
          <a:xfrm rot="10800000" flipH="1">
            <a:off x="2438400" y="3886200"/>
            <a:ext cx="381000" cy="1295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Tree>
    <p:extLst>
      <p:ext uri="{BB962C8B-B14F-4D97-AF65-F5344CB8AC3E}">
        <p14:creationId xmlns:p14="http://schemas.microsoft.com/office/powerpoint/2010/main" xmlns="" val="19160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solidFill>
                  <a:srgbClr val="0000FF"/>
                </a:solidFill>
              </a:rPr>
              <a:t>Flux analysis sorting procedures</a:t>
            </a:r>
            <a:endParaRPr lang="en-US" b="1" dirty="0">
              <a:solidFill>
                <a:srgbClr val="0000FF"/>
              </a:solidFill>
            </a:endParaRPr>
          </a:p>
        </p:txBody>
      </p:sp>
      <p:sp>
        <p:nvSpPr>
          <p:cNvPr id="3" name="Content Placeholder 2"/>
          <p:cNvSpPr>
            <a:spLocks noGrp="1"/>
          </p:cNvSpPr>
          <p:nvPr>
            <p:ph idx="1"/>
          </p:nvPr>
        </p:nvSpPr>
        <p:spPr>
          <a:xfrm>
            <a:off x="152400" y="914400"/>
            <a:ext cx="8839200" cy="5715000"/>
          </a:xfrm>
        </p:spPr>
        <p:txBody>
          <a:bodyPr>
            <a:noAutofit/>
          </a:bodyPr>
          <a:lstStyle/>
          <a:p>
            <a:r>
              <a:rPr lang="en-US" sz="2000" dirty="0" smtClean="0"/>
              <a:t>Evaluate  30-min flux differences: Downwind-Upwind stations </a:t>
            </a:r>
            <a:r>
              <a:rPr lang="en-US" sz="2000" b="1" dirty="0" smtClean="0"/>
              <a:t>(</a:t>
            </a:r>
            <a:r>
              <a:rPr lang="en-US" sz="2000" b="1" dirty="0" smtClean="0">
                <a:solidFill>
                  <a:srgbClr val="FF0000"/>
                </a:solidFill>
              </a:rPr>
              <a:t>NLAE 2</a:t>
            </a:r>
            <a:r>
              <a:rPr lang="en-US" sz="2000" b="1" dirty="0" smtClean="0"/>
              <a:t>- </a:t>
            </a:r>
            <a:r>
              <a:rPr lang="en-US" sz="2000" b="1" dirty="0" smtClean="0">
                <a:solidFill>
                  <a:schemeClr val="accent1"/>
                </a:solidFill>
              </a:rPr>
              <a:t>NLAE 1</a:t>
            </a:r>
            <a:r>
              <a:rPr lang="en-US" sz="2000" b="1" dirty="0" smtClean="0"/>
              <a:t>) </a:t>
            </a:r>
          </a:p>
          <a:p>
            <a:r>
              <a:rPr lang="en-US" sz="2000" dirty="0" smtClean="0"/>
              <a:t>Sort by a simplified DAY or NIGHT condition removed from transitional PBL events use Net Radiation (Sum of solar and terrestrial radiation)</a:t>
            </a:r>
          </a:p>
          <a:p>
            <a:pPr lvl="1"/>
            <a:r>
              <a:rPr lang="en-US" sz="1800" b="1" dirty="0" smtClean="0"/>
              <a:t>DAY:  </a:t>
            </a:r>
            <a:r>
              <a:rPr lang="en-US" sz="1800" b="1" dirty="0" err="1" smtClean="0"/>
              <a:t>R</a:t>
            </a:r>
            <a:r>
              <a:rPr lang="en-US" sz="1800" b="1" baseline="-25000" dirty="0" err="1" smtClean="0"/>
              <a:t>net</a:t>
            </a:r>
            <a:r>
              <a:rPr lang="en-US" sz="1800" b="1" dirty="0" smtClean="0"/>
              <a:t> &gt; 300 W m</a:t>
            </a:r>
            <a:r>
              <a:rPr lang="en-US" sz="1800" b="1" baseline="30000" dirty="0" smtClean="0"/>
              <a:t>-2</a:t>
            </a:r>
            <a:r>
              <a:rPr lang="en-US" sz="1800" b="1" dirty="0" smtClean="0"/>
              <a:t>, NIGHT:  </a:t>
            </a:r>
            <a:r>
              <a:rPr lang="en-US" sz="1800" b="1" dirty="0" err="1" smtClean="0"/>
              <a:t>R</a:t>
            </a:r>
            <a:r>
              <a:rPr lang="en-US" sz="1800" b="1" baseline="-25000" dirty="0" err="1" smtClean="0"/>
              <a:t>net</a:t>
            </a:r>
            <a:r>
              <a:rPr lang="en-US" sz="1800" b="1" dirty="0" smtClean="0"/>
              <a:t> &lt; 0 W m</a:t>
            </a:r>
            <a:r>
              <a:rPr lang="en-US" sz="1800" b="1" baseline="30000" dirty="0" smtClean="0"/>
              <a:t>-2</a:t>
            </a:r>
          </a:p>
          <a:p>
            <a:r>
              <a:rPr lang="en-US" sz="2000" dirty="0" smtClean="0"/>
              <a:t>Filter bad data periods (rain, instrumentation error)</a:t>
            </a:r>
          </a:p>
          <a:p>
            <a:r>
              <a:rPr lang="en-US" sz="2000" dirty="0" smtClean="0"/>
              <a:t>Use 10-min SCADA to combine all periods when turbines are offline to an OFF composite (similar wind direction as for ON composite)</a:t>
            </a:r>
          </a:p>
          <a:p>
            <a:pPr lvl="1"/>
            <a:r>
              <a:rPr lang="en-US" sz="1800" dirty="0" smtClean="0"/>
              <a:t>2/3 or greater of B1 to B3 turbines ON for 2/3 or greater of 30-minute period: ON</a:t>
            </a:r>
          </a:p>
          <a:p>
            <a:pPr lvl="1"/>
            <a:r>
              <a:rPr lang="en-US" sz="1800" dirty="0" smtClean="0"/>
              <a:t>&lt;2/3 of B1 to B3 turbines ON for &lt;2/3 of 30-minute period: OFF</a:t>
            </a:r>
          </a:p>
          <a:p>
            <a:pPr lvl="1"/>
            <a:r>
              <a:rPr lang="en-US" sz="1800" dirty="0" smtClean="0"/>
              <a:t>Turbines were offline about 75% of the experiment period in 2010</a:t>
            </a:r>
          </a:p>
          <a:p>
            <a:r>
              <a:rPr lang="en-US" sz="2000" dirty="0" smtClean="0"/>
              <a:t>Keep differences in ON and OFF composites only for wind directions that indicate first-line turbine impacts at NLAE 2 tower (SSE to WSW winds)</a:t>
            </a:r>
          </a:p>
          <a:p>
            <a:pPr lvl="1"/>
            <a:r>
              <a:rPr lang="en-US" sz="1800" b="1" dirty="0" smtClean="0">
                <a:solidFill>
                  <a:srgbClr val="00B050"/>
                </a:solidFill>
              </a:rPr>
              <a:t>S-SSE</a:t>
            </a:r>
            <a:r>
              <a:rPr lang="en-US" sz="1800" dirty="0" smtClean="0"/>
              <a:t> (between turbines B2 and B3</a:t>
            </a:r>
          </a:p>
          <a:p>
            <a:pPr lvl="1"/>
            <a:r>
              <a:rPr lang="en-US" sz="1800" b="1" dirty="0" smtClean="0">
                <a:solidFill>
                  <a:srgbClr val="FFC000"/>
                </a:solidFill>
              </a:rPr>
              <a:t>SSW</a:t>
            </a:r>
            <a:r>
              <a:rPr lang="en-US" sz="1800" dirty="0" smtClean="0"/>
              <a:t> (B2 wake)</a:t>
            </a:r>
          </a:p>
          <a:p>
            <a:pPr lvl="1"/>
            <a:r>
              <a:rPr lang="en-US" sz="1800" b="1" dirty="0" smtClean="0">
                <a:solidFill>
                  <a:srgbClr val="C00000"/>
                </a:solidFill>
              </a:rPr>
              <a:t>SW</a:t>
            </a:r>
            <a:r>
              <a:rPr lang="en-US" sz="1800" dirty="0" smtClean="0"/>
              <a:t> (between turbines B1 and B2)</a:t>
            </a:r>
          </a:p>
          <a:p>
            <a:pPr lvl="1"/>
            <a:r>
              <a:rPr lang="en-US" sz="1800" b="1" dirty="0" smtClean="0">
                <a:solidFill>
                  <a:srgbClr val="0070C0"/>
                </a:solidFill>
              </a:rPr>
              <a:t>WSW</a:t>
            </a:r>
            <a:r>
              <a:rPr lang="en-US" sz="1800" dirty="0" smtClean="0"/>
              <a:t> (B1 wake)</a:t>
            </a:r>
          </a:p>
          <a:p>
            <a:pPr lvl="1"/>
            <a:r>
              <a:rPr lang="en-US" sz="1800" b="1" dirty="0" smtClean="0">
                <a:solidFill>
                  <a:srgbClr val="7030A0"/>
                </a:solidFill>
              </a:rPr>
              <a:t>W </a:t>
            </a:r>
            <a:r>
              <a:rPr lang="en-US" sz="1800" dirty="0" smtClean="0"/>
              <a:t>(null)</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Motivation</a:t>
            </a:r>
            <a:endParaRPr lang="en-US" b="1" dirty="0">
              <a:solidFill>
                <a:srgbClr val="0000FF"/>
              </a:solidFill>
            </a:endParaRPr>
          </a:p>
        </p:txBody>
      </p:sp>
      <p:sp>
        <p:nvSpPr>
          <p:cNvPr id="3" name="Content Placeholder 2"/>
          <p:cNvSpPr>
            <a:spLocks noGrp="1"/>
          </p:cNvSpPr>
          <p:nvPr>
            <p:ph idx="1"/>
          </p:nvPr>
        </p:nvSpPr>
        <p:spPr>
          <a:xfrm>
            <a:off x="381000" y="1295400"/>
            <a:ext cx="7620000" cy="4830763"/>
          </a:xfrm>
        </p:spPr>
        <p:txBody>
          <a:bodyPr>
            <a:normAutofit/>
          </a:bodyPr>
          <a:lstStyle/>
          <a:p>
            <a:r>
              <a:rPr lang="en-US" dirty="0" smtClean="0"/>
              <a:t>Convergence of two energy industries in the same geographical area presents an interaction</a:t>
            </a:r>
          </a:p>
          <a:p>
            <a:pPr lvl="1"/>
            <a:r>
              <a:rPr lang="en-US" b="1" dirty="0" smtClean="0"/>
              <a:t>(I): </a:t>
            </a:r>
            <a:r>
              <a:rPr lang="en-US" dirty="0" smtClean="0"/>
              <a:t>Crop and field management impacts on wind power</a:t>
            </a:r>
            <a:endParaRPr lang="en-US" b="1" dirty="0" smtClean="0"/>
          </a:p>
          <a:p>
            <a:pPr lvl="1"/>
            <a:r>
              <a:rPr lang="en-US" b="1" dirty="0" smtClean="0"/>
              <a:t>(II):  </a:t>
            </a:r>
            <a:r>
              <a:rPr lang="en-US" dirty="0" smtClean="0"/>
              <a:t>Wind turbine/wind farm influences on crop microclimate and overall yield</a:t>
            </a:r>
          </a:p>
          <a:p>
            <a:r>
              <a:rPr lang="en-US" dirty="0" smtClean="0"/>
              <a:t>Can strategies of optimization be </a:t>
            </a:r>
          </a:p>
          <a:p>
            <a:pPr>
              <a:buNone/>
            </a:pPr>
            <a:r>
              <a:rPr lang="en-US" dirty="0" smtClean="0"/>
              <a:t> developed by studying this interaction?</a:t>
            </a:r>
          </a:p>
        </p:txBody>
      </p:sp>
      <p:pic>
        <p:nvPicPr>
          <p:cNvPr id="17410" name="Picture 2" descr="https://encrypted-tbn3.gstatic.com/images?q=tbn:ANd9GcRLGCDUMgCdFjdCR41ZJ30TTBThOsaolOMFPfFuaPlkd_RyjcIb"/>
          <p:cNvPicPr>
            <a:picLocks noChangeAspect="1" noChangeArrowheads="1"/>
          </p:cNvPicPr>
          <p:nvPr/>
        </p:nvPicPr>
        <p:blipFill>
          <a:blip r:embed="rId2" cstate="print"/>
          <a:srcRect/>
          <a:stretch>
            <a:fillRect/>
          </a:stretch>
        </p:blipFill>
        <p:spPr bwMode="auto">
          <a:xfrm>
            <a:off x="7239000" y="4774622"/>
            <a:ext cx="381000" cy="359353"/>
          </a:xfrm>
          <a:prstGeom prst="rect">
            <a:avLst/>
          </a:prstGeom>
          <a:noFill/>
        </p:spPr>
      </p:pic>
      <p:sp>
        <p:nvSpPr>
          <p:cNvPr id="5" name="Diagonal Stripe 4"/>
          <p:cNvSpPr/>
          <p:nvPr/>
        </p:nvSpPr>
        <p:spPr bwMode="auto">
          <a:xfrm rot="21310226">
            <a:off x="7049907" y="1870954"/>
            <a:ext cx="1042815" cy="98249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 name="Diagonal Stripe 5"/>
          <p:cNvSpPr/>
          <p:nvPr/>
        </p:nvSpPr>
        <p:spPr bwMode="auto">
          <a:xfrm rot="19473150">
            <a:off x="7636058" y="453680"/>
            <a:ext cx="958483" cy="1150041"/>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7" name="Can 6"/>
          <p:cNvSpPr/>
          <p:nvPr/>
        </p:nvSpPr>
        <p:spPr bwMode="auto">
          <a:xfrm>
            <a:off x="8001000" y="1752600"/>
            <a:ext cx="152400" cy="3276600"/>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8" name="Rectangle 7"/>
          <p:cNvSpPr/>
          <p:nvPr/>
        </p:nvSpPr>
        <p:spPr bwMode="auto">
          <a:xfrm>
            <a:off x="7924800" y="5029200"/>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9" name="Pentagon 8"/>
          <p:cNvSpPr/>
          <p:nvPr/>
        </p:nvSpPr>
        <p:spPr bwMode="auto">
          <a:xfrm flipV="1">
            <a:off x="7848600" y="1600200"/>
            <a:ext cx="381000" cy="2286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1" name="Diagonal Stripe 10"/>
          <p:cNvSpPr/>
          <p:nvPr/>
        </p:nvSpPr>
        <p:spPr bwMode="auto">
          <a:xfrm rot="15600873">
            <a:off x="7862193" y="1896325"/>
            <a:ext cx="1410226" cy="779347"/>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pic>
        <p:nvPicPr>
          <p:cNvPr id="12" name="Picture 2" descr="https://encrypted-tbn3.gstatic.com/images?q=tbn:ANd9GcRLGCDUMgCdFjdCR41ZJ30TTBThOsaolOMFPfFuaPlkd_RyjcIb"/>
          <p:cNvPicPr>
            <a:picLocks noChangeAspect="1" noChangeArrowheads="1"/>
          </p:cNvPicPr>
          <p:nvPr/>
        </p:nvPicPr>
        <p:blipFill>
          <a:blip r:embed="rId2" cstate="print"/>
          <a:srcRect/>
          <a:stretch>
            <a:fillRect/>
          </a:stretch>
        </p:blipFill>
        <p:spPr bwMode="auto">
          <a:xfrm>
            <a:off x="8305800" y="4774622"/>
            <a:ext cx="381000" cy="359353"/>
          </a:xfrm>
          <a:prstGeom prst="rect">
            <a:avLst/>
          </a:prstGeom>
          <a:noFill/>
        </p:spPr>
      </p:pic>
      <p:pic>
        <p:nvPicPr>
          <p:cNvPr id="13" name="Picture 2" descr="https://encrypted-tbn3.gstatic.com/images?q=tbn:ANd9GcRLGCDUMgCdFjdCR41ZJ30TTBThOsaolOMFPfFuaPlkd_RyjcIb"/>
          <p:cNvPicPr>
            <a:picLocks noChangeAspect="1" noChangeArrowheads="1"/>
          </p:cNvPicPr>
          <p:nvPr/>
        </p:nvPicPr>
        <p:blipFill>
          <a:blip r:embed="rId2" cstate="print"/>
          <a:srcRect/>
          <a:stretch>
            <a:fillRect/>
          </a:stretch>
        </p:blipFill>
        <p:spPr bwMode="auto">
          <a:xfrm>
            <a:off x="7543800" y="4800600"/>
            <a:ext cx="381000" cy="359353"/>
          </a:xfrm>
          <a:prstGeom prst="rect">
            <a:avLst/>
          </a:prstGeom>
          <a:noFill/>
        </p:spPr>
      </p:pic>
      <p:pic>
        <p:nvPicPr>
          <p:cNvPr id="14" name="Picture 2" descr="https://encrypted-tbn3.gstatic.com/images?q=tbn:ANd9GcRLGCDUMgCdFjdCR41ZJ30TTBThOsaolOMFPfFuaPlkd_RyjcIb"/>
          <p:cNvPicPr>
            <a:picLocks noChangeAspect="1" noChangeArrowheads="1"/>
          </p:cNvPicPr>
          <p:nvPr/>
        </p:nvPicPr>
        <p:blipFill>
          <a:blip r:embed="rId2" cstate="print"/>
          <a:srcRect/>
          <a:stretch>
            <a:fillRect/>
          </a:stretch>
        </p:blipFill>
        <p:spPr bwMode="auto">
          <a:xfrm>
            <a:off x="8610600" y="4800600"/>
            <a:ext cx="381000" cy="359353"/>
          </a:xfrm>
          <a:prstGeom prst="rect">
            <a:avLst/>
          </a:prstGeom>
          <a:noFill/>
        </p:spPr>
      </p:pic>
      <p:pic>
        <p:nvPicPr>
          <p:cNvPr id="15" name="Picture 2" descr="https://encrypted-tbn3.gstatic.com/images?q=tbn:ANd9GcRLGCDUMgCdFjdCR41ZJ30TTBThOsaolOMFPfFuaPlkd_RyjcIb"/>
          <p:cNvPicPr>
            <a:picLocks noChangeAspect="1" noChangeArrowheads="1"/>
          </p:cNvPicPr>
          <p:nvPr/>
        </p:nvPicPr>
        <p:blipFill>
          <a:blip r:embed="rId2" cstate="print"/>
          <a:srcRect/>
          <a:stretch>
            <a:fillRect/>
          </a:stretch>
        </p:blipFill>
        <p:spPr bwMode="auto">
          <a:xfrm>
            <a:off x="6934200" y="4800600"/>
            <a:ext cx="381000" cy="359353"/>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4_CWEX_NLAE2_wake sectors.tif"/>
          <p:cNvPicPr>
            <a:picLocks noChangeAspect="1"/>
          </p:cNvPicPr>
          <p:nvPr/>
        </p:nvPicPr>
        <p:blipFill>
          <a:blip r:embed="rId2" cstate="print"/>
          <a:stretch>
            <a:fillRect/>
          </a:stretch>
        </p:blipFill>
        <p:spPr>
          <a:xfrm>
            <a:off x="4800600" y="838200"/>
            <a:ext cx="4343400" cy="5391807"/>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r>
              <a:rPr lang="en-US" sz="3600" b="1" dirty="0" smtClean="0">
                <a:solidFill>
                  <a:srgbClr val="0000FF"/>
                </a:solidFill>
              </a:rPr>
              <a:t>Refined filtering detection of wind turbine impacts on </a:t>
            </a:r>
            <a:r>
              <a:rPr lang="en-US" sz="3600" b="1" i="1" dirty="0" smtClean="0">
                <a:solidFill>
                  <a:srgbClr val="0000FF"/>
                </a:solidFill>
              </a:rPr>
              <a:t>H</a:t>
            </a:r>
            <a:r>
              <a:rPr lang="en-US" sz="3600" b="1" dirty="0" smtClean="0">
                <a:solidFill>
                  <a:srgbClr val="0000FF"/>
                </a:solidFill>
              </a:rPr>
              <a:t>, </a:t>
            </a:r>
            <a:r>
              <a:rPr lang="en-US" sz="3600" b="1" dirty="0" err="1" smtClean="0">
                <a:solidFill>
                  <a:srgbClr val="0000FF"/>
                </a:solidFill>
                <a:latin typeface="Symbol" pitchFamily="18" charset="2"/>
              </a:rPr>
              <a:t>l</a:t>
            </a:r>
            <a:r>
              <a:rPr lang="en-US" sz="3600" b="1" dirty="0" err="1" smtClean="0">
                <a:solidFill>
                  <a:srgbClr val="0000FF"/>
                </a:solidFill>
              </a:rPr>
              <a:t>E</a:t>
            </a:r>
            <a:r>
              <a:rPr lang="en-US" sz="3600" b="1" dirty="0" smtClean="0">
                <a:solidFill>
                  <a:srgbClr val="0000FF"/>
                </a:solidFill>
              </a:rPr>
              <a:t>, and CO</a:t>
            </a:r>
            <a:r>
              <a:rPr lang="en-US" sz="3600" b="1" baseline="-25000" dirty="0" smtClean="0">
                <a:solidFill>
                  <a:srgbClr val="0000FF"/>
                </a:solidFill>
              </a:rPr>
              <a:t>2</a:t>
            </a:r>
            <a:r>
              <a:rPr lang="en-US" sz="3600" b="1" dirty="0" smtClean="0">
                <a:solidFill>
                  <a:srgbClr val="0000FF"/>
                </a:solidFill>
              </a:rPr>
              <a:t> fluxes </a:t>
            </a:r>
            <a:endParaRPr lang="en-US" sz="3600" b="1" dirty="0">
              <a:solidFill>
                <a:srgbClr val="0000FF"/>
              </a:solidFill>
            </a:endParaRPr>
          </a:p>
        </p:txBody>
      </p:sp>
      <p:graphicFrame>
        <p:nvGraphicFramePr>
          <p:cNvPr id="8" name="Table 7"/>
          <p:cNvGraphicFramePr>
            <a:graphicFrameLocks noGrp="1"/>
          </p:cNvGraphicFramePr>
          <p:nvPr/>
        </p:nvGraphicFramePr>
        <p:xfrm>
          <a:off x="304800" y="1905000"/>
          <a:ext cx="4495799" cy="3581398"/>
        </p:xfrm>
        <a:graphic>
          <a:graphicData uri="http://schemas.openxmlformats.org/drawingml/2006/table">
            <a:tbl>
              <a:tblPr/>
              <a:tblGrid>
                <a:gridCol w="914400"/>
                <a:gridCol w="2133600"/>
                <a:gridCol w="762000"/>
                <a:gridCol w="685799"/>
              </a:tblGrid>
              <a:tr h="672749">
                <a:tc>
                  <a:txBody>
                    <a:bodyPr/>
                    <a:lstStyle/>
                    <a:p>
                      <a:pPr marL="0" marR="0" algn="ctr">
                        <a:spcBef>
                          <a:spcPts val="0"/>
                        </a:spcBef>
                        <a:spcAft>
                          <a:spcPts val="0"/>
                        </a:spcAft>
                      </a:pPr>
                      <a:r>
                        <a:rPr lang="en-US" sz="1200" b="1" dirty="0">
                          <a:latin typeface="Times New Roman"/>
                          <a:ea typeface="Calibri"/>
                          <a:cs typeface="Times New Roman"/>
                        </a:rPr>
                        <a:t>Case direction</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dirty="0">
                          <a:latin typeface="Times New Roman"/>
                          <a:ea typeface="Calibri"/>
                          <a:cs typeface="Times New Roman"/>
                        </a:rPr>
                        <a:t>Turbine wake</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endParaRPr lang="en-US" sz="1200">
                        <a:latin typeface="Times New Roman"/>
                        <a:ea typeface="Calibri"/>
                        <a:cs typeface="Times New Roman"/>
                      </a:endParaRPr>
                    </a:p>
                    <a:p>
                      <a:pPr marL="0" marR="0">
                        <a:spcBef>
                          <a:spcPts val="0"/>
                        </a:spcBef>
                        <a:spcAft>
                          <a:spcPts val="0"/>
                        </a:spcAft>
                      </a:pPr>
                      <a:r>
                        <a:rPr lang="en-US" sz="1100" b="1">
                          <a:solidFill>
                            <a:srgbClr val="000000"/>
                          </a:solidFill>
                          <a:latin typeface="Times New Roman"/>
                          <a:ea typeface="Times New Roman"/>
                          <a:cs typeface="Times New Roman"/>
                        </a:rPr>
                        <a:t>Sample size (N)</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endParaRPr lang="en-US" sz="1200">
                        <a:latin typeface="Times New Roman"/>
                        <a:ea typeface="Calibri"/>
                        <a:cs typeface="Times New Roman"/>
                      </a:endParaRPr>
                    </a:p>
                    <a:p>
                      <a:pPr marL="0" marR="0">
                        <a:spcBef>
                          <a:spcPts val="0"/>
                        </a:spcBef>
                        <a:spcAft>
                          <a:spcPts val="0"/>
                        </a:spcAft>
                      </a:pPr>
                      <a:r>
                        <a:rPr lang="en-US" sz="1100" b="1">
                          <a:solidFill>
                            <a:srgbClr val="000000"/>
                          </a:solidFill>
                          <a:latin typeface="Times New Roman"/>
                          <a:ea typeface="Times New Roman"/>
                          <a:cs typeface="Times New Roman"/>
                        </a:rPr>
                        <a:t>Sample size (N)</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37441">
                <a:tc>
                  <a:txBody>
                    <a:bodyPr/>
                    <a:lstStyle/>
                    <a:p>
                      <a:pPr marL="0" marR="0" algn="ctr">
                        <a:spcBef>
                          <a:spcPts val="0"/>
                        </a:spcBef>
                        <a:spcAft>
                          <a:spcPts val="0"/>
                        </a:spcAft>
                      </a:pPr>
                      <a:r>
                        <a:rPr lang="en-US" sz="1200" b="1">
                          <a:latin typeface="Times New Roman"/>
                          <a:ea typeface="Calibri"/>
                          <a:cs typeface="Times New Roman"/>
                        </a:rPr>
                        <a:t>category</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Times New Roman"/>
                          <a:ea typeface="Calibri"/>
                          <a:cs typeface="Times New Roman"/>
                        </a:rPr>
                        <a:t>Indicator</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solidFill>
                            <a:srgbClr val="000000"/>
                          </a:solidFill>
                          <a:latin typeface="Times New Roman"/>
                          <a:ea typeface="Times New Roman"/>
                          <a:cs typeface="Times New Roman"/>
                        </a:rPr>
                        <a:t>DAY</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solidFill>
                            <a:srgbClr val="000000"/>
                          </a:solidFill>
                          <a:latin typeface="Times New Roman"/>
                          <a:ea typeface="Times New Roman"/>
                          <a:cs typeface="Times New Roman"/>
                        </a:rPr>
                        <a:t>NIGHT</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35308">
                <a:tc>
                  <a:txBody>
                    <a:bodyPr/>
                    <a:lstStyle/>
                    <a:p>
                      <a:pPr marL="0" marR="0" algn="ctr">
                        <a:spcBef>
                          <a:spcPts val="0"/>
                        </a:spcBef>
                        <a:spcAft>
                          <a:spcPts val="0"/>
                        </a:spcAft>
                      </a:pPr>
                      <a:r>
                        <a:rPr lang="en-US" sz="1100" b="1">
                          <a:solidFill>
                            <a:srgbClr val="595959"/>
                          </a:solidFill>
                          <a:latin typeface="Symbol"/>
                          <a:ea typeface="Times New Roman"/>
                          <a:cs typeface="Times New Roman"/>
                        </a:rPr>
                        <a:t>S</a:t>
                      </a:r>
                      <a:r>
                        <a:rPr lang="en-US" sz="1100" b="1">
                          <a:solidFill>
                            <a:srgbClr val="595959"/>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solidFill>
                            <a:srgbClr val="000000"/>
                          </a:solidFill>
                          <a:latin typeface="Calibri"/>
                          <a:ea typeface="Times New Roman"/>
                          <a:cs typeface="Times New Roman"/>
                        </a:rPr>
                        <a:t>(combination turbines offline)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94</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98</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08">
                <a:tc>
                  <a:txBody>
                    <a:bodyPr/>
                    <a:lstStyle/>
                    <a:p>
                      <a:pPr marL="0" marR="0" algn="ctr">
                        <a:spcBef>
                          <a:spcPts val="0"/>
                        </a:spcBef>
                        <a:spcAft>
                          <a:spcPts val="0"/>
                        </a:spcAft>
                      </a:pPr>
                      <a:r>
                        <a:rPr lang="en-US" sz="1100" b="1">
                          <a:solidFill>
                            <a:srgbClr val="984806"/>
                          </a:solidFill>
                          <a:latin typeface="Symbol"/>
                          <a:ea typeface="Times New Roman"/>
                          <a:cs typeface="Times New Roman"/>
                        </a:rPr>
                        <a:t>S</a:t>
                      </a:r>
                      <a:r>
                        <a:rPr lang="en-US" sz="1100" b="1">
                          <a:solidFill>
                            <a:srgbClr val="984806"/>
                          </a:solidFill>
                          <a:latin typeface="Calibri"/>
                          <a:ea typeface="Times New Roman"/>
                          <a:cs typeface="Times New Roman"/>
                        </a:rPr>
                        <a:t>ON</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solidFill>
                            <a:srgbClr val="000000"/>
                          </a:solidFill>
                          <a:latin typeface="Calibri"/>
                          <a:ea typeface="Times New Roman"/>
                          <a:cs typeface="Times New Roman"/>
                        </a:rPr>
                        <a:t>(combination turbines operating)</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333</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529</a:t>
                      </a:r>
                      <a:r>
                        <a:rPr lang="en-US" sz="800">
                          <a:latin typeface="Times New Roman"/>
                          <a:ea typeface="Calibri"/>
                          <a:cs typeface="Times New Roman"/>
                        </a:rPr>
                        <a:t> </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08">
                <a:tc>
                  <a:txBody>
                    <a:bodyPr/>
                    <a:lstStyle/>
                    <a:p>
                      <a:pPr marL="0" marR="0" algn="ctr">
                        <a:spcBef>
                          <a:spcPts val="0"/>
                        </a:spcBef>
                        <a:spcAft>
                          <a:spcPts val="0"/>
                        </a:spcAft>
                      </a:pPr>
                      <a:r>
                        <a:rPr lang="en-US" sz="1100" b="1">
                          <a:solidFill>
                            <a:srgbClr val="7030A0"/>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solidFill>
                            <a:srgbClr val="000000"/>
                          </a:solidFill>
                          <a:latin typeface="Calibri"/>
                          <a:ea typeface="Times New Roman"/>
                          <a:cs typeface="Times New Roman"/>
                        </a:rPr>
                        <a:t>(Westerly no-wake, turbines on and off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35</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60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334">
                <a:tc>
                  <a:txBody>
                    <a:bodyPr/>
                    <a:lstStyle/>
                    <a:p>
                      <a:pPr marL="0" marR="0" algn="ctr">
                        <a:spcBef>
                          <a:spcPts val="0"/>
                        </a:spcBef>
                        <a:spcAft>
                          <a:spcPts val="0"/>
                        </a:spcAft>
                      </a:pPr>
                      <a:r>
                        <a:rPr lang="en-US" sz="1100" b="1">
                          <a:solidFill>
                            <a:srgbClr val="0070C0"/>
                          </a:solidFill>
                          <a:latin typeface="Calibri"/>
                          <a:ea typeface="Times New Roman"/>
                          <a:cs typeface="Times New Roman"/>
                        </a:rPr>
                        <a:t>WSW [B1]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solidFill>
                            <a:srgbClr val="000000"/>
                          </a:solidFill>
                          <a:latin typeface="Calibri"/>
                          <a:ea typeface="Times New Roman"/>
                          <a:cs typeface="Times New Roman"/>
                        </a:rPr>
                        <a:t>B1 (5.3 D to turbine)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25</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43</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08">
                <a:tc>
                  <a:txBody>
                    <a:bodyPr/>
                    <a:lstStyle/>
                    <a:p>
                      <a:pPr marL="0" marR="0" algn="ctr">
                        <a:spcBef>
                          <a:spcPts val="0"/>
                        </a:spcBef>
                        <a:spcAft>
                          <a:spcPts val="0"/>
                        </a:spcAft>
                      </a:pPr>
                      <a:r>
                        <a:rPr lang="en-US" sz="1100" b="1">
                          <a:solidFill>
                            <a:srgbClr val="C00000"/>
                          </a:solidFill>
                          <a:latin typeface="Calibri"/>
                          <a:ea typeface="Times New Roman"/>
                          <a:cs typeface="Times New Roman"/>
                        </a:rPr>
                        <a:t>SW [B12G]</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solidFill>
                            <a:srgbClr val="000000"/>
                          </a:solidFill>
                          <a:latin typeface="Calibri"/>
                          <a:ea typeface="Times New Roman"/>
                          <a:cs typeface="Times New Roman"/>
                        </a:rPr>
                        <a:t>gap between B1 and B2 (3.8 D to line)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31</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19</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334">
                <a:tc>
                  <a:txBody>
                    <a:bodyPr/>
                    <a:lstStyle/>
                    <a:p>
                      <a:pPr marL="0" marR="0" algn="ctr">
                        <a:spcBef>
                          <a:spcPts val="0"/>
                        </a:spcBef>
                        <a:spcAft>
                          <a:spcPts val="0"/>
                        </a:spcAft>
                      </a:pPr>
                      <a:r>
                        <a:rPr lang="en-US" sz="1100" b="1">
                          <a:solidFill>
                            <a:srgbClr val="FFC000"/>
                          </a:solidFill>
                          <a:latin typeface="Calibri"/>
                          <a:ea typeface="Times New Roman"/>
                          <a:cs typeface="Times New Roman"/>
                        </a:rPr>
                        <a:t>SSW [B2]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solidFill>
                            <a:srgbClr val="000000"/>
                          </a:solidFill>
                          <a:latin typeface="Calibri"/>
                          <a:ea typeface="Times New Roman"/>
                          <a:cs typeface="Times New Roman"/>
                        </a:rPr>
                        <a:t>B2 (2.7 D to turbine)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79</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51</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308">
                <a:tc>
                  <a:txBody>
                    <a:bodyPr/>
                    <a:lstStyle/>
                    <a:p>
                      <a:pPr marL="0" marR="0" algn="ctr">
                        <a:spcBef>
                          <a:spcPts val="0"/>
                        </a:spcBef>
                        <a:spcAft>
                          <a:spcPts val="0"/>
                        </a:spcAft>
                      </a:pPr>
                      <a:r>
                        <a:rPr lang="en-US" sz="1100" b="1">
                          <a:solidFill>
                            <a:srgbClr val="00B050"/>
                          </a:solidFill>
                          <a:latin typeface="Calibri"/>
                          <a:ea typeface="Times New Roman"/>
                          <a:cs typeface="Times New Roman"/>
                        </a:rPr>
                        <a:t>S-SSE [B23G]</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solidFill>
                            <a:srgbClr val="000000"/>
                          </a:solidFill>
                          <a:latin typeface="Calibri"/>
                          <a:ea typeface="Times New Roman"/>
                          <a:cs typeface="Times New Roman"/>
                        </a:rPr>
                        <a:t>gap between B2 and B3 (2.6 D to line)</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Times New Roman"/>
                          <a:ea typeface="Times New Roman"/>
                          <a:cs typeface="Times New Roman"/>
                        </a:rPr>
                        <a:t>198</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Times New Roman"/>
                          <a:ea typeface="Times New Roman"/>
                          <a:cs typeface="Times New Roman"/>
                        </a:rPr>
                        <a:t>416</a:t>
                      </a:r>
                      <a:endParaRPr lang="en-US" sz="12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Flux differences analyses</a:t>
            </a:r>
            <a:endParaRPr lang="en-US" b="1" dirty="0">
              <a:solidFill>
                <a:srgbClr val="0000FF"/>
              </a:solidFill>
            </a:endParaRPr>
          </a:p>
        </p:txBody>
      </p:sp>
      <p:sp>
        <p:nvSpPr>
          <p:cNvPr id="3" name="Content Placeholder 2"/>
          <p:cNvSpPr>
            <a:spLocks noGrp="1"/>
          </p:cNvSpPr>
          <p:nvPr>
            <p:ph idx="1"/>
          </p:nvPr>
        </p:nvSpPr>
        <p:spPr>
          <a:xfrm>
            <a:off x="0" y="838200"/>
            <a:ext cx="9144000" cy="6019800"/>
          </a:xfrm>
        </p:spPr>
        <p:txBody>
          <a:bodyPr>
            <a:normAutofit lnSpcReduction="10000"/>
          </a:bodyPr>
          <a:lstStyle/>
          <a:p>
            <a:r>
              <a:rPr lang="en-US" dirty="0" smtClean="0"/>
              <a:t>Compare means and standard deviations and accumulations of the downwind-upwind flux difference</a:t>
            </a:r>
          </a:p>
          <a:p>
            <a:pPr lvl="1"/>
            <a:r>
              <a:rPr lang="en-US" dirty="0" smtClean="0"/>
              <a:t>DAY: CO</a:t>
            </a:r>
            <a:r>
              <a:rPr lang="en-US" baseline="-25000" dirty="0" smtClean="0"/>
              <a:t>2</a:t>
            </a:r>
            <a:r>
              <a:rPr lang="en-US" dirty="0" smtClean="0"/>
              <a:t> flux accumulations are Positive (GPP)</a:t>
            </a:r>
          </a:p>
          <a:p>
            <a:pPr lvl="1"/>
            <a:r>
              <a:rPr lang="en-US" dirty="0" smtClean="0"/>
              <a:t>NIGHT: CO</a:t>
            </a:r>
            <a:r>
              <a:rPr lang="en-US" baseline="-25000" dirty="0" smtClean="0"/>
              <a:t>2</a:t>
            </a:r>
            <a:r>
              <a:rPr lang="en-US" dirty="0" smtClean="0"/>
              <a:t> flux accumulations are Negative (Re)</a:t>
            </a:r>
          </a:p>
          <a:p>
            <a:r>
              <a:rPr lang="en-US" dirty="0" smtClean="0"/>
              <a:t>Determine whether differences under each directional category/composite are </a:t>
            </a:r>
            <a:r>
              <a:rPr lang="en-US" i="1" dirty="0" smtClean="0"/>
              <a:t>statistically significant </a:t>
            </a:r>
            <a:r>
              <a:rPr lang="en-US" dirty="0" smtClean="0"/>
              <a:t>to the null westerly wind and turbines offline cases</a:t>
            </a:r>
          </a:p>
          <a:p>
            <a:pPr lvl="1"/>
            <a:r>
              <a:rPr lang="en-US" dirty="0" smtClean="0"/>
              <a:t>t-test and </a:t>
            </a:r>
            <a:r>
              <a:rPr lang="en-US" dirty="0" err="1" smtClean="0"/>
              <a:t>Wilcoxon</a:t>
            </a:r>
            <a:r>
              <a:rPr lang="en-US" dirty="0" smtClean="0"/>
              <a:t> paired tests with 95% level of confidence (similar to </a:t>
            </a:r>
            <a:r>
              <a:rPr lang="en-US" i="1" dirty="0" err="1" smtClean="0"/>
              <a:t>Baidya</a:t>
            </a:r>
            <a:r>
              <a:rPr lang="en-US" i="1" dirty="0" smtClean="0"/>
              <a:t> Roy and </a:t>
            </a:r>
            <a:r>
              <a:rPr lang="en-US" i="1" dirty="0" err="1" smtClean="0"/>
              <a:t>Traituer</a:t>
            </a:r>
            <a:r>
              <a:rPr lang="en-US" i="1" dirty="0" smtClean="0"/>
              <a:t> 2010</a:t>
            </a:r>
            <a:r>
              <a:rPr lang="en-US" dirty="0" smtClean="0"/>
              <a:t> analysis of temperature difference in San Gorgonio wind farm)</a:t>
            </a:r>
          </a:p>
          <a:p>
            <a:pPr lvl="1"/>
            <a:endParaRPr lang="en-US"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4_sensible heat flux composite_rev.tif"/>
          <p:cNvPicPr/>
          <p:nvPr/>
        </p:nvPicPr>
        <p:blipFill>
          <a:blip r:embed="rId2" cstate="print"/>
          <a:stretch>
            <a:fillRect/>
          </a:stretch>
        </p:blipFill>
        <p:spPr>
          <a:xfrm>
            <a:off x="228600" y="1371600"/>
            <a:ext cx="5562600" cy="4571999"/>
          </a:xfrm>
          <a:prstGeom prst="rect">
            <a:avLst/>
          </a:prstGeom>
        </p:spPr>
      </p:pic>
      <p:sp>
        <p:nvSpPr>
          <p:cNvPr id="5" name="TextBox 4"/>
          <p:cNvSpPr txBox="1"/>
          <p:nvPr/>
        </p:nvSpPr>
        <p:spPr>
          <a:xfrm>
            <a:off x="152400" y="0"/>
            <a:ext cx="8991600" cy="1200329"/>
          </a:xfrm>
          <a:prstGeom prst="rect">
            <a:avLst/>
          </a:prstGeom>
          <a:noFill/>
        </p:spPr>
        <p:txBody>
          <a:bodyPr wrap="square" rtlCol="0">
            <a:spAutoFit/>
          </a:bodyPr>
          <a:lstStyle/>
          <a:p>
            <a:r>
              <a:rPr lang="en-US" sz="3600" b="1" dirty="0" smtClean="0">
                <a:solidFill>
                  <a:srgbClr val="0000FF"/>
                </a:solidFill>
                <a:latin typeface="Symbol" pitchFamily="18" charset="2"/>
              </a:rPr>
              <a:t>D</a:t>
            </a:r>
            <a:r>
              <a:rPr lang="en-US" sz="3600" b="1" dirty="0" smtClean="0">
                <a:solidFill>
                  <a:srgbClr val="0000FF"/>
                </a:solidFill>
                <a:latin typeface="+mj-lt"/>
              </a:rPr>
              <a:t>H flux (NLAE 2-NLAE 1)</a:t>
            </a:r>
          </a:p>
          <a:p>
            <a:r>
              <a:rPr lang="en-US" sz="3600" b="1" dirty="0" smtClean="0">
                <a:solidFill>
                  <a:srgbClr val="0000FF"/>
                </a:solidFill>
                <a:latin typeface="+mj-lt"/>
              </a:rPr>
              <a:t>Means and accumulated differences</a:t>
            </a:r>
            <a:endParaRPr lang="en-US" sz="3600" b="1" dirty="0">
              <a:solidFill>
                <a:srgbClr val="0000FF"/>
              </a:solidFill>
              <a:latin typeface="Symbol" pitchFamily="18" charset="2"/>
            </a:endParaRPr>
          </a:p>
        </p:txBody>
      </p:sp>
      <p:sp>
        <p:nvSpPr>
          <p:cNvPr id="6" name="TextBox 5"/>
          <p:cNvSpPr txBox="1"/>
          <p:nvPr/>
        </p:nvSpPr>
        <p:spPr>
          <a:xfrm>
            <a:off x="5867400" y="2133600"/>
            <a:ext cx="3048000" cy="1477328"/>
          </a:xfrm>
          <a:prstGeom prst="rect">
            <a:avLst/>
          </a:prstGeom>
          <a:noFill/>
        </p:spPr>
        <p:txBody>
          <a:bodyPr wrap="square" rtlCol="0">
            <a:spAutoFit/>
          </a:bodyPr>
          <a:lstStyle/>
          <a:p>
            <a:r>
              <a:rPr lang="en-US" dirty="0" smtClean="0"/>
              <a:t>Negligible daytime differences in heat flux because ambient scales of turbulence &gt;&gt;</a:t>
            </a:r>
          </a:p>
          <a:p>
            <a:r>
              <a:rPr lang="en-US" dirty="0" smtClean="0"/>
              <a:t>turbine-generated turbulence</a:t>
            </a:r>
          </a:p>
          <a:p>
            <a:endParaRPr lang="en-US" dirty="0"/>
          </a:p>
        </p:txBody>
      </p:sp>
      <p:sp>
        <p:nvSpPr>
          <p:cNvPr id="7" name="TextBox 6"/>
          <p:cNvSpPr txBox="1"/>
          <p:nvPr/>
        </p:nvSpPr>
        <p:spPr>
          <a:xfrm>
            <a:off x="5943600" y="3886200"/>
            <a:ext cx="3200400" cy="1200329"/>
          </a:xfrm>
          <a:prstGeom prst="rect">
            <a:avLst/>
          </a:prstGeom>
          <a:noFill/>
        </p:spPr>
        <p:txBody>
          <a:bodyPr wrap="square" rtlCol="0">
            <a:spAutoFit/>
          </a:bodyPr>
          <a:lstStyle/>
          <a:p>
            <a:r>
              <a:rPr lang="en-US" dirty="0" smtClean="0"/>
              <a:t>Nighttime opposite effect: Turbine-scale turbulence &gt; Undisturbed nocturnal </a:t>
            </a:r>
          </a:p>
          <a:p>
            <a:r>
              <a:rPr lang="en-US" dirty="0" smtClean="0"/>
              <a:t>scales of turbulence </a:t>
            </a:r>
            <a:endParaRPr lang="en-US" dirty="0"/>
          </a:p>
        </p:txBody>
      </p:sp>
      <p:sp>
        <p:nvSpPr>
          <p:cNvPr id="8" name="TextBox 7"/>
          <p:cNvSpPr txBox="1"/>
          <p:nvPr/>
        </p:nvSpPr>
        <p:spPr>
          <a:xfrm>
            <a:off x="5551735" y="5715000"/>
            <a:ext cx="3592265" cy="923330"/>
          </a:xfrm>
          <a:prstGeom prst="rect">
            <a:avLst/>
          </a:prstGeom>
          <a:noFill/>
        </p:spPr>
        <p:txBody>
          <a:bodyPr wrap="none" rtlCol="0">
            <a:spAutoFit/>
          </a:bodyPr>
          <a:lstStyle/>
          <a:p>
            <a:r>
              <a:rPr lang="en-US" b="1" dirty="0" smtClean="0"/>
              <a:t>Night</a:t>
            </a:r>
            <a:r>
              <a:rPr lang="en-US" dirty="0" smtClean="0"/>
              <a:t>:  1.3X ambient flux at NLAE 2</a:t>
            </a:r>
          </a:p>
          <a:p>
            <a:r>
              <a:rPr lang="en-US" dirty="0" smtClean="0"/>
              <a:t>between the edges of the B1 and B2</a:t>
            </a:r>
          </a:p>
          <a:p>
            <a:r>
              <a:rPr lang="en-US" dirty="0" smtClean="0"/>
              <a:t>turbine wakes for SW winds </a:t>
            </a:r>
            <a:endParaRPr lang="en-US" dirty="0"/>
          </a:p>
        </p:txBody>
      </p:sp>
      <p:cxnSp>
        <p:nvCxnSpPr>
          <p:cNvPr id="10" name="Straight Arrow Connector 9"/>
          <p:cNvCxnSpPr/>
          <p:nvPr/>
        </p:nvCxnSpPr>
        <p:spPr>
          <a:xfrm flipH="1" flipV="1">
            <a:off x="3810000" y="4267200"/>
            <a:ext cx="1752600" cy="1524000"/>
          </a:xfrm>
          <a:prstGeom prst="straightConnector1">
            <a:avLst/>
          </a:prstGeom>
          <a:ln w="22225">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noFill/>
        </p:spPr>
        <p:txBody>
          <a:bodyPr wrap="square" rtlCol="0">
            <a:spAutoFit/>
          </a:bodyPr>
          <a:lstStyle/>
          <a:p>
            <a:r>
              <a:rPr lang="en-US" sz="3600" b="1" dirty="0" smtClean="0">
                <a:solidFill>
                  <a:srgbClr val="0000FF"/>
                </a:solidFill>
                <a:latin typeface="Symbol" pitchFamily="18" charset="2"/>
              </a:rPr>
              <a:t>D</a:t>
            </a:r>
            <a:r>
              <a:rPr lang="en-US" sz="3600" b="1" dirty="0" smtClean="0">
                <a:solidFill>
                  <a:srgbClr val="0000FF"/>
                </a:solidFill>
                <a:latin typeface="+mj-lt"/>
              </a:rPr>
              <a:t>H flux (NLAE 2-NLAE 1): Significance testing</a:t>
            </a:r>
            <a:endParaRPr lang="en-US" sz="3600" b="1" dirty="0">
              <a:solidFill>
                <a:srgbClr val="0000FF"/>
              </a:solidFill>
              <a:latin typeface="Symbol" pitchFamily="18" charset="2"/>
            </a:endParaRPr>
          </a:p>
        </p:txBody>
      </p:sp>
      <p:sp>
        <p:nvSpPr>
          <p:cNvPr id="6" name="TextBox 5"/>
          <p:cNvSpPr txBox="1"/>
          <p:nvPr/>
        </p:nvSpPr>
        <p:spPr>
          <a:xfrm>
            <a:off x="4724400" y="1371600"/>
            <a:ext cx="4419600" cy="1200329"/>
          </a:xfrm>
          <a:prstGeom prst="rect">
            <a:avLst/>
          </a:prstGeom>
          <a:noFill/>
        </p:spPr>
        <p:txBody>
          <a:bodyPr wrap="square" rtlCol="0">
            <a:spAutoFit/>
          </a:bodyPr>
          <a:lstStyle/>
          <a:p>
            <a:r>
              <a:rPr lang="en-US" dirty="0" smtClean="0"/>
              <a:t>Negligible daytime differences in heat flux because ambient scales of turbulence &gt;&gt;</a:t>
            </a:r>
          </a:p>
          <a:p>
            <a:r>
              <a:rPr lang="en-US" dirty="0" smtClean="0"/>
              <a:t>turbine-generated turbulence</a:t>
            </a:r>
          </a:p>
          <a:p>
            <a:endParaRPr lang="en-US" dirty="0"/>
          </a:p>
        </p:txBody>
      </p:sp>
      <p:sp>
        <p:nvSpPr>
          <p:cNvPr id="7" name="TextBox 6"/>
          <p:cNvSpPr txBox="1"/>
          <p:nvPr/>
        </p:nvSpPr>
        <p:spPr>
          <a:xfrm>
            <a:off x="4724400" y="3962400"/>
            <a:ext cx="4572000" cy="923330"/>
          </a:xfrm>
          <a:prstGeom prst="rect">
            <a:avLst/>
          </a:prstGeom>
          <a:noFill/>
        </p:spPr>
        <p:txBody>
          <a:bodyPr wrap="square" rtlCol="0">
            <a:spAutoFit/>
          </a:bodyPr>
          <a:lstStyle/>
          <a:p>
            <a:r>
              <a:rPr lang="en-US" dirty="0" smtClean="0"/>
              <a:t>Nighttime opposite effect: Turbine-scale turbulence &gt; Undisturbed nocturnal </a:t>
            </a:r>
          </a:p>
          <a:p>
            <a:r>
              <a:rPr lang="en-US" dirty="0" smtClean="0"/>
              <a:t>scales of turbulence </a:t>
            </a:r>
            <a:endParaRPr lang="en-US" dirty="0"/>
          </a:p>
        </p:txBody>
      </p:sp>
      <p:sp>
        <p:nvSpPr>
          <p:cNvPr id="8" name="TextBox 7"/>
          <p:cNvSpPr txBox="1"/>
          <p:nvPr/>
        </p:nvSpPr>
        <p:spPr>
          <a:xfrm>
            <a:off x="4724400" y="5105400"/>
            <a:ext cx="4205382" cy="1200329"/>
          </a:xfrm>
          <a:prstGeom prst="rect">
            <a:avLst/>
          </a:prstGeom>
          <a:noFill/>
        </p:spPr>
        <p:txBody>
          <a:bodyPr wrap="none" rtlCol="0">
            <a:spAutoFit/>
          </a:bodyPr>
          <a:lstStyle/>
          <a:p>
            <a:r>
              <a:rPr lang="en-US" b="1" dirty="0" smtClean="0">
                <a:solidFill>
                  <a:srgbClr val="FF0000"/>
                </a:solidFill>
              </a:rPr>
              <a:t>Strong </a:t>
            </a:r>
            <a:r>
              <a:rPr lang="en-US" dirty="0" smtClean="0">
                <a:solidFill>
                  <a:srgbClr val="FF0000"/>
                </a:solidFill>
              </a:rPr>
              <a:t>statistical significance</a:t>
            </a:r>
            <a:r>
              <a:rPr lang="en-US" dirty="0" smtClean="0"/>
              <a:t> that turbines </a:t>
            </a:r>
          </a:p>
          <a:p>
            <a:r>
              <a:rPr lang="en-US" dirty="0" smtClean="0"/>
              <a:t>do transport heat to the surface at night</a:t>
            </a:r>
          </a:p>
          <a:p>
            <a:r>
              <a:rPr lang="en-US" dirty="0" smtClean="0"/>
              <a:t>Intensity of flux variable to location within </a:t>
            </a:r>
          </a:p>
          <a:p>
            <a:r>
              <a:rPr lang="en-US" dirty="0" smtClean="0"/>
              <a:t>wake</a:t>
            </a:r>
            <a:endParaRPr lang="en-US" dirty="0"/>
          </a:p>
        </p:txBody>
      </p:sp>
      <p:graphicFrame>
        <p:nvGraphicFramePr>
          <p:cNvPr id="13" name="Table 12"/>
          <p:cNvGraphicFramePr>
            <a:graphicFrameLocks noGrp="1"/>
          </p:cNvGraphicFramePr>
          <p:nvPr/>
        </p:nvGraphicFramePr>
        <p:xfrm>
          <a:off x="152400" y="533400"/>
          <a:ext cx="4495800" cy="3048004"/>
        </p:xfrm>
        <a:graphic>
          <a:graphicData uri="http://schemas.openxmlformats.org/drawingml/2006/table">
            <a:tbl>
              <a:tblPr/>
              <a:tblGrid>
                <a:gridCol w="1661320"/>
                <a:gridCol w="1240085"/>
                <a:gridCol w="1594395"/>
              </a:tblGrid>
              <a:tr h="233584">
                <a:tc>
                  <a:txBody>
                    <a:bodyPr/>
                    <a:lstStyle/>
                    <a:p>
                      <a:pPr marL="0" marR="0">
                        <a:spcBef>
                          <a:spcPts val="0"/>
                        </a:spcBef>
                        <a:spcAft>
                          <a:spcPts val="0"/>
                        </a:spcAft>
                      </a:pPr>
                      <a:r>
                        <a:rPr lang="en-US" sz="1400" b="1" dirty="0">
                          <a:solidFill>
                            <a:srgbClr val="000000"/>
                          </a:solidFill>
                          <a:latin typeface="Calibri"/>
                          <a:ea typeface="Times New Roman"/>
                          <a:cs typeface="Times New Roman"/>
                        </a:rPr>
                        <a:t>a)</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DAY</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9806">
                <a:tc>
                  <a:txBody>
                    <a:bodyPr/>
                    <a:lstStyle/>
                    <a:p>
                      <a:pPr marL="0" marR="0">
                        <a:spcBef>
                          <a:spcPts val="0"/>
                        </a:spcBef>
                        <a:spcAft>
                          <a:spcPts val="0"/>
                        </a:spcAft>
                      </a:pPr>
                      <a:r>
                        <a:rPr lang="en-US" sz="1200">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R</a:t>
                      </a:r>
                      <a:r>
                        <a:rPr lang="en-US" sz="1200" b="1" baseline="-25000">
                          <a:solidFill>
                            <a:srgbClr val="000000"/>
                          </a:solidFill>
                          <a:latin typeface="Calibri"/>
                          <a:ea typeface="Times New Roman"/>
                          <a:cs typeface="Times New Roman"/>
                        </a:rPr>
                        <a:t>net</a:t>
                      </a:r>
                      <a:r>
                        <a:rPr lang="en-US" sz="1200" b="1">
                          <a:solidFill>
                            <a:srgbClr val="000000"/>
                          </a:solidFill>
                          <a:latin typeface="Calibri"/>
                          <a:ea typeface="Times New Roman"/>
                          <a:cs typeface="Times New Roman"/>
                        </a:rPr>
                        <a:t> &gt; 300 W m</a:t>
                      </a:r>
                      <a:r>
                        <a:rPr lang="en-US" sz="1200" b="1" baseline="30000">
                          <a:solidFill>
                            <a:srgbClr val="000000"/>
                          </a:solidFill>
                          <a:latin typeface="Calibri"/>
                          <a:ea typeface="Times New Roman"/>
                          <a:cs typeface="Times New Roman"/>
                        </a:rPr>
                        <a:t>-2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00429">
                <a:tc>
                  <a:txBody>
                    <a:bodyPr/>
                    <a:lstStyle/>
                    <a:p>
                      <a:pPr marL="0" marR="0" algn="ctr">
                        <a:spcBef>
                          <a:spcPts val="0"/>
                        </a:spcBef>
                        <a:spcAft>
                          <a:spcPts val="0"/>
                        </a:spcAft>
                      </a:pPr>
                      <a:r>
                        <a:rPr lang="en-US" sz="1200" b="1" i="1">
                          <a:solidFill>
                            <a:srgbClr val="000000"/>
                          </a:solidFill>
                          <a:latin typeface="Calibri"/>
                          <a:ea typeface="Times New Roman"/>
                          <a:cs typeface="Times New Roman"/>
                        </a:rPr>
                        <a:t>Directional comparison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t-test  p-value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Wilcoxon pair p-value</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0215">
                <a:tc>
                  <a:txBody>
                    <a:bodyPr/>
                    <a:lstStyle/>
                    <a:p>
                      <a:pPr marL="0" marR="0" algn="ctr">
                        <a:spcBef>
                          <a:spcPts val="0"/>
                        </a:spcBef>
                        <a:spcAft>
                          <a:spcPts val="0"/>
                        </a:spcAft>
                      </a:pPr>
                      <a:r>
                        <a:rPr lang="en-US" sz="1200" b="1" i="1">
                          <a:solidFill>
                            <a:srgbClr val="000000"/>
                          </a:solidFill>
                          <a:latin typeface="Calibri"/>
                          <a:ea typeface="Times New Roman"/>
                          <a:cs typeface="Times New Roman"/>
                        </a:rPr>
                        <a:t>to null hypothesis</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0215">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H</a:t>
                      </a:r>
                      <a:r>
                        <a:rPr lang="en-US" sz="1200" b="1" baseline="-25000">
                          <a:solidFill>
                            <a:srgbClr val="974807"/>
                          </a:solidFill>
                          <a:latin typeface="Calibri"/>
                          <a:ea typeface="Times New Roman"/>
                          <a:cs typeface="Times New Roman"/>
                        </a:rPr>
                        <a:t>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0.25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solidFill>
                            <a:srgbClr val="000000"/>
                          </a:solidFill>
                          <a:latin typeface="Calibri"/>
                          <a:ea typeface="Times New Roman"/>
                          <a:cs typeface="Times New Roman"/>
                        </a:rPr>
                        <a:t>0.30</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0215">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H</a:t>
                      </a:r>
                      <a:r>
                        <a:rPr lang="en-US" sz="1200" b="1" baseline="-25000">
                          <a:solidFill>
                            <a:srgbClr val="00B0F0"/>
                          </a:solidFill>
                          <a:latin typeface="Calibri"/>
                          <a:ea typeface="Times New Roman"/>
                          <a:cs typeface="Times New Roman"/>
                        </a:rPr>
                        <a:t>WSW [B1]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0.30</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dirty="0">
                          <a:latin typeface="Calibri"/>
                          <a:ea typeface="Times New Roman"/>
                          <a:cs typeface="Times New Roman"/>
                        </a:rPr>
                        <a:t>0.27</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0215">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H</a:t>
                      </a:r>
                      <a:r>
                        <a:rPr lang="en-US" sz="1200" b="1" baseline="-25000">
                          <a:solidFill>
                            <a:srgbClr val="C00000"/>
                          </a:solidFill>
                          <a:latin typeface="Calibri"/>
                          <a:ea typeface="Times New Roman"/>
                          <a:cs typeface="Times New Roman"/>
                        </a:rPr>
                        <a:t>SW[B12G]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0.73</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0.73</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0215">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H</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0.17</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0.19</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0215">
                <a:tc>
                  <a:txBody>
                    <a:bodyPr/>
                    <a:lstStyle/>
                    <a:p>
                      <a:pPr marL="0" marR="0" algn="ctr">
                        <a:spcBef>
                          <a:spcPts val="0"/>
                        </a:spcBef>
                        <a:spcAft>
                          <a:spcPts val="0"/>
                        </a:spcAft>
                      </a:pPr>
                      <a:r>
                        <a:rPr lang="en-US" sz="1200" b="1">
                          <a:solidFill>
                            <a:srgbClr val="00B050"/>
                          </a:solidFill>
                          <a:latin typeface="Symbol"/>
                          <a:ea typeface="Times New Roman"/>
                          <a:cs typeface="Calibri"/>
                        </a:rPr>
                        <a:t>D</a:t>
                      </a:r>
                      <a:r>
                        <a:rPr lang="en-US" sz="1200" b="1">
                          <a:solidFill>
                            <a:srgbClr val="00B050"/>
                          </a:solidFill>
                          <a:latin typeface="Calibri"/>
                          <a:ea typeface="Times New Roman"/>
                          <a:cs typeface="Times New Roman"/>
                        </a:rPr>
                        <a:t>H</a:t>
                      </a:r>
                      <a:r>
                        <a:rPr lang="en-US" sz="1200" b="1" baseline="-25000">
                          <a:solidFill>
                            <a:srgbClr val="00B050"/>
                          </a:solidFill>
                          <a:latin typeface="Calibri"/>
                          <a:ea typeface="Times New Roman"/>
                          <a:cs typeface="Times New Roman"/>
                        </a:rPr>
                        <a:t>S-SSE [B23G]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0.25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0.33</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0215">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H</a:t>
                      </a:r>
                      <a:r>
                        <a:rPr lang="en-US" sz="1200" b="1" baseline="-25000">
                          <a:solidFill>
                            <a:srgbClr val="974807"/>
                          </a:solidFill>
                          <a:latin typeface="Calibri"/>
                          <a:ea typeface="Times New Roman"/>
                          <a:cs typeface="Times New Roman"/>
                        </a:rPr>
                        <a:t>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0215">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H</a:t>
                      </a:r>
                      <a:r>
                        <a:rPr lang="en-US" sz="1200" b="1" baseline="-25000">
                          <a:solidFill>
                            <a:srgbClr val="00B0F0"/>
                          </a:solidFill>
                          <a:latin typeface="Calibri"/>
                          <a:ea typeface="Times New Roman"/>
                          <a:cs typeface="Times New Roman"/>
                        </a:rPr>
                        <a:t>WSW [B1] </a:t>
                      </a:r>
                      <a:r>
                        <a:rPr lang="en-US" sz="1200" b="1">
                          <a:latin typeface="Calibri"/>
                          <a:ea typeface="Times New Roman"/>
                          <a:cs typeface="Times New Roman"/>
                        </a:rPr>
                        <a:t>=</a:t>
                      </a:r>
                      <a:r>
                        <a:rPr lang="en-US" sz="1200" b="1">
                          <a:solidFill>
                            <a:srgbClr val="5A5A5A"/>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0.13</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0.10</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0215">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H</a:t>
                      </a:r>
                      <a:r>
                        <a:rPr lang="en-US" sz="1200" b="1" baseline="-25000">
                          <a:solidFill>
                            <a:srgbClr val="C00000"/>
                          </a:solidFill>
                          <a:latin typeface="Calibri"/>
                          <a:ea typeface="Times New Roman"/>
                          <a:cs typeface="Times New Roman"/>
                        </a:rPr>
                        <a:t>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0.99</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0.86</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0215">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H</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0.04</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2035">
                <a:tc>
                  <a:txBody>
                    <a:bodyPr/>
                    <a:lstStyle/>
                    <a:p>
                      <a:pPr marL="0" marR="0" algn="ctr">
                        <a:spcBef>
                          <a:spcPts val="0"/>
                        </a:spcBef>
                        <a:spcAft>
                          <a:spcPts val="0"/>
                        </a:spcAft>
                      </a:pPr>
                      <a:r>
                        <a:rPr lang="en-US" sz="1200" b="1" dirty="0">
                          <a:solidFill>
                            <a:srgbClr val="00B050"/>
                          </a:solidFill>
                          <a:latin typeface="Symbol"/>
                          <a:ea typeface="Times New Roman"/>
                          <a:cs typeface="Calibri"/>
                        </a:rPr>
                        <a:t>D</a:t>
                      </a:r>
                      <a:r>
                        <a:rPr lang="en-US" sz="1200" b="1" dirty="0">
                          <a:solidFill>
                            <a:srgbClr val="00B050"/>
                          </a:solidFill>
                          <a:latin typeface="Calibri"/>
                          <a:ea typeface="Times New Roman"/>
                          <a:cs typeface="Times New Roman"/>
                        </a:rPr>
                        <a:t>H</a:t>
                      </a:r>
                      <a:r>
                        <a:rPr lang="en-US" sz="1200" b="1" baseline="-25000" dirty="0">
                          <a:solidFill>
                            <a:srgbClr val="00B050"/>
                          </a:solidFill>
                          <a:latin typeface="Calibri"/>
                          <a:ea typeface="Times New Roman"/>
                          <a:cs typeface="Times New Roman"/>
                        </a:rPr>
                        <a:t>S-SSE [B23G] </a:t>
                      </a:r>
                      <a:r>
                        <a:rPr lang="en-US" sz="1200" b="1" dirty="0">
                          <a:solidFill>
                            <a:srgbClr val="8064A2"/>
                          </a:solidFill>
                          <a:latin typeface="Calibri"/>
                          <a:ea typeface="Times New Roman"/>
                          <a:cs typeface="Times New Roman"/>
                        </a:rPr>
                        <a:t>= </a:t>
                      </a:r>
                      <a:r>
                        <a:rPr lang="en-US" sz="1200" b="1" dirty="0">
                          <a:solidFill>
                            <a:srgbClr val="5A5A5A"/>
                          </a:solidFill>
                          <a:latin typeface="Symbol"/>
                          <a:ea typeface="Times New Roman"/>
                          <a:cs typeface="Calibri"/>
                        </a:rPr>
                        <a:t>SD</a:t>
                      </a:r>
                      <a:r>
                        <a:rPr lang="en-US" sz="1200" b="1" dirty="0">
                          <a:solidFill>
                            <a:srgbClr val="5A5A5A"/>
                          </a:solidFill>
                          <a:latin typeface="Calibri"/>
                          <a:ea typeface="Times New Roman"/>
                          <a:cs typeface="Times New Roman"/>
                        </a:rPr>
                        <a:t>H</a:t>
                      </a:r>
                      <a:r>
                        <a:rPr lang="en-US" sz="1200" b="1" baseline="-25000" dirty="0">
                          <a:solidFill>
                            <a:srgbClr val="5A5A5A"/>
                          </a:solidFill>
                          <a:latin typeface="Calibri"/>
                          <a:ea typeface="Times New Roman"/>
                          <a:cs typeface="Times New Roman"/>
                        </a:rPr>
                        <a:t>OFF</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latin typeface="Calibri"/>
                          <a:ea typeface="Times New Roman"/>
                          <a:cs typeface="Times New Roman"/>
                        </a:rPr>
                        <a:t>0.08</a:t>
                      </a:r>
                      <a:r>
                        <a:rPr lang="en-US" sz="800" dirty="0">
                          <a:latin typeface="Times New Roman"/>
                          <a:ea typeface="Calibri"/>
                          <a:cs typeface="Times New Roman"/>
                        </a:rPr>
                        <a:t> </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nvGraphicFramePr>
        <p:xfrm>
          <a:off x="152400" y="3657600"/>
          <a:ext cx="4495800" cy="2971799"/>
        </p:xfrm>
        <a:graphic>
          <a:graphicData uri="http://schemas.openxmlformats.org/drawingml/2006/table">
            <a:tbl>
              <a:tblPr/>
              <a:tblGrid>
                <a:gridCol w="1661320"/>
                <a:gridCol w="1299137"/>
                <a:gridCol w="1535343"/>
              </a:tblGrid>
              <a:tr h="227827">
                <a:tc>
                  <a:txBody>
                    <a:bodyPr/>
                    <a:lstStyle/>
                    <a:p>
                      <a:pPr marL="0" marR="0">
                        <a:spcBef>
                          <a:spcPts val="0"/>
                        </a:spcBef>
                        <a:spcAft>
                          <a:spcPts val="0"/>
                        </a:spcAft>
                      </a:pPr>
                      <a:r>
                        <a:rPr lang="en-US" sz="1400" b="1" dirty="0">
                          <a:solidFill>
                            <a:srgbClr val="000000"/>
                          </a:solidFill>
                          <a:latin typeface="Calibri"/>
                          <a:ea typeface="Times New Roman"/>
                          <a:cs typeface="Times New Roman"/>
                        </a:rPr>
                        <a:t>b)</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NIGHT</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200" b="1" dirty="0">
                          <a:solidFill>
                            <a:srgbClr val="000000"/>
                          </a:solidFill>
                          <a:latin typeface="Calibri"/>
                          <a:ea typeface="Times New Roman"/>
                          <a:cs typeface="Times New Roman"/>
                        </a:rPr>
                        <a:t> </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4085">
                <a:tc>
                  <a:txBody>
                    <a:bodyPr/>
                    <a:lstStyle/>
                    <a:p>
                      <a:pPr marL="0" marR="0">
                        <a:spcBef>
                          <a:spcPts val="0"/>
                        </a:spcBef>
                        <a:spcAft>
                          <a:spcPts val="0"/>
                        </a:spcAft>
                      </a:pPr>
                      <a:r>
                        <a:rPr lang="en-US" sz="1200">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R</a:t>
                      </a:r>
                      <a:r>
                        <a:rPr lang="en-US" sz="1200" b="1" baseline="-25000">
                          <a:solidFill>
                            <a:srgbClr val="000000"/>
                          </a:solidFill>
                          <a:latin typeface="Calibri"/>
                          <a:ea typeface="Times New Roman"/>
                          <a:cs typeface="Times New Roman"/>
                        </a:rPr>
                        <a:t>net </a:t>
                      </a:r>
                      <a:r>
                        <a:rPr lang="en-US" sz="1200" b="1">
                          <a:solidFill>
                            <a:srgbClr val="000000"/>
                          </a:solidFill>
                          <a:latin typeface="Calibri"/>
                          <a:ea typeface="Times New Roman"/>
                          <a:cs typeface="Times New Roman"/>
                        </a:rPr>
                        <a:t>&lt; 0 W m</a:t>
                      </a:r>
                      <a:r>
                        <a:rPr lang="en-US" sz="1200" b="1" baseline="30000">
                          <a:solidFill>
                            <a:srgbClr val="000000"/>
                          </a:solidFill>
                          <a:latin typeface="Calibri"/>
                          <a:ea typeface="Times New Roman"/>
                          <a:cs typeface="Times New Roman"/>
                        </a:rPr>
                        <a:t>-2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90560">
                <a:tc>
                  <a:txBody>
                    <a:bodyPr/>
                    <a:lstStyle/>
                    <a:p>
                      <a:pPr marL="0" marR="0" algn="ctr">
                        <a:spcBef>
                          <a:spcPts val="0"/>
                        </a:spcBef>
                        <a:spcAft>
                          <a:spcPts val="0"/>
                        </a:spcAft>
                      </a:pPr>
                      <a:r>
                        <a:rPr lang="en-US" sz="1200" b="1" i="1">
                          <a:solidFill>
                            <a:srgbClr val="000000"/>
                          </a:solidFill>
                          <a:latin typeface="Calibri"/>
                          <a:ea typeface="Times New Roman"/>
                          <a:cs typeface="Times New Roman"/>
                        </a:rPr>
                        <a:t>Directional comparison</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t-test  p-value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dirty="0" err="1">
                          <a:solidFill>
                            <a:srgbClr val="000000"/>
                          </a:solidFill>
                          <a:latin typeface="Calibri"/>
                          <a:ea typeface="Times New Roman"/>
                          <a:cs typeface="Times New Roman"/>
                        </a:rPr>
                        <a:t>Wilcoxon</a:t>
                      </a:r>
                      <a:r>
                        <a:rPr lang="en-US" sz="1200" b="1" dirty="0">
                          <a:solidFill>
                            <a:srgbClr val="000000"/>
                          </a:solidFill>
                          <a:latin typeface="Calibri"/>
                          <a:ea typeface="Times New Roman"/>
                          <a:cs typeface="Times New Roman"/>
                        </a:rPr>
                        <a:t> pair p-value</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5280">
                <a:tc>
                  <a:txBody>
                    <a:bodyPr/>
                    <a:lstStyle/>
                    <a:p>
                      <a:pPr marL="0" marR="0" algn="ctr">
                        <a:spcBef>
                          <a:spcPts val="0"/>
                        </a:spcBef>
                        <a:spcAft>
                          <a:spcPts val="0"/>
                        </a:spcAft>
                      </a:pPr>
                      <a:r>
                        <a:rPr lang="en-US" sz="1200" b="1" i="1">
                          <a:solidFill>
                            <a:srgbClr val="000000"/>
                          </a:solidFill>
                          <a:latin typeface="Calibri"/>
                          <a:ea typeface="Times New Roman"/>
                          <a:cs typeface="Times New Roman"/>
                        </a:rPr>
                        <a:t>to null hypothesis</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5280">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H</a:t>
                      </a:r>
                      <a:r>
                        <a:rPr lang="en-US" sz="1200" b="1" baseline="-25000">
                          <a:solidFill>
                            <a:srgbClr val="974807"/>
                          </a:solidFill>
                          <a:latin typeface="Calibri"/>
                          <a:ea typeface="Times New Roman"/>
                          <a:cs typeface="Times New Roman"/>
                        </a:rPr>
                        <a:t>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5280">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H</a:t>
                      </a:r>
                      <a:r>
                        <a:rPr lang="en-US" sz="1200" b="1" baseline="-25000">
                          <a:solidFill>
                            <a:srgbClr val="00B0F0"/>
                          </a:solidFill>
                          <a:latin typeface="Calibri"/>
                          <a:ea typeface="Times New Roman"/>
                          <a:cs typeface="Times New Roman"/>
                        </a:rPr>
                        <a:t>WSW [B1]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5280">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H</a:t>
                      </a:r>
                      <a:r>
                        <a:rPr lang="en-US" sz="1200" b="1" baseline="-25000">
                          <a:solidFill>
                            <a:srgbClr val="C00000"/>
                          </a:solidFill>
                          <a:latin typeface="Calibri"/>
                          <a:ea typeface="Times New Roman"/>
                          <a:cs typeface="Times New Roman"/>
                        </a:rPr>
                        <a:t>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5280">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H</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5280">
                <a:tc>
                  <a:txBody>
                    <a:bodyPr/>
                    <a:lstStyle/>
                    <a:p>
                      <a:pPr marL="0" marR="0" algn="ctr">
                        <a:spcBef>
                          <a:spcPts val="0"/>
                        </a:spcBef>
                        <a:spcAft>
                          <a:spcPts val="0"/>
                        </a:spcAft>
                      </a:pPr>
                      <a:r>
                        <a:rPr lang="en-US" sz="1200" b="1">
                          <a:solidFill>
                            <a:srgbClr val="00B050"/>
                          </a:solidFill>
                          <a:latin typeface="Symbol"/>
                          <a:ea typeface="Times New Roman"/>
                          <a:cs typeface="Calibri"/>
                        </a:rPr>
                        <a:t>D</a:t>
                      </a:r>
                      <a:r>
                        <a:rPr lang="en-US" sz="1200" b="1">
                          <a:solidFill>
                            <a:srgbClr val="00B050"/>
                          </a:solidFill>
                          <a:latin typeface="Calibri"/>
                          <a:ea typeface="Times New Roman"/>
                          <a:cs typeface="Times New Roman"/>
                        </a:rPr>
                        <a:t>H</a:t>
                      </a:r>
                      <a:r>
                        <a:rPr lang="en-US" sz="1200" b="1" baseline="-25000">
                          <a:solidFill>
                            <a:srgbClr val="00B050"/>
                          </a:solidFill>
                          <a:latin typeface="Calibri"/>
                          <a:ea typeface="Times New Roman"/>
                          <a:cs typeface="Times New Roman"/>
                        </a:rPr>
                        <a:t>S-SSE [B23G]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H</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0.003</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5280">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H</a:t>
                      </a:r>
                      <a:r>
                        <a:rPr lang="en-US" sz="1200" b="1" baseline="-25000">
                          <a:solidFill>
                            <a:srgbClr val="974807"/>
                          </a:solidFill>
                          <a:latin typeface="Calibri"/>
                          <a:ea typeface="Times New Roman"/>
                          <a:cs typeface="Times New Roman"/>
                        </a:rPr>
                        <a:t>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5280">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H</a:t>
                      </a:r>
                      <a:r>
                        <a:rPr lang="en-US" sz="1200" b="1" baseline="-25000">
                          <a:solidFill>
                            <a:srgbClr val="00B0F0"/>
                          </a:solidFill>
                          <a:latin typeface="Calibri"/>
                          <a:ea typeface="Times New Roman"/>
                          <a:cs typeface="Times New Roman"/>
                        </a:rPr>
                        <a:t>WSW [B1] </a:t>
                      </a:r>
                      <a:r>
                        <a:rPr lang="en-US" sz="1200" b="1">
                          <a:latin typeface="Calibri"/>
                          <a:ea typeface="Times New Roman"/>
                          <a:cs typeface="Times New Roman"/>
                        </a:rPr>
                        <a:t>=</a:t>
                      </a:r>
                      <a:r>
                        <a:rPr lang="en-US" sz="1200" b="1">
                          <a:solidFill>
                            <a:srgbClr val="5A5A5A"/>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5280">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H</a:t>
                      </a:r>
                      <a:r>
                        <a:rPr lang="en-US" sz="1200" b="1" baseline="-25000">
                          <a:solidFill>
                            <a:srgbClr val="C00000"/>
                          </a:solidFill>
                          <a:latin typeface="Calibri"/>
                          <a:ea typeface="Times New Roman"/>
                          <a:cs typeface="Times New Roman"/>
                        </a:rPr>
                        <a:t>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5280">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H</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6527">
                <a:tc>
                  <a:txBody>
                    <a:bodyPr/>
                    <a:lstStyle/>
                    <a:p>
                      <a:pPr marL="0" marR="0" algn="ctr">
                        <a:spcBef>
                          <a:spcPts val="0"/>
                        </a:spcBef>
                        <a:spcAft>
                          <a:spcPts val="0"/>
                        </a:spcAft>
                      </a:pPr>
                      <a:r>
                        <a:rPr lang="en-US" sz="1200" b="1">
                          <a:solidFill>
                            <a:srgbClr val="00B050"/>
                          </a:solidFill>
                          <a:latin typeface="Symbol"/>
                          <a:ea typeface="Times New Roman"/>
                          <a:cs typeface="Calibri"/>
                        </a:rPr>
                        <a:t>D</a:t>
                      </a:r>
                      <a:r>
                        <a:rPr lang="en-US" sz="1200" b="1">
                          <a:solidFill>
                            <a:srgbClr val="00B050"/>
                          </a:solidFill>
                          <a:latin typeface="Calibri"/>
                          <a:ea typeface="Times New Roman"/>
                          <a:cs typeface="Times New Roman"/>
                        </a:rPr>
                        <a:t>H</a:t>
                      </a:r>
                      <a:r>
                        <a:rPr lang="en-US" sz="1200" b="1" baseline="-25000">
                          <a:solidFill>
                            <a:srgbClr val="00B050"/>
                          </a:solidFill>
                          <a:latin typeface="Calibri"/>
                          <a:ea typeface="Times New Roman"/>
                          <a:cs typeface="Times New Roman"/>
                        </a:rPr>
                        <a:t>S-SSE [B23G] </a:t>
                      </a:r>
                      <a:r>
                        <a:rPr lang="en-US" sz="1200" b="1">
                          <a:solidFill>
                            <a:srgbClr val="8064A2"/>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H</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FF0000"/>
                          </a:solidFill>
                          <a:latin typeface="Calibri"/>
                          <a:ea typeface="Times New Roman"/>
                          <a:cs typeface="Times New Roman"/>
                        </a:rPr>
                        <a:t>0.001</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12" name="TextBox 11"/>
          <p:cNvSpPr txBox="1"/>
          <p:nvPr/>
        </p:nvSpPr>
        <p:spPr>
          <a:xfrm>
            <a:off x="4724400" y="3124200"/>
            <a:ext cx="4274953" cy="646331"/>
          </a:xfrm>
          <a:prstGeom prst="rect">
            <a:avLst/>
          </a:prstGeom>
          <a:noFill/>
        </p:spPr>
        <p:txBody>
          <a:bodyPr wrap="none" rtlCol="0">
            <a:spAutoFit/>
          </a:bodyPr>
          <a:lstStyle/>
          <a:p>
            <a:r>
              <a:rPr lang="en-US" dirty="0" smtClean="0"/>
              <a:t>Weak significance but the mean differences</a:t>
            </a:r>
          </a:p>
          <a:p>
            <a:r>
              <a:rPr lang="en-US" dirty="0" smtClean="0"/>
              <a:t> are small</a:t>
            </a:r>
            <a:endParaRPr lang="en-US" dirty="0"/>
          </a:p>
        </p:txBody>
      </p:sp>
      <p:cxnSp>
        <p:nvCxnSpPr>
          <p:cNvPr id="15" name="Straight Arrow Connector 14"/>
          <p:cNvCxnSpPr/>
          <p:nvPr/>
        </p:nvCxnSpPr>
        <p:spPr>
          <a:xfrm rot="10800000">
            <a:off x="4038600" y="3275012"/>
            <a:ext cx="762000"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752600" y="3200400"/>
            <a:ext cx="27432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8991600" cy="1200329"/>
          </a:xfrm>
          <a:prstGeom prst="rect">
            <a:avLst/>
          </a:prstGeom>
          <a:noFill/>
        </p:spPr>
        <p:txBody>
          <a:bodyPr wrap="square" rtlCol="0">
            <a:spAutoFit/>
          </a:bodyPr>
          <a:lstStyle/>
          <a:p>
            <a:r>
              <a:rPr lang="en-US" sz="3600" b="1" dirty="0" err="1" smtClean="0">
                <a:solidFill>
                  <a:srgbClr val="0000FF"/>
                </a:solidFill>
                <a:latin typeface="Symbol" pitchFamily="18" charset="2"/>
              </a:rPr>
              <a:t>Dl</a:t>
            </a:r>
            <a:r>
              <a:rPr lang="en-US" sz="3600" b="1" dirty="0" err="1" smtClean="0">
                <a:solidFill>
                  <a:srgbClr val="0000FF"/>
                </a:solidFill>
                <a:latin typeface="+mj-lt"/>
              </a:rPr>
              <a:t>E</a:t>
            </a:r>
            <a:r>
              <a:rPr lang="en-US" sz="3600" b="1" dirty="0" smtClean="0">
                <a:solidFill>
                  <a:srgbClr val="0000FF"/>
                </a:solidFill>
                <a:latin typeface="+mj-lt"/>
              </a:rPr>
              <a:t> flux (NLAE 2-NLAE 1)</a:t>
            </a:r>
          </a:p>
          <a:p>
            <a:r>
              <a:rPr lang="en-US" sz="3600" b="1" dirty="0" smtClean="0">
                <a:solidFill>
                  <a:srgbClr val="0000FF"/>
                </a:solidFill>
                <a:latin typeface="+mj-lt"/>
              </a:rPr>
              <a:t>Means and accumulated differences</a:t>
            </a:r>
            <a:endParaRPr lang="en-US" sz="3600" b="1" dirty="0">
              <a:solidFill>
                <a:srgbClr val="0000FF"/>
              </a:solidFill>
              <a:latin typeface="Symbol" pitchFamily="18" charset="2"/>
            </a:endParaRPr>
          </a:p>
        </p:txBody>
      </p:sp>
      <p:sp>
        <p:nvSpPr>
          <p:cNvPr id="6" name="TextBox 5"/>
          <p:cNvSpPr txBox="1"/>
          <p:nvPr/>
        </p:nvSpPr>
        <p:spPr>
          <a:xfrm>
            <a:off x="5867400" y="2133600"/>
            <a:ext cx="3048000" cy="1477328"/>
          </a:xfrm>
          <a:prstGeom prst="rect">
            <a:avLst/>
          </a:prstGeom>
          <a:noFill/>
        </p:spPr>
        <p:txBody>
          <a:bodyPr wrap="square" rtlCol="0">
            <a:spAutoFit/>
          </a:bodyPr>
          <a:lstStyle/>
          <a:p>
            <a:r>
              <a:rPr lang="en-US" dirty="0" smtClean="0"/>
              <a:t>Daytime latent heat flux somewhat higher at downwind tower, yet high</a:t>
            </a:r>
          </a:p>
          <a:p>
            <a:r>
              <a:rPr lang="en-US" dirty="0" smtClean="0"/>
              <a:t>variability for all wind directions</a:t>
            </a:r>
          </a:p>
        </p:txBody>
      </p:sp>
      <p:sp>
        <p:nvSpPr>
          <p:cNvPr id="7" name="TextBox 6"/>
          <p:cNvSpPr txBox="1"/>
          <p:nvPr/>
        </p:nvSpPr>
        <p:spPr>
          <a:xfrm>
            <a:off x="5638800" y="4648200"/>
            <a:ext cx="3352800" cy="1754326"/>
          </a:xfrm>
          <a:prstGeom prst="rect">
            <a:avLst/>
          </a:prstGeom>
          <a:noFill/>
        </p:spPr>
        <p:txBody>
          <a:bodyPr wrap="square" rtlCol="0">
            <a:spAutoFit/>
          </a:bodyPr>
          <a:lstStyle/>
          <a:p>
            <a:r>
              <a:rPr lang="en-US" b="1" dirty="0" smtClean="0"/>
              <a:t>Night:</a:t>
            </a:r>
            <a:r>
              <a:rPr lang="en-US" dirty="0" smtClean="0"/>
              <a:t>  higher upward flux of H</a:t>
            </a:r>
            <a:r>
              <a:rPr lang="en-US" baseline="-25000" dirty="0" smtClean="0"/>
              <a:t>2</a:t>
            </a:r>
            <a:r>
              <a:rPr lang="en-US" dirty="0" smtClean="0"/>
              <a:t>O for between wakes of B1 and B2  </a:t>
            </a:r>
          </a:p>
          <a:p>
            <a:endParaRPr lang="en-US" dirty="0" smtClean="0"/>
          </a:p>
          <a:p>
            <a:r>
              <a:rPr lang="en-US" dirty="0" smtClean="0"/>
              <a:t>Transpiration yet occurring during</a:t>
            </a:r>
            <a:r>
              <a:rPr lang="en-US" dirty="0"/>
              <a:t> </a:t>
            </a:r>
            <a:r>
              <a:rPr lang="en-US" dirty="0" smtClean="0"/>
              <a:t>the night, crop physiological understanding  needed</a:t>
            </a:r>
          </a:p>
        </p:txBody>
      </p:sp>
      <p:sp>
        <p:nvSpPr>
          <p:cNvPr id="8" name="TextBox 7"/>
          <p:cNvSpPr txBox="1"/>
          <p:nvPr/>
        </p:nvSpPr>
        <p:spPr>
          <a:xfrm>
            <a:off x="1295400" y="5562600"/>
            <a:ext cx="3892989" cy="646331"/>
          </a:xfrm>
          <a:prstGeom prst="rect">
            <a:avLst/>
          </a:prstGeom>
          <a:noFill/>
        </p:spPr>
        <p:txBody>
          <a:bodyPr wrap="none" rtlCol="0">
            <a:spAutoFit/>
          </a:bodyPr>
          <a:lstStyle/>
          <a:p>
            <a:r>
              <a:rPr lang="en-US" b="1" dirty="0" smtClean="0"/>
              <a:t>Day:</a:t>
            </a:r>
            <a:r>
              <a:rPr lang="en-US" dirty="0" smtClean="0"/>
              <a:t>  transpiration increased for farther</a:t>
            </a:r>
          </a:p>
          <a:p>
            <a:r>
              <a:rPr lang="en-US" dirty="0" smtClean="0"/>
              <a:t>distance in wake  of B1 turbine</a:t>
            </a:r>
            <a:endParaRPr lang="en-US" dirty="0"/>
          </a:p>
        </p:txBody>
      </p:sp>
      <p:pic>
        <p:nvPicPr>
          <p:cNvPr id="9" name="Picture 8" descr="Fig. 5_latent heat flux composite_rev.tif"/>
          <p:cNvPicPr/>
          <p:nvPr/>
        </p:nvPicPr>
        <p:blipFill>
          <a:blip r:embed="rId2" cstate="print"/>
          <a:stretch>
            <a:fillRect/>
          </a:stretch>
        </p:blipFill>
        <p:spPr>
          <a:xfrm>
            <a:off x="304800" y="1295400"/>
            <a:ext cx="5410200" cy="4343400"/>
          </a:xfrm>
          <a:prstGeom prst="rect">
            <a:avLst/>
          </a:prstGeom>
        </p:spPr>
      </p:pic>
      <p:cxnSp>
        <p:nvCxnSpPr>
          <p:cNvPr id="10" name="Straight Arrow Connector 9"/>
          <p:cNvCxnSpPr/>
          <p:nvPr/>
        </p:nvCxnSpPr>
        <p:spPr>
          <a:xfrm flipV="1">
            <a:off x="1828800" y="3276600"/>
            <a:ext cx="1143000" cy="2362200"/>
          </a:xfrm>
          <a:prstGeom prst="straightConnector1">
            <a:avLst/>
          </a:prstGeom>
          <a:ln w="2222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733800" y="3505200"/>
            <a:ext cx="1676400" cy="1828800"/>
          </a:xfrm>
          <a:prstGeom prst="straightConnector1">
            <a:avLst/>
          </a:prstGeom>
          <a:ln w="2222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5334000" y="4953000"/>
            <a:ext cx="457200" cy="3048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noFill/>
        </p:spPr>
        <p:txBody>
          <a:bodyPr wrap="square" rtlCol="0">
            <a:spAutoFit/>
          </a:bodyPr>
          <a:lstStyle/>
          <a:p>
            <a:r>
              <a:rPr lang="en-US" sz="3600" b="1" dirty="0" err="1" smtClean="0">
                <a:solidFill>
                  <a:srgbClr val="0000FF"/>
                </a:solidFill>
                <a:latin typeface="Symbol" pitchFamily="18" charset="2"/>
              </a:rPr>
              <a:t>Dl</a:t>
            </a:r>
            <a:r>
              <a:rPr lang="en-US" sz="3600" b="1" dirty="0" err="1" smtClean="0">
                <a:solidFill>
                  <a:srgbClr val="0000FF"/>
                </a:solidFill>
                <a:latin typeface="+mj-lt"/>
              </a:rPr>
              <a:t>E</a:t>
            </a:r>
            <a:r>
              <a:rPr lang="en-US" sz="3600" b="1" dirty="0" smtClean="0">
                <a:solidFill>
                  <a:srgbClr val="0000FF"/>
                </a:solidFill>
                <a:latin typeface="+mj-lt"/>
              </a:rPr>
              <a:t> flux (NLAE 2-NLAE 1): Significance testing</a:t>
            </a:r>
            <a:endParaRPr lang="en-US" sz="3600" b="1" dirty="0">
              <a:solidFill>
                <a:srgbClr val="0000FF"/>
              </a:solidFill>
              <a:latin typeface="Symbol" pitchFamily="18" charset="2"/>
            </a:endParaRPr>
          </a:p>
        </p:txBody>
      </p:sp>
      <p:sp>
        <p:nvSpPr>
          <p:cNvPr id="7" name="TextBox 6"/>
          <p:cNvSpPr txBox="1"/>
          <p:nvPr/>
        </p:nvSpPr>
        <p:spPr>
          <a:xfrm>
            <a:off x="152400" y="4419600"/>
            <a:ext cx="3962400" cy="1477328"/>
          </a:xfrm>
          <a:prstGeom prst="rect">
            <a:avLst/>
          </a:prstGeom>
          <a:noFill/>
        </p:spPr>
        <p:txBody>
          <a:bodyPr wrap="square" rtlCol="0">
            <a:spAutoFit/>
          </a:bodyPr>
          <a:lstStyle/>
          <a:p>
            <a:r>
              <a:rPr lang="en-US" dirty="0" smtClean="0"/>
              <a:t>Turbine modification of nighttime H</a:t>
            </a:r>
            <a:r>
              <a:rPr lang="en-US" baseline="-25000" dirty="0" smtClean="0"/>
              <a:t>2</a:t>
            </a:r>
            <a:r>
              <a:rPr lang="en-US" dirty="0" smtClean="0"/>
              <a:t>O flux:  INCONCLUSIVE</a:t>
            </a:r>
          </a:p>
          <a:p>
            <a:endParaRPr lang="en-US" dirty="0" smtClean="0"/>
          </a:p>
          <a:p>
            <a:r>
              <a:rPr lang="en-US" dirty="0" smtClean="0"/>
              <a:t>(previous chart indicates high variability</a:t>
            </a:r>
          </a:p>
          <a:p>
            <a:r>
              <a:rPr lang="en-US" dirty="0" smtClean="0"/>
              <a:t>and mean differences are small)</a:t>
            </a:r>
            <a:endParaRPr lang="en-US" dirty="0"/>
          </a:p>
        </p:txBody>
      </p:sp>
      <p:sp>
        <p:nvSpPr>
          <p:cNvPr id="12" name="TextBox 11"/>
          <p:cNvSpPr txBox="1"/>
          <p:nvPr/>
        </p:nvSpPr>
        <p:spPr>
          <a:xfrm>
            <a:off x="228600" y="1371600"/>
            <a:ext cx="3810000" cy="923330"/>
          </a:xfrm>
          <a:prstGeom prst="rect">
            <a:avLst/>
          </a:prstGeom>
          <a:noFill/>
        </p:spPr>
        <p:txBody>
          <a:bodyPr wrap="square" rtlCol="0">
            <a:spAutoFit/>
          </a:bodyPr>
          <a:lstStyle/>
          <a:p>
            <a:r>
              <a:rPr lang="en-US" dirty="0" smtClean="0"/>
              <a:t>Moderate significance of the daytime differences but the mean differences</a:t>
            </a:r>
          </a:p>
          <a:p>
            <a:r>
              <a:rPr lang="en-US" dirty="0" smtClean="0"/>
              <a:t> are small</a:t>
            </a:r>
            <a:endParaRPr lang="en-US" dirty="0"/>
          </a:p>
        </p:txBody>
      </p:sp>
      <p:graphicFrame>
        <p:nvGraphicFramePr>
          <p:cNvPr id="11" name="Table 10"/>
          <p:cNvGraphicFramePr>
            <a:graphicFrameLocks noGrp="1"/>
          </p:cNvGraphicFramePr>
          <p:nvPr/>
        </p:nvGraphicFramePr>
        <p:xfrm>
          <a:off x="4267200" y="533400"/>
          <a:ext cx="4495800" cy="2944259"/>
        </p:xfrm>
        <a:graphic>
          <a:graphicData uri="http://schemas.openxmlformats.org/drawingml/2006/table">
            <a:tbl>
              <a:tblPr/>
              <a:tblGrid>
                <a:gridCol w="1639782"/>
                <a:gridCol w="1224008"/>
                <a:gridCol w="1632010"/>
              </a:tblGrid>
              <a:tr h="201329">
                <a:tc>
                  <a:txBody>
                    <a:bodyPr/>
                    <a:lstStyle/>
                    <a:p>
                      <a:pPr marL="0" marR="0">
                        <a:spcBef>
                          <a:spcPts val="0"/>
                        </a:spcBef>
                        <a:spcAft>
                          <a:spcPts val="0"/>
                        </a:spcAft>
                      </a:pPr>
                      <a:r>
                        <a:rPr lang="en-US" sz="1400" b="1" dirty="0">
                          <a:solidFill>
                            <a:srgbClr val="000000"/>
                          </a:solidFill>
                          <a:latin typeface="Calibri"/>
                          <a:ea typeface="Times New Roman"/>
                          <a:cs typeface="Times New Roman"/>
                        </a:rPr>
                        <a:t>a)</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DAY</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200" b="1" dirty="0">
                          <a:solidFill>
                            <a:srgbClr val="000000"/>
                          </a:solidFill>
                          <a:latin typeface="Calibri"/>
                          <a:ea typeface="Times New Roman"/>
                          <a:cs typeface="Times New Roman"/>
                        </a:rPr>
                        <a:t> </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17435">
                <a:tc>
                  <a:txBody>
                    <a:bodyPr/>
                    <a:lstStyle/>
                    <a:p>
                      <a:pPr marL="0" marR="0">
                        <a:spcBef>
                          <a:spcPts val="0"/>
                        </a:spcBef>
                        <a:spcAft>
                          <a:spcPts val="0"/>
                        </a:spcAft>
                      </a:pPr>
                      <a:r>
                        <a:rPr lang="en-US" sz="1200">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R</a:t>
                      </a:r>
                      <a:r>
                        <a:rPr lang="en-US" sz="1200" b="1" baseline="-25000">
                          <a:solidFill>
                            <a:srgbClr val="000000"/>
                          </a:solidFill>
                          <a:latin typeface="Calibri"/>
                          <a:ea typeface="Times New Roman"/>
                          <a:cs typeface="Times New Roman"/>
                        </a:rPr>
                        <a:t>net</a:t>
                      </a:r>
                      <a:r>
                        <a:rPr lang="en-US" sz="1200" b="1">
                          <a:solidFill>
                            <a:srgbClr val="000000"/>
                          </a:solidFill>
                          <a:latin typeface="Calibri"/>
                          <a:ea typeface="Times New Roman"/>
                          <a:cs typeface="Times New Roman"/>
                        </a:rPr>
                        <a:t> &gt; 300 W m</a:t>
                      </a:r>
                      <a:r>
                        <a:rPr lang="en-US" sz="1200" b="1" baseline="30000">
                          <a:solidFill>
                            <a:srgbClr val="000000"/>
                          </a:solidFill>
                          <a:latin typeface="Calibri"/>
                          <a:ea typeface="Times New Roman"/>
                          <a:cs typeface="Times New Roman"/>
                        </a:rPr>
                        <a:t>-2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09241">
                <a:tc>
                  <a:txBody>
                    <a:bodyPr/>
                    <a:lstStyle/>
                    <a:p>
                      <a:pPr marL="0" marR="0" algn="ctr">
                        <a:spcBef>
                          <a:spcPts val="0"/>
                        </a:spcBef>
                        <a:spcAft>
                          <a:spcPts val="0"/>
                        </a:spcAft>
                      </a:pPr>
                      <a:r>
                        <a:rPr lang="en-US" sz="1200" b="1" i="1">
                          <a:solidFill>
                            <a:srgbClr val="000000"/>
                          </a:solidFill>
                          <a:latin typeface="Calibri"/>
                          <a:ea typeface="Times New Roman"/>
                          <a:cs typeface="Times New Roman"/>
                        </a:rPr>
                        <a:t>Directional comparison</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t-test  p-value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Wilcoxon pair p-value</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116">
                <a:tc>
                  <a:txBody>
                    <a:bodyPr/>
                    <a:lstStyle/>
                    <a:p>
                      <a:pPr marL="0" marR="0" algn="ctr">
                        <a:spcBef>
                          <a:spcPts val="0"/>
                        </a:spcBef>
                        <a:spcAft>
                          <a:spcPts val="0"/>
                        </a:spcAft>
                      </a:pPr>
                      <a:r>
                        <a:rPr lang="en-US" sz="1200" b="1" i="1">
                          <a:solidFill>
                            <a:srgbClr val="000000"/>
                          </a:solidFill>
                          <a:latin typeface="Calibri"/>
                          <a:ea typeface="Times New Roman"/>
                          <a:cs typeface="Times New Roman"/>
                        </a:rPr>
                        <a:t>to null hypothesis</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1329">
                <a:tc>
                  <a:txBody>
                    <a:bodyPr/>
                    <a:lstStyle/>
                    <a:p>
                      <a:pPr marL="0" marR="0" algn="ctr">
                        <a:spcBef>
                          <a:spcPts val="0"/>
                        </a:spcBef>
                        <a:spcAft>
                          <a:spcPts val="0"/>
                        </a:spcAft>
                      </a:pPr>
                      <a:r>
                        <a:rPr lang="en-US" sz="1200" b="1">
                          <a:solidFill>
                            <a:srgbClr val="974807"/>
                          </a:solidFill>
                          <a:latin typeface="Symbol"/>
                          <a:ea typeface="Times New Roman"/>
                          <a:cs typeface="Calibri"/>
                        </a:rPr>
                        <a:t>SDl</a:t>
                      </a:r>
                      <a:r>
                        <a:rPr lang="en-US" sz="1200" b="1">
                          <a:solidFill>
                            <a:srgbClr val="974807"/>
                          </a:solidFill>
                          <a:latin typeface="Calibri"/>
                          <a:ea typeface="Times New Roman"/>
                          <a:cs typeface="Times New Roman"/>
                        </a:rPr>
                        <a:t>E</a:t>
                      </a:r>
                      <a:r>
                        <a:rPr lang="en-US" sz="1200" b="1" baseline="-25000">
                          <a:solidFill>
                            <a:srgbClr val="974807"/>
                          </a:solidFill>
                          <a:latin typeface="Calibri"/>
                          <a:ea typeface="Times New Roman"/>
                          <a:cs typeface="Times New Roman"/>
                        </a:rPr>
                        <a:t>ON</a:t>
                      </a:r>
                      <a:r>
                        <a:rPr lang="en-US" sz="1200" b="1">
                          <a:latin typeface="Calibri"/>
                          <a:ea typeface="Times New Roman"/>
                          <a:cs typeface="Times New Roman"/>
                        </a:rPr>
                        <a:t> =</a:t>
                      </a:r>
                      <a:r>
                        <a:rPr lang="en-US" sz="1200" b="1">
                          <a:solidFill>
                            <a:srgbClr val="974807"/>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0.50</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solidFill>
                            <a:srgbClr val="000000"/>
                          </a:solidFill>
                          <a:latin typeface="Calibri"/>
                          <a:ea typeface="Times New Roman"/>
                          <a:cs typeface="Times New Roman"/>
                        </a:rPr>
                        <a:t>0.57</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1329">
                <a:tc>
                  <a:txBody>
                    <a:bodyPr/>
                    <a:lstStyle/>
                    <a:p>
                      <a:pPr marL="0" marR="0" algn="ctr">
                        <a:spcBef>
                          <a:spcPts val="0"/>
                        </a:spcBef>
                        <a:spcAft>
                          <a:spcPts val="0"/>
                        </a:spcAft>
                      </a:pPr>
                      <a:r>
                        <a:rPr lang="en-US" sz="1200" b="1">
                          <a:solidFill>
                            <a:srgbClr val="00B0F0"/>
                          </a:solidFill>
                          <a:latin typeface="Symbol"/>
                          <a:ea typeface="Times New Roman"/>
                          <a:cs typeface="Calibri"/>
                        </a:rPr>
                        <a:t>Dl</a:t>
                      </a:r>
                      <a:r>
                        <a:rPr lang="en-US" sz="1200" b="1">
                          <a:solidFill>
                            <a:srgbClr val="00B0F0"/>
                          </a:solidFill>
                          <a:latin typeface="Calibri"/>
                          <a:ea typeface="Times New Roman"/>
                          <a:cs typeface="Times New Roman"/>
                        </a:rPr>
                        <a:t>E</a:t>
                      </a:r>
                      <a:r>
                        <a:rPr lang="en-US" sz="1200" b="1" baseline="-25000">
                          <a:solidFill>
                            <a:srgbClr val="00B0F0"/>
                          </a:solidFill>
                          <a:latin typeface="Calibri"/>
                          <a:ea typeface="Times New Roman"/>
                          <a:cs typeface="Times New Roman"/>
                        </a:rPr>
                        <a:t>WSW[B1]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0.003</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0.004</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329">
                <a:tc>
                  <a:txBody>
                    <a:bodyPr/>
                    <a:lstStyle/>
                    <a:p>
                      <a:pPr marL="0" marR="0" algn="ctr">
                        <a:spcBef>
                          <a:spcPts val="0"/>
                        </a:spcBef>
                        <a:spcAft>
                          <a:spcPts val="0"/>
                        </a:spcAft>
                      </a:pPr>
                      <a:r>
                        <a:rPr lang="en-US" sz="1200" b="1">
                          <a:solidFill>
                            <a:srgbClr val="C00000"/>
                          </a:solidFill>
                          <a:latin typeface="Symbol"/>
                          <a:ea typeface="Times New Roman"/>
                          <a:cs typeface="Calibri"/>
                        </a:rPr>
                        <a:t>Dl</a:t>
                      </a:r>
                      <a:r>
                        <a:rPr lang="en-US" sz="1200" b="1">
                          <a:solidFill>
                            <a:srgbClr val="C00000"/>
                          </a:solidFill>
                          <a:latin typeface="Calibri"/>
                          <a:ea typeface="Times New Roman"/>
                          <a:cs typeface="Times New Roman"/>
                        </a:rPr>
                        <a:t>E</a:t>
                      </a:r>
                      <a:r>
                        <a:rPr lang="en-US" sz="1200" b="1" baseline="-25000">
                          <a:solidFill>
                            <a:srgbClr val="C00000"/>
                          </a:solidFill>
                          <a:latin typeface="Calibri"/>
                          <a:ea typeface="Times New Roman"/>
                          <a:cs typeface="Times New Roman"/>
                        </a:rPr>
                        <a:t>SW[B12G]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0.006</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0.03</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329">
                <a:tc>
                  <a:txBody>
                    <a:bodyPr/>
                    <a:lstStyle/>
                    <a:p>
                      <a:pPr marL="0" marR="0" algn="ctr">
                        <a:spcBef>
                          <a:spcPts val="0"/>
                        </a:spcBef>
                        <a:spcAft>
                          <a:spcPts val="0"/>
                        </a:spcAft>
                      </a:pPr>
                      <a:r>
                        <a:rPr lang="en-US" sz="1200" b="1">
                          <a:solidFill>
                            <a:srgbClr val="FFC000"/>
                          </a:solidFill>
                          <a:latin typeface="Symbol"/>
                          <a:ea typeface="Times New Roman"/>
                          <a:cs typeface="Calibri"/>
                        </a:rPr>
                        <a:t>Dl</a:t>
                      </a:r>
                      <a:r>
                        <a:rPr lang="en-US" sz="1200" b="1">
                          <a:solidFill>
                            <a:srgbClr val="FFC000"/>
                          </a:solidFill>
                          <a:latin typeface="Calibri"/>
                          <a:ea typeface="Times New Roman"/>
                          <a:cs typeface="Times New Roman"/>
                        </a:rPr>
                        <a:t>E</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0.04</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dirty="0">
                          <a:solidFill>
                            <a:srgbClr val="FF0000"/>
                          </a:solidFill>
                          <a:latin typeface="Calibri"/>
                          <a:ea typeface="Times New Roman"/>
                          <a:cs typeface="Times New Roman"/>
                        </a:rPr>
                        <a:t>0.03</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329">
                <a:tc>
                  <a:txBody>
                    <a:bodyPr/>
                    <a:lstStyle/>
                    <a:p>
                      <a:pPr marL="0" marR="0" algn="ctr">
                        <a:spcBef>
                          <a:spcPts val="0"/>
                        </a:spcBef>
                        <a:spcAft>
                          <a:spcPts val="0"/>
                        </a:spcAft>
                      </a:pPr>
                      <a:r>
                        <a:rPr lang="en-US" sz="1200" b="1">
                          <a:solidFill>
                            <a:srgbClr val="00B050"/>
                          </a:solidFill>
                          <a:latin typeface="Symbol"/>
                          <a:ea typeface="Times New Roman"/>
                          <a:cs typeface="Calibri"/>
                        </a:rPr>
                        <a:t>Dl</a:t>
                      </a:r>
                      <a:r>
                        <a:rPr lang="en-US" sz="1200" b="1">
                          <a:solidFill>
                            <a:srgbClr val="00B050"/>
                          </a:solidFill>
                          <a:latin typeface="Calibri"/>
                          <a:ea typeface="Times New Roman"/>
                          <a:cs typeface="Times New Roman"/>
                        </a:rPr>
                        <a:t>E</a:t>
                      </a:r>
                      <a:r>
                        <a:rPr lang="en-US" sz="1200" b="1" baseline="-25000">
                          <a:solidFill>
                            <a:srgbClr val="00B050"/>
                          </a:solidFill>
                          <a:latin typeface="Calibri"/>
                          <a:ea typeface="Times New Roman"/>
                          <a:cs typeface="Times New Roman"/>
                        </a:rPr>
                        <a:t>S-SSE [B23G] </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0.38</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0.34</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1329">
                <a:tc>
                  <a:txBody>
                    <a:bodyPr/>
                    <a:lstStyle/>
                    <a:p>
                      <a:pPr marL="0" marR="0" algn="ctr">
                        <a:spcBef>
                          <a:spcPts val="0"/>
                        </a:spcBef>
                        <a:spcAft>
                          <a:spcPts val="0"/>
                        </a:spcAft>
                      </a:pPr>
                      <a:r>
                        <a:rPr lang="en-US" sz="1200" b="1">
                          <a:solidFill>
                            <a:srgbClr val="974807"/>
                          </a:solidFill>
                          <a:latin typeface="Symbol"/>
                          <a:ea typeface="Times New Roman"/>
                          <a:cs typeface="Calibri"/>
                        </a:rPr>
                        <a:t>SDl</a:t>
                      </a:r>
                      <a:r>
                        <a:rPr lang="en-US" sz="1200" b="1">
                          <a:solidFill>
                            <a:srgbClr val="974807"/>
                          </a:solidFill>
                          <a:latin typeface="Calibri"/>
                          <a:ea typeface="Times New Roman"/>
                          <a:cs typeface="Times New Roman"/>
                        </a:rPr>
                        <a:t>E</a:t>
                      </a:r>
                      <a:r>
                        <a:rPr lang="en-US" sz="1200" b="1" baseline="-25000">
                          <a:solidFill>
                            <a:srgbClr val="974807"/>
                          </a:solidFill>
                          <a:latin typeface="Calibri"/>
                          <a:ea typeface="Times New Roman"/>
                          <a:cs typeface="Times New Roman"/>
                        </a:rPr>
                        <a:t>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0.95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a:solidFill>
                            <a:srgbClr val="000000"/>
                          </a:solidFill>
                          <a:latin typeface="Calibri"/>
                          <a:ea typeface="Times New Roman"/>
                          <a:cs typeface="Times New Roman"/>
                        </a:rPr>
                        <a:t>0.66</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1329">
                <a:tc>
                  <a:txBody>
                    <a:bodyPr/>
                    <a:lstStyle/>
                    <a:p>
                      <a:pPr marL="0" marR="0" algn="ctr">
                        <a:spcBef>
                          <a:spcPts val="0"/>
                        </a:spcBef>
                        <a:spcAft>
                          <a:spcPts val="0"/>
                        </a:spcAft>
                      </a:pPr>
                      <a:r>
                        <a:rPr lang="en-US" sz="1200" b="1">
                          <a:solidFill>
                            <a:srgbClr val="00B0F0"/>
                          </a:solidFill>
                          <a:latin typeface="Symbol"/>
                          <a:ea typeface="Times New Roman"/>
                          <a:cs typeface="Calibri"/>
                        </a:rPr>
                        <a:t>Dl</a:t>
                      </a:r>
                      <a:r>
                        <a:rPr lang="en-US" sz="1200" b="1">
                          <a:solidFill>
                            <a:srgbClr val="00B0F0"/>
                          </a:solidFill>
                          <a:latin typeface="Calibri"/>
                          <a:ea typeface="Times New Roman"/>
                          <a:cs typeface="Times New Roman"/>
                        </a:rPr>
                        <a:t>E</a:t>
                      </a:r>
                      <a:r>
                        <a:rPr lang="en-US" sz="1200" b="1" baseline="-25000">
                          <a:solidFill>
                            <a:srgbClr val="00B0F0"/>
                          </a:solidFill>
                          <a:latin typeface="Calibri"/>
                          <a:ea typeface="Times New Roman"/>
                          <a:cs typeface="Times New Roman"/>
                        </a:rPr>
                        <a:t>WSW [B1] </a:t>
                      </a:r>
                      <a:r>
                        <a:rPr lang="en-US" sz="1200" b="1">
                          <a:latin typeface="Calibri"/>
                          <a:ea typeface="Times New Roman"/>
                          <a:cs typeface="Times New Roman"/>
                        </a:rPr>
                        <a:t>=</a:t>
                      </a:r>
                      <a:r>
                        <a:rPr lang="en-US" sz="1200" b="1">
                          <a:solidFill>
                            <a:srgbClr val="5A5A5A"/>
                          </a:solidFill>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0.007</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0.02</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329">
                <a:tc>
                  <a:txBody>
                    <a:bodyPr/>
                    <a:lstStyle/>
                    <a:p>
                      <a:pPr marL="0" marR="0" algn="ctr">
                        <a:spcBef>
                          <a:spcPts val="0"/>
                        </a:spcBef>
                        <a:spcAft>
                          <a:spcPts val="0"/>
                        </a:spcAft>
                      </a:pPr>
                      <a:r>
                        <a:rPr lang="en-US" sz="1200" b="1">
                          <a:solidFill>
                            <a:srgbClr val="C00000"/>
                          </a:solidFill>
                          <a:latin typeface="Symbol"/>
                          <a:ea typeface="Times New Roman"/>
                          <a:cs typeface="Calibri"/>
                        </a:rPr>
                        <a:t>Dl</a:t>
                      </a:r>
                      <a:r>
                        <a:rPr lang="en-US" sz="1200" b="1">
                          <a:solidFill>
                            <a:srgbClr val="C00000"/>
                          </a:solidFill>
                          <a:latin typeface="Calibri"/>
                          <a:ea typeface="Times New Roman"/>
                          <a:cs typeface="Times New Roman"/>
                        </a:rPr>
                        <a:t>E</a:t>
                      </a:r>
                      <a:r>
                        <a:rPr lang="en-US" sz="1200" b="1" baseline="-25000">
                          <a:solidFill>
                            <a:srgbClr val="C00000"/>
                          </a:solidFill>
                          <a:latin typeface="Calibri"/>
                          <a:ea typeface="Times New Roman"/>
                          <a:cs typeface="Times New Roman"/>
                        </a:rPr>
                        <a:t>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dirty="0">
                          <a:latin typeface="Calibri"/>
                          <a:ea typeface="Times New Roman"/>
                          <a:cs typeface="Times New Roman"/>
                        </a:rPr>
                        <a:t>0.07</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329">
                <a:tc>
                  <a:txBody>
                    <a:bodyPr/>
                    <a:lstStyle/>
                    <a:p>
                      <a:pPr marL="0" marR="0" algn="ctr">
                        <a:spcBef>
                          <a:spcPts val="0"/>
                        </a:spcBef>
                        <a:spcAft>
                          <a:spcPts val="0"/>
                        </a:spcAft>
                      </a:pPr>
                      <a:r>
                        <a:rPr lang="en-US" sz="1200" b="1">
                          <a:solidFill>
                            <a:srgbClr val="FFC000"/>
                          </a:solidFill>
                          <a:latin typeface="Symbol"/>
                          <a:ea typeface="Times New Roman"/>
                          <a:cs typeface="Calibri"/>
                        </a:rPr>
                        <a:t>Dl</a:t>
                      </a:r>
                      <a:r>
                        <a:rPr lang="en-US" sz="1200" b="1">
                          <a:solidFill>
                            <a:srgbClr val="FFC000"/>
                          </a:solidFill>
                          <a:latin typeface="Calibri"/>
                          <a:ea typeface="Times New Roman"/>
                          <a:cs typeface="Times New Roman"/>
                        </a:rPr>
                        <a:t>E</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0.07</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0.14</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9382">
                <a:tc>
                  <a:txBody>
                    <a:bodyPr/>
                    <a:lstStyle/>
                    <a:p>
                      <a:pPr marL="0" marR="0" algn="ctr">
                        <a:spcBef>
                          <a:spcPts val="0"/>
                        </a:spcBef>
                        <a:spcAft>
                          <a:spcPts val="0"/>
                        </a:spcAft>
                      </a:pPr>
                      <a:r>
                        <a:rPr lang="en-US" sz="1200" b="1">
                          <a:solidFill>
                            <a:srgbClr val="00B050"/>
                          </a:solidFill>
                          <a:latin typeface="Symbol"/>
                          <a:ea typeface="Times New Roman"/>
                          <a:cs typeface="Calibri"/>
                        </a:rPr>
                        <a:t>Dl</a:t>
                      </a:r>
                      <a:r>
                        <a:rPr lang="en-US" sz="1200" b="1">
                          <a:solidFill>
                            <a:srgbClr val="00B050"/>
                          </a:solidFill>
                          <a:latin typeface="Calibri"/>
                          <a:ea typeface="Times New Roman"/>
                          <a:cs typeface="Times New Roman"/>
                        </a:rPr>
                        <a:t>E</a:t>
                      </a:r>
                      <a:r>
                        <a:rPr lang="en-US" sz="1200" b="1" baseline="-25000">
                          <a:solidFill>
                            <a:srgbClr val="00B050"/>
                          </a:solidFill>
                          <a:latin typeface="Calibri"/>
                          <a:ea typeface="Times New Roman"/>
                          <a:cs typeface="Times New Roman"/>
                        </a:rPr>
                        <a:t>S-SSE [B23G]</a:t>
                      </a:r>
                      <a:r>
                        <a:rPr lang="en-US" sz="1200" b="1" baseline="-25000">
                          <a:latin typeface="Calibri"/>
                          <a:ea typeface="Times New Roman"/>
                          <a:cs typeface="Times New Roman"/>
                        </a:rPr>
                        <a:t> </a:t>
                      </a:r>
                      <a:r>
                        <a:rPr lang="en-US" sz="1200" b="1">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0.04</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FF0000"/>
                          </a:solidFill>
                          <a:latin typeface="Calibri"/>
                          <a:ea typeface="Times New Roman"/>
                          <a:cs typeface="Times New Roman"/>
                        </a:rPr>
                        <a:t>0.02</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nvGraphicFramePr>
        <p:xfrm>
          <a:off x="4267200" y="3657600"/>
          <a:ext cx="4495800" cy="3047998"/>
        </p:xfrm>
        <a:graphic>
          <a:graphicData uri="http://schemas.openxmlformats.org/drawingml/2006/table">
            <a:tbl>
              <a:tblPr/>
              <a:tblGrid>
                <a:gridCol w="1639782"/>
                <a:gridCol w="1224008"/>
                <a:gridCol w="1632010"/>
              </a:tblGrid>
              <a:tr h="226883">
                <a:tc>
                  <a:txBody>
                    <a:bodyPr/>
                    <a:lstStyle/>
                    <a:p>
                      <a:pPr marL="0" marR="0">
                        <a:spcBef>
                          <a:spcPts val="0"/>
                        </a:spcBef>
                        <a:spcAft>
                          <a:spcPts val="0"/>
                        </a:spcAft>
                      </a:pPr>
                      <a:r>
                        <a:rPr lang="en-US" sz="1400" b="1" dirty="0">
                          <a:solidFill>
                            <a:srgbClr val="000000"/>
                          </a:solidFill>
                          <a:latin typeface="Calibri"/>
                          <a:ea typeface="Times New Roman"/>
                          <a:cs typeface="Times New Roman"/>
                        </a:rPr>
                        <a:t>b)</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NIGHT</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17331">
                <a:tc>
                  <a:txBody>
                    <a:bodyPr/>
                    <a:lstStyle/>
                    <a:p>
                      <a:pPr marL="0" marR="0">
                        <a:spcBef>
                          <a:spcPts val="0"/>
                        </a:spcBef>
                        <a:spcAft>
                          <a:spcPts val="0"/>
                        </a:spcAft>
                      </a:pPr>
                      <a:r>
                        <a:rPr lang="en-US" sz="1200">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R</a:t>
                      </a:r>
                      <a:r>
                        <a:rPr lang="en-US" sz="1200" b="1" baseline="-25000">
                          <a:solidFill>
                            <a:srgbClr val="000000"/>
                          </a:solidFill>
                          <a:latin typeface="Calibri"/>
                          <a:ea typeface="Times New Roman"/>
                          <a:cs typeface="Times New Roman"/>
                        </a:rPr>
                        <a:t>net </a:t>
                      </a:r>
                      <a:r>
                        <a:rPr lang="en-US" sz="1200" b="1">
                          <a:solidFill>
                            <a:srgbClr val="000000"/>
                          </a:solidFill>
                          <a:latin typeface="Calibri"/>
                          <a:ea typeface="Times New Roman"/>
                          <a:cs typeface="Times New Roman"/>
                        </a:rPr>
                        <a:t>&lt; 0 W m</a:t>
                      </a:r>
                      <a:r>
                        <a:rPr lang="en-US" sz="1200" b="1" baseline="30000">
                          <a:solidFill>
                            <a:srgbClr val="000000"/>
                          </a:solidFill>
                          <a:latin typeface="Calibri"/>
                          <a:ea typeface="Times New Roman"/>
                          <a:cs typeface="Times New Roman"/>
                        </a:rPr>
                        <a:t>-2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88943">
                <a:tc>
                  <a:txBody>
                    <a:bodyPr/>
                    <a:lstStyle/>
                    <a:p>
                      <a:pPr marL="0" marR="0" algn="ctr">
                        <a:spcBef>
                          <a:spcPts val="0"/>
                        </a:spcBef>
                        <a:spcAft>
                          <a:spcPts val="0"/>
                        </a:spcAft>
                      </a:pPr>
                      <a:r>
                        <a:rPr lang="en-US" sz="1200" b="1" i="1">
                          <a:solidFill>
                            <a:srgbClr val="000000"/>
                          </a:solidFill>
                          <a:latin typeface="Calibri"/>
                          <a:ea typeface="Times New Roman"/>
                          <a:cs typeface="Times New Roman"/>
                        </a:rPr>
                        <a:t>Directional comparison</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t-test  p-value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Wilcoxon pair p-value</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4471">
                <a:tc>
                  <a:txBody>
                    <a:bodyPr/>
                    <a:lstStyle/>
                    <a:p>
                      <a:pPr marL="0" marR="0" algn="ctr">
                        <a:spcBef>
                          <a:spcPts val="0"/>
                        </a:spcBef>
                        <a:spcAft>
                          <a:spcPts val="0"/>
                        </a:spcAft>
                      </a:pPr>
                      <a:r>
                        <a:rPr lang="en-US" sz="1200" b="1" i="1">
                          <a:solidFill>
                            <a:srgbClr val="000000"/>
                          </a:solidFill>
                          <a:latin typeface="Calibri"/>
                          <a:ea typeface="Times New Roman"/>
                          <a:cs typeface="Times New Roman"/>
                        </a:rPr>
                        <a:t>to null hypothesis</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1232">
                <a:tc>
                  <a:txBody>
                    <a:bodyPr/>
                    <a:lstStyle/>
                    <a:p>
                      <a:pPr marL="0" marR="0" algn="ctr">
                        <a:spcBef>
                          <a:spcPts val="0"/>
                        </a:spcBef>
                        <a:spcAft>
                          <a:spcPts val="0"/>
                        </a:spcAft>
                      </a:pPr>
                      <a:r>
                        <a:rPr lang="en-US" sz="1200" b="1">
                          <a:solidFill>
                            <a:srgbClr val="974807"/>
                          </a:solidFill>
                          <a:latin typeface="Symbol"/>
                          <a:ea typeface="Times New Roman"/>
                          <a:cs typeface="Calibri"/>
                        </a:rPr>
                        <a:t>SDl</a:t>
                      </a:r>
                      <a:r>
                        <a:rPr lang="en-US" sz="1200" b="1">
                          <a:solidFill>
                            <a:srgbClr val="974807"/>
                          </a:solidFill>
                          <a:latin typeface="Calibri"/>
                          <a:ea typeface="Times New Roman"/>
                          <a:cs typeface="Times New Roman"/>
                        </a:rPr>
                        <a:t>E</a:t>
                      </a:r>
                      <a:r>
                        <a:rPr lang="en-US" sz="1200" b="1" baseline="-25000">
                          <a:solidFill>
                            <a:srgbClr val="974807"/>
                          </a:solidFill>
                          <a:latin typeface="Calibri"/>
                          <a:ea typeface="Times New Roman"/>
                          <a:cs typeface="Times New Roman"/>
                        </a:rPr>
                        <a:t>ON</a:t>
                      </a:r>
                      <a:r>
                        <a:rPr lang="en-US" sz="1200" b="1">
                          <a:latin typeface="Calibri"/>
                          <a:ea typeface="Times New Roman"/>
                          <a:cs typeface="Times New Roman"/>
                        </a:rPr>
                        <a:t> =</a:t>
                      </a:r>
                      <a:r>
                        <a:rPr lang="en-US" sz="1200" b="1">
                          <a:solidFill>
                            <a:srgbClr val="974807"/>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0.46</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0.80</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1232">
                <a:tc>
                  <a:txBody>
                    <a:bodyPr/>
                    <a:lstStyle/>
                    <a:p>
                      <a:pPr marL="0" marR="0" algn="ctr">
                        <a:spcBef>
                          <a:spcPts val="0"/>
                        </a:spcBef>
                        <a:spcAft>
                          <a:spcPts val="0"/>
                        </a:spcAft>
                      </a:pPr>
                      <a:r>
                        <a:rPr lang="en-US" sz="1200" b="1">
                          <a:solidFill>
                            <a:srgbClr val="00B0F0"/>
                          </a:solidFill>
                          <a:latin typeface="Symbol"/>
                          <a:ea typeface="Times New Roman"/>
                          <a:cs typeface="Calibri"/>
                        </a:rPr>
                        <a:t>Dl</a:t>
                      </a:r>
                      <a:r>
                        <a:rPr lang="en-US" sz="1200" b="1">
                          <a:solidFill>
                            <a:srgbClr val="00B0F0"/>
                          </a:solidFill>
                          <a:latin typeface="Calibri"/>
                          <a:ea typeface="Times New Roman"/>
                          <a:cs typeface="Times New Roman"/>
                        </a:rPr>
                        <a:t>E</a:t>
                      </a:r>
                      <a:r>
                        <a:rPr lang="en-US" sz="1200" b="1" baseline="-25000">
                          <a:solidFill>
                            <a:srgbClr val="00B0F0"/>
                          </a:solidFill>
                          <a:latin typeface="Calibri"/>
                          <a:ea typeface="Times New Roman"/>
                          <a:cs typeface="Times New Roman"/>
                        </a:rPr>
                        <a:t>WSW [B1]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0.98</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232">
                <a:tc>
                  <a:txBody>
                    <a:bodyPr/>
                    <a:lstStyle/>
                    <a:p>
                      <a:pPr marL="0" marR="0" algn="ctr">
                        <a:spcBef>
                          <a:spcPts val="0"/>
                        </a:spcBef>
                        <a:spcAft>
                          <a:spcPts val="0"/>
                        </a:spcAft>
                      </a:pPr>
                      <a:r>
                        <a:rPr lang="en-US" sz="1200" b="1">
                          <a:solidFill>
                            <a:srgbClr val="C00000"/>
                          </a:solidFill>
                          <a:latin typeface="Symbol"/>
                          <a:ea typeface="Times New Roman"/>
                          <a:cs typeface="Calibri"/>
                        </a:rPr>
                        <a:t>Dl</a:t>
                      </a:r>
                      <a:r>
                        <a:rPr lang="en-US" sz="1200" b="1">
                          <a:solidFill>
                            <a:srgbClr val="C00000"/>
                          </a:solidFill>
                          <a:latin typeface="Calibri"/>
                          <a:ea typeface="Times New Roman"/>
                          <a:cs typeface="Times New Roman"/>
                        </a:rPr>
                        <a:t>E</a:t>
                      </a:r>
                      <a:r>
                        <a:rPr lang="en-US" sz="1200" b="1" baseline="-25000">
                          <a:solidFill>
                            <a:srgbClr val="C00000"/>
                          </a:solidFill>
                          <a:latin typeface="Calibri"/>
                          <a:ea typeface="Times New Roman"/>
                          <a:cs typeface="Times New Roman"/>
                        </a:rPr>
                        <a:t>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0.16</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232">
                <a:tc>
                  <a:txBody>
                    <a:bodyPr/>
                    <a:lstStyle/>
                    <a:p>
                      <a:pPr marL="0" marR="0" algn="ctr">
                        <a:spcBef>
                          <a:spcPts val="0"/>
                        </a:spcBef>
                        <a:spcAft>
                          <a:spcPts val="0"/>
                        </a:spcAft>
                      </a:pPr>
                      <a:r>
                        <a:rPr lang="en-US" sz="1200" b="1">
                          <a:solidFill>
                            <a:srgbClr val="FFC000"/>
                          </a:solidFill>
                          <a:latin typeface="Symbol"/>
                          <a:ea typeface="Times New Roman"/>
                          <a:cs typeface="Calibri"/>
                        </a:rPr>
                        <a:t>Dl</a:t>
                      </a:r>
                      <a:r>
                        <a:rPr lang="en-US" sz="1200" b="1">
                          <a:solidFill>
                            <a:srgbClr val="FFC000"/>
                          </a:solidFill>
                          <a:latin typeface="Calibri"/>
                          <a:ea typeface="Times New Roman"/>
                          <a:cs typeface="Times New Roman"/>
                        </a:rPr>
                        <a:t>E</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0.23</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0.29</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232">
                <a:tc>
                  <a:txBody>
                    <a:bodyPr/>
                    <a:lstStyle/>
                    <a:p>
                      <a:pPr marL="0" marR="0" algn="ctr">
                        <a:spcBef>
                          <a:spcPts val="0"/>
                        </a:spcBef>
                        <a:spcAft>
                          <a:spcPts val="0"/>
                        </a:spcAft>
                      </a:pPr>
                      <a:r>
                        <a:rPr lang="en-US" sz="1200" b="1">
                          <a:solidFill>
                            <a:srgbClr val="00B050"/>
                          </a:solidFill>
                          <a:latin typeface="Symbol"/>
                          <a:ea typeface="Times New Roman"/>
                          <a:cs typeface="Calibri"/>
                        </a:rPr>
                        <a:t>Dl</a:t>
                      </a:r>
                      <a:r>
                        <a:rPr lang="en-US" sz="1200" b="1">
                          <a:solidFill>
                            <a:srgbClr val="00B050"/>
                          </a:solidFill>
                          <a:latin typeface="Calibri"/>
                          <a:ea typeface="Times New Roman"/>
                          <a:cs typeface="Times New Roman"/>
                        </a:rPr>
                        <a:t>E</a:t>
                      </a:r>
                      <a:r>
                        <a:rPr lang="en-US" sz="1200" b="1" baseline="-25000">
                          <a:solidFill>
                            <a:srgbClr val="00B050"/>
                          </a:solidFill>
                          <a:latin typeface="Calibri"/>
                          <a:ea typeface="Times New Roman"/>
                          <a:cs typeface="Times New Roman"/>
                        </a:rPr>
                        <a:t>S-SSE [B23G] </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SDl</a:t>
                      </a:r>
                      <a:r>
                        <a:rPr lang="en-US" sz="1200" b="1">
                          <a:solidFill>
                            <a:srgbClr val="8064A2"/>
                          </a:solidFill>
                          <a:latin typeface="Calibri"/>
                          <a:ea typeface="Times New Roman"/>
                          <a:cs typeface="Times New Roman"/>
                        </a:rPr>
                        <a:t>E</a:t>
                      </a:r>
                      <a:r>
                        <a:rPr lang="en-US" sz="1200" b="1" baseline="-25000">
                          <a:solidFill>
                            <a:srgbClr val="8064A2"/>
                          </a:solidFill>
                          <a:latin typeface="Calibri"/>
                          <a:ea typeface="Times New Roman"/>
                          <a:cs typeface="Times New Roman"/>
                        </a:rPr>
                        <a:t>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0.19</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0.65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1232">
                <a:tc>
                  <a:txBody>
                    <a:bodyPr/>
                    <a:lstStyle/>
                    <a:p>
                      <a:pPr marL="0" marR="0" algn="ctr">
                        <a:spcBef>
                          <a:spcPts val="0"/>
                        </a:spcBef>
                        <a:spcAft>
                          <a:spcPts val="0"/>
                        </a:spcAft>
                      </a:pPr>
                      <a:r>
                        <a:rPr lang="en-US" sz="1200" b="1">
                          <a:solidFill>
                            <a:srgbClr val="974807"/>
                          </a:solidFill>
                          <a:latin typeface="Symbol"/>
                          <a:ea typeface="Times New Roman"/>
                          <a:cs typeface="Calibri"/>
                        </a:rPr>
                        <a:t>SDl</a:t>
                      </a:r>
                      <a:r>
                        <a:rPr lang="en-US" sz="1200" b="1">
                          <a:solidFill>
                            <a:srgbClr val="974807"/>
                          </a:solidFill>
                          <a:latin typeface="Calibri"/>
                          <a:ea typeface="Times New Roman"/>
                          <a:cs typeface="Times New Roman"/>
                        </a:rPr>
                        <a:t>E</a:t>
                      </a:r>
                      <a:r>
                        <a:rPr lang="en-US" sz="1200" b="1" baseline="-25000">
                          <a:solidFill>
                            <a:srgbClr val="974807"/>
                          </a:solidFill>
                          <a:latin typeface="Calibri"/>
                          <a:ea typeface="Times New Roman"/>
                          <a:cs typeface="Times New Roman"/>
                        </a:rPr>
                        <a:t>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0.23</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0.25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1232">
                <a:tc>
                  <a:txBody>
                    <a:bodyPr/>
                    <a:lstStyle/>
                    <a:p>
                      <a:pPr marL="0" marR="0" algn="ctr">
                        <a:spcBef>
                          <a:spcPts val="0"/>
                        </a:spcBef>
                        <a:spcAft>
                          <a:spcPts val="0"/>
                        </a:spcAft>
                      </a:pPr>
                      <a:r>
                        <a:rPr lang="en-US" sz="1200" b="1">
                          <a:solidFill>
                            <a:srgbClr val="00B0F0"/>
                          </a:solidFill>
                          <a:latin typeface="Symbol"/>
                          <a:ea typeface="Times New Roman"/>
                          <a:cs typeface="Calibri"/>
                        </a:rPr>
                        <a:t>Dl</a:t>
                      </a:r>
                      <a:r>
                        <a:rPr lang="en-US" sz="1200" b="1">
                          <a:solidFill>
                            <a:srgbClr val="00B0F0"/>
                          </a:solidFill>
                          <a:latin typeface="Calibri"/>
                          <a:ea typeface="Times New Roman"/>
                          <a:cs typeface="Times New Roman"/>
                        </a:rPr>
                        <a:t>E</a:t>
                      </a:r>
                      <a:r>
                        <a:rPr lang="en-US" sz="1200" b="1" baseline="-25000">
                          <a:solidFill>
                            <a:srgbClr val="00B0F0"/>
                          </a:solidFill>
                          <a:latin typeface="Calibri"/>
                          <a:ea typeface="Times New Roman"/>
                          <a:cs typeface="Times New Roman"/>
                        </a:rPr>
                        <a:t>WSW [B1] </a:t>
                      </a:r>
                      <a:r>
                        <a:rPr lang="en-US" sz="1200" b="1">
                          <a:latin typeface="Calibri"/>
                          <a:ea typeface="Times New Roman"/>
                          <a:cs typeface="Times New Roman"/>
                        </a:rPr>
                        <a:t>=</a:t>
                      </a:r>
                      <a:r>
                        <a:rPr lang="en-US" sz="1200" b="1">
                          <a:solidFill>
                            <a:srgbClr val="5A5A5A"/>
                          </a:solidFill>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0.10</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232">
                <a:tc>
                  <a:txBody>
                    <a:bodyPr/>
                    <a:lstStyle/>
                    <a:p>
                      <a:pPr marL="0" marR="0" algn="ctr">
                        <a:spcBef>
                          <a:spcPts val="0"/>
                        </a:spcBef>
                        <a:spcAft>
                          <a:spcPts val="0"/>
                        </a:spcAft>
                      </a:pPr>
                      <a:r>
                        <a:rPr lang="en-US" sz="1200" b="1">
                          <a:solidFill>
                            <a:srgbClr val="C00000"/>
                          </a:solidFill>
                          <a:latin typeface="Symbol"/>
                          <a:ea typeface="Times New Roman"/>
                          <a:cs typeface="Calibri"/>
                        </a:rPr>
                        <a:t>Dl</a:t>
                      </a:r>
                      <a:r>
                        <a:rPr lang="en-US" sz="1200" b="1">
                          <a:solidFill>
                            <a:srgbClr val="C00000"/>
                          </a:solidFill>
                          <a:latin typeface="Calibri"/>
                          <a:ea typeface="Times New Roman"/>
                          <a:cs typeface="Times New Roman"/>
                        </a:rPr>
                        <a:t>E</a:t>
                      </a:r>
                      <a:r>
                        <a:rPr lang="en-US" sz="1200" b="1" baseline="-25000">
                          <a:solidFill>
                            <a:srgbClr val="C00000"/>
                          </a:solidFill>
                          <a:latin typeface="Calibri"/>
                          <a:ea typeface="Times New Roman"/>
                          <a:cs typeface="Times New Roman"/>
                        </a:rPr>
                        <a:t>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232">
                <a:tc>
                  <a:txBody>
                    <a:bodyPr/>
                    <a:lstStyle/>
                    <a:p>
                      <a:pPr marL="0" marR="0" algn="ctr">
                        <a:spcBef>
                          <a:spcPts val="0"/>
                        </a:spcBef>
                        <a:spcAft>
                          <a:spcPts val="0"/>
                        </a:spcAft>
                      </a:pPr>
                      <a:r>
                        <a:rPr lang="en-US" sz="1200" b="1">
                          <a:solidFill>
                            <a:srgbClr val="FFC000"/>
                          </a:solidFill>
                          <a:latin typeface="Symbol"/>
                          <a:ea typeface="Times New Roman"/>
                          <a:cs typeface="Calibri"/>
                        </a:rPr>
                        <a:t>Dl</a:t>
                      </a:r>
                      <a:r>
                        <a:rPr lang="en-US" sz="1200" b="1">
                          <a:solidFill>
                            <a:srgbClr val="FFC000"/>
                          </a:solidFill>
                          <a:latin typeface="Calibri"/>
                          <a:ea typeface="Times New Roman"/>
                          <a:cs typeface="Times New Roman"/>
                        </a:rPr>
                        <a:t>E</a:t>
                      </a:r>
                      <a:r>
                        <a:rPr lang="en-US" sz="1200" b="1" baseline="-25000">
                          <a:solidFill>
                            <a:srgbClr val="FFC000"/>
                          </a:solidFill>
                          <a:latin typeface="Calibri"/>
                          <a:ea typeface="Times New Roman"/>
                          <a:cs typeface="Times New Roman"/>
                        </a:rPr>
                        <a:t>SSW [B2] </a:t>
                      </a:r>
                      <a:r>
                        <a:rPr lang="en-US" sz="1200" b="1">
                          <a:latin typeface="Calibri"/>
                          <a:ea typeface="Times New Roman"/>
                          <a:cs typeface="Times New Roman"/>
                        </a:rPr>
                        <a:t>= </a:t>
                      </a:r>
                      <a:r>
                        <a:rPr lang="en-US" sz="1200" b="1">
                          <a:solidFill>
                            <a:srgbClr val="5A5A5A"/>
                          </a:solidFill>
                          <a:latin typeface="Symbol"/>
                          <a:ea typeface="Times New Roman"/>
                          <a:cs typeface="Calibri"/>
                        </a:rPr>
                        <a:t>SDl</a:t>
                      </a:r>
                      <a:r>
                        <a:rPr lang="en-US" sz="1200" b="1">
                          <a:solidFill>
                            <a:srgbClr val="5A5A5A"/>
                          </a:solidFill>
                          <a:latin typeface="Calibri"/>
                          <a:ea typeface="Times New Roman"/>
                          <a:cs typeface="Times New Roman"/>
                        </a:rPr>
                        <a:t>E</a:t>
                      </a:r>
                      <a:r>
                        <a:rPr lang="en-US" sz="1200" b="1" baseline="-25000">
                          <a:solidFill>
                            <a:srgbClr val="5A5A5A"/>
                          </a:solidFill>
                          <a:latin typeface="Calibri"/>
                          <a:ea typeface="Times New Roman"/>
                          <a:cs typeface="Times New Roman"/>
                        </a:rPr>
                        <a:t>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0.81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solidFill>
                            <a:srgbClr val="000000"/>
                          </a:solidFill>
                          <a:latin typeface="Calibri"/>
                          <a:ea typeface="Times New Roman"/>
                          <a:cs typeface="Times New Roman"/>
                        </a:rPr>
                        <a:t>0.08</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9282">
                <a:tc>
                  <a:txBody>
                    <a:bodyPr/>
                    <a:lstStyle/>
                    <a:p>
                      <a:pPr marL="0" marR="0" algn="ctr">
                        <a:spcBef>
                          <a:spcPts val="0"/>
                        </a:spcBef>
                        <a:spcAft>
                          <a:spcPts val="0"/>
                        </a:spcAft>
                      </a:pPr>
                      <a:r>
                        <a:rPr lang="en-US" sz="1200" b="1" dirty="0" err="1">
                          <a:solidFill>
                            <a:srgbClr val="00B050"/>
                          </a:solidFill>
                          <a:latin typeface="Symbol"/>
                          <a:ea typeface="Times New Roman"/>
                          <a:cs typeface="Calibri"/>
                        </a:rPr>
                        <a:t>Dl</a:t>
                      </a:r>
                      <a:r>
                        <a:rPr lang="en-US" sz="1200" b="1" dirty="0" err="1">
                          <a:solidFill>
                            <a:srgbClr val="00B050"/>
                          </a:solidFill>
                          <a:latin typeface="Calibri"/>
                          <a:ea typeface="Times New Roman"/>
                          <a:cs typeface="Times New Roman"/>
                        </a:rPr>
                        <a:t>E</a:t>
                      </a:r>
                      <a:r>
                        <a:rPr lang="en-US" sz="1200" b="1" baseline="-25000" dirty="0" err="1">
                          <a:solidFill>
                            <a:srgbClr val="00B050"/>
                          </a:solidFill>
                          <a:latin typeface="Calibri"/>
                          <a:ea typeface="Times New Roman"/>
                          <a:cs typeface="Times New Roman"/>
                        </a:rPr>
                        <a:t>S</a:t>
                      </a:r>
                      <a:r>
                        <a:rPr lang="en-US" sz="1200" b="1" baseline="-25000" dirty="0">
                          <a:solidFill>
                            <a:srgbClr val="00B050"/>
                          </a:solidFill>
                          <a:latin typeface="Calibri"/>
                          <a:ea typeface="Times New Roman"/>
                          <a:cs typeface="Times New Roman"/>
                        </a:rPr>
                        <a:t>-SSE [B23G]</a:t>
                      </a:r>
                      <a:r>
                        <a:rPr lang="en-US" sz="1200" b="1" baseline="-25000" dirty="0">
                          <a:latin typeface="Calibri"/>
                          <a:ea typeface="Times New Roman"/>
                          <a:cs typeface="Times New Roman"/>
                        </a:rPr>
                        <a:t> </a:t>
                      </a:r>
                      <a:r>
                        <a:rPr lang="en-US" sz="1200" b="1" dirty="0">
                          <a:latin typeface="Calibri"/>
                          <a:ea typeface="Times New Roman"/>
                          <a:cs typeface="Times New Roman"/>
                        </a:rPr>
                        <a:t>= </a:t>
                      </a:r>
                      <a:r>
                        <a:rPr lang="en-US" sz="1200" b="1" dirty="0" err="1">
                          <a:solidFill>
                            <a:srgbClr val="5A5A5A"/>
                          </a:solidFill>
                          <a:latin typeface="Symbol"/>
                          <a:ea typeface="Times New Roman"/>
                          <a:cs typeface="Calibri"/>
                        </a:rPr>
                        <a:t>SDl</a:t>
                      </a:r>
                      <a:r>
                        <a:rPr lang="en-US" sz="1200" b="1" dirty="0" err="1">
                          <a:solidFill>
                            <a:srgbClr val="5A5A5A"/>
                          </a:solidFill>
                          <a:latin typeface="Calibri"/>
                          <a:ea typeface="Times New Roman"/>
                          <a:cs typeface="Times New Roman"/>
                        </a:rPr>
                        <a:t>E</a:t>
                      </a:r>
                      <a:r>
                        <a:rPr lang="en-US" sz="1200" b="1" baseline="-25000" dirty="0" err="1">
                          <a:solidFill>
                            <a:srgbClr val="5A5A5A"/>
                          </a:solidFill>
                          <a:latin typeface="Calibri"/>
                          <a:ea typeface="Times New Roman"/>
                          <a:cs typeface="Times New Roman"/>
                        </a:rPr>
                        <a:t>OFF</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0.38</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Calibri"/>
                          <a:ea typeface="Times New Roman"/>
                          <a:cs typeface="Times New Roman"/>
                        </a:rPr>
                        <a:t>0.85</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17" name="Rectangle 16"/>
          <p:cNvSpPr/>
          <p:nvPr/>
        </p:nvSpPr>
        <p:spPr>
          <a:xfrm>
            <a:off x="6172200" y="1676400"/>
            <a:ext cx="2438400" cy="609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3352800" y="2057400"/>
            <a:ext cx="3581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8991600" cy="1200329"/>
          </a:xfrm>
          <a:prstGeom prst="rect">
            <a:avLst/>
          </a:prstGeom>
          <a:noFill/>
        </p:spPr>
        <p:txBody>
          <a:bodyPr wrap="square" rtlCol="0">
            <a:spAutoFit/>
          </a:bodyPr>
          <a:lstStyle/>
          <a:p>
            <a:r>
              <a:rPr lang="en-US" sz="3600" b="1" dirty="0" smtClean="0">
                <a:solidFill>
                  <a:srgbClr val="0000FF"/>
                </a:solidFill>
                <a:latin typeface="Symbol" pitchFamily="18" charset="2"/>
              </a:rPr>
              <a:t>D</a:t>
            </a:r>
            <a:r>
              <a:rPr lang="en-US" sz="3600" b="1" dirty="0" smtClean="0">
                <a:solidFill>
                  <a:srgbClr val="0000FF"/>
                </a:solidFill>
                <a:latin typeface="+mj-lt"/>
              </a:rPr>
              <a:t>CO</a:t>
            </a:r>
            <a:r>
              <a:rPr lang="en-US" sz="3600" b="1" baseline="-25000" dirty="0" smtClean="0">
                <a:solidFill>
                  <a:srgbClr val="0000FF"/>
                </a:solidFill>
                <a:latin typeface="+mj-lt"/>
              </a:rPr>
              <a:t>2</a:t>
            </a:r>
            <a:r>
              <a:rPr lang="en-US" sz="3600" b="1" dirty="0" smtClean="0">
                <a:solidFill>
                  <a:srgbClr val="0000FF"/>
                </a:solidFill>
                <a:latin typeface="+mj-lt"/>
              </a:rPr>
              <a:t> flux (NLAE 2-NLAE 1)</a:t>
            </a:r>
          </a:p>
          <a:p>
            <a:r>
              <a:rPr lang="en-US" sz="3600" b="1" dirty="0" smtClean="0">
                <a:solidFill>
                  <a:srgbClr val="0000FF"/>
                </a:solidFill>
                <a:latin typeface="+mj-lt"/>
              </a:rPr>
              <a:t>Means and accumulated differences</a:t>
            </a:r>
            <a:endParaRPr lang="en-US" sz="3600" b="1" dirty="0">
              <a:solidFill>
                <a:srgbClr val="0000FF"/>
              </a:solidFill>
              <a:latin typeface="Symbol" pitchFamily="18" charset="2"/>
            </a:endParaRPr>
          </a:p>
        </p:txBody>
      </p:sp>
      <p:sp>
        <p:nvSpPr>
          <p:cNvPr id="6" name="TextBox 5"/>
          <p:cNvSpPr txBox="1"/>
          <p:nvPr/>
        </p:nvSpPr>
        <p:spPr>
          <a:xfrm>
            <a:off x="5867400" y="2057400"/>
            <a:ext cx="3048000" cy="1200329"/>
          </a:xfrm>
          <a:prstGeom prst="rect">
            <a:avLst/>
          </a:prstGeom>
          <a:noFill/>
        </p:spPr>
        <p:txBody>
          <a:bodyPr wrap="square" rtlCol="0">
            <a:spAutoFit/>
          </a:bodyPr>
          <a:lstStyle/>
          <a:p>
            <a:r>
              <a:rPr lang="en-US" dirty="0" smtClean="0"/>
              <a:t>CO</a:t>
            </a:r>
            <a:r>
              <a:rPr lang="en-US" baseline="-25000" dirty="0" smtClean="0"/>
              <a:t>2</a:t>
            </a:r>
            <a:r>
              <a:rPr lang="en-US" dirty="0" smtClean="0"/>
              <a:t> flux in turbine-influenced</a:t>
            </a:r>
          </a:p>
          <a:p>
            <a:r>
              <a:rPr lang="en-US" dirty="0" smtClean="0"/>
              <a:t>conditions higher than for </a:t>
            </a:r>
          </a:p>
          <a:p>
            <a:r>
              <a:rPr lang="en-US" dirty="0" smtClean="0"/>
              <a:t>ambient westerly flow</a:t>
            </a:r>
          </a:p>
          <a:p>
            <a:endParaRPr lang="en-US" dirty="0" smtClean="0"/>
          </a:p>
        </p:txBody>
      </p:sp>
      <p:sp>
        <p:nvSpPr>
          <p:cNvPr id="7" name="TextBox 6"/>
          <p:cNvSpPr txBox="1"/>
          <p:nvPr/>
        </p:nvSpPr>
        <p:spPr>
          <a:xfrm>
            <a:off x="5943600" y="3810000"/>
            <a:ext cx="3048000" cy="923330"/>
          </a:xfrm>
          <a:prstGeom prst="rect">
            <a:avLst/>
          </a:prstGeom>
          <a:noFill/>
        </p:spPr>
        <p:txBody>
          <a:bodyPr wrap="square" rtlCol="0">
            <a:spAutoFit/>
          </a:bodyPr>
          <a:lstStyle/>
          <a:p>
            <a:r>
              <a:rPr lang="en-US" b="1" dirty="0" smtClean="0"/>
              <a:t>Night</a:t>
            </a:r>
            <a:r>
              <a:rPr lang="en-US" dirty="0" smtClean="0"/>
              <a:t>:   2X higher respiration </a:t>
            </a:r>
          </a:p>
          <a:p>
            <a:r>
              <a:rPr lang="en-US" dirty="0" smtClean="0"/>
              <a:t> flux than upwind</a:t>
            </a:r>
          </a:p>
          <a:p>
            <a:r>
              <a:rPr lang="en-US" dirty="0" smtClean="0"/>
              <a:t> between wakes of B1 and B2</a:t>
            </a:r>
            <a:endParaRPr lang="en-US" dirty="0"/>
          </a:p>
        </p:txBody>
      </p:sp>
      <p:sp>
        <p:nvSpPr>
          <p:cNvPr id="8" name="TextBox 7"/>
          <p:cNvSpPr txBox="1"/>
          <p:nvPr/>
        </p:nvSpPr>
        <p:spPr>
          <a:xfrm>
            <a:off x="152400" y="5334000"/>
            <a:ext cx="3352800" cy="1200329"/>
          </a:xfrm>
          <a:prstGeom prst="rect">
            <a:avLst/>
          </a:prstGeom>
          <a:noFill/>
        </p:spPr>
        <p:txBody>
          <a:bodyPr wrap="square" rtlCol="0">
            <a:spAutoFit/>
          </a:bodyPr>
          <a:lstStyle/>
          <a:p>
            <a:r>
              <a:rPr lang="en-US" b="1" dirty="0" smtClean="0"/>
              <a:t>Day:</a:t>
            </a:r>
            <a:r>
              <a:rPr lang="en-US" dirty="0" smtClean="0"/>
              <a:t>  10-12 % larger downward flux than upwind when NLAE 2 in B1 wake or between</a:t>
            </a:r>
          </a:p>
          <a:p>
            <a:r>
              <a:rPr lang="en-US" dirty="0" smtClean="0"/>
              <a:t>the wakes of B1 and B2</a:t>
            </a:r>
            <a:endParaRPr lang="en-US" dirty="0"/>
          </a:p>
        </p:txBody>
      </p:sp>
      <p:pic>
        <p:nvPicPr>
          <p:cNvPr id="11" name="Picture 10" descr="Fig. 6_CO2 flux composite_rev.tif"/>
          <p:cNvPicPr/>
          <p:nvPr/>
        </p:nvPicPr>
        <p:blipFill>
          <a:blip r:embed="rId2" cstate="print"/>
          <a:stretch>
            <a:fillRect/>
          </a:stretch>
        </p:blipFill>
        <p:spPr>
          <a:xfrm>
            <a:off x="228600" y="1219200"/>
            <a:ext cx="5486400" cy="4038600"/>
          </a:xfrm>
          <a:prstGeom prst="rect">
            <a:avLst/>
          </a:prstGeom>
        </p:spPr>
      </p:pic>
      <p:cxnSp>
        <p:nvCxnSpPr>
          <p:cNvPr id="19" name="Straight Connector 18"/>
          <p:cNvCxnSpPr/>
          <p:nvPr/>
        </p:nvCxnSpPr>
        <p:spPr>
          <a:xfrm flipV="1">
            <a:off x="5410200" y="4191000"/>
            <a:ext cx="609600" cy="1143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581400" y="2895600"/>
            <a:ext cx="1828800" cy="2438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66800" y="3733800"/>
            <a:ext cx="1828800" cy="1524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438400" y="3733800"/>
            <a:ext cx="990600" cy="381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439460" y="5380672"/>
            <a:ext cx="3704540" cy="1477328"/>
          </a:xfrm>
          <a:prstGeom prst="rect">
            <a:avLst/>
          </a:prstGeom>
          <a:noFill/>
          <a:ln w="25400">
            <a:solidFill>
              <a:srgbClr val="FF0000"/>
            </a:solidFill>
          </a:ln>
        </p:spPr>
        <p:txBody>
          <a:bodyPr wrap="square" rtlCol="0">
            <a:spAutoFit/>
          </a:bodyPr>
          <a:lstStyle/>
          <a:p>
            <a:r>
              <a:rPr lang="en-US" dirty="0" smtClean="0"/>
              <a:t>Maximum daytime differences in flux</a:t>
            </a:r>
          </a:p>
          <a:p>
            <a:r>
              <a:rPr lang="en-US" dirty="0" smtClean="0"/>
              <a:t>are about half the strongest</a:t>
            </a:r>
          </a:p>
          <a:p>
            <a:r>
              <a:rPr lang="en-US" dirty="0" smtClean="0"/>
              <a:t>flux difference reported between</a:t>
            </a:r>
          </a:p>
          <a:p>
            <a:r>
              <a:rPr lang="en-US" dirty="0" smtClean="0"/>
              <a:t>two differently managed corn fields</a:t>
            </a:r>
          </a:p>
          <a:p>
            <a:r>
              <a:rPr lang="en-US" dirty="0" smtClean="0"/>
              <a:t>[C on S vs. C on C] (</a:t>
            </a:r>
            <a:r>
              <a:rPr lang="en-US" i="1" dirty="0" err="1" smtClean="0"/>
              <a:t>Suyker</a:t>
            </a:r>
            <a:r>
              <a:rPr lang="en-US" i="1" dirty="0" smtClean="0"/>
              <a:t> et al. 2004</a:t>
            </a:r>
            <a:r>
              <a:rPr lang="en-US" dirty="0" smtClean="0"/>
              <a: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noFill/>
        </p:spPr>
        <p:txBody>
          <a:bodyPr wrap="square" rtlCol="0">
            <a:spAutoFit/>
          </a:bodyPr>
          <a:lstStyle/>
          <a:p>
            <a:r>
              <a:rPr lang="en-US" sz="3600" b="1" dirty="0" smtClean="0">
                <a:solidFill>
                  <a:srgbClr val="0000FF"/>
                </a:solidFill>
                <a:latin typeface="Symbol" pitchFamily="18" charset="2"/>
              </a:rPr>
              <a:t>D</a:t>
            </a:r>
            <a:r>
              <a:rPr lang="en-US" sz="3600" b="1" dirty="0" smtClean="0">
                <a:solidFill>
                  <a:srgbClr val="0000FF"/>
                </a:solidFill>
              </a:rPr>
              <a:t>CO</a:t>
            </a:r>
            <a:r>
              <a:rPr lang="en-US" sz="3600" b="1" baseline="-25000" dirty="0" smtClean="0">
                <a:solidFill>
                  <a:srgbClr val="0000FF"/>
                </a:solidFill>
              </a:rPr>
              <a:t>2</a:t>
            </a:r>
            <a:r>
              <a:rPr lang="en-US" sz="3600" b="1" dirty="0" smtClean="0">
                <a:solidFill>
                  <a:srgbClr val="0000FF"/>
                </a:solidFill>
                <a:latin typeface="+mj-lt"/>
              </a:rPr>
              <a:t> flux (NLAE 2-NLAE 1): Significance testing</a:t>
            </a:r>
            <a:endParaRPr lang="en-US" sz="3600" b="1" dirty="0">
              <a:solidFill>
                <a:srgbClr val="0000FF"/>
              </a:solidFill>
              <a:latin typeface="Symbol" pitchFamily="18" charset="2"/>
            </a:endParaRPr>
          </a:p>
        </p:txBody>
      </p:sp>
      <p:sp>
        <p:nvSpPr>
          <p:cNvPr id="7" name="TextBox 6"/>
          <p:cNvSpPr txBox="1"/>
          <p:nvPr/>
        </p:nvSpPr>
        <p:spPr>
          <a:xfrm>
            <a:off x="304800" y="4343400"/>
            <a:ext cx="3886200" cy="1200329"/>
          </a:xfrm>
          <a:prstGeom prst="rect">
            <a:avLst/>
          </a:prstGeom>
          <a:noFill/>
        </p:spPr>
        <p:txBody>
          <a:bodyPr wrap="square" rtlCol="0">
            <a:spAutoFit/>
          </a:bodyPr>
          <a:lstStyle/>
          <a:p>
            <a:r>
              <a:rPr lang="en-US" dirty="0" smtClean="0"/>
              <a:t>Strong statistical confidence that turbines enhance CO</a:t>
            </a:r>
            <a:r>
              <a:rPr lang="en-US" baseline="-25000" dirty="0" smtClean="0"/>
              <a:t>2</a:t>
            </a:r>
            <a:r>
              <a:rPr lang="en-US" dirty="0" smtClean="0"/>
              <a:t> ventilation from the canopy at a distance from 3-5 D from a turbine </a:t>
            </a:r>
          </a:p>
        </p:txBody>
      </p:sp>
      <p:sp>
        <p:nvSpPr>
          <p:cNvPr id="12" name="TextBox 11"/>
          <p:cNvSpPr txBox="1"/>
          <p:nvPr/>
        </p:nvSpPr>
        <p:spPr>
          <a:xfrm>
            <a:off x="381000" y="1524000"/>
            <a:ext cx="3810000" cy="1200329"/>
          </a:xfrm>
          <a:prstGeom prst="rect">
            <a:avLst/>
          </a:prstGeom>
          <a:noFill/>
        </p:spPr>
        <p:txBody>
          <a:bodyPr wrap="square" rtlCol="0">
            <a:spAutoFit/>
          </a:bodyPr>
          <a:lstStyle/>
          <a:p>
            <a:r>
              <a:rPr lang="en-US" dirty="0" smtClean="0"/>
              <a:t>Moderate significance of the daytime differences for turbine wake influence</a:t>
            </a:r>
          </a:p>
          <a:p>
            <a:r>
              <a:rPr lang="en-US" dirty="0" smtClean="0"/>
              <a:t>at a distance of 3-5 D downstream</a:t>
            </a:r>
          </a:p>
          <a:p>
            <a:r>
              <a:rPr lang="en-US" dirty="0" smtClean="0"/>
              <a:t>for westerly null case</a:t>
            </a:r>
            <a:endParaRPr lang="en-US" dirty="0"/>
          </a:p>
        </p:txBody>
      </p:sp>
      <p:cxnSp>
        <p:nvCxnSpPr>
          <p:cNvPr id="15" name="Straight Arrow Connector 14"/>
          <p:cNvCxnSpPr/>
          <p:nvPr/>
        </p:nvCxnSpPr>
        <p:spPr>
          <a:xfrm flipV="1">
            <a:off x="3962400" y="2133600"/>
            <a:ext cx="2362200" cy="76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nvGraphicFramePr>
        <p:xfrm>
          <a:off x="4343400" y="609600"/>
          <a:ext cx="4408170" cy="2917989"/>
        </p:xfrm>
        <a:graphic>
          <a:graphicData uri="http://schemas.openxmlformats.org/drawingml/2006/table">
            <a:tbl>
              <a:tblPr/>
              <a:tblGrid>
                <a:gridCol w="1607820"/>
                <a:gridCol w="1200150"/>
                <a:gridCol w="1600200"/>
              </a:tblGrid>
              <a:tr h="207092">
                <a:tc>
                  <a:txBody>
                    <a:bodyPr/>
                    <a:lstStyle/>
                    <a:p>
                      <a:pPr marL="0" marR="0">
                        <a:spcBef>
                          <a:spcPts val="0"/>
                        </a:spcBef>
                        <a:spcAft>
                          <a:spcPts val="0"/>
                        </a:spcAft>
                      </a:pPr>
                      <a:r>
                        <a:rPr lang="en-US" sz="1400" b="1" dirty="0">
                          <a:solidFill>
                            <a:srgbClr val="000000"/>
                          </a:solidFill>
                          <a:latin typeface="Calibri"/>
                          <a:ea typeface="Times New Roman"/>
                          <a:cs typeface="Times New Roman"/>
                        </a:rPr>
                        <a:t>a)</a:t>
                      </a:r>
                      <a:endParaRPr lang="en-US" sz="1200" dirty="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DAY</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200" b="1" dirty="0">
                          <a:solidFill>
                            <a:srgbClr val="000000"/>
                          </a:solidFill>
                          <a:latin typeface="Calibri"/>
                          <a:ea typeface="Times New Roman"/>
                          <a:cs typeface="Times New Roman"/>
                        </a:rPr>
                        <a:t> </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9394">
                <a:tc>
                  <a:txBody>
                    <a:bodyPr/>
                    <a:lstStyle/>
                    <a:p>
                      <a:pPr marL="0" marR="0">
                        <a:spcBef>
                          <a:spcPts val="0"/>
                        </a:spcBef>
                        <a:spcAft>
                          <a:spcPts val="0"/>
                        </a:spcAft>
                      </a:pPr>
                      <a:r>
                        <a:rPr lang="en-US" sz="1200">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R</a:t>
                      </a:r>
                      <a:r>
                        <a:rPr lang="en-US" sz="1200" b="1" baseline="-25000">
                          <a:solidFill>
                            <a:srgbClr val="000000"/>
                          </a:solidFill>
                          <a:latin typeface="Calibri"/>
                          <a:ea typeface="Times New Roman"/>
                          <a:cs typeface="Times New Roman"/>
                        </a:rPr>
                        <a:t>net</a:t>
                      </a:r>
                      <a:r>
                        <a:rPr lang="en-US" sz="1200" b="1">
                          <a:solidFill>
                            <a:srgbClr val="000000"/>
                          </a:solidFill>
                          <a:latin typeface="Calibri"/>
                          <a:ea typeface="Times New Roman"/>
                          <a:cs typeface="Times New Roman"/>
                        </a:rPr>
                        <a:t> &gt; 300 W m</a:t>
                      </a:r>
                      <a:r>
                        <a:rPr lang="en-US" sz="1200" b="1" baseline="30000">
                          <a:solidFill>
                            <a:srgbClr val="000000"/>
                          </a:solidFill>
                          <a:latin typeface="Calibri"/>
                          <a:ea typeface="Times New Roman"/>
                          <a:cs typeface="Times New Roman"/>
                        </a:rPr>
                        <a:t>-2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55015">
                <a:tc>
                  <a:txBody>
                    <a:bodyPr/>
                    <a:lstStyle/>
                    <a:p>
                      <a:pPr marL="0" marR="0" algn="ctr">
                        <a:spcBef>
                          <a:spcPts val="0"/>
                        </a:spcBef>
                        <a:spcAft>
                          <a:spcPts val="0"/>
                        </a:spcAft>
                      </a:pPr>
                      <a:r>
                        <a:rPr lang="en-US" sz="1200" b="1" i="1">
                          <a:solidFill>
                            <a:srgbClr val="000000"/>
                          </a:solidFill>
                          <a:latin typeface="Calibri"/>
                          <a:ea typeface="Times New Roman"/>
                          <a:cs typeface="Times New Roman"/>
                        </a:rPr>
                        <a:t>Directional comparison</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t-test  p-value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Wilcoxon pair p-value</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77507">
                <a:tc>
                  <a:txBody>
                    <a:bodyPr/>
                    <a:lstStyle/>
                    <a:p>
                      <a:pPr marL="0" marR="0" algn="ctr">
                        <a:spcBef>
                          <a:spcPts val="0"/>
                        </a:spcBef>
                        <a:spcAft>
                          <a:spcPts val="0"/>
                        </a:spcAft>
                      </a:pPr>
                      <a:r>
                        <a:rPr lang="en-US" sz="1200" b="1" i="1">
                          <a:solidFill>
                            <a:srgbClr val="000000"/>
                          </a:solidFill>
                          <a:latin typeface="Calibri"/>
                          <a:ea typeface="Times New Roman"/>
                          <a:cs typeface="Times New Roman"/>
                        </a:rPr>
                        <a:t>to null hypothesis</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3884">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f</a:t>
                      </a:r>
                      <a:r>
                        <a:rPr lang="en-US" sz="1200" b="1" baseline="-25000">
                          <a:solidFill>
                            <a:srgbClr val="974807"/>
                          </a:solidFill>
                          <a:latin typeface="Calibri"/>
                          <a:ea typeface="Times New Roman"/>
                          <a:cs typeface="Times New Roman"/>
                        </a:rPr>
                        <a:t>cON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a:t>
                      </a:r>
                      <a:r>
                        <a:rPr lang="en-US" sz="1200" b="1">
                          <a:solidFill>
                            <a:srgbClr val="974807"/>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0.03</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a:latin typeface="Calibri"/>
                          <a:ea typeface="Times New Roman"/>
                          <a:cs typeface="Times New Roman"/>
                        </a:rPr>
                        <a:t>0.06</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3884">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f</a:t>
                      </a:r>
                      <a:r>
                        <a:rPr lang="en-US" sz="1200" b="1" baseline="-25000">
                          <a:solidFill>
                            <a:srgbClr val="00B0F0"/>
                          </a:solidFill>
                          <a:latin typeface="Calibri"/>
                          <a:ea typeface="Times New Roman"/>
                          <a:cs typeface="Times New Roman"/>
                        </a:rPr>
                        <a:t>cWSW [B1]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0.004</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0.003</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3884">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f</a:t>
                      </a:r>
                      <a:r>
                        <a:rPr lang="en-US" sz="1200" b="1" baseline="-25000">
                          <a:solidFill>
                            <a:srgbClr val="C00000"/>
                          </a:solidFill>
                          <a:latin typeface="Calibri"/>
                          <a:ea typeface="Times New Roman"/>
                          <a:cs typeface="Times New Roman"/>
                        </a:rPr>
                        <a:t>cSW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dirty="0">
                          <a:solidFill>
                            <a:srgbClr val="FF0000"/>
                          </a:solidFill>
                          <a:latin typeface="Calibri"/>
                          <a:ea typeface="Times New Roman"/>
                          <a:cs typeface="Times New Roman"/>
                        </a:rPr>
                        <a:t>0.01</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3884">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f</a:t>
                      </a:r>
                      <a:r>
                        <a:rPr lang="en-US" sz="1200" b="1" baseline="-25000">
                          <a:solidFill>
                            <a:srgbClr val="FFC000"/>
                          </a:solidFill>
                          <a:latin typeface="Calibri"/>
                          <a:ea typeface="Times New Roman"/>
                          <a:cs typeface="Times New Roman"/>
                        </a:rPr>
                        <a:t>cSSW [B2]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0.002</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3884">
                <a:tc>
                  <a:txBody>
                    <a:bodyPr/>
                    <a:lstStyle/>
                    <a:p>
                      <a:pPr marL="0" marR="0" algn="ctr">
                        <a:spcBef>
                          <a:spcPts val="0"/>
                        </a:spcBef>
                        <a:spcAft>
                          <a:spcPts val="0"/>
                        </a:spcAft>
                      </a:pPr>
                      <a:r>
                        <a:rPr lang="en-US" sz="1200" b="1">
                          <a:solidFill>
                            <a:srgbClr val="00B050"/>
                          </a:solidFill>
                          <a:latin typeface="Symbol"/>
                          <a:ea typeface="Times New Roman"/>
                          <a:cs typeface="Calibri"/>
                        </a:rPr>
                        <a:t>D</a:t>
                      </a:r>
                      <a:r>
                        <a:rPr lang="en-US" sz="1200" b="1">
                          <a:solidFill>
                            <a:srgbClr val="00B050"/>
                          </a:solidFill>
                          <a:latin typeface="Calibri"/>
                          <a:ea typeface="Times New Roman"/>
                          <a:cs typeface="Times New Roman"/>
                        </a:rPr>
                        <a:t>f</a:t>
                      </a:r>
                      <a:r>
                        <a:rPr lang="en-US" sz="1200" b="1" baseline="-25000">
                          <a:solidFill>
                            <a:srgbClr val="00B050"/>
                          </a:solidFill>
                          <a:latin typeface="Calibri"/>
                          <a:ea typeface="Times New Roman"/>
                          <a:cs typeface="Times New Roman"/>
                        </a:rPr>
                        <a:t>cS-SSE [B23G]</a:t>
                      </a:r>
                      <a:r>
                        <a:rPr lang="en-US" sz="1200" b="1" baseline="-25000">
                          <a:latin typeface="Calibri"/>
                          <a:ea typeface="Times New Roman"/>
                          <a:cs typeface="Times New Roman"/>
                        </a:rPr>
                        <a:t>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0.20</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0.53</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93884">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f</a:t>
                      </a:r>
                      <a:r>
                        <a:rPr lang="en-US" sz="1200" b="1" baseline="-25000">
                          <a:solidFill>
                            <a:srgbClr val="974807"/>
                          </a:solidFill>
                          <a:latin typeface="Calibri"/>
                          <a:ea typeface="Times New Roman"/>
                          <a:cs typeface="Times New Roman"/>
                        </a:rPr>
                        <a:t>cON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0.92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Calibri"/>
                          <a:ea typeface="Times New Roman"/>
                          <a:cs typeface="Times New Roman"/>
                        </a:rPr>
                        <a:t>0.38</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3884">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f</a:t>
                      </a:r>
                      <a:r>
                        <a:rPr lang="en-US" sz="1200" b="1" baseline="-25000">
                          <a:solidFill>
                            <a:srgbClr val="00B0F0"/>
                          </a:solidFill>
                          <a:latin typeface="Calibri"/>
                          <a:ea typeface="Times New Roman"/>
                          <a:cs typeface="Times New Roman"/>
                        </a:rPr>
                        <a:t>cWSW [B1] </a:t>
                      </a:r>
                      <a:r>
                        <a:rPr lang="en-US" sz="1200" b="1">
                          <a:latin typeface="Calibri"/>
                          <a:ea typeface="Times New Roman"/>
                          <a:cs typeface="Times New Roman"/>
                        </a:rPr>
                        <a:t>=</a:t>
                      </a:r>
                      <a:r>
                        <a:rPr lang="en-US" sz="1200" b="1">
                          <a:solidFill>
                            <a:srgbClr val="5A5A5A"/>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0.12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0.24</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3884">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f</a:t>
                      </a:r>
                      <a:r>
                        <a:rPr lang="en-US" sz="1200" b="1" baseline="-25000">
                          <a:solidFill>
                            <a:srgbClr val="C00000"/>
                          </a:solidFill>
                          <a:latin typeface="Calibri"/>
                          <a:ea typeface="Times New Roman"/>
                          <a:cs typeface="Times New Roman"/>
                        </a:rPr>
                        <a:t>cSW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0.09</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0.35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193884">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f</a:t>
                      </a:r>
                      <a:r>
                        <a:rPr lang="en-US" sz="1200" b="1" baseline="-25000">
                          <a:solidFill>
                            <a:srgbClr val="FFC000"/>
                          </a:solidFill>
                          <a:latin typeface="Calibri"/>
                          <a:ea typeface="Times New Roman"/>
                          <a:cs typeface="Times New Roman"/>
                        </a:rPr>
                        <a:t>cSSW [B2]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0.44</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0.60</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1639">
                <a:tc>
                  <a:txBody>
                    <a:bodyPr/>
                    <a:lstStyle/>
                    <a:p>
                      <a:pPr marL="0" marR="0" algn="ctr">
                        <a:spcBef>
                          <a:spcPts val="0"/>
                        </a:spcBef>
                        <a:spcAft>
                          <a:spcPts val="0"/>
                        </a:spcAft>
                      </a:pPr>
                      <a:r>
                        <a:rPr lang="en-US" sz="1200" b="1">
                          <a:solidFill>
                            <a:srgbClr val="00B050"/>
                          </a:solidFill>
                          <a:latin typeface="Symbol"/>
                          <a:ea typeface="Times New Roman"/>
                          <a:cs typeface="Calibri"/>
                        </a:rPr>
                        <a:t>D</a:t>
                      </a:r>
                      <a:r>
                        <a:rPr lang="en-US" sz="1200" b="1">
                          <a:solidFill>
                            <a:srgbClr val="00B050"/>
                          </a:solidFill>
                          <a:latin typeface="Calibri"/>
                          <a:ea typeface="Times New Roman"/>
                          <a:cs typeface="Times New Roman"/>
                        </a:rPr>
                        <a:t>f</a:t>
                      </a:r>
                      <a:r>
                        <a:rPr lang="en-US" sz="1200" b="1" baseline="-25000">
                          <a:solidFill>
                            <a:srgbClr val="00B050"/>
                          </a:solidFill>
                          <a:latin typeface="Calibri"/>
                          <a:ea typeface="Times New Roman"/>
                          <a:cs typeface="Times New Roman"/>
                        </a:rPr>
                        <a:t>cS-SSE [B23G]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0.31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FF0000"/>
                          </a:solidFill>
                          <a:latin typeface="Calibri"/>
                          <a:ea typeface="Times New Roman"/>
                          <a:cs typeface="Times New Roman"/>
                        </a:rPr>
                        <a:t>0.03</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17" name="Rectangle 16"/>
          <p:cNvSpPr/>
          <p:nvPr/>
        </p:nvSpPr>
        <p:spPr>
          <a:xfrm>
            <a:off x="6019800" y="1752600"/>
            <a:ext cx="2438400" cy="609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1000" y="2743200"/>
            <a:ext cx="3628109" cy="923330"/>
          </a:xfrm>
          <a:prstGeom prst="rect">
            <a:avLst/>
          </a:prstGeom>
          <a:noFill/>
        </p:spPr>
        <p:txBody>
          <a:bodyPr wrap="none" rtlCol="0">
            <a:spAutoFit/>
          </a:bodyPr>
          <a:lstStyle/>
          <a:p>
            <a:r>
              <a:rPr lang="en-US" dirty="0" smtClean="0"/>
              <a:t>Significance test fails for comparing</a:t>
            </a:r>
          </a:p>
          <a:p>
            <a:r>
              <a:rPr lang="en-US" dirty="0" smtClean="0"/>
              <a:t>turbines offline (e.g. pressure effects</a:t>
            </a:r>
          </a:p>
          <a:p>
            <a:r>
              <a:rPr lang="en-US" dirty="0" smtClean="0"/>
              <a:t>controlling the flux perturbation)</a:t>
            </a:r>
            <a:endParaRPr lang="en-US" dirty="0"/>
          </a:p>
        </p:txBody>
      </p:sp>
      <p:graphicFrame>
        <p:nvGraphicFramePr>
          <p:cNvPr id="20" name="Table 19"/>
          <p:cNvGraphicFramePr>
            <a:graphicFrameLocks noGrp="1"/>
          </p:cNvGraphicFramePr>
          <p:nvPr/>
        </p:nvGraphicFramePr>
        <p:xfrm>
          <a:off x="4343400" y="3657600"/>
          <a:ext cx="4408170" cy="3041690"/>
        </p:xfrm>
        <a:graphic>
          <a:graphicData uri="http://schemas.openxmlformats.org/drawingml/2006/table">
            <a:tbl>
              <a:tblPr/>
              <a:tblGrid>
                <a:gridCol w="1607820"/>
                <a:gridCol w="1109980"/>
                <a:gridCol w="1690370"/>
              </a:tblGrid>
              <a:tr h="205008">
                <a:tc>
                  <a:txBody>
                    <a:bodyPr/>
                    <a:lstStyle/>
                    <a:p>
                      <a:pPr marL="0" marR="0">
                        <a:spcBef>
                          <a:spcPts val="0"/>
                        </a:spcBef>
                        <a:spcAft>
                          <a:spcPts val="0"/>
                        </a:spcAft>
                      </a:pPr>
                      <a:r>
                        <a:rPr lang="en-US" sz="1400" b="1">
                          <a:solidFill>
                            <a:srgbClr val="000000"/>
                          </a:solidFill>
                          <a:latin typeface="Calibri"/>
                          <a:ea typeface="Times New Roman"/>
                          <a:cs typeface="Times New Roman"/>
                        </a:rPr>
                        <a:t>b)</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NIGHT</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1409">
                <a:tc>
                  <a:txBody>
                    <a:bodyPr/>
                    <a:lstStyle/>
                    <a:p>
                      <a:pPr marL="0" marR="0">
                        <a:spcBef>
                          <a:spcPts val="0"/>
                        </a:spcBef>
                        <a:spcAft>
                          <a:spcPts val="0"/>
                        </a:spcAft>
                      </a:pPr>
                      <a:r>
                        <a:rPr lang="en-US" sz="1200">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R</a:t>
                      </a:r>
                      <a:r>
                        <a:rPr lang="en-US" sz="1200" b="1" baseline="-25000">
                          <a:solidFill>
                            <a:srgbClr val="000000"/>
                          </a:solidFill>
                          <a:latin typeface="Calibri"/>
                          <a:ea typeface="Times New Roman"/>
                          <a:cs typeface="Times New Roman"/>
                        </a:rPr>
                        <a:t>net</a:t>
                      </a:r>
                      <a:r>
                        <a:rPr lang="en-US" sz="1200" b="1">
                          <a:solidFill>
                            <a:srgbClr val="000000"/>
                          </a:solidFill>
                          <a:latin typeface="Calibri"/>
                          <a:ea typeface="Times New Roman"/>
                          <a:cs typeface="Times New Roman"/>
                        </a:rPr>
                        <a:t> &lt; 0 W m</a:t>
                      </a:r>
                      <a:r>
                        <a:rPr lang="en-US" sz="1200" b="1" baseline="30000">
                          <a:solidFill>
                            <a:srgbClr val="000000"/>
                          </a:solidFill>
                          <a:latin typeface="Calibri"/>
                          <a:ea typeface="Times New Roman"/>
                          <a:cs typeface="Times New Roman"/>
                        </a:rPr>
                        <a:t>-2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00"/>
                          </a:solidFill>
                          <a:latin typeface="Calibri"/>
                          <a:ea typeface="Times New Roman"/>
                          <a:cs typeface="Times New Roman"/>
                        </a:rPr>
                        <a:t> </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14893">
                <a:tc>
                  <a:txBody>
                    <a:bodyPr/>
                    <a:lstStyle/>
                    <a:p>
                      <a:pPr marL="0" marR="0" algn="ctr">
                        <a:spcBef>
                          <a:spcPts val="0"/>
                        </a:spcBef>
                        <a:spcAft>
                          <a:spcPts val="0"/>
                        </a:spcAft>
                      </a:pPr>
                      <a:r>
                        <a:rPr lang="en-US" sz="1200" b="1" i="1">
                          <a:solidFill>
                            <a:srgbClr val="000000"/>
                          </a:solidFill>
                          <a:latin typeface="Calibri"/>
                          <a:ea typeface="Times New Roman"/>
                          <a:cs typeface="Times New Roman"/>
                        </a:rPr>
                        <a:t>Directional comparison</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t-test  p-value</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000000"/>
                          </a:solidFill>
                          <a:latin typeface="Calibri"/>
                          <a:ea typeface="Times New Roman"/>
                          <a:cs typeface="Times New Roman"/>
                        </a:rPr>
                        <a:t>Wilcoxon pair p-value</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72207">
                <a:tc>
                  <a:txBody>
                    <a:bodyPr/>
                    <a:lstStyle/>
                    <a:p>
                      <a:pPr marL="0" marR="0" algn="ctr">
                        <a:spcBef>
                          <a:spcPts val="0"/>
                        </a:spcBef>
                        <a:spcAft>
                          <a:spcPts val="0"/>
                        </a:spcAft>
                      </a:pPr>
                      <a:r>
                        <a:rPr lang="en-US" sz="1200" b="1" i="1">
                          <a:solidFill>
                            <a:srgbClr val="000000"/>
                          </a:solidFill>
                          <a:latin typeface="Calibri"/>
                          <a:ea typeface="Times New Roman"/>
                          <a:cs typeface="Times New Roman"/>
                        </a:rPr>
                        <a:t>to null hypothesis</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i="1">
                          <a:solidFill>
                            <a:srgbClr val="000000"/>
                          </a:solidFill>
                          <a:latin typeface="Calibri"/>
                          <a:ea typeface="Times New Roman"/>
                          <a:cs typeface="Times New Roman"/>
                        </a:rPr>
                        <a:t>(</a:t>
                      </a:r>
                      <a:r>
                        <a:rPr lang="en-US" sz="1200" b="1" i="1">
                          <a:solidFill>
                            <a:srgbClr val="000000"/>
                          </a:solidFill>
                          <a:latin typeface="Symbol"/>
                          <a:ea typeface="Times New Roman"/>
                          <a:cs typeface="Calibri"/>
                        </a:rPr>
                        <a:t>a</a:t>
                      </a:r>
                      <a:r>
                        <a:rPr lang="en-US" sz="1200" b="1" i="1">
                          <a:solidFill>
                            <a:srgbClr val="000000"/>
                          </a:solidFill>
                          <a:latin typeface="Calibri"/>
                          <a:ea typeface="Times New Roman"/>
                          <a:cs typeface="Times New Roman"/>
                        </a:rPr>
                        <a:t>=0.95)</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5008">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f</a:t>
                      </a:r>
                      <a:r>
                        <a:rPr lang="en-US" sz="1200" b="1" baseline="-25000">
                          <a:solidFill>
                            <a:srgbClr val="974807"/>
                          </a:solidFill>
                          <a:latin typeface="Calibri"/>
                          <a:ea typeface="Times New Roman"/>
                          <a:cs typeface="Times New Roman"/>
                        </a:rPr>
                        <a:t>cON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a:t>
                      </a:r>
                      <a:r>
                        <a:rPr lang="en-US" sz="1200" b="1">
                          <a:solidFill>
                            <a:srgbClr val="974807"/>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solidFill>
                            <a:srgbClr val="000000"/>
                          </a:solidFill>
                          <a:latin typeface="Calibri"/>
                          <a:ea typeface="Times New Roman"/>
                          <a:cs typeface="Times New Roman"/>
                        </a:rPr>
                        <a:t>0.09</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a:latin typeface="Calibri"/>
                          <a:ea typeface="Times New Roman"/>
                          <a:cs typeface="Times New Roman"/>
                        </a:rPr>
                        <a:t>0.34</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5008">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f</a:t>
                      </a:r>
                      <a:r>
                        <a:rPr lang="en-US" sz="1200" b="1" baseline="-25000">
                          <a:solidFill>
                            <a:srgbClr val="00B0F0"/>
                          </a:solidFill>
                          <a:latin typeface="Calibri"/>
                          <a:ea typeface="Times New Roman"/>
                          <a:cs typeface="Times New Roman"/>
                        </a:rPr>
                        <a:t>cWSW [B1]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0.02</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0.004</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5008">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f</a:t>
                      </a:r>
                      <a:r>
                        <a:rPr lang="en-US" sz="1200" b="1" baseline="-25000">
                          <a:solidFill>
                            <a:srgbClr val="C00000"/>
                          </a:solidFill>
                          <a:latin typeface="Calibri"/>
                          <a:ea typeface="Times New Roman"/>
                          <a:cs typeface="Times New Roman"/>
                        </a:rPr>
                        <a:t>cSW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5008">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f</a:t>
                      </a:r>
                      <a:r>
                        <a:rPr lang="en-US" sz="1200" b="1" baseline="-25000">
                          <a:solidFill>
                            <a:srgbClr val="FFC000"/>
                          </a:solidFill>
                          <a:latin typeface="Calibri"/>
                          <a:ea typeface="Times New Roman"/>
                          <a:cs typeface="Times New Roman"/>
                        </a:rPr>
                        <a:t>cSSW [B2]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5008">
                <a:tc>
                  <a:txBody>
                    <a:bodyPr/>
                    <a:lstStyle/>
                    <a:p>
                      <a:pPr marL="0" marR="0" algn="ctr">
                        <a:spcBef>
                          <a:spcPts val="0"/>
                        </a:spcBef>
                        <a:spcAft>
                          <a:spcPts val="0"/>
                        </a:spcAft>
                      </a:pPr>
                      <a:r>
                        <a:rPr lang="en-US" sz="1200" b="1">
                          <a:solidFill>
                            <a:srgbClr val="00B050"/>
                          </a:solidFill>
                          <a:latin typeface="Symbol"/>
                          <a:ea typeface="Times New Roman"/>
                          <a:cs typeface="Calibri"/>
                        </a:rPr>
                        <a:t>D</a:t>
                      </a:r>
                      <a:r>
                        <a:rPr lang="en-US" sz="1200" b="1">
                          <a:solidFill>
                            <a:srgbClr val="00B050"/>
                          </a:solidFill>
                          <a:latin typeface="Calibri"/>
                          <a:ea typeface="Times New Roman"/>
                          <a:cs typeface="Times New Roman"/>
                        </a:rPr>
                        <a:t>f</a:t>
                      </a:r>
                      <a:r>
                        <a:rPr lang="en-US" sz="1200" b="1" baseline="-25000">
                          <a:solidFill>
                            <a:srgbClr val="00B050"/>
                          </a:solidFill>
                          <a:latin typeface="Calibri"/>
                          <a:ea typeface="Times New Roman"/>
                          <a:cs typeface="Times New Roman"/>
                        </a:rPr>
                        <a:t>cS-SSE [B23G]</a:t>
                      </a:r>
                      <a:r>
                        <a:rPr lang="en-US" sz="1200" b="1" baseline="-25000">
                          <a:latin typeface="Calibri"/>
                          <a:ea typeface="Times New Roman"/>
                          <a:cs typeface="Times New Roman"/>
                        </a:rPr>
                        <a:t> </a:t>
                      </a:r>
                      <a:r>
                        <a:rPr lang="en-US" sz="1200" b="1">
                          <a:latin typeface="Calibri"/>
                          <a:ea typeface="Times New Roman"/>
                          <a:cs typeface="Times New Roman"/>
                        </a:rPr>
                        <a:t>= </a:t>
                      </a:r>
                      <a:r>
                        <a:rPr lang="en-US" sz="1200" b="1">
                          <a:solidFill>
                            <a:srgbClr val="8064A2"/>
                          </a:solidFill>
                          <a:latin typeface="Symbol"/>
                          <a:ea typeface="Times New Roman"/>
                          <a:cs typeface="Calibri"/>
                        </a:rPr>
                        <a:t>SD</a:t>
                      </a:r>
                      <a:r>
                        <a:rPr lang="en-US" sz="1200" b="1">
                          <a:solidFill>
                            <a:srgbClr val="8064A2"/>
                          </a:solidFill>
                          <a:latin typeface="Calibri"/>
                          <a:ea typeface="Times New Roman"/>
                          <a:cs typeface="Times New Roman"/>
                        </a:rPr>
                        <a:t>f</a:t>
                      </a:r>
                      <a:r>
                        <a:rPr lang="en-US" sz="1200" b="1" baseline="-25000">
                          <a:solidFill>
                            <a:srgbClr val="8064A2"/>
                          </a:solidFill>
                          <a:latin typeface="Calibri"/>
                          <a:ea typeface="Times New Roman"/>
                          <a:cs typeface="Times New Roman"/>
                        </a:rPr>
                        <a:t>cW</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Calibri"/>
                          <a:ea typeface="Times New Roman"/>
                          <a:cs typeface="Times New Roman"/>
                        </a:rPr>
                        <a:t>0.41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Calibri"/>
                          <a:ea typeface="Times New Roman"/>
                          <a:cs typeface="Times New Roman"/>
                        </a:rPr>
                        <a:t>0.70</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5008">
                <a:tc>
                  <a:txBody>
                    <a:bodyPr/>
                    <a:lstStyle/>
                    <a:p>
                      <a:pPr marL="0" marR="0" algn="ctr">
                        <a:spcBef>
                          <a:spcPts val="0"/>
                        </a:spcBef>
                        <a:spcAft>
                          <a:spcPts val="0"/>
                        </a:spcAft>
                      </a:pPr>
                      <a:r>
                        <a:rPr lang="en-US" sz="1200" b="1">
                          <a:solidFill>
                            <a:srgbClr val="974807"/>
                          </a:solidFill>
                          <a:latin typeface="Symbol"/>
                          <a:ea typeface="Times New Roman"/>
                          <a:cs typeface="Calibri"/>
                        </a:rPr>
                        <a:t>SD</a:t>
                      </a:r>
                      <a:r>
                        <a:rPr lang="en-US" sz="1200" b="1">
                          <a:solidFill>
                            <a:srgbClr val="974807"/>
                          </a:solidFill>
                          <a:latin typeface="Calibri"/>
                          <a:ea typeface="Times New Roman"/>
                          <a:cs typeface="Times New Roman"/>
                        </a:rPr>
                        <a:t>f</a:t>
                      </a:r>
                      <a:r>
                        <a:rPr lang="en-US" sz="1200" b="1" baseline="-25000">
                          <a:solidFill>
                            <a:srgbClr val="974807"/>
                          </a:solidFill>
                          <a:latin typeface="Calibri"/>
                          <a:ea typeface="Times New Roman"/>
                          <a:cs typeface="Times New Roman"/>
                        </a:rPr>
                        <a:t>cON</a:t>
                      </a:r>
                      <a:r>
                        <a:rPr lang="en-US" sz="1200" b="1">
                          <a:solidFill>
                            <a:srgbClr val="974807"/>
                          </a:solidFill>
                          <a:latin typeface="Calibri"/>
                          <a:ea typeface="Times New Roman"/>
                          <a:cs typeface="Times New Roman"/>
                        </a:rPr>
                        <a:t>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0.05</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5008">
                <a:tc>
                  <a:txBody>
                    <a:bodyPr/>
                    <a:lstStyle/>
                    <a:p>
                      <a:pPr marL="0" marR="0" algn="ctr">
                        <a:spcBef>
                          <a:spcPts val="0"/>
                        </a:spcBef>
                        <a:spcAft>
                          <a:spcPts val="0"/>
                        </a:spcAft>
                      </a:pPr>
                      <a:r>
                        <a:rPr lang="en-US" sz="1200" b="1">
                          <a:solidFill>
                            <a:srgbClr val="00B0F0"/>
                          </a:solidFill>
                          <a:latin typeface="Symbol"/>
                          <a:ea typeface="Times New Roman"/>
                          <a:cs typeface="Calibri"/>
                        </a:rPr>
                        <a:t>D</a:t>
                      </a:r>
                      <a:r>
                        <a:rPr lang="en-US" sz="1200" b="1">
                          <a:solidFill>
                            <a:srgbClr val="00B0F0"/>
                          </a:solidFill>
                          <a:latin typeface="Calibri"/>
                          <a:ea typeface="Times New Roman"/>
                          <a:cs typeface="Times New Roman"/>
                        </a:rPr>
                        <a:t>f</a:t>
                      </a:r>
                      <a:r>
                        <a:rPr lang="en-US" sz="1200" b="1" baseline="-25000">
                          <a:solidFill>
                            <a:srgbClr val="00B0F0"/>
                          </a:solidFill>
                          <a:latin typeface="Calibri"/>
                          <a:ea typeface="Times New Roman"/>
                          <a:cs typeface="Times New Roman"/>
                        </a:rPr>
                        <a:t>cWSW [B1] </a:t>
                      </a:r>
                      <a:r>
                        <a:rPr lang="en-US" sz="1200" b="1">
                          <a:latin typeface="Calibri"/>
                          <a:ea typeface="Times New Roman"/>
                          <a:cs typeface="Times New Roman"/>
                        </a:rPr>
                        <a:t>=</a:t>
                      </a:r>
                      <a:r>
                        <a:rPr lang="en-US" sz="1200" b="1">
                          <a:solidFill>
                            <a:srgbClr val="5A5A5A"/>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0.008</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5008">
                <a:tc>
                  <a:txBody>
                    <a:bodyPr/>
                    <a:lstStyle/>
                    <a:p>
                      <a:pPr marL="0" marR="0" algn="ctr">
                        <a:spcBef>
                          <a:spcPts val="0"/>
                        </a:spcBef>
                        <a:spcAft>
                          <a:spcPts val="0"/>
                        </a:spcAft>
                      </a:pPr>
                      <a:r>
                        <a:rPr lang="en-US" sz="1200" b="1">
                          <a:solidFill>
                            <a:srgbClr val="C00000"/>
                          </a:solidFill>
                          <a:latin typeface="Symbol"/>
                          <a:ea typeface="Times New Roman"/>
                          <a:cs typeface="Calibri"/>
                        </a:rPr>
                        <a:t>D</a:t>
                      </a:r>
                      <a:r>
                        <a:rPr lang="en-US" sz="1200" b="1">
                          <a:solidFill>
                            <a:srgbClr val="C00000"/>
                          </a:solidFill>
                          <a:latin typeface="Calibri"/>
                          <a:ea typeface="Times New Roman"/>
                          <a:cs typeface="Times New Roman"/>
                        </a:rPr>
                        <a:t>f</a:t>
                      </a:r>
                      <a:r>
                        <a:rPr lang="en-US" sz="1200" b="1" baseline="-25000">
                          <a:solidFill>
                            <a:srgbClr val="C00000"/>
                          </a:solidFill>
                          <a:latin typeface="Calibri"/>
                          <a:ea typeface="Times New Roman"/>
                          <a:cs typeface="Times New Roman"/>
                        </a:rPr>
                        <a:t>cSW [B12G] </a:t>
                      </a:r>
                      <a:r>
                        <a:rPr lang="en-US" sz="1200" b="1">
                          <a:latin typeface="Calibri"/>
                          <a:ea typeface="Times New Roman"/>
                          <a:cs typeface="Times New Roman"/>
                        </a:rPr>
                        <a:t>=</a:t>
                      </a:r>
                      <a:r>
                        <a:rPr lang="en-US" sz="1200" b="1">
                          <a:solidFill>
                            <a:srgbClr val="C00000"/>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05008">
                <a:tc>
                  <a:txBody>
                    <a:bodyPr/>
                    <a:lstStyle/>
                    <a:p>
                      <a:pPr marL="0" marR="0" algn="ctr">
                        <a:spcBef>
                          <a:spcPts val="0"/>
                        </a:spcBef>
                        <a:spcAft>
                          <a:spcPts val="0"/>
                        </a:spcAft>
                      </a:pPr>
                      <a:r>
                        <a:rPr lang="en-US" sz="1200" b="1">
                          <a:solidFill>
                            <a:srgbClr val="FFC000"/>
                          </a:solidFill>
                          <a:latin typeface="Symbol"/>
                          <a:ea typeface="Times New Roman"/>
                          <a:cs typeface="Calibri"/>
                        </a:rPr>
                        <a:t>D</a:t>
                      </a:r>
                      <a:r>
                        <a:rPr lang="en-US" sz="1200" b="1">
                          <a:solidFill>
                            <a:srgbClr val="FFC000"/>
                          </a:solidFill>
                          <a:latin typeface="Calibri"/>
                          <a:ea typeface="Times New Roman"/>
                          <a:cs typeface="Times New Roman"/>
                        </a:rPr>
                        <a:t>f</a:t>
                      </a:r>
                      <a:r>
                        <a:rPr lang="en-US" sz="1200" b="1" baseline="-25000">
                          <a:solidFill>
                            <a:srgbClr val="FFC000"/>
                          </a:solidFill>
                          <a:latin typeface="Calibri"/>
                          <a:ea typeface="Times New Roman"/>
                          <a:cs typeface="Times New Roman"/>
                        </a:rPr>
                        <a:t>cSSW [B2] </a:t>
                      </a:r>
                      <a:r>
                        <a:rPr lang="en-US" sz="1200" b="1">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spcBef>
                          <a:spcPts val="0"/>
                        </a:spcBef>
                        <a:spcAft>
                          <a:spcPts val="0"/>
                        </a:spcAft>
                      </a:pPr>
                      <a:r>
                        <a:rPr lang="en-US" sz="1200" b="1">
                          <a:solidFill>
                            <a:srgbClr val="FF0000"/>
                          </a:solidFill>
                          <a:latin typeface="Calibri"/>
                          <a:ea typeface="Times New Roman"/>
                          <a:cs typeface="Times New Roman"/>
                        </a:rPr>
                        <a:t>&lt;0.0001</a:t>
                      </a:r>
                      <a:endParaRPr lang="en-US" sz="120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213209">
                <a:tc>
                  <a:txBody>
                    <a:bodyPr/>
                    <a:lstStyle/>
                    <a:p>
                      <a:pPr marL="0" marR="0" algn="ctr">
                        <a:spcBef>
                          <a:spcPts val="0"/>
                        </a:spcBef>
                        <a:spcAft>
                          <a:spcPts val="0"/>
                        </a:spcAft>
                      </a:pPr>
                      <a:r>
                        <a:rPr lang="en-US" sz="1200" b="1">
                          <a:solidFill>
                            <a:srgbClr val="00B050"/>
                          </a:solidFill>
                          <a:latin typeface="Symbol"/>
                          <a:ea typeface="Times New Roman"/>
                          <a:cs typeface="Calibri"/>
                        </a:rPr>
                        <a:t>D</a:t>
                      </a:r>
                      <a:r>
                        <a:rPr lang="en-US" sz="1200" b="1">
                          <a:solidFill>
                            <a:srgbClr val="00B050"/>
                          </a:solidFill>
                          <a:latin typeface="Calibri"/>
                          <a:ea typeface="Times New Roman"/>
                          <a:cs typeface="Times New Roman"/>
                        </a:rPr>
                        <a:t>f</a:t>
                      </a:r>
                      <a:r>
                        <a:rPr lang="en-US" sz="1200" b="1" baseline="-25000">
                          <a:solidFill>
                            <a:srgbClr val="00B050"/>
                          </a:solidFill>
                          <a:latin typeface="Calibri"/>
                          <a:ea typeface="Times New Roman"/>
                          <a:cs typeface="Times New Roman"/>
                        </a:rPr>
                        <a:t>cS-SSE [B23G] </a:t>
                      </a:r>
                      <a:r>
                        <a:rPr lang="en-US" sz="1200" b="1">
                          <a:latin typeface="Calibri"/>
                          <a:ea typeface="Times New Roman"/>
                          <a:cs typeface="Times New Roman"/>
                        </a:rPr>
                        <a:t>=</a:t>
                      </a:r>
                      <a:r>
                        <a:rPr lang="en-US" sz="1200" b="1">
                          <a:solidFill>
                            <a:srgbClr val="8064A2"/>
                          </a:solidFill>
                          <a:latin typeface="Calibri"/>
                          <a:ea typeface="Times New Roman"/>
                          <a:cs typeface="Times New Roman"/>
                        </a:rPr>
                        <a:t> </a:t>
                      </a:r>
                      <a:r>
                        <a:rPr lang="en-US" sz="1200" b="1">
                          <a:solidFill>
                            <a:srgbClr val="5A5A5A"/>
                          </a:solidFill>
                          <a:latin typeface="Symbol"/>
                          <a:ea typeface="Times New Roman"/>
                          <a:cs typeface="Calibri"/>
                        </a:rPr>
                        <a:t>SD</a:t>
                      </a:r>
                      <a:r>
                        <a:rPr lang="en-US" sz="1200" b="1">
                          <a:solidFill>
                            <a:srgbClr val="5A5A5A"/>
                          </a:solidFill>
                          <a:latin typeface="Calibri"/>
                          <a:ea typeface="Times New Roman"/>
                          <a:cs typeface="Times New Roman"/>
                        </a:rPr>
                        <a:t>f</a:t>
                      </a:r>
                      <a:r>
                        <a:rPr lang="en-US" sz="1200" b="1" baseline="-25000">
                          <a:solidFill>
                            <a:srgbClr val="5A5A5A"/>
                          </a:solidFill>
                          <a:latin typeface="Calibri"/>
                          <a:ea typeface="Times New Roman"/>
                          <a:cs typeface="Times New Roman"/>
                        </a:rPr>
                        <a:t>cOFF</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Calibri"/>
                          <a:ea typeface="Times New Roman"/>
                          <a:cs typeface="Times New Roman"/>
                        </a:rPr>
                        <a:t>0.44</a:t>
                      </a:r>
                      <a:endParaRPr lang="en-US" sz="1200">
                        <a:latin typeface="Times New Roman"/>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FF0000"/>
                          </a:solidFill>
                          <a:latin typeface="Calibri"/>
                          <a:ea typeface="Times New Roman"/>
                          <a:cs typeface="Times New Roman"/>
                        </a:rPr>
                        <a:t>0.04</a:t>
                      </a:r>
                      <a:endParaRPr lang="en-US" sz="1200" dirty="0">
                        <a:latin typeface="Times New Roman"/>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7_ustar_differences_rev.tif"/>
          <p:cNvPicPr/>
          <p:nvPr/>
        </p:nvPicPr>
        <p:blipFill>
          <a:blip r:embed="rId2" cstate="print"/>
          <a:stretch>
            <a:fillRect/>
          </a:stretch>
        </p:blipFill>
        <p:spPr>
          <a:xfrm>
            <a:off x="304800" y="1295400"/>
            <a:ext cx="5943600" cy="4604385"/>
          </a:xfrm>
          <a:prstGeom prst="rect">
            <a:avLst/>
          </a:prstGeom>
        </p:spPr>
      </p:pic>
      <p:sp>
        <p:nvSpPr>
          <p:cNvPr id="3" name="TextBox 2"/>
          <p:cNvSpPr txBox="1"/>
          <p:nvPr/>
        </p:nvSpPr>
        <p:spPr>
          <a:xfrm>
            <a:off x="152400" y="0"/>
            <a:ext cx="8991600" cy="1200329"/>
          </a:xfrm>
          <a:prstGeom prst="rect">
            <a:avLst/>
          </a:prstGeom>
          <a:noFill/>
        </p:spPr>
        <p:txBody>
          <a:bodyPr wrap="square" rtlCol="0">
            <a:spAutoFit/>
          </a:bodyPr>
          <a:lstStyle/>
          <a:p>
            <a:r>
              <a:rPr lang="en-US" sz="3600" b="1" dirty="0" smtClean="0">
                <a:solidFill>
                  <a:srgbClr val="0000FF"/>
                </a:solidFill>
                <a:latin typeface="Symbol" pitchFamily="18" charset="2"/>
              </a:rPr>
              <a:t>D</a:t>
            </a:r>
            <a:r>
              <a:rPr lang="en-US" sz="3600" b="1" dirty="0" smtClean="0">
                <a:solidFill>
                  <a:srgbClr val="0000FF"/>
                </a:solidFill>
                <a:latin typeface="+mj-lt"/>
              </a:rPr>
              <a:t>u</a:t>
            </a:r>
            <a:r>
              <a:rPr lang="en-US" sz="3600" b="1" baseline="-25000" dirty="0" smtClean="0">
                <a:solidFill>
                  <a:srgbClr val="0000FF"/>
                </a:solidFill>
                <a:latin typeface="+mj-lt"/>
              </a:rPr>
              <a:t>* </a:t>
            </a:r>
            <a:r>
              <a:rPr lang="en-US" sz="3600" b="1" dirty="0" smtClean="0">
                <a:solidFill>
                  <a:srgbClr val="0000FF"/>
                </a:solidFill>
                <a:latin typeface="+mj-lt"/>
              </a:rPr>
              <a:t>(NLAE 2-NLAE 1)</a:t>
            </a:r>
          </a:p>
          <a:p>
            <a:r>
              <a:rPr lang="en-US" sz="3600" b="1" dirty="0" smtClean="0">
                <a:solidFill>
                  <a:srgbClr val="0000FF"/>
                </a:solidFill>
                <a:latin typeface="+mj-lt"/>
              </a:rPr>
              <a:t>Means and accumulated differences</a:t>
            </a:r>
            <a:endParaRPr lang="en-US" sz="3600" b="1" dirty="0">
              <a:solidFill>
                <a:srgbClr val="0000FF"/>
              </a:solidFill>
              <a:latin typeface="Symbol" pitchFamily="18" charset="2"/>
            </a:endParaRPr>
          </a:p>
        </p:txBody>
      </p:sp>
      <p:sp>
        <p:nvSpPr>
          <p:cNvPr id="4" name="TextBox 3"/>
          <p:cNvSpPr txBox="1"/>
          <p:nvPr/>
        </p:nvSpPr>
        <p:spPr>
          <a:xfrm>
            <a:off x="6096000" y="2286000"/>
            <a:ext cx="2970493" cy="923330"/>
          </a:xfrm>
          <a:prstGeom prst="rect">
            <a:avLst/>
          </a:prstGeom>
          <a:noFill/>
        </p:spPr>
        <p:txBody>
          <a:bodyPr wrap="none" rtlCol="0">
            <a:spAutoFit/>
          </a:bodyPr>
          <a:lstStyle/>
          <a:p>
            <a:r>
              <a:rPr lang="en-US" dirty="0" smtClean="0"/>
              <a:t>Daytime differences are</a:t>
            </a:r>
          </a:p>
          <a:p>
            <a:r>
              <a:rPr lang="en-US" dirty="0" smtClean="0"/>
              <a:t>negligible, similar justification</a:t>
            </a:r>
          </a:p>
          <a:p>
            <a:r>
              <a:rPr lang="en-US" dirty="0" smtClean="0"/>
              <a:t>as Sensible heat flux</a:t>
            </a:r>
            <a:endParaRPr lang="en-US" dirty="0"/>
          </a:p>
        </p:txBody>
      </p:sp>
      <p:sp>
        <p:nvSpPr>
          <p:cNvPr id="5" name="TextBox 4"/>
          <p:cNvSpPr txBox="1"/>
          <p:nvPr/>
        </p:nvSpPr>
        <p:spPr>
          <a:xfrm>
            <a:off x="6172200" y="4114800"/>
            <a:ext cx="2796343" cy="1477328"/>
          </a:xfrm>
          <a:prstGeom prst="rect">
            <a:avLst/>
          </a:prstGeom>
          <a:noFill/>
        </p:spPr>
        <p:txBody>
          <a:bodyPr wrap="none" rtlCol="0">
            <a:spAutoFit/>
          </a:bodyPr>
          <a:lstStyle/>
          <a:p>
            <a:r>
              <a:rPr lang="en-US" dirty="0" smtClean="0"/>
              <a:t>Nighttime</a:t>
            </a:r>
          </a:p>
          <a:p>
            <a:r>
              <a:rPr lang="en-US" dirty="0" smtClean="0"/>
              <a:t>significant differences</a:t>
            </a:r>
          </a:p>
          <a:p>
            <a:r>
              <a:rPr lang="en-US" dirty="0" smtClean="0"/>
              <a:t>indicating NLAE 2 tower has</a:t>
            </a:r>
          </a:p>
          <a:p>
            <a:r>
              <a:rPr lang="en-US" dirty="0" smtClean="0"/>
              <a:t>enhanced mixing at 2-5 D</a:t>
            </a:r>
          </a:p>
          <a:p>
            <a:r>
              <a:rPr lang="en-US" dirty="0" smtClean="0"/>
              <a:t>downstream of a turbine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Energy and CO</a:t>
            </a:r>
            <a:r>
              <a:rPr lang="en-US" b="1" baseline="-25000" dirty="0" smtClean="0">
                <a:solidFill>
                  <a:srgbClr val="0000FF"/>
                </a:solidFill>
              </a:rPr>
              <a:t>2</a:t>
            </a:r>
            <a:r>
              <a:rPr lang="en-US" b="1" dirty="0" smtClean="0">
                <a:solidFill>
                  <a:srgbClr val="0000FF"/>
                </a:solidFill>
              </a:rPr>
              <a:t> fluxes Summary</a:t>
            </a:r>
            <a:endParaRPr lang="en-US" b="1" dirty="0">
              <a:solidFill>
                <a:srgbClr val="0000FF"/>
              </a:solidFill>
            </a:endParaRPr>
          </a:p>
        </p:txBody>
      </p:sp>
      <p:sp>
        <p:nvSpPr>
          <p:cNvPr id="3" name="Content Placeholder 2"/>
          <p:cNvSpPr>
            <a:spLocks noGrp="1"/>
          </p:cNvSpPr>
          <p:nvPr>
            <p:ph idx="1"/>
          </p:nvPr>
        </p:nvSpPr>
        <p:spPr>
          <a:xfrm>
            <a:off x="304800" y="990600"/>
            <a:ext cx="8229600" cy="5638800"/>
          </a:xfrm>
        </p:spPr>
        <p:txBody>
          <a:bodyPr>
            <a:normAutofit fontScale="85000" lnSpcReduction="20000"/>
          </a:bodyPr>
          <a:lstStyle/>
          <a:p>
            <a:r>
              <a:rPr lang="en-US" dirty="0" smtClean="0"/>
              <a:t>Daytime:  CO</a:t>
            </a:r>
            <a:r>
              <a:rPr lang="en-US" baseline="-25000" dirty="0" smtClean="0"/>
              <a:t>2</a:t>
            </a:r>
            <a:r>
              <a:rPr lang="en-US" dirty="0" smtClean="0"/>
              <a:t>, Latent Heat collocated forcing by turbines at distance of 5.4 D, momentum flux differences washed out in 30-minute average (e.g. u</a:t>
            </a:r>
            <a:r>
              <a:rPr lang="en-US" baseline="-25000" dirty="0" smtClean="0"/>
              <a:t>*</a:t>
            </a:r>
            <a:r>
              <a:rPr lang="en-US" dirty="0" smtClean="0"/>
              <a:t>)</a:t>
            </a:r>
          </a:p>
          <a:p>
            <a:r>
              <a:rPr lang="en-US" dirty="0" smtClean="0"/>
              <a:t>Nighttime: CO</a:t>
            </a:r>
            <a:r>
              <a:rPr lang="en-US" baseline="-25000" dirty="0" smtClean="0"/>
              <a:t>2</a:t>
            </a:r>
            <a:r>
              <a:rPr lang="en-US" dirty="0" smtClean="0"/>
              <a:t>, Sensible Heat collocated forcing for all distances within turbine wake and between the wakes, momentum flux perturbation also supports these patterns</a:t>
            </a:r>
          </a:p>
          <a:p>
            <a:r>
              <a:rPr lang="en-US" dirty="0" smtClean="0"/>
              <a:t>DAY:  Something is causing higher water and CO</a:t>
            </a:r>
            <a:r>
              <a:rPr lang="en-US" baseline="-25000" dirty="0" smtClean="0"/>
              <a:t>2</a:t>
            </a:r>
            <a:r>
              <a:rPr lang="en-US" dirty="0" smtClean="0"/>
              <a:t> transport but the mechanism is highly variable and cannot be detected in a standard flux average (30-min)</a:t>
            </a:r>
          </a:p>
          <a:p>
            <a:r>
              <a:rPr lang="en-US" dirty="0" smtClean="0"/>
              <a:t>NIGHT:  Turbine influence from wake/edges of wake</a:t>
            </a:r>
          </a:p>
          <a:p>
            <a:pPr lvl="1"/>
            <a:r>
              <a:rPr lang="en-US" dirty="0" smtClean="0"/>
              <a:t>(expanded analyses of H and T in next section)</a:t>
            </a:r>
          </a:p>
          <a:p>
            <a:r>
              <a:rPr lang="en-US" dirty="0" smtClean="0"/>
              <a:t>Daytime </a:t>
            </a:r>
            <a:r>
              <a:rPr lang="en-US" b="1" dirty="0" smtClean="0">
                <a:solidFill>
                  <a:schemeClr val="accent6">
                    <a:lumMod val="75000"/>
                  </a:schemeClr>
                </a:solidFill>
              </a:rPr>
              <a:t>drawdown</a:t>
            </a:r>
            <a:r>
              <a:rPr lang="en-US" dirty="0" smtClean="0"/>
              <a:t> </a:t>
            </a:r>
            <a:r>
              <a:rPr lang="en-US" dirty="0" smtClean="0"/>
              <a:t>of CO</a:t>
            </a:r>
            <a:r>
              <a:rPr lang="en-US" baseline="-25000" dirty="0" smtClean="0"/>
              <a:t>2</a:t>
            </a:r>
            <a:r>
              <a:rPr lang="en-US" dirty="0" smtClean="0"/>
              <a:t> flux is balanced by </a:t>
            </a:r>
          </a:p>
          <a:p>
            <a:pPr>
              <a:buNone/>
            </a:pPr>
            <a:r>
              <a:rPr lang="en-US" dirty="0" smtClean="0"/>
              <a:t>     nighttime </a:t>
            </a:r>
            <a:r>
              <a:rPr lang="en-US" b="1" dirty="0" smtClean="0">
                <a:solidFill>
                  <a:srgbClr val="7030A0"/>
                </a:solidFill>
              </a:rPr>
              <a:t>release</a:t>
            </a:r>
            <a:r>
              <a:rPr lang="en-US" dirty="0" smtClean="0"/>
              <a:t> of CO</a:t>
            </a:r>
            <a:r>
              <a:rPr lang="en-US" baseline="-25000" dirty="0" smtClean="0"/>
              <a:t>2</a:t>
            </a:r>
            <a:r>
              <a:rPr lang="en-US" dirty="0" smtClean="0"/>
              <a:t> from the canopy</a:t>
            </a:r>
          </a:p>
          <a:p>
            <a:pPr lvl="1"/>
            <a:r>
              <a:rPr lang="en-US" dirty="0" smtClean="0"/>
              <a:t>No significant variations in yield around NLAE 2 vs. NLAE 1</a:t>
            </a:r>
          </a:p>
          <a:p>
            <a:endParaRPr lang="en-US" dirty="0"/>
          </a:p>
        </p:txBody>
      </p:sp>
      <p:sp>
        <p:nvSpPr>
          <p:cNvPr id="4" name="7-Point Star 3"/>
          <p:cNvSpPr/>
          <p:nvPr/>
        </p:nvSpPr>
        <p:spPr>
          <a:xfrm>
            <a:off x="304800" y="5334000"/>
            <a:ext cx="304800" cy="304800"/>
          </a:xfrm>
          <a:prstGeom prst="star7">
            <a:avLst>
              <a:gd name="adj" fmla="val 11903"/>
              <a:gd name="hf" fmla="val 102572"/>
              <a:gd name="vf" fmla="val 1052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0"/>
            <a:ext cx="4419600" cy="914400"/>
          </a:xfrm>
        </p:spPr>
        <p:txBody>
          <a:bodyPr>
            <a:normAutofit fontScale="90000"/>
          </a:bodyPr>
          <a:lstStyle/>
          <a:p>
            <a:r>
              <a:rPr lang="en-US" b="1" dirty="0" smtClean="0">
                <a:solidFill>
                  <a:srgbClr val="0000FF"/>
                </a:solidFill>
              </a:rPr>
              <a:t>Objectives of CWEX  </a:t>
            </a:r>
            <a:endParaRPr lang="en-US" b="1" dirty="0">
              <a:solidFill>
                <a:srgbClr val="0000FF"/>
              </a:solidFill>
            </a:endParaRPr>
          </a:p>
        </p:txBody>
      </p:sp>
      <p:sp>
        <p:nvSpPr>
          <p:cNvPr id="3" name="Content Placeholder 2"/>
          <p:cNvSpPr>
            <a:spLocks noGrp="1"/>
          </p:cNvSpPr>
          <p:nvPr>
            <p:ph idx="1"/>
          </p:nvPr>
        </p:nvSpPr>
        <p:spPr>
          <a:xfrm>
            <a:off x="3810000" y="990600"/>
            <a:ext cx="5334000" cy="5867400"/>
          </a:xfrm>
        </p:spPr>
        <p:txBody>
          <a:bodyPr>
            <a:normAutofit fontScale="47500" lnSpcReduction="20000"/>
          </a:bodyPr>
          <a:lstStyle/>
          <a:p>
            <a:r>
              <a:rPr lang="en-US" sz="3636" b="1" dirty="0" smtClean="0"/>
              <a:t>Measure change in fluxes produced by turbines in a wind farm co-located with intensively managed agriculture </a:t>
            </a:r>
          </a:p>
          <a:p>
            <a:pPr lvl="1"/>
            <a:r>
              <a:rPr lang="en-US" sz="3273" dirty="0" smtClean="0"/>
              <a:t>Multi-use, high-land-value environment</a:t>
            </a:r>
          </a:p>
          <a:p>
            <a:pPr lvl="1"/>
            <a:r>
              <a:rPr lang="en-US" sz="3273" dirty="0" smtClean="0"/>
              <a:t>Crops are tuned to climate conditions</a:t>
            </a:r>
          </a:p>
          <a:p>
            <a:pPr lvl="1"/>
            <a:r>
              <a:rPr lang="en-US" sz="3273" dirty="0" smtClean="0"/>
              <a:t>Do turbines influence the microclimate for crops?</a:t>
            </a:r>
          </a:p>
          <a:p>
            <a:pPr marL="457200" lvl="1" indent="0">
              <a:buNone/>
            </a:pPr>
            <a:endParaRPr lang="en-US" sz="3273" dirty="0" smtClean="0"/>
          </a:p>
          <a:p>
            <a:r>
              <a:rPr lang="en-US" sz="3636" b="1" dirty="0" smtClean="0"/>
              <a:t>Develop a test bed for validating high-resolution models of wind-farm performance and coupling to surface and PBL</a:t>
            </a:r>
          </a:p>
          <a:p>
            <a:pPr lvl="1"/>
            <a:r>
              <a:rPr lang="en-US" sz="3200" dirty="0"/>
              <a:t>General understanding of impacts of turbines</a:t>
            </a:r>
          </a:p>
          <a:p>
            <a:pPr lvl="1"/>
            <a:r>
              <a:rPr lang="en-US" sz="3200" dirty="0"/>
              <a:t>Understand turbine-turbine interaction and wind-farm performance</a:t>
            </a:r>
          </a:p>
          <a:p>
            <a:pPr lvl="1"/>
            <a:r>
              <a:rPr lang="en-US" sz="3200" dirty="0"/>
              <a:t>Options for further wind farm build-out:  Go higher?  More dense?</a:t>
            </a:r>
          </a:p>
          <a:p>
            <a:pPr lvl="1"/>
            <a:r>
              <a:rPr lang="en-US" sz="3200" dirty="0"/>
              <a:t>Iowa has a flat terrain, strong LLJ, not unlike coastal jets, many existing </a:t>
            </a:r>
            <a:r>
              <a:rPr lang="en-US" sz="3200" dirty="0" smtClean="0"/>
              <a:t>wind farms </a:t>
            </a:r>
            <a:r>
              <a:rPr lang="en-US" sz="3200" dirty="0"/>
              <a:t>and component manufacturers:    zero-order </a:t>
            </a:r>
            <a:r>
              <a:rPr lang="en-US" sz="3200" dirty="0" smtClean="0"/>
              <a:t>test bed </a:t>
            </a:r>
            <a:r>
              <a:rPr lang="en-US" sz="3200" dirty="0"/>
              <a:t>for off-shore</a:t>
            </a:r>
          </a:p>
          <a:p>
            <a:pPr lvl="1"/>
            <a:endParaRPr lang="en-US" sz="3236" b="1" dirty="0" smtClean="0"/>
          </a:p>
          <a:p>
            <a:r>
              <a:rPr lang="en-US" sz="3636" b="1" dirty="0" smtClean="0"/>
              <a:t>Develop a deeper understanding of how the PBL interacts with a wind farm </a:t>
            </a:r>
          </a:p>
          <a:p>
            <a:pPr lvl="1"/>
            <a:r>
              <a:rPr lang="en-US" sz="3236" dirty="0" smtClean="0"/>
              <a:t>How momentum </a:t>
            </a:r>
            <a:r>
              <a:rPr lang="en-US" sz="3236" dirty="0" smtClean="0"/>
              <a:t>is replenished </a:t>
            </a:r>
            <a:r>
              <a:rPr lang="en-US" sz="3236" dirty="0" smtClean="0"/>
              <a:t>from above as air flows through the wind farm?</a:t>
            </a:r>
          </a:p>
          <a:p>
            <a:pPr lvl="1"/>
            <a:r>
              <a:rPr lang="en-US" sz="3236" dirty="0" smtClean="0"/>
              <a:t>How does the wind farm change mesoscale flow fields and possibly rearrange convection in the PBL</a:t>
            </a:r>
          </a:p>
        </p:txBody>
      </p:sp>
      <p:pic>
        <p:nvPicPr>
          <p:cNvPr id="5" name="Content Placeholder 5" descr="IMG_0452.JPG"/>
          <p:cNvPicPr>
            <a:picLocks noChangeAspect="1"/>
          </p:cNvPicPr>
          <p:nvPr/>
        </p:nvPicPr>
        <p:blipFill>
          <a:blip r:embed="rId2" cstate="print"/>
          <a:stretch>
            <a:fillRect/>
          </a:stretch>
        </p:blipFill>
        <p:spPr>
          <a:xfrm>
            <a:off x="0" y="0"/>
            <a:ext cx="3657600" cy="6858000"/>
          </a:xfrm>
          <a:prstGeom prst="rect">
            <a:avLst/>
          </a:prstGeom>
        </p:spPr>
      </p:pic>
      <p:sp>
        <p:nvSpPr>
          <p:cNvPr id="6" name="TextBox 5"/>
          <p:cNvSpPr txBox="1"/>
          <p:nvPr/>
        </p:nvSpPr>
        <p:spPr>
          <a:xfrm>
            <a:off x="0" y="6488668"/>
            <a:ext cx="3169522" cy="369332"/>
          </a:xfrm>
          <a:prstGeom prst="rect">
            <a:avLst/>
          </a:prstGeom>
          <a:noFill/>
        </p:spPr>
        <p:txBody>
          <a:bodyPr wrap="none" rtlCol="0">
            <a:spAutoFit/>
          </a:bodyPr>
          <a:lstStyle/>
          <a:p>
            <a:r>
              <a:rPr lang="en-US" b="1" dirty="0" smtClean="0">
                <a:solidFill>
                  <a:srgbClr val="FFC000"/>
                </a:solidFill>
              </a:rPr>
              <a:t>Picture by:  Russell Doorenbos</a:t>
            </a:r>
            <a:endParaRPr lang="en-US" b="1" dirty="0">
              <a:solidFill>
                <a:srgbClr val="FFC000"/>
              </a:solidFill>
            </a:endParaRPr>
          </a:p>
        </p:txBody>
      </p:sp>
    </p:spTree>
    <p:extLst>
      <p:ext uri="{BB962C8B-B14F-4D97-AF65-F5344CB8AC3E}">
        <p14:creationId xmlns:p14="http://schemas.microsoft.com/office/powerpoint/2010/main" xmlns="" val="331050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smtClean="0">
                <a:solidFill>
                  <a:srgbClr val="0000FF"/>
                </a:solidFill>
              </a:rPr>
              <a:t>Air temperature and heat flux measurements within two lines of turbines in a large operational wind farm</a:t>
            </a:r>
            <a:r>
              <a:rPr lang="en-US" dirty="0" smtClean="0"/>
              <a:t/>
            </a:r>
            <a:br>
              <a:rPr lang="en-US" dirty="0" smtClean="0"/>
            </a:b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solidFill>
                  <a:srgbClr val="0000FF"/>
                </a:solidFill>
              </a:rPr>
              <a:t>Analysis Procedure</a:t>
            </a:r>
            <a:endParaRPr lang="en-US" b="1" dirty="0">
              <a:solidFill>
                <a:srgbClr val="0000FF"/>
              </a:solidFill>
            </a:endParaRPr>
          </a:p>
        </p:txBody>
      </p:sp>
      <p:sp>
        <p:nvSpPr>
          <p:cNvPr id="3" name="Content Placeholder 2"/>
          <p:cNvSpPr>
            <a:spLocks noGrp="1"/>
          </p:cNvSpPr>
          <p:nvPr>
            <p:ph idx="1"/>
          </p:nvPr>
        </p:nvSpPr>
        <p:spPr>
          <a:xfrm>
            <a:off x="457200" y="990600"/>
            <a:ext cx="8229600" cy="5867400"/>
          </a:xfrm>
        </p:spPr>
        <p:txBody>
          <a:bodyPr>
            <a:normAutofit/>
          </a:bodyPr>
          <a:lstStyle/>
          <a:p>
            <a:r>
              <a:rPr lang="en-US" dirty="0" smtClean="0"/>
              <a:t>Expand upon analyses from the crop energy and CO</a:t>
            </a:r>
            <a:r>
              <a:rPr lang="en-US" baseline="-25000" dirty="0" smtClean="0"/>
              <a:t>2</a:t>
            </a:r>
            <a:r>
              <a:rPr lang="en-US" dirty="0" smtClean="0"/>
              <a:t> fluxes</a:t>
            </a:r>
          </a:p>
          <a:p>
            <a:r>
              <a:rPr lang="en-US" dirty="0" smtClean="0"/>
              <a:t>Compare downwind-upwind temperature and sensible heat flux differences at several flux tower locations from both CWEX-</a:t>
            </a:r>
            <a:r>
              <a:rPr lang="en-US" b="1" dirty="0" smtClean="0">
                <a:solidFill>
                  <a:srgbClr val="0070C0"/>
                </a:solidFill>
              </a:rPr>
              <a:t>10</a:t>
            </a:r>
            <a:r>
              <a:rPr lang="en-US" dirty="0" smtClean="0"/>
              <a:t>/</a:t>
            </a:r>
            <a:r>
              <a:rPr lang="en-US" b="1" dirty="0" smtClean="0">
                <a:solidFill>
                  <a:srgbClr val="FF0000"/>
                </a:solidFill>
              </a:rPr>
              <a:t>11</a:t>
            </a:r>
          </a:p>
          <a:p>
            <a:pPr lvl="1"/>
            <a:r>
              <a:rPr lang="en-US" i="1" dirty="0" smtClean="0"/>
              <a:t>All NLAE stations (#1-4) for T and H</a:t>
            </a:r>
          </a:p>
          <a:p>
            <a:pPr lvl="1"/>
            <a:r>
              <a:rPr lang="en-US" i="1" dirty="0" smtClean="0"/>
              <a:t>All NCAR stations (#1-4) for T and H</a:t>
            </a:r>
          </a:p>
          <a:p>
            <a:pPr lvl="1"/>
            <a:r>
              <a:rPr lang="en-US" i="1" dirty="0" smtClean="0"/>
              <a:t>All ISU stations (#1-2) for H</a:t>
            </a:r>
          </a:p>
          <a:p>
            <a:r>
              <a:rPr lang="en-US" dirty="0" smtClean="0"/>
              <a:t>Include SCADA and profiling data in refined direction and speed classification of wake effects on temp and heat flux</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Analysis procedure (continued)</a:t>
            </a:r>
            <a:endParaRPr lang="en-US" b="1" dirty="0">
              <a:solidFill>
                <a:srgbClr val="0000FF"/>
              </a:solidFill>
            </a:endParaRPr>
          </a:p>
        </p:txBody>
      </p:sp>
      <p:sp>
        <p:nvSpPr>
          <p:cNvPr id="3" name="Content Placeholder 2"/>
          <p:cNvSpPr>
            <a:spLocks noGrp="1"/>
          </p:cNvSpPr>
          <p:nvPr>
            <p:ph idx="1"/>
          </p:nvPr>
        </p:nvSpPr>
        <p:spPr>
          <a:xfrm>
            <a:off x="228600" y="990600"/>
            <a:ext cx="8610600" cy="5715000"/>
          </a:xfrm>
        </p:spPr>
        <p:txBody>
          <a:bodyPr>
            <a:normAutofit lnSpcReduction="10000"/>
          </a:bodyPr>
          <a:lstStyle/>
          <a:p>
            <a:r>
              <a:rPr lang="en-US" dirty="0" smtClean="0"/>
              <a:t>Retain original sort of NEUTRAL/STABLE/UNSTABLE as in BAMS analyses</a:t>
            </a:r>
          </a:p>
          <a:p>
            <a:r>
              <a:rPr lang="en-US" dirty="0" smtClean="0"/>
              <a:t>Refine further into DAY and NIGHT categories as in crop energy flux analyses</a:t>
            </a:r>
          </a:p>
          <a:p>
            <a:pPr lvl="1"/>
            <a:r>
              <a:rPr lang="en-US" dirty="0" smtClean="0"/>
              <a:t>focus on 3 of 6 possible combinations:  </a:t>
            </a:r>
          </a:p>
          <a:p>
            <a:pPr lvl="1">
              <a:buNone/>
            </a:pPr>
            <a:r>
              <a:rPr lang="en-US" dirty="0" smtClean="0"/>
              <a:t>   DAY-NEUTRAL, DAY-UNSTABLE, NIGHT-STABLE</a:t>
            </a:r>
          </a:p>
          <a:p>
            <a:r>
              <a:rPr lang="en-US" dirty="0" smtClean="0"/>
              <a:t>Compare identical time averages of surface fluxes to nacelle observations from SCADA</a:t>
            </a:r>
          </a:p>
          <a:p>
            <a:pPr lvl="1"/>
            <a:r>
              <a:rPr lang="en-US" dirty="0" smtClean="0"/>
              <a:t>turbines </a:t>
            </a:r>
            <a:r>
              <a:rPr lang="en-US" b="1" dirty="0" smtClean="0">
                <a:solidFill>
                  <a:schemeClr val="bg1">
                    <a:lumMod val="50000"/>
                  </a:schemeClr>
                </a:solidFill>
              </a:rPr>
              <a:t>OFF</a:t>
            </a:r>
            <a:r>
              <a:rPr lang="en-US" dirty="0" smtClean="0"/>
              <a:t> when all 3 turbines (B1-B3) are offline</a:t>
            </a:r>
          </a:p>
          <a:p>
            <a:pPr lvl="1"/>
            <a:r>
              <a:rPr lang="en-US" dirty="0" smtClean="0"/>
              <a:t>turbines </a:t>
            </a:r>
            <a:r>
              <a:rPr lang="en-US" b="1" dirty="0" smtClean="0">
                <a:solidFill>
                  <a:schemeClr val="accent6">
                    <a:lumMod val="50000"/>
                  </a:schemeClr>
                </a:solidFill>
              </a:rPr>
              <a:t>ON</a:t>
            </a:r>
            <a:r>
              <a:rPr lang="en-US" dirty="0" smtClean="0"/>
              <a:t> when all 3 turbines are operational</a:t>
            </a:r>
          </a:p>
          <a:p>
            <a:endParaRPr lang="en-US"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b="1" dirty="0" smtClean="0">
                <a:solidFill>
                  <a:srgbClr val="0000FF"/>
                </a:solidFill>
              </a:rPr>
              <a:t>Directional Composite categories</a:t>
            </a:r>
            <a:endParaRPr lang="en-US" b="1" dirty="0">
              <a:solidFill>
                <a:srgbClr val="0000FF"/>
              </a:solidFill>
            </a:endParaRPr>
          </a:p>
        </p:txBody>
      </p:sp>
      <p:graphicFrame>
        <p:nvGraphicFramePr>
          <p:cNvPr id="6" name="Table 5"/>
          <p:cNvGraphicFramePr>
            <a:graphicFrameLocks noGrp="1"/>
          </p:cNvGraphicFramePr>
          <p:nvPr/>
        </p:nvGraphicFramePr>
        <p:xfrm>
          <a:off x="381000" y="1066800"/>
          <a:ext cx="6096000" cy="1763252"/>
        </p:xfrm>
        <a:graphic>
          <a:graphicData uri="http://schemas.openxmlformats.org/drawingml/2006/table">
            <a:tbl>
              <a:tblPr/>
              <a:tblGrid>
                <a:gridCol w="922255"/>
                <a:gridCol w="2128157"/>
                <a:gridCol w="1018771"/>
                <a:gridCol w="1018771"/>
                <a:gridCol w="1008046"/>
              </a:tblGrid>
              <a:tr h="163871">
                <a:tc rowSpan="2">
                  <a:txBody>
                    <a:bodyPr/>
                    <a:lstStyle/>
                    <a:p>
                      <a:pPr marL="0" marR="0" algn="ctr">
                        <a:spcBef>
                          <a:spcPts val="0"/>
                        </a:spcBef>
                        <a:spcAft>
                          <a:spcPts val="0"/>
                        </a:spcAft>
                      </a:pPr>
                      <a:r>
                        <a:rPr lang="en-US" sz="1000" b="1" dirty="0">
                          <a:solidFill>
                            <a:srgbClr val="000000"/>
                          </a:solidFill>
                          <a:latin typeface="Times New Roman"/>
                          <a:ea typeface="Times New Roman"/>
                          <a:cs typeface="Times New Roman"/>
                        </a:rPr>
                        <a:t>Case direction</a:t>
                      </a:r>
                      <a:endParaRPr lang="en-US" sz="1000" dirty="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marL="0" marR="0" algn="ctr">
                        <a:spcBef>
                          <a:spcPts val="0"/>
                        </a:spcBef>
                        <a:spcAft>
                          <a:spcPts val="0"/>
                        </a:spcAft>
                      </a:pPr>
                      <a:r>
                        <a:rPr lang="en-US" sz="1000" b="1">
                          <a:solidFill>
                            <a:srgbClr val="000000"/>
                          </a:solidFill>
                          <a:latin typeface="Times New Roman"/>
                          <a:ea typeface="Times New Roman"/>
                          <a:cs typeface="Times New Roman"/>
                        </a:rPr>
                        <a:t>NLAE 2 Turbine wake indicator</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b="1">
                          <a:solidFill>
                            <a:srgbClr val="000000"/>
                          </a:solidFill>
                          <a:latin typeface="Times New Roman"/>
                          <a:ea typeface="Times New Roman"/>
                          <a:cs typeface="Times New Roman"/>
                        </a:rPr>
                        <a:t> </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b="1">
                          <a:solidFill>
                            <a:srgbClr val="000000"/>
                          </a:solidFill>
                          <a:latin typeface="Times New Roman"/>
                          <a:ea typeface="Times New Roman"/>
                          <a:cs typeface="Times New Roman"/>
                        </a:rPr>
                        <a:t> </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b="1">
                          <a:solidFill>
                            <a:srgbClr val="000000"/>
                          </a:solidFill>
                          <a:latin typeface="Times New Roman"/>
                          <a:ea typeface="Times New Roman"/>
                          <a:cs typeface="Times New Roman"/>
                        </a:rPr>
                        <a:t> </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387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Sample size (N)</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Sample size (N)</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Sample size (N)</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88413">
                <a:tc>
                  <a:txBody>
                    <a:bodyPr/>
                    <a:lstStyle/>
                    <a:p>
                      <a:pPr marL="0" marR="0" algn="ctr">
                        <a:spcBef>
                          <a:spcPts val="0"/>
                        </a:spcBef>
                        <a:spcAft>
                          <a:spcPts val="0"/>
                        </a:spcAft>
                      </a:pPr>
                      <a:r>
                        <a:rPr lang="en-US" sz="1000" b="1">
                          <a:solidFill>
                            <a:srgbClr val="000000"/>
                          </a:solidFill>
                          <a:latin typeface="Times New Roman"/>
                          <a:ea typeface="Times New Roman"/>
                          <a:cs typeface="Times New Roman"/>
                        </a:rPr>
                        <a:t>category</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sz="900">
                        <a:latin typeface="Calibri"/>
                        <a:ea typeface="Times New Roman"/>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DAY-NEUTRAL</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DAY-UNSTABLE</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NIGHT-STABLE</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3871">
                <a:tc>
                  <a:txBody>
                    <a:bodyPr/>
                    <a:lstStyle/>
                    <a:p>
                      <a:pPr marL="0" marR="0" algn="ctr">
                        <a:spcBef>
                          <a:spcPts val="0"/>
                        </a:spcBef>
                        <a:spcAft>
                          <a:spcPts val="0"/>
                        </a:spcAft>
                      </a:pPr>
                      <a:r>
                        <a:rPr lang="en-US" sz="900" b="1">
                          <a:solidFill>
                            <a:srgbClr val="7030A0"/>
                          </a:solidFill>
                          <a:latin typeface="Calibri"/>
                          <a:ea typeface="Times New Roman"/>
                          <a:cs typeface="Times New Roman"/>
                        </a:rPr>
                        <a:t>W</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(Westerly no-wake, turbines on and off )</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32</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38</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138</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3871">
                <a:tc>
                  <a:txBody>
                    <a:bodyPr/>
                    <a:lstStyle/>
                    <a:p>
                      <a:pPr marL="0" marR="0" algn="ctr">
                        <a:spcBef>
                          <a:spcPts val="0"/>
                        </a:spcBef>
                        <a:spcAft>
                          <a:spcPts val="0"/>
                        </a:spcAft>
                      </a:pPr>
                      <a:r>
                        <a:rPr lang="en-US" sz="900" b="1">
                          <a:solidFill>
                            <a:srgbClr val="595959"/>
                          </a:solidFill>
                          <a:latin typeface="Symbol"/>
                          <a:ea typeface="Times New Roman"/>
                          <a:cs typeface="Calibri"/>
                        </a:rPr>
                        <a:t>S</a:t>
                      </a:r>
                      <a:r>
                        <a:rPr lang="en-US" sz="900" b="1">
                          <a:solidFill>
                            <a:srgbClr val="595959"/>
                          </a:solidFill>
                          <a:latin typeface="Calibri"/>
                          <a:ea typeface="Times New Roman"/>
                          <a:cs typeface="Times New Roman"/>
                        </a:rPr>
                        <a:t>OFF</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(combination turbines offline)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88</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183</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265</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984806"/>
                          </a:solidFill>
                          <a:latin typeface="Symbol"/>
                          <a:ea typeface="Times New Roman"/>
                          <a:cs typeface="Calibri"/>
                        </a:rPr>
                        <a:t>S</a:t>
                      </a:r>
                      <a:r>
                        <a:rPr lang="en-US" sz="900" b="1">
                          <a:solidFill>
                            <a:srgbClr val="984806"/>
                          </a:solidFill>
                          <a:latin typeface="Calibri"/>
                          <a:ea typeface="Times New Roman"/>
                          <a:cs typeface="Times New Roman"/>
                        </a:rPr>
                        <a:t>ON</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(combination turbines operating)</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715</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260</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1327</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0070C0"/>
                          </a:solidFill>
                          <a:latin typeface="Calibri"/>
                          <a:ea typeface="Times New Roman"/>
                          <a:cs typeface="Times New Roman"/>
                        </a:rPr>
                        <a:t>WSW</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B1 (5.4 D to turbine)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51</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dirty="0">
                          <a:solidFill>
                            <a:schemeClr val="accent2"/>
                          </a:solidFill>
                          <a:latin typeface="Times New Roman"/>
                          <a:ea typeface="Times New Roman"/>
                          <a:cs typeface="Times New Roman"/>
                        </a:rPr>
                        <a:t>17</a:t>
                      </a:r>
                      <a:endParaRPr lang="en-US" sz="1000" b="1" dirty="0">
                        <a:solidFill>
                          <a:schemeClr val="accent2"/>
                        </a:solidFill>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83</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C00000"/>
                          </a:solidFill>
                          <a:latin typeface="Calibri"/>
                          <a:ea typeface="Times New Roman"/>
                          <a:cs typeface="Times New Roman"/>
                        </a:rPr>
                        <a:t>SW</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gap between B1 and B2 (3.8 D to line)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60</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dirty="0">
                          <a:solidFill>
                            <a:schemeClr val="accent2"/>
                          </a:solidFill>
                          <a:latin typeface="Times New Roman"/>
                          <a:ea typeface="Times New Roman"/>
                          <a:cs typeface="Times New Roman"/>
                        </a:rPr>
                        <a:t>7</a:t>
                      </a:r>
                      <a:endParaRPr lang="en-US" sz="1000" b="1" dirty="0">
                        <a:solidFill>
                          <a:schemeClr val="accent2"/>
                        </a:solidFill>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40</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FFC000"/>
                          </a:solidFill>
                          <a:latin typeface="Calibri"/>
                          <a:ea typeface="Times New Roman"/>
                          <a:cs typeface="Times New Roman"/>
                        </a:rPr>
                        <a:t>SSW</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B2 (2.7 D to turbine)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174</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51</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106</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00B050"/>
                          </a:solidFill>
                          <a:latin typeface="Calibri"/>
                          <a:ea typeface="Times New Roman"/>
                          <a:cs typeface="Times New Roman"/>
                        </a:rPr>
                        <a:t>S-SSE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latin typeface="Calibri"/>
                          <a:ea typeface="Times New Roman"/>
                          <a:cs typeface="Times New Roman"/>
                        </a:rPr>
                        <a:t>gap between B2 and B3 (2.6 D to line)</a:t>
                      </a:r>
                      <a:endParaRPr lang="en-US" sz="1000" dirty="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350</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151</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Times New Roman"/>
                          <a:ea typeface="Times New Roman"/>
                          <a:cs typeface="Times New Roman"/>
                        </a:rPr>
                        <a:t>889</a:t>
                      </a:r>
                      <a:endParaRPr lang="en-US" sz="1000" dirty="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nvGraphicFramePr>
        <p:xfrm>
          <a:off x="381000" y="3276600"/>
          <a:ext cx="6096000" cy="1787833"/>
        </p:xfrm>
        <a:graphic>
          <a:graphicData uri="http://schemas.openxmlformats.org/drawingml/2006/table">
            <a:tbl>
              <a:tblPr/>
              <a:tblGrid>
                <a:gridCol w="922255"/>
                <a:gridCol w="2128157"/>
                <a:gridCol w="1018771"/>
                <a:gridCol w="1018771"/>
                <a:gridCol w="1008046"/>
              </a:tblGrid>
              <a:tr h="188452">
                <a:tc rowSpan="2">
                  <a:txBody>
                    <a:bodyPr/>
                    <a:lstStyle/>
                    <a:p>
                      <a:pPr marL="0" marR="0" algn="ctr">
                        <a:spcBef>
                          <a:spcPts val="0"/>
                        </a:spcBef>
                        <a:spcAft>
                          <a:spcPts val="0"/>
                        </a:spcAft>
                      </a:pPr>
                      <a:r>
                        <a:rPr lang="en-US" sz="1000" b="1" dirty="0">
                          <a:solidFill>
                            <a:srgbClr val="000000"/>
                          </a:solidFill>
                          <a:latin typeface="Times New Roman"/>
                          <a:ea typeface="Times New Roman"/>
                          <a:cs typeface="Times New Roman"/>
                        </a:rPr>
                        <a:t>Case direction</a:t>
                      </a:r>
                      <a:endParaRPr lang="en-US" sz="1000" dirty="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marL="0" marR="0" algn="ctr">
                        <a:spcBef>
                          <a:spcPts val="0"/>
                        </a:spcBef>
                        <a:spcAft>
                          <a:spcPts val="0"/>
                        </a:spcAft>
                      </a:pPr>
                      <a:r>
                        <a:rPr lang="en-US" sz="1000" b="1" dirty="0">
                          <a:solidFill>
                            <a:srgbClr val="000000"/>
                          </a:solidFill>
                          <a:latin typeface="Times New Roman"/>
                          <a:ea typeface="Times New Roman"/>
                          <a:cs typeface="Times New Roman"/>
                        </a:rPr>
                        <a:t>NCAR 2 Turbine wake</a:t>
                      </a:r>
                      <a:endParaRPr lang="en-US" sz="1000" dirty="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b="1">
                          <a:solidFill>
                            <a:srgbClr val="000000"/>
                          </a:solidFill>
                          <a:latin typeface="Times New Roman"/>
                          <a:ea typeface="Times New Roman"/>
                          <a:cs typeface="Times New Roman"/>
                        </a:rPr>
                        <a:t> </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b="1">
                          <a:solidFill>
                            <a:srgbClr val="000000"/>
                          </a:solidFill>
                          <a:latin typeface="Times New Roman"/>
                          <a:ea typeface="Times New Roman"/>
                          <a:cs typeface="Times New Roman"/>
                        </a:rPr>
                        <a:t> </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b="1">
                          <a:solidFill>
                            <a:srgbClr val="000000"/>
                          </a:solidFill>
                          <a:latin typeface="Times New Roman"/>
                          <a:ea typeface="Times New Roman"/>
                          <a:cs typeface="Times New Roman"/>
                        </a:rPr>
                        <a:t> </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3871">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Sample size (N)</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Sample size (N)</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Sample size (N)</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88413">
                <a:tc>
                  <a:txBody>
                    <a:bodyPr/>
                    <a:lstStyle/>
                    <a:p>
                      <a:pPr marL="0" marR="0" algn="ctr">
                        <a:spcBef>
                          <a:spcPts val="0"/>
                        </a:spcBef>
                        <a:spcAft>
                          <a:spcPts val="0"/>
                        </a:spcAft>
                      </a:pPr>
                      <a:r>
                        <a:rPr lang="en-US" sz="1000" b="1">
                          <a:solidFill>
                            <a:srgbClr val="000000"/>
                          </a:solidFill>
                          <a:latin typeface="Times New Roman"/>
                          <a:ea typeface="Times New Roman"/>
                          <a:cs typeface="Times New Roman"/>
                        </a:rPr>
                        <a:t>category</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solidFill>
                            <a:srgbClr val="000000"/>
                          </a:solidFill>
                          <a:latin typeface="Times New Roman"/>
                          <a:ea typeface="Times New Roman"/>
                          <a:cs typeface="Times New Roman"/>
                        </a:rPr>
                        <a:t>Indicator</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DAY-NEUTRAL</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DAY-UNSTABLE</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000000"/>
                          </a:solidFill>
                          <a:latin typeface="Times New Roman"/>
                          <a:ea typeface="Times New Roman"/>
                          <a:cs typeface="Times New Roman"/>
                        </a:rPr>
                        <a:t>NIGHT-STABLE</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3871">
                <a:tc>
                  <a:txBody>
                    <a:bodyPr/>
                    <a:lstStyle/>
                    <a:p>
                      <a:pPr marL="0" marR="0" algn="ctr">
                        <a:spcBef>
                          <a:spcPts val="0"/>
                        </a:spcBef>
                        <a:spcAft>
                          <a:spcPts val="0"/>
                        </a:spcAft>
                      </a:pPr>
                      <a:r>
                        <a:rPr lang="en-US" sz="900" b="1">
                          <a:solidFill>
                            <a:srgbClr val="7030A0"/>
                          </a:solidFill>
                          <a:latin typeface="Calibri"/>
                          <a:ea typeface="Times New Roman"/>
                          <a:cs typeface="Times New Roman"/>
                        </a:rPr>
                        <a:t>W-WSW</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(Westerly no-wake, turbines on and off )</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900" b="1" dirty="0">
                          <a:solidFill>
                            <a:schemeClr val="accent2"/>
                          </a:solidFill>
                          <a:latin typeface="Times New Roman"/>
                          <a:ea typeface="Times New Roman"/>
                          <a:cs typeface="Times New Roman"/>
                        </a:rPr>
                        <a:t>17</a:t>
                      </a:r>
                      <a:endParaRPr lang="en-US" sz="1000" b="1" dirty="0">
                        <a:solidFill>
                          <a:schemeClr val="accent2"/>
                        </a:solidFill>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54</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144</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3871">
                <a:tc>
                  <a:txBody>
                    <a:bodyPr/>
                    <a:lstStyle/>
                    <a:p>
                      <a:pPr marL="0" marR="0" algn="ctr">
                        <a:spcBef>
                          <a:spcPts val="0"/>
                        </a:spcBef>
                        <a:spcAft>
                          <a:spcPts val="0"/>
                        </a:spcAft>
                      </a:pPr>
                      <a:r>
                        <a:rPr lang="en-US" sz="900" b="1">
                          <a:solidFill>
                            <a:srgbClr val="595959"/>
                          </a:solidFill>
                          <a:latin typeface="Symbol"/>
                          <a:ea typeface="Times New Roman"/>
                          <a:cs typeface="Calibri"/>
                        </a:rPr>
                        <a:t>S</a:t>
                      </a:r>
                      <a:r>
                        <a:rPr lang="en-US" sz="900" b="1">
                          <a:solidFill>
                            <a:srgbClr val="595959"/>
                          </a:solidFill>
                          <a:latin typeface="Calibri"/>
                          <a:ea typeface="Times New Roman"/>
                          <a:cs typeface="Times New Roman"/>
                        </a:rPr>
                        <a:t>OFF</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(combination turbines offline)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29</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182</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112</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984806"/>
                          </a:solidFill>
                          <a:latin typeface="Symbol"/>
                          <a:ea typeface="Times New Roman"/>
                          <a:cs typeface="Calibri"/>
                        </a:rPr>
                        <a:t>S</a:t>
                      </a:r>
                      <a:r>
                        <a:rPr lang="en-US" sz="900" b="1">
                          <a:solidFill>
                            <a:srgbClr val="984806"/>
                          </a:solidFill>
                          <a:latin typeface="Calibri"/>
                          <a:ea typeface="Times New Roman"/>
                          <a:cs typeface="Times New Roman"/>
                        </a:rPr>
                        <a:t>ON</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(combination turbines operating)</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508</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103</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659</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0070C0"/>
                          </a:solidFill>
                          <a:latin typeface="Calibri"/>
                          <a:ea typeface="Times New Roman"/>
                          <a:cs typeface="Times New Roman"/>
                        </a:rPr>
                        <a:t>SW</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B1 (5.0 D to turbine)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117</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dirty="0">
                          <a:solidFill>
                            <a:schemeClr val="accent2"/>
                          </a:solidFill>
                          <a:latin typeface="Times New Roman"/>
                          <a:ea typeface="Times New Roman"/>
                          <a:cs typeface="Times New Roman"/>
                        </a:rPr>
                        <a:t>9</a:t>
                      </a:r>
                      <a:endParaRPr lang="en-US" sz="1000" b="1" dirty="0">
                        <a:solidFill>
                          <a:schemeClr val="accent2"/>
                        </a:solidFill>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59</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C00000"/>
                          </a:solidFill>
                          <a:latin typeface="Calibri"/>
                          <a:ea typeface="Times New Roman"/>
                          <a:cs typeface="Times New Roman"/>
                        </a:rPr>
                        <a:t>SSW</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gap between B1 and B2 (3.9 D to line)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68</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b="1" dirty="0">
                          <a:solidFill>
                            <a:schemeClr val="accent2"/>
                          </a:solidFill>
                          <a:latin typeface="Times New Roman"/>
                          <a:ea typeface="Times New Roman"/>
                          <a:cs typeface="Times New Roman"/>
                        </a:rPr>
                        <a:t>6</a:t>
                      </a:r>
                      <a:endParaRPr lang="en-US" sz="1000" b="1" dirty="0">
                        <a:solidFill>
                          <a:schemeClr val="accent2"/>
                        </a:solidFill>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137</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a:solidFill>
                            <a:srgbClr val="FFC000"/>
                          </a:solidFill>
                          <a:latin typeface="Calibri"/>
                          <a:ea typeface="Times New Roman"/>
                          <a:cs typeface="Times New Roman"/>
                        </a:rPr>
                        <a:t>S</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900">
                          <a:solidFill>
                            <a:srgbClr val="000000"/>
                          </a:solidFill>
                          <a:latin typeface="Calibri"/>
                          <a:ea typeface="Times New Roman"/>
                          <a:cs typeface="Times New Roman"/>
                        </a:rPr>
                        <a:t>B2  (3.4 D to turbine)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199</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42</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229</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3871">
                <a:tc>
                  <a:txBody>
                    <a:bodyPr/>
                    <a:lstStyle/>
                    <a:p>
                      <a:pPr marL="0" marR="0" algn="ctr">
                        <a:spcBef>
                          <a:spcPts val="0"/>
                        </a:spcBef>
                        <a:spcAft>
                          <a:spcPts val="0"/>
                        </a:spcAft>
                      </a:pPr>
                      <a:r>
                        <a:rPr lang="en-US" sz="900" b="1" dirty="0">
                          <a:solidFill>
                            <a:srgbClr val="00B050"/>
                          </a:solidFill>
                          <a:latin typeface="Calibri"/>
                          <a:ea typeface="Times New Roman"/>
                          <a:cs typeface="Times New Roman"/>
                        </a:rPr>
                        <a:t>SSE</a:t>
                      </a:r>
                      <a:endParaRPr lang="en-US" sz="1000" dirty="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solidFill>
                            <a:srgbClr val="000000"/>
                          </a:solidFill>
                          <a:latin typeface="Calibri"/>
                          <a:ea typeface="Times New Roman"/>
                          <a:cs typeface="Times New Roman"/>
                        </a:rPr>
                        <a:t>gap between B2 and B3 (3.9 D to line)</a:t>
                      </a:r>
                      <a:endParaRPr lang="en-US" sz="1000">
                        <a:latin typeface="Times New Roman"/>
                        <a:ea typeface="Calibri"/>
                        <a:cs typeface="Times New Roman"/>
                      </a:endParaRPr>
                    </a:p>
                  </a:txBody>
                  <a:tcPr marL="58994" marR="5899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latin typeface="Times New Roman"/>
                          <a:ea typeface="Times New Roman"/>
                          <a:cs typeface="Times New Roman"/>
                        </a:rPr>
                        <a:t>96</a:t>
                      </a:r>
                      <a:endParaRPr lang="en-US" sz="100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Times New Roman"/>
                          <a:ea typeface="Times New Roman"/>
                          <a:cs typeface="Times New Roman"/>
                        </a:rPr>
                        <a:t>35</a:t>
                      </a:r>
                      <a:endParaRPr lang="en-US" sz="1000" dirty="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latin typeface="Times New Roman"/>
                          <a:ea typeface="Times New Roman"/>
                          <a:cs typeface="Times New Roman"/>
                        </a:rPr>
                        <a:t>177</a:t>
                      </a:r>
                      <a:endParaRPr lang="en-US" sz="1000" dirty="0">
                        <a:latin typeface="Times New Roman"/>
                        <a:ea typeface="Calibri"/>
                        <a:cs typeface="Times New Roman"/>
                      </a:endParaRPr>
                    </a:p>
                  </a:txBody>
                  <a:tcPr marL="58994" marR="5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6663641" y="3581400"/>
            <a:ext cx="2480359" cy="1200329"/>
          </a:xfrm>
          <a:prstGeom prst="rect">
            <a:avLst/>
          </a:prstGeom>
          <a:noFill/>
        </p:spPr>
        <p:txBody>
          <a:bodyPr wrap="none" rtlCol="0">
            <a:spAutoFit/>
          </a:bodyPr>
          <a:lstStyle/>
          <a:p>
            <a:r>
              <a:rPr lang="en-US" dirty="0" smtClean="0"/>
              <a:t>All but </a:t>
            </a:r>
            <a:r>
              <a:rPr lang="en-US" dirty="0" smtClean="0">
                <a:solidFill>
                  <a:schemeClr val="accent2"/>
                </a:solidFill>
              </a:rPr>
              <a:t>5</a:t>
            </a:r>
            <a:r>
              <a:rPr lang="en-US" dirty="0" smtClean="0"/>
              <a:t> categories have</a:t>
            </a:r>
          </a:p>
          <a:p>
            <a:r>
              <a:rPr lang="en-US" dirty="0" smtClean="0"/>
              <a:t>sample size adequate</a:t>
            </a:r>
          </a:p>
          <a:p>
            <a:r>
              <a:rPr lang="en-US" dirty="0" smtClean="0"/>
              <a:t>for good statistics</a:t>
            </a:r>
          </a:p>
          <a:p>
            <a:endParaRPr lang="en-US" dirty="0"/>
          </a:p>
        </p:txBody>
      </p:sp>
      <p:sp>
        <p:nvSpPr>
          <p:cNvPr id="9" name="TextBox 8"/>
          <p:cNvSpPr txBox="1"/>
          <p:nvPr/>
        </p:nvSpPr>
        <p:spPr>
          <a:xfrm>
            <a:off x="381000" y="5181600"/>
            <a:ext cx="6647012" cy="369332"/>
          </a:xfrm>
          <a:prstGeom prst="rect">
            <a:avLst/>
          </a:prstGeom>
          <a:noFill/>
        </p:spPr>
        <p:txBody>
          <a:bodyPr wrap="none" rtlCol="0">
            <a:spAutoFit/>
          </a:bodyPr>
          <a:lstStyle/>
          <a:p>
            <a:r>
              <a:rPr lang="en-US" dirty="0" smtClean="0"/>
              <a:t>W-WSW category is a ‘no-wake’ direction for </a:t>
            </a:r>
            <a:r>
              <a:rPr lang="en-US" b="1" dirty="0" smtClean="0">
                <a:solidFill>
                  <a:srgbClr val="00B0F0"/>
                </a:solidFill>
              </a:rPr>
              <a:t>NCAR 2</a:t>
            </a:r>
            <a:r>
              <a:rPr lang="en-US" dirty="0" smtClean="0"/>
              <a:t> but not at </a:t>
            </a:r>
            <a:r>
              <a:rPr lang="en-US" b="1" dirty="0" smtClean="0">
                <a:solidFill>
                  <a:srgbClr val="CC9900"/>
                </a:solidFill>
              </a:rPr>
              <a:t>ISU 2</a:t>
            </a:r>
            <a:endParaRPr lang="en-US" b="1" dirty="0">
              <a:solidFill>
                <a:srgbClr val="CC9900"/>
              </a:solidFill>
            </a:endParaRPr>
          </a:p>
        </p:txBody>
      </p:sp>
      <p:sp>
        <p:nvSpPr>
          <p:cNvPr id="10" name="TextBox 9"/>
          <p:cNvSpPr txBox="1"/>
          <p:nvPr/>
        </p:nvSpPr>
        <p:spPr>
          <a:xfrm>
            <a:off x="381000" y="5638800"/>
            <a:ext cx="3458383" cy="923330"/>
          </a:xfrm>
          <a:prstGeom prst="rect">
            <a:avLst/>
          </a:prstGeom>
          <a:noFill/>
        </p:spPr>
        <p:txBody>
          <a:bodyPr wrap="none" rtlCol="0">
            <a:spAutoFit/>
          </a:bodyPr>
          <a:lstStyle/>
          <a:p>
            <a:r>
              <a:rPr lang="en-US" b="1" dirty="0" smtClean="0">
                <a:solidFill>
                  <a:srgbClr val="0070C0"/>
                </a:solidFill>
              </a:rPr>
              <a:t>NLAE 2</a:t>
            </a:r>
            <a:r>
              <a:rPr lang="en-US" dirty="0" smtClean="0"/>
              <a:t>  distance of 2.6 D to ‘B’ line</a:t>
            </a:r>
          </a:p>
          <a:p>
            <a:r>
              <a:rPr lang="en-US" b="1" dirty="0" smtClean="0">
                <a:solidFill>
                  <a:schemeClr val="accent2"/>
                </a:solidFill>
              </a:rPr>
              <a:t>NLAE 3</a:t>
            </a:r>
            <a:r>
              <a:rPr lang="en-US" dirty="0" smtClean="0"/>
              <a:t>  distance of 17 D</a:t>
            </a:r>
          </a:p>
          <a:p>
            <a:r>
              <a:rPr lang="en-US" b="1" dirty="0" smtClean="0">
                <a:solidFill>
                  <a:srgbClr val="00B050"/>
                </a:solidFill>
              </a:rPr>
              <a:t>NLAE 4</a:t>
            </a:r>
            <a:r>
              <a:rPr lang="en-US" dirty="0" smtClean="0"/>
              <a:t>  distance of 34 D </a:t>
            </a:r>
            <a:endParaRPr lang="en-US" dirty="0"/>
          </a:p>
        </p:txBody>
      </p:sp>
      <p:sp>
        <p:nvSpPr>
          <p:cNvPr id="11" name="TextBox 10"/>
          <p:cNvSpPr txBox="1"/>
          <p:nvPr/>
        </p:nvSpPr>
        <p:spPr>
          <a:xfrm>
            <a:off x="4038600" y="5562600"/>
            <a:ext cx="3496855" cy="1200329"/>
          </a:xfrm>
          <a:prstGeom prst="rect">
            <a:avLst/>
          </a:prstGeom>
          <a:noFill/>
        </p:spPr>
        <p:txBody>
          <a:bodyPr wrap="square" rtlCol="0">
            <a:spAutoFit/>
          </a:bodyPr>
          <a:lstStyle/>
          <a:p>
            <a:r>
              <a:rPr lang="en-US" b="1" dirty="0" smtClean="0">
                <a:solidFill>
                  <a:srgbClr val="00B0F0"/>
                </a:solidFill>
              </a:rPr>
              <a:t>NCAR 2</a:t>
            </a:r>
            <a:r>
              <a:rPr lang="en-US" dirty="0" smtClean="0"/>
              <a:t>  distance of 3.5 D to ‘B’ line</a:t>
            </a:r>
          </a:p>
          <a:p>
            <a:r>
              <a:rPr lang="en-US" b="1" dirty="0" smtClean="0">
                <a:solidFill>
                  <a:srgbClr val="CC9900"/>
                </a:solidFill>
              </a:rPr>
              <a:t>ISU 2</a:t>
            </a:r>
            <a:r>
              <a:rPr lang="en-US" dirty="0" smtClean="0"/>
              <a:t>       distance of 3.5 D</a:t>
            </a:r>
          </a:p>
          <a:p>
            <a:r>
              <a:rPr lang="en-US" b="1" dirty="0" smtClean="0">
                <a:solidFill>
                  <a:srgbClr val="C00000"/>
                </a:solidFill>
              </a:rPr>
              <a:t>NCAR 3</a:t>
            </a:r>
            <a:r>
              <a:rPr lang="en-US" dirty="0" smtClean="0"/>
              <a:t>  distance of 9 D</a:t>
            </a:r>
          </a:p>
          <a:p>
            <a:r>
              <a:rPr lang="en-US" b="1" dirty="0" smtClean="0">
                <a:solidFill>
                  <a:srgbClr val="7030A0"/>
                </a:solidFill>
              </a:rPr>
              <a:t>NCAR 4</a:t>
            </a:r>
            <a:r>
              <a:rPr lang="en-US" dirty="0" smtClean="0"/>
              <a:t>  distance of 13 D </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solidFill>
                  <a:srgbClr val="0000FF"/>
                </a:solidFill>
              </a:rPr>
              <a:t>Air temperature: DAY-NEUTRAL</a:t>
            </a:r>
            <a:endParaRPr lang="en-US" b="1" dirty="0">
              <a:solidFill>
                <a:srgbClr val="0000FF"/>
              </a:solidFill>
            </a:endParaRPr>
          </a:p>
        </p:txBody>
      </p:sp>
      <p:pic>
        <p:nvPicPr>
          <p:cNvPr id="174082" name="Picture 2"/>
          <p:cNvPicPr>
            <a:picLocks noChangeAspect="1" noChangeArrowheads="1"/>
          </p:cNvPicPr>
          <p:nvPr/>
        </p:nvPicPr>
        <p:blipFill>
          <a:blip r:embed="rId2" cstate="print"/>
          <a:srcRect/>
          <a:stretch>
            <a:fillRect/>
          </a:stretch>
        </p:blipFill>
        <p:spPr bwMode="auto">
          <a:xfrm>
            <a:off x="4572000" y="1371600"/>
            <a:ext cx="4449313" cy="3429000"/>
          </a:xfrm>
          <a:prstGeom prst="rect">
            <a:avLst/>
          </a:prstGeom>
          <a:noFill/>
          <a:ln w="9525">
            <a:noFill/>
            <a:miter lim="800000"/>
            <a:headEnd/>
            <a:tailEnd/>
          </a:ln>
          <a:effectLst/>
        </p:spPr>
      </p:pic>
      <p:pic>
        <p:nvPicPr>
          <p:cNvPr id="174083" name="Picture 3"/>
          <p:cNvPicPr>
            <a:picLocks noChangeAspect="1" noChangeArrowheads="1"/>
          </p:cNvPicPr>
          <p:nvPr/>
        </p:nvPicPr>
        <p:blipFill>
          <a:blip r:embed="rId3" cstate="print"/>
          <a:srcRect/>
          <a:stretch>
            <a:fillRect/>
          </a:stretch>
        </p:blipFill>
        <p:spPr bwMode="auto">
          <a:xfrm>
            <a:off x="0" y="1371600"/>
            <a:ext cx="4572000" cy="3505200"/>
          </a:xfrm>
          <a:prstGeom prst="rect">
            <a:avLst/>
          </a:prstGeom>
          <a:noFill/>
          <a:ln w="9525">
            <a:noFill/>
            <a:miter lim="800000"/>
            <a:headEnd/>
            <a:tailEnd/>
          </a:ln>
          <a:effectLst/>
        </p:spPr>
      </p:pic>
      <p:sp>
        <p:nvSpPr>
          <p:cNvPr id="10" name="TextBox 9"/>
          <p:cNvSpPr txBox="1"/>
          <p:nvPr/>
        </p:nvSpPr>
        <p:spPr>
          <a:xfrm>
            <a:off x="1600200" y="914400"/>
            <a:ext cx="1353256" cy="461665"/>
          </a:xfrm>
          <a:prstGeom prst="rect">
            <a:avLst/>
          </a:prstGeom>
          <a:noFill/>
        </p:spPr>
        <p:txBody>
          <a:bodyPr wrap="none" rtlCol="0">
            <a:spAutoFit/>
          </a:bodyPr>
          <a:lstStyle/>
          <a:p>
            <a:r>
              <a:rPr lang="en-US" sz="2400" b="1" dirty="0" smtClean="0">
                <a:solidFill>
                  <a:srgbClr val="0000FF"/>
                </a:solidFill>
              </a:rPr>
              <a:t>CWEX-10</a:t>
            </a:r>
            <a:endParaRPr lang="en-US" sz="2400" b="1" dirty="0">
              <a:solidFill>
                <a:srgbClr val="0000FF"/>
              </a:solidFill>
            </a:endParaRPr>
          </a:p>
        </p:txBody>
      </p:sp>
      <p:sp>
        <p:nvSpPr>
          <p:cNvPr id="11" name="TextBox 10"/>
          <p:cNvSpPr txBox="1"/>
          <p:nvPr/>
        </p:nvSpPr>
        <p:spPr>
          <a:xfrm>
            <a:off x="6324600" y="914400"/>
            <a:ext cx="1353256" cy="461665"/>
          </a:xfrm>
          <a:prstGeom prst="rect">
            <a:avLst/>
          </a:prstGeom>
          <a:noFill/>
        </p:spPr>
        <p:txBody>
          <a:bodyPr wrap="none" rtlCol="0">
            <a:spAutoFit/>
          </a:bodyPr>
          <a:lstStyle/>
          <a:p>
            <a:r>
              <a:rPr lang="en-US" sz="2400" b="1" dirty="0" smtClean="0">
                <a:solidFill>
                  <a:srgbClr val="FF0000"/>
                </a:solidFill>
              </a:rPr>
              <a:t>CWEX-11</a:t>
            </a:r>
            <a:endParaRPr lang="en-US" sz="2400" b="1" dirty="0">
              <a:solidFill>
                <a:srgbClr val="FF0000"/>
              </a:solidFill>
            </a:endParaRPr>
          </a:p>
        </p:txBody>
      </p:sp>
      <p:sp>
        <p:nvSpPr>
          <p:cNvPr id="12" name="TextBox 11"/>
          <p:cNvSpPr txBox="1"/>
          <p:nvPr/>
        </p:nvSpPr>
        <p:spPr>
          <a:xfrm>
            <a:off x="457200" y="5257800"/>
            <a:ext cx="3414974" cy="923330"/>
          </a:xfrm>
          <a:prstGeom prst="rect">
            <a:avLst/>
          </a:prstGeom>
          <a:noFill/>
        </p:spPr>
        <p:txBody>
          <a:bodyPr wrap="none" rtlCol="0">
            <a:spAutoFit/>
          </a:bodyPr>
          <a:lstStyle/>
          <a:p>
            <a:r>
              <a:rPr lang="en-US" dirty="0" smtClean="0"/>
              <a:t>Slight cooling only at NLAE 3 and 4</a:t>
            </a:r>
          </a:p>
          <a:p>
            <a:r>
              <a:rPr lang="en-US" dirty="0" smtClean="0"/>
              <a:t>for wake expansion beyond 10 D</a:t>
            </a:r>
          </a:p>
          <a:p>
            <a:r>
              <a:rPr lang="en-US" dirty="0" smtClean="0"/>
              <a:t>from turbine line</a:t>
            </a:r>
            <a:endParaRPr lang="en-US" dirty="0"/>
          </a:p>
        </p:txBody>
      </p:sp>
      <p:sp>
        <p:nvSpPr>
          <p:cNvPr id="13" name="Oval 12"/>
          <p:cNvSpPr/>
          <p:nvPr/>
        </p:nvSpPr>
        <p:spPr>
          <a:xfrm>
            <a:off x="1981200" y="34290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2514600" y="3657600"/>
            <a:ext cx="0" cy="1676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86400" y="5105400"/>
            <a:ext cx="2977225" cy="1200329"/>
          </a:xfrm>
          <a:prstGeom prst="rect">
            <a:avLst/>
          </a:prstGeom>
          <a:noFill/>
        </p:spPr>
        <p:txBody>
          <a:bodyPr wrap="none" rtlCol="0">
            <a:spAutoFit/>
          </a:bodyPr>
          <a:lstStyle/>
          <a:p>
            <a:r>
              <a:rPr lang="en-US" dirty="0" smtClean="0"/>
              <a:t>NCAR station differences</a:t>
            </a:r>
          </a:p>
          <a:p>
            <a:r>
              <a:rPr lang="en-US" dirty="0" smtClean="0"/>
              <a:t>have similar variability among</a:t>
            </a:r>
          </a:p>
          <a:p>
            <a:r>
              <a:rPr lang="en-US" dirty="0" smtClean="0"/>
              <a:t>turbine influenced and </a:t>
            </a:r>
          </a:p>
          <a:p>
            <a:r>
              <a:rPr lang="en-US" dirty="0" smtClean="0"/>
              <a:t>non-wake conditions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Air temperature: DAY-UNSTABLE</a:t>
            </a:r>
            <a:endParaRPr lang="en-US" b="1" dirty="0">
              <a:solidFill>
                <a:srgbClr val="0000FF"/>
              </a:solidFill>
            </a:endParaRPr>
          </a:p>
        </p:txBody>
      </p:sp>
      <p:pic>
        <p:nvPicPr>
          <p:cNvPr id="175106" name="Picture 2"/>
          <p:cNvPicPr>
            <a:picLocks noChangeAspect="1" noChangeArrowheads="1"/>
          </p:cNvPicPr>
          <p:nvPr/>
        </p:nvPicPr>
        <p:blipFill>
          <a:blip r:embed="rId3" cstate="print"/>
          <a:srcRect/>
          <a:stretch>
            <a:fillRect/>
          </a:stretch>
        </p:blipFill>
        <p:spPr bwMode="auto">
          <a:xfrm>
            <a:off x="1" y="1447800"/>
            <a:ext cx="4572000" cy="3352800"/>
          </a:xfrm>
          <a:prstGeom prst="rect">
            <a:avLst/>
          </a:prstGeom>
          <a:noFill/>
          <a:ln w="9525">
            <a:noFill/>
            <a:miter lim="800000"/>
            <a:headEnd/>
            <a:tailEnd/>
          </a:ln>
          <a:effectLst/>
        </p:spPr>
      </p:pic>
      <p:pic>
        <p:nvPicPr>
          <p:cNvPr id="175107" name="Picture 3"/>
          <p:cNvPicPr>
            <a:picLocks noChangeAspect="1" noChangeArrowheads="1"/>
          </p:cNvPicPr>
          <p:nvPr/>
        </p:nvPicPr>
        <p:blipFill>
          <a:blip r:embed="rId4" cstate="print"/>
          <a:srcRect/>
          <a:stretch>
            <a:fillRect/>
          </a:stretch>
        </p:blipFill>
        <p:spPr bwMode="auto">
          <a:xfrm>
            <a:off x="4572000" y="1447800"/>
            <a:ext cx="4419600" cy="3352800"/>
          </a:xfrm>
          <a:prstGeom prst="rect">
            <a:avLst/>
          </a:prstGeom>
          <a:noFill/>
          <a:ln w="9525">
            <a:noFill/>
            <a:miter lim="800000"/>
            <a:headEnd/>
            <a:tailEnd/>
          </a:ln>
          <a:effectLst/>
        </p:spPr>
      </p:pic>
      <p:sp>
        <p:nvSpPr>
          <p:cNvPr id="7" name="TextBox 6"/>
          <p:cNvSpPr txBox="1"/>
          <p:nvPr/>
        </p:nvSpPr>
        <p:spPr>
          <a:xfrm>
            <a:off x="1618544" y="914400"/>
            <a:ext cx="1353256" cy="461665"/>
          </a:xfrm>
          <a:prstGeom prst="rect">
            <a:avLst/>
          </a:prstGeom>
          <a:noFill/>
        </p:spPr>
        <p:txBody>
          <a:bodyPr wrap="none" rtlCol="0">
            <a:spAutoFit/>
          </a:bodyPr>
          <a:lstStyle/>
          <a:p>
            <a:r>
              <a:rPr lang="en-US" sz="2400" b="1" dirty="0" smtClean="0">
                <a:solidFill>
                  <a:srgbClr val="0000FF"/>
                </a:solidFill>
              </a:rPr>
              <a:t>CWEX-10</a:t>
            </a:r>
            <a:endParaRPr lang="en-US" sz="2400" b="1" dirty="0">
              <a:solidFill>
                <a:srgbClr val="0000FF"/>
              </a:solidFill>
            </a:endParaRPr>
          </a:p>
        </p:txBody>
      </p:sp>
      <p:sp>
        <p:nvSpPr>
          <p:cNvPr id="8" name="TextBox 7"/>
          <p:cNvSpPr txBox="1"/>
          <p:nvPr/>
        </p:nvSpPr>
        <p:spPr>
          <a:xfrm>
            <a:off x="6248400" y="914400"/>
            <a:ext cx="1353256" cy="461665"/>
          </a:xfrm>
          <a:prstGeom prst="rect">
            <a:avLst/>
          </a:prstGeom>
          <a:noFill/>
        </p:spPr>
        <p:txBody>
          <a:bodyPr wrap="none" rtlCol="0">
            <a:spAutoFit/>
          </a:bodyPr>
          <a:lstStyle/>
          <a:p>
            <a:r>
              <a:rPr lang="en-US" sz="2400" b="1" dirty="0" smtClean="0">
                <a:solidFill>
                  <a:srgbClr val="FF0000"/>
                </a:solidFill>
              </a:rPr>
              <a:t>CWEX-11</a:t>
            </a:r>
            <a:endParaRPr lang="en-US" sz="2400" b="1" dirty="0">
              <a:solidFill>
                <a:srgbClr val="FF0000"/>
              </a:solidFill>
            </a:endParaRPr>
          </a:p>
        </p:txBody>
      </p:sp>
      <p:sp>
        <p:nvSpPr>
          <p:cNvPr id="9" name="TextBox 8"/>
          <p:cNvSpPr txBox="1"/>
          <p:nvPr/>
        </p:nvSpPr>
        <p:spPr>
          <a:xfrm>
            <a:off x="381000" y="5105400"/>
            <a:ext cx="3528338" cy="1200329"/>
          </a:xfrm>
          <a:prstGeom prst="rect">
            <a:avLst/>
          </a:prstGeom>
          <a:noFill/>
        </p:spPr>
        <p:txBody>
          <a:bodyPr wrap="none" rtlCol="0">
            <a:spAutoFit/>
          </a:bodyPr>
          <a:lstStyle/>
          <a:p>
            <a:r>
              <a:rPr lang="en-US" dirty="0" smtClean="0"/>
              <a:t>Wake cooling not evident</a:t>
            </a:r>
          </a:p>
          <a:p>
            <a:r>
              <a:rPr lang="en-US" dirty="0" smtClean="0"/>
              <a:t>in either NLAE tower differences or </a:t>
            </a:r>
          </a:p>
          <a:p>
            <a:r>
              <a:rPr lang="en-US" dirty="0" smtClean="0"/>
              <a:t>in NCAR tower differences</a:t>
            </a:r>
          </a:p>
          <a:p>
            <a:endParaRPr lang="en-US" dirty="0"/>
          </a:p>
        </p:txBody>
      </p:sp>
      <p:sp>
        <p:nvSpPr>
          <p:cNvPr id="10" name="Oval 9"/>
          <p:cNvSpPr/>
          <p:nvPr/>
        </p:nvSpPr>
        <p:spPr>
          <a:xfrm>
            <a:off x="3048000" y="2819400"/>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3276600" y="3048000"/>
            <a:ext cx="914400" cy="1981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62400" y="5029200"/>
            <a:ext cx="2438400" cy="1200329"/>
          </a:xfrm>
          <a:prstGeom prst="rect">
            <a:avLst/>
          </a:prstGeom>
          <a:noFill/>
        </p:spPr>
        <p:txBody>
          <a:bodyPr wrap="square" rtlCol="0">
            <a:spAutoFit/>
          </a:bodyPr>
          <a:lstStyle/>
          <a:p>
            <a:r>
              <a:rPr lang="en-US" dirty="0" smtClean="0"/>
              <a:t>Slight warming? in tower shadow of wake due to pressure zone</a:t>
            </a:r>
          </a:p>
          <a:p>
            <a:r>
              <a:rPr lang="en-US" dirty="0" smtClean="0"/>
              <a:t>(</a:t>
            </a:r>
            <a:r>
              <a:rPr lang="en-US" dirty="0" err="1" smtClean="0"/>
              <a:t>Ainslee</a:t>
            </a:r>
            <a:r>
              <a:rPr lang="en-US" dirty="0" smtClean="0"/>
              <a:t> 1988)</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b="1" dirty="0" smtClean="0">
                <a:solidFill>
                  <a:srgbClr val="0000FF"/>
                </a:solidFill>
              </a:rPr>
              <a:t>Air temperature: NIGHT-STABLE</a:t>
            </a:r>
            <a:endParaRPr lang="en-US" b="1" dirty="0">
              <a:solidFill>
                <a:srgbClr val="0000FF"/>
              </a:solidFill>
            </a:endParaRPr>
          </a:p>
        </p:txBody>
      </p:sp>
      <p:pic>
        <p:nvPicPr>
          <p:cNvPr id="176130" name="Picture 2"/>
          <p:cNvPicPr>
            <a:picLocks noChangeAspect="1" noChangeArrowheads="1"/>
          </p:cNvPicPr>
          <p:nvPr/>
        </p:nvPicPr>
        <p:blipFill>
          <a:blip r:embed="rId2" cstate="print"/>
          <a:srcRect/>
          <a:stretch>
            <a:fillRect/>
          </a:stretch>
        </p:blipFill>
        <p:spPr bwMode="auto">
          <a:xfrm>
            <a:off x="0" y="1371600"/>
            <a:ext cx="4572000" cy="3429000"/>
          </a:xfrm>
          <a:prstGeom prst="rect">
            <a:avLst/>
          </a:prstGeom>
          <a:noFill/>
          <a:ln w="9525">
            <a:noFill/>
            <a:miter lim="800000"/>
            <a:headEnd/>
            <a:tailEnd/>
          </a:ln>
          <a:effectLst/>
        </p:spPr>
      </p:pic>
      <p:pic>
        <p:nvPicPr>
          <p:cNvPr id="176132" name="Picture 4"/>
          <p:cNvPicPr>
            <a:picLocks noChangeAspect="1" noChangeArrowheads="1"/>
          </p:cNvPicPr>
          <p:nvPr/>
        </p:nvPicPr>
        <p:blipFill>
          <a:blip r:embed="rId3" cstate="print"/>
          <a:srcRect/>
          <a:stretch>
            <a:fillRect/>
          </a:stretch>
        </p:blipFill>
        <p:spPr bwMode="auto">
          <a:xfrm>
            <a:off x="4572000" y="1371600"/>
            <a:ext cx="4572000" cy="3429000"/>
          </a:xfrm>
          <a:prstGeom prst="rect">
            <a:avLst/>
          </a:prstGeom>
          <a:noFill/>
          <a:ln w="9525">
            <a:noFill/>
            <a:miter lim="800000"/>
            <a:headEnd/>
            <a:tailEnd/>
          </a:ln>
          <a:effectLst/>
        </p:spPr>
      </p:pic>
      <p:sp>
        <p:nvSpPr>
          <p:cNvPr id="9" name="TextBox 8"/>
          <p:cNvSpPr txBox="1"/>
          <p:nvPr/>
        </p:nvSpPr>
        <p:spPr>
          <a:xfrm>
            <a:off x="1600200" y="838200"/>
            <a:ext cx="1353256" cy="461665"/>
          </a:xfrm>
          <a:prstGeom prst="rect">
            <a:avLst/>
          </a:prstGeom>
          <a:noFill/>
        </p:spPr>
        <p:txBody>
          <a:bodyPr wrap="none" rtlCol="0">
            <a:spAutoFit/>
          </a:bodyPr>
          <a:lstStyle/>
          <a:p>
            <a:r>
              <a:rPr lang="en-US" sz="2400" b="1" dirty="0" smtClean="0">
                <a:solidFill>
                  <a:srgbClr val="0000FF"/>
                </a:solidFill>
              </a:rPr>
              <a:t>CWEX-10</a:t>
            </a:r>
            <a:endParaRPr lang="en-US" sz="2400" b="1" dirty="0">
              <a:solidFill>
                <a:srgbClr val="0000FF"/>
              </a:solidFill>
            </a:endParaRPr>
          </a:p>
        </p:txBody>
      </p:sp>
      <p:sp>
        <p:nvSpPr>
          <p:cNvPr id="10" name="TextBox 9"/>
          <p:cNvSpPr txBox="1"/>
          <p:nvPr/>
        </p:nvSpPr>
        <p:spPr>
          <a:xfrm>
            <a:off x="6324600" y="838200"/>
            <a:ext cx="1353256" cy="461665"/>
          </a:xfrm>
          <a:prstGeom prst="rect">
            <a:avLst/>
          </a:prstGeom>
          <a:noFill/>
        </p:spPr>
        <p:txBody>
          <a:bodyPr wrap="none" rtlCol="0">
            <a:spAutoFit/>
          </a:bodyPr>
          <a:lstStyle/>
          <a:p>
            <a:r>
              <a:rPr lang="en-US" sz="2400" b="1" dirty="0" smtClean="0">
                <a:solidFill>
                  <a:srgbClr val="FF0000"/>
                </a:solidFill>
              </a:rPr>
              <a:t>CWEX-11</a:t>
            </a:r>
            <a:endParaRPr lang="en-US" sz="2400" b="1" dirty="0">
              <a:solidFill>
                <a:srgbClr val="FF0000"/>
              </a:solidFill>
            </a:endParaRPr>
          </a:p>
        </p:txBody>
      </p:sp>
      <p:sp>
        <p:nvSpPr>
          <p:cNvPr id="11" name="TextBox 10"/>
          <p:cNvSpPr txBox="1"/>
          <p:nvPr/>
        </p:nvSpPr>
        <p:spPr>
          <a:xfrm>
            <a:off x="152400" y="5181600"/>
            <a:ext cx="4953000" cy="923330"/>
          </a:xfrm>
          <a:prstGeom prst="rect">
            <a:avLst/>
          </a:prstGeom>
          <a:noFill/>
        </p:spPr>
        <p:txBody>
          <a:bodyPr wrap="square" rtlCol="0">
            <a:spAutoFit/>
          </a:bodyPr>
          <a:lstStyle/>
          <a:p>
            <a:r>
              <a:rPr lang="en-US" dirty="0" smtClean="0"/>
              <a:t>Nighttime warming &lt; 0.4 </a:t>
            </a:r>
            <a:r>
              <a:rPr lang="en-US" dirty="0" smtClean="0">
                <a:latin typeface="Calibri"/>
                <a:cs typeface="Calibri"/>
              </a:rPr>
              <a:t>°</a:t>
            </a:r>
            <a:r>
              <a:rPr lang="en-US" dirty="0" smtClean="0"/>
              <a:t>C near the turbine</a:t>
            </a:r>
          </a:p>
          <a:p>
            <a:r>
              <a:rPr lang="en-US" dirty="0" smtClean="0"/>
              <a:t>at NLAE 2, or about same difference at northernmost station (NLAE 4) for S-SSE winds</a:t>
            </a:r>
            <a:endParaRPr lang="en-US" dirty="0"/>
          </a:p>
        </p:txBody>
      </p:sp>
      <p:sp>
        <p:nvSpPr>
          <p:cNvPr id="12" name="TextBox 11"/>
          <p:cNvSpPr txBox="1"/>
          <p:nvPr/>
        </p:nvSpPr>
        <p:spPr>
          <a:xfrm>
            <a:off x="4802042" y="5029200"/>
            <a:ext cx="4341958" cy="1200329"/>
          </a:xfrm>
          <a:prstGeom prst="rect">
            <a:avLst/>
          </a:prstGeom>
          <a:noFill/>
        </p:spPr>
        <p:txBody>
          <a:bodyPr wrap="none" rtlCol="0">
            <a:spAutoFit/>
          </a:bodyPr>
          <a:lstStyle/>
          <a:p>
            <a:r>
              <a:rPr lang="en-US" dirty="0" smtClean="0"/>
              <a:t>NCAR 2-4 consistently warmer temperature </a:t>
            </a:r>
          </a:p>
          <a:p>
            <a:r>
              <a:rPr lang="en-US" dirty="0" smtClean="0"/>
              <a:t>by 0.3 C</a:t>
            </a:r>
            <a:r>
              <a:rPr lang="en-US" dirty="0" smtClean="0">
                <a:cs typeface="Calibri"/>
              </a:rPr>
              <a:t>°</a:t>
            </a:r>
            <a:r>
              <a:rPr lang="en-US" dirty="0" smtClean="0"/>
              <a:t> for the location between the wake </a:t>
            </a:r>
          </a:p>
          <a:p>
            <a:r>
              <a:rPr lang="en-US" dirty="0" smtClean="0"/>
              <a:t>Edges from turbines B2 and B3</a:t>
            </a:r>
          </a:p>
          <a:p>
            <a:endParaRPr lang="en-US" dirty="0" smtClean="0"/>
          </a:p>
        </p:txBody>
      </p:sp>
      <p:sp>
        <p:nvSpPr>
          <p:cNvPr id="13" name="Oval 12"/>
          <p:cNvSpPr/>
          <p:nvPr/>
        </p:nvSpPr>
        <p:spPr>
          <a:xfrm>
            <a:off x="2133600" y="2514600"/>
            <a:ext cx="1371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29600" y="2133600"/>
            <a:ext cx="304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rot="5400000" flipH="1" flipV="1">
            <a:off x="7239000" y="3810000"/>
            <a:ext cx="1981200" cy="304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Heat flux:  DAY-NEUTRAL</a:t>
            </a:r>
            <a:endParaRPr lang="en-US" b="1" dirty="0">
              <a:solidFill>
                <a:srgbClr val="0000FF"/>
              </a:solidFill>
            </a:endParaRPr>
          </a:p>
        </p:txBody>
      </p:sp>
      <p:pic>
        <p:nvPicPr>
          <p:cNvPr id="178178" name="Picture 2"/>
          <p:cNvPicPr>
            <a:picLocks noChangeAspect="1" noChangeArrowheads="1"/>
          </p:cNvPicPr>
          <p:nvPr/>
        </p:nvPicPr>
        <p:blipFill>
          <a:blip r:embed="rId2" cstate="print"/>
          <a:srcRect/>
          <a:stretch>
            <a:fillRect/>
          </a:stretch>
        </p:blipFill>
        <p:spPr bwMode="auto">
          <a:xfrm>
            <a:off x="0" y="1371600"/>
            <a:ext cx="4572000" cy="3429000"/>
          </a:xfrm>
          <a:prstGeom prst="rect">
            <a:avLst/>
          </a:prstGeom>
          <a:noFill/>
          <a:ln w="9525">
            <a:noFill/>
            <a:miter lim="800000"/>
            <a:headEnd/>
            <a:tailEnd/>
          </a:ln>
          <a:effectLst/>
        </p:spPr>
      </p:pic>
      <p:pic>
        <p:nvPicPr>
          <p:cNvPr id="178180" name="Picture 4"/>
          <p:cNvPicPr>
            <a:picLocks noChangeAspect="1" noChangeArrowheads="1"/>
          </p:cNvPicPr>
          <p:nvPr/>
        </p:nvPicPr>
        <p:blipFill>
          <a:blip r:embed="rId3" cstate="print"/>
          <a:srcRect/>
          <a:stretch>
            <a:fillRect/>
          </a:stretch>
        </p:blipFill>
        <p:spPr bwMode="auto">
          <a:xfrm>
            <a:off x="4572000" y="1371600"/>
            <a:ext cx="4572000" cy="3429000"/>
          </a:xfrm>
          <a:prstGeom prst="rect">
            <a:avLst/>
          </a:prstGeom>
          <a:noFill/>
          <a:ln w="9525">
            <a:noFill/>
            <a:miter lim="800000"/>
            <a:headEnd/>
            <a:tailEnd/>
          </a:ln>
          <a:effectLst/>
        </p:spPr>
      </p:pic>
      <p:sp>
        <p:nvSpPr>
          <p:cNvPr id="10" name="TextBox 9"/>
          <p:cNvSpPr txBox="1"/>
          <p:nvPr/>
        </p:nvSpPr>
        <p:spPr>
          <a:xfrm>
            <a:off x="1600200" y="838200"/>
            <a:ext cx="1353256" cy="461665"/>
          </a:xfrm>
          <a:prstGeom prst="rect">
            <a:avLst/>
          </a:prstGeom>
          <a:noFill/>
        </p:spPr>
        <p:txBody>
          <a:bodyPr wrap="none" rtlCol="0">
            <a:spAutoFit/>
          </a:bodyPr>
          <a:lstStyle/>
          <a:p>
            <a:r>
              <a:rPr lang="en-US" sz="2400" b="1" dirty="0" smtClean="0">
                <a:solidFill>
                  <a:srgbClr val="0000FF"/>
                </a:solidFill>
              </a:rPr>
              <a:t>CWEX-10</a:t>
            </a:r>
            <a:endParaRPr lang="en-US" sz="2400" b="1" dirty="0">
              <a:solidFill>
                <a:srgbClr val="0000FF"/>
              </a:solidFill>
            </a:endParaRPr>
          </a:p>
        </p:txBody>
      </p:sp>
      <p:sp>
        <p:nvSpPr>
          <p:cNvPr id="11" name="TextBox 10"/>
          <p:cNvSpPr txBox="1"/>
          <p:nvPr/>
        </p:nvSpPr>
        <p:spPr>
          <a:xfrm>
            <a:off x="6324600" y="838200"/>
            <a:ext cx="1353256" cy="461665"/>
          </a:xfrm>
          <a:prstGeom prst="rect">
            <a:avLst/>
          </a:prstGeom>
          <a:noFill/>
        </p:spPr>
        <p:txBody>
          <a:bodyPr wrap="none" rtlCol="0">
            <a:spAutoFit/>
          </a:bodyPr>
          <a:lstStyle/>
          <a:p>
            <a:r>
              <a:rPr lang="en-US" sz="2400" b="1" dirty="0" smtClean="0">
                <a:solidFill>
                  <a:srgbClr val="FF0000"/>
                </a:solidFill>
              </a:rPr>
              <a:t>CWEX-11</a:t>
            </a:r>
            <a:endParaRPr lang="en-US" sz="2400" b="1" dirty="0">
              <a:solidFill>
                <a:srgbClr val="FF0000"/>
              </a:solidFill>
            </a:endParaRPr>
          </a:p>
        </p:txBody>
      </p:sp>
      <p:sp>
        <p:nvSpPr>
          <p:cNvPr id="12" name="TextBox 11"/>
          <p:cNvSpPr txBox="1"/>
          <p:nvPr/>
        </p:nvSpPr>
        <p:spPr>
          <a:xfrm>
            <a:off x="152400" y="5105400"/>
            <a:ext cx="4357027" cy="2031325"/>
          </a:xfrm>
          <a:prstGeom prst="rect">
            <a:avLst/>
          </a:prstGeom>
          <a:noFill/>
        </p:spPr>
        <p:txBody>
          <a:bodyPr wrap="none" rtlCol="0">
            <a:spAutoFit/>
          </a:bodyPr>
          <a:lstStyle/>
          <a:p>
            <a:r>
              <a:rPr lang="en-US" dirty="0" smtClean="0"/>
              <a:t>Higher downward heat flux</a:t>
            </a:r>
          </a:p>
          <a:p>
            <a:r>
              <a:rPr lang="en-US" dirty="0" smtClean="0"/>
              <a:t>at NLAE 2 for between wakes of B1 and B2</a:t>
            </a:r>
          </a:p>
          <a:p>
            <a:endParaRPr lang="en-US" dirty="0" smtClean="0"/>
          </a:p>
          <a:p>
            <a:r>
              <a:rPr lang="en-US" dirty="0" smtClean="0"/>
              <a:t>Far wake influence of two or more turbines</a:t>
            </a:r>
          </a:p>
          <a:p>
            <a:r>
              <a:rPr lang="en-US" dirty="0" smtClean="0"/>
              <a:t>enhances  daytime heat flux  at NLAE 4</a:t>
            </a:r>
          </a:p>
          <a:p>
            <a:endParaRPr lang="en-US" dirty="0" smtClean="0"/>
          </a:p>
          <a:p>
            <a:endParaRPr lang="en-US" dirty="0"/>
          </a:p>
        </p:txBody>
      </p:sp>
      <p:sp>
        <p:nvSpPr>
          <p:cNvPr id="13" name="TextBox 12"/>
          <p:cNvSpPr txBox="1"/>
          <p:nvPr/>
        </p:nvSpPr>
        <p:spPr>
          <a:xfrm>
            <a:off x="4876800" y="5257800"/>
            <a:ext cx="4179157" cy="646331"/>
          </a:xfrm>
          <a:prstGeom prst="rect">
            <a:avLst/>
          </a:prstGeom>
          <a:noFill/>
        </p:spPr>
        <p:txBody>
          <a:bodyPr wrap="none" rtlCol="0">
            <a:spAutoFit/>
          </a:bodyPr>
          <a:lstStyle/>
          <a:p>
            <a:r>
              <a:rPr lang="en-US" dirty="0" smtClean="0"/>
              <a:t>Flux differences more related to field-scale</a:t>
            </a:r>
          </a:p>
          <a:p>
            <a:r>
              <a:rPr lang="en-US" dirty="0" smtClean="0"/>
              <a:t>variability at NCAR 3 and NCAR 4</a:t>
            </a:r>
          </a:p>
        </p:txBody>
      </p:sp>
      <p:sp>
        <p:nvSpPr>
          <p:cNvPr id="9" name="Oval 8"/>
          <p:cNvSpPr/>
          <p:nvPr/>
        </p:nvSpPr>
        <p:spPr>
          <a:xfrm>
            <a:off x="2514600" y="3657600"/>
            <a:ext cx="533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5400000" flipH="1" flipV="1">
            <a:off x="4229100" y="5829300"/>
            <a:ext cx="381000" cy="1524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V="1">
            <a:off x="2857500" y="4076700"/>
            <a:ext cx="2590800" cy="685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V="1">
            <a:off x="2438400" y="4572000"/>
            <a:ext cx="1219200" cy="457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b="1" dirty="0" smtClean="0">
                <a:solidFill>
                  <a:srgbClr val="0000FF"/>
                </a:solidFill>
              </a:rPr>
              <a:t>Heat flux:  DAY-UNSTABLE</a:t>
            </a:r>
            <a:endParaRPr lang="en-US" b="1" dirty="0">
              <a:solidFill>
                <a:srgbClr val="0000FF"/>
              </a:solidFill>
            </a:endParaRPr>
          </a:p>
        </p:txBody>
      </p:sp>
      <p:pic>
        <p:nvPicPr>
          <p:cNvPr id="177154" name="Picture 2"/>
          <p:cNvPicPr>
            <a:picLocks noChangeAspect="1" noChangeArrowheads="1"/>
          </p:cNvPicPr>
          <p:nvPr/>
        </p:nvPicPr>
        <p:blipFill>
          <a:blip r:embed="rId2" cstate="print"/>
          <a:srcRect/>
          <a:stretch>
            <a:fillRect/>
          </a:stretch>
        </p:blipFill>
        <p:spPr bwMode="auto">
          <a:xfrm>
            <a:off x="0" y="1371600"/>
            <a:ext cx="4572000" cy="3429000"/>
          </a:xfrm>
          <a:prstGeom prst="rect">
            <a:avLst/>
          </a:prstGeom>
          <a:noFill/>
          <a:ln w="9525">
            <a:noFill/>
            <a:miter lim="800000"/>
            <a:headEnd/>
            <a:tailEnd/>
          </a:ln>
          <a:effectLst/>
        </p:spPr>
      </p:pic>
      <p:pic>
        <p:nvPicPr>
          <p:cNvPr id="177155" name="Picture 3"/>
          <p:cNvPicPr>
            <a:picLocks noChangeAspect="1" noChangeArrowheads="1"/>
          </p:cNvPicPr>
          <p:nvPr/>
        </p:nvPicPr>
        <p:blipFill>
          <a:blip r:embed="rId3" cstate="print"/>
          <a:srcRect/>
          <a:stretch>
            <a:fillRect/>
          </a:stretch>
        </p:blipFill>
        <p:spPr bwMode="auto">
          <a:xfrm>
            <a:off x="4572000" y="1371600"/>
            <a:ext cx="4572000" cy="3429000"/>
          </a:xfrm>
          <a:prstGeom prst="rect">
            <a:avLst/>
          </a:prstGeom>
          <a:noFill/>
          <a:ln w="9525">
            <a:noFill/>
            <a:miter lim="800000"/>
            <a:headEnd/>
            <a:tailEnd/>
          </a:ln>
          <a:effectLst/>
        </p:spPr>
      </p:pic>
      <p:sp>
        <p:nvSpPr>
          <p:cNvPr id="7" name="TextBox 6"/>
          <p:cNvSpPr txBox="1"/>
          <p:nvPr/>
        </p:nvSpPr>
        <p:spPr>
          <a:xfrm>
            <a:off x="1600200" y="838200"/>
            <a:ext cx="1353256" cy="461665"/>
          </a:xfrm>
          <a:prstGeom prst="rect">
            <a:avLst/>
          </a:prstGeom>
          <a:noFill/>
        </p:spPr>
        <p:txBody>
          <a:bodyPr wrap="none" rtlCol="0">
            <a:spAutoFit/>
          </a:bodyPr>
          <a:lstStyle/>
          <a:p>
            <a:r>
              <a:rPr lang="en-US" sz="2400" b="1" dirty="0" smtClean="0">
                <a:solidFill>
                  <a:srgbClr val="0000FF"/>
                </a:solidFill>
              </a:rPr>
              <a:t>CWEX-10</a:t>
            </a:r>
            <a:endParaRPr lang="en-US" sz="2400" b="1" dirty="0">
              <a:solidFill>
                <a:srgbClr val="0000FF"/>
              </a:solidFill>
            </a:endParaRPr>
          </a:p>
        </p:txBody>
      </p:sp>
      <p:sp>
        <p:nvSpPr>
          <p:cNvPr id="8" name="TextBox 7"/>
          <p:cNvSpPr txBox="1"/>
          <p:nvPr/>
        </p:nvSpPr>
        <p:spPr>
          <a:xfrm>
            <a:off x="6172200" y="833735"/>
            <a:ext cx="1353256" cy="461665"/>
          </a:xfrm>
          <a:prstGeom prst="rect">
            <a:avLst/>
          </a:prstGeom>
          <a:noFill/>
        </p:spPr>
        <p:txBody>
          <a:bodyPr wrap="none" rtlCol="0">
            <a:spAutoFit/>
          </a:bodyPr>
          <a:lstStyle/>
          <a:p>
            <a:r>
              <a:rPr lang="en-US" sz="2400" b="1" dirty="0" smtClean="0">
                <a:solidFill>
                  <a:srgbClr val="FF0000"/>
                </a:solidFill>
              </a:rPr>
              <a:t>CWEX-11</a:t>
            </a:r>
            <a:endParaRPr lang="en-US" sz="2400" b="1" dirty="0">
              <a:solidFill>
                <a:srgbClr val="FF0000"/>
              </a:solidFill>
            </a:endParaRPr>
          </a:p>
        </p:txBody>
      </p:sp>
      <p:sp>
        <p:nvSpPr>
          <p:cNvPr id="9" name="Rectangle 8"/>
          <p:cNvSpPr/>
          <p:nvPr/>
        </p:nvSpPr>
        <p:spPr>
          <a:xfrm>
            <a:off x="228600" y="5105400"/>
            <a:ext cx="4572000" cy="923330"/>
          </a:xfrm>
          <a:prstGeom prst="rect">
            <a:avLst/>
          </a:prstGeom>
        </p:spPr>
        <p:txBody>
          <a:bodyPr>
            <a:spAutoFit/>
          </a:bodyPr>
          <a:lstStyle/>
          <a:p>
            <a:r>
              <a:rPr lang="en-US" dirty="0" smtClean="0"/>
              <a:t>Far wake influence of two lines of turbines enhances  daytime heat flux at NLAE 4</a:t>
            </a:r>
          </a:p>
          <a:p>
            <a:r>
              <a:rPr lang="en-US" dirty="0" smtClean="0"/>
              <a:t>Otherwise turbine forcing is negligible</a:t>
            </a:r>
          </a:p>
        </p:txBody>
      </p:sp>
      <p:sp>
        <p:nvSpPr>
          <p:cNvPr id="10" name="TextBox 9"/>
          <p:cNvSpPr txBox="1"/>
          <p:nvPr/>
        </p:nvSpPr>
        <p:spPr>
          <a:xfrm>
            <a:off x="5105400" y="5105400"/>
            <a:ext cx="3887090" cy="923330"/>
          </a:xfrm>
          <a:prstGeom prst="rect">
            <a:avLst/>
          </a:prstGeom>
          <a:noFill/>
        </p:spPr>
        <p:txBody>
          <a:bodyPr wrap="none" rtlCol="0">
            <a:spAutoFit/>
          </a:bodyPr>
          <a:lstStyle/>
          <a:p>
            <a:r>
              <a:rPr lang="en-US" dirty="0" smtClean="0"/>
              <a:t>High variability of flux difference at the</a:t>
            </a:r>
          </a:p>
          <a:p>
            <a:r>
              <a:rPr lang="en-US" dirty="0" smtClean="0"/>
              <a:t>NCAR and ISU stations related to</a:t>
            </a:r>
          </a:p>
          <a:p>
            <a:r>
              <a:rPr lang="en-US" dirty="0" smtClean="0"/>
              <a:t>deep boundary scale mixing</a:t>
            </a:r>
            <a:endParaRPr lang="en-US" dirty="0"/>
          </a:p>
        </p:txBody>
      </p:sp>
      <p:sp>
        <p:nvSpPr>
          <p:cNvPr id="11" name="Oval 10"/>
          <p:cNvSpPr/>
          <p:nvPr/>
        </p:nvSpPr>
        <p:spPr>
          <a:xfrm flipH="1" flipV="1">
            <a:off x="3505200" y="2514600"/>
            <a:ext cx="381001"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5400000" flipH="1" flipV="1">
            <a:off x="3848100" y="5067300"/>
            <a:ext cx="762000" cy="6858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3124200" y="3581400"/>
            <a:ext cx="1905000" cy="990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Heat flux:  NIGHT-STABLE</a:t>
            </a:r>
            <a:endParaRPr lang="en-US" b="1" dirty="0">
              <a:solidFill>
                <a:srgbClr val="0000FF"/>
              </a:solidFill>
            </a:endParaRPr>
          </a:p>
        </p:txBody>
      </p:sp>
      <p:pic>
        <p:nvPicPr>
          <p:cNvPr id="179202" name="Picture 2"/>
          <p:cNvPicPr>
            <a:picLocks noChangeAspect="1" noChangeArrowheads="1"/>
          </p:cNvPicPr>
          <p:nvPr/>
        </p:nvPicPr>
        <p:blipFill>
          <a:blip r:embed="rId2" cstate="print"/>
          <a:srcRect/>
          <a:stretch>
            <a:fillRect/>
          </a:stretch>
        </p:blipFill>
        <p:spPr bwMode="auto">
          <a:xfrm>
            <a:off x="-152400" y="1295400"/>
            <a:ext cx="4724400" cy="3505200"/>
          </a:xfrm>
          <a:prstGeom prst="rect">
            <a:avLst/>
          </a:prstGeom>
          <a:noFill/>
          <a:ln w="9525">
            <a:noFill/>
            <a:miter lim="800000"/>
            <a:headEnd/>
            <a:tailEnd/>
          </a:ln>
          <a:effectLst/>
        </p:spPr>
      </p:pic>
      <p:pic>
        <p:nvPicPr>
          <p:cNvPr id="179203" name="Picture 3"/>
          <p:cNvPicPr>
            <a:picLocks noChangeAspect="1" noChangeArrowheads="1"/>
          </p:cNvPicPr>
          <p:nvPr/>
        </p:nvPicPr>
        <p:blipFill>
          <a:blip r:embed="rId3" cstate="print"/>
          <a:srcRect/>
          <a:stretch>
            <a:fillRect/>
          </a:stretch>
        </p:blipFill>
        <p:spPr bwMode="auto">
          <a:xfrm>
            <a:off x="4572000" y="1295400"/>
            <a:ext cx="4572000" cy="3505200"/>
          </a:xfrm>
          <a:prstGeom prst="rect">
            <a:avLst/>
          </a:prstGeom>
          <a:noFill/>
          <a:ln w="9525">
            <a:noFill/>
            <a:miter lim="800000"/>
            <a:headEnd/>
            <a:tailEnd/>
          </a:ln>
          <a:effectLst/>
        </p:spPr>
      </p:pic>
      <p:sp>
        <p:nvSpPr>
          <p:cNvPr id="7" name="TextBox 6"/>
          <p:cNvSpPr txBox="1"/>
          <p:nvPr/>
        </p:nvSpPr>
        <p:spPr>
          <a:xfrm>
            <a:off x="1524000" y="838200"/>
            <a:ext cx="1353256" cy="461665"/>
          </a:xfrm>
          <a:prstGeom prst="rect">
            <a:avLst/>
          </a:prstGeom>
          <a:noFill/>
        </p:spPr>
        <p:txBody>
          <a:bodyPr wrap="none" rtlCol="0">
            <a:spAutoFit/>
          </a:bodyPr>
          <a:lstStyle/>
          <a:p>
            <a:r>
              <a:rPr lang="en-US" sz="2400" b="1" dirty="0" smtClean="0">
                <a:solidFill>
                  <a:srgbClr val="0000FF"/>
                </a:solidFill>
              </a:rPr>
              <a:t>CWEX-10</a:t>
            </a:r>
            <a:endParaRPr lang="en-US" sz="2400" b="1" dirty="0">
              <a:solidFill>
                <a:srgbClr val="0000FF"/>
              </a:solidFill>
            </a:endParaRPr>
          </a:p>
        </p:txBody>
      </p:sp>
      <p:sp>
        <p:nvSpPr>
          <p:cNvPr id="8" name="TextBox 7"/>
          <p:cNvSpPr txBox="1"/>
          <p:nvPr/>
        </p:nvSpPr>
        <p:spPr>
          <a:xfrm>
            <a:off x="6172200" y="838200"/>
            <a:ext cx="1353256" cy="461665"/>
          </a:xfrm>
          <a:prstGeom prst="rect">
            <a:avLst/>
          </a:prstGeom>
          <a:noFill/>
        </p:spPr>
        <p:txBody>
          <a:bodyPr wrap="none" rtlCol="0">
            <a:spAutoFit/>
          </a:bodyPr>
          <a:lstStyle/>
          <a:p>
            <a:r>
              <a:rPr lang="en-US" sz="2400" b="1" dirty="0" smtClean="0">
                <a:solidFill>
                  <a:srgbClr val="FF0000"/>
                </a:solidFill>
              </a:rPr>
              <a:t>CWEX-11</a:t>
            </a:r>
            <a:endParaRPr lang="en-US" sz="2400" b="1" dirty="0">
              <a:solidFill>
                <a:srgbClr val="FF0000"/>
              </a:solidFill>
            </a:endParaRPr>
          </a:p>
        </p:txBody>
      </p:sp>
      <p:sp>
        <p:nvSpPr>
          <p:cNvPr id="9" name="TextBox 8"/>
          <p:cNvSpPr txBox="1"/>
          <p:nvPr/>
        </p:nvSpPr>
        <p:spPr>
          <a:xfrm>
            <a:off x="0" y="4876800"/>
            <a:ext cx="4843890" cy="1754326"/>
          </a:xfrm>
          <a:prstGeom prst="rect">
            <a:avLst/>
          </a:prstGeom>
          <a:noFill/>
        </p:spPr>
        <p:txBody>
          <a:bodyPr wrap="none" rtlCol="0">
            <a:spAutoFit/>
          </a:bodyPr>
          <a:lstStyle/>
          <a:p>
            <a:r>
              <a:rPr lang="en-US" dirty="0" smtClean="0"/>
              <a:t>Most intense downward flux -25 W m</a:t>
            </a:r>
            <a:r>
              <a:rPr lang="en-US" baseline="30000" dirty="0" smtClean="0"/>
              <a:t>-2</a:t>
            </a:r>
            <a:r>
              <a:rPr lang="en-US" dirty="0" smtClean="0"/>
              <a:t> </a:t>
            </a:r>
          </a:p>
          <a:p>
            <a:r>
              <a:rPr lang="en-US" dirty="0" smtClean="0"/>
              <a:t>between wakes of B1 and B2 turbine</a:t>
            </a:r>
          </a:p>
          <a:p>
            <a:r>
              <a:rPr lang="en-US" dirty="0" smtClean="0"/>
              <a:t>for SW wind</a:t>
            </a:r>
          </a:p>
          <a:p>
            <a:endParaRPr lang="en-US" dirty="0" smtClean="0"/>
          </a:p>
          <a:p>
            <a:r>
              <a:rPr lang="en-US" dirty="0" smtClean="0"/>
              <a:t>Turbine effect decreases with distance or position</a:t>
            </a:r>
          </a:p>
          <a:p>
            <a:r>
              <a:rPr lang="en-US" dirty="0" smtClean="0"/>
              <a:t>in the wake (centerline vs.  edge)</a:t>
            </a:r>
            <a:endParaRPr lang="en-US" dirty="0"/>
          </a:p>
        </p:txBody>
      </p:sp>
      <p:sp>
        <p:nvSpPr>
          <p:cNvPr id="10" name="TextBox 9"/>
          <p:cNvSpPr txBox="1"/>
          <p:nvPr/>
        </p:nvSpPr>
        <p:spPr>
          <a:xfrm>
            <a:off x="4953000" y="4876800"/>
            <a:ext cx="3791487" cy="923330"/>
          </a:xfrm>
          <a:prstGeom prst="rect">
            <a:avLst/>
          </a:prstGeom>
          <a:noFill/>
        </p:spPr>
        <p:txBody>
          <a:bodyPr wrap="none" rtlCol="0">
            <a:spAutoFit/>
          </a:bodyPr>
          <a:lstStyle/>
          <a:p>
            <a:r>
              <a:rPr lang="en-US" dirty="0" smtClean="0"/>
              <a:t>Edge of B2 wake at ISU 2 for SW wind</a:t>
            </a:r>
          </a:p>
          <a:p>
            <a:r>
              <a:rPr lang="en-US" dirty="0" smtClean="0"/>
              <a:t>produces similar warming as edge of </a:t>
            </a:r>
          </a:p>
          <a:p>
            <a:r>
              <a:rPr lang="en-US" dirty="0" smtClean="0"/>
              <a:t>B2 wake at NCAR 2 for SSW wind</a:t>
            </a:r>
            <a:endParaRPr lang="en-US" dirty="0"/>
          </a:p>
        </p:txBody>
      </p:sp>
      <p:sp>
        <p:nvSpPr>
          <p:cNvPr id="11" name="TextBox 10"/>
          <p:cNvSpPr txBox="1"/>
          <p:nvPr/>
        </p:nvSpPr>
        <p:spPr>
          <a:xfrm>
            <a:off x="4953000" y="6019800"/>
            <a:ext cx="3859583" cy="646331"/>
          </a:xfrm>
          <a:prstGeom prst="rect">
            <a:avLst/>
          </a:prstGeom>
          <a:noFill/>
        </p:spPr>
        <p:txBody>
          <a:bodyPr wrap="none" rtlCol="0">
            <a:spAutoFit/>
          </a:bodyPr>
          <a:lstStyle/>
          <a:p>
            <a:r>
              <a:rPr lang="en-US" dirty="0" smtClean="0"/>
              <a:t>NCAR 2-4 report 15 W m</a:t>
            </a:r>
            <a:r>
              <a:rPr lang="en-US" baseline="30000" dirty="0" smtClean="0"/>
              <a:t>-2</a:t>
            </a:r>
            <a:r>
              <a:rPr lang="en-US" dirty="0" smtClean="0"/>
              <a:t> warming on</a:t>
            </a:r>
          </a:p>
          <a:p>
            <a:r>
              <a:rPr lang="en-US" dirty="0" smtClean="0"/>
              <a:t>edge of B3 turbine wake for SSE wind</a:t>
            </a:r>
            <a:endParaRPr lang="en-US" dirty="0"/>
          </a:p>
        </p:txBody>
      </p:sp>
      <p:cxnSp>
        <p:nvCxnSpPr>
          <p:cNvPr id="13" name="Straight Arrow Connector 12"/>
          <p:cNvCxnSpPr/>
          <p:nvPr/>
        </p:nvCxnSpPr>
        <p:spPr>
          <a:xfrm rot="5400000" flipH="1" flipV="1">
            <a:off x="1752600" y="4191000"/>
            <a:ext cx="1143000" cy="381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5905500" y="4076700"/>
            <a:ext cx="13716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6210300" y="3771900"/>
            <a:ext cx="1295400" cy="762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8572500" y="5829300"/>
            <a:ext cx="381000" cy="3048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7581900" y="4457700"/>
            <a:ext cx="2133600" cy="533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3"/>
          <p:cNvGrpSpPr>
            <a:grpSpLocks/>
          </p:cNvGrpSpPr>
          <p:nvPr/>
        </p:nvGrpSpPr>
        <p:grpSpPr bwMode="auto">
          <a:xfrm>
            <a:off x="609600" y="1066800"/>
            <a:ext cx="6400800" cy="5214938"/>
            <a:chOff x="-39849" y="15496784"/>
            <a:chExt cx="7374099" cy="6667891"/>
          </a:xfrm>
        </p:grpSpPr>
        <p:cxnSp>
          <p:nvCxnSpPr>
            <p:cNvPr id="20505" name="Straight Arrow Connector 267"/>
            <p:cNvCxnSpPr>
              <a:cxnSpLocks noChangeShapeType="1"/>
            </p:cNvCxnSpPr>
            <p:nvPr/>
          </p:nvCxnSpPr>
          <p:spPr bwMode="auto">
            <a:xfrm rot="10800000" flipV="1">
              <a:off x="5172075" y="15811500"/>
              <a:ext cx="771525" cy="495300"/>
            </a:xfrm>
            <a:prstGeom prst="straightConnector1">
              <a:avLst/>
            </a:prstGeom>
            <a:noFill/>
            <a:ln w="25400">
              <a:solidFill>
                <a:srgbClr val="C00000"/>
              </a:solidFill>
              <a:round/>
              <a:headEnd/>
              <a:tailEnd type="arrow" w="med" len="med"/>
            </a:ln>
          </p:spPr>
        </p:cxnSp>
        <p:cxnSp>
          <p:nvCxnSpPr>
            <p:cNvPr id="20506" name="Straight Arrow Connector 248"/>
            <p:cNvCxnSpPr>
              <a:cxnSpLocks noChangeShapeType="1"/>
            </p:cNvCxnSpPr>
            <p:nvPr/>
          </p:nvCxnSpPr>
          <p:spPr bwMode="auto">
            <a:xfrm>
              <a:off x="2947988" y="15781338"/>
              <a:ext cx="795337" cy="506412"/>
            </a:xfrm>
            <a:prstGeom prst="straightConnector1">
              <a:avLst/>
            </a:prstGeom>
            <a:noFill/>
            <a:ln w="25400">
              <a:solidFill>
                <a:srgbClr val="C00000"/>
              </a:solidFill>
              <a:round/>
              <a:headEnd/>
              <a:tailEnd type="arrow" w="med" len="med"/>
            </a:ln>
          </p:spPr>
        </p:cxnSp>
        <p:cxnSp>
          <p:nvCxnSpPr>
            <p:cNvPr id="20507" name="Straight Arrow Connector 295"/>
            <p:cNvCxnSpPr>
              <a:cxnSpLocks noChangeShapeType="1"/>
            </p:cNvCxnSpPr>
            <p:nvPr/>
          </p:nvCxnSpPr>
          <p:spPr bwMode="auto">
            <a:xfrm flipV="1">
              <a:off x="3305175" y="19611975"/>
              <a:ext cx="381000" cy="295275"/>
            </a:xfrm>
            <a:prstGeom prst="straightConnector1">
              <a:avLst/>
            </a:prstGeom>
            <a:noFill/>
            <a:ln w="63500">
              <a:solidFill>
                <a:srgbClr val="C00000"/>
              </a:solidFill>
              <a:round/>
              <a:headEnd/>
              <a:tailEnd type="arrow" w="med" len="med"/>
            </a:ln>
          </p:spPr>
        </p:cxnSp>
        <p:cxnSp>
          <p:nvCxnSpPr>
            <p:cNvPr id="20508" name="Straight Arrow Connector 255"/>
            <p:cNvCxnSpPr>
              <a:cxnSpLocks noChangeShapeType="1"/>
            </p:cNvCxnSpPr>
            <p:nvPr/>
          </p:nvCxnSpPr>
          <p:spPr bwMode="auto">
            <a:xfrm rot="5400000">
              <a:off x="6577012" y="18911888"/>
              <a:ext cx="923925" cy="590550"/>
            </a:xfrm>
            <a:prstGeom prst="straightConnector1">
              <a:avLst/>
            </a:prstGeom>
            <a:noFill/>
            <a:ln w="25400">
              <a:solidFill>
                <a:srgbClr val="C00000"/>
              </a:solidFill>
              <a:round/>
              <a:headEnd/>
              <a:tailEnd type="arrow" w="med" len="med"/>
            </a:ln>
          </p:spPr>
        </p:cxnSp>
        <p:cxnSp>
          <p:nvCxnSpPr>
            <p:cNvPr id="20509" name="Straight Arrow Connector 290"/>
            <p:cNvCxnSpPr>
              <a:cxnSpLocks noChangeShapeType="1"/>
            </p:cNvCxnSpPr>
            <p:nvPr/>
          </p:nvCxnSpPr>
          <p:spPr bwMode="auto">
            <a:xfrm rot="5400000">
              <a:off x="4230688" y="17827625"/>
              <a:ext cx="452438" cy="1587"/>
            </a:xfrm>
            <a:prstGeom prst="straightConnector1">
              <a:avLst/>
            </a:prstGeom>
            <a:noFill/>
            <a:ln w="63500">
              <a:solidFill>
                <a:srgbClr val="C00000"/>
              </a:solidFill>
              <a:round/>
              <a:headEnd/>
              <a:tailEnd type="arrow" w="med" len="med"/>
            </a:ln>
          </p:spPr>
        </p:cxnSp>
        <p:cxnSp>
          <p:nvCxnSpPr>
            <p:cNvPr id="20510" name="Straight Arrow Connector 254"/>
            <p:cNvCxnSpPr>
              <a:cxnSpLocks noChangeShapeType="1"/>
            </p:cNvCxnSpPr>
            <p:nvPr/>
          </p:nvCxnSpPr>
          <p:spPr bwMode="auto">
            <a:xfrm rot="16200000" flipH="1">
              <a:off x="1338262" y="18930938"/>
              <a:ext cx="1038225" cy="666750"/>
            </a:xfrm>
            <a:prstGeom prst="straightConnector1">
              <a:avLst/>
            </a:prstGeom>
            <a:noFill/>
            <a:ln w="25400">
              <a:solidFill>
                <a:srgbClr val="C00000"/>
              </a:solidFill>
              <a:round/>
              <a:headEnd/>
              <a:tailEnd type="arrow" w="med" len="med"/>
            </a:ln>
          </p:spPr>
        </p:cxnSp>
        <p:cxnSp>
          <p:nvCxnSpPr>
            <p:cNvPr id="20511" name="Straight Arrow Connector 253"/>
            <p:cNvCxnSpPr>
              <a:cxnSpLocks noChangeShapeType="1"/>
            </p:cNvCxnSpPr>
            <p:nvPr/>
          </p:nvCxnSpPr>
          <p:spPr bwMode="auto">
            <a:xfrm rot="5400000" flipH="1" flipV="1">
              <a:off x="2454275" y="21807488"/>
              <a:ext cx="541337" cy="1588"/>
            </a:xfrm>
            <a:prstGeom prst="straightConnector1">
              <a:avLst/>
            </a:prstGeom>
            <a:noFill/>
            <a:ln w="25400">
              <a:solidFill>
                <a:srgbClr val="C00000"/>
              </a:solidFill>
              <a:round/>
              <a:headEnd/>
              <a:tailEnd type="arrow" w="med" len="med"/>
            </a:ln>
          </p:spPr>
        </p:cxnSp>
        <p:cxnSp>
          <p:nvCxnSpPr>
            <p:cNvPr id="20512" name="Straight Arrow Connector 250"/>
            <p:cNvCxnSpPr>
              <a:cxnSpLocks noChangeShapeType="1"/>
            </p:cNvCxnSpPr>
            <p:nvPr/>
          </p:nvCxnSpPr>
          <p:spPr bwMode="auto">
            <a:xfrm rot="5400000" flipH="1" flipV="1">
              <a:off x="5927725" y="21834475"/>
              <a:ext cx="657225" cy="3175"/>
            </a:xfrm>
            <a:prstGeom prst="straightConnector1">
              <a:avLst/>
            </a:prstGeom>
            <a:noFill/>
            <a:ln w="25400">
              <a:solidFill>
                <a:srgbClr val="C00000"/>
              </a:solidFill>
              <a:round/>
              <a:headEnd/>
              <a:tailEnd type="arrow" w="med" len="med"/>
            </a:ln>
          </p:spPr>
        </p:cxnSp>
        <p:sp>
          <p:nvSpPr>
            <p:cNvPr id="374" name="Oval 5"/>
            <p:cNvSpPr/>
            <p:nvPr/>
          </p:nvSpPr>
          <p:spPr bwMode="auto">
            <a:xfrm>
              <a:off x="3657601" y="15742123"/>
              <a:ext cx="1619250" cy="1901150"/>
            </a:xfrm>
            <a:prstGeom prst="ellipse">
              <a:avLst/>
            </a:prstGeom>
            <a:solidFill>
              <a:schemeClr val="bg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375" name="Oval 8"/>
            <p:cNvSpPr/>
            <p:nvPr/>
          </p:nvSpPr>
          <p:spPr bwMode="auto">
            <a:xfrm>
              <a:off x="1924050" y="19515140"/>
              <a:ext cx="1666875" cy="2030230"/>
            </a:xfrm>
            <a:prstGeom prst="ellipse">
              <a:avLst/>
            </a:prstGeom>
            <a:solidFill>
              <a:srgbClr val="FFFF99"/>
            </a:solidFill>
            <a:ln>
              <a:solidFill>
                <a:schemeClr val="bg2"/>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376" name="Rounded Rectangle 375"/>
            <p:cNvSpPr/>
            <p:nvPr/>
          </p:nvSpPr>
          <p:spPr>
            <a:xfrm>
              <a:off x="-39849" y="15496784"/>
              <a:ext cx="3017924" cy="542924"/>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377" name="Oval 4"/>
            <p:cNvSpPr/>
            <p:nvPr/>
          </p:nvSpPr>
          <p:spPr>
            <a:xfrm>
              <a:off x="3895152" y="16081407"/>
              <a:ext cx="1143151" cy="1229471"/>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600" dirty="0">
                  <a:solidFill>
                    <a:srgbClr val="000000"/>
                  </a:solidFill>
                </a:rPr>
                <a:t>changes in surface roughness (z</a:t>
              </a:r>
              <a:r>
                <a:rPr lang="en-US" sz="1600" baseline="-25000" dirty="0">
                  <a:solidFill>
                    <a:srgbClr val="000000"/>
                  </a:solidFill>
                </a:rPr>
                <a:t>0</a:t>
              </a:r>
              <a:r>
                <a:rPr lang="en-US" sz="1600" dirty="0">
                  <a:solidFill>
                    <a:srgbClr val="000000"/>
                  </a:solidFill>
                </a:rPr>
                <a:t>)</a:t>
              </a:r>
            </a:p>
          </p:txBody>
        </p:sp>
        <p:sp>
          <p:nvSpPr>
            <p:cNvPr id="378" name="Oval 377"/>
            <p:cNvSpPr/>
            <p:nvPr/>
          </p:nvSpPr>
          <p:spPr>
            <a:xfrm>
              <a:off x="5411999" y="19508091"/>
              <a:ext cx="1739386" cy="2018410"/>
            </a:xfrm>
            <a:prstGeom prst="ellipse">
              <a:avLst/>
            </a:prstGeom>
            <a:solidFill>
              <a:srgbClr val="FFFF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379" name="Oval 4"/>
            <p:cNvSpPr/>
            <p:nvPr/>
          </p:nvSpPr>
          <p:spPr>
            <a:xfrm>
              <a:off x="1803677" y="19689443"/>
              <a:ext cx="1724976" cy="1558987"/>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800" dirty="0">
                  <a:solidFill>
                    <a:srgbClr val="000000"/>
                  </a:solidFill>
                </a:rPr>
                <a:t>  changes in </a:t>
              </a:r>
              <a:r>
                <a:rPr lang="en-US" sz="1800" dirty="0" err="1">
                  <a:solidFill>
                    <a:srgbClr val="000000"/>
                  </a:solidFill>
                </a:rPr>
                <a:t>diabatic</a:t>
              </a:r>
              <a:r>
                <a:rPr lang="en-US" sz="1800" dirty="0">
                  <a:solidFill>
                    <a:srgbClr val="000000"/>
                  </a:solidFill>
                </a:rPr>
                <a:t>  heating/cooling</a:t>
              </a:r>
            </a:p>
          </p:txBody>
        </p:sp>
        <p:sp>
          <p:nvSpPr>
            <p:cNvPr id="380" name="Oval 4"/>
            <p:cNvSpPr/>
            <p:nvPr/>
          </p:nvSpPr>
          <p:spPr>
            <a:xfrm>
              <a:off x="5469152" y="19689443"/>
              <a:ext cx="1777311" cy="1656425"/>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800" dirty="0">
                  <a:solidFill>
                    <a:srgbClr val="000000"/>
                  </a:solidFill>
                </a:rPr>
                <a:t>  </a:t>
              </a:r>
              <a:r>
                <a:rPr lang="en-US" sz="1600" dirty="0">
                  <a:solidFill>
                    <a:srgbClr val="000000"/>
                  </a:solidFill>
                </a:rPr>
                <a:t>regional climate change/variability effect on wind speed</a:t>
              </a:r>
            </a:p>
          </p:txBody>
        </p:sp>
        <p:sp>
          <p:nvSpPr>
            <p:cNvPr id="388" name="Rounded Rectangle 2"/>
            <p:cNvSpPr/>
            <p:nvPr/>
          </p:nvSpPr>
          <p:spPr>
            <a:xfrm>
              <a:off x="3654848" y="18080831"/>
              <a:ext cx="1723367" cy="1605314"/>
            </a:xfrm>
            <a:prstGeom prst="roundRect">
              <a:avLst>
                <a:gd name="adj" fmla="val 10000"/>
              </a:avLst>
            </a:prstGeom>
            <a:solidFill>
              <a:srgbClr val="3366FF"/>
            </a:solidFill>
            <a:ln w="31750">
              <a:solidFill>
                <a:srgbClr val="0000FF"/>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20537" name="TextBox 294"/>
            <p:cNvSpPr txBox="1">
              <a:spLocks noChangeArrowheads="1"/>
            </p:cNvSpPr>
            <p:nvPr/>
          </p:nvSpPr>
          <p:spPr bwMode="auto">
            <a:xfrm>
              <a:off x="3632819" y="18030149"/>
              <a:ext cx="1747067" cy="1495508"/>
            </a:xfrm>
            <a:prstGeom prst="rect">
              <a:avLst/>
            </a:prstGeom>
            <a:noFill/>
            <a:ln w="9525">
              <a:noFill/>
              <a:miter lim="800000"/>
              <a:headEnd/>
              <a:tailEnd/>
            </a:ln>
          </p:spPr>
          <p:txBody>
            <a:bodyPr>
              <a:spAutoFit/>
            </a:bodyPr>
            <a:lstStyle/>
            <a:p>
              <a:pPr algn="ctr" eaLnBrk="0" hangingPunct="0"/>
              <a:r>
                <a:rPr lang="en-US" sz="1400">
                  <a:solidFill>
                    <a:srgbClr val="000000"/>
                  </a:solidFill>
                  <a:latin typeface="Arial Black" pitchFamily="-65" charset="0"/>
                </a:rPr>
                <a:t>impacts of cropland  management on wind power </a:t>
              </a:r>
              <a:endParaRPr lang="en-US" sz="1400">
                <a:solidFill>
                  <a:srgbClr val="000000"/>
                </a:solidFill>
                <a:latin typeface="Calibri" pitchFamily="34" charset="0"/>
              </a:endParaRPr>
            </a:p>
          </p:txBody>
        </p:sp>
        <p:cxnSp>
          <p:nvCxnSpPr>
            <p:cNvPr id="20538" name="Straight Arrow Connector 296"/>
            <p:cNvCxnSpPr>
              <a:cxnSpLocks noChangeShapeType="1"/>
            </p:cNvCxnSpPr>
            <p:nvPr/>
          </p:nvCxnSpPr>
          <p:spPr bwMode="auto">
            <a:xfrm rot="16200000" flipV="1">
              <a:off x="5401469" y="19563556"/>
              <a:ext cx="173038" cy="327025"/>
            </a:xfrm>
            <a:prstGeom prst="straightConnector1">
              <a:avLst/>
            </a:prstGeom>
            <a:noFill/>
            <a:ln w="63500">
              <a:solidFill>
                <a:srgbClr val="C00000"/>
              </a:solidFill>
              <a:round/>
              <a:headEnd/>
              <a:tailEnd type="arrow" w="med" len="med"/>
            </a:ln>
          </p:spPr>
        </p:cxnSp>
      </p:grpSp>
      <p:sp>
        <p:nvSpPr>
          <p:cNvPr id="36" name="Rounded Rectangle 35"/>
          <p:cNvSpPr/>
          <p:nvPr/>
        </p:nvSpPr>
        <p:spPr bwMode="auto">
          <a:xfrm>
            <a:off x="228600" y="2895600"/>
            <a:ext cx="3124200" cy="685800"/>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37" name="Rounded Rectangle 36"/>
          <p:cNvSpPr/>
          <p:nvPr/>
        </p:nvSpPr>
        <p:spPr bwMode="auto">
          <a:xfrm>
            <a:off x="228600" y="5943600"/>
            <a:ext cx="3581400" cy="685800"/>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38" name="Rounded Rectangle 37"/>
          <p:cNvSpPr/>
          <p:nvPr/>
        </p:nvSpPr>
        <p:spPr bwMode="auto">
          <a:xfrm>
            <a:off x="4343400" y="6096000"/>
            <a:ext cx="3429000" cy="424590"/>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39" name="Rounded Rectangle 38"/>
          <p:cNvSpPr/>
          <p:nvPr/>
        </p:nvSpPr>
        <p:spPr bwMode="auto">
          <a:xfrm flipV="1">
            <a:off x="5562600" y="3200400"/>
            <a:ext cx="3581400" cy="381000"/>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40" name="Rounded Rectangle 39"/>
          <p:cNvSpPr/>
          <p:nvPr/>
        </p:nvSpPr>
        <p:spPr bwMode="auto">
          <a:xfrm>
            <a:off x="5867400" y="990600"/>
            <a:ext cx="2629850" cy="424590"/>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20498" name="TextBox 40"/>
          <p:cNvSpPr txBox="1">
            <a:spLocks noChangeArrowheads="1"/>
          </p:cNvSpPr>
          <p:nvPr/>
        </p:nvSpPr>
        <p:spPr bwMode="auto">
          <a:xfrm>
            <a:off x="5943600" y="990600"/>
            <a:ext cx="2590800" cy="338138"/>
          </a:xfrm>
          <a:prstGeom prst="rect">
            <a:avLst/>
          </a:prstGeom>
          <a:noFill/>
          <a:ln w="9525">
            <a:noFill/>
            <a:miter lim="800000"/>
            <a:headEnd/>
            <a:tailEnd/>
          </a:ln>
        </p:spPr>
        <p:txBody>
          <a:bodyPr wrap="none">
            <a:spAutoFit/>
          </a:bodyPr>
          <a:lstStyle/>
          <a:p>
            <a:pPr eaLnBrk="0" hangingPunct="0"/>
            <a:r>
              <a:rPr lang="en-US" sz="1600"/>
              <a:t>Change in tillage practices</a:t>
            </a:r>
          </a:p>
        </p:txBody>
      </p:sp>
      <p:sp>
        <p:nvSpPr>
          <p:cNvPr id="20499" name="TextBox 41"/>
          <p:cNvSpPr txBox="1">
            <a:spLocks noChangeArrowheads="1"/>
          </p:cNvSpPr>
          <p:nvPr/>
        </p:nvSpPr>
        <p:spPr bwMode="auto">
          <a:xfrm>
            <a:off x="5686425" y="3200400"/>
            <a:ext cx="3457575" cy="338138"/>
          </a:xfrm>
          <a:prstGeom prst="rect">
            <a:avLst/>
          </a:prstGeom>
          <a:noFill/>
          <a:ln w="9525">
            <a:noFill/>
            <a:miter lim="800000"/>
            <a:headEnd/>
            <a:tailEnd/>
          </a:ln>
        </p:spPr>
        <p:txBody>
          <a:bodyPr wrap="none">
            <a:spAutoFit/>
          </a:bodyPr>
          <a:lstStyle/>
          <a:p>
            <a:pPr eaLnBrk="0" hangingPunct="0"/>
            <a:r>
              <a:rPr lang="en-US" sz="1600"/>
              <a:t>Change in regional agroecosystems</a:t>
            </a:r>
          </a:p>
        </p:txBody>
      </p:sp>
      <p:sp>
        <p:nvSpPr>
          <p:cNvPr id="20500" name="TextBox 42"/>
          <p:cNvSpPr txBox="1">
            <a:spLocks noChangeArrowheads="1"/>
          </p:cNvSpPr>
          <p:nvPr/>
        </p:nvSpPr>
        <p:spPr bwMode="auto">
          <a:xfrm>
            <a:off x="4495800" y="6172200"/>
            <a:ext cx="3200400" cy="338138"/>
          </a:xfrm>
          <a:prstGeom prst="rect">
            <a:avLst/>
          </a:prstGeom>
          <a:noFill/>
          <a:ln w="9525">
            <a:noFill/>
            <a:miter lim="800000"/>
            <a:headEnd/>
            <a:tailEnd/>
          </a:ln>
        </p:spPr>
        <p:txBody>
          <a:bodyPr>
            <a:spAutoFit/>
          </a:bodyPr>
          <a:lstStyle/>
          <a:p>
            <a:pPr algn="ctr" eaLnBrk="0" hangingPunct="0"/>
            <a:r>
              <a:rPr lang="en-US" sz="1600"/>
              <a:t>Continental and global impacts</a:t>
            </a:r>
          </a:p>
        </p:txBody>
      </p:sp>
      <p:sp>
        <p:nvSpPr>
          <p:cNvPr id="20501" name="TextBox 43"/>
          <p:cNvSpPr txBox="1">
            <a:spLocks noChangeArrowheads="1"/>
          </p:cNvSpPr>
          <p:nvPr/>
        </p:nvSpPr>
        <p:spPr bwMode="auto">
          <a:xfrm>
            <a:off x="228600" y="6019800"/>
            <a:ext cx="3617913" cy="584200"/>
          </a:xfrm>
          <a:prstGeom prst="rect">
            <a:avLst/>
          </a:prstGeom>
          <a:noFill/>
          <a:ln w="9525">
            <a:noFill/>
            <a:miter lim="800000"/>
            <a:headEnd/>
            <a:tailEnd/>
          </a:ln>
        </p:spPr>
        <p:txBody>
          <a:bodyPr wrap="none">
            <a:spAutoFit/>
          </a:bodyPr>
          <a:lstStyle/>
          <a:p>
            <a:pPr eaLnBrk="0" hangingPunct="0"/>
            <a:r>
              <a:rPr lang="en-US" sz="1600" dirty="0"/>
              <a:t>Soil </a:t>
            </a:r>
            <a:r>
              <a:rPr lang="en-US" sz="1600" dirty="0" err="1"/>
              <a:t>evap</a:t>
            </a:r>
            <a:r>
              <a:rPr lang="en-US" sz="1600" dirty="0"/>
              <a:t> &amp; plant transp. impact on </a:t>
            </a:r>
          </a:p>
          <a:p>
            <a:pPr eaLnBrk="0" hangingPunct="0"/>
            <a:r>
              <a:rPr lang="en-US" sz="1600" dirty="0"/>
              <a:t>surface stability from crops and tillage</a:t>
            </a:r>
          </a:p>
        </p:txBody>
      </p:sp>
      <p:sp>
        <p:nvSpPr>
          <p:cNvPr id="20502" name="TextBox 44"/>
          <p:cNvSpPr txBox="1">
            <a:spLocks noChangeArrowheads="1"/>
          </p:cNvSpPr>
          <p:nvPr/>
        </p:nvSpPr>
        <p:spPr bwMode="auto">
          <a:xfrm>
            <a:off x="228600" y="2971800"/>
            <a:ext cx="3040063" cy="584200"/>
          </a:xfrm>
          <a:prstGeom prst="rect">
            <a:avLst/>
          </a:prstGeom>
          <a:noFill/>
          <a:ln w="9525">
            <a:noFill/>
            <a:miter lim="800000"/>
            <a:headEnd/>
            <a:tailEnd/>
          </a:ln>
        </p:spPr>
        <p:txBody>
          <a:bodyPr wrap="none">
            <a:spAutoFit/>
          </a:bodyPr>
          <a:lstStyle/>
          <a:p>
            <a:pPr eaLnBrk="0" hangingPunct="0"/>
            <a:r>
              <a:rPr lang="en-US" sz="1600"/>
              <a:t>Tillage influence on snowcover/</a:t>
            </a:r>
          </a:p>
          <a:p>
            <a:pPr eaLnBrk="0" hangingPunct="0"/>
            <a:r>
              <a:rPr lang="en-US" sz="1600"/>
              <a:t>Snowmelt and surfact stability</a:t>
            </a:r>
          </a:p>
        </p:txBody>
      </p:sp>
      <p:sp>
        <p:nvSpPr>
          <p:cNvPr id="20503" name="TextBox 45"/>
          <p:cNvSpPr txBox="1">
            <a:spLocks noChangeArrowheads="1"/>
          </p:cNvSpPr>
          <p:nvPr/>
        </p:nvSpPr>
        <p:spPr bwMode="auto">
          <a:xfrm>
            <a:off x="914400" y="1066800"/>
            <a:ext cx="2085975" cy="338138"/>
          </a:xfrm>
          <a:prstGeom prst="rect">
            <a:avLst/>
          </a:prstGeom>
          <a:noFill/>
          <a:ln w="9525">
            <a:noFill/>
            <a:miter lim="800000"/>
            <a:headEnd/>
            <a:tailEnd/>
          </a:ln>
        </p:spPr>
        <p:txBody>
          <a:bodyPr wrap="none">
            <a:spAutoFit/>
          </a:bodyPr>
          <a:lstStyle/>
          <a:p>
            <a:pPr eaLnBrk="0" hangingPunct="0"/>
            <a:r>
              <a:rPr lang="en-US" sz="1600" dirty="0"/>
              <a:t>Crop density, cultivar</a:t>
            </a:r>
          </a:p>
        </p:txBody>
      </p:sp>
      <p:sp>
        <p:nvSpPr>
          <p:cNvPr id="20504" name="TextBox 46"/>
          <p:cNvSpPr txBox="1">
            <a:spLocks noChangeArrowheads="1"/>
          </p:cNvSpPr>
          <p:nvPr/>
        </p:nvSpPr>
        <p:spPr bwMode="auto">
          <a:xfrm>
            <a:off x="381000" y="152400"/>
            <a:ext cx="8407430" cy="523220"/>
          </a:xfrm>
          <a:prstGeom prst="rect">
            <a:avLst/>
          </a:prstGeom>
          <a:noFill/>
          <a:ln w="9525">
            <a:noFill/>
            <a:miter lim="800000"/>
            <a:headEnd/>
            <a:tailEnd/>
          </a:ln>
        </p:spPr>
        <p:txBody>
          <a:bodyPr wrap="none">
            <a:spAutoFit/>
          </a:bodyPr>
          <a:lstStyle/>
          <a:p>
            <a:pPr eaLnBrk="0" hangingPunct="0"/>
            <a:r>
              <a:rPr lang="en-US" sz="2800" b="1" dirty="0" smtClean="0">
                <a:solidFill>
                  <a:srgbClr val="0000FF"/>
                </a:solidFill>
              </a:rPr>
              <a:t>(I) Crop and field management impacts on wind power</a:t>
            </a:r>
            <a:endParaRPr lang="en-US" sz="2800" b="1" dirty="0">
              <a:solidFill>
                <a:srgbClr val="0000FF"/>
              </a:solidFill>
            </a:endParaRPr>
          </a:p>
        </p:txBody>
      </p:sp>
      <p:sp>
        <p:nvSpPr>
          <p:cNvPr id="34" name="Rectangle 33"/>
          <p:cNvSpPr/>
          <p:nvPr/>
        </p:nvSpPr>
        <p:spPr>
          <a:xfrm>
            <a:off x="228600" y="5867400"/>
            <a:ext cx="35052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638800" y="762000"/>
            <a:ext cx="35052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Temperature and Heat flux summary</a:t>
            </a:r>
            <a:endParaRPr lang="en-US" b="1" dirty="0">
              <a:solidFill>
                <a:srgbClr val="0000FF"/>
              </a:solidFill>
            </a:endParaRPr>
          </a:p>
        </p:txBody>
      </p:sp>
      <p:sp>
        <p:nvSpPr>
          <p:cNvPr id="3" name="Content Placeholder 2"/>
          <p:cNvSpPr>
            <a:spLocks noGrp="1"/>
          </p:cNvSpPr>
          <p:nvPr>
            <p:ph idx="1"/>
          </p:nvPr>
        </p:nvSpPr>
        <p:spPr>
          <a:xfrm>
            <a:off x="228600" y="1219200"/>
            <a:ext cx="8763000" cy="5334000"/>
          </a:xfrm>
        </p:spPr>
        <p:txBody>
          <a:bodyPr>
            <a:normAutofit fontScale="77500" lnSpcReduction="20000"/>
          </a:bodyPr>
          <a:lstStyle/>
          <a:p>
            <a:r>
              <a:rPr lang="en-US" dirty="0" smtClean="0"/>
              <a:t>Less or similar differences in temperature noted in CWEX location as previous remote sensing studies</a:t>
            </a:r>
          </a:p>
          <a:p>
            <a:r>
              <a:rPr lang="en-US" dirty="0" smtClean="0"/>
              <a:t>Near average or slightly higher examples of heat flux differences are indicated in field measurements as compared to modeling experiments</a:t>
            </a:r>
          </a:p>
          <a:p>
            <a:r>
              <a:rPr lang="en-US" dirty="0" smtClean="0"/>
              <a:t>Near wake location on edge of wake clearest example of nighttime downward heating; less warming within the center of the wake</a:t>
            </a:r>
          </a:p>
          <a:p>
            <a:r>
              <a:rPr lang="en-US" dirty="0" smtClean="0"/>
              <a:t>Warming pattern increased for two lines of turbines (double wake aligned) at NLAE 4 both in day and night conditions</a:t>
            </a:r>
          </a:p>
          <a:p>
            <a:r>
              <a:rPr lang="en-US" dirty="0" smtClean="0"/>
              <a:t>Daytime mixing in PBL convolutes turbine turbulence in both temperature and heat flux for isolated wake; Less intense scales of ambient turbulence can be modified by turbine vortices during the nighttime especially when the blade scale turbulence is at or near the size of the ambient scales at the upwind tower</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5"/>
          <p:cNvGrpSpPr/>
          <p:nvPr/>
        </p:nvGrpSpPr>
        <p:grpSpPr>
          <a:xfrm>
            <a:off x="4495800" y="3048000"/>
            <a:ext cx="76200" cy="304800"/>
            <a:chOff x="1143000" y="4953000"/>
            <a:chExt cx="233032" cy="1371600"/>
          </a:xfrm>
        </p:grpSpPr>
        <p:sp>
          <p:nvSpPr>
            <p:cNvPr id="68" name="Rectangle 67"/>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1143000"/>
          </a:xfrm>
        </p:spPr>
        <p:txBody>
          <a:bodyPr>
            <a:normAutofit/>
          </a:bodyPr>
          <a:lstStyle/>
          <a:p>
            <a:r>
              <a:rPr lang="en-US" sz="3600" b="1" dirty="0" smtClean="0">
                <a:solidFill>
                  <a:srgbClr val="0000FF"/>
                </a:solidFill>
              </a:rPr>
              <a:t>DAY: Projection of wake influence on surface</a:t>
            </a:r>
            <a:endParaRPr lang="en-US" sz="3600" dirty="0"/>
          </a:p>
        </p:txBody>
      </p:sp>
      <p:sp>
        <p:nvSpPr>
          <p:cNvPr id="11" name="Rectangle 10"/>
          <p:cNvSpPr/>
          <p:nvPr/>
        </p:nvSpPr>
        <p:spPr bwMode="auto">
          <a:xfrm>
            <a:off x="0" y="5742961"/>
            <a:ext cx="3505200" cy="609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grpSp>
        <p:nvGrpSpPr>
          <p:cNvPr id="4" name="Group 25"/>
          <p:cNvGrpSpPr/>
          <p:nvPr/>
        </p:nvGrpSpPr>
        <p:grpSpPr>
          <a:xfrm>
            <a:off x="2438400" y="6047761"/>
            <a:ext cx="152400" cy="304800"/>
            <a:chOff x="1143000" y="4953000"/>
            <a:chExt cx="233032" cy="1371600"/>
          </a:xfrm>
        </p:grpSpPr>
        <p:sp>
          <p:nvSpPr>
            <p:cNvPr id="22" name="Rectangle 21"/>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25"/>
          <p:cNvGrpSpPr/>
          <p:nvPr/>
        </p:nvGrpSpPr>
        <p:grpSpPr>
          <a:xfrm>
            <a:off x="1295400" y="5562600"/>
            <a:ext cx="152400" cy="152400"/>
            <a:chOff x="909968" y="4953000"/>
            <a:chExt cx="466064" cy="1371600"/>
          </a:xfrm>
        </p:grpSpPr>
        <p:sp>
          <p:nvSpPr>
            <p:cNvPr id="35" name="Rectangle 34"/>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909968"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Circular Arrow 51"/>
          <p:cNvSpPr/>
          <p:nvPr/>
        </p:nvSpPr>
        <p:spPr bwMode="auto">
          <a:xfrm flipH="1">
            <a:off x="2057400" y="5514361"/>
            <a:ext cx="381000" cy="3683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5" name="Circular Arrow 54"/>
          <p:cNvSpPr/>
          <p:nvPr/>
        </p:nvSpPr>
        <p:spPr bwMode="auto">
          <a:xfrm flipH="1">
            <a:off x="2209800" y="5791200"/>
            <a:ext cx="304800" cy="2921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6" name="Rectangle 65"/>
          <p:cNvSpPr/>
          <p:nvPr/>
        </p:nvSpPr>
        <p:spPr bwMode="auto">
          <a:xfrm>
            <a:off x="3581400" y="3276600"/>
            <a:ext cx="5562600" cy="16764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grpSp>
        <p:nvGrpSpPr>
          <p:cNvPr id="12" name="Group 174"/>
          <p:cNvGrpSpPr/>
          <p:nvPr/>
        </p:nvGrpSpPr>
        <p:grpSpPr>
          <a:xfrm>
            <a:off x="4191000" y="1303945"/>
            <a:ext cx="1158897" cy="1988530"/>
            <a:chOff x="4191000" y="1303945"/>
            <a:chExt cx="1158897" cy="1988530"/>
          </a:xfrm>
        </p:grpSpPr>
        <p:sp>
          <p:nvSpPr>
            <p:cNvPr id="60" name="Diagonal Stripe 59"/>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2" name="Diagonal Stripe 61"/>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13" name="Group 173"/>
            <p:cNvGrpSpPr/>
            <p:nvPr/>
          </p:nvGrpSpPr>
          <p:grpSpPr>
            <a:xfrm>
              <a:off x="4191000" y="1303945"/>
              <a:ext cx="1158897" cy="1988530"/>
              <a:chOff x="4198312" y="1303945"/>
              <a:chExt cx="1158897" cy="1988530"/>
            </a:xfrm>
          </p:grpSpPr>
          <p:sp>
            <p:nvSpPr>
              <p:cNvPr id="61" name="Diagonal Stripe 60"/>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3" name="Can 62"/>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4" name="Rectangle 63"/>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5" name="Pentagon 64"/>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80" name="Circular Arrow 79"/>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1" name="Circular Arrow 80"/>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2" name="Circular Arrow 81"/>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4" name="Curved Down Arrow 83"/>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Curved Down Arrow 84"/>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Curved Down Arrow 85"/>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89" name="Circular Arrow 88"/>
          <p:cNvSpPr/>
          <p:nvPr/>
        </p:nvSpPr>
        <p:spPr>
          <a:xfrm flipH="1">
            <a:off x="6934200" y="1219200"/>
            <a:ext cx="533400" cy="1676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0" name="Circular Arrow 89"/>
          <p:cNvSpPr/>
          <p:nvPr/>
        </p:nvSpPr>
        <p:spPr>
          <a:xfrm flipH="1">
            <a:off x="3810000" y="990600"/>
            <a:ext cx="685800" cy="2895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1" name="Circular Arrow 90"/>
          <p:cNvSpPr/>
          <p:nvPr/>
        </p:nvSpPr>
        <p:spPr>
          <a:xfrm flipH="1">
            <a:off x="7315200" y="1219200"/>
            <a:ext cx="533400" cy="1447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2" name="Circular Arrow 91"/>
          <p:cNvSpPr/>
          <p:nvPr/>
        </p:nvSpPr>
        <p:spPr>
          <a:xfrm flipH="1">
            <a:off x="5638800" y="1295400"/>
            <a:ext cx="762000" cy="2209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grpSp>
        <p:nvGrpSpPr>
          <p:cNvPr id="14" name="Group 25"/>
          <p:cNvGrpSpPr/>
          <p:nvPr/>
        </p:nvGrpSpPr>
        <p:grpSpPr>
          <a:xfrm>
            <a:off x="4572000" y="3886200"/>
            <a:ext cx="152400" cy="304800"/>
            <a:chOff x="1143000" y="4953000"/>
            <a:chExt cx="233032" cy="1371600"/>
          </a:xfrm>
        </p:grpSpPr>
        <p:sp>
          <p:nvSpPr>
            <p:cNvPr id="97" name="Rectangle 96"/>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2" name="Circular Arrow 131"/>
          <p:cNvSpPr/>
          <p:nvPr/>
        </p:nvSpPr>
        <p:spPr>
          <a:xfrm flipH="1">
            <a:off x="4724400" y="1219200"/>
            <a:ext cx="762000" cy="2667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grpSp>
        <p:nvGrpSpPr>
          <p:cNvPr id="21" name="Group 214"/>
          <p:cNvGrpSpPr/>
          <p:nvPr/>
        </p:nvGrpSpPr>
        <p:grpSpPr>
          <a:xfrm>
            <a:off x="0" y="3276600"/>
            <a:ext cx="2816672" cy="3075961"/>
            <a:chOff x="5315078" y="3782039"/>
            <a:chExt cx="2816672" cy="3075961"/>
          </a:xfrm>
        </p:grpSpPr>
        <p:sp>
          <p:nvSpPr>
            <p:cNvPr id="53" name="Circular Arrow 52"/>
            <p:cNvSpPr/>
            <p:nvPr/>
          </p:nvSpPr>
          <p:spPr bwMode="auto">
            <a:xfrm rot="3141220" flipH="1" flipV="1">
              <a:off x="5385531" y="3711586"/>
              <a:ext cx="2675766" cy="2816672"/>
            </a:xfrm>
            <a:prstGeom prst="circularArrow">
              <a:avLst>
                <a:gd name="adj1" fmla="val 4765"/>
                <a:gd name="adj2" fmla="val 1142319"/>
                <a:gd name="adj3" fmla="val 20608210"/>
                <a:gd name="adj4" fmla="val 62037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24" name="Group 213"/>
            <p:cNvGrpSpPr/>
            <p:nvPr/>
          </p:nvGrpSpPr>
          <p:grpSpPr>
            <a:xfrm>
              <a:off x="5562600" y="3979317"/>
              <a:ext cx="2339487" cy="2878683"/>
              <a:chOff x="5562600" y="3979317"/>
              <a:chExt cx="2339487" cy="2878683"/>
            </a:xfrm>
          </p:grpSpPr>
          <p:sp>
            <p:nvSpPr>
              <p:cNvPr id="15" name="Diagonal Stripe 14"/>
              <p:cNvSpPr/>
              <p:nvPr/>
            </p:nvSpPr>
            <p:spPr bwMode="auto">
              <a:xfrm rot="16457011">
                <a:off x="6949247" y="4931442"/>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 name="Circular Arrow 7"/>
              <p:cNvSpPr/>
              <p:nvPr/>
            </p:nvSpPr>
            <p:spPr bwMode="auto">
              <a:xfrm flipH="1">
                <a:off x="6096000" y="4724400"/>
                <a:ext cx="134938" cy="388938"/>
              </a:xfrm>
              <a:prstGeom prst="circularArrow">
                <a:avLst>
                  <a:gd name="adj1" fmla="val 12500"/>
                  <a:gd name="adj2" fmla="val 1142319"/>
                  <a:gd name="adj3" fmla="val 20457681"/>
                  <a:gd name="adj4" fmla="val 2470287"/>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25" name="Group 212"/>
              <p:cNvGrpSpPr/>
              <p:nvPr/>
            </p:nvGrpSpPr>
            <p:grpSpPr>
              <a:xfrm>
                <a:off x="5562600" y="3979317"/>
                <a:ext cx="2339487" cy="2878683"/>
                <a:chOff x="3470593" y="3979317"/>
                <a:chExt cx="2339487" cy="2878683"/>
              </a:xfrm>
            </p:grpSpPr>
            <p:sp>
              <p:nvSpPr>
                <p:cNvPr id="16" name="Diagonal Stripe 15"/>
                <p:cNvSpPr/>
                <p:nvPr/>
              </p:nvSpPr>
              <p:spPr bwMode="auto">
                <a:xfrm>
                  <a:off x="4840156" y="4495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 name="Diagonal Stripe 16"/>
                <p:cNvSpPr/>
                <p:nvPr/>
              </p:nvSpPr>
              <p:spPr bwMode="auto">
                <a:xfrm rot="14548318">
                  <a:off x="4330821" y="4694188"/>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 name="Can 17"/>
                <p:cNvSpPr/>
                <p:nvPr/>
              </p:nvSpPr>
              <p:spPr bwMode="auto">
                <a:xfrm>
                  <a:off x="4763956" y="50292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9" name="Rectangle 18"/>
                <p:cNvSpPr/>
                <p:nvPr/>
              </p:nvSpPr>
              <p:spPr bwMode="auto">
                <a:xfrm>
                  <a:off x="4629018" y="6218237"/>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0" name="Pentagon 19"/>
                <p:cNvSpPr/>
                <p:nvPr/>
              </p:nvSpPr>
              <p:spPr bwMode="auto">
                <a:xfrm flipV="1">
                  <a:off x="4670871" y="48768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 name="Circular Arrow 5"/>
                <p:cNvSpPr/>
                <p:nvPr/>
              </p:nvSpPr>
              <p:spPr bwMode="auto">
                <a:xfrm flipV="1">
                  <a:off x="4800600" y="4495800"/>
                  <a:ext cx="368300" cy="241300"/>
                </a:xfrm>
                <a:prstGeom prst="circularArrow">
                  <a:avLst>
                    <a:gd name="adj1" fmla="val 12500"/>
                    <a:gd name="adj2" fmla="val 1142319"/>
                    <a:gd name="adj3" fmla="val 20457681"/>
                    <a:gd name="adj4" fmla="val 268131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7" name="Circular Arrow 6"/>
                <p:cNvSpPr/>
                <p:nvPr/>
              </p:nvSpPr>
              <p:spPr bwMode="auto">
                <a:xfrm flipH="1">
                  <a:off x="4953000" y="5105400"/>
                  <a:ext cx="152400" cy="444500"/>
                </a:xfrm>
                <a:prstGeom prst="circularArrow">
                  <a:avLst>
                    <a:gd name="adj1" fmla="val 12500"/>
                    <a:gd name="adj2" fmla="val 1142319"/>
                    <a:gd name="adj3" fmla="val 20457681"/>
                    <a:gd name="adj4" fmla="val 2271950"/>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0" name="Circular Arrow 9"/>
                <p:cNvSpPr/>
                <p:nvPr/>
              </p:nvSpPr>
              <p:spPr bwMode="auto">
                <a:xfrm rot="5649026" flipH="1" flipV="1">
                  <a:off x="3997997" y="4399613"/>
                  <a:ext cx="1158514" cy="1115550"/>
                </a:xfrm>
                <a:prstGeom prst="circularArrow">
                  <a:avLst>
                    <a:gd name="adj1" fmla="val 4765"/>
                    <a:gd name="adj2" fmla="val 1142319"/>
                    <a:gd name="adj3" fmla="val 20608210"/>
                    <a:gd name="adj4" fmla="val 1239971"/>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47" name="Circular Arrow 46"/>
                <p:cNvSpPr/>
                <p:nvPr/>
              </p:nvSpPr>
              <p:spPr bwMode="auto">
                <a:xfrm rot="16200000" flipH="1" flipV="1">
                  <a:off x="3751188" y="4129002"/>
                  <a:ext cx="1733255" cy="1828800"/>
                </a:xfrm>
                <a:prstGeom prst="circularArrow">
                  <a:avLst>
                    <a:gd name="adj1" fmla="val 4765"/>
                    <a:gd name="adj2" fmla="val 1142319"/>
                    <a:gd name="adj3" fmla="val 20608210"/>
                    <a:gd name="adj4" fmla="val 90003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48" name="Circular Arrow 47"/>
                <p:cNvSpPr/>
                <p:nvPr/>
              </p:nvSpPr>
              <p:spPr bwMode="auto">
                <a:xfrm rot="10574822" flipH="1" flipV="1">
                  <a:off x="3470593" y="3979317"/>
                  <a:ext cx="2339487" cy="2286000"/>
                </a:xfrm>
                <a:prstGeom prst="circularArrow">
                  <a:avLst>
                    <a:gd name="adj1" fmla="val 4765"/>
                    <a:gd name="adj2" fmla="val 1142319"/>
                    <a:gd name="adj3" fmla="val 20608210"/>
                    <a:gd name="adj4" fmla="val 771383"/>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49" name="Circular Arrow 48"/>
                <p:cNvSpPr/>
                <p:nvPr/>
              </p:nvSpPr>
              <p:spPr bwMode="auto">
                <a:xfrm rot="3325426" flipV="1">
                  <a:off x="3679923" y="5599859"/>
                  <a:ext cx="554219" cy="530432"/>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0" name="Circular Arrow 49"/>
                <p:cNvSpPr/>
                <p:nvPr/>
              </p:nvSpPr>
              <p:spPr bwMode="auto">
                <a:xfrm rot="21417451" flipH="1" flipV="1">
                  <a:off x="3886988" y="4227202"/>
                  <a:ext cx="1487899" cy="1453126"/>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9" name="Circular Arrow 8"/>
                <p:cNvSpPr/>
                <p:nvPr/>
              </p:nvSpPr>
              <p:spPr bwMode="auto">
                <a:xfrm flipH="1">
                  <a:off x="3657600" y="6019800"/>
                  <a:ext cx="381000" cy="3683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1" name="Circular Arrow 50"/>
                <p:cNvSpPr/>
                <p:nvPr/>
              </p:nvSpPr>
              <p:spPr bwMode="auto">
                <a:xfrm rot="3325426" flipV="1">
                  <a:off x="5051522" y="5599859"/>
                  <a:ext cx="554219" cy="530432"/>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4" name="Circular Arrow 53"/>
                <p:cNvSpPr/>
                <p:nvPr/>
              </p:nvSpPr>
              <p:spPr bwMode="auto">
                <a:xfrm flipH="1">
                  <a:off x="3733800" y="6324600"/>
                  <a:ext cx="304800" cy="2921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35" name="TextBox 134"/>
                <p:cNvSpPr txBox="1"/>
                <p:nvPr/>
              </p:nvSpPr>
              <p:spPr>
                <a:xfrm>
                  <a:off x="4876800" y="6488668"/>
                  <a:ext cx="725263" cy="369332"/>
                </a:xfrm>
                <a:prstGeom prst="rect">
                  <a:avLst/>
                </a:prstGeom>
                <a:noFill/>
              </p:spPr>
              <p:txBody>
                <a:bodyPr wrap="none" rtlCol="0">
                  <a:spAutoFit/>
                </a:bodyPr>
                <a:lstStyle/>
                <a:p>
                  <a:r>
                    <a:rPr lang="en-US" b="1" dirty="0" smtClean="0"/>
                    <a:t>Site B</a:t>
                  </a:r>
                  <a:endParaRPr lang="en-US" b="1" dirty="0"/>
                </a:p>
              </p:txBody>
            </p:sp>
          </p:grpSp>
        </p:grpSp>
      </p:grpSp>
      <p:sp>
        <p:nvSpPr>
          <p:cNvPr id="136" name="TextBox 135"/>
          <p:cNvSpPr txBox="1"/>
          <p:nvPr/>
        </p:nvSpPr>
        <p:spPr>
          <a:xfrm>
            <a:off x="533400" y="5983229"/>
            <a:ext cx="734881" cy="369332"/>
          </a:xfrm>
          <a:prstGeom prst="rect">
            <a:avLst/>
          </a:prstGeom>
          <a:noFill/>
        </p:spPr>
        <p:txBody>
          <a:bodyPr wrap="none" rtlCol="0">
            <a:spAutoFit/>
          </a:bodyPr>
          <a:lstStyle/>
          <a:p>
            <a:r>
              <a:rPr lang="en-US" b="1" dirty="0" smtClean="0"/>
              <a:t>Site A</a:t>
            </a:r>
            <a:endParaRPr lang="en-US" b="1" dirty="0"/>
          </a:p>
        </p:txBody>
      </p:sp>
      <p:sp>
        <p:nvSpPr>
          <p:cNvPr id="137" name="Rectangle 136"/>
          <p:cNvSpPr/>
          <p:nvPr/>
        </p:nvSpPr>
        <p:spPr>
          <a:xfrm>
            <a:off x="0" y="1219200"/>
            <a:ext cx="4038600" cy="1323439"/>
          </a:xfrm>
          <a:prstGeom prst="rect">
            <a:avLst/>
          </a:prstGeom>
        </p:spPr>
        <p:txBody>
          <a:bodyPr wrap="square">
            <a:spAutoFit/>
          </a:bodyPr>
          <a:lstStyle/>
          <a:p>
            <a:r>
              <a:rPr lang="en-US" sz="2000" b="1" dirty="0" smtClean="0"/>
              <a:t>Turbine wake may intersect the surface for neutral conditions at </a:t>
            </a:r>
          </a:p>
          <a:p>
            <a:r>
              <a:rPr lang="en-US" sz="2000" b="1" dirty="0" smtClean="0"/>
              <a:t>7-10 D downwind, 2-5 D downwind for unstable conditions</a:t>
            </a:r>
            <a:endParaRPr lang="en-US" sz="2000" b="1" dirty="0"/>
          </a:p>
        </p:txBody>
      </p:sp>
      <p:sp>
        <p:nvSpPr>
          <p:cNvPr id="138" name="Rectangle 137"/>
          <p:cNvSpPr/>
          <p:nvPr/>
        </p:nvSpPr>
        <p:spPr>
          <a:xfrm>
            <a:off x="5334000" y="4267200"/>
            <a:ext cx="3657600" cy="646331"/>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Daytime H</a:t>
            </a:r>
            <a:r>
              <a:rPr lang="en-US" b="1" baseline="-25000" dirty="0" smtClean="0">
                <a:cs typeface="Arial" charset="0"/>
              </a:rPr>
              <a:t>2</a:t>
            </a:r>
            <a:r>
              <a:rPr lang="en-US" b="1" dirty="0" smtClean="0">
                <a:cs typeface="Arial" charset="0"/>
              </a:rPr>
              <a:t>O and CO</a:t>
            </a:r>
            <a:r>
              <a:rPr lang="en-US" b="1" baseline="-25000" dirty="0" smtClean="0">
                <a:cs typeface="Arial" charset="0"/>
              </a:rPr>
              <a:t>2</a:t>
            </a:r>
            <a:r>
              <a:rPr lang="en-US" b="1" dirty="0" smtClean="0">
                <a:cs typeface="Arial" charset="0"/>
              </a:rPr>
              <a:t> flux increased by turbine mixing (response lag)</a:t>
            </a:r>
            <a:endParaRPr lang="en-US" b="1" baseline="-25000" dirty="0" smtClean="0">
              <a:cs typeface="Arial" charset="0"/>
            </a:endParaRPr>
          </a:p>
        </p:txBody>
      </p:sp>
      <p:sp>
        <p:nvSpPr>
          <p:cNvPr id="155" name="TextBox 154"/>
          <p:cNvSpPr txBox="1"/>
          <p:nvPr/>
        </p:nvSpPr>
        <p:spPr>
          <a:xfrm>
            <a:off x="6324600" y="3810000"/>
            <a:ext cx="712439" cy="369332"/>
          </a:xfrm>
          <a:prstGeom prst="rect">
            <a:avLst/>
          </a:prstGeom>
          <a:noFill/>
        </p:spPr>
        <p:txBody>
          <a:bodyPr wrap="none" rtlCol="0">
            <a:spAutoFit/>
          </a:bodyPr>
          <a:lstStyle/>
          <a:p>
            <a:r>
              <a:rPr lang="en-US" b="1" dirty="0" smtClean="0"/>
              <a:t>Site 2</a:t>
            </a:r>
            <a:endParaRPr lang="en-US" b="1" dirty="0"/>
          </a:p>
        </p:txBody>
      </p:sp>
      <p:grpSp>
        <p:nvGrpSpPr>
          <p:cNvPr id="226" name="Group 25"/>
          <p:cNvGrpSpPr/>
          <p:nvPr/>
        </p:nvGrpSpPr>
        <p:grpSpPr>
          <a:xfrm>
            <a:off x="6629400" y="3505200"/>
            <a:ext cx="152400" cy="304800"/>
            <a:chOff x="1143000" y="4953000"/>
            <a:chExt cx="233032" cy="1371600"/>
          </a:xfrm>
        </p:grpSpPr>
        <p:sp>
          <p:nvSpPr>
            <p:cNvPr id="157" name="Rectangle 156"/>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Straight Connector 157"/>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9" name="TextBox 168"/>
          <p:cNvSpPr txBox="1"/>
          <p:nvPr/>
        </p:nvSpPr>
        <p:spPr>
          <a:xfrm>
            <a:off x="4191000" y="4648200"/>
            <a:ext cx="712439" cy="369332"/>
          </a:xfrm>
          <a:prstGeom prst="rect">
            <a:avLst/>
          </a:prstGeom>
          <a:noFill/>
        </p:spPr>
        <p:txBody>
          <a:bodyPr wrap="none" rtlCol="0">
            <a:spAutoFit/>
          </a:bodyPr>
          <a:lstStyle/>
          <a:p>
            <a:r>
              <a:rPr lang="en-US" b="1" dirty="0" smtClean="0"/>
              <a:t>Site 3</a:t>
            </a:r>
            <a:endParaRPr lang="en-US" b="1" dirty="0"/>
          </a:p>
        </p:txBody>
      </p:sp>
      <p:sp>
        <p:nvSpPr>
          <p:cNvPr id="172" name="Down Arrow 171"/>
          <p:cNvSpPr/>
          <p:nvPr/>
        </p:nvSpPr>
        <p:spPr>
          <a:xfrm>
            <a:off x="2362200" y="4828561"/>
            <a:ext cx="3048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73" name="Down Arrow 172"/>
          <p:cNvSpPr/>
          <p:nvPr/>
        </p:nvSpPr>
        <p:spPr>
          <a:xfrm rot="10800000">
            <a:off x="152400" y="4752361"/>
            <a:ext cx="3048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grpSp>
        <p:nvGrpSpPr>
          <p:cNvPr id="227" name="Group 175"/>
          <p:cNvGrpSpPr/>
          <p:nvPr/>
        </p:nvGrpSpPr>
        <p:grpSpPr>
          <a:xfrm>
            <a:off x="7375503" y="1295400"/>
            <a:ext cx="1158897" cy="1988530"/>
            <a:chOff x="4191000" y="1303945"/>
            <a:chExt cx="1158897" cy="1988530"/>
          </a:xfrm>
        </p:grpSpPr>
        <p:sp>
          <p:nvSpPr>
            <p:cNvPr id="177" name="Diagonal Stripe 176"/>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8" name="Diagonal Stripe 177"/>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28" name="Group 173"/>
            <p:cNvGrpSpPr/>
            <p:nvPr/>
          </p:nvGrpSpPr>
          <p:grpSpPr>
            <a:xfrm>
              <a:off x="4191000" y="1303945"/>
              <a:ext cx="1158897" cy="1988530"/>
              <a:chOff x="4198312" y="1303945"/>
              <a:chExt cx="1158897" cy="1988530"/>
            </a:xfrm>
          </p:grpSpPr>
          <p:sp>
            <p:nvSpPr>
              <p:cNvPr id="180" name="Diagonal Stripe 179"/>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1" name="Can 180"/>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2" name="Rectangle 181"/>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3" name="Pentagon 182"/>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4" name="Circular Arrow 183"/>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5" name="Circular Arrow 184"/>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6" name="Circular Arrow 185"/>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7" name="Curved Down Arrow 186"/>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Curved Down Arrow 187"/>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Curved Down Arrow 188"/>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0" name="Circular Arrow 189"/>
          <p:cNvSpPr/>
          <p:nvPr/>
        </p:nvSpPr>
        <p:spPr>
          <a:xfrm flipH="1">
            <a:off x="6400800" y="1295400"/>
            <a:ext cx="533400" cy="1905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92" name="TextBox 191"/>
          <p:cNvSpPr txBox="1"/>
          <p:nvPr/>
        </p:nvSpPr>
        <p:spPr>
          <a:xfrm>
            <a:off x="4343400" y="838200"/>
            <a:ext cx="569387" cy="523220"/>
          </a:xfrm>
          <a:prstGeom prst="rect">
            <a:avLst/>
          </a:prstGeom>
          <a:noFill/>
        </p:spPr>
        <p:txBody>
          <a:bodyPr wrap="none" rtlCol="0">
            <a:spAutoFit/>
          </a:bodyPr>
          <a:lstStyle/>
          <a:p>
            <a:r>
              <a:rPr lang="en-US" sz="2800" b="1" dirty="0" smtClean="0">
                <a:solidFill>
                  <a:schemeClr val="accent6">
                    <a:lumMod val="50000"/>
                  </a:schemeClr>
                </a:solidFill>
              </a:rPr>
              <a:t>B2</a:t>
            </a:r>
            <a:endParaRPr lang="en-US" sz="2800" b="1" dirty="0">
              <a:solidFill>
                <a:schemeClr val="accent6">
                  <a:lumMod val="50000"/>
                </a:schemeClr>
              </a:solidFill>
            </a:endParaRPr>
          </a:p>
        </p:txBody>
      </p:sp>
      <p:sp>
        <p:nvSpPr>
          <p:cNvPr id="209" name="TextBox 208"/>
          <p:cNvSpPr txBox="1"/>
          <p:nvPr/>
        </p:nvSpPr>
        <p:spPr>
          <a:xfrm>
            <a:off x="3783361" y="2819400"/>
            <a:ext cx="712439" cy="369332"/>
          </a:xfrm>
          <a:prstGeom prst="rect">
            <a:avLst/>
          </a:prstGeom>
          <a:noFill/>
        </p:spPr>
        <p:txBody>
          <a:bodyPr wrap="none" rtlCol="0">
            <a:spAutoFit/>
          </a:bodyPr>
          <a:lstStyle/>
          <a:p>
            <a:r>
              <a:rPr lang="en-US" b="1" dirty="0" smtClean="0"/>
              <a:t>Site 1</a:t>
            </a:r>
            <a:endParaRPr lang="en-US" b="1" dirty="0"/>
          </a:p>
        </p:txBody>
      </p:sp>
      <p:sp>
        <p:nvSpPr>
          <p:cNvPr id="210" name="TextBox 209"/>
          <p:cNvSpPr txBox="1"/>
          <p:nvPr/>
        </p:nvSpPr>
        <p:spPr>
          <a:xfrm>
            <a:off x="7543800" y="838200"/>
            <a:ext cx="569387" cy="523220"/>
          </a:xfrm>
          <a:prstGeom prst="rect">
            <a:avLst/>
          </a:prstGeom>
          <a:noFill/>
        </p:spPr>
        <p:txBody>
          <a:bodyPr wrap="none" rtlCol="0">
            <a:spAutoFit/>
          </a:bodyPr>
          <a:lstStyle/>
          <a:p>
            <a:r>
              <a:rPr lang="en-US" sz="2800" b="1" dirty="0" smtClean="0">
                <a:solidFill>
                  <a:schemeClr val="accent6">
                    <a:lumMod val="50000"/>
                  </a:schemeClr>
                </a:solidFill>
              </a:rPr>
              <a:t>B1</a:t>
            </a:r>
            <a:endParaRPr lang="en-US" sz="2800" b="1" dirty="0">
              <a:solidFill>
                <a:schemeClr val="accent6">
                  <a:lumMod val="50000"/>
                </a:schemeClr>
              </a:solidFill>
            </a:endParaRPr>
          </a:p>
        </p:txBody>
      </p:sp>
      <p:sp>
        <p:nvSpPr>
          <p:cNvPr id="237" name="Down Arrow 35"/>
          <p:cNvSpPr>
            <a:spLocks noChangeArrowheads="1"/>
          </p:cNvSpPr>
          <p:nvPr/>
        </p:nvSpPr>
        <p:spPr bwMode="auto">
          <a:xfrm>
            <a:off x="4648200" y="3352800"/>
            <a:ext cx="331788" cy="533400"/>
          </a:xfrm>
          <a:prstGeom prst="downArrow">
            <a:avLst>
              <a:gd name="adj1" fmla="val 50000"/>
              <a:gd name="adj2" fmla="val 50024"/>
            </a:avLst>
          </a:prstGeom>
          <a:solidFill>
            <a:srgbClr val="7D4B06"/>
          </a:solidFill>
          <a:ln w="9525">
            <a:solidFill>
              <a:schemeClr val="tx1"/>
            </a:solidFill>
            <a:round/>
            <a:headEnd/>
            <a:tailEnd/>
          </a:ln>
        </p:spPr>
        <p:txBody>
          <a:bodyPr/>
          <a:lstStyle/>
          <a:p>
            <a:pPr eaLnBrk="0" hangingPunct="0"/>
            <a:endParaRPr lang="en-US" dirty="0"/>
          </a:p>
        </p:txBody>
      </p:sp>
      <p:sp>
        <p:nvSpPr>
          <p:cNvPr id="238" name="TextBox 36"/>
          <p:cNvSpPr txBox="1">
            <a:spLocks noChangeArrowheads="1"/>
          </p:cNvSpPr>
          <p:nvPr/>
        </p:nvSpPr>
        <p:spPr bwMode="auto">
          <a:xfrm>
            <a:off x="4800600" y="4114800"/>
            <a:ext cx="838200" cy="461963"/>
          </a:xfrm>
          <a:prstGeom prst="rect">
            <a:avLst/>
          </a:prstGeom>
          <a:noFill/>
          <a:ln w="9525">
            <a:noFill/>
            <a:miter lim="800000"/>
            <a:headEnd/>
            <a:tailEnd/>
          </a:ln>
        </p:spPr>
        <p:txBody>
          <a:bodyPr>
            <a:spAutoFit/>
          </a:bodyPr>
          <a:lstStyle/>
          <a:p>
            <a:pPr eaLnBrk="0" hangingPunct="0"/>
            <a:r>
              <a:rPr lang="en-US" dirty="0"/>
              <a:t>CO</a:t>
            </a:r>
            <a:r>
              <a:rPr lang="en-US" baseline="-25000" dirty="0"/>
              <a:t>2</a:t>
            </a:r>
          </a:p>
        </p:txBody>
      </p:sp>
      <p:sp>
        <p:nvSpPr>
          <p:cNvPr id="239" name="Up Arrow 37"/>
          <p:cNvSpPr>
            <a:spLocks noChangeArrowheads="1"/>
          </p:cNvSpPr>
          <p:nvPr/>
        </p:nvSpPr>
        <p:spPr bwMode="auto">
          <a:xfrm>
            <a:off x="4267200" y="3352800"/>
            <a:ext cx="304800" cy="533400"/>
          </a:xfrm>
          <a:prstGeom prst="upArrow">
            <a:avLst>
              <a:gd name="adj1" fmla="val 50000"/>
              <a:gd name="adj2" fmla="val 50024"/>
            </a:avLst>
          </a:prstGeom>
          <a:solidFill>
            <a:srgbClr val="0000FF"/>
          </a:solidFill>
          <a:ln w="9525">
            <a:solidFill>
              <a:schemeClr val="tx1"/>
            </a:solidFill>
            <a:round/>
            <a:headEnd/>
            <a:tailEnd/>
          </a:ln>
        </p:spPr>
        <p:txBody>
          <a:bodyPr/>
          <a:lstStyle/>
          <a:p>
            <a:pPr eaLnBrk="0" hangingPunct="0"/>
            <a:endParaRPr lang="en-US" dirty="0"/>
          </a:p>
        </p:txBody>
      </p:sp>
      <p:sp>
        <p:nvSpPr>
          <p:cNvPr id="240" name="TextBox 38"/>
          <p:cNvSpPr txBox="1">
            <a:spLocks noChangeArrowheads="1"/>
          </p:cNvSpPr>
          <p:nvPr/>
        </p:nvSpPr>
        <p:spPr bwMode="auto">
          <a:xfrm>
            <a:off x="4038600" y="4110037"/>
            <a:ext cx="762000" cy="461963"/>
          </a:xfrm>
          <a:prstGeom prst="rect">
            <a:avLst/>
          </a:prstGeom>
          <a:noFill/>
          <a:ln w="9525">
            <a:noFill/>
            <a:miter lim="800000"/>
            <a:headEnd/>
            <a:tailEnd/>
          </a:ln>
        </p:spPr>
        <p:txBody>
          <a:bodyPr>
            <a:spAutoFit/>
          </a:bodyPr>
          <a:lstStyle/>
          <a:p>
            <a:pPr eaLnBrk="0" hangingPunct="0"/>
            <a:r>
              <a:rPr lang="en-US" dirty="0"/>
              <a:t>H</a:t>
            </a:r>
            <a:r>
              <a:rPr lang="en-US" baseline="-25000" dirty="0"/>
              <a:t>2</a:t>
            </a:r>
            <a:r>
              <a:rPr lang="en-US" dirty="0"/>
              <a:t>O</a:t>
            </a:r>
            <a:endParaRPr lang="en-US" baseline="-25000" dirty="0"/>
          </a:p>
        </p:txBody>
      </p:sp>
      <p:grpSp>
        <p:nvGrpSpPr>
          <p:cNvPr id="229" name="Group 25"/>
          <p:cNvGrpSpPr/>
          <p:nvPr/>
        </p:nvGrpSpPr>
        <p:grpSpPr>
          <a:xfrm>
            <a:off x="381000" y="6047761"/>
            <a:ext cx="152400" cy="304800"/>
            <a:chOff x="1143000" y="4953000"/>
            <a:chExt cx="233032" cy="1371600"/>
          </a:xfrm>
        </p:grpSpPr>
        <p:sp>
          <p:nvSpPr>
            <p:cNvPr id="244" name="Rectangle 243"/>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5" name="Straight Connector 244"/>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7" name="Rectangle 256"/>
          <p:cNvSpPr/>
          <p:nvPr/>
        </p:nvSpPr>
        <p:spPr>
          <a:xfrm>
            <a:off x="3429000" y="5181600"/>
            <a:ext cx="5257800" cy="923330"/>
          </a:xfrm>
          <a:prstGeom prst="rect">
            <a:avLst/>
          </a:prstGeom>
          <a:ln w="25400">
            <a:noFill/>
          </a:ln>
        </p:spPr>
        <p:txBody>
          <a:bodyPr wrap="square">
            <a:spAutoFit/>
          </a:bodyPr>
          <a:lstStyle/>
          <a:p>
            <a:pPr algn="ctr" eaLnBrk="0" fontAlgn="auto" hangingPunct="0">
              <a:spcBef>
                <a:spcPts val="0"/>
              </a:spcBef>
              <a:spcAft>
                <a:spcPts val="0"/>
              </a:spcAft>
              <a:defRPr/>
            </a:pPr>
            <a:r>
              <a:rPr lang="en-US" b="1" dirty="0" smtClean="0">
                <a:solidFill>
                  <a:srgbClr val="FF0000"/>
                </a:solidFill>
                <a:cs typeface="Arial" charset="0"/>
              </a:rPr>
              <a:t>Heat flux difference negligible near wake centerline, counter gradient forcing on right facing edge opposite the flux on left facing edge</a:t>
            </a:r>
          </a:p>
        </p:txBody>
      </p:sp>
      <p:sp>
        <p:nvSpPr>
          <p:cNvPr id="258" name="TextBox 257"/>
          <p:cNvSpPr txBox="1"/>
          <p:nvPr/>
        </p:nvSpPr>
        <p:spPr>
          <a:xfrm>
            <a:off x="2667000" y="4904761"/>
            <a:ext cx="292068" cy="461665"/>
          </a:xfrm>
          <a:prstGeom prst="rect">
            <a:avLst/>
          </a:prstGeom>
          <a:noFill/>
        </p:spPr>
        <p:txBody>
          <a:bodyPr wrap="square" rtlCol="0">
            <a:spAutoFit/>
          </a:bodyPr>
          <a:lstStyle/>
          <a:p>
            <a:r>
              <a:rPr lang="en-US" sz="2400" b="1" dirty="0" smtClean="0"/>
              <a:t>?</a:t>
            </a:r>
            <a:endParaRPr lang="en-US" sz="2400" b="1" dirty="0"/>
          </a:p>
        </p:txBody>
      </p:sp>
      <p:sp>
        <p:nvSpPr>
          <p:cNvPr id="259" name="TextBox 258"/>
          <p:cNvSpPr txBox="1"/>
          <p:nvPr/>
        </p:nvSpPr>
        <p:spPr>
          <a:xfrm>
            <a:off x="3505200" y="6211669"/>
            <a:ext cx="5453865" cy="646331"/>
          </a:xfrm>
          <a:prstGeom prst="rect">
            <a:avLst/>
          </a:prstGeom>
          <a:noFill/>
        </p:spPr>
        <p:txBody>
          <a:bodyPr wrap="none" rtlCol="0">
            <a:spAutoFit/>
          </a:bodyPr>
          <a:lstStyle/>
          <a:p>
            <a:pPr algn="ctr" eaLnBrk="0" fontAlgn="auto" hangingPunct="0">
              <a:spcBef>
                <a:spcPts val="0"/>
              </a:spcBef>
              <a:spcAft>
                <a:spcPts val="0"/>
              </a:spcAft>
              <a:defRPr/>
            </a:pPr>
            <a:r>
              <a:rPr lang="en-US" b="1" dirty="0" smtClean="0">
                <a:cs typeface="Arial" charset="0"/>
              </a:rPr>
              <a:t>Cross wind vortex rotation affecting flux  is (</a:t>
            </a:r>
            <a:r>
              <a:rPr lang="en-US" b="1" dirty="0" smtClean="0">
                <a:solidFill>
                  <a:schemeClr val="accent5"/>
                </a:solidFill>
                <a:cs typeface="Arial" charset="0"/>
              </a:rPr>
              <a:t>simulated</a:t>
            </a:r>
            <a:r>
              <a:rPr lang="en-US" b="1" dirty="0" smtClean="0">
                <a:cs typeface="Arial" charset="0"/>
              </a:rPr>
              <a:t>) </a:t>
            </a:r>
          </a:p>
          <a:p>
            <a:pPr algn="ctr" eaLnBrk="0" fontAlgn="auto" hangingPunct="0">
              <a:spcBef>
                <a:spcPts val="0"/>
              </a:spcBef>
              <a:spcAft>
                <a:spcPts val="0"/>
              </a:spcAft>
              <a:defRPr/>
            </a:pPr>
            <a:r>
              <a:rPr lang="en-US" b="1" dirty="0" smtClean="0">
                <a:cs typeface="Arial" charset="0"/>
              </a:rPr>
              <a:t>Do we observe this ?   (</a:t>
            </a:r>
            <a:r>
              <a:rPr lang="en-US" b="1" dirty="0" smtClean="0">
                <a:solidFill>
                  <a:schemeClr val="accent4"/>
                </a:solidFill>
                <a:cs typeface="Arial" charset="0"/>
              </a:rPr>
              <a:t>high variation </a:t>
            </a:r>
            <a:r>
              <a:rPr lang="en-US" b="1" dirty="0" smtClean="0">
                <a:cs typeface="Arial" charset="0"/>
              </a:rPr>
              <a:t>in differences)</a:t>
            </a:r>
            <a:endParaRPr lang="en-US" b="1" baseline="-25000" dirty="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5"/>
          <p:cNvGrpSpPr/>
          <p:nvPr/>
        </p:nvGrpSpPr>
        <p:grpSpPr>
          <a:xfrm>
            <a:off x="4495800" y="3048000"/>
            <a:ext cx="76200" cy="304800"/>
            <a:chOff x="1143000" y="4953000"/>
            <a:chExt cx="233032" cy="1371600"/>
          </a:xfrm>
        </p:grpSpPr>
        <p:sp>
          <p:nvSpPr>
            <p:cNvPr id="68" name="Rectangle 67"/>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1143000"/>
          </a:xfrm>
        </p:spPr>
        <p:txBody>
          <a:bodyPr>
            <a:normAutofit/>
          </a:bodyPr>
          <a:lstStyle/>
          <a:p>
            <a:r>
              <a:rPr lang="en-US" sz="3600" b="1" dirty="0" smtClean="0">
                <a:solidFill>
                  <a:srgbClr val="0000FF"/>
                </a:solidFill>
              </a:rPr>
              <a:t>NIGHT: Projection of wake influence on surface</a:t>
            </a:r>
            <a:endParaRPr lang="en-US" sz="3600" dirty="0"/>
          </a:p>
        </p:txBody>
      </p:sp>
      <p:sp>
        <p:nvSpPr>
          <p:cNvPr id="11" name="Rectangle 10"/>
          <p:cNvSpPr/>
          <p:nvPr/>
        </p:nvSpPr>
        <p:spPr bwMode="auto">
          <a:xfrm>
            <a:off x="-76200" y="6248400"/>
            <a:ext cx="3581400" cy="609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grpSp>
        <p:nvGrpSpPr>
          <p:cNvPr id="4" name="Group 25"/>
          <p:cNvGrpSpPr/>
          <p:nvPr/>
        </p:nvGrpSpPr>
        <p:grpSpPr>
          <a:xfrm>
            <a:off x="2438400" y="6553200"/>
            <a:ext cx="152400" cy="304800"/>
            <a:chOff x="1143000" y="4953000"/>
            <a:chExt cx="233032" cy="1371600"/>
          </a:xfrm>
        </p:grpSpPr>
        <p:sp>
          <p:nvSpPr>
            <p:cNvPr id="22" name="Rectangle 21"/>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25"/>
          <p:cNvGrpSpPr/>
          <p:nvPr/>
        </p:nvGrpSpPr>
        <p:grpSpPr>
          <a:xfrm>
            <a:off x="1143000" y="6096000"/>
            <a:ext cx="152400" cy="152400"/>
            <a:chOff x="909968" y="4953000"/>
            <a:chExt cx="466064" cy="1371600"/>
          </a:xfrm>
        </p:grpSpPr>
        <p:sp>
          <p:nvSpPr>
            <p:cNvPr id="35" name="Rectangle 34"/>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909968"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Circular Arrow 51"/>
          <p:cNvSpPr/>
          <p:nvPr/>
        </p:nvSpPr>
        <p:spPr bwMode="auto">
          <a:xfrm flipH="1">
            <a:off x="2057400" y="6019800"/>
            <a:ext cx="381000" cy="3683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5" name="Circular Arrow 54"/>
          <p:cNvSpPr/>
          <p:nvPr/>
        </p:nvSpPr>
        <p:spPr bwMode="auto">
          <a:xfrm flipH="1">
            <a:off x="2133600" y="6324600"/>
            <a:ext cx="304800" cy="2921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cxnSp>
        <p:nvCxnSpPr>
          <p:cNvPr id="57" name="Straight Connector 56"/>
          <p:cNvCxnSpPr/>
          <p:nvPr/>
        </p:nvCxnSpPr>
        <p:spPr>
          <a:xfrm>
            <a:off x="2819400" y="3733800"/>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bwMode="auto">
          <a:xfrm>
            <a:off x="2819400" y="3276600"/>
            <a:ext cx="6324600" cy="16764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grpSp>
        <p:nvGrpSpPr>
          <p:cNvPr id="12" name="Group 174"/>
          <p:cNvGrpSpPr/>
          <p:nvPr/>
        </p:nvGrpSpPr>
        <p:grpSpPr>
          <a:xfrm>
            <a:off x="4191000" y="1303945"/>
            <a:ext cx="1158897" cy="1988530"/>
            <a:chOff x="4191000" y="1303945"/>
            <a:chExt cx="1158897" cy="1988530"/>
          </a:xfrm>
        </p:grpSpPr>
        <p:sp>
          <p:nvSpPr>
            <p:cNvPr id="60" name="Diagonal Stripe 59"/>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2" name="Diagonal Stripe 61"/>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13" name="Group 173"/>
            <p:cNvGrpSpPr/>
            <p:nvPr/>
          </p:nvGrpSpPr>
          <p:grpSpPr>
            <a:xfrm>
              <a:off x="4191000" y="1303945"/>
              <a:ext cx="1158897" cy="1988530"/>
              <a:chOff x="4198312" y="1303945"/>
              <a:chExt cx="1158897" cy="1988530"/>
            </a:xfrm>
          </p:grpSpPr>
          <p:sp>
            <p:nvSpPr>
              <p:cNvPr id="61" name="Diagonal Stripe 60"/>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3" name="Can 62"/>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4" name="Rectangle 63"/>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5" name="Pentagon 64"/>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80" name="Circular Arrow 79"/>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1" name="Circular Arrow 80"/>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2" name="Circular Arrow 81"/>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4" name="Curved Down Arrow 83"/>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Curved Down Arrow 84"/>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Curved Down Arrow 85"/>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89" name="Circular Arrow 88"/>
          <p:cNvSpPr/>
          <p:nvPr/>
        </p:nvSpPr>
        <p:spPr>
          <a:xfrm flipH="1">
            <a:off x="6934200" y="1219200"/>
            <a:ext cx="533400" cy="1447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0" name="Circular Arrow 89"/>
          <p:cNvSpPr/>
          <p:nvPr/>
        </p:nvSpPr>
        <p:spPr>
          <a:xfrm flipH="1">
            <a:off x="4419600" y="1219200"/>
            <a:ext cx="685800" cy="2133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1" name="Circular Arrow 90"/>
          <p:cNvSpPr/>
          <p:nvPr/>
        </p:nvSpPr>
        <p:spPr>
          <a:xfrm flipH="1">
            <a:off x="7315200" y="1219200"/>
            <a:ext cx="533400" cy="1447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2" name="Circular Arrow 91"/>
          <p:cNvSpPr/>
          <p:nvPr/>
        </p:nvSpPr>
        <p:spPr>
          <a:xfrm flipH="1">
            <a:off x="5638800" y="1295400"/>
            <a:ext cx="762000" cy="1676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grpSp>
        <p:nvGrpSpPr>
          <p:cNvPr id="14" name="Group 25"/>
          <p:cNvGrpSpPr/>
          <p:nvPr/>
        </p:nvGrpSpPr>
        <p:grpSpPr>
          <a:xfrm>
            <a:off x="4572000" y="3886200"/>
            <a:ext cx="152400" cy="304800"/>
            <a:chOff x="1143000" y="4953000"/>
            <a:chExt cx="233032" cy="1371600"/>
          </a:xfrm>
        </p:grpSpPr>
        <p:sp>
          <p:nvSpPr>
            <p:cNvPr id="97" name="Rectangle 96"/>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2" name="Circular Arrow 131"/>
          <p:cNvSpPr/>
          <p:nvPr/>
        </p:nvSpPr>
        <p:spPr>
          <a:xfrm flipH="1">
            <a:off x="5029200" y="1219200"/>
            <a:ext cx="762000" cy="1828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grpSp>
        <p:nvGrpSpPr>
          <p:cNvPr id="21" name="Group 214"/>
          <p:cNvGrpSpPr/>
          <p:nvPr/>
        </p:nvGrpSpPr>
        <p:grpSpPr>
          <a:xfrm>
            <a:off x="0" y="3782039"/>
            <a:ext cx="2816672" cy="3075961"/>
            <a:chOff x="5315078" y="3782039"/>
            <a:chExt cx="2816672" cy="3075961"/>
          </a:xfrm>
        </p:grpSpPr>
        <p:sp>
          <p:nvSpPr>
            <p:cNvPr id="53" name="Circular Arrow 52"/>
            <p:cNvSpPr/>
            <p:nvPr/>
          </p:nvSpPr>
          <p:spPr bwMode="auto">
            <a:xfrm rot="3141220" flipH="1" flipV="1">
              <a:off x="5385531" y="3711586"/>
              <a:ext cx="2675766" cy="2816672"/>
            </a:xfrm>
            <a:prstGeom prst="circularArrow">
              <a:avLst>
                <a:gd name="adj1" fmla="val 4765"/>
                <a:gd name="adj2" fmla="val 1142319"/>
                <a:gd name="adj3" fmla="val 20608210"/>
                <a:gd name="adj4" fmla="val 62037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24" name="Group 213"/>
            <p:cNvGrpSpPr/>
            <p:nvPr/>
          </p:nvGrpSpPr>
          <p:grpSpPr>
            <a:xfrm>
              <a:off x="5562600" y="3979317"/>
              <a:ext cx="2339487" cy="2878683"/>
              <a:chOff x="5562600" y="3979317"/>
              <a:chExt cx="2339487" cy="2878683"/>
            </a:xfrm>
          </p:grpSpPr>
          <p:sp>
            <p:nvSpPr>
              <p:cNvPr id="15" name="Diagonal Stripe 14"/>
              <p:cNvSpPr/>
              <p:nvPr/>
            </p:nvSpPr>
            <p:spPr bwMode="auto">
              <a:xfrm rot="16457011">
                <a:off x="6949247" y="4931442"/>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 name="Circular Arrow 7"/>
              <p:cNvSpPr/>
              <p:nvPr/>
            </p:nvSpPr>
            <p:spPr bwMode="auto">
              <a:xfrm flipH="1">
                <a:off x="6096000" y="4724400"/>
                <a:ext cx="134938" cy="388938"/>
              </a:xfrm>
              <a:prstGeom prst="circularArrow">
                <a:avLst>
                  <a:gd name="adj1" fmla="val 12500"/>
                  <a:gd name="adj2" fmla="val 1142319"/>
                  <a:gd name="adj3" fmla="val 20457681"/>
                  <a:gd name="adj4" fmla="val 2470287"/>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25" name="Group 212"/>
              <p:cNvGrpSpPr/>
              <p:nvPr/>
            </p:nvGrpSpPr>
            <p:grpSpPr>
              <a:xfrm>
                <a:off x="5562600" y="3979317"/>
                <a:ext cx="2339487" cy="2878683"/>
                <a:chOff x="3470593" y="3979317"/>
                <a:chExt cx="2339487" cy="2878683"/>
              </a:xfrm>
            </p:grpSpPr>
            <p:sp>
              <p:nvSpPr>
                <p:cNvPr id="16" name="Diagonal Stripe 15"/>
                <p:cNvSpPr/>
                <p:nvPr/>
              </p:nvSpPr>
              <p:spPr bwMode="auto">
                <a:xfrm>
                  <a:off x="4840156" y="4495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 name="Diagonal Stripe 16"/>
                <p:cNvSpPr/>
                <p:nvPr/>
              </p:nvSpPr>
              <p:spPr bwMode="auto">
                <a:xfrm rot="14548318">
                  <a:off x="4330821" y="4694188"/>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 name="Can 17"/>
                <p:cNvSpPr/>
                <p:nvPr/>
              </p:nvSpPr>
              <p:spPr bwMode="auto">
                <a:xfrm>
                  <a:off x="4763956" y="50292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9" name="Rectangle 18"/>
                <p:cNvSpPr/>
                <p:nvPr/>
              </p:nvSpPr>
              <p:spPr bwMode="auto">
                <a:xfrm>
                  <a:off x="4629018" y="6218237"/>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0" name="Pentagon 19"/>
                <p:cNvSpPr/>
                <p:nvPr/>
              </p:nvSpPr>
              <p:spPr bwMode="auto">
                <a:xfrm flipV="1">
                  <a:off x="4670871" y="48768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 name="Circular Arrow 5"/>
                <p:cNvSpPr/>
                <p:nvPr/>
              </p:nvSpPr>
              <p:spPr bwMode="auto">
                <a:xfrm flipV="1">
                  <a:off x="4800600" y="4495800"/>
                  <a:ext cx="368300" cy="241300"/>
                </a:xfrm>
                <a:prstGeom prst="circularArrow">
                  <a:avLst>
                    <a:gd name="adj1" fmla="val 12500"/>
                    <a:gd name="adj2" fmla="val 1142319"/>
                    <a:gd name="adj3" fmla="val 20457681"/>
                    <a:gd name="adj4" fmla="val 268131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7" name="Circular Arrow 6"/>
                <p:cNvSpPr/>
                <p:nvPr/>
              </p:nvSpPr>
              <p:spPr bwMode="auto">
                <a:xfrm flipH="1">
                  <a:off x="4953000" y="5105400"/>
                  <a:ext cx="152400" cy="444500"/>
                </a:xfrm>
                <a:prstGeom prst="circularArrow">
                  <a:avLst>
                    <a:gd name="adj1" fmla="val 12500"/>
                    <a:gd name="adj2" fmla="val 1142319"/>
                    <a:gd name="adj3" fmla="val 20457681"/>
                    <a:gd name="adj4" fmla="val 2271950"/>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0" name="Circular Arrow 9"/>
                <p:cNvSpPr/>
                <p:nvPr/>
              </p:nvSpPr>
              <p:spPr bwMode="auto">
                <a:xfrm rot="5649026" flipH="1" flipV="1">
                  <a:off x="3997997" y="4399613"/>
                  <a:ext cx="1158514" cy="1115550"/>
                </a:xfrm>
                <a:prstGeom prst="circularArrow">
                  <a:avLst>
                    <a:gd name="adj1" fmla="val 4765"/>
                    <a:gd name="adj2" fmla="val 1142319"/>
                    <a:gd name="adj3" fmla="val 20608210"/>
                    <a:gd name="adj4" fmla="val 1239971"/>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47" name="Circular Arrow 46"/>
                <p:cNvSpPr/>
                <p:nvPr/>
              </p:nvSpPr>
              <p:spPr bwMode="auto">
                <a:xfrm rot="16200000" flipH="1" flipV="1">
                  <a:off x="3751188" y="4129002"/>
                  <a:ext cx="1733255" cy="1828800"/>
                </a:xfrm>
                <a:prstGeom prst="circularArrow">
                  <a:avLst>
                    <a:gd name="adj1" fmla="val 4765"/>
                    <a:gd name="adj2" fmla="val 1142319"/>
                    <a:gd name="adj3" fmla="val 20608210"/>
                    <a:gd name="adj4" fmla="val 900039"/>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48" name="Circular Arrow 47"/>
                <p:cNvSpPr/>
                <p:nvPr/>
              </p:nvSpPr>
              <p:spPr bwMode="auto">
                <a:xfrm rot="10574822" flipH="1" flipV="1">
                  <a:off x="3470593" y="3979317"/>
                  <a:ext cx="2339487" cy="2286000"/>
                </a:xfrm>
                <a:prstGeom prst="circularArrow">
                  <a:avLst>
                    <a:gd name="adj1" fmla="val 4765"/>
                    <a:gd name="adj2" fmla="val 1142319"/>
                    <a:gd name="adj3" fmla="val 20608210"/>
                    <a:gd name="adj4" fmla="val 771383"/>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49" name="Circular Arrow 48"/>
                <p:cNvSpPr/>
                <p:nvPr/>
              </p:nvSpPr>
              <p:spPr bwMode="auto">
                <a:xfrm rot="3325426" flipV="1">
                  <a:off x="3679923" y="5599859"/>
                  <a:ext cx="554219" cy="530432"/>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0" name="Circular Arrow 49"/>
                <p:cNvSpPr/>
                <p:nvPr/>
              </p:nvSpPr>
              <p:spPr bwMode="auto">
                <a:xfrm rot="21417451" flipH="1" flipV="1">
                  <a:off x="3886988" y="4227202"/>
                  <a:ext cx="1487899" cy="1453126"/>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9" name="Circular Arrow 8"/>
                <p:cNvSpPr/>
                <p:nvPr/>
              </p:nvSpPr>
              <p:spPr bwMode="auto">
                <a:xfrm flipH="1">
                  <a:off x="3657600" y="6019800"/>
                  <a:ext cx="381000" cy="3683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1" name="Circular Arrow 50"/>
                <p:cNvSpPr/>
                <p:nvPr/>
              </p:nvSpPr>
              <p:spPr bwMode="auto">
                <a:xfrm rot="3325426" flipV="1">
                  <a:off x="5051522" y="5599859"/>
                  <a:ext cx="554219" cy="530432"/>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54" name="Circular Arrow 53"/>
                <p:cNvSpPr/>
                <p:nvPr/>
              </p:nvSpPr>
              <p:spPr bwMode="auto">
                <a:xfrm flipH="1">
                  <a:off x="3733800" y="6324600"/>
                  <a:ext cx="304800" cy="292100"/>
                </a:xfrm>
                <a:prstGeom prst="circularArrow">
                  <a:avLst>
                    <a:gd name="adj1" fmla="val 12500"/>
                    <a:gd name="adj2" fmla="val 1142319"/>
                    <a:gd name="adj3" fmla="val 20457681"/>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35" name="TextBox 134"/>
                <p:cNvSpPr txBox="1"/>
                <p:nvPr/>
              </p:nvSpPr>
              <p:spPr>
                <a:xfrm>
                  <a:off x="4876800" y="6488668"/>
                  <a:ext cx="725263" cy="369332"/>
                </a:xfrm>
                <a:prstGeom prst="rect">
                  <a:avLst/>
                </a:prstGeom>
                <a:noFill/>
              </p:spPr>
              <p:txBody>
                <a:bodyPr wrap="none" rtlCol="0">
                  <a:spAutoFit/>
                </a:bodyPr>
                <a:lstStyle/>
                <a:p>
                  <a:r>
                    <a:rPr lang="en-US" b="1" dirty="0" smtClean="0"/>
                    <a:t>Site B</a:t>
                  </a:r>
                  <a:endParaRPr lang="en-US" b="1" dirty="0"/>
                </a:p>
              </p:txBody>
            </p:sp>
          </p:grpSp>
        </p:grpSp>
      </p:grpSp>
      <p:sp>
        <p:nvSpPr>
          <p:cNvPr id="136" name="TextBox 135"/>
          <p:cNvSpPr txBox="1"/>
          <p:nvPr/>
        </p:nvSpPr>
        <p:spPr>
          <a:xfrm>
            <a:off x="533400" y="6488668"/>
            <a:ext cx="734881" cy="369332"/>
          </a:xfrm>
          <a:prstGeom prst="rect">
            <a:avLst/>
          </a:prstGeom>
          <a:noFill/>
        </p:spPr>
        <p:txBody>
          <a:bodyPr wrap="none" rtlCol="0">
            <a:spAutoFit/>
          </a:bodyPr>
          <a:lstStyle/>
          <a:p>
            <a:r>
              <a:rPr lang="en-US" b="1" dirty="0" smtClean="0"/>
              <a:t>Site A</a:t>
            </a:r>
            <a:endParaRPr lang="en-US" b="1" dirty="0"/>
          </a:p>
        </p:txBody>
      </p:sp>
      <p:sp>
        <p:nvSpPr>
          <p:cNvPr id="137" name="Rectangle 136"/>
          <p:cNvSpPr/>
          <p:nvPr/>
        </p:nvSpPr>
        <p:spPr>
          <a:xfrm>
            <a:off x="0" y="914400"/>
            <a:ext cx="2971800" cy="2862322"/>
          </a:xfrm>
          <a:prstGeom prst="rect">
            <a:avLst/>
          </a:prstGeom>
        </p:spPr>
        <p:txBody>
          <a:bodyPr wrap="square">
            <a:spAutoFit/>
          </a:bodyPr>
          <a:lstStyle/>
          <a:p>
            <a:r>
              <a:rPr lang="en-US" sz="2000" b="1" dirty="0" smtClean="0"/>
              <a:t>Turbine wake may not</a:t>
            </a:r>
          </a:p>
          <a:p>
            <a:r>
              <a:rPr lang="en-US" sz="2000" b="1" dirty="0" smtClean="0"/>
              <a:t>intersect the surface until 10-15 D or more (after two lines of wakes)</a:t>
            </a:r>
          </a:p>
          <a:p>
            <a:endParaRPr lang="en-US" sz="2000" b="1" dirty="0" smtClean="0"/>
          </a:p>
          <a:p>
            <a:r>
              <a:rPr lang="en-US" sz="2000" b="1" dirty="0" smtClean="0"/>
              <a:t>Yet surface-flux </a:t>
            </a:r>
          </a:p>
          <a:p>
            <a:r>
              <a:rPr lang="en-US" sz="2000" b="1" dirty="0" smtClean="0"/>
              <a:t>differences  correspond </a:t>
            </a:r>
          </a:p>
          <a:p>
            <a:r>
              <a:rPr lang="en-US" sz="2000" b="1" dirty="0" smtClean="0"/>
              <a:t>to directional edges of</a:t>
            </a:r>
          </a:p>
          <a:p>
            <a:r>
              <a:rPr lang="en-US" sz="2000" b="1" dirty="0" smtClean="0"/>
              <a:t>wake aloft</a:t>
            </a:r>
            <a:endParaRPr lang="en-US" sz="2000" b="1" dirty="0"/>
          </a:p>
        </p:txBody>
      </p:sp>
      <p:sp>
        <p:nvSpPr>
          <p:cNvPr id="138" name="Rectangle 137"/>
          <p:cNvSpPr/>
          <p:nvPr/>
        </p:nvSpPr>
        <p:spPr>
          <a:xfrm>
            <a:off x="5029200" y="4343400"/>
            <a:ext cx="4114800" cy="646331"/>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Nighttime Heat and CO</a:t>
            </a:r>
            <a:r>
              <a:rPr lang="en-US" b="1" baseline="-25000" dirty="0" smtClean="0">
                <a:cs typeface="Arial" charset="0"/>
              </a:rPr>
              <a:t>2</a:t>
            </a:r>
            <a:r>
              <a:rPr lang="en-US" b="1" dirty="0" smtClean="0">
                <a:cs typeface="Arial" charset="0"/>
              </a:rPr>
              <a:t> fluxes increased by turbine mixing (via u</a:t>
            </a:r>
            <a:r>
              <a:rPr lang="en-US" b="1" baseline="-25000" dirty="0" smtClean="0">
                <a:cs typeface="Arial" charset="0"/>
              </a:rPr>
              <a:t>*</a:t>
            </a:r>
            <a:r>
              <a:rPr lang="en-US" b="1" dirty="0" smtClean="0">
                <a:cs typeface="Arial" charset="0"/>
              </a:rPr>
              <a:t> and TKE) </a:t>
            </a:r>
            <a:endParaRPr lang="en-US" b="1" baseline="-25000" dirty="0" smtClean="0">
              <a:cs typeface="Arial" charset="0"/>
            </a:endParaRPr>
          </a:p>
        </p:txBody>
      </p:sp>
      <p:sp>
        <p:nvSpPr>
          <p:cNvPr id="155" name="TextBox 154"/>
          <p:cNvSpPr txBox="1"/>
          <p:nvPr/>
        </p:nvSpPr>
        <p:spPr>
          <a:xfrm>
            <a:off x="6324600" y="3810000"/>
            <a:ext cx="712439" cy="369332"/>
          </a:xfrm>
          <a:prstGeom prst="rect">
            <a:avLst/>
          </a:prstGeom>
          <a:noFill/>
        </p:spPr>
        <p:txBody>
          <a:bodyPr wrap="none" rtlCol="0">
            <a:spAutoFit/>
          </a:bodyPr>
          <a:lstStyle/>
          <a:p>
            <a:r>
              <a:rPr lang="en-US" b="1" dirty="0" smtClean="0"/>
              <a:t>Site 2</a:t>
            </a:r>
            <a:endParaRPr lang="en-US" b="1" dirty="0"/>
          </a:p>
        </p:txBody>
      </p:sp>
      <p:grpSp>
        <p:nvGrpSpPr>
          <p:cNvPr id="226" name="Group 25"/>
          <p:cNvGrpSpPr/>
          <p:nvPr/>
        </p:nvGrpSpPr>
        <p:grpSpPr>
          <a:xfrm>
            <a:off x="6629400" y="3505200"/>
            <a:ext cx="152400" cy="304800"/>
            <a:chOff x="1143000" y="4953000"/>
            <a:chExt cx="233032" cy="1371600"/>
          </a:xfrm>
        </p:grpSpPr>
        <p:sp>
          <p:nvSpPr>
            <p:cNvPr id="157" name="Rectangle 156"/>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Straight Connector 157"/>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9" name="TextBox 168"/>
          <p:cNvSpPr txBox="1"/>
          <p:nvPr/>
        </p:nvSpPr>
        <p:spPr>
          <a:xfrm>
            <a:off x="5257800" y="3581400"/>
            <a:ext cx="712439" cy="369332"/>
          </a:xfrm>
          <a:prstGeom prst="rect">
            <a:avLst/>
          </a:prstGeom>
          <a:noFill/>
        </p:spPr>
        <p:txBody>
          <a:bodyPr wrap="none" rtlCol="0">
            <a:spAutoFit/>
          </a:bodyPr>
          <a:lstStyle/>
          <a:p>
            <a:r>
              <a:rPr lang="en-US" b="1" dirty="0" smtClean="0"/>
              <a:t>Site 3</a:t>
            </a:r>
            <a:endParaRPr lang="en-US" b="1" dirty="0"/>
          </a:p>
        </p:txBody>
      </p:sp>
      <p:sp>
        <p:nvSpPr>
          <p:cNvPr id="172" name="Down Arrow 171"/>
          <p:cNvSpPr/>
          <p:nvPr/>
        </p:nvSpPr>
        <p:spPr>
          <a:xfrm>
            <a:off x="2362200" y="5334000"/>
            <a:ext cx="3048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73" name="Down Arrow 172"/>
          <p:cNvSpPr/>
          <p:nvPr/>
        </p:nvSpPr>
        <p:spPr>
          <a:xfrm>
            <a:off x="152400" y="5257800"/>
            <a:ext cx="3048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grpSp>
        <p:nvGrpSpPr>
          <p:cNvPr id="227" name="Group 175"/>
          <p:cNvGrpSpPr/>
          <p:nvPr/>
        </p:nvGrpSpPr>
        <p:grpSpPr>
          <a:xfrm>
            <a:off x="7375503" y="1295400"/>
            <a:ext cx="1158897" cy="1988530"/>
            <a:chOff x="4191000" y="1303945"/>
            <a:chExt cx="1158897" cy="1988530"/>
          </a:xfrm>
        </p:grpSpPr>
        <p:sp>
          <p:nvSpPr>
            <p:cNvPr id="177" name="Diagonal Stripe 176"/>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8" name="Diagonal Stripe 177"/>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28" name="Group 173"/>
            <p:cNvGrpSpPr/>
            <p:nvPr/>
          </p:nvGrpSpPr>
          <p:grpSpPr>
            <a:xfrm>
              <a:off x="4191000" y="1303945"/>
              <a:ext cx="1158897" cy="1988530"/>
              <a:chOff x="4198312" y="1303945"/>
              <a:chExt cx="1158897" cy="1988530"/>
            </a:xfrm>
          </p:grpSpPr>
          <p:sp>
            <p:nvSpPr>
              <p:cNvPr id="180" name="Diagonal Stripe 179"/>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1" name="Can 180"/>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2" name="Rectangle 181"/>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3" name="Pentagon 182"/>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4" name="Circular Arrow 183"/>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5" name="Circular Arrow 184"/>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6" name="Circular Arrow 185"/>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7" name="Curved Down Arrow 186"/>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Curved Down Arrow 187"/>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Curved Down Arrow 188"/>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0" name="Circular Arrow 189"/>
          <p:cNvSpPr/>
          <p:nvPr/>
        </p:nvSpPr>
        <p:spPr>
          <a:xfrm flipH="1">
            <a:off x="6400800" y="1295400"/>
            <a:ext cx="533400" cy="16002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92" name="TextBox 191"/>
          <p:cNvSpPr txBox="1"/>
          <p:nvPr/>
        </p:nvSpPr>
        <p:spPr>
          <a:xfrm>
            <a:off x="4343400" y="838200"/>
            <a:ext cx="569387" cy="523220"/>
          </a:xfrm>
          <a:prstGeom prst="rect">
            <a:avLst/>
          </a:prstGeom>
          <a:noFill/>
        </p:spPr>
        <p:txBody>
          <a:bodyPr wrap="none" rtlCol="0">
            <a:spAutoFit/>
          </a:bodyPr>
          <a:lstStyle/>
          <a:p>
            <a:r>
              <a:rPr lang="en-US" sz="2800" b="1" dirty="0" smtClean="0">
                <a:solidFill>
                  <a:schemeClr val="accent6">
                    <a:lumMod val="50000"/>
                  </a:schemeClr>
                </a:solidFill>
              </a:rPr>
              <a:t>B2</a:t>
            </a:r>
            <a:endParaRPr lang="en-US" sz="2800" b="1" dirty="0">
              <a:solidFill>
                <a:schemeClr val="accent6">
                  <a:lumMod val="50000"/>
                </a:schemeClr>
              </a:solidFill>
            </a:endParaRPr>
          </a:p>
        </p:txBody>
      </p:sp>
      <p:sp>
        <p:nvSpPr>
          <p:cNvPr id="209" name="TextBox 208"/>
          <p:cNvSpPr txBox="1"/>
          <p:nvPr/>
        </p:nvSpPr>
        <p:spPr>
          <a:xfrm>
            <a:off x="3783361" y="2819400"/>
            <a:ext cx="712439" cy="369332"/>
          </a:xfrm>
          <a:prstGeom prst="rect">
            <a:avLst/>
          </a:prstGeom>
          <a:noFill/>
        </p:spPr>
        <p:txBody>
          <a:bodyPr wrap="none" rtlCol="0">
            <a:spAutoFit/>
          </a:bodyPr>
          <a:lstStyle/>
          <a:p>
            <a:r>
              <a:rPr lang="en-US" b="1" dirty="0" smtClean="0"/>
              <a:t>Site 1</a:t>
            </a:r>
            <a:endParaRPr lang="en-US" b="1" dirty="0"/>
          </a:p>
        </p:txBody>
      </p:sp>
      <p:sp>
        <p:nvSpPr>
          <p:cNvPr id="210" name="TextBox 209"/>
          <p:cNvSpPr txBox="1"/>
          <p:nvPr/>
        </p:nvSpPr>
        <p:spPr>
          <a:xfrm>
            <a:off x="7543800" y="838200"/>
            <a:ext cx="569387" cy="523220"/>
          </a:xfrm>
          <a:prstGeom prst="rect">
            <a:avLst/>
          </a:prstGeom>
          <a:noFill/>
        </p:spPr>
        <p:txBody>
          <a:bodyPr wrap="none" rtlCol="0">
            <a:spAutoFit/>
          </a:bodyPr>
          <a:lstStyle/>
          <a:p>
            <a:r>
              <a:rPr lang="en-US" sz="2800" b="1" dirty="0" smtClean="0">
                <a:solidFill>
                  <a:schemeClr val="accent6">
                    <a:lumMod val="50000"/>
                  </a:schemeClr>
                </a:solidFill>
              </a:rPr>
              <a:t>B1</a:t>
            </a:r>
            <a:endParaRPr lang="en-US" sz="2800" b="1" dirty="0">
              <a:solidFill>
                <a:schemeClr val="accent6">
                  <a:lumMod val="50000"/>
                </a:schemeClr>
              </a:solidFill>
            </a:endParaRPr>
          </a:p>
        </p:txBody>
      </p:sp>
      <p:sp>
        <p:nvSpPr>
          <p:cNvPr id="237" name="Down Arrow 35"/>
          <p:cNvSpPr>
            <a:spLocks noChangeArrowheads="1"/>
          </p:cNvSpPr>
          <p:nvPr/>
        </p:nvSpPr>
        <p:spPr bwMode="auto">
          <a:xfrm rot="10800000">
            <a:off x="4648200" y="3352800"/>
            <a:ext cx="331788" cy="533400"/>
          </a:xfrm>
          <a:prstGeom prst="downArrow">
            <a:avLst>
              <a:gd name="adj1" fmla="val 50000"/>
              <a:gd name="adj2" fmla="val 50024"/>
            </a:avLst>
          </a:prstGeom>
          <a:solidFill>
            <a:srgbClr val="7D4B06"/>
          </a:solidFill>
          <a:ln w="9525">
            <a:solidFill>
              <a:schemeClr val="tx1"/>
            </a:solidFill>
            <a:round/>
            <a:headEnd/>
            <a:tailEnd/>
          </a:ln>
        </p:spPr>
        <p:txBody>
          <a:bodyPr/>
          <a:lstStyle/>
          <a:p>
            <a:pPr eaLnBrk="0" hangingPunct="0"/>
            <a:endParaRPr lang="en-US" dirty="0"/>
          </a:p>
        </p:txBody>
      </p:sp>
      <p:sp>
        <p:nvSpPr>
          <p:cNvPr id="238" name="TextBox 36"/>
          <p:cNvSpPr txBox="1">
            <a:spLocks noChangeArrowheads="1"/>
          </p:cNvSpPr>
          <p:nvPr/>
        </p:nvSpPr>
        <p:spPr bwMode="auto">
          <a:xfrm>
            <a:off x="4800600" y="3881437"/>
            <a:ext cx="838200" cy="461963"/>
          </a:xfrm>
          <a:prstGeom prst="rect">
            <a:avLst/>
          </a:prstGeom>
          <a:noFill/>
          <a:ln w="9525">
            <a:noFill/>
            <a:miter lim="800000"/>
            <a:headEnd/>
            <a:tailEnd/>
          </a:ln>
        </p:spPr>
        <p:txBody>
          <a:bodyPr>
            <a:spAutoFit/>
          </a:bodyPr>
          <a:lstStyle/>
          <a:p>
            <a:pPr eaLnBrk="0" hangingPunct="0"/>
            <a:r>
              <a:rPr lang="en-US" dirty="0"/>
              <a:t>CO</a:t>
            </a:r>
            <a:r>
              <a:rPr lang="en-US" baseline="-25000" dirty="0"/>
              <a:t>2</a:t>
            </a:r>
          </a:p>
        </p:txBody>
      </p:sp>
      <p:sp>
        <p:nvSpPr>
          <p:cNvPr id="239" name="Up Arrow 37"/>
          <p:cNvSpPr>
            <a:spLocks noChangeArrowheads="1"/>
          </p:cNvSpPr>
          <p:nvPr/>
        </p:nvSpPr>
        <p:spPr bwMode="auto">
          <a:xfrm rot="10800000">
            <a:off x="4267200" y="3352800"/>
            <a:ext cx="304800" cy="533400"/>
          </a:xfrm>
          <a:prstGeom prst="upArrow">
            <a:avLst>
              <a:gd name="adj1" fmla="val 50000"/>
              <a:gd name="adj2" fmla="val 50024"/>
            </a:avLst>
          </a:prstGeom>
          <a:solidFill>
            <a:srgbClr val="FF0000"/>
          </a:solidFill>
          <a:ln w="9525">
            <a:solidFill>
              <a:schemeClr val="tx1"/>
            </a:solidFill>
            <a:round/>
            <a:headEnd/>
            <a:tailEnd/>
          </a:ln>
        </p:spPr>
        <p:txBody>
          <a:bodyPr/>
          <a:lstStyle/>
          <a:p>
            <a:pPr eaLnBrk="0" hangingPunct="0"/>
            <a:endParaRPr lang="en-US" dirty="0"/>
          </a:p>
        </p:txBody>
      </p:sp>
      <p:sp>
        <p:nvSpPr>
          <p:cNvPr id="240" name="TextBox 38"/>
          <p:cNvSpPr txBox="1">
            <a:spLocks noChangeArrowheads="1"/>
          </p:cNvSpPr>
          <p:nvPr/>
        </p:nvSpPr>
        <p:spPr bwMode="auto">
          <a:xfrm>
            <a:off x="3886200" y="3886200"/>
            <a:ext cx="762000" cy="369332"/>
          </a:xfrm>
          <a:prstGeom prst="rect">
            <a:avLst/>
          </a:prstGeom>
          <a:noFill/>
          <a:ln w="9525">
            <a:noFill/>
            <a:miter lim="800000"/>
            <a:headEnd/>
            <a:tailEnd/>
          </a:ln>
        </p:spPr>
        <p:txBody>
          <a:bodyPr>
            <a:spAutoFit/>
          </a:bodyPr>
          <a:lstStyle/>
          <a:p>
            <a:pPr eaLnBrk="0" hangingPunct="0"/>
            <a:r>
              <a:rPr lang="en-US" dirty="0" smtClean="0"/>
              <a:t>Heat</a:t>
            </a:r>
            <a:endParaRPr lang="en-US" baseline="-25000" dirty="0"/>
          </a:p>
        </p:txBody>
      </p:sp>
      <p:grpSp>
        <p:nvGrpSpPr>
          <p:cNvPr id="229" name="Group 25"/>
          <p:cNvGrpSpPr/>
          <p:nvPr/>
        </p:nvGrpSpPr>
        <p:grpSpPr>
          <a:xfrm>
            <a:off x="381000" y="6553200"/>
            <a:ext cx="152400" cy="304800"/>
            <a:chOff x="1143000" y="4953000"/>
            <a:chExt cx="233032" cy="1371600"/>
          </a:xfrm>
        </p:grpSpPr>
        <p:sp>
          <p:nvSpPr>
            <p:cNvPr id="244" name="Rectangle 243"/>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5" name="Straight Connector 244"/>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7" name="Rectangle 256"/>
          <p:cNvSpPr/>
          <p:nvPr/>
        </p:nvSpPr>
        <p:spPr>
          <a:xfrm>
            <a:off x="3581400" y="5181600"/>
            <a:ext cx="5257800" cy="923330"/>
          </a:xfrm>
          <a:prstGeom prst="rect">
            <a:avLst/>
          </a:prstGeom>
          <a:ln w="25400">
            <a:solidFill>
              <a:schemeClr val="bg1"/>
            </a:solidFill>
          </a:ln>
        </p:spPr>
        <p:txBody>
          <a:bodyPr wrap="square">
            <a:spAutoFit/>
          </a:bodyPr>
          <a:lstStyle/>
          <a:p>
            <a:pPr algn="ctr" eaLnBrk="0" fontAlgn="auto" hangingPunct="0">
              <a:spcBef>
                <a:spcPts val="0"/>
              </a:spcBef>
              <a:spcAft>
                <a:spcPts val="0"/>
              </a:spcAft>
              <a:defRPr/>
            </a:pPr>
            <a:r>
              <a:rPr lang="en-US" b="1" dirty="0" smtClean="0">
                <a:solidFill>
                  <a:srgbClr val="FF0000"/>
                </a:solidFill>
                <a:cs typeface="Arial" charset="0"/>
              </a:rPr>
              <a:t>Twice the ambient downward heat flux at the edges of the wake  Does stable stratification squash upward motion of wake vortices?</a:t>
            </a:r>
          </a:p>
        </p:txBody>
      </p:sp>
      <p:sp>
        <p:nvSpPr>
          <p:cNvPr id="258" name="TextBox 257"/>
          <p:cNvSpPr txBox="1"/>
          <p:nvPr/>
        </p:nvSpPr>
        <p:spPr>
          <a:xfrm>
            <a:off x="2667000" y="5410200"/>
            <a:ext cx="292068" cy="461665"/>
          </a:xfrm>
          <a:prstGeom prst="rect">
            <a:avLst/>
          </a:prstGeom>
          <a:noFill/>
        </p:spPr>
        <p:txBody>
          <a:bodyPr wrap="square" rtlCol="0">
            <a:spAutoFit/>
          </a:bodyPr>
          <a:lstStyle/>
          <a:p>
            <a:r>
              <a:rPr lang="en-US" sz="2400" b="1" dirty="0" smtClean="0"/>
              <a:t>?</a:t>
            </a:r>
            <a:endParaRPr lang="en-US" sz="2400" b="1" dirty="0"/>
          </a:p>
        </p:txBody>
      </p:sp>
      <p:sp>
        <p:nvSpPr>
          <p:cNvPr id="259" name="TextBox 258"/>
          <p:cNvSpPr txBox="1"/>
          <p:nvPr/>
        </p:nvSpPr>
        <p:spPr>
          <a:xfrm>
            <a:off x="3496685" y="6248400"/>
            <a:ext cx="5647315" cy="369332"/>
          </a:xfrm>
          <a:prstGeom prst="rect">
            <a:avLst/>
          </a:prstGeom>
          <a:noFill/>
        </p:spPr>
        <p:txBody>
          <a:bodyPr wrap="none" rtlCol="0">
            <a:spAutoFit/>
          </a:bodyPr>
          <a:lstStyle/>
          <a:p>
            <a:pPr algn="ctr" eaLnBrk="0" fontAlgn="auto" hangingPunct="0">
              <a:spcBef>
                <a:spcPts val="0"/>
              </a:spcBef>
              <a:spcAft>
                <a:spcPts val="0"/>
              </a:spcAft>
              <a:defRPr/>
            </a:pPr>
            <a:r>
              <a:rPr lang="en-US" b="1" dirty="0" smtClean="0">
                <a:cs typeface="Arial" charset="0"/>
              </a:rPr>
              <a:t>No counter gradient flux of heat noticed at the surface  </a:t>
            </a:r>
            <a:endParaRPr lang="en-US" b="1" baseline="-25000" dirty="0" smtClean="0">
              <a:cs typeface="Arial" charset="0"/>
            </a:endParaRPr>
          </a:p>
        </p:txBody>
      </p:sp>
      <p:sp>
        <p:nvSpPr>
          <p:cNvPr id="170" name="Circular Arrow 169"/>
          <p:cNvSpPr/>
          <p:nvPr/>
        </p:nvSpPr>
        <p:spPr>
          <a:xfrm flipH="1">
            <a:off x="3810000" y="1295400"/>
            <a:ext cx="685800" cy="2286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71" name="Circular Arrow 170"/>
          <p:cNvSpPr/>
          <p:nvPr/>
        </p:nvSpPr>
        <p:spPr>
          <a:xfrm flipH="1">
            <a:off x="3200400" y="1447800"/>
            <a:ext cx="685800" cy="2286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74" name="Circular Arrow 173"/>
          <p:cNvSpPr/>
          <p:nvPr/>
        </p:nvSpPr>
        <p:spPr>
          <a:xfrm flipH="1">
            <a:off x="2667000" y="1828800"/>
            <a:ext cx="685800" cy="2286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600" b="1" dirty="0" smtClean="0">
                <a:solidFill>
                  <a:srgbClr val="0000FF"/>
                </a:solidFill>
              </a:rPr>
              <a:t>NIGHT: ALIGNED DOUBLE WAKE Projection </a:t>
            </a:r>
            <a:endParaRPr lang="en-US" sz="3600" dirty="0"/>
          </a:p>
        </p:txBody>
      </p:sp>
      <p:cxnSp>
        <p:nvCxnSpPr>
          <p:cNvPr id="57" name="Straight Connector 56"/>
          <p:cNvCxnSpPr/>
          <p:nvPr/>
        </p:nvCxnSpPr>
        <p:spPr>
          <a:xfrm>
            <a:off x="2819400" y="3733800"/>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bwMode="auto">
          <a:xfrm>
            <a:off x="0" y="3581400"/>
            <a:ext cx="9144000" cy="4572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grpSp>
        <p:nvGrpSpPr>
          <p:cNvPr id="3" name="Group 174"/>
          <p:cNvGrpSpPr/>
          <p:nvPr/>
        </p:nvGrpSpPr>
        <p:grpSpPr>
          <a:xfrm>
            <a:off x="1981201" y="1828800"/>
            <a:ext cx="761999" cy="1988530"/>
            <a:chOff x="4191000" y="1303945"/>
            <a:chExt cx="1158897" cy="1988530"/>
          </a:xfrm>
        </p:grpSpPr>
        <p:sp>
          <p:nvSpPr>
            <p:cNvPr id="60" name="Diagonal Stripe 59"/>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2" name="Diagonal Stripe 61"/>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4" name="Group 173"/>
            <p:cNvGrpSpPr/>
            <p:nvPr/>
          </p:nvGrpSpPr>
          <p:grpSpPr>
            <a:xfrm>
              <a:off x="4191000" y="1303945"/>
              <a:ext cx="1158897" cy="1988530"/>
              <a:chOff x="4198312" y="1303945"/>
              <a:chExt cx="1158897" cy="1988530"/>
            </a:xfrm>
          </p:grpSpPr>
          <p:sp>
            <p:nvSpPr>
              <p:cNvPr id="61" name="Diagonal Stripe 60"/>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3" name="Can 62"/>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4" name="Rectangle 63"/>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5" name="Pentagon 64"/>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80" name="Circular Arrow 79"/>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1" name="Circular Arrow 80"/>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2" name="Circular Arrow 81"/>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4" name="Curved Down Arrow 83"/>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Curved Down Arrow 84"/>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Curved Down Arrow 85"/>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89" name="Circular Arrow 88"/>
          <p:cNvSpPr/>
          <p:nvPr/>
        </p:nvSpPr>
        <p:spPr>
          <a:xfrm flipH="1">
            <a:off x="7086600" y="1828800"/>
            <a:ext cx="533400" cy="1447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0" name="Circular Arrow 89"/>
          <p:cNvSpPr/>
          <p:nvPr/>
        </p:nvSpPr>
        <p:spPr>
          <a:xfrm flipH="1">
            <a:off x="3048000" y="2057400"/>
            <a:ext cx="685800" cy="1371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1" name="Circular Arrow 90"/>
          <p:cNvSpPr/>
          <p:nvPr/>
        </p:nvSpPr>
        <p:spPr>
          <a:xfrm flipH="1">
            <a:off x="7620000" y="1828800"/>
            <a:ext cx="533400" cy="1295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2" name="Circular Arrow 91"/>
          <p:cNvSpPr/>
          <p:nvPr/>
        </p:nvSpPr>
        <p:spPr>
          <a:xfrm flipH="1">
            <a:off x="5791200" y="1828800"/>
            <a:ext cx="762000" cy="1676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32" name="Circular Arrow 131"/>
          <p:cNvSpPr/>
          <p:nvPr/>
        </p:nvSpPr>
        <p:spPr>
          <a:xfrm flipH="1">
            <a:off x="3657600" y="1828800"/>
            <a:ext cx="762000" cy="1828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38" name="Rectangle 137"/>
          <p:cNvSpPr/>
          <p:nvPr/>
        </p:nvSpPr>
        <p:spPr>
          <a:xfrm>
            <a:off x="6629400" y="5334000"/>
            <a:ext cx="2514600" cy="923330"/>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25-50% higher Heat </a:t>
            </a:r>
          </a:p>
          <a:p>
            <a:pPr algn="ctr" eaLnBrk="0" fontAlgn="auto" hangingPunct="0">
              <a:spcBef>
                <a:spcPts val="0"/>
              </a:spcBef>
              <a:spcAft>
                <a:spcPts val="0"/>
              </a:spcAft>
              <a:defRPr/>
            </a:pPr>
            <a:r>
              <a:rPr lang="en-US" b="1" dirty="0" smtClean="0">
                <a:cs typeface="Arial" charset="0"/>
              </a:rPr>
              <a:t>&lt;0.5 </a:t>
            </a:r>
            <a:r>
              <a:rPr lang="en-US" b="1" dirty="0" smtClean="0">
                <a:latin typeface="Calibri"/>
                <a:cs typeface="Calibri"/>
              </a:rPr>
              <a:t>°</a:t>
            </a:r>
            <a:r>
              <a:rPr lang="en-US" b="1" dirty="0" smtClean="0">
                <a:cs typeface="Arial" charset="0"/>
              </a:rPr>
              <a:t>C warmer</a:t>
            </a:r>
          </a:p>
          <a:p>
            <a:pPr algn="ctr" eaLnBrk="0" fontAlgn="auto" hangingPunct="0">
              <a:spcBef>
                <a:spcPts val="0"/>
              </a:spcBef>
              <a:spcAft>
                <a:spcPts val="0"/>
              </a:spcAft>
              <a:defRPr/>
            </a:pPr>
            <a:r>
              <a:rPr lang="en-US" b="1" dirty="0" smtClean="0">
                <a:cs typeface="Arial" charset="0"/>
              </a:rPr>
              <a:t>50-75% increase U,TKE</a:t>
            </a:r>
          </a:p>
        </p:txBody>
      </p:sp>
      <p:sp>
        <p:nvSpPr>
          <p:cNvPr id="155" name="TextBox 154"/>
          <p:cNvSpPr txBox="1"/>
          <p:nvPr/>
        </p:nvSpPr>
        <p:spPr>
          <a:xfrm>
            <a:off x="838200" y="3657600"/>
            <a:ext cx="712439" cy="369332"/>
          </a:xfrm>
          <a:prstGeom prst="rect">
            <a:avLst/>
          </a:prstGeom>
          <a:noFill/>
        </p:spPr>
        <p:txBody>
          <a:bodyPr wrap="none" rtlCol="0">
            <a:spAutoFit/>
          </a:bodyPr>
          <a:lstStyle/>
          <a:p>
            <a:r>
              <a:rPr lang="en-US" b="1" dirty="0" smtClean="0"/>
              <a:t>Site 4</a:t>
            </a:r>
            <a:endParaRPr lang="en-US" b="1" dirty="0"/>
          </a:p>
        </p:txBody>
      </p:sp>
      <p:grpSp>
        <p:nvGrpSpPr>
          <p:cNvPr id="5" name="Group 25"/>
          <p:cNvGrpSpPr/>
          <p:nvPr/>
        </p:nvGrpSpPr>
        <p:grpSpPr>
          <a:xfrm>
            <a:off x="685800" y="3429000"/>
            <a:ext cx="152400" cy="304800"/>
            <a:chOff x="1143000" y="4953000"/>
            <a:chExt cx="233032" cy="1371600"/>
          </a:xfrm>
        </p:grpSpPr>
        <p:sp>
          <p:nvSpPr>
            <p:cNvPr id="157" name="Rectangle 156"/>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Straight Connector 157"/>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9" name="TextBox 168"/>
          <p:cNvSpPr txBox="1"/>
          <p:nvPr/>
        </p:nvSpPr>
        <p:spPr>
          <a:xfrm>
            <a:off x="3886200" y="3745468"/>
            <a:ext cx="712439" cy="369332"/>
          </a:xfrm>
          <a:prstGeom prst="rect">
            <a:avLst/>
          </a:prstGeom>
          <a:noFill/>
        </p:spPr>
        <p:txBody>
          <a:bodyPr wrap="none" rtlCol="0">
            <a:spAutoFit/>
          </a:bodyPr>
          <a:lstStyle/>
          <a:p>
            <a:r>
              <a:rPr lang="en-US" b="1" dirty="0" smtClean="0"/>
              <a:t>Site 3</a:t>
            </a:r>
            <a:endParaRPr lang="en-US" b="1" dirty="0"/>
          </a:p>
        </p:txBody>
      </p:sp>
      <p:sp>
        <p:nvSpPr>
          <p:cNvPr id="173" name="Down Arrow 172"/>
          <p:cNvSpPr/>
          <p:nvPr/>
        </p:nvSpPr>
        <p:spPr>
          <a:xfrm>
            <a:off x="152400" y="2983992"/>
            <a:ext cx="5334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grpSp>
        <p:nvGrpSpPr>
          <p:cNvPr id="6" name="Group 175"/>
          <p:cNvGrpSpPr/>
          <p:nvPr/>
        </p:nvGrpSpPr>
        <p:grpSpPr>
          <a:xfrm>
            <a:off x="7908903" y="1897670"/>
            <a:ext cx="701697" cy="1988530"/>
            <a:chOff x="4191000" y="1303945"/>
            <a:chExt cx="1158897" cy="1988530"/>
          </a:xfrm>
        </p:grpSpPr>
        <p:sp>
          <p:nvSpPr>
            <p:cNvPr id="177" name="Diagonal Stripe 176"/>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8" name="Diagonal Stripe 177"/>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7" name="Group 173"/>
            <p:cNvGrpSpPr/>
            <p:nvPr/>
          </p:nvGrpSpPr>
          <p:grpSpPr>
            <a:xfrm>
              <a:off x="4191000" y="1303945"/>
              <a:ext cx="1158897" cy="1988530"/>
              <a:chOff x="4198312" y="1303945"/>
              <a:chExt cx="1158897" cy="1988530"/>
            </a:xfrm>
          </p:grpSpPr>
          <p:sp>
            <p:nvSpPr>
              <p:cNvPr id="180" name="Diagonal Stripe 179"/>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1" name="Can 180"/>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2" name="Rectangle 181"/>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3" name="Pentagon 182"/>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4" name="Circular Arrow 183"/>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5" name="Circular Arrow 184"/>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6" name="Circular Arrow 185"/>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7" name="Curved Down Arrow 186"/>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Curved Down Arrow 187"/>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Curved Down Arrow 188"/>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0" name="Circular Arrow 189"/>
          <p:cNvSpPr/>
          <p:nvPr/>
        </p:nvSpPr>
        <p:spPr>
          <a:xfrm flipH="1">
            <a:off x="6553200" y="1828800"/>
            <a:ext cx="533400" cy="16002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92" name="TextBox 191"/>
          <p:cNvSpPr txBox="1"/>
          <p:nvPr/>
        </p:nvSpPr>
        <p:spPr>
          <a:xfrm>
            <a:off x="2057400" y="1219200"/>
            <a:ext cx="585417" cy="523220"/>
          </a:xfrm>
          <a:prstGeom prst="rect">
            <a:avLst/>
          </a:prstGeom>
          <a:noFill/>
        </p:spPr>
        <p:txBody>
          <a:bodyPr wrap="none" rtlCol="0">
            <a:spAutoFit/>
          </a:bodyPr>
          <a:lstStyle/>
          <a:p>
            <a:r>
              <a:rPr lang="en-US" sz="2800" b="1" dirty="0" smtClean="0">
                <a:solidFill>
                  <a:schemeClr val="accent6">
                    <a:lumMod val="50000"/>
                  </a:schemeClr>
                </a:solidFill>
              </a:rPr>
              <a:t>A1</a:t>
            </a:r>
            <a:endParaRPr lang="en-US" sz="2800" b="1" dirty="0">
              <a:solidFill>
                <a:schemeClr val="accent6">
                  <a:lumMod val="50000"/>
                </a:schemeClr>
              </a:solidFill>
            </a:endParaRPr>
          </a:p>
        </p:txBody>
      </p:sp>
      <p:sp>
        <p:nvSpPr>
          <p:cNvPr id="209" name="TextBox 208"/>
          <p:cNvSpPr txBox="1"/>
          <p:nvPr/>
        </p:nvSpPr>
        <p:spPr>
          <a:xfrm>
            <a:off x="8431561" y="3733800"/>
            <a:ext cx="712439" cy="369332"/>
          </a:xfrm>
          <a:prstGeom prst="rect">
            <a:avLst/>
          </a:prstGeom>
          <a:noFill/>
        </p:spPr>
        <p:txBody>
          <a:bodyPr wrap="none" rtlCol="0">
            <a:spAutoFit/>
          </a:bodyPr>
          <a:lstStyle/>
          <a:p>
            <a:r>
              <a:rPr lang="en-US" b="1" dirty="0" smtClean="0"/>
              <a:t>Site 1</a:t>
            </a:r>
            <a:endParaRPr lang="en-US" b="1" dirty="0"/>
          </a:p>
        </p:txBody>
      </p:sp>
      <p:sp>
        <p:nvSpPr>
          <p:cNvPr id="210" name="TextBox 209"/>
          <p:cNvSpPr txBox="1"/>
          <p:nvPr/>
        </p:nvSpPr>
        <p:spPr>
          <a:xfrm>
            <a:off x="7924800" y="838200"/>
            <a:ext cx="569387" cy="523220"/>
          </a:xfrm>
          <a:prstGeom prst="rect">
            <a:avLst/>
          </a:prstGeom>
          <a:noFill/>
        </p:spPr>
        <p:txBody>
          <a:bodyPr wrap="none" rtlCol="0">
            <a:spAutoFit/>
          </a:bodyPr>
          <a:lstStyle/>
          <a:p>
            <a:r>
              <a:rPr lang="en-US" sz="2800" b="1" dirty="0" smtClean="0">
                <a:solidFill>
                  <a:schemeClr val="accent6">
                    <a:lumMod val="50000"/>
                  </a:schemeClr>
                </a:solidFill>
              </a:rPr>
              <a:t>B2</a:t>
            </a:r>
            <a:endParaRPr lang="en-US" sz="2800" b="1" dirty="0">
              <a:solidFill>
                <a:schemeClr val="accent6">
                  <a:lumMod val="50000"/>
                </a:schemeClr>
              </a:solidFill>
            </a:endParaRPr>
          </a:p>
        </p:txBody>
      </p:sp>
      <p:sp>
        <p:nvSpPr>
          <p:cNvPr id="260" name="Circular Arrow 259"/>
          <p:cNvSpPr/>
          <p:nvPr/>
        </p:nvSpPr>
        <p:spPr>
          <a:xfrm flipH="1">
            <a:off x="5181600" y="1828800"/>
            <a:ext cx="685800" cy="1752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74" name="TextBox 273"/>
          <p:cNvSpPr txBox="1"/>
          <p:nvPr/>
        </p:nvSpPr>
        <p:spPr>
          <a:xfrm>
            <a:off x="7086600" y="3657600"/>
            <a:ext cx="851900" cy="369332"/>
          </a:xfrm>
          <a:prstGeom prst="rect">
            <a:avLst/>
          </a:prstGeom>
          <a:noFill/>
        </p:spPr>
        <p:txBody>
          <a:bodyPr wrap="none" rtlCol="0">
            <a:spAutoFit/>
          </a:bodyPr>
          <a:lstStyle/>
          <a:p>
            <a:r>
              <a:rPr lang="en-US" b="1" dirty="0" smtClean="0"/>
              <a:t>Site 2A</a:t>
            </a:r>
            <a:endParaRPr lang="en-US" b="1" dirty="0"/>
          </a:p>
        </p:txBody>
      </p:sp>
      <p:grpSp>
        <p:nvGrpSpPr>
          <p:cNvPr id="8" name="Group 25"/>
          <p:cNvGrpSpPr/>
          <p:nvPr/>
        </p:nvGrpSpPr>
        <p:grpSpPr>
          <a:xfrm>
            <a:off x="8686800" y="3429000"/>
            <a:ext cx="152400" cy="304800"/>
            <a:chOff x="1143000" y="4953000"/>
            <a:chExt cx="233032" cy="1371600"/>
          </a:xfrm>
        </p:grpSpPr>
        <p:sp>
          <p:nvSpPr>
            <p:cNvPr id="68" name="Rectangle 67"/>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25"/>
          <p:cNvGrpSpPr/>
          <p:nvPr/>
        </p:nvGrpSpPr>
        <p:grpSpPr>
          <a:xfrm>
            <a:off x="7315200" y="3429000"/>
            <a:ext cx="152400" cy="304800"/>
            <a:chOff x="1143000" y="4953000"/>
            <a:chExt cx="233032" cy="1371600"/>
          </a:xfrm>
        </p:grpSpPr>
        <p:sp>
          <p:nvSpPr>
            <p:cNvPr id="262" name="Rectangle 261"/>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3" name="Straight Connector 262"/>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5" name="Down Arrow 274"/>
          <p:cNvSpPr/>
          <p:nvPr/>
        </p:nvSpPr>
        <p:spPr>
          <a:xfrm>
            <a:off x="7010400" y="3124200"/>
            <a:ext cx="2286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276" name="Circular Arrow 275"/>
          <p:cNvSpPr/>
          <p:nvPr/>
        </p:nvSpPr>
        <p:spPr>
          <a:xfrm flipH="1">
            <a:off x="4495800" y="1828800"/>
            <a:ext cx="685800" cy="1905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grpSp>
        <p:nvGrpSpPr>
          <p:cNvPr id="10" name="Group 25"/>
          <p:cNvGrpSpPr/>
          <p:nvPr/>
        </p:nvGrpSpPr>
        <p:grpSpPr>
          <a:xfrm>
            <a:off x="4343400" y="3429000"/>
            <a:ext cx="152400" cy="304800"/>
            <a:chOff x="1143000" y="4953000"/>
            <a:chExt cx="233032" cy="1371600"/>
          </a:xfrm>
        </p:grpSpPr>
        <p:sp>
          <p:nvSpPr>
            <p:cNvPr id="97" name="Rectangle 96"/>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Circular Arrow 276"/>
          <p:cNvSpPr/>
          <p:nvPr/>
        </p:nvSpPr>
        <p:spPr>
          <a:xfrm flipH="1">
            <a:off x="2362200" y="1676400"/>
            <a:ext cx="685800" cy="1447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78" name="Circular Arrow 277"/>
          <p:cNvSpPr/>
          <p:nvPr/>
        </p:nvSpPr>
        <p:spPr>
          <a:xfrm flipH="1">
            <a:off x="1219200" y="1600200"/>
            <a:ext cx="1066800" cy="18288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79" name="Circular Arrow 278"/>
          <p:cNvSpPr/>
          <p:nvPr/>
        </p:nvSpPr>
        <p:spPr>
          <a:xfrm flipH="1">
            <a:off x="381000" y="1524000"/>
            <a:ext cx="1295400" cy="2209800"/>
          </a:xfrm>
          <a:prstGeom prst="circularArrow">
            <a:avLst>
              <a:gd name="adj1" fmla="val 13931"/>
              <a:gd name="adj2" fmla="val 1186860"/>
              <a:gd name="adj3" fmla="val 19870214"/>
              <a:gd name="adj4" fmla="val 97326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80" name="Down Arrow 279"/>
          <p:cNvSpPr/>
          <p:nvPr/>
        </p:nvSpPr>
        <p:spPr>
          <a:xfrm>
            <a:off x="8839200" y="2971800"/>
            <a:ext cx="1524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281" name="Rectangle 280"/>
          <p:cNvSpPr/>
          <p:nvPr/>
        </p:nvSpPr>
        <p:spPr>
          <a:xfrm>
            <a:off x="2514600" y="5334000"/>
            <a:ext cx="2590800" cy="923330"/>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50-75% higher heat flux</a:t>
            </a:r>
          </a:p>
          <a:p>
            <a:pPr algn="ctr" eaLnBrk="0" fontAlgn="auto" hangingPunct="0">
              <a:spcBef>
                <a:spcPts val="0"/>
              </a:spcBef>
              <a:spcAft>
                <a:spcPts val="0"/>
              </a:spcAft>
              <a:defRPr/>
            </a:pPr>
            <a:r>
              <a:rPr lang="en-US" b="1" dirty="0" smtClean="0">
                <a:cs typeface="Arial" charset="0"/>
              </a:rPr>
              <a:t>0.25-0.5 </a:t>
            </a:r>
            <a:r>
              <a:rPr lang="en-US" b="1" dirty="0" smtClean="0">
                <a:latin typeface="Calibri"/>
                <a:cs typeface="Calibri"/>
              </a:rPr>
              <a:t>°</a:t>
            </a:r>
            <a:r>
              <a:rPr lang="en-US" b="1" dirty="0" smtClean="0">
                <a:cs typeface="Arial" charset="0"/>
              </a:rPr>
              <a:t>C warmer</a:t>
            </a:r>
          </a:p>
          <a:p>
            <a:pPr algn="ctr" eaLnBrk="0" fontAlgn="auto" hangingPunct="0">
              <a:spcBef>
                <a:spcPts val="0"/>
              </a:spcBef>
              <a:spcAft>
                <a:spcPts val="0"/>
              </a:spcAft>
              <a:defRPr/>
            </a:pPr>
            <a:r>
              <a:rPr lang="en-US" b="1" dirty="0" smtClean="0">
                <a:cs typeface="Arial" charset="0"/>
              </a:rPr>
              <a:t>25-50% increase U,TKE</a:t>
            </a:r>
          </a:p>
        </p:txBody>
      </p:sp>
      <p:sp>
        <p:nvSpPr>
          <p:cNvPr id="282" name="Rectangle 281"/>
          <p:cNvSpPr/>
          <p:nvPr/>
        </p:nvSpPr>
        <p:spPr>
          <a:xfrm>
            <a:off x="0" y="5334000"/>
            <a:ext cx="2286000" cy="923330"/>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2X ambient heat flux</a:t>
            </a:r>
          </a:p>
          <a:p>
            <a:pPr algn="ctr" eaLnBrk="0" fontAlgn="auto" hangingPunct="0">
              <a:spcBef>
                <a:spcPts val="0"/>
              </a:spcBef>
              <a:spcAft>
                <a:spcPts val="0"/>
              </a:spcAft>
              <a:defRPr/>
            </a:pPr>
            <a:r>
              <a:rPr lang="en-US" b="1" dirty="0" smtClean="0">
                <a:cs typeface="Arial" charset="0"/>
              </a:rPr>
              <a:t>0.5-1.5 </a:t>
            </a:r>
            <a:r>
              <a:rPr lang="en-US" b="1" dirty="0" smtClean="0">
                <a:latin typeface="Calibri"/>
                <a:cs typeface="Calibri"/>
              </a:rPr>
              <a:t>°</a:t>
            </a:r>
            <a:r>
              <a:rPr lang="en-US" b="1" dirty="0" smtClean="0">
                <a:cs typeface="Arial" charset="0"/>
              </a:rPr>
              <a:t>C warmer</a:t>
            </a:r>
          </a:p>
          <a:p>
            <a:pPr algn="ctr" eaLnBrk="0" fontAlgn="auto" hangingPunct="0">
              <a:spcBef>
                <a:spcPts val="0"/>
              </a:spcBef>
              <a:spcAft>
                <a:spcPts val="0"/>
              </a:spcAft>
              <a:defRPr/>
            </a:pPr>
            <a:r>
              <a:rPr lang="en-US" b="1" dirty="0" smtClean="0">
                <a:cs typeface="Arial" charset="0"/>
              </a:rPr>
              <a:t>1.5X increase U,TKE</a:t>
            </a:r>
          </a:p>
        </p:txBody>
      </p:sp>
      <p:sp>
        <p:nvSpPr>
          <p:cNvPr id="283" name="TextBox 282"/>
          <p:cNvSpPr txBox="1"/>
          <p:nvPr/>
        </p:nvSpPr>
        <p:spPr>
          <a:xfrm>
            <a:off x="990600" y="6211669"/>
            <a:ext cx="7438190" cy="646331"/>
          </a:xfrm>
          <a:prstGeom prst="rect">
            <a:avLst/>
          </a:prstGeom>
          <a:noFill/>
        </p:spPr>
        <p:txBody>
          <a:bodyPr wrap="none" rtlCol="0">
            <a:spAutoFit/>
          </a:bodyPr>
          <a:lstStyle/>
          <a:p>
            <a:r>
              <a:rPr lang="en-US" dirty="0" smtClean="0"/>
              <a:t>Wake structure from 1</a:t>
            </a:r>
            <a:r>
              <a:rPr lang="en-US" baseline="30000" dirty="0" smtClean="0"/>
              <a:t>st</a:t>
            </a:r>
            <a:r>
              <a:rPr lang="en-US" dirty="0" smtClean="0"/>
              <a:t> turbine dependent on ambient wind speed, direction</a:t>
            </a:r>
          </a:p>
          <a:p>
            <a:r>
              <a:rPr lang="en-US" dirty="0" smtClean="0"/>
              <a:t>thermal stability, and thrust specification of turbine</a:t>
            </a:r>
            <a:endParaRPr lang="en-US" dirty="0"/>
          </a:p>
        </p:txBody>
      </p:sp>
      <p:cxnSp>
        <p:nvCxnSpPr>
          <p:cNvPr id="285" name="Straight Connector 284"/>
          <p:cNvCxnSpPr/>
          <p:nvPr/>
        </p:nvCxnSpPr>
        <p:spPr>
          <a:xfrm rot="5400000">
            <a:off x="533400" y="4648200"/>
            <a:ext cx="1371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5400000">
            <a:off x="3620294" y="4685506"/>
            <a:ext cx="12954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5400000">
            <a:off x="7086600" y="4648200"/>
            <a:ext cx="1371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8" name="Down Arrow 287"/>
          <p:cNvSpPr/>
          <p:nvPr/>
        </p:nvSpPr>
        <p:spPr>
          <a:xfrm>
            <a:off x="3657600" y="3048000"/>
            <a:ext cx="304800" cy="5974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289" name="Right Arrow 35"/>
          <p:cNvSpPr>
            <a:spLocks noChangeArrowheads="1"/>
          </p:cNvSpPr>
          <p:nvPr/>
        </p:nvSpPr>
        <p:spPr bwMode="auto">
          <a:xfrm rot="10608552">
            <a:off x="7471605" y="3284964"/>
            <a:ext cx="304800" cy="152400"/>
          </a:xfrm>
          <a:prstGeom prst="rightArrow">
            <a:avLst>
              <a:gd name="adj1" fmla="val 50000"/>
              <a:gd name="adj2" fmla="val 49967"/>
            </a:avLst>
          </a:prstGeom>
          <a:solidFill>
            <a:schemeClr val="accent1"/>
          </a:solidFill>
          <a:ln w="9525">
            <a:solidFill>
              <a:schemeClr val="tx1"/>
            </a:solidFill>
            <a:round/>
            <a:headEnd/>
            <a:tailEnd/>
          </a:ln>
        </p:spPr>
        <p:txBody>
          <a:bodyPr/>
          <a:lstStyle/>
          <a:p>
            <a:pPr eaLnBrk="0" hangingPunct="0"/>
            <a:endParaRPr lang="en-US" dirty="0"/>
          </a:p>
        </p:txBody>
      </p:sp>
      <p:sp>
        <p:nvSpPr>
          <p:cNvPr id="290" name="Right Arrow 35"/>
          <p:cNvSpPr>
            <a:spLocks noChangeArrowheads="1"/>
          </p:cNvSpPr>
          <p:nvPr/>
        </p:nvSpPr>
        <p:spPr bwMode="auto">
          <a:xfrm rot="10800000">
            <a:off x="8534400" y="3200400"/>
            <a:ext cx="152400" cy="152400"/>
          </a:xfrm>
          <a:prstGeom prst="rightArrow">
            <a:avLst>
              <a:gd name="adj1" fmla="val 50000"/>
              <a:gd name="adj2" fmla="val 49967"/>
            </a:avLst>
          </a:prstGeom>
          <a:solidFill>
            <a:schemeClr val="accent1"/>
          </a:solidFill>
          <a:ln w="9525">
            <a:solidFill>
              <a:schemeClr val="tx1"/>
            </a:solidFill>
            <a:round/>
            <a:headEnd/>
            <a:tailEnd/>
          </a:ln>
          <a:scene3d>
            <a:camera prst="orthographicFront">
              <a:rot lat="0" lon="0" rev="0"/>
            </a:camera>
            <a:lightRig rig="threePt" dir="t"/>
          </a:scene3d>
        </p:spPr>
        <p:txBody>
          <a:bodyPr/>
          <a:lstStyle/>
          <a:p>
            <a:pPr eaLnBrk="0" hangingPunct="0"/>
            <a:endParaRPr lang="en-US" dirty="0"/>
          </a:p>
        </p:txBody>
      </p:sp>
      <p:sp>
        <p:nvSpPr>
          <p:cNvPr id="291" name="TextBox 290"/>
          <p:cNvSpPr txBox="1"/>
          <p:nvPr/>
        </p:nvSpPr>
        <p:spPr>
          <a:xfrm>
            <a:off x="8077200" y="3279338"/>
            <a:ext cx="476412" cy="646331"/>
          </a:xfrm>
          <a:prstGeom prst="rect">
            <a:avLst/>
          </a:prstGeom>
          <a:noFill/>
        </p:spPr>
        <p:txBody>
          <a:bodyPr wrap="none" rtlCol="0">
            <a:spAutoFit/>
          </a:bodyPr>
          <a:lstStyle/>
          <a:p>
            <a:r>
              <a:rPr lang="en-US" sz="3600" b="1" dirty="0" smtClean="0">
                <a:solidFill>
                  <a:srgbClr val="0070C0"/>
                </a:solidFill>
              </a:rPr>
              <a:t>H</a:t>
            </a:r>
            <a:endParaRPr lang="en-US" sz="3600" b="1" dirty="0">
              <a:solidFill>
                <a:srgbClr val="0070C0"/>
              </a:solidFill>
            </a:endParaRPr>
          </a:p>
        </p:txBody>
      </p:sp>
      <p:sp>
        <p:nvSpPr>
          <p:cNvPr id="292" name="TextBox 291"/>
          <p:cNvSpPr txBox="1"/>
          <p:nvPr/>
        </p:nvSpPr>
        <p:spPr>
          <a:xfrm>
            <a:off x="7696200" y="3276600"/>
            <a:ext cx="380232" cy="646331"/>
          </a:xfrm>
          <a:prstGeom prst="rect">
            <a:avLst/>
          </a:prstGeom>
          <a:noFill/>
        </p:spPr>
        <p:txBody>
          <a:bodyPr wrap="none" rtlCol="0">
            <a:spAutoFit/>
          </a:bodyPr>
          <a:lstStyle/>
          <a:p>
            <a:r>
              <a:rPr lang="en-US" sz="3600" b="1" dirty="0" smtClean="0">
                <a:solidFill>
                  <a:srgbClr val="FF0000"/>
                </a:solidFill>
              </a:rPr>
              <a:t>L</a:t>
            </a:r>
            <a:endParaRPr lang="en-US" sz="3600" b="1" dirty="0">
              <a:solidFill>
                <a:srgbClr val="FF0000"/>
              </a:solidFill>
            </a:endParaRPr>
          </a:p>
        </p:txBody>
      </p:sp>
      <p:sp>
        <p:nvSpPr>
          <p:cNvPr id="293" name="TextBox 292"/>
          <p:cNvSpPr txBox="1"/>
          <p:nvPr/>
        </p:nvSpPr>
        <p:spPr>
          <a:xfrm>
            <a:off x="7772400" y="2209800"/>
            <a:ext cx="380232" cy="646331"/>
          </a:xfrm>
          <a:prstGeom prst="rect">
            <a:avLst/>
          </a:prstGeom>
          <a:noFill/>
        </p:spPr>
        <p:txBody>
          <a:bodyPr wrap="none" rtlCol="0">
            <a:spAutoFit/>
          </a:bodyPr>
          <a:lstStyle/>
          <a:p>
            <a:r>
              <a:rPr lang="en-US" sz="3600" b="1" dirty="0" smtClean="0">
                <a:solidFill>
                  <a:srgbClr val="FF0000"/>
                </a:solidFill>
              </a:rPr>
              <a:t>L</a:t>
            </a:r>
            <a:endParaRPr lang="en-US" sz="3600" b="1" dirty="0">
              <a:solidFill>
                <a:srgbClr val="FF0000"/>
              </a:solidFill>
            </a:endParaRPr>
          </a:p>
        </p:txBody>
      </p:sp>
      <p:sp>
        <p:nvSpPr>
          <p:cNvPr id="294" name="TextBox 293"/>
          <p:cNvSpPr txBox="1"/>
          <p:nvPr/>
        </p:nvSpPr>
        <p:spPr>
          <a:xfrm>
            <a:off x="8229600" y="2209800"/>
            <a:ext cx="476412" cy="646331"/>
          </a:xfrm>
          <a:prstGeom prst="rect">
            <a:avLst/>
          </a:prstGeom>
          <a:noFill/>
        </p:spPr>
        <p:txBody>
          <a:bodyPr wrap="none" rtlCol="0">
            <a:spAutoFit/>
          </a:bodyPr>
          <a:lstStyle/>
          <a:p>
            <a:r>
              <a:rPr lang="en-US" sz="3600" b="1" dirty="0" smtClean="0">
                <a:solidFill>
                  <a:srgbClr val="0070C0"/>
                </a:solidFill>
              </a:rPr>
              <a:t>H</a:t>
            </a:r>
            <a:endParaRPr lang="en-US" sz="3600" b="1" dirty="0">
              <a:solidFill>
                <a:srgbClr val="0070C0"/>
              </a:solidFill>
            </a:endParaRPr>
          </a:p>
        </p:txBody>
      </p:sp>
      <p:sp>
        <p:nvSpPr>
          <p:cNvPr id="295" name="TextBox 294"/>
          <p:cNvSpPr txBox="1"/>
          <p:nvPr/>
        </p:nvSpPr>
        <p:spPr>
          <a:xfrm>
            <a:off x="0" y="3581400"/>
            <a:ext cx="629788" cy="369332"/>
          </a:xfrm>
          <a:prstGeom prst="rect">
            <a:avLst/>
          </a:prstGeom>
          <a:noFill/>
        </p:spPr>
        <p:txBody>
          <a:bodyPr wrap="none" rtlCol="0">
            <a:spAutoFit/>
          </a:bodyPr>
          <a:lstStyle/>
          <a:p>
            <a:r>
              <a:rPr lang="en-US" dirty="0" smtClean="0"/>
              <a:t>Heat</a:t>
            </a:r>
            <a:endParaRPr lang="en-US" dirty="0"/>
          </a:p>
        </p:txBody>
      </p:sp>
      <p:sp>
        <p:nvSpPr>
          <p:cNvPr id="296" name="TextBox 295"/>
          <p:cNvSpPr txBox="1"/>
          <p:nvPr/>
        </p:nvSpPr>
        <p:spPr>
          <a:xfrm>
            <a:off x="3485012" y="3581400"/>
            <a:ext cx="629788" cy="369332"/>
          </a:xfrm>
          <a:prstGeom prst="rect">
            <a:avLst/>
          </a:prstGeom>
          <a:noFill/>
        </p:spPr>
        <p:txBody>
          <a:bodyPr wrap="none" rtlCol="0">
            <a:spAutoFit/>
          </a:bodyPr>
          <a:lstStyle/>
          <a:p>
            <a:r>
              <a:rPr lang="en-US" dirty="0" smtClean="0"/>
              <a:t>Heat</a:t>
            </a:r>
            <a:endParaRPr lang="en-US" dirty="0"/>
          </a:p>
        </p:txBody>
      </p:sp>
      <p:sp>
        <p:nvSpPr>
          <p:cNvPr id="297" name="TextBox 296"/>
          <p:cNvSpPr txBox="1"/>
          <p:nvPr/>
        </p:nvSpPr>
        <p:spPr>
          <a:xfrm>
            <a:off x="6533012" y="3581400"/>
            <a:ext cx="629788" cy="369332"/>
          </a:xfrm>
          <a:prstGeom prst="rect">
            <a:avLst/>
          </a:prstGeom>
          <a:noFill/>
        </p:spPr>
        <p:txBody>
          <a:bodyPr wrap="none" rtlCol="0">
            <a:spAutoFit/>
          </a:bodyPr>
          <a:lstStyle/>
          <a:p>
            <a:r>
              <a:rPr lang="en-US" dirty="0" smtClean="0"/>
              <a:t>Heat</a:t>
            </a:r>
            <a:endParaRPr lang="en-US" dirty="0"/>
          </a:p>
        </p:txBody>
      </p:sp>
      <p:grpSp>
        <p:nvGrpSpPr>
          <p:cNvPr id="122" name="Group 25"/>
          <p:cNvGrpSpPr/>
          <p:nvPr/>
        </p:nvGrpSpPr>
        <p:grpSpPr>
          <a:xfrm>
            <a:off x="6400800" y="3429000"/>
            <a:ext cx="152400" cy="304800"/>
            <a:chOff x="1143000" y="4953000"/>
            <a:chExt cx="233032" cy="1371600"/>
          </a:xfrm>
        </p:grpSpPr>
        <p:sp>
          <p:nvSpPr>
            <p:cNvPr id="123" name="Rectangle 122"/>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4" name="Straight Connector 123"/>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6" name="TextBox 135"/>
          <p:cNvSpPr txBox="1"/>
          <p:nvPr/>
        </p:nvSpPr>
        <p:spPr>
          <a:xfrm>
            <a:off x="5715000" y="3657600"/>
            <a:ext cx="842282" cy="369332"/>
          </a:xfrm>
          <a:prstGeom prst="rect">
            <a:avLst/>
          </a:prstGeom>
          <a:noFill/>
        </p:spPr>
        <p:txBody>
          <a:bodyPr wrap="none" rtlCol="0">
            <a:spAutoFit/>
          </a:bodyPr>
          <a:lstStyle/>
          <a:p>
            <a:r>
              <a:rPr lang="en-US" b="1" dirty="0" smtClean="0"/>
              <a:t>Site 2B</a:t>
            </a:r>
            <a:endParaRPr lang="en-US" b="1" dirty="0"/>
          </a:p>
        </p:txBody>
      </p:sp>
      <p:sp>
        <p:nvSpPr>
          <p:cNvPr id="137" name="Rectangle 136"/>
          <p:cNvSpPr/>
          <p:nvPr/>
        </p:nvSpPr>
        <p:spPr>
          <a:xfrm>
            <a:off x="5029200" y="4343400"/>
            <a:ext cx="2133600" cy="923330"/>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&lt;25% higher Heat </a:t>
            </a:r>
          </a:p>
          <a:p>
            <a:pPr algn="ctr" eaLnBrk="0" fontAlgn="auto" hangingPunct="0">
              <a:spcBef>
                <a:spcPts val="0"/>
              </a:spcBef>
              <a:spcAft>
                <a:spcPts val="0"/>
              </a:spcAft>
              <a:defRPr/>
            </a:pPr>
            <a:r>
              <a:rPr lang="en-US" b="1" dirty="0" smtClean="0">
                <a:cs typeface="Arial" charset="0"/>
              </a:rPr>
              <a:t>&lt;0.25 </a:t>
            </a:r>
            <a:r>
              <a:rPr lang="en-US" b="1" dirty="0" smtClean="0">
                <a:latin typeface="Calibri"/>
                <a:cs typeface="Calibri"/>
              </a:rPr>
              <a:t>°</a:t>
            </a:r>
            <a:r>
              <a:rPr lang="en-US" b="1" dirty="0" smtClean="0">
                <a:cs typeface="Arial" charset="0"/>
              </a:rPr>
              <a:t>C warmer</a:t>
            </a:r>
          </a:p>
          <a:p>
            <a:pPr algn="ctr" eaLnBrk="0" fontAlgn="auto" hangingPunct="0">
              <a:spcBef>
                <a:spcPts val="0"/>
              </a:spcBef>
              <a:spcAft>
                <a:spcPts val="0"/>
              </a:spcAft>
              <a:defRPr/>
            </a:pPr>
            <a:r>
              <a:rPr lang="en-US" b="1" dirty="0" smtClean="0">
                <a:cs typeface="Arial" charset="0"/>
              </a:rPr>
              <a:t>&lt;25% increase U,TKE</a:t>
            </a:r>
          </a:p>
        </p:txBody>
      </p:sp>
      <p:cxnSp>
        <p:nvCxnSpPr>
          <p:cNvPr id="143" name="Straight Connector 142"/>
          <p:cNvCxnSpPr/>
          <p:nvPr/>
        </p:nvCxnSpPr>
        <p:spPr>
          <a:xfrm rot="5400000">
            <a:off x="5981700" y="4152900"/>
            <a:ext cx="381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b="1" dirty="0" smtClean="0">
                <a:solidFill>
                  <a:srgbClr val="0000FF"/>
                </a:solidFill>
              </a:rPr>
              <a:t>NIGHT: MERGED WAKE Projection </a:t>
            </a:r>
            <a:endParaRPr lang="en-US" sz="3600" dirty="0"/>
          </a:p>
        </p:txBody>
      </p:sp>
      <p:cxnSp>
        <p:nvCxnSpPr>
          <p:cNvPr id="57" name="Straight Connector 56"/>
          <p:cNvCxnSpPr/>
          <p:nvPr/>
        </p:nvCxnSpPr>
        <p:spPr>
          <a:xfrm>
            <a:off x="2819400" y="3733800"/>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bwMode="auto">
          <a:xfrm>
            <a:off x="0" y="2514600"/>
            <a:ext cx="9144000" cy="23622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grpSp>
        <p:nvGrpSpPr>
          <p:cNvPr id="3" name="Group 174"/>
          <p:cNvGrpSpPr/>
          <p:nvPr/>
        </p:nvGrpSpPr>
        <p:grpSpPr>
          <a:xfrm>
            <a:off x="762000" y="2514600"/>
            <a:ext cx="761999" cy="1988530"/>
            <a:chOff x="4191000" y="1303945"/>
            <a:chExt cx="1158897" cy="1988530"/>
          </a:xfrm>
        </p:grpSpPr>
        <p:sp>
          <p:nvSpPr>
            <p:cNvPr id="60" name="Diagonal Stripe 59"/>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2" name="Diagonal Stripe 61"/>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4" name="Group 173"/>
            <p:cNvGrpSpPr/>
            <p:nvPr/>
          </p:nvGrpSpPr>
          <p:grpSpPr>
            <a:xfrm>
              <a:off x="4191000" y="1303945"/>
              <a:ext cx="1158897" cy="1988530"/>
              <a:chOff x="4198312" y="1303945"/>
              <a:chExt cx="1158897" cy="1988530"/>
            </a:xfrm>
          </p:grpSpPr>
          <p:sp>
            <p:nvSpPr>
              <p:cNvPr id="61" name="Diagonal Stripe 60"/>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63" name="Can 62"/>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4" name="Rectangle 63"/>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65" name="Pentagon 64"/>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80" name="Circular Arrow 79"/>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1" name="Circular Arrow 80"/>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2" name="Circular Arrow 81"/>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84" name="Curved Down Arrow 83"/>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Curved Down Arrow 84"/>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Curved Down Arrow 85"/>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89" name="Circular Arrow 88"/>
          <p:cNvSpPr/>
          <p:nvPr/>
        </p:nvSpPr>
        <p:spPr>
          <a:xfrm flipH="1">
            <a:off x="7543800" y="685800"/>
            <a:ext cx="533400" cy="1447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0" name="Circular Arrow 89"/>
          <p:cNvSpPr/>
          <p:nvPr/>
        </p:nvSpPr>
        <p:spPr>
          <a:xfrm flipH="1">
            <a:off x="2895600" y="1295400"/>
            <a:ext cx="685800" cy="1066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1" name="Circular Arrow 90"/>
          <p:cNvSpPr/>
          <p:nvPr/>
        </p:nvSpPr>
        <p:spPr>
          <a:xfrm flipH="1">
            <a:off x="6934200" y="609600"/>
            <a:ext cx="685800" cy="1676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92" name="Circular Arrow 91"/>
          <p:cNvSpPr/>
          <p:nvPr/>
        </p:nvSpPr>
        <p:spPr>
          <a:xfrm flipH="1">
            <a:off x="3886200" y="1524000"/>
            <a:ext cx="762000" cy="1143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32" name="Circular Arrow 131"/>
          <p:cNvSpPr/>
          <p:nvPr/>
        </p:nvSpPr>
        <p:spPr>
          <a:xfrm flipH="1">
            <a:off x="4267200" y="2133600"/>
            <a:ext cx="762000" cy="990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38" name="Rectangle 137"/>
          <p:cNvSpPr/>
          <p:nvPr/>
        </p:nvSpPr>
        <p:spPr>
          <a:xfrm>
            <a:off x="4495800" y="5791200"/>
            <a:ext cx="4648200" cy="923330"/>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Surface –wake interaction resumes several turbine lines downstream when a wake-boundary layer sheet has developed?</a:t>
            </a:r>
          </a:p>
        </p:txBody>
      </p:sp>
      <p:sp>
        <p:nvSpPr>
          <p:cNvPr id="155" name="TextBox 154"/>
          <p:cNvSpPr txBox="1"/>
          <p:nvPr/>
        </p:nvSpPr>
        <p:spPr>
          <a:xfrm>
            <a:off x="1295400" y="4419600"/>
            <a:ext cx="712439" cy="369332"/>
          </a:xfrm>
          <a:prstGeom prst="rect">
            <a:avLst/>
          </a:prstGeom>
          <a:noFill/>
        </p:spPr>
        <p:txBody>
          <a:bodyPr wrap="none" rtlCol="0">
            <a:spAutoFit/>
          </a:bodyPr>
          <a:lstStyle/>
          <a:p>
            <a:r>
              <a:rPr lang="en-US" b="1" dirty="0" smtClean="0"/>
              <a:t>Site 4</a:t>
            </a:r>
            <a:endParaRPr lang="en-US" b="1" dirty="0"/>
          </a:p>
        </p:txBody>
      </p:sp>
      <p:sp>
        <p:nvSpPr>
          <p:cNvPr id="169" name="TextBox 168"/>
          <p:cNvSpPr txBox="1"/>
          <p:nvPr/>
        </p:nvSpPr>
        <p:spPr>
          <a:xfrm>
            <a:off x="2286000" y="4419600"/>
            <a:ext cx="712439" cy="369332"/>
          </a:xfrm>
          <a:prstGeom prst="rect">
            <a:avLst/>
          </a:prstGeom>
          <a:noFill/>
        </p:spPr>
        <p:txBody>
          <a:bodyPr wrap="none" rtlCol="0">
            <a:spAutoFit/>
          </a:bodyPr>
          <a:lstStyle/>
          <a:p>
            <a:r>
              <a:rPr lang="en-US" b="1" dirty="0" smtClean="0"/>
              <a:t>Site 3</a:t>
            </a:r>
            <a:endParaRPr lang="en-US" b="1" dirty="0"/>
          </a:p>
        </p:txBody>
      </p:sp>
      <p:sp>
        <p:nvSpPr>
          <p:cNvPr id="173" name="Down Arrow 172"/>
          <p:cNvSpPr/>
          <p:nvPr/>
        </p:nvSpPr>
        <p:spPr>
          <a:xfrm>
            <a:off x="228600" y="3898392"/>
            <a:ext cx="152400" cy="2926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grpSp>
        <p:nvGrpSpPr>
          <p:cNvPr id="5" name="Group 175"/>
          <p:cNvGrpSpPr/>
          <p:nvPr/>
        </p:nvGrpSpPr>
        <p:grpSpPr>
          <a:xfrm>
            <a:off x="8305800" y="1219200"/>
            <a:ext cx="701697" cy="1988530"/>
            <a:chOff x="4191000" y="1303945"/>
            <a:chExt cx="1158897" cy="1988530"/>
          </a:xfrm>
        </p:grpSpPr>
        <p:sp>
          <p:nvSpPr>
            <p:cNvPr id="177" name="Diagonal Stripe 176"/>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8" name="Diagonal Stripe 177"/>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6" name="Group 173"/>
            <p:cNvGrpSpPr/>
            <p:nvPr/>
          </p:nvGrpSpPr>
          <p:grpSpPr>
            <a:xfrm>
              <a:off x="4191000" y="1303945"/>
              <a:ext cx="1158897" cy="1988530"/>
              <a:chOff x="4198312" y="1303945"/>
              <a:chExt cx="1158897" cy="1988530"/>
            </a:xfrm>
          </p:grpSpPr>
          <p:sp>
            <p:nvSpPr>
              <p:cNvPr id="180" name="Diagonal Stripe 179"/>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1" name="Can 180"/>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2" name="Rectangle 181"/>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3" name="Pentagon 182"/>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84" name="Circular Arrow 183"/>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5" name="Circular Arrow 184"/>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6" name="Circular Arrow 185"/>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87" name="Curved Down Arrow 186"/>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Curved Down Arrow 187"/>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Curved Down Arrow 188"/>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0" name="Circular Arrow 189"/>
          <p:cNvSpPr/>
          <p:nvPr/>
        </p:nvSpPr>
        <p:spPr>
          <a:xfrm flipH="1">
            <a:off x="6172200" y="609600"/>
            <a:ext cx="838200" cy="1752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192" name="TextBox 191"/>
          <p:cNvSpPr txBox="1"/>
          <p:nvPr/>
        </p:nvSpPr>
        <p:spPr>
          <a:xfrm>
            <a:off x="762000" y="4419600"/>
            <a:ext cx="585417" cy="523220"/>
          </a:xfrm>
          <a:prstGeom prst="rect">
            <a:avLst/>
          </a:prstGeom>
          <a:noFill/>
        </p:spPr>
        <p:txBody>
          <a:bodyPr wrap="none" rtlCol="0">
            <a:spAutoFit/>
          </a:bodyPr>
          <a:lstStyle/>
          <a:p>
            <a:r>
              <a:rPr lang="en-US" sz="2800" b="1" dirty="0" smtClean="0">
                <a:solidFill>
                  <a:schemeClr val="accent6">
                    <a:lumMod val="50000"/>
                  </a:schemeClr>
                </a:solidFill>
              </a:rPr>
              <a:t>A1</a:t>
            </a:r>
            <a:endParaRPr lang="en-US" sz="2800" b="1" dirty="0">
              <a:solidFill>
                <a:schemeClr val="accent6">
                  <a:lumMod val="50000"/>
                </a:schemeClr>
              </a:solidFill>
            </a:endParaRPr>
          </a:p>
        </p:txBody>
      </p:sp>
      <p:sp>
        <p:nvSpPr>
          <p:cNvPr id="209" name="TextBox 208"/>
          <p:cNvSpPr txBox="1"/>
          <p:nvPr/>
        </p:nvSpPr>
        <p:spPr>
          <a:xfrm>
            <a:off x="4343400" y="4419600"/>
            <a:ext cx="712439" cy="369332"/>
          </a:xfrm>
          <a:prstGeom prst="rect">
            <a:avLst/>
          </a:prstGeom>
          <a:noFill/>
        </p:spPr>
        <p:txBody>
          <a:bodyPr wrap="none" rtlCol="0">
            <a:spAutoFit/>
          </a:bodyPr>
          <a:lstStyle/>
          <a:p>
            <a:r>
              <a:rPr lang="en-US" b="1" dirty="0" smtClean="0"/>
              <a:t>Site 1</a:t>
            </a:r>
            <a:endParaRPr lang="en-US" b="1" dirty="0"/>
          </a:p>
        </p:txBody>
      </p:sp>
      <p:sp>
        <p:nvSpPr>
          <p:cNvPr id="274" name="TextBox 273"/>
          <p:cNvSpPr txBox="1"/>
          <p:nvPr/>
        </p:nvSpPr>
        <p:spPr>
          <a:xfrm>
            <a:off x="2971800" y="4419600"/>
            <a:ext cx="712439" cy="369332"/>
          </a:xfrm>
          <a:prstGeom prst="rect">
            <a:avLst/>
          </a:prstGeom>
          <a:noFill/>
        </p:spPr>
        <p:txBody>
          <a:bodyPr wrap="none" rtlCol="0">
            <a:spAutoFit/>
          </a:bodyPr>
          <a:lstStyle/>
          <a:p>
            <a:r>
              <a:rPr lang="en-US" b="1" dirty="0" smtClean="0"/>
              <a:t>Site 2</a:t>
            </a:r>
            <a:endParaRPr lang="en-US" b="1" dirty="0"/>
          </a:p>
        </p:txBody>
      </p:sp>
      <p:grpSp>
        <p:nvGrpSpPr>
          <p:cNvPr id="7" name="Group 25"/>
          <p:cNvGrpSpPr/>
          <p:nvPr/>
        </p:nvGrpSpPr>
        <p:grpSpPr>
          <a:xfrm>
            <a:off x="4495800" y="4267200"/>
            <a:ext cx="76200" cy="152400"/>
            <a:chOff x="1143000" y="4953000"/>
            <a:chExt cx="233032" cy="1371600"/>
          </a:xfrm>
        </p:grpSpPr>
        <p:sp>
          <p:nvSpPr>
            <p:cNvPr id="262" name="Rectangle 261"/>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3" name="Straight Connector 262"/>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6" name="Circular Arrow 275"/>
          <p:cNvSpPr/>
          <p:nvPr/>
        </p:nvSpPr>
        <p:spPr>
          <a:xfrm flipH="1">
            <a:off x="4267200" y="1219200"/>
            <a:ext cx="990600" cy="1295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77" name="Circular Arrow 276"/>
          <p:cNvSpPr/>
          <p:nvPr/>
        </p:nvSpPr>
        <p:spPr>
          <a:xfrm flipH="1">
            <a:off x="3124200" y="2667000"/>
            <a:ext cx="685800" cy="12192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78" name="Circular Arrow 277"/>
          <p:cNvSpPr/>
          <p:nvPr/>
        </p:nvSpPr>
        <p:spPr>
          <a:xfrm flipH="1">
            <a:off x="2590800" y="1752600"/>
            <a:ext cx="838200" cy="6858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79" name="Circular Arrow 278"/>
          <p:cNvSpPr/>
          <p:nvPr/>
        </p:nvSpPr>
        <p:spPr>
          <a:xfrm flipH="1">
            <a:off x="4724400" y="685800"/>
            <a:ext cx="914400" cy="1371600"/>
          </a:xfrm>
          <a:prstGeom prst="circularArrow">
            <a:avLst>
              <a:gd name="adj1" fmla="val 13931"/>
              <a:gd name="adj2" fmla="val 1186860"/>
              <a:gd name="adj3" fmla="val 19870214"/>
              <a:gd name="adj4" fmla="val 97326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282" name="Rectangle 281"/>
          <p:cNvSpPr/>
          <p:nvPr/>
        </p:nvSpPr>
        <p:spPr>
          <a:xfrm>
            <a:off x="381000" y="5791200"/>
            <a:ext cx="3657600" cy="923330"/>
          </a:xfrm>
          <a:prstGeom prst="rect">
            <a:avLst/>
          </a:prstGeom>
          <a:ln w="25400">
            <a:solidFill>
              <a:srgbClr val="FF0000"/>
            </a:solidFill>
          </a:ln>
        </p:spPr>
        <p:txBody>
          <a:bodyPr wrap="square">
            <a:spAutoFit/>
          </a:bodyPr>
          <a:lstStyle/>
          <a:p>
            <a:pPr algn="ctr" eaLnBrk="0" fontAlgn="auto" hangingPunct="0">
              <a:spcBef>
                <a:spcPts val="0"/>
              </a:spcBef>
              <a:spcAft>
                <a:spcPts val="0"/>
              </a:spcAft>
              <a:defRPr/>
            </a:pPr>
            <a:r>
              <a:rPr lang="en-US" b="1" dirty="0" smtClean="0">
                <a:cs typeface="Arial" charset="0"/>
              </a:rPr>
              <a:t>Negligible downwind-upwind differences in surface aerodynamic and scalar fluxes</a:t>
            </a:r>
          </a:p>
        </p:txBody>
      </p:sp>
      <p:sp>
        <p:nvSpPr>
          <p:cNvPr id="283" name="TextBox 282"/>
          <p:cNvSpPr txBox="1"/>
          <p:nvPr/>
        </p:nvSpPr>
        <p:spPr>
          <a:xfrm>
            <a:off x="304800" y="4953000"/>
            <a:ext cx="8539774" cy="646331"/>
          </a:xfrm>
          <a:prstGeom prst="rect">
            <a:avLst/>
          </a:prstGeom>
          <a:noFill/>
        </p:spPr>
        <p:txBody>
          <a:bodyPr wrap="none" rtlCol="0">
            <a:spAutoFit/>
          </a:bodyPr>
          <a:lstStyle/>
          <a:p>
            <a:r>
              <a:rPr lang="en-US" dirty="0" smtClean="0"/>
              <a:t>Turbine eddies become smaller and smaller after passing through additional turbine lines</a:t>
            </a:r>
          </a:p>
          <a:p>
            <a:r>
              <a:rPr lang="en-US" dirty="0" smtClean="0"/>
              <a:t>Merged wakes dissipate energy therein and are unable to change surface  fluxes</a:t>
            </a:r>
          </a:p>
        </p:txBody>
      </p:sp>
      <p:grpSp>
        <p:nvGrpSpPr>
          <p:cNvPr id="8" name="Group 174"/>
          <p:cNvGrpSpPr/>
          <p:nvPr/>
        </p:nvGrpSpPr>
        <p:grpSpPr>
          <a:xfrm>
            <a:off x="6019800" y="1371600"/>
            <a:ext cx="761999" cy="1988530"/>
            <a:chOff x="4191000" y="1303945"/>
            <a:chExt cx="1158897" cy="1988530"/>
          </a:xfrm>
        </p:grpSpPr>
        <p:sp>
          <p:nvSpPr>
            <p:cNvPr id="110" name="Diagonal Stripe 109"/>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11" name="Diagonal Stripe 110"/>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9" name="Group 173"/>
            <p:cNvGrpSpPr/>
            <p:nvPr/>
          </p:nvGrpSpPr>
          <p:grpSpPr>
            <a:xfrm>
              <a:off x="4191000" y="1303945"/>
              <a:ext cx="1158897" cy="1988530"/>
              <a:chOff x="4198312" y="1303945"/>
              <a:chExt cx="1158897" cy="1988530"/>
            </a:xfrm>
          </p:grpSpPr>
          <p:sp>
            <p:nvSpPr>
              <p:cNvPr id="113" name="Diagonal Stripe 112"/>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14" name="Can 113"/>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15" name="Rectangle 114"/>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16" name="Pentagon 115"/>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17" name="Circular Arrow 116"/>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18" name="Circular Arrow 117"/>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19" name="Circular Arrow 118"/>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20" name="Curved Down Arrow 119"/>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1" name="Curved Down Arrow 120"/>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2" name="Curved Down Arrow 121"/>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0" name="Group 174"/>
          <p:cNvGrpSpPr/>
          <p:nvPr/>
        </p:nvGrpSpPr>
        <p:grpSpPr>
          <a:xfrm>
            <a:off x="3276600" y="1295400"/>
            <a:ext cx="761999" cy="1988530"/>
            <a:chOff x="4191000" y="1303945"/>
            <a:chExt cx="1158897" cy="1988530"/>
          </a:xfrm>
        </p:grpSpPr>
        <p:sp>
          <p:nvSpPr>
            <p:cNvPr id="124" name="Diagonal Stripe 123"/>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25" name="Diagonal Stripe 124"/>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11" name="Group 173"/>
            <p:cNvGrpSpPr/>
            <p:nvPr/>
          </p:nvGrpSpPr>
          <p:grpSpPr>
            <a:xfrm>
              <a:off x="4191000" y="1303945"/>
              <a:ext cx="1158897" cy="1988530"/>
              <a:chOff x="4198312" y="1303945"/>
              <a:chExt cx="1158897" cy="1988530"/>
            </a:xfrm>
          </p:grpSpPr>
          <p:sp>
            <p:nvSpPr>
              <p:cNvPr id="127" name="Diagonal Stripe 126"/>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28" name="Can 127"/>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29" name="Rectangle 128"/>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30" name="Pentagon 129"/>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31" name="Circular Arrow 130"/>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33" name="Circular Arrow 132"/>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34" name="Circular Arrow 133"/>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35" name="Curved Down Arrow 134"/>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6" name="Curved Down Arrow 135"/>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7" name="Curved Down Arrow 136"/>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2" name="Group 174"/>
          <p:cNvGrpSpPr/>
          <p:nvPr/>
        </p:nvGrpSpPr>
        <p:grpSpPr>
          <a:xfrm>
            <a:off x="7848600" y="762000"/>
            <a:ext cx="761999" cy="1988530"/>
            <a:chOff x="4191000" y="1303945"/>
            <a:chExt cx="1158897" cy="1988530"/>
          </a:xfrm>
        </p:grpSpPr>
        <p:sp>
          <p:nvSpPr>
            <p:cNvPr id="140" name="Diagonal Stripe 139"/>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41" name="Diagonal Stripe 140"/>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13" name="Group 173"/>
            <p:cNvGrpSpPr/>
            <p:nvPr/>
          </p:nvGrpSpPr>
          <p:grpSpPr>
            <a:xfrm>
              <a:off x="4191000" y="1303945"/>
              <a:ext cx="1158897" cy="1988530"/>
              <a:chOff x="4198312" y="1303945"/>
              <a:chExt cx="1158897" cy="1988530"/>
            </a:xfrm>
          </p:grpSpPr>
          <p:sp>
            <p:nvSpPr>
              <p:cNvPr id="143" name="Diagonal Stripe 142"/>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44" name="Can 143"/>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45" name="Rectangle 144"/>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46" name="Pentagon 145"/>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47" name="Circular Arrow 146"/>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48" name="Circular Arrow 147"/>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49" name="Circular Arrow 148"/>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50" name="Curved Down Arrow 149"/>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1" name="Curved Down Arrow 150"/>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2" name="Curved Down Arrow 151"/>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4" name="Group 174"/>
          <p:cNvGrpSpPr/>
          <p:nvPr/>
        </p:nvGrpSpPr>
        <p:grpSpPr>
          <a:xfrm>
            <a:off x="5715000" y="914400"/>
            <a:ext cx="761999" cy="1988530"/>
            <a:chOff x="4191000" y="1303945"/>
            <a:chExt cx="1158897" cy="1988530"/>
          </a:xfrm>
        </p:grpSpPr>
        <p:sp>
          <p:nvSpPr>
            <p:cNvPr id="154" name="Diagonal Stripe 153"/>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56" name="Diagonal Stripe 155"/>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15" name="Group 173"/>
            <p:cNvGrpSpPr/>
            <p:nvPr/>
          </p:nvGrpSpPr>
          <p:grpSpPr>
            <a:xfrm>
              <a:off x="4191000" y="1303945"/>
              <a:ext cx="1158897" cy="1988530"/>
              <a:chOff x="4198312" y="1303945"/>
              <a:chExt cx="1158897" cy="1988530"/>
            </a:xfrm>
          </p:grpSpPr>
          <p:sp>
            <p:nvSpPr>
              <p:cNvPr id="171" name="Diagonal Stripe 170"/>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2" name="Can 171"/>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74" name="Rectangle 173"/>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75" name="Pentagon 174"/>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176" name="Circular Arrow 175"/>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79" name="Circular Arrow 178"/>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91" name="Circular Arrow 190"/>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93" name="Curved Down Arrow 192"/>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4" name="Curved Down Arrow 193"/>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5" name="Curved Down Arrow 194"/>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6" name="Group 174"/>
          <p:cNvGrpSpPr/>
          <p:nvPr/>
        </p:nvGrpSpPr>
        <p:grpSpPr>
          <a:xfrm>
            <a:off x="6400800" y="1752600"/>
            <a:ext cx="761999" cy="1988530"/>
            <a:chOff x="4191000" y="1303945"/>
            <a:chExt cx="1158897" cy="1988530"/>
          </a:xfrm>
        </p:grpSpPr>
        <p:sp>
          <p:nvSpPr>
            <p:cNvPr id="197" name="Diagonal Stripe 196"/>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198" name="Diagonal Stripe 197"/>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17" name="Group 173"/>
            <p:cNvGrpSpPr/>
            <p:nvPr/>
          </p:nvGrpSpPr>
          <p:grpSpPr>
            <a:xfrm>
              <a:off x="4191000" y="1303945"/>
              <a:ext cx="1158897" cy="1988530"/>
              <a:chOff x="4198312" y="1303945"/>
              <a:chExt cx="1158897" cy="1988530"/>
            </a:xfrm>
          </p:grpSpPr>
          <p:sp>
            <p:nvSpPr>
              <p:cNvPr id="200" name="Diagonal Stripe 199"/>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01" name="Can 200"/>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02" name="Rectangle 201"/>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03" name="Pentagon 202"/>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04" name="Circular Arrow 203"/>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05" name="Circular Arrow 204"/>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06" name="Circular Arrow 205"/>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07" name="Curved Down Arrow 206"/>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8" name="Curved Down Arrow 207"/>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1" name="Curved Down Arrow 210"/>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8" name="Group 174"/>
          <p:cNvGrpSpPr/>
          <p:nvPr/>
        </p:nvGrpSpPr>
        <p:grpSpPr>
          <a:xfrm>
            <a:off x="3505200" y="2514600"/>
            <a:ext cx="761999" cy="1988530"/>
            <a:chOff x="4191000" y="1303945"/>
            <a:chExt cx="1158897" cy="1988530"/>
          </a:xfrm>
        </p:grpSpPr>
        <p:sp>
          <p:nvSpPr>
            <p:cNvPr id="213" name="Diagonal Stripe 212"/>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14" name="Diagonal Stripe 213"/>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19" name="Group 173"/>
            <p:cNvGrpSpPr/>
            <p:nvPr/>
          </p:nvGrpSpPr>
          <p:grpSpPr>
            <a:xfrm>
              <a:off x="4191000" y="1303945"/>
              <a:ext cx="1158897" cy="1988530"/>
              <a:chOff x="4198312" y="1303945"/>
              <a:chExt cx="1158897" cy="1988530"/>
            </a:xfrm>
          </p:grpSpPr>
          <p:sp>
            <p:nvSpPr>
              <p:cNvPr id="216" name="Diagonal Stripe 215"/>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17" name="Can 216"/>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18" name="Rectangle 217"/>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19" name="Pentagon 218"/>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220" name="Circular Arrow 219"/>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21" name="Circular Arrow 220"/>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22" name="Circular Arrow 221"/>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223" name="Curved Down Arrow 222"/>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4" name="Curved Down Arrow 223"/>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5" name="Curved Down Arrow 224"/>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20" name="Group 25"/>
          <p:cNvGrpSpPr/>
          <p:nvPr/>
        </p:nvGrpSpPr>
        <p:grpSpPr>
          <a:xfrm>
            <a:off x="3200400" y="4267200"/>
            <a:ext cx="76200" cy="152400"/>
            <a:chOff x="1143000" y="4953000"/>
            <a:chExt cx="233032" cy="1371600"/>
          </a:xfrm>
        </p:grpSpPr>
        <p:sp>
          <p:nvSpPr>
            <p:cNvPr id="227" name="Rectangle 226"/>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8" name="Straight Connector 227"/>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5"/>
          <p:cNvGrpSpPr/>
          <p:nvPr/>
        </p:nvGrpSpPr>
        <p:grpSpPr>
          <a:xfrm>
            <a:off x="2438400" y="4267200"/>
            <a:ext cx="76200" cy="152400"/>
            <a:chOff x="1143000" y="4953000"/>
            <a:chExt cx="233032" cy="1371600"/>
          </a:xfrm>
        </p:grpSpPr>
        <p:sp>
          <p:nvSpPr>
            <p:cNvPr id="240" name="Rectangle 239"/>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1" name="Straight Connector 240"/>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5"/>
          <p:cNvGrpSpPr/>
          <p:nvPr/>
        </p:nvGrpSpPr>
        <p:grpSpPr>
          <a:xfrm>
            <a:off x="1676400" y="4267200"/>
            <a:ext cx="76200" cy="152400"/>
            <a:chOff x="1143000" y="4953000"/>
            <a:chExt cx="233032" cy="1371600"/>
          </a:xfrm>
        </p:grpSpPr>
        <p:sp>
          <p:nvSpPr>
            <p:cNvPr id="289" name="Rectangle 288"/>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0" name="Straight Connector 289"/>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5"/>
          <p:cNvGrpSpPr/>
          <p:nvPr/>
        </p:nvGrpSpPr>
        <p:grpSpPr>
          <a:xfrm>
            <a:off x="228600" y="4267200"/>
            <a:ext cx="76200" cy="152400"/>
            <a:chOff x="1143000" y="4953000"/>
            <a:chExt cx="233032" cy="1371600"/>
          </a:xfrm>
        </p:grpSpPr>
        <p:sp>
          <p:nvSpPr>
            <p:cNvPr id="302" name="Rectangle 301"/>
            <p:cNvSpPr/>
            <p:nvPr/>
          </p:nvSpPr>
          <p:spPr>
            <a:xfrm>
              <a:off x="1143000" y="4953000"/>
              <a:ext cx="2286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3" name="Straight Connector 302"/>
            <p:cNvCxnSpPr/>
            <p:nvPr/>
          </p:nvCxnSpPr>
          <p:spPr>
            <a:xfrm rot="10800000" flipV="1">
              <a:off x="1143000" y="51816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1143000" y="51816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10800000" flipV="1">
              <a:off x="1143000" y="54102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1143000" y="54102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0800000" flipV="1">
              <a:off x="1143000" y="56388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1143000" y="5638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10800000" flipV="1">
              <a:off x="1143000" y="58674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1143000" y="58674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0800000" flipV="1">
              <a:off x="1143000" y="6096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1143000" y="60960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rot="10800000" flipV="1">
              <a:off x="1143000" y="4953000"/>
              <a:ext cx="233032"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4" name="TextBox 313"/>
          <p:cNvSpPr txBox="1"/>
          <p:nvPr/>
        </p:nvSpPr>
        <p:spPr>
          <a:xfrm>
            <a:off x="3276600" y="838200"/>
            <a:ext cx="569387" cy="523220"/>
          </a:xfrm>
          <a:prstGeom prst="rect">
            <a:avLst/>
          </a:prstGeom>
          <a:noFill/>
        </p:spPr>
        <p:txBody>
          <a:bodyPr wrap="none" rtlCol="0">
            <a:spAutoFit/>
          </a:bodyPr>
          <a:lstStyle/>
          <a:p>
            <a:r>
              <a:rPr lang="en-US" sz="2800" b="1" dirty="0" smtClean="0">
                <a:solidFill>
                  <a:schemeClr val="accent6">
                    <a:lumMod val="50000"/>
                  </a:schemeClr>
                </a:solidFill>
              </a:rPr>
              <a:t>B6</a:t>
            </a:r>
            <a:endParaRPr lang="en-US" sz="2800" b="1" dirty="0">
              <a:solidFill>
                <a:schemeClr val="accent6">
                  <a:lumMod val="50000"/>
                </a:schemeClr>
              </a:solidFill>
            </a:endParaRPr>
          </a:p>
        </p:txBody>
      </p:sp>
      <p:sp>
        <p:nvSpPr>
          <p:cNvPr id="315" name="TextBox 314"/>
          <p:cNvSpPr txBox="1"/>
          <p:nvPr/>
        </p:nvSpPr>
        <p:spPr>
          <a:xfrm>
            <a:off x="3657600" y="4419600"/>
            <a:ext cx="569387" cy="523220"/>
          </a:xfrm>
          <a:prstGeom prst="rect">
            <a:avLst/>
          </a:prstGeom>
          <a:noFill/>
        </p:spPr>
        <p:txBody>
          <a:bodyPr wrap="none" rtlCol="0">
            <a:spAutoFit/>
          </a:bodyPr>
          <a:lstStyle/>
          <a:p>
            <a:r>
              <a:rPr lang="en-US" sz="2800" b="1" dirty="0" smtClean="0">
                <a:solidFill>
                  <a:schemeClr val="accent6">
                    <a:lumMod val="50000"/>
                  </a:schemeClr>
                </a:solidFill>
              </a:rPr>
              <a:t>B2</a:t>
            </a:r>
            <a:endParaRPr lang="en-US" sz="2800" b="1" dirty="0">
              <a:solidFill>
                <a:schemeClr val="accent6">
                  <a:lumMod val="50000"/>
                </a:schemeClr>
              </a:solidFill>
            </a:endParaRPr>
          </a:p>
        </p:txBody>
      </p:sp>
      <p:sp>
        <p:nvSpPr>
          <p:cNvPr id="316" name="TextBox 315"/>
          <p:cNvSpPr txBox="1"/>
          <p:nvPr/>
        </p:nvSpPr>
        <p:spPr>
          <a:xfrm>
            <a:off x="6400800" y="3733800"/>
            <a:ext cx="569387" cy="523220"/>
          </a:xfrm>
          <a:prstGeom prst="rect">
            <a:avLst/>
          </a:prstGeom>
          <a:noFill/>
        </p:spPr>
        <p:txBody>
          <a:bodyPr wrap="none" rtlCol="0">
            <a:spAutoFit/>
          </a:bodyPr>
          <a:lstStyle/>
          <a:p>
            <a:r>
              <a:rPr lang="en-US" sz="2800" b="1" dirty="0" smtClean="0">
                <a:solidFill>
                  <a:schemeClr val="accent6">
                    <a:lumMod val="50000"/>
                  </a:schemeClr>
                </a:solidFill>
              </a:rPr>
              <a:t>C1</a:t>
            </a:r>
            <a:endParaRPr lang="en-US" sz="2800" b="1" dirty="0">
              <a:solidFill>
                <a:schemeClr val="accent6">
                  <a:lumMod val="50000"/>
                </a:schemeClr>
              </a:solidFill>
            </a:endParaRPr>
          </a:p>
        </p:txBody>
      </p:sp>
      <p:grpSp>
        <p:nvGrpSpPr>
          <p:cNvPr id="24" name="Group 174"/>
          <p:cNvGrpSpPr/>
          <p:nvPr/>
        </p:nvGrpSpPr>
        <p:grpSpPr>
          <a:xfrm>
            <a:off x="5334001" y="602270"/>
            <a:ext cx="761999" cy="1988530"/>
            <a:chOff x="4191000" y="1303945"/>
            <a:chExt cx="1158897" cy="1988530"/>
          </a:xfrm>
        </p:grpSpPr>
        <p:sp>
          <p:nvSpPr>
            <p:cNvPr id="319" name="Diagonal Stripe 318"/>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20" name="Diagonal Stripe 319"/>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5" name="Group 173"/>
            <p:cNvGrpSpPr/>
            <p:nvPr/>
          </p:nvGrpSpPr>
          <p:grpSpPr>
            <a:xfrm>
              <a:off x="4191000" y="1303945"/>
              <a:ext cx="1158897" cy="1988530"/>
              <a:chOff x="4198312" y="1303945"/>
              <a:chExt cx="1158897" cy="1988530"/>
            </a:xfrm>
          </p:grpSpPr>
          <p:sp>
            <p:nvSpPr>
              <p:cNvPr id="322" name="Diagonal Stripe 321"/>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23" name="Can 322"/>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324" name="Rectangle 323"/>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325" name="Pentagon 324"/>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326" name="Circular Arrow 325"/>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27" name="Circular Arrow 326"/>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28" name="Circular Arrow 327"/>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29" name="Curved Down Arrow 328"/>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0" name="Curved Down Arrow 329"/>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1" name="Curved Down Arrow 330"/>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332" name="TextBox 331"/>
          <p:cNvSpPr txBox="1"/>
          <p:nvPr/>
        </p:nvSpPr>
        <p:spPr>
          <a:xfrm>
            <a:off x="4800600" y="2362200"/>
            <a:ext cx="740908" cy="523220"/>
          </a:xfrm>
          <a:prstGeom prst="rect">
            <a:avLst/>
          </a:prstGeom>
          <a:noFill/>
        </p:spPr>
        <p:txBody>
          <a:bodyPr wrap="none" rtlCol="0">
            <a:spAutoFit/>
          </a:bodyPr>
          <a:lstStyle/>
          <a:p>
            <a:r>
              <a:rPr lang="en-US" sz="2800" b="1" dirty="0" smtClean="0">
                <a:solidFill>
                  <a:schemeClr val="accent6">
                    <a:lumMod val="50000"/>
                  </a:schemeClr>
                </a:solidFill>
              </a:rPr>
              <a:t>C12</a:t>
            </a:r>
            <a:endParaRPr lang="en-US" sz="2800" b="1" dirty="0">
              <a:solidFill>
                <a:schemeClr val="accent6">
                  <a:lumMod val="50000"/>
                </a:schemeClr>
              </a:solidFill>
            </a:endParaRPr>
          </a:p>
        </p:txBody>
      </p:sp>
      <p:sp>
        <p:nvSpPr>
          <p:cNvPr id="333" name="TextBox 332"/>
          <p:cNvSpPr txBox="1"/>
          <p:nvPr/>
        </p:nvSpPr>
        <p:spPr>
          <a:xfrm>
            <a:off x="5943600" y="3276600"/>
            <a:ext cx="569387" cy="523220"/>
          </a:xfrm>
          <a:prstGeom prst="rect">
            <a:avLst/>
          </a:prstGeom>
          <a:noFill/>
        </p:spPr>
        <p:txBody>
          <a:bodyPr wrap="none" rtlCol="0">
            <a:spAutoFit/>
          </a:bodyPr>
          <a:lstStyle/>
          <a:p>
            <a:r>
              <a:rPr lang="en-US" sz="2800" b="1" dirty="0" smtClean="0">
                <a:solidFill>
                  <a:schemeClr val="accent6">
                    <a:lumMod val="50000"/>
                  </a:schemeClr>
                </a:solidFill>
              </a:rPr>
              <a:t>C4</a:t>
            </a:r>
            <a:endParaRPr lang="en-US" sz="2800" b="1" dirty="0">
              <a:solidFill>
                <a:schemeClr val="accent6">
                  <a:lumMod val="50000"/>
                </a:schemeClr>
              </a:solidFill>
            </a:endParaRPr>
          </a:p>
        </p:txBody>
      </p:sp>
      <p:sp>
        <p:nvSpPr>
          <p:cNvPr id="334" name="Circular Arrow 333"/>
          <p:cNvSpPr/>
          <p:nvPr/>
        </p:nvSpPr>
        <p:spPr>
          <a:xfrm flipH="1">
            <a:off x="7696200" y="1295400"/>
            <a:ext cx="533400" cy="14478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35" name="Circular Arrow 334"/>
          <p:cNvSpPr/>
          <p:nvPr/>
        </p:nvSpPr>
        <p:spPr>
          <a:xfrm flipH="1">
            <a:off x="6934200" y="1295400"/>
            <a:ext cx="685800" cy="1676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36" name="Circular Arrow 335"/>
          <p:cNvSpPr/>
          <p:nvPr/>
        </p:nvSpPr>
        <p:spPr>
          <a:xfrm flipH="1">
            <a:off x="5029200" y="1143000"/>
            <a:ext cx="990600" cy="16002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37" name="Circular Arrow 336"/>
          <p:cNvSpPr/>
          <p:nvPr/>
        </p:nvSpPr>
        <p:spPr>
          <a:xfrm flipH="1">
            <a:off x="5562600" y="1600200"/>
            <a:ext cx="609600" cy="990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38" name="Circular Arrow 337"/>
          <p:cNvSpPr/>
          <p:nvPr/>
        </p:nvSpPr>
        <p:spPr>
          <a:xfrm flipH="1">
            <a:off x="5562600" y="2286000"/>
            <a:ext cx="838200" cy="6858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39" name="Circular Arrow 338"/>
          <p:cNvSpPr/>
          <p:nvPr/>
        </p:nvSpPr>
        <p:spPr>
          <a:xfrm flipH="1">
            <a:off x="5943600" y="1981200"/>
            <a:ext cx="762000" cy="11430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0" name="Circular Arrow 339"/>
          <p:cNvSpPr/>
          <p:nvPr/>
        </p:nvSpPr>
        <p:spPr>
          <a:xfrm flipH="1">
            <a:off x="1219200" y="2590800"/>
            <a:ext cx="5334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1" name="Circular Arrow 340"/>
          <p:cNvSpPr/>
          <p:nvPr/>
        </p:nvSpPr>
        <p:spPr>
          <a:xfrm flipH="1">
            <a:off x="2590800" y="2667000"/>
            <a:ext cx="609600" cy="6096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2" name="Circular Arrow 341"/>
          <p:cNvSpPr/>
          <p:nvPr/>
        </p:nvSpPr>
        <p:spPr>
          <a:xfrm flipH="1">
            <a:off x="1828800" y="2590800"/>
            <a:ext cx="6858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3" name="Circular Arrow 342"/>
          <p:cNvSpPr/>
          <p:nvPr/>
        </p:nvSpPr>
        <p:spPr>
          <a:xfrm rot="19341363" flipH="1">
            <a:off x="1592233" y="2295437"/>
            <a:ext cx="685800"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4" name="Circular Arrow 343"/>
          <p:cNvSpPr/>
          <p:nvPr/>
        </p:nvSpPr>
        <p:spPr>
          <a:xfrm flipH="1">
            <a:off x="2133600" y="1981200"/>
            <a:ext cx="609600" cy="6096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5" name="Circular Arrow 344"/>
          <p:cNvSpPr/>
          <p:nvPr/>
        </p:nvSpPr>
        <p:spPr>
          <a:xfrm flipH="1">
            <a:off x="2667000" y="2209800"/>
            <a:ext cx="838200" cy="6858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6" name="Circular Arrow 345"/>
          <p:cNvSpPr/>
          <p:nvPr/>
        </p:nvSpPr>
        <p:spPr>
          <a:xfrm rot="7751815" flipH="1">
            <a:off x="4835906" y="2408401"/>
            <a:ext cx="838200" cy="6858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7" name="Circular Arrow 346"/>
          <p:cNvSpPr/>
          <p:nvPr/>
        </p:nvSpPr>
        <p:spPr>
          <a:xfrm flipH="1">
            <a:off x="2286000" y="2971800"/>
            <a:ext cx="6858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8" name="Circular Arrow 347"/>
          <p:cNvSpPr/>
          <p:nvPr/>
        </p:nvSpPr>
        <p:spPr>
          <a:xfrm flipH="1">
            <a:off x="1676400" y="3124200"/>
            <a:ext cx="6858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49" name="Circular Arrow 348"/>
          <p:cNvSpPr/>
          <p:nvPr/>
        </p:nvSpPr>
        <p:spPr>
          <a:xfrm flipH="1">
            <a:off x="2667000" y="3505200"/>
            <a:ext cx="6858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grpSp>
        <p:nvGrpSpPr>
          <p:cNvPr id="26" name="Group 174"/>
          <p:cNvGrpSpPr/>
          <p:nvPr/>
        </p:nvGrpSpPr>
        <p:grpSpPr>
          <a:xfrm>
            <a:off x="609600" y="1295400"/>
            <a:ext cx="761999" cy="1988530"/>
            <a:chOff x="4191000" y="1303945"/>
            <a:chExt cx="1158897" cy="1988530"/>
          </a:xfrm>
        </p:grpSpPr>
        <p:sp>
          <p:nvSpPr>
            <p:cNvPr id="351" name="Diagonal Stripe 350"/>
            <p:cNvSpPr/>
            <p:nvPr/>
          </p:nvSpPr>
          <p:spPr bwMode="auto">
            <a:xfrm rot="21310226">
              <a:off x="4361970" y="1920226"/>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52" name="Diagonal Stripe 351"/>
            <p:cNvSpPr/>
            <p:nvPr/>
          </p:nvSpPr>
          <p:spPr bwMode="auto">
            <a:xfrm rot="15104433">
              <a:off x="4734478" y="1852733"/>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grpSp>
          <p:nvGrpSpPr>
            <p:cNvPr id="27" name="Group 173"/>
            <p:cNvGrpSpPr/>
            <p:nvPr/>
          </p:nvGrpSpPr>
          <p:grpSpPr>
            <a:xfrm>
              <a:off x="4191000" y="1303945"/>
              <a:ext cx="1158897" cy="1988530"/>
              <a:chOff x="4198312" y="1303945"/>
              <a:chExt cx="1158897" cy="1988530"/>
            </a:xfrm>
          </p:grpSpPr>
          <p:sp>
            <p:nvSpPr>
              <p:cNvPr id="354" name="Diagonal Stripe 353"/>
              <p:cNvSpPr/>
              <p:nvPr/>
            </p:nvSpPr>
            <p:spPr bwMode="auto">
              <a:xfrm rot="20292395">
                <a:off x="4572000" y="1447800"/>
                <a:ext cx="381000" cy="457200"/>
              </a:xfrm>
              <a:prstGeom prst="diagStripe">
                <a:avLst>
                  <a:gd name="adj" fmla="val 8611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55" name="Can 354"/>
              <p:cNvSpPr/>
              <p:nvPr/>
            </p:nvSpPr>
            <p:spPr bwMode="auto">
              <a:xfrm>
                <a:off x="4572000" y="2057400"/>
                <a:ext cx="76200" cy="1235075"/>
              </a:xfrm>
              <a:prstGeom prst="can">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356" name="Rectangle 355"/>
              <p:cNvSpPr/>
              <p:nvPr/>
            </p:nvSpPr>
            <p:spPr bwMode="auto">
              <a:xfrm>
                <a:off x="4419600" y="3230562"/>
                <a:ext cx="381000" cy="46038"/>
              </a:xfrm>
              <a:prstGeom prst="rect">
                <a:avLst/>
              </a:prstGeom>
              <a:solidFill>
                <a:schemeClr val="bg1">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357" name="Pentagon 356"/>
              <p:cNvSpPr/>
              <p:nvPr/>
            </p:nvSpPr>
            <p:spPr bwMode="auto">
              <a:xfrm flipV="1">
                <a:off x="4495800" y="1905000"/>
                <a:ext cx="228600" cy="152400"/>
              </a:xfrm>
              <a:prstGeom prst="homePlate">
                <a:avLst>
                  <a:gd name="adj" fmla="val 50000"/>
                </a:avLst>
              </a:prstGeom>
              <a:solidFill>
                <a:schemeClr val="bg1">
                  <a:lumMod val="50000"/>
                </a:schemeClr>
              </a:solidFill>
              <a:ln>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cs typeface="Arial" charset="0"/>
                </a:endParaRPr>
              </a:p>
            </p:txBody>
          </p:sp>
          <p:sp>
            <p:nvSpPr>
              <p:cNvPr id="358" name="Circular Arrow 357"/>
              <p:cNvSpPr/>
              <p:nvPr/>
            </p:nvSpPr>
            <p:spPr bwMode="auto">
              <a:xfrm rot="15951755">
                <a:off x="4214805" y="22018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59" name="Circular Arrow 358"/>
              <p:cNvSpPr/>
              <p:nvPr/>
            </p:nvSpPr>
            <p:spPr bwMode="auto">
              <a:xfrm rot="15951755">
                <a:off x="5129205" y="21256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60" name="Circular Arrow 359"/>
              <p:cNvSpPr/>
              <p:nvPr/>
            </p:nvSpPr>
            <p:spPr bwMode="auto">
              <a:xfrm rot="15951755">
                <a:off x="4748205" y="1287452"/>
                <a:ext cx="211512" cy="244497"/>
              </a:xfrm>
              <a:prstGeom prst="circularArrow">
                <a:avLst>
                  <a:gd name="adj1" fmla="val 4765"/>
                  <a:gd name="adj2" fmla="val 1142319"/>
                  <a:gd name="adj3" fmla="val 20608210"/>
                  <a:gd name="adj4" fmla="val 2120892"/>
                  <a:gd name="adj5" fmla="val 1250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chemeClr val="tx1"/>
                  </a:solidFill>
                  <a:cs typeface="Arial" charset="0"/>
                </a:endParaRPr>
              </a:p>
            </p:txBody>
          </p:sp>
          <p:sp>
            <p:nvSpPr>
              <p:cNvPr id="361" name="Curved Down Arrow 360"/>
              <p:cNvSpPr/>
              <p:nvPr/>
            </p:nvSpPr>
            <p:spPr>
              <a:xfrm rot="1703864">
                <a:off x="4599035" y="1389641"/>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2" name="Curved Down Arrow 361"/>
              <p:cNvSpPr/>
              <p:nvPr/>
            </p:nvSpPr>
            <p:spPr>
              <a:xfrm rot="5400000">
                <a:off x="4786468" y="1919132"/>
                <a:ext cx="454152" cy="273488"/>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3" name="Curved Down Arrow 362"/>
              <p:cNvSpPr/>
              <p:nvPr/>
            </p:nvSpPr>
            <p:spPr>
              <a:xfrm rot="10173704">
                <a:off x="4284151" y="2249049"/>
                <a:ext cx="454152" cy="2286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364" name="TextBox 363"/>
          <p:cNvSpPr txBox="1"/>
          <p:nvPr/>
        </p:nvSpPr>
        <p:spPr>
          <a:xfrm>
            <a:off x="381000" y="838200"/>
            <a:ext cx="585417" cy="523220"/>
          </a:xfrm>
          <a:prstGeom prst="rect">
            <a:avLst/>
          </a:prstGeom>
          <a:noFill/>
        </p:spPr>
        <p:txBody>
          <a:bodyPr wrap="none" rtlCol="0">
            <a:spAutoFit/>
          </a:bodyPr>
          <a:lstStyle/>
          <a:p>
            <a:r>
              <a:rPr lang="en-US" sz="2800" b="1" dirty="0" smtClean="0">
                <a:solidFill>
                  <a:schemeClr val="accent6">
                    <a:lumMod val="50000"/>
                  </a:schemeClr>
                </a:solidFill>
              </a:rPr>
              <a:t>A5</a:t>
            </a:r>
            <a:endParaRPr lang="en-US" sz="2800" b="1" dirty="0">
              <a:solidFill>
                <a:schemeClr val="accent6">
                  <a:lumMod val="50000"/>
                </a:schemeClr>
              </a:solidFill>
            </a:endParaRPr>
          </a:p>
        </p:txBody>
      </p:sp>
      <p:sp>
        <p:nvSpPr>
          <p:cNvPr id="365" name="Down Arrow 364"/>
          <p:cNvSpPr/>
          <p:nvPr/>
        </p:nvSpPr>
        <p:spPr>
          <a:xfrm>
            <a:off x="1600200" y="3886200"/>
            <a:ext cx="152400" cy="2926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366" name="Down Arrow 365"/>
          <p:cNvSpPr/>
          <p:nvPr/>
        </p:nvSpPr>
        <p:spPr>
          <a:xfrm>
            <a:off x="3200400" y="3886200"/>
            <a:ext cx="152400" cy="2926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367" name="Down Arrow 366"/>
          <p:cNvSpPr/>
          <p:nvPr/>
        </p:nvSpPr>
        <p:spPr>
          <a:xfrm>
            <a:off x="4495800" y="3886200"/>
            <a:ext cx="152400" cy="2926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368" name="Down Arrow 367"/>
          <p:cNvSpPr/>
          <p:nvPr/>
        </p:nvSpPr>
        <p:spPr>
          <a:xfrm>
            <a:off x="2362200" y="3886200"/>
            <a:ext cx="228600" cy="292608"/>
          </a:xfrm>
          <a:prstGeom prst="down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369" name="Circular Arrow 368"/>
          <p:cNvSpPr/>
          <p:nvPr/>
        </p:nvSpPr>
        <p:spPr>
          <a:xfrm rot="19341363" flipH="1">
            <a:off x="1220280" y="3335697"/>
            <a:ext cx="598893"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0" name="Circular Arrow 369"/>
          <p:cNvSpPr/>
          <p:nvPr/>
        </p:nvSpPr>
        <p:spPr>
          <a:xfrm rot="19341363" flipH="1">
            <a:off x="553790" y="3202848"/>
            <a:ext cx="413385"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1" name="Circular Arrow 370"/>
          <p:cNvSpPr/>
          <p:nvPr/>
        </p:nvSpPr>
        <p:spPr>
          <a:xfrm flipH="1">
            <a:off x="228600" y="2895600"/>
            <a:ext cx="457200" cy="3810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2" name="Circular Arrow 371"/>
          <p:cNvSpPr/>
          <p:nvPr/>
        </p:nvSpPr>
        <p:spPr>
          <a:xfrm flipH="1">
            <a:off x="457200" y="2667000"/>
            <a:ext cx="457200" cy="3810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3" name="Circular Arrow 372"/>
          <p:cNvSpPr/>
          <p:nvPr/>
        </p:nvSpPr>
        <p:spPr>
          <a:xfrm flipH="1">
            <a:off x="2057400" y="3352800"/>
            <a:ext cx="6858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4" name="Circular Arrow 373"/>
          <p:cNvSpPr/>
          <p:nvPr/>
        </p:nvSpPr>
        <p:spPr>
          <a:xfrm flipH="1">
            <a:off x="228600" y="2438400"/>
            <a:ext cx="457200"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5" name="Circular Arrow 374"/>
          <p:cNvSpPr/>
          <p:nvPr/>
        </p:nvSpPr>
        <p:spPr>
          <a:xfrm rot="19341363" flipH="1">
            <a:off x="1302760" y="2035602"/>
            <a:ext cx="538556"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6" name="Circular Arrow 375"/>
          <p:cNvSpPr/>
          <p:nvPr/>
        </p:nvSpPr>
        <p:spPr>
          <a:xfrm flipH="1">
            <a:off x="228600" y="2057400"/>
            <a:ext cx="457200"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7" name="Circular Arrow 376"/>
          <p:cNvSpPr/>
          <p:nvPr/>
        </p:nvSpPr>
        <p:spPr>
          <a:xfrm flipH="1">
            <a:off x="0" y="2209800"/>
            <a:ext cx="457200"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8" name="Circular Arrow 377"/>
          <p:cNvSpPr/>
          <p:nvPr/>
        </p:nvSpPr>
        <p:spPr>
          <a:xfrm flipH="1">
            <a:off x="0" y="2667000"/>
            <a:ext cx="457200"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79" name="Circular Arrow 378"/>
          <p:cNvSpPr/>
          <p:nvPr/>
        </p:nvSpPr>
        <p:spPr>
          <a:xfrm flipH="1">
            <a:off x="0" y="3048000"/>
            <a:ext cx="457200"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80" name="Circular Arrow 379"/>
          <p:cNvSpPr/>
          <p:nvPr/>
        </p:nvSpPr>
        <p:spPr>
          <a:xfrm flipH="1">
            <a:off x="6477000" y="1676400"/>
            <a:ext cx="685800" cy="16764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81" name="Circular Arrow 380"/>
          <p:cNvSpPr/>
          <p:nvPr/>
        </p:nvSpPr>
        <p:spPr>
          <a:xfrm flipH="1">
            <a:off x="5486400" y="2895600"/>
            <a:ext cx="838200" cy="6858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82" name="Circular Arrow 381"/>
          <p:cNvSpPr/>
          <p:nvPr/>
        </p:nvSpPr>
        <p:spPr>
          <a:xfrm flipH="1">
            <a:off x="4724400" y="2743200"/>
            <a:ext cx="762000" cy="9906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83" name="Circular Arrow 382"/>
          <p:cNvSpPr/>
          <p:nvPr/>
        </p:nvSpPr>
        <p:spPr>
          <a:xfrm flipH="1">
            <a:off x="4114800" y="2819400"/>
            <a:ext cx="762000" cy="8382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84" name="Circular Arrow 383"/>
          <p:cNvSpPr/>
          <p:nvPr/>
        </p:nvSpPr>
        <p:spPr>
          <a:xfrm flipH="1">
            <a:off x="3810000" y="2362200"/>
            <a:ext cx="762000" cy="838200"/>
          </a:xfrm>
          <a:prstGeom prst="circularArrow">
            <a:avLst>
              <a:gd name="adj1" fmla="val 13931"/>
              <a:gd name="adj2" fmla="val 970825"/>
              <a:gd name="adj3" fmla="val 19870214"/>
              <a:gd name="adj4" fmla="val 3801744"/>
              <a:gd name="adj5" fmla="val 1877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85" name="TextBox 384"/>
          <p:cNvSpPr txBox="1"/>
          <p:nvPr/>
        </p:nvSpPr>
        <p:spPr>
          <a:xfrm>
            <a:off x="-102839" y="4419600"/>
            <a:ext cx="712439" cy="369332"/>
          </a:xfrm>
          <a:prstGeom prst="rect">
            <a:avLst/>
          </a:prstGeom>
          <a:noFill/>
        </p:spPr>
        <p:txBody>
          <a:bodyPr wrap="none" rtlCol="0">
            <a:spAutoFit/>
          </a:bodyPr>
          <a:lstStyle/>
          <a:p>
            <a:r>
              <a:rPr lang="en-US" b="1" dirty="0" smtClean="0"/>
              <a:t>Site 5</a:t>
            </a:r>
            <a:endParaRPr lang="en-US" b="1" dirty="0"/>
          </a:p>
        </p:txBody>
      </p:sp>
      <p:sp>
        <p:nvSpPr>
          <p:cNvPr id="387" name="TextBox 386"/>
          <p:cNvSpPr txBox="1"/>
          <p:nvPr/>
        </p:nvSpPr>
        <p:spPr>
          <a:xfrm>
            <a:off x="8382000" y="3124200"/>
            <a:ext cx="593432" cy="523220"/>
          </a:xfrm>
          <a:prstGeom prst="rect">
            <a:avLst/>
          </a:prstGeom>
          <a:noFill/>
        </p:spPr>
        <p:txBody>
          <a:bodyPr wrap="none" rtlCol="0">
            <a:spAutoFit/>
          </a:bodyPr>
          <a:lstStyle/>
          <a:p>
            <a:r>
              <a:rPr lang="en-US" sz="2800" b="1" dirty="0" smtClean="0">
                <a:solidFill>
                  <a:schemeClr val="accent6">
                    <a:lumMod val="50000"/>
                  </a:schemeClr>
                </a:solidFill>
              </a:rPr>
              <a:t>D1</a:t>
            </a:r>
            <a:endParaRPr lang="en-US" sz="2800" b="1" dirty="0">
              <a:solidFill>
                <a:schemeClr val="accent6">
                  <a:lumMod val="50000"/>
                </a:schemeClr>
              </a:solidFill>
            </a:endParaRPr>
          </a:p>
        </p:txBody>
      </p:sp>
      <p:sp>
        <p:nvSpPr>
          <p:cNvPr id="388" name="TextBox 387"/>
          <p:cNvSpPr txBox="1"/>
          <p:nvPr/>
        </p:nvSpPr>
        <p:spPr>
          <a:xfrm>
            <a:off x="7620000" y="2590800"/>
            <a:ext cx="593432" cy="523220"/>
          </a:xfrm>
          <a:prstGeom prst="rect">
            <a:avLst/>
          </a:prstGeom>
          <a:noFill/>
        </p:spPr>
        <p:txBody>
          <a:bodyPr wrap="none" rtlCol="0">
            <a:spAutoFit/>
          </a:bodyPr>
          <a:lstStyle/>
          <a:p>
            <a:r>
              <a:rPr lang="en-US" sz="2800" b="1" dirty="0" smtClean="0">
                <a:solidFill>
                  <a:schemeClr val="accent6">
                    <a:lumMod val="50000"/>
                  </a:schemeClr>
                </a:solidFill>
              </a:rPr>
              <a:t>D5</a:t>
            </a:r>
            <a:endParaRPr lang="en-US" sz="2800" b="1" dirty="0">
              <a:solidFill>
                <a:schemeClr val="accent6">
                  <a:lumMod val="50000"/>
                </a:schemeClr>
              </a:solidFill>
            </a:endParaRPr>
          </a:p>
        </p:txBody>
      </p:sp>
      <p:sp>
        <p:nvSpPr>
          <p:cNvPr id="389" name="Right Arrow 35"/>
          <p:cNvSpPr>
            <a:spLocks noChangeArrowheads="1"/>
          </p:cNvSpPr>
          <p:nvPr/>
        </p:nvSpPr>
        <p:spPr bwMode="auto">
          <a:xfrm rot="10253150">
            <a:off x="8393385" y="923970"/>
            <a:ext cx="663031" cy="196583"/>
          </a:xfrm>
          <a:prstGeom prst="rightArrow">
            <a:avLst>
              <a:gd name="adj1" fmla="val 50000"/>
              <a:gd name="adj2" fmla="val 49967"/>
            </a:avLst>
          </a:prstGeom>
          <a:solidFill>
            <a:schemeClr val="accent1"/>
          </a:solidFill>
          <a:ln w="9525">
            <a:solidFill>
              <a:schemeClr val="tx1"/>
            </a:solidFill>
            <a:round/>
            <a:headEnd/>
            <a:tailEnd/>
          </a:ln>
        </p:spPr>
        <p:txBody>
          <a:bodyPr/>
          <a:lstStyle/>
          <a:p>
            <a:pPr eaLnBrk="0" hangingPunct="0"/>
            <a:endParaRPr lang="en-US" dirty="0"/>
          </a:p>
        </p:txBody>
      </p:sp>
      <p:sp>
        <p:nvSpPr>
          <p:cNvPr id="390" name="Circular Arrow 389"/>
          <p:cNvSpPr/>
          <p:nvPr/>
        </p:nvSpPr>
        <p:spPr>
          <a:xfrm flipH="1">
            <a:off x="3733800" y="3352800"/>
            <a:ext cx="914400" cy="6096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1" name="Circular Arrow 390"/>
          <p:cNvSpPr/>
          <p:nvPr/>
        </p:nvSpPr>
        <p:spPr>
          <a:xfrm flipH="1">
            <a:off x="5105400" y="3429000"/>
            <a:ext cx="6858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2" name="Circular Arrow 391"/>
          <p:cNvSpPr/>
          <p:nvPr/>
        </p:nvSpPr>
        <p:spPr>
          <a:xfrm flipH="1">
            <a:off x="4495800" y="3505200"/>
            <a:ext cx="685800" cy="5334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3" name="Circular Arrow 392"/>
          <p:cNvSpPr/>
          <p:nvPr/>
        </p:nvSpPr>
        <p:spPr>
          <a:xfrm rot="19341363" flipH="1">
            <a:off x="96589" y="3507648"/>
            <a:ext cx="413385"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4" name="Circular Arrow 393"/>
          <p:cNvSpPr/>
          <p:nvPr/>
        </p:nvSpPr>
        <p:spPr>
          <a:xfrm rot="19341363" flipH="1">
            <a:off x="325189" y="3279049"/>
            <a:ext cx="413385" cy="457200"/>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5" name="Circular Arrow 394"/>
          <p:cNvSpPr/>
          <p:nvPr/>
        </p:nvSpPr>
        <p:spPr>
          <a:xfrm rot="19341363" flipH="1">
            <a:off x="1825114" y="3965375"/>
            <a:ext cx="362806" cy="303745"/>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6" name="Circular Arrow 395"/>
          <p:cNvSpPr/>
          <p:nvPr/>
        </p:nvSpPr>
        <p:spPr>
          <a:xfrm rot="19341363" flipH="1">
            <a:off x="3287236" y="3860036"/>
            <a:ext cx="283526" cy="381004"/>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7" name="Circular Arrow 396"/>
          <p:cNvSpPr/>
          <p:nvPr/>
        </p:nvSpPr>
        <p:spPr>
          <a:xfrm rot="19341363" flipH="1">
            <a:off x="978984" y="3942105"/>
            <a:ext cx="302467" cy="350284"/>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8" name="Circular Arrow 397"/>
          <p:cNvSpPr/>
          <p:nvPr/>
        </p:nvSpPr>
        <p:spPr>
          <a:xfrm rot="19341363" flipH="1">
            <a:off x="4689513" y="3950037"/>
            <a:ext cx="349009" cy="410622"/>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
        <p:nvSpPr>
          <p:cNvPr id="399" name="Circular Arrow 398"/>
          <p:cNvSpPr/>
          <p:nvPr/>
        </p:nvSpPr>
        <p:spPr>
          <a:xfrm rot="19341363" flipH="1">
            <a:off x="4003713" y="3873837"/>
            <a:ext cx="349009" cy="410622"/>
          </a:xfrm>
          <a:prstGeom prst="circularArrow">
            <a:avLst>
              <a:gd name="adj1" fmla="val 13931"/>
              <a:gd name="adj2" fmla="val 970825"/>
              <a:gd name="adj3" fmla="val 19870214"/>
              <a:gd name="adj4" fmla="val 1689544"/>
              <a:gd name="adj5" fmla="val 1797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schemeClr val="tx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b="1" dirty="0" smtClean="0"/>
              <a:t>Multiple turbine wakes (</a:t>
            </a:r>
            <a:r>
              <a:rPr lang="en-US" b="1" dirty="0" smtClean="0">
                <a:solidFill>
                  <a:srgbClr val="0070C0"/>
                </a:solidFill>
              </a:rPr>
              <a:t>CWEX-10</a:t>
            </a:r>
            <a:r>
              <a:rPr lang="en-US" b="1" dirty="0" smtClean="0"/>
              <a:t>)</a:t>
            </a:r>
            <a:endParaRPr lang="en-US" b="1" dirty="0"/>
          </a:p>
        </p:txBody>
      </p:sp>
      <p:pic>
        <p:nvPicPr>
          <p:cNvPr id="1026" name="Picture 2"/>
          <p:cNvPicPr>
            <a:picLocks noChangeAspect="1" noChangeArrowheads="1"/>
          </p:cNvPicPr>
          <p:nvPr/>
        </p:nvPicPr>
        <p:blipFill>
          <a:blip r:embed="rId2" cstate="print"/>
          <a:srcRect/>
          <a:stretch>
            <a:fillRect/>
          </a:stretch>
        </p:blipFill>
        <p:spPr bwMode="auto">
          <a:xfrm>
            <a:off x="5334000" y="609600"/>
            <a:ext cx="3810000" cy="3124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685800"/>
            <a:ext cx="4383343" cy="3886200"/>
          </a:xfrm>
          <a:prstGeom prst="rect">
            <a:avLst/>
          </a:prstGeom>
          <a:noFill/>
          <a:ln w="9525">
            <a:noFill/>
            <a:miter lim="800000"/>
            <a:headEnd/>
            <a:tailEnd/>
          </a:ln>
        </p:spPr>
      </p:pic>
      <p:cxnSp>
        <p:nvCxnSpPr>
          <p:cNvPr id="6" name="Straight Arrow Connector 5"/>
          <p:cNvCxnSpPr/>
          <p:nvPr/>
        </p:nvCxnSpPr>
        <p:spPr>
          <a:xfrm flipV="1">
            <a:off x="2362200" y="3200400"/>
            <a:ext cx="0" cy="762000"/>
          </a:xfrm>
          <a:prstGeom prst="straightConnector1">
            <a:avLst/>
          </a:prstGeom>
          <a:ln w="635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a:off x="2590800" y="1219200"/>
            <a:ext cx="228600" cy="152400"/>
          </a:xfrm>
          <a:prstGeom prst="triangl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p:nvSpPr>
        <p:spPr>
          <a:xfrm>
            <a:off x="2286000" y="2057400"/>
            <a:ext cx="228600" cy="15240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p:cNvSpPr/>
          <p:nvPr/>
        </p:nvSpPr>
        <p:spPr>
          <a:xfrm>
            <a:off x="2286000" y="2667000"/>
            <a:ext cx="228600" cy="152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p:nvSpPr>
        <p:spPr>
          <a:xfrm>
            <a:off x="2286000" y="2971800"/>
            <a:ext cx="2286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p:cNvPicPr>
            <a:picLocks noChangeAspect="1" noChangeArrowheads="1"/>
          </p:cNvPicPr>
          <p:nvPr/>
        </p:nvPicPr>
        <p:blipFill>
          <a:blip r:embed="rId4" cstate="print"/>
          <a:srcRect/>
          <a:stretch>
            <a:fillRect/>
          </a:stretch>
        </p:blipFill>
        <p:spPr bwMode="auto">
          <a:xfrm>
            <a:off x="5334001" y="3577829"/>
            <a:ext cx="3809999" cy="3280171"/>
          </a:xfrm>
          <a:prstGeom prst="rect">
            <a:avLst/>
          </a:prstGeom>
          <a:noFill/>
          <a:ln w="9525">
            <a:noFill/>
            <a:miter lim="800000"/>
            <a:headEnd/>
            <a:tailEnd/>
          </a:ln>
        </p:spPr>
      </p:pic>
      <p:cxnSp>
        <p:nvCxnSpPr>
          <p:cNvPr id="14" name="Straight Arrow Connector 13"/>
          <p:cNvCxnSpPr/>
          <p:nvPr/>
        </p:nvCxnSpPr>
        <p:spPr>
          <a:xfrm flipH="1" flipV="1">
            <a:off x="2667000" y="3200400"/>
            <a:ext cx="685800" cy="762000"/>
          </a:xfrm>
          <a:prstGeom prst="straightConnector1">
            <a:avLst/>
          </a:prstGeom>
          <a:ln w="635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2400" y="4800600"/>
            <a:ext cx="914400" cy="0"/>
          </a:xfrm>
          <a:prstGeom prst="straightConnector1">
            <a:avLst/>
          </a:prstGeom>
          <a:ln w="635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400" y="5105400"/>
            <a:ext cx="914400" cy="0"/>
          </a:xfrm>
          <a:prstGeom prst="straightConnector1">
            <a:avLst/>
          </a:prstGeom>
          <a:ln w="635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95400" y="4572000"/>
            <a:ext cx="3079882" cy="369332"/>
          </a:xfrm>
          <a:prstGeom prst="rect">
            <a:avLst/>
          </a:prstGeom>
          <a:noFill/>
        </p:spPr>
        <p:txBody>
          <a:bodyPr wrap="none" rtlCol="0">
            <a:spAutoFit/>
          </a:bodyPr>
          <a:lstStyle/>
          <a:p>
            <a:r>
              <a:rPr lang="en-US" dirty="0" smtClean="0"/>
              <a:t>80-m wind direction on Aug 20</a:t>
            </a:r>
            <a:endParaRPr lang="en-US" dirty="0"/>
          </a:p>
        </p:txBody>
      </p:sp>
      <p:sp>
        <p:nvSpPr>
          <p:cNvPr id="28" name="TextBox 27"/>
          <p:cNvSpPr txBox="1"/>
          <p:nvPr/>
        </p:nvSpPr>
        <p:spPr>
          <a:xfrm>
            <a:off x="1295400" y="4876800"/>
            <a:ext cx="3079882" cy="369332"/>
          </a:xfrm>
          <a:prstGeom prst="rect">
            <a:avLst/>
          </a:prstGeom>
          <a:noFill/>
        </p:spPr>
        <p:txBody>
          <a:bodyPr wrap="none" rtlCol="0">
            <a:spAutoFit/>
          </a:bodyPr>
          <a:lstStyle/>
          <a:p>
            <a:r>
              <a:rPr lang="en-US" dirty="0" smtClean="0"/>
              <a:t>80-m wind direction on Aug 23</a:t>
            </a:r>
            <a:endParaRPr lang="en-US" dirty="0"/>
          </a:p>
        </p:txBody>
      </p:sp>
      <p:sp>
        <p:nvSpPr>
          <p:cNvPr id="29" name="Rectangle 28"/>
          <p:cNvSpPr/>
          <p:nvPr/>
        </p:nvSpPr>
        <p:spPr>
          <a:xfrm>
            <a:off x="0" y="4191000"/>
            <a:ext cx="4343400" cy="10668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5715000" y="2514600"/>
            <a:ext cx="1219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6324600" y="57912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p:nvPr/>
        </p:nvCxnSpPr>
        <p:spPr>
          <a:xfrm flipV="1">
            <a:off x="4191000" y="2895600"/>
            <a:ext cx="2057400" cy="2743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191000" y="5638800"/>
            <a:ext cx="2362200" cy="381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38200" y="6019800"/>
            <a:ext cx="3531223" cy="646331"/>
          </a:xfrm>
          <a:prstGeom prst="rect">
            <a:avLst/>
          </a:prstGeom>
          <a:noFill/>
          <a:ln w="31750">
            <a:solidFill>
              <a:srgbClr val="FF0000"/>
            </a:solidFill>
          </a:ln>
        </p:spPr>
        <p:txBody>
          <a:bodyPr wrap="none" rtlCol="0">
            <a:spAutoFit/>
          </a:bodyPr>
          <a:lstStyle/>
          <a:p>
            <a:r>
              <a:rPr lang="en-US" dirty="0" smtClean="0"/>
              <a:t>Interaction of LLJ with turbine wake</a:t>
            </a:r>
          </a:p>
          <a:p>
            <a:r>
              <a:rPr lang="en-US" dirty="0" smtClean="0"/>
              <a:t>sensitive to wind direction</a:t>
            </a:r>
            <a:endParaRPr lang="en-US" dirty="0"/>
          </a:p>
        </p:txBody>
      </p:sp>
      <p:sp>
        <p:nvSpPr>
          <p:cNvPr id="42" name="TextBox 41"/>
          <p:cNvSpPr txBox="1"/>
          <p:nvPr/>
        </p:nvSpPr>
        <p:spPr>
          <a:xfrm>
            <a:off x="152400" y="5334000"/>
            <a:ext cx="4106509" cy="646331"/>
          </a:xfrm>
          <a:prstGeom prst="rect">
            <a:avLst/>
          </a:prstGeom>
          <a:noFill/>
        </p:spPr>
        <p:txBody>
          <a:bodyPr wrap="none" rtlCol="0">
            <a:spAutoFit/>
          </a:bodyPr>
          <a:lstStyle/>
          <a:p>
            <a:r>
              <a:rPr lang="en-US" dirty="0" smtClean="0"/>
              <a:t>Northernmost tower has most turbulence</a:t>
            </a:r>
          </a:p>
          <a:p>
            <a:r>
              <a:rPr lang="en-US" dirty="0" smtClean="0"/>
              <a:t>in SSW case but least TKE in SE-ESE case</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Summary of CWEX measurements</a:t>
            </a:r>
            <a:endParaRPr lang="en-US" b="1" dirty="0">
              <a:solidFill>
                <a:srgbClr val="0000FF"/>
              </a:solidFill>
            </a:endParaRPr>
          </a:p>
        </p:txBody>
      </p:sp>
      <p:sp>
        <p:nvSpPr>
          <p:cNvPr id="3" name="Content Placeholder 2"/>
          <p:cNvSpPr>
            <a:spLocks noGrp="1"/>
          </p:cNvSpPr>
          <p:nvPr>
            <p:ph idx="1"/>
          </p:nvPr>
        </p:nvSpPr>
        <p:spPr>
          <a:xfrm>
            <a:off x="457200" y="1295400"/>
            <a:ext cx="8001000" cy="5334000"/>
          </a:xfrm>
        </p:spPr>
        <p:txBody>
          <a:bodyPr>
            <a:normAutofit fontScale="77500" lnSpcReduction="20000"/>
          </a:bodyPr>
          <a:lstStyle/>
          <a:p>
            <a:r>
              <a:rPr lang="en-US" dirty="0" smtClean="0"/>
              <a:t>Differences in surface fluxes and mean wind speed were similar to those found in CWEX-10</a:t>
            </a:r>
          </a:p>
          <a:p>
            <a:pPr lvl="1"/>
            <a:r>
              <a:rPr lang="en-US" dirty="0" smtClean="0"/>
              <a:t>Need additional measurements to verify pressure influence behind a turbine line (similar to wind break flow, Wang et al. 2001)</a:t>
            </a:r>
          </a:p>
          <a:p>
            <a:r>
              <a:rPr lang="en-US" dirty="0" smtClean="0"/>
              <a:t>Variations in scalar fluxes cannot be easily attributed to turbine influence</a:t>
            </a:r>
          </a:p>
          <a:p>
            <a:pPr lvl="1">
              <a:buNone/>
            </a:pPr>
            <a:r>
              <a:rPr lang="en-US" dirty="0" smtClean="0"/>
              <a:t>Differences in CO</a:t>
            </a:r>
            <a:r>
              <a:rPr lang="en-US" baseline="-25000" dirty="0" smtClean="0"/>
              <a:t>2</a:t>
            </a:r>
            <a:r>
              <a:rPr lang="en-US" dirty="0" smtClean="0"/>
              <a:t> flux are small and turbine interaction of scalar transports may not be collocated with surface modification to wind speed and </a:t>
            </a:r>
            <a:r>
              <a:rPr lang="en-US" dirty="0" smtClean="0"/>
              <a:t>TKE</a:t>
            </a:r>
            <a:endParaRPr lang="en-US" dirty="0" smtClean="0"/>
          </a:p>
          <a:p>
            <a:pPr lvl="1">
              <a:buNone/>
            </a:pPr>
            <a:r>
              <a:rPr lang="en-US" dirty="0" smtClean="0"/>
              <a:t>Scalar transports of H</a:t>
            </a:r>
            <a:r>
              <a:rPr lang="en-US" baseline="-25000" dirty="0" smtClean="0"/>
              <a:t>2</a:t>
            </a:r>
            <a:r>
              <a:rPr lang="en-US" dirty="0" smtClean="0"/>
              <a:t>O and CO</a:t>
            </a:r>
            <a:r>
              <a:rPr lang="en-US" baseline="-25000" dirty="0" smtClean="0"/>
              <a:t>2</a:t>
            </a:r>
            <a:r>
              <a:rPr lang="en-US" dirty="0" smtClean="0"/>
              <a:t> should be measured with consistent instrumentation (LI-7500) and for multiple locations within the same field to more carefully determine the influence of agricultural factors on the fluxes</a:t>
            </a:r>
          </a:p>
          <a:p>
            <a:pPr>
              <a:buNone/>
            </a:pPr>
            <a:r>
              <a:rPr lang="en-US" b="1" i="1" dirty="0" smtClean="0"/>
              <a:t>The question remains if these differences in flux, albeit small have any quantifiable response on crop vegetative growth, reproductive development and yield?</a:t>
            </a:r>
          </a:p>
          <a:p>
            <a:endParaRPr lang="en-US" dirty="0" smtClean="0"/>
          </a:p>
        </p:txBody>
      </p:sp>
    </p:spTree>
    <p:extLst>
      <p:ext uri="{BB962C8B-B14F-4D97-AF65-F5344CB8AC3E}">
        <p14:creationId xmlns:p14="http://schemas.microsoft.com/office/powerpoint/2010/main" xmlns="" val="34464037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Overall conclusions </a:t>
            </a:r>
            <a:endParaRPr lang="en-US" b="1" dirty="0">
              <a:solidFill>
                <a:srgbClr val="0000FF"/>
              </a:solidFill>
            </a:endParaRPr>
          </a:p>
        </p:txBody>
      </p:sp>
      <p:sp>
        <p:nvSpPr>
          <p:cNvPr id="3" name="Content Placeholder 2"/>
          <p:cNvSpPr>
            <a:spLocks noGrp="1"/>
          </p:cNvSpPr>
          <p:nvPr>
            <p:ph idx="1"/>
          </p:nvPr>
        </p:nvSpPr>
        <p:spPr>
          <a:xfrm>
            <a:off x="457200" y="1143000"/>
            <a:ext cx="8229600" cy="5486400"/>
          </a:xfrm>
        </p:spPr>
        <p:txBody>
          <a:bodyPr>
            <a:normAutofit fontScale="92500" lnSpcReduction="20000"/>
          </a:bodyPr>
          <a:lstStyle/>
          <a:p>
            <a:r>
              <a:rPr lang="en-US" dirty="0" smtClean="0"/>
              <a:t>large datasets have been accumulated from a field study for both years of wet and dry conditions for validation of high-resolution simulation models of wind farms. </a:t>
            </a:r>
          </a:p>
          <a:p>
            <a:r>
              <a:rPr lang="en-US" dirty="0" smtClean="0"/>
              <a:t>Tall meteorological towers, vertically pointing lidar profiles, and a more extensive surface network of sensors will be needed for such validation. </a:t>
            </a:r>
          </a:p>
          <a:p>
            <a:r>
              <a:rPr lang="en-US" dirty="0" smtClean="0"/>
              <a:t>Such models, when appropriately validated, will be needed to evaluate alternative strategies for wind farm build-out in the high-resource regions of the Midwest and could be used to better inform potential configurations for off-shore wind-power development</a:t>
            </a:r>
          </a:p>
          <a:p>
            <a:endParaRPr lang="en-US" dirty="0" smtClean="0"/>
          </a:p>
        </p:txBody>
      </p:sp>
    </p:spTree>
    <p:extLst>
      <p:ext uri="{BB962C8B-B14F-4D97-AF65-F5344CB8AC3E}">
        <p14:creationId xmlns:p14="http://schemas.microsoft.com/office/powerpoint/2010/main" xmlns="" val="344640379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CWEX_visual_expand_C1.jpg"/>
          <p:cNvPicPr>
            <a:picLocks noGrp="1" noChangeAspect="1"/>
          </p:cNvPicPr>
          <p:nvPr>
            <p:ph sz="half" idx="1"/>
          </p:nvPr>
        </p:nvPicPr>
        <p:blipFill>
          <a:blip r:embed="rId2" cstate="print"/>
          <a:stretch>
            <a:fillRect/>
          </a:stretch>
        </p:blipFill>
        <p:spPr>
          <a:xfrm>
            <a:off x="0" y="802342"/>
            <a:ext cx="4267200" cy="5522258"/>
          </a:xfrm>
        </p:spPr>
      </p:pic>
      <p:sp>
        <p:nvSpPr>
          <p:cNvPr id="8" name="TextBox 7"/>
          <p:cNvSpPr txBox="1"/>
          <p:nvPr/>
        </p:nvSpPr>
        <p:spPr>
          <a:xfrm>
            <a:off x="914400" y="1371600"/>
            <a:ext cx="1071127" cy="369332"/>
          </a:xfrm>
          <a:prstGeom prst="rect">
            <a:avLst/>
          </a:prstGeom>
          <a:solidFill>
            <a:schemeClr val="bg1"/>
          </a:solidFill>
        </p:spPr>
        <p:txBody>
          <a:bodyPr wrap="none" rtlCol="0">
            <a:spAutoFit/>
          </a:bodyPr>
          <a:lstStyle/>
          <a:p>
            <a:r>
              <a:rPr lang="en-US" b="1" dirty="0" smtClean="0"/>
              <a:t>(Phase II)</a:t>
            </a:r>
            <a:endParaRPr lang="en-US" b="1" dirty="0"/>
          </a:p>
        </p:txBody>
      </p:sp>
      <p:sp>
        <p:nvSpPr>
          <p:cNvPr id="9" name="TextBox 8"/>
          <p:cNvSpPr txBox="1"/>
          <p:nvPr/>
        </p:nvSpPr>
        <p:spPr>
          <a:xfrm>
            <a:off x="685800" y="4038600"/>
            <a:ext cx="1010213" cy="369332"/>
          </a:xfrm>
          <a:prstGeom prst="rect">
            <a:avLst/>
          </a:prstGeom>
          <a:solidFill>
            <a:schemeClr val="bg1"/>
          </a:solidFill>
        </p:spPr>
        <p:txBody>
          <a:bodyPr wrap="none" rtlCol="0">
            <a:spAutoFit/>
          </a:bodyPr>
          <a:lstStyle/>
          <a:p>
            <a:r>
              <a:rPr lang="en-US" b="1" dirty="0" smtClean="0"/>
              <a:t>(Phase I)</a:t>
            </a:r>
            <a:endParaRPr lang="en-US" b="1" dirty="0"/>
          </a:p>
        </p:txBody>
      </p:sp>
      <p:sp>
        <p:nvSpPr>
          <p:cNvPr id="10" name="TextBox 9"/>
          <p:cNvSpPr txBox="1"/>
          <p:nvPr/>
        </p:nvSpPr>
        <p:spPr>
          <a:xfrm>
            <a:off x="4572000" y="990600"/>
            <a:ext cx="4023666" cy="1938992"/>
          </a:xfrm>
          <a:prstGeom prst="rect">
            <a:avLst/>
          </a:prstGeom>
          <a:noFill/>
        </p:spPr>
        <p:txBody>
          <a:bodyPr wrap="square" rtlCol="0">
            <a:spAutoFit/>
          </a:bodyPr>
          <a:lstStyle/>
          <a:p>
            <a:r>
              <a:rPr lang="en-US" sz="2000" b="1" u="sng" dirty="0" smtClean="0"/>
              <a:t>Need for more measurements: </a:t>
            </a:r>
          </a:p>
          <a:p>
            <a:pPr>
              <a:buFont typeface="Arial" pitchFamily="34" charset="0"/>
              <a:buChar char="•"/>
            </a:pPr>
            <a:r>
              <a:rPr lang="en-US" sz="2000" dirty="0" smtClean="0"/>
              <a:t> duplication of consistent surface flux instrumentation and wind profiling </a:t>
            </a:r>
            <a:r>
              <a:rPr lang="en-US" sz="2000" dirty="0" err="1" smtClean="0"/>
              <a:t>lidars</a:t>
            </a:r>
            <a:endParaRPr lang="en-US" sz="2000" dirty="0" smtClean="0"/>
          </a:p>
          <a:p>
            <a:pPr>
              <a:buFont typeface="Arial" pitchFamily="34" charset="0"/>
              <a:buChar char="•"/>
            </a:pPr>
            <a:r>
              <a:rPr lang="en-US" sz="2000" dirty="0" smtClean="0"/>
              <a:t> multiple locations within and at the northern edge of the wind farm</a:t>
            </a:r>
            <a:endParaRPr lang="en-US" sz="2000" dirty="0"/>
          </a:p>
        </p:txBody>
      </p:sp>
      <p:sp>
        <p:nvSpPr>
          <p:cNvPr id="11" name="Oval 10"/>
          <p:cNvSpPr/>
          <p:nvPr/>
        </p:nvSpPr>
        <p:spPr>
          <a:xfrm>
            <a:off x="1676400" y="3581400"/>
            <a:ext cx="1143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381000" y="1752600"/>
            <a:ext cx="990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rot="10800000" flipV="1">
            <a:off x="1143001" y="1559858"/>
            <a:ext cx="3505209" cy="80234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590800" y="1524000"/>
            <a:ext cx="2057400" cy="232634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p:nvPr>
        </p:nvSpPr>
        <p:spPr>
          <a:xfrm>
            <a:off x="457200" y="0"/>
            <a:ext cx="8229600" cy="868362"/>
          </a:xfrm>
        </p:spPr>
        <p:txBody>
          <a:bodyPr/>
          <a:lstStyle/>
          <a:p>
            <a:r>
              <a:rPr lang="en-US" b="1" dirty="0" smtClean="0">
                <a:solidFill>
                  <a:srgbClr val="0000FF"/>
                </a:solidFill>
              </a:rPr>
              <a:t>CWEX-in the future</a:t>
            </a:r>
            <a:endParaRPr lang="en-US" b="1" dirty="0">
              <a:solidFill>
                <a:srgbClr val="0000FF"/>
              </a:solidFill>
            </a:endParaRPr>
          </a:p>
        </p:txBody>
      </p:sp>
      <p:sp>
        <p:nvSpPr>
          <p:cNvPr id="29" name="TextBox 28"/>
          <p:cNvSpPr txBox="1"/>
          <p:nvPr/>
        </p:nvSpPr>
        <p:spPr>
          <a:xfrm>
            <a:off x="228600" y="5478343"/>
            <a:ext cx="279152" cy="276999"/>
          </a:xfrm>
          <a:prstGeom prst="rect">
            <a:avLst/>
          </a:prstGeom>
          <a:solidFill>
            <a:schemeClr val="bg1"/>
          </a:solidFill>
        </p:spPr>
        <p:txBody>
          <a:bodyPr wrap="square" rtlCol="0">
            <a:spAutoFit/>
          </a:bodyPr>
          <a:lstStyle/>
          <a:p>
            <a:r>
              <a:rPr lang="en-US" sz="1200" b="1" dirty="0" smtClean="0"/>
              <a:t>0</a:t>
            </a:r>
            <a:endParaRPr lang="en-US" sz="1200" b="1" dirty="0"/>
          </a:p>
        </p:txBody>
      </p:sp>
      <p:sp>
        <p:nvSpPr>
          <p:cNvPr id="30" name="TextBox 29"/>
          <p:cNvSpPr txBox="1"/>
          <p:nvPr/>
        </p:nvSpPr>
        <p:spPr>
          <a:xfrm>
            <a:off x="787648" y="5478343"/>
            <a:ext cx="431552" cy="276999"/>
          </a:xfrm>
          <a:prstGeom prst="rect">
            <a:avLst/>
          </a:prstGeom>
          <a:solidFill>
            <a:schemeClr val="bg1"/>
          </a:solidFill>
        </p:spPr>
        <p:txBody>
          <a:bodyPr wrap="square" rtlCol="0">
            <a:spAutoFit/>
          </a:bodyPr>
          <a:lstStyle/>
          <a:p>
            <a:r>
              <a:rPr lang="en-US" sz="1200" b="1" dirty="0" smtClean="0"/>
              <a:t>3.0</a:t>
            </a:r>
            <a:endParaRPr lang="en-US" sz="1200" b="1" dirty="0"/>
          </a:p>
        </p:txBody>
      </p:sp>
      <p:sp>
        <p:nvSpPr>
          <p:cNvPr id="31" name="TextBox 30"/>
          <p:cNvSpPr txBox="1"/>
          <p:nvPr/>
        </p:nvSpPr>
        <p:spPr>
          <a:xfrm>
            <a:off x="1397248" y="5478343"/>
            <a:ext cx="431552" cy="276999"/>
          </a:xfrm>
          <a:prstGeom prst="rect">
            <a:avLst/>
          </a:prstGeom>
          <a:solidFill>
            <a:schemeClr val="bg1"/>
          </a:solidFill>
        </p:spPr>
        <p:txBody>
          <a:bodyPr wrap="square" rtlCol="0">
            <a:spAutoFit/>
          </a:bodyPr>
          <a:lstStyle/>
          <a:p>
            <a:r>
              <a:rPr lang="en-US" sz="1200" b="1" dirty="0" smtClean="0"/>
              <a:t>6.0</a:t>
            </a:r>
            <a:endParaRPr lang="en-US" sz="1200" b="1" dirty="0"/>
          </a:p>
        </p:txBody>
      </p:sp>
      <p:sp>
        <p:nvSpPr>
          <p:cNvPr id="32" name="TextBox 31"/>
          <p:cNvSpPr txBox="1"/>
          <p:nvPr/>
        </p:nvSpPr>
        <p:spPr>
          <a:xfrm>
            <a:off x="2540248" y="5478343"/>
            <a:ext cx="1193552" cy="276999"/>
          </a:xfrm>
          <a:prstGeom prst="rect">
            <a:avLst/>
          </a:prstGeom>
          <a:solidFill>
            <a:schemeClr val="bg1"/>
          </a:solidFill>
        </p:spPr>
        <p:txBody>
          <a:bodyPr wrap="square" rtlCol="0">
            <a:spAutoFit/>
          </a:bodyPr>
          <a:lstStyle/>
          <a:p>
            <a:r>
              <a:rPr lang="en-US" sz="1200" b="1" dirty="0" smtClean="0"/>
              <a:t>12.0 (miles)</a:t>
            </a:r>
            <a:endParaRPr lang="en-US" sz="1200" b="1" dirty="0"/>
          </a:p>
        </p:txBody>
      </p:sp>
      <p:sp>
        <p:nvSpPr>
          <p:cNvPr id="33" name="Rectangle 32"/>
          <p:cNvSpPr/>
          <p:nvPr/>
        </p:nvSpPr>
        <p:spPr>
          <a:xfrm>
            <a:off x="381000" y="5813254"/>
            <a:ext cx="2438400" cy="762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p:cNvCxnSpPr/>
          <p:nvPr/>
        </p:nvCxnSpPr>
        <p:spPr>
          <a:xfrm flipV="1">
            <a:off x="381000" y="5679142"/>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990600" y="5715000"/>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600200" y="5715000"/>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819400" y="5715000"/>
            <a:ext cx="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5-Point Star 38"/>
          <p:cNvSpPr>
            <a:spLocks noChangeAspect="1"/>
          </p:cNvSpPr>
          <p:nvPr/>
        </p:nvSpPr>
        <p:spPr>
          <a:xfrm>
            <a:off x="152400" y="990600"/>
            <a:ext cx="231420" cy="2314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5-Point Star 39"/>
          <p:cNvSpPr>
            <a:spLocks noChangeAspect="1"/>
          </p:cNvSpPr>
          <p:nvPr/>
        </p:nvSpPr>
        <p:spPr>
          <a:xfrm>
            <a:off x="1368780" y="2514600"/>
            <a:ext cx="231420" cy="231420"/>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TextBox 40"/>
          <p:cNvSpPr txBox="1"/>
          <p:nvPr/>
        </p:nvSpPr>
        <p:spPr>
          <a:xfrm>
            <a:off x="0" y="5934670"/>
            <a:ext cx="3583866" cy="923330"/>
          </a:xfrm>
          <a:prstGeom prst="rect">
            <a:avLst/>
          </a:prstGeom>
          <a:noFill/>
        </p:spPr>
        <p:txBody>
          <a:bodyPr wrap="none" rtlCol="0">
            <a:spAutoFit/>
          </a:bodyPr>
          <a:lstStyle/>
          <a:p>
            <a:r>
              <a:rPr lang="en-US" b="1" dirty="0" smtClean="0"/>
              <a:t>Proposed location of 120-m towers </a:t>
            </a:r>
          </a:p>
          <a:p>
            <a:r>
              <a:rPr lang="en-US" dirty="0" smtClean="0"/>
              <a:t>Inside wind farm  </a:t>
            </a:r>
          </a:p>
          <a:p>
            <a:r>
              <a:rPr lang="en-US" dirty="0" smtClean="0"/>
              <a:t>Outside wind farm </a:t>
            </a:r>
            <a:endParaRPr lang="en-US" dirty="0"/>
          </a:p>
        </p:txBody>
      </p:sp>
      <p:sp>
        <p:nvSpPr>
          <p:cNvPr id="42" name="5-Point Star 41"/>
          <p:cNvSpPr>
            <a:spLocks noChangeAspect="1"/>
          </p:cNvSpPr>
          <p:nvPr/>
        </p:nvSpPr>
        <p:spPr>
          <a:xfrm>
            <a:off x="1902180" y="6248400"/>
            <a:ext cx="231420" cy="231420"/>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5-Point Star 42"/>
          <p:cNvSpPr>
            <a:spLocks noChangeAspect="1"/>
          </p:cNvSpPr>
          <p:nvPr/>
        </p:nvSpPr>
        <p:spPr>
          <a:xfrm>
            <a:off x="1902180" y="6553200"/>
            <a:ext cx="231420" cy="2314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p:cNvSpPr/>
          <p:nvPr/>
        </p:nvSpPr>
        <p:spPr>
          <a:xfrm>
            <a:off x="3657600" y="2971800"/>
            <a:ext cx="5486400" cy="3416320"/>
          </a:xfrm>
          <a:prstGeom prst="rect">
            <a:avLst/>
          </a:prstGeom>
        </p:spPr>
        <p:txBody>
          <a:bodyPr wrap="square">
            <a:spAutoFit/>
          </a:bodyPr>
          <a:lstStyle/>
          <a:p>
            <a:pPr>
              <a:buNone/>
            </a:pPr>
            <a:r>
              <a:rPr lang="en-US" dirty="0" smtClean="0"/>
              <a:t>More instrumentation will help increase knowledge in:</a:t>
            </a:r>
          </a:p>
          <a:p>
            <a:pPr>
              <a:buNone/>
            </a:pPr>
            <a:r>
              <a:rPr lang="en-US" dirty="0" smtClean="0"/>
              <a:t>1.  wind-farm operational issues</a:t>
            </a:r>
          </a:p>
          <a:p>
            <a:pPr lvl="1"/>
            <a:r>
              <a:rPr lang="en-US" dirty="0" smtClean="0"/>
              <a:t>turbine-to-turbine wake interactions</a:t>
            </a:r>
          </a:p>
          <a:p>
            <a:pPr lvl="1"/>
            <a:r>
              <a:rPr lang="en-US" dirty="0" smtClean="0"/>
              <a:t>wind farm-boundary layer interactions</a:t>
            </a:r>
          </a:p>
          <a:p>
            <a:pPr lvl="1"/>
            <a:r>
              <a:rPr lang="en-US" dirty="0" smtClean="0"/>
              <a:t>representation of boundary layer in models </a:t>
            </a:r>
            <a:r>
              <a:rPr lang="en-US" dirty="0" smtClean="0">
                <a:sym typeface="Wingdings" pitchFamily="2" charset="2"/>
              </a:rPr>
              <a:t></a:t>
            </a:r>
            <a:r>
              <a:rPr lang="en-US" dirty="0" smtClean="0"/>
              <a:t> wind forecasting</a:t>
            </a:r>
          </a:p>
          <a:p>
            <a:pPr marL="514350" indent="-514350">
              <a:buAutoNum type="arabicPeriod" startAt="2"/>
            </a:pPr>
            <a:r>
              <a:rPr lang="en-US" dirty="0" smtClean="0"/>
              <a:t>key science questions</a:t>
            </a:r>
          </a:p>
          <a:p>
            <a:pPr marL="914400" lvl="1" indent="-514350"/>
            <a:r>
              <a:rPr lang="en-US" dirty="0" smtClean="0"/>
              <a:t>boundary layer and surface exchanges, low level jet (nighttime)</a:t>
            </a:r>
          </a:p>
          <a:p>
            <a:pPr marL="914400" lvl="1" indent="-514350"/>
            <a:r>
              <a:rPr lang="en-US" dirty="0" smtClean="0"/>
              <a:t>formation/intensity of individual storm cells and storm systems </a:t>
            </a:r>
          </a:p>
          <a:p>
            <a:pPr>
              <a:buNone/>
            </a:pPr>
            <a:r>
              <a:rPr lang="en-US" dirty="0" smtClean="0"/>
              <a:t>3.  refine quantification of turbine effects on crop yields</a:t>
            </a:r>
          </a:p>
        </p:txBody>
      </p:sp>
    </p:spTree>
    <p:extLst>
      <p:ext uri="{BB962C8B-B14F-4D97-AF65-F5344CB8AC3E}">
        <p14:creationId xmlns:p14="http://schemas.microsoft.com/office/powerpoint/2010/main" xmlns="" val="3970584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Acknowledgements</a:t>
            </a:r>
            <a:endParaRPr lang="en-US" b="1" dirty="0">
              <a:solidFill>
                <a:srgbClr val="0000FF"/>
              </a:solidFill>
            </a:endParaRPr>
          </a:p>
        </p:txBody>
      </p:sp>
      <p:sp>
        <p:nvSpPr>
          <p:cNvPr id="3" name="Content Placeholder 2"/>
          <p:cNvSpPr>
            <a:spLocks noGrp="1"/>
          </p:cNvSpPr>
          <p:nvPr>
            <p:ph idx="1"/>
          </p:nvPr>
        </p:nvSpPr>
        <p:spPr>
          <a:xfrm>
            <a:off x="457200" y="838200"/>
            <a:ext cx="8229600" cy="5562600"/>
          </a:xfrm>
        </p:spPr>
        <p:txBody>
          <a:bodyPr>
            <a:normAutofit lnSpcReduction="10000"/>
          </a:bodyPr>
          <a:lstStyle/>
          <a:p>
            <a:r>
              <a:rPr lang="en-US" dirty="0" smtClean="0"/>
              <a:t>All members of the CWEX team</a:t>
            </a:r>
          </a:p>
          <a:p>
            <a:r>
              <a:rPr lang="en-US" dirty="0" smtClean="0"/>
              <a:t>My research committee and graduate advisor</a:t>
            </a:r>
          </a:p>
          <a:p>
            <a:r>
              <a:rPr lang="en-US" dirty="0" err="1" smtClean="0"/>
              <a:t>Moti</a:t>
            </a:r>
            <a:r>
              <a:rPr lang="en-US" dirty="0" smtClean="0"/>
              <a:t> Segal for assistance in modeling and early field project objectives</a:t>
            </a:r>
          </a:p>
          <a:p>
            <a:r>
              <a:rPr lang="en-US" dirty="0" smtClean="0"/>
              <a:t>All parties helping with technology, field planning, deployment (REU undergraduate alumni), post experiment analyses</a:t>
            </a:r>
          </a:p>
          <a:p>
            <a:r>
              <a:rPr lang="en-US" dirty="0" smtClean="0"/>
              <a:t>Wind farm operator/ owner of measurements to provide SCADA data</a:t>
            </a:r>
          </a:p>
          <a:p>
            <a:r>
              <a:rPr lang="en-US" dirty="0" smtClean="0"/>
              <a:t>Funding assistance through the University of Iowa, Ames Lab DOE, NSF </a:t>
            </a:r>
            <a:r>
              <a:rPr lang="en-US" dirty="0" err="1" smtClean="0"/>
              <a:t>EPSCoR</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3600" b="1" dirty="0" smtClean="0">
                <a:solidFill>
                  <a:srgbClr val="0000FF"/>
                </a:solidFill>
              </a:rPr>
              <a:t>(I):  Crop and field management impacts on wind power</a:t>
            </a:r>
            <a:endParaRPr lang="en-US" sz="3600" b="1" dirty="0">
              <a:solidFill>
                <a:srgbClr val="0000FF"/>
              </a:solidFill>
            </a:endParaRPr>
          </a:p>
        </p:txBody>
      </p:sp>
      <p:sp>
        <p:nvSpPr>
          <p:cNvPr id="3" name="Content Placeholder 2"/>
          <p:cNvSpPr>
            <a:spLocks noGrp="1"/>
          </p:cNvSpPr>
          <p:nvPr>
            <p:ph idx="1"/>
          </p:nvPr>
        </p:nvSpPr>
        <p:spPr>
          <a:xfrm>
            <a:off x="0" y="1371600"/>
            <a:ext cx="4191000" cy="4572000"/>
          </a:xfrm>
        </p:spPr>
        <p:txBody>
          <a:bodyPr>
            <a:normAutofit fontScale="85000" lnSpcReduction="20000"/>
          </a:bodyPr>
          <a:lstStyle/>
          <a:p>
            <a:pPr marL="274320" indent="-274320">
              <a:defRPr/>
            </a:pPr>
            <a:r>
              <a:rPr lang="en-US" dirty="0" smtClean="0"/>
              <a:t>Wind speeds are influenced from both conditions near the boundary layer top and the surface</a:t>
            </a:r>
          </a:p>
          <a:p>
            <a:pPr marL="674370" lvl="1" indent="-274320">
              <a:defRPr/>
            </a:pPr>
            <a:r>
              <a:rPr lang="en-US" dirty="0" smtClean="0"/>
              <a:t>Rough surfaces create drag of mean momentum and increase turbulence via </a:t>
            </a:r>
            <a:r>
              <a:rPr lang="en-US" b="1" dirty="0" smtClean="0">
                <a:solidFill>
                  <a:srgbClr val="00B050"/>
                </a:solidFill>
              </a:rPr>
              <a:t>z</a:t>
            </a:r>
            <a:r>
              <a:rPr lang="en-US" b="1" baseline="-25000" dirty="0" smtClean="0">
                <a:solidFill>
                  <a:srgbClr val="00B050"/>
                </a:solidFill>
              </a:rPr>
              <a:t>0</a:t>
            </a:r>
          </a:p>
          <a:p>
            <a:pPr marL="674370" lvl="1" indent="-274320">
              <a:defRPr/>
            </a:pPr>
            <a:r>
              <a:rPr lang="en-US" dirty="0" smtClean="0"/>
              <a:t>thermal stability from moist soils or cloudiness reduces near-surface profile of wind speed via (</a:t>
            </a:r>
            <a:r>
              <a:rPr lang="en-US" b="1" dirty="0" smtClean="0">
                <a:solidFill>
                  <a:srgbClr val="C00000"/>
                </a:solidFill>
                <a:latin typeface="Symbol" pitchFamily="18" charset="2"/>
              </a:rPr>
              <a:t>Y</a:t>
            </a:r>
            <a:r>
              <a:rPr lang="en-US" b="1" baseline="-25000" dirty="0" smtClean="0">
                <a:solidFill>
                  <a:srgbClr val="C00000"/>
                </a:solidFill>
              </a:rPr>
              <a:t>M</a:t>
            </a:r>
            <a:r>
              <a:rPr lang="en-US" dirty="0" smtClean="0"/>
              <a:t>)</a:t>
            </a:r>
          </a:p>
          <a:p>
            <a:endParaRPr lang="en-US" dirty="0"/>
          </a:p>
        </p:txBody>
      </p:sp>
      <p:sp>
        <p:nvSpPr>
          <p:cNvPr id="686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11"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57400" y="5943600"/>
            <a:ext cx="3276600" cy="615402"/>
          </a:xfrm>
          <a:prstGeom prst="rect">
            <a:avLst/>
          </a:prstGeom>
          <a:noFill/>
        </p:spPr>
      </p:pic>
      <p:sp>
        <p:nvSpPr>
          <p:cNvPr id="7" name="Rectangle 6"/>
          <p:cNvSpPr/>
          <p:nvPr/>
        </p:nvSpPr>
        <p:spPr>
          <a:xfrm>
            <a:off x="4419600" y="5791200"/>
            <a:ext cx="990600" cy="76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33800" y="6248400"/>
            <a:ext cx="381000" cy="381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2"/>
          <p:cNvSpPr>
            <a:spLocks noChangeArrowheads="1"/>
          </p:cNvSpPr>
          <p:nvPr/>
        </p:nvSpPr>
        <p:spPr bwMode="auto">
          <a:xfrm>
            <a:off x="6096000" y="3733800"/>
            <a:ext cx="3048000" cy="252862"/>
          </a:xfrm>
          <a:prstGeom prst="rect">
            <a:avLst/>
          </a:prstGeom>
          <a:solidFill>
            <a:srgbClr val="FFFF00"/>
          </a:solidFill>
          <a:ln w="9525">
            <a:solidFill>
              <a:schemeClr val="accent6"/>
            </a:solidFill>
            <a:round/>
            <a:headEnd/>
            <a:tailEnd/>
          </a:ln>
        </p:spPr>
        <p:txBody>
          <a:bodyPr/>
          <a:lstStyle/>
          <a:p>
            <a:pPr eaLnBrk="0" hangingPunct="0"/>
            <a:endParaRPr lang="en-US">
              <a:solidFill>
                <a:srgbClr val="FFFF00"/>
              </a:solidFill>
            </a:endParaRPr>
          </a:p>
        </p:txBody>
      </p:sp>
      <p:sp>
        <p:nvSpPr>
          <p:cNvPr id="11" name="Arc 10"/>
          <p:cNvSpPr/>
          <p:nvPr/>
        </p:nvSpPr>
        <p:spPr bwMode="auto">
          <a:xfrm rot="10979314" flipH="1">
            <a:off x="6256690" y="-2487945"/>
            <a:ext cx="1184128" cy="6195090"/>
          </a:xfrm>
          <a:prstGeom prst="arc">
            <a:avLst>
              <a:gd name="adj1" fmla="val 16200000"/>
              <a:gd name="adj2" fmla="val 19366656"/>
            </a:avLst>
          </a:prstGeom>
          <a:noFill/>
          <a:ln w="38100" cap="flat" cmpd="sng" algn="ctr">
            <a:solidFill>
              <a:schemeClr val="accent6"/>
            </a:solidFill>
            <a:prstDash val="solid"/>
            <a:round/>
            <a:headEnd type="none" w="med" len="med"/>
            <a:tailEnd type="none" w="med" len="med"/>
          </a:ln>
          <a:effectLst/>
        </p:spPr>
        <p:txBody>
          <a:bodyPr/>
          <a:lstStyle/>
          <a:p>
            <a:pPr eaLnBrk="0" hangingPunct="0">
              <a:defRPr/>
            </a:pPr>
            <a:endParaRPr lang="en-US">
              <a:solidFill>
                <a:srgbClr val="14B926"/>
              </a:solidFill>
            </a:endParaRPr>
          </a:p>
        </p:txBody>
      </p:sp>
      <p:cxnSp>
        <p:nvCxnSpPr>
          <p:cNvPr id="12" name="Straight Arrow Connector 57"/>
          <p:cNvCxnSpPr>
            <a:cxnSpLocks noChangeShapeType="1"/>
          </p:cNvCxnSpPr>
          <p:nvPr/>
        </p:nvCxnSpPr>
        <p:spPr bwMode="auto">
          <a:xfrm>
            <a:off x="6629355" y="1600200"/>
            <a:ext cx="762045" cy="1310"/>
          </a:xfrm>
          <a:prstGeom prst="straightConnector1">
            <a:avLst/>
          </a:prstGeom>
          <a:noFill/>
          <a:ln w="28575">
            <a:solidFill>
              <a:schemeClr val="accent6"/>
            </a:solidFill>
            <a:round/>
            <a:headEnd/>
            <a:tailEnd type="arrow" w="med" len="med"/>
          </a:ln>
        </p:spPr>
      </p:cxnSp>
      <p:cxnSp>
        <p:nvCxnSpPr>
          <p:cNvPr id="13" name="Straight Arrow Connector 59"/>
          <p:cNvCxnSpPr>
            <a:cxnSpLocks noChangeShapeType="1"/>
          </p:cNvCxnSpPr>
          <p:nvPr/>
        </p:nvCxnSpPr>
        <p:spPr bwMode="auto">
          <a:xfrm>
            <a:off x="6629400" y="2362200"/>
            <a:ext cx="660439" cy="1310"/>
          </a:xfrm>
          <a:prstGeom prst="straightConnector1">
            <a:avLst/>
          </a:prstGeom>
          <a:noFill/>
          <a:ln w="28575">
            <a:solidFill>
              <a:schemeClr val="accent6"/>
            </a:solidFill>
            <a:round/>
            <a:headEnd/>
            <a:tailEnd type="arrow" w="med" len="med"/>
          </a:ln>
        </p:spPr>
      </p:cxnSp>
      <p:cxnSp>
        <p:nvCxnSpPr>
          <p:cNvPr id="14" name="Straight Arrow Connector 60"/>
          <p:cNvCxnSpPr>
            <a:cxnSpLocks noChangeShapeType="1"/>
          </p:cNvCxnSpPr>
          <p:nvPr/>
        </p:nvCxnSpPr>
        <p:spPr bwMode="auto">
          <a:xfrm>
            <a:off x="6629400" y="3048000"/>
            <a:ext cx="508030" cy="1310"/>
          </a:xfrm>
          <a:prstGeom prst="straightConnector1">
            <a:avLst/>
          </a:prstGeom>
          <a:noFill/>
          <a:ln w="28575">
            <a:solidFill>
              <a:schemeClr val="accent6"/>
            </a:solidFill>
            <a:round/>
            <a:headEnd/>
            <a:tailEnd type="arrow" w="med" len="med"/>
          </a:ln>
        </p:spPr>
      </p:cxnSp>
      <p:cxnSp>
        <p:nvCxnSpPr>
          <p:cNvPr id="15" name="Straight Arrow Connector 61"/>
          <p:cNvCxnSpPr>
            <a:cxnSpLocks noChangeShapeType="1"/>
          </p:cNvCxnSpPr>
          <p:nvPr/>
        </p:nvCxnSpPr>
        <p:spPr bwMode="auto">
          <a:xfrm>
            <a:off x="6553200" y="3429000"/>
            <a:ext cx="355621" cy="1310"/>
          </a:xfrm>
          <a:prstGeom prst="straightConnector1">
            <a:avLst/>
          </a:prstGeom>
          <a:noFill/>
          <a:ln w="28575">
            <a:solidFill>
              <a:schemeClr val="accent6"/>
            </a:solidFill>
            <a:round/>
            <a:headEnd/>
            <a:tailEnd type="arrow" w="med" len="med"/>
          </a:ln>
        </p:spPr>
      </p:cxnSp>
      <p:cxnSp>
        <p:nvCxnSpPr>
          <p:cNvPr id="16" name="Straight Arrow Connector 62"/>
          <p:cNvCxnSpPr>
            <a:cxnSpLocks noChangeShapeType="1"/>
          </p:cNvCxnSpPr>
          <p:nvPr/>
        </p:nvCxnSpPr>
        <p:spPr bwMode="auto">
          <a:xfrm>
            <a:off x="6553200" y="3657600"/>
            <a:ext cx="203212" cy="1310"/>
          </a:xfrm>
          <a:prstGeom prst="straightConnector1">
            <a:avLst/>
          </a:prstGeom>
          <a:noFill/>
          <a:ln w="28575">
            <a:solidFill>
              <a:schemeClr val="accent6"/>
            </a:solidFill>
            <a:round/>
            <a:headEnd/>
            <a:tailEnd type="arrow" w="med" len="med"/>
          </a:ln>
        </p:spPr>
      </p:cxnSp>
      <p:cxnSp>
        <p:nvCxnSpPr>
          <p:cNvPr id="17" name="Straight Arrow Connector 83"/>
          <p:cNvCxnSpPr>
            <a:cxnSpLocks noChangeShapeType="1"/>
          </p:cNvCxnSpPr>
          <p:nvPr/>
        </p:nvCxnSpPr>
        <p:spPr bwMode="auto">
          <a:xfrm rot="5400000">
            <a:off x="6073696" y="3451304"/>
            <a:ext cx="502866" cy="1059"/>
          </a:xfrm>
          <a:prstGeom prst="straightConnector1">
            <a:avLst/>
          </a:prstGeom>
          <a:noFill/>
          <a:ln w="57150">
            <a:solidFill>
              <a:schemeClr val="accent6"/>
            </a:solidFill>
            <a:round/>
            <a:headEnd/>
            <a:tailEnd type="arrow" w="med" len="med"/>
          </a:ln>
        </p:spPr>
      </p:cxnSp>
      <p:sp>
        <p:nvSpPr>
          <p:cNvPr id="19" name="Rectangle 18"/>
          <p:cNvSpPr/>
          <p:nvPr/>
        </p:nvSpPr>
        <p:spPr>
          <a:xfrm>
            <a:off x="6096000" y="3962400"/>
            <a:ext cx="3048000" cy="457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cs typeface="Arial" charset="0"/>
            </a:endParaRPr>
          </a:p>
        </p:txBody>
      </p:sp>
      <p:sp>
        <p:nvSpPr>
          <p:cNvPr id="20" name="TextBox 92"/>
          <p:cNvSpPr txBox="1">
            <a:spLocks noChangeArrowheads="1"/>
          </p:cNvSpPr>
          <p:nvPr/>
        </p:nvSpPr>
        <p:spPr bwMode="auto">
          <a:xfrm>
            <a:off x="5181600" y="3810000"/>
            <a:ext cx="1120775" cy="400050"/>
          </a:xfrm>
          <a:prstGeom prst="rect">
            <a:avLst/>
          </a:prstGeom>
          <a:noFill/>
          <a:ln w="9525">
            <a:noFill/>
            <a:miter lim="800000"/>
            <a:headEnd/>
            <a:tailEnd/>
          </a:ln>
        </p:spPr>
        <p:txBody>
          <a:bodyPr wrap="none">
            <a:spAutoFit/>
          </a:bodyPr>
          <a:lstStyle/>
          <a:p>
            <a:pPr eaLnBrk="0" hangingPunct="0"/>
            <a:r>
              <a:rPr lang="en-US" sz="2000" dirty="0">
                <a:solidFill>
                  <a:srgbClr val="14B926"/>
                </a:solidFill>
              </a:rPr>
              <a:t>Small </a:t>
            </a:r>
            <a:r>
              <a:rPr lang="en-US" sz="2000" dirty="0" err="1">
                <a:solidFill>
                  <a:srgbClr val="14B926"/>
                </a:solidFill>
              </a:rPr>
              <a:t>z</a:t>
            </a:r>
            <a:r>
              <a:rPr lang="en-US" sz="2000" baseline="-25000" dirty="0" err="1">
                <a:solidFill>
                  <a:srgbClr val="14B926"/>
                </a:solidFill>
              </a:rPr>
              <a:t>o</a:t>
            </a:r>
            <a:r>
              <a:rPr lang="en-US" sz="2000" baseline="-25000" dirty="0">
                <a:solidFill>
                  <a:srgbClr val="14B926"/>
                </a:solidFill>
              </a:rPr>
              <a:t>  </a:t>
            </a:r>
          </a:p>
        </p:txBody>
      </p:sp>
      <p:sp>
        <p:nvSpPr>
          <p:cNvPr id="21" name="Arc 20"/>
          <p:cNvSpPr/>
          <p:nvPr/>
        </p:nvSpPr>
        <p:spPr bwMode="auto">
          <a:xfrm rot="10981520" flipH="1">
            <a:off x="5790448" y="-1856634"/>
            <a:ext cx="1985963" cy="5799138"/>
          </a:xfrm>
          <a:prstGeom prst="arc">
            <a:avLst>
              <a:gd name="adj1" fmla="val 16200000"/>
              <a:gd name="adj2" fmla="val 21578328"/>
            </a:avLst>
          </a:prstGeom>
          <a:noFill/>
          <a:ln w="38100" cap="flat" cmpd="sng" algn="ctr">
            <a:solidFill>
              <a:srgbClr val="14B926"/>
            </a:solidFill>
            <a:prstDash val="solid"/>
            <a:round/>
            <a:headEnd type="none" w="med" len="med"/>
            <a:tailEnd type="none" w="med" len="med"/>
          </a:ln>
          <a:effectLst/>
        </p:spPr>
        <p:txBody>
          <a:bodyPr/>
          <a:lstStyle/>
          <a:p>
            <a:pPr eaLnBrk="0" hangingPunct="0">
              <a:defRPr/>
            </a:pPr>
            <a:endParaRPr lang="en-US">
              <a:solidFill>
                <a:srgbClr val="14B926"/>
              </a:solidFill>
            </a:endParaRPr>
          </a:p>
        </p:txBody>
      </p:sp>
      <p:cxnSp>
        <p:nvCxnSpPr>
          <p:cNvPr id="22" name="Straight Arrow Connector 67"/>
          <p:cNvCxnSpPr>
            <a:cxnSpLocks noChangeShapeType="1"/>
          </p:cNvCxnSpPr>
          <p:nvPr/>
        </p:nvCxnSpPr>
        <p:spPr bwMode="auto">
          <a:xfrm>
            <a:off x="6629400" y="3733800"/>
            <a:ext cx="381000" cy="1588"/>
          </a:xfrm>
          <a:prstGeom prst="straightConnector1">
            <a:avLst/>
          </a:prstGeom>
          <a:noFill/>
          <a:ln w="28575">
            <a:solidFill>
              <a:srgbClr val="14B926"/>
            </a:solidFill>
            <a:round/>
            <a:headEnd/>
            <a:tailEnd type="arrow" w="med" len="med"/>
          </a:ln>
        </p:spPr>
      </p:cxnSp>
      <p:cxnSp>
        <p:nvCxnSpPr>
          <p:cNvPr id="23" name="Straight Arrow Connector 70"/>
          <p:cNvCxnSpPr>
            <a:cxnSpLocks noChangeShapeType="1"/>
          </p:cNvCxnSpPr>
          <p:nvPr/>
        </p:nvCxnSpPr>
        <p:spPr bwMode="auto">
          <a:xfrm>
            <a:off x="6629400" y="3276600"/>
            <a:ext cx="685800" cy="1588"/>
          </a:xfrm>
          <a:prstGeom prst="straightConnector1">
            <a:avLst/>
          </a:prstGeom>
          <a:noFill/>
          <a:ln w="28575">
            <a:solidFill>
              <a:srgbClr val="14B926"/>
            </a:solidFill>
            <a:round/>
            <a:headEnd/>
            <a:tailEnd type="arrow" w="med" len="med"/>
          </a:ln>
        </p:spPr>
      </p:cxnSp>
      <p:cxnSp>
        <p:nvCxnSpPr>
          <p:cNvPr id="24" name="Straight Arrow Connector 71"/>
          <p:cNvCxnSpPr>
            <a:cxnSpLocks noChangeShapeType="1"/>
          </p:cNvCxnSpPr>
          <p:nvPr/>
        </p:nvCxnSpPr>
        <p:spPr bwMode="auto">
          <a:xfrm>
            <a:off x="6629400" y="2743200"/>
            <a:ext cx="914400" cy="1588"/>
          </a:xfrm>
          <a:prstGeom prst="straightConnector1">
            <a:avLst/>
          </a:prstGeom>
          <a:noFill/>
          <a:ln w="28575">
            <a:solidFill>
              <a:srgbClr val="14B926"/>
            </a:solidFill>
            <a:round/>
            <a:headEnd/>
            <a:tailEnd type="arrow" w="med" len="med"/>
          </a:ln>
        </p:spPr>
      </p:cxnSp>
      <p:cxnSp>
        <p:nvCxnSpPr>
          <p:cNvPr id="25" name="Straight Arrow Connector 72"/>
          <p:cNvCxnSpPr>
            <a:cxnSpLocks noChangeShapeType="1"/>
          </p:cNvCxnSpPr>
          <p:nvPr/>
        </p:nvCxnSpPr>
        <p:spPr bwMode="auto">
          <a:xfrm>
            <a:off x="6629400" y="1981200"/>
            <a:ext cx="1066800" cy="1588"/>
          </a:xfrm>
          <a:prstGeom prst="straightConnector1">
            <a:avLst/>
          </a:prstGeom>
          <a:noFill/>
          <a:ln w="28575">
            <a:solidFill>
              <a:srgbClr val="14B926"/>
            </a:solidFill>
            <a:round/>
            <a:headEnd/>
            <a:tailEnd type="arrow" w="med" len="med"/>
          </a:ln>
        </p:spPr>
      </p:cxnSp>
      <p:cxnSp>
        <p:nvCxnSpPr>
          <p:cNvPr id="26" name="Straight Arrow Connector 73"/>
          <p:cNvCxnSpPr>
            <a:cxnSpLocks noChangeShapeType="1"/>
          </p:cNvCxnSpPr>
          <p:nvPr/>
        </p:nvCxnSpPr>
        <p:spPr bwMode="auto">
          <a:xfrm>
            <a:off x="6629400" y="1371600"/>
            <a:ext cx="1143000" cy="1588"/>
          </a:xfrm>
          <a:prstGeom prst="straightConnector1">
            <a:avLst/>
          </a:prstGeom>
          <a:noFill/>
          <a:ln w="28575">
            <a:solidFill>
              <a:srgbClr val="14B926"/>
            </a:solidFill>
            <a:round/>
            <a:headEnd/>
            <a:tailEnd type="arrow" w="med" len="med"/>
          </a:ln>
        </p:spPr>
      </p:cxnSp>
      <p:sp>
        <p:nvSpPr>
          <p:cNvPr id="33" name="Diagonal Stripe 32"/>
          <p:cNvSpPr/>
          <p:nvPr/>
        </p:nvSpPr>
        <p:spPr>
          <a:xfrm rot="15998624">
            <a:off x="8312661" y="2432178"/>
            <a:ext cx="383924" cy="310227"/>
          </a:xfrm>
          <a:prstGeom prst="diagStripe">
            <a:avLst>
              <a:gd name="adj" fmla="val 8611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cs typeface="Arial" charset="0"/>
            </a:endParaRPr>
          </a:p>
        </p:txBody>
      </p:sp>
      <p:sp>
        <p:nvSpPr>
          <p:cNvPr id="34" name="Diagonal Stripe 33"/>
          <p:cNvSpPr/>
          <p:nvPr/>
        </p:nvSpPr>
        <p:spPr>
          <a:xfrm rot="21222624">
            <a:off x="8482772" y="2830109"/>
            <a:ext cx="220821" cy="460709"/>
          </a:xfrm>
          <a:prstGeom prst="diagStripe">
            <a:avLst>
              <a:gd name="adj" fmla="val 8611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cs typeface="Arial" charset="0"/>
            </a:endParaRPr>
          </a:p>
        </p:txBody>
      </p:sp>
      <p:sp>
        <p:nvSpPr>
          <p:cNvPr id="35" name="Diagonal Stripe 34"/>
          <p:cNvSpPr/>
          <p:nvPr/>
        </p:nvSpPr>
        <p:spPr>
          <a:xfrm rot="21347290">
            <a:off x="8702858" y="2372195"/>
            <a:ext cx="288683" cy="447912"/>
          </a:xfrm>
          <a:prstGeom prst="diagStripe">
            <a:avLst>
              <a:gd name="adj" fmla="val 85535"/>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cs typeface="Arial" charset="0"/>
            </a:endParaRPr>
          </a:p>
        </p:txBody>
      </p:sp>
      <p:sp>
        <p:nvSpPr>
          <p:cNvPr id="36" name="Can 35"/>
          <p:cNvSpPr/>
          <p:nvPr/>
        </p:nvSpPr>
        <p:spPr>
          <a:xfrm>
            <a:off x="8686801" y="2819400"/>
            <a:ext cx="45720" cy="906796"/>
          </a:xfrm>
          <a:prstGeom prst="can">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cs typeface="Arial" charset="0"/>
            </a:endParaRPr>
          </a:p>
        </p:txBody>
      </p:sp>
      <p:sp>
        <p:nvSpPr>
          <p:cNvPr id="37" name="Pentagon 36"/>
          <p:cNvSpPr/>
          <p:nvPr/>
        </p:nvSpPr>
        <p:spPr>
          <a:xfrm flipH="1">
            <a:off x="8610600" y="2743200"/>
            <a:ext cx="182322" cy="77370"/>
          </a:xfrm>
          <a:prstGeom prst="homePlate">
            <a:avLst>
              <a:gd name="adj" fmla="val 50000"/>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cs typeface="Arial" charset="0"/>
            </a:endParaRPr>
          </a:p>
        </p:txBody>
      </p:sp>
      <p:cxnSp>
        <p:nvCxnSpPr>
          <p:cNvPr id="45" name="Straight Arrow Connector 67"/>
          <p:cNvCxnSpPr>
            <a:cxnSpLocks noChangeShapeType="1"/>
          </p:cNvCxnSpPr>
          <p:nvPr/>
        </p:nvCxnSpPr>
        <p:spPr bwMode="auto">
          <a:xfrm>
            <a:off x="6700173" y="6551600"/>
            <a:ext cx="310227" cy="1600"/>
          </a:xfrm>
          <a:prstGeom prst="straightConnector1">
            <a:avLst/>
          </a:prstGeom>
          <a:noFill/>
          <a:ln w="28575">
            <a:solidFill>
              <a:schemeClr val="accent6"/>
            </a:solidFill>
            <a:round/>
            <a:headEnd/>
            <a:tailEnd type="arrow" w="med" len="med"/>
          </a:ln>
        </p:spPr>
      </p:cxnSp>
      <p:cxnSp>
        <p:nvCxnSpPr>
          <p:cNvPr id="50" name="Straight Connector 30"/>
          <p:cNvCxnSpPr>
            <a:cxnSpLocks noChangeShapeType="1"/>
            <a:stCxn id="44" idx="2"/>
          </p:cNvCxnSpPr>
          <p:nvPr/>
        </p:nvCxnSpPr>
        <p:spPr bwMode="auto">
          <a:xfrm flipV="1">
            <a:off x="7543182" y="4191000"/>
            <a:ext cx="76818" cy="685266"/>
          </a:xfrm>
          <a:prstGeom prst="line">
            <a:avLst/>
          </a:prstGeom>
          <a:noFill/>
          <a:ln w="28575">
            <a:solidFill>
              <a:schemeClr val="accent6"/>
            </a:solidFill>
            <a:round/>
            <a:headEnd/>
            <a:tailEnd/>
          </a:ln>
        </p:spPr>
      </p:cxnSp>
      <p:sp>
        <p:nvSpPr>
          <p:cNvPr id="57" name="TextBox 87"/>
          <p:cNvSpPr txBox="1">
            <a:spLocks noChangeArrowheads="1"/>
          </p:cNvSpPr>
          <p:nvPr/>
        </p:nvSpPr>
        <p:spPr bwMode="auto">
          <a:xfrm>
            <a:off x="5105400" y="3429000"/>
            <a:ext cx="1048620" cy="400110"/>
          </a:xfrm>
          <a:prstGeom prst="rect">
            <a:avLst/>
          </a:prstGeom>
          <a:noFill/>
          <a:ln w="9525">
            <a:noFill/>
            <a:miter lim="800000"/>
            <a:headEnd/>
            <a:tailEnd/>
          </a:ln>
        </p:spPr>
        <p:txBody>
          <a:bodyPr wrap="none">
            <a:spAutoFit/>
          </a:bodyPr>
          <a:lstStyle/>
          <a:p>
            <a:pPr eaLnBrk="0" hangingPunct="0"/>
            <a:r>
              <a:rPr lang="en-US" sz="2000" dirty="0">
                <a:solidFill>
                  <a:schemeClr val="accent6"/>
                </a:solidFill>
              </a:rPr>
              <a:t>Large </a:t>
            </a:r>
            <a:r>
              <a:rPr lang="en-US" sz="2000" dirty="0" err="1">
                <a:solidFill>
                  <a:schemeClr val="accent6"/>
                </a:solidFill>
              </a:rPr>
              <a:t>z</a:t>
            </a:r>
            <a:r>
              <a:rPr lang="en-US" sz="2000" baseline="-25000" dirty="0" err="1">
                <a:solidFill>
                  <a:schemeClr val="accent6"/>
                </a:solidFill>
              </a:rPr>
              <a:t>o</a:t>
            </a:r>
            <a:r>
              <a:rPr lang="en-US" sz="2000" dirty="0">
                <a:solidFill>
                  <a:schemeClr val="accent6"/>
                </a:solidFill>
              </a:rPr>
              <a:t> </a:t>
            </a:r>
            <a:endParaRPr lang="en-US" sz="2000" baseline="-25000" dirty="0">
              <a:solidFill>
                <a:schemeClr val="accent6"/>
              </a:solidFill>
            </a:endParaRPr>
          </a:p>
        </p:txBody>
      </p:sp>
      <p:sp>
        <p:nvSpPr>
          <p:cNvPr id="58" name="Rectangle 57"/>
          <p:cNvSpPr/>
          <p:nvPr/>
        </p:nvSpPr>
        <p:spPr>
          <a:xfrm>
            <a:off x="6019800" y="6705600"/>
            <a:ext cx="3124200" cy="1524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cs typeface="Arial" charset="0"/>
            </a:endParaRPr>
          </a:p>
        </p:txBody>
      </p:sp>
      <p:sp>
        <p:nvSpPr>
          <p:cNvPr id="59" name="Diagonal Stripe 58"/>
          <p:cNvSpPr/>
          <p:nvPr/>
        </p:nvSpPr>
        <p:spPr>
          <a:xfrm rot="15998624">
            <a:off x="8296661" y="5411582"/>
            <a:ext cx="383924" cy="310227"/>
          </a:xfrm>
          <a:prstGeom prst="diagStripe">
            <a:avLst>
              <a:gd name="adj" fmla="val 8611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cs typeface="Arial" charset="0"/>
            </a:endParaRPr>
          </a:p>
        </p:txBody>
      </p:sp>
      <p:sp>
        <p:nvSpPr>
          <p:cNvPr id="60" name="Diagonal Stripe 59"/>
          <p:cNvSpPr/>
          <p:nvPr/>
        </p:nvSpPr>
        <p:spPr>
          <a:xfrm rot="21222624">
            <a:off x="8466772" y="5809513"/>
            <a:ext cx="220821" cy="460709"/>
          </a:xfrm>
          <a:prstGeom prst="diagStripe">
            <a:avLst>
              <a:gd name="adj" fmla="val 8611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cs typeface="Arial" charset="0"/>
            </a:endParaRPr>
          </a:p>
        </p:txBody>
      </p:sp>
      <p:sp>
        <p:nvSpPr>
          <p:cNvPr id="61" name="Diagonal Stripe 60"/>
          <p:cNvSpPr/>
          <p:nvPr/>
        </p:nvSpPr>
        <p:spPr>
          <a:xfrm rot="21347290">
            <a:off x="8686858" y="5351599"/>
            <a:ext cx="288683" cy="447912"/>
          </a:xfrm>
          <a:prstGeom prst="diagStripe">
            <a:avLst>
              <a:gd name="adj" fmla="val 85535"/>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cs typeface="Arial" charset="0"/>
            </a:endParaRPr>
          </a:p>
        </p:txBody>
      </p:sp>
      <p:sp>
        <p:nvSpPr>
          <p:cNvPr id="62" name="Can 61"/>
          <p:cNvSpPr/>
          <p:nvPr/>
        </p:nvSpPr>
        <p:spPr>
          <a:xfrm>
            <a:off x="8670801" y="5798804"/>
            <a:ext cx="45720" cy="906796"/>
          </a:xfrm>
          <a:prstGeom prst="can">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cs typeface="Arial" charset="0"/>
            </a:endParaRPr>
          </a:p>
        </p:txBody>
      </p:sp>
      <p:sp>
        <p:nvSpPr>
          <p:cNvPr id="63" name="Pentagon 62"/>
          <p:cNvSpPr/>
          <p:nvPr/>
        </p:nvSpPr>
        <p:spPr>
          <a:xfrm flipH="1">
            <a:off x="8594600" y="5722604"/>
            <a:ext cx="182322" cy="77370"/>
          </a:xfrm>
          <a:prstGeom prst="homePlate">
            <a:avLst>
              <a:gd name="adj" fmla="val 50000"/>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cs typeface="Arial" charset="0"/>
            </a:endParaRPr>
          </a:p>
        </p:txBody>
      </p:sp>
      <p:cxnSp>
        <p:nvCxnSpPr>
          <p:cNvPr id="28" name="Straight Arrow Connector 59"/>
          <p:cNvCxnSpPr>
            <a:cxnSpLocks noChangeShapeType="1"/>
          </p:cNvCxnSpPr>
          <p:nvPr/>
        </p:nvCxnSpPr>
        <p:spPr bwMode="auto">
          <a:xfrm>
            <a:off x="6629400" y="4876800"/>
            <a:ext cx="723863" cy="1600"/>
          </a:xfrm>
          <a:prstGeom prst="straightConnector1">
            <a:avLst/>
          </a:prstGeom>
          <a:noFill/>
          <a:ln w="28575">
            <a:solidFill>
              <a:srgbClr val="0000FF"/>
            </a:solidFill>
            <a:round/>
            <a:headEnd/>
            <a:tailEnd type="arrow" w="med" len="med"/>
          </a:ln>
        </p:spPr>
      </p:cxnSp>
      <p:cxnSp>
        <p:nvCxnSpPr>
          <p:cNvPr id="29" name="Straight Arrow Connector 60"/>
          <p:cNvCxnSpPr>
            <a:cxnSpLocks noChangeShapeType="1"/>
          </p:cNvCxnSpPr>
          <p:nvPr/>
        </p:nvCxnSpPr>
        <p:spPr bwMode="auto">
          <a:xfrm>
            <a:off x="6629400" y="5410200"/>
            <a:ext cx="620454" cy="1600"/>
          </a:xfrm>
          <a:prstGeom prst="straightConnector1">
            <a:avLst/>
          </a:prstGeom>
          <a:noFill/>
          <a:ln w="28575">
            <a:solidFill>
              <a:srgbClr val="0000FF"/>
            </a:solidFill>
            <a:round/>
            <a:headEnd/>
            <a:tailEnd type="arrow" w="med" len="med"/>
          </a:ln>
        </p:spPr>
      </p:cxnSp>
      <p:cxnSp>
        <p:nvCxnSpPr>
          <p:cNvPr id="30" name="Straight Arrow Connector 61"/>
          <p:cNvCxnSpPr>
            <a:cxnSpLocks noChangeShapeType="1"/>
          </p:cNvCxnSpPr>
          <p:nvPr/>
        </p:nvCxnSpPr>
        <p:spPr bwMode="auto">
          <a:xfrm>
            <a:off x="6629400" y="5943600"/>
            <a:ext cx="457200" cy="0"/>
          </a:xfrm>
          <a:prstGeom prst="straightConnector1">
            <a:avLst/>
          </a:prstGeom>
          <a:noFill/>
          <a:ln w="28575">
            <a:solidFill>
              <a:srgbClr val="0000FF"/>
            </a:solidFill>
            <a:round/>
            <a:headEnd/>
            <a:tailEnd type="arrow" w="med" len="med"/>
          </a:ln>
        </p:spPr>
      </p:cxnSp>
      <p:cxnSp>
        <p:nvCxnSpPr>
          <p:cNvPr id="31" name="Straight Arrow Connector 62"/>
          <p:cNvCxnSpPr>
            <a:cxnSpLocks noChangeShapeType="1"/>
          </p:cNvCxnSpPr>
          <p:nvPr/>
        </p:nvCxnSpPr>
        <p:spPr bwMode="auto">
          <a:xfrm>
            <a:off x="6629400" y="6400800"/>
            <a:ext cx="310227" cy="1600"/>
          </a:xfrm>
          <a:prstGeom prst="straightConnector1">
            <a:avLst/>
          </a:prstGeom>
          <a:noFill/>
          <a:ln w="28575">
            <a:solidFill>
              <a:srgbClr val="0000FF"/>
            </a:solidFill>
            <a:round/>
            <a:headEnd/>
            <a:tailEnd type="arrow" w="med" len="med"/>
          </a:ln>
        </p:spPr>
      </p:cxnSp>
      <p:sp>
        <p:nvSpPr>
          <p:cNvPr id="39" name="Arc 38"/>
          <p:cNvSpPr/>
          <p:nvPr/>
        </p:nvSpPr>
        <p:spPr bwMode="auto">
          <a:xfrm rot="11048796" flipH="1">
            <a:off x="6452259" y="-3168414"/>
            <a:ext cx="1243062" cy="9898846"/>
          </a:xfrm>
          <a:prstGeom prst="arc">
            <a:avLst>
              <a:gd name="adj1" fmla="val 16200000"/>
              <a:gd name="adj2" fmla="val 16973663"/>
            </a:avLst>
          </a:prstGeom>
          <a:noFill/>
          <a:ln w="38100" cap="flat" cmpd="sng" algn="ctr">
            <a:solidFill>
              <a:srgbClr val="0000FF"/>
            </a:solidFill>
            <a:prstDash val="solid"/>
            <a:round/>
            <a:headEnd type="none" w="med" len="med"/>
            <a:tailEnd type="none" w="med" len="med"/>
          </a:ln>
          <a:effectLst/>
        </p:spPr>
        <p:txBody>
          <a:bodyPr/>
          <a:lstStyle/>
          <a:p>
            <a:pPr eaLnBrk="0" hangingPunct="0">
              <a:defRPr/>
            </a:pPr>
            <a:endParaRPr lang="en-US">
              <a:solidFill>
                <a:srgbClr val="14B926"/>
              </a:solidFill>
            </a:endParaRPr>
          </a:p>
        </p:txBody>
      </p:sp>
      <p:cxnSp>
        <p:nvCxnSpPr>
          <p:cNvPr id="40" name="Straight Arrow Connector 57"/>
          <p:cNvCxnSpPr>
            <a:cxnSpLocks noChangeShapeType="1"/>
          </p:cNvCxnSpPr>
          <p:nvPr/>
        </p:nvCxnSpPr>
        <p:spPr bwMode="auto">
          <a:xfrm>
            <a:off x="6629400" y="4419600"/>
            <a:ext cx="762000" cy="0"/>
          </a:xfrm>
          <a:prstGeom prst="straightConnector1">
            <a:avLst/>
          </a:prstGeom>
          <a:noFill/>
          <a:ln w="28575">
            <a:solidFill>
              <a:srgbClr val="0000FF"/>
            </a:solidFill>
            <a:round/>
            <a:headEnd/>
            <a:tailEnd type="arrow" w="med" len="med"/>
          </a:ln>
        </p:spPr>
      </p:cxnSp>
      <p:sp>
        <p:nvSpPr>
          <p:cNvPr id="44" name="Arc 43"/>
          <p:cNvSpPr/>
          <p:nvPr/>
        </p:nvSpPr>
        <p:spPr bwMode="auto">
          <a:xfrm rot="10981520" flipH="1">
            <a:off x="6117994" y="2971800"/>
            <a:ext cx="1426182" cy="3733663"/>
          </a:xfrm>
          <a:prstGeom prst="arc">
            <a:avLst/>
          </a:prstGeom>
          <a:noFill/>
          <a:ln w="38100" cap="flat" cmpd="sng" algn="ctr">
            <a:solidFill>
              <a:schemeClr val="accent6"/>
            </a:solidFill>
            <a:prstDash val="solid"/>
            <a:round/>
            <a:headEnd type="none" w="med" len="med"/>
            <a:tailEnd type="none" w="med" len="med"/>
          </a:ln>
          <a:effectLst/>
        </p:spPr>
        <p:txBody>
          <a:bodyPr/>
          <a:lstStyle/>
          <a:p>
            <a:pPr eaLnBrk="0" hangingPunct="0">
              <a:defRPr/>
            </a:pPr>
            <a:endParaRPr lang="en-US">
              <a:solidFill>
                <a:srgbClr val="14B926"/>
              </a:solidFill>
            </a:endParaRPr>
          </a:p>
        </p:txBody>
      </p:sp>
      <p:cxnSp>
        <p:nvCxnSpPr>
          <p:cNvPr id="46" name="Straight Arrow Connector 70"/>
          <p:cNvCxnSpPr>
            <a:cxnSpLocks noChangeShapeType="1"/>
          </p:cNvCxnSpPr>
          <p:nvPr/>
        </p:nvCxnSpPr>
        <p:spPr bwMode="auto">
          <a:xfrm flipV="1">
            <a:off x="6629400" y="6068788"/>
            <a:ext cx="715498" cy="27212"/>
          </a:xfrm>
          <a:prstGeom prst="straightConnector1">
            <a:avLst/>
          </a:prstGeom>
          <a:noFill/>
          <a:ln w="28575">
            <a:solidFill>
              <a:schemeClr val="accent6"/>
            </a:solidFill>
            <a:round/>
            <a:headEnd/>
            <a:tailEnd type="arrow" w="med" len="med"/>
          </a:ln>
        </p:spPr>
      </p:cxnSp>
      <p:cxnSp>
        <p:nvCxnSpPr>
          <p:cNvPr id="47" name="Straight Arrow Connector 71"/>
          <p:cNvCxnSpPr>
            <a:cxnSpLocks noChangeShapeType="1"/>
          </p:cNvCxnSpPr>
          <p:nvPr/>
        </p:nvCxnSpPr>
        <p:spPr bwMode="auto">
          <a:xfrm flipV="1">
            <a:off x="6629400" y="5608079"/>
            <a:ext cx="818907" cy="30721"/>
          </a:xfrm>
          <a:prstGeom prst="straightConnector1">
            <a:avLst/>
          </a:prstGeom>
          <a:noFill/>
          <a:ln w="28575">
            <a:solidFill>
              <a:schemeClr val="accent6"/>
            </a:solidFill>
            <a:round/>
            <a:headEnd/>
            <a:tailEnd type="arrow" w="med" len="med"/>
          </a:ln>
        </p:spPr>
      </p:cxnSp>
      <p:cxnSp>
        <p:nvCxnSpPr>
          <p:cNvPr id="49" name="Straight Arrow Connector 73"/>
          <p:cNvCxnSpPr>
            <a:cxnSpLocks noChangeShapeType="1"/>
          </p:cNvCxnSpPr>
          <p:nvPr/>
        </p:nvCxnSpPr>
        <p:spPr bwMode="auto">
          <a:xfrm>
            <a:off x="6629400" y="4648200"/>
            <a:ext cx="955176" cy="1600"/>
          </a:xfrm>
          <a:prstGeom prst="straightConnector1">
            <a:avLst/>
          </a:prstGeom>
          <a:noFill/>
          <a:ln w="28575">
            <a:solidFill>
              <a:schemeClr val="accent6"/>
            </a:solidFill>
            <a:round/>
            <a:headEnd/>
            <a:tailEnd type="arrow" w="med" len="med"/>
          </a:ln>
        </p:spPr>
      </p:cxnSp>
      <p:cxnSp>
        <p:nvCxnSpPr>
          <p:cNvPr id="51" name="Straight Arrow Connector 37"/>
          <p:cNvCxnSpPr>
            <a:cxnSpLocks noChangeShapeType="1"/>
          </p:cNvCxnSpPr>
          <p:nvPr/>
        </p:nvCxnSpPr>
        <p:spPr bwMode="auto">
          <a:xfrm>
            <a:off x="6629400" y="5105400"/>
            <a:ext cx="930680" cy="1600"/>
          </a:xfrm>
          <a:prstGeom prst="straightConnector1">
            <a:avLst/>
          </a:prstGeom>
          <a:noFill/>
          <a:ln w="28575">
            <a:solidFill>
              <a:schemeClr val="accent6"/>
            </a:solidFill>
            <a:round/>
            <a:headEnd/>
            <a:tailEnd type="arrow" w="med" len="med"/>
          </a:ln>
        </p:spPr>
      </p:cxnSp>
      <p:sp>
        <p:nvSpPr>
          <p:cNvPr id="52" name="TextBox 46"/>
          <p:cNvSpPr txBox="1">
            <a:spLocks noChangeArrowheads="1"/>
          </p:cNvSpPr>
          <p:nvPr/>
        </p:nvSpPr>
        <p:spPr bwMode="auto">
          <a:xfrm>
            <a:off x="7620000" y="4267200"/>
            <a:ext cx="364944" cy="372167"/>
          </a:xfrm>
          <a:prstGeom prst="rect">
            <a:avLst/>
          </a:prstGeom>
          <a:noFill/>
          <a:ln w="9525">
            <a:noFill/>
            <a:miter lim="800000"/>
            <a:headEnd/>
            <a:tailEnd/>
          </a:ln>
        </p:spPr>
        <p:txBody>
          <a:bodyPr wrap="none">
            <a:spAutoFit/>
          </a:bodyPr>
          <a:lstStyle/>
          <a:p>
            <a:pPr eaLnBrk="0" hangingPunct="0"/>
            <a:r>
              <a:rPr lang="en-US" dirty="0">
                <a:solidFill>
                  <a:schemeClr val="accent6"/>
                </a:solidFill>
              </a:rPr>
              <a:t>Day</a:t>
            </a:r>
          </a:p>
        </p:txBody>
      </p:sp>
      <p:sp>
        <p:nvSpPr>
          <p:cNvPr id="69" name="TextBox 45"/>
          <p:cNvSpPr txBox="1">
            <a:spLocks noChangeArrowheads="1"/>
          </p:cNvSpPr>
          <p:nvPr/>
        </p:nvSpPr>
        <p:spPr bwMode="auto">
          <a:xfrm>
            <a:off x="5791200" y="4343400"/>
            <a:ext cx="1066800" cy="646331"/>
          </a:xfrm>
          <a:prstGeom prst="rect">
            <a:avLst/>
          </a:prstGeom>
          <a:noFill/>
          <a:ln w="9525">
            <a:noFill/>
            <a:miter lim="800000"/>
            <a:headEnd/>
            <a:tailEnd/>
          </a:ln>
        </p:spPr>
        <p:txBody>
          <a:bodyPr wrap="square">
            <a:spAutoFit/>
          </a:bodyPr>
          <a:lstStyle/>
          <a:p>
            <a:pPr eaLnBrk="0" hangingPunct="0"/>
            <a:r>
              <a:rPr lang="en-US" dirty="0" smtClean="0">
                <a:solidFill>
                  <a:srgbClr val="000090"/>
                </a:solidFill>
              </a:rPr>
              <a:t>Night</a:t>
            </a:r>
          </a:p>
          <a:p>
            <a:pPr eaLnBrk="0" hangingPunct="0"/>
            <a:r>
              <a:rPr lang="en-US" dirty="0" smtClean="0">
                <a:solidFill>
                  <a:srgbClr val="000090"/>
                </a:solidFill>
              </a:rPr>
              <a:t>(no jet)</a:t>
            </a:r>
            <a:endParaRPr lang="en-US" dirty="0">
              <a:solidFill>
                <a:srgbClr val="000090"/>
              </a:solidFill>
            </a:endParaRPr>
          </a:p>
        </p:txBody>
      </p:sp>
      <p:cxnSp>
        <p:nvCxnSpPr>
          <p:cNvPr id="90" name="Straight Arrow Connector 67"/>
          <p:cNvCxnSpPr>
            <a:cxnSpLocks noChangeShapeType="1"/>
          </p:cNvCxnSpPr>
          <p:nvPr/>
        </p:nvCxnSpPr>
        <p:spPr bwMode="auto">
          <a:xfrm>
            <a:off x="6629400" y="6324600"/>
            <a:ext cx="457200" cy="0"/>
          </a:xfrm>
          <a:prstGeom prst="straightConnector1">
            <a:avLst/>
          </a:prstGeom>
          <a:noFill/>
          <a:ln w="28575">
            <a:solidFill>
              <a:srgbClr val="7030A0"/>
            </a:solidFill>
            <a:round/>
            <a:headEnd/>
            <a:tailEnd type="arrow" w="med" len="med"/>
          </a:ln>
        </p:spPr>
      </p:cxnSp>
      <p:cxnSp>
        <p:nvCxnSpPr>
          <p:cNvPr id="91" name="Straight Arrow Connector 70"/>
          <p:cNvCxnSpPr>
            <a:cxnSpLocks noChangeShapeType="1"/>
          </p:cNvCxnSpPr>
          <p:nvPr/>
        </p:nvCxnSpPr>
        <p:spPr bwMode="auto">
          <a:xfrm>
            <a:off x="6629400" y="5791200"/>
            <a:ext cx="685800" cy="0"/>
          </a:xfrm>
          <a:prstGeom prst="straightConnector1">
            <a:avLst/>
          </a:prstGeom>
          <a:noFill/>
          <a:ln w="28575">
            <a:solidFill>
              <a:srgbClr val="7030A0"/>
            </a:solidFill>
            <a:round/>
            <a:headEnd/>
            <a:tailEnd type="arrow" w="med" len="med"/>
          </a:ln>
        </p:spPr>
      </p:cxnSp>
      <p:cxnSp>
        <p:nvCxnSpPr>
          <p:cNvPr id="92" name="Straight Arrow Connector 71"/>
          <p:cNvCxnSpPr>
            <a:cxnSpLocks noChangeShapeType="1"/>
          </p:cNvCxnSpPr>
          <p:nvPr/>
        </p:nvCxnSpPr>
        <p:spPr bwMode="auto">
          <a:xfrm>
            <a:off x="6629400" y="5257800"/>
            <a:ext cx="1143000" cy="0"/>
          </a:xfrm>
          <a:prstGeom prst="straightConnector1">
            <a:avLst/>
          </a:prstGeom>
          <a:noFill/>
          <a:ln w="28575">
            <a:solidFill>
              <a:srgbClr val="7030A0"/>
            </a:solidFill>
            <a:round/>
            <a:headEnd/>
            <a:tailEnd type="arrow" w="med" len="med"/>
          </a:ln>
        </p:spPr>
      </p:cxnSp>
      <p:cxnSp>
        <p:nvCxnSpPr>
          <p:cNvPr id="93" name="Straight Arrow Connector 73"/>
          <p:cNvCxnSpPr>
            <a:cxnSpLocks noChangeShapeType="1"/>
          </p:cNvCxnSpPr>
          <p:nvPr/>
        </p:nvCxnSpPr>
        <p:spPr bwMode="auto">
          <a:xfrm>
            <a:off x="6629400" y="4724400"/>
            <a:ext cx="1447800" cy="0"/>
          </a:xfrm>
          <a:prstGeom prst="straightConnector1">
            <a:avLst/>
          </a:prstGeom>
          <a:noFill/>
          <a:ln w="28575">
            <a:solidFill>
              <a:srgbClr val="7030A0"/>
            </a:solidFill>
            <a:round/>
            <a:headEnd/>
            <a:tailEnd type="arrow" w="med" len="med"/>
          </a:ln>
        </p:spPr>
      </p:cxnSp>
      <p:cxnSp>
        <p:nvCxnSpPr>
          <p:cNvPr id="94" name="Straight Arrow Connector 37"/>
          <p:cNvCxnSpPr>
            <a:cxnSpLocks noChangeShapeType="1"/>
          </p:cNvCxnSpPr>
          <p:nvPr/>
        </p:nvCxnSpPr>
        <p:spPr bwMode="auto">
          <a:xfrm>
            <a:off x="6629400" y="4267200"/>
            <a:ext cx="1600200" cy="0"/>
          </a:xfrm>
          <a:prstGeom prst="straightConnector1">
            <a:avLst/>
          </a:prstGeom>
          <a:noFill/>
          <a:ln w="28575">
            <a:solidFill>
              <a:srgbClr val="7030A0"/>
            </a:solidFill>
            <a:round/>
            <a:headEnd/>
            <a:tailEnd type="arrow" w="med" len="med"/>
          </a:ln>
        </p:spPr>
      </p:cxnSp>
      <p:cxnSp>
        <p:nvCxnSpPr>
          <p:cNvPr id="96" name="Straight Connector 30"/>
          <p:cNvCxnSpPr>
            <a:cxnSpLocks noChangeShapeType="1"/>
          </p:cNvCxnSpPr>
          <p:nvPr/>
        </p:nvCxnSpPr>
        <p:spPr bwMode="auto">
          <a:xfrm flipV="1">
            <a:off x="6858000" y="5715000"/>
            <a:ext cx="533400" cy="914400"/>
          </a:xfrm>
          <a:prstGeom prst="straightConnector1">
            <a:avLst/>
          </a:prstGeom>
          <a:noFill/>
          <a:ln w="28575">
            <a:solidFill>
              <a:srgbClr val="7030A0"/>
            </a:solidFill>
            <a:round/>
            <a:headEnd/>
            <a:tailEnd/>
          </a:ln>
        </p:spPr>
      </p:cxnSp>
      <p:sp>
        <p:nvSpPr>
          <p:cNvPr id="109" name="TextBox 46"/>
          <p:cNvSpPr txBox="1">
            <a:spLocks noChangeArrowheads="1"/>
          </p:cNvSpPr>
          <p:nvPr/>
        </p:nvSpPr>
        <p:spPr bwMode="auto">
          <a:xfrm>
            <a:off x="8229600" y="4267200"/>
            <a:ext cx="692305" cy="646331"/>
          </a:xfrm>
          <a:prstGeom prst="rect">
            <a:avLst/>
          </a:prstGeom>
          <a:noFill/>
          <a:ln w="9525">
            <a:solidFill>
              <a:srgbClr val="7030A0"/>
            </a:solidFill>
            <a:miter lim="800000"/>
            <a:headEnd/>
            <a:tailEnd/>
          </a:ln>
        </p:spPr>
        <p:txBody>
          <a:bodyPr wrap="none">
            <a:spAutoFit/>
          </a:bodyPr>
          <a:lstStyle/>
          <a:p>
            <a:pPr eaLnBrk="0" hangingPunct="0"/>
            <a:r>
              <a:rPr lang="en-US" dirty="0" smtClean="0">
                <a:solidFill>
                  <a:srgbClr val="7030A0"/>
                </a:solidFill>
              </a:rPr>
              <a:t>Night</a:t>
            </a:r>
          </a:p>
          <a:p>
            <a:pPr eaLnBrk="0" hangingPunct="0"/>
            <a:r>
              <a:rPr lang="en-US" dirty="0" smtClean="0">
                <a:solidFill>
                  <a:srgbClr val="7030A0"/>
                </a:solidFill>
              </a:rPr>
              <a:t>(Jet)</a:t>
            </a:r>
            <a:endParaRPr lang="en-US" dirty="0">
              <a:solidFill>
                <a:srgbClr val="7030A0"/>
              </a:solidFill>
            </a:endParaRPr>
          </a:p>
        </p:txBody>
      </p:sp>
      <p:sp>
        <p:nvSpPr>
          <p:cNvPr id="114" name="Arc 113"/>
          <p:cNvSpPr/>
          <p:nvPr/>
        </p:nvSpPr>
        <p:spPr bwMode="auto">
          <a:xfrm rot="2191077">
            <a:off x="5310203" y="2398155"/>
            <a:ext cx="2485185" cy="4837580"/>
          </a:xfrm>
          <a:prstGeom prst="arc">
            <a:avLst>
              <a:gd name="adj1" fmla="val 18169506"/>
              <a:gd name="adj2" fmla="val 973138"/>
            </a:avLst>
          </a:prstGeom>
          <a:noFill/>
          <a:ln w="38100" cap="flat" cmpd="sng" algn="ctr">
            <a:solidFill>
              <a:srgbClr val="7030A0"/>
            </a:solidFill>
            <a:prstDash val="solid"/>
            <a:round/>
            <a:headEnd type="none" w="med" len="med"/>
            <a:tailEnd type="none" w="med" len="med"/>
          </a:ln>
          <a:effectLst/>
        </p:spPr>
        <p:txBody>
          <a:bodyPr/>
          <a:lstStyle/>
          <a:p>
            <a:pPr eaLnBrk="0" hangingPunct="0">
              <a:defRPr/>
            </a:pPr>
            <a:endParaRPr lang="en-US" dirty="0">
              <a:solidFill>
                <a:srgbClr val="7030A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Dan\Pictures\Oct rain Dec snow tracks wind farm\SN854572.JPG"/>
          <p:cNvPicPr>
            <a:picLocks noGrp="1"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6" name="TextBox 5"/>
          <p:cNvSpPr txBox="1"/>
          <p:nvPr/>
        </p:nvSpPr>
        <p:spPr>
          <a:xfrm>
            <a:off x="1905000" y="533400"/>
            <a:ext cx="5691366" cy="646331"/>
          </a:xfrm>
          <a:prstGeom prst="rect">
            <a:avLst/>
          </a:prstGeom>
          <a:noFill/>
        </p:spPr>
        <p:txBody>
          <a:bodyPr wrap="none" rtlCol="0">
            <a:spAutoFit/>
          </a:bodyPr>
          <a:lstStyle/>
          <a:p>
            <a:r>
              <a:rPr lang="en-US" sz="3600" b="1" dirty="0" smtClean="0">
                <a:solidFill>
                  <a:schemeClr val="bg1"/>
                </a:solidFill>
              </a:rPr>
              <a:t>Thank you for your attention</a:t>
            </a:r>
            <a:endParaRPr lang="en-US" sz="3600" b="1" dirty="0">
              <a:solidFill>
                <a:schemeClr val="bg1"/>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2"/>
          <p:cNvGrpSpPr>
            <a:grpSpLocks/>
          </p:cNvGrpSpPr>
          <p:nvPr/>
        </p:nvGrpSpPr>
        <p:grpSpPr bwMode="auto">
          <a:xfrm>
            <a:off x="533400" y="762000"/>
            <a:ext cx="8229600" cy="5654675"/>
            <a:chOff x="353120" y="-363906"/>
            <a:chExt cx="8430327" cy="6739990"/>
          </a:xfrm>
        </p:grpSpPr>
        <p:sp>
          <p:nvSpPr>
            <p:cNvPr id="92" name="Rounded Rectangle 91"/>
            <p:cNvSpPr/>
            <p:nvPr/>
          </p:nvSpPr>
          <p:spPr bwMode="auto">
            <a:xfrm>
              <a:off x="509238" y="4268025"/>
              <a:ext cx="2341757" cy="454111"/>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91" name="Rounded Rectangle 90"/>
            <p:cNvSpPr/>
            <p:nvPr/>
          </p:nvSpPr>
          <p:spPr bwMode="auto">
            <a:xfrm>
              <a:off x="587295" y="2542404"/>
              <a:ext cx="2341758" cy="544933"/>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grpSp>
          <p:nvGrpSpPr>
            <p:cNvPr id="3" name="Group 89"/>
            <p:cNvGrpSpPr>
              <a:grpSpLocks/>
            </p:cNvGrpSpPr>
            <p:nvPr/>
          </p:nvGrpSpPr>
          <p:grpSpPr bwMode="auto">
            <a:xfrm>
              <a:off x="353120" y="-363906"/>
              <a:ext cx="8430327" cy="6739990"/>
              <a:chOff x="6809591" y="14604637"/>
              <a:chExt cx="7732033" cy="8150588"/>
            </a:xfrm>
          </p:grpSpPr>
          <p:cxnSp>
            <p:nvCxnSpPr>
              <p:cNvPr id="21515" name="Straight Arrow Connector 361"/>
              <p:cNvCxnSpPr>
                <a:cxnSpLocks noChangeShapeType="1"/>
              </p:cNvCxnSpPr>
              <p:nvPr/>
            </p:nvCxnSpPr>
            <p:spPr bwMode="auto">
              <a:xfrm rot="10800000" flipV="1">
                <a:off x="8957379" y="21917024"/>
                <a:ext cx="881950" cy="265893"/>
              </a:xfrm>
              <a:prstGeom prst="straightConnector1">
                <a:avLst/>
              </a:prstGeom>
              <a:noFill/>
              <a:ln w="25400">
                <a:solidFill>
                  <a:srgbClr val="C00000"/>
                </a:solidFill>
                <a:round/>
                <a:headEnd/>
                <a:tailEnd type="arrow" w="med" len="med"/>
              </a:ln>
            </p:spPr>
          </p:cxnSp>
          <p:cxnSp>
            <p:nvCxnSpPr>
              <p:cNvPr id="21516" name="Straight Arrow Connector 362"/>
              <p:cNvCxnSpPr>
                <a:cxnSpLocks noChangeShapeType="1"/>
              </p:cNvCxnSpPr>
              <p:nvPr/>
            </p:nvCxnSpPr>
            <p:spPr bwMode="auto">
              <a:xfrm>
                <a:off x="11068052" y="21974175"/>
                <a:ext cx="824635" cy="208742"/>
              </a:xfrm>
              <a:prstGeom prst="straightConnector1">
                <a:avLst/>
              </a:prstGeom>
              <a:noFill/>
              <a:ln w="25400">
                <a:solidFill>
                  <a:srgbClr val="C00000"/>
                </a:solidFill>
                <a:round/>
                <a:headEnd/>
                <a:tailEnd type="arrow" w="med" len="med"/>
              </a:ln>
            </p:spPr>
          </p:cxnSp>
          <p:cxnSp>
            <p:nvCxnSpPr>
              <p:cNvPr id="21517" name="Straight Arrow Connector 363"/>
              <p:cNvCxnSpPr>
                <a:cxnSpLocks noChangeShapeType="1"/>
              </p:cNvCxnSpPr>
              <p:nvPr/>
            </p:nvCxnSpPr>
            <p:spPr bwMode="auto">
              <a:xfrm flipV="1">
                <a:off x="11163302" y="20755125"/>
                <a:ext cx="586198" cy="733275"/>
              </a:xfrm>
              <a:prstGeom prst="straightConnector1">
                <a:avLst/>
              </a:prstGeom>
              <a:noFill/>
              <a:ln w="25400">
                <a:solidFill>
                  <a:srgbClr val="C00000"/>
                </a:solidFill>
                <a:round/>
                <a:headEnd/>
                <a:tailEnd type="arrow" w="med" len="med"/>
              </a:ln>
            </p:spPr>
          </p:cxnSp>
          <p:cxnSp>
            <p:nvCxnSpPr>
              <p:cNvPr id="21518" name="Straight Arrow Connector 364"/>
              <p:cNvCxnSpPr>
                <a:cxnSpLocks noChangeShapeType="1"/>
              </p:cNvCxnSpPr>
              <p:nvPr/>
            </p:nvCxnSpPr>
            <p:spPr bwMode="auto">
              <a:xfrm rot="10800000">
                <a:off x="9100564" y="20755125"/>
                <a:ext cx="662562" cy="685651"/>
              </a:xfrm>
              <a:prstGeom prst="straightConnector1">
                <a:avLst/>
              </a:prstGeom>
              <a:noFill/>
              <a:ln w="25400">
                <a:solidFill>
                  <a:srgbClr val="C00000"/>
                </a:solidFill>
                <a:round/>
                <a:headEnd/>
                <a:tailEnd type="arrow" w="med" len="med"/>
              </a:ln>
            </p:spPr>
          </p:cxnSp>
          <p:cxnSp>
            <p:nvCxnSpPr>
              <p:cNvPr id="21519" name="Straight Arrow Connector 399"/>
              <p:cNvCxnSpPr>
                <a:cxnSpLocks noChangeShapeType="1"/>
              </p:cNvCxnSpPr>
              <p:nvPr/>
            </p:nvCxnSpPr>
            <p:spPr bwMode="auto">
              <a:xfrm rot="16200000" flipH="1">
                <a:off x="10130631" y="20439857"/>
                <a:ext cx="636587" cy="12700"/>
              </a:xfrm>
              <a:prstGeom prst="straightConnector1">
                <a:avLst/>
              </a:prstGeom>
              <a:noFill/>
              <a:ln w="63500">
                <a:solidFill>
                  <a:srgbClr val="C00000"/>
                </a:solidFill>
                <a:round/>
                <a:headEnd/>
                <a:tailEnd type="arrow" w="med" len="med"/>
              </a:ln>
            </p:spPr>
          </p:cxnSp>
          <p:sp>
            <p:nvSpPr>
              <p:cNvPr id="51" name="Oval 13"/>
              <p:cNvSpPr/>
              <p:nvPr/>
            </p:nvSpPr>
            <p:spPr>
              <a:xfrm>
                <a:off x="9585056" y="20763909"/>
                <a:ext cx="1739386" cy="1991316"/>
              </a:xfrm>
              <a:prstGeom prst="ellipse">
                <a:avLst/>
              </a:prstGeom>
              <a:solidFill>
                <a:srgbClr val="FFFF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cxnSp>
            <p:nvCxnSpPr>
              <p:cNvPr id="21523" name="Straight Arrow Connector 367"/>
              <p:cNvCxnSpPr>
                <a:cxnSpLocks noChangeShapeType="1"/>
              </p:cNvCxnSpPr>
              <p:nvPr/>
            </p:nvCxnSpPr>
            <p:spPr bwMode="auto">
              <a:xfrm>
                <a:off x="10890384" y="17789711"/>
                <a:ext cx="715929" cy="549151"/>
              </a:xfrm>
              <a:prstGeom prst="straightConnector1">
                <a:avLst/>
              </a:prstGeom>
              <a:noFill/>
              <a:ln w="25400">
                <a:solidFill>
                  <a:srgbClr val="C00000"/>
                </a:solidFill>
                <a:round/>
                <a:headEnd/>
                <a:tailEnd type="arrow" w="med" len="med"/>
              </a:ln>
            </p:spPr>
          </p:cxnSp>
          <p:cxnSp>
            <p:nvCxnSpPr>
              <p:cNvPr id="21524" name="Straight Arrow Connector 366"/>
              <p:cNvCxnSpPr>
                <a:cxnSpLocks noChangeShapeType="1"/>
              </p:cNvCxnSpPr>
              <p:nvPr/>
            </p:nvCxnSpPr>
            <p:spPr bwMode="auto">
              <a:xfrm>
                <a:off x="11176756" y="17350391"/>
                <a:ext cx="501150" cy="329490"/>
              </a:xfrm>
              <a:prstGeom prst="straightConnector1">
                <a:avLst/>
              </a:prstGeom>
              <a:noFill/>
              <a:ln w="25400">
                <a:solidFill>
                  <a:srgbClr val="C00000"/>
                </a:solidFill>
                <a:round/>
                <a:headEnd/>
                <a:tailEnd type="arrow" w="med" len="med"/>
              </a:ln>
            </p:spPr>
          </p:cxnSp>
          <p:cxnSp>
            <p:nvCxnSpPr>
              <p:cNvPr id="21525" name="Straight Arrow Connector 365"/>
              <p:cNvCxnSpPr>
                <a:cxnSpLocks noChangeShapeType="1"/>
              </p:cNvCxnSpPr>
              <p:nvPr/>
            </p:nvCxnSpPr>
            <p:spPr bwMode="auto">
              <a:xfrm>
                <a:off x="11201400" y="16840200"/>
                <a:ext cx="438150" cy="103188"/>
              </a:xfrm>
              <a:prstGeom prst="straightConnector1">
                <a:avLst/>
              </a:prstGeom>
              <a:noFill/>
              <a:ln w="25400">
                <a:solidFill>
                  <a:srgbClr val="C00000"/>
                </a:solidFill>
                <a:round/>
                <a:headEnd/>
                <a:tailEnd type="arrow" w="med" len="med"/>
              </a:ln>
            </p:spPr>
          </p:cxnSp>
          <p:cxnSp>
            <p:nvCxnSpPr>
              <p:cNvPr id="21526" name="Straight Arrow Connector 258"/>
              <p:cNvCxnSpPr>
                <a:cxnSpLocks noChangeShapeType="1"/>
              </p:cNvCxnSpPr>
              <p:nvPr/>
            </p:nvCxnSpPr>
            <p:spPr bwMode="auto">
              <a:xfrm flipV="1">
                <a:off x="11125201" y="16142259"/>
                <a:ext cx="409520" cy="412192"/>
              </a:xfrm>
              <a:prstGeom prst="straightConnector1">
                <a:avLst/>
              </a:prstGeom>
              <a:noFill/>
              <a:ln w="25400">
                <a:solidFill>
                  <a:srgbClr val="C00000"/>
                </a:solidFill>
                <a:round/>
                <a:headEnd/>
                <a:tailEnd type="arrow" w="med" len="med"/>
              </a:ln>
            </p:spPr>
          </p:cxnSp>
          <p:cxnSp>
            <p:nvCxnSpPr>
              <p:cNvPr id="21527" name="Straight Arrow Connector 252"/>
              <p:cNvCxnSpPr>
                <a:cxnSpLocks noChangeShapeType="1"/>
              </p:cNvCxnSpPr>
              <p:nvPr/>
            </p:nvCxnSpPr>
            <p:spPr bwMode="auto">
              <a:xfrm rot="5400000" flipH="1" flipV="1">
                <a:off x="10647358" y="15544881"/>
                <a:ext cx="629237" cy="286371"/>
              </a:xfrm>
              <a:prstGeom prst="straightConnector1">
                <a:avLst/>
              </a:prstGeom>
              <a:noFill/>
              <a:ln w="25400">
                <a:solidFill>
                  <a:srgbClr val="C00000"/>
                </a:solidFill>
                <a:round/>
                <a:headEnd/>
                <a:tailEnd type="arrow" w="med" len="med"/>
              </a:ln>
            </p:spPr>
          </p:cxnSp>
          <p:cxnSp>
            <p:nvCxnSpPr>
              <p:cNvPr id="21528" name="Straight Arrow Connector 246"/>
              <p:cNvCxnSpPr>
                <a:cxnSpLocks noChangeShapeType="1"/>
              </p:cNvCxnSpPr>
              <p:nvPr/>
            </p:nvCxnSpPr>
            <p:spPr bwMode="auto">
              <a:xfrm rot="16200000" flipV="1">
                <a:off x="9411006" y="15564155"/>
                <a:ext cx="761904" cy="380491"/>
              </a:xfrm>
              <a:prstGeom prst="straightConnector1">
                <a:avLst/>
              </a:prstGeom>
              <a:noFill/>
              <a:ln w="25400">
                <a:solidFill>
                  <a:srgbClr val="C00000"/>
                </a:solidFill>
                <a:round/>
                <a:headEnd/>
                <a:tailEnd type="arrow" w="med" len="med"/>
              </a:ln>
            </p:spPr>
          </p:cxnSp>
          <p:cxnSp>
            <p:nvCxnSpPr>
              <p:cNvPr id="21529" name="Straight Arrow Connector 358"/>
              <p:cNvCxnSpPr>
                <a:cxnSpLocks noChangeShapeType="1"/>
              </p:cNvCxnSpPr>
              <p:nvPr/>
            </p:nvCxnSpPr>
            <p:spPr bwMode="auto">
              <a:xfrm rot="10800000">
                <a:off x="9086850" y="16497300"/>
                <a:ext cx="619125" cy="209550"/>
              </a:xfrm>
              <a:prstGeom prst="straightConnector1">
                <a:avLst/>
              </a:prstGeom>
              <a:noFill/>
              <a:ln w="25400">
                <a:solidFill>
                  <a:srgbClr val="C00000"/>
                </a:solidFill>
                <a:round/>
                <a:headEnd/>
                <a:tailEnd type="arrow" w="med" len="med"/>
              </a:ln>
            </p:spPr>
          </p:cxnSp>
          <p:cxnSp>
            <p:nvCxnSpPr>
              <p:cNvPr id="21530" name="Straight Arrow Connector 359"/>
              <p:cNvCxnSpPr>
                <a:cxnSpLocks noChangeShapeType="1"/>
              </p:cNvCxnSpPr>
              <p:nvPr/>
            </p:nvCxnSpPr>
            <p:spPr bwMode="auto">
              <a:xfrm rot="10800000" flipV="1">
                <a:off x="9172156" y="17130730"/>
                <a:ext cx="429557" cy="109830"/>
              </a:xfrm>
              <a:prstGeom prst="straightConnector1">
                <a:avLst/>
              </a:prstGeom>
              <a:noFill/>
              <a:ln w="25400">
                <a:solidFill>
                  <a:srgbClr val="C00000"/>
                </a:solidFill>
                <a:round/>
                <a:headEnd/>
                <a:tailEnd type="arrow" w="med" len="med"/>
              </a:ln>
            </p:spPr>
          </p:cxnSp>
          <p:cxnSp>
            <p:nvCxnSpPr>
              <p:cNvPr id="21531" name="Straight Arrow Connector 360"/>
              <p:cNvCxnSpPr>
                <a:cxnSpLocks noChangeShapeType="1"/>
              </p:cNvCxnSpPr>
              <p:nvPr/>
            </p:nvCxnSpPr>
            <p:spPr bwMode="auto">
              <a:xfrm rot="10800000" flipV="1">
                <a:off x="9267825" y="17440275"/>
                <a:ext cx="542925" cy="514350"/>
              </a:xfrm>
              <a:prstGeom prst="straightConnector1">
                <a:avLst/>
              </a:prstGeom>
              <a:noFill/>
              <a:ln w="25400">
                <a:solidFill>
                  <a:srgbClr val="C00000"/>
                </a:solidFill>
                <a:round/>
                <a:headEnd/>
                <a:tailEnd type="arrow" w="med" len="med"/>
              </a:ln>
            </p:spPr>
          </p:cxnSp>
          <p:cxnSp>
            <p:nvCxnSpPr>
              <p:cNvPr id="21532" name="Straight Arrow Connector 342"/>
              <p:cNvCxnSpPr>
                <a:cxnSpLocks noChangeShapeType="1"/>
              </p:cNvCxnSpPr>
              <p:nvPr/>
            </p:nvCxnSpPr>
            <p:spPr bwMode="auto">
              <a:xfrm rot="16200000" flipV="1">
                <a:off x="10136982" y="18233231"/>
                <a:ext cx="654050" cy="7937"/>
              </a:xfrm>
              <a:prstGeom prst="straightConnector1">
                <a:avLst/>
              </a:prstGeom>
              <a:noFill/>
              <a:ln w="63500">
                <a:solidFill>
                  <a:srgbClr val="C00000"/>
                </a:solidFill>
                <a:round/>
                <a:headEnd/>
                <a:tailEnd type="arrow" w="med" len="med"/>
              </a:ln>
            </p:spPr>
          </p:cxnSp>
          <p:sp>
            <p:nvSpPr>
              <p:cNvPr id="62" name="Rounded Rectangle 2"/>
              <p:cNvSpPr/>
              <p:nvPr/>
            </p:nvSpPr>
            <p:spPr>
              <a:xfrm>
                <a:off x="9655598" y="18538031"/>
                <a:ext cx="1723367" cy="1605314"/>
              </a:xfrm>
              <a:prstGeom prst="roundRect">
                <a:avLst>
                  <a:gd name="adj" fmla="val 10000"/>
                </a:avLst>
              </a:prstGeom>
              <a:solidFill>
                <a:srgbClr val="3366FF"/>
              </a:solidFill>
              <a:ln w="31750">
                <a:solidFill>
                  <a:srgbClr val="0000FF"/>
                </a:solid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63" name="Oval 7"/>
              <p:cNvSpPr/>
              <p:nvPr/>
            </p:nvSpPr>
            <p:spPr>
              <a:xfrm>
                <a:off x="9605719" y="15940550"/>
                <a:ext cx="1681407" cy="1985499"/>
              </a:xfrm>
              <a:prstGeom prst="ellipse">
                <a:avLst/>
              </a:prstGeom>
              <a:solidFill>
                <a:schemeClr val="bg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64" name="Rounded Rectangle 63"/>
              <p:cNvSpPr/>
              <p:nvPr/>
            </p:nvSpPr>
            <p:spPr>
              <a:xfrm>
                <a:off x="11606312" y="18229032"/>
                <a:ext cx="2182458" cy="768811"/>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grpSp>
            <p:nvGrpSpPr>
              <p:cNvPr id="4" name="Group 34"/>
              <p:cNvGrpSpPr/>
              <p:nvPr/>
            </p:nvGrpSpPr>
            <p:grpSpPr>
              <a:xfrm>
                <a:off x="11534721" y="15812767"/>
                <a:ext cx="2158366" cy="658983"/>
                <a:chOff x="5484519" y="2207108"/>
                <a:chExt cx="3253194" cy="498207"/>
              </a:xfrm>
              <a:scene3d>
                <a:camera prst="orthographicFront"/>
                <a:lightRig rig="flat" dir="t"/>
              </a:scene3d>
            </p:grpSpPr>
            <p:sp>
              <p:nvSpPr>
                <p:cNvPr id="66" name="Rounded Rectangle 65"/>
                <p:cNvSpPr/>
                <p:nvPr/>
              </p:nvSpPr>
              <p:spPr>
                <a:xfrm>
                  <a:off x="5484526" y="2207109"/>
                  <a:ext cx="3253187" cy="498206"/>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p3d prstMaterial="dkEdge">
                  <a:bevelT w="8200" h="38100"/>
                </a:sp3d>
              </p:spPr>
            </p:sp>
            <p:sp>
              <p:nvSpPr>
                <p:cNvPr id="67" name="Rounded Rectangle 4"/>
                <p:cNvSpPr/>
                <p:nvPr/>
              </p:nvSpPr>
              <p:spPr>
                <a:xfrm>
                  <a:off x="5484519" y="2207108"/>
                  <a:ext cx="3080098" cy="462024"/>
                </a:xfrm>
                <a:prstGeom prst="rect">
                  <a:avLst/>
                </a:prstGeom>
                <a:noFill/>
                <a:ln>
                  <a:noFill/>
                </a:ln>
                <a:effectLst/>
                <a:sp3d/>
              </p:spPr>
              <p:txBody>
                <a:bodyPr lIns="6350" tIns="6350" rIns="6350" bIns="6350" spcCol="1270" anchor="ctr"/>
                <a:lstStyle/>
                <a:p>
                  <a:pPr algn="ctr" defTabSz="444500" eaLnBrk="0" fontAlgn="auto" hangingPunct="0">
                    <a:lnSpc>
                      <a:spcPct val="90000"/>
                    </a:lnSpc>
                    <a:spcBef>
                      <a:spcPts val="0"/>
                    </a:spcBef>
                    <a:spcAft>
                      <a:spcPct val="35000"/>
                    </a:spcAft>
                    <a:defRPr/>
                  </a:pPr>
                  <a:r>
                    <a:rPr lang="en-US" sz="1200" kern="0" dirty="0" smtClean="0">
                      <a:solidFill>
                        <a:srgbClr val="000000"/>
                      </a:solidFill>
                      <a:latin typeface="Arial" pitchFamily="34" charset="0"/>
                      <a:ea typeface="+mn-ea"/>
                      <a:cs typeface="Arial" pitchFamily="34" charset="0"/>
                    </a:rPr>
                    <a:t>Changes in </a:t>
                  </a:r>
                  <a:r>
                    <a:rPr lang="en-US" sz="1200" kern="0" dirty="0" err="1">
                      <a:solidFill>
                        <a:srgbClr val="000000"/>
                      </a:solidFill>
                      <a:latin typeface="Arial" pitchFamily="34" charset="0"/>
                      <a:ea typeface="+mn-ea"/>
                      <a:cs typeface="Arial" pitchFamily="34" charset="0"/>
                    </a:rPr>
                    <a:t>evapotranspiration</a:t>
                  </a:r>
                  <a:r>
                    <a:rPr lang="en-US" sz="1200" kern="0" dirty="0">
                      <a:solidFill>
                        <a:srgbClr val="000000"/>
                      </a:solidFill>
                      <a:latin typeface="Arial" pitchFamily="34" charset="0"/>
                      <a:ea typeface="+mn-ea"/>
                      <a:cs typeface="Arial" pitchFamily="34" charset="0"/>
                    </a:rPr>
                    <a:t>:</a:t>
                  </a:r>
                </a:p>
                <a:p>
                  <a:pPr algn="ctr" defTabSz="444500" eaLnBrk="0" fontAlgn="auto" hangingPunct="0">
                    <a:lnSpc>
                      <a:spcPct val="90000"/>
                    </a:lnSpc>
                    <a:spcBef>
                      <a:spcPts val="0"/>
                    </a:spcBef>
                    <a:spcAft>
                      <a:spcPct val="35000"/>
                    </a:spcAft>
                    <a:defRPr/>
                  </a:pPr>
                  <a:r>
                    <a:rPr lang="en-US" sz="1200" b="1" kern="0" dirty="0">
                      <a:solidFill>
                        <a:srgbClr val="000090"/>
                      </a:solidFill>
                      <a:latin typeface="Arial" pitchFamily="34" charset="0"/>
                      <a:ea typeface="+mn-ea"/>
                      <a:cs typeface="Arial" pitchFamily="34" charset="0"/>
                    </a:rPr>
                    <a:t>soil wetness</a:t>
                  </a:r>
                </a:p>
              </p:txBody>
            </p:sp>
          </p:grpSp>
          <p:sp>
            <p:nvSpPr>
              <p:cNvPr id="68" name="Rounded Rectangle 4"/>
              <p:cNvSpPr/>
              <p:nvPr/>
            </p:nvSpPr>
            <p:spPr bwMode="auto">
              <a:xfrm>
                <a:off x="7167556" y="20205974"/>
                <a:ext cx="1714501" cy="572927"/>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Accumulation of effects of individual turbines</a:t>
                </a:r>
              </a:p>
            </p:txBody>
          </p:sp>
          <p:sp>
            <p:nvSpPr>
              <p:cNvPr id="69" name="Rounded Rectangle 4"/>
              <p:cNvSpPr/>
              <p:nvPr/>
            </p:nvSpPr>
            <p:spPr bwMode="auto">
              <a:xfrm>
                <a:off x="9823910" y="18630467"/>
                <a:ext cx="1310815" cy="1387577"/>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600">
                    <a:solidFill>
                      <a:srgbClr val="000000"/>
                    </a:solidFill>
                    <a:latin typeface="Arial Black" pitchFamily="-65" charset="0"/>
                  </a:rPr>
                  <a:t>Impacts of wind energy generation on crops</a:t>
                </a:r>
              </a:p>
            </p:txBody>
          </p:sp>
          <p:sp>
            <p:nvSpPr>
              <p:cNvPr id="70" name="Oval 4"/>
              <p:cNvSpPr/>
              <p:nvPr/>
            </p:nvSpPr>
            <p:spPr bwMode="auto">
              <a:xfrm>
                <a:off x="9934575" y="16144225"/>
                <a:ext cx="1038225" cy="1524278"/>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a:solidFill>
                      <a:srgbClr val="000000"/>
                    </a:solidFill>
                  </a:rPr>
                  <a:t>Impacts of turbines </a:t>
                </a:r>
              </a:p>
            </p:txBody>
          </p:sp>
          <p:sp>
            <p:nvSpPr>
              <p:cNvPr id="71" name="Oval 4"/>
              <p:cNvSpPr/>
              <p:nvPr/>
            </p:nvSpPr>
            <p:spPr bwMode="auto">
              <a:xfrm>
                <a:off x="9888086" y="21063340"/>
                <a:ext cx="1145486" cy="1419193"/>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a:solidFill>
                      <a:srgbClr val="000000"/>
                    </a:solidFill>
                  </a:rPr>
                  <a:t>Impacts of wind farms</a:t>
                </a:r>
              </a:p>
            </p:txBody>
          </p:sp>
          <p:sp>
            <p:nvSpPr>
              <p:cNvPr id="72" name="Rounded Rectangle 71"/>
              <p:cNvSpPr/>
              <p:nvPr/>
            </p:nvSpPr>
            <p:spPr bwMode="auto">
              <a:xfrm>
                <a:off x="11749500" y="20096144"/>
                <a:ext cx="2562224" cy="711348"/>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73" name="Rounded Rectangle 4"/>
              <p:cNvSpPr/>
              <p:nvPr/>
            </p:nvSpPr>
            <p:spPr bwMode="auto">
              <a:xfrm>
                <a:off x="11821093" y="20096144"/>
                <a:ext cx="2305051" cy="721587"/>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Modified flow convergence:  </a:t>
                </a:r>
              </a:p>
              <a:p>
                <a:pPr algn="ctr" defTabSz="444500" eaLnBrk="0" hangingPunct="0">
                  <a:lnSpc>
                    <a:spcPct val="90000"/>
                  </a:lnSpc>
                  <a:spcAft>
                    <a:spcPct val="35000"/>
                  </a:spcAft>
                  <a:defRPr/>
                </a:pPr>
                <a:r>
                  <a:rPr lang="en-US" sz="1200" b="1">
                    <a:solidFill>
                      <a:srgbClr val="000090"/>
                    </a:solidFill>
                  </a:rPr>
                  <a:t>impact on precipitation</a:t>
                </a:r>
              </a:p>
            </p:txBody>
          </p:sp>
          <p:sp>
            <p:nvSpPr>
              <p:cNvPr id="74" name="Rounded Rectangle 73"/>
              <p:cNvSpPr/>
              <p:nvPr/>
            </p:nvSpPr>
            <p:spPr bwMode="auto">
              <a:xfrm>
                <a:off x="11892687" y="21743596"/>
                <a:ext cx="2648937" cy="878641"/>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75" name="Rounded Rectangle 4"/>
              <p:cNvSpPr/>
              <p:nvPr/>
            </p:nvSpPr>
            <p:spPr bwMode="auto">
              <a:xfrm>
                <a:off x="11964280" y="21743597"/>
                <a:ext cx="2495552" cy="878641"/>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Modification of the atmospheric boundary layer thermodynamics:</a:t>
                </a:r>
              </a:p>
              <a:p>
                <a:pPr algn="ctr" defTabSz="444500" eaLnBrk="0" hangingPunct="0">
                  <a:lnSpc>
                    <a:spcPct val="90000"/>
                  </a:lnSpc>
                  <a:spcAft>
                    <a:spcPct val="35000"/>
                  </a:spcAft>
                  <a:defRPr/>
                </a:pPr>
                <a:r>
                  <a:rPr lang="en-US" sz="1200" b="1">
                    <a:solidFill>
                      <a:srgbClr val="000090"/>
                    </a:solidFill>
                  </a:rPr>
                  <a:t>Impact on precipitation</a:t>
                </a:r>
              </a:p>
            </p:txBody>
          </p:sp>
          <p:sp>
            <p:nvSpPr>
              <p:cNvPr id="76" name="Rounded Rectangle 4"/>
              <p:cNvSpPr/>
              <p:nvPr/>
            </p:nvSpPr>
            <p:spPr bwMode="auto">
              <a:xfrm>
                <a:off x="7167556" y="15812769"/>
                <a:ext cx="1861414" cy="658981"/>
              </a:xfrm>
              <a:prstGeom prst="rect">
                <a:avLst/>
              </a:prstGeom>
              <a:solidFill>
                <a:srgbClr val="AAE2CA">
                  <a:lumMod val="75000"/>
                </a:srgbClr>
              </a:solid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Change of Tmax, Tmin:</a:t>
                </a:r>
              </a:p>
              <a:p>
                <a:pPr algn="ctr" defTabSz="444500" eaLnBrk="0" hangingPunct="0">
                  <a:lnSpc>
                    <a:spcPct val="90000"/>
                  </a:lnSpc>
                  <a:spcAft>
                    <a:spcPct val="35000"/>
                  </a:spcAft>
                  <a:defRPr/>
                </a:pPr>
                <a:r>
                  <a:rPr lang="en-US" sz="1200" b="1">
                    <a:solidFill>
                      <a:srgbClr val="000090"/>
                    </a:solidFill>
                  </a:rPr>
                  <a:t>crop growth</a:t>
                </a:r>
              </a:p>
            </p:txBody>
          </p:sp>
          <p:sp>
            <p:nvSpPr>
              <p:cNvPr id="77" name="Rounded Rectangle 4"/>
              <p:cNvSpPr/>
              <p:nvPr/>
            </p:nvSpPr>
            <p:spPr bwMode="auto">
              <a:xfrm>
                <a:off x="7024370" y="18119202"/>
                <a:ext cx="2076194" cy="658981"/>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Fall / spring killing freeze :</a:t>
                </a:r>
              </a:p>
              <a:p>
                <a:pPr algn="ctr" defTabSz="444500" eaLnBrk="0" hangingPunct="0">
                  <a:lnSpc>
                    <a:spcPct val="90000"/>
                  </a:lnSpc>
                  <a:spcAft>
                    <a:spcPct val="35000"/>
                  </a:spcAft>
                  <a:defRPr/>
                </a:pPr>
                <a:r>
                  <a:rPr lang="en-US" sz="1200" b="1">
                    <a:solidFill>
                      <a:srgbClr val="000090"/>
                    </a:solidFill>
                  </a:rPr>
                  <a:t>crop damage</a:t>
                </a:r>
              </a:p>
            </p:txBody>
          </p:sp>
          <p:sp>
            <p:nvSpPr>
              <p:cNvPr id="78" name="Rounded Rectangle 29"/>
              <p:cNvSpPr/>
              <p:nvPr/>
            </p:nvSpPr>
            <p:spPr bwMode="auto">
              <a:xfrm>
                <a:off x="11105163" y="14604637"/>
                <a:ext cx="2362564" cy="768811"/>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79" name="Rounded Rectangle 4"/>
              <p:cNvSpPr/>
              <p:nvPr/>
            </p:nvSpPr>
            <p:spPr bwMode="auto">
              <a:xfrm>
                <a:off x="11463127" y="14714467"/>
                <a:ext cx="1801379" cy="490451"/>
              </a:xfrm>
              <a:prstGeom prst="rect">
                <a:avLst/>
              </a:prstGeom>
              <a:solidFill>
                <a:srgbClr val="AAE2CA">
                  <a:lumMod val="75000"/>
                </a:srgbClr>
              </a:solid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Reduced dew duration:</a:t>
                </a:r>
              </a:p>
              <a:p>
                <a:pPr algn="ctr" defTabSz="444500" eaLnBrk="0" hangingPunct="0">
                  <a:lnSpc>
                    <a:spcPct val="90000"/>
                  </a:lnSpc>
                  <a:spcAft>
                    <a:spcPct val="35000"/>
                  </a:spcAft>
                  <a:defRPr/>
                </a:pPr>
                <a:r>
                  <a:rPr lang="en-US" sz="1200" b="1">
                    <a:solidFill>
                      <a:srgbClr val="000090"/>
                    </a:solidFill>
                  </a:rPr>
                  <a:t>fungal diseases</a:t>
                </a:r>
              </a:p>
            </p:txBody>
          </p:sp>
          <p:sp>
            <p:nvSpPr>
              <p:cNvPr id="80" name="Rounded Rectangle 4"/>
              <p:cNvSpPr/>
              <p:nvPr/>
            </p:nvSpPr>
            <p:spPr bwMode="auto">
              <a:xfrm>
                <a:off x="7095962" y="14604637"/>
                <a:ext cx="2505750" cy="774042"/>
              </a:xfrm>
              <a:prstGeom prst="rect">
                <a:avLst/>
              </a:prstGeom>
              <a:solidFill>
                <a:srgbClr val="AAE2CA">
                  <a:lumMod val="75000"/>
                </a:srgbClr>
              </a:solid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Enhance CO2 flux into canopy</a:t>
                </a:r>
                <a:r>
                  <a:rPr lang="en-US" sz="1200" b="1">
                    <a:solidFill>
                      <a:srgbClr val="0070C0"/>
                    </a:solidFill>
                  </a:rPr>
                  <a:t>:</a:t>
                </a:r>
              </a:p>
              <a:p>
                <a:pPr algn="ctr" defTabSz="444500" eaLnBrk="0" hangingPunct="0">
                  <a:lnSpc>
                    <a:spcPct val="90000"/>
                  </a:lnSpc>
                  <a:spcAft>
                    <a:spcPct val="35000"/>
                  </a:spcAft>
                  <a:defRPr/>
                </a:pPr>
                <a:r>
                  <a:rPr lang="en-US" sz="1200" b="1">
                    <a:solidFill>
                      <a:srgbClr val="000090"/>
                    </a:solidFill>
                  </a:rPr>
                  <a:t>crop growth</a:t>
                </a:r>
              </a:p>
            </p:txBody>
          </p:sp>
          <p:sp>
            <p:nvSpPr>
              <p:cNvPr id="81" name="Rounded Rectangle 38"/>
              <p:cNvSpPr/>
              <p:nvPr/>
            </p:nvSpPr>
            <p:spPr bwMode="auto">
              <a:xfrm>
                <a:off x="11677907" y="16691410"/>
                <a:ext cx="2362565" cy="549151"/>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82" name="Rounded Rectangle 4"/>
              <p:cNvSpPr/>
              <p:nvPr/>
            </p:nvSpPr>
            <p:spPr bwMode="auto">
              <a:xfrm>
                <a:off x="11677907" y="16691410"/>
                <a:ext cx="2290972" cy="439321"/>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Effect on snowmelt</a:t>
                </a:r>
                <a:r>
                  <a:rPr lang="en-US" sz="1200" b="1">
                    <a:solidFill>
                      <a:srgbClr val="0070C0"/>
                    </a:solidFill>
                  </a:rPr>
                  <a:t>: </a:t>
                </a:r>
                <a:r>
                  <a:rPr lang="en-US" sz="1200" b="1">
                    <a:solidFill>
                      <a:srgbClr val="000090"/>
                    </a:solidFill>
                  </a:rPr>
                  <a:t>soil wetness</a:t>
                </a:r>
              </a:p>
            </p:txBody>
          </p:sp>
          <p:sp>
            <p:nvSpPr>
              <p:cNvPr id="83" name="Rounded Rectangle 41"/>
              <p:cNvSpPr/>
              <p:nvPr/>
            </p:nvSpPr>
            <p:spPr bwMode="auto">
              <a:xfrm>
                <a:off x="11677906" y="17570051"/>
                <a:ext cx="2057883" cy="439321"/>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84" name="Rounded Rectangle 4"/>
              <p:cNvSpPr/>
              <p:nvPr/>
            </p:nvSpPr>
            <p:spPr bwMode="auto">
              <a:xfrm>
                <a:off x="11749499" y="17570051"/>
                <a:ext cx="1876425" cy="378175"/>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Snow drifting:</a:t>
                </a:r>
                <a:r>
                  <a:rPr lang="en-US" sz="1200" b="1">
                    <a:solidFill>
                      <a:srgbClr val="0070C0"/>
                    </a:solidFill>
                  </a:rPr>
                  <a:t> </a:t>
                </a:r>
                <a:r>
                  <a:rPr lang="en-US" sz="1200" b="1">
                    <a:solidFill>
                      <a:srgbClr val="000090"/>
                    </a:solidFill>
                  </a:rPr>
                  <a:t>soil wetness</a:t>
                </a:r>
              </a:p>
            </p:txBody>
          </p:sp>
          <p:sp>
            <p:nvSpPr>
              <p:cNvPr id="85" name="Rounded Rectangle 84"/>
              <p:cNvSpPr/>
              <p:nvPr/>
            </p:nvSpPr>
            <p:spPr bwMode="auto">
              <a:xfrm>
                <a:off x="7024370" y="16911070"/>
                <a:ext cx="2143288" cy="663737"/>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86" name="Rounded Rectangle 4"/>
              <p:cNvSpPr/>
              <p:nvPr/>
            </p:nvSpPr>
            <p:spPr bwMode="auto">
              <a:xfrm>
                <a:off x="7095963" y="17130730"/>
                <a:ext cx="2076193" cy="219660"/>
              </a:xfrm>
              <a:prstGeom prst="rect">
                <a:avLst/>
              </a:prstGeom>
              <a:solidFill>
                <a:srgbClr val="AAE2CA">
                  <a:lumMod val="75000"/>
                </a:srgbClr>
              </a:solid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Pollination: </a:t>
                </a:r>
                <a:r>
                  <a:rPr lang="en-US" sz="1200" b="1">
                    <a:solidFill>
                      <a:srgbClr val="000090"/>
                    </a:solidFill>
                  </a:rPr>
                  <a:t>crop yield</a:t>
                </a:r>
              </a:p>
            </p:txBody>
          </p:sp>
          <p:sp>
            <p:nvSpPr>
              <p:cNvPr id="21600" name="TextBox 86"/>
              <p:cNvSpPr txBox="1">
                <a:spLocks noChangeArrowheads="1"/>
              </p:cNvSpPr>
              <p:nvPr/>
            </p:nvSpPr>
            <p:spPr bwMode="auto">
              <a:xfrm>
                <a:off x="11677905" y="18338862"/>
                <a:ext cx="2026973" cy="616618"/>
              </a:xfrm>
              <a:prstGeom prst="rect">
                <a:avLst/>
              </a:prstGeom>
              <a:noFill/>
              <a:ln w="9525">
                <a:noFill/>
                <a:miter lim="800000"/>
                <a:headEnd/>
                <a:tailEnd/>
              </a:ln>
            </p:spPr>
            <p:txBody>
              <a:bodyPr>
                <a:spAutoFit/>
              </a:bodyPr>
              <a:lstStyle/>
              <a:p>
                <a:pPr algn="ctr" defTabSz="444500" eaLnBrk="0" hangingPunct="0">
                  <a:lnSpc>
                    <a:spcPct val="90000"/>
                  </a:lnSpc>
                  <a:spcAft>
                    <a:spcPct val="35000"/>
                  </a:spcAft>
                </a:pPr>
                <a:r>
                  <a:rPr lang="en-US" sz="1200">
                    <a:solidFill>
                      <a:srgbClr val="000000"/>
                    </a:solidFill>
                  </a:rPr>
                  <a:t>Natural crop dry-down</a:t>
                </a:r>
                <a:r>
                  <a:rPr lang="en-US" sz="1200" b="1">
                    <a:solidFill>
                      <a:srgbClr val="0070C0"/>
                    </a:solidFill>
                  </a:rPr>
                  <a:t>: </a:t>
                </a:r>
                <a:r>
                  <a:rPr lang="en-US" sz="1200" b="1">
                    <a:solidFill>
                      <a:srgbClr val="000090"/>
                    </a:solidFill>
                  </a:rPr>
                  <a:t>energy cost </a:t>
                </a:r>
              </a:p>
            </p:txBody>
          </p:sp>
          <p:sp>
            <p:nvSpPr>
              <p:cNvPr id="88" name="Rounded Rectangle 87"/>
              <p:cNvSpPr/>
              <p:nvPr/>
            </p:nvSpPr>
            <p:spPr bwMode="auto">
              <a:xfrm>
                <a:off x="6809591" y="21853426"/>
                <a:ext cx="2147787" cy="549151"/>
              </a:xfrm>
              <a:prstGeom prst="roundRect">
                <a:avLst>
                  <a:gd name="adj" fmla="val 10000"/>
                </a:avLst>
              </a:prstGeom>
              <a:solidFill>
                <a:srgbClr val="AAE2CA">
                  <a:lumMod val="75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p>
          <p:sp>
            <p:nvSpPr>
              <p:cNvPr id="89" name="Rounded Rectangle 4"/>
              <p:cNvSpPr/>
              <p:nvPr/>
            </p:nvSpPr>
            <p:spPr bwMode="auto">
              <a:xfrm>
                <a:off x="6809591" y="21853427"/>
                <a:ext cx="2147787" cy="549151"/>
              </a:xfrm>
              <a:prstGeom prst="rect">
                <a:avLst/>
              </a:prstGeom>
              <a:noFill/>
              <a:ln>
                <a:noFill/>
              </a:ln>
              <a:effectLst/>
              <a:scene3d>
                <a:camera prst="orthographicFront"/>
                <a:lightRig rig="flat" dir="t"/>
              </a:scene3d>
              <a:sp3d/>
            </p:spPr>
            <p:txBody>
              <a:bodyPr lIns="6350" tIns="6350" rIns="6350" bIns="6350" anchor="ctr"/>
              <a:lstStyle/>
              <a:p>
                <a:pPr algn="ctr" defTabSz="444500" eaLnBrk="0" hangingPunct="0">
                  <a:lnSpc>
                    <a:spcPct val="90000"/>
                  </a:lnSpc>
                  <a:spcAft>
                    <a:spcPct val="35000"/>
                  </a:spcAft>
                  <a:defRPr/>
                </a:pPr>
                <a:r>
                  <a:rPr lang="en-US" sz="1200">
                    <a:solidFill>
                      <a:srgbClr val="000000"/>
                    </a:solidFill>
                  </a:rPr>
                  <a:t>Fog dissipation: </a:t>
                </a:r>
                <a:r>
                  <a:rPr lang="en-US" sz="1200" b="1">
                    <a:solidFill>
                      <a:srgbClr val="000090"/>
                    </a:solidFill>
                  </a:rPr>
                  <a:t>solar radiation</a:t>
                </a:r>
              </a:p>
            </p:txBody>
          </p:sp>
        </p:grpSp>
      </p:grpSp>
      <p:sp>
        <p:nvSpPr>
          <p:cNvPr id="21507" name="TextBox 94"/>
          <p:cNvSpPr txBox="1">
            <a:spLocks noChangeArrowheads="1"/>
          </p:cNvSpPr>
          <p:nvPr/>
        </p:nvSpPr>
        <p:spPr bwMode="auto">
          <a:xfrm>
            <a:off x="685800" y="162580"/>
            <a:ext cx="9144000" cy="523220"/>
          </a:xfrm>
          <a:prstGeom prst="rect">
            <a:avLst/>
          </a:prstGeom>
          <a:noFill/>
          <a:ln w="9525">
            <a:noFill/>
            <a:miter lim="800000"/>
            <a:headEnd/>
            <a:tailEnd/>
          </a:ln>
        </p:spPr>
        <p:txBody>
          <a:bodyPr wrap="square">
            <a:spAutoFit/>
          </a:bodyPr>
          <a:lstStyle/>
          <a:p>
            <a:pPr eaLnBrk="0" hangingPunct="0"/>
            <a:r>
              <a:rPr lang="en-US" sz="2800" b="1" dirty="0" smtClean="0">
                <a:solidFill>
                  <a:srgbClr val="0000FF"/>
                </a:solidFill>
              </a:rPr>
              <a:t>(II)  Impacts </a:t>
            </a:r>
            <a:r>
              <a:rPr lang="en-US" sz="2800" b="1" dirty="0">
                <a:solidFill>
                  <a:srgbClr val="0000FF"/>
                </a:solidFill>
              </a:rPr>
              <a:t>of </a:t>
            </a:r>
            <a:r>
              <a:rPr lang="en-US" sz="2800" b="1" dirty="0" smtClean="0">
                <a:solidFill>
                  <a:srgbClr val="0000FF"/>
                </a:solidFill>
              </a:rPr>
              <a:t>turbines and Wind </a:t>
            </a:r>
            <a:r>
              <a:rPr lang="en-US" sz="2800" b="1" dirty="0">
                <a:solidFill>
                  <a:srgbClr val="0000FF"/>
                </a:solidFill>
              </a:rPr>
              <a:t>Farms on Agriculture</a:t>
            </a:r>
          </a:p>
        </p:txBody>
      </p:sp>
      <p:sp>
        <p:nvSpPr>
          <p:cNvPr id="52" name="Rectangle 51"/>
          <p:cNvSpPr/>
          <p:nvPr/>
        </p:nvSpPr>
        <p:spPr>
          <a:xfrm>
            <a:off x="1219200" y="685800"/>
            <a:ext cx="19812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486400" y="685800"/>
            <a:ext cx="19812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638800" y="1524000"/>
            <a:ext cx="2286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14400" y="1524000"/>
            <a:ext cx="19812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019800" y="4495800"/>
            <a:ext cx="2209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3483</TotalTime>
  <Words>6958</Words>
  <Application>Microsoft Office PowerPoint</Application>
  <PresentationFormat>On-screen Show (4:3)</PresentationFormat>
  <Paragraphs>1316</Paragraphs>
  <Slides>80</Slides>
  <Notes>4</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80</vt:i4>
      </vt:variant>
    </vt:vector>
  </HeadingPairs>
  <TitlesOfParts>
    <vt:vector size="82" baseType="lpstr">
      <vt:lpstr>Office Theme</vt:lpstr>
      <vt:lpstr>???</vt:lpstr>
      <vt:lpstr>Slide 1</vt:lpstr>
      <vt:lpstr>CWEX Overview</vt:lpstr>
      <vt:lpstr>Motivation</vt:lpstr>
      <vt:lpstr>Motivation</vt:lpstr>
      <vt:lpstr>Motivation</vt:lpstr>
      <vt:lpstr>Objectives of CWEX  </vt:lpstr>
      <vt:lpstr>Slide 7</vt:lpstr>
      <vt:lpstr>(I):  Crop and field management impacts on wind power</vt:lpstr>
      <vt:lpstr>Slide 9</vt:lpstr>
      <vt:lpstr>Potential Impact on Crops:  Discussions with Agronomists</vt:lpstr>
      <vt:lpstr>Turbine-Crop Interactions: Overview</vt:lpstr>
      <vt:lpstr>Conceptual model of Turbine-crop Interaction via mean wind and turbulence fields, adapted from Wang and Takle (1995)</vt:lpstr>
      <vt:lpstr>Slide 13</vt:lpstr>
      <vt:lpstr>Slide 14</vt:lpstr>
      <vt:lpstr>CWEX:  Crop/Wind-energy Experiment: Observations of surface-layer, boundary-layer and meso-scale interactions with a wind farm </vt:lpstr>
      <vt:lpstr>CWEX-10/11 layout</vt:lpstr>
      <vt:lpstr>Preliminary measurements in 2009</vt:lpstr>
      <vt:lpstr>Slide 18</vt:lpstr>
      <vt:lpstr>Slide 19</vt:lpstr>
      <vt:lpstr>Slide 20</vt:lpstr>
      <vt:lpstr>CU-NREL Lidar instrumentation</vt:lpstr>
      <vt:lpstr>Slide 22</vt:lpstr>
      <vt:lpstr>CWEX-11: Instrumentation of towers NCAR                            ISU</vt:lpstr>
      <vt:lpstr>NCAR tower replacement of temperature/RH probe after fan failure </vt:lpstr>
      <vt:lpstr>NCAR tower lowering to service krypton hygrometer</vt:lpstr>
      <vt:lpstr>Data monitoring</vt:lpstr>
      <vt:lpstr>Post experiment corrections</vt:lpstr>
      <vt:lpstr>Analysis procedure</vt:lpstr>
      <vt:lpstr>Comparison on 10 m and 80 m wind speed from CWEX-11</vt:lpstr>
      <vt:lpstr>Wake wind direction procedure</vt:lpstr>
      <vt:lpstr>Flux difference composites sorted by stability and wind direction</vt:lpstr>
      <vt:lpstr>Slide 32</vt:lpstr>
      <vt:lpstr>Slide 33</vt:lpstr>
      <vt:lpstr>Wind cube analysis (CU/NREL team)</vt:lpstr>
      <vt:lpstr>Surface flux station comparison</vt:lpstr>
      <vt:lpstr>Slide 36</vt:lpstr>
      <vt:lpstr>Key insights gained from CWEX</vt:lpstr>
      <vt:lpstr>Key insights gained from CWEX</vt:lpstr>
      <vt:lpstr>Summary of CWEX-10/11</vt:lpstr>
      <vt:lpstr>Changes in fluxes of heat, H2O, and CO2 caused by a large wind farm </vt:lpstr>
      <vt:lpstr>Studies on temperature and heat flux changes in wakes</vt:lpstr>
      <vt:lpstr>Studies on temperature and heat flux changes in wakes</vt:lpstr>
      <vt:lpstr>Wind tunnel measurements of scalars</vt:lpstr>
      <vt:lpstr>Wind turbine modeling parameterizations</vt:lpstr>
      <vt:lpstr>Wind turbine modeling parameterizations</vt:lpstr>
      <vt:lpstr>Evidence for Flux Variability Induced by Crop Management in CWEX-11</vt:lpstr>
      <vt:lpstr>Closer Examination of H, lE, and CO2 flux</vt:lpstr>
      <vt:lpstr>Turbine-related factors Energy and CO2 fluxes</vt:lpstr>
      <vt:lpstr>Flux analysis sorting procedures</vt:lpstr>
      <vt:lpstr>Slide 50</vt:lpstr>
      <vt:lpstr>Flux differences analyses</vt:lpstr>
      <vt:lpstr>Slide 52</vt:lpstr>
      <vt:lpstr>Slide 53</vt:lpstr>
      <vt:lpstr>Slide 54</vt:lpstr>
      <vt:lpstr>Slide 55</vt:lpstr>
      <vt:lpstr>Slide 56</vt:lpstr>
      <vt:lpstr>Slide 57</vt:lpstr>
      <vt:lpstr>Slide 58</vt:lpstr>
      <vt:lpstr>Energy and CO2 fluxes Summary</vt:lpstr>
      <vt:lpstr>Air temperature and heat flux measurements within two lines of turbines in a large operational wind farm </vt:lpstr>
      <vt:lpstr>Analysis Procedure</vt:lpstr>
      <vt:lpstr>Analysis procedure (continued)</vt:lpstr>
      <vt:lpstr>Directional Composite categories</vt:lpstr>
      <vt:lpstr>Air temperature: DAY-NEUTRAL</vt:lpstr>
      <vt:lpstr>Air temperature: DAY-UNSTABLE</vt:lpstr>
      <vt:lpstr>Air temperature: NIGHT-STABLE</vt:lpstr>
      <vt:lpstr>Heat flux:  DAY-NEUTRAL</vt:lpstr>
      <vt:lpstr>Heat flux:  DAY-UNSTABLE</vt:lpstr>
      <vt:lpstr>Heat flux:  NIGHT-STABLE</vt:lpstr>
      <vt:lpstr>Temperature and Heat flux summary</vt:lpstr>
      <vt:lpstr>DAY: Projection of wake influence on surface</vt:lpstr>
      <vt:lpstr>NIGHT: Projection of wake influence on surface</vt:lpstr>
      <vt:lpstr>NIGHT: ALIGNED DOUBLE WAKE Projection </vt:lpstr>
      <vt:lpstr>NIGHT: MERGED WAKE Projection </vt:lpstr>
      <vt:lpstr>Multiple turbine wakes (CWEX-10)</vt:lpstr>
      <vt:lpstr>Summary of CWEX measurements</vt:lpstr>
      <vt:lpstr>Overall conclusions </vt:lpstr>
      <vt:lpstr>CWEX-in the future</vt:lpstr>
      <vt:lpstr>Acknowledgements</vt:lpstr>
      <vt:lpstr>Slide 80</vt:lpstr>
    </vt:vector>
  </TitlesOfParts>
  <Company>ISU Department of Agronomy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dc:creator>
  <cp:lastModifiedBy>Dan</cp:lastModifiedBy>
  <cp:revision>309</cp:revision>
  <dcterms:created xsi:type="dcterms:W3CDTF">2012-06-06T01:22:31Z</dcterms:created>
  <dcterms:modified xsi:type="dcterms:W3CDTF">2013-06-05T18:18:59Z</dcterms:modified>
</cp:coreProperties>
</file>