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embeddings/oleObject4.bin" ContentType="application/vnd.openxmlformats-officedocument.oleObject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embeddings/oleObject5.bin" ContentType="application/vnd.openxmlformats-officedocument.oleObject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embeddings/oleObject6.bin" ContentType="application/vnd.openxmlformats-officedocument.oleObject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6"/>
  </p:notesMasterIdLst>
  <p:sldIdLst>
    <p:sldId id="256" r:id="rId2"/>
    <p:sldId id="261" r:id="rId3"/>
    <p:sldId id="262" r:id="rId4"/>
    <p:sldId id="263" r:id="rId5"/>
    <p:sldId id="264" r:id="rId6"/>
    <p:sldId id="265" r:id="rId7"/>
    <p:sldId id="308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310" r:id="rId16"/>
    <p:sldId id="311" r:id="rId17"/>
    <p:sldId id="312" r:id="rId18"/>
    <p:sldId id="273" r:id="rId19"/>
    <p:sldId id="313" r:id="rId20"/>
    <p:sldId id="314" r:id="rId21"/>
    <p:sldId id="315" r:id="rId22"/>
    <p:sldId id="274" r:id="rId23"/>
    <p:sldId id="275" r:id="rId24"/>
    <p:sldId id="279" r:id="rId25"/>
    <p:sldId id="283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309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16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327" r:id="rId59"/>
    <p:sldId id="328" r:id="rId60"/>
    <p:sldId id="329" r:id="rId61"/>
    <p:sldId id="330" r:id="rId62"/>
    <p:sldId id="331" r:id="rId63"/>
    <p:sldId id="332" r:id="rId64"/>
    <p:sldId id="343" r:id="rId65"/>
    <p:sldId id="333" r:id="rId66"/>
    <p:sldId id="334" r:id="rId67"/>
    <p:sldId id="335" r:id="rId68"/>
    <p:sldId id="336" r:id="rId69"/>
    <p:sldId id="337" r:id="rId70"/>
    <p:sldId id="338" r:id="rId71"/>
    <p:sldId id="339" r:id="rId72"/>
    <p:sldId id="340" r:id="rId73"/>
    <p:sldId id="341" r:id="rId74"/>
    <p:sldId id="342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384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notesMaster" Target="notesMasters/notes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Microsoft_Excel_Sheet4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../embeddings/oleObject4.bin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oleObject" Target="../embeddings/oleObject5.bin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oleObject" Target="../embeddings/oleObject6.bin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oleObject" Target="../embeddings/oleObject7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Des Moines </a:t>
            </a:r>
            <a:r>
              <a:rPr lang="en-US" dirty="0" smtClean="0"/>
              <a:t>Annual </a:t>
            </a:r>
            <a:r>
              <a:rPr lang="en-US" dirty="0"/>
              <a:t>Wind Speed 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90764435695538"/>
          <c:y val="0.172222222222222"/>
          <c:w val="0.825143263342082"/>
          <c:h val="0.673796478565179"/>
        </c:manualLayout>
      </c:layout>
      <c:lineChart>
        <c:grouping val="standard"/>
        <c:varyColors val="0"/>
        <c:ser>
          <c:idx val="0"/>
          <c:order val="0"/>
          <c:tx>
            <c:v>Des Moines Annualy Wind Speed </c:v>
          </c:tx>
          <c:marker>
            <c:symbol val="none"/>
          </c:marker>
          <c:trendline>
            <c:trendlineType val="linear"/>
            <c:dispRSqr val="0"/>
            <c:dispEq val="0"/>
          </c:trendline>
          <c:cat>
            <c:numRef>
              <c:f>Desmoines_Annualy!$A$1:$A$72</c:f>
              <c:numCache>
                <c:formatCode>General</c:formatCode>
                <c:ptCount val="72"/>
                <c:pt idx="0">
                  <c:v>1940.0</c:v>
                </c:pt>
                <c:pt idx="1">
                  <c:v>1941.0</c:v>
                </c:pt>
                <c:pt idx="2">
                  <c:v>1942.0</c:v>
                </c:pt>
                <c:pt idx="3">
                  <c:v>1943.0</c:v>
                </c:pt>
                <c:pt idx="4">
                  <c:v>1944.0</c:v>
                </c:pt>
                <c:pt idx="5">
                  <c:v>1945.0</c:v>
                </c:pt>
                <c:pt idx="6">
                  <c:v>1946.0</c:v>
                </c:pt>
                <c:pt idx="7">
                  <c:v>1947.0</c:v>
                </c:pt>
                <c:pt idx="8">
                  <c:v>1948.0</c:v>
                </c:pt>
                <c:pt idx="9">
                  <c:v>1949.0</c:v>
                </c:pt>
                <c:pt idx="10">
                  <c:v>1950.0</c:v>
                </c:pt>
                <c:pt idx="11">
                  <c:v>1951.0</c:v>
                </c:pt>
                <c:pt idx="12">
                  <c:v>1952.0</c:v>
                </c:pt>
                <c:pt idx="13">
                  <c:v>1953.0</c:v>
                </c:pt>
                <c:pt idx="14">
                  <c:v>1954.0</c:v>
                </c:pt>
                <c:pt idx="15">
                  <c:v>1955.0</c:v>
                </c:pt>
                <c:pt idx="16">
                  <c:v>1956.0</c:v>
                </c:pt>
                <c:pt idx="17">
                  <c:v>1957.0</c:v>
                </c:pt>
                <c:pt idx="18">
                  <c:v>1958.0</c:v>
                </c:pt>
                <c:pt idx="19">
                  <c:v>1959.0</c:v>
                </c:pt>
                <c:pt idx="20">
                  <c:v>1960.0</c:v>
                </c:pt>
                <c:pt idx="21">
                  <c:v>1961.0</c:v>
                </c:pt>
                <c:pt idx="22">
                  <c:v>1962.0</c:v>
                </c:pt>
                <c:pt idx="23">
                  <c:v>1963.0</c:v>
                </c:pt>
                <c:pt idx="24">
                  <c:v>1964.0</c:v>
                </c:pt>
                <c:pt idx="25">
                  <c:v>1965.0</c:v>
                </c:pt>
                <c:pt idx="26">
                  <c:v>1966.0</c:v>
                </c:pt>
                <c:pt idx="27">
                  <c:v>1967.0</c:v>
                </c:pt>
                <c:pt idx="28">
                  <c:v>1968.0</c:v>
                </c:pt>
                <c:pt idx="29">
                  <c:v>1969.0</c:v>
                </c:pt>
                <c:pt idx="30">
                  <c:v>1970.0</c:v>
                </c:pt>
                <c:pt idx="31">
                  <c:v>1971.0</c:v>
                </c:pt>
                <c:pt idx="32">
                  <c:v>1972.0</c:v>
                </c:pt>
                <c:pt idx="33">
                  <c:v>1973.0</c:v>
                </c:pt>
                <c:pt idx="34">
                  <c:v>1974.0</c:v>
                </c:pt>
                <c:pt idx="35">
                  <c:v>1975.0</c:v>
                </c:pt>
                <c:pt idx="36">
                  <c:v>1976.0</c:v>
                </c:pt>
                <c:pt idx="37">
                  <c:v>1977.0</c:v>
                </c:pt>
                <c:pt idx="38">
                  <c:v>1978.0</c:v>
                </c:pt>
                <c:pt idx="39">
                  <c:v>1979.0</c:v>
                </c:pt>
                <c:pt idx="40">
                  <c:v>1980.0</c:v>
                </c:pt>
                <c:pt idx="41">
                  <c:v>1981.0</c:v>
                </c:pt>
                <c:pt idx="42">
                  <c:v>1982.0</c:v>
                </c:pt>
                <c:pt idx="43">
                  <c:v>1983.0</c:v>
                </c:pt>
                <c:pt idx="44">
                  <c:v>1984.0</c:v>
                </c:pt>
                <c:pt idx="45">
                  <c:v>1985.0</c:v>
                </c:pt>
                <c:pt idx="46">
                  <c:v>1986.0</c:v>
                </c:pt>
                <c:pt idx="47">
                  <c:v>1987.0</c:v>
                </c:pt>
                <c:pt idx="48">
                  <c:v>1988.0</c:v>
                </c:pt>
                <c:pt idx="49">
                  <c:v>1989.0</c:v>
                </c:pt>
                <c:pt idx="50">
                  <c:v>1990.0</c:v>
                </c:pt>
                <c:pt idx="51">
                  <c:v>1991.0</c:v>
                </c:pt>
                <c:pt idx="52">
                  <c:v>1992.0</c:v>
                </c:pt>
                <c:pt idx="53">
                  <c:v>1993.0</c:v>
                </c:pt>
                <c:pt idx="54">
                  <c:v>1994.0</c:v>
                </c:pt>
                <c:pt idx="55">
                  <c:v>1995.0</c:v>
                </c:pt>
                <c:pt idx="56">
                  <c:v>1996.0</c:v>
                </c:pt>
                <c:pt idx="57">
                  <c:v>1997.0</c:v>
                </c:pt>
                <c:pt idx="58">
                  <c:v>1998.0</c:v>
                </c:pt>
                <c:pt idx="59">
                  <c:v>1999.0</c:v>
                </c:pt>
                <c:pt idx="60">
                  <c:v>2000.0</c:v>
                </c:pt>
                <c:pt idx="61">
                  <c:v>2001.0</c:v>
                </c:pt>
                <c:pt idx="62">
                  <c:v>2002.0</c:v>
                </c:pt>
                <c:pt idx="63">
                  <c:v>2003.0</c:v>
                </c:pt>
                <c:pt idx="64">
                  <c:v>2004.0</c:v>
                </c:pt>
                <c:pt idx="65">
                  <c:v>2005.0</c:v>
                </c:pt>
                <c:pt idx="66">
                  <c:v>2006.0</c:v>
                </c:pt>
                <c:pt idx="67">
                  <c:v>2007.0</c:v>
                </c:pt>
                <c:pt idx="68">
                  <c:v>2008.0</c:v>
                </c:pt>
                <c:pt idx="69">
                  <c:v>2009.0</c:v>
                </c:pt>
                <c:pt idx="70">
                  <c:v>2010.0</c:v>
                </c:pt>
                <c:pt idx="71">
                  <c:v>2011.0</c:v>
                </c:pt>
              </c:numCache>
            </c:numRef>
          </c:cat>
          <c:val>
            <c:numRef>
              <c:f>Desmoines_Annualy!$B$1:$B$72</c:f>
              <c:numCache>
                <c:formatCode>General</c:formatCode>
                <c:ptCount val="72"/>
                <c:pt idx="1">
                  <c:v>4.94</c:v>
                </c:pt>
                <c:pt idx="2">
                  <c:v>4.689999999999999</c:v>
                </c:pt>
                <c:pt idx="3">
                  <c:v>5.02</c:v>
                </c:pt>
                <c:pt idx="4">
                  <c:v>5.4</c:v>
                </c:pt>
                <c:pt idx="5">
                  <c:v>5.28</c:v>
                </c:pt>
                <c:pt idx="6">
                  <c:v>5.359999999999998</c:v>
                </c:pt>
                <c:pt idx="7">
                  <c:v>5.52</c:v>
                </c:pt>
                <c:pt idx="8">
                  <c:v>4.93</c:v>
                </c:pt>
                <c:pt idx="9">
                  <c:v>4.22</c:v>
                </c:pt>
                <c:pt idx="10">
                  <c:v>4.94</c:v>
                </c:pt>
                <c:pt idx="11">
                  <c:v>5.17</c:v>
                </c:pt>
                <c:pt idx="12">
                  <c:v>5.01</c:v>
                </c:pt>
                <c:pt idx="13">
                  <c:v>5.609999999999998</c:v>
                </c:pt>
                <c:pt idx="14">
                  <c:v>5.96</c:v>
                </c:pt>
                <c:pt idx="15">
                  <c:v>6.18</c:v>
                </c:pt>
                <c:pt idx="16">
                  <c:v>5.49</c:v>
                </c:pt>
                <c:pt idx="17">
                  <c:v>5.27</c:v>
                </c:pt>
                <c:pt idx="18">
                  <c:v>5.359999999999998</c:v>
                </c:pt>
                <c:pt idx="19">
                  <c:v>5.2</c:v>
                </c:pt>
                <c:pt idx="20">
                  <c:v>5.159999999999997</c:v>
                </c:pt>
                <c:pt idx="21">
                  <c:v>4.609999999999998</c:v>
                </c:pt>
                <c:pt idx="22">
                  <c:v>3.42</c:v>
                </c:pt>
                <c:pt idx="23">
                  <c:v>4.24</c:v>
                </c:pt>
                <c:pt idx="24">
                  <c:v>5.22</c:v>
                </c:pt>
                <c:pt idx="25">
                  <c:v>4.76</c:v>
                </c:pt>
                <c:pt idx="26">
                  <c:v>4.48</c:v>
                </c:pt>
                <c:pt idx="27">
                  <c:v>4.4</c:v>
                </c:pt>
                <c:pt idx="28">
                  <c:v>4.8</c:v>
                </c:pt>
                <c:pt idx="29">
                  <c:v>4.42</c:v>
                </c:pt>
                <c:pt idx="30">
                  <c:v>4.76</c:v>
                </c:pt>
                <c:pt idx="31">
                  <c:v>4.38</c:v>
                </c:pt>
                <c:pt idx="32">
                  <c:v>4.609999999999998</c:v>
                </c:pt>
                <c:pt idx="33">
                  <c:v>4.55</c:v>
                </c:pt>
                <c:pt idx="34">
                  <c:v>4.26</c:v>
                </c:pt>
                <c:pt idx="35">
                  <c:v>4.24</c:v>
                </c:pt>
                <c:pt idx="36">
                  <c:v>4.52</c:v>
                </c:pt>
                <c:pt idx="37">
                  <c:v>4.83</c:v>
                </c:pt>
                <c:pt idx="38">
                  <c:v>4.119999999999997</c:v>
                </c:pt>
                <c:pt idx="39">
                  <c:v>4.58</c:v>
                </c:pt>
                <c:pt idx="40">
                  <c:v>4.38</c:v>
                </c:pt>
                <c:pt idx="41">
                  <c:v>4.59</c:v>
                </c:pt>
                <c:pt idx="42">
                  <c:v>4.649999999999998</c:v>
                </c:pt>
                <c:pt idx="43">
                  <c:v>4.53</c:v>
                </c:pt>
                <c:pt idx="44">
                  <c:v>4.42</c:v>
                </c:pt>
                <c:pt idx="45">
                  <c:v>4.859999999999998</c:v>
                </c:pt>
                <c:pt idx="46">
                  <c:v>4.769999999999999</c:v>
                </c:pt>
                <c:pt idx="47">
                  <c:v>4.63</c:v>
                </c:pt>
                <c:pt idx="48">
                  <c:v>4.5</c:v>
                </c:pt>
                <c:pt idx="49">
                  <c:v>4.76</c:v>
                </c:pt>
                <c:pt idx="50">
                  <c:v>4.48</c:v>
                </c:pt>
                <c:pt idx="51">
                  <c:v>4.31</c:v>
                </c:pt>
                <c:pt idx="52">
                  <c:v>3.91</c:v>
                </c:pt>
                <c:pt idx="53">
                  <c:v>3.9</c:v>
                </c:pt>
                <c:pt idx="54">
                  <c:v>3.62</c:v>
                </c:pt>
                <c:pt idx="55">
                  <c:v>4.29</c:v>
                </c:pt>
                <c:pt idx="56">
                  <c:v>4.14</c:v>
                </c:pt>
                <c:pt idx="57">
                  <c:v>4.29</c:v>
                </c:pt>
                <c:pt idx="58">
                  <c:v>3.97</c:v>
                </c:pt>
                <c:pt idx="59">
                  <c:v>4.42</c:v>
                </c:pt>
                <c:pt idx="60">
                  <c:v>4.3</c:v>
                </c:pt>
                <c:pt idx="61">
                  <c:v>4.14</c:v>
                </c:pt>
                <c:pt idx="62">
                  <c:v>4.29</c:v>
                </c:pt>
                <c:pt idx="63">
                  <c:v>3.94</c:v>
                </c:pt>
                <c:pt idx="64">
                  <c:v>4.119999999999997</c:v>
                </c:pt>
                <c:pt idx="65">
                  <c:v>4.17</c:v>
                </c:pt>
                <c:pt idx="66">
                  <c:v>4.28</c:v>
                </c:pt>
                <c:pt idx="67">
                  <c:v>4.48</c:v>
                </c:pt>
                <c:pt idx="68">
                  <c:v>4.28</c:v>
                </c:pt>
                <c:pt idx="69">
                  <c:v>4.01</c:v>
                </c:pt>
                <c:pt idx="70">
                  <c:v>4.149999999999999</c:v>
                </c:pt>
                <c:pt idx="71">
                  <c:v>4.39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5331912"/>
        <c:axId val="665337176"/>
      </c:lineChart>
      <c:dateAx>
        <c:axId val="6653319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Years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665337176"/>
        <c:crosses val="autoZero"/>
        <c:auto val="0"/>
        <c:lblOffset val="100"/>
        <c:baseTimeUnit val="days"/>
        <c:majorUnit val="10.0"/>
        <c:majorTimeUnit val="days"/>
      </c:dateAx>
      <c:valAx>
        <c:axId val="665337176"/>
        <c:scaling>
          <c:orientation val="minMax"/>
          <c:max val="6.6"/>
          <c:min val="2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Wind</a:t>
                </a:r>
                <a:r>
                  <a:rPr lang="en-US" baseline="0"/>
                  <a:t> Speed (m/s)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65331912"/>
        <c:crosses val="autoZero"/>
        <c:crossBetween val="midCat"/>
        <c:majorUnit val="0.4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Sioux City </a:t>
            </a:r>
            <a:r>
              <a:rPr lang="en-US" dirty="0" smtClean="0"/>
              <a:t>Annual </a:t>
            </a:r>
            <a:r>
              <a:rPr lang="en-US" dirty="0"/>
              <a:t>Wind Speed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Sioux City Annuly Wind Speed</c:v>
          </c:tx>
          <c:marker>
            <c:symbol val="none"/>
          </c:marker>
          <c:trendline>
            <c:trendlineType val="linear"/>
            <c:dispRSqr val="0"/>
            <c:dispEq val="0"/>
          </c:trendline>
          <c:cat>
            <c:numRef>
              <c:f>Siouxcity_Annualy!$A$1:$A$62</c:f>
              <c:numCache>
                <c:formatCode>General</c:formatCode>
                <c:ptCount val="62"/>
                <c:pt idx="0">
                  <c:v>1947.0</c:v>
                </c:pt>
                <c:pt idx="1">
                  <c:v>1948.0</c:v>
                </c:pt>
                <c:pt idx="2">
                  <c:v>1949.0</c:v>
                </c:pt>
                <c:pt idx="3">
                  <c:v>1950.0</c:v>
                </c:pt>
                <c:pt idx="4">
                  <c:v>1951.0</c:v>
                </c:pt>
                <c:pt idx="5">
                  <c:v>1952.0</c:v>
                </c:pt>
                <c:pt idx="6">
                  <c:v>1953.0</c:v>
                </c:pt>
                <c:pt idx="7">
                  <c:v>1954.0</c:v>
                </c:pt>
                <c:pt idx="8">
                  <c:v>1955.0</c:v>
                </c:pt>
                <c:pt idx="9">
                  <c:v>1956.0</c:v>
                </c:pt>
                <c:pt idx="10">
                  <c:v>1957.0</c:v>
                </c:pt>
                <c:pt idx="11">
                  <c:v>1958.0</c:v>
                </c:pt>
                <c:pt idx="12">
                  <c:v>1959.0</c:v>
                </c:pt>
                <c:pt idx="13">
                  <c:v>1960.0</c:v>
                </c:pt>
                <c:pt idx="14">
                  <c:v>1961.0</c:v>
                </c:pt>
                <c:pt idx="15">
                  <c:v>1962.0</c:v>
                </c:pt>
                <c:pt idx="16">
                  <c:v>1963.0</c:v>
                </c:pt>
                <c:pt idx="17">
                  <c:v>1964.0</c:v>
                </c:pt>
                <c:pt idx="18">
                  <c:v>1965.0</c:v>
                </c:pt>
                <c:pt idx="19">
                  <c:v>1966.0</c:v>
                </c:pt>
                <c:pt idx="20">
                  <c:v>1967.0</c:v>
                </c:pt>
                <c:pt idx="21">
                  <c:v>1968.0</c:v>
                </c:pt>
                <c:pt idx="22">
                  <c:v>1969.0</c:v>
                </c:pt>
                <c:pt idx="23">
                  <c:v>1970.0</c:v>
                </c:pt>
                <c:pt idx="24">
                  <c:v>1971.0</c:v>
                </c:pt>
                <c:pt idx="25">
                  <c:v>1972.0</c:v>
                </c:pt>
                <c:pt idx="26">
                  <c:v>1973.0</c:v>
                </c:pt>
                <c:pt idx="27">
                  <c:v>1974.0</c:v>
                </c:pt>
                <c:pt idx="28">
                  <c:v>1975.0</c:v>
                </c:pt>
                <c:pt idx="29">
                  <c:v>1976.0</c:v>
                </c:pt>
                <c:pt idx="30">
                  <c:v>1977.0</c:v>
                </c:pt>
                <c:pt idx="31">
                  <c:v>1978.0</c:v>
                </c:pt>
                <c:pt idx="32">
                  <c:v>1979.0</c:v>
                </c:pt>
                <c:pt idx="33">
                  <c:v>1980.0</c:v>
                </c:pt>
                <c:pt idx="34">
                  <c:v>1981.0</c:v>
                </c:pt>
                <c:pt idx="35">
                  <c:v>1982.0</c:v>
                </c:pt>
                <c:pt idx="36">
                  <c:v>1983.0</c:v>
                </c:pt>
                <c:pt idx="37">
                  <c:v>1984.0</c:v>
                </c:pt>
                <c:pt idx="38">
                  <c:v>1985.0</c:v>
                </c:pt>
                <c:pt idx="39">
                  <c:v>1986.0</c:v>
                </c:pt>
                <c:pt idx="40">
                  <c:v>1987.0</c:v>
                </c:pt>
                <c:pt idx="41">
                  <c:v>1988.0</c:v>
                </c:pt>
                <c:pt idx="42">
                  <c:v>1989.0</c:v>
                </c:pt>
                <c:pt idx="43">
                  <c:v>1990.0</c:v>
                </c:pt>
                <c:pt idx="44">
                  <c:v>1991.0</c:v>
                </c:pt>
                <c:pt idx="45">
                  <c:v>1992.0</c:v>
                </c:pt>
                <c:pt idx="46">
                  <c:v>1993.0</c:v>
                </c:pt>
                <c:pt idx="47">
                  <c:v>1994.0</c:v>
                </c:pt>
                <c:pt idx="48">
                  <c:v>1995.0</c:v>
                </c:pt>
                <c:pt idx="49">
                  <c:v>1996.0</c:v>
                </c:pt>
                <c:pt idx="50">
                  <c:v>2000.0</c:v>
                </c:pt>
                <c:pt idx="51">
                  <c:v>2001.0</c:v>
                </c:pt>
                <c:pt idx="52">
                  <c:v>2002.0</c:v>
                </c:pt>
                <c:pt idx="53">
                  <c:v>2003.0</c:v>
                </c:pt>
                <c:pt idx="54">
                  <c:v>2004.0</c:v>
                </c:pt>
                <c:pt idx="55">
                  <c:v>2005.0</c:v>
                </c:pt>
                <c:pt idx="56">
                  <c:v>2006.0</c:v>
                </c:pt>
                <c:pt idx="57">
                  <c:v>2007.0</c:v>
                </c:pt>
                <c:pt idx="58">
                  <c:v>2008.0</c:v>
                </c:pt>
                <c:pt idx="59">
                  <c:v>2009.0</c:v>
                </c:pt>
                <c:pt idx="60">
                  <c:v>2010.0</c:v>
                </c:pt>
                <c:pt idx="61">
                  <c:v>2011.0</c:v>
                </c:pt>
              </c:numCache>
            </c:numRef>
          </c:cat>
          <c:val>
            <c:numRef>
              <c:f>Siouxcity_Annualy!$B$1:$B$62</c:f>
              <c:numCache>
                <c:formatCode>General</c:formatCode>
                <c:ptCount val="62"/>
                <c:pt idx="1">
                  <c:v>4.55</c:v>
                </c:pt>
                <c:pt idx="2">
                  <c:v>4.25</c:v>
                </c:pt>
                <c:pt idx="3">
                  <c:v>4.64</c:v>
                </c:pt>
                <c:pt idx="4">
                  <c:v>4.07</c:v>
                </c:pt>
                <c:pt idx="5">
                  <c:v>3.79</c:v>
                </c:pt>
                <c:pt idx="6">
                  <c:v>4.0</c:v>
                </c:pt>
                <c:pt idx="7">
                  <c:v>5.2</c:v>
                </c:pt>
                <c:pt idx="8">
                  <c:v>6.94</c:v>
                </c:pt>
                <c:pt idx="9">
                  <c:v>6.08</c:v>
                </c:pt>
                <c:pt idx="10">
                  <c:v>6.03</c:v>
                </c:pt>
                <c:pt idx="11">
                  <c:v>5.26</c:v>
                </c:pt>
                <c:pt idx="12">
                  <c:v>5.25</c:v>
                </c:pt>
                <c:pt idx="13">
                  <c:v>5.06</c:v>
                </c:pt>
                <c:pt idx="14">
                  <c:v>4.769999999999999</c:v>
                </c:pt>
                <c:pt idx="15">
                  <c:v>4.33</c:v>
                </c:pt>
                <c:pt idx="16">
                  <c:v>4.25</c:v>
                </c:pt>
                <c:pt idx="17">
                  <c:v>4.64</c:v>
                </c:pt>
                <c:pt idx="18">
                  <c:v>4.74</c:v>
                </c:pt>
                <c:pt idx="19">
                  <c:v>4.78</c:v>
                </c:pt>
                <c:pt idx="20">
                  <c:v>4.46</c:v>
                </c:pt>
                <c:pt idx="21">
                  <c:v>4.41</c:v>
                </c:pt>
                <c:pt idx="22">
                  <c:v>4.41</c:v>
                </c:pt>
                <c:pt idx="23">
                  <c:v>5.21</c:v>
                </c:pt>
                <c:pt idx="24">
                  <c:v>4.78</c:v>
                </c:pt>
                <c:pt idx="25">
                  <c:v>4.85</c:v>
                </c:pt>
                <c:pt idx="26">
                  <c:v>5.13</c:v>
                </c:pt>
                <c:pt idx="27">
                  <c:v>4.81</c:v>
                </c:pt>
                <c:pt idx="28">
                  <c:v>4.51</c:v>
                </c:pt>
                <c:pt idx="29">
                  <c:v>5.02</c:v>
                </c:pt>
                <c:pt idx="30">
                  <c:v>5.01</c:v>
                </c:pt>
                <c:pt idx="31">
                  <c:v>4.57</c:v>
                </c:pt>
                <c:pt idx="32">
                  <c:v>5.14</c:v>
                </c:pt>
                <c:pt idx="33">
                  <c:v>4.689999999999999</c:v>
                </c:pt>
                <c:pt idx="34">
                  <c:v>4.93</c:v>
                </c:pt>
                <c:pt idx="35">
                  <c:v>5.07</c:v>
                </c:pt>
                <c:pt idx="36">
                  <c:v>5.09</c:v>
                </c:pt>
                <c:pt idx="37">
                  <c:v>4.74</c:v>
                </c:pt>
                <c:pt idx="38">
                  <c:v>5.13</c:v>
                </c:pt>
                <c:pt idx="39">
                  <c:v>4.75</c:v>
                </c:pt>
                <c:pt idx="40">
                  <c:v>4.51</c:v>
                </c:pt>
                <c:pt idx="41">
                  <c:v>4.58</c:v>
                </c:pt>
                <c:pt idx="42">
                  <c:v>4.9</c:v>
                </c:pt>
                <c:pt idx="43">
                  <c:v>4.56</c:v>
                </c:pt>
                <c:pt idx="44">
                  <c:v>4.89</c:v>
                </c:pt>
                <c:pt idx="45">
                  <c:v>4.819999999999998</c:v>
                </c:pt>
                <c:pt idx="46">
                  <c:v>4.57</c:v>
                </c:pt>
                <c:pt idx="47">
                  <c:v>4.83</c:v>
                </c:pt>
                <c:pt idx="48">
                  <c:v>4.31</c:v>
                </c:pt>
                <c:pt idx="49">
                  <c:v>4.4</c:v>
                </c:pt>
                <c:pt idx="50">
                  <c:v>5.05</c:v>
                </c:pt>
                <c:pt idx="51">
                  <c:v>4.18</c:v>
                </c:pt>
                <c:pt idx="52">
                  <c:v>4.42</c:v>
                </c:pt>
                <c:pt idx="53">
                  <c:v>4.14</c:v>
                </c:pt>
                <c:pt idx="54">
                  <c:v>4.2</c:v>
                </c:pt>
                <c:pt idx="55">
                  <c:v>4.34</c:v>
                </c:pt>
                <c:pt idx="56">
                  <c:v>4.0</c:v>
                </c:pt>
                <c:pt idx="57">
                  <c:v>4.8</c:v>
                </c:pt>
                <c:pt idx="58">
                  <c:v>4.4</c:v>
                </c:pt>
                <c:pt idx="59">
                  <c:v>3.95</c:v>
                </c:pt>
                <c:pt idx="60">
                  <c:v>4.04</c:v>
                </c:pt>
                <c:pt idx="61">
                  <c:v>4.48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8426488"/>
        <c:axId val="665956952"/>
      </c:lineChart>
      <c:catAx>
        <c:axId val="5284264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65956952"/>
        <c:crosses val="autoZero"/>
        <c:auto val="1"/>
        <c:lblAlgn val="ctr"/>
        <c:lblOffset val="100"/>
        <c:tickLblSkip val="10"/>
        <c:tickMarkSkip val="5"/>
        <c:noMultiLvlLbl val="0"/>
      </c:catAx>
      <c:valAx>
        <c:axId val="665956952"/>
        <c:scaling>
          <c:orientation val="minMax"/>
          <c:max val="7.2"/>
          <c:min val="2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Wind</a:t>
                </a:r>
                <a:r>
                  <a:rPr lang="en-US" baseline="0"/>
                  <a:t> Speed (m/s)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28426488"/>
        <c:crosses val="autoZero"/>
        <c:crossBetween val="between"/>
        <c:majorUnit val="0.4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Dubuque </a:t>
            </a:r>
            <a:r>
              <a:rPr lang="en-US" dirty="0" smtClean="0"/>
              <a:t>Annual </a:t>
            </a:r>
            <a:r>
              <a:rPr lang="en-US" dirty="0"/>
              <a:t>Wind Speed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Dubuque Annuly Wind Speed</c:v>
          </c:tx>
          <c:marker>
            <c:symbol val="none"/>
          </c:marker>
          <c:trendline>
            <c:trendlineType val="linear"/>
            <c:dispRSqr val="0"/>
            <c:dispEq val="0"/>
          </c:trendline>
          <c:cat>
            <c:numRef>
              <c:f>Dubuque_Annualy!$A$1:$A$62</c:f>
              <c:numCache>
                <c:formatCode>General</c:formatCode>
                <c:ptCount val="62"/>
                <c:pt idx="0">
                  <c:v>1950.0</c:v>
                </c:pt>
                <c:pt idx="1">
                  <c:v>1951.0</c:v>
                </c:pt>
                <c:pt idx="2">
                  <c:v>1952.0</c:v>
                </c:pt>
                <c:pt idx="3">
                  <c:v>1953.0</c:v>
                </c:pt>
                <c:pt idx="4">
                  <c:v>1954.0</c:v>
                </c:pt>
                <c:pt idx="5">
                  <c:v>1955.0</c:v>
                </c:pt>
                <c:pt idx="6">
                  <c:v>1956.0</c:v>
                </c:pt>
                <c:pt idx="7">
                  <c:v>1957.0</c:v>
                </c:pt>
                <c:pt idx="8">
                  <c:v>1958.0</c:v>
                </c:pt>
                <c:pt idx="9">
                  <c:v>1959.0</c:v>
                </c:pt>
                <c:pt idx="10">
                  <c:v>1960.0</c:v>
                </c:pt>
                <c:pt idx="11">
                  <c:v>1961.0</c:v>
                </c:pt>
                <c:pt idx="12">
                  <c:v>1962.0</c:v>
                </c:pt>
                <c:pt idx="13">
                  <c:v>1963.0</c:v>
                </c:pt>
                <c:pt idx="14">
                  <c:v>1964.0</c:v>
                </c:pt>
                <c:pt idx="15">
                  <c:v>1965.0</c:v>
                </c:pt>
                <c:pt idx="16">
                  <c:v>1966.0</c:v>
                </c:pt>
                <c:pt idx="17">
                  <c:v>1967.0</c:v>
                </c:pt>
                <c:pt idx="18">
                  <c:v>1968.0</c:v>
                </c:pt>
                <c:pt idx="19">
                  <c:v>1969.0</c:v>
                </c:pt>
                <c:pt idx="20">
                  <c:v>1970.0</c:v>
                </c:pt>
                <c:pt idx="21">
                  <c:v>1971.0</c:v>
                </c:pt>
                <c:pt idx="22">
                  <c:v>1972.0</c:v>
                </c:pt>
                <c:pt idx="23">
                  <c:v>1973.0</c:v>
                </c:pt>
                <c:pt idx="24">
                  <c:v>1974.0</c:v>
                </c:pt>
                <c:pt idx="25">
                  <c:v>1975.0</c:v>
                </c:pt>
                <c:pt idx="26">
                  <c:v>1976.0</c:v>
                </c:pt>
                <c:pt idx="27">
                  <c:v>1977.0</c:v>
                </c:pt>
                <c:pt idx="28">
                  <c:v>1978.0</c:v>
                </c:pt>
                <c:pt idx="29">
                  <c:v>1979.0</c:v>
                </c:pt>
                <c:pt idx="30">
                  <c:v>1980.0</c:v>
                </c:pt>
                <c:pt idx="31">
                  <c:v>1981.0</c:v>
                </c:pt>
                <c:pt idx="32">
                  <c:v>1982.0</c:v>
                </c:pt>
                <c:pt idx="33">
                  <c:v>1983.0</c:v>
                </c:pt>
                <c:pt idx="34">
                  <c:v>1984.0</c:v>
                </c:pt>
                <c:pt idx="35">
                  <c:v>1985.0</c:v>
                </c:pt>
                <c:pt idx="36">
                  <c:v>1986.0</c:v>
                </c:pt>
                <c:pt idx="37">
                  <c:v>1987.0</c:v>
                </c:pt>
                <c:pt idx="38">
                  <c:v>1988.0</c:v>
                </c:pt>
                <c:pt idx="39">
                  <c:v>1989.0</c:v>
                </c:pt>
                <c:pt idx="40">
                  <c:v>1990.0</c:v>
                </c:pt>
                <c:pt idx="41">
                  <c:v>1991.0</c:v>
                </c:pt>
                <c:pt idx="42">
                  <c:v>1992.0</c:v>
                </c:pt>
                <c:pt idx="43">
                  <c:v>1993.0</c:v>
                </c:pt>
                <c:pt idx="44">
                  <c:v>1994.0</c:v>
                </c:pt>
                <c:pt idx="45">
                  <c:v>1995.0</c:v>
                </c:pt>
                <c:pt idx="46">
                  <c:v>1996.0</c:v>
                </c:pt>
                <c:pt idx="47">
                  <c:v>1997.0</c:v>
                </c:pt>
                <c:pt idx="48">
                  <c:v>1998.0</c:v>
                </c:pt>
                <c:pt idx="49">
                  <c:v>1999.0</c:v>
                </c:pt>
                <c:pt idx="50">
                  <c:v>2000.0</c:v>
                </c:pt>
                <c:pt idx="51">
                  <c:v>2001.0</c:v>
                </c:pt>
                <c:pt idx="52">
                  <c:v>2002.0</c:v>
                </c:pt>
                <c:pt idx="53">
                  <c:v>2003.0</c:v>
                </c:pt>
                <c:pt idx="54">
                  <c:v>2004.0</c:v>
                </c:pt>
                <c:pt idx="55">
                  <c:v>2005.0</c:v>
                </c:pt>
                <c:pt idx="56">
                  <c:v>2006.0</c:v>
                </c:pt>
                <c:pt idx="57">
                  <c:v>2007.0</c:v>
                </c:pt>
                <c:pt idx="58">
                  <c:v>2008.0</c:v>
                </c:pt>
                <c:pt idx="59">
                  <c:v>2009.0</c:v>
                </c:pt>
                <c:pt idx="60">
                  <c:v>2010.0</c:v>
                </c:pt>
                <c:pt idx="61">
                  <c:v>2011.0</c:v>
                </c:pt>
              </c:numCache>
            </c:numRef>
          </c:cat>
          <c:val>
            <c:numRef>
              <c:f>Dubuque_Annualy!$B$1:$B$62</c:f>
              <c:numCache>
                <c:formatCode>General</c:formatCode>
                <c:ptCount val="62"/>
                <c:pt idx="1">
                  <c:v>4.93</c:v>
                </c:pt>
                <c:pt idx="2">
                  <c:v>5.01</c:v>
                </c:pt>
                <c:pt idx="3">
                  <c:v>5.34</c:v>
                </c:pt>
                <c:pt idx="4">
                  <c:v>5.159999999999997</c:v>
                </c:pt>
                <c:pt idx="5">
                  <c:v>6.189999999999999</c:v>
                </c:pt>
                <c:pt idx="6">
                  <c:v>5.189999999999999</c:v>
                </c:pt>
                <c:pt idx="7">
                  <c:v>4.99</c:v>
                </c:pt>
                <c:pt idx="8">
                  <c:v>5.51</c:v>
                </c:pt>
                <c:pt idx="9">
                  <c:v>5.659999999999996</c:v>
                </c:pt>
                <c:pt idx="10">
                  <c:v>5.95</c:v>
                </c:pt>
                <c:pt idx="11">
                  <c:v>5.56</c:v>
                </c:pt>
                <c:pt idx="12">
                  <c:v>4.819999999999998</c:v>
                </c:pt>
                <c:pt idx="13">
                  <c:v>5.14</c:v>
                </c:pt>
                <c:pt idx="14">
                  <c:v>5.79</c:v>
                </c:pt>
                <c:pt idx="15">
                  <c:v>5.46</c:v>
                </c:pt>
                <c:pt idx="16">
                  <c:v>5.33</c:v>
                </c:pt>
                <c:pt idx="17">
                  <c:v>4.52</c:v>
                </c:pt>
                <c:pt idx="18">
                  <c:v>5.33</c:v>
                </c:pt>
                <c:pt idx="19">
                  <c:v>4.87</c:v>
                </c:pt>
                <c:pt idx="20">
                  <c:v>5.74</c:v>
                </c:pt>
                <c:pt idx="21">
                  <c:v>4.76</c:v>
                </c:pt>
                <c:pt idx="22">
                  <c:v>5.04</c:v>
                </c:pt>
                <c:pt idx="23">
                  <c:v>4.89</c:v>
                </c:pt>
                <c:pt idx="24">
                  <c:v>4.56</c:v>
                </c:pt>
                <c:pt idx="25">
                  <c:v>4.6</c:v>
                </c:pt>
                <c:pt idx="26">
                  <c:v>5.159999999999997</c:v>
                </c:pt>
                <c:pt idx="27">
                  <c:v>5.38</c:v>
                </c:pt>
                <c:pt idx="28">
                  <c:v>4.92</c:v>
                </c:pt>
                <c:pt idx="29">
                  <c:v>5.04</c:v>
                </c:pt>
                <c:pt idx="30">
                  <c:v>4.57</c:v>
                </c:pt>
                <c:pt idx="31">
                  <c:v>4.859999999999998</c:v>
                </c:pt>
                <c:pt idx="32">
                  <c:v>5.09</c:v>
                </c:pt>
                <c:pt idx="33">
                  <c:v>4.659999999999996</c:v>
                </c:pt>
                <c:pt idx="34">
                  <c:v>4.7</c:v>
                </c:pt>
                <c:pt idx="35">
                  <c:v>4.649999999999998</c:v>
                </c:pt>
                <c:pt idx="36">
                  <c:v>5.149999999999999</c:v>
                </c:pt>
                <c:pt idx="37">
                  <c:v>4.79</c:v>
                </c:pt>
                <c:pt idx="38">
                  <c:v>4.63</c:v>
                </c:pt>
                <c:pt idx="39">
                  <c:v>4.689999999999999</c:v>
                </c:pt>
                <c:pt idx="40">
                  <c:v>5.59</c:v>
                </c:pt>
                <c:pt idx="41">
                  <c:v>4.96</c:v>
                </c:pt>
                <c:pt idx="42">
                  <c:v>5.08</c:v>
                </c:pt>
                <c:pt idx="43">
                  <c:v>4.78</c:v>
                </c:pt>
                <c:pt idx="44">
                  <c:v>4.39</c:v>
                </c:pt>
                <c:pt idx="45">
                  <c:v>4.689999999999999</c:v>
                </c:pt>
                <c:pt idx="46">
                  <c:v>3.96</c:v>
                </c:pt>
                <c:pt idx="47">
                  <c:v>3.81</c:v>
                </c:pt>
                <c:pt idx="48">
                  <c:v>3.47</c:v>
                </c:pt>
                <c:pt idx="49">
                  <c:v>4.159999999999997</c:v>
                </c:pt>
                <c:pt idx="50">
                  <c:v>4.57</c:v>
                </c:pt>
                <c:pt idx="51">
                  <c:v>4.33</c:v>
                </c:pt>
                <c:pt idx="52">
                  <c:v>4.14</c:v>
                </c:pt>
                <c:pt idx="53">
                  <c:v>3.92</c:v>
                </c:pt>
                <c:pt idx="54">
                  <c:v>4.28</c:v>
                </c:pt>
                <c:pt idx="55">
                  <c:v>3.88</c:v>
                </c:pt>
                <c:pt idx="56">
                  <c:v>4.33</c:v>
                </c:pt>
                <c:pt idx="57">
                  <c:v>4.38</c:v>
                </c:pt>
                <c:pt idx="58">
                  <c:v>4.149999999999999</c:v>
                </c:pt>
                <c:pt idx="59">
                  <c:v>3.73</c:v>
                </c:pt>
                <c:pt idx="60">
                  <c:v>4.17</c:v>
                </c:pt>
                <c:pt idx="61">
                  <c:v>4.38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6122808"/>
        <c:axId val="666127944"/>
      </c:lineChart>
      <c:catAx>
        <c:axId val="6661228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66127944"/>
        <c:crosses val="autoZero"/>
        <c:auto val="1"/>
        <c:lblAlgn val="ctr"/>
        <c:lblOffset val="100"/>
        <c:tickLblSkip val="10"/>
        <c:tickMarkSkip val="5"/>
        <c:noMultiLvlLbl val="0"/>
      </c:catAx>
      <c:valAx>
        <c:axId val="666127944"/>
        <c:scaling>
          <c:orientation val="minMax"/>
          <c:min val="2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Wind</a:t>
                </a:r>
                <a:r>
                  <a:rPr lang="en-US" baseline="0"/>
                  <a:t> Speed (m/s)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66122808"/>
        <c:crosses val="autoZero"/>
        <c:crossBetween val="between"/>
        <c:majorUnit val="0.4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Des Moines</a:t>
            </a:r>
            <a:r>
              <a:rPr lang="en-US" baseline="0"/>
              <a:t> </a:t>
            </a:r>
            <a:r>
              <a:rPr lang="en-US"/>
              <a:t>1981-2010</a:t>
            </a:r>
            <a:r>
              <a:rPr lang="en-US" baseline="0"/>
              <a:t> Wind Roses</a:t>
            </a:r>
            <a:endParaRPr lang="en-US"/>
          </a:p>
        </c:rich>
      </c:tx>
      <c:layout/>
      <c:overlay val="0"/>
    </c:title>
    <c:autoTitleDeleted val="0"/>
    <c:plotArea>
      <c:layout/>
      <c:radarChart>
        <c:radarStyle val="marker"/>
        <c:varyColors val="0"/>
        <c:ser>
          <c:idx val="0"/>
          <c:order val="0"/>
          <c:cat>
            <c:strRef>
              <c:f>[DesMoinesdirection_yearly1981.xlsx]DesMoinesdirection_yearly1981!$A$1:$A$12</c:f>
              <c:strCache>
                <c:ptCount val="12"/>
                <c:pt idx="0">
                  <c:v>N</c:v>
                </c:pt>
                <c:pt idx="1">
                  <c:v>NNE</c:v>
                </c:pt>
                <c:pt idx="2">
                  <c:v>ENE</c:v>
                </c:pt>
                <c:pt idx="3">
                  <c:v>E</c:v>
                </c:pt>
                <c:pt idx="4">
                  <c:v>ESE</c:v>
                </c:pt>
                <c:pt idx="5">
                  <c:v>SSE</c:v>
                </c:pt>
                <c:pt idx="6">
                  <c:v>S</c:v>
                </c:pt>
                <c:pt idx="7">
                  <c:v>SSW</c:v>
                </c:pt>
                <c:pt idx="8">
                  <c:v>WSW</c:v>
                </c:pt>
                <c:pt idx="9">
                  <c:v>W</c:v>
                </c:pt>
                <c:pt idx="10">
                  <c:v>WNW</c:v>
                </c:pt>
                <c:pt idx="11">
                  <c:v>NNW</c:v>
                </c:pt>
              </c:strCache>
            </c:strRef>
          </c:cat>
          <c:val>
            <c:numRef>
              <c:f>[DesMoinesdirection_yearly1981.xlsx]DesMoinesdirection_yearly1981!$B$1:$B$12</c:f>
              <c:numCache>
                <c:formatCode>General</c:formatCode>
                <c:ptCount val="12"/>
                <c:pt idx="0">
                  <c:v>12.01</c:v>
                </c:pt>
                <c:pt idx="1">
                  <c:v>4.72</c:v>
                </c:pt>
                <c:pt idx="2">
                  <c:v>5.26</c:v>
                </c:pt>
                <c:pt idx="3">
                  <c:v>6.57</c:v>
                </c:pt>
                <c:pt idx="4">
                  <c:v>7.75</c:v>
                </c:pt>
                <c:pt idx="5">
                  <c:v>11.68</c:v>
                </c:pt>
                <c:pt idx="6">
                  <c:v>13.32</c:v>
                </c:pt>
                <c:pt idx="7">
                  <c:v>7.27</c:v>
                </c:pt>
                <c:pt idx="8">
                  <c:v>5.22</c:v>
                </c:pt>
                <c:pt idx="9">
                  <c:v>5.54</c:v>
                </c:pt>
                <c:pt idx="10">
                  <c:v>10.49</c:v>
                </c:pt>
                <c:pt idx="11">
                  <c:v>10.16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6142424"/>
        <c:axId val="666145736"/>
      </c:radarChart>
      <c:catAx>
        <c:axId val="666142424"/>
        <c:scaling>
          <c:orientation val="minMax"/>
        </c:scaling>
        <c:delete val="0"/>
        <c:axPos val="b"/>
        <c:majorGridlines/>
        <c:majorTickMark val="none"/>
        <c:minorTickMark val="none"/>
        <c:tickLblPos val="nextTo"/>
        <c:spPr>
          <a:ln w="9525">
            <a:noFill/>
          </a:ln>
        </c:spPr>
        <c:crossAx val="666145736"/>
        <c:crosses val="autoZero"/>
        <c:auto val="1"/>
        <c:lblAlgn val="ctr"/>
        <c:lblOffset val="100"/>
        <c:noMultiLvlLbl val="0"/>
      </c:catAx>
      <c:valAx>
        <c:axId val="66614573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66614242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Des Moines 1951-1980 Wind Roses</a:t>
            </a:r>
          </a:p>
        </c:rich>
      </c:tx>
      <c:layout/>
      <c:overlay val="0"/>
    </c:title>
    <c:autoTitleDeleted val="0"/>
    <c:plotArea>
      <c:layout/>
      <c:radarChart>
        <c:radarStyle val="marker"/>
        <c:varyColors val="0"/>
        <c:ser>
          <c:idx val="0"/>
          <c:order val="0"/>
          <c:cat>
            <c:strRef>
              <c:f>[DesMoinesdirection_yearly1951.xlsx]DesMoinesdirection_yearly1951!$A$1:$A$12</c:f>
              <c:strCache>
                <c:ptCount val="12"/>
                <c:pt idx="0">
                  <c:v>N</c:v>
                </c:pt>
                <c:pt idx="1">
                  <c:v>NNE</c:v>
                </c:pt>
                <c:pt idx="2">
                  <c:v>ENE</c:v>
                </c:pt>
                <c:pt idx="3">
                  <c:v>E</c:v>
                </c:pt>
                <c:pt idx="4">
                  <c:v>ESE</c:v>
                </c:pt>
                <c:pt idx="5">
                  <c:v>SSE</c:v>
                </c:pt>
                <c:pt idx="6">
                  <c:v>S</c:v>
                </c:pt>
                <c:pt idx="7">
                  <c:v>SSW</c:v>
                </c:pt>
                <c:pt idx="8">
                  <c:v>WSW</c:v>
                </c:pt>
                <c:pt idx="9">
                  <c:v>W</c:v>
                </c:pt>
                <c:pt idx="10">
                  <c:v>WNW</c:v>
                </c:pt>
                <c:pt idx="11">
                  <c:v>NNW</c:v>
                </c:pt>
              </c:strCache>
            </c:strRef>
          </c:cat>
          <c:val>
            <c:numRef>
              <c:f>[DesMoinesdirection_yearly1951.xlsx]DesMoinesdirection_yearly1951!$B$1:$B$12</c:f>
              <c:numCache>
                <c:formatCode>General</c:formatCode>
                <c:ptCount val="12"/>
                <c:pt idx="0">
                  <c:v>10.03</c:v>
                </c:pt>
                <c:pt idx="1">
                  <c:v>6.649999999999998</c:v>
                </c:pt>
                <c:pt idx="2">
                  <c:v>3.95</c:v>
                </c:pt>
                <c:pt idx="3">
                  <c:v>5.38</c:v>
                </c:pt>
                <c:pt idx="4">
                  <c:v>6.63</c:v>
                </c:pt>
                <c:pt idx="5">
                  <c:v>14.17</c:v>
                </c:pt>
                <c:pt idx="6">
                  <c:v>11.33</c:v>
                </c:pt>
                <c:pt idx="7">
                  <c:v>10.55</c:v>
                </c:pt>
                <c:pt idx="8">
                  <c:v>4.54</c:v>
                </c:pt>
                <c:pt idx="9">
                  <c:v>5.04</c:v>
                </c:pt>
                <c:pt idx="10">
                  <c:v>8.08</c:v>
                </c:pt>
                <c:pt idx="11">
                  <c:v>13.66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6185272"/>
        <c:axId val="666188536"/>
      </c:radarChart>
      <c:catAx>
        <c:axId val="666185272"/>
        <c:scaling>
          <c:orientation val="minMax"/>
        </c:scaling>
        <c:delete val="0"/>
        <c:axPos val="b"/>
        <c:majorGridlines/>
        <c:majorTickMark val="none"/>
        <c:minorTickMark val="none"/>
        <c:tickLblPos val="nextTo"/>
        <c:spPr>
          <a:ln w="9525">
            <a:noFill/>
          </a:ln>
        </c:spPr>
        <c:crossAx val="666188536"/>
        <c:crosses val="autoZero"/>
        <c:auto val="1"/>
        <c:lblAlgn val="ctr"/>
        <c:lblOffset val="100"/>
        <c:noMultiLvlLbl val="0"/>
      </c:catAx>
      <c:valAx>
        <c:axId val="66618853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66618527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Mason</a:t>
            </a:r>
            <a:r>
              <a:rPr lang="en-US" baseline="0"/>
              <a:t> City 1951-1980 Wind Roses</a:t>
            </a:r>
            <a:endParaRPr lang="en-US"/>
          </a:p>
        </c:rich>
      </c:tx>
      <c:layout/>
      <c:overlay val="0"/>
    </c:title>
    <c:autoTitleDeleted val="0"/>
    <c:plotArea>
      <c:layout/>
      <c:radarChart>
        <c:radarStyle val="marker"/>
        <c:varyColors val="0"/>
        <c:ser>
          <c:idx val="0"/>
          <c:order val="0"/>
          <c:cat>
            <c:strRef>
              <c:f>[MasonCitydirection_yearly1951.xlsx]MasonCitydirection_yearly1951!$A$1:$A$12</c:f>
              <c:strCache>
                <c:ptCount val="12"/>
                <c:pt idx="0">
                  <c:v>N</c:v>
                </c:pt>
                <c:pt idx="1">
                  <c:v>NNE</c:v>
                </c:pt>
                <c:pt idx="2">
                  <c:v>ENE</c:v>
                </c:pt>
                <c:pt idx="3">
                  <c:v>E</c:v>
                </c:pt>
                <c:pt idx="4">
                  <c:v>ESE</c:v>
                </c:pt>
                <c:pt idx="5">
                  <c:v>SSE</c:v>
                </c:pt>
                <c:pt idx="6">
                  <c:v>S</c:v>
                </c:pt>
                <c:pt idx="7">
                  <c:v>SSW</c:v>
                </c:pt>
                <c:pt idx="8">
                  <c:v>WSW</c:v>
                </c:pt>
                <c:pt idx="9">
                  <c:v>W</c:v>
                </c:pt>
                <c:pt idx="10">
                  <c:v>WNW</c:v>
                </c:pt>
                <c:pt idx="11">
                  <c:v>NNW</c:v>
                </c:pt>
              </c:strCache>
            </c:strRef>
          </c:cat>
          <c:val>
            <c:numRef>
              <c:f>[MasonCitydirection_yearly1951.xlsx]MasonCitydirection_yearly1951!$B$1:$B$12</c:f>
              <c:numCache>
                <c:formatCode>General</c:formatCode>
                <c:ptCount val="12"/>
                <c:pt idx="0">
                  <c:v>10.6</c:v>
                </c:pt>
                <c:pt idx="1">
                  <c:v>5.45</c:v>
                </c:pt>
                <c:pt idx="2">
                  <c:v>2.72</c:v>
                </c:pt>
                <c:pt idx="3">
                  <c:v>3.61</c:v>
                </c:pt>
                <c:pt idx="4">
                  <c:v>7.31</c:v>
                </c:pt>
                <c:pt idx="5">
                  <c:v>13.28</c:v>
                </c:pt>
                <c:pt idx="6">
                  <c:v>10.88</c:v>
                </c:pt>
                <c:pt idx="7">
                  <c:v>8.41</c:v>
                </c:pt>
                <c:pt idx="8">
                  <c:v>5.119999999999997</c:v>
                </c:pt>
                <c:pt idx="9">
                  <c:v>6.659999999999996</c:v>
                </c:pt>
                <c:pt idx="10">
                  <c:v>12.86</c:v>
                </c:pt>
                <c:pt idx="11">
                  <c:v>13.09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6331096"/>
        <c:axId val="666334360"/>
      </c:radarChart>
      <c:catAx>
        <c:axId val="666331096"/>
        <c:scaling>
          <c:orientation val="minMax"/>
        </c:scaling>
        <c:delete val="0"/>
        <c:axPos val="b"/>
        <c:majorGridlines/>
        <c:majorTickMark val="none"/>
        <c:minorTickMark val="none"/>
        <c:tickLblPos val="nextTo"/>
        <c:spPr>
          <a:ln w="9525">
            <a:noFill/>
          </a:ln>
        </c:spPr>
        <c:crossAx val="666334360"/>
        <c:crosses val="autoZero"/>
        <c:auto val="1"/>
        <c:lblAlgn val="ctr"/>
        <c:lblOffset val="100"/>
        <c:noMultiLvlLbl val="0"/>
      </c:catAx>
      <c:valAx>
        <c:axId val="66633436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66633109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Mason City 1981-2010 Wind Roses</a:t>
            </a:r>
          </a:p>
        </c:rich>
      </c:tx>
      <c:layout/>
      <c:overlay val="0"/>
    </c:title>
    <c:autoTitleDeleted val="0"/>
    <c:plotArea>
      <c:layout/>
      <c:radarChart>
        <c:radarStyle val="marker"/>
        <c:varyColors val="0"/>
        <c:ser>
          <c:idx val="0"/>
          <c:order val="0"/>
          <c:cat>
            <c:strRef>
              <c:f>[MasonCitydirection_yearly1981.xlsx]MasonCitydirection_yearly1981!$A$1:$A$12</c:f>
              <c:strCache>
                <c:ptCount val="12"/>
                <c:pt idx="0">
                  <c:v>N</c:v>
                </c:pt>
                <c:pt idx="1">
                  <c:v>NNE</c:v>
                </c:pt>
                <c:pt idx="2">
                  <c:v>ENE</c:v>
                </c:pt>
                <c:pt idx="3">
                  <c:v>E</c:v>
                </c:pt>
                <c:pt idx="4">
                  <c:v>ESE</c:v>
                </c:pt>
                <c:pt idx="5">
                  <c:v>SSE</c:v>
                </c:pt>
                <c:pt idx="6">
                  <c:v>S</c:v>
                </c:pt>
                <c:pt idx="7">
                  <c:v>SSW</c:v>
                </c:pt>
                <c:pt idx="8">
                  <c:v>WSW</c:v>
                </c:pt>
                <c:pt idx="9">
                  <c:v>W</c:v>
                </c:pt>
                <c:pt idx="10">
                  <c:v>WNW</c:v>
                </c:pt>
                <c:pt idx="11">
                  <c:v>NNW</c:v>
                </c:pt>
              </c:strCache>
            </c:strRef>
          </c:cat>
          <c:val>
            <c:numRef>
              <c:f>[MasonCitydirection_yearly1981.xlsx]MasonCitydirection_yearly1981!$B$1:$B$12</c:f>
              <c:numCache>
                <c:formatCode>General</c:formatCode>
                <c:ptCount val="12"/>
                <c:pt idx="0">
                  <c:v>12.82</c:v>
                </c:pt>
                <c:pt idx="1">
                  <c:v>4.21</c:v>
                </c:pt>
                <c:pt idx="2">
                  <c:v>3.78</c:v>
                </c:pt>
                <c:pt idx="3">
                  <c:v>4.05</c:v>
                </c:pt>
                <c:pt idx="4">
                  <c:v>7.91</c:v>
                </c:pt>
                <c:pt idx="5">
                  <c:v>10.65</c:v>
                </c:pt>
                <c:pt idx="6">
                  <c:v>11.72</c:v>
                </c:pt>
                <c:pt idx="7">
                  <c:v>6.25</c:v>
                </c:pt>
                <c:pt idx="8">
                  <c:v>5.53</c:v>
                </c:pt>
                <c:pt idx="9">
                  <c:v>8.16</c:v>
                </c:pt>
                <c:pt idx="10">
                  <c:v>13.47</c:v>
                </c:pt>
                <c:pt idx="11">
                  <c:v>11.45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6369048"/>
        <c:axId val="666372312"/>
      </c:radarChart>
      <c:catAx>
        <c:axId val="666369048"/>
        <c:scaling>
          <c:orientation val="minMax"/>
        </c:scaling>
        <c:delete val="0"/>
        <c:axPos val="b"/>
        <c:majorGridlines/>
        <c:majorTickMark val="none"/>
        <c:minorTickMark val="none"/>
        <c:tickLblPos val="nextTo"/>
        <c:spPr>
          <a:ln w="9525">
            <a:noFill/>
          </a:ln>
        </c:spPr>
        <c:crossAx val="666372312"/>
        <c:crosses val="autoZero"/>
        <c:auto val="1"/>
        <c:lblAlgn val="ctr"/>
        <c:lblOffset val="100"/>
        <c:noMultiLvlLbl val="0"/>
      </c:catAx>
      <c:valAx>
        <c:axId val="66637231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66636904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Relationship Id="rId2" Type="http://schemas.openxmlformats.org/officeDocument/2006/relationships/image" Target="../media/image3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52AB3-BCCE-6740-839C-F6DAA192EC99}" type="datetimeFigureOut">
              <a:rPr lang="en-US" smtClean="0"/>
              <a:t>6/5/13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A1E48-375B-294F-BD9E-C1FA6D744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46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34" charset="0"/>
              <a:ea typeface="ＭＳ Ｐゴシック" pitchFamily="34" charset="-128"/>
              <a:cs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AD527D-638C-6846-A794-9F722EE3AA09}" type="slidenum">
              <a:rPr lang="en-US"/>
              <a:pPr/>
              <a:t>3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A5E11F-EA69-874E-8415-387066581F85}" type="slidenum">
              <a:rPr lang="en-US"/>
              <a:pPr/>
              <a:t>4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1ACBD3-BAB6-554D-BC7A-A93C452F7073}" type="slidenum">
              <a:rPr lang="en-US"/>
              <a:pPr/>
              <a:t>18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3D70-E528-4641-8888-77861F8CE89D}" type="datetimeFigureOut">
              <a:rPr lang="en-US" smtClean="0"/>
              <a:t>6/5/13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8C98-81E5-6B48-BFAE-02847A833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15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3D70-E528-4641-8888-77861F8CE89D}" type="datetimeFigureOut">
              <a:rPr lang="en-US" smtClean="0"/>
              <a:t>6/5/13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8C98-81E5-6B48-BFAE-02847A833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44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3D70-E528-4641-8888-77861F8CE89D}" type="datetimeFigureOut">
              <a:rPr lang="en-US" smtClean="0"/>
              <a:t>6/5/13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8C98-81E5-6B48-BFAE-02847A833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29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3D70-E528-4641-8888-77861F8CE89D}" type="datetimeFigureOut">
              <a:rPr lang="en-US" smtClean="0"/>
              <a:t>6/5/13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8C98-81E5-6B48-BFAE-02847A833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3D70-E528-4641-8888-77861F8CE89D}" type="datetimeFigureOut">
              <a:rPr lang="en-US" smtClean="0"/>
              <a:t>6/5/13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8C98-81E5-6B48-BFAE-02847A833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1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3D70-E528-4641-8888-77861F8CE89D}" type="datetimeFigureOut">
              <a:rPr lang="en-US" smtClean="0"/>
              <a:t>6/5/13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8C98-81E5-6B48-BFAE-02847A833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26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3D70-E528-4641-8888-77861F8CE89D}" type="datetimeFigureOut">
              <a:rPr lang="en-US" smtClean="0"/>
              <a:t>6/5/13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8C98-81E5-6B48-BFAE-02847A833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04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3D70-E528-4641-8888-77861F8CE89D}" type="datetimeFigureOut">
              <a:rPr lang="en-US" smtClean="0"/>
              <a:t>6/5/13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8C98-81E5-6B48-BFAE-02847A833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48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3D70-E528-4641-8888-77861F8CE89D}" type="datetimeFigureOut">
              <a:rPr lang="en-US" smtClean="0"/>
              <a:t>6/5/13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8C98-81E5-6B48-BFAE-02847A833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11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3D70-E528-4641-8888-77861F8CE89D}" type="datetimeFigureOut">
              <a:rPr lang="en-US" smtClean="0"/>
              <a:t>6/5/13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8C98-81E5-6B48-BFAE-02847A833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22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3D70-E528-4641-8888-77861F8CE89D}" type="datetimeFigureOut">
              <a:rPr lang="en-US" smtClean="0"/>
              <a:t>6/5/13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8C98-81E5-6B48-BFAE-02847A833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54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83D70-E528-4641-8888-77861F8CE89D}" type="datetimeFigureOut">
              <a:rPr lang="en-US" smtClean="0"/>
              <a:t>6/5/13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28C98-81E5-6B48-BFAE-02847A833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6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genetakle:Takle%20Files:Personal:Track:Wind%20Analysis%20-%201.doc!OLE_LINK1" TargetMode="External"/><Relationship Id="rId4" Type="http://schemas.openxmlformats.org/officeDocument/2006/relationships/image" Target="../media/image3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genetakle:Takle%20Files:Personal:Track:Wind%20Analysis%20-%201.doc!OLE_LINK2" TargetMode="External"/><Relationship Id="rId4" Type="http://schemas.openxmlformats.org/officeDocument/2006/relationships/image" Target="../media/image3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genetakle:Takle%20Files:Personal:Track:Wind%20Analysis%20-%201.doc!OLE_LINK3" TargetMode="External"/><Relationship Id="rId4" Type="http://schemas.openxmlformats.org/officeDocument/2006/relationships/image" Target="../media/image3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genetakle:Takle%20Files:Personal:Track:Wind%20Analysis%20-%201.doc!OLE_LINK4" TargetMode="External"/><Relationship Id="rId4" Type="http://schemas.openxmlformats.org/officeDocument/2006/relationships/image" Target="../media/image3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genetakle:Takle%20Files:Personal:Track:Wind%20Analysis%20-%201.doc!OLE_LINK5" TargetMode="External"/><Relationship Id="rId4" Type="http://schemas.openxmlformats.org/officeDocument/2006/relationships/image" Target="../media/image35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8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9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tif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42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tif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tif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tif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tif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4.xml"/><Relationship Id="rId3" Type="http://schemas.openxmlformats.org/officeDocument/2006/relationships/chart" Target="../charts/char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6.xml"/><Relationship Id="rId3" Type="http://schemas.openxmlformats.org/officeDocument/2006/relationships/chart" Target="../charts/char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016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65284"/>
            <a:ext cx="42460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Wind Science </a:t>
            </a:r>
            <a:r>
              <a:rPr lang="en-US" sz="4400" dirty="0">
                <a:solidFill>
                  <a:schemeClr val="bg1"/>
                </a:solidFill>
              </a:rPr>
              <a:t>1</a:t>
            </a:r>
            <a:r>
              <a:rPr lang="en-US" sz="4400" dirty="0" smtClean="0">
                <a:solidFill>
                  <a:schemeClr val="bg1"/>
                </a:solidFill>
              </a:rPr>
              <a:t>01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364250"/>
            <a:ext cx="2517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Summer 2013 REU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4772" y="3779749"/>
            <a:ext cx="3159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Eugene S. Takle, Coordinator</a:t>
            </a:r>
          </a:p>
          <a:p>
            <a:pPr algn="r"/>
            <a:r>
              <a:rPr lang="en-US" b="1" dirty="0" err="1" smtClean="0"/>
              <a:t>gstakle@iastate.edu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715504" y="5520267"/>
            <a:ext cx="3539068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3366FF"/>
                </a:solidFill>
              </a:rPr>
              <a:t>30 May 2013</a:t>
            </a:r>
            <a:endParaRPr lang="en-US" sz="40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723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0" y="1377949"/>
            <a:ext cx="5727700" cy="54822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1867" y="372533"/>
            <a:ext cx="7738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The Global Circulation</a:t>
            </a:r>
            <a:endParaRPr lang="en-US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874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30" y="1930401"/>
            <a:ext cx="8652470" cy="492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318870"/>
            <a:ext cx="698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67AC"/>
                </a:solidFill>
              </a:rPr>
              <a:t>Global Circulation Revealed in Global Precipitation Patterns</a:t>
            </a:r>
            <a:endParaRPr lang="en-US" sz="3600" b="1" dirty="0">
              <a:solidFill>
                <a:srgbClr val="0067A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rot="10800000" flipH="1">
            <a:off x="288330" y="4476751"/>
            <a:ext cx="8855670" cy="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88330" y="5510214"/>
            <a:ext cx="8652470" cy="1588"/>
          </a:xfrm>
          <a:prstGeom prst="line">
            <a:avLst/>
          </a:prstGeom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88330" y="3467102"/>
            <a:ext cx="8652470" cy="1588"/>
          </a:xfrm>
          <a:prstGeom prst="line">
            <a:avLst/>
          </a:prstGeom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935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1244600"/>
            <a:ext cx="7484533" cy="561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867" y="372533"/>
            <a:ext cx="7738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The Global Circulation</a:t>
            </a:r>
            <a:endParaRPr lang="en-US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679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645" y="1155282"/>
            <a:ext cx="4650487" cy="5702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72533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Global Average Vertical Temperature Structure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47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645" y="1155282"/>
            <a:ext cx="4650487" cy="5702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72621" y="2463203"/>
            <a:ext cx="21549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bring air from outside an airplane flying at 35,000 </a:t>
            </a:r>
            <a:r>
              <a:rPr lang="en-US" dirty="0" err="1" smtClean="0"/>
              <a:t>ft</a:t>
            </a:r>
            <a:r>
              <a:rPr lang="en-US" dirty="0" smtClean="0"/>
              <a:t> into the cabin, the compression to sea-level pressure would raise the air temperature to 430</a:t>
            </a:r>
            <a:r>
              <a:rPr lang="en-US" baseline="30000" dirty="0" smtClean="0"/>
              <a:t>o</a:t>
            </a:r>
            <a:r>
              <a:rPr lang="en-US" dirty="0" smtClean="0"/>
              <a:t>C or 806</a:t>
            </a:r>
            <a:r>
              <a:rPr lang="en-US" baseline="30000" dirty="0" smtClean="0"/>
              <a:t>o</a:t>
            </a:r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72533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Global Average Vertical Temperature Structure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788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t stream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" y="0"/>
            <a:ext cx="9140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75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74232"/>
            <a:ext cx="9150043" cy="55837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3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Jet Stream Forms at the Boundary of Air Masses</a:t>
            </a:r>
            <a:endParaRPr lang="en-US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65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49" y="1168400"/>
            <a:ext cx="5800230" cy="568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59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17600"/>
            <a:ext cx="9144000" cy="574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237066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Instabilities at Air Mass Boundaries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26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911" y="1924377"/>
            <a:ext cx="7314089" cy="4687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278046"/>
            <a:ext cx="7931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NOAA NCEP-NCAR CDAS-1 MONTHLY Diagnostic </a:t>
            </a:r>
            <a:r>
              <a:rPr lang="en-US" b="1" dirty="0" err="1"/>
              <a:t>above_ground</a:t>
            </a:r>
            <a:r>
              <a:rPr lang="en-US" b="1" dirty="0"/>
              <a:t> [ </a:t>
            </a:r>
            <a:r>
              <a:rPr lang="en-US" b="1" dirty="0" err="1"/>
              <a:t>u</a:t>
            </a:r>
            <a:r>
              <a:rPr lang="en-US" b="1" dirty="0"/>
              <a:t> , </a:t>
            </a:r>
            <a:r>
              <a:rPr lang="en-US" b="1" dirty="0" err="1"/>
              <a:t>v</a:t>
            </a:r>
            <a:r>
              <a:rPr lang="en-US" b="1" dirty="0"/>
              <a:t> ] climatology (</a:t>
            </a:r>
            <a:r>
              <a:rPr lang="en-US" b="1" dirty="0" err="1"/>
              <a:t>m/s</a:t>
            </a:r>
            <a:r>
              <a:rPr lang="en-US" b="1" dirty="0" smtClean="0"/>
              <a:t>)</a:t>
            </a:r>
          </a:p>
          <a:p>
            <a:endParaRPr lang="en-US" b="1" dirty="0" smtClean="0"/>
          </a:p>
          <a:p>
            <a:r>
              <a:rPr lang="en-US" b="1" dirty="0" smtClean="0"/>
              <a:t>January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611779"/>
            <a:ext cx="7119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http://eesc.columbia.edu/courses/ees/climate/lectures/gen_circ/300mbWinds.html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18936" y="2959191"/>
            <a:ext cx="1810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Wind speed near </a:t>
            </a:r>
          </a:p>
          <a:p>
            <a:r>
              <a:rPr lang="en-US" b="1" dirty="0" smtClean="0"/>
              <a:t>surface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3706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Upper-Level Winds</a:t>
            </a:r>
            <a:endParaRPr lang="en-US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989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7935"/>
            <a:ext cx="9144000" cy="88120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b="1" dirty="0" smtClean="0">
                <a:latin typeface="Arial" pitchFamily="-112" charset="0"/>
              </a:rPr>
              <a:t>Outline</a:t>
            </a:r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9741" y="1128836"/>
            <a:ext cx="8124259" cy="537556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buFont typeface="Wingdings" charset="2"/>
              <a:buChar char=""/>
              <a:defRPr/>
            </a:pPr>
            <a:endParaRPr lang="en-US" dirty="0" smtClean="0">
              <a:solidFill>
                <a:srgbClr val="0067AC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Char char=""/>
              <a:defRPr/>
            </a:pPr>
            <a:r>
              <a:rPr lang="en-US" dirty="0" smtClean="0">
                <a:solidFill>
                  <a:srgbClr val="0067AC"/>
                </a:solidFill>
              </a:rPr>
              <a:t>Global scale</a:t>
            </a:r>
          </a:p>
          <a:p>
            <a:pPr lvl="1">
              <a:lnSpc>
                <a:spcPct val="90000"/>
              </a:lnSpc>
              <a:buFont typeface="Wingdings" charset="2"/>
              <a:buChar char=""/>
              <a:defRPr/>
            </a:pPr>
            <a:r>
              <a:rPr lang="en-US" sz="2600" dirty="0" smtClean="0">
                <a:solidFill>
                  <a:srgbClr val="708F24"/>
                </a:solidFill>
              </a:rPr>
              <a:t>3-D global circulation patterns and wind energy</a:t>
            </a:r>
          </a:p>
          <a:p>
            <a:pPr lvl="1">
              <a:lnSpc>
                <a:spcPct val="90000"/>
              </a:lnSpc>
              <a:buFont typeface="Wingdings" charset="2"/>
              <a:buChar char=""/>
              <a:defRPr/>
            </a:pPr>
            <a:r>
              <a:rPr lang="en-US" dirty="0" smtClean="0">
                <a:solidFill>
                  <a:srgbClr val="708F24"/>
                </a:solidFill>
              </a:rPr>
              <a:t>Surface and upper-air tropical and mid-latitude weather systems, including prevailing </a:t>
            </a:r>
            <a:r>
              <a:rPr lang="en-US" dirty="0" err="1" smtClean="0">
                <a:solidFill>
                  <a:srgbClr val="708F24"/>
                </a:solidFill>
              </a:rPr>
              <a:t>westerlies</a:t>
            </a:r>
            <a:endParaRPr lang="en-US" dirty="0" smtClean="0">
              <a:solidFill>
                <a:srgbClr val="708F24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Char char=""/>
              <a:defRPr/>
            </a:pPr>
            <a:r>
              <a:rPr lang="en-US" dirty="0" err="1" smtClean="0">
                <a:solidFill>
                  <a:srgbClr val="0067AC"/>
                </a:solidFill>
              </a:rPr>
              <a:t>Mesoscale</a:t>
            </a:r>
            <a:endParaRPr lang="en-US" dirty="0" smtClean="0">
              <a:solidFill>
                <a:srgbClr val="0067AC"/>
              </a:solidFill>
            </a:endParaRPr>
          </a:p>
          <a:p>
            <a:pPr lvl="1">
              <a:lnSpc>
                <a:spcPct val="90000"/>
              </a:lnSpc>
              <a:buFont typeface="Wingdings" charset="2"/>
              <a:buChar char=""/>
              <a:defRPr/>
            </a:pPr>
            <a:r>
              <a:rPr lang="en-US" dirty="0" smtClean="0">
                <a:solidFill>
                  <a:srgbClr val="708F24"/>
                </a:solidFill>
              </a:rPr>
              <a:t>Great Plains Low-Level Jet and nocturnal </a:t>
            </a:r>
            <a:r>
              <a:rPr lang="en-US" dirty="0" err="1" smtClean="0">
                <a:solidFill>
                  <a:srgbClr val="708F24"/>
                </a:solidFill>
              </a:rPr>
              <a:t>LLJs</a:t>
            </a:r>
            <a:endParaRPr lang="en-US" dirty="0" smtClean="0">
              <a:solidFill>
                <a:srgbClr val="708F24"/>
              </a:solidFill>
            </a:endParaRPr>
          </a:p>
          <a:p>
            <a:pPr lvl="1">
              <a:lnSpc>
                <a:spcPct val="90000"/>
              </a:lnSpc>
              <a:buFont typeface="Wingdings" charset="2"/>
              <a:buChar char=""/>
              <a:defRPr/>
            </a:pPr>
            <a:r>
              <a:rPr lang="en-US" dirty="0" smtClean="0">
                <a:solidFill>
                  <a:srgbClr val="708F24"/>
                </a:solidFill>
              </a:rPr>
              <a:t>Sea-breeze</a:t>
            </a:r>
          </a:p>
          <a:p>
            <a:pPr lvl="1">
              <a:lnSpc>
                <a:spcPct val="90000"/>
              </a:lnSpc>
              <a:buFont typeface="Wingdings" charset="2"/>
              <a:buChar char=""/>
              <a:defRPr/>
            </a:pPr>
            <a:r>
              <a:rPr lang="en-US" dirty="0" smtClean="0">
                <a:solidFill>
                  <a:srgbClr val="708F24"/>
                </a:solidFill>
              </a:rPr>
              <a:t>Monsoon circulation</a:t>
            </a:r>
          </a:p>
          <a:p>
            <a:pPr lvl="1">
              <a:lnSpc>
                <a:spcPct val="90000"/>
              </a:lnSpc>
              <a:buFont typeface="Wingdings" charset="2"/>
              <a:buChar char=""/>
              <a:defRPr/>
            </a:pPr>
            <a:r>
              <a:rPr lang="en-US" dirty="0" smtClean="0">
                <a:solidFill>
                  <a:srgbClr val="708F24"/>
                </a:solidFill>
              </a:rPr>
              <a:t>Off-shore resources</a:t>
            </a:r>
          </a:p>
          <a:p>
            <a:pPr lvl="1">
              <a:lnSpc>
                <a:spcPct val="90000"/>
              </a:lnSpc>
              <a:buFont typeface="Wingdings" charset="2"/>
              <a:buChar char=""/>
              <a:defRPr/>
            </a:pPr>
            <a:r>
              <a:rPr lang="en-US" dirty="0" smtClean="0">
                <a:solidFill>
                  <a:srgbClr val="708F24"/>
                </a:solidFill>
              </a:rPr>
              <a:t>US wind resource maps</a:t>
            </a:r>
          </a:p>
          <a:p>
            <a:pPr lvl="1">
              <a:lnSpc>
                <a:spcPct val="90000"/>
              </a:lnSpc>
              <a:buFont typeface="Wingdings" charset="2"/>
              <a:buChar char=""/>
              <a:defRPr/>
            </a:pPr>
            <a:r>
              <a:rPr lang="en-US" dirty="0" smtClean="0">
                <a:solidFill>
                  <a:srgbClr val="708F24"/>
                </a:solidFill>
              </a:rPr>
              <a:t>Forecasting wind resources</a:t>
            </a:r>
          </a:p>
          <a:p>
            <a:pPr>
              <a:lnSpc>
                <a:spcPct val="90000"/>
              </a:lnSpc>
              <a:buFont typeface="Wingdings" charset="2"/>
              <a:buChar char=""/>
              <a:defRPr/>
            </a:pPr>
            <a:r>
              <a:rPr lang="en-US" dirty="0" smtClean="0">
                <a:solidFill>
                  <a:srgbClr val="0067AC"/>
                </a:solidFill>
              </a:rPr>
              <a:t>Atmospheric boundary layer</a:t>
            </a:r>
          </a:p>
          <a:p>
            <a:pPr lvl="1">
              <a:lnSpc>
                <a:spcPct val="90000"/>
              </a:lnSpc>
              <a:buFont typeface="Wingdings" charset="2"/>
              <a:buChar char=""/>
              <a:defRPr/>
            </a:pPr>
            <a:r>
              <a:rPr lang="en-US" dirty="0" smtClean="0">
                <a:solidFill>
                  <a:srgbClr val="708F24"/>
                </a:solidFill>
              </a:rPr>
              <a:t>Structure and diurnal/seasonal evolution</a:t>
            </a:r>
          </a:p>
          <a:p>
            <a:pPr lvl="1">
              <a:lnSpc>
                <a:spcPct val="90000"/>
              </a:lnSpc>
              <a:buFont typeface="Wingdings" charset="2"/>
              <a:buChar char=""/>
              <a:defRPr/>
            </a:pPr>
            <a:r>
              <a:rPr lang="en-US" dirty="0" smtClean="0">
                <a:solidFill>
                  <a:srgbClr val="708F24"/>
                </a:solidFill>
              </a:rPr>
              <a:t>Impact of static and dynamic stability on horizontal wind speeds and vertical profiles</a:t>
            </a:r>
          </a:p>
          <a:p>
            <a:pPr lvl="1">
              <a:lnSpc>
                <a:spcPct val="90000"/>
              </a:lnSpc>
              <a:buFont typeface="Wingdings" charset="2"/>
              <a:buChar char=""/>
              <a:defRPr/>
            </a:pPr>
            <a:r>
              <a:rPr lang="en-US" dirty="0" smtClean="0">
                <a:solidFill>
                  <a:srgbClr val="708F24"/>
                </a:solidFill>
              </a:rPr>
              <a:t>Turbulent flows and interactive wakes</a:t>
            </a:r>
          </a:p>
          <a:p>
            <a:pPr lvl="1">
              <a:lnSpc>
                <a:spcPct val="90000"/>
              </a:lnSpc>
              <a:buFont typeface="Wingdings" charset="2"/>
              <a:buChar char=""/>
              <a:defRPr/>
            </a:pPr>
            <a:endParaRPr lang="en-US" dirty="0" smtClean="0">
              <a:solidFill>
                <a:srgbClr val="708F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89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270" y="1847402"/>
            <a:ext cx="7434198" cy="47643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201071"/>
            <a:ext cx="7910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NOAA NCEP-NCAR CDAS-1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MONTHLY </a:t>
            </a:r>
            <a:r>
              <a:rPr lang="en-US" b="1" dirty="0"/>
              <a:t>Diagnostic </a:t>
            </a:r>
            <a:r>
              <a:rPr lang="en-US" b="1" dirty="0" err="1"/>
              <a:t>above_ground</a:t>
            </a:r>
            <a:r>
              <a:rPr lang="en-US" b="1" dirty="0"/>
              <a:t> [ </a:t>
            </a:r>
            <a:r>
              <a:rPr lang="en-US" b="1" dirty="0" err="1"/>
              <a:t>u</a:t>
            </a:r>
            <a:r>
              <a:rPr lang="en-US" b="1" dirty="0"/>
              <a:t> , </a:t>
            </a:r>
            <a:r>
              <a:rPr lang="en-US" b="1" dirty="0" err="1"/>
              <a:t>v</a:t>
            </a:r>
            <a:r>
              <a:rPr lang="en-US" b="1" dirty="0"/>
              <a:t> ] climatology (</a:t>
            </a:r>
            <a:r>
              <a:rPr lang="en-US" b="1" dirty="0" err="1"/>
              <a:t>m/s</a:t>
            </a:r>
            <a:r>
              <a:rPr lang="en-US" b="1" dirty="0" smtClean="0"/>
              <a:t>)</a:t>
            </a:r>
          </a:p>
          <a:p>
            <a:endParaRPr lang="en-US" b="1" dirty="0" smtClean="0"/>
          </a:p>
          <a:p>
            <a:r>
              <a:rPr lang="en-US" b="1" dirty="0" smtClean="0"/>
              <a:t>July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611779"/>
            <a:ext cx="7119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http://eesc.columbia.edu/courses/ees/climate/lectures/gen_circ/300mbWinds.html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18936" y="2959191"/>
            <a:ext cx="1810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Wind speed near </a:t>
            </a:r>
          </a:p>
          <a:p>
            <a:r>
              <a:rPr lang="en-US" b="1" dirty="0" smtClean="0"/>
              <a:t>surface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3706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Upper-Level Winds</a:t>
            </a:r>
            <a:endParaRPr lang="en-US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715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228" y="2078328"/>
            <a:ext cx="7851750" cy="45334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239557"/>
            <a:ext cx="7238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NOAA NCEP-NCAR CDAS-1 </a:t>
            </a:r>
            <a:r>
              <a:rPr lang="en-US" b="1" dirty="0" smtClean="0"/>
              <a:t>DAILY</a:t>
            </a:r>
          </a:p>
          <a:p>
            <a:r>
              <a:rPr lang="en-US" b="1" dirty="0" smtClean="0"/>
              <a:t>300 </a:t>
            </a:r>
            <a:r>
              <a:rPr lang="en-US" b="1" dirty="0" err="1"/>
              <a:t>mb</a:t>
            </a:r>
            <a:r>
              <a:rPr lang="en-US" b="1" dirty="0"/>
              <a:t> height (</a:t>
            </a:r>
            <a:r>
              <a:rPr lang="en-US" b="1" dirty="0" err="1"/>
              <a:t>m</a:t>
            </a:r>
            <a:r>
              <a:rPr lang="en-US" b="1" dirty="0"/>
              <a:t>) and winds (</a:t>
            </a:r>
            <a:r>
              <a:rPr lang="en-US" b="1" dirty="0" err="1"/>
              <a:t>m/s</a:t>
            </a:r>
            <a:r>
              <a:rPr lang="en-US" b="1" dirty="0" smtClean="0"/>
              <a:t>)</a:t>
            </a:r>
          </a:p>
          <a:p>
            <a:r>
              <a:rPr lang="en-US" b="1" dirty="0" smtClean="0"/>
              <a:t>1 </a:t>
            </a:r>
            <a:r>
              <a:rPr lang="en-US" b="1" dirty="0"/>
              <a:t>Apr 1997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611779"/>
            <a:ext cx="7119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http://eesc.columbia.edu/courses/ees/climate/lectures/gen_circ/300mbWinds.html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3706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Upper-Level Winds</a:t>
            </a:r>
            <a:endParaRPr lang="en-US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59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924" y="1828158"/>
            <a:ext cx="7728781" cy="50298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12531"/>
            <a:ext cx="7785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NOAA NCEP-NCAR CDAS-1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MONTHLY    300 </a:t>
            </a:r>
            <a:r>
              <a:rPr lang="en-US" b="1" dirty="0" err="1"/>
              <a:t>mb</a:t>
            </a:r>
            <a:r>
              <a:rPr lang="en-US" b="1" dirty="0"/>
              <a:t> [ </a:t>
            </a:r>
            <a:r>
              <a:rPr lang="en-US" b="1" dirty="0" err="1"/>
              <a:t>u</a:t>
            </a:r>
            <a:r>
              <a:rPr lang="en-US" b="1" dirty="0"/>
              <a:t> , </a:t>
            </a:r>
            <a:r>
              <a:rPr lang="en-US" b="1" dirty="0" err="1"/>
              <a:t>v</a:t>
            </a:r>
            <a:r>
              <a:rPr lang="en-US" b="1" dirty="0"/>
              <a:t> ] </a:t>
            </a:r>
            <a:r>
              <a:rPr lang="en-US" b="1" dirty="0" smtClean="0"/>
              <a:t>climatology</a:t>
            </a:r>
          </a:p>
          <a:p>
            <a:endParaRPr lang="en-US" b="1" dirty="0" smtClean="0"/>
          </a:p>
          <a:p>
            <a:r>
              <a:rPr lang="en-US" b="1" dirty="0" smtClean="0"/>
              <a:t>January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312860"/>
            <a:ext cx="1566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Wind speed at </a:t>
            </a:r>
          </a:p>
          <a:p>
            <a:r>
              <a:rPr lang="en-US" b="1" dirty="0" smtClean="0"/>
              <a:t>12 km</a:t>
            </a:r>
            <a:endParaRPr lang="en-US" b="1" dirty="0"/>
          </a:p>
        </p:txBody>
      </p:sp>
      <p:sp>
        <p:nvSpPr>
          <p:cNvPr id="2" name="Oval 1"/>
          <p:cNvSpPr/>
          <p:nvPr/>
        </p:nvSpPr>
        <p:spPr>
          <a:xfrm>
            <a:off x="1109530" y="1351874"/>
            <a:ext cx="914400" cy="47628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23706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Upper-Level Winds</a:t>
            </a:r>
            <a:endParaRPr lang="en-US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083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891" y="1943622"/>
            <a:ext cx="7173023" cy="46681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366308"/>
            <a:ext cx="72444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NOAA NCEP-NCAR CDAS-1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MONTHLY 300 </a:t>
            </a:r>
            <a:r>
              <a:rPr lang="en-US" b="1" dirty="0" err="1"/>
              <a:t>mb</a:t>
            </a:r>
            <a:r>
              <a:rPr lang="en-US" b="1" dirty="0"/>
              <a:t> [ </a:t>
            </a:r>
            <a:r>
              <a:rPr lang="en-US" b="1" dirty="0" err="1"/>
              <a:t>u</a:t>
            </a:r>
            <a:r>
              <a:rPr lang="en-US" b="1" dirty="0"/>
              <a:t> , </a:t>
            </a:r>
            <a:r>
              <a:rPr lang="en-US" b="1" dirty="0" err="1"/>
              <a:t>v</a:t>
            </a:r>
            <a:r>
              <a:rPr lang="en-US" b="1" dirty="0"/>
              <a:t> ] </a:t>
            </a:r>
            <a:r>
              <a:rPr lang="en-US" b="1" dirty="0" smtClean="0"/>
              <a:t>climatology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July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611779"/>
            <a:ext cx="7119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http://eesc.columbia.edu/courses/ees/climate/lectures/gen_circ/300mbWinds.html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959191"/>
            <a:ext cx="1566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Wind speed at </a:t>
            </a:r>
          </a:p>
          <a:p>
            <a:r>
              <a:rPr lang="en-US" b="1" dirty="0" smtClean="0"/>
              <a:t>12 km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3706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Upper-Level Winds</a:t>
            </a:r>
            <a:endParaRPr lang="en-US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01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Continental and Regional influences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Continental scale circulation, jet streams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Great Plains Low-Level Jet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Coastal Jets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Sea breezes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Mountain-valley flows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Mountain compression of stream lines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Monsoons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Off-shore wind</a:t>
            </a:r>
          </a:p>
        </p:txBody>
      </p:sp>
    </p:spTree>
    <p:extLst>
      <p:ext uri="{BB962C8B-B14F-4D97-AF65-F5344CB8AC3E}">
        <p14:creationId xmlns:p14="http://schemas.microsoft.com/office/powerpoint/2010/main" val="2061478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5332"/>
            <a:ext cx="9144000" cy="5672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467" y="1527369"/>
            <a:ext cx="14448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500 </a:t>
            </a:r>
            <a:r>
              <a:rPr lang="en-US" sz="3200" b="1" dirty="0" err="1" smtClean="0">
                <a:solidFill>
                  <a:srgbClr val="0000FF"/>
                </a:solidFill>
              </a:rPr>
              <a:t>mb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87040" y="1464157"/>
            <a:ext cx="10162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6 km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04800"/>
            <a:ext cx="9122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Coupling Surface Flow to Upper-Level Flow</a:t>
            </a:r>
            <a:endParaRPr lang="en-US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76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048" y="2347740"/>
            <a:ext cx="827337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67AC"/>
                </a:solidFill>
              </a:rPr>
              <a:t>Mechanism of Regional Jets:</a:t>
            </a:r>
          </a:p>
          <a:p>
            <a:pPr algn="ctr"/>
            <a:endParaRPr lang="en-US" sz="2800" b="1" dirty="0">
              <a:solidFill>
                <a:srgbClr val="0067AC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708F24"/>
                </a:solidFill>
              </a:rPr>
              <a:t>Great Plains Low-Level Jet (GPLLJ)</a:t>
            </a:r>
          </a:p>
          <a:p>
            <a:pPr algn="ctr"/>
            <a:r>
              <a:rPr lang="en-US" sz="3600" b="1" dirty="0" smtClean="0">
                <a:solidFill>
                  <a:srgbClr val="708F24"/>
                </a:solidFill>
              </a:rPr>
              <a:t>Nocturnal Low-Level Jet (LLJ)</a:t>
            </a:r>
          </a:p>
          <a:p>
            <a:pPr algn="ctr"/>
            <a:r>
              <a:rPr lang="en-US" sz="3600" b="1" dirty="0" smtClean="0">
                <a:solidFill>
                  <a:srgbClr val="708F24"/>
                </a:solidFill>
              </a:rPr>
              <a:t>Coastal Jet (CJ)</a:t>
            </a:r>
            <a:endParaRPr lang="en-US" sz="3600" b="1" dirty="0">
              <a:solidFill>
                <a:srgbClr val="708F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220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048" y="2347740"/>
            <a:ext cx="827337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67AC"/>
                </a:solidFill>
              </a:rPr>
              <a:t>Mechanism of Regional Jets:</a:t>
            </a:r>
          </a:p>
          <a:p>
            <a:pPr algn="ctr"/>
            <a:endParaRPr lang="en-US" sz="2800" b="1" dirty="0">
              <a:solidFill>
                <a:srgbClr val="0067AC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Great Plains Low-Level Jet (GPLLJ)</a:t>
            </a:r>
          </a:p>
          <a:p>
            <a:pPr algn="ctr"/>
            <a:r>
              <a:rPr lang="en-US" sz="3600" b="1" dirty="0" smtClean="0">
                <a:solidFill>
                  <a:srgbClr val="708F24"/>
                </a:solidFill>
              </a:rPr>
              <a:t>Nocturnal Low-Level Jet (LLJ)</a:t>
            </a:r>
          </a:p>
          <a:p>
            <a:pPr algn="ctr"/>
            <a:r>
              <a:rPr lang="en-US" sz="3600" b="1" dirty="0" smtClean="0">
                <a:solidFill>
                  <a:srgbClr val="708F24"/>
                </a:solidFill>
              </a:rPr>
              <a:t>Coastal Jet (CJ)</a:t>
            </a:r>
            <a:endParaRPr lang="en-US" sz="3600" b="1" dirty="0">
              <a:solidFill>
                <a:srgbClr val="708F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943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69365" y="3155979"/>
            <a:ext cx="1366069" cy="130857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117424" y="3155979"/>
            <a:ext cx="1366069" cy="130857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6875108" y="3579342"/>
            <a:ext cx="484632" cy="401094"/>
          </a:xfrm>
          <a:prstGeom prst="upArrow">
            <a:avLst>
              <a:gd name="adj1" fmla="val 5000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 rot="21427545">
            <a:off x="1393118" y="3579342"/>
            <a:ext cx="484632" cy="401094"/>
          </a:xfrm>
          <a:prstGeom prst="upArrow">
            <a:avLst>
              <a:gd name="adj1" fmla="val 5000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72187" y="3528955"/>
            <a:ext cx="4403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70274" y="3528955"/>
            <a:ext cx="3581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</a:t>
            </a:r>
            <a:endParaRPr lang="en-US" sz="3200" b="1" dirty="0"/>
          </a:p>
        </p:txBody>
      </p:sp>
      <p:cxnSp>
        <p:nvCxnSpPr>
          <p:cNvPr id="11" name="Straight Connector 10"/>
          <p:cNvCxnSpPr/>
          <p:nvPr/>
        </p:nvCxnSpPr>
        <p:spPr>
          <a:xfrm rot="16200000" flipH="1">
            <a:off x="1467786" y="3996695"/>
            <a:ext cx="5664887" cy="57721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-1295064" y="538826"/>
            <a:ext cx="4847057" cy="631917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48658" y="538826"/>
            <a:ext cx="4847057" cy="631917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3839886" y="3629099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rot="10800000">
            <a:off x="5332066" y="3629099"/>
            <a:ext cx="978408" cy="1588"/>
          </a:xfrm>
          <a:prstGeom prst="straightConnector1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36445" y="4113731"/>
            <a:ext cx="189562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Pressure Gradient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72667" y="3155979"/>
            <a:ext cx="606799" cy="37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</a:rPr>
              <a:t>F</a:t>
            </a:r>
            <a:r>
              <a:rPr lang="en-US" b="1" baseline="-25000" dirty="0" err="1" smtClean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</a:rPr>
              <a:t>p</a:t>
            </a:r>
            <a:endParaRPr lang="en-US" b="1" baseline="-25000" dirty="0">
              <a:ln>
                <a:solidFill>
                  <a:srgbClr val="008000"/>
                </a:solidFill>
              </a:ln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385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69365" y="3155979"/>
            <a:ext cx="1366069" cy="130857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117424" y="3155979"/>
            <a:ext cx="1366069" cy="130857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6875108" y="3579342"/>
            <a:ext cx="484632" cy="401094"/>
          </a:xfrm>
          <a:prstGeom prst="upArrow">
            <a:avLst>
              <a:gd name="adj1" fmla="val 5000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 rot="21427545">
            <a:off x="1393118" y="3579342"/>
            <a:ext cx="484632" cy="401094"/>
          </a:xfrm>
          <a:prstGeom prst="upArrow">
            <a:avLst>
              <a:gd name="adj1" fmla="val 5000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72187" y="3528955"/>
            <a:ext cx="4403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70274" y="3528955"/>
            <a:ext cx="3581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</a:t>
            </a:r>
            <a:endParaRPr lang="en-US" sz="3200" b="1" dirty="0"/>
          </a:p>
        </p:txBody>
      </p:sp>
      <p:cxnSp>
        <p:nvCxnSpPr>
          <p:cNvPr id="11" name="Straight Connector 10"/>
          <p:cNvCxnSpPr/>
          <p:nvPr/>
        </p:nvCxnSpPr>
        <p:spPr>
          <a:xfrm rot="16200000" flipH="1">
            <a:off x="1467786" y="3996695"/>
            <a:ext cx="5664887" cy="57721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-1295064" y="538826"/>
            <a:ext cx="4847057" cy="631917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48658" y="538826"/>
            <a:ext cx="4847057" cy="631917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3839886" y="3629099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rot="10800000">
            <a:off x="5301058" y="3565855"/>
            <a:ext cx="978408" cy="1588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36445" y="4113731"/>
            <a:ext cx="189562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Pressure Gradient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72667" y="3155979"/>
            <a:ext cx="606799" cy="37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V</a:t>
            </a:r>
            <a:endParaRPr lang="en-US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6074529" y="3360917"/>
            <a:ext cx="409875" cy="158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280261" y="3155979"/>
            <a:ext cx="594847" cy="37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</a:rPr>
              <a:t>F</a:t>
            </a:r>
            <a:r>
              <a:rPr lang="en-US" b="1" baseline="-25000" dirty="0" err="1" smtClean="0">
                <a:solidFill>
                  <a:srgbClr val="000090"/>
                </a:solidFill>
              </a:rPr>
              <a:t>c</a:t>
            </a:r>
            <a:endParaRPr lang="en-US" b="1" baseline="-25000" dirty="0">
              <a:solidFill>
                <a:srgbClr val="00009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rot="10800000">
            <a:off x="5672667" y="3629099"/>
            <a:ext cx="607594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668481" y="3630687"/>
            <a:ext cx="594847" cy="37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8000"/>
                </a:solidFill>
              </a:rPr>
              <a:t>F</a:t>
            </a:r>
            <a:r>
              <a:rPr lang="en-US" b="1" baseline="-25000" dirty="0" err="1" smtClean="0">
                <a:solidFill>
                  <a:srgbClr val="008000"/>
                </a:solidFill>
              </a:rPr>
              <a:t>p</a:t>
            </a:r>
            <a:endParaRPr lang="en-US" b="1" baseline="-25000" dirty="0">
              <a:solidFill>
                <a:srgbClr val="008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0571" y="2441601"/>
            <a:ext cx="220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</a:rPr>
              <a:t>F</a:t>
            </a:r>
            <a:r>
              <a:rPr lang="en-US" baseline="-25000" dirty="0" err="1" smtClean="0">
                <a:solidFill>
                  <a:srgbClr val="000090"/>
                </a:solidFill>
              </a:rPr>
              <a:t>c</a:t>
            </a:r>
            <a:r>
              <a:rPr lang="en-US" dirty="0" smtClean="0">
                <a:solidFill>
                  <a:srgbClr val="000090"/>
                </a:solidFill>
              </a:rPr>
              <a:t> = -2</a:t>
            </a:r>
            <a:r>
              <a:rPr lang="en-US" b="1" dirty="0" smtClean="0">
                <a:solidFill>
                  <a:srgbClr val="000090"/>
                </a:solidFill>
              </a:rPr>
              <a:t>Ω</a:t>
            </a:r>
            <a:r>
              <a:rPr lang="en-US" dirty="0" smtClean="0">
                <a:solidFill>
                  <a:srgbClr val="000090"/>
                </a:solidFill>
              </a:rPr>
              <a:t>x</a:t>
            </a:r>
            <a:r>
              <a:rPr lang="en-US" b="1" dirty="0" smtClean="0">
                <a:solidFill>
                  <a:srgbClr val="000090"/>
                </a:solidFill>
              </a:rPr>
              <a:t>V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80261" y="1998133"/>
            <a:ext cx="173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</a:rPr>
              <a:t>Coriolis</a:t>
            </a:r>
            <a:r>
              <a:rPr lang="en-US" b="1" dirty="0" smtClean="0">
                <a:solidFill>
                  <a:srgbClr val="000090"/>
                </a:solidFill>
              </a:rPr>
              <a:t> Force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877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35383"/>
            <a:ext cx="9144000" cy="5722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863601" y="33866"/>
            <a:ext cx="7399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Sun-Earth Relationships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528414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69365" y="3155979"/>
            <a:ext cx="1366069" cy="130857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117424" y="3155979"/>
            <a:ext cx="1366069" cy="130857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6875108" y="3579342"/>
            <a:ext cx="484632" cy="401094"/>
          </a:xfrm>
          <a:prstGeom prst="upArrow">
            <a:avLst>
              <a:gd name="adj1" fmla="val 5000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 rot="21427545">
            <a:off x="1393118" y="3579342"/>
            <a:ext cx="484632" cy="401094"/>
          </a:xfrm>
          <a:prstGeom prst="upArrow">
            <a:avLst>
              <a:gd name="adj1" fmla="val 5000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72187" y="3528955"/>
            <a:ext cx="4403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70274" y="3528955"/>
            <a:ext cx="3581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</a:t>
            </a:r>
            <a:endParaRPr lang="en-US" sz="3200" b="1" dirty="0"/>
          </a:p>
        </p:txBody>
      </p:sp>
      <p:cxnSp>
        <p:nvCxnSpPr>
          <p:cNvPr id="11" name="Straight Connector 10"/>
          <p:cNvCxnSpPr/>
          <p:nvPr/>
        </p:nvCxnSpPr>
        <p:spPr>
          <a:xfrm rot="16200000" flipH="1">
            <a:off x="1467786" y="3996695"/>
            <a:ext cx="5664887" cy="57721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-1295064" y="538826"/>
            <a:ext cx="4847057" cy="631917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48658" y="538826"/>
            <a:ext cx="4847057" cy="631917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3839886" y="3629099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rot="10800000">
            <a:off x="4673973" y="2951439"/>
            <a:ext cx="946199" cy="575929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36445" y="4113731"/>
            <a:ext cx="189562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Pressure Gradient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41859" y="2597309"/>
            <a:ext cx="606799" cy="37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V</a:t>
            </a:r>
            <a:endParaRPr lang="en-US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5603563" y="3172588"/>
            <a:ext cx="372976" cy="33975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620171" y="2766773"/>
            <a:ext cx="59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</a:rPr>
              <a:t>F</a:t>
            </a:r>
            <a:r>
              <a:rPr lang="en-US" b="1" baseline="-25000" dirty="0" err="1" smtClean="0">
                <a:solidFill>
                  <a:srgbClr val="000090"/>
                </a:solidFill>
              </a:rPr>
              <a:t>c</a:t>
            </a:r>
            <a:endParaRPr lang="en-US" b="1" baseline="-25000" dirty="0">
              <a:solidFill>
                <a:srgbClr val="00009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rot="10800000">
            <a:off x="5012577" y="3527367"/>
            <a:ext cx="607594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077819" y="3567443"/>
            <a:ext cx="594847" cy="37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8000"/>
                </a:solidFill>
              </a:rPr>
              <a:t>F</a:t>
            </a:r>
            <a:r>
              <a:rPr lang="en-US" b="1" baseline="-25000" dirty="0" err="1" smtClean="0">
                <a:solidFill>
                  <a:srgbClr val="008000"/>
                </a:solidFill>
              </a:rPr>
              <a:t>p</a:t>
            </a:r>
            <a:endParaRPr lang="en-US" b="1" baseline="-25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71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69365" y="3155979"/>
            <a:ext cx="1366069" cy="130857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117424" y="3155979"/>
            <a:ext cx="1366069" cy="130857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6875108" y="3579342"/>
            <a:ext cx="484632" cy="401094"/>
          </a:xfrm>
          <a:prstGeom prst="upArrow">
            <a:avLst>
              <a:gd name="adj1" fmla="val 5000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 rot="21427545">
            <a:off x="1393118" y="3579342"/>
            <a:ext cx="484632" cy="401094"/>
          </a:xfrm>
          <a:prstGeom prst="upArrow">
            <a:avLst>
              <a:gd name="adj1" fmla="val 5000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72187" y="3528955"/>
            <a:ext cx="4403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70274" y="3528955"/>
            <a:ext cx="3581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</a:t>
            </a:r>
            <a:endParaRPr lang="en-US" sz="3200" b="1" dirty="0"/>
          </a:p>
        </p:txBody>
      </p:sp>
      <p:cxnSp>
        <p:nvCxnSpPr>
          <p:cNvPr id="11" name="Straight Connector 10"/>
          <p:cNvCxnSpPr/>
          <p:nvPr/>
        </p:nvCxnSpPr>
        <p:spPr>
          <a:xfrm rot="16200000" flipH="1">
            <a:off x="1525509" y="3996696"/>
            <a:ext cx="5664887" cy="57721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-1295064" y="538826"/>
            <a:ext cx="4847057" cy="631917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48658" y="538826"/>
            <a:ext cx="4847057" cy="631917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3540815" y="3193748"/>
            <a:ext cx="1574966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329090" y="3980436"/>
            <a:ext cx="819568" cy="158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>
            <a:off x="3494274" y="3978848"/>
            <a:ext cx="834817" cy="317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609715" y="3236567"/>
            <a:ext cx="7193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8000"/>
                </a:solidFill>
              </a:rPr>
              <a:t>F</a:t>
            </a:r>
            <a:r>
              <a:rPr lang="en-US" sz="3200" baseline="-25000" dirty="0" err="1" smtClean="0">
                <a:solidFill>
                  <a:srgbClr val="008000"/>
                </a:solidFill>
              </a:rPr>
              <a:t>p</a:t>
            </a:r>
            <a:endParaRPr lang="en-US" sz="3200" baseline="-25000" dirty="0">
              <a:solidFill>
                <a:srgbClr val="008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29282" y="3286954"/>
            <a:ext cx="7193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90"/>
                </a:solidFill>
              </a:rPr>
              <a:t>F</a:t>
            </a:r>
            <a:r>
              <a:rPr lang="en-US" sz="3200" baseline="-25000" dirty="0" err="1" smtClean="0">
                <a:solidFill>
                  <a:srgbClr val="000090"/>
                </a:solidFill>
              </a:rPr>
              <a:t>c</a:t>
            </a:r>
            <a:endParaRPr lang="en-US" sz="3200" baseline="-25000" dirty="0">
              <a:solidFill>
                <a:srgbClr val="00009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29281" y="2113083"/>
            <a:ext cx="58070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V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g</a:t>
            </a:r>
            <a:endParaRPr lang="en-US" sz="3200" b="1" baseline="-25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39808" y="1193112"/>
            <a:ext cx="3259399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Geostrophic</a:t>
            </a:r>
            <a:r>
              <a:rPr lang="en-US" sz="2800" b="1" dirty="0" smtClean="0">
                <a:solidFill>
                  <a:srgbClr val="FF0000"/>
                </a:solidFill>
              </a:rPr>
              <a:t> Balance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40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69365" y="3155979"/>
            <a:ext cx="1366069" cy="130857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117424" y="3155979"/>
            <a:ext cx="1366069" cy="130857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6875108" y="3579342"/>
            <a:ext cx="484632" cy="401094"/>
          </a:xfrm>
          <a:prstGeom prst="upArrow">
            <a:avLst>
              <a:gd name="adj1" fmla="val 5000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 rot="21427545">
            <a:off x="1393118" y="3579342"/>
            <a:ext cx="484632" cy="401094"/>
          </a:xfrm>
          <a:prstGeom prst="upArrow">
            <a:avLst>
              <a:gd name="adj1" fmla="val 5000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72187" y="3528955"/>
            <a:ext cx="4403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70274" y="3528955"/>
            <a:ext cx="3581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</a:t>
            </a:r>
            <a:endParaRPr lang="en-US" sz="3200" b="1" dirty="0"/>
          </a:p>
        </p:txBody>
      </p:sp>
      <p:cxnSp>
        <p:nvCxnSpPr>
          <p:cNvPr id="11" name="Straight Connector 10"/>
          <p:cNvCxnSpPr/>
          <p:nvPr/>
        </p:nvCxnSpPr>
        <p:spPr>
          <a:xfrm rot="16200000" flipH="1">
            <a:off x="1467786" y="3996695"/>
            <a:ext cx="5664887" cy="57721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-1295064" y="538826"/>
            <a:ext cx="4847057" cy="631917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48658" y="538826"/>
            <a:ext cx="4847057" cy="631917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rot="16200000" flipV="1">
            <a:off x="3359631" y="3010976"/>
            <a:ext cx="1355773" cy="5831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329090" y="3619500"/>
            <a:ext cx="700110" cy="36093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>
            <a:off x="3318934" y="3980436"/>
            <a:ext cx="1010159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609715" y="3236567"/>
            <a:ext cx="7193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8000"/>
                </a:solidFill>
              </a:rPr>
              <a:t>F</a:t>
            </a:r>
            <a:r>
              <a:rPr lang="en-US" sz="3200" baseline="-25000" dirty="0" err="1" smtClean="0">
                <a:solidFill>
                  <a:srgbClr val="008000"/>
                </a:solidFill>
              </a:rPr>
              <a:t>p</a:t>
            </a:r>
            <a:endParaRPr lang="en-US" sz="3200" baseline="-25000" dirty="0">
              <a:solidFill>
                <a:srgbClr val="008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29282" y="2994566"/>
            <a:ext cx="7193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90"/>
                </a:solidFill>
              </a:rPr>
              <a:t>F</a:t>
            </a:r>
            <a:r>
              <a:rPr lang="en-US" sz="3200" baseline="-25000" dirty="0" err="1" smtClean="0">
                <a:solidFill>
                  <a:srgbClr val="000090"/>
                </a:solidFill>
              </a:rPr>
              <a:t>c</a:t>
            </a:r>
            <a:endParaRPr lang="en-US" sz="3200" baseline="-25000" dirty="0">
              <a:solidFill>
                <a:srgbClr val="00009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55589" y="2039889"/>
            <a:ext cx="58070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V</a:t>
            </a:r>
            <a:endParaRPr lang="en-US" sz="3200" b="1" baseline="-25000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16200000" flipH="1">
            <a:off x="4212416" y="4109017"/>
            <a:ext cx="472222" cy="2388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643764" y="4244975"/>
            <a:ext cx="46679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F</a:t>
            </a:r>
            <a:r>
              <a:rPr lang="en-US" sz="3200" b="1" baseline="-25000" dirty="0" smtClean="0"/>
              <a:t>f</a:t>
            </a:r>
            <a:endParaRPr lang="en-US" sz="3200" b="1" baseline="-25000" dirty="0"/>
          </a:p>
        </p:txBody>
      </p:sp>
      <p:sp>
        <p:nvSpPr>
          <p:cNvPr id="45" name="TextBox 44"/>
          <p:cNvSpPr txBox="1"/>
          <p:nvPr/>
        </p:nvSpPr>
        <p:spPr>
          <a:xfrm>
            <a:off x="5740400" y="4829751"/>
            <a:ext cx="1831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Frictional  Force</a:t>
            </a:r>
            <a:endParaRPr lang="en-US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5943600" y="5418667"/>
            <a:ext cx="1628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F</a:t>
            </a:r>
            <a:r>
              <a:rPr lang="en-US" b="1" baseline="-25000" dirty="0" smtClean="0">
                <a:solidFill>
                  <a:srgbClr val="000000"/>
                </a:solidFill>
              </a:rPr>
              <a:t>f</a:t>
            </a:r>
            <a:r>
              <a:rPr lang="en-US" b="1" dirty="0" smtClean="0">
                <a:solidFill>
                  <a:srgbClr val="000000"/>
                </a:solidFill>
              </a:rPr>
              <a:t> = -</a:t>
            </a:r>
            <a:r>
              <a:rPr lang="en-US" b="1" dirty="0" err="1" smtClean="0">
                <a:solidFill>
                  <a:srgbClr val="000000"/>
                </a:solidFill>
              </a:rPr>
              <a:t>C</a:t>
            </a:r>
            <a:r>
              <a:rPr lang="en-US" b="1" baseline="-25000" dirty="0" err="1" smtClean="0">
                <a:solidFill>
                  <a:srgbClr val="000000"/>
                </a:solidFill>
              </a:rPr>
              <a:t>d</a:t>
            </a:r>
            <a:r>
              <a:rPr lang="en-US" b="1" dirty="0" err="1" smtClean="0">
                <a:solidFill>
                  <a:srgbClr val="000000"/>
                </a:solidFill>
              </a:rPr>
              <a:t>vV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6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69365" y="3155979"/>
            <a:ext cx="1366069" cy="130857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117424" y="3155979"/>
            <a:ext cx="1366069" cy="130857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6875108" y="3579342"/>
            <a:ext cx="484632" cy="401094"/>
          </a:xfrm>
          <a:prstGeom prst="upArrow">
            <a:avLst>
              <a:gd name="adj1" fmla="val 5000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 rot="21427545">
            <a:off x="1393118" y="3579342"/>
            <a:ext cx="484632" cy="401094"/>
          </a:xfrm>
          <a:prstGeom prst="upArrow">
            <a:avLst>
              <a:gd name="adj1" fmla="val 5000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72187" y="3528955"/>
            <a:ext cx="4403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70274" y="3528955"/>
            <a:ext cx="3581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</a:t>
            </a:r>
            <a:endParaRPr lang="en-US" sz="3200" b="1" dirty="0"/>
          </a:p>
        </p:txBody>
      </p:sp>
      <p:cxnSp>
        <p:nvCxnSpPr>
          <p:cNvPr id="11" name="Straight Connector 10"/>
          <p:cNvCxnSpPr/>
          <p:nvPr/>
        </p:nvCxnSpPr>
        <p:spPr>
          <a:xfrm rot="16200000" flipH="1">
            <a:off x="1467786" y="3996695"/>
            <a:ext cx="5664887" cy="57721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-1295064" y="538826"/>
            <a:ext cx="4847057" cy="631917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48658" y="538826"/>
            <a:ext cx="4847057" cy="631917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rot="16200000" flipV="1">
            <a:off x="3076391" y="2727736"/>
            <a:ext cx="1728307" cy="7771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329090" y="3619500"/>
            <a:ext cx="700110" cy="36093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>
            <a:off x="3318934" y="3980436"/>
            <a:ext cx="1010159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609715" y="3236567"/>
            <a:ext cx="7193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8000"/>
                </a:solidFill>
              </a:rPr>
              <a:t>F</a:t>
            </a:r>
            <a:r>
              <a:rPr lang="en-US" sz="3200" baseline="-25000" dirty="0" err="1" smtClean="0">
                <a:solidFill>
                  <a:srgbClr val="008000"/>
                </a:solidFill>
              </a:rPr>
              <a:t>p</a:t>
            </a:r>
            <a:endParaRPr lang="en-US" sz="3200" baseline="-25000" dirty="0">
              <a:solidFill>
                <a:srgbClr val="008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29282" y="2994566"/>
            <a:ext cx="7193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90"/>
                </a:solidFill>
              </a:rPr>
              <a:t>F</a:t>
            </a:r>
            <a:r>
              <a:rPr lang="en-US" sz="3200" baseline="-25000" dirty="0" err="1" smtClean="0">
                <a:solidFill>
                  <a:srgbClr val="000090"/>
                </a:solidFill>
              </a:rPr>
              <a:t>c</a:t>
            </a:r>
            <a:endParaRPr lang="en-US" sz="3200" baseline="-25000" dirty="0">
              <a:solidFill>
                <a:srgbClr val="00009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90666" y="1959745"/>
            <a:ext cx="58070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V</a:t>
            </a:r>
            <a:endParaRPr lang="en-US" sz="3200" b="1" baseline="-25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90532" y="4464556"/>
            <a:ext cx="3321999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At night, friction is eliminated, flow is accelerated, V increases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96272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69365" y="3155979"/>
            <a:ext cx="1366069" cy="130857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117424" y="3155979"/>
            <a:ext cx="1366069" cy="130857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6875108" y="3579342"/>
            <a:ext cx="484632" cy="401094"/>
          </a:xfrm>
          <a:prstGeom prst="upArrow">
            <a:avLst>
              <a:gd name="adj1" fmla="val 5000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 rot="21427545">
            <a:off x="1393118" y="3579342"/>
            <a:ext cx="484632" cy="401094"/>
          </a:xfrm>
          <a:prstGeom prst="upArrow">
            <a:avLst>
              <a:gd name="adj1" fmla="val 5000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72187" y="3528955"/>
            <a:ext cx="4403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70274" y="3528955"/>
            <a:ext cx="3581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</a:t>
            </a:r>
            <a:endParaRPr lang="en-US" sz="3200" b="1" dirty="0"/>
          </a:p>
        </p:txBody>
      </p:sp>
      <p:cxnSp>
        <p:nvCxnSpPr>
          <p:cNvPr id="11" name="Straight Connector 10"/>
          <p:cNvCxnSpPr/>
          <p:nvPr/>
        </p:nvCxnSpPr>
        <p:spPr>
          <a:xfrm rot="16200000" flipH="1">
            <a:off x="1467786" y="3996695"/>
            <a:ext cx="5664887" cy="57721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-1295064" y="538826"/>
            <a:ext cx="4847057" cy="631917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48658" y="538826"/>
            <a:ext cx="4847057" cy="631917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rot="16200000" flipV="1">
            <a:off x="2989206" y="2640551"/>
            <a:ext cx="2313084" cy="3666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329090" y="3821343"/>
            <a:ext cx="1123443" cy="15909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>
            <a:off x="3318934" y="3980436"/>
            <a:ext cx="1010159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609715" y="3236567"/>
            <a:ext cx="7193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8000"/>
                </a:solidFill>
              </a:rPr>
              <a:t>F</a:t>
            </a:r>
            <a:r>
              <a:rPr lang="en-US" sz="3200" baseline="-25000" dirty="0" err="1" smtClean="0">
                <a:solidFill>
                  <a:srgbClr val="008000"/>
                </a:solidFill>
              </a:rPr>
              <a:t>p</a:t>
            </a:r>
            <a:endParaRPr lang="en-US" sz="3200" baseline="-25000" dirty="0">
              <a:solidFill>
                <a:srgbClr val="008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29282" y="2994566"/>
            <a:ext cx="7193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90"/>
                </a:solidFill>
              </a:rPr>
              <a:t>F</a:t>
            </a:r>
            <a:r>
              <a:rPr lang="en-US" sz="3200" baseline="-25000" dirty="0" err="1" smtClean="0">
                <a:solidFill>
                  <a:srgbClr val="000090"/>
                </a:solidFill>
              </a:rPr>
              <a:t>c</a:t>
            </a:r>
            <a:endParaRPr lang="en-US" sz="3200" baseline="-25000" dirty="0">
              <a:solidFill>
                <a:srgbClr val="00009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61641" y="1374968"/>
            <a:ext cx="58070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V</a:t>
            </a:r>
            <a:endParaRPr lang="en-US" sz="3200" b="1" baseline="-25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90532" y="4464556"/>
            <a:ext cx="3321999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Coriolis</a:t>
            </a:r>
            <a:r>
              <a:rPr lang="en-US" b="1" dirty="0" smtClean="0"/>
              <a:t> force increase, wind vector rotates and speed continues to increase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5165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69365" y="3155979"/>
            <a:ext cx="1366069" cy="130857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117424" y="3155979"/>
            <a:ext cx="1366069" cy="130857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6875108" y="3579342"/>
            <a:ext cx="484632" cy="401094"/>
          </a:xfrm>
          <a:prstGeom prst="upArrow">
            <a:avLst>
              <a:gd name="adj1" fmla="val 5000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 rot="21427545">
            <a:off x="1393118" y="3579342"/>
            <a:ext cx="484632" cy="401094"/>
          </a:xfrm>
          <a:prstGeom prst="upArrow">
            <a:avLst>
              <a:gd name="adj1" fmla="val 5000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72187" y="3528955"/>
            <a:ext cx="4403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70274" y="3528955"/>
            <a:ext cx="3581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</a:t>
            </a:r>
            <a:endParaRPr lang="en-US" sz="3200" b="1" dirty="0"/>
          </a:p>
        </p:txBody>
      </p:sp>
      <p:cxnSp>
        <p:nvCxnSpPr>
          <p:cNvPr id="11" name="Straight Connector 10"/>
          <p:cNvCxnSpPr/>
          <p:nvPr/>
        </p:nvCxnSpPr>
        <p:spPr>
          <a:xfrm rot="16200000" flipH="1">
            <a:off x="1467786" y="3996695"/>
            <a:ext cx="5664887" cy="57721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-1295064" y="538826"/>
            <a:ext cx="4847057" cy="631917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48658" y="538826"/>
            <a:ext cx="4847057" cy="631917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rot="16200000" flipV="1">
            <a:off x="2997497" y="2648841"/>
            <a:ext cx="2605473" cy="577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329090" y="3980436"/>
            <a:ext cx="1123443" cy="3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>
            <a:off x="3318934" y="3980436"/>
            <a:ext cx="1010159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609715" y="3236567"/>
            <a:ext cx="7193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8000"/>
                </a:solidFill>
              </a:rPr>
              <a:t>F</a:t>
            </a:r>
            <a:r>
              <a:rPr lang="en-US" sz="3200" baseline="-25000" dirty="0" err="1" smtClean="0">
                <a:solidFill>
                  <a:srgbClr val="008000"/>
                </a:solidFill>
              </a:rPr>
              <a:t>p</a:t>
            </a:r>
            <a:endParaRPr lang="en-US" sz="3200" baseline="-25000" dirty="0">
              <a:solidFill>
                <a:srgbClr val="008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29282" y="2994566"/>
            <a:ext cx="7193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90"/>
                </a:solidFill>
              </a:rPr>
              <a:t>F</a:t>
            </a:r>
            <a:r>
              <a:rPr lang="en-US" sz="3200" baseline="-25000" dirty="0" err="1" smtClean="0">
                <a:solidFill>
                  <a:srgbClr val="000090"/>
                </a:solidFill>
              </a:rPr>
              <a:t>c</a:t>
            </a:r>
            <a:endParaRPr lang="en-US" sz="3200" baseline="-25000" dirty="0">
              <a:solidFill>
                <a:srgbClr val="00009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29097" y="1193112"/>
            <a:ext cx="58070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V</a:t>
            </a:r>
            <a:endParaRPr lang="en-US" sz="3200" b="1" baseline="-25000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16200000" flipV="1">
            <a:off x="3304317" y="2955663"/>
            <a:ext cx="2020691" cy="28856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dot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567955" y="1820695"/>
            <a:ext cx="58070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V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g</a:t>
            </a:r>
            <a:endParaRPr lang="en-US" sz="3200" b="1" baseline="-250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90532" y="4464556"/>
            <a:ext cx="3792961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Wind vector rotates and speed continues to increase and exceeds </a:t>
            </a:r>
            <a:r>
              <a:rPr lang="en-US" b="1" dirty="0" err="1" smtClean="0"/>
              <a:t>geostrophic</a:t>
            </a:r>
            <a:r>
              <a:rPr lang="en-US" b="1" dirty="0" smtClean="0"/>
              <a:t> wind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6282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ind resource - 1.tiff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109" r="-23109"/>
          <a:stretch>
            <a:fillRect/>
          </a:stretch>
        </p:blipFill>
        <p:spPr>
          <a:xfrm>
            <a:off x="0" y="1220818"/>
            <a:ext cx="10259759" cy="5637182"/>
          </a:xfrm>
        </p:spPr>
      </p:pic>
      <p:sp>
        <p:nvSpPr>
          <p:cNvPr id="3" name="TextBox 2"/>
          <p:cNvSpPr txBox="1"/>
          <p:nvPr/>
        </p:nvSpPr>
        <p:spPr>
          <a:xfrm>
            <a:off x="7277100" y="4819328"/>
            <a:ext cx="10710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High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208016" y="3081866"/>
            <a:ext cx="5051743" cy="3852333"/>
          </a:xfrm>
          <a:prstGeom prst="ellipse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4965700" y="4425696"/>
            <a:ext cx="484632" cy="978408"/>
          </a:xfrm>
          <a:prstGeom prst="up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547100" y="2108200"/>
            <a:ext cx="914400" cy="482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27800" y="6756400"/>
            <a:ext cx="2019300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29017" y="3717810"/>
            <a:ext cx="1736683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Low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7269" y="277167"/>
            <a:ext cx="7879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Bermuda High Leads to Southerly Flow over the Great Plains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2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058222" y="3483123"/>
            <a:ext cx="7041986" cy="1635721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788856" y="2405472"/>
            <a:ext cx="269366" cy="107765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46327" y="2405472"/>
            <a:ext cx="442529" cy="107765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Block Arc 7"/>
          <p:cNvSpPr/>
          <p:nvPr/>
        </p:nvSpPr>
        <p:spPr>
          <a:xfrm rot="10800000">
            <a:off x="8100208" y="4512665"/>
            <a:ext cx="914400" cy="1212358"/>
          </a:xfrm>
          <a:prstGeom prst="blockArc">
            <a:avLst>
              <a:gd name="adj1" fmla="val 11214536"/>
              <a:gd name="adj2" fmla="val 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5721" y="1943621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Rocky Mountains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454303" y="4512665"/>
            <a:ext cx="1560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Missouri River</a:t>
            </a:r>
            <a:endParaRPr lang="en-US" b="1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654674" y="3155979"/>
            <a:ext cx="5521995" cy="19244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46828" y="2758081"/>
            <a:ext cx="121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High Temp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39683" y="2758081"/>
            <a:ext cx="117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Low Temp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46828" y="2497619"/>
            <a:ext cx="113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Low Press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39683" y="2465353"/>
            <a:ext cx="117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High Press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3644900" y="1320800"/>
            <a:ext cx="914400" cy="9144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02050" y="897439"/>
            <a:ext cx="2921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</a:rPr>
              <a:t>X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4883" y="1447800"/>
            <a:ext cx="157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Great Plains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Low-Level Jet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50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0476" y="1770426"/>
            <a:ext cx="1423789" cy="50875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2513" y="0"/>
            <a:ext cx="45435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88605" y="865970"/>
            <a:ext cx="24820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 of the Great Plains Low-Level Jet.  Adam </a:t>
            </a:r>
            <a:r>
              <a:rPr lang="en-US" dirty="0" err="1" smtClean="0"/>
              <a:t>Deppe</a:t>
            </a:r>
            <a:r>
              <a:rPr lang="en-US" dirty="0" smtClean="0"/>
              <a:t> thesis, Iowa State University, 2010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893785" y="1269940"/>
            <a:ext cx="109048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104662" y="256554"/>
            <a:ext cx="1590819" cy="3976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22650" y="71888"/>
            <a:ext cx="248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Measured wind speed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 flipH="1">
            <a:off x="2858098" y="930819"/>
            <a:ext cx="124883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Height (m)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08483" y="2089361"/>
            <a:ext cx="15266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Wind Speed (m/s)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027333" y="1085274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GPLLJ Max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464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048" y="2347740"/>
            <a:ext cx="827337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67AC"/>
                </a:solidFill>
              </a:rPr>
              <a:t>Mechanism of Regional Jets:</a:t>
            </a:r>
          </a:p>
          <a:p>
            <a:pPr algn="ctr"/>
            <a:endParaRPr lang="en-US" sz="2800" b="1" dirty="0">
              <a:solidFill>
                <a:srgbClr val="0067AC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708F24"/>
                </a:solidFill>
              </a:rPr>
              <a:t>Great Plains Low-Level Jet (GPLLJ)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Nocturnal Low-Level Jet (LLJ)</a:t>
            </a:r>
          </a:p>
          <a:p>
            <a:pPr algn="ctr"/>
            <a:r>
              <a:rPr lang="en-US" sz="3600" b="1" dirty="0" smtClean="0">
                <a:solidFill>
                  <a:srgbClr val="708F24"/>
                </a:solidFill>
              </a:rPr>
              <a:t>Coastal Jet (CJ)</a:t>
            </a:r>
            <a:endParaRPr lang="en-US" sz="3600" b="1" dirty="0">
              <a:solidFill>
                <a:srgbClr val="708F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00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8016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058222" y="5118844"/>
            <a:ext cx="7041986" cy="0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654674" y="4493421"/>
            <a:ext cx="5521995" cy="19244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68043" y="3797245"/>
            <a:ext cx="121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High Temp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39683" y="3797245"/>
            <a:ext cx="117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Low Temp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46828" y="3427913"/>
            <a:ext cx="113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Low Press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34611" y="3427913"/>
            <a:ext cx="117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High Press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68043" y="5276334"/>
            <a:ext cx="1202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Nebraska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34611" y="5276334"/>
            <a:ext cx="1202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Illinois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6400" y="4305300"/>
            <a:ext cx="107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~500 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536950" y="4036221"/>
            <a:ext cx="914400" cy="9144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590925" y="3620011"/>
            <a:ext cx="2921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</a:rPr>
              <a:t>X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3883" y="3389890"/>
            <a:ext cx="157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Nocturnal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Low-Level Jet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6828" y="846667"/>
            <a:ext cx="6753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FF"/>
                </a:solidFill>
              </a:rPr>
              <a:t>Nocturnal Low-Level Jet (LLJ)</a:t>
            </a:r>
          </a:p>
        </p:txBody>
      </p:sp>
    </p:spTree>
    <p:extLst>
      <p:ext uri="{BB962C8B-B14F-4D97-AF65-F5344CB8AC3E}">
        <p14:creationId xmlns:p14="http://schemas.microsoft.com/office/powerpoint/2010/main" val="185799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rot="16200000" flipH="1">
            <a:off x="381000" y="3699932"/>
            <a:ext cx="3843867" cy="338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319868" y="5638799"/>
            <a:ext cx="2421465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 flipH="1" flipV="1">
            <a:off x="1930401" y="4301068"/>
            <a:ext cx="1727199" cy="9482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Arc 7"/>
          <p:cNvSpPr/>
          <p:nvPr/>
        </p:nvSpPr>
        <p:spPr>
          <a:xfrm rot="2643250">
            <a:off x="2475292" y="3143099"/>
            <a:ext cx="914400" cy="914400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8" idx="0"/>
          </p:cNvCxnSpPr>
          <p:nvPr/>
        </p:nvCxnSpPr>
        <p:spPr>
          <a:xfrm rot="10800000">
            <a:off x="2982263" y="2694129"/>
            <a:ext cx="268139" cy="5775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-294587" y="3040887"/>
            <a:ext cx="3913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Height above ground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319868" y="5819392"/>
            <a:ext cx="4021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Horizontal wind speed</a:t>
            </a:r>
            <a:endParaRPr lang="en-US" sz="2400" b="1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285999" y="3637073"/>
            <a:ext cx="111442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319868" y="4245202"/>
            <a:ext cx="76305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319868" y="4867087"/>
            <a:ext cx="41698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285999" y="2953808"/>
            <a:ext cx="79692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578983" y="3406240"/>
            <a:ext cx="32568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Nocturnal Jet Maximum </a:t>
            </a:r>
          </a:p>
          <a:p>
            <a:r>
              <a:rPr lang="en-US" sz="2400" b="1" dirty="0" smtClean="0"/>
              <a:t>(~500 m above ground)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61545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048" y="2347740"/>
            <a:ext cx="827337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67AC"/>
                </a:solidFill>
              </a:rPr>
              <a:t>Mechanism of Regional Jets</a:t>
            </a:r>
          </a:p>
          <a:p>
            <a:pPr algn="ctr"/>
            <a:endParaRPr lang="en-US" sz="2800" b="1" dirty="0">
              <a:solidFill>
                <a:srgbClr val="0067AC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708F24"/>
                </a:solidFill>
              </a:rPr>
              <a:t>Great Plains Low-Level Jet (GPLLJ)</a:t>
            </a:r>
          </a:p>
          <a:p>
            <a:pPr algn="ctr"/>
            <a:r>
              <a:rPr lang="en-US" sz="3600" b="1" dirty="0" smtClean="0">
                <a:solidFill>
                  <a:srgbClr val="708F24"/>
                </a:solidFill>
              </a:rPr>
              <a:t>Nocturnal Low-Level Jet (LLJ)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Coastal Jet (CJ)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140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944783" y="5099600"/>
            <a:ext cx="3116944" cy="0"/>
          </a:xfrm>
          <a:prstGeom prst="line">
            <a:avLst/>
          </a:prstGeom>
          <a:ln w="76200" cmpd="sng">
            <a:solidFill>
              <a:srgbClr val="3C4DE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28790" y="4566995"/>
            <a:ext cx="121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High Temp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69794" y="4547751"/>
            <a:ext cx="117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Low Temp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28790" y="4178419"/>
            <a:ext cx="113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Low Press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28565" y="4178419"/>
            <a:ext cx="117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High Press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828790" y="5099600"/>
            <a:ext cx="3116944" cy="0"/>
          </a:xfrm>
          <a:prstGeom prst="line">
            <a:avLst/>
          </a:prstGeom>
          <a:ln w="76200" cmpd="sng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828790" y="778933"/>
            <a:ext cx="6177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Coastal Jet (CJ)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284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944783" y="5099600"/>
            <a:ext cx="3116944" cy="0"/>
          </a:xfrm>
          <a:prstGeom prst="line">
            <a:avLst/>
          </a:prstGeom>
          <a:ln w="76200" cmpd="sng">
            <a:solidFill>
              <a:srgbClr val="3C4DE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4675417" y="4008925"/>
            <a:ext cx="269366" cy="1077651"/>
          </a:xfrm>
          <a:prstGeom prst="line">
            <a:avLst/>
          </a:pr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232888" y="4021949"/>
            <a:ext cx="442529" cy="1077651"/>
          </a:xfrm>
          <a:prstGeom prst="line">
            <a:avLst/>
          </a:pr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5721" y="2266786"/>
            <a:ext cx="3775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Coastal Mountains</a:t>
            </a:r>
            <a:endParaRPr lang="en-US" sz="3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828790" y="4566995"/>
            <a:ext cx="121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High Temp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69794" y="4547751"/>
            <a:ext cx="117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Low Temp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28790" y="4178419"/>
            <a:ext cx="113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Low Press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28565" y="4178419"/>
            <a:ext cx="117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High Press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828790" y="5099600"/>
            <a:ext cx="3116944" cy="0"/>
          </a:xfrm>
          <a:prstGeom prst="line">
            <a:avLst/>
          </a:prstGeom>
          <a:ln w="76200" cmpd="sng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28790" y="778933"/>
            <a:ext cx="6177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Coastal Jet (CJ)</a:t>
            </a:r>
          </a:p>
          <a:p>
            <a:pPr algn="ctr"/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931138" y="2913117"/>
            <a:ext cx="623929" cy="9476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380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69365" y="3155979"/>
            <a:ext cx="1366069" cy="130857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117424" y="3155979"/>
            <a:ext cx="1366069" cy="130857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6875108" y="3579342"/>
            <a:ext cx="484632" cy="401094"/>
          </a:xfrm>
          <a:prstGeom prst="upArrow">
            <a:avLst>
              <a:gd name="adj1" fmla="val 5000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 rot="21427545">
            <a:off x="1393118" y="3579342"/>
            <a:ext cx="484632" cy="401094"/>
          </a:xfrm>
          <a:prstGeom prst="upArrow">
            <a:avLst>
              <a:gd name="adj1" fmla="val 5000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72187" y="3528955"/>
            <a:ext cx="4403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70274" y="3528955"/>
            <a:ext cx="3581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</a:t>
            </a:r>
            <a:endParaRPr lang="en-US" sz="3200" b="1" dirty="0"/>
          </a:p>
        </p:txBody>
      </p:sp>
      <p:cxnSp>
        <p:nvCxnSpPr>
          <p:cNvPr id="11" name="Straight Connector 10"/>
          <p:cNvCxnSpPr/>
          <p:nvPr/>
        </p:nvCxnSpPr>
        <p:spPr>
          <a:xfrm rot="16200000" flipH="1">
            <a:off x="1467786" y="3996695"/>
            <a:ext cx="5664887" cy="57721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-1295064" y="538826"/>
            <a:ext cx="4847057" cy="631917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48658" y="538826"/>
            <a:ext cx="4847057" cy="631917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4036292" y="2039889"/>
            <a:ext cx="292803" cy="19405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329090" y="3619500"/>
            <a:ext cx="700110" cy="36093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>
            <a:off x="3318934" y="3980436"/>
            <a:ext cx="1010159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609715" y="3236567"/>
            <a:ext cx="7193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8000"/>
                </a:solidFill>
              </a:rPr>
              <a:t>F</a:t>
            </a:r>
            <a:r>
              <a:rPr lang="en-US" sz="3200" baseline="-25000" dirty="0" err="1" smtClean="0">
                <a:solidFill>
                  <a:srgbClr val="008000"/>
                </a:solidFill>
              </a:rPr>
              <a:t>p</a:t>
            </a:r>
            <a:endParaRPr lang="en-US" sz="3200" baseline="-25000" dirty="0">
              <a:solidFill>
                <a:srgbClr val="008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29282" y="2994566"/>
            <a:ext cx="7193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90"/>
                </a:solidFill>
              </a:rPr>
              <a:t>F</a:t>
            </a:r>
            <a:r>
              <a:rPr lang="en-US" sz="3200" baseline="-25000" dirty="0" err="1" smtClean="0">
                <a:solidFill>
                  <a:srgbClr val="000090"/>
                </a:solidFill>
              </a:rPr>
              <a:t>c</a:t>
            </a:r>
            <a:endParaRPr lang="en-US" sz="3200" baseline="-25000" dirty="0">
              <a:solidFill>
                <a:srgbClr val="00009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71369" y="1885939"/>
            <a:ext cx="58070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V</a:t>
            </a:r>
            <a:endParaRPr lang="en-US" sz="3200" b="1" baseline="-25000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329099" y="3992334"/>
            <a:ext cx="100185" cy="6454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643764" y="4244975"/>
            <a:ext cx="46679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F</a:t>
            </a:r>
            <a:r>
              <a:rPr lang="en-US" sz="3200" b="1" baseline="-25000" dirty="0" smtClean="0"/>
              <a:t>f</a:t>
            </a:r>
            <a:endParaRPr lang="en-US" sz="3200" b="1" baseline="-25000" dirty="0"/>
          </a:p>
        </p:txBody>
      </p:sp>
      <p:sp>
        <p:nvSpPr>
          <p:cNvPr id="45" name="TextBox 44"/>
          <p:cNvSpPr txBox="1"/>
          <p:nvPr/>
        </p:nvSpPr>
        <p:spPr>
          <a:xfrm>
            <a:off x="5740400" y="4829751"/>
            <a:ext cx="1831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Frictional  Force</a:t>
            </a:r>
            <a:endParaRPr lang="en-US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5943600" y="5418667"/>
            <a:ext cx="1628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F</a:t>
            </a:r>
            <a:r>
              <a:rPr lang="en-US" b="1" baseline="-25000" dirty="0" smtClean="0">
                <a:solidFill>
                  <a:srgbClr val="000000"/>
                </a:solidFill>
              </a:rPr>
              <a:t>f</a:t>
            </a:r>
            <a:r>
              <a:rPr lang="en-US" b="1" dirty="0" smtClean="0">
                <a:solidFill>
                  <a:srgbClr val="000000"/>
                </a:solidFill>
              </a:rPr>
              <a:t> = -</a:t>
            </a:r>
            <a:r>
              <a:rPr lang="en-US" b="1" dirty="0" err="1" smtClean="0">
                <a:solidFill>
                  <a:srgbClr val="000000"/>
                </a:solidFill>
              </a:rPr>
              <a:t>C</a:t>
            </a:r>
            <a:r>
              <a:rPr lang="en-US" b="1" baseline="-25000" dirty="0" err="1" smtClean="0">
                <a:solidFill>
                  <a:srgbClr val="000000"/>
                </a:solidFill>
              </a:rPr>
              <a:t>d</a:t>
            </a:r>
            <a:r>
              <a:rPr lang="en-US" b="1" dirty="0" err="1" smtClean="0">
                <a:solidFill>
                  <a:srgbClr val="000000"/>
                </a:solidFill>
              </a:rPr>
              <a:t>vV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3270022" y="1777963"/>
            <a:ext cx="252068" cy="523851"/>
          </a:xfrm>
          <a:prstGeom prst="line">
            <a:avLst/>
          </a:pr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522090" y="3821343"/>
            <a:ext cx="248182" cy="523851"/>
          </a:xfrm>
          <a:prstGeom prst="line">
            <a:avLst/>
          </a:pr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522090" y="3456585"/>
            <a:ext cx="248182" cy="523851"/>
          </a:xfrm>
          <a:prstGeom prst="line">
            <a:avLst/>
          </a:pr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548946" y="3099262"/>
            <a:ext cx="248182" cy="523851"/>
          </a:xfrm>
          <a:prstGeom prst="line">
            <a:avLst/>
          </a:pr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522090" y="2621326"/>
            <a:ext cx="248182" cy="523851"/>
          </a:xfrm>
          <a:prstGeom prst="line">
            <a:avLst/>
          </a:pr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565141" y="2251664"/>
            <a:ext cx="248182" cy="523851"/>
          </a:xfrm>
          <a:prstGeom prst="line">
            <a:avLst/>
          </a:pr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551993" y="1777963"/>
            <a:ext cx="248182" cy="523851"/>
          </a:xfrm>
          <a:prstGeom prst="line">
            <a:avLst/>
          </a:pr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313072" y="2251664"/>
            <a:ext cx="252068" cy="523851"/>
          </a:xfrm>
          <a:prstGeom prst="line">
            <a:avLst/>
          </a:pr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3270022" y="2692482"/>
            <a:ext cx="252068" cy="523851"/>
          </a:xfrm>
          <a:prstGeom prst="line">
            <a:avLst/>
          </a:pr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3299925" y="3099262"/>
            <a:ext cx="252068" cy="523851"/>
          </a:xfrm>
          <a:prstGeom prst="line">
            <a:avLst/>
          </a:pr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296878" y="3486736"/>
            <a:ext cx="252068" cy="523851"/>
          </a:xfrm>
          <a:prstGeom prst="line">
            <a:avLst/>
          </a:pr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3270022" y="3826247"/>
            <a:ext cx="252068" cy="523851"/>
          </a:xfrm>
          <a:prstGeom prst="line">
            <a:avLst/>
          </a:pr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70274" y="1943813"/>
            <a:ext cx="2327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Mountains produce</a:t>
            </a:r>
          </a:p>
          <a:p>
            <a:r>
              <a:rPr lang="en-US" b="1" dirty="0"/>
              <a:t>a</a:t>
            </a:r>
            <a:r>
              <a:rPr lang="en-US" b="1" dirty="0" smtClean="0"/>
              <a:t>n additional pressure </a:t>
            </a:r>
          </a:p>
          <a:p>
            <a:r>
              <a:rPr lang="en-US" b="1" dirty="0" smtClean="0"/>
              <a:t>force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55673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3269"/>
            <a:ext cx="8229600" cy="931862"/>
          </a:xfrm>
        </p:spPr>
        <p:txBody>
          <a:bodyPr/>
          <a:lstStyle/>
          <a:p>
            <a:r>
              <a:rPr lang="en-US" dirty="0" smtClean="0"/>
              <a:t>Take Home Messages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5131"/>
            <a:ext cx="8229600" cy="517286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708F24"/>
                </a:solidFill>
              </a:rPr>
              <a:t>Winds are created by horizontal temperature difference (which create density differences and hence pressure difference)</a:t>
            </a:r>
          </a:p>
          <a:p>
            <a:endParaRPr lang="en-US" dirty="0" smtClean="0">
              <a:solidFill>
                <a:srgbClr val="708F24"/>
              </a:solidFill>
            </a:endParaRPr>
          </a:p>
          <a:p>
            <a:r>
              <a:rPr lang="en-US" dirty="0" smtClean="0">
                <a:solidFill>
                  <a:srgbClr val="708F24"/>
                </a:solidFill>
              </a:rPr>
              <a:t>Rotation of the Earth creates bands of high winds (prevailing </a:t>
            </a:r>
            <a:r>
              <a:rPr lang="en-US" dirty="0" err="1" smtClean="0">
                <a:solidFill>
                  <a:srgbClr val="708F24"/>
                </a:solidFill>
              </a:rPr>
              <a:t>westerlies</a:t>
            </a:r>
            <a:r>
              <a:rPr lang="en-US" dirty="0" smtClean="0">
                <a:solidFill>
                  <a:srgbClr val="708F24"/>
                </a:solidFill>
              </a:rPr>
              <a:t>) at mid-latitudes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08F24"/>
                </a:solidFill>
              </a:rPr>
              <a:t> </a:t>
            </a:r>
          </a:p>
          <a:p>
            <a:r>
              <a:rPr lang="en-US" dirty="0" smtClean="0">
                <a:solidFill>
                  <a:srgbClr val="708F24"/>
                </a:solidFill>
              </a:rPr>
              <a:t>Interactions with the day-night heating and cooling of the earth’s surface create changes in the vertical structure of the horizontal wind</a:t>
            </a:r>
          </a:p>
          <a:p>
            <a:endParaRPr lang="en-US" dirty="0" smtClean="0">
              <a:solidFill>
                <a:srgbClr val="708F24"/>
              </a:solidFill>
            </a:endParaRPr>
          </a:p>
          <a:p>
            <a:r>
              <a:rPr lang="en-US" dirty="0" err="1" smtClean="0">
                <a:solidFill>
                  <a:srgbClr val="708F24"/>
                </a:solidFill>
              </a:rPr>
              <a:t>Orographic</a:t>
            </a:r>
            <a:r>
              <a:rPr lang="en-US" dirty="0" smtClean="0">
                <a:solidFill>
                  <a:srgbClr val="708F24"/>
                </a:solidFill>
              </a:rPr>
              <a:t> feature (coastal regions, mountains, etc) create local circulations that enhance or decrease wind speeds</a:t>
            </a:r>
            <a:endParaRPr lang="en-US" dirty="0">
              <a:solidFill>
                <a:srgbClr val="708F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96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5400000"/>
          </a:xfrm>
          <a:prstGeom prst="rect">
            <a:avLst/>
          </a:prstGeom>
        </p:spPr>
      </p:pic>
      <p:sp>
        <p:nvSpPr>
          <p:cNvPr id="3" name="Left-Right Arrow 2"/>
          <p:cNvSpPr/>
          <p:nvPr/>
        </p:nvSpPr>
        <p:spPr>
          <a:xfrm>
            <a:off x="423333" y="6286968"/>
            <a:ext cx="7924800" cy="484632"/>
          </a:xfrm>
          <a:prstGeom prst="left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50733" y="5926848"/>
            <a:ext cx="40047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6600"/>
                </a:solidFill>
              </a:rPr>
              <a:t>100 km</a:t>
            </a:r>
            <a:endParaRPr lang="en-US" sz="32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76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1893244" y="3911600"/>
            <a:ext cx="2859135" cy="22079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19491" y="3635485"/>
            <a:ext cx="111442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9491" y="4243614"/>
            <a:ext cx="111442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19491" y="4865499"/>
            <a:ext cx="111442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38010" y="2952220"/>
            <a:ext cx="109590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4752379" y="3928875"/>
            <a:ext cx="2328088" cy="21906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243517" y="2794000"/>
            <a:ext cx="1700765" cy="1613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2243517" y="3194467"/>
            <a:ext cx="1700765" cy="4394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243517" y="3778251"/>
            <a:ext cx="1496633" cy="4637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243517" y="4429125"/>
            <a:ext cx="1114426" cy="4347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752378" y="3778250"/>
            <a:ext cx="1569047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4752379" y="3486149"/>
            <a:ext cx="197857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752379" y="3630722"/>
            <a:ext cx="173163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4752379" y="3320939"/>
            <a:ext cx="2105621" cy="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4752379" y="3136904"/>
            <a:ext cx="215642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4752378" y="2955396"/>
            <a:ext cx="206752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4752378" y="2792412"/>
            <a:ext cx="192464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750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ffshore resources 90-m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55" y="1175490"/>
            <a:ext cx="7503755" cy="52430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1841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Musial, W., and B. Ram, 2010:  Large-scale Offshore Wind Power in the United States.  Assessment of Opportunities and Barriers.  NREL/TP-500-40745. 240 pp.  [Available online at http://</a:t>
            </a:r>
            <a:r>
              <a:rPr lang="en-US" sz="1400" dirty="0" err="1" smtClean="0"/>
              <a:t>www.osti.gov</a:t>
            </a:r>
            <a:r>
              <a:rPr lang="en-US" sz="1400" dirty="0" smtClean="0"/>
              <a:t>/bridge]</a:t>
            </a:r>
          </a:p>
        </p:txBody>
      </p:sp>
    </p:spTree>
    <p:extLst>
      <p:ext uri="{BB962C8B-B14F-4D97-AF65-F5344CB8AC3E}">
        <p14:creationId xmlns:p14="http://schemas.microsoft.com/office/powerpoint/2010/main" val="4088641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017" y="1181361"/>
            <a:ext cx="6705600" cy="4191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54757" y="8120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8798" y="6163091"/>
            <a:ext cx="7325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http://eesc.columbia.edu/courses/ees/climate/lectures/gen_circ/index.html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2173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Differential Gain and Loss of Energy from the Earth System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375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Wind resource - 1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109" r="-23109"/>
          <a:stretch>
            <a:fillRect/>
          </a:stretch>
        </p:blipFill>
        <p:spPr>
          <a:xfrm>
            <a:off x="-931335" y="678952"/>
            <a:ext cx="11040535" cy="606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28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ff-shore wind nameplat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73871"/>
            <a:ext cx="5346851" cy="568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77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 offshore capacity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702" y="1160693"/>
            <a:ext cx="7662489" cy="52577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1841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Musial, W., and B. Ram, 2010:  Large-scale Offshore Wind Power in the United States.  Assessment of Opportunities and Barriers.  NREL/TP-500-40745. 240 pp.  [Available online at http://</a:t>
            </a:r>
            <a:r>
              <a:rPr lang="en-US" sz="1400" dirty="0" err="1" smtClean="0"/>
              <a:t>www.osti.gov</a:t>
            </a:r>
            <a:r>
              <a:rPr lang="en-US" sz="1400" dirty="0" smtClean="0"/>
              <a:t>/bridge]</a:t>
            </a:r>
          </a:p>
        </p:txBody>
      </p:sp>
    </p:spTree>
    <p:extLst>
      <p:ext uri="{BB962C8B-B14F-4D97-AF65-F5344CB8AC3E}">
        <p14:creationId xmlns:p14="http://schemas.microsoft.com/office/powerpoint/2010/main" val="1512723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ss wind resource 90-m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45885"/>
            <a:ext cx="7946284" cy="52725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1841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Musial, W., and B. Ram, 2010:  Large-scale Offshore Wind Power in the United States.  Assessment of Opportunities and Barriers.  NREL/TP-500-40745. 240 pp.  [Available online at http://</a:t>
            </a:r>
            <a:r>
              <a:rPr lang="en-US" sz="1400" dirty="0" err="1" smtClean="0"/>
              <a:t>www.osti.gov</a:t>
            </a:r>
            <a:r>
              <a:rPr lang="en-US" sz="1400" dirty="0" smtClean="0"/>
              <a:t>/bridge]</a:t>
            </a:r>
          </a:p>
        </p:txBody>
      </p:sp>
    </p:spTree>
    <p:extLst>
      <p:ext uri="{BB962C8B-B14F-4D97-AF65-F5344CB8AC3E}">
        <p14:creationId xmlns:p14="http://schemas.microsoft.com/office/powerpoint/2010/main" val="3986457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522" name="Object 2"/>
          <p:cNvGraphicFramePr>
            <a:graphicFrameLocks noChangeAspect="1"/>
          </p:cNvGraphicFramePr>
          <p:nvPr/>
        </p:nvGraphicFramePr>
        <p:xfrm>
          <a:off x="1828801" y="1371600"/>
          <a:ext cx="54864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r:id="rId3" imgW="5486400" imgH="5486400" progId="Word.Document.12">
                  <p:link updateAutomatic="1"/>
                </p:oleObj>
              </mc:Choice>
              <mc:Fallback>
                <p:oleObj name="Document" r:id="rId3" imgW="5486400" imgH="54864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1" y="1371600"/>
                        <a:ext cx="5486400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1771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546" name="Object 2"/>
          <p:cNvGraphicFramePr>
            <a:graphicFrameLocks noChangeAspect="1"/>
          </p:cNvGraphicFramePr>
          <p:nvPr/>
        </p:nvGraphicFramePr>
        <p:xfrm>
          <a:off x="1828800" y="1371600"/>
          <a:ext cx="54864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Document" r:id="rId3" imgW="5486400" imgH="5486400" progId="Word.Document.12">
                  <p:link updateAutomatic="1"/>
                </p:oleObj>
              </mc:Choice>
              <mc:Fallback>
                <p:oleObj name="Document" r:id="rId3" imgW="5486400" imgH="54864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371600"/>
                        <a:ext cx="5486400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2443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570" name="Object 2"/>
          <p:cNvGraphicFramePr>
            <a:graphicFrameLocks noChangeAspect="1"/>
          </p:cNvGraphicFramePr>
          <p:nvPr/>
        </p:nvGraphicFramePr>
        <p:xfrm>
          <a:off x="1828800" y="1371600"/>
          <a:ext cx="54864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Document" r:id="rId3" imgW="5486400" imgH="5486400" progId="Word.Document.12">
                  <p:link updateAutomatic="1"/>
                </p:oleObj>
              </mc:Choice>
              <mc:Fallback>
                <p:oleObj name="Document" r:id="rId3" imgW="5486400" imgH="54864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371600"/>
                        <a:ext cx="5486400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6801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594" name="Object 2"/>
          <p:cNvGraphicFramePr>
            <a:graphicFrameLocks noChangeAspect="1"/>
          </p:cNvGraphicFramePr>
          <p:nvPr/>
        </p:nvGraphicFramePr>
        <p:xfrm>
          <a:off x="1828800" y="1371600"/>
          <a:ext cx="54864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Document" r:id="rId3" imgW="5486400" imgH="5486400" progId="Word.Document.12">
                  <p:link updateAutomatic="1"/>
                </p:oleObj>
              </mc:Choice>
              <mc:Fallback>
                <p:oleObj name="Document" r:id="rId3" imgW="5486400" imgH="54864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371600"/>
                        <a:ext cx="5486400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5473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618" name="Object 2"/>
          <p:cNvGraphicFramePr>
            <a:graphicFrameLocks noChangeAspect="1"/>
          </p:cNvGraphicFramePr>
          <p:nvPr/>
        </p:nvGraphicFramePr>
        <p:xfrm>
          <a:off x="1828800" y="1371600"/>
          <a:ext cx="54864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Document" r:id="rId3" imgW="5486400" imgH="5486400" progId="Word.Document.12">
                  <p:link updateAutomatic="1"/>
                </p:oleObj>
              </mc:Choice>
              <mc:Fallback>
                <p:oleObj name="Document" r:id="rId3" imgW="5486400" imgH="54864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371600"/>
                        <a:ext cx="5486400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3937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100 KW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5383"/>
            <a:ext cx="5017042" cy="57226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1109" y="2039840"/>
            <a:ext cx="3540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Takle, E. S., 1975:  </a:t>
            </a:r>
            <a:r>
              <a:rPr lang="en-US" b="1" dirty="0" smtClean="0"/>
              <a:t>Wind and Wind Energy in Iowa</a:t>
            </a:r>
            <a:r>
              <a:rPr lang="en-US" dirty="0" smtClean="0"/>
              <a:t>.  Report to the Iowa Energy Council. 99 pp.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446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74750"/>
            <a:ext cx="5988050" cy="52763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88050" y="1174750"/>
            <a:ext cx="3155950" cy="6124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Not to scale!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4457FF"/>
                </a:solidFill>
              </a:rPr>
              <a:t>Mean radius of the earth:</a:t>
            </a:r>
          </a:p>
          <a:p>
            <a:r>
              <a:rPr lang="en-US" sz="2400" dirty="0" smtClean="0"/>
              <a:t>	</a:t>
            </a:r>
            <a:r>
              <a:rPr lang="en-US" sz="2400" dirty="0" smtClean="0">
                <a:solidFill>
                  <a:srgbClr val="3C4DE1"/>
                </a:solidFill>
              </a:rPr>
              <a:t>6371 km</a:t>
            </a:r>
          </a:p>
          <a:p>
            <a:r>
              <a:rPr lang="en-US" sz="2400" dirty="0" smtClean="0">
                <a:solidFill>
                  <a:srgbClr val="3C4DE1"/>
                </a:solidFill>
              </a:rPr>
              <a:t>Height of the troposphere:</a:t>
            </a:r>
          </a:p>
          <a:p>
            <a:r>
              <a:rPr lang="en-US" sz="2400" dirty="0" smtClean="0"/>
              <a:t>	</a:t>
            </a:r>
            <a:r>
              <a:rPr lang="en-US" sz="2400" dirty="0" smtClean="0">
                <a:solidFill>
                  <a:srgbClr val="3C4DE1"/>
                </a:solidFill>
              </a:rPr>
              <a:t>0-7 km at poles</a:t>
            </a:r>
          </a:p>
          <a:p>
            <a:r>
              <a:rPr lang="en-US" sz="2400" dirty="0" smtClean="0">
                <a:solidFill>
                  <a:srgbClr val="3C4DE1"/>
                </a:solidFill>
              </a:rPr>
              <a:t>	20 km at Equator</a:t>
            </a:r>
          </a:p>
          <a:p>
            <a:endParaRPr lang="en-US" sz="2400" dirty="0" smtClean="0">
              <a:solidFill>
                <a:srgbClr val="3C4DE1"/>
              </a:solidFill>
            </a:endParaRPr>
          </a:p>
          <a:p>
            <a:r>
              <a:rPr lang="en-US" sz="2400" dirty="0" smtClean="0">
                <a:solidFill>
                  <a:srgbClr val="3C4DE1"/>
                </a:solidFill>
              </a:rPr>
              <a:t>90% of atmosphere is in the lowest 15 miles (24 km)</a:t>
            </a:r>
          </a:p>
          <a:p>
            <a:r>
              <a:rPr lang="en-US" sz="2400" dirty="0" smtClean="0">
                <a:solidFill>
                  <a:srgbClr val="3C4DE1"/>
                </a:solidFill>
              </a:rPr>
              <a:t>99% in lowest 30 miles (48 km)</a:t>
            </a:r>
          </a:p>
          <a:p>
            <a:r>
              <a:rPr lang="en-US" sz="2400" dirty="0" smtClean="0"/>
              <a:t>	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37066" y="209550"/>
            <a:ext cx="8703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C4DE1"/>
                </a:solidFill>
              </a:rPr>
              <a:t>Non-Rotating Earth Heated at its Equator </a:t>
            </a:r>
            <a:endParaRPr lang="en-US" sz="3600" b="1" dirty="0">
              <a:solidFill>
                <a:srgbClr val="3C4D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190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7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8400"/>
            <a:ext cx="9144000" cy="571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36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c 1"/>
          <p:cNvSpPr/>
          <p:nvPr/>
        </p:nvSpPr>
        <p:spPr>
          <a:xfrm rot="5400000">
            <a:off x="-2088156" y="1491598"/>
            <a:ext cx="6523639" cy="2347329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rot="5400000" flipH="1" flipV="1">
            <a:off x="-1097103" y="3617835"/>
            <a:ext cx="4560774" cy="577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212145" y="5927083"/>
            <a:ext cx="2058723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6200000">
            <a:off x="86894" y="3367660"/>
            <a:ext cx="1611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Height (</a:t>
            </a:r>
            <a:r>
              <a:rPr lang="en-US" sz="2800" b="1" dirty="0" err="1" smtClean="0"/>
              <a:t>z</a:t>
            </a:r>
            <a:r>
              <a:rPr lang="en-US" sz="2800" b="1" dirty="0" smtClean="0"/>
              <a:t>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12145" y="5928671"/>
            <a:ext cx="1873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Windspeed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964837" y="1366308"/>
          <a:ext cx="2185543" cy="1731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3" imgW="673100" imgH="533400" progId="Equation.3">
                  <p:embed/>
                </p:oleObj>
              </mc:Choice>
              <mc:Fallback>
                <p:oleObj name="Equation" r:id="rId3" imgW="6731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4837" y="1366308"/>
                        <a:ext cx="2185543" cy="17319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5964837" y="3740788"/>
          <a:ext cx="2655077" cy="1388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5" imgW="812800" imgH="457200" progId="Equation.3">
                  <p:embed/>
                </p:oleObj>
              </mc:Choice>
              <mc:Fallback>
                <p:oleObj name="Equation" r:id="rId5" imgW="812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4837" y="3740788"/>
                        <a:ext cx="2655077" cy="13888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085925" y="2174546"/>
            <a:ext cx="2243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Power Law</a:t>
            </a:r>
            <a:endParaRPr lang="en-US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085925" y="4007148"/>
            <a:ext cx="22436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Logarithmic </a:t>
            </a:r>
          </a:p>
          <a:p>
            <a:r>
              <a:rPr lang="en-US" sz="2800" b="1" dirty="0" smtClean="0"/>
              <a:t>Dependence</a:t>
            </a:r>
            <a:endParaRPr lang="en-US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59975" y="5927082"/>
            <a:ext cx="3590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</a:t>
            </a:r>
            <a:r>
              <a:rPr lang="en-US" baseline="-25000" dirty="0" smtClean="0"/>
              <a:t>* </a:t>
            </a:r>
            <a:r>
              <a:rPr lang="en-US" dirty="0" smtClean="0"/>
              <a:t>= friction velocity</a:t>
            </a:r>
          </a:p>
          <a:p>
            <a:r>
              <a:rPr lang="en-US" dirty="0" err="1" smtClean="0"/>
              <a:t>k</a:t>
            </a:r>
            <a:r>
              <a:rPr lang="en-US" dirty="0" smtClean="0"/>
              <a:t> = von Karman’s constant (0.40)</a:t>
            </a:r>
          </a:p>
          <a:p>
            <a:r>
              <a:rPr lang="en-US" dirty="0" err="1" smtClean="0"/>
              <a:t>z</a:t>
            </a:r>
            <a:r>
              <a:rPr lang="en-US" baseline="-25000" dirty="0" err="1" smtClean="0"/>
              <a:t>o</a:t>
            </a:r>
            <a:r>
              <a:rPr lang="en-US" dirty="0" smtClean="0"/>
              <a:t>= roughness length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223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es power law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1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ibull Ames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268" y="1330324"/>
            <a:ext cx="8421961" cy="4851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-1874066" y="3515667"/>
            <a:ext cx="4851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Number of Occurrences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88002" y="6172199"/>
            <a:ext cx="4851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Winspeed</a:t>
            </a:r>
            <a:r>
              <a:rPr lang="en-US" sz="2400" b="1" dirty="0" smtClean="0"/>
              <a:t> (</a:t>
            </a:r>
            <a:r>
              <a:rPr lang="en-US" sz="2400" b="1" dirty="0" err="1" smtClean="0"/>
              <a:t>m/s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46776" y="571053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02817" y="571053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64137" y="571053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49102" y="571053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37172" y="571053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32621" y="571053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82828" y="571053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94722" y="571053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90177" y="571053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77596" y="571053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331646" y="571053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567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5333" y="863600"/>
            <a:ext cx="4453467" cy="189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aseline="30000" dirty="0"/>
              <a:t>Power law distribution</a:t>
            </a:r>
            <a:endParaRPr lang="en-US" sz="4400" dirty="0"/>
          </a:p>
          <a:p>
            <a:r>
              <a:rPr lang="en-US" sz="4400" baseline="30000" dirty="0"/>
              <a:t> </a:t>
            </a:r>
            <a:endParaRPr lang="en-US" sz="4400" dirty="0"/>
          </a:p>
          <a:p>
            <a:r>
              <a:rPr lang="en-US" sz="4400" baseline="30000" dirty="0"/>
              <a:t> </a:t>
            </a:r>
            <a:endParaRPr lang="en-US" sz="4400" dirty="0"/>
          </a:p>
          <a:p>
            <a:r>
              <a:rPr lang="en-US" sz="4400" baseline="30000" dirty="0"/>
              <a:t> 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65200" y="5130800"/>
            <a:ext cx="73490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4800" baseline="30000" dirty="0"/>
              <a:t>Typically p is taken to be 1/7 = 0.143</a:t>
            </a:r>
            <a:endParaRPr lang="en-US" sz="4800" dirty="0"/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5994313"/>
              </p:ext>
            </p:extLst>
          </p:nvPr>
        </p:nvGraphicFramePr>
        <p:xfrm>
          <a:off x="0" y="2459566"/>
          <a:ext cx="9260112" cy="1350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Document" r:id="rId4" imgW="5486400" imgH="800100" progId="Word.Document.12">
                  <p:embed/>
                </p:oleObj>
              </mc:Choice>
              <mc:Fallback>
                <p:oleObj name="Document" r:id="rId4" imgW="5486400" imgH="800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2459566"/>
                        <a:ext cx="9260112" cy="13504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4482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ibull f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66" y="2618316"/>
            <a:ext cx="8414028" cy="17737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2533" y="491067"/>
            <a:ext cx="5621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Weibull</a:t>
            </a:r>
            <a:r>
              <a:rPr lang="en-US" sz="3600" dirty="0" smtClean="0"/>
              <a:t> Function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82157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ibull density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299" y="135465"/>
            <a:ext cx="6608233" cy="6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3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16200000">
            <a:off x="-1874066" y="3515667"/>
            <a:ext cx="4851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Number of Occurrences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88002" y="6172199"/>
            <a:ext cx="4851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Winspeed</a:t>
            </a:r>
            <a:r>
              <a:rPr lang="en-US" sz="2400" b="1" dirty="0" smtClean="0"/>
              <a:t> (</a:t>
            </a:r>
            <a:r>
              <a:rPr lang="en-US" sz="2400" b="1" dirty="0" err="1" smtClean="0"/>
              <a:t>m/s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46776" y="571053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02817" y="571053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64137" y="571053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49102" y="571053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37172" y="571053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32621" y="571053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82828" y="571053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94722" y="571053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90177" y="571053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77596" y="571053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331646" y="571053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</a:t>
            </a:r>
            <a:endParaRPr lang="en-US" dirty="0"/>
          </a:p>
        </p:txBody>
      </p:sp>
      <p:pic>
        <p:nvPicPr>
          <p:cNvPr id="16" name="Picture 15" descr="Ames 32-m wind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64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30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es 16-m wind 1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4128"/>
            <a:ext cx="9144000" cy="588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44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es 2-m wind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3"/>
            <a:ext cx="9144000" cy="622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82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762000"/>
            <a:ext cx="5564068" cy="596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0833" y="25400"/>
            <a:ext cx="772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</a:rPr>
              <a:t>Rotating Planet:  </a:t>
            </a:r>
            <a:r>
              <a:rPr lang="en-US" sz="4400" b="1" dirty="0" err="1" smtClean="0">
                <a:solidFill>
                  <a:srgbClr val="0000FF"/>
                </a:solidFill>
              </a:rPr>
              <a:t>Coriolis</a:t>
            </a:r>
            <a:r>
              <a:rPr lang="en-US" sz="4400" b="1" dirty="0" smtClean="0">
                <a:solidFill>
                  <a:srgbClr val="0000FF"/>
                </a:solidFill>
              </a:rPr>
              <a:t> Force</a:t>
            </a:r>
            <a:endParaRPr lang="en-US" sz="44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96071" y="1628801"/>
            <a:ext cx="133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</a:rPr>
              <a:t>F</a:t>
            </a:r>
            <a:r>
              <a:rPr lang="en-US" baseline="-25000" dirty="0" err="1" smtClean="0">
                <a:solidFill>
                  <a:srgbClr val="000090"/>
                </a:solidFill>
              </a:rPr>
              <a:t>c</a:t>
            </a:r>
            <a:r>
              <a:rPr lang="en-US" dirty="0" smtClean="0">
                <a:solidFill>
                  <a:srgbClr val="000090"/>
                </a:solidFill>
              </a:rPr>
              <a:t> = -2</a:t>
            </a:r>
            <a:r>
              <a:rPr lang="en-US" b="1" dirty="0" smtClean="0">
                <a:solidFill>
                  <a:srgbClr val="000090"/>
                </a:solidFill>
              </a:rPr>
              <a:t>Ω</a:t>
            </a:r>
            <a:r>
              <a:rPr lang="en-US" dirty="0" smtClean="0">
                <a:solidFill>
                  <a:srgbClr val="000090"/>
                </a:solidFill>
              </a:rPr>
              <a:t>x</a:t>
            </a:r>
            <a:r>
              <a:rPr lang="en-US" b="1" dirty="0" smtClean="0">
                <a:solidFill>
                  <a:srgbClr val="000090"/>
                </a:solidFill>
              </a:rPr>
              <a:t>V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19629" y="1134533"/>
            <a:ext cx="1516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</a:rPr>
              <a:t>Coriolis</a:t>
            </a:r>
            <a:r>
              <a:rPr lang="en-US" b="1" dirty="0" smtClean="0">
                <a:solidFill>
                  <a:srgbClr val="000090"/>
                </a:solidFill>
              </a:rPr>
              <a:t> Force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79700" y="762000"/>
            <a:ext cx="3124200" cy="32916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29000" y="513259"/>
            <a:ext cx="63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90"/>
                </a:solidFill>
              </a:rPr>
              <a:t>Ω</a:t>
            </a:r>
            <a:endParaRPr lang="en-US" sz="4400" dirty="0"/>
          </a:p>
        </p:txBody>
      </p:sp>
      <p:sp>
        <p:nvSpPr>
          <p:cNvPr id="8" name="Up Arrow 7"/>
          <p:cNvSpPr/>
          <p:nvPr/>
        </p:nvSpPr>
        <p:spPr>
          <a:xfrm>
            <a:off x="3949700" y="762000"/>
            <a:ext cx="485775" cy="55983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22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8810522"/>
              </p:ext>
            </p:extLst>
          </p:nvPr>
        </p:nvGraphicFramePr>
        <p:xfrm>
          <a:off x="1202267" y="1134532"/>
          <a:ext cx="7145866" cy="5232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66110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6746102"/>
              </p:ext>
            </p:extLst>
          </p:nvPr>
        </p:nvGraphicFramePr>
        <p:xfrm>
          <a:off x="1291166" y="694265"/>
          <a:ext cx="6836833" cy="4656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97818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4073602"/>
              </p:ext>
            </p:extLst>
          </p:nvPr>
        </p:nvGraphicFramePr>
        <p:xfrm>
          <a:off x="825501" y="829733"/>
          <a:ext cx="7319432" cy="4944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9463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8184997"/>
              </p:ext>
            </p:extLst>
          </p:nvPr>
        </p:nvGraphicFramePr>
        <p:xfrm>
          <a:off x="3860800" y="1330039"/>
          <a:ext cx="64008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5480572"/>
              </p:ext>
            </p:extLst>
          </p:nvPr>
        </p:nvGraphicFramePr>
        <p:xfrm>
          <a:off x="-474134" y="1330039"/>
          <a:ext cx="64008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62219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37558"/>
              </p:ext>
            </p:extLst>
          </p:nvPr>
        </p:nvGraphicFramePr>
        <p:xfrm>
          <a:off x="-711200" y="1744135"/>
          <a:ext cx="64008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6851548"/>
              </p:ext>
            </p:extLst>
          </p:nvPr>
        </p:nvGraphicFramePr>
        <p:xfrm>
          <a:off x="4114800" y="1744135"/>
          <a:ext cx="64008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92516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136650"/>
            <a:ext cx="7664450" cy="57213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0534" y="186267"/>
            <a:ext cx="709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Thermally Driven Circulation</a:t>
            </a:r>
            <a:endParaRPr lang="en-US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60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55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867" y="372533"/>
            <a:ext cx="7738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The Global Circulation</a:t>
            </a:r>
            <a:endParaRPr lang="en-US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7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1263</Words>
  <Application>Microsoft Macintosh PowerPoint</Application>
  <PresentationFormat>On-screen Show (4:3)</PresentationFormat>
  <Paragraphs>293</Paragraphs>
  <Slides>74</Slides>
  <Notes>4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82" baseType="lpstr">
      <vt:lpstr>Office Theme</vt:lpstr>
      <vt:lpstr>Macintosh HD:Users:genetakle:Takle Files:Personal:Track:Wind Analysis - 1.doc!OLE_LINK1</vt:lpstr>
      <vt:lpstr>Macintosh HD:Users:genetakle:Takle Files:Personal:Track:Wind Analysis - 1.doc!OLE_LINK2</vt:lpstr>
      <vt:lpstr>Macintosh HD:Users:genetakle:Takle Files:Personal:Track:Wind Analysis - 1.doc!OLE_LINK3</vt:lpstr>
      <vt:lpstr>Macintosh HD:Users:genetakle:Takle Files:Personal:Track:Wind Analysis - 1.doc!OLE_LINK4</vt:lpstr>
      <vt:lpstr>Macintosh HD:Users:genetakle:Takle Files:Personal:Track:Wind Analysis - 1.doc!OLE_LINK5</vt:lpstr>
      <vt:lpstr>Equation</vt:lpstr>
      <vt:lpstr>Document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Continental and Regional influences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Home Messages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Gene Takle</dc:creator>
  <cp:lastModifiedBy>Gene Takle</cp:lastModifiedBy>
  <cp:revision>23</cp:revision>
  <dcterms:created xsi:type="dcterms:W3CDTF">2012-08-19T20:13:50Z</dcterms:created>
  <dcterms:modified xsi:type="dcterms:W3CDTF">2013-06-05T16:12:02Z</dcterms:modified>
</cp:coreProperties>
</file>