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24" r:id="rId3"/>
    <p:sldId id="334" r:id="rId4"/>
    <p:sldId id="323" r:id="rId5"/>
    <p:sldId id="259" r:id="rId6"/>
    <p:sldId id="338" r:id="rId7"/>
    <p:sldId id="349" r:id="rId8"/>
    <p:sldId id="348" r:id="rId9"/>
    <p:sldId id="343" r:id="rId10"/>
    <p:sldId id="344" r:id="rId11"/>
    <p:sldId id="347" r:id="rId12"/>
    <p:sldId id="260" r:id="rId13"/>
    <p:sldId id="271" r:id="rId14"/>
    <p:sldId id="261" r:id="rId15"/>
    <p:sldId id="272" r:id="rId16"/>
    <p:sldId id="265" r:id="rId17"/>
    <p:sldId id="282" r:id="rId18"/>
    <p:sldId id="304" r:id="rId19"/>
    <p:sldId id="345" r:id="rId20"/>
    <p:sldId id="279" r:id="rId21"/>
    <p:sldId id="286" r:id="rId22"/>
    <p:sldId id="288" r:id="rId23"/>
    <p:sldId id="287" r:id="rId24"/>
    <p:sldId id="291" r:id="rId25"/>
    <p:sldId id="303" r:id="rId26"/>
    <p:sldId id="300" r:id="rId27"/>
    <p:sldId id="301" r:id="rId28"/>
    <p:sldId id="308" r:id="rId29"/>
    <p:sldId id="312" r:id="rId30"/>
    <p:sldId id="314" r:id="rId31"/>
    <p:sldId id="346" r:id="rId32"/>
    <p:sldId id="316" r:id="rId33"/>
    <p:sldId id="317" r:id="rId34"/>
    <p:sldId id="326" r:id="rId35"/>
    <p:sldId id="32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1" autoAdjust="0"/>
    <p:restoredTop sz="94671" autoAdjust="0"/>
  </p:normalViewPr>
  <p:slideViewPr>
    <p:cSldViewPr>
      <p:cViewPr>
        <p:scale>
          <a:sx n="50" d="100"/>
          <a:sy n="50" d="100"/>
        </p:scale>
        <p:origin x="-24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\Simulations\New_10_13.xlsx" TargetMode="External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hD\Simulations\New_10_1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hD\Simulations\New_10_13.xlsx" TargetMode="External"/><Relationship Id="rId1" Type="http://schemas.openxmlformats.org/officeDocument/2006/relationships/image" Target="../media/image75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hD\Simulations\New_10_13.xlsx" TargetMode="External"/><Relationship Id="rId1" Type="http://schemas.openxmlformats.org/officeDocument/2006/relationships/image" Target="../media/image7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solidFill>
                  <a:srgbClr val="C00000"/>
                </a:solidFill>
              </a:defRPr>
            </a:pPr>
            <a:r>
              <a:rPr lang="en-US" sz="1000" b="1" i="0" baseline="0" dirty="0">
                <a:solidFill>
                  <a:srgbClr val="C00000"/>
                </a:solidFill>
              </a:rPr>
              <a:t>CAES 100MW </a:t>
            </a:r>
            <a:r>
              <a:rPr lang="en-US" sz="1000" b="1" i="0" baseline="0" dirty="0" smtClean="0">
                <a:solidFill>
                  <a:srgbClr val="C00000"/>
                </a:solidFill>
              </a:rPr>
              <a:t>increasingly dominates regulation market as wind penetration increases.</a:t>
            </a:r>
            <a:endParaRPr lang="en-US" sz="1000" dirty="0">
              <a:solidFill>
                <a:srgbClr val="C00000"/>
              </a:solidFill>
            </a:endParaRP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5548737953221212"/>
          <c:y val="0.12049638877382662"/>
          <c:w val="0.79661759179994618"/>
          <c:h val="0.77527128198960005"/>
        </c:manualLayout>
      </c:layout>
      <c:bar3DChart>
        <c:barDir val="col"/>
        <c:grouping val="stacked"/>
        <c:varyColors val="0"/>
        <c:ser>
          <c:idx val="3"/>
          <c:order val="0"/>
          <c:tx>
            <c:v>CAES</c:v>
          </c:tx>
          <c:spPr>
            <a:solidFill>
              <a:srgbClr val="BCE292"/>
            </a:solidFill>
          </c:spPr>
          <c:invertIfNegative val="0"/>
          <c:cat>
            <c:strLit>
              <c:ptCount val="4"/>
              <c:pt idx="0">
                <c:v>WP 22</c:v>
              </c:pt>
              <c:pt idx="1">
                <c:v>WP 40</c:v>
              </c:pt>
              <c:pt idx="2">
                <c:v>WP 50</c:v>
              </c:pt>
              <c:pt idx="3">
                <c:v>WP 60</c:v>
              </c:pt>
            </c:strLit>
          </c:cat>
          <c:val>
            <c:numRef>
              <c:f>(ST_REG!$D$186,ST_REG!$N$186,ST_REG!$AJ$186,ST_REG!$Y$186)</c:f>
              <c:numCache>
                <c:formatCode>0.00E+00</c:formatCode>
                <c:ptCount val="4"/>
                <c:pt idx="0">
                  <c:v>817.37660982689044</c:v>
                </c:pt>
                <c:pt idx="1">
                  <c:v>1499.39574727225</c:v>
                </c:pt>
                <c:pt idx="2">
                  <c:v>2446.8472810380999</c:v>
                </c:pt>
                <c:pt idx="3">
                  <c:v>3231.82498111831</c:v>
                </c:pt>
              </c:numCache>
            </c:numRef>
          </c:val>
        </c:ser>
        <c:ser>
          <c:idx val="1"/>
          <c:order val="1"/>
          <c:tx>
            <c:v>Coal</c:v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Lit>
              <c:ptCount val="4"/>
              <c:pt idx="0">
                <c:v>WP 22</c:v>
              </c:pt>
              <c:pt idx="1">
                <c:v>WP 40</c:v>
              </c:pt>
              <c:pt idx="2">
                <c:v>WP 50</c:v>
              </c:pt>
              <c:pt idx="3">
                <c:v>WP 60</c:v>
              </c:pt>
            </c:strLit>
          </c:cat>
          <c:val>
            <c:numRef>
              <c:f>(ST_REG!$D$183,ST_REG!$N$183,ST_REG!$AJ$183,ST_REG!$Y$183)</c:f>
              <c:numCache>
                <c:formatCode>0.00E+00</c:formatCode>
                <c:ptCount val="4"/>
                <c:pt idx="0">
                  <c:v>462.60933056008696</c:v>
                </c:pt>
                <c:pt idx="1">
                  <c:v>550.69314995060381</c:v>
                </c:pt>
                <c:pt idx="2">
                  <c:v>509.34076933834086</c:v>
                </c:pt>
                <c:pt idx="3">
                  <c:v>920.71967628995401</c:v>
                </c:pt>
              </c:numCache>
            </c:numRef>
          </c:val>
        </c:ser>
        <c:ser>
          <c:idx val="0"/>
          <c:order val="2"/>
          <c:tx>
            <c:v>NG</c:v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invertIfNegative val="0"/>
          <c:cat>
            <c:strLit>
              <c:ptCount val="4"/>
              <c:pt idx="0">
                <c:v>WP 22</c:v>
              </c:pt>
              <c:pt idx="1">
                <c:v>WP 40</c:v>
              </c:pt>
              <c:pt idx="2">
                <c:v>WP 50</c:v>
              </c:pt>
              <c:pt idx="3">
                <c:v>WP 60</c:v>
              </c:pt>
            </c:strLit>
          </c:cat>
          <c:val>
            <c:numRef>
              <c:f>(ST_REG!$D$184,ST_REG!$N$184,ST_REG!$AJ$184,ST_REG!$Y$184)</c:f>
              <c:numCache>
                <c:formatCode>General</c:formatCode>
                <c:ptCount val="4"/>
                <c:pt idx="0">
                  <c:v>83.254059613023003</c:v>
                </c:pt>
                <c:pt idx="1">
                  <c:v>125.77010277714398</c:v>
                </c:pt>
                <c:pt idx="2">
                  <c:v>42.746349623556597</c:v>
                </c:pt>
                <c:pt idx="3">
                  <c:v>138.7883425917407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gapDepth val="188"/>
        <c:shape val="box"/>
        <c:axId val="89934848"/>
        <c:axId val="70423616"/>
        <c:axId val="0"/>
      </c:bar3DChart>
      <c:catAx>
        <c:axId val="8993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423616"/>
        <c:crosses val="autoZero"/>
        <c:auto val="1"/>
        <c:lblAlgn val="ctr"/>
        <c:lblOffset val="100"/>
        <c:noMultiLvlLbl val="0"/>
      </c:catAx>
      <c:valAx>
        <c:axId val="70423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Regulation (MWh)</a:t>
                </a:r>
              </a:p>
            </c:rich>
          </c:tx>
          <c:layout>
            <c:manualLayout>
              <c:xMode val="edge"/>
              <c:yMode val="edge"/>
              <c:x val="4.8312044955629364E-4"/>
              <c:y val="0.2968707947381029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9934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564303208282209"/>
          <c:y val="0.2386525548712832"/>
          <c:w val="0.15672673533293527"/>
          <c:h val="0.2087248474694053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b="1"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prstClr val="white"/>
    </a:solidFill>
    <a:ln>
      <a:noFill/>
    </a:ln>
    <a:scene3d>
      <a:camera prst="orthographicFront"/>
      <a:lightRig rig="threePt" dir="t"/>
    </a:scene3d>
    <a:sp3d/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>
                <a:solidFill>
                  <a:srgbClr val="C00000"/>
                </a:solidFill>
              </a:defRPr>
            </a:pPr>
            <a:r>
              <a:rPr lang="en-US" sz="1400">
                <a:solidFill>
                  <a:srgbClr val="C00000"/>
                </a:solidFill>
              </a:rPr>
              <a:t>CAES 100MW Vs Wind Penetration  </a:t>
            </a:r>
          </a:p>
          <a:p>
            <a:pPr algn="ctr">
              <a:defRPr sz="1400">
                <a:solidFill>
                  <a:srgbClr val="C00000"/>
                </a:solidFill>
              </a:defRPr>
            </a:pPr>
            <a:r>
              <a:rPr lang="en-US" sz="1400">
                <a:solidFill>
                  <a:srgbClr val="C00000"/>
                </a:solidFill>
              </a:rPr>
              <a:t>Energy and Ancillary Profits</a:t>
            </a:r>
          </a:p>
        </c:rich>
      </c:tx>
      <c:layout>
        <c:manualLayout>
          <c:xMode val="edge"/>
          <c:yMode val="edge"/>
          <c:x val="0.20673273599420763"/>
          <c:y val="4.529308836395448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35593556940396"/>
          <c:y val="0.16761264216972896"/>
          <c:w val="0.82564403110543294"/>
          <c:h val="0.67317621691886831"/>
        </c:manualLayout>
      </c:layout>
      <c:barChart>
        <c:barDir val="col"/>
        <c:grouping val="stacked"/>
        <c:varyColors val="0"/>
        <c:ser>
          <c:idx val="2"/>
          <c:order val="0"/>
          <c:tx>
            <c:v>Ancillary Profit</c:v>
          </c:tx>
          <c:spPr>
            <a:pattFill prst="lgCheck">
              <a:fgClr>
                <a:srgbClr val="FF0000"/>
              </a:fgClr>
              <a:bgClr>
                <a:srgbClr val="FFEDB3"/>
              </a:bgClr>
            </a:pattFill>
            <a:ln w="28575">
              <a:noFill/>
            </a:ln>
          </c:spPr>
          <c:invertIfNegative val="0"/>
          <c:cat>
            <c:strLit>
              <c:ptCount val="4"/>
              <c:pt idx="0">
                <c:v>WP 22</c:v>
              </c:pt>
              <c:pt idx="1">
                <c:v>WP 40</c:v>
              </c:pt>
              <c:pt idx="2">
                <c:v>WP 50</c:v>
              </c:pt>
              <c:pt idx="3">
                <c:v>WP 60</c:v>
              </c:pt>
            </c:strLit>
          </c:cat>
          <c:val>
            <c:numRef>
              <c:f>Study!$C$8:$C$11</c:f>
              <c:numCache>
                <c:formatCode>0.0000E+00</c:formatCode>
                <c:ptCount val="4"/>
                <c:pt idx="0">
                  <c:v>11805</c:v>
                </c:pt>
                <c:pt idx="1">
                  <c:v>27582</c:v>
                </c:pt>
                <c:pt idx="2">
                  <c:v>47475</c:v>
                </c:pt>
                <c:pt idx="3">
                  <c:v>62331</c:v>
                </c:pt>
              </c:numCache>
            </c:numRef>
          </c:val>
        </c:ser>
        <c:ser>
          <c:idx val="0"/>
          <c:order val="1"/>
          <c:tx>
            <c:v>Energy Profit</c:v>
          </c:tx>
          <c:spPr>
            <a:solidFill>
              <a:srgbClr val="0033CC"/>
            </a:solidFill>
          </c:spPr>
          <c:invertIfNegative val="0"/>
          <c:cat>
            <c:strLit>
              <c:ptCount val="4"/>
              <c:pt idx="0">
                <c:v>WP 22</c:v>
              </c:pt>
              <c:pt idx="1">
                <c:v>WP 40</c:v>
              </c:pt>
              <c:pt idx="2">
                <c:v>WP 50</c:v>
              </c:pt>
              <c:pt idx="3">
                <c:v>WP 60</c:v>
              </c:pt>
            </c:strLit>
          </c:cat>
          <c:val>
            <c:numRef>
              <c:f>Study!$D$8:$D$11</c:f>
              <c:numCache>
                <c:formatCode>0.0000E+00</c:formatCode>
                <c:ptCount val="4"/>
                <c:pt idx="0">
                  <c:v>11279</c:v>
                </c:pt>
                <c:pt idx="1">
                  <c:v>13877</c:v>
                </c:pt>
                <c:pt idx="2">
                  <c:v>4348</c:v>
                </c:pt>
                <c:pt idx="3" formatCode="General">
                  <c:v>-3532.1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100"/>
        <c:axId val="90285056"/>
        <c:axId val="70425920"/>
      </c:barChart>
      <c:catAx>
        <c:axId val="90285056"/>
        <c:scaling>
          <c:orientation val="minMax"/>
        </c:scaling>
        <c:delete val="0"/>
        <c:axPos val="b"/>
        <c:majorTickMark val="none"/>
        <c:minorTickMark val="none"/>
        <c:tickLblPos val="low"/>
        <c:crossAx val="70425920"/>
        <c:crosses val="autoZero"/>
        <c:auto val="0"/>
        <c:lblAlgn val="ctr"/>
        <c:lblOffset val="100"/>
        <c:noMultiLvlLbl val="0"/>
      </c:catAx>
      <c:valAx>
        <c:axId val="70425920"/>
        <c:scaling>
          <c:orientation val="minMax"/>
          <c:min val="-4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Revenue ($)</a:t>
                </a:r>
              </a:p>
            </c:rich>
          </c:tx>
          <c:layout>
            <c:manualLayout>
              <c:xMode val="edge"/>
              <c:yMode val="edge"/>
              <c:x val="4.7148768980564533E-2"/>
              <c:y val="0.5024263633712450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90285056"/>
        <c:crosses val="autoZero"/>
        <c:crossBetween val="between"/>
        <c:dispUnits>
          <c:builtInUnit val="thousands"/>
          <c:dispUnitsLbl/>
        </c:dispUnits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2151676970195142"/>
          <c:y val="0.1961377675060999"/>
          <c:w val="0.50896963772385595"/>
          <c:h val="7.7521857907818431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C00000"/>
                </a:solidFill>
                <a:latin typeface="+mj-lt"/>
              </a:defRPr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Cycling cost with Production Cost</a:t>
            </a:r>
            <a:r>
              <a:rPr lang="en-US" sz="1800" baseline="0" dirty="0">
                <a:solidFill>
                  <a:srgbClr val="C00000"/>
                </a:solidFill>
                <a:latin typeface="+mj-lt"/>
              </a:rPr>
              <a:t> @ WP 60%</a:t>
            </a:r>
            <a:endParaRPr lang="en-US" sz="1800" dirty="0">
              <a:solidFill>
                <a:srgbClr val="C0000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3159312633090676"/>
          <c:y val="4.0026684456304203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  <c:spPr>
        <a:solidFill>
          <a:srgbClr val="FFFFCC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0804536225424652"/>
          <c:y val="0.14399314668999733"/>
          <c:w val="0.89171142915311674"/>
          <c:h val="0.69892493438320213"/>
        </c:manualLayout>
      </c:layout>
      <c:bar3DChart>
        <c:barDir val="col"/>
        <c:grouping val="stacked"/>
        <c:varyColors val="0"/>
        <c:ser>
          <c:idx val="1"/>
          <c:order val="0"/>
          <c:tx>
            <c:v>Classical Production Cost</c:v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Lit>
              <c:ptCount val="4"/>
              <c:pt idx="0">
                <c:v>Base Case</c:v>
              </c:pt>
              <c:pt idx="1">
                <c:v>CAES 100MW</c:v>
              </c:pt>
              <c:pt idx="2">
                <c:v>Min Cycling Cost</c:v>
              </c:pt>
              <c:pt idx="3">
                <c:v>Max Cycling Cost</c:v>
              </c:pt>
            </c:strLit>
          </c:cat>
          <c:val>
            <c:numRef>
              <c:f>[New_10_13.xlsx]Cyc!$Z$153,[New_10_13.xlsx]Cyc!$Z$161,[New_10_13.xlsx]Cyc!$Z$172,[New_10_13.xlsx]Cyc!$Z$181</c:f>
              <c:numCache>
                <c:formatCode>0.0000E+00</c:formatCode>
                <c:ptCount val="4"/>
                <c:pt idx="0">
                  <c:v>2344200</c:v>
                </c:pt>
                <c:pt idx="1">
                  <c:v>2309000</c:v>
                </c:pt>
                <c:pt idx="2">
                  <c:v>2319242.4480674127</c:v>
                </c:pt>
                <c:pt idx="3">
                  <c:v>2327514.347941462</c:v>
                </c:pt>
              </c:numCache>
            </c:numRef>
          </c:val>
        </c:ser>
        <c:ser>
          <c:idx val="0"/>
          <c:order val="1"/>
          <c:tx>
            <c:v>Cycling Cost</c:v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Lit>
              <c:ptCount val="4"/>
              <c:pt idx="0">
                <c:v>Base Case</c:v>
              </c:pt>
              <c:pt idx="1">
                <c:v>CAES 100MW</c:v>
              </c:pt>
              <c:pt idx="2">
                <c:v>Min Cycling Cost</c:v>
              </c:pt>
              <c:pt idx="3">
                <c:v>Max Cycling Cost</c:v>
              </c:pt>
            </c:strLit>
          </c:cat>
          <c:val>
            <c:numRef>
              <c:f>[New_10_13.xlsx]Cyc!$Z$154,[New_10_13.xlsx]Cyc!$Z$162,[New_10_13.xlsx]Cyc!$Z$171,[New_10_13.xlsx]Cyc!$Z$180</c:f>
              <c:numCache>
                <c:formatCode>General</c:formatCode>
                <c:ptCount val="4"/>
                <c:pt idx="0">
                  <c:v>34875.909702596153</c:v>
                </c:pt>
                <c:pt idx="1">
                  <c:v>14452.781523086505</c:v>
                </c:pt>
                <c:pt idx="2">
                  <c:v>12157.551932587103</c:v>
                </c:pt>
                <c:pt idx="3">
                  <c:v>10885.652058537831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877952"/>
        <c:axId val="90769664"/>
        <c:axId val="0"/>
      </c:bar3DChart>
      <c:catAx>
        <c:axId val="90877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0769664"/>
        <c:crosses val="autoZero"/>
        <c:auto val="1"/>
        <c:lblAlgn val="ctr"/>
        <c:lblOffset val="100"/>
        <c:noMultiLvlLbl val="0"/>
      </c:catAx>
      <c:valAx>
        <c:axId val="90769664"/>
        <c:scaling>
          <c:orientation val="minMax"/>
          <c:min val="230000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9087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1467348632702977E-2"/>
                <c:y val="0.28184310252460315"/>
              </c:manualLayout>
            </c:layout>
            <c:tx>
              <c:rich>
                <a:bodyPr/>
                <a:lstStyle/>
                <a:p>
                  <a:pPr>
                    <a:defRPr sz="2000"/>
                  </a:pPr>
                  <a:r>
                    <a:rPr lang="en-US" sz="2000" dirty="0" smtClean="0"/>
                    <a:t>Million</a:t>
                  </a:r>
                  <a:r>
                    <a:rPr lang="en-US" sz="2000" baseline="0" dirty="0" smtClean="0"/>
                    <a:t> dollars</a:t>
                  </a:r>
                  <a:endParaRPr lang="en-US" sz="2000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52867138222833421"/>
          <c:y val="0.1616531787693205"/>
          <c:w val="0.38589806890732875"/>
          <c:h val="0.13039734616506293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C00000"/>
                </a:solidFill>
                <a:latin typeface="+mj-lt"/>
              </a:defRPr>
            </a:pPr>
            <a:r>
              <a:rPr lang="en-US" sz="1200" dirty="0">
                <a:solidFill>
                  <a:srgbClr val="C00000"/>
                </a:solidFill>
                <a:latin typeface="+mj-lt"/>
              </a:rPr>
              <a:t>CAES Revenues with Cycling Cost</a:t>
            </a:r>
          </a:p>
        </c:rich>
      </c:tx>
      <c:layout>
        <c:manualLayout>
          <c:xMode val="edge"/>
          <c:yMode val="edge"/>
          <c:x val="0.28317672790901138"/>
          <c:y val="5.91366957508689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38867016622922"/>
          <c:y val="0.17723629140951977"/>
          <c:w val="0.88212884487291121"/>
          <c:h val="0.68686087662465611"/>
        </c:manualLayout>
      </c:layout>
      <c:barChart>
        <c:barDir val="col"/>
        <c:grouping val="clustered"/>
        <c:varyColors val="0"/>
        <c:ser>
          <c:idx val="2"/>
          <c:order val="0"/>
          <c:tx>
            <c:v>CAES 100 MW</c:v>
          </c:tx>
          <c:spPr>
            <a:pattFill prst="lgCheck">
              <a:fgClr>
                <a:srgbClr val="FF0000"/>
              </a:fgClr>
              <a:bgClr>
                <a:srgbClr val="FFEDB3"/>
              </a:bgClr>
            </a:pattFill>
            <a:ln w="28575">
              <a:noFill/>
            </a:ln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rgbClr val="FF0000"/>
                </a:fgClr>
                <a:bgClr>
                  <a:srgbClr val="FFEDB3"/>
                </a:bgClr>
              </a:patt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2.2858705161855021E-3"/>
                  <c:y val="1.4865258959747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825338253382534E-2"/>
                  <c:y val="0.13201450066266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2"/>
              <c:pt idx="0">
                <c:v>Ancillary Profit</c:v>
              </c:pt>
              <c:pt idx="1">
                <c:v>Energy Profit</c:v>
              </c:pt>
            </c:strLit>
          </c:cat>
          <c:val>
            <c:numRef>
              <c:f>Study!$C$37:$D$37</c:f>
              <c:numCache>
                <c:formatCode>0.0000E+00</c:formatCode>
                <c:ptCount val="2"/>
                <c:pt idx="0">
                  <c:v>61375</c:v>
                </c:pt>
                <c:pt idx="1">
                  <c:v>-4108.3</c:v>
                </c:pt>
              </c:numCache>
            </c:numRef>
          </c:val>
        </c:ser>
        <c:ser>
          <c:idx val="3"/>
          <c:order val="1"/>
          <c:tx>
            <c:v>Min Cycling Cost</c:v>
          </c:tx>
          <c:spPr>
            <a:solidFill>
              <a:srgbClr val="00B050"/>
            </a:solidFill>
            <a:ln w="22225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6.7440944881889762E-3"/>
                  <c:y val="-3.1302956499806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77414007459594E-3"/>
                  <c:y val="0.1510041537600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2"/>
              <c:pt idx="0">
                <c:v>Ancillary Profit</c:v>
              </c:pt>
              <c:pt idx="1">
                <c:v>Energy Profit</c:v>
              </c:pt>
            </c:strLit>
          </c:cat>
          <c:val>
            <c:numRef>
              <c:f>Study!$C$38:$D$38</c:f>
              <c:numCache>
                <c:formatCode>0.0000E+00</c:formatCode>
                <c:ptCount val="2"/>
                <c:pt idx="0">
                  <c:v>80887</c:v>
                </c:pt>
                <c:pt idx="1">
                  <c:v>-4804</c:v>
                </c:pt>
              </c:numCache>
            </c:numRef>
          </c:val>
        </c:ser>
        <c:ser>
          <c:idx val="0"/>
          <c:order val="2"/>
          <c:tx>
            <c:v>Max Cycling Cost</c:v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456422980523388E-2"/>
                  <c:y val="2.191852693692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520122484689417E-3"/>
                  <c:y val="0.12745580225895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Study!$C$39:$D$39</c:f>
              <c:numCache>
                <c:formatCode>0.0000E+00</c:formatCode>
                <c:ptCount val="2"/>
                <c:pt idx="0">
                  <c:v>92777</c:v>
                </c:pt>
                <c:pt idx="1">
                  <c:v>-2346.3000000000002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overlap val="-9"/>
        <c:axId val="90913792"/>
        <c:axId val="90771968"/>
      </c:barChart>
      <c:catAx>
        <c:axId val="90913792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800" b="1"/>
            </a:pPr>
            <a:endParaRPr lang="en-US"/>
          </a:p>
        </c:txPr>
        <c:crossAx val="90771968"/>
        <c:crosses val="autoZero"/>
        <c:auto val="0"/>
        <c:lblAlgn val="ctr"/>
        <c:lblOffset val="100"/>
        <c:noMultiLvlLbl val="0"/>
      </c:catAx>
      <c:valAx>
        <c:axId val="90771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Revenue(</a:t>
                </a:r>
                <a:r>
                  <a:rPr lang="en-US" sz="1100" b="1" i="0" u="none" strike="noStrike" baseline="0">
                    <a:effectLst/>
                  </a:rPr>
                  <a:t>Thousands </a:t>
                </a:r>
                <a:r>
                  <a:rPr lang="en-US" sz="1100"/>
                  <a:t>$)</a:t>
                </a:r>
              </a:p>
            </c:rich>
          </c:tx>
          <c:layout>
            <c:manualLayout>
              <c:xMode val="edge"/>
              <c:yMode val="edge"/>
              <c:x val="9.225185470364201E-3"/>
              <c:y val="0.2034561221058887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90913792"/>
        <c:crosses val="autoZero"/>
        <c:crossBetween val="between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0.60485452366443027"/>
          <c:y val="0.18088206316552771"/>
          <c:w val="0.37678215223097111"/>
          <c:h val="0.25825589368896457"/>
        </c:manualLayout>
      </c:layout>
      <c:overlay val="0"/>
      <c:txPr>
        <a:bodyPr/>
        <a:lstStyle/>
        <a:p>
          <a:pPr>
            <a:defRPr sz="11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18" Type="http://schemas.openxmlformats.org/officeDocument/2006/relationships/image" Target="../media/image55.wmf"/><Relationship Id="rId3" Type="http://schemas.openxmlformats.org/officeDocument/2006/relationships/image" Target="../media/image40.wmf"/><Relationship Id="rId21" Type="http://schemas.openxmlformats.org/officeDocument/2006/relationships/image" Target="../media/image58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17" Type="http://schemas.openxmlformats.org/officeDocument/2006/relationships/image" Target="../media/image54.wmf"/><Relationship Id="rId25" Type="http://schemas.openxmlformats.org/officeDocument/2006/relationships/image" Target="../media/image62.wmf"/><Relationship Id="rId2" Type="http://schemas.openxmlformats.org/officeDocument/2006/relationships/image" Target="../media/image39.wmf"/><Relationship Id="rId16" Type="http://schemas.openxmlformats.org/officeDocument/2006/relationships/image" Target="../media/image53.wmf"/><Relationship Id="rId20" Type="http://schemas.openxmlformats.org/officeDocument/2006/relationships/image" Target="../media/image57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24" Type="http://schemas.openxmlformats.org/officeDocument/2006/relationships/image" Target="../media/image61.wmf"/><Relationship Id="rId5" Type="http://schemas.openxmlformats.org/officeDocument/2006/relationships/image" Target="../media/image42.wmf"/><Relationship Id="rId15" Type="http://schemas.openxmlformats.org/officeDocument/2006/relationships/image" Target="../media/image52.wmf"/><Relationship Id="rId23" Type="http://schemas.openxmlformats.org/officeDocument/2006/relationships/image" Target="../media/image60.wmf"/><Relationship Id="rId10" Type="http://schemas.openxmlformats.org/officeDocument/2006/relationships/image" Target="../media/image47.wmf"/><Relationship Id="rId19" Type="http://schemas.openxmlformats.org/officeDocument/2006/relationships/image" Target="../media/image56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Relationship Id="rId22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020DF-750D-4D05-8504-A57C55DB3DDD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3368E-E7E2-4D9B-BA28-402F70B158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3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711B-0725-4B21-89FF-8DF1963417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8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PC </a:t>
            </a:r>
          </a:p>
          <a:p>
            <a:r>
              <a:rPr lang="en-US" dirty="0" smtClean="0"/>
              <a:t>Align columns</a:t>
            </a:r>
          </a:p>
          <a:p>
            <a:r>
              <a:rPr lang="en-US" dirty="0" smtClean="0"/>
              <a:t>Load Penalty</a:t>
            </a:r>
            <a:r>
              <a:rPr lang="en-US" baseline="0" dirty="0" smtClean="0"/>
              <a:t> = Not serving 1 MW = $250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446B2-A318-4183-803C-7318B0FC321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A061D-E0DE-49F0-9E1F-CAA6D50D6A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A061D-E0DE-49F0-9E1F-CAA6D50D6A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A061D-E0DE-49F0-9E1F-CAA6D50D6A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A061D-E0DE-49F0-9E1F-CAA6D50D6A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A061D-E0DE-49F0-9E1F-CAA6D50D6A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711B-0725-4B21-89FF-8DF1963417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89BDE-3199-482C-9270-6F90AA8C8F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711B-0725-4B21-89FF-8DF196341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0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8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8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5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1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5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8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8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B4B58-BA91-4860-9689-17566AC4977B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740EE-D2C3-47CF-8805-B88D9F35A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s.org/sgp/crs/misc/R42455.pdf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ece.iastate.edu/index.php?eID=tx_cms_showpic&amp;file=uploads/pics/GovindarasuManimaran07_01.jpg&amp;width=800m&amp;height=600m&amp;bodyTag=%20%20%20%20%20%20%20%20%3cbody%20bgcolor=%22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.bin"/><Relationship Id="rId18" Type="http://schemas.openxmlformats.org/officeDocument/2006/relationships/image" Target="../media/image45.wmf"/><Relationship Id="rId26" Type="http://schemas.openxmlformats.org/officeDocument/2006/relationships/image" Target="../media/image49.wmf"/><Relationship Id="rId39" Type="http://schemas.openxmlformats.org/officeDocument/2006/relationships/oleObject" Target="../embeddings/oleObject31.bin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53.wmf"/><Relationship Id="rId42" Type="http://schemas.openxmlformats.org/officeDocument/2006/relationships/image" Target="../media/image57.wmf"/><Relationship Id="rId47" Type="http://schemas.openxmlformats.org/officeDocument/2006/relationships/oleObject" Target="../embeddings/oleObject35.bin"/><Relationship Id="rId50" Type="http://schemas.openxmlformats.org/officeDocument/2006/relationships/image" Target="../media/image61.wmf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9" Type="http://schemas.openxmlformats.org/officeDocument/2006/relationships/oleObject" Target="../embeddings/oleObject26.bin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48.wmf"/><Relationship Id="rId32" Type="http://schemas.openxmlformats.org/officeDocument/2006/relationships/image" Target="../media/image52.wmf"/><Relationship Id="rId37" Type="http://schemas.openxmlformats.org/officeDocument/2006/relationships/oleObject" Target="../embeddings/oleObject30.bin"/><Relationship Id="rId40" Type="http://schemas.openxmlformats.org/officeDocument/2006/relationships/image" Target="../media/image56.wmf"/><Relationship Id="rId45" Type="http://schemas.openxmlformats.org/officeDocument/2006/relationships/oleObject" Target="../embeddings/oleObject34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50.wmf"/><Relationship Id="rId36" Type="http://schemas.openxmlformats.org/officeDocument/2006/relationships/image" Target="../media/image54.wmf"/><Relationship Id="rId49" Type="http://schemas.openxmlformats.org/officeDocument/2006/relationships/oleObject" Target="../embeddings/oleObject36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7.bin"/><Relationship Id="rId44" Type="http://schemas.openxmlformats.org/officeDocument/2006/relationships/image" Target="../media/image58.wmf"/><Relationship Id="rId52" Type="http://schemas.openxmlformats.org/officeDocument/2006/relationships/image" Target="../media/image62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51.wmf"/><Relationship Id="rId35" Type="http://schemas.openxmlformats.org/officeDocument/2006/relationships/oleObject" Target="../embeddings/oleObject29.bin"/><Relationship Id="rId43" Type="http://schemas.openxmlformats.org/officeDocument/2006/relationships/oleObject" Target="../embeddings/oleObject33.bin"/><Relationship Id="rId48" Type="http://schemas.openxmlformats.org/officeDocument/2006/relationships/image" Target="../media/image60.wmf"/><Relationship Id="rId8" Type="http://schemas.openxmlformats.org/officeDocument/2006/relationships/image" Target="../media/image40.wmf"/><Relationship Id="rId51" Type="http://schemas.openxmlformats.org/officeDocument/2006/relationships/oleObject" Target="../embeddings/oleObject37.bin"/><Relationship Id="rId3" Type="http://schemas.openxmlformats.org/officeDocument/2006/relationships/oleObject" Target="../embeddings/oleObject13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8.bin"/><Relationship Id="rId38" Type="http://schemas.openxmlformats.org/officeDocument/2006/relationships/image" Target="../media/image55.wmf"/><Relationship Id="rId46" Type="http://schemas.openxmlformats.org/officeDocument/2006/relationships/image" Target="../media/image59.wmf"/><Relationship Id="rId20" Type="http://schemas.openxmlformats.org/officeDocument/2006/relationships/image" Target="../media/image46.wmf"/><Relationship Id="rId41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ankslatecommunications.com/Images/Aptech-HarringtonStation.pd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12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latin typeface="Cambria" pitchFamily="18" charset="0"/>
              </a:rPr>
              <a:t>Storage technologies and wind in electricity markets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34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44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Energy Information Dissemination Program</a:t>
            </a:r>
          </a:p>
          <a:p>
            <a:pPr algn="ctr"/>
            <a:r>
              <a:rPr lang="en-US" sz="3200" b="1" dirty="0" smtClean="0"/>
              <a:t>Oklahoma </a:t>
            </a:r>
            <a:r>
              <a:rPr lang="en-US" sz="3200" b="1" dirty="0"/>
              <a:t>State </a:t>
            </a:r>
            <a:r>
              <a:rPr lang="en-US" sz="3200" b="1" dirty="0" smtClean="0"/>
              <a:t>University, Stillwater</a:t>
            </a:r>
          </a:p>
          <a:p>
            <a:pPr algn="ctr"/>
            <a:r>
              <a:rPr lang="en-US" sz="3200" b="1" dirty="0" smtClean="0"/>
              <a:t>June 11, 2013</a:t>
            </a:r>
            <a:endParaRPr lang="en-US" sz="3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79585"/>
              </p:ext>
            </p:extLst>
          </p:nvPr>
        </p:nvGraphicFramePr>
        <p:xfrm>
          <a:off x="1524000" y="1676400"/>
          <a:ext cx="6096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James D. McCalley 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Harpole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Professor of Electrical &amp; Computer Engineering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33752"/>
              </p:ext>
            </p:extLst>
          </p:nvPr>
        </p:nvGraphicFramePr>
        <p:xfrm>
          <a:off x="228600" y="2590800"/>
          <a:ext cx="8610600" cy="2334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5050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Acknowledgment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50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Trishna Das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Venkat Krishnan</a:t>
                      </a:r>
                    </a:p>
                  </a:txBody>
                  <a:tcPr>
                    <a:noFill/>
                  </a:tcPr>
                </a:tc>
              </a:tr>
              <a:tr h="40968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PhD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Student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Research Scientist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096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Funded in part by the US Department of Energy office of Electricity Delivery and Reliability, “Assessing Storage and Alternatives for Ancillary Service Provision under High Penetration of Variable Generation,”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2012-May 2013.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3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8753475" y="6553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40153C-7D00-45E7-9B43-8DC272A41218}" type="slidenum">
              <a:rPr lang="en-US" sz="1400">
                <a:latin typeface="Times New Roman" pitchFamily="18" charset="0"/>
              </a:rPr>
              <a:pPr eaLnBrk="1" hangingPunct="1"/>
              <a:t>10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8900"/>
            <a:ext cx="91440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mbria" pitchFamily="18" charset="0"/>
              </a:rPr>
              <a:t>So what is the problem?</a:t>
            </a:r>
            <a:endParaRPr lang="en-US" sz="4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1541" name="Rectangle 27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" y="830282"/>
            <a:ext cx="9115424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/>
              <a:t>Grids need efficient real-time energy markets;</a:t>
            </a:r>
          </a:p>
          <a:p>
            <a:r>
              <a:rPr lang="en-US" sz="2800" b="1" dirty="0" smtClean="0"/>
              <a:t>accurate day-ahead markets; </a:t>
            </a:r>
          </a:p>
          <a:p>
            <a:r>
              <a:rPr lang="en-US" sz="2800" b="1" dirty="0" smtClean="0"/>
              <a:t>and </a:t>
            </a:r>
            <a:r>
              <a:rPr lang="en-US" sz="2800" b="1" u="sng" dirty="0" smtClean="0"/>
              <a:t>grid services</a:t>
            </a:r>
            <a:r>
              <a:rPr lang="en-US" sz="2800" b="1" dirty="0" smtClean="0"/>
              <a:t>:</a:t>
            </a:r>
          </a:p>
          <a:p>
            <a:r>
              <a:rPr lang="en-US" sz="2800" b="1" dirty="0" smtClean="0">
                <a:sym typeface="Wingdings" pitchFamily="2" charset="2"/>
              </a:rPr>
              <a:t>	transient frequency control,</a:t>
            </a:r>
          </a:p>
          <a:p>
            <a:r>
              <a:rPr lang="en-US" sz="2800" b="1" dirty="0">
                <a:sym typeface="Wingdings" pitchFamily="2" charset="2"/>
              </a:rPr>
              <a:t>	</a:t>
            </a:r>
            <a:r>
              <a:rPr lang="en-US" sz="2800" b="1" dirty="0" smtClean="0">
                <a:sym typeface="Wingdings" pitchFamily="2" charset="2"/>
              </a:rPr>
              <a:t>	r</a:t>
            </a:r>
            <a:r>
              <a:rPr lang="en-US" sz="2800" b="1" dirty="0" smtClean="0"/>
              <a:t>egulation, load following, reserves, </a:t>
            </a:r>
          </a:p>
          <a:p>
            <a:r>
              <a:rPr lang="en-US" sz="2800" b="1" dirty="0" smtClean="0"/>
              <a:t>			congestion management, peak capacity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Wind provides energy but increases need</a:t>
            </a:r>
            <a:r>
              <a:rPr lang="en-US" sz="2800" b="1" dirty="0"/>
              <a:t> </a:t>
            </a:r>
            <a:r>
              <a:rPr lang="en-US" sz="2800" b="1" dirty="0" smtClean="0"/>
              <a:t>for grid services.</a:t>
            </a:r>
          </a:p>
          <a:p>
            <a:r>
              <a:rPr lang="en-US" sz="2800" b="1" dirty="0" smtClean="0"/>
              <a:t>Conventional gen provides all grid services.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Increased wind causes conventional gen displacement.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How to provide grid services when wind is high and conventional generation is low?</a:t>
            </a:r>
          </a:p>
        </p:txBody>
      </p:sp>
    </p:spTree>
    <p:extLst>
      <p:ext uri="{BB962C8B-B14F-4D97-AF65-F5344CB8AC3E}">
        <p14:creationId xmlns:p14="http://schemas.microsoft.com/office/powerpoint/2010/main" val="38971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8753475" y="6553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40153C-7D00-45E7-9B43-8DC272A41218}" type="slidenum">
              <a:rPr lang="en-US" sz="1400">
                <a:latin typeface="Times New Roman" pitchFamily="18" charset="0"/>
              </a:rPr>
              <a:pPr eaLnBrk="1" hangingPunct="1"/>
              <a:t>11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8900"/>
            <a:ext cx="91440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mbria" pitchFamily="18" charset="0"/>
              </a:rPr>
              <a:t>Regulation requirements increase</a:t>
            </a:r>
            <a:endParaRPr lang="en-US" sz="4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1541" name="Rectangle 27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16252"/>
            <a:ext cx="3505200" cy="41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81" y="647701"/>
            <a:ext cx="413649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825"/>
            <a:ext cx="6286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2828925" y="3841750"/>
            <a:ext cx="73025" cy="341312"/>
          </a:xfrm>
          <a:custGeom>
            <a:avLst/>
            <a:gdLst>
              <a:gd name="connsiteX0" fmla="*/ 0 w 73152"/>
              <a:gd name="connsiteY0" fmla="*/ 0 h 341376"/>
              <a:gd name="connsiteX1" fmla="*/ 73152 w 73152"/>
              <a:gd name="connsiteY1" fmla="*/ 341376 h 34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152" h="341376">
                <a:moveTo>
                  <a:pt x="0" y="0"/>
                </a:moveTo>
                <a:lnTo>
                  <a:pt x="73152" y="341376"/>
                </a:lnTo>
              </a:path>
            </a:pathLst>
          </a:cu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05113" y="3865562"/>
            <a:ext cx="96837" cy="815975"/>
          </a:xfrm>
          <a:custGeom>
            <a:avLst/>
            <a:gdLst>
              <a:gd name="connsiteX0" fmla="*/ 0 w 97536"/>
              <a:gd name="connsiteY0" fmla="*/ 0 h 816864"/>
              <a:gd name="connsiteX1" fmla="*/ 97536 w 97536"/>
              <a:gd name="connsiteY1" fmla="*/ 816864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36" h="816864">
                <a:moveTo>
                  <a:pt x="0" y="0"/>
                </a:moveTo>
                <a:lnTo>
                  <a:pt x="97536" y="816864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828925" y="4889500"/>
            <a:ext cx="109538" cy="377825"/>
          </a:xfrm>
          <a:custGeom>
            <a:avLst/>
            <a:gdLst>
              <a:gd name="connsiteX0" fmla="*/ 0 w 109728"/>
              <a:gd name="connsiteY0" fmla="*/ 377952 h 377952"/>
              <a:gd name="connsiteX1" fmla="*/ 109728 w 109728"/>
              <a:gd name="connsiteY1" fmla="*/ 0 h 37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28" h="377952">
                <a:moveTo>
                  <a:pt x="0" y="377952"/>
                </a:moveTo>
                <a:lnTo>
                  <a:pt x="109728" y="0"/>
                </a:ln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C2D-53E8-4074-894E-60690C8D87BE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618706"/>
              </p:ext>
            </p:extLst>
          </p:nvPr>
        </p:nvGraphicFramePr>
        <p:xfrm>
          <a:off x="0" y="1071978"/>
          <a:ext cx="9048909" cy="5587902"/>
        </p:xfrm>
        <a:graphic>
          <a:graphicData uri="http://schemas.openxmlformats.org/drawingml/2006/table">
            <a:tbl>
              <a:tblPr/>
              <a:tblGrid>
                <a:gridCol w="1371600"/>
                <a:gridCol w="516807"/>
                <a:gridCol w="515207"/>
                <a:gridCol w="550407"/>
                <a:gridCol w="548640"/>
                <a:gridCol w="548640"/>
                <a:gridCol w="384005"/>
                <a:gridCol w="460806"/>
                <a:gridCol w="460806"/>
                <a:gridCol w="460806"/>
                <a:gridCol w="537608"/>
                <a:gridCol w="384005"/>
                <a:gridCol w="537608"/>
                <a:gridCol w="537608"/>
                <a:gridCol w="548556"/>
                <a:gridCol w="685800"/>
              </a:tblGrid>
              <a:tr h="333343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Grid service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Grid technologies to improve grid performance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Osaka" pitchFamily="49" charset="-128"/>
                        </a:rPr>
                        <a:t>Control of variable wind &amp; solar</a:t>
                      </a:r>
                    </a:p>
                  </a:txBody>
                  <a:tcPr marL="52251" marR="5225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Increased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cnventional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generation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Osaka" pitchFamily="49" charset="-128"/>
                        </a:rPr>
                        <a:t>Storage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Osaka" pitchFamily="49" charset="-128"/>
                        </a:rPr>
                        <a:t>Load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Osaka" pitchFamily="49" charset="-128"/>
                        </a:rPr>
                        <a:t>Cntrl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Osaka" pitchFamily="49" charset="-128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Stoch-astic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SCUC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Dec fore-cast error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Wind plant remote trip (SPS)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Add HVDC  and utilize control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Add AC Transmission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Geo- diversity of wind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25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Inrtial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emu-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lation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Freq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reg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&amp;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rmping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control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DIR market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Spnng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/10 min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resrves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Avalble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Capcity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Shrt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-term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Bulk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Fast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Slow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Efficient real-time market (low market clearing prices)</a:t>
                      </a:r>
                    </a:p>
                  </a:txBody>
                  <a:tcPr marL="52251" marR="5225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Efficient day-ahead market (highly accurate conditions)</a:t>
                      </a:r>
                    </a:p>
                  </a:txBody>
                  <a:tcPr marL="52251" marR="5225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Transient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freq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control</a:t>
                      </a:r>
                    </a:p>
                  </a:txBody>
                  <a:tcPr marL="52251" marR="5225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Regulation (frequency control)</a:t>
                      </a:r>
                    </a:p>
                  </a:txBody>
                  <a:tcPr marL="52251" marR="5225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Load following (includes load leveling)</a:t>
                      </a:r>
                    </a:p>
                  </a:txBody>
                  <a:tcPr marL="52251" marR="5225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Managed transmission congestion</a:t>
                      </a:r>
                    </a:p>
                  </a:txBody>
                  <a:tcPr marL="52251" marR="5225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Peak capacity</a:t>
                      </a:r>
                    </a:p>
                  </a:txBody>
                  <a:tcPr marL="52251" marR="5225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0225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mbria" pitchFamily="18" charset="0"/>
              </a:rPr>
              <a:t>How much role should storage play within portfolio of technologies for high renewable penetration?</a:t>
            </a:r>
            <a:endParaRPr lang="en-US" sz="4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2819400"/>
            <a:ext cx="457200" cy="388620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0" y="1098550"/>
            <a:ext cx="9144000" cy="5073650"/>
          </a:xfrm>
        </p:spPr>
        <p:txBody>
          <a:bodyPr>
            <a:normAutofit lnSpcReduction="10000"/>
          </a:bodyPr>
          <a:lstStyle/>
          <a:p>
            <a:pPr marL="742950" indent="-742950" algn="just" eaLnBrk="1" hangingPunct="1">
              <a:buFont typeface="Arial" charset="0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Type 1: electric energy not input, not output </a:t>
            </a:r>
            <a:r>
              <a:rPr lang="en-US" sz="2400" dirty="0" smtClean="0">
                <a:solidFill>
                  <a:schemeClr val="tx1"/>
                </a:solidFill>
              </a:rPr>
              <a:t>Examples: are fossil fuels; also natural gas to produce ammonia to produce fertilizer to produce biofuels, all of which can be stored.</a:t>
            </a:r>
          </a:p>
          <a:p>
            <a:pPr marL="742950" indent="-742950" algn="just" eaLnBrk="1" hangingPunct="1">
              <a:buFont typeface="Arial" charset="0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Type 2: electric energy input, not output. </a:t>
            </a:r>
            <a:r>
              <a:rPr lang="en-US" sz="2400" dirty="0" smtClean="0">
                <a:solidFill>
                  <a:schemeClr val="tx1"/>
                </a:solidFill>
              </a:rPr>
              <a:t>Example: producing ice during off-peak periods for use in air conditioning during peak periods.</a:t>
            </a:r>
          </a:p>
          <a:p>
            <a:pPr marL="742950" indent="-742950" algn="just">
              <a:buFont typeface="Arial" charset="0"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Type </a:t>
            </a:r>
            <a:r>
              <a:rPr lang="en-US" sz="3600" b="1" dirty="0" smtClean="0">
                <a:solidFill>
                  <a:schemeClr val="tx1"/>
                </a:solidFill>
              </a:rPr>
              <a:t>3: </a:t>
            </a:r>
            <a:r>
              <a:rPr lang="en-US" sz="3600" b="1" dirty="0">
                <a:solidFill>
                  <a:schemeClr val="tx1"/>
                </a:solidFill>
              </a:rPr>
              <a:t>electric energy input, output.</a:t>
            </a:r>
          </a:p>
          <a:p>
            <a:pPr marL="742950" indent="-742950" algn="just" eaLnBrk="1" hangingPunct="1">
              <a:buFont typeface="Arial" charset="0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Type 4: electric energy not input, but output </a:t>
            </a:r>
            <a:r>
              <a:rPr lang="en-US" sz="2400" dirty="0" smtClean="0">
                <a:solidFill>
                  <a:schemeClr val="tx1"/>
                </a:solidFill>
              </a:rPr>
              <a:t>Examples: concentrated solar thermal generation utilizes solar energy to heat molten salt which is then used as a heat source for a steam-turbine process; hydrogen production via steam-reforming and then conversion to electricity via fuel cells.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8753475" y="6553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1CEA78-0471-44DD-8691-94996C5B6440}" type="slidenum">
              <a:rPr lang="en-US" sz="1400">
                <a:latin typeface="Times New Roman" pitchFamily="18" charset="0"/>
              </a:rPr>
              <a:pPr eaLnBrk="1" hangingPunct="1"/>
              <a:t>13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prstClr val="black"/>
                </a:solidFill>
                <a:latin typeface="Cambria" pitchFamily="18" charset="0"/>
              </a:rPr>
              <a:t>Storage </a:t>
            </a:r>
            <a:r>
              <a:rPr lang="en-US" sz="4800" b="1" dirty="0" smtClean="0">
                <a:solidFill>
                  <a:prstClr val="black"/>
                </a:solidFill>
                <a:latin typeface="Cambria" pitchFamily="18" charset="0"/>
              </a:rPr>
              <a:t>Classification – by I/O</a:t>
            </a:r>
            <a:endParaRPr lang="en-US" sz="4800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14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prstClr val="black"/>
                </a:solidFill>
                <a:latin typeface="Cambria" pitchFamily="18" charset="0"/>
              </a:rPr>
              <a:t>Storage </a:t>
            </a:r>
            <a:r>
              <a:rPr lang="en-US" sz="4400" b="1" dirty="0" smtClean="0">
                <a:solidFill>
                  <a:prstClr val="black"/>
                </a:solidFill>
                <a:latin typeface="Cambria" pitchFamily="18" charset="0"/>
              </a:rPr>
              <a:t>Classification – by capacity</a:t>
            </a:r>
            <a:endParaRPr lang="en-US" sz="4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0" y="1143000"/>
            <a:ext cx="3048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3000" b="1" u="sng" dirty="0" smtClean="0"/>
              <a:t>Bulk storage</a:t>
            </a:r>
            <a:r>
              <a:rPr lang="en-US" sz="3000" dirty="0" smtClean="0"/>
              <a:t>: Stores large quantities of energy and sustains power production across several hours.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90764"/>
              </p:ext>
            </p:extLst>
          </p:nvPr>
        </p:nvGraphicFramePr>
        <p:xfrm>
          <a:off x="304800" y="3611464"/>
          <a:ext cx="8610600" cy="2713136"/>
        </p:xfrm>
        <a:graphic>
          <a:graphicData uri="http://schemas.openxmlformats.org/drawingml/2006/table">
            <a:tbl>
              <a:tblPr firstRow="1" firstCol="1"/>
              <a:tblGrid>
                <a:gridCol w="1195303"/>
                <a:gridCol w="811624"/>
                <a:gridCol w="811624"/>
                <a:gridCol w="811624"/>
                <a:gridCol w="649299"/>
                <a:gridCol w="900166"/>
                <a:gridCol w="811624"/>
                <a:gridCol w="885408"/>
                <a:gridCol w="774734"/>
                <a:gridCol w="959194"/>
              </a:tblGrid>
              <a:tr h="200751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Batteries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Flywheels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Fuel Cells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Thermal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Storage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SMES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Super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Capacitors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Pumped Hydro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Compressed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Air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</a:tr>
              <a:tr h="22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NaS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Lead Acid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86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Power Density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Excellent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Excellent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6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Energy Density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Excellent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170 kWh/m3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Very Good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40 kWh/m3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Fair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Excellent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Fair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Recharge Time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Excellent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Fair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Excellent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Excellent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Fair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Fair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6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Dynamic Response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ms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ms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ms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1s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mins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ms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Less than 1 min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Less than 3 min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Less than 10 min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Cost/kW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$1800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$120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$100 -$300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$4000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$600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$975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$120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$1000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$400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7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Round Trip Efficiency %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89-92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85-90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Depends on Storage medium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90-95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70-85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70+</a:t>
                      </a: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838200" y="1524000"/>
            <a:ext cx="46355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3000" b="1" u="sng" dirty="0" smtClean="0"/>
              <a:t>Short-term storage</a:t>
            </a:r>
            <a:r>
              <a:rPr lang="en-US" sz="3000" dirty="0" smtClean="0"/>
              <a:t>: </a:t>
            </a:r>
            <a:r>
              <a:rPr lang="en-US" sz="3000" dirty="0"/>
              <a:t>H</a:t>
            </a:r>
            <a:r>
              <a:rPr lang="en-US" sz="3000" dirty="0" smtClean="0"/>
              <a:t>igh ramp rates - instantaneously responds to net-load fluctuations, but with sub-hourly energy sustaining capacity.</a:t>
            </a:r>
          </a:p>
        </p:txBody>
      </p:sp>
      <p:sp>
        <p:nvSpPr>
          <p:cNvPr id="2" name="Right Brace 1"/>
          <p:cNvSpPr/>
          <p:nvPr/>
        </p:nvSpPr>
        <p:spPr>
          <a:xfrm rot="16200000">
            <a:off x="7772400" y="2451098"/>
            <a:ext cx="533400" cy="16002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16200000">
            <a:off x="4083048" y="425448"/>
            <a:ext cx="520703" cy="56388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05850" y="6356350"/>
            <a:ext cx="36195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15</a:t>
            </a:fld>
            <a:endParaRPr lang="en-US" dirty="0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300" b="1" dirty="0" smtClean="0">
                <a:solidFill>
                  <a:prstClr val="black"/>
                </a:solidFill>
                <a:latin typeface="Cambria" pitchFamily="18" charset="0"/>
              </a:rPr>
              <a:t>Three types of storage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57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09650"/>
            <a:ext cx="34385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9600"/>
            <a:ext cx="556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Compressed Air Energy Storage (CAES)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6096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Flywheel</a:t>
            </a:r>
            <a:endParaRPr lang="en-US" sz="2600" b="1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267200"/>
            <a:ext cx="64198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4726464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Batteries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very readable summary of storage technologies, see P. </a:t>
            </a:r>
            <a:r>
              <a:rPr lang="en-US" sz="1600" dirty="0" err="1" smtClean="0"/>
              <a:t>Parfomak</a:t>
            </a:r>
            <a:r>
              <a:rPr lang="en-US" sz="1600" dirty="0" smtClean="0"/>
              <a:t>, “Energy storage for power grids and electric transportation: a technology assessment,” Congressional Research Service, March, 2012, at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www.fas.org/sgp/crs/misc/R42455.pdf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72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47554" y="4038601"/>
            <a:ext cx="2700446" cy="1833264"/>
          </a:xfrm>
          <a:prstGeom prst="rect">
            <a:avLst/>
          </a:prstGeom>
          <a:solidFill>
            <a:srgbClr val="FFFF00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93805" y="4115075"/>
            <a:ext cx="3187995" cy="1371325"/>
          </a:xfrm>
          <a:prstGeom prst="rect">
            <a:avLst/>
          </a:prstGeom>
          <a:solidFill>
            <a:srgbClr val="FFFF00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05600" y="4021015"/>
            <a:ext cx="2157046" cy="1456455"/>
          </a:xfrm>
          <a:prstGeom prst="rect">
            <a:avLst/>
          </a:prstGeom>
          <a:solidFill>
            <a:srgbClr val="FFFF00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38400" y="1295400"/>
            <a:ext cx="2089297" cy="878958"/>
          </a:xfrm>
          <a:prstGeom prst="rect">
            <a:avLst/>
          </a:prstGeom>
          <a:solidFill>
            <a:srgbClr val="FFFF00"/>
          </a:solidFill>
          <a:ln w="5715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38400" y="2169042"/>
            <a:ext cx="2089297" cy="878958"/>
          </a:xfrm>
          <a:prstGeom prst="rect">
            <a:avLst/>
          </a:prstGeom>
          <a:solidFill>
            <a:srgbClr val="FFFF00"/>
          </a:solidFill>
          <a:ln w="5715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40103" y="2169042"/>
            <a:ext cx="2089297" cy="878958"/>
          </a:xfrm>
          <a:prstGeom prst="rect">
            <a:avLst/>
          </a:prstGeom>
          <a:solidFill>
            <a:srgbClr val="FFFF00"/>
          </a:solidFill>
          <a:ln w="5715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27698" y="1295400"/>
            <a:ext cx="2089297" cy="878958"/>
          </a:xfrm>
          <a:prstGeom prst="rect">
            <a:avLst/>
          </a:prstGeom>
          <a:solidFill>
            <a:srgbClr val="FFFF00"/>
          </a:solidFill>
          <a:ln w="5715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4036618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CAES, PHS, </a:t>
            </a:r>
            <a:r>
              <a:rPr lang="en-US" sz="1400" b="1" dirty="0" smtClean="0">
                <a:solidFill>
                  <a:srgbClr val="C00000"/>
                </a:solidFill>
              </a:rPr>
              <a:t>large </a:t>
            </a:r>
            <a:r>
              <a:rPr lang="en-US" sz="1400" b="1" dirty="0">
                <a:solidFill>
                  <a:srgbClr val="C00000"/>
                </a:solidFill>
              </a:rPr>
              <a:t>c</a:t>
            </a:r>
            <a:r>
              <a:rPr lang="en-US" sz="1400" b="1" dirty="0" smtClean="0">
                <a:solidFill>
                  <a:srgbClr val="C00000"/>
                </a:solidFill>
              </a:rPr>
              <a:t>apacity batteries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4038600"/>
            <a:ext cx="331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Flywheel, </a:t>
            </a:r>
            <a:r>
              <a:rPr lang="en-US" sz="1400" b="1" dirty="0" smtClean="0">
                <a:solidFill>
                  <a:srgbClr val="C00000"/>
                </a:solidFill>
              </a:rPr>
              <a:t>SMES, small capacity batteries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4191000"/>
            <a:ext cx="2395646" cy="168284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211655" rIns="113792" bIns="113792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Regulation-Up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Discharge </a:t>
            </a: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Increase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Regulation-Down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Charge Decrease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4036618"/>
            <a:ext cx="2133600" cy="30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Conventional </a:t>
            </a:r>
            <a:r>
              <a:rPr lang="en-US" sz="1400" b="1" dirty="0" smtClean="0">
                <a:solidFill>
                  <a:srgbClr val="C00000"/>
                </a:solidFill>
              </a:rPr>
              <a:t>generator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72154" y="4260753"/>
            <a:ext cx="2395646" cy="168284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211655" rIns="113792" bIns="113792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Regulation-Up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Discharge Increase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Regulation-Down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Discharge Decrease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581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4-Quadrant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358586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2-Quadrant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16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700" dirty="0">
                <a:solidFill>
                  <a:prstClr val="black"/>
                </a:solidFill>
                <a:latin typeface="Cambria" pitchFamily="18" charset="0"/>
              </a:rPr>
              <a:t>Storage </a:t>
            </a:r>
            <a:r>
              <a:rPr lang="en-US" sz="3700" dirty="0" smtClean="0">
                <a:solidFill>
                  <a:prstClr val="black"/>
                </a:solidFill>
                <a:latin typeface="Cambria" pitchFamily="18" charset="0"/>
              </a:rPr>
              <a:t>classification – by operational modes </a:t>
            </a:r>
          </a:p>
        </p:txBody>
      </p:sp>
      <p:sp>
        <p:nvSpPr>
          <p:cNvPr id="2" name="Freeform 1"/>
          <p:cNvSpPr/>
          <p:nvPr/>
        </p:nvSpPr>
        <p:spPr>
          <a:xfrm>
            <a:off x="4527698" y="1295400"/>
            <a:ext cx="10632" cy="1828800"/>
          </a:xfrm>
          <a:custGeom>
            <a:avLst/>
            <a:gdLst>
              <a:gd name="connsiteX0" fmla="*/ 0 w 10632"/>
              <a:gd name="connsiteY0" fmla="*/ 0 h 3232298"/>
              <a:gd name="connsiteX1" fmla="*/ 10632 w 10632"/>
              <a:gd name="connsiteY1" fmla="*/ 3232298 h 323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2" h="3232298">
                <a:moveTo>
                  <a:pt x="0" y="0"/>
                </a:moveTo>
                <a:lnTo>
                  <a:pt x="10632" y="3232298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438400" y="2163726"/>
            <a:ext cx="4178595" cy="10632"/>
          </a:xfrm>
          <a:custGeom>
            <a:avLst/>
            <a:gdLst>
              <a:gd name="connsiteX0" fmla="*/ 0 w 4178595"/>
              <a:gd name="connsiteY0" fmla="*/ 10632 h 10632"/>
              <a:gd name="connsiteX1" fmla="*/ 4178595 w 4178595"/>
              <a:gd name="connsiteY1" fmla="*/ 0 h 10632"/>
              <a:gd name="connsiteX2" fmla="*/ 4178595 w 4178595"/>
              <a:gd name="connsiteY2" fmla="*/ 0 h 1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8595" h="10632">
                <a:moveTo>
                  <a:pt x="0" y="10632"/>
                </a:moveTo>
                <a:lnTo>
                  <a:pt x="4178595" y="0"/>
                </a:lnTo>
                <a:lnTo>
                  <a:pt x="4178595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1828800"/>
            <a:ext cx="132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SET POINT, CHARGING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1828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SET POINT, DISCHARGING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38230" y="762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REGULATION UP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33800" y="3048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REGULATION DOWN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131312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Increase discharging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13348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Decrease charging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9200" y="1295400"/>
            <a:ext cx="1371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667000" y="1295400"/>
            <a:ext cx="1371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43200" y="23254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Increase charging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667000" y="2286000"/>
            <a:ext cx="1371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29200" y="230372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Decrease discharging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029200" y="2286000"/>
            <a:ext cx="1371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29000" y="5477470"/>
            <a:ext cx="367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Short-term storage has little energy arbitrage potential; therefore no reason to be charging while providing RU or discharging while providing RD.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3429000" y="4038600"/>
            <a:ext cx="5433646" cy="0"/>
          </a:xfrm>
          <a:custGeom>
            <a:avLst/>
            <a:gdLst>
              <a:gd name="connsiteX0" fmla="*/ 0 w 5433646"/>
              <a:gd name="connsiteY0" fmla="*/ 0 h 0"/>
              <a:gd name="connsiteX1" fmla="*/ 5433646 w 543364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33646">
                <a:moveTo>
                  <a:pt x="0" y="0"/>
                </a:moveTo>
                <a:lnTo>
                  <a:pt x="5433646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86862" y="4021015"/>
            <a:ext cx="2418244" cy="0"/>
          </a:xfrm>
          <a:custGeom>
            <a:avLst/>
            <a:gdLst>
              <a:gd name="connsiteX0" fmla="*/ 2532184 w 2532184"/>
              <a:gd name="connsiteY0" fmla="*/ 0 h 0"/>
              <a:gd name="connsiteX1" fmla="*/ 0 w 253218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32184">
                <a:moveTo>
                  <a:pt x="2532184" y="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3400" y="4114800"/>
            <a:ext cx="2287849" cy="168284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211655" rIns="113792" bIns="113792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Regulation-Up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Discharge Increase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Charge Decrease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Regulation-Down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Discharge Decrease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Charge Increase</a:t>
            </a:r>
          </a:p>
        </p:txBody>
      </p:sp>
    </p:spTree>
    <p:extLst>
      <p:ext uri="{BB962C8B-B14F-4D97-AF65-F5344CB8AC3E}">
        <p14:creationId xmlns:p14="http://schemas.microsoft.com/office/powerpoint/2010/main" val="35699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7" grpId="1" animBg="1"/>
      <p:bldP spid="4" grpId="0" animBg="1"/>
      <p:bldP spid="4" grpId="1" animBg="1"/>
      <p:bldP spid="33" grpId="0" animBg="1"/>
      <p:bldP spid="32" grpId="0" animBg="1"/>
      <p:bldP spid="31" grpId="0" animBg="1"/>
      <p:bldP spid="31" grpId="1" animBg="1"/>
      <p:bldP spid="31" grpId="2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17101" t="21797" r="12318" b="22319"/>
          <a:stretch>
            <a:fillRect/>
          </a:stretch>
        </p:blipFill>
        <p:spPr bwMode="auto">
          <a:xfrm>
            <a:off x="3107530" y="228600"/>
            <a:ext cx="603646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17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6388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 smtClean="0">
                <a:solidFill>
                  <a:schemeClr val="tx1"/>
                </a:solidFill>
                <a:latin typeface="Cambria" pitchFamily="18" charset="0"/>
              </a:rPr>
              <a:t>Developed storage model</a:t>
            </a:r>
            <a:endParaRPr lang="en-US" sz="38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29018"/>
              </p:ext>
            </p:extLst>
          </p:nvPr>
        </p:nvGraphicFramePr>
        <p:xfrm>
          <a:off x="0" y="3657600"/>
          <a:ext cx="9144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SOME LIMITATIONS OF PUBLISHED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MODELS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CAPABILITIES OF DEVELOPED MODEL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Price-taker/self-scheduler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 market participant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Models energy arbitrage</a:t>
                      </a:r>
                      <a:r>
                        <a:rPr lang="en-US" baseline="0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Also</a:t>
                      </a:r>
                      <a:r>
                        <a:rPr lang="en-US" baseline="0" dirty="0" smtClean="0"/>
                        <a:t> models ancillary services (AS)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Models</a:t>
                      </a:r>
                      <a:r>
                        <a:rPr lang="en-US" baseline="0" dirty="0" smtClean="0"/>
                        <a:t> only discharging side of 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Models discharging &amp; charging sides of 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Models only charging-RD</a:t>
                      </a:r>
                      <a:r>
                        <a:rPr lang="en-US" baseline="0" dirty="0" smtClean="0"/>
                        <a:t> &amp; discharging-RU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Models charging-RD/RU &amp;</a:t>
                      </a:r>
                      <a:r>
                        <a:rPr lang="en-US" baseline="0" dirty="0" smtClean="0"/>
                        <a:t> discharging-RD/RU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Models</a:t>
                      </a:r>
                      <a:r>
                        <a:rPr lang="en-US" baseline="0" dirty="0" smtClean="0"/>
                        <a:t> reservoir limits for only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Models reservoir limits for AS</a:t>
                      </a:r>
                      <a:r>
                        <a:rPr lang="en-US" baseline="0" dirty="0" smtClean="0"/>
                        <a:t> commitments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used for smaller dispatch interval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Adapts</a:t>
                      </a:r>
                      <a:r>
                        <a:rPr lang="en-US" baseline="0" dirty="0" smtClean="0"/>
                        <a:t> to smaller dispatch interval (e.g., 5 min)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600"/>
            <a:ext cx="318373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05400"/>
            <a:ext cx="9144000" cy="11430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73825"/>
            <a:ext cx="3810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18</a:t>
            </a:fld>
            <a:endParaRPr lang="en-US" dirty="0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Test system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914400"/>
            <a:ext cx="6583680" cy="5029200"/>
            <a:chOff x="274320" y="914400"/>
            <a:chExt cx="6583680" cy="50292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" y="914400"/>
              <a:ext cx="6583680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2171700" y="925324"/>
              <a:ext cx="1638300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300" b="1" dirty="0" smtClean="0"/>
                <a:t>STORAGE</a:t>
              </a:r>
              <a:endParaRPr lang="en-US" sz="23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124200" y="1232489"/>
              <a:ext cx="222250" cy="724898"/>
            </a:xfrm>
            <a:custGeom>
              <a:avLst/>
              <a:gdLst>
                <a:gd name="connsiteX0" fmla="*/ 0 w 1505243"/>
                <a:gd name="connsiteY0" fmla="*/ 0 h 844062"/>
                <a:gd name="connsiteX1" fmla="*/ 1505243 w 1505243"/>
                <a:gd name="connsiteY1" fmla="*/ 844062 h 84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5243" h="844062">
                  <a:moveTo>
                    <a:pt x="0" y="0"/>
                  </a:moveTo>
                  <a:lnTo>
                    <a:pt x="1505243" y="844062"/>
                  </a:lnTo>
                </a:path>
              </a:pathLst>
            </a:custGeom>
            <a:noFill/>
            <a:ln w="762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477000" y="3810000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3405 </a:t>
            </a:r>
            <a:r>
              <a:rPr lang="en-US" b="1" dirty="0"/>
              <a:t>MW of installed </a:t>
            </a:r>
            <a:r>
              <a:rPr lang="en-US" b="1" dirty="0" smtClean="0"/>
              <a:t>gen </a:t>
            </a:r>
            <a:r>
              <a:rPr lang="en-US" b="1" dirty="0"/>
              <a:t>capacity (w/o wind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r>
              <a:rPr lang="en-US" b="1" dirty="0" smtClean="0"/>
              <a:t>2490 </a:t>
            </a:r>
            <a:r>
              <a:rPr lang="en-US" b="1" dirty="0"/>
              <a:t>MW of peak load </a:t>
            </a:r>
          </a:p>
        </p:txBody>
      </p:sp>
    </p:spTree>
    <p:extLst>
      <p:ext uri="{BB962C8B-B14F-4D97-AF65-F5344CB8AC3E}">
        <p14:creationId xmlns:p14="http://schemas.microsoft.com/office/powerpoint/2010/main" val="7934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19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533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prstClr val="black"/>
                </a:solidFill>
                <a:latin typeface="Cambria" pitchFamily="18" charset="0"/>
              </a:rPr>
              <a:t>Model: 2 multi-period optimizations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19200"/>
            <a:ext cx="1447800" cy="9144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1219200"/>
            <a:ext cx="1447800" cy="9144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1219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…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7090064" y="1219200"/>
            <a:ext cx="1447800" cy="9144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2133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SYSTEM EQUATIONS  </a:t>
            </a:r>
          </a:p>
          <a:p>
            <a:pPr algn="ctr"/>
            <a:r>
              <a:rPr lang="en-US" sz="1200" b="1" dirty="0" smtClean="0"/>
              <a:t>FOR t=1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213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SYSTEM EQUATIONS  FOR t=2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685800"/>
            <a:ext cx="8686800" cy="19050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3542" y="609600"/>
            <a:ext cx="8317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48-hour Mixed Integer Program</a:t>
            </a:r>
            <a:r>
              <a:rPr lang="en-US" sz="4000" b="1" dirty="0"/>
              <a:t> </a:t>
            </a:r>
            <a:r>
              <a:rPr lang="en-US" sz="4000" b="1" dirty="0" smtClean="0"/>
              <a:t>(MIP)</a:t>
            </a:r>
            <a:endParaRPr lang="en-US" sz="4000" b="1" dirty="0"/>
          </a:p>
        </p:txBody>
      </p:sp>
      <p:sp>
        <p:nvSpPr>
          <p:cNvPr id="18" name="Freeform 17"/>
          <p:cNvSpPr/>
          <p:nvPr/>
        </p:nvSpPr>
        <p:spPr>
          <a:xfrm>
            <a:off x="1672936" y="1399309"/>
            <a:ext cx="2182091" cy="0"/>
          </a:xfrm>
          <a:custGeom>
            <a:avLst/>
            <a:gdLst>
              <a:gd name="connsiteX0" fmla="*/ 0 w 2182091"/>
              <a:gd name="connsiteY0" fmla="*/ 0 h 0"/>
              <a:gd name="connsiteX1" fmla="*/ 2182091 w 21820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2091">
                <a:moveTo>
                  <a:pt x="0" y="0"/>
                </a:moveTo>
                <a:lnTo>
                  <a:pt x="2182091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19" name="Freeform 18"/>
          <p:cNvSpPr/>
          <p:nvPr/>
        </p:nvSpPr>
        <p:spPr>
          <a:xfrm>
            <a:off x="1676400" y="1676400"/>
            <a:ext cx="2182091" cy="0"/>
          </a:xfrm>
          <a:custGeom>
            <a:avLst/>
            <a:gdLst>
              <a:gd name="connsiteX0" fmla="*/ 0 w 2182091"/>
              <a:gd name="connsiteY0" fmla="*/ 0 h 0"/>
              <a:gd name="connsiteX1" fmla="*/ 2182091 w 21820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2091">
                <a:moveTo>
                  <a:pt x="0" y="0"/>
                </a:moveTo>
                <a:lnTo>
                  <a:pt x="2182091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20" name="Freeform 19"/>
          <p:cNvSpPr/>
          <p:nvPr/>
        </p:nvSpPr>
        <p:spPr>
          <a:xfrm>
            <a:off x="1679864" y="1981200"/>
            <a:ext cx="2182091" cy="0"/>
          </a:xfrm>
          <a:custGeom>
            <a:avLst/>
            <a:gdLst>
              <a:gd name="connsiteX0" fmla="*/ 0 w 2182091"/>
              <a:gd name="connsiteY0" fmla="*/ 0 h 0"/>
              <a:gd name="connsiteX1" fmla="*/ 2182091 w 21820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2091">
                <a:moveTo>
                  <a:pt x="0" y="0"/>
                </a:moveTo>
                <a:lnTo>
                  <a:pt x="2182091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21" name="TextBox 20"/>
          <p:cNvSpPr txBox="1"/>
          <p:nvPr/>
        </p:nvSpPr>
        <p:spPr>
          <a:xfrm>
            <a:off x="1828800" y="1143000"/>
            <a:ext cx="1905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Unit status constraints</a:t>
            </a:r>
            <a:endParaRPr lang="en-US" sz="13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1444823"/>
            <a:ext cx="20539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Unit ramping constraints</a:t>
            </a:r>
            <a:endParaRPr lang="en-US" sz="13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79863" y="1752600"/>
            <a:ext cx="21751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Reservoir update constraint</a:t>
            </a:r>
            <a:endParaRPr lang="en-US" sz="1300" b="1" dirty="0"/>
          </a:p>
        </p:txBody>
      </p:sp>
      <p:sp>
        <p:nvSpPr>
          <p:cNvPr id="24" name="Rectangle 23"/>
          <p:cNvSpPr/>
          <p:nvPr/>
        </p:nvSpPr>
        <p:spPr>
          <a:xfrm>
            <a:off x="228600" y="4114800"/>
            <a:ext cx="1447800" cy="9144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86200" y="4114800"/>
            <a:ext cx="1447800" cy="9144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0" y="4114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…</a:t>
            </a:r>
            <a:endParaRPr lang="en-US" sz="4000" b="1" dirty="0"/>
          </a:p>
        </p:txBody>
      </p:sp>
      <p:sp>
        <p:nvSpPr>
          <p:cNvPr id="29" name="Rectangle 28"/>
          <p:cNvSpPr/>
          <p:nvPr/>
        </p:nvSpPr>
        <p:spPr>
          <a:xfrm>
            <a:off x="7162800" y="4114800"/>
            <a:ext cx="1447800" cy="9144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6200" y="3581400"/>
            <a:ext cx="8763000" cy="19050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19200" y="3505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48-hour Linear Program (LP)</a:t>
            </a:r>
            <a:endParaRPr lang="en-US" sz="4000" b="1" dirty="0"/>
          </a:p>
        </p:txBody>
      </p:sp>
      <p:sp>
        <p:nvSpPr>
          <p:cNvPr id="36" name="Freeform 35"/>
          <p:cNvSpPr/>
          <p:nvPr/>
        </p:nvSpPr>
        <p:spPr>
          <a:xfrm>
            <a:off x="1679864" y="4876800"/>
            <a:ext cx="2182091" cy="0"/>
          </a:xfrm>
          <a:custGeom>
            <a:avLst/>
            <a:gdLst>
              <a:gd name="connsiteX0" fmla="*/ 0 w 2182091"/>
              <a:gd name="connsiteY0" fmla="*/ 0 h 0"/>
              <a:gd name="connsiteX1" fmla="*/ 2182091 w 21820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2091">
                <a:moveTo>
                  <a:pt x="0" y="0"/>
                </a:moveTo>
                <a:lnTo>
                  <a:pt x="2182091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37" name="TextBox 36"/>
          <p:cNvSpPr txBox="1"/>
          <p:nvPr/>
        </p:nvSpPr>
        <p:spPr>
          <a:xfrm>
            <a:off x="1679863" y="4584412"/>
            <a:ext cx="21751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Reservoir update constraint</a:t>
            </a:r>
            <a:endParaRPr lang="en-US" sz="1300" b="1" dirty="0"/>
          </a:p>
        </p:txBody>
      </p:sp>
      <p:sp>
        <p:nvSpPr>
          <p:cNvPr id="38" name="Freeform 37"/>
          <p:cNvSpPr/>
          <p:nvPr/>
        </p:nvSpPr>
        <p:spPr>
          <a:xfrm>
            <a:off x="5330536" y="1378527"/>
            <a:ext cx="592282" cy="0"/>
          </a:xfrm>
          <a:custGeom>
            <a:avLst/>
            <a:gdLst>
              <a:gd name="connsiteX0" fmla="*/ 0 w 592282"/>
              <a:gd name="connsiteY0" fmla="*/ 0 h 0"/>
              <a:gd name="connsiteX1" fmla="*/ 592282 w 59228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282">
                <a:moveTo>
                  <a:pt x="0" y="0"/>
                </a:moveTo>
                <a:lnTo>
                  <a:pt x="592282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51318" y="1676400"/>
            <a:ext cx="592282" cy="0"/>
          </a:xfrm>
          <a:custGeom>
            <a:avLst/>
            <a:gdLst>
              <a:gd name="connsiteX0" fmla="*/ 0 w 592282"/>
              <a:gd name="connsiteY0" fmla="*/ 0 h 0"/>
              <a:gd name="connsiteX1" fmla="*/ 592282 w 59228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282">
                <a:moveTo>
                  <a:pt x="0" y="0"/>
                </a:moveTo>
                <a:lnTo>
                  <a:pt x="592282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334000" y="1981200"/>
            <a:ext cx="592282" cy="0"/>
          </a:xfrm>
          <a:custGeom>
            <a:avLst/>
            <a:gdLst>
              <a:gd name="connsiteX0" fmla="*/ 0 w 592282"/>
              <a:gd name="connsiteY0" fmla="*/ 0 h 0"/>
              <a:gd name="connsiteX1" fmla="*/ 592282 w 59228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282">
                <a:moveTo>
                  <a:pt x="0" y="0"/>
                </a:moveTo>
                <a:lnTo>
                  <a:pt x="592282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477000" y="1371600"/>
            <a:ext cx="592282" cy="0"/>
          </a:xfrm>
          <a:custGeom>
            <a:avLst/>
            <a:gdLst>
              <a:gd name="connsiteX0" fmla="*/ 0 w 592282"/>
              <a:gd name="connsiteY0" fmla="*/ 0 h 0"/>
              <a:gd name="connsiteX1" fmla="*/ 592282 w 59228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282">
                <a:moveTo>
                  <a:pt x="0" y="0"/>
                </a:moveTo>
                <a:lnTo>
                  <a:pt x="592282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497782" y="1669473"/>
            <a:ext cx="592282" cy="0"/>
          </a:xfrm>
          <a:custGeom>
            <a:avLst/>
            <a:gdLst>
              <a:gd name="connsiteX0" fmla="*/ 0 w 592282"/>
              <a:gd name="connsiteY0" fmla="*/ 0 h 0"/>
              <a:gd name="connsiteX1" fmla="*/ 592282 w 59228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282">
                <a:moveTo>
                  <a:pt x="0" y="0"/>
                </a:moveTo>
                <a:lnTo>
                  <a:pt x="592282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764233" y="2590800"/>
            <a:ext cx="1865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statuses,  dispatch levels, AS commitments  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>
            <a:off x="4343400" y="2590800"/>
            <a:ext cx="436141" cy="954163"/>
          </a:xfrm>
          <a:prstGeom prst="downArrow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840433" y="5638800"/>
            <a:ext cx="2093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dispatch levels, AS commitments,  LMPs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>
          <a:xfrm>
            <a:off x="4343400" y="5486400"/>
            <a:ext cx="436141" cy="954163"/>
          </a:xfrm>
          <a:prstGeom prst="downArrow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334000" y="4876800"/>
            <a:ext cx="592282" cy="0"/>
          </a:xfrm>
          <a:custGeom>
            <a:avLst/>
            <a:gdLst>
              <a:gd name="connsiteX0" fmla="*/ 0 w 592282"/>
              <a:gd name="connsiteY0" fmla="*/ 0 h 0"/>
              <a:gd name="connsiteX1" fmla="*/ 592282 w 59228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282">
                <a:moveTo>
                  <a:pt x="0" y="0"/>
                </a:moveTo>
                <a:lnTo>
                  <a:pt x="592282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010400" y="213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SYSTEM EQUATIONS  FOR t=48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502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SYSTEM EQUATIONS  </a:t>
            </a:r>
          </a:p>
          <a:p>
            <a:pPr algn="ctr"/>
            <a:r>
              <a:rPr lang="en-US" sz="1200" b="1" dirty="0" smtClean="0"/>
              <a:t>FOR t=1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0000" y="5029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SYSTEM EQUATIONS  FOR t=2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0400" y="5029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SYSTEM EQUATIONS  FOR t=576</a:t>
            </a:r>
          </a:p>
        </p:txBody>
      </p:sp>
      <p:sp>
        <p:nvSpPr>
          <p:cNvPr id="56" name="Freeform 55"/>
          <p:cNvSpPr/>
          <p:nvPr/>
        </p:nvSpPr>
        <p:spPr>
          <a:xfrm>
            <a:off x="6477000" y="1981200"/>
            <a:ext cx="592282" cy="0"/>
          </a:xfrm>
          <a:custGeom>
            <a:avLst/>
            <a:gdLst>
              <a:gd name="connsiteX0" fmla="*/ 0 w 592282"/>
              <a:gd name="connsiteY0" fmla="*/ 0 h 0"/>
              <a:gd name="connsiteX1" fmla="*/ 592282 w 59228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282">
                <a:moveTo>
                  <a:pt x="0" y="0"/>
                </a:moveTo>
                <a:lnTo>
                  <a:pt x="592282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553200" y="4876800"/>
            <a:ext cx="592282" cy="0"/>
          </a:xfrm>
          <a:custGeom>
            <a:avLst/>
            <a:gdLst>
              <a:gd name="connsiteX0" fmla="*/ 0 w 592282"/>
              <a:gd name="connsiteY0" fmla="*/ 0 h 0"/>
              <a:gd name="connsiteX1" fmla="*/ 592282 w 59228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282">
                <a:moveTo>
                  <a:pt x="0" y="0"/>
                </a:moveTo>
                <a:lnTo>
                  <a:pt x="592282" y="0"/>
                </a:ln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2" y="1289194"/>
            <a:ext cx="1306658" cy="7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42" y="1301606"/>
            <a:ext cx="1306658" cy="7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1306658" cy="7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42" y="4197206"/>
            <a:ext cx="1306658" cy="7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1306658" cy="7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84794"/>
            <a:ext cx="1306658" cy="7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657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“production-cost” model to simulate days, weeks, 1 year of power system operation.</a:t>
            </a:r>
          </a:p>
        </p:txBody>
      </p:sp>
    </p:spTree>
    <p:extLst>
      <p:ext uri="{BB962C8B-B14F-4D97-AF65-F5344CB8AC3E}">
        <p14:creationId xmlns:p14="http://schemas.microsoft.com/office/powerpoint/2010/main" val="38368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6" grpId="0" animBg="1"/>
      <p:bldP spid="28" grpId="0"/>
      <p:bldP spid="29" grpId="0" animBg="1"/>
      <p:bldP spid="34" grpId="0" animBg="1"/>
      <p:bldP spid="35" grpId="0"/>
      <p:bldP spid="36" grpId="0" animBg="1"/>
      <p:bldP spid="37" grpId="0"/>
      <p:bldP spid="46" grpId="0"/>
      <p:bldP spid="47" grpId="0" animBg="1"/>
      <p:bldP spid="49" grpId="0" animBg="1"/>
      <p:bldP spid="51" grpId="0"/>
      <p:bldP spid="52" grpId="0"/>
      <p:bldP spid="54" grpId="0"/>
      <p:bldP spid="57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7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Electric Power and Energy Systems Group</a:t>
            </a:r>
            <a:endParaRPr lang="en-US" sz="3700" b="1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7" name="Picture 2" descr="ajjara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437" y="990600"/>
            <a:ext cx="13763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38600" y="28956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Venkat Ajjarapu</a:t>
            </a:r>
          </a:p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Voltage security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239000" y="5510213"/>
            <a:ext cx="1981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Siddhartha Khaitan</a:t>
            </a:r>
          </a:p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Numerical methods for dynamics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38800" y="5527675"/>
            <a:ext cx="18718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Jim McCalley</a:t>
            </a:r>
          </a:p>
          <a:p>
            <a:pPr algn="ctr">
              <a:buFont typeface="Monotype Sorts"/>
              <a:buNone/>
            </a:pPr>
            <a:r>
              <a:rPr lang="en-US" sz="1400" b="1" dirty="0">
                <a:latin typeface="Tahoma" pitchFamily="34" charset="0"/>
              </a:rPr>
              <a:t>P</a:t>
            </a:r>
            <a:r>
              <a:rPr lang="en-US" sz="1400" b="1" dirty="0" smtClean="0">
                <a:latin typeface="Tahoma" pitchFamily="34" charset="0"/>
              </a:rPr>
              <a:t>lanning, wind,</a:t>
            </a:r>
          </a:p>
          <a:p>
            <a:pPr algn="ctr">
              <a:buFont typeface="Monotype Sorts"/>
              <a:buNone/>
            </a:pPr>
            <a:r>
              <a:rPr lang="en-US" sz="1400" b="1" dirty="0">
                <a:latin typeface="Tahoma" pitchFamily="34" charset="0"/>
              </a:rPr>
              <a:t>d</a:t>
            </a:r>
            <a:r>
              <a:rPr lang="en-US" sz="1400" b="1" dirty="0" smtClean="0">
                <a:latin typeface="Tahoma" pitchFamily="34" charset="0"/>
              </a:rPr>
              <a:t>ynamics, storage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4576" y="5543550"/>
            <a:ext cx="1452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Colin Christy</a:t>
            </a:r>
          </a:p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EPRC Director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968500" y="2849563"/>
            <a:ext cx="2070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Monotype Sorts"/>
              <a:buNone/>
            </a:pPr>
            <a:r>
              <a:rPr lang="en-US" sz="1600" b="1" dirty="0" smtClean="0"/>
              <a:t>Dionysios Aliprantis</a:t>
            </a:r>
          </a:p>
          <a:p>
            <a:pPr algn="ctr">
              <a:buFont typeface="Monotype Sorts"/>
              <a:buNone/>
            </a:pPr>
            <a:r>
              <a:rPr lang="en-US" sz="1600" b="1" dirty="0" smtClean="0"/>
              <a:t>Power </a:t>
            </a:r>
            <a:r>
              <a:rPr lang="en-US" sz="1600" b="1" dirty="0" err="1" smtClean="0"/>
              <a:t>elctrncs</a:t>
            </a:r>
            <a:r>
              <a:rPr lang="en-US" sz="1600" b="1" dirty="0" smtClean="0"/>
              <a:t>, machines</a:t>
            </a:r>
            <a:endParaRPr lang="en-US" sz="1600" b="1" dirty="0"/>
          </a:p>
        </p:txBody>
      </p:sp>
      <p:pic>
        <p:nvPicPr>
          <p:cNvPr id="13" name="Picture 16" descr="McCalleyJim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14750"/>
            <a:ext cx="13573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Tesfatsion, Le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47738"/>
            <a:ext cx="15113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04800" y="2759075"/>
            <a:ext cx="1676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/>
              <a:buNone/>
            </a:pPr>
            <a:r>
              <a:rPr lang="en-US" sz="1400" b="1" dirty="0">
                <a:latin typeface="Tahoma" pitchFamily="34" charset="0"/>
              </a:rPr>
              <a:t>Leigh Tesfatsion</a:t>
            </a:r>
          </a:p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(Economics)</a:t>
            </a:r>
          </a:p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Markets</a:t>
            </a:r>
            <a:endParaRPr lang="en-US" sz="1400" b="1" dirty="0">
              <a:latin typeface="Tahoma" pitchFamily="34" charset="0"/>
            </a:endParaRPr>
          </a:p>
        </p:txBody>
      </p:sp>
      <p:pic>
        <p:nvPicPr>
          <p:cNvPr id="16" name="Picture 22" descr="Alipran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8862" y="914400"/>
            <a:ext cx="1404938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3" descr="Wang-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714750"/>
            <a:ext cx="1589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905000" y="5314950"/>
            <a:ext cx="1828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Monotype Sorts"/>
              <a:buNone/>
            </a:pPr>
            <a:r>
              <a:rPr lang="en-US" sz="1400" b="1" dirty="0">
                <a:latin typeface="Tahoma" pitchFamily="34" charset="0"/>
              </a:rPr>
              <a:t>Lizhi Wang</a:t>
            </a:r>
          </a:p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(Industrial </a:t>
            </a:r>
            <a:r>
              <a:rPr lang="en-US" sz="1400" b="1" dirty="0" err="1" smtClean="0">
                <a:latin typeface="Tahoma" pitchFamily="34" charset="0"/>
              </a:rPr>
              <a:t>Engr</a:t>
            </a:r>
            <a:r>
              <a:rPr lang="en-US" sz="1400" b="1" dirty="0" smtClean="0">
                <a:latin typeface="Tahoma" pitchFamily="34" charset="0"/>
              </a:rPr>
              <a:t>)</a:t>
            </a:r>
          </a:p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Optimization, planning &amp; markets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5791200" y="2743200"/>
            <a:ext cx="160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Ian Dobson</a:t>
            </a:r>
          </a:p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Dynamics, cascading, </a:t>
            </a:r>
            <a:r>
              <a:rPr lang="en-US" sz="1400" b="1" dirty="0" err="1" smtClean="0">
                <a:latin typeface="Tahoma" pitchFamily="34" charset="0"/>
              </a:rPr>
              <a:t>synchrophasors</a:t>
            </a:r>
            <a:endParaRPr lang="en-US" sz="1400" b="1" dirty="0">
              <a:latin typeface="Tahoma" pitchFamily="34" charset="0"/>
            </a:endParaRPr>
          </a:p>
        </p:txBody>
      </p:sp>
      <p:pic>
        <p:nvPicPr>
          <p:cNvPr id="20" name="Picture 21" descr="http://www.ece.iastate.edu/typo3temp/pics/4c54babee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714750"/>
            <a:ext cx="1554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646488" y="5510213"/>
            <a:ext cx="237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Manimaran Govindarasu</a:t>
            </a:r>
          </a:p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Cyber security</a:t>
            </a:r>
            <a:endParaRPr lang="en-US" sz="1400" b="1" dirty="0">
              <a:latin typeface="Tahoma" pitchFamily="34" charset="0"/>
            </a:endParaRPr>
          </a:p>
        </p:txBody>
      </p:sp>
      <p:pic>
        <p:nvPicPr>
          <p:cNvPr id="22" name="Picture 2" descr="http://www.engineering.iastate.edu/wp-content/blogs.dir/files/colin/ChristyColi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4" y="3727465"/>
            <a:ext cx="1240177" cy="185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news.engineering.iastate.edu/files/2012/08/IanDobson-236x3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1397313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689" y="3790950"/>
            <a:ext cx="1304014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7162800" y="2654955"/>
            <a:ext cx="19812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Venkat Krishnan</a:t>
            </a:r>
          </a:p>
          <a:p>
            <a:pPr algn="ctr">
              <a:buFont typeface="Monotype Sorts"/>
              <a:buNone/>
            </a:pPr>
            <a:r>
              <a:rPr lang="en-US" sz="1400" b="1" dirty="0" smtClean="0">
                <a:latin typeface="Tahoma" pitchFamily="34" charset="0"/>
              </a:rPr>
              <a:t>Storage and long-term planning</a:t>
            </a:r>
            <a:endParaRPr lang="en-US" sz="1400" b="1" dirty="0">
              <a:latin typeface="Tahoma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07" y="1120776"/>
            <a:ext cx="1555102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586" y="6248400"/>
            <a:ext cx="868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…plus 20PhD and 15 MS graduate students researchers.</a:t>
            </a:r>
            <a:endParaRPr lang="en-US" sz="2800" b="1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381000" cy="365125"/>
          </a:xfrm>
        </p:spPr>
        <p:txBody>
          <a:bodyPr/>
          <a:lstStyle/>
          <a:p>
            <a:fld id="{A25E6C2D-53E8-4074-894E-60690C8D87BE}" type="slidenum">
              <a:rPr lang="en-US" sz="1600" b="1" smtClean="0"/>
              <a:pPr/>
              <a:t>2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682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Objective Function for Hourly MIP</a:t>
            </a:r>
            <a:endParaRPr lang="en-US" sz="32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320376"/>
              </p:ext>
            </p:extLst>
          </p:nvPr>
        </p:nvGraphicFramePr>
        <p:xfrm>
          <a:off x="5410200" y="1219200"/>
          <a:ext cx="2009775" cy="56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" name="Equation" r:id="rId4" imgW="1294838" imgH="355446" progId="Equation.3">
                  <p:embed/>
                </p:oleObj>
              </mc:Choice>
              <mc:Fallback>
                <p:oleObj name="Equation" r:id="rId4" imgW="1294838" imgH="355446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19200"/>
                        <a:ext cx="2009775" cy="560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852455"/>
              </p:ext>
            </p:extLst>
          </p:nvPr>
        </p:nvGraphicFramePr>
        <p:xfrm>
          <a:off x="5562600" y="2068827"/>
          <a:ext cx="2112962" cy="58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" name="Equation" r:id="rId6" imgW="2336760" imgH="558720" progId="Equation.3">
                  <p:embed/>
                </p:oleObj>
              </mc:Choice>
              <mc:Fallback>
                <p:oleObj name="Equation" r:id="rId6" imgW="2336760" imgH="55872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68827"/>
                        <a:ext cx="2112962" cy="5893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843408"/>
              </p:ext>
            </p:extLst>
          </p:nvPr>
        </p:nvGraphicFramePr>
        <p:xfrm>
          <a:off x="5545138" y="2681521"/>
          <a:ext cx="2303462" cy="59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" name="Equation" r:id="rId8" imgW="2539800" imgH="558720" progId="Equation.3">
                  <p:embed/>
                </p:oleObj>
              </mc:Choice>
              <mc:Fallback>
                <p:oleObj name="Equation" r:id="rId8" imgW="2539800" imgH="55872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2681521"/>
                        <a:ext cx="2303462" cy="5950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43000" y="268779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Non-Spinning Reserve (NSR) Cost ($/</a:t>
            </a:r>
            <a:r>
              <a:rPr lang="en-US" sz="1600" b="1" dirty="0" err="1" smtClean="0"/>
              <a:t>MWh</a:t>
            </a:r>
            <a:r>
              <a:rPr lang="en-US" sz="1600" b="1" dirty="0" smtClean="0"/>
              <a:t>) </a:t>
            </a:r>
          </a:p>
          <a:p>
            <a:r>
              <a:rPr lang="en-US" sz="1600" b="1" dirty="0" smtClean="0"/>
              <a:t>*  Non-Spinning Reserve(MW)</a:t>
            </a:r>
            <a:endParaRPr lang="en-US" sz="16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60604"/>
              </p:ext>
            </p:extLst>
          </p:nvPr>
        </p:nvGraphicFramePr>
        <p:xfrm>
          <a:off x="5592763" y="4005858"/>
          <a:ext cx="2332037" cy="56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" name="Equation" r:id="rId10" imgW="2692080" imgH="558720" progId="Equation.3">
                  <p:embed/>
                </p:oleObj>
              </mc:Choice>
              <mc:Fallback>
                <p:oleObj name="Equation" r:id="rId10" imgW="2692080" imgH="558720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4005858"/>
                        <a:ext cx="2332037" cy="5661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42999" y="3373594"/>
            <a:ext cx="350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Regulation Up (RU) Cost ($/</a:t>
            </a:r>
            <a:r>
              <a:rPr lang="en-US" sz="1600" b="1" dirty="0" err="1" smtClean="0"/>
              <a:t>MWh</a:t>
            </a:r>
            <a:r>
              <a:rPr lang="en-US" sz="1600" b="1" dirty="0" smtClean="0"/>
              <a:t>) </a:t>
            </a:r>
          </a:p>
          <a:p>
            <a:r>
              <a:rPr lang="en-US" sz="1600" b="1" dirty="0" smtClean="0"/>
              <a:t>*  Regulation Up (MW)</a:t>
            </a:r>
            <a:endParaRPr lang="en-US" sz="1600" b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369475"/>
              </p:ext>
            </p:extLst>
          </p:nvPr>
        </p:nvGraphicFramePr>
        <p:xfrm>
          <a:off x="5526088" y="3398051"/>
          <a:ext cx="2322512" cy="56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" name="Equation" r:id="rId12" imgW="2692080" imgH="558720" progId="Equation.3">
                  <p:embed/>
                </p:oleObj>
              </mc:Choice>
              <mc:Fallback>
                <p:oleObj name="Equation" r:id="rId12" imgW="2692080" imgH="558720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3398051"/>
                        <a:ext cx="2322512" cy="5643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43001" y="4104812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Regulation Down (RD) Cost ($/</a:t>
            </a:r>
            <a:r>
              <a:rPr lang="en-US" sz="1600" b="1" dirty="0" err="1" smtClean="0"/>
              <a:t>MWh</a:t>
            </a:r>
            <a:r>
              <a:rPr lang="en-US" sz="1600" b="1" dirty="0" smtClean="0"/>
              <a:t>) </a:t>
            </a:r>
          </a:p>
          <a:p>
            <a:r>
              <a:rPr lang="en-US" sz="1600" b="1" dirty="0" smtClean="0"/>
              <a:t>*  Regulation Down (MW)</a:t>
            </a:r>
            <a:endParaRPr lang="en-US" sz="1600" b="1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627077"/>
              </p:ext>
            </p:extLst>
          </p:nvPr>
        </p:nvGraphicFramePr>
        <p:xfrm>
          <a:off x="5273675" y="4796967"/>
          <a:ext cx="2727325" cy="53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" name="Equation" r:id="rId14" imgW="3327120" imgH="558720" progId="Equation.3">
                  <p:embed/>
                </p:oleObj>
              </mc:Choice>
              <mc:Fallback>
                <p:oleObj name="Equation" r:id="rId14" imgW="3327120" imgH="558720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4796967"/>
                        <a:ext cx="2727325" cy="5370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43001" y="4800600"/>
            <a:ext cx="43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Start-Up Cost ($/</a:t>
            </a:r>
            <a:r>
              <a:rPr lang="en-US" sz="1600" b="1" dirty="0" err="1" smtClean="0"/>
              <a:t>MWh</a:t>
            </a:r>
            <a:r>
              <a:rPr lang="en-US" sz="1600" b="1" dirty="0" smtClean="0"/>
              <a:t>) </a:t>
            </a:r>
          </a:p>
          <a:p>
            <a:r>
              <a:rPr lang="en-US" sz="1600" b="1" dirty="0" smtClean="0"/>
              <a:t>*  (Start-Up Indicator + NSR Start-up Indicator)</a:t>
            </a:r>
            <a:endParaRPr lang="en-US" sz="16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429060"/>
              </p:ext>
            </p:extLst>
          </p:nvPr>
        </p:nvGraphicFramePr>
        <p:xfrm>
          <a:off x="5346700" y="5407026"/>
          <a:ext cx="2578100" cy="52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" name="Equation" r:id="rId16" imgW="3213000" imgH="558720" progId="Equation.3">
                  <p:embed/>
                </p:oleObj>
              </mc:Choice>
              <mc:Fallback>
                <p:oleObj name="Equation" r:id="rId16" imgW="3213000" imgH="558720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5407026"/>
                        <a:ext cx="2578100" cy="5245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76200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66800" y="5410200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Shut-Down Cost ($/</a:t>
            </a:r>
            <a:r>
              <a:rPr lang="en-US" sz="1600" b="1" dirty="0" err="1" smtClean="0"/>
              <a:t>MWh</a:t>
            </a:r>
            <a:r>
              <a:rPr lang="en-US" sz="1600" b="1" dirty="0" smtClean="0"/>
              <a:t>) </a:t>
            </a:r>
          </a:p>
          <a:p>
            <a:r>
              <a:rPr lang="en-US" sz="1600" b="1" dirty="0" smtClean="0"/>
              <a:t>*  (Shut-Down Indicator + NSR Shut-Down Indicator)</a:t>
            </a:r>
            <a:endParaRPr lang="en-US" sz="1600" b="1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754702"/>
              </p:ext>
            </p:extLst>
          </p:nvPr>
        </p:nvGraphicFramePr>
        <p:xfrm>
          <a:off x="5345113" y="6032500"/>
          <a:ext cx="1512887" cy="54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" name="Equation" r:id="rId18" imgW="1765080" imgH="545760" progId="Equation.3">
                  <p:embed/>
                </p:oleObj>
              </mc:Choice>
              <mc:Fallback>
                <p:oleObj name="Equation" r:id="rId18" imgW="1765080" imgH="545760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6032500"/>
                        <a:ext cx="1512887" cy="5476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91440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43001" y="6019800"/>
            <a:ext cx="44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Penalty($/</a:t>
            </a:r>
            <a:r>
              <a:rPr lang="en-US" sz="1600" b="1" dirty="0" err="1" smtClean="0"/>
              <a:t>MWh</a:t>
            </a:r>
            <a:r>
              <a:rPr lang="en-US" sz="1600" b="1" dirty="0" smtClean="0"/>
              <a:t>) </a:t>
            </a:r>
          </a:p>
          <a:p>
            <a:r>
              <a:rPr lang="en-US" sz="1600" b="1" dirty="0" smtClean="0"/>
              <a:t>*  Load not served (MW)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143001" y="1288131"/>
            <a:ext cx="233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Energy Cost ($/</a:t>
            </a:r>
            <a:r>
              <a:rPr lang="en-US" sz="1600" b="1" dirty="0" err="1" smtClean="0"/>
              <a:t>MWh</a:t>
            </a:r>
            <a:r>
              <a:rPr lang="en-US" sz="1600" b="1" dirty="0" smtClean="0"/>
              <a:t>)</a:t>
            </a:r>
          </a:p>
          <a:p>
            <a:r>
              <a:rPr lang="en-US" sz="1600" b="1" dirty="0" smtClean="0"/>
              <a:t>* Energy Flow (MW)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143000" y="2035748"/>
            <a:ext cx="330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Spinning Reserve (SR) Cost ($/</a:t>
            </a:r>
            <a:r>
              <a:rPr lang="en-US" sz="1600" b="1" dirty="0" err="1" smtClean="0"/>
              <a:t>MWh</a:t>
            </a:r>
            <a:r>
              <a:rPr lang="en-US" sz="1600" b="1" dirty="0" smtClean="0"/>
              <a:t>) </a:t>
            </a:r>
          </a:p>
          <a:p>
            <a:r>
              <a:rPr lang="en-US" sz="1600" b="1" dirty="0" smtClean="0"/>
              <a:t>* Spinning Reserve (MW)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196935" y="1752600"/>
            <a:ext cx="2746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ANCILLARY SERVICES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3000" y="1828800"/>
            <a:ext cx="6781800" cy="2898577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838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Minimize:</a:t>
            </a:r>
            <a:endParaRPr lang="en-US" sz="3200" b="1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E741022C-73D8-4F1E-A2CF-18E5E76125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21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48650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General arc equations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278957"/>
              </p:ext>
            </p:extLst>
          </p:nvPr>
        </p:nvGraphicFramePr>
        <p:xfrm>
          <a:off x="136525" y="1134208"/>
          <a:ext cx="3365274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5" name="Equation" r:id="rId3" imgW="2831760" imgH="342720" progId="Equation.3">
                  <p:embed/>
                </p:oleObj>
              </mc:Choice>
              <mc:Fallback>
                <p:oleObj name="Equation" r:id="rId3" imgW="2831760" imgH="342720" progId="Equation.3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1134208"/>
                        <a:ext cx="3365274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3733800" y="983177"/>
            <a:ext cx="541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Energy balance at every node. </a:t>
            </a:r>
            <a:r>
              <a:rPr lang="el-GR" sz="1900" dirty="0" smtClean="0"/>
              <a:t>η</a:t>
            </a:r>
            <a:r>
              <a:rPr lang="en-US" sz="1900" baseline="-25000" dirty="0" smtClean="0"/>
              <a:t>(</a:t>
            </a:r>
            <a:r>
              <a:rPr lang="en-US" sz="1900" baseline="-25000" dirty="0" err="1" smtClean="0"/>
              <a:t>i,j</a:t>
            </a:r>
            <a:r>
              <a:rPr lang="en-US" sz="1900" baseline="-25000" dirty="0" smtClean="0"/>
              <a:t>)</a:t>
            </a:r>
            <a:r>
              <a:rPr lang="en-US" sz="1900" dirty="0" smtClean="0"/>
              <a:t>=</a:t>
            </a:r>
            <a:r>
              <a:rPr lang="el-GR" sz="1900" dirty="0"/>
              <a:t> η</a:t>
            </a:r>
            <a:r>
              <a:rPr lang="en-US" sz="1900" baseline="-25000" dirty="0" smtClean="0"/>
              <a:t>(</a:t>
            </a:r>
            <a:r>
              <a:rPr lang="en-US" sz="1900" baseline="-25000" dirty="0" err="1" smtClean="0"/>
              <a:t>j,i</a:t>
            </a:r>
            <a:r>
              <a:rPr lang="en-US" sz="1900" baseline="-25000" dirty="0" smtClean="0"/>
              <a:t>)</a:t>
            </a:r>
            <a:r>
              <a:rPr lang="en-US" sz="1900" dirty="0" smtClean="0"/>
              <a:t> represents losses: half on charging side, half on discharging side. </a:t>
            </a:r>
            <a:endParaRPr lang="en-US" sz="1900" dirty="0"/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22390"/>
              </p:ext>
            </p:extLst>
          </p:nvPr>
        </p:nvGraphicFramePr>
        <p:xfrm>
          <a:off x="123093" y="1705709"/>
          <a:ext cx="2772507" cy="40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" name="Equation" r:id="rId5" imgW="1714500" imgH="254000" progId="Equation.3">
                  <p:embed/>
                </p:oleObj>
              </mc:Choice>
              <mc:Fallback>
                <p:oleObj name="Equation" r:id="rId5" imgW="1714500" imgH="254000" progId="Equation.3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93" y="1705709"/>
                        <a:ext cx="2772507" cy="406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3733800" y="1688087"/>
            <a:ext cx="533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Constrains arc flows within limits.</a:t>
            </a:r>
            <a:endParaRPr lang="en-US" sz="1900" dirty="0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0" y="2057400"/>
            <a:ext cx="9144000" cy="48650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Transmission arcs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66626"/>
              </p:ext>
            </p:extLst>
          </p:nvPr>
        </p:nvGraphicFramePr>
        <p:xfrm>
          <a:off x="304799" y="2518321"/>
          <a:ext cx="2975429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7" name="Equation" r:id="rId7" imgW="1879600" imgH="241300" progId="Equation.3">
                  <p:embed/>
                </p:oleObj>
              </mc:Choice>
              <mc:Fallback>
                <p:oleObj name="Equation" r:id="rId7" imgW="1879600" imgH="241300" progId="Equation.3">
                  <p:embed/>
                  <p:pic>
                    <p:nvPicPr>
                      <p:cNvPr id="0" name="Picture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2518321"/>
                        <a:ext cx="2975429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3810000" y="2514600"/>
            <a:ext cx="2895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DC power flow relations</a:t>
            </a:r>
            <a:endParaRPr lang="en-US" sz="1900" dirty="0"/>
          </a:p>
        </p:txBody>
      </p:sp>
      <p:sp>
        <p:nvSpPr>
          <p:cNvPr id="130" name="Title 1"/>
          <p:cNvSpPr txBox="1">
            <a:spLocks/>
          </p:cNvSpPr>
          <p:nvPr/>
        </p:nvSpPr>
        <p:spPr>
          <a:xfrm>
            <a:off x="0" y="2937421"/>
            <a:ext cx="9144000" cy="48650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 arcs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276600" y="3429000"/>
            <a:ext cx="548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Wind is modeled as </a:t>
            </a:r>
            <a:r>
              <a:rPr lang="en-US" sz="1900" dirty="0" smtClean="0"/>
              <a:t>market participant, </a:t>
            </a:r>
            <a:r>
              <a:rPr lang="en-US" sz="1900" dirty="0"/>
              <a:t>limited by hourly forecast </a:t>
            </a:r>
            <a:r>
              <a:rPr lang="en-US" sz="1900" i="1" dirty="0"/>
              <a:t>W(t)</a:t>
            </a:r>
            <a:r>
              <a:rPr lang="en-US" sz="1900" dirty="0"/>
              <a:t> </a:t>
            </a:r>
          </a:p>
        </p:txBody>
      </p:sp>
      <p:sp>
        <p:nvSpPr>
          <p:cNvPr id="135" name="Freeform 134"/>
          <p:cNvSpPr/>
          <p:nvPr/>
        </p:nvSpPr>
        <p:spPr>
          <a:xfrm>
            <a:off x="-76200" y="6743700"/>
            <a:ext cx="9220200" cy="38100"/>
          </a:xfrm>
          <a:custGeom>
            <a:avLst/>
            <a:gdLst>
              <a:gd name="connsiteX0" fmla="*/ 0 w 9220200"/>
              <a:gd name="connsiteY0" fmla="*/ 38100 h 38100"/>
              <a:gd name="connsiteX1" fmla="*/ 9220200 w 922020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0200" h="38100">
                <a:moveTo>
                  <a:pt x="0" y="38100"/>
                </a:moveTo>
                <a:lnTo>
                  <a:pt x="92202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7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61000"/>
              </p:ext>
            </p:extLst>
          </p:nvPr>
        </p:nvGraphicFramePr>
        <p:xfrm>
          <a:off x="304800" y="3429000"/>
          <a:ext cx="1876869" cy="40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8" name="Equation" r:id="rId9" imgW="1091726" imgH="241195" progId="Equation.3">
                  <p:embed/>
                </p:oleObj>
              </mc:Choice>
              <mc:Fallback>
                <p:oleObj name="Equation" r:id="rId9" imgW="1091726" imgH="241195" progId="Equation.3">
                  <p:embed/>
                  <p:pic>
                    <p:nvPicPr>
                      <p:cNvPr id="0" name="Picture 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0"/>
                        <a:ext cx="1876869" cy="408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itle 1"/>
          <p:cNvSpPr txBox="1">
            <a:spLocks/>
          </p:cNvSpPr>
          <p:nvPr/>
        </p:nvSpPr>
        <p:spPr>
          <a:xfrm>
            <a:off x="0" y="533400"/>
            <a:ext cx="9144000" cy="48650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arcs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6" grpId="0"/>
      <p:bldP spid="130" grpId="0"/>
      <p:bldP spid="133" grpId="0"/>
      <p:bldP spid="1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050" y="4404836"/>
            <a:ext cx="9220200" cy="2289096"/>
          </a:xfrm>
          <a:prstGeom prst="rect">
            <a:avLst/>
          </a:prstGeom>
          <a:solidFill>
            <a:srgbClr val="FFFF00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3014"/>
            <a:ext cx="21336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22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48650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Gen/discharge &amp; charge arcs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-19050" y="1433036"/>
            <a:ext cx="9220200" cy="38100"/>
          </a:xfrm>
          <a:custGeom>
            <a:avLst/>
            <a:gdLst>
              <a:gd name="connsiteX0" fmla="*/ 0 w 9220200"/>
              <a:gd name="connsiteY0" fmla="*/ 38100 h 38100"/>
              <a:gd name="connsiteX1" fmla="*/ 9220200 w 922020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0200" h="38100">
                <a:moveTo>
                  <a:pt x="0" y="38100"/>
                </a:moveTo>
                <a:lnTo>
                  <a:pt x="92202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0" y="1966436"/>
            <a:ext cx="9220200" cy="38100"/>
          </a:xfrm>
          <a:custGeom>
            <a:avLst/>
            <a:gdLst>
              <a:gd name="connsiteX0" fmla="*/ 0 w 9220200"/>
              <a:gd name="connsiteY0" fmla="*/ 38100 h 38100"/>
              <a:gd name="connsiteX1" fmla="*/ 9220200 w 922020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0200" h="38100">
                <a:moveTo>
                  <a:pt x="0" y="38100"/>
                </a:moveTo>
                <a:lnTo>
                  <a:pt x="92202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0" y="3109436"/>
            <a:ext cx="9220200" cy="38100"/>
          </a:xfrm>
          <a:custGeom>
            <a:avLst/>
            <a:gdLst>
              <a:gd name="connsiteX0" fmla="*/ 0 w 9220200"/>
              <a:gd name="connsiteY0" fmla="*/ 38100 h 38100"/>
              <a:gd name="connsiteX1" fmla="*/ 9220200 w 922020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0200" h="38100">
                <a:moveTo>
                  <a:pt x="0" y="38100"/>
                </a:moveTo>
                <a:lnTo>
                  <a:pt x="92202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0" y="4404836"/>
            <a:ext cx="9220200" cy="38100"/>
          </a:xfrm>
          <a:custGeom>
            <a:avLst/>
            <a:gdLst>
              <a:gd name="connsiteX0" fmla="*/ 0 w 9220200"/>
              <a:gd name="connsiteY0" fmla="*/ 38100 h 38100"/>
              <a:gd name="connsiteX1" fmla="*/ 9220200 w 922020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0200" h="38100">
                <a:moveTo>
                  <a:pt x="0" y="38100"/>
                </a:moveTo>
                <a:lnTo>
                  <a:pt x="92202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684872"/>
              </p:ext>
            </p:extLst>
          </p:nvPr>
        </p:nvGraphicFramePr>
        <p:xfrm>
          <a:off x="76200" y="1213961"/>
          <a:ext cx="20955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2" name="Equation" r:id="rId3" imgW="2438400" imgH="254000" progId="Equation.3">
                  <p:embed/>
                </p:oleObj>
              </mc:Choice>
              <mc:Fallback>
                <p:oleObj name="Equation" r:id="rId3" imgW="2438400" imgH="254000" progId="Equation.3">
                  <p:embed/>
                  <p:pic>
                    <p:nvPicPr>
                      <p:cNvPr id="0" name="Picture 9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3961"/>
                        <a:ext cx="20955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048000" y="1204437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unit maximum &amp; minimum limits</a:t>
            </a:r>
            <a:endParaRPr lang="en-US" sz="10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83345"/>
              </p:ext>
            </p:extLst>
          </p:nvPr>
        </p:nvGraphicFramePr>
        <p:xfrm>
          <a:off x="29308" y="1509236"/>
          <a:ext cx="17049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3" name="Equation" r:id="rId5" imgW="1993900" imgH="241300" progId="Equation.3">
                  <p:embed/>
                </p:oleObj>
              </mc:Choice>
              <mc:Fallback>
                <p:oleObj name="Equation" r:id="rId5" imgW="1993900" imgH="241300" progId="Equation.3">
                  <p:embed/>
                  <p:pic>
                    <p:nvPicPr>
                      <p:cNvPr id="0" name="Picture 9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8" y="1509236"/>
                        <a:ext cx="17049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042138" y="1567815"/>
            <a:ext cx="3434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unit ramp-up and ramp-down constraints</a:t>
            </a:r>
            <a:endParaRPr lang="en-US" sz="10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69393"/>
              </p:ext>
            </p:extLst>
          </p:nvPr>
        </p:nvGraphicFramePr>
        <p:xfrm>
          <a:off x="47625" y="1751048"/>
          <a:ext cx="17049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4" name="Equation" r:id="rId7" imgW="1981200" imgH="241300" progId="Equation.3">
                  <p:embed/>
                </p:oleObj>
              </mc:Choice>
              <mc:Fallback>
                <p:oleObj name="Equation" r:id="rId7" imgW="1981200" imgH="241300" progId="Equation.3">
                  <p:embed/>
                  <p:pic>
                    <p:nvPicPr>
                      <p:cNvPr id="0" name="Picture 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751048"/>
                        <a:ext cx="17049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041194"/>
              </p:ext>
            </p:extLst>
          </p:nvPr>
        </p:nvGraphicFramePr>
        <p:xfrm>
          <a:off x="161925" y="2042636"/>
          <a:ext cx="1209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5" name="Equation" r:id="rId9" imgW="1371600" imgH="355600" progId="Equation.3">
                  <p:embed/>
                </p:oleObj>
              </mc:Choice>
              <mc:Fallback>
                <p:oleObj name="Equation" r:id="rId9" imgW="1371600" imgH="355600" progId="Equation.3">
                  <p:embed/>
                  <p:pic>
                    <p:nvPicPr>
                      <p:cNvPr id="0" name="Picture 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042636"/>
                        <a:ext cx="12096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042805"/>
              </p:ext>
            </p:extLst>
          </p:nvPr>
        </p:nvGraphicFramePr>
        <p:xfrm>
          <a:off x="152400" y="2347436"/>
          <a:ext cx="12001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6" name="Equation" r:id="rId11" imgW="1358310" imgH="355446" progId="Equation.3">
                  <p:embed/>
                </p:oleObj>
              </mc:Choice>
              <mc:Fallback>
                <p:oleObj name="Equation" r:id="rId11" imgW="1358310" imgH="355446" progId="Equation.3">
                  <p:embed/>
                  <p:pic>
                    <p:nvPicPr>
                      <p:cNvPr id="0" name="Picture 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47436"/>
                        <a:ext cx="12001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3006969" y="2042636"/>
            <a:ext cx="385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</a:t>
            </a:r>
            <a:r>
              <a:rPr lang="en-US" sz="1000" dirty="0" smtClean="0"/>
              <a:t>equired system up-</a:t>
            </a:r>
            <a:r>
              <a:rPr lang="en-US" sz="1000" dirty="0" err="1" smtClean="0"/>
              <a:t>reg</a:t>
            </a:r>
            <a:r>
              <a:rPr lang="en-US" sz="1000" dirty="0" smtClean="0"/>
              <a:t> </a:t>
            </a:r>
            <a:r>
              <a:rPr lang="en-US" sz="1000" dirty="0"/>
              <a:t>(</a:t>
            </a:r>
            <a:r>
              <a:rPr lang="en-US" sz="1000" i="1" dirty="0"/>
              <a:t>R</a:t>
            </a:r>
            <a:r>
              <a:rPr lang="en-US" sz="1000" i="1" baseline="30000" dirty="0"/>
              <a:t>+</a:t>
            </a:r>
            <a:r>
              <a:rPr lang="en-US" sz="1000" i="1" dirty="0"/>
              <a:t>(t)</a:t>
            </a:r>
            <a:r>
              <a:rPr lang="en-US" sz="1000" dirty="0"/>
              <a:t>) and </a:t>
            </a:r>
            <a:r>
              <a:rPr lang="en-US" sz="1000" dirty="0" smtClean="0"/>
              <a:t>down-</a:t>
            </a:r>
            <a:r>
              <a:rPr lang="en-US" sz="1000" dirty="0" err="1" smtClean="0"/>
              <a:t>reg</a:t>
            </a:r>
            <a:r>
              <a:rPr lang="en-US" sz="1000" dirty="0" smtClean="0"/>
              <a:t> </a:t>
            </a:r>
            <a:r>
              <a:rPr lang="en-US" sz="1000" dirty="0"/>
              <a:t>(</a:t>
            </a:r>
            <a:r>
              <a:rPr lang="en-US" sz="1000" i="1" dirty="0"/>
              <a:t>R</a:t>
            </a:r>
            <a:r>
              <a:rPr lang="en-US" sz="1000" i="1" baseline="30000" dirty="0"/>
              <a:t>--</a:t>
            </a:r>
            <a:r>
              <a:rPr lang="en-US" sz="1000" i="1" dirty="0"/>
              <a:t>(t</a:t>
            </a:r>
            <a:r>
              <a:rPr lang="en-US" sz="1000" i="1" dirty="0" smtClean="0"/>
              <a:t>)</a:t>
            </a:r>
            <a:r>
              <a:rPr lang="en-US" sz="1000" dirty="0" smtClean="0"/>
              <a:t>) </a:t>
            </a:r>
            <a:r>
              <a:rPr lang="en-US" sz="1000" dirty="0"/>
              <a:t>is provided by </a:t>
            </a:r>
            <a:r>
              <a:rPr lang="en-US" sz="1000" dirty="0" smtClean="0"/>
              <a:t>units </a:t>
            </a:r>
            <a:r>
              <a:rPr lang="en-US" sz="1000" dirty="0"/>
              <a:t>that are </a:t>
            </a:r>
            <a:r>
              <a:rPr lang="en-US" sz="1000" dirty="0" smtClean="0"/>
              <a:t>ON, per the two equations below.</a:t>
            </a:r>
            <a:endParaRPr lang="en-US" sz="1000" dirty="0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38806"/>
              </p:ext>
            </p:extLst>
          </p:nvPr>
        </p:nvGraphicFramePr>
        <p:xfrm>
          <a:off x="152400" y="2652236"/>
          <a:ext cx="18859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7" name="Equation" r:id="rId13" imgW="2133600" imgH="254000" progId="Equation.3">
                  <p:embed/>
                </p:oleObj>
              </mc:Choice>
              <mc:Fallback>
                <p:oleObj name="Equation" r:id="rId13" imgW="2133600" imgH="254000" progId="Equation.3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52236"/>
                        <a:ext cx="18859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799548"/>
              </p:ext>
            </p:extLst>
          </p:nvPr>
        </p:nvGraphicFramePr>
        <p:xfrm>
          <a:off x="152400" y="2880836"/>
          <a:ext cx="18859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8" name="Equation" r:id="rId15" imgW="2133600" imgH="254000" progId="Equation.3">
                  <p:embed/>
                </p:oleObj>
              </mc:Choice>
              <mc:Fallback>
                <p:oleObj name="Equation" r:id="rId15" imgW="2133600" imgH="254000" progId="Equation.3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80836"/>
                        <a:ext cx="18859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048000" y="3156108"/>
            <a:ext cx="396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required </a:t>
            </a:r>
            <a:r>
              <a:rPr lang="en-US" sz="1000" dirty="0" smtClean="0"/>
              <a:t>spinning reserves provided </a:t>
            </a:r>
            <a:r>
              <a:rPr lang="en-US" sz="1000" dirty="0"/>
              <a:t>by </a:t>
            </a:r>
            <a:r>
              <a:rPr lang="en-US" sz="1000" dirty="0" err="1" smtClean="0"/>
              <a:t>reg</a:t>
            </a:r>
            <a:r>
              <a:rPr lang="en-US" sz="1000" dirty="0" smtClean="0"/>
              <a:t> &amp; spinning reserves; </a:t>
            </a:r>
            <a:endParaRPr lang="en-US" sz="1000" dirty="0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582153"/>
              </p:ext>
            </p:extLst>
          </p:nvPr>
        </p:nvGraphicFramePr>
        <p:xfrm>
          <a:off x="133350" y="3185636"/>
          <a:ext cx="23812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9" name="Equation" r:id="rId17" imgW="2844800" imgH="355600" progId="Equation.3">
                  <p:embed/>
                </p:oleObj>
              </mc:Choice>
              <mc:Fallback>
                <p:oleObj name="Equation" r:id="rId17" imgW="2844800" imgH="355600" progId="Equation.3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3185636"/>
                        <a:ext cx="238125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619538"/>
              </p:ext>
            </p:extLst>
          </p:nvPr>
        </p:nvGraphicFramePr>
        <p:xfrm>
          <a:off x="152400" y="3490436"/>
          <a:ext cx="22098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0" name="Equation" r:id="rId19" imgW="2641600" imgH="355600" progId="Equation.3">
                  <p:embed/>
                </p:oleObj>
              </mc:Choice>
              <mc:Fallback>
                <p:oleObj name="Equation" r:id="rId19" imgW="2641600" imgH="355600" progId="Equation.3">
                  <p:embed/>
                  <p:pic>
                    <p:nvPicPr>
                      <p:cNvPr id="0" name="Picture 9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90436"/>
                        <a:ext cx="22098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37644"/>
              </p:ext>
            </p:extLst>
          </p:nvPr>
        </p:nvGraphicFramePr>
        <p:xfrm>
          <a:off x="1219200" y="3766661"/>
          <a:ext cx="15049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1" name="Equation" r:id="rId21" imgW="1828800" imgH="228600" progId="Equation.3">
                  <p:embed/>
                </p:oleObj>
              </mc:Choice>
              <mc:Fallback>
                <p:oleObj name="Equation" r:id="rId21" imgW="1828800" imgH="228600" progId="Equation.3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66661"/>
                        <a:ext cx="15049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83586"/>
              </p:ext>
            </p:extLst>
          </p:nvPr>
        </p:nvGraphicFramePr>
        <p:xfrm>
          <a:off x="152400" y="3947636"/>
          <a:ext cx="25527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2" name="Equation" r:id="rId23" imgW="2882900" imgH="254000" progId="Equation.3">
                  <p:embed/>
                </p:oleObj>
              </mc:Choice>
              <mc:Fallback>
                <p:oleObj name="Equation" r:id="rId23" imgW="2882900" imgH="254000" progId="Equation.3">
                  <p:embed/>
                  <p:pic>
                    <p:nvPicPr>
                      <p:cNvPr id="0" name="Picture 9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47636"/>
                        <a:ext cx="25527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500512"/>
              </p:ext>
            </p:extLst>
          </p:nvPr>
        </p:nvGraphicFramePr>
        <p:xfrm>
          <a:off x="152400" y="4176236"/>
          <a:ext cx="2076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3" name="Equation" r:id="rId25" imgW="2171700" imgH="254000" progId="Equation.3">
                  <p:embed/>
                </p:oleObj>
              </mc:Choice>
              <mc:Fallback>
                <p:oleObj name="Equation" r:id="rId25" imgW="2171700" imgH="254000" progId="Equation.3">
                  <p:embed/>
                  <p:pic>
                    <p:nvPicPr>
                      <p:cNvPr id="0" name="Picture 9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76236"/>
                        <a:ext cx="20764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500875"/>
              </p:ext>
            </p:extLst>
          </p:nvPr>
        </p:nvGraphicFramePr>
        <p:xfrm>
          <a:off x="152400" y="4481036"/>
          <a:ext cx="24860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4" name="Equation" r:id="rId27" imgW="3276600" imgH="254000" progId="Equation.3">
                  <p:embed/>
                </p:oleObj>
              </mc:Choice>
              <mc:Fallback>
                <p:oleObj name="Equation" r:id="rId27" imgW="3276600" imgH="254000" progId="Equation.3">
                  <p:embed/>
                  <p:pic>
                    <p:nvPicPr>
                      <p:cNvPr id="0" name="Picture 9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81036"/>
                        <a:ext cx="248602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115064"/>
              </p:ext>
            </p:extLst>
          </p:nvPr>
        </p:nvGraphicFramePr>
        <p:xfrm>
          <a:off x="166688" y="4881086"/>
          <a:ext cx="22574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5" name="Equation" r:id="rId29" imgW="2971800" imgH="253800" progId="Equation.3">
                  <p:embed/>
                </p:oleObj>
              </mc:Choice>
              <mc:Fallback>
                <p:oleObj name="Equation" r:id="rId29" imgW="2971800" imgH="253800" progId="Equation.3">
                  <p:embed/>
                  <p:pic>
                    <p:nvPicPr>
                      <p:cNvPr id="0" name="Picture 9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4881086"/>
                        <a:ext cx="225742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412311"/>
              </p:ext>
            </p:extLst>
          </p:nvPr>
        </p:nvGraphicFramePr>
        <p:xfrm>
          <a:off x="188913" y="5109686"/>
          <a:ext cx="19177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6" name="Equation" r:id="rId31" imgW="2298600" imgH="253800" progId="Equation.3">
                  <p:embed/>
                </p:oleObj>
              </mc:Choice>
              <mc:Fallback>
                <p:oleObj name="Equation" r:id="rId31" imgW="2298600" imgH="253800" progId="Equation.3">
                  <p:embed/>
                  <p:pic>
                    <p:nvPicPr>
                      <p:cNvPr id="0" name="Picture 9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5109686"/>
                        <a:ext cx="19177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3048000" y="4842926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unit energy, </a:t>
            </a:r>
            <a:r>
              <a:rPr lang="en-US" sz="1000" dirty="0" err="1" smtClean="0"/>
              <a:t>reg</a:t>
            </a:r>
            <a:r>
              <a:rPr lang="en-US" sz="1000" dirty="0" smtClean="0"/>
              <a:t>, &amp; spinning reserve constrained </a:t>
            </a:r>
            <a:r>
              <a:rPr lang="en-US" sz="1000" dirty="0"/>
              <a:t>by </a:t>
            </a:r>
            <a:r>
              <a:rPr lang="en-US" sz="1000" dirty="0" smtClean="0"/>
              <a:t>maximum and minimum limits</a:t>
            </a:r>
            <a:endParaRPr lang="en-US" sz="1000" dirty="0"/>
          </a:p>
        </p:txBody>
      </p:sp>
      <p:sp>
        <p:nvSpPr>
          <p:cNvPr id="79" name="Freeform 78"/>
          <p:cNvSpPr/>
          <p:nvPr/>
        </p:nvSpPr>
        <p:spPr>
          <a:xfrm>
            <a:off x="0" y="5281136"/>
            <a:ext cx="9220200" cy="38100"/>
          </a:xfrm>
          <a:custGeom>
            <a:avLst/>
            <a:gdLst>
              <a:gd name="connsiteX0" fmla="*/ 0 w 9220200"/>
              <a:gd name="connsiteY0" fmla="*/ 38100 h 38100"/>
              <a:gd name="connsiteX1" fmla="*/ 9220200 w 922020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0200" h="38100">
                <a:moveTo>
                  <a:pt x="0" y="38100"/>
                </a:moveTo>
                <a:lnTo>
                  <a:pt x="92202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62861"/>
              </p:ext>
            </p:extLst>
          </p:nvPr>
        </p:nvGraphicFramePr>
        <p:xfrm>
          <a:off x="152400" y="5336698"/>
          <a:ext cx="191135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7" name="Equation" r:id="rId33" imgW="2425680" imgH="241200" progId="Equation.3">
                  <p:embed/>
                </p:oleObj>
              </mc:Choice>
              <mc:Fallback>
                <p:oleObj name="Equation" r:id="rId33" imgW="2425680" imgH="241200" progId="Equation.3">
                  <p:embed/>
                  <p:pic>
                    <p:nvPicPr>
                      <p:cNvPr id="0" name="Picture 9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6698"/>
                        <a:ext cx="191135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3048000" y="5319236"/>
            <a:ext cx="444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change in discharge state during time </a:t>
            </a:r>
            <a:r>
              <a:rPr lang="en-US" sz="1000" i="1" dirty="0" smtClean="0"/>
              <a:t>t-1</a:t>
            </a:r>
            <a:r>
              <a:rPr lang="en-US" sz="1000" dirty="0" smtClean="0"/>
              <a:t> to </a:t>
            </a:r>
            <a:r>
              <a:rPr lang="en-US" sz="1000" i="1" dirty="0" smtClean="0"/>
              <a:t>t</a:t>
            </a:r>
            <a:r>
              <a:rPr lang="en-US" sz="1000" dirty="0" smtClean="0"/>
              <a:t> must have a start or a shut at time </a:t>
            </a:r>
            <a:r>
              <a:rPr lang="en-US" sz="1000" i="1" dirty="0" smtClean="0"/>
              <a:t>t</a:t>
            </a:r>
            <a:endParaRPr lang="en-US" sz="1000" i="1" dirty="0"/>
          </a:p>
        </p:txBody>
      </p:sp>
      <p:sp>
        <p:nvSpPr>
          <p:cNvPr id="83" name="Freeform 82"/>
          <p:cNvSpPr/>
          <p:nvPr/>
        </p:nvSpPr>
        <p:spPr>
          <a:xfrm>
            <a:off x="0" y="6096000"/>
            <a:ext cx="9220200" cy="38100"/>
          </a:xfrm>
          <a:custGeom>
            <a:avLst/>
            <a:gdLst>
              <a:gd name="connsiteX0" fmla="*/ 0 w 9220200"/>
              <a:gd name="connsiteY0" fmla="*/ 38100 h 38100"/>
              <a:gd name="connsiteX1" fmla="*/ 9220200 w 922020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0200" h="38100">
                <a:moveTo>
                  <a:pt x="0" y="38100"/>
                </a:moveTo>
                <a:lnTo>
                  <a:pt x="92202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239000" y="1567815"/>
            <a:ext cx="8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SAME</a:t>
            </a:r>
            <a:endParaRPr lang="en-US" sz="1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52400" y="82343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GEN/DISCHARGE</a:t>
            </a:r>
            <a:endParaRPr lang="en-US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7086600" y="82047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CHARGE</a:t>
            </a:r>
            <a:endParaRPr lang="en-US" b="1" dirty="0"/>
          </a:p>
        </p:txBody>
      </p:sp>
      <p:sp>
        <p:nvSpPr>
          <p:cNvPr id="96" name="Freeform 95"/>
          <p:cNvSpPr/>
          <p:nvPr/>
        </p:nvSpPr>
        <p:spPr>
          <a:xfrm>
            <a:off x="0" y="1128236"/>
            <a:ext cx="9220200" cy="38100"/>
          </a:xfrm>
          <a:custGeom>
            <a:avLst/>
            <a:gdLst>
              <a:gd name="connsiteX0" fmla="*/ 0 w 9220200"/>
              <a:gd name="connsiteY0" fmla="*/ 38100 h 38100"/>
              <a:gd name="connsiteX1" fmla="*/ 9220200 w 922020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0200" h="38100">
                <a:moveTo>
                  <a:pt x="0" y="38100"/>
                </a:moveTo>
                <a:lnTo>
                  <a:pt x="92202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7239000" y="2118836"/>
            <a:ext cx="8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SAME</a:t>
            </a:r>
            <a:endParaRPr lang="en-US" sz="10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7239000" y="3396615"/>
            <a:ext cx="8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SAME</a:t>
            </a:r>
            <a:endParaRPr lang="en-US" sz="1000" b="1" dirty="0"/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068393"/>
              </p:ext>
            </p:extLst>
          </p:nvPr>
        </p:nvGraphicFramePr>
        <p:xfrm>
          <a:off x="7237413" y="2576036"/>
          <a:ext cx="183038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8" name="Equation" r:id="rId35" imgW="2070000" imgH="253800" progId="Equation.3">
                  <p:embed/>
                </p:oleObj>
              </mc:Choice>
              <mc:Fallback>
                <p:oleObj name="Equation" r:id="rId35" imgW="2070000" imgH="253800" progId="Equation.3">
                  <p:embed/>
                  <p:pic>
                    <p:nvPicPr>
                      <p:cNvPr id="0" name="Picture 9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2576036"/>
                        <a:ext cx="1830387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752261"/>
              </p:ext>
            </p:extLst>
          </p:nvPr>
        </p:nvGraphicFramePr>
        <p:xfrm>
          <a:off x="7243763" y="2839561"/>
          <a:ext cx="181768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9" name="Equation" r:id="rId37" imgW="2057400" imgH="253800" progId="Equation.3">
                  <p:embed/>
                </p:oleObj>
              </mc:Choice>
              <mc:Fallback>
                <p:oleObj name="Equation" r:id="rId37" imgW="2057400" imgH="253800" progId="Equation.3">
                  <p:embed/>
                  <p:pic>
                    <p:nvPicPr>
                      <p:cNvPr id="0" name="Picture 9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2839561"/>
                        <a:ext cx="1817687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09436"/>
              </p:ext>
            </p:extLst>
          </p:nvPr>
        </p:nvGraphicFramePr>
        <p:xfrm>
          <a:off x="6681787" y="3957161"/>
          <a:ext cx="24622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0" name="Equation" r:id="rId39" imgW="2781000" imgH="253800" progId="Equation.3">
                  <p:embed/>
                </p:oleObj>
              </mc:Choice>
              <mc:Fallback>
                <p:oleObj name="Equation" r:id="rId39" imgW="2781000" imgH="253800" progId="Equation.3">
                  <p:embed/>
                  <p:pic>
                    <p:nvPicPr>
                      <p:cNvPr id="0" name="Picture 9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7" y="3957161"/>
                        <a:ext cx="2462213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78224"/>
              </p:ext>
            </p:extLst>
          </p:nvPr>
        </p:nvGraphicFramePr>
        <p:xfrm>
          <a:off x="6838950" y="4833461"/>
          <a:ext cx="22288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1" name="Equation" r:id="rId41" imgW="3124200" imgH="254000" progId="Equation.3">
                  <p:embed/>
                </p:oleObj>
              </mc:Choice>
              <mc:Fallback>
                <p:oleObj name="Equation" r:id="rId41" imgW="3124200" imgH="254000" progId="Equation.3">
                  <p:embed/>
                  <p:pic>
                    <p:nvPicPr>
                      <p:cNvPr id="0" name="Picture 9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4833461"/>
                        <a:ext cx="22288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607097"/>
              </p:ext>
            </p:extLst>
          </p:nvPr>
        </p:nvGraphicFramePr>
        <p:xfrm>
          <a:off x="6838950" y="5062061"/>
          <a:ext cx="19812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2" name="Equation" r:id="rId43" imgW="2438400" imgH="254000" progId="Equation.3">
                  <p:embed/>
                </p:oleObj>
              </mc:Choice>
              <mc:Fallback>
                <p:oleObj name="Equation" r:id="rId43" imgW="2438400" imgH="254000" progId="Equation.3">
                  <p:embed/>
                  <p:pic>
                    <p:nvPicPr>
                      <p:cNvPr id="0" name="Picture 9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5062061"/>
                        <a:ext cx="19812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Freeform 75"/>
          <p:cNvSpPr/>
          <p:nvPr/>
        </p:nvSpPr>
        <p:spPr>
          <a:xfrm>
            <a:off x="0" y="4785836"/>
            <a:ext cx="9220200" cy="38100"/>
          </a:xfrm>
          <a:custGeom>
            <a:avLst/>
            <a:gdLst>
              <a:gd name="connsiteX0" fmla="*/ 0 w 9220200"/>
              <a:gd name="connsiteY0" fmla="*/ 38100 h 38100"/>
              <a:gd name="connsiteX1" fmla="*/ 9220200 w 922020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0200" h="38100">
                <a:moveTo>
                  <a:pt x="0" y="38100"/>
                </a:moveTo>
                <a:lnTo>
                  <a:pt x="92202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048000" y="4404836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unit energy, </a:t>
            </a:r>
            <a:r>
              <a:rPr lang="en-US" sz="1000" dirty="0" err="1" smtClean="0"/>
              <a:t>reg</a:t>
            </a:r>
            <a:r>
              <a:rPr lang="en-US" sz="1000" dirty="0" smtClean="0"/>
              <a:t>, spinning reserve &amp; </a:t>
            </a:r>
            <a:r>
              <a:rPr lang="en-US" sz="1000" dirty="0" err="1" smtClean="0"/>
              <a:t>nonspinning</a:t>
            </a:r>
            <a:r>
              <a:rPr lang="en-US" sz="1000" dirty="0" smtClean="0"/>
              <a:t>  reserve constrained </a:t>
            </a:r>
            <a:r>
              <a:rPr lang="en-US" sz="1000" dirty="0"/>
              <a:t>by </a:t>
            </a:r>
            <a:r>
              <a:rPr lang="en-US" sz="1000" dirty="0" smtClean="0"/>
              <a:t>maximum limit</a:t>
            </a:r>
            <a:endParaRPr lang="en-US" sz="1000" dirty="0"/>
          </a:p>
        </p:txBody>
      </p:sp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931127"/>
              </p:ext>
            </p:extLst>
          </p:nvPr>
        </p:nvGraphicFramePr>
        <p:xfrm>
          <a:off x="6535738" y="1190149"/>
          <a:ext cx="197643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3" name="Equation" r:id="rId45" imgW="2298600" imgH="253800" progId="Equation.3">
                  <p:embed/>
                </p:oleObj>
              </mc:Choice>
              <mc:Fallback>
                <p:oleObj name="Equation" r:id="rId45" imgW="2298600" imgH="253800" progId="Equation.3">
                  <p:embed/>
                  <p:pic>
                    <p:nvPicPr>
                      <p:cNvPr id="0" name="Picture 9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1190149"/>
                        <a:ext cx="1976437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TextBox 123"/>
          <p:cNvSpPr txBox="1"/>
          <p:nvPr/>
        </p:nvSpPr>
        <p:spPr>
          <a:xfrm>
            <a:off x="3006969" y="2710815"/>
            <a:ext cx="3851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unit’s </a:t>
            </a:r>
            <a:r>
              <a:rPr lang="en-US" sz="1000" dirty="0" err="1" smtClean="0"/>
              <a:t>reg</a:t>
            </a:r>
            <a:r>
              <a:rPr lang="en-US" sz="1000" dirty="0" smtClean="0"/>
              <a:t> offer </a:t>
            </a:r>
            <a:r>
              <a:rPr lang="en-US" sz="1000" dirty="0"/>
              <a:t>is constrained by its 5-min ramp </a:t>
            </a:r>
            <a:r>
              <a:rPr lang="en-US" sz="1000" dirty="0" smtClean="0"/>
              <a:t>rate</a:t>
            </a:r>
            <a:r>
              <a:rPr lang="en-US" sz="1000" dirty="0"/>
              <a:t>.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048000" y="3930015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unit’s </a:t>
            </a:r>
            <a:r>
              <a:rPr lang="en-US" sz="1000" dirty="0" err="1" smtClean="0"/>
              <a:t>reg</a:t>
            </a:r>
            <a:r>
              <a:rPr lang="en-US" sz="1000" dirty="0" smtClean="0"/>
              <a:t> +spinning reserve offer constrained </a:t>
            </a:r>
            <a:r>
              <a:rPr lang="en-US" sz="1000" dirty="0"/>
              <a:t>by </a:t>
            </a:r>
            <a:r>
              <a:rPr lang="en-US" sz="1000" dirty="0" smtClean="0"/>
              <a:t>10min </a:t>
            </a:r>
            <a:r>
              <a:rPr lang="en-US" sz="1000" dirty="0"/>
              <a:t>ramp rate.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048000" y="3490436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required </a:t>
            </a:r>
            <a:r>
              <a:rPr lang="en-US" sz="1000" dirty="0" smtClean="0"/>
              <a:t>total reserves provided </a:t>
            </a:r>
            <a:r>
              <a:rPr lang="en-US" sz="1000" dirty="0"/>
              <a:t>by </a:t>
            </a:r>
            <a:r>
              <a:rPr lang="en-US" sz="1000" dirty="0" err="1" smtClean="0"/>
              <a:t>reg</a:t>
            </a:r>
            <a:r>
              <a:rPr lang="en-US" sz="1000" dirty="0" smtClean="0"/>
              <a:t>, spinning &amp; </a:t>
            </a:r>
            <a:r>
              <a:rPr lang="en-US" sz="1000" dirty="0" err="1" smtClean="0"/>
              <a:t>nonspinning</a:t>
            </a:r>
            <a:r>
              <a:rPr lang="en-US" sz="1000" dirty="0" smtClean="0"/>
              <a:t> reserves; </a:t>
            </a:r>
            <a:endParaRPr lang="en-US" sz="1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048000" y="4158615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unit’s </a:t>
            </a:r>
            <a:r>
              <a:rPr lang="en-US" sz="1000" dirty="0" err="1" smtClean="0"/>
              <a:t>nonspinning</a:t>
            </a:r>
            <a:r>
              <a:rPr lang="en-US" sz="1000" dirty="0" smtClean="0"/>
              <a:t> reserve offer constrained </a:t>
            </a:r>
            <a:r>
              <a:rPr lang="en-US" sz="1000" dirty="0"/>
              <a:t>by </a:t>
            </a:r>
            <a:r>
              <a:rPr lang="en-US" sz="1000" dirty="0" smtClean="0"/>
              <a:t>10min </a:t>
            </a:r>
            <a:r>
              <a:rPr lang="en-US" sz="1000" dirty="0"/>
              <a:t>ramp rate.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58000" y="448178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NONSPINNING RESERVE NOT ALLOWED </a:t>
            </a:r>
            <a:endParaRPr lang="en-US" sz="1000" b="1" dirty="0"/>
          </a:p>
        </p:txBody>
      </p:sp>
      <p:graphicFrame>
        <p:nvGraphicFramePr>
          <p:cNvPr id="133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525850"/>
              </p:ext>
            </p:extLst>
          </p:nvPr>
        </p:nvGraphicFramePr>
        <p:xfrm>
          <a:off x="152400" y="5871686"/>
          <a:ext cx="11430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4" name="Equation" r:id="rId47" imgW="1384300" imgH="254000" progId="Equation.3">
                  <p:embed/>
                </p:oleObj>
              </mc:Choice>
              <mc:Fallback>
                <p:oleObj name="Equation" r:id="rId47" imgW="1384300" imgH="254000" progId="Equation.3">
                  <p:embed/>
                  <p:pic>
                    <p:nvPicPr>
                      <p:cNvPr id="0" name="Picture 9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871686"/>
                        <a:ext cx="11430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46815"/>
              </p:ext>
            </p:extLst>
          </p:nvPr>
        </p:nvGraphicFramePr>
        <p:xfrm>
          <a:off x="7391400" y="5700236"/>
          <a:ext cx="16605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5" name="Equation" r:id="rId49" imgW="2044440" imgH="253800" progId="Equation.3">
                  <p:embed/>
                </p:oleObj>
              </mc:Choice>
              <mc:Fallback>
                <p:oleObj name="Equation" r:id="rId49" imgW="2044440" imgH="253800" progId="Equation.3">
                  <p:embed/>
                  <p:pic>
                    <p:nvPicPr>
                      <p:cNvPr id="0" name="Picture 9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700236"/>
                        <a:ext cx="16605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TextBox 135"/>
          <p:cNvSpPr txBox="1"/>
          <p:nvPr/>
        </p:nvSpPr>
        <p:spPr>
          <a:xfrm>
            <a:off x="2971800" y="5852636"/>
            <a:ext cx="3886200" cy="2462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000" dirty="0" smtClean="0">
                <a:sym typeface="Wingdings" pitchFamily="2" charset="2"/>
              </a:rPr>
              <a:t></a:t>
            </a:r>
            <a:r>
              <a:rPr lang="en-US" sz="1000" dirty="0" smtClean="0"/>
              <a:t>unit must be discharging , down, or providing </a:t>
            </a:r>
            <a:r>
              <a:rPr lang="en-US" sz="1000" dirty="0" err="1" smtClean="0"/>
              <a:t>nonspinning</a:t>
            </a:r>
            <a:r>
              <a:rPr lang="en-US" sz="1000" dirty="0" smtClean="0"/>
              <a:t> reserve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200400" y="5700236"/>
            <a:ext cx="429211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 smtClean="0"/>
              <a:t>unit  must be charging, discharging, down, or providing non-spinning reserve</a:t>
            </a:r>
            <a:r>
              <a:rPr lang="en-US" sz="1000" dirty="0" smtClean="0">
                <a:sym typeface="Wingdings" pitchFamily="2" charset="2"/>
              </a:rPr>
              <a:t></a:t>
            </a:r>
            <a:endParaRPr lang="en-US" sz="1000" dirty="0"/>
          </a:p>
        </p:txBody>
      </p:sp>
      <p:graphicFrame>
        <p:nvGraphicFramePr>
          <p:cNvPr id="138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5149"/>
              </p:ext>
            </p:extLst>
          </p:nvPr>
        </p:nvGraphicFramePr>
        <p:xfrm>
          <a:off x="145329" y="5624036"/>
          <a:ext cx="2151062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6" name="Equation" r:id="rId51" imgW="2730240" imgH="228600" progId="Equation.3">
                  <p:embed/>
                </p:oleObj>
              </mc:Choice>
              <mc:Fallback>
                <p:oleObj name="Equation" r:id="rId51" imgW="2730240" imgH="228600" progId="Equation.3">
                  <p:embed/>
                  <p:pic>
                    <p:nvPicPr>
                      <p:cNvPr id="0" name="Picture 9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29" y="5624036"/>
                        <a:ext cx="2151062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TextBox 138"/>
          <p:cNvSpPr txBox="1"/>
          <p:nvPr/>
        </p:nvSpPr>
        <p:spPr>
          <a:xfrm>
            <a:off x="3048000" y="5528726"/>
            <a:ext cx="525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change in </a:t>
            </a:r>
            <a:r>
              <a:rPr lang="en-US" sz="1000" dirty="0" err="1" smtClean="0"/>
              <a:t>nonspinning</a:t>
            </a:r>
            <a:r>
              <a:rPr lang="en-US" sz="1000" dirty="0" smtClean="0"/>
              <a:t> reserve state during time </a:t>
            </a:r>
            <a:r>
              <a:rPr lang="en-US" sz="1000" i="1" dirty="0" smtClean="0"/>
              <a:t>t-1</a:t>
            </a:r>
            <a:r>
              <a:rPr lang="en-US" sz="1000" dirty="0" smtClean="0"/>
              <a:t> to </a:t>
            </a:r>
            <a:r>
              <a:rPr lang="en-US" sz="1000" i="1" dirty="0" smtClean="0"/>
              <a:t>t</a:t>
            </a:r>
            <a:r>
              <a:rPr lang="en-US" sz="1000" dirty="0" smtClean="0"/>
              <a:t> must have a quick-start or a shut at time </a:t>
            </a:r>
            <a:r>
              <a:rPr lang="en-US" sz="1000" i="1" dirty="0" smtClean="0"/>
              <a:t>t</a:t>
            </a:r>
            <a:endParaRPr lang="en-US" sz="1000" i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3053862" y="75890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DESCRIPTION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2600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 pitchFamily="2" charset="2"/>
              </a:rPr>
              <a:t></a:t>
            </a:r>
            <a:r>
              <a:rPr lang="en-US" b="1" dirty="0" smtClean="0"/>
              <a:t>Each charge/discharge operation must model energy &amp; AS within units capabilities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46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23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Reservoir modeling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-19050" y="800100"/>
            <a:ext cx="9220200" cy="38100"/>
          </a:xfrm>
          <a:custGeom>
            <a:avLst/>
            <a:gdLst>
              <a:gd name="connsiteX0" fmla="*/ 0 w 9220200"/>
              <a:gd name="connsiteY0" fmla="*/ 38100 h 38100"/>
              <a:gd name="connsiteX1" fmla="*/ 9220200 w 922020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0200" h="38100">
                <a:moveTo>
                  <a:pt x="0" y="38100"/>
                </a:moveTo>
                <a:lnTo>
                  <a:pt x="92202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-19050" y="4686300"/>
            <a:ext cx="9220200" cy="38100"/>
          </a:xfrm>
          <a:custGeom>
            <a:avLst/>
            <a:gdLst>
              <a:gd name="connsiteX0" fmla="*/ 0 w 9220200"/>
              <a:gd name="connsiteY0" fmla="*/ 38100 h 38100"/>
              <a:gd name="connsiteX1" fmla="*/ 9220200 w 922020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0200" h="38100">
                <a:moveTo>
                  <a:pt x="0" y="38100"/>
                </a:moveTo>
                <a:lnTo>
                  <a:pt x="92202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353092"/>
              </p:ext>
            </p:extLst>
          </p:nvPr>
        </p:nvGraphicFramePr>
        <p:xfrm>
          <a:off x="263525" y="1238250"/>
          <a:ext cx="28416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5" name="Equation" r:id="rId3" imgW="3213000" imgH="241200" progId="Equation.3">
                  <p:embed/>
                </p:oleObj>
              </mc:Choice>
              <mc:Fallback>
                <p:oleObj name="Equation" r:id="rId3" imgW="3213000" imgH="241200" progId="Equation.3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238250"/>
                        <a:ext cx="284162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30403"/>
              </p:ext>
            </p:extLst>
          </p:nvPr>
        </p:nvGraphicFramePr>
        <p:xfrm>
          <a:off x="3095625" y="1219200"/>
          <a:ext cx="26955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6" name="Equation" r:id="rId5" imgW="3124200" imgH="254000" progId="Equation.3">
                  <p:embed/>
                </p:oleObj>
              </mc:Choice>
              <mc:Fallback>
                <p:oleObj name="Equation" r:id="rId5" imgW="3124200" imgH="254000" progId="Equation.3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219200"/>
                        <a:ext cx="26955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71415"/>
              </p:ext>
            </p:extLst>
          </p:nvPr>
        </p:nvGraphicFramePr>
        <p:xfrm>
          <a:off x="5715000" y="1225550"/>
          <a:ext cx="345122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7" name="Equation" r:id="rId7" imgW="3911400" imgH="253800" progId="Equation.3">
                  <p:embed/>
                </p:oleObj>
              </mc:Choice>
              <mc:Fallback>
                <p:oleObj name="Equation" r:id="rId7" imgW="3911400" imgH="253800" progId="Equation.3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25550"/>
                        <a:ext cx="3451225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695110"/>
              </p:ext>
            </p:extLst>
          </p:nvPr>
        </p:nvGraphicFramePr>
        <p:xfrm>
          <a:off x="457200" y="5105400"/>
          <a:ext cx="4618038" cy="35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8" name="Equation" r:id="rId9" imgW="5143320" imgH="380880" progId="Equation.3">
                  <p:embed/>
                </p:oleObj>
              </mc:Choice>
              <mc:Fallback>
                <p:oleObj name="Equation" r:id="rId9" imgW="5143320" imgH="380880" progId="Equation.3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4618038" cy="3557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2215827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energy stored </a:t>
            </a:r>
            <a:r>
              <a:rPr lang="en-US" sz="1400" b="1" dirty="0" smtClean="0"/>
              <a:t>in period </a:t>
            </a:r>
            <a:r>
              <a:rPr lang="en-US" sz="1400" b="1" i="1" dirty="0"/>
              <a:t>t-1</a:t>
            </a:r>
            <a:r>
              <a:rPr lang="en-US" sz="1400" b="1" dirty="0"/>
              <a:t> </a:t>
            </a:r>
            <a:r>
              <a:rPr lang="en-US" sz="1400" b="1" dirty="0" smtClean="0"/>
              <a:t>less </a:t>
            </a:r>
            <a:r>
              <a:rPr lang="en-US" sz="1400" b="1" dirty="0"/>
              <a:t>leakage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4000" y="3160693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plus </a:t>
            </a:r>
            <a:r>
              <a:rPr lang="en-US" sz="1400" b="1" dirty="0"/>
              <a:t>energy to be </a:t>
            </a:r>
            <a:r>
              <a:rPr lang="en-US" sz="1400" b="1" dirty="0" smtClean="0"/>
              <a:t>charged </a:t>
            </a:r>
            <a:r>
              <a:rPr lang="en-US" sz="1400" b="1" dirty="0"/>
              <a:t>at period </a:t>
            </a:r>
            <a:r>
              <a:rPr lang="en-US" sz="1400" b="1" i="1" dirty="0"/>
              <a:t>t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0" y="2233136"/>
            <a:ext cx="1301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less </a:t>
            </a:r>
            <a:r>
              <a:rPr lang="en-US" sz="1400" b="1" dirty="0"/>
              <a:t>energy to be </a:t>
            </a:r>
            <a:r>
              <a:rPr lang="en-US" sz="1400" b="1" dirty="0" smtClean="0"/>
              <a:t>discharged </a:t>
            </a:r>
            <a:r>
              <a:rPr lang="en-US" sz="1400" b="1" dirty="0"/>
              <a:t>at period </a:t>
            </a:r>
            <a:r>
              <a:rPr lang="en-US" sz="1400" b="1" i="1" dirty="0"/>
              <a:t>t</a:t>
            </a:r>
            <a:endParaRPr lang="en-US" sz="1400" b="1" dirty="0"/>
          </a:p>
        </p:txBody>
      </p:sp>
      <p:sp>
        <p:nvSpPr>
          <p:cNvPr id="43" name="Freeform 42"/>
          <p:cNvSpPr/>
          <p:nvPr/>
        </p:nvSpPr>
        <p:spPr>
          <a:xfrm>
            <a:off x="1307123" y="1565031"/>
            <a:ext cx="17585" cy="720969"/>
          </a:xfrm>
          <a:custGeom>
            <a:avLst/>
            <a:gdLst>
              <a:gd name="connsiteX0" fmla="*/ 17585 w 17585"/>
              <a:gd name="connsiteY0" fmla="*/ 720969 h 720969"/>
              <a:gd name="connsiteX1" fmla="*/ 0 w 17585"/>
              <a:gd name="connsiteY1" fmla="*/ 0 h 72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5" h="720969">
                <a:moveTo>
                  <a:pt x="17585" y="720969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074985" y="1529861"/>
            <a:ext cx="17584" cy="1670539"/>
          </a:xfrm>
          <a:custGeom>
            <a:avLst/>
            <a:gdLst>
              <a:gd name="connsiteX0" fmla="*/ 17584 w 17584"/>
              <a:gd name="connsiteY0" fmla="*/ 1670539 h 1670539"/>
              <a:gd name="connsiteX1" fmla="*/ 0 w 17584"/>
              <a:gd name="connsiteY1" fmla="*/ 0 h 167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4" h="1670539">
                <a:moveTo>
                  <a:pt x="17584" y="1670539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743200" y="1547446"/>
            <a:ext cx="0" cy="738554"/>
          </a:xfrm>
          <a:custGeom>
            <a:avLst/>
            <a:gdLst>
              <a:gd name="connsiteX0" fmla="*/ 0 w 0"/>
              <a:gd name="connsiteY0" fmla="*/ 738554 h 738554"/>
              <a:gd name="connsiteX1" fmla="*/ 0 w 0"/>
              <a:gd name="connsiteY1" fmla="*/ 0 h 7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38554">
                <a:moveTo>
                  <a:pt x="0" y="738554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352800" y="3071336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plus </a:t>
            </a:r>
            <a:r>
              <a:rPr lang="en-US" sz="1400" b="1" dirty="0" err="1" smtClean="0"/>
              <a:t>reg</a:t>
            </a:r>
            <a:r>
              <a:rPr lang="en-US" sz="1400" b="1" dirty="0" smtClean="0"/>
              <a:t>-down in charging mode</a:t>
            </a:r>
            <a:endParaRPr lang="en-US" sz="1400" b="1" dirty="0"/>
          </a:p>
        </p:txBody>
      </p:sp>
      <p:sp>
        <p:nvSpPr>
          <p:cNvPr id="47" name="Freeform 46"/>
          <p:cNvSpPr/>
          <p:nvPr/>
        </p:nvSpPr>
        <p:spPr>
          <a:xfrm>
            <a:off x="3716216" y="1512277"/>
            <a:ext cx="17584" cy="1582615"/>
          </a:xfrm>
          <a:custGeom>
            <a:avLst/>
            <a:gdLst>
              <a:gd name="connsiteX0" fmla="*/ 17584 w 17584"/>
              <a:gd name="connsiteY0" fmla="*/ 1582615 h 1582615"/>
              <a:gd name="connsiteX1" fmla="*/ 0 w 17584"/>
              <a:gd name="connsiteY1" fmla="*/ 0 h 158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4" h="1582615">
                <a:moveTo>
                  <a:pt x="17584" y="1582615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038600" y="223313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less  </a:t>
            </a:r>
            <a:r>
              <a:rPr lang="en-US" sz="1400" b="1" dirty="0" err="1" smtClean="0"/>
              <a:t>reg</a:t>
            </a:r>
            <a:r>
              <a:rPr lang="en-US" sz="1400" b="1" dirty="0" smtClean="0"/>
              <a:t>-up in charging mode</a:t>
            </a:r>
            <a:endParaRPr lang="en-US" sz="1400" b="1" dirty="0"/>
          </a:p>
        </p:txBody>
      </p:sp>
      <p:sp>
        <p:nvSpPr>
          <p:cNvPr id="49" name="Freeform 48"/>
          <p:cNvSpPr/>
          <p:nvPr/>
        </p:nvSpPr>
        <p:spPr>
          <a:xfrm>
            <a:off x="4402016" y="1547446"/>
            <a:ext cx="17584" cy="756139"/>
          </a:xfrm>
          <a:custGeom>
            <a:avLst/>
            <a:gdLst>
              <a:gd name="connsiteX0" fmla="*/ 17584 w 17584"/>
              <a:gd name="connsiteY0" fmla="*/ 756139 h 756139"/>
              <a:gd name="connsiteX1" fmla="*/ 0 w 17584"/>
              <a:gd name="connsiteY1" fmla="*/ 0 h 75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4" h="756139">
                <a:moveTo>
                  <a:pt x="17584" y="756139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876800" y="3084493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less spinning reserve in charging mode</a:t>
            </a:r>
            <a:endParaRPr lang="en-US" sz="1400" b="1" dirty="0"/>
          </a:p>
        </p:txBody>
      </p:sp>
      <p:sp>
        <p:nvSpPr>
          <p:cNvPr id="51" name="Freeform 50"/>
          <p:cNvSpPr/>
          <p:nvPr/>
        </p:nvSpPr>
        <p:spPr>
          <a:xfrm>
            <a:off x="5328138" y="1547446"/>
            <a:ext cx="17585" cy="1565031"/>
          </a:xfrm>
          <a:custGeom>
            <a:avLst/>
            <a:gdLst>
              <a:gd name="connsiteX0" fmla="*/ 17585 w 17585"/>
              <a:gd name="connsiteY0" fmla="*/ 1565031 h 1565031"/>
              <a:gd name="connsiteX1" fmla="*/ 0 w 17585"/>
              <a:gd name="connsiteY1" fmla="*/ 0 h 156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5" h="1565031">
                <a:moveTo>
                  <a:pt x="17585" y="1565031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38800" y="22462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plus </a:t>
            </a:r>
            <a:r>
              <a:rPr lang="en-US" sz="1400" b="1" dirty="0" err="1" smtClean="0"/>
              <a:t>reg</a:t>
            </a:r>
            <a:r>
              <a:rPr lang="en-US" sz="1400" b="1" dirty="0" smtClean="0"/>
              <a:t>-down in discharging mode</a:t>
            </a:r>
            <a:endParaRPr lang="en-US" sz="1400" b="1" dirty="0"/>
          </a:p>
        </p:txBody>
      </p:sp>
      <p:sp>
        <p:nvSpPr>
          <p:cNvPr id="53" name="Freeform 52"/>
          <p:cNvSpPr/>
          <p:nvPr/>
        </p:nvSpPr>
        <p:spPr>
          <a:xfrm>
            <a:off x="6013938" y="1547446"/>
            <a:ext cx="0" cy="738554"/>
          </a:xfrm>
          <a:custGeom>
            <a:avLst/>
            <a:gdLst>
              <a:gd name="connsiteX0" fmla="*/ 0 w 0"/>
              <a:gd name="connsiteY0" fmla="*/ 738554 h 738554"/>
              <a:gd name="connsiteX1" fmla="*/ 0 w 0"/>
              <a:gd name="connsiteY1" fmla="*/ 0 h 7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38554">
                <a:moveTo>
                  <a:pt x="0" y="738554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477000" y="3084493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less </a:t>
            </a:r>
            <a:r>
              <a:rPr lang="en-US" sz="1400" b="1" dirty="0" err="1" smtClean="0"/>
              <a:t>reg</a:t>
            </a:r>
            <a:r>
              <a:rPr lang="en-US" sz="1400" b="1" dirty="0" smtClean="0"/>
              <a:t>-up in discharging mode</a:t>
            </a:r>
            <a:endParaRPr lang="en-US" sz="1400" b="1" dirty="0"/>
          </a:p>
        </p:txBody>
      </p:sp>
      <p:sp>
        <p:nvSpPr>
          <p:cNvPr id="55" name="Freeform 54"/>
          <p:cNvSpPr/>
          <p:nvPr/>
        </p:nvSpPr>
        <p:spPr>
          <a:xfrm>
            <a:off x="6881446" y="1547446"/>
            <a:ext cx="0" cy="1565031"/>
          </a:xfrm>
          <a:custGeom>
            <a:avLst/>
            <a:gdLst>
              <a:gd name="connsiteX0" fmla="*/ 0 w 0"/>
              <a:gd name="connsiteY0" fmla="*/ 1565031 h 1565031"/>
              <a:gd name="connsiteX1" fmla="*/ 0 w 0"/>
              <a:gd name="connsiteY1" fmla="*/ 0 h 156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565031">
                <a:moveTo>
                  <a:pt x="0" y="1565031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086600" y="2233136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less spinning reserve in discharging mode</a:t>
            </a:r>
            <a:endParaRPr lang="en-US" sz="1400" b="1" dirty="0"/>
          </a:p>
        </p:txBody>
      </p:sp>
      <p:sp>
        <p:nvSpPr>
          <p:cNvPr id="57" name="Freeform 56"/>
          <p:cNvSpPr/>
          <p:nvPr/>
        </p:nvSpPr>
        <p:spPr>
          <a:xfrm>
            <a:off x="7848600" y="1565031"/>
            <a:ext cx="0" cy="720969"/>
          </a:xfrm>
          <a:custGeom>
            <a:avLst/>
            <a:gdLst>
              <a:gd name="connsiteX0" fmla="*/ 0 w 0"/>
              <a:gd name="connsiteY0" fmla="*/ 720969 h 720969"/>
              <a:gd name="connsiteX1" fmla="*/ 0 w 0"/>
              <a:gd name="connsiteY1" fmla="*/ 0 h 72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20969">
                <a:moveTo>
                  <a:pt x="0" y="720969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153400" y="2971800"/>
            <a:ext cx="114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less </a:t>
            </a:r>
            <a:r>
              <a:rPr lang="en-US" sz="1400" b="1" dirty="0" err="1" smtClean="0"/>
              <a:t>nonspinning</a:t>
            </a:r>
            <a:r>
              <a:rPr lang="en-US" sz="1400" b="1" dirty="0" smtClean="0"/>
              <a:t> reserve in discharging mode</a:t>
            </a:r>
            <a:endParaRPr lang="en-US" sz="1400" b="1" dirty="0"/>
          </a:p>
        </p:txBody>
      </p:sp>
      <p:sp>
        <p:nvSpPr>
          <p:cNvPr id="59" name="Freeform 58"/>
          <p:cNvSpPr/>
          <p:nvPr/>
        </p:nvSpPr>
        <p:spPr>
          <a:xfrm>
            <a:off x="8745416" y="1529862"/>
            <a:ext cx="17584" cy="1617784"/>
          </a:xfrm>
          <a:custGeom>
            <a:avLst/>
            <a:gdLst>
              <a:gd name="connsiteX0" fmla="*/ 17584 w 17584"/>
              <a:gd name="connsiteY0" fmla="*/ 1617784 h 1617784"/>
              <a:gd name="connsiteX1" fmla="*/ 0 w 17584"/>
              <a:gd name="connsiteY1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4" h="1617784">
                <a:moveTo>
                  <a:pt x="17584" y="1617784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0" y="304800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energy </a:t>
            </a:r>
            <a:endParaRPr lang="en-US" sz="1400" b="1" dirty="0" smtClean="0"/>
          </a:p>
          <a:p>
            <a:r>
              <a:rPr lang="en-US" sz="1400" b="1" dirty="0" smtClean="0"/>
              <a:t>stored in period </a:t>
            </a:r>
            <a:r>
              <a:rPr lang="en-US" sz="1400" b="1" i="1" dirty="0" smtClean="0"/>
              <a:t>t</a:t>
            </a:r>
            <a:endParaRPr lang="en-US" sz="1400" b="1" dirty="0"/>
          </a:p>
        </p:txBody>
      </p:sp>
      <p:sp>
        <p:nvSpPr>
          <p:cNvPr id="64" name="Freeform 63"/>
          <p:cNvSpPr/>
          <p:nvPr/>
        </p:nvSpPr>
        <p:spPr>
          <a:xfrm>
            <a:off x="381000" y="1475509"/>
            <a:ext cx="31173" cy="1620982"/>
          </a:xfrm>
          <a:custGeom>
            <a:avLst/>
            <a:gdLst>
              <a:gd name="connsiteX0" fmla="*/ 0 w 31173"/>
              <a:gd name="connsiteY0" fmla="*/ 1620982 h 1620982"/>
              <a:gd name="connsiteX1" fmla="*/ 31173 w 31173"/>
              <a:gd name="connsiteY1" fmla="*/ 0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73" h="1620982">
                <a:moveTo>
                  <a:pt x="0" y="1620982"/>
                </a:moveTo>
                <a:lnTo>
                  <a:pt x="31173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118946" y="8001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RESERVOIR UPDATE EQUATION</a:t>
            </a: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0" y="838200"/>
            <a:ext cx="838200" cy="3257550"/>
          </a:xfrm>
          <a:prstGeom prst="rect">
            <a:avLst/>
          </a:prstGeom>
          <a:solidFill>
            <a:srgbClr val="FFFF00">
              <a:alpha val="34000"/>
            </a:srgbClr>
          </a:solidFill>
          <a:ln w="57150">
            <a:noFill/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38200" y="838200"/>
            <a:ext cx="2590800" cy="3257550"/>
          </a:xfrm>
          <a:prstGeom prst="rect">
            <a:avLst/>
          </a:prstGeom>
          <a:solidFill>
            <a:srgbClr val="0070C0">
              <a:alpha val="34000"/>
            </a:srgbClr>
          </a:solidFill>
          <a:ln w="57150">
            <a:noFill/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409950" y="838200"/>
            <a:ext cx="2305050" cy="3257550"/>
          </a:xfrm>
          <a:prstGeom prst="rect">
            <a:avLst/>
          </a:prstGeom>
          <a:solidFill>
            <a:srgbClr val="FF0000">
              <a:alpha val="34000"/>
            </a:srgbClr>
          </a:solidFill>
          <a:ln w="57150">
            <a:noFill/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6200" y="4078069"/>
            <a:ext cx="912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Must </a:t>
            </a:r>
            <a:r>
              <a:rPr lang="en-US" b="1" i="1" dirty="0" smtClean="0"/>
              <a:t>schedule charge/discharge </a:t>
            </a:r>
            <a:r>
              <a:rPr lang="en-US" b="1" dirty="0" smtClean="0"/>
              <a:t>(blue) accounting for AS commitments (red), imposing  storage level (yellow), and  reservoir limits (below). Limits are derived from the above.</a:t>
            </a:r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897688"/>
              </p:ext>
            </p:extLst>
          </p:nvPr>
        </p:nvGraphicFramePr>
        <p:xfrm>
          <a:off x="5475288" y="5014914"/>
          <a:ext cx="3592512" cy="42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9" name="Equation" r:id="rId11" imgW="2806560" imgH="368280" progId="Equation.3">
                  <p:embed/>
                </p:oleObj>
              </mc:Choice>
              <mc:Fallback>
                <p:oleObj name="Equation" r:id="rId11" imgW="2806560" imgH="368280" progId="Equation.3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5014914"/>
                        <a:ext cx="3592512" cy="4243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76200" y="4724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Charge operation with </a:t>
            </a:r>
            <a:r>
              <a:rPr lang="en-US" b="1" u="sng" dirty="0" err="1" smtClean="0"/>
              <a:t>reg</a:t>
            </a:r>
            <a:r>
              <a:rPr lang="en-US" b="1" u="sng" dirty="0" smtClean="0"/>
              <a:t>-up and spinning reserve: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724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Discharge operation with </a:t>
            </a:r>
            <a:r>
              <a:rPr lang="en-US" b="1" u="sng" dirty="0" err="1" smtClean="0"/>
              <a:t>reg</a:t>
            </a:r>
            <a:r>
              <a:rPr lang="en-US" b="1" u="sng" dirty="0" smtClean="0"/>
              <a:t>-down: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3455" y="5486400"/>
            <a:ext cx="3796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Reservoir level e</a:t>
            </a:r>
            <a:r>
              <a:rPr lang="en-US" b="1" baseline="-25000" dirty="0" smtClean="0"/>
              <a:t>(</a:t>
            </a:r>
            <a:r>
              <a:rPr lang="en-US" b="1" baseline="-25000" dirty="0" err="1"/>
              <a:t>i</a:t>
            </a:r>
            <a:r>
              <a:rPr lang="en-US" b="1" baseline="-25000" dirty="0" err="1" smtClean="0"/>
              <a:t>,i</a:t>
            </a:r>
            <a:r>
              <a:rPr lang="en-US" b="1" baseline="-25000" dirty="0" smtClean="0"/>
              <a:t>)</a:t>
            </a:r>
            <a:r>
              <a:rPr lang="en-US" b="1" dirty="0" smtClean="0"/>
              <a:t>(t), which includes its charge, must have capacity for scheduled </a:t>
            </a:r>
            <a:r>
              <a:rPr lang="en-US" b="1" dirty="0" err="1" smtClean="0"/>
              <a:t>reg</a:t>
            </a:r>
            <a:r>
              <a:rPr lang="en-US" b="1" dirty="0" smtClean="0"/>
              <a:t>-up &amp; spinning reserve.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574323" y="5486400"/>
            <a:ext cx="3493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Reservoir level e</a:t>
            </a:r>
            <a:r>
              <a:rPr lang="en-US" b="1" baseline="-25000" dirty="0" smtClean="0"/>
              <a:t>(</a:t>
            </a:r>
            <a:r>
              <a:rPr lang="en-US" b="1" baseline="-25000" dirty="0" err="1"/>
              <a:t>i</a:t>
            </a:r>
            <a:r>
              <a:rPr lang="en-US" b="1" baseline="-25000" dirty="0" err="1" smtClean="0"/>
              <a:t>,i</a:t>
            </a:r>
            <a:r>
              <a:rPr lang="en-US" b="1" baseline="-25000" dirty="0" smtClean="0"/>
              <a:t>)</a:t>
            </a:r>
            <a:r>
              <a:rPr lang="en-US" b="1" dirty="0" smtClean="0"/>
              <a:t>(t), which includes its discharge, must have capacity for scheduled </a:t>
            </a:r>
            <a:r>
              <a:rPr lang="en-US" b="1" dirty="0" err="1" smtClean="0"/>
              <a:t>reg</a:t>
            </a:r>
            <a:r>
              <a:rPr lang="en-US" b="1" dirty="0" smtClean="0"/>
              <a:t>-down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52400" y="6409730"/>
            <a:ext cx="8305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RESERVOIR LIMITS WITH A.S. ARE ESSENTIAL. </a:t>
            </a:r>
            <a:endParaRPr lang="en-US" b="1" dirty="0"/>
          </a:p>
        </p:txBody>
      </p:sp>
      <p:sp>
        <p:nvSpPr>
          <p:cNvPr id="60" name="Rectangle 59"/>
          <p:cNvSpPr/>
          <p:nvPr/>
        </p:nvSpPr>
        <p:spPr>
          <a:xfrm>
            <a:off x="5715000" y="838200"/>
            <a:ext cx="3429000" cy="3257550"/>
          </a:xfrm>
          <a:prstGeom prst="rect">
            <a:avLst/>
          </a:prstGeom>
          <a:solidFill>
            <a:srgbClr val="FF0000">
              <a:alpha val="50000"/>
            </a:srgbClr>
          </a:solidFill>
          <a:ln w="57150">
            <a:noFill/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2" grpId="0"/>
      <p:bldP spid="74" grpId="0"/>
      <p:bldP spid="75" grpId="0"/>
      <p:bldP spid="77" grpId="0"/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24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Production cost study results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8686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Analysis of bulk storage – CAES</a:t>
            </a:r>
            <a:endParaRPr lang="en-US" sz="2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Impact of reservoir levels on ancillary services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Arbitrage &amp; cross arbitrage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Effects of different wind penetration levels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Impacts of thermal plant cycling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Payback assessment with various penetration levels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Payback assessment of short-term storage</a:t>
            </a:r>
          </a:p>
        </p:txBody>
      </p:sp>
    </p:spTree>
    <p:extLst>
      <p:ext uri="{BB962C8B-B14F-4D97-AF65-F5344CB8AC3E}">
        <p14:creationId xmlns:p14="http://schemas.microsoft.com/office/powerpoint/2010/main" val="35841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022C-73D8-4F1E-A2CF-18E5E761257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latin typeface="Cambria" pitchFamily="18" charset="0"/>
              </a:rPr>
              <a:t>Impact of reservoir limits on ancillary </a:t>
            </a:r>
            <a:r>
              <a:rPr lang="en-US" sz="3600" dirty="0">
                <a:solidFill>
                  <a:schemeClr val="tx1"/>
                </a:solidFill>
                <a:latin typeface="Cambria" pitchFamily="18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  <a:latin typeface="Cambria" pitchFamily="18" charset="0"/>
              </a:rPr>
              <a:t>ervices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26442" t="23239" r="28526" b="23590"/>
          <a:stretch/>
        </p:blipFill>
        <p:spPr bwMode="auto">
          <a:xfrm>
            <a:off x="0" y="1811640"/>
            <a:ext cx="4495800" cy="252241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4798874"/>
            <a:ext cx="44958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Ancillary </a:t>
            </a:r>
            <a:r>
              <a:rPr lang="en-US" b="1" dirty="0"/>
              <a:t>commitments are independent of reservoir </a:t>
            </a:r>
            <a:r>
              <a:rPr lang="en-US" b="1" dirty="0" smtClean="0"/>
              <a:t>level   </a:t>
            </a:r>
          </a:p>
          <a:p>
            <a:r>
              <a:rPr lang="en-US" b="1" dirty="0"/>
              <a:t> </a:t>
            </a:r>
            <a:r>
              <a:rPr lang="en-US" b="1" dirty="0" smtClean="0">
                <a:solidFill>
                  <a:schemeClr val="accent2"/>
                </a:solidFill>
                <a:sym typeface="Wingdings 3"/>
              </a:rPr>
              <a:t> </a:t>
            </a:r>
            <a:r>
              <a:rPr lang="en-US" b="1" dirty="0" smtClean="0">
                <a:solidFill>
                  <a:schemeClr val="accent2"/>
                </a:solidFill>
              </a:rPr>
              <a:t>infeasible commitments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/>
              <a:t>2-day revenue of </a:t>
            </a:r>
            <a:r>
              <a:rPr lang="en-US" b="1" dirty="0" smtClean="0"/>
              <a:t>$40.5K </a:t>
            </a:r>
            <a:r>
              <a:rPr lang="en-US" b="1" dirty="0"/>
              <a:t>from ancillary </a:t>
            </a:r>
            <a:r>
              <a:rPr lang="en-US" b="1" dirty="0" smtClean="0"/>
              <a:t>market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495800" y="4798874"/>
            <a:ext cx="44958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Ensures </a:t>
            </a:r>
            <a:r>
              <a:rPr lang="en-US" b="1" dirty="0"/>
              <a:t>CAES </a:t>
            </a:r>
            <a:r>
              <a:rPr lang="en-US" b="1" dirty="0" smtClean="0"/>
              <a:t>ancillary commitments are always </a:t>
            </a:r>
            <a:r>
              <a:rPr lang="en-US" b="1" dirty="0"/>
              <a:t>supported by reservoir energy </a:t>
            </a:r>
            <a:r>
              <a:rPr lang="en-US" b="1" dirty="0" smtClean="0"/>
              <a:t>level</a:t>
            </a:r>
          </a:p>
          <a:p>
            <a:endParaRPr lang="en-US" b="1" dirty="0"/>
          </a:p>
          <a:p>
            <a:r>
              <a:rPr lang="en-US" b="1" dirty="0"/>
              <a:t>2-day revenue of $</a:t>
            </a:r>
            <a:r>
              <a:rPr lang="en-US" b="1" dirty="0" smtClean="0"/>
              <a:t>11.8K </a:t>
            </a:r>
            <a:r>
              <a:rPr lang="en-US" b="1" dirty="0"/>
              <a:t>from ancillary market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417874"/>
            <a:ext cx="4495800" cy="369332"/>
          </a:xfrm>
          <a:prstGeom prst="rect">
            <a:avLst/>
          </a:prstGeom>
          <a:pattFill prst="pct9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Reservoir without  AS Limits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4417874"/>
            <a:ext cx="4495800" cy="369332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Reservoir with  AS Limits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886200" y="1903274"/>
            <a:ext cx="152400" cy="2209800"/>
            <a:chOff x="10590" y="2830"/>
            <a:chExt cx="170" cy="3140"/>
          </a:xfrm>
        </p:grpSpPr>
        <p:cxnSp>
          <p:nvCxnSpPr>
            <p:cNvPr id="20" name="AutoShape 5"/>
            <p:cNvCxnSpPr>
              <a:cxnSpLocks noChangeShapeType="1"/>
            </p:cNvCxnSpPr>
            <p:nvPr/>
          </p:nvCxnSpPr>
          <p:spPr bwMode="auto">
            <a:xfrm>
              <a:off x="10760" y="4900"/>
              <a:ext cx="0" cy="107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ffectLst/>
          </p:spPr>
        </p:cxnSp>
        <p:cxnSp>
          <p:nvCxnSpPr>
            <p:cNvPr id="22" name="AutoShape 6"/>
            <p:cNvCxnSpPr>
              <a:cxnSpLocks noChangeShapeType="1"/>
            </p:cNvCxnSpPr>
            <p:nvPr/>
          </p:nvCxnSpPr>
          <p:spPr bwMode="auto">
            <a:xfrm>
              <a:off x="10590" y="2830"/>
              <a:ext cx="0" cy="314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1485900" y="3622864"/>
            <a:ext cx="17907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733DD"/>
                </a:solidFill>
                <a:latin typeface="+mj-lt"/>
              </a:rPr>
              <a:t>STORAGE LEVEL</a:t>
            </a:r>
            <a:endParaRPr lang="en-US" sz="1100" b="1" dirty="0">
              <a:solidFill>
                <a:srgbClr val="4733DD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1293674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SR_Charge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b="1" dirty="0" err="1" smtClean="0">
                <a:solidFill>
                  <a:srgbClr val="4733DD"/>
                </a:solidFill>
                <a:latin typeface="+mj-lt"/>
              </a:rPr>
              <a:t>SR_DisCharge</a:t>
            </a:r>
            <a:r>
              <a:rPr lang="en-US" sz="2800" b="1" dirty="0" smtClean="0">
                <a:solidFill>
                  <a:srgbClr val="4733DD"/>
                </a:solidFill>
                <a:latin typeface="+mj-lt"/>
              </a:rPr>
              <a:t>, </a:t>
            </a:r>
            <a:r>
              <a:rPr lang="en-US" sz="2800" b="1" dirty="0" smtClean="0">
                <a:solidFill>
                  <a:srgbClr val="92D050"/>
                </a:solidFill>
                <a:latin typeface="+mj-lt"/>
              </a:rPr>
              <a:t>NSR </a:t>
            </a:r>
            <a:r>
              <a:rPr lang="en-US" sz="2800" b="1" dirty="0" err="1" smtClean="0">
                <a:solidFill>
                  <a:srgbClr val="92D050"/>
                </a:solidFill>
                <a:latin typeface="+mj-lt"/>
              </a:rPr>
              <a:t>DisCharge</a:t>
            </a:r>
            <a:endParaRPr lang="en-US" sz="28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2327464"/>
            <a:ext cx="1981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+mj-lt"/>
              </a:rPr>
              <a:t>RU</a:t>
            </a:r>
            <a:r>
              <a:rPr lang="en-US" sz="1100" b="1" dirty="0" smtClean="0">
                <a:solidFill>
                  <a:srgbClr val="4733DD"/>
                </a:solidFill>
                <a:latin typeface="+mj-lt"/>
              </a:rPr>
              <a:t> </a:t>
            </a:r>
            <a:r>
              <a:rPr lang="en-US" sz="1100" b="1" dirty="0" smtClean="0">
                <a:latin typeface="+mj-lt"/>
              </a:rPr>
              <a:t>&amp;</a:t>
            </a:r>
            <a:r>
              <a:rPr lang="en-US" sz="1100" b="1" dirty="0" smtClean="0">
                <a:solidFill>
                  <a:srgbClr val="4733DD"/>
                </a:solidFill>
                <a:latin typeface="+mj-lt"/>
              </a:rPr>
              <a:t> RD </a:t>
            </a:r>
            <a:r>
              <a:rPr lang="en-US" sz="1100" b="1" dirty="0" smtClean="0">
                <a:latin typeface="+mj-lt"/>
              </a:rPr>
              <a:t>via CHARGE</a:t>
            </a:r>
            <a:endParaRPr lang="en-US" sz="11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2970074"/>
            <a:ext cx="2286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+mj-lt"/>
              </a:rPr>
              <a:t>RU</a:t>
            </a:r>
            <a:r>
              <a:rPr lang="en-US" sz="1100" b="1" dirty="0" smtClean="0">
                <a:solidFill>
                  <a:srgbClr val="4733DD"/>
                </a:solidFill>
                <a:latin typeface="+mj-lt"/>
              </a:rPr>
              <a:t> </a:t>
            </a:r>
            <a:r>
              <a:rPr lang="en-US" sz="1100" b="1" dirty="0" smtClean="0">
                <a:latin typeface="+mj-lt"/>
              </a:rPr>
              <a:t>&amp;</a:t>
            </a:r>
            <a:r>
              <a:rPr lang="en-US" sz="1100" b="1" dirty="0" smtClean="0">
                <a:solidFill>
                  <a:srgbClr val="4733DD"/>
                </a:solidFill>
                <a:latin typeface="+mj-lt"/>
              </a:rPr>
              <a:t> RD </a:t>
            </a:r>
            <a:r>
              <a:rPr lang="en-US" sz="1100" b="1" dirty="0" smtClean="0">
                <a:latin typeface="+mj-lt"/>
              </a:rPr>
              <a:t>via DISCHARGE</a:t>
            </a:r>
            <a:endParaRPr lang="en-US" sz="1100" b="1" dirty="0"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72000" y="1811640"/>
            <a:ext cx="4343400" cy="2522414"/>
            <a:chOff x="4572000" y="1203766"/>
            <a:chExt cx="4343400" cy="2522414"/>
          </a:xfrm>
        </p:grpSpPr>
        <p:pic>
          <p:nvPicPr>
            <p:cNvPr id="28" name="Picture 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6793" t="23496" r="28751" b="23334"/>
            <a:stretch/>
          </p:blipFill>
          <p:spPr bwMode="auto">
            <a:xfrm>
              <a:off x="4572000" y="1203766"/>
              <a:ext cx="4343400" cy="2522414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791200" y="1719590"/>
              <a:ext cx="19812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  <a:latin typeface="+mj-lt"/>
                </a:rPr>
                <a:t>RU</a:t>
              </a:r>
              <a:r>
                <a:rPr lang="en-US" sz="1100" b="1" dirty="0" smtClean="0">
                  <a:solidFill>
                    <a:srgbClr val="4733DD"/>
                  </a:solidFill>
                  <a:latin typeface="+mj-lt"/>
                </a:rPr>
                <a:t> </a:t>
              </a:r>
              <a:r>
                <a:rPr lang="en-US" sz="1100" b="1" dirty="0" smtClean="0">
                  <a:latin typeface="+mj-lt"/>
                </a:rPr>
                <a:t>&amp;</a:t>
              </a:r>
              <a:r>
                <a:rPr lang="en-US" sz="1100" b="1" dirty="0" smtClean="0">
                  <a:solidFill>
                    <a:srgbClr val="4733DD"/>
                  </a:solidFill>
                  <a:latin typeface="+mj-lt"/>
                </a:rPr>
                <a:t> RD </a:t>
              </a:r>
              <a:r>
                <a:rPr lang="en-US" sz="1100" b="1" dirty="0" smtClean="0">
                  <a:latin typeface="+mj-lt"/>
                </a:rPr>
                <a:t>via CHARGE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62600" y="2362200"/>
              <a:ext cx="2286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  <a:latin typeface="+mj-lt"/>
                </a:rPr>
                <a:t>RU</a:t>
              </a:r>
              <a:r>
                <a:rPr lang="en-US" sz="1100" b="1" dirty="0" smtClean="0">
                  <a:solidFill>
                    <a:srgbClr val="4733DD"/>
                  </a:solidFill>
                  <a:latin typeface="+mj-lt"/>
                </a:rPr>
                <a:t> </a:t>
              </a:r>
              <a:r>
                <a:rPr lang="en-US" sz="1100" b="1" dirty="0" smtClean="0">
                  <a:latin typeface="+mj-lt"/>
                </a:rPr>
                <a:t>&amp;</a:t>
              </a:r>
              <a:r>
                <a:rPr lang="en-US" sz="1100" b="1" dirty="0" smtClean="0">
                  <a:solidFill>
                    <a:srgbClr val="4733DD"/>
                  </a:solidFill>
                  <a:latin typeface="+mj-lt"/>
                </a:rPr>
                <a:t> RD </a:t>
              </a:r>
              <a:r>
                <a:rPr lang="en-US" sz="1100" b="1" dirty="0" smtClean="0">
                  <a:latin typeface="+mj-lt"/>
                </a:rPr>
                <a:t>via DISCHARGE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91200" y="2971800"/>
              <a:ext cx="1524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4733DD"/>
                  </a:solidFill>
                  <a:latin typeface="+mj-lt"/>
                </a:rPr>
                <a:t>STORAGE LEVEL</a:t>
              </a:r>
              <a:endParaRPr lang="en-US" sz="1100" b="1" dirty="0">
                <a:solidFill>
                  <a:srgbClr val="4733DD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26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Energy arbitrage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90547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600" b="1" dirty="0" smtClean="0"/>
              <a:t>ENERGY-ARBITRAGE</a:t>
            </a:r>
            <a:r>
              <a:rPr lang="en-US" sz="2600" dirty="0"/>
              <a:t>: Charging during low-LMP off-peak periods and discharging during high-LMP peak-demand </a:t>
            </a:r>
            <a:r>
              <a:rPr lang="en-US" sz="2600" dirty="0" smtClean="0"/>
              <a:t>periods</a:t>
            </a:r>
            <a:endParaRPr lang="en-US" sz="2600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 l="24039" t="19658" r="15166" b="21153"/>
          <a:stretch>
            <a:fillRect/>
          </a:stretch>
        </p:blipFill>
        <p:spPr bwMode="auto">
          <a:xfrm>
            <a:off x="1625346" y="1959961"/>
            <a:ext cx="5766054" cy="306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219200" y="5188803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CAES is charged during low LMPs (≤15$/</a:t>
            </a:r>
            <a:r>
              <a:rPr lang="en-US" sz="2400" b="1" dirty="0" err="1" smtClean="0"/>
              <a:t>MWh</a:t>
            </a:r>
            <a:r>
              <a:rPr lang="en-US" sz="2400" b="1" dirty="0" smtClean="0"/>
              <a:t>) </a:t>
            </a:r>
            <a:r>
              <a:rPr lang="en-US" sz="2400" b="1" dirty="0"/>
              <a:t>and discharged during high LMPs (≥28.03$/</a:t>
            </a:r>
            <a:r>
              <a:rPr lang="en-US" sz="2400" b="1" dirty="0" err="1" smtClean="0"/>
              <a:t>MWh</a:t>
            </a:r>
            <a:r>
              <a:rPr lang="en-US" sz="2400" b="1" dirty="0" smtClean="0"/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Charge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89273" y="219126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Charge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4419600"/>
            <a:ext cx="119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Discharge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02073" y="4266168"/>
            <a:ext cx="119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Discharge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3895804"/>
            <a:ext cx="119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Discharge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18690348">
            <a:off x="2498309" y="3538536"/>
            <a:ext cx="70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49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27</a:t>
            </a:fld>
            <a:endParaRPr lang="en-US" dirty="0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Cambria" pitchFamily="18" charset="0"/>
              </a:rPr>
              <a:t>C</a:t>
            </a:r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ross-arbitrage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566172"/>
            <a:ext cx="8991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700" b="1" dirty="0" smtClean="0"/>
              <a:t>CROSS-ARBITRAGE</a:t>
            </a:r>
            <a:r>
              <a:rPr lang="en-US" sz="2700" b="1" dirty="0"/>
              <a:t>: </a:t>
            </a:r>
            <a:r>
              <a:rPr lang="en-US" sz="2700" dirty="0"/>
              <a:t>Charges from the regulation market and discharges into the energy market or charges from the energy market and discharges into the regulation market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05000" y="1792069"/>
            <a:ext cx="6648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amount of down-regulation is more than up-regulation, </a:t>
            </a:r>
            <a:r>
              <a:rPr lang="en-US" dirty="0" smtClean="0"/>
              <a:t>charging </a:t>
            </a:r>
            <a:r>
              <a:rPr lang="en-US" dirty="0"/>
              <a:t>up the reservoir for energy dispatch during high LMP </a:t>
            </a:r>
            <a:r>
              <a:rPr lang="en-US" dirty="0" smtClean="0"/>
              <a:t>periods</a:t>
            </a:r>
            <a:endParaRPr lang="en-US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24039" t="23308" r="15166" b="21156"/>
          <a:stretch/>
        </p:blipFill>
        <p:spPr bwMode="auto">
          <a:xfrm>
            <a:off x="4456176" y="2662944"/>
            <a:ext cx="4459224" cy="23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4724400" y="2664023"/>
            <a:ext cx="4357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CHARGING,     </a:t>
            </a:r>
            <a:r>
              <a:rPr lang="en-US" sz="1400" b="1" dirty="0" smtClean="0">
                <a:solidFill>
                  <a:srgbClr val="4733DD"/>
                </a:solidFill>
              </a:rPr>
              <a:t>DISCHARGING,  </a:t>
            </a:r>
            <a:r>
              <a:rPr lang="en-US" sz="1400" b="1" dirty="0" smtClean="0">
                <a:solidFill>
                  <a:srgbClr val="00B050"/>
                </a:solidFill>
              </a:rPr>
              <a:t>LMPS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" y="2652359"/>
            <a:ext cx="4343400" cy="2522414"/>
            <a:chOff x="4572000" y="1203766"/>
            <a:chExt cx="4343400" cy="2522414"/>
          </a:xfrm>
        </p:grpSpPr>
        <p:pic>
          <p:nvPicPr>
            <p:cNvPr id="27" name="Picture 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6793" t="23496" r="28751" b="23334"/>
            <a:stretch/>
          </p:blipFill>
          <p:spPr bwMode="auto">
            <a:xfrm>
              <a:off x="4572000" y="1203766"/>
              <a:ext cx="4343400" cy="2522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791200" y="1719590"/>
              <a:ext cx="19812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  <a:latin typeface="+mj-lt"/>
                </a:rPr>
                <a:t>RU</a:t>
              </a:r>
              <a:r>
                <a:rPr lang="en-US" sz="1100" b="1" dirty="0" smtClean="0">
                  <a:solidFill>
                    <a:srgbClr val="4733DD"/>
                  </a:solidFill>
                  <a:latin typeface="+mj-lt"/>
                </a:rPr>
                <a:t> </a:t>
              </a:r>
              <a:r>
                <a:rPr lang="en-US" sz="1100" b="1" dirty="0" smtClean="0">
                  <a:latin typeface="+mj-lt"/>
                </a:rPr>
                <a:t>&amp;</a:t>
              </a:r>
              <a:r>
                <a:rPr lang="en-US" sz="1100" b="1" dirty="0" smtClean="0">
                  <a:solidFill>
                    <a:srgbClr val="4733DD"/>
                  </a:solidFill>
                  <a:latin typeface="+mj-lt"/>
                </a:rPr>
                <a:t> RD </a:t>
              </a:r>
              <a:r>
                <a:rPr lang="en-US" sz="1100" b="1" dirty="0" smtClean="0">
                  <a:latin typeface="+mj-lt"/>
                </a:rPr>
                <a:t>via CHARGE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6800" y="1247001"/>
              <a:ext cx="28194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err="1" smtClean="0">
                  <a:solidFill>
                    <a:srgbClr val="FF0000"/>
                  </a:solidFill>
                  <a:latin typeface="+mj-lt"/>
                </a:rPr>
                <a:t>SR_Ch</a:t>
              </a:r>
              <a:r>
                <a:rPr lang="en-US" sz="1100" b="1" dirty="0" smtClean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en-US" sz="1100" b="1" dirty="0" err="1" smtClean="0">
                  <a:solidFill>
                    <a:srgbClr val="4733DD"/>
                  </a:solidFill>
                  <a:latin typeface="+mj-lt"/>
                </a:rPr>
                <a:t>SR_DisCh</a:t>
              </a:r>
              <a:r>
                <a:rPr lang="en-US" sz="1100" b="1" dirty="0" smtClean="0">
                  <a:solidFill>
                    <a:srgbClr val="4733DD"/>
                  </a:solidFill>
                  <a:latin typeface="+mj-lt"/>
                </a:rPr>
                <a:t>, </a:t>
              </a:r>
              <a:r>
                <a:rPr lang="en-US" sz="1100" b="1" dirty="0" smtClean="0">
                  <a:solidFill>
                    <a:srgbClr val="92D050"/>
                  </a:solidFill>
                  <a:latin typeface="+mj-lt"/>
                </a:rPr>
                <a:t>NSR </a:t>
              </a:r>
              <a:r>
                <a:rPr lang="en-US" sz="1100" b="1" dirty="0" err="1" smtClean="0">
                  <a:solidFill>
                    <a:srgbClr val="92D050"/>
                  </a:solidFill>
                  <a:latin typeface="+mj-lt"/>
                </a:rPr>
                <a:t>DisCh</a:t>
              </a:r>
              <a:endParaRPr lang="en-US" sz="11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62600" y="2362200"/>
              <a:ext cx="22860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  <a:latin typeface="+mj-lt"/>
                </a:rPr>
                <a:t>RU</a:t>
              </a:r>
              <a:r>
                <a:rPr lang="en-US" sz="1100" b="1" dirty="0" smtClean="0">
                  <a:solidFill>
                    <a:srgbClr val="4733DD"/>
                  </a:solidFill>
                  <a:latin typeface="+mj-lt"/>
                </a:rPr>
                <a:t> </a:t>
              </a:r>
              <a:r>
                <a:rPr lang="en-US" sz="1100" b="1" dirty="0" smtClean="0">
                  <a:latin typeface="+mj-lt"/>
                </a:rPr>
                <a:t>&amp;</a:t>
              </a:r>
              <a:r>
                <a:rPr lang="en-US" sz="1100" b="1" dirty="0" smtClean="0">
                  <a:solidFill>
                    <a:srgbClr val="4733DD"/>
                  </a:solidFill>
                  <a:latin typeface="+mj-lt"/>
                </a:rPr>
                <a:t> RD </a:t>
              </a:r>
              <a:r>
                <a:rPr lang="en-US" sz="1100" b="1" dirty="0" smtClean="0">
                  <a:latin typeface="+mj-lt"/>
                </a:rPr>
                <a:t>via DISCHARGE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1200" y="2971800"/>
              <a:ext cx="15240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4733DD"/>
                  </a:solidFill>
                  <a:latin typeface="+mj-lt"/>
                </a:rPr>
                <a:t>STORAGE LEVEL</a:t>
              </a:r>
              <a:endParaRPr lang="en-US" sz="1100" b="1" dirty="0">
                <a:solidFill>
                  <a:srgbClr val="4733DD"/>
                </a:solidFill>
                <a:latin typeface="+mj-lt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1676400" y="3429793"/>
            <a:ext cx="1828800" cy="381000"/>
          </a:xfrm>
          <a:prstGeom prst="ellipse">
            <a:avLst/>
          </a:prstGeom>
          <a:solidFill>
            <a:srgbClr val="FEFB81">
              <a:alpha val="40000"/>
            </a:srgb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777984">
            <a:off x="3530885" y="4142727"/>
            <a:ext cx="3785277" cy="699319"/>
          </a:xfrm>
          <a:prstGeom prst="curvedUpArrow">
            <a:avLst>
              <a:gd name="adj1" fmla="val 14430"/>
              <a:gd name="adj2" fmla="val 50000"/>
              <a:gd name="adj3" fmla="val 357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58000" y="3457743"/>
            <a:ext cx="1905000" cy="1224260"/>
          </a:xfrm>
          <a:prstGeom prst="ellipse">
            <a:avLst/>
          </a:prstGeom>
          <a:solidFill>
            <a:srgbClr val="FEFB81">
              <a:alpha val="40000"/>
            </a:srgb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792109" y="4208998"/>
            <a:ext cx="145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CROSS-ARBITRAGE</a:t>
            </a:r>
            <a:endParaRPr lang="en-US" sz="1600" b="1" dirty="0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953000" y="2590800"/>
            <a:ext cx="3363204" cy="923330"/>
          </a:xfrm>
          <a:prstGeom prst="rect">
            <a:avLst/>
          </a:prstGeom>
          <a:solidFill>
            <a:srgbClr val="FEFB8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603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2-day revenue from energy market is $11.28K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" y="4358837"/>
            <a:ext cx="4343400" cy="646331"/>
          </a:xfrm>
          <a:prstGeom prst="rect">
            <a:avLst/>
          </a:prstGeom>
          <a:solidFill>
            <a:srgbClr val="FEFB8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Without AS, 2-day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revenue from energy market is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$3.54K.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72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5" grpId="1"/>
      <p:bldP spid="36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73825"/>
            <a:ext cx="4572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28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dirty="0" smtClean="0">
                <a:solidFill>
                  <a:schemeClr val="tx1"/>
                </a:solidFill>
                <a:latin typeface="Cambria" pitchFamily="18" charset="0"/>
              </a:rPr>
              <a:t>Effects of different wind penetration levels</a:t>
            </a:r>
            <a:endParaRPr lang="en-US" sz="38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3036331"/>
              </p:ext>
            </p:extLst>
          </p:nvPr>
        </p:nvGraphicFramePr>
        <p:xfrm>
          <a:off x="81116" y="1632155"/>
          <a:ext cx="4495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85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Different size CAES studied for wind capacity penetrations of 22, 40, 50,  60%</a:t>
            </a:r>
            <a:endParaRPr lang="en-US" sz="3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78897860"/>
              </p:ext>
            </p:extLst>
          </p:nvPr>
        </p:nvGraphicFramePr>
        <p:xfrm>
          <a:off x="164690" y="4419600"/>
          <a:ext cx="4419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12424" r="6421" b="3637"/>
          <a:stretch/>
        </p:blipFill>
        <p:spPr bwMode="auto">
          <a:xfrm>
            <a:off x="4876800" y="1219200"/>
            <a:ext cx="4019550" cy="2333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95800" y="4598075"/>
            <a:ext cx="464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Under 60% wind penetration CAES has negative energy revenue - charging cost is more than discharging revenues</a:t>
            </a:r>
          </a:p>
          <a:p>
            <a:pPr marL="344488" indent="-284163">
              <a:buFont typeface="Arial" pitchFamily="34" charset="0"/>
              <a:buChar char="•"/>
            </a:pPr>
            <a:r>
              <a:rPr lang="en-US" b="1" dirty="0" smtClean="0"/>
              <a:t>But it still charges enough to supply regulation services (cross-arbitrage) since CAES is a low cost regulation provider</a:t>
            </a:r>
          </a:p>
          <a:p>
            <a:pPr marL="344488" indent="-284163">
              <a:buFont typeface="Arial" pitchFamily="34" charset="0"/>
              <a:buChar char="•"/>
            </a:pPr>
            <a:r>
              <a:rPr lang="en-US" b="1" dirty="0" smtClean="0"/>
              <a:t>Under high wind penetration, bulk storage may benefit more from ancillary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544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WP decreases production costs.</a:t>
            </a:r>
          </a:p>
          <a:p>
            <a:r>
              <a:rPr lang="en-US" dirty="0" smtClean="0"/>
              <a:t>CAES decreases production costs.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29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  <a:t>Impacts of thermal power plant cycling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144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CYCLING</a:t>
            </a:r>
            <a:r>
              <a:rPr lang="en-US" sz="2400" dirty="0" smtClean="0"/>
              <a:t>: </a:t>
            </a:r>
            <a:r>
              <a:rPr lang="en-US" sz="2400" dirty="0"/>
              <a:t>Unit stop/start sequence, </a:t>
            </a:r>
            <a:r>
              <a:rPr lang="en-US" sz="2400" dirty="0" smtClean="0"/>
              <a:t>load </a:t>
            </a:r>
            <a:r>
              <a:rPr lang="en-US" sz="2400" dirty="0"/>
              <a:t>reversal (full </a:t>
            </a:r>
            <a:r>
              <a:rPr lang="en-US" sz="2400" dirty="0" smtClean="0"/>
              <a:t>to </a:t>
            </a:r>
            <a:r>
              <a:rPr lang="en-US" sz="2400" dirty="0"/>
              <a:t>minimum load &amp;</a:t>
            </a:r>
            <a:r>
              <a:rPr lang="en-US" sz="2400" dirty="0" smtClean="0"/>
              <a:t> </a:t>
            </a:r>
            <a:r>
              <a:rPr lang="en-US" sz="2400" dirty="0"/>
              <a:t>back), </a:t>
            </a:r>
            <a:r>
              <a:rPr lang="en-US" sz="2400" dirty="0" smtClean="0"/>
              <a:t>load </a:t>
            </a:r>
            <a:r>
              <a:rPr lang="en-US" sz="2400" dirty="0"/>
              <a:t>following, &amp;</a:t>
            </a:r>
            <a:r>
              <a:rPr lang="en-US" sz="2400" dirty="0" smtClean="0"/>
              <a:t> high </a:t>
            </a:r>
            <a:r>
              <a:rPr lang="en-US" sz="2400" dirty="0"/>
              <a:t>frequency MW changes as seen by </a:t>
            </a:r>
            <a:r>
              <a:rPr lang="en-US" sz="2400" dirty="0" smtClean="0"/>
              <a:t>AGC.</a:t>
            </a:r>
          </a:p>
          <a:p>
            <a:endParaRPr lang="en-US" sz="2400" dirty="0"/>
          </a:p>
          <a:p>
            <a:r>
              <a:rPr lang="en-US" sz="2400" dirty="0" smtClean="0"/>
              <a:t>Degrades heat rate (efficiency), increases maintenance, shortens life.</a:t>
            </a:r>
          </a:p>
          <a:p>
            <a:r>
              <a:rPr lang="en-US" sz="2400" dirty="0" smtClean="0">
                <a:sym typeface="Wingdings" pitchFamily="2" charset="2"/>
              </a:rPr>
              <a:t>COSTS MONEY!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These costs have not been an issue because many thermal power plants are run base-loaded.  But without alternatives, these plants would need to provide ancillary services as wind penetration increases, in which case their offers would be inflated by cycling.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9128" t="35268" r="35694" b="58705"/>
          <a:stretch>
            <a:fillRect/>
          </a:stretch>
        </p:blipFill>
        <p:spPr bwMode="auto">
          <a:xfrm>
            <a:off x="457200" y="2895600"/>
            <a:ext cx="7848600" cy="5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Aptech</a:t>
            </a:r>
            <a:r>
              <a:rPr lang="en-US" dirty="0"/>
              <a:t> report for Public Review, “Integrating Wind- Cost of Cycling Analysis for Xcel Energy’s Harrington Station Unit 3, Phase 1: Top-Down Analysis,” March. 2009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blankslatecommunications.com/Images/Aptech-HarringtonStation.pdf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6"/>
            <a:ext cx="8229600" cy="792162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US" dirty="0"/>
              <a:t>R</a:t>
            </a:r>
            <a:r>
              <a:rPr lang="en-US" dirty="0" smtClean="0"/>
              <a:t>esearch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411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Infrastructure investment planning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Venkat Krishnan, Post-doc: Energy &amp; transportation 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*Diego </a:t>
            </a:r>
            <a:r>
              <a:rPr lang="en-US" sz="2000" dirty="0" err="1" smtClean="0"/>
              <a:t>Meijia</a:t>
            </a:r>
            <a:r>
              <a:rPr lang="en-US" sz="2000" dirty="0" smtClean="0"/>
              <a:t>, PhD: Long-term uncertainty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Santiago </a:t>
            </a:r>
            <a:r>
              <a:rPr lang="en-US" sz="2000" dirty="0" err="1" smtClean="0"/>
              <a:t>Lemos</a:t>
            </a:r>
            <a:r>
              <a:rPr lang="en-US" sz="2000" dirty="0" smtClean="0"/>
              <a:t>, PhD: Integrated planning for electric &amp; natural gas infrastructure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*Joseph Slegers, MS: Long-term planning with natural gas for light-duty vehicles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086" y="51126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Risk-based security constrained economic dispatch (SCED)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*Qin Wang, PhD: Risk-based SCED for electricity markets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86" y="3811250"/>
            <a:ext cx="9056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Integration of variable generation/storage/frequency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*</a:t>
            </a:r>
            <a:r>
              <a:rPr lang="en-US" sz="2000" dirty="0" err="1" smtClean="0"/>
              <a:t>Trishna</a:t>
            </a:r>
            <a:r>
              <a:rPr lang="en-US" sz="2000" dirty="0" smtClean="0"/>
              <a:t> Das, PhD: Storage technologies for high penetration of variable gen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Mei Li, PhD: Transmission reconfiguration for large-scale generation shifts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Guangyuan </a:t>
            </a:r>
            <a:r>
              <a:rPr lang="en-US" sz="2000" dirty="0" smtClean="0"/>
              <a:t>Zhang, PhD: Slow dynamics, markets, and variable generation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372" y="5719227"/>
            <a:ext cx="891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Dynamic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Siddhartha Khaitan, Post-doc: Hi-</a:t>
            </a:r>
            <a:r>
              <a:rPr lang="en-US" sz="2000" dirty="0" err="1" smtClean="0"/>
              <a:t>perf</a:t>
            </a:r>
            <a:r>
              <a:rPr lang="en-US" sz="2000" dirty="0" smtClean="0"/>
              <a:t> comp apps for dynamic analysis in </a:t>
            </a:r>
            <a:r>
              <a:rPr lang="en-US" sz="2000" dirty="0" err="1" smtClean="0"/>
              <a:t>pwr</a:t>
            </a:r>
            <a:r>
              <a:rPr lang="en-US" sz="2000" dirty="0" smtClean="0"/>
              <a:t> sys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Lei Tang, PhD: A dynamic </a:t>
            </a:r>
            <a:r>
              <a:rPr lang="en-US" sz="2000" dirty="0"/>
              <a:t>security assessment processing system (</a:t>
            </a:r>
            <a:r>
              <a:rPr lang="en-US" sz="2000" dirty="0" smtClean="0"/>
              <a:t>DSAPS)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413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Transmission planning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Oluwaseyi Olatujoye, PhD: Flexibility based </a:t>
            </a:r>
            <a:r>
              <a:rPr lang="en-US" sz="2000" dirty="0" smtClean="0"/>
              <a:t>planning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*James </a:t>
            </a:r>
            <a:r>
              <a:rPr lang="en-US" sz="2000" dirty="0"/>
              <a:t>Slegers, MS: Resource to backbone transmission for high wind </a:t>
            </a:r>
            <a:r>
              <a:rPr lang="en-US" sz="2000" dirty="0" smtClean="0"/>
              <a:t>penetration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Yifan Li, PhD, PhD: High capacity continental transmission overlay design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381000" cy="365125"/>
          </a:xfrm>
        </p:spPr>
        <p:txBody>
          <a:bodyPr/>
          <a:lstStyle/>
          <a:p>
            <a:fld id="{A25E6C2D-53E8-4074-894E-60690C8D87BE}" type="slidenum">
              <a:rPr lang="en-US" sz="1600" b="1" smtClean="0"/>
              <a:pPr/>
              <a:t>3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840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586107326"/>
              </p:ext>
            </p:extLst>
          </p:nvPr>
        </p:nvGraphicFramePr>
        <p:xfrm>
          <a:off x="-304800" y="533400"/>
          <a:ext cx="8915400" cy="293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30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Impacts of cycling: System view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3962400"/>
            <a:ext cx="90269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Case 1: Without CAES, and without cycling in bids, production cost and cycling cost are very high.</a:t>
            </a:r>
          </a:p>
          <a:p>
            <a:r>
              <a:rPr lang="en-US" sz="2800" dirty="0" smtClean="0"/>
              <a:t>Case 2: CAES lowers both production and cycling costs.</a:t>
            </a:r>
          </a:p>
          <a:p>
            <a:r>
              <a:rPr lang="en-US" sz="2800" dirty="0" smtClean="0"/>
              <a:t>Cases 3, 4: Inclusion of cycling costs in bids increases prod cost but lowers cycling costs</a:t>
            </a:r>
            <a:r>
              <a:rPr lang="en-US" sz="28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2971800"/>
            <a:ext cx="165840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CASE 1: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No </a:t>
            </a:r>
            <a:r>
              <a:rPr lang="en-US" sz="1600" b="1" dirty="0"/>
              <a:t>CAES,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No </a:t>
            </a:r>
            <a:r>
              <a:rPr lang="en-US" sz="1600" b="1" dirty="0"/>
              <a:t>cycling </a:t>
            </a:r>
            <a:r>
              <a:rPr lang="en-US" sz="1600" b="1" dirty="0" smtClean="0"/>
              <a:t>in bids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2971800" y="2971800"/>
            <a:ext cx="165840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CASE </a:t>
            </a:r>
            <a:r>
              <a:rPr lang="en-US" sz="1600" b="1" dirty="0" smtClean="0"/>
              <a:t>2: </a:t>
            </a:r>
          </a:p>
          <a:p>
            <a:pPr algn="ctr"/>
            <a:r>
              <a:rPr lang="en-US" sz="1600" b="1" dirty="0" smtClean="0"/>
              <a:t>100MW </a:t>
            </a:r>
            <a:r>
              <a:rPr lang="en-US" sz="1600" b="1" dirty="0"/>
              <a:t>CAES,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No cycling in bids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4458874" y="2979003"/>
            <a:ext cx="1752980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CASE 3</a:t>
            </a:r>
            <a:r>
              <a:rPr lang="en-US" sz="1600" b="1" dirty="0" smtClean="0"/>
              <a:t>: </a:t>
            </a:r>
          </a:p>
          <a:p>
            <a:pPr algn="ctr"/>
            <a:r>
              <a:rPr lang="en-US" sz="1600" b="1" dirty="0" smtClean="0"/>
              <a:t>100MW </a:t>
            </a:r>
            <a:r>
              <a:rPr lang="en-US" sz="1600" b="1" dirty="0"/>
              <a:t>CAES,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Min cycling in bids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214677" y="2971800"/>
            <a:ext cx="1786323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CASE 4</a:t>
            </a:r>
            <a:r>
              <a:rPr lang="en-US" sz="1600" b="1" dirty="0" smtClean="0"/>
              <a:t>: </a:t>
            </a:r>
          </a:p>
          <a:p>
            <a:pPr algn="ctr"/>
            <a:r>
              <a:rPr lang="en-US" sz="1600" b="1" dirty="0" smtClean="0"/>
              <a:t>100MW </a:t>
            </a:r>
            <a:r>
              <a:rPr lang="en-US" sz="1600" b="1" dirty="0"/>
              <a:t>CAES,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Max cycling in bids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698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31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Impacts of cycling: CAES view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2057400"/>
            <a:ext cx="3962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Inclusion of cycling cost in offers results in higher AS prices which benefits CAES. It loses money in energy to make it in AS!</a:t>
            </a:r>
            <a:endParaRPr lang="en-US" sz="2600" b="1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546778781"/>
              </p:ext>
            </p:extLst>
          </p:nvPr>
        </p:nvGraphicFramePr>
        <p:xfrm>
          <a:off x="152400" y="2188190"/>
          <a:ext cx="4343400" cy="25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Arrow 2"/>
          <p:cNvSpPr/>
          <p:nvPr/>
        </p:nvSpPr>
        <p:spPr>
          <a:xfrm>
            <a:off x="4343400" y="2873990"/>
            <a:ext cx="838200" cy="533400"/>
          </a:xfrm>
          <a:prstGeom prst="rightArrow">
            <a:avLst/>
          </a:pr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8006" y="4075569"/>
            <a:ext cx="54694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000" b="1" dirty="0"/>
              <a:t>CASE </a:t>
            </a:r>
            <a:r>
              <a:rPr lang="en-US" sz="1000" b="1" dirty="0" smtClean="0"/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58054" y="4075569"/>
            <a:ext cx="54694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000" b="1" dirty="0"/>
              <a:t>CASE 3</a:t>
            </a:r>
            <a:endParaRPr lang="en-US" sz="1000" b="1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752600" y="4075569"/>
            <a:ext cx="54694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000" b="1" dirty="0"/>
              <a:t>CASE </a:t>
            </a:r>
            <a:r>
              <a:rPr lang="en-US" sz="1000" b="1" dirty="0" smtClean="0"/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19400" y="4093190"/>
            <a:ext cx="54694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000" b="1" dirty="0"/>
              <a:t>CASE </a:t>
            </a:r>
            <a:r>
              <a:rPr lang="en-US" sz="1000" b="1" dirty="0" smtClean="0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63899" y="4093190"/>
            <a:ext cx="54694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000" b="1" dirty="0"/>
              <a:t>CASE 3</a:t>
            </a:r>
            <a:endParaRPr lang="en-US" sz="1000" b="1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3720254" y="4093190"/>
            <a:ext cx="54694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000" b="1" dirty="0"/>
              <a:t>CASE </a:t>
            </a:r>
            <a:r>
              <a:rPr lang="en-US" sz="1000" b="1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694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32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Payback analysis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14518"/>
              </p:ext>
            </p:extLst>
          </p:nvPr>
        </p:nvGraphicFramePr>
        <p:xfrm>
          <a:off x="761999" y="762000"/>
          <a:ext cx="7696201" cy="2869536"/>
        </p:xfrm>
        <a:graphic>
          <a:graphicData uri="http://schemas.openxmlformats.org/drawingml/2006/table">
            <a:tbl>
              <a:tblPr/>
              <a:tblGrid>
                <a:gridCol w="2367694"/>
                <a:gridCol w="806404"/>
                <a:gridCol w="806404"/>
                <a:gridCol w="885550"/>
                <a:gridCol w="873607"/>
                <a:gridCol w="155573"/>
                <a:gridCol w="860164"/>
                <a:gridCol w="940805"/>
              </a:tblGrid>
              <a:tr h="20638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Attributes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CAES 50MW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CAES 100MW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3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Wind Penetration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22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40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60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22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40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60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3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Energy Discharge (MWh)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386.45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395.13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132.57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452.06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650.23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368.22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3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Up-Reg/Down-Reg (MW-hr) 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288/682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513/933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883/1206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138/682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474/1025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1503/1728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3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Spin/Non-Spin (MW-hr)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0/0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49.4/0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18/0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67/0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58/100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245/0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48DD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Yearly Fuel Cost (M$)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1.46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2.37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1.71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3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48DD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Yearly Fixed O&amp;M Cost (M$)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3.26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3.26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3.26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48DD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Investment Cost (M$)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Ancillary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Revenue (K$)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16.97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26.85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43.85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11.81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27.58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70.07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Energy Revenue (K$)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8.06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8.44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-0.033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11.28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13.88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-5.61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3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Yearly Revenue (M$)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6.42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7.97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4.20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7.55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11.73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Yearly Profit (M$)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3.34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3.97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-0.413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2.57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5.74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Payback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(years)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15.02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7.64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6.42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19.81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8.88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3352800"/>
            <a:ext cx="7772400" cy="304800"/>
          </a:xfrm>
          <a:prstGeom prst="rect">
            <a:avLst/>
          </a:prstGeom>
          <a:solidFill>
            <a:srgbClr val="FEFB81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7338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Payback period improves under increasing wind penetration levels</a:t>
            </a:r>
          </a:p>
          <a:p>
            <a:pPr marL="742950" lvl="1" indent="-285750">
              <a:buFont typeface="Wingdings 3" pitchFamily="18" charset="2"/>
              <a:buChar char="Ê"/>
            </a:pPr>
            <a:r>
              <a:rPr lang="en-US" b="1" dirty="0" smtClean="0">
                <a:solidFill>
                  <a:schemeClr val="accent2"/>
                </a:solidFill>
              </a:rPr>
              <a:t>system regulation requirement increases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399" y="251460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399" y="2514600"/>
            <a:ext cx="2438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6670" y="4343400"/>
            <a:ext cx="932806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At the lower penetration level (WP 22%)</a:t>
            </a:r>
          </a:p>
          <a:p>
            <a:pPr marL="742950" lvl="1" indent="-285750">
              <a:buFont typeface="Wingdings 3" pitchFamily="18" charset="2"/>
              <a:buChar char="Ê"/>
            </a:pPr>
            <a:r>
              <a:rPr lang="en-US" b="1" dirty="0" smtClean="0">
                <a:solidFill>
                  <a:schemeClr val="accent2"/>
                </a:solidFill>
              </a:rPr>
              <a:t>Smaller capacity CAES has a better payback</a:t>
            </a:r>
          </a:p>
          <a:p>
            <a:pPr marL="742950" lvl="1" indent="-285750">
              <a:buFont typeface="Wingdings 3" pitchFamily="18" charset="2"/>
              <a:buChar char="Ê"/>
            </a:pPr>
            <a:r>
              <a:rPr lang="en-US" b="1" dirty="0" smtClean="0"/>
              <a:t>For larger CAES, its high investment cost dominates its ability to benefit from markets</a:t>
            </a:r>
          </a:p>
          <a:p>
            <a:pPr marL="742950" lvl="1" indent="-285750">
              <a:buFont typeface="Wingdings 3" pitchFamily="18" charset="2"/>
              <a:buChar char="Ê"/>
            </a:pPr>
            <a:r>
              <a:rPr lang="en-US" b="1" dirty="0" smtClean="0">
                <a:solidFill>
                  <a:schemeClr val="accent2"/>
                </a:solidFill>
              </a:rPr>
              <a:t>Larger CAES makes less total revenue than smaller CAES, but </a:t>
            </a:r>
            <a:r>
              <a:rPr lang="en-US" b="1" u="sng" dirty="0" smtClean="0">
                <a:solidFill>
                  <a:schemeClr val="accent2"/>
                </a:solidFill>
              </a:rPr>
              <a:t>objective value with larger </a:t>
            </a:r>
          </a:p>
          <a:p>
            <a:pPr marL="628650" lvl="1"/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en-US" b="1" u="sng" dirty="0" smtClean="0">
                <a:solidFill>
                  <a:schemeClr val="accent2"/>
                </a:solidFill>
              </a:rPr>
              <a:t>CAES is lower</a:t>
            </a:r>
            <a:r>
              <a:rPr lang="en-US" b="1" dirty="0" smtClean="0">
                <a:solidFill>
                  <a:schemeClr val="accent2"/>
                </a:solidFill>
              </a:rPr>
              <a:t> than with smaller CAES. Storage investors need to understand this!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5738336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Sensitivity studies show that storage economics significantly benefit from </a:t>
            </a:r>
          </a:p>
          <a:p>
            <a:pPr marL="742950" lvl="1" indent="-285750">
              <a:buFont typeface="Wingdings 3" pitchFamily="18" charset="2"/>
              <a:buChar char="Ê"/>
            </a:pPr>
            <a:r>
              <a:rPr lang="en-US" b="1" dirty="0" smtClean="0">
                <a:solidFill>
                  <a:schemeClr val="accent2"/>
                </a:solidFill>
              </a:rPr>
              <a:t>inclusion of cycling costs in AS offers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/>
              <a:t>CAES 100 MW @ WP 60% PB </a:t>
            </a:r>
            <a:r>
              <a:rPr lang="en-US" b="1" dirty="0" smtClean="0">
                <a:sym typeface="Wingdings" pitchFamily="2" charset="2"/>
              </a:rPr>
              <a:t></a:t>
            </a:r>
            <a:r>
              <a:rPr lang="en-US" b="1" dirty="0" smtClean="0"/>
              <a:t> 8 to 5years</a:t>
            </a:r>
          </a:p>
          <a:p>
            <a:pPr marL="742950" lvl="1" indent="-285750">
              <a:buFont typeface="Wingdings 3" pitchFamily="18" charset="2"/>
              <a:buChar char="Ê"/>
            </a:pPr>
            <a:r>
              <a:rPr lang="en-US" b="1" dirty="0" smtClean="0">
                <a:solidFill>
                  <a:schemeClr val="accent2"/>
                </a:solidFill>
              </a:rPr>
              <a:t>from institution of a CO</a:t>
            </a:r>
            <a:r>
              <a:rPr lang="en-US" b="1" baseline="-25000" dirty="0" smtClean="0">
                <a:solidFill>
                  <a:schemeClr val="accent2"/>
                </a:solidFill>
              </a:rPr>
              <a:t>2</a:t>
            </a:r>
            <a:r>
              <a:rPr lang="en-US" b="1" dirty="0" smtClean="0">
                <a:solidFill>
                  <a:schemeClr val="accent2"/>
                </a:solidFill>
              </a:rPr>
              <a:t> tax: </a:t>
            </a:r>
            <a:r>
              <a:rPr lang="en-US" b="1" dirty="0" smtClean="0"/>
              <a:t>CAES </a:t>
            </a:r>
            <a:r>
              <a:rPr lang="en-US" b="1" dirty="0"/>
              <a:t>100 MW </a:t>
            </a:r>
            <a:r>
              <a:rPr lang="en-US" b="1" dirty="0" smtClean="0"/>
              <a:t>@ WP 40% PB </a:t>
            </a:r>
            <a:r>
              <a:rPr lang="en-US" b="1" dirty="0"/>
              <a:t>= </a:t>
            </a:r>
            <a:r>
              <a:rPr lang="en-US" b="1" dirty="0" smtClean="0"/>
              <a:t>20 to 10years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2" grpId="1" animBg="1"/>
      <p:bldP spid="13" grpId="0" animBg="1"/>
      <p:bldP spid="13" grpId="1" animBg="1"/>
      <p:bldP spid="14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5097" t="31282" r="29488" b="40286"/>
          <a:stretch>
            <a:fillRect/>
          </a:stretch>
        </p:blipFill>
        <p:spPr bwMode="auto">
          <a:xfrm>
            <a:off x="304800" y="2514601"/>
            <a:ext cx="83820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473825"/>
            <a:ext cx="3810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33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4953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700" dirty="0">
                <a:solidFill>
                  <a:schemeClr val="tx1"/>
                </a:solidFill>
              </a:rPr>
              <a:t>S</a:t>
            </a:r>
            <a:r>
              <a:rPr lang="en-US" sz="3700" dirty="0" smtClean="0">
                <a:solidFill>
                  <a:schemeClr val="tx1"/>
                </a:solidFill>
              </a:rPr>
              <a:t>hort-term storage: 20 MW flywheel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552271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Always </a:t>
            </a:r>
            <a:r>
              <a:rPr lang="en-US" sz="2400" dirty="0"/>
              <a:t>available with 0</a:t>
            </a:r>
            <a:r>
              <a:rPr lang="en-US" sz="2400" dirty="0" smtClean="0"/>
              <a:t> </a:t>
            </a:r>
            <a:r>
              <a:rPr lang="en-US" sz="2400" dirty="0"/>
              <a:t>transition cost - directly dispatched using </a:t>
            </a:r>
            <a:r>
              <a:rPr lang="en-US" sz="2400" dirty="0" smtClean="0"/>
              <a:t>LP</a:t>
            </a:r>
            <a:endParaRPr lang="en-US" sz="2400" dirty="0"/>
          </a:p>
          <a:p>
            <a:pPr lvl="0">
              <a:buFont typeface="Arial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rovides down-</a:t>
            </a:r>
            <a:r>
              <a:rPr lang="en-US" sz="2400" dirty="0" err="1" smtClean="0"/>
              <a:t>reg</a:t>
            </a:r>
            <a:r>
              <a:rPr lang="en-US" sz="2400" dirty="0" smtClean="0"/>
              <a:t> </a:t>
            </a:r>
            <a:r>
              <a:rPr lang="en-US" sz="2400" dirty="0"/>
              <a:t>by charging (</a:t>
            </a:r>
            <a:r>
              <a:rPr lang="en-US" sz="2400" dirty="0" err="1" smtClean="0"/>
              <a:t>accel</a:t>
            </a:r>
            <a:r>
              <a:rPr lang="en-US" sz="2400" dirty="0" smtClean="0"/>
              <a:t>) &amp; up-</a:t>
            </a:r>
            <a:r>
              <a:rPr lang="en-US" sz="2400" dirty="0" err="1" smtClean="0"/>
              <a:t>reg</a:t>
            </a:r>
            <a:r>
              <a:rPr lang="en-US" sz="2400" dirty="0" smtClean="0"/>
              <a:t> </a:t>
            </a:r>
            <a:r>
              <a:rPr lang="en-US" sz="2400" dirty="0"/>
              <a:t>by discharging (</a:t>
            </a:r>
            <a:r>
              <a:rPr lang="en-US" sz="2400" dirty="0" err="1" smtClean="0"/>
              <a:t>decel</a:t>
            </a:r>
            <a:r>
              <a:rPr lang="en-US" sz="24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Does not participate in energy market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/>
              <a:t>2</a:t>
            </a:r>
            <a:r>
              <a:rPr lang="en-US" sz="2400" dirty="0" smtClean="0"/>
              <a:t>-quadrant </a:t>
            </a:r>
            <a:r>
              <a:rPr lang="en-US" sz="2400" dirty="0"/>
              <a:t>regulation </a:t>
            </a:r>
            <a:r>
              <a:rPr lang="en-US" sz="2400" dirty="0" smtClean="0"/>
              <a:t>commitments </a:t>
            </a:r>
            <a:r>
              <a:rPr lang="en-US" sz="2400" dirty="0"/>
              <a:t>bound by </a:t>
            </a:r>
            <a:r>
              <a:rPr lang="en-US" sz="2400" dirty="0" smtClean="0"/>
              <a:t>max </a:t>
            </a:r>
            <a:r>
              <a:rPr lang="en-US" sz="2400" dirty="0"/>
              <a:t>energy that can be </a:t>
            </a:r>
            <a:r>
              <a:rPr lang="en-US" sz="2400" dirty="0" smtClean="0"/>
              <a:t>charged/discharged </a:t>
            </a:r>
            <a:r>
              <a:rPr lang="en-US" sz="2400" dirty="0"/>
              <a:t>in </a:t>
            </a:r>
            <a:r>
              <a:rPr lang="en-US" sz="2400" dirty="0" smtClean="0"/>
              <a:t>5-min interval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98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365125"/>
          </a:xfrm>
        </p:spPr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34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4953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700" dirty="0" smtClean="0">
                <a:solidFill>
                  <a:schemeClr val="tx1"/>
                </a:solidFill>
              </a:rPr>
              <a:t>Analysis of short-term storage 20 MW flywheel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503564"/>
              </p:ext>
            </p:extLst>
          </p:nvPr>
        </p:nvGraphicFramePr>
        <p:xfrm>
          <a:off x="190499" y="2209800"/>
          <a:ext cx="8763001" cy="2512088"/>
        </p:xfrm>
        <a:graphic>
          <a:graphicData uri="http://schemas.openxmlformats.org/drawingml/2006/table">
            <a:tbl>
              <a:tblPr/>
              <a:tblGrid>
                <a:gridCol w="2362201"/>
                <a:gridCol w="838200"/>
                <a:gridCol w="1163575"/>
                <a:gridCol w="785164"/>
                <a:gridCol w="864032"/>
                <a:gridCol w="1333729"/>
                <a:gridCol w="1416100"/>
              </a:tblGrid>
              <a:tr h="1959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FW 20MW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FW 50MW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Batt 50MW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22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40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60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22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60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WP 60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Regulation Bid ($/MW-hr)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9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Investment Cost (M$)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8.15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8.15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8.15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20.375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20.375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12.5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9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Rating (MW-hr)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12.5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12.5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12.5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Regulation served (MW-hr)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856.65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887.73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887.77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1243.21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2202.48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2260.61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Ancillary revenue (K$)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10.768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12.512 </a:t>
                      </a:r>
                      <a:r>
                        <a:rPr lang="en-US" sz="14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(9)</a:t>
                      </a:r>
                      <a:endParaRPr lang="en-US" sz="14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13.567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11.737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26.338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26.684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9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Yearly revenue (M$)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1.96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2.275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2.47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2.135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4.795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4.86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9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Yearly op. cost (M$)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0.155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0.225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9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Yearly profit (M$)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1.805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2.115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2.31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1.91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4.395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4.45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Payback (years)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504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4.52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504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3.85  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(10.62)</a:t>
                      </a:r>
                      <a:endParaRPr lang="en-US" sz="14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504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504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10.67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504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4.64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2.81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9144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Similar studies performed for a 50 MW Flywheel and a 50 MW Battery, with associated payback analysis.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181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Small and short-term storage pay back quickly due to ability to provide low regulation offers.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70558" y="4495800"/>
            <a:ext cx="8168641" cy="304800"/>
          </a:xfrm>
          <a:prstGeom prst="rect">
            <a:avLst/>
          </a:prstGeom>
          <a:solidFill>
            <a:srgbClr val="FEFB81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C2D-53E8-4074-894E-60690C8D87BE}" type="slidenum">
              <a:rPr lang="en-US" smtClean="0">
                <a:solidFill>
                  <a:srgbClr val="564B3C">
                    <a:shade val="90000"/>
                  </a:srgbClr>
                </a:solidFill>
              </a:rPr>
              <a:pPr/>
              <a:t>35</a:t>
            </a:fld>
            <a:endParaRPr lang="en-US">
              <a:solidFill>
                <a:srgbClr val="564B3C">
                  <a:shade val="9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 Insights from this work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08477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Storage models for production cost must constrain reservoir levels for energy </a:t>
            </a:r>
            <a:r>
              <a:rPr lang="en-US" sz="3100" b="1" u="sng" dirty="0"/>
              <a:t>&amp;</a:t>
            </a:r>
            <a:r>
              <a:rPr lang="en-US" sz="3100" b="1" u="sng" dirty="0" smtClean="0"/>
              <a:t> AS </a:t>
            </a:r>
            <a:r>
              <a:rPr lang="en-US" sz="3100" dirty="0" smtClean="0"/>
              <a:t>commitments.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Energy arbitrage </a:t>
            </a:r>
            <a:r>
              <a:rPr lang="en-US" sz="3100" b="1" u="sng" dirty="0" smtClean="0"/>
              <a:t>&amp; cross-arbitrage </a:t>
            </a:r>
            <a:r>
              <a:rPr lang="en-US" sz="3100" dirty="0" smtClean="0"/>
              <a:t>are important for storage to obtain revenues and provide grid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Bulk storage is expensive but can be economic if </a:t>
            </a:r>
            <a:r>
              <a:rPr lang="en-US" sz="3100" b="1" u="sng" dirty="0" smtClean="0"/>
              <a:t>cycling</a:t>
            </a:r>
            <a:r>
              <a:rPr lang="en-US" sz="3100" dirty="0"/>
              <a:t> </a:t>
            </a:r>
            <a:r>
              <a:rPr lang="en-US" sz="3100" dirty="0" smtClean="0"/>
              <a:t>is modeled.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Short-term </a:t>
            </a:r>
            <a:r>
              <a:rPr lang="en-US" sz="3100" dirty="0"/>
              <a:t>storage </a:t>
            </a:r>
            <a:r>
              <a:rPr lang="en-US" sz="3100" b="1" u="sng" dirty="0" smtClean="0"/>
              <a:t>participates only in AS </a:t>
            </a:r>
            <a:r>
              <a:rPr lang="en-US" sz="3100" dirty="0" smtClean="0"/>
              <a:t>but is cheap and can therefore be </a:t>
            </a:r>
            <a:r>
              <a:rPr lang="en-US" sz="3100" dirty="0"/>
              <a:t>very </a:t>
            </a:r>
            <a:r>
              <a:rPr lang="en-US" sz="3100" dirty="0" smtClean="0"/>
              <a:t>economic.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b="1" u="sng" dirty="0" smtClean="0"/>
              <a:t>All storage looks better as </a:t>
            </a:r>
            <a:r>
              <a:rPr lang="en-US" sz="3100" b="1" u="sng" dirty="0" err="1" smtClean="0"/>
              <a:t>AS</a:t>
            </a:r>
            <a:r>
              <a:rPr lang="en-US" sz="3100" b="1" u="sng" dirty="0" smtClean="0"/>
              <a:t> requirements (wind/solar) increase, but, need to study options</a:t>
            </a:r>
            <a:r>
              <a:rPr lang="en-US" sz="31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b="1" u="sng" dirty="0" smtClean="0"/>
              <a:t>Storage economics are not simple </a:t>
            </a:r>
            <a:r>
              <a:rPr lang="en-US" sz="3100" dirty="0" smtClean="0"/>
              <a:t>and must be studied for a given system, location, size, and type</a:t>
            </a:r>
          </a:p>
        </p:txBody>
      </p:sp>
    </p:spTree>
    <p:extLst>
      <p:ext uri="{BB962C8B-B14F-4D97-AF65-F5344CB8AC3E}">
        <p14:creationId xmlns:p14="http://schemas.microsoft.com/office/powerpoint/2010/main" val="22526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Outline</a:t>
            </a:r>
            <a:endParaRPr lang="en-US" sz="4800" b="1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Objective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Balancing systems</a:t>
            </a:r>
            <a:endParaRPr lang="en-US" sz="35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Storage classifications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Model description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Production cost study results (economic assessment of storage)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Conclusions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381000" cy="365125"/>
          </a:xfrm>
        </p:spPr>
        <p:txBody>
          <a:bodyPr/>
          <a:lstStyle/>
          <a:p>
            <a:fld id="{A25E6C2D-53E8-4074-894E-60690C8D87BE}" type="slidenum">
              <a:rPr lang="en-US" sz="1600" b="1" smtClean="0"/>
              <a:pPr/>
              <a:t>4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331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mbria" pitchFamily="18" charset="0"/>
              </a:rPr>
              <a:t>Objective</a:t>
            </a:r>
            <a:endParaRPr lang="en-US" sz="4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838200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seek to establish tools and procedures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for evaluating </a:t>
            </a:r>
            <a:r>
              <a:rPr lang="en-US" sz="3200" dirty="0"/>
              <a:t>the extent to which </a:t>
            </a:r>
            <a:r>
              <a:rPr lang="en-US" sz="3200" dirty="0" smtClean="0"/>
              <a:t>			storage </a:t>
            </a:r>
            <a:r>
              <a:rPr lang="en-US" sz="3200" dirty="0"/>
              <a:t>technologies should play a role </a:t>
            </a:r>
            <a:r>
              <a:rPr lang="en-US" sz="3200" dirty="0" smtClean="0"/>
              <a:t>		in </a:t>
            </a:r>
            <a:r>
              <a:rPr lang="en-US" sz="3200" dirty="0"/>
              <a:t>portfolios of future grid services, </a:t>
            </a:r>
            <a:endParaRPr lang="en-US" sz="3200" dirty="0" smtClean="0"/>
          </a:p>
          <a:p>
            <a:r>
              <a:rPr lang="en-US" sz="3200" dirty="0" smtClean="0"/>
              <a:t>given </a:t>
            </a:r>
            <a:r>
              <a:rPr lang="en-US" sz="3200" dirty="0"/>
              <a:t>objectives of </a:t>
            </a:r>
            <a:endParaRPr lang="en-US" sz="3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minimizing investment &amp; </a:t>
            </a:r>
            <a:r>
              <a:rPr lang="en-US" sz="3200" dirty="0"/>
              <a:t>production costs, </a:t>
            </a:r>
            <a:endParaRPr lang="en-US" sz="3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minimizing </a:t>
            </a:r>
            <a:r>
              <a:rPr lang="en-US" sz="3200" dirty="0"/>
              <a:t>environmental impact (e.g., </a:t>
            </a:r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maximizing </a:t>
            </a:r>
            <a:r>
              <a:rPr lang="en-US" sz="3200" dirty="0"/>
              <a:t>system </a:t>
            </a:r>
            <a:r>
              <a:rPr lang="en-US" sz="3200" dirty="0" smtClean="0"/>
              <a:t>reliability &amp; resilience</a:t>
            </a:r>
            <a:r>
              <a:rPr lang="en-US" sz="3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" y="4953000"/>
            <a:ext cx="910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 essential step in this effort is to develop a high-fidelity model for use in day-ahead markets and production cost studies.</a:t>
            </a:r>
            <a:endParaRPr lang="en-US" sz="32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381000" cy="365125"/>
          </a:xfrm>
        </p:spPr>
        <p:txBody>
          <a:bodyPr/>
          <a:lstStyle/>
          <a:p>
            <a:fld id="{A25E6C2D-53E8-4074-894E-60690C8D87BE}" type="slidenum">
              <a:rPr lang="en-US" sz="1600" b="1" smtClean="0"/>
              <a:pPr/>
              <a:t>5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943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Text Box 7"/>
          <p:cNvSpPr txBox="1">
            <a:spLocks noChangeArrowheads="1"/>
          </p:cNvSpPr>
          <p:nvPr/>
        </p:nvSpPr>
        <p:spPr bwMode="auto">
          <a:xfrm>
            <a:off x="8753475" y="6553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5780C8-D27E-4A8A-A17B-1A60B6F55159}" type="slidenum">
              <a:rPr lang="en-US" sz="1400">
                <a:latin typeface="Times New Roman" pitchFamily="18" charset="0"/>
              </a:rPr>
              <a:pPr eaLnBrk="1" hangingPunct="1"/>
              <a:t>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1524" name="Rectangle 2"/>
          <p:cNvSpPr>
            <a:spLocks noChangeArrowheads="1"/>
          </p:cNvSpPr>
          <p:nvPr/>
        </p:nvSpPr>
        <p:spPr bwMode="auto">
          <a:xfrm>
            <a:off x="0" y="0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3600" b="1" dirty="0" smtClean="0">
                <a:latin typeface="Comic Sans MS" pitchFamily="66" charset="0"/>
              </a:rPr>
              <a:t>Balancing Systems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14400" y="4000500"/>
            <a:ext cx="2819400" cy="2066926"/>
          </a:xfrm>
          <a:prstGeom prst="ellipse">
            <a:avLst/>
          </a:pr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NETWORK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6800" y="4035426"/>
            <a:ext cx="3048000" cy="19050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AUTOMATIC GENERATION CONTROL SYSTEM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71900" y="5000626"/>
            <a:ext cx="1117600" cy="0"/>
          </a:xfrm>
          <a:custGeom>
            <a:avLst/>
            <a:gdLst>
              <a:gd name="connsiteX0" fmla="*/ 1117600 w 1117600"/>
              <a:gd name="connsiteY0" fmla="*/ 0 h 0"/>
              <a:gd name="connsiteX1" fmla="*/ 0 w 1117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7600">
                <a:moveTo>
                  <a:pt x="1117600" y="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86400" y="2181226"/>
            <a:ext cx="1981200" cy="13716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REAL-TIME MARKET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 sol/5min gives 1 </a:t>
            </a:r>
            <a:r>
              <a:rPr lang="en-US" sz="2000" b="1" dirty="0" err="1" smtClean="0">
                <a:solidFill>
                  <a:schemeClr val="tx1"/>
                </a:solidFill>
              </a:rPr>
              <a:t>oprtng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cdtn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11800" y="228600"/>
            <a:ext cx="1981200" cy="13716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DAY-AHEAD MARKET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 sol/day gives 24 </a:t>
            </a:r>
            <a:r>
              <a:rPr lang="en-US" sz="2000" b="1" dirty="0" err="1" smtClean="0">
                <a:solidFill>
                  <a:schemeClr val="tx1"/>
                </a:solidFill>
              </a:rPr>
              <a:t>oprting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cdtns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81400" y="533400"/>
            <a:ext cx="1828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ENERGY &amp;  RESERVE SELL OFFERS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20000" y="76200"/>
            <a:ext cx="1524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ENERGY BUY BIDS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5105400" y="683566"/>
            <a:ext cx="381000" cy="230834"/>
          </a:xfrm>
          <a:prstGeom prst="rightArrow">
            <a:avLst/>
          </a:prstGeom>
          <a:solidFill>
            <a:schemeClr val="tx1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flipH="1">
            <a:off x="7496175" y="381000"/>
            <a:ext cx="352425" cy="228600"/>
          </a:xfrm>
          <a:prstGeom prst="rightArrow">
            <a:avLst/>
          </a:prstGeom>
          <a:solidFill>
            <a:schemeClr val="tx1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6200000" flipH="1" flipV="1">
            <a:off x="6197600" y="3679826"/>
            <a:ext cx="482599" cy="228602"/>
          </a:xfrm>
          <a:prstGeom prst="rightArrow">
            <a:avLst/>
          </a:prstGeom>
          <a:solidFill>
            <a:schemeClr val="tx1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6200000" flipH="1" flipV="1">
            <a:off x="6148389" y="1776414"/>
            <a:ext cx="581024" cy="228601"/>
          </a:xfrm>
          <a:prstGeom prst="rightArrow">
            <a:avLst/>
          </a:prstGeom>
          <a:solidFill>
            <a:schemeClr val="tx1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47900" y="5003800"/>
            <a:ext cx="6388100" cy="1638300"/>
          </a:xfrm>
          <a:custGeom>
            <a:avLst/>
            <a:gdLst>
              <a:gd name="connsiteX0" fmla="*/ 12700 w 6388100"/>
              <a:gd name="connsiteY0" fmla="*/ 1079500 h 1638300"/>
              <a:gd name="connsiteX1" fmla="*/ 0 w 6388100"/>
              <a:gd name="connsiteY1" fmla="*/ 1638300 h 1638300"/>
              <a:gd name="connsiteX2" fmla="*/ 6362700 w 6388100"/>
              <a:gd name="connsiteY2" fmla="*/ 1638300 h 1638300"/>
              <a:gd name="connsiteX3" fmla="*/ 6388100 w 6388100"/>
              <a:gd name="connsiteY3" fmla="*/ 0 h 1638300"/>
              <a:gd name="connsiteX4" fmla="*/ 5689600 w 63881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100" h="1638300">
                <a:moveTo>
                  <a:pt x="12700" y="1079500"/>
                </a:moveTo>
                <a:lnTo>
                  <a:pt x="0" y="1638300"/>
                </a:lnTo>
                <a:lnTo>
                  <a:pt x="6362700" y="1638300"/>
                </a:lnTo>
                <a:lnTo>
                  <a:pt x="6388100" y="0"/>
                </a:lnTo>
                <a:lnTo>
                  <a:pt x="56896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14588" y="6182380"/>
            <a:ext cx="611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FREQUENCY DEVIATION FROM 60 HZ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20000" y="2105026"/>
            <a:ext cx="14954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ENERGY BUY BIDS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5105400" y="2495461"/>
            <a:ext cx="381000" cy="230834"/>
          </a:xfrm>
          <a:prstGeom prst="rightArrow">
            <a:avLst/>
          </a:prstGeom>
          <a:solidFill>
            <a:schemeClr val="tx1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flipH="1">
            <a:off x="7496175" y="2409827"/>
            <a:ext cx="352425" cy="228600"/>
          </a:xfrm>
          <a:prstGeom prst="rightArrow">
            <a:avLst/>
          </a:prstGeom>
          <a:solidFill>
            <a:schemeClr val="tx1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0" y="997803"/>
            <a:ext cx="1524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REQUIRED RESERVES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7496175" y="1295400"/>
            <a:ext cx="352425" cy="228600"/>
          </a:xfrm>
          <a:prstGeom prst="rightArrow">
            <a:avLst/>
          </a:prstGeom>
          <a:solidFill>
            <a:schemeClr val="tx1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81400" y="2381071"/>
            <a:ext cx="1828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ENERGY &amp;  RESERVE SELL OFFERS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20000" y="3026629"/>
            <a:ext cx="1524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REQUIRED RESERVES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 flipH="1">
            <a:off x="7467600" y="3324226"/>
            <a:ext cx="352425" cy="228600"/>
          </a:xfrm>
          <a:prstGeom prst="rightArrow">
            <a:avLst/>
          </a:prstGeom>
          <a:solidFill>
            <a:schemeClr val="tx1"/>
          </a:solidFill>
          <a:ln w="5715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3400"/>
            <a:ext cx="37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min</a:t>
            </a:r>
          </a:p>
          <a:p>
            <a:r>
              <a:rPr lang="el-GR" sz="2200" dirty="0" smtClean="0"/>
              <a:t>ΣΣ</a:t>
            </a:r>
            <a:r>
              <a:rPr lang="en-US" sz="2200" dirty="0" smtClean="0"/>
              <a:t> z</a:t>
            </a:r>
            <a:r>
              <a:rPr lang="en-US" sz="2200" baseline="-25000" dirty="0" smtClean="0"/>
              <a:t>it</a:t>
            </a:r>
            <a:r>
              <a:rPr lang="en-US" sz="2200" dirty="0" smtClean="0"/>
              <a:t>{Cost(</a:t>
            </a:r>
            <a:r>
              <a:rPr lang="en-US" sz="2200" dirty="0" err="1" smtClean="0"/>
              <a:t>GEN</a:t>
            </a:r>
            <a:r>
              <a:rPr lang="en-US" sz="2200" baseline="-25000" dirty="0" err="1" smtClean="0"/>
              <a:t>it</a:t>
            </a:r>
            <a:r>
              <a:rPr lang="en-US" sz="2200" dirty="0" smtClean="0"/>
              <a:t>)+Cost(</a:t>
            </a:r>
            <a:r>
              <a:rPr lang="en-US" sz="2200" dirty="0" err="1" smtClean="0"/>
              <a:t>RSRV</a:t>
            </a:r>
            <a:r>
              <a:rPr lang="en-US" sz="2200" baseline="-25000" dirty="0" err="1" smtClean="0"/>
              <a:t>it</a:t>
            </a:r>
            <a:r>
              <a:rPr lang="en-US" sz="2200" dirty="0" smtClean="0"/>
              <a:t>)}</a:t>
            </a:r>
          </a:p>
          <a:p>
            <a:r>
              <a:rPr lang="en-US" sz="2200" dirty="0" err="1" smtClean="0"/>
              <a:t>sbjct</a:t>
            </a:r>
            <a:r>
              <a:rPr lang="en-US" sz="2200" dirty="0" smtClean="0"/>
              <a:t> to </a:t>
            </a:r>
            <a:r>
              <a:rPr lang="en-US" sz="2200" dirty="0" err="1" smtClean="0"/>
              <a:t>ntwrk+status</a:t>
            </a:r>
            <a:r>
              <a:rPr lang="en-US" sz="2200" dirty="0" smtClean="0"/>
              <a:t> </a:t>
            </a:r>
            <a:r>
              <a:rPr lang="en-US" sz="2200" dirty="0" err="1" smtClean="0"/>
              <a:t>cnstraints</a:t>
            </a:r>
            <a:endParaRPr lang="en-US" sz="2200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0" y="2381071"/>
            <a:ext cx="37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min</a:t>
            </a:r>
          </a:p>
          <a:p>
            <a:r>
              <a:rPr lang="el-GR" sz="2200" dirty="0" smtClean="0"/>
              <a:t>ΣΣ</a:t>
            </a:r>
            <a:r>
              <a:rPr lang="en-US" sz="2200" dirty="0" smtClean="0"/>
              <a:t> {Cost(</a:t>
            </a:r>
            <a:r>
              <a:rPr lang="en-US" sz="2200" dirty="0" err="1" smtClean="0"/>
              <a:t>GEN</a:t>
            </a:r>
            <a:r>
              <a:rPr lang="en-US" sz="2200" baseline="-25000" dirty="0" err="1" smtClean="0"/>
              <a:t>it</a:t>
            </a:r>
            <a:r>
              <a:rPr lang="en-US" sz="2200" dirty="0" smtClean="0"/>
              <a:t>)+Cost(</a:t>
            </a:r>
            <a:r>
              <a:rPr lang="en-US" sz="2200" dirty="0" err="1" smtClean="0"/>
              <a:t>RSRV</a:t>
            </a:r>
            <a:r>
              <a:rPr lang="en-US" sz="2200" baseline="-25000" dirty="0" err="1" smtClean="0"/>
              <a:t>it</a:t>
            </a:r>
            <a:r>
              <a:rPr lang="en-US" sz="2200" dirty="0" smtClean="0"/>
              <a:t>)}</a:t>
            </a:r>
          </a:p>
          <a:p>
            <a:r>
              <a:rPr lang="en-US" sz="2200" dirty="0" err="1" smtClean="0"/>
              <a:t>sbjct</a:t>
            </a:r>
            <a:r>
              <a:rPr lang="en-US" sz="2200" dirty="0" smtClean="0"/>
              <a:t> to </a:t>
            </a:r>
            <a:r>
              <a:rPr lang="en-US" sz="2200" dirty="0" err="1" smtClean="0"/>
              <a:t>ntwrk</a:t>
            </a:r>
            <a:r>
              <a:rPr lang="en-US" sz="2200" dirty="0" smtClean="0"/>
              <a:t> </a:t>
            </a:r>
            <a:r>
              <a:rPr lang="en-US" sz="2200" dirty="0" err="1" smtClean="0"/>
              <a:t>cnstraints</a:t>
            </a:r>
            <a:endParaRPr lang="en-US" sz="2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LARGE MIXED INTEGER PROGRAM</a:t>
            </a:r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28600" y="3440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 LINEAR PROGRAM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8100" y="1920360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BOTH CO-OPTIMIZE: energy &amp; reserves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75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13" grpId="0"/>
      <p:bldP spid="74" grpId="0"/>
      <p:bldP spid="14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8753475" y="6553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40153C-7D00-45E7-9B43-8DC272A41218}" type="slidenum">
              <a:rPr lang="en-US" sz="1400">
                <a:latin typeface="Times New Roman" pitchFamily="18" charset="0"/>
              </a:rPr>
              <a:pPr eaLnBrk="1" hangingPunct="1"/>
              <a:t>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8900"/>
            <a:ext cx="91440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mbria" pitchFamily="18" charset="0"/>
              </a:rPr>
              <a:t>Market prices - Energy</a:t>
            </a:r>
            <a:endParaRPr lang="en-US" sz="4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1541" name="Rectangle 27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746125"/>
            <a:ext cx="8980487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33600" y="6096000"/>
            <a:ext cx="528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6:00 am-noon (CST) 8/28/2012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67675" y="2057400"/>
            <a:ext cx="1000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Penn</a:t>
            </a:r>
          </a:p>
          <a:p>
            <a:r>
              <a:rPr lang="en-US" sz="2800" b="1" dirty="0" smtClean="0"/>
              <a:t>Ohio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91350" y="1524000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3505200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Iowa </a:t>
            </a:r>
            <a:endParaRPr lang="en-US" sz="2800" b="1" dirty="0"/>
          </a:p>
        </p:txBody>
      </p:sp>
      <p:sp>
        <p:nvSpPr>
          <p:cNvPr id="5" name="Freeform 4"/>
          <p:cNvSpPr/>
          <p:nvPr/>
        </p:nvSpPr>
        <p:spPr>
          <a:xfrm>
            <a:off x="7785100" y="2336800"/>
            <a:ext cx="368300" cy="88900"/>
          </a:xfrm>
          <a:custGeom>
            <a:avLst/>
            <a:gdLst>
              <a:gd name="connsiteX0" fmla="*/ 368300 w 368300"/>
              <a:gd name="connsiteY0" fmla="*/ 0 h 88900"/>
              <a:gd name="connsiteX1" fmla="*/ 0 w 368300"/>
              <a:gd name="connsiteY1" fmla="*/ 889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300" h="88900">
                <a:moveTo>
                  <a:pt x="368300" y="0"/>
                </a:moveTo>
                <a:lnTo>
                  <a:pt x="0" y="8890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874000" y="2578100"/>
            <a:ext cx="304800" cy="165100"/>
          </a:xfrm>
          <a:custGeom>
            <a:avLst/>
            <a:gdLst>
              <a:gd name="connsiteX0" fmla="*/ 304800 w 304800"/>
              <a:gd name="connsiteY0" fmla="*/ 165100 h 165100"/>
              <a:gd name="connsiteX1" fmla="*/ 0 w 304800"/>
              <a:gd name="connsiteY1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65100">
                <a:moveTo>
                  <a:pt x="304800" y="16510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8753475" y="6553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40153C-7D00-45E7-9B43-8DC272A41218}" type="slidenum">
              <a:rPr lang="en-US" sz="1400">
                <a:latin typeface="Times New Roman" pitchFamily="18" charset="0"/>
              </a:rPr>
              <a:pPr eaLnBrk="1" hangingPunct="1"/>
              <a:t>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8900"/>
            <a:ext cx="91440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mbria" pitchFamily="18" charset="0"/>
              </a:rPr>
              <a:t>Market prices - Energy</a:t>
            </a:r>
            <a:endParaRPr lang="en-US" sz="4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1541" name="Rectangle 27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33600" y="6096000"/>
            <a:ext cx="5286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Real-Time 8:25 am </a:t>
            </a:r>
            <a:r>
              <a:rPr lang="en-US" sz="2800" b="1" dirty="0"/>
              <a:t>(CST) </a:t>
            </a:r>
            <a:r>
              <a:rPr lang="en-US" sz="2800" b="1" dirty="0" smtClean="0"/>
              <a:t>6/4/2013</a:t>
            </a:r>
            <a:endParaRPr lang="en-US" sz="2800" b="1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95350"/>
            <a:ext cx="71437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1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8753475" y="6553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40153C-7D00-45E7-9B43-8DC272A41218}" type="slidenum">
              <a:rPr lang="en-US" sz="1400">
                <a:latin typeface="Times New Roman" pitchFamily="18" charset="0"/>
              </a:rPr>
              <a:pPr eaLnBrk="1" hangingPunct="1"/>
              <a:t>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8900"/>
            <a:ext cx="91440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mbria" pitchFamily="18" charset="0"/>
              </a:rPr>
              <a:t>Market prices – Ancillary Services</a:t>
            </a:r>
            <a:endParaRPr lang="en-US" sz="4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1541" name="Rectangle 27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52897" y="6334780"/>
            <a:ext cx="4628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Real-Time: 8:25 am </a:t>
            </a:r>
            <a:r>
              <a:rPr lang="en-US" sz="2400" b="1" dirty="0"/>
              <a:t>(CST) </a:t>
            </a:r>
            <a:r>
              <a:rPr lang="en-US" sz="2400" b="1" dirty="0" smtClean="0"/>
              <a:t>6/4/2013</a:t>
            </a:r>
            <a:endParaRPr lang="en-US" sz="2400" b="1" dirty="0"/>
          </a:p>
        </p:txBody>
      </p:sp>
      <p:pic>
        <p:nvPicPr>
          <p:cNvPr id="64514" name="Picture 2" descr="https://www.midwestiso.org/MarketsOperations/RealTimeMarketData/PublishingImages/ZonalRegulation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47800"/>
            <a:ext cx="32385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51" y="826910"/>
            <a:ext cx="5511200" cy="237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2092"/>
            <a:ext cx="5426301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276600" y="3200400"/>
            <a:ext cx="5938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Day-ahead: hour ending 9 am (CST</a:t>
            </a:r>
            <a:r>
              <a:rPr lang="en-US" sz="2400" b="1" dirty="0"/>
              <a:t>) </a:t>
            </a:r>
            <a:r>
              <a:rPr lang="en-US" sz="2400" b="1" dirty="0" smtClean="0"/>
              <a:t>6/4/2013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49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chemeClr val="tx1"/>
          </a:solidFill>
          <a:headEnd type="none" w="med" len="med"/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18628</TotalTime>
  <Words>3179</Words>
  <Application>Microsoft Office PowerPoint</Application>
  <PresentationFormat>On-screen Show (4:3)</PresentationFormat>
  <Paragraphs>760</Paragraphs>
  <Slides>35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Storage technologies and wind in electricity markets</vt:lpstr>
      <vt:lpstr>Electric Power and Energy Systems Group</vt:lpstr>
      <vt:lpstr>Research program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Krishnan</dc:creator>
  <cp:lastModifiedBy>McCalley, James D [E CPE]</cp:lastModifiedBy>
  <cp:revision>331</cp:revision>
  <dcterms:created xsi:type="dcterms:W3CDTF">2013-03-02T15:17:35Z</dcterms:created>
  <dcterms:modified xsi:type="dcterms:W3CDTF">2013-06-06T17:19:29Z</dcterms:modified>
</cp:coreProperties>
</file>