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408" r:id="rId2"/>
    <p:sldId id="463" r:id="rId3"/>
    <p:sldId id="438" r:id="rId4"/>
    <p:sldId id="407" r:id="rId5"/>
    <p:sldId id="439" r:id="rId6"/>
    <p:sldId id="440" r:id="rId7"/>
    <p:sldId id="441" r:id="rId8"/>
    <p:sldId id="442" r:id="rId9"/>
    <p:sldId id="443" r:id="rId10"/>
    <p:sldId id="444" r:id="rId11"/>
    <p:sldId id="445" r:id="rId12"/>
    <p:sldId id="464" r:id="rId13"/>
    <p:sldId id="449" r:id="rId14"/>
    <p:sldId id="450" r:id="rId15"/>
    <p:sldId id="448" r:id="rId16"/>
    <p:sldId id="462" r:id="rId17"/>
    <p:sldId id="465" r:id="rId18"/>
    <p:sldId id="461" r:id="rId19"/>
    <p:sldId id="451" r:id="rId20"/>
    <p:sldId id="456" r:id="rId21"/>
    <p:sldId id="457" r:id="rId22"/>
    <p:sldId id="452" r:id="rId23"/>
    <p:sldId id="453" r:id="rId24"/>
    <p:sldId id="454" r:id="rId25"/>
    <p:sldId id="455" r:id="rId26"/>
    <p:sldId id="458" r:id="rId27"/>
    <p:sldId id="459" r:id="rId28"/>
    <p:sldId id="466" r:id="rId2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353"/>
    <a:srgbClr val="94B8DC"/>
    <a:srgbClr val="73D3AE"/>
    <a:srgbClr val="FBEBA5"/>
    <a:srgbClr val="808080"/>
    <a:srgbClr val="87D9BA"/>
    <a:srgbClr val="969696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66500" autoAdjust="0"/>
  </p:normalViewPr>
  <p:slideViewPr>
    <p:cSldViewPr>
      <p:cViewPr>
        <p:scale>
          <a:sx n="70" d="100"/>
          <a:sy n="70" d="100"/>
        </p:scale>
        <p:origin x="-450" y="-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5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5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60E8090-9524-4BC6-9674-3480EA5B9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01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BBC8733-2556-4EDC-AD9E-A94C131C9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40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676408-FEA4-42D6-B51A-A583FC01AD11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377F73-E9B0-4931-90EF-E0F270B6AB35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8F35E3-435D-4772-94CE-6F3722920DDB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DGEBA,</a:t>
            </a:r>
            <a:r>
              <a:rPr lang="en-US" baseline="0" dirty="0" smtClean="0"/>
              <a:t> </a:t>
            </a:r>
            <a:r>
              <a:rPr lang="en-US" dirty="0" smtClean="0"/>
              <a:t>n=0</a:t>
            </a:r>
            <a:r>
              <a:rPr lang="en-US" baseline="0" dirty="0" smtClean="0"/>
              <a:t> you have Shell </a:t>
            </a:r>
            <a:r>
              <a:rPr lang="en-US" baseline="0" dirty="0" err="1" smtClean="0"/>
              <a:t>Epon</a:t>
            </a:r>
            <a:r>
              <a:rPr lang="en-US" baseline="0" dirty="0" smtClean="0"/>
              <a:t> 828, Dow DER 332, Ciba-Geigy Araldite AY105</a:t>
            </a:r>
          </a:p>
          <a:p>
            <a:r>
              <a:rPr lang="en-US" baseline="0" dirty="0" smtClean="0"/>
              <a:t>n=2-3 Shell </a:t>
            </a:r>
            <a:r>
              <a:rPr lang="en-US" baseline="0" dirty="0" err="1" smtClean="0"/>
              <a:t>Epon</a:t>
            </a:r>
            <a:r>
              <a:rPr lang="en-US" baseline="0" dirty="0" smtClean="0"/>
              <a:t> 1001, Dow DER 661, Ciba-Geigy Araldite 6071</a:t>
            </a:r>
          </a:p>
          <a:p>
            <a:r>
              <a:rPr lang="en-US" baseline="0" dirty="0" smtClean="0"/>
              <a:t>n=5-6 Shell </a:t>
            </a:r>
            <a:r>
              <a:rPr lang="en-US" baseline="0" dirty="0" err="1" smtClean="0"/>
              <a:t>Epon</a:t>
            </a:r>
            <a:r>
              <a:rPr lang="en-US" baseline="0" dirty="0" smtClean="0"/>
              <a:t> 1004, Dow DER 664, Ciba-Geigy Araldite 6084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Epoxy-</a:t>
            </a:r>
            <a:r>
              <a:rPr lang="en-US" baseline="0" dirty="0" err="1" smtClean="0"/>
              <a:t>Novolac</a:t>
            </a:r>
            <a:r>
              <a:rPr lang="en-US" baseline="0" dirty="0" smtClean="0"/>
              <a:t>, </a:t>
            </a:r>
            <a:r>
              <a:rPr lang="en-US" dirty="0" smtClean="0"/>
              <a:t>n=0.2</a:t>
            </a:r>
            <a:r>
              <a:rPr lang="en-US" baseline="0" dirty="0" smtClean="0"/>
              <a:t> you have Shell </a:t>
            </a:r>
            <a:r>
              <a:rPr lang="en-US" baseline="0" dirty="0" err="1" smtClean="0"/>
              <a:t>Epon</a:t>
            </a:r>
            <a:r>
              <a:rPr lang="en-US" baseline="0" dirty="0" smtClean="0"/>
              <a:t> 152, Dow DEN 431, Ciba-Geigy Araldite EPN 1138</a:t>
            </a:r>
          </a:p>
          <a:p>
            <a:r>
              <a:rPr lang="en-US" dirty="0" smtClean="0"/>
              <a:t>n=1.6</a:t>
            </a:r>
            <a:r>
              <a:rPr lang="en-US" baseline="0" dirty="0" smtClean="0"/>
              <a:t> you have Shell </a:t>
            </a:r>
            <a:r>
              <a:rPr lang="en-US" baseline="0" dirty="0" err="1" smtClean="0"/>
              <a:t>Epon</a:t>
            </a:r>
            <a:r>
              <a:rPr lang="en-US" baseline="0" dirty="0" smtClean="0"/>
              <a:t> 154, Dow DEN 438, Ciba-Geigy Araldite EPN 1139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9B24E-D914-4F37-A3BB-D394F46CD1C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Aliphatic amine (DETA)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9B24E-D914-4F37-A3BB-D394F46CD1C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27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70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01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01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63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4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0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kessler\Desktop\Logo_AL_Tag_DOE-Horiz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6318250"/>
            <a:ext cx="21113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1373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54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11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92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954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927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8531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MSELogoNewRGB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13"/>
          <p:cNvGrpSpPr>
            <a:grpSpLocks/>
          </p:cNvGrpSpPr>
          <p:nvPr userDrawn="1"/>
        </p:nvGrpSpPr>
        <p:grpSpPr bwMode="auto">
          <a:xfrm>
            <a:off x="374650" y="601663"/>
            <a:ext cx="8763000" cy="6248400"/>
            <a:chOff x="240" y="377"/>
            <a:chExt cx="5520" cy="3936"/>
          </a:xfrm>
        </p:grpSpPr>
        <p:sp>
          <p:nvSpPr>
            <p:cNvPr id="1035" name="Line 11"/>
            <p:cNvSpPr>
              <a:spLocks noChangeShapeType="1"/>
            </p:cNvSpPr>
            <p:nvPr userDrawn="1"/>
          </p:nvSpPr>
          <p:spPr bwMode="auto">
            <a:xfrm>
              <a:off x="240" y="377"/>
              <a:ext cx="0" cy="3936"/>
            </a:xfrm>
            <a:prstGeom prst="line">
              <a:avLst/>
            </a:prstGeom>
            <a:noFill/>
            <a:ln w="9525">
              <a:solidFill>
                <a:srgbClr val="33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Line 12"/>
            <p:cNvSpPr>
              <a:spLocks noChangeShapeType="1"/>
            </p:cNvSpPr>
            <p:nvPr userDrawn="1"/>
          </p:nvSpPr>
          <p:spPr bwMode="auto">
            <a:xfrm>
              <a:off x="240" y="377"/>
              <a:ext cx="5520" cy="0"/>
            </a:xfrm>
            <a:prstGeom prst="line">
              <a:avLst/>
            </a:prstGeom>
            <a:noFill/>
            <a:ln w="9525">
              <a:solidFill>
                <a:srgbClr val="33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8" name="Text Box 15"/>
          <p:cNvSpPr txBox="1">
            <a:spLocks noChangeArrowheads="1"/>
          </p:cNvSpPr>
          <p:nvPr userDrawn="1"/>
        </p:nvSpPr>
        <p:spPr bwMode="auto">
          <a:xfrm>
            <a:off x="6781800" y="382588"/>
            <a:ext cx="2362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200" u="sng" smtClean="0">
                <a:solidFill>
                  <a:srgbClr val="2A547E"/>
                </a:solidFill>
                <a:latin typeface="Eras Medium ITC" pitchFamily="34" charset="0"/>
              </a:rPr>
              <a:t>mkessler@iastate.edu</a:t>
            </a:r>
            <a:r>
              <a:rPr lang="en-US" sz="1200" smtClean="0">
                <a:solidFill>
                  <a:srgbClr val="2A547E"/>
                </a:solidFill>
                <a:latin typeface="Eras Medium ITC" pitchFamily="34" charset="0"/>
              </a:rPr>
              <a:t> </a:t>
            </a:r>
          </a:p>
        </p:txBody>
      </p:sp>
      <p:sp>
        <p:nvSpPr>
          <p:cNvPr id="1029" name="Rectangle 16"/>
          <p:cNvSpPr>
            <a:spLocks noChangeArrowheads="1"/>
          </p:cNvSpPr>
          <p:nvPr userDrawn="1"/>
        </p:nvSpPr>
        <p:spPr bwMode="auto">
          <a:xfrm>
            <a:off x="304800" y="5334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18"/>
          <p:cNvSpPr>
            <a:spLocks noChangeArrowheads="1"/>
          </p:cNvSpPr>
          <p:nvPr userDrawn="1"/>
        </p:nvSpPr>
        <p:spPr bwMode="auto">
          <a:xfrm flipV="1">
            <a:off x="381000" y="0"/>
            <a:ext cx="8763000" cy="598488"/>
          </a:xfrm>
          <a:prstGeom prst="rect">
            <a:avLst/>
          </a:prstGeom>
          <a:solidFill>
            <a:srgbClr val="80808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Rectangle 19"/>
          <p:cNvSpPr>
            <a:spLocks noChangeArrowheads="1"/>
          </p:cNvSpPr>
          <p:nvPr userDrawn="1"/>
        </p:nvSpPr>
        <p:spPr bwMode="auto">
          <a:xfrm flipH="1" flipV="1">
            <a:off x="0" y="0"/>
            <a:ext cx="381000" cy="609600"/>
          </a:xfrm>
          <a:prstGeom prst="rect">
            <a:avLst/>
          </a:prstGeom>
          <a:solidFill>
            <a:srgbClr val="3EBC7D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20"/>
          <p:cNvSpPr>
            <a:spLocks noChangeArrowheads="1"/>
          </p:cNvSpPr>
          <p:nvPr userDrawn="1"/>
        </p:nvSpPr>
        <p:spPr bwMode="auto">
          <a:xfrm flipH="1">
            <a:off x="0" y="598488"/>
            <a:ext cx="381000" cy="6259512"/>
          </a:xfrm>
          <a:prstGeom prst="rect">
            <a:avLst/>
          </a:prstGeom>
          <a:solidFill>
            <a:srgbClr val="94B8DC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3" name="Picture 21" descr="small-campanile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813" y="6172200"/>
            <a:ext cx="4841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22" descr="isu-oneline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742113"/>
            <a:ext cx="1363663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70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9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gif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0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32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wm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C:\Users\mkessler\Desktop\wesep-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7" b="1974"/>
          <a:stretch>
            <a:fillRect/>
          </a:stretch>
        </p:blipFill>
        <p:spPr bwMode="auto">
          <a:xfrm>
            <a:off x="609600" y="2949575"/>
            <a:ext cx="26670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0"/>
            <a:ext cx="87630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dirty="0" smtClean="0"/>
              <a:t>Composite Materials </a:t>
            </a:r>
            <a:br>
              <a:rPr lang="en-US" sz="3600" b="1" dirty="0" smtClean="0"/>
            </a:br>
            <a:r>
              <a:rPr lang="en-US" sz="3600" b="1" dirty="0" smtClean="0"/>
              <a:t>for Wind Turbine Blades</a:t>
            </a:r>
            <a:br>
              <a:rPr lang="en-US" sz="3600" b="1" dirty="0" smtClean="0"/>
            </a:br>
            <a:r>
              <a:rPr lang="en-US" sz="2400" dirty="0" smtClean="0"/>
              <a:t>Wind Energy Science, Engineering, and Policy (WESEP) Research Experience for Undergraduates (REU)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                 </a:t>
            </a:r>
            <a:r>
              <a:rPr lang="en-US" sz="2800" dirty="0" smtClean="0"/>
              <a:t>Michael Kessler</a:t>
            </a:r>
            <a:br>
              <a:rPr lang="en-US" sz="2800" dirty="0" smtClean="0"/>
            </a:br>
            <a:r>
              <a:rPr lang="en-US" sz="2800" dirty="0" smtClean="0"/>
              <a:t>                         Materials Science &amp; Engineering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</p:txBody>
      </p:sp>
      <p:sp>
        <p:nvSpPr>
          <p:cNvPr id="3076" name="Text Box 15"/>
          <p:cNvSpPr txBox="1">
            <a:spLocks noChangeArrowheads="1"/>
          </p:cNvSpPr>
          <p:nvPr/>
        </p:nvSpPr>
        <p:spPr bwMode="auto">
          <a:xfrm>
            <a:off x="6781800" y="382588"/>
            <a:ext cx="2362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2A547E"/>
                </a:solidFill>
                <a:latin typeface="Eras Medium ITC" pitchFamily="34" charset="0"/>
              </a:rPr>
              <a:t>mkessler@iastate.edu</a:t>
            </a:r>
            <a:r>
              <a:rPr lang="en-US" sz="1200">
                <a:solidFill>
                  <a:srgbClr val="2A547E"/>
                </a:solidFill>
                <a:latin typeface="Eras Medium ITC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533400" y="609600"/>
            <a:ext cx="8229600" cy="71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Project Goals</a:t>
            </a:r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 bwMode="auto">
          <a:xfrm>
            <a:off x="533400" y="13716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Develop robust process for manufacturing carbon fibers from lignin/polymer blend</a:t>
            </a:r>
          </a:p>
          <a:p>
            <a:r>
              <a:rPr lang="en-US" smtClean="0"/>
              <a:t>Evaluate polymers for blending, including polymers from natural sources</a:t>
            </a:r>
          </a:p>
          <a:p>
            <a:r>
              <a:rPr lang="en-US" smtClean="0"/>
              <a:t>Optimize lignin/polymer blends to ensure ease of processability and excellent mechanical properties</a:t>
            </a:r>
          </a:p>
          <a:p>
            <a:r>
              <a:rPr lang="en-US" smtClean="0"/>
              <a:t>Investigate surface functionalization strategies to facilitate compatibility with polymer resins used for composites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2209800"/>
            <a:ext cx="3022600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 bwMode="auto">
          <a:xfrm>
            <a:off x="533400" y="609600"/>
            <a:ext cx="8229600" cy="71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Technical Approach</a:t>
            </a:r>
          </a:p>
        </p:txBody>
      </p:sp>
      <p:sp>
        <p:nvSpPr>
          <p:cNvPr id="1331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524000"/>
            <a:ext cx="8229600" cy="129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 smtClean="0"/>
              <a:t>Evaluate and pretreat high purity grade lignin</a:t>
            </a:r>
          </a:p>
          <a:p>
            <a:r>
              <a:rPr lang="en-US" sz="2400" dirty="0" smtClean="0"/>
              <a:t>Spin fibers from lignin-copolymer blends using unique fiber spinning facility</a:t>
            </a:r>
          </a:p>
          <a:p>
            <a:endParaRPr lang="en-US" sz="2400" dirty="0" smtClean="0"/>
          </a:p>
          <a:p>
            <a:endParaRPr lang="en-US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2743200"/>
            <a:ext cx="5334000" cy="1295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dirty="0"/>
              <a:t>Characterize surface and mechanical properties of carbon fibers made from lignin precursor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3200" kern="0" dirty="0"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3886200"/>
            <a:ext cx="8229600" cy="1828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Perform fiber surface treatments (</a:t>
            </a:r>
            <a:r>
              <a:rPr lang="en-US" sz="2400" kern="0" dirty="0" err="1">
                <a:latin typeface="+mn-lt"/>
              </a:rPr>
              <a:t>silanes</a:t>
            </a:r>
            <a:r>
              <a:rPr lang="en-US" sz="2400" kern="0" dirty="0">
                <a:latin typeface="+mn-lt"/>
              </a:rPr>
              <a:t> and alternative sizing agents)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Evaluate performance for a prototype coupon (Merit Index)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kern="0" dirty="0" smtClean="0">
                <a:latin typeface="+mn-lt"/>
              </a:rPr>
              <a:t> </a:t>
            </a:r>
            <a:endParaRPr lang="en-US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32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 bwMode="auto">
          <a:xfrm>
            <a:off x="457200" y="-76200"/>
            <a:ext cx="82296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Outline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838200"/>
            <a:ext cx="8686800" cy="510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Introduction of Research Group at ISU</a:t>
            </a:r>
          </a:p>
          <a:p>
            <a:pPr lvl="1"/>
            <a:r>
              <a:rPr lang="en-US" dirty="0" smtClean="0"/>
              <a:t>Motivation for Structural Composites</a:t>
            </a:r>
          </a:p>
          <a:p>
            <a:pPr lvl="1"/>
            <a:r>
              <a:rPr lang="en-US" dirty="0" smtClean="0"/>
              <a:t>Description of Carbon Fibers for Wind Project</a:t>
            </a:r>
          </a:p>
          <a:p>
            <a:r>
              <a:rPr lang="en-US" dirty="0" smtClean="0"/>
              <a:t>Material Requirements for Turbine Blades</a:t>
            </a:r>
          </a:p>
          <a:p>
            <a:r>
              <a:rPr lang="en-US" dirty="0" smtClean="0"/>
              <a:t>Composite Materials</a:t>
            </a:r>
          </a:p>
          <a:p>
            <a:pPr lvl="1"/>
            <a:r>
              <a:rPr lang="en-US" dirty="0" smtClean="0"/>
              <a:t>Fibers</a:t>
            </a:r>
          </a:p>
          <a:p>
            <a:pPr lvl="1"/>
            <a:r>
              <a:rPr lang="en-US" dirty="0" smtClean="0"/>
              <a:t>Matrix</a:t>
            </a:r>
          </a:p>
          <a:p>
            <a:pPr lvl="1"/>
            <a:r>
              <a:rPr lang="en-US" dirty="0" smtClean="0"/>
              <a:t>Properties</a:t>
            </a:r>
            <a:endParaRPr lang="en-US" dirty="0" smtClean="0"/>
          </a:p>
        </p:txBody>
      </p:sp>
      <p:sp>
        <p:nvSpPr>
          <p:cNvPr id="2" name="Right Arrow 1"/>
          <p:cNvSpPr/>
          <p:nvPr/>
        </p:nvSpPr>
        <p:spPr>
          <a:xfrm>
            <a:off x="152400" y="3048000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3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792162"/>
          </a:xfrm>
        </p:spPr>
        <p:txBody>
          <a:bodyPr/>
          <a:lstStyle/>
          <a:p>
            <a:r>
              <a:rPr lang="en-US" dirty="0" smtClean="0"/>
              <a:t>Material Requirements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419669" y="1524000"/>
            <a:ext cx="8686800" cy="510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u="sng" dirty="0" smtClean="0"/>
              <a:t>High material stiffness </a:t>
            </a:r>
            <a:r>
              <a:rPr lang="en-US" dirty="0" smtClean="0"/>
              <a:t>is needed to maintain optimal aerodynamic performance,</a:t>
            </a:r>
            <a:endParaRPr lang="en-US" dirty="0"/>
          </a:p>
          <a:p>
            <a:r>
              <a:rPr lang="en-US" u="sng" dirty="0" smtClean="0"/>
              <a:t>Low density </a:t>
            </a:r>
            <a:r>
              <a:rPr lang="en-US" dirty="0" smtClean="0"/>
              <a:t>is needed to reduce </a:t>
            </a:r>
            <a:r>
              <a:rPr lang="en-US" dirty="0" err="1" smtClean="0"/>
              <a:t>gravitaty</a:t>
            </a:r>
            <a:r>
              <a:rPr lang="en-US" dirty="0" smtClean="0"/>
              <a:t> forces and improve efficiency,</a:t>
            </a:r>
          </a:p>
          <a:p>
            <a:r>
              <a:rPr lang="en-US" u="sng" dirty="0" smtClean="0"/>
              <a:t>Long-fatigue life </a:t>
            </a:r>
            <a:r>
              <a:rPr lang="en-US" dirty="0" smtClean="0"/>
              <a:t>is needed to reduce material degradation – 20 year life = 10</a:t>
            </a:r>
            <a:r>
              <a:rPr lang="en-US" baseline="30000" dirty="0" smtClean="0"/>
              <a:t>8</a:t>
            </a:r>
            <a:r>
              <a:rPr lang="en-US" dirty="0" smtClean="0"/>
              <a:t>-10</a:t>
            </a:r>
            <a:r>
              <a:rPr lang="en-US" baseline="30000" dirty="0" smtClean="0"/>
              <a:t>9</a:t>
            </a:r>
            <a:r>
              <a:rPr lang="en-US" dirty="0" smtClean="0"/>
              <a:t> cycles.</a:t>
            </a:r>
          </a:p>
        </p:txBody>
      </p:sp>
    </p:spTree>
    <p:extLst>
      <p:ext uri="{BB962C8B-B14F-4D97-AF65-F5344CB8AC3E}">
        <p14:creationId xmlns:p14="http://schemas.microsoft.com/office/powerpoint/2010/main" val="83785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792162"/>
          </a:xfrm>
        </p:spPr>
        <p:txBody>
          <a:bodyPr/>
          <a:lstStyle/>
          <a:p>
            <a:r>
              <a:rPr lang="en-US" dirty="0" smtClean="0"/>
              <a:t>Fatigue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419669" y="1219200"/>
            <a:ext cx="6285931" cy="510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First MW scale wind turbine</a:t>
            </a:r>
          </a:p>
          <a:p>
            <a:pPr lvl="1"/>
            <a:r>
              <a:rPr lang="en-US" dirty="0" smtClean="0"/>
              <a:t>Smith-Putnam wind turbine, installed 1941 in Vermont</a:t>
            </a:r>
          </a:p>
          <a:p>
            <a:pPr lvl="1"/>
            <a:r>
              <a:rPr lang="en-US" dirty="0" smtClean="0"/>
              <a:t>53 meter rotor with two massive steel blades</a:t>
            </a:r>
          </a:p>
          <a:p>
            <a:pPr lvl="1"/>
            <a:r>
              <a:rPr lang="en-US" dirty="0" smtClean="0"/>
              <a:t>Mass caused large bending stresses in blade root</a:t>
            </a:r>
          </a:p>
          <a:p>
            <a:pPr lvl="1"/>
            <a:r>
              <a:rPr lang="en-US" dirty="0" smtClean="0"/>
              <a:t>Fatigue failure after only a few hundred hours of intermittent operation.</a:t>
            </a:r>
          </a:p>
        </p:txBody>
      </p:sp>
      <p:pic>
        <p:nvPicPr>
          <p:cNvPr id="22530" name="Picture 2" descr="C:\Users\mkessl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13971"/>
            <a:ext cx="2114550" cy="387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20238" y="5943600"/>
            <a:ext cx="819036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dirty="0" smtClean="0"/>
              <a:t>Fatigue failure is a critical design consideration for large wind turbines.</a:t>
            </a:r>
          </a:p>
        </p:txBody>
      </p:sp>
    </p:spTree>
    <p:extLst>
      <p:ext uri="{BB962C8B-B14F-4D97-AF65-F5344CB8AC3E}">
        <p14:creationId xmlns:p14="http://schemas.microsoft.com/office/powerpoint/2010/main" val="328620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792162"/>
          </a:xfrm>
        </p:spPr>
        <p:txBody>
          <a:bodyPr/>
          <a:lstStyle/>
          <a:p>
            <a:r>
              <a:rPr lang="en-US" dirty="0" smtClean="0"/>
              <a:t>Material Requirements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70189"/>
            <a:ext cx="5476164" cy="528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457201" y="866470"/>
            <a:ext cx="8748214" cy="4543730"/>
            <a:chOff x="457201" y="866470"/>
            <a:chExt cx="8748214" cy="4543730"/>
          </a:xfrm>
        </p:grpSpPr>
        <p:sp>
          <p:nvSpPr>
            <p:cNvPr id="6" name="TextBox 5"/>
            <p:cNvSpPr txBox="1"/>
            <p:nvPr/>
          </p:nvSpPr>
          <p:spPr>
            <a:xfrm>
              <a:off x="7162800" y="1143000"/>
              <a:ext cx="11737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M</a:t>
              </a:r>
              <a:r>
                <a:rPr lang="en-US" baseline="-25000" dirty="0" smtClean="0"/>
                <a:t>b</a:t>
              </a:r>
              <a:r>
                <a:rPr lang="en-US" dirty="0" smtClean="0"/>
                <a:t>=0.006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31696" y="866470"/>
              <a:ext cx="11737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</a:t>
              </a:r>
              <a:r>
                <a:rPr lang="en-US" baseline="-25000" dirty="0" smtClean="0"/>
                <a:t>b</a:t>
              </a:r>
              <a:r>
                <a:rPr lang="en-US" dirty="0" smtClean="0"/>
                <a:t>=0.003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7467600" y="1473958"/>
              <a:ext cx="284328" cy="273144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8027716" y="1187355"/>
              <a:ext cx="488487" cy="527482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457201" y="1733266"/>
              <a:ext cx="7526739" cy="3676934"/>
              <a:chOff x="457201" y="1733266"/>
              <a:chExt cx="7526739" cy="3676934"/>
            </a:xfrm>
          </p:grpSpPr>
          <p:graphicFrame>
            <p:nvGraphicFramePr>
              <p:cNvPr id="4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1584219"/>
                  </p:ext>
                </p:extLst>
              </p:nvPr>
            </p:nvGraphicFramePr>
            <p:xfrm>
              <a:off x="492457" y="2774950"/>
              <a:ext cx="1768976" cy="5016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18" name="Equation" r:id="rId4" imgW="850680" imgH="241200" progId="Equation.3">
                      <p:embed/>
                    </p:oleObj>
                  </mc:Choice>
                  <mc:Fallback>
                    <p:oleObj name="Equation" r:id="rId4" imgW="850680" imgH="2412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492457" y="2774950"/>
                            <a:ext cx="1768976" cy="5016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" name="TextBox 4"/>
              <p:cNvSpPr txBox="1"/>
              <p:nvPr/>
            </p:nvSpPr>
            <p:spPr>
              <a:xfrm>
                <a:off x="457201" y="1796534"/>
                <a:ext cx="3352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Merit index for beam deflection (minimize mass for a given deflection)</a:t>
                </a:r>
                <a:endParaRPr lang="en-US" dirty="0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 flipV="1">
                <a:off x="4267200" y="1733266"/>
                <a:ext cx="3716740" cy="3676934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4"/>
          <p:cNvGrpSpPr/>
          <p:nvPr/>
        </p:nvGrpSpPr>
        <p:grpSpPr>
          <a:xfrm>
            <a:off x="457201" y="3414216"/>
            <a:ext cx="8381999" cy="707546"/>
            <a:chOff x="457201" y="3414216"/>
            <a:chExt cx="8381999" cy="707546"/>
          </a:xfrm>
        </p:grpSpPr>
        <p:sp>
          <p:nvSpPr>
            <p:cNvPr id="17" name="TextBox 16"/>
            <p:cNvSpPr txBox="1"/>
            <p:nvPr/>
          </p:nvSpPr>
          <p:spPr>
            <a:xfrm>
              <a:off x="457201" y="3475431"/>
              <a:ext cx="3352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Absolute Stiffness </a:t>
              </a:r>
            </a:p>
            <a:p>
              <a:r>
                <a:rPr lang="en-US" dirty="0" smtClean="0"/>
                <a:t>(~10-20 </a:t>
              </a:r>
              <a:r>
                <a:rPr lang="en-US" dirty="0" err="1" smtClean="0"/>
                <a:t>Gpa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4301320" y="3414216"/>
              <a:ext cx="4537880" cy="0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Freeform 21"/>
          <p:cNvSpPr/>
          <p:nvPr/>
        </p:nvSpPr>
        <p:spPr>
          <a:xfrm>
            <a:off x="4299045" y="1746913"/>
            <a:ext cx="3698543" cy="1678675"/>
          </a:xfrm>
          <a:custGeom>
            <a:avLst/>
            <a:gdLst>
              <a:gd name="connsiteX0" fmla="*/ 0 w 3698543"/>
              <a:gd name="connsiteY0" fmla="*/ 0 h 1678675"/>
              <a:gd name="connsiteX1" fmla="*/ 0 w 3698543"/>
              <a:gd name="connsiteY1" fmla="*/ 1665027 h 1678675"/>
              <a:gd name="connsiteX2" fmla="*/ 1951630 w 3698543"/>
              <a:gd name="connsiteY2" fmla="*/ 1678675 h 1678675"/>
              <a:gd name="connsiteX3" fmla="*/ 3698543 w 3698543"/>
              <a:gd name="connsiteY3" fmla="*/ 0 h 1678675"/>
              <a:gd name="connsiteX4" fmla="*/ 0 w 3698543"/>
              <a:gd name="connsiteY4" fmla="*/ 0 h 167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8543" h="1678675">
                <a:moveTo>
                  <a:pt x="0" y="0"/>
                </a:moveTo>
                <a:lnTo>
                  <a:pt x="0" y="1665027"/>
                </a:lnTo>
                <a:lnTo>
                  <a:pt x="1951630" y="1678675"/>
                </a:lnTo>
                <a:lnTo>
                  <a:pt x="369854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57200" y="4419600"/>
            <a:ext cx="335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Resistance against fatigue loads requires a high fracture toughness per unit density, eliminating ceramics and leaving candidate materials as </a:t>
            </a:r>
            <a:r>
              <a:rPr lang="en-US" b="1" u="sng" dirty="0" smtClean="0"/>
              <a:t>wood</a:t>
            </a:r>
            <a:r>
              <a:rPr lang="en-US" dirty="0" smtClean="0"/>
              <a:t> and </a:t>
            </a:r>
            <a:r>
              <a:rPr lang="en-US" b="1" u="sng" dirty="0" smtClean="0"/>
              <a:t>composites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89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827087" y="1000840"/>
            <a:ext cx="49276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400" dirty="0">
                <a:latin typeface="Arial Rounded MT Bold" pitchFamily="34" charset="0"/>
              </a:rPr>
              <a:t>•  </a:t>
            </a:r>
            <a:r>
              <a:rPr lang="en-US" sz="2400" dirty="0">
                <a:solidFill>
                  <a:schemeClr val="accent2"/>
                </a:solidFill>
                <a:latin typeface="Arial Rounded MT Bold" pitchFamily="34" charset="0"/>
              </a:rPr>
              <a:t>Composites</a:t>
            </a:r>
            <a:r>
              <a:rPr lang="en-US" sz="2400" dirty="0">
                <a:latin typeface="Arial Rounded MT Bold" pitchFamily="34" charset="0"/>
              </a:rPr>
              <a:t>:</a:t>
            </a:r>
          </a:p>
          <a:p>
            <a:pPr eaLnBrk="0" hangingPunct="0"/>
            <a:r>
              <a:rPr lang="en-US" sz="2200" dirty="0">
                <a:latin typeface="Arial Rounded MT Bold" pitchFamily="34" charset="0"/>
              </a:rPr>
              <a:t>    --Multiphase material w/significant</a:t>
            </a:r>
          </a:p>
          <a:p>
            <a:pPr eaLnBrk="0" hangingPunct="0"/>
            <a:r>
              <a:rPr lang="en-US" sz="2200" dirty="0">
                <a:latin typeface="Arial Rounded MT Bold" pitchFamily="34" charset="0"/>
              </a:rPr>
              <a:t>        proportions of ea. phase.</a:t>
            </a: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827087" y="2007315"/>
            <a:ext cx="4697825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400" dirty="0">
                <a:latin typeface="Arial Rounded MT Bold" pitchFamily="34" charset="0"/>
              </a:rPr>
              <a:t>•  </a:t>
            </a:r>
            <a:r>
              <a:rPr lang="en-US" sz="2400" dirty="0">
                <a:solidFill>
                  <a:schemeClr val="accent2"/>
                </a:solidFill>
                <a:latin typeface="Arial Rounded MT Bold" pitchFamily="34" charset="0"/>
              </a:rPr>
              <a:t>Matrix</a:t>
            </a:r>
            <a:r>
              <a:rPr lang="en-US" sz="2400" dirty="0">
                <a:latin typeface="Arial Rounded MT Bold" pitchFamily="34" charset="0"/>
              </a:rPr>
              <a:t>:</a:t>
            </a:r>
          </a:p>
          <a:p>
            <a:pPr eaLnBrk="0" hangingPunct="0"/>
            <a:r>
              <a:rPr lang="en-US" sz="2200" dirty="0">
                <a:latin typeface="Arial Rounded MT Bold" pitchFamily="34" charset="0"/>
              </a:rPr>
              <a:t>    --The continuous phase</a:t>
            </a:r>
          </a:p>
          <a:p>
            <a:pPr eaLnBrk="0" hangingPunct="0"/>
            <a:r>
              <a:rPr lang="en-US" sz="2200" dirty="0">
                <a:latin typeface="Arial Rounded MT Bold" pitchFamily="34" charset="0"/>
              </a:rPr>
              <a:t>    --Purpose is to:</a:t>
            </a:r>
          </a:p>
          <a:p>
            <a:pPr eaLnBrk="0" hangingPunct="0"/>
            <a:r>
              <a:rPr lang="en-US" sz="2000" dirty="0">
                <a:latin typeface="Arial Rounded MT Bold" pitchFamily="34" charset="0"/>
              </a:rPr>
              <a:t>         transfer stress to other phases</a:t>
            </a:r>
          </a:p>
          <a:p>
            <a:pPr eaLnBrk="0" hangingPunct="0"/>
            <a:r>
              <a:rPr lang="en-US" sz="2000" dirty="0">
                <a:latin typeface="Arial Rounded MT Bold" pitchFamily="34" charset="0"/>
              </a:rPr>
              <a:t>         protect phases from </a:t>
            </a:r>
            <a:r>
              <a:rPr lang="en-US" sz="2000" dirty="0" smtClean="0">
                <a:latin typeface="Arial Rounded MT Bold" pitchFamily="34" charset="0"/>
              </a:rPr>
              <a:t>environment</a:t>
            </a:r>
            <a:endParaRPr lang="en-US" sz="2000" dirty="0">
              <a:latin typeface="Arial Rounded MT Bold" pitchFamily="34" charset="0"/>
            </a:endParaRP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827087" y="3777258"/>
            <a:ext cx="7631113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/>
            <a:r>
              <a:rPr lang="en-US" sz="2400" dirty="0">
                <a:latin typeface="Arial Rounded MT Bold" pitchFamily="34" charset="0"/>
              </a:rPr>
              <a:t>•  </a:t>
            </a:r>
            <a:r>
              <a:rPr lang="en-US" sz="2400" dirty="0">
                <a:solidFill>
                  <a:schemeClr val="accent2"/>
                </a:solidFill>
                <a:latin typeface="Arial Rounded MT Bold" pitchFamily="34" charset="0"/>
              </a:rPr>
              <a:t>Dispersed phase</a:t>
            </a:r>
            <a:r>
              <a:rPr lang="en-US" sz="2400" dirty="0">
                <a:latin typeface="Arial Rounded MT Bold" pitchFamily="34" charset="0"/>
              </a:rPr>
              <a:t>:</a:t>
            </a:r>
          </a:p>
          <a:p>
            <a:pPr eaLnBrk="0" hangingPunct="0"/>
            <a:r>
              <a:rPr lang="en-US" sz="2200" dirty="0">
                <a:latin typeface="Arial Rounded MT Bold" pitchFamily="34" charset="0"/>
              </a:rPr>
              <a:t>    --Purpose: enhance matrix properties.</a:t>
            </a:r>
          </a:p>
          <a:p>
            <a:pPr eaLnBrk="0" hangingPunct="0"/>
            <a:r>
              <a:rPr lang="en-US" sz="2000" dirty="0" smtClean="0">
                <a:latin typeface="Arial Rounded MT Bold" pitchFamily="34" charset="0"/>
              </a:rPr>
              <a:t>	increase E, </a:t>
            </a:r>
            <a:r>
              <a:rPr lang="en-US" sz="2000" dirty="0" err="1" smtClean="0">
                <a:latin typeface="Symbol" pitchFamily="18" charset="2"/>
              </a:rPr>
              <a:t>s</a:t>
            </a:r>
            <a:r>
              <a:rPr lang="en-US" sz="2400" baseline="-4000" dirty="0" err="1" smtClean="0">
                <a:latin typeface="Arial Rounded MT Bold" pitchFamily="34" charset="0"/>
              </a:rPr>
              <a:t>y</a:t>
            </a:r>
            <a:r>
              <a:rPr lang="en-US" sz="2000" dirty="0" smtClean="0">
                <a:latin typeface="Arial Rounded MT Bold" pitchFamily="34" charset="0"/>
              </a:rPr>
              <a:t>, TS, creep resist.</a:t>
            </a:r>
          </a:p>
          <a:p>
            <a:pPr eaLnBrk="0" hangingPunct="0"/>
            <a:r>
              <a:rPr lang="en-US" sz="2200" dirty="0" smtClean="0">
                <a:latin typeface="Arial Rounded MT Bold" pitchFamily="34" charset="0"/>
              </a:rPr>
              <a:t>    --For structural polymers these are typically fibers</a:t>
            </a:r>
          </a:p>
          <a:p>
            <a:r>
              <a:rPr lang="en-US" sz="2200" dirty="0" smtClean="0">
                <a:latin typeface="Arial Rounded MT Bold" pitchFamily="34" charset="0"/>
              </a:rPr>
              <a:t>    --Why </a:t>
            </a:r>
            <a:r>
              <a:rPr lang="en-US" sz="2200" dirty="0">
                <a:latin typeface="Arial Rounded MT Bold" pitchFamily="34" charset="0"/>
              </a:rPr>
              <a:t>are we using fibers?</a:t>
            </a:r>
          </a:p>
          <a:p>
            <a:pPr lvl="1"/>
            <a:r>
              <a:rPr lang="en-US" sz="2200" dirty="0" smtClean="0">
                <a:latin typeface="Arial Rounded MT Bold" pitchFamily="34" charset="0"/>
              </a:rPr>
              <a:t>For brittle materials, the </a:t>
            </a:r>
            <a:r>
              <a:rPr lang="en-US" sz="2200" dirty="0">
                <a:latin typeface="Arial Rounded MT Bold" pitchFamily="34" charset="0"/>
              </a:rPr>
              <a:t>fracture strength of a small part is usually greater than that of a large component (smaller volume=fewer flaws=fewer big flaws).</a:t>
            </a:r>
          </a:p>
          <a:p>
            <a:pPr eaLnBrk="0" hangingPunct="0"/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33400" y="497602"/>
            <a:ext cx="8229600" cy="7921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/>
              <a:t>Terminology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67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/>
      <p:bldP spid="430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 bwMode="auto">
          <a:xfrm>
            <a:off x="457200" y="-76200"/>
            <a:ext cx="82296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Outline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838200"/>
            <a:ext cx="8686800" cy="510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Introduction of Research Group at ISU</a:t>
            </a:r>
          </a:p>
          <a:p>
            <a:pPr lvl="1"/>
            <a:r>
              <a:rPr lang="en-US" dirty="0" smtClean="0"/>
              <a:t>Motivation for Structural Composites</a:t>
            </a:r>
          </a:p>
          <a:p>
            <a:pPr lvl="1"/>
            <a:r>
              <a:rPr lang="en-US" dirty="0" smtClean="0"/>
              <a:t>Description of Carbon Fibers for Wind Project</a:t>
            </a:r>
          </a:p>
          <a:p>
            <a:r>
              <a:rPr lang="en-US" dirty="0" smtClean="0"/>
              <a:t>Material Requirements for Turbine Blades</a:t>
            </a:r>
          </a:p>
          <a:p>
            <a:r>
              <a:rPr lang="en-US" dirty="0" smtClean="0"/>
              <a:t>Composite Materials</a:t>
            </a:r>
          </a:p>
          <a:p>
            <a:pPr lvl="1"/>
            <a:r>
              <a:rPr lang="en-US" dirty="0" smtClean="0"/>
              <a:t>Fibers</a:t>
            </a:r>
          </a:p>
          <a:p>
            <a:pPr lvl="1"/>
            <a:r>
              <a:rPr lang="en-US" dirty="0" smtClean="0"/>
              <a:t>Matrix</a:t>
            </a:r>
          </a:p>
          <a:p>
            <a:pPr lvl="1"/>
            <a:r>
              <a:rPr lang="en-US" dirty="0" smtClean="0"/>
              <a:t>Properties</a:t>
            </a:r>
            <a:endParaRPr lang="en-US" dirty="0" smtClean="0"/>
          </a:p>
        </p:txBody>
      </p:sp>
      <p:sp>
        <p:nvSpPr>
          <p:cNvPr id="2" name="Right Arrow 1"/>
          <p:cNvSpPr/>
          <p:nvPr/>
        </p:nvSpPr>
        <p:spPr>
          <a:xfrm>
            <a:off x="152400" y="3581400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7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686800" cy="838200"/>
          </a:xfrm>
        </p:spPr>
        <p:txBody>
          <a:bodyPr/>
          <a:lstStyle/>
          <a:p>
            <a:r>
              <a:rPr lang="en-US" dirty="0" smtClean="0"/>
              <a:t>Cross-section of Composite Blade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5467350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15819"/>
            <a:ext cx="8422943" cy="4995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9" y="1905000"/>
            <a:ext cx="8848274" cy="397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61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792162"/>
          </a:xfrm>
        </p:spPr>
        <p:txBody>
          <a:bodyPr/>
          <a:lstStyle/>
          <a:p>
            <a:r>
              <a:rPr lang="en-US" dirty="0" smtClean="0"/>
              <a:t>Material </a:t>
            </a:r>
            <a:r>
              <a:rPr lang="en-US" dirty="0" smtClean="0"/>
              <a:t>for </a:t>
            </a:r>
            <a:r>
              <a:rPr lang="en-US" dirty="0" err="1" smtClean="0"/>
              <a:t>Rotorblades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5791200" cy="510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u="sng" dirty="0" smtClean="0"/>
              <a:t>Fibers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Glass</a:t>
            </a:r>
          </a:p>
          <a:p>
            <a:pPr lvl="1"/>
            <a:r>
              <a:rPr lang="en-US" dirty="0" smtClean="0"/>
              <a:t>Carbon</a:t>
            </a:r>
          </a:p>
          <a:p>
            <a:pPr lvl="1"/>
            <a:r>
              <a:rPr lang="en-US" dirty="0" smtClean="0"/>
              <a:t>Others</a:t>
            </a:r>
            <a:endParaRPr lang="en-US" dirty="0"/>
          </a:p>
          <a:p>
            <a:r>
              <a:rPr lang="en-US" u="sng" dirty="0" smtClean="0"/>
              <a:t>Polymer </a:t>
            </a:r>
            <a:r>
              <a:rPr lang="en-US" u="sng" dirty="0" smtClean="0"/>
              <a:t>Matrix</a:t>
            </a:r>
            <a:endParaRPr lang="en-US" dirty="0" smtClean="0"/>
          </a:p>
          <a:p>
            <a:pPr lvl="1"/>
            <a:r>
              <a:rPr lang="en-US" dirty="0" smtClean="0"/>
              <a:t>Unsaturated Polyesters and Vinyl </a:t>
            </a:r>
            <a:r>
              <a:rPr lang="en-US" dirty="0" smtClean="0"/>
              <a:t>Esters</a:t>
            </a:r>
          </a:p>
          <a:p>
            <a:pPr lvl="1"/>
            <a:r>
              <a:rPr lang="en-US" dirty="0" smtClean="0"/>
              <a:t>Epoxies</a:t>
            </a:r>
          </a:p>
          <a:p>
            <a:pPr lvl="1"/>
            <a:r>
              <a:rPr lang="en-US" dirty="0" smtClean="0"/>
              <a:t>Other</a:t>
            </a:r>
          </a:p>
          <a:p>
            <a:r>
              <a:rPr lang="en-US" u="sng" dirty="0" smtClean="0"/>
              <a:t>Composite Materials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0"/>
            <a:ext cx="2451100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00800" y="5377071"/>
            <a:ext cx="26670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Arial Rounded MT Bold" pitchFamily="34" charset="0"/>
              </a:rPr>
              <a:t>D. Hull and T.W. </a:t>
            </a:r>
            <a:r>
              <a:rPr lang="en-US" sz="1100" dirty="0" err="1">
                <a:solidFill>
                  <a:srgbClr val="000000"/>
                </a:solidFill>
                <a:latin typeface="Arial Rounded MT Bold" pitchFamily="34" charset="0"/>
              </a:rPr>
              <a:t>Clyne</a:t>
            </a:r>
            <a:r>
              <a:rPr lang="en-US" sz="1100" dirty="0">
                <a:solidFill>
                  <a:srgbClr val="000000"/>
                </a:solidFill>
                <a:latin typeface="Arial Rounded MT Bold" pitchFamily="34" charset="0"/>
              </a:rPr>
              <a:t>, </a:t>
            </a:r>
            <a:r>
              <a:rPr lang="en-US" sz="1100" i="1" dirty="0">
                <a:solidFill>
                  <a:srgbClr val="000000"/>
                </a:solidFill>
                <a:latin typeface="Arial Rounded MT Bold" pitchFamily="34" charset="0"/>
              </a:rPr>
              <a:t>An Introduction to Composite Materials</a:t>
            </a:r>
            <a:r>
              <a:rPr lang="en-US" sz="1100" dirty="0">
                <a:solidFill>
                  <a:srgbClr val="000000"/>
                </a:solidFill>
                <a:latin typeface="Arial Rounded MT Bold" pitchFamily="34" charset="0"/>
              </a:rPr>
              <a:t>, 2nd ed., Cambridge University Press, New York, 1996, Fig. 3.6, p. 47.</a:t>
            </a:r>
            <a:endParaRPr lang="en-US" sz="1100" dirty="0">
              <a:solidFill>
                <a:srgbClr val="000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42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 bwMode="auto">
          <a:xfrm>
            <a:off x="457200" y="-76200"/>
            <a:ext cx="82296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Outline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838200"/>
            <a:ext cx="8686800" cy="510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Introduction of Research Group at ISU</a:t>
            </a:r>
          </a:p>
          <a:p>
            <a:pPr lvl="1"/>
            <a:r>
              <a:rPr lang="en-US" dirty="0" smtClean="0"/>
              <a:t>Motivation for Structural Composites</a:t>
            </a:r>
          </a:p>
          <a:p>
            <a:pPr lvl="1"/>
            <a:r>
              <a:rPr lang="en-US" dirty="0" smtClean="0"/>
              <a:t>Description of Carbon Fibers for Wind Project</a:t>
            </a:r>
          </a:p>
          <a:p>
            <a:r>
              <a:rPr lang="en-US" dirty="0" smtClean="0"/>
              <a:t>Material Requirements for Turbine Blades</a:t>
            </a:r>
          </a:p>
          <a:p>
            <a:r>
              <a:rPr lang="en-US" dirty="0" smtClean="0"/>
              <a:t>Composite Materials</a:t>
            </a:r>
          </a:p>
          <a:p>
            <a:pPr lvl="1"/>
            <a:r>
              <a:rPr lang="en-US" dirty="0" smtClean="0"/>
              <a:t>Fibers</a:t>
            </a:r>
          </a:p>
          <a:p>
            <a:pPr lvl="1"/>
            <a:r>
              <a:rPr lang="en-US" dirty="0" smtClean="0"/>
              <a:t>Matrix</a:t>
            </a:r>
          </a:p>
          <a:p>
            <a:pPr lvl="1"/>
            <a:r>
              <a:rPr lang="en-US" dirty="0" smtClean="0"/>
              <a:t>Properties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15962"/>
          </a:xfrm>
        </p:spPr>
        <p:txBody>
          <a:bodyPr/>
          <a:lstStyle/>
          <a:p>
            <a:r>
              <a:rPr lang="en-US" dirty="0" smtClean="0"/>
              <a:t>Fibers</a:t>
            </a:r>
            <a:endParaRPr lang="en-US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0"/>
            <a:ext cx="5486400" cy="4815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2895600" y="3581400"/>
            <a:ext cx="1371600" cy="60960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57200" y="2371633"/>
            <a:ext cx="3810000" cy="1209767"/>
            <a:chOff x="457200" y="2371633"/>
            <a:chExt cx="3810000" cy="1209767"/>
          </a:xfrm>
        </p:grpSpPr>
        <p:sp>
          <p:nvSpPr>
            <p:cNvPr id="4" name="TextBox 3"/>
            <p:cNvSpPr txBox="1"/>
            <p:nvPr/>
          </p:nvSpPr>
          <p:spPr>
            <a:xfrm>
              <a:off x="457200" y="2371633"/>
              <a:ext cx="2286000" cy="1200329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/>
                <a:t>Most widely used for turbine blades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/>
                <a:t>Cheapest</a:t>
              </a:r>
            </a:p>
            <a:p>
              <a:pPr marL="285750" indent="-285750">
                <a:buFont typeface="Arial" pitchFamily="34" charset="0"/>
                <a:buChar char="•"/>
              </a:pPr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2895600" y="2971798"/>
              <a:ext cx="1371600" cy="609602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>
              <a:endCxn id="4" idx="3"/>
            </p:cNvCxnSpPr>
            <p:nvPr/>
          </p:nvCxnSpPr>
          <p:spPr>
            <a:xfrm flipH="1" flipV="1">
              <a:off x="2743200" y="2971798"/>
              <a:ext cx="228600" cy="15240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458906" y="4080681"/>
            <a:ext cx="2286000" cy="92333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Best performance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Expensive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cxnSp>
        <p:nvCxnSpPr>
          <p:cNvPr id="16" name="Straight Arrow Connector 15"/>
          <p:cNvCxnSpPr>
            <a:stCxn id="8" idx="3"/>
            <a:endCxn id="14" idx="3"/>
          </p:cNvCxnSpPr>
          <p:nvPr/>
        </p:nvCxnSpPr>
        <p:spPr>
          <a:xfrm flipH="1">
            <a:off x="2744906" y="4101728"/>
            <a:ext cx="351560" cy="44061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01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z="4000" dirty="0" smtClean="0"/>
              <a:t>Composite properties from various fibers</a:t>
            </a:r>
            <a:endParaRPr lang="en-US" sz="40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154"/>
          <a:stretch/>
        </p:blipFill>
        <p:spPr bwMode="auto">
          <a:xfrm>
            <a:off x="685800" y="1828800"/>
            <a:ext cx="115841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83"/>
          <a:stretch/>
        </p:blipFill>
        <p:spPr bwMode="auto">
          <a:xfrm>
            <a:off x="1768019" y="1828800"/>
            <a:ext cx="6919986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7696200" y="3124200"/>
            <a:ext cx="685800" cy="381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96200" y="3657600"/>
            <a:ext cx="685800" cy="381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696200" y="4191000"/>
            <a:ext cx="685800" cy="381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96200" y="4724400"/>
            <a:ext cx="685800" cy="381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6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Unsaturated Polyesters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00800" cy="4525963"/>
          </a:xfrm>
        </p:spPr>
        <p:txBody>
          <a:bodyPr/>
          <a:lstStyle/>
          <a:p>
            <a:pPr lvl="1"/>
            <a:r>
              <a:rPr lang="en-US" dirty="0" smtClean="0"/>
              <a:t>Linear polyester with C=C bonds in backbone that is </a:t>
            </a:r>
            <a:r>
              <a:rPr lang="en-US" dirty="0" err="1" smtClean="0"/>
              <a:t>crosslinked</a:t>
            </a:r>
            <a:r>
              <a:rPr lang="en-US" dirty="0" smtClean="0"/>
              <a:t> with </a:t>
            </a:r>
            <a:r>
              <a:rPr lang="en-US" dirty="0" err="1" smtClean="0"/>
              <a:t>comonomers</a:t>
            </a:r>
            <a:r>
              <a:rPr lang="en-US" dirty="0" smtClean="0"/>
              <a:t> such as styrene or </a:t>
            </a:r>
            <a:r>
              <a:rPr lang="en-US" dirty="0" err="1" smtClean="0"/>
              <a:t>methacrylates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Polymerized by free radical initiators </a:t>
            </a:r>
          </a:p>
          <a:p>
            <a:pPr lvl="1"/>
            <a:r>
              <a:rPr lang="en-US" dirty="0" smtClean="0"/>
              <a:t>Fiberglass composites</a:t>
            </a:r>
          </a:p>
          <a:p>
            <a:pPr lvl="1"/>
            <a:r>
              <a:rPr lang="en-US" dirty="0" smtClean="0"/>
              <a:t>Large </a:t>
            </a:r>
            <a:r>
              <a:rPr lang="en-US" dirty="0" smtClean="0"/>
              <a:t>quantities</a:t>
            </a:r>
          </a:p>
          <a:p>
            <a:pPr lvl="1"/>
            <a:endParaRPr lang="en-US" dirty="0" smtClean="0"/>
          </a:p>
        </p:txBody>
      </p:sp>
      <p:pic>
        <p:nvPicPr>
          <p:cNvPr id="3085" name="Picture 13" descr="C:\Documents and Settings\mkessler\Desktop\motor-boat-day-cruiser-182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267200"/>
            <a:ext cx="2414814" cy="1560342"/>
          </a:xfrm>
          <a:prstGeom prst="rect">
            <a:avLst/>
          </a:prstGeom>
          <a:noFill/>
        </p:spPr>
      </p:pic>
      <p:pic>
        <p:nvPicPr>
          <p:cNvPr id="3086" name="Picture 14" descr="C:\Documents and Settings\mkessler\Desktop\rcchemical$11791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905000"/>
            <a:ext cx="19050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741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82" y="609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Epoxies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5791200" cy="4525963"/>
          </a:xfrm>
        </p:spPr>
        <p:txBody>
          <a:bodyPr/>
          <a:lstStyle/>
          <a:p>
            <a:endParaRPr lang="en-US" dirty="0" smtClean="0"/>
          </a:p>
          <a:p>
            <a:pPr lvl="1"/>
            <a:r>
              <a:rPr lang="en-US" dirty="0" smtClean="0"/>
              <a:t>Common Epoxy Resins</a:t>
            </a:r>
          </a:p>
          <a:p>
            <a:pPr lvl="2"/>
            <a:endParaRPr lang="en-US" dirty="0" smtClean="0"/>
          </a:p>
          <a:p>
            <a:pPr lvl="2"/>
            <a:r>
              <a:rPr lang="en-US" dirty="0" err="1" smtClean="0"/>
              <a:t>Bisphenol</a:t>
            </a:r>
            <a:r>
              <a:rPr lang="en-US" dirty="0" smtClean="0"/>
              <a:t> A-</a:t>
            </a:r>
            <a:r>
              <a:rPr lang="en-US" dirty="0" err="1" smtClean="0"/>
              <a:t>epichlorohydrin</a:t>
            </a:r>
            <a:r>
              <a:rPr lang="en-US" dirty="0" smtClean="0"/>
              <a:t> (DGEBA)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Epoxy-</a:t>
            </a:r>
            <a:r>
              <a:rPr lang="en-US" dirty="0" err="1" smtClean="0"/>
              <a:t>Novolac</a:t>
            </a:r>
            <a:r>
              <a:rPr lang="en-US" dirty="0" smtClean="0"/>
              <a:t> resins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E414BE-7A5F-4558-91DC-426B9433A572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028" name="Picture 4" descr="C:\Documents and Settings\mkessler\Desktop\AbPost045Lindahl_fig.jpg"/>
          <p:cNvPicPr>
            <a:picLocks noChangeAspect="1" noChangeArrowheads="1"/>
          </p:cNvPicPr>
          <p:nvPr/>
        </p:nvPicPr>
        <p:blipFill>
          <a:blip r:embed="rId4" cstate="print"/>
          <a:srcRect t="10081"/>
          <a:stretch>
            <a:fillRect/>
          </a:stretch>
        </p:blipFill>
        <p:spPr bwMode="auto">
          <a:xfrm>
            <a:off x="914400" y="3517393"/>
            <a:ext cx="3962400" cy="1359407"/>
          </a:xfrm>
          <a:prstGeom prst="rect">
            <a:avLst/>
          </a:prstGeom>
          <a:noFill/>
        </p:spPr>
      </p:pic>
      <p:pic>
        <p:nvPicPr>
          <p:cNvPr id="1029" name="Picture 5" descr="C:\Documents and Settings\mkessler\Desktop\epoxy_novolac_structu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5410200"/>
            <a:ext cx="3733800" cy="10334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934200" y="2209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Epoxide</a:t>
            </a:r>
            <a:r>
              <a:rPr lang="en-US" dirty="0" smtClean="0"/>
              <a:t> Group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10200" y="2743200"/>
            <a:ext cx="3733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Cycloaliphatic</a:t>
            </a:r>
            <a:r>
              <a:rPr lang="en-US" sz="2400" dirty="0" smtClean="0"/>
              <a:t> </a:t>
            </a:r>
            <a:r>
              <a:rPr lang="en-US" sz="2400" dirty="0" err="1" smtClean="0"/>
              <a:t>epoxides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Tetrafunctional</a:t>
            </a:r>
            <a:r>
              <a:rPr lang="en-US" sz="2400" dirty="0" smtClean="0"/>
              <a:t> </a:t>
            </a:r>
            <a:r>
              <a:rPr lang="en-US" sz="2400" dirty="0" err="1" smtClean="0"/>
              <a:t>epoxides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13" name="Picture 3" descr="C:\Documents and Settings\mkessler\Desktop\soucekWC_image3.gif"/>
          <p:cNvPicPr>
            <a:picLocks noChangeAspect="1" noChangeArrowheads="1"/>
          </p:cNvPicPr>
          <p:nvPr/>
        </p:nvPicPr>
        <p:blipFill>
          <a:blip r:embed="rId6" cstate="print"/>
          <a:srcRect b="24786"/>
          <a:stretch>
            <a:fillRect/>
          </a:stretch>
        </p:blipFill>
        <p:spPr bwMode="auto">
          <a:xfrm>
            <a:off x="6096000" y="3429000"/>
            <a:ext cx="2133600" cy="838200"/>
          </a:xfrm>
          <a:prstGeom prst="rect">
            <a:avLst/>
          </a:prstGeom>
          <a:noFill/>
        </p:spPr>
      </p:pic>
      <p:pic>
        <p:nvPicPr>
          <p:cNvPr id="14" name="Picture 4" descr="C:\Documents and Settings\mkessler\Desktop\structures.gif"/>
          <p:cNvPicPr>
            <a:picLocks noChangeAspect="1" noChangeArrowheads="1"/>
          </p:cNvPicPr>
          <p:nvPr/>
        </p:nvPicPr>
        <p:blipFill>
          <a:blip r:embed="rId7" cstate="print"/>
          <a:srcRect r="19771" b="64516"/>
          <a:stretch>
            <a:fillRect/>
          </a:stretch>
        </p:blipFill>
        <p:spPr bwMode="auto">
          <a:xfrm>
            <a:off x="5791200" y="5410200"/>
            <a:ext cx="3165764" cy="994954"/>
          </a:xfrm>
          <a:prstGeom prst="rect">
            <a:avLst/>
          </a:prstGeom>
          <a:noFill/>
        </p:spPr>
      </p:pic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6705600" y="1295400"/>
          <a:ext cx="166669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CS ChemDraw Drawing" r:id="rId8" imgW="1045261" imgH="572536" progId="">
                  <p:embed/>
                </p:oleObj>
              </mc:Choice>
              <mc:Fallback>
                <p:oleObj name="CS ChemDraw Drawing" r:id="rId8" imgW="1045261" imgH="57253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295400"/>
                        <a:ext cx="1666692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716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5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Epoxies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5791200" cy="4525963"/>
          </a:xfrm>
        </p:spPr>
        <p:txBody>
          <a:bodyPr/>
          <a:lstStyle/>
          <a:p>
            <a:endParaRPr lang="en-US" dirty="0" smtClean="0"/>
          </a:p>
          <a:p>
            <a:pPr lvl="1"/>
            <a:r>
              <a:rPr lang="en-US" dirty="0" smtClean="0"/>
              <a:t>Common Epoxy </a:t>
            </a:r>
            <a:r>
              <a:rPr lang="en-US" dirty="0" err="1" smtClean="0"/>
              <a:t>Hardners</a:t>
            </a:r>
            <a:endParaRPr lang="en-US" dirty="0" smtClean="0"/>
          </a:p>
          <a:p>
            <a:pPr lvl="2"/>
            <a:r>
              <a:rPr lang="en-US" dirty="0" smtClean="0"/>
              <a:t>Aliphatic amines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Aromatic amines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E414BE-7A5F-4558-91DC-426B9433A57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10200" y="2286000"/>
            <a:ext cx="3505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Acid anhydrides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endParaRPr lang="en-US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447800" y="2743200"/>
          <a:ext cx="2590800" cy="494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CS ChemDraw Drawing" r:id="rId4" imgW="2402962" imgH="458419" progId="">
                  <p:embed/>
                </p:oleObj>
              </mc:Choice>
              <mc:Fallback>
                <p:oleObj name="CS ChemDraw Drawing" r:id="rId4" imgW="2402962" imgH="45841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743200"/>
                        <a:ext cx="2590800" cy="4945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371601" y="4648200"/>
          <a:ext cx="1600200" cy="782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" name="CS ChemDraw Drawing" r:id="rId6" imgW="1742968" imgH="853115" progId="">
                  <p:embed/>
                </p:oleObj>
              </mc:Choice>
              <mc:Fallback>
                <p:oleObj name="CS ChemDraw Drawing" r:id="rId6" imgW="1742968" imgH="85311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1" y="4648200"/>
                        <a:ext cx="1600200" cy="7826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286000" y="3276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447800" y="5410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M-</a:t>
            </a:r>
            <a:r>
              <a:rPr lang="en-US" dirty="0" err="1" smtClean="0"/>
              <a:t>Phenylenediamine</a:t>
            </a:r>
            <a:r>
              <a:rPr lang="en-US" dirty="0" smtClean="0"/>
              <a:t> (</a:t>
            </a:r>
            <a:r>
              <a:rPr lang="en-US" dirty="0" err="1" smtClean="0"/>
              <a:t>mPDA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5867400" y="2819400"/>
          <a:ext cx="1344613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" name="CS ChemDraw Drawing" r:id="rId8" imgW="1344046" imgH="1127516" progId="">
                  <p:embed/>
                </p:oleObj>
              </mc:Choice>
              <mc:Fallback>
                <p:oleObj name="CS ChemDraw Drawing" r:id="rId8" imgW="1344046" imgH="112751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819400"/>
                        <a:ext cx="1344613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715000" y="40386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Hexahydrophthalic</a:t>
            </a:r>
            <a:r>
              <a:rPr lang="en-US" dirty="0" smtClean="0"/>
              <a:t> anhydride (HHPA)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61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68362"/>
          </a:xfrm>
        </p:spPr>
        <p:txBody>
          <a:bodyPr/>
          <a:lstStyle/>
          <a:p>
            <a:r>
              <a:rPr lang="en-US" dirty="0" smtClean="0"/>
              <a:t>Step Growth </a:t>
            </a:r>
            <a:r>
              <a:rPr lang="en-US" dirty="0" err="1" smtClean="0"/>
              <a:t>Gelation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295400"/>
            <a:ext cx="2286000" cy="5562600"/>
          </a:xfrm>
        </p:spPr>
        <p:txBody>
          <a:bodyPr>
            <a:normAutofit/>
          </a:bodyPr>
          <a:lstStyle/>
          <a:p>
            <a:pPr marL="514350" indent="-514350">
              <a:buAutoNum type="alphaLcParenBoth"/>
            </a:pPr>
            <a:r>
              <a:rPr lang="en-US" sz="2000" dirty="0" err="1" smtClean="0"/>
              <a:t>Thermoset</a:t>
            </a:r>
            <a:r>
              <a:rPr lang="en-US" sz="2000" dirty="0" smtClean="0"/>
              <a:t> cure starting with two part monomer.</a:t>
            </a:r>
          </a:p>
          <a:p>
            <a:pPr marL="514350" indent="-514350">
              <a:buAutoNum type="alphaLcParenBoth"/>
            </a:pPr>
            <a:r>
              <a:rPr lang="en-US" sz="2000" dirty="0" smtClean="0"/>
              <a:t>Proceeding by linear growth and branching.</a:t>
            </a:r>
          </a:p>
          <a:p>
            <a:pPr marL="514350" indent="-514350">
              <a:buAutoNum type="alphaLcParenBoth"/>
            </a:pPr>
            <a:r>
              <a:rPr lang="en-US" sz="2000" dirty="0" smtClean="0"/>
              <a:t>Continuing with formation of </a:t>
            </a:r>
            <a:r>
              <a:rPr lang="en-US" sz="2000" dirty="0" err="1" smtClean="0"/>
              <a:t>gell</a:t>
            </a:r>
            <a:r>
              <a:rPr lang="en-US" sz="2000" dirty="0" smtClean="0"/>
              <a:t> but incompletely cured.</a:t>
            </a:r>
          </a:p>
          <a:p>
            <a:pPr marL="514350" indent="-514350">
              <a:buAutoNum type="alphaLcParenBoth"/>
            </a:pPr>
            <a:r>
              <a:rPr lang="en-US" sz="2000" dirty="0" smtClean="0"/>
              <a:t>Ending with a Fully cured polymer network.</a:t>
            </a:r>
            <a:endParaRPr lang="en-US" sz="20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059" y="1295400"/>
            <a:ext cx="6191941" cy="503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562600" y="6172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Prime, B., 1997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45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68362"/>
          </a:xfrm>
        </p:spPr>
        <p:txBody>
          <a:bodyPr/>
          <a:lstStyle/>
          <a:p>
            <a:r>
              <a:rPr lang="en-US" dirty="0" smtClean="0"/>
              <a:t>Composite Materials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6172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Prime, B., 1997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Resin and fiber are combined to form composite material.</a:t>
            </a:r>
          </a:p>
          <a:p>
            <a:r>
              <a:rPr lang="en-US" dirty="0" smtClean="0"/>
              <a:t>Material properties depend strongly on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Properties of fiber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Properties of polymer matrix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Fiber architecture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Volume fraction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Processing route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40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0"/>
            <a:ext cx="7507042" cy="3619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868362"/>
          </a:xfrm>
        </p:spPr>
        <p:txBody>
          <a:bodyPr/>
          <a:lstStyle/>
          <a:p>
            <a:r>
              <a:rPr lang="en-US" dirty="0" smtClean="0"/>
              <a:t>Properties of Composite Materials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5869" y="1242218"/>
            <a:ext cx="8229600" cy="4525963"/>
          </a:xfrm>
        </p:spPr>
        <p:txBody>
          <a:bodyPr/>
          <a:lstStyle/>
          <a:p>
            <a:r>
              <a:rPr lang="en-US" sz="2800" dirty="0" smtClean="0"/>
              <a:t>Stiffness</a:t>
            </a:r>
          </a:p>
          <a:p>
            <a:r>
              <a:rPr lang="en-US" sz="2800" dirty="0" smtClean="0"/>
              <a:t>Static strength</a:t>
            </a:r>
          </a:p>
          <a:p>
            <a:r>
              <a:rPr lang="en-US" sz="2800" dirty="0" smtClean="0"/>
              <a:t>Fatigue properties</a:t>
            </a:r>
          </a:p>
          <a:p>
            <a:r>
              <a:rPr lang="en-US" sz="2800" dirty="0" smtClean="0"/>
              <a:t>Damage Tolerance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964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868362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err="1" smtClean="0"/>
              <a:t>Brondsted</a:t>
            </a:r>
            <a:r>
              <a:rPr lang="en-US" dirty="0" smtClean="0"/>
              <a:t> et al. “Composite Materials for Wind Power Turbine Blades,” </a:t>
            </a:r>
            <a:r>
              <a:rPr lang="en-US" dirty="0" err="1" smtClean="0"/>
              <a:t>Annu</a:t>
            </a:r>
            <a:r>
              <a:rPr lang="en-US" dirty="0" smtClean="0"/>
              <a:t>. Rev. Mater. Res., 35, 2005, 505-538.</a:t>
            </a:r>
          </a:p>
          <a:p>
            <a:r>
              <a:rPr lang="en-US" dirty="0" err="1" smtClean="0"/>
              <a:t>Brondsted</a:t>
            </a:r>
            <a:r>
              <a:rPr lang="en-US" dirty="0" smtClean="0"/>
              <a:t> et al. “Wind rotor blade materials technology,” European Sustainable Energy Review, 2, 2008, 36-41.</a:t>
            </a:r>
          </a:p>
          <a:p>
            <a:r>
              <a:rPr lang="en-US" dirty="0" smtClean="0"/>
              <a:t>Hayman et al. “Materials Challenges in Present and Future Wind Energy,” MRS Bulletin, 33, 2008, 343-353.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88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smtClean="0"/>
              <a:t>Polymer Composites Research Group</a:t>
            </a:r>
            <a:br>
              <a:rPr lang="en-US" sz="3600" smtClean="0"/>
            </a:br>
            <a:r>
              <a:rPr lang="en-US" sz="2000" smtClean="0"/>
              <a:t>http://mse.iastate.edu/polycomp/</a:t>
            </a:r>
            <a:endParaRPr lang="en-US" sz="3600" smtClean="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685800" y="5257562"/>
            <a:ext cx="83058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2">
            <a:spAutoFit/>
          </a:bodyPr>
          <a:lstStyle/>
          <a:p>
            <a:pPr>
              <a:defRPr/>
            </a:pPr>
            <a:r>
              <a:rPr lang="en-US" sz="1400" u="sng" dirty="0">
                <a:solidFill>
                  <a:srgbClr val="000066"/>
                </a:solidFill>
                <a:latin typeface="Arial" pitchFamily="34" charset="0"/>
              </a:rPr>
              <a:t>Funding:</a:t>
            </a:r>
          </a:p>
          <a:p>
            <a:pPr>
              <a:buFontTx/>
              <a:buChar char="•"/>
              <a:defRPr/>
            </a:pPr>
            <a:r>
              <a:rPr lang="en-US" sz="1400" dirty="0">
                <a:solidFill>
                  <a:srgbClr val="000066"/>
                </a:solidFill>
                <a:latin typeface="Arial" pitchFamily="34" charset="0"/>
              </a:rPr>
              <a:t>Army Research Office (ARO)</a:t>
            </a:r>
          </a:p>
          <a:p>
            <a:pPr>
              <a:buFontTx/>
              <a:buChar char="•"/>
              <a:defRPr/>
            </a:pPr>
            <a:r>
              <a:rPr lang="en-US" sz="1400" dirty="0">
                <a:solidFill>
                  <a:srgbClr val="000066"/>
                </a:solidFill>
                <a:latin typeface="Arial" pitchFamily="34" charset="0"/>
              </a:rPr>
              <a:t>Air Force Office of Scientific Research (AFOSR)</a:t>
            </a:r>
          </a:p>
          <a:p>
            <a:pPr>
              <a:buFontTx/>
              <a:buChar char="•"/>
              <a:defRPr/>
            </a:pPr>
            <a:r>
              <a:rPr lang="en-US" sz="1400" dirty="0">
                <a:solidFill>
                  <a:srgbClr val="000066"/>
                </a:solidFill>
                <a:latin typeface="Arial" pitchFamily="34" charset="0"/>
              </a:rPr>
              <a:t>Strategic Environmental Research and Development Program (SERDP)</a:t>
            </a:r>
          </a:p>
          <a:p>
            <a:pPr>
              <a:buFontTx/>
              <a:buChar char="•"/>
              <a:defRPr/>
            </a:pPr>
            <a:r>
              <a:rPr lang="en-US" sz="1400" dirty="0">
                <a:solidFill>
                  <a:srgbClr val="000066"/>
                </a:solidFill>
                <a:latin typeface="Arial" pitchFamily="34" charset="0"/>
              </a:rPr>
              <a:t>National Science Foundation (NSF)</a:t>
            </a:r>
          </a:p>
          <a:p>
            <a:pPr>
              <a:buFontTx/>
              <a:buChar char="•"/>
              <a:defRPr/>
            </a:pPr>
            <a:r>
              <a:rPr lang="en-US" sz="1400" dirty="0">
                <a:solidFill>
                  <a:srgbClr val="000066"/>
                </a:solidFill>
                <a:latin typeface="Arial" pitchFamily="34" charset="0"/>
              </a:rPr>
              <a:t>IAWIND – Iowa Power Fund</a:t>
            </a:r>
          </a:p>
          <a:p>
            <a:pPr>
              <a:buFontTx/>
              <a:buChar char="•"/>
              <a:defRPr/>
            </a:pPr>
            <a:endParaRPr lang="en-US" sz="1400" dirty="0">
              <a:solidFill>
                <a:srgbClr val="000066"/>
              </a:solidFill>
              <a:latin typeface="Arial" pitchFamily="34" charset="0"/>
            </a:endParaRPr>
          </a:p>
          <a:p>
            <a:pPr>
              <a:buFontTx/>
              <a:buChar char="•"/>
              <a:defRPr/>
            </a:pPr>
            <a:r>
              <a:rPr lang="en-US" sz="1400" dirty="0">
                <a:solidFill>
                  <a:srgbClr val="000066"/>
                </a:solidFill>
                <a:latin typeface="Arial" pitchFamily="34" charset="0"/>
              </a:rPr>
              <a:t>NASA</a:t>
            </a:r>
          </a:p>
          <a:p>
            <a:pPr>
              <a:buFontTx/>
              <a:buChar char="•"/>
              <a:defRPr/>
            </a:pPr>
            <a:r>
              <a:rPr lang="en-US" sz="1400" dirty="0">
                <a:solidFill>
                  <a:srgbClr val="000066"/>
                </a:solidFill>
                <a:latin typeface="Arial" pitchFamily="34" charset="0"/>
              </a:rPr>
              <a:t>Petroleum Research Fund</a:t>
            </a:r>
          </a:p>
          <a:p>
            <a:pPr>
              <a:buFontTx/>
              <a:buChar char="•"/>
              <a:defRPr/>
            </a:pPr>
            <a:r>
              <a:rPr lang="en-US" sz="1400" dirty="0">
                <a:solidFill>
                  <a:srgbClr val="000066"/>
                </a:solidFill>
                <a:latin typeface="Arial" pitchFamily="34" charset="0"/>
              </a:rPr>
              <a:t>Grow Iowa Values Fund</a:t>
            </a:r>
          </a:p>
          <a:p>
            <a:pPr>
              <a:buFontTx/>
              <a:buChar char="•"/>
              <a:defRPr/>
            </a:pPr>
            <a:r>
              <a:rPr lang="en-US" sz="1400" dirty="0">
                <a:solidFill>
                  <a:srgbClr val="000066"/>
                </a:solidFill>
                <a:latin typeface="Arial" pitchFamily="34" charset="0"/>
              </a:rPr>
              <a:t>Plant Sciences Institute</a:t>
            </a:r>
          </a:p>
          <a:p>
            <a:pPr>
              <a:buFontTx/>
              <a:buChar char="•"/>
              <a:defRPr/>
            </a:pPr>
            <a:r>
              <a:rPr lang="en-US" sz="1400" dirty="0">
                <a:solidFill>
                  <a:srgbClr val="000066"/>
                </a:solidFill>
                <a:latin typeface="Arial" pitchFamily="34" charset="0"/>
              </a:rPr>
              <a:t>Consortium for Plant Technology Research (CPBR)</a:t>
            </a:r>
          </a:p>
        </p:txBody>
      </p:sp>
      <p:sp>
        <p:nvSpPr>
          <p:cNvPr id="5124" name="Text Box 15"/>
          <p:cNvSpPr txBox="1">
            <a:spLocks noChangeArrowheads="1"/>
          </p:cNvSpPr>
          <p:nvPr/>
        </p:nvSpPr>
        <p:spPr bwMode="auto">
          <a:xfrm>
            <a:off x="6781800" y="382588"/>
            <a:ext cx="2362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2A547E"/>
                </a:solidFill>
                <a:latin typeface="Eras Medium ITC" pitchFamily="34" charset="0"/>
              </a:rPr>
              <a:t>mkessler@iastate.edu</a:t>
            </a:r>
            <a:r>
              <a:rPr lang="en-US" sz="1200">
                <a:solidFill>
                  <a:srgbClr val="2A547E"/>
                </a:solidFill>
                <a:latin typeface="Eras Medium ITC" pitchFamily="34" charset="0"/>
              </a:rPr>
              <a:t> </a:t>
            </a:r>
          </a:p>
        </p:txBody>
      </p:sp>
      <p:pic>
        <p:nvPicPr>
          <p:cNvPr id="5125" name="Picture 8" descr="C:\Users\mkessler\Desktop\thumbs up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9" t="17708" r="3003" b="18230"/>
          <a:stretch>
            <a:fillRect/>
          </a:stretch>
        </p:blipFill>
        <p:spPr bwMode="auto">
          <a:xfrm>
            <a:off x="1219200" y="1676400"/>
            <a:ext cx="6781800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8001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smtClean="0"/>
              <a:t>Motivation – Structural Composites</a:t>
            </a:r>
          </a:p>
        </p:txBody>
      </p:sp>
      <p:pic>
        <p:nvPicPr>
          <p:cNvPr id="614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5486400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4"/>
          <a:stretch>
            <a:fillRect/>
          </a:stretch>
        </p:blipFill>
        <p:spPr bwMode="auto">
          <a:xfrm>
            <a:off x="5029200" y="2133600"/>
            <a:ext cx="411480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Line 11"/>
          <p:cNvSpPr>
            <a:spLocks noChangeShapeType="1"/>
          </p:cNvSpPr>
          <p:nvPr/>
        </p:nvSpPr>
        <p:spPr bwMode="auto">
          <a:xfrm>
            <a:off x="5181600" y="18288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Text Box 12"/>
          <p:cNvSpPr txBox="1">
            <a:spLocks noChangeArrowheads="1"/>
          </p:cNvSpPr>
          <p:nvPr/>
        </p:nvSpPr>
        <p:spPr bwMode="auto">
          <a:xfrm>
            <a:off x="1676400" y="1143000"/>
            <a:ext cx="6343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Percentage of composite components in commercial aircraft*</a:t>
            </a:r>
          </a:p>
        </p:txBody>
      </p:sp>
      <p:sp>
        <p:nvSpPr>
          <p:cNvPr id="6151" name="Text Box 13"/>
          <p:cNvSpPr txBox="1">
            <a:spLocks noChangeArrowheads="1"/>
          </p:cNvSpPr>
          <p:nvPr/>
        </p:nvSpPr>
        <p:spPr bwMode="auto">
          <a:xfrm>
            <a:off x="381000" y="6583363"/>
            <a:ext cx="57245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*Source: “Going to Extremes” National Academies Research Council Report, 2005</a:t>
            </a:r>
          </a:p>
        </p:txBody>
      </p:sp>
      <p:sp>
        <p:nvSpPr>
          <p:cNvPr id="6152" name="Text Box 14"/>
          <p:cNvSpPr txBox="1">
            <a:spLocks noChangeArrowheads="1"/>
          </p:cNvSpPr>
          <p:nvPr/>
        </p:nvSpPr>
        <p:spPr bwMode="auto">
          <a:xfrm>
            <a:off x="5768975" y="5257800"/>
            <a:ext cx="33750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u="sng"/>
              <a:t>Why PMCs?</a:t>
            </a:r>
          </a:p>
          <a:p>
            <a:pPr eaLnBrk="1" hangingPunct="1">
              <a:buFontTx/>
              <a:buChar char="•"/>
            </a:pPr>
            <a:r>
              <a:rPr lang="en-US"/>
              <a:t>Specific Strength and Stiffness</a:t>
            </a:r>
          </a:p>
          <a:p>
            <a:pPr eaLnBrk="1" hangingPunct="1">
              <a:buFontTx/>
              <a:buChar char="•"/>
            </a:pPr>
            <a:r>
              <a:rPr lang="en-US"/>
              <a:t>Part reduction</a:t>
            </a:r>
          </a:p>
          <a:p>
            <a:pPr eaLnBrk="1" hangingPunct="1">
              <a:buFontTx/>
              <a:buChar char="•"/>
            </a:pPr>
            <a:r>
              <a:rPr lang="en-US"/>
              <a:t>Multifunctional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57200" y="1447800"/>
            <a:ext cx="8686800" cy="4752975"/>
            <a:chOff x="288" y="912"/>
            <a:chExt cx="5472" cy="2994"/>
          </a:xfrm>
        </p:grpSpPr>
        <p:pic>
          <p:nvPicPr>
            <p:cNvPr id="6154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912"/>
              <a:ext cx="3360" cy="29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5" name="Oval 16"/>
            <p:cNvSpPr>
              <a:spLocks noChangeArrowheads="1"/>
            </p:cNvSpPr>
            <p:nvPr/>
          </p:nvSpPr>
          <p:spPr bwMode="auto">
            <a:xfrm>
              <a:off x="3504" y="3456"/>
              <a:ext cx="2256" cy="28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ubtitle 2"/>
          <p:cNvSpPr>
            <a:spLocks noGrp="1"/>
          </p:cNvSpPr>
          <p:nvPr>
            <p:ph type="subTitle" idx="1"/>
          </p:nvPr>
        </p:nvSpPr>
        <p:spPr bwMode="auto">
          <a:xfrm>
            <a:off x="609600" y="3124200"/>
            <a:ext cx="82296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 sz="2000" smtClean="0"/>
          </a:p>
          <a:p>
            <a:pPr algn="l"/>
            <a:r>
              <a:rPr lang="en-US" sz="2000" smtClean="0"/>
              <a:t>PI: Michael R. Kessler, Department of Materials Science and Engr., </a:t>
            </a:r>
          </a:p>
          <a:p>
            <a:pPr algn="l"/>
            <a:r>
              <a:rPr lang="en-US" sz="2000" smtClean="0"/>
              <a:t>Co-PI: David Grewell, Department of Ag. and Biosystems Engr.,</a:t>
            </a:r>
          </a:p>
          <a:p>
            <a:pPr algn="l"/>
            <a:r>
              <a:rPr lang="en-US" sz="2000" smtClean="0"/>
              <a:t>Iowa State University</a:t>
            </a:r>
          </a:p>
          <a:p>
            <a:pPr algn="l"/>
            <a:endParaRPr lang="en-US" sz="2000" smtClean="0"/>
          </a:p>
          <a:p>
            <a:pPr algn="l"/>
            <a:r>
              <a:rPr lang="en-US" sz="2000" smtClean="0"/>
              <a:t>Industry Partner:</a:t>
            </a:r>
          </a:p>
          <a:p>
            <a:pPr algn="l"/>
            <a:r>
              <a:rPr lang="en-US" sz="2000" smtClean="0"/>
              <a:t>Siemens Energy, Inc., Fort Madison, IA</a:t>
            </a:r>
          </a:p>
          <a:p>
            <a:pPr algn="l"/>
            <a:endParaRPr lang="en-US" sz="2000" smtClean="0"/>
          </a:p>
          <a:p>
            <a:pPr algn="l"/>
            <a:endParaRPr lang="en-US" sz="2000" smtClean="0"/>
          </a:p>
          <a:p>
            <a:endParaRPr lang="en-US" sz="2400" smtClean="0"/>
          </a:p>
        </p:txBody>
      </p:sp>
      <p:sp>
        <p:nvSpPr>
          <p:cNvPr id="7171" name="Title 1"/>
          <p:cNvSpPr>
            <a:spLocks noGrp="1"/>
          </p:cNvSpPr>
          <p:nvPr>
            <p:ph type="title"/>
          </p:nvPr>
        </p:nvSpPr>
        <p:spPr bwMode="auto">
          <a:xfrm>
            <a:off x="381000" y="1295400"/>
            <a:ext cx="8763000" cy="167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smtClean="0"/>
              <a:t>Advanced Carbon Fibers </a:t>
            </a:r>
            <a:br>
              <a:rPr lang="en-US" sz="3200" b="1" smtClean="0"/>
            </a:br>
            <a:r>
              <a:rPr lang="en-US" sz="3200" b="1" smtClean="0"/>
              <a:t>From Lignin for Wind Turbine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33400" y="609600"/>
            <a:ext cx="8229600" cy="71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4000" smtClean="0">
                <a:solidFill>
                  <a:srgbClr val="3366FF"/>
                </a:solidFill>
                <a:latin typeface="Comic Sans MS" pitchFamily="66" charset="0"/>
              </a:rPr>
              <a:t>20 % Wind Energy Scenario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381000" y="1524000"/>
            <a:ext cx="8458200" cy="1219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000" dirty="0" smtClean="0">
                <a:solidFill>
                  <a:schemeClr val="accent4"/>
                </a:solidFill>
              </a:rPr>
              <a:t>300 GW of wind energy production by 2030</a:t>
            </a: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09800"/>
            <a:ext cx="26527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" y="2133600"/>
            <a:ext cx="5791200" cy="4343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342900" lvl="1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000" kern="0" dirty="0">
                <a:solidFill>
                  <a:schemeClr val="accent4"/>
                </a:solidFill>
                <a:latin typeface="+mn-lt"/>
              </a:rPr>
              <a:t>Keys for achieving 20% scenario</a:t>
            </a:r>
          </a:p>
          <a:p>
            <a:pPr marL="742950" lvl="2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kern="0" dirty="0">
                <a:solidFill>
                  <a:schemeClr val="accent4"/>
                </a:solidFill>
                <a:latin typeface="+mn-lt"/>
              </a:rPr>
              <a:t>Increasing capacity of wind turbines</a:t>
            </a:r>
          </a:p>
          <a:p>
            <a:pPr marL="742950" lvl="2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b="1" kern="0" dirty="0">
                <a:solidFill>
                  <a:schemeClr val="accent4"/>
                </a:solidFill>
                <a:latin typeface="+mn-lt"/>
              </a:rPr>
              <a:t>Developing lightweight and low cost turbine blades </a:t>
            </a:r>
            <a:r>
              <a:rPr lang="en-US" sz="2800" kern="0" dirty="0">
                <a:solidFill>
                  <a:schemeClr val="accent4"/>
                </a:solidFill>
                <a:latin typeface="+mn-lt"/>
              </a:rPr>
              <a:t>(Blade weight proportional to cube of length)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533400" y="609600"/>
            <a:ext cx="8229600" cy="71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Materials For Turbine Blades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610600" cy="52578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Fiber reinforced polymers (FRPs) are widely used for blades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400" dirty="0" smtClean="0"/>
              <a:t>Lightweight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400" dirty="0" smtClean="0"/>
              <a:t>Excellent mechanical properties</a:t>
            </a: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sz="2400" dirty="0" smtClean="0"/>
              <a:t>Commonly used fiber reinforcements are glass and carbon</a:t>
            </a:r>
          </a:p>
          <a:p>
            <a:pPr marL="342900" lvl="1" indent="-342900"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marL="342900" lvl="1" indent="-342900"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lvl="1">
              <a:defRPr/>
            </a:pP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9600" y="3429000"/>
            <a:ext cx="8229600" cy="71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4000" kern="0" dirty="0">
                <a:solidFill>
                  <a:srgbClr val="3366FF"/>
                </a:solidFill>
                <a:latin typeface="Comic Sans MS" pitchFamily="66" charset="0"/>
                <a:ea typeface="+mj-ea"/>
                <a:cs typeface="+mj-cs"/>
              </a:rPr>
              <a:t>Glass Fiber vs. Carbon Fiber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533400" y="4114800"/>
            <a:ext cx="3276600" cy="2590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b="1" kern="0" dirty="0">
                <a:latin typeface="+mn-lt"/>
              </a:rPr>
              <a:t>Glass Fiber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Adequate Strength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High failure strain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High density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Low cost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3962400" y="4114800"/>
            <a:ext cx="4953000" cy="2514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b="1" kern="0" dirty="0">
                <a:latin typeface="+mn-lt"/>
              </a:rPr>
              <a:t>Carbon Fiber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Superior mechanical properties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Low density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High cost (produced from PAN)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32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/>
          <p:cNvSpPr>
            <a:spLocks noGrp="1"/>
          </p:cNvSpPr>
          <p:nvPr>
            <p:ph type="title"/>
          </p:nvPr>
        </p:nvSpPr>
        <p:spPr bwMode="auto">
          <a:xfrm>
            <a:off x="533400" y="609600"/>
            <a:ext cx="8229600" cy="71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Lignin- A Natural Polymer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676400"/>
            <a:ext cx="5867400" cy="4343400"/>
          </a:xfrm>
        </p:spPr>
        <p:txBody>
          <a:bodyPr/>
          <a:lstStyle/>
          <a:p>
            <a:pPr marL="452438" indent="-452438" algn="just" defTabSz="18059400">
              <a:lnSpc>
                <a:spcPct val="110000"/>
              </a:lnSpc>
              <a:defRPr/>
            </a:pPr>
            <a:r>
              <a:rPr lang="en-US" sz="2400" dirty="0" smtClean="0"/>
              <a:t>Lignin, an aromatic biopolymer, is readily derived from plants and wood</a:t>
            </a:r>
            <a:endParaRPr lang="en-US" altLang="zh-CN" sz="2400" dirty="0" smtClean="0">
              <a:latin typeface="Verdana" pitchFamily="34" charset="0"/>
              <a:ea typeface="宋体" pitchFamily="2" charset="-122"/>
            </a:endParaRPr>
          </a:p>
          <a:p>
            <a:pPr marL="452438" indent="-452438" algn="just" defTabSz="18059400">
              <a:lnSpc>
                <a:spcPct val="110000"/>
              </a:lnSpc>
              <a:defRPr/>
            </a:pPr>
            <a:r>
              <a:rPr lang="en-US" sz="2400" dirty="0" smtClean="0"/>
              <a:t>The cost of lignin is only $0.11/kg</a:t>
            </a:r>
          </a:p>
          <a:p>
            <a:pPr marL="452438" indent="-452438" algn="just" defTabSz="18059400">
              <a:lnSpc>
                <a:spcPct val="110000"/>
              </a:lnSpc>
              <a:defRPr/>
            </a:pPr>
            <a:r>
              <a:rPr lang="en-US" sz="2400" dirty="0" smtClean="0"/>
              <a:t>Available as a byproduct from wood pulping and ethanol fuel production </a:t>
            </a:r>
          </a:p>
          <a:p>
            <a:pPr marL="452438" indent="-452438" algn="just" defTabSz="18059400">
              <a:lnSpc>
                <a:spcPct val="110000"/>
              </a:lnSpc>
              <a:defRPr/>
            </a:pPr>
            <a:r>
              <a:rPr lang="en-US" sz="2400" dirty="0" smtClean="0"/>
              <a:t>Can decrease carbon fiber production costs by up to 49 %.</a:t>
            </a:r>
          </a:p>
          <a:p>
            <a:pPr marL="452438" indent="-452438" algn="just" defTabSz="18059400">
              <a:lnSpc>
                <a:spcPct val="110000"/>
              </a:lnSpc>
              <a:defRPr/>
            </a:pPr>
            <a:r>
              <a:rPr lang="en-US" sz="2400" dirty="0" smtClean="0"/>
              <a:t>Current applications for lignin use only 2% of total lignin produced</a:t>
            </a:r>
          </a:p>
          <a:p>
            <a:pPr>
              <a:defRPr/>
            </a:pPr>
            <a:endParaRPr lang="en-US" sz="2400" dirty="0"/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05000"/>
            <a:ext cx="2112963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533400" y="609600"/>
            <a:ext cx="8229600" cy="71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Carbon Fibers from Lignin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Production steps involve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/>
              <a:t>Fiber spinning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err="1" smtClean="0"/>
              <a:t>Thermostabilization</a:t>
            </a:r>
            <a:endParaRPr lang="en-US" dirty="0" smtClean="0"/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/>
              <a:t>Carbonization</a:t>
            </a:r>
            <a:endParaRPr lang="en-US" sz="1200" dirty="0" smtClean="0"/>
          </a:p>
          <a:p>
            <a:pPr marL="292100" lvl="1" indent="-292100">
              <a:buFont typeface="Arial" pitchFamily="34" charset="0"/>
              <a:buChar char="•"/>
              <a:defRPr/>
            </a:pPr>
            <a:r>
              <a:rPr lang="en-US" sz="3200" dirty="0" smtClean="0">
                <a:ea typeface="+mn-ea"/>
                <a:cs typeface="+mn-cs"/>
              </a:rPr>
              <a:t>Current Challenges</a:t>
            </a:r>
          </a:p>
          <a:p>
            <a:pPr marL="692150" lvl="2" indent="-292100">
              <a:buFont typeface="Wingdings" pitchFamily="2" charset="2"/>
              <a:buChar char="Ø"/>
              <a:defRPr/>
            </a:pPr>
            <a:r>
              <a:rPr lang="en-US" sz="2800" dirty="0" smtClean="0"/>
              <a:t>Poor </a:t>
            </a:r>
            <a:r>
              <a:rPr lang="en-US" sz="2800" dirty="0" err="1" smtClean="0"/>
              <a:t>spinnability</a:t>
            </a:r>
            <a:r>
              <a:rPr lang="en-US" sz="2800" dirty="0" smtClean="0"/>
              <a:t> of lignin</a:t>
            </a:r>
          </a:p>
          <a:p>
            <a:pPr marL="692150" lvl="2" indent="-292100">
              <a:buFont typeface="Wingdings" pitchFamily="2" charset="2"/>
              <a:buChar char="Ø"/>
              <a:defRPr/>
            </a:pPr>
            <a:r>
              <a:rPr lang="en-US" sz="2800" dirty="0" smtClean="0"/>
              <a:t>Presence of impurities</a:t>
            </a:r>
          </a:p>
          <a:p>
            <a:pPr marL="692150" lvl="2" indent="-292100">
              <a:buFont typeface="Wingdings" pitchFamily="2" charset="2"/>
              <a:buChar char="Ø"/>
              <a:defRPr/>
            </a:pPr>
            <a:r>
              <a:rPr lang="en-US" sz="2800" dirty="0" smtClean="0"/>
              <a:t>Choice of polymer blending agent</a:t>
            </a:r>
          </a:p>
          <a:p>
            <a:pPr marL="692150" lvl="2" indent="-292100">
              <a:buFont typeface="Wingdings" pitchFamily="2" charset="2"/>
              <a:buChar char="Ø"/>
              <a:defRPr/>
            </a:pPr>
            <a:r>
              <a:rPr lang="en-US" sz="2800" dirty="0" smtClean="0"/>
              <a:t>Compatibility between fibers and resins</a:t>
            </a:r>
          </a:p>
          <a:p>
            <a:pPr marL="692150" lvl="2" indent="-292100">
              <a:buFont typeface="Wingdings" pitchFamily="2" charset="2"/>
              <a:buChar char="Ø"/>
              <a:defRPr/>
            </a:pPr>
            <a:endParaRPr lang="en-US" dirty="0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2209800"/>
            <a:ext cx="434181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4876800" y="3810000"/>
            <a:ext cx="3810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/>
              <a:t>Warren C.D. et.al. SAMPE Journal  2009 45, 24-36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2584</TotalTime>
  <Words>1114</Words>
  <Application>Microsoft Office PowerPoint</Application>
  <PresentationFormat>On-screen Show (4:3)</PresentationFormat>
  <Paragraphs>240</Paragraphs>
  <Slides>28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Default Design</vt:lpstr>
      <vt:lpstr>Equation</vt:lpstr>
      <vt:lpstr>CS ChemDraw Drawing</vt:lpstr>
      <vt:lpstr>Composite Materials  for Wind Turbine Blades Wind Energy Science, Engineering, and Policy (WESEP) Research Experience for Undergraduates (REU)                     Michael Kessler                          Materials Science &amp; Engineering </vt:lpstr>
      <vt:lpstr>Outline</vt:lpstr>
      <vt:lpstr>Polymer Composites Research Group http://mse.iastate.edu/polycomp/</vt:lpstr>
      <vt:lpstr>Motivation – Structural Composites</vt:lpstr>
      <vt:lpstr>Advanced Carbon Fibers  From Lignin for Wind Turbine Applications</vt:lpstr>
      <vt:lpstr>20 % Wind Energy Scenario</vt:lpstr>
      <vt:lpstr>Materials For Turbine Blades</vt:lpstr>
      <vt:lpstr>Lignin- A Natural Polymer</vt:lpstr>
      <vt:lpstr>Carbon Fibers from Lignin</vt:lpstr>
      <vt:lpstr>Project Goals</vt:lpstr>
      <vt:lpstr>Technical Approach</vt:lpstr>
      <vt:lpstr>Outline</vt:lpstr>
      <vt:lpstr>Material Requirements</vt:lpstr>
      <vt:lpstr>Fatigue</vt:lpstr>
      <vt:lpstr>Material Requirements</vt:lpstr>
      <vt:lpstr>PowerPoint Presentation</vt:lpstr>
      <vt:lpstr>Outline</vt:lpstr>
      <vt:lpstr>Cross-section of Composite Blade</vt:lpstr>
      <vt:lpstr>Material for Rotorblades</vt:lpstr>
      <vt:lpstr>Fibers</vt:lpstr>
      <vt:lpstr>Composite properties from various fibers</vt:lpstr>
      <vt:lpstr>Unsaturated Polyesters</vt:lpstr>
      <vt:lpstr>Epoxies</vt:lpstr>
      <vt:lpstr>Epoxies (cont’d)</vt:lpstr>
      <vt:lpstr>Step Growth Gelation</vt:lpstr>
      <vt:lpstr>Composite Materials</vt:lpstr>
      <vt:lpstr>Properties of Composite Materials</vt:lpstr>
      <vt:lpstr>References</vt:lpstr>
    </vt:vector>
  </TitlesOfParts>
  <Company>Engineering Computing Support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NSF IMI Workshop</dc:title>
  <dc:creator>Michael Kessler</dc:creator>
  <cp:lastModifiedBy>mkessler</cp:lastModifiedBy>
  <cp:revision>139</cp:revision>
  <cp:lastPrinted>2011-06-07T14:54:18Z</cp:lastPrinted>
  <dcterms:created xsi:type="dcterms:W3CDTF">2005-10-31T15:56:24Z</dcterms:created>
  <dcterms:modified xsi:type="dcterms:W3CDTF">2011-06-08T20:34:22Z</dcterms:modified>
</cp:coreProperties>
</file>