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8"/>
  </p:notesMasterIdLst>
  <p:handoutMasterIdLst>
    <p:handoutMasterId r:id="rId79"/>
  </p:handoutMasterIdLst>
  <p:sldIdLst>
    <p:sldId id="321" r:id="rId2"/>
    <p:sldId id="526" r:id="rId3"/>
    <p:sldId id="515" r:id="rId4"/>
    <p:sldId id="576" r:id="rId5"/>
    <p:sldId id="462" r:id="rId6"/>
    <p:sldId id="489" r:id="rId7"/>
    <p:sldId id="540" r:id="rId8"/>
    <p:sldId id="589" r:id="rId9"/>
    <p:sldId id="541" r:id="rId10"/>
    <p:sldId id="542" r:id="rId11"/>
    <p:sldId id="613" r:id="rId12"/>
    <p:sldId id="543" r:id="rId13"/>
    <p:sldId id="544" r:id="rId14"/>
    <p:sldId id="614" r:id="rId15"/>
    <p:sldId id="615" r:id="rId16"/>
    <p:sldId id="616" r:id="rId17"/>
    <p:sldId id="545" r:id="rId18"/>
    <p:sldId id="450" r:id="rId19"/>
    <p:sldId id="452" r:id="rId20"/>
    <p:sldId id="518" r:id="rId21"/>
    <p:sldId id="562" r:id="rId22"/>
    <p:sldId id="563" r:id="rId23"/>
    <p:sldId id="564" r:id="rId24"/>
    <p:sldId id="565" r:id="rId25"/>
    <p:sldId id="566" r:id="rId26"/>
    <p:sldId id="608" r:id="rId27"/>
    <p:sldId id="609" r:id="rId28"/>
    <p:sldId id="590" r:id="rId29"/>
    <p:sldId id="591" r:id="rId30"/>
    <p:sldId id="595" r:id="rId31"/>
    <p:sldId id="596" r:id="rId32"/>
    <p:sldId id="597" r:id="rId33"/>
    <p:sldId id="598" r:id="rId34"/>
    <p:sldId id="599" r:id="rId35"/>
    <p:sldId id="600" r:id="rId36"/>
    <p:sldId id="601" r:id="rId37"/>
    <p:sldId id="602" r:id="rId38"/>
    <p:sldId id="603" r:id="rId39"/>
    <p:sldId id="604" r:id="rId40"/>
    <p:sldId id="605" r:id="rId41"/>
    <p:sldId id="606" r:id="rId42"/>
    <p:sldId id="607" r:id="rId43"/>
    <p:sldId id="571" r:id="rId44"/>
    <p:sldId id="572" r:id="rId45"/>
    <p:sldId id="520" r:id="rId46"/>
    <p:sldId id="611" r:id="rId47"/>
    <p:sldId id="523" r:id="rId48"/>
    <p:sldId id="537" r:id="rId49"/>
    <p:sldId id="538" r:id="rId50"/>
    <p:sldId id="524" r:id="rId51"/>
    <p:sldId id="453" r:id="rId52"/>
    <p:sldId id="650" r:id="rId53"/>
    <p:sldId id="651" r:id="rId54"/>
    <p:sldId id="454" r:id="rId55"/>
    <p:sldId id="455" r:id="rId56"/>
    <p:sldId id="529" r:id="rId57"/>
    <p:sldId id="530" r:id="rId58"/>
    <p:sldId id="532" r:id="rId59"/>
    <p:sldId id="533" r:id="rId60"/>
    <p:sldId id="534" r:id="rId61"/>
    <p:sldId id="535" r:id="rId62"/>
    <p:sldId id="536" r:id="rId63"/>
    <p:sldId id="456" r:id="rId64"/>
    <p:sldId id="638" r:id="rId65"/>
    <p:sldId id="457" r:id="rId66"/>
    <p:sldId id="458" r:id="rId67"/>
    <p:sldId id="459" r:id="rId68"/>
    <p:sldId id="460" r:id="rId69"/>
    <p:sldId id="461" r:id="rId70"/>
    <p:sldId id="525" r:id="rId71"/>
    <p:sldId id="487" r:id="rId72"/>
    <p:sldId id="575" r:id="rId73"/>
    <p:sldId id="483" r:id="rId74"/>
    <p:sldId id="581" r:id="rId75"/>
    <p:sldId id="610" r:id="rId76"/>
    <p:sldId id="488" r:id="rId7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ennaa Thompson" initials="Z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399"/>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85" autoAdjust="0"/>
    <p:restoredTop sz="83128" autoAdjust="0"/>
  </p:normalViewPr>
  <p:slideViewPr>
    <p:cSldViewPr snapToObjects="1">
      <p:cViewPr varScale="1">
        <p:scale>
          <a:sx n="61" d="100"/>
          <a:sy n="61" d="100"/>
        </p:scale>
        <p:origin x="-1974" y="-90"/>
      </p:cViewPr>
      <p:guideLst>
        <p:guide orient="horz" pos="2160"/>
        <p:guide pos="2880"/>
      </p:guideLst>
    </p:cSldViewPr>
  </p:slideViewPr>
  <p:outlineViewPr>
    <p:cViewPr>
      <p:scale>
        <a:sx n="33" d="100"/>
        <a:sy n="33" d="100"/>
      </p:scale>
      <p:origin x="0" y="954"/>
    </p:cViewPr>
  </p:outlineViewPr>
  <p:notesTextViewPr>
    <p:cViewPr>
      <p:scale>
        <a:sx n="100" d="100"/>
        <a:sy n="100" d="100"/>
      </p:scale>
      <p:origin x="0" y="0"/>
    </p:cViewPr>
  </p:notesTextViewPr>
  <p:sorterViewPr>
    <p:cViewPr>
      <p:scale>
        <a:sx n="66" d="100"/>
        <a:sy n="66" d="100"/>
      </p:scale>
      <p:origin x="0" y="1872"/>
    </p:cViewPr>
  </p:sorterViewPr>
  <p:notesViewPr>
    <p:cSldViewPr snapToObjects="1">
      <p:cViewPr varScale="1">
        <p:scale>
          <a:sx n="55" d="100"/>
          <a:sy n="55" d="100"/>
        </p:scale>
        <p:origin x="-28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3F5C10E-1A44-4FD3-BC98-43540043D632}" type="datetimeFigureOut">
              <a:rPr lang="en-US" smtClean="0"/>
              <a:t>7/27/2012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826FD60-9C4B-45B7-AB50-1231D374650B}" type="slidenum">
              <a:rPr lang="en-US" smtClean="0"/>
              <a:t>‹#›</a:t>
            </a:fld>
            <a:endParaRPr lang="en-US"/>
          </a:p>
        </p:txBody>
      </p:sp>
    </p:spTree>
    <p:extLst>
      <p:ext uri="{BB962C8B-B14F-4D97-AF65-F5344CB8AC3E}">
        <p14:creationId xmlns:p14="http://schemas.microsoft.com/office/powerpoint/2010/main" val="2996301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4505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fld id="{DB2AE156-D8D2-4F8C-A350-33B7E79EADD3}" type="datetimeFigureOut">
              <a:rPr lang="en-US"/>
              <a:pPr>
                <a:defRPr/>
              </a:pPr>
              <a:t>7/27/2012</a:t>
            </a:fld>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4506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95B374D6-7F8A-4F49-9FD6-38E320956C47}" type="slidenum">
              <a:rPr lang="en-US"/>
              <a:pPr>
                <a:defRPr/>
              </a:pPr>
              <a:t>‹#›</a:t>
            </a:fld>
            <a:endParaRPr lang="en-US" dirty="0"/>
          </a:p>
        </p:txBody>
      </p:sp>
    </p:spTree>
    <p:extLst>
      <p:ext uri="{BB962C8B-B14F-4D97-AF65-F5344CB8AC3E}">
        <p14:creationId xmlns:p14="http://schemas.microsoft.com/office/powerpoint/2010/main" val="572111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1</a:t>
            </a:fld>
            <a:endParaRPr lang="en-US" dirty="0"/>
          </a:p>
        </p:txBody>
      </p:sp>
    </p:spTree>
    <p:extLst>
      <p:ext uri="{BB962C8B-B14F-4D97-AF65-F5344CB8AC3E}">
        <p14:creationId xmlns:p14="http://schemas.microsoft.com/office/powerpoint/2010/main" val="3732917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A812ED4-DA1F-6E40-AEDE-ECC6E5B03AD0}" type="slidenum">
              <a:rPr lang="en-US"/>
              <a:pPr/>
              <a:t>22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5B97F4C-7B39-5742-B6BD-7F4E233215A5}" type="slidenum">
              <a:rPr lang="en-US"/>
              <a:pPr/>
              <a:t>23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latin typeface="Times New Roman" pitchFamily="1" charset="0"/>
              </a:rPr>
              <a:t>The current GMAT </a:t>
            </a:r>
            <a:r>
              <a:rPr lang="en-US" dirty="0">
                <a:latin typeface="Times New Roman" pitchFamily="1" charset="0"/>
              </a:rPr>
              <a:t>is scored on a 200-800 scale, with sub-scores for Math and Verbal (0-60).</a:t>
            </a:r>
            <a:endParaRPr lang="en-US" dirty="0" smtClean="0">
              <a:latin typeface="Times New Roman" pitchFamily="1" charset="0"/>
            </a:endParaRPr>
          </a:p>
          <a:p>
            <a:endParaRPr lang="en-US" dirty="0">
              <a:latin typeface="Times New Roman" pitchFamily="1" charset="0"/>
            </a:endParaRPr>
          </a:p>
          <a:p>
            <a:r>
              <a:rPr lang="en-US" dirty="0" smtClean="0">
                <a:latin typeface="Times New Roman" pitchFamily="1" charset="0"/>
              </a:rPr>
              <a:t>Each current AWA essay is </a:t>
            </a:r>
            <a:r>
              <a:rPr lang="en-US" dirty="0">
                <a:latin typeface="Times New Roman" pitchFamily="1" charset="0"/>
              </a:rPr>
              <a:t>scored by two</a:t>
            </a:r>
            <a:r>
              <a:rPr lang="en-US" dirty="0" smtClean="0">
                <a:latin typeface="Times New Roman" pitchFamily="1" charset="0"/>
              </a:rPr>
              <a:t> graders </a:t>
            </a:r>
            <a:r>
              <a:rPr lang="en-US" dirty="0">
                <a:latin typeface="Times New Roman" pitchFamily="1" charset="0"/>
              </a:rPr>
              <a:t>(</a:t>
            </a:r>
            <a:r>
              <a:rPr lang="en-US" dirty="0" err="1">
                <a:latin typeface="Times New Roman" pitchFamily="1" charset="0"/>
              </a:rPr>
              <a:t>e</a:t>
            </a:r>
            <a:r>
              <a:rPr lang="en-US" dirty="0">
                <a:latin typeface="Times New Roman" pitchFamily="1" charset="0"/>
              </a:rPr>
              <a:t>-raters) on a scale of 0-6, and your score is the average of the four scores, rounded to the nearest half point.</a:t>
            </a:r>
            <a:endParaRPr lang="en-US" dirty="0" smtClean="0">
              <a:latin typeface="Times New Roman" pitchFamily="1" charset="0"/>
            </a:endParaRPr>
          </a:p>
          <a:p>
            <a:pPr>
              <a:buFontTx/>
              <a:buNone/>
            </a:pPr>
            <a:endParaRPr lang="en-US" dirty="0" smtClean="0">
              <a:latin typeface="Times New Roman" pitchFamily="1" charset="0"/>
            </a:endParaRPr>
          </a:p>
          <a:p>
            <a:pPr>
              <a:buFontTx/>
              <a:buNone/>
            </a:pPr>
            <a:r>
              <a:rPr lang="en-US" dirty="0">
                <a:latin typeface="+mn-lt"/>
              </a:rPr>
              <a:t>The scoring system for the Integrated Reasoning section won’t be released until April 2012.</a:t>
            </a:r>
          </a:p>
          <a:p>
            <a:pPr>
              <a:buFontTx/>
              <a:buNone/>
            </a:pPr>
            <a:endParaRPr lang="en-US" dirty="0" smtClean="0">
              <a:latin typeface="Times New Roman" pitchFamily="1" charset="0"/>
            </a:endParaRPr>
          </a:p>
          <a:p>
            <a:pPr>
              <a:buFontTx/>
              <a:buNone/>
            </a:pPr>
            <a:r>
              <a:rPr lang="en-US" dirty="0" smtClean="0">
                <a:latin typeface="Times New Roman" pitchFamily="1" charset="0"/>
              </a:rPr>
              <a:t>For </a:t>
            </a:r>
            <a:r>
              <a:rPr lang="en-US" dirty="0">
                <a:latin typeface="Times New Roman" pitchFamily="1" charset="0"/>
              </a:rPr>
              <a:t>the Math and Verbal, the scoring software calculates your score based on: The number of questions you</a:t>
            </a:r>
            <a:r>
              <a:rPr lang="en-US" dirty="0" smtClean="0">
                <a:latin typeface="Times New Roman" pitchFamily="1" charset="0"/>
              </a:rPr>
              <a:t> complete, the number of questions you answer correctly, and the </a:t>
            </a:r>
            <a:r>
              <a:rPr lang="en-US" dirty="0">
                <a:latin typeface="Times New Roman" pitchFamily="1" charset="0"/>
              </a:rPr>
              <a:t>difficulty of the questions you </a:t>
            </a:r>
            <a:r>
              <a:rPr lang="en-US" dirty="0" smtClean="0">
                <a:latin typeface="Times New Roman" pitchFamily="1" charset="0"/>
              </a:rPr>
              <a:t>answer.</a:t>
            </a:r>
          </a:p>
          <a:p>
            <a:endParaRPr lang="en-US" dirty="0">
              <a:latin typeface="Times New Roman" pitchFamily="1" charset="0"/>
            </a:endParaRPr>
          </a:p>
          <a:p>
            <a:r>
              <a:rPr lang="en-US" dirty="0">
                <a:latin typeface="Times New Roman" pitchFamily="1" charset="0"/>
              </a:rPr>
              <a:t>So, what’s a good GMAT score? </a:t>
            </a:r>
            <a:r>
              <a:rPr lang="en-US" i="1" dirty="0">
                <a:latin typeface="Times New Roman" pitchFamily="1" charset="0"/>
              </a:rPr>
              <a:t>(Teachers: Wait for audience response.)</a:t>
            </a:r>
            <a:r>
              <a:rPr lang="en-US" dirty="0">
                <a:latin typeface="Times New Roman" pitchFamily="1" charset="0"/>
              </a:rPr>
              <a:t> WRONG!! The score that gets you in is a good score. Different programs have different standards.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465887" eaLnBrk="1" fontAlgn="auto" hangingPunct="1">
              <a:spcBef>
                <a:spcPts val="0"/>
              </a:spcBef>
              <a:spcAft>
                <a:spcPts val="0"/>
              </a:spcAft>
              <a:defRPr/>
            </a:pPr>
            <a:r>
              <a:rPr lang="en-US" dirty="0">
                <a:latin typeface="+mn-lt"/>
              </a:rPr>
              <a:t>GMAC has officially displayed four types of Integrated Reasoning (IR) questions on its website: </a:t>
            </a:r>
            <a:r>
              <a:rPr lang="en-US" dirty="0" err="1">
                <a:latin typeface="+mn-lt"/>
              </a:rPr>
              <a:t>http://www.gmac.com/gmac/thegmat/nextgenerationgmatinfocenter/question+formats.htm.</a:t>
            </a:r>
            <a:r>
              <a:rPr lang="en-US" dirty="0">
                <a:latin typeface="+mn-lt"/>
              </a:rPr>
              <a:t> These include Table Analysis, Graphics Interpretation, Multi-Source Reasoning, and Two-Part Analysis.</a:t>
            </a:r>
          </a:p>
          <a:p>
            <a:pPr defTabSz="465887" eaLnBrk="1" fontAlgn="auto" hangingPunct="1">
              <a:spcBef>
                <a:spcPts val="0"/>
              </a:spcBef>
              <a:spcAft>
                <a:spcPts val="0"/>
              </a:spcAft>
              <a:defRPr/>
            </a:pPr>
            <a:endParaRPr lang="en-US" dirty="0">
              <a:latin typeface="+mn-lt"/>
            </a:endParaRPr>
          </a:p>
          <a:p>
            <a:pPr defTabSz="465887" eaLnBrk="1" fontAlgn="auto" hangingPunct="1">
              <a:spcBef>
                <a:spcPts val="0"/>
              </a:spcBef>
              <a:spcAft>
                <a:spcPts val="0"/>
              </a:spcAft>
              <a:defRPr/>
            </a:pPr>
            <a:r>
              <a:rPr lang="en-US" dirty="0">
                <a:latin typeface="+mn-lt"/>
              </a:rPr>
              <a:t>The above is an example of a Table Analysis question.</a:t>
            </a:r>
          </a:p>
          <a:p>
            <a:endParaRPr lang="en-US" baseline="0" dirty="0" smtClean="0"/>
          </a:p>
          <a:p>
            <a:r>
              <a:rPr lang="en-US" i="1" dirty="0">
                <a:latin typeface="+mn-lt"/>
              </a:rPr>
              <a:t>CORRECT ANSWER: TRUE, FALSE, FALSE.</a:t>
            </a:r>
            <a:endParaRPr lang="en-US" dirty="0">
              <a:latin typeface="+mn-lt"/>
            </a:endParaRPr>
          </a:p>
          <a:p>
            <a:endParaRPr lang="en-US" baseline="0" dirty="0" smtClean="0"/>
          </a:p>
          <a:p>
            <a:r>
              <a:rPr lang="en-US" baseline="0" dirty="0" smtClean="0"/>
              <a:t>EXPLANATION:</a:t>
            </a:r>
          </a:p>
          <a:p>
            <a:endParaRPr lang="en-US" baseline="0" dirty="0" smtClean="0"/>
          </a:p>
          <a:p>
            <a:pPr defTabSz="465887" eaLnBrk="1" fontAlgn="auto" hangingPunct="1">
              <a:spcBef>
                <a:spcPts val="0"/>
              </a:spcBef>
              <a:spcAft>
                <a:spcPts val="0"/>
              </a:spcAft>
              <a:defRPr/>
            </a:pPr>
            <a:r>
              <a:rPr lang="en-US" dirty="0" smtClean="0"/>
              <a:t>You’ll want your onscreen calculator for this one (don’t forget that</a:t>
            </a:r>
            <a:r>
              <a:rPr lang="en-US" baseline="0" dirty="0" smtClean="0"/>
              <a:t> a calculator is provided as an onscreen tool in the IR section).</a:t>
            </a:r>
          </a:p>
          <a:p>
            <a:endParaRPr lang="en-US" baseline="0" dirty="0" smtClean="0"/>
          </a:p>
          <a:p>
            <a:r>
              <a:rPr lang="en-US" baseline="0" dirty="0" smtClean="0"/>
              <a:t>1</a:t>
            </a:r>
            <a:r>
              <a:rPr lang="en-US" baseline="30000" dirty="0" smtClean="0"/>
              <a:t>st</a:t>
            </a:r>
            <a:r>
              <a:rPr lang="en-US" baseline="0" dirty="0" smtClean="0"/>
              <a:t> True/False question: TRUE. Kalamazoo’s winning pct. Is .679, which is 55/81. Kingston’s winning pct. Is .696, which is 55/79. To figure this out, multiply the # of games by the winning pct. for each team and round appropriately.</a:t>
            </a:r>
          </a:p>
          <a:p>
            <a:endParaRPr lang="en-US" baseline="0" dirty="0" smtClean="0"/>
          </a:p>
          <a:p>
            <a:r>
              <a:rPr lang="en-US" baseline="0" dirty="0" smtClean="0"/>
              <a:t>2</a:t>
            </a:r>
            <a:r>
              <a:rPr lang="en-US" baseline="30000" dirty="0" smtClean="0"/>
              <a:t>nd</a:t>
            </a:r>
            <a:r>
              <a:rPr lang="en-US" baseline="0" dirty="0" smtClean="0"/>
              <a:t> True/False question: FALSE. To find the median PPG for the teams, list the PPG for each team in ascending order (least to greatest): This would be 94.7, 98.2, 101.8, 102.4. When you have an even number of terms in your set, the median is the average of the middle two. In this case, that’s (98.2 + 101.8)/2 = 200/2 = 100. Rinse and repeat to find the median for the OPP. PPG: The terms are 91.3, 92.9, 97.3, and 100.5. Again, the median is the average of the middle two, which is (92.9 + 97.3)/2 = 190.2/2 = 95.1. Thus, the median PPG is 100, and the median OPP. PPG is 95.1. 100 – 95.1 = 4.9, so the median PPG is NOT more than 5 points greater than the median OPP. PPG.</a:t>
            </a:r>
          </a:p>
          <a:p>
            <a:endParaRPr lang="en-US" baseline="0" dirty="0" smtClean="0"/>
          </a:p>
          <a:p>
            <a:r>
              <a:rPr lang="en-US" baseline="0" dirty="0" smtClean="0"/>
              <a:t>3</a:t>
            </a:r>
            <a:r>
              <a:rPr lang="en-US" baseline="30000" dirty="0" smtClean="0"/>
              <a:t>rd</a:t>
            </a:r>
            <a:r>
              <a:rPr lang="en-US" baseline="0" dirty="0" smtClean="0"/>
              <a:t> True/False question: FALSE. Get savvy about this one. Adding 20 points over 77 games would raise Chicago’s PPG by 20/77, or .26. Thus, the team’s PPG would be 101.8 + 0.26 = 102.06. Giving up 20 less points over 77 games would lower Chicago’s OPP. PPG by 20/77, or .26. Thus, the team’s OPP. PPG would be 100.5 – 0.26 = 100.24. The difference between these two figures (102.06 - 100.24) is roughly 1.8 PPG, so Chicago would NOT be outscoring its opponents by more than 2 PPG.</a:t>
            </a:r>
          </a:p>
          <a:p>
            <a:endParaRPr lang="en-US" baseline="0" dirty="0" smtClean="0"/>
          </a:p>
          <a:p>
            <a:pPr defTabSz="465887" eaLnBrk="1" fontAlgn="auto" hangingPunct="1">
              <a:spcBef>
                <a:spcPts val="0"/>
              </a:spcBef>
              <a:spcAft>
                <a:spcPts val="0"/>
              </a:spcAft>
              <a:defRPr/>
            </a:pPr>
            <a:r>
              <a:rPr lang="en-US" dirty="0">
                <a:latin typeface="+mn-lt"/>
              </a:rPr>
              <a:t>By the way, this type of question can get significantly more complicated than our example, such that it would be very difficult to squeeze the whole table/question set onto a single PowerPoint slide! But this example gives you one flavor of IR.</a:t>
            </a:r>
          </a:p>
        </p:txBody>
      </p:sp>
      <p:sp>
        <p:nvSpPr>
          <p:cNvPr id="4" name="Slide Number Placeholder 3"/>
          <p:cNvSpPr>
            <a:spLocks noGrp="1"/>
          </p:cNvSpPr>
          <p:nvPr>
            <p:ph type="sldNum" sz="quarter" idx="10"/>
          </p:nvPr>
        </p:nvSpPr>
        <p:spPr/>
        <p:txBody>
          <a:bodyPr/>
          <a:lstStyle/>
          <a:p>
            <a:fld id="{482D9352-DC75-8741-AA82-A38EF0865BE1}"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465887" eaLnBrk="1" fontAlgn="auto" hangingPunct="1">
              <a:spcBef>
                <a:spcPts val="0"/>
              </a:spcBef>
              <a:spcAft>
                <a:spcPts val="0"/>
              </a:spcAft>
              <a:defRPr/>
            </a:pPr>
            <a:r>
              <a:rPr lang="en-US" dirty="0">
                <a:latin typeface="+mn-lt"/>
              </a:rPr>
              <a:t>GMAC has officially displayed four types of Integrated Reasoning (IR) questions on its website: </a:t>
            </a:r>
            <a:r>
              <a:rPr lang="en-US" dirty="0" err="1">
                <a:latin typeface="+mn-lt"/>
              </a:rPr>
              <a:t>http://www.gmac.com/gmac/thegmat/nextgenerationgmatinfocenter/question+formats.htm.</a:t>
            </a:r>
            <a:r>
              <a:rPr lang="en-US" dirty="0">
                <a:latin typeface="+mn-lt"/>
              </a:rPr>
              <a:t> These include Table Analysis, Graphics Interpretation, Multi-Source Reasoning, and Two-Part Analysis.</a:t>
            </a:r>
          </a:p>
          <a:p>
            <a:endParaRPr lang="en-US" dirty="0" smtClean="0"/>
          </a:p>
          <a:p>
            <a:r>
              <a:rPr lang="en-US" dirty="0" smtClean="0"/>
              <a:t>The above is an example of a Two-Part Analysis question.</a:t>
            </a:r>
          </a:p>
          <a:p>
            <a:endParaRPr lang="en-US" dirty="0" smtClean="0"/>
          </a:p>
          <a:p>
            <a:r>
              <a:rPr lang="en-US" i="1" dirty="0" smtClean="0"/>
              <a:t>CORRECT</a:t>
            </a:r>
            <a:r>
              <a:rPr lang="en-US" i="1" baseline="0" dirty="0" smtClean="0"/>
              <a:t> A</a:t>
            </a:r>
            <a:r>
              <a:rPr lang="en-US" i="1" dirty="0" smtClean="0"/>
              <a:t>NSWER:</a:t>
            </a:r>
            <a:r>
              <a:rPr lang="en-US" i="1" baseline="0" dirty="0" smtClean="0"/>
              <a:t> </a:t>
            </a:r>
            <a:r>
              <a:rPr lang="en-US" i="1" baseline="0" dirty="0" err="1" smtClean="0"/>
              <a:t>Entropods</a:t>
            </a:r>
            <a:r>
              <a:rPr lang="en-US" i="1" baseline="0" dirty="0" smtClean="0"/>
              <a:t>: </a:t>
            </a:r>
            <a:r>
              <a:rPr lang="en-US" b="1" i="1" baseline="0" dirty="0" smtClean="0"/>
              <a:t>Less sensitive to variations in sound.</a:t>
            </a:r>
            <a:r>
              <a:rPr lang="en-US" b="0" i="1" baseline="0" dirty="0" smtClean="0"/>
              <a:t> </a:t>
            </a:r>
            <a:r>
              <a:rPr lang="en-US" b="0" i="1" baseline="0" dirty="0" err="1" smtClean="0"/>
              <a:t>Chaosaurs</a:t>
            </a:r>
            <a:r>
              <a:rPr lang="en-US" b="0" i="1" baseline="0" dirty="0" smtClean="0"/>
              <a:t>: </a:t>
            </a:r>
            <a:r>
              <a:rPr lang="en-US" b="1" i="1" baseline="0" dirty="0" smtClean="0"/>
              <a:t>More commonly fly at slower speeds.</a:t>
            </a:r>
            <a:endParaRPr lang="en-US" b="0" i="1" baseline="0" dirty="0" smtClean="0"/>
          </a:p>
          <a:p>
            <a:endParaRPr lang="en-US" b="0" baseline="0" dirty="0" smtClean="0"/>
          </a:p>
          <a:p>
            <a:r>
              <a:rPr lang="en-US" b="0" baseline="0" dirty="0" smtClean="0"/>
              <a:t>EXPLANATION:</a:t>
            </a:r>
          </a:p>
          <a:p>
            <a:endParaRPr lang="en-US" b="0" baseline="0" dirty="0" smtClean="0"/>
          </a:p>
          <a:p>
            <a:r>
              <a:rPr lang="en-US" b="0" baseline="0" dirty="0" smtClean="0"/>
              <a:t>ENTROPODS: The fictitious article excerpt tells us that “…unlike </a:t>
            </a:r>
            <a:r>
              <a:rPr lang="en-US" b="0" baseline="0" dirty="0" err="1" smtClean="0"/>
              <a:t>Entropods</a:t>
            </a:r>
            <a:r>
              <a:rPr lang="en-US" b="0" baseline="0" dirty="0" smtClean="0"/>
              <a:t>, </a:t>
            </a:r>
            <a:r>
              <a:rPr lang="en-US" b="0" baseline="0" dirty="0" err="1" smtClean="0"/>
              <a:t>Chaosaurs</a:t>
            </a:r>
            <a:r>
              <a:rPr lang="en-US" b="0" baseline="0" dirty="0" smtClean="0"/>
              <a:t> are highly sensitive to sonic modulations.” This means that </a:t>
            </a:r>
            <a:r>
              <a:rPr lang="en-US" b="0" baseline="0" dirty="0" err="1" smtClean="0"/>
              <a:t>Entropods</a:t>
            </a:r>
            <a:r>
              <a:rPr lang="en-US" b="0" baseline="0" dirty="0" smtClean="0"/>
              <a:t> are not highly sensitive to sonic modulations; thus, </a:t>
            </a:r>
            <a:r>
              <a:rPr lang="en-US" b="0" baseline="0" dirty="0" err="1" smtClean="0"/>
              <a:t>Entropods</a:t>
            </a:r>
            <a:r>
              <a:rPr lang="en-US" b="0" baseline="0" dirty="0" smtClean="0"/>
              <a:t> are </a:t>
            </a:r>
            <a:r>
              <a:rPr lang="en-US" b="1" baseline="0" dirty="0" smtClean="0"/>
              <a:t>less sensitive to variations in sound</a:t>
            </a:r>
            <a:r>
              <a:rPr lang="en-US" b="0" baseline="0" dirty="0" smtClean="0"/>
              <a:t> than </a:t>
            </a:r>
            <a:r>
              <a:rPr lang="en-US" b="0" baseline="0" dirty="0" err="1" smtClean="0"/>
              <a:t>Chaosaurs</a:t>
            </a:r>
            <a:r>
              <a:rPr lang="en-US" b="0" baseline="0" dirty="0" smtClean="0"/>
              <a:t> are.</a:t>
            </a:r>
            <a:endParaRPr lang="en-US" b="1" baseline="0" dirty="0" smtClean="0"/>
          </a:p>
          <a:p>
            <a:endParaRPr lang="en-US" b="0" baseline="0" dirty="0" smtClean="0"/>
          </a:p>
          <a:p>
            <a:r>
              <a:rPr lang="en-US" b="0" dirty="0" smtClean="0"/>
              <a:t>CHAOSAURS: The fictitious</a:t>
            </a:r>
            <a:r>
              <a:rPr lang="en-US" b="0" baseline="0" dirty="0" smtClean="0"/>
              <a:t> article excerpt tells us that “</a:t>
            </a:r>
            <a:r>
              <a:rPr lang="en-US" b="0" baseline="0" dirty="0" err="1" smtClean="0"/>
              <a:t>Entropods</a:t>
            </a:r>
            <a:r>
              <a:rPr lang="en-US" b="0" baseline="0" dirty="0" smtClean="0"/>
              <a:t> are generally known to fly at speeds above 70 miles per hour,” whereas “no </a:t>
            </a:r>
            <a:r>
              <a:rPr lang="en-US" b="0" baseline="0" dirty="0" err="1" smtClean="0"/>
              <a:t>Chaosaur</a:t>
            </a:r>
            <a:r>
              <a:rPr lang="en-US" b="0" baseline="0" dirty="0" smtClean="0"/>
              <a:t> has been observed flying faster than 55 miles per hour.” Thus, you can safely conclude that </a:t>
            </a:r>
            <a:r>
              <a:rPr lang="en-US" b="0" baseline="0" dirty="0" err="1" smtClean="0"/>
              <a:t>Chaosaurs</a:t>
            </a:r>
            <a:r>
              <a:rPr lang="en-US" b="0" baseline="0" dirty="0" smtClean="0"/>
              <a:t> </a:t>
            </a:r>
            <a:r>
              <a:rPr lang="en-US" b="1" baseline="0" dirty="0" smtClean="0"/>
              <a:t>more commonly fly at slower speeds</a:t>
            </a:r>
            <a:r>
              <a:rPr lang="en-US" b="0" baseline="0" dirty="0" smtClean="0"/>
              <a:t> than do </a:t>
            </a:r>
            <a:r>
              <a:rPr lang="en-US" b="0" baseline="0" dirty="0" err="1" smtClean="0"/>
              <a:t>Entropods</a:t>
            </a:r>
            <a:r>
              <a:rPr lang="en-US" b="0" baseline="0" dirty="0" smtClean="0"/>
              <a:t>.</a:t>
            </a:r>
          </a:p>
          <a:p>
            <a:endParaRPr lang="en-US" b="0" baseline="0" dirty="0" smtClean="0"/>
          </a:p>
          <a:p>
            <a:r>
              <a:rPr lang="en-US" b="0" baseline="0" dirty="0" smtClean="0"/>
              <a:t>Here’s your POE:</a:t>
            </a:r>
          </a:p>
          <a:p>
            <a:endParaRPr lang="en-US" b="0" baseline="0" dirty="0" smtClean="0"/>
          </a:p>
          <a:p>
            <a:r>
              <a:rPr lang="en-US" b="1" baseline="0" dirty="0" smtClean="0"/>
              <a:t>Migrate at greater altitude</a:t>
            </a:r>
            <a:r>
              <a:rPr lang="en-US" b="0" baseline="0" dirty="0" smtClean="0"/>
              <a:t> doesn’t work because though we know that </a:t>
            </a:r>
            <a:r>
              <a:rPr lang="en-US" b="0" baseline="0" dirty="0" err="1" smtClean="0"/>
              <a:t>Entropods</a:t>
            </a:r>
            <a:r>
              <a:rPr lang="en-US" b="0" baseline="0" dirty="0" smtClean="0"/>
              <a:t> “sometimes [fly] at heights above 30,000 feet” and that “no </a:t>
            </a:r>
            <a:r>
              <a:rPr lang="en-US" b="0" baseline="0" dirty="0" err="1" smtClean="0"/>
              <a:t>Chaosaur</a:t>
            </a:r>
            <a:r>
              <a:rPr lang="en-US" b="0" baseline="0" dirty="0" smtClean="0"/>
              <a:t> has been observed…migrating at a height of more than 21,000 feet,” the passage does not specify the height at which </a:t>
            </a:r>
            <a:r>
              <a:rPr lang="en-US" b="0" i="0" baseline="0" dirty="0" err="1" smtClean="0"/>
              <a:t>Entropods</a:t>
            </a:r>
            <a:r>
              <a:rPr lang="en-US" b="0" i="0" baseline="0" dirty="0" smtClean="0"/>
              <a:t> </a:t>
            </a:r>
            <a:r>
              <a:rPr lang="en-US" b="0" i="1" baseline="0" dirty="0" smtClean="0"/>
              <a:t>migrate</a:t>
            </a:r>
            <a:r>
              <a:rPr lang="en-US" b="0" i="0" baseline="0" dirty="0" smtClean="0"/>
              <a:t>.</a:t>
            </a:r>
          </a:p>
          <a:p>
            <a:endParaRPr lang="en-US" b="0" i="0" baseline="0" dirty="0" smtClean="0"/>
          </a:p>
          <a:p>
            <a:r>
              <a:rPr lang="en-US" b="1" baseline="0" dirty="0" smtClean="0"/>
              <a:t>More adaptable on land</a:t>
            </a:r>
            <a:r>
              <a:rPr lang="en-US" b="0" baseline="0" dirty="0" smtClean="0"/>
              <a:t> doesn’t work because though “</a:t>
            </a:r>
            <a:r>
              <a:rPr lang="en-US" b="0" baseline="0" dirty="0" err="1" smtClean="0"/>
              <a:t>Entropods</a:t>
            </a:r>
            <a:r>
              <a:rPr lang="en-US" b="0" baseline="0" dirty="0" smtClean="0"/>
              <a:t> can create viable habitats for themselves on land or at sea” and “</a:t>
            </a:r>
            <a:r>
              <a:rPr lang="en-US" b="0" baseline="0" dirty="0" err="1" smtClean="0"/>
              <a:t>Chaosaurs</a:t>
            </a:r>
            <a:r>
              <a:rPr lang="en-US" b="0" baseline="0" dirty="0" smtClean="0"/>
              <a:t> can only survive for a short period of time in water,” we don’t know about the comparative adaptability of </a:t>
            </a:r>
            <a:r>
              <a:rPr lang="en-US" b="0" baseline="0" dirty="0" err="1" smtClean="0"/>
              <a:t>Entropods</a:t>
            </a:r>
            <a:r>
              <a:rPr lang="en-US" b="0" baseline="0" dirty="0" smtClean="0"/>
              <a:t> and </a:t>
            </a:r>
            <a:r>
              <a:rPr lang="en-US" b="0" baseline="0" dirty="0" err="1" smtClean="0"/>
              <a:t>Chaosaurs</a:t>
            </a:r>
            <a:r>
              <a:rPr lang="en-US" b="0" baseline="0" dirty="0" smtClean="0"/>
              <a:t> </a:t>
            </a:r>
            <a:r>
              <a:rPr lang="en-US" b="0" i="1" baseline="0" dirty="0" smtClean="0"/>
              <a:t>on land</a:t>
            </a:r>
            <a:r>
              <a:rPr lang="en-US" b="0" i="0" baseline="0" dirty="0" smtClean="0"/>
              <a:t>.</a:t>
            </a:r>
          </a:p>
          <a:p>
            <a:endParaRPr lang="en-US" b="0" i="0" baseline="0" dirty="0" smtClean="0"/>
          </a:p>
          <a:p>
            <a:r>
              <a:rPr lang="en-US" b="1" i="0" baseline="0" dirty="0" smtClean="0"/>
              <a:t>Learn less from other similar species</a:t>
            </a:r>
            <a:r>
              <a:rPr lang="en-US" b="0" i="0" baseline="0" dirty="0" smtClean="0"/>
              <a:t> doesn’t work because </a:t>
            </a:r>
            <a:r>
              <a:rPr lang="en-US" b="0" i="1" baseline="0" dirty="0" smtClean="0"/>
              <a:t>other similar species</a:t>
            </a:r>
            <a:r>
              <a:rPr lang="en-US" b="0" i="0" baseline="0" dirty="0" smtClean="0"/>
              <a:t> are not discussed anywhere in the fictitious article excerpt.</a:t>
            </a:r>
            <a:endParaRPr lang="en-US" b="1" baseline="0" dirty="0" smtClean="0"/>
          </a:p>
          <a:p>
            <a:endParaRPr lang="en-US" b="0" baseline="0" dirty="0" smtClean="0"/>
          </a:p>
          <a:p>
            <a:pPr defTabSz="465887" eaLnBrk="1" fontAlgn="auto" hangingPunct="1">
              <a:spcBef>
                <a:spcPts val="0"/>
              </a:spcBef>
              <a:spcAft>
                <a:spcPts val="0"/>
              </a:spcAft>
              <a:defRPr/>
            </a:pPr>
            <a:r>
              <a:rPr lang="en-US" dirty="0">
                <a:latin typeface="+mn-lt"/>
              </a:rPr>
              <a:t>By the way, this type of question can get significantly more complicated than our example, such that it would be very difficult to squeeze the information given and question set onto a single PowerPoint slide! But this example gives you another flavor of IR.</a:t>
            </a:r>
          </a:p>
        </p:txBody>
      </p:sp>
      <p:sp>
        <p:nvSpPr>
          <p:cNvPr id="4" name="Slide Number Placeholder 3"/>
          <p:cNvSpPr>
            <a:spLocks noGrp="1"/>
          </p:cNvSpPr>
          <p:nvPr>
            <p:ph type="sldNum" sz="quarter" idx="10"/>
          </p:nvPr>
        </p:nvSpPr>
        <p:spPr/>
        <p:txBody>
          <a:bodyPr/>
          <a:lstStyle/>
          <a:p>
            <a:fld id="{482D9352-DC75-8741-AA82-A38EF0865BE1}"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General – ETS @ </a:t>
            </a:r>
            <a:r>
              <a:rPr lang="en-US" sz="2400" dirty="0" err="1" smtClean="0"/>
              <a:t>Prometric</a:t>
            </a:r>
            <a:r>
              <a:rPr lang="en-US" sz="2400" dirty="0" smtClean="0"/>
              <a:t> $160</a:t>
            </a:r>
          </a:p>
          <a:p>
            <a:pPr lvl="1"/>
            <a:r>
              <a:rPr lang="en-US" sz="1800" dirty="0" smtClean="0"/>
              <a:t>Format:  </a:t>
            </a:r>
          </a:p>
          <a:p>
            <a:pPr lvl="2"/>
            <a:r>
              <a:rPr lang="en-US" sz="1800" dirty="0" smtClean="0"/>
              <a:t>6 sections with diff timing</a:t>
            </a:r>
          </a:p>
          <a:p>
            <a:pPr marL="914400" lvl="2" indent="0">
              <a:buNone/>
            </a:pPr>
            <a:endParaRPr lang="en-US" sz="1800" dirty="0" smtClean="0"/>
          </a:p>
          <a:p>
            <a:pPr lvl="1"/>
            <a:r>
              <a:rPr lang="en-US" sz="1800" dirty="0" smtClean="0"/>
              <a:t>Scoring</a:t>
            </a:r>
          </a:p>
          <a:p>
            <a:pPr lvl="2"/>
            <a:r>
              <a:rPr lang="en-US" sz="1800" dirty="0" smtClean="0"/>
              <a:t>math score ranging between 130 and 170 in one point increments</a:t>
            </a:r>
          </a:p>
          <a:p>
            <a:pPr lvl="2"/>
            <a:r>
              <a:rPr lang="en-US" sz="1800" dirty="0" smtClean="0"/>
              <a:t>verbal score ranging between 130 and 170 in one point increments</a:t>
            </a:r>
          </a:p>
          <a:p>
            <a:pPr lvl="2"/>
            <a:r>
              <a:rPr lang="en-US" sz="1800" dirty="0" smtClean="0"/>
              <a:t>writing score on a 1- 6 scale</a:t>
            </a:r>
          </a:p>
          <a:p>
            <a:pPr marL="914400" lvl="2" indent="0">
              <a:buNone/>
            </a:pPr>
            <a:endParaRPr lang="en-US" sz="1800" dirty="0" smtClean="0"/>
          </a:p>
          <a:p>
            <a:pPr lvl="1"/>
            <a:r>
              <a:rPr lang="en-US" sz="1800" dirty="0" smtClean="0"/>
              <a:t>Skip Questions:  mark a question and return to it later</a:t>
            </a:r>
          </a:p>
          <a:p>
            <a:pPr marL="457200" lvl="1" indent="0">
              <a:buNone/>
            </a:pPr>
            <a:endParaRPr lang="en-US" sz="1800" dirty="0" smtClean="0"/>
          </a:p>
          <a:p>
            <a:pPr lvl="1"/>
            <a:r>
              <a:rPr lang="en-US" sz="1800" dirty="0" smtClean="0"/>
              <a:t>The most notable</a:t>
            </a:r>
          </a:p>
          <a:p>
            <a:pPr lvl="2"/>
            <a:r>
              <a:rPr lang="en-US" sz="1800" dirty="0" smtClean="0"/>
              <a:t>no longer be purely Computer Adaptive</a:t>
            </a:r>
          </a:p>
          <a:p>
            <a:pPr lvl="2"/>
            <a:r>
              <a:rPr lang="en-US" sz="1800" dirty="0" smtClean="0"/>
              <a:t>will have Computer-Based components</a:t>
            </a:r>
          </a:p>
          <a:p>
            <a:pPr eaLnBrk="1" hangingPunct="1"/>
            <a:r>
              <a:rPr lang="en-US" b="0" dirty="0" smtClean="0"/>
              <a:t>Multi-Stage Test (MST)</a:t>
            </a:r>
          </a:p>
          <a:p>
            <a:pPr eaLnBrk="1" hangingPunct="1"/>
            <a:r>
              <a:rPr lang="en-US" b="0" dirty="0" smtClean="0"/>
              <a:t>3.17 hours of testing</a:t>
            </a:r>
          </a:p>
          <a:p>
            <a:pPr eaLnBrk="1" hangingPunct="1"/>
            <a:r>
              <a:rPr lang="en-US" b="0" dirty="0" smtClean="0"/>
              <a:t>Can skip, return to questions, and changing responses</a:t>
            </a:r>
          </a:p>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26</a:t>
            </a:fld>
            <a:endParaRPr lang="en-US" dirty="0"/>
          </a:p>
        </p:txBody>
      </p:sp>
    </p:spTree>
    <p:extLst>
      <p:ext uri="{BB962C8B-B14F-4D97-AF65-F5344CB8AC3E}">
        <p14:creationId xmlns:p14="http://schemas.microsoft.com/office/powerpoint/2010/main" val="163465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Analytic</a:t>
            </a:r>
          </a:p>
          <a:p>
            <a:pPr lvl="0"/>
            <a:r>
              <a:rPr lang="en-US" sz="1200" dirty="0" smtClean="0"/>
              <a:t>Timing: Both essays will now be 30 minutes. </a:t>
            </a:r>
          </a:p>
          <a:p>
            <a:pPr lvl="0"/>
            <a:r>
              <a:rPr lang="en-US" sz="1200" dirty="0" smtClean="0"/>
              <a:t>Issue: Students will be given more specific assignments for how they should respond to the issue given. </a:t>
            </a:r>
          </a:p>
          <a:p>
            <a:pPr lvl="0"/>
            <a:r>
              <a:rPr lang="en-US" sz="1200" dirty="0" smtClean="0"/>
              <a:t>Argument: Students will be given more specific assignments for how to analyze the argument. These could include identifying assumptions, strengthening the argument, formulating questions based upon the argument, and others.</a:t>
            </a:r>
          </a:p>
          <a:p>
            <a:endParaRPr lang="en-US" sz="1200" dirty="0" smtClean="0"/>
          </a:p>
          <a:p>
            <a:r>
              <a:rPr lang="en-US" sz="1200" dirty="0" smtClean="0"/>
              <a:t>Quantitative</a:t>
            </a:r>
          </a:p>
          <a:p>
            <a:pPr lvl="0"/>
            <a:r>
              <a:rPr lang="en-US" sz="1200" dirty="0" smtClean="0"/>
              <a:t>Calculator: Students will be given the option to activate and use an on-screen calculator. </a:t>
            </a:r>
          </a:p>
          <a:p>
            <a:pPr lvl="0"/>
            <a:r>
              <a:rPr lang="en-US" sz="1200" dirty="0" smtClean="0"/>
              <a:t>Numeric Entry:  This is a new question type in which students must generate their own answer rather than selecting from multiple choices. </a:t>
            </a:r>
          </a:p>
          <a:p>
            <a:pPr lvl="0"/>
            <a:r>
              <a:rPr lang="en-US" sz="1200" dirty="0" smtClean="0"/>
              <a:t>Select Multiple Answers:  These will be similar to multiple choice questions but students will be asked to select multiple correct answer choices. </a:t>
            </a:r>
          </a:p>
          <a:p>
            <a:pPr lvl="0"/>
            <a:r>
              <a:rPr lang="en-US" sz="1200" dirty="0" smtClean="0"/>
              <a:t>Charts/Graphs/Tables:  A greater percentage of quantitative questions will be based upon charts, tables, or graphs.  </a:t>
            </a:r>
          </a:p>
          <a:p>
            <a:pPr lvl="0"/>
            <a:r>
              <a:rPr lang="en-US" sz="1200" dirty="0" smtClean="0"/>
              <a:t>Geometry is to be de-emphasized in favor of more data analysis. </a:t>
            </a:r>
          </a:p>
          <a:p>
            <a:pPr lvl="0"/>
            <a:r>
              <a:rPr lang="en-US" sz="1200" dirty="0" smtClean="0"/>
              <a:t>Students will be asked more questions using real life scenarios.</a:t>
            </a:r>
          </a:p>
          <a:p>
            <a:endParaRPr lang="en-US" sz="1200" dirty="0" smtClean="0"/>
          </a:p>
          <a:p>
            <a:r>
              <a:rPr lang="en-US" sz="1200" dirty="0" smtClean="0"/>
              <a:t>General</a:t>
            </a:r>
          </a:p>
          <a:p>
            <a:pPr lvl="0"/>
            <a:r>
              <a:rPr lang="en-US" sz="1200" dirty="0" smtClean="0"/>
              <a:t>Reading Comp:  Some reading comp questions will have more answer choices and students will be asked to select multiple correct answer choices. </a:t>
            </a:r>
          </a:p>
          <a:p>
            <a:pPr lvl="0"/>
            <a:r>
              <a:rPr lang="en-US" sz="1200" dirty="0" smtClean="0"/>
              <a:t>Reading Comp:  A new question type asks students to select a sentence in the passage that answers or supports the answer to a given question. </a:t>
            </a:r>
          </a:p>
          <a:p>
            <a:pPr lvl="0"/>
            <a:r>
              <a:rPr lang="en-US" sz="1200" dirty="0" smtClean="0"/>
              <a:t>Sentence Comp:  Text completions are a new sentence completion question format.  Students will be given three answer choices for two or three blanks and must answer all blanks correctly to get credit for the question. </a:t>
            </a:r>
          </a:p>
          <a:p>
            <a:pPr lvl="0"/>
            <a:r>
              <a:rPr lang="en-US" sz="1200" dirty="0" smtClean="0"/>
              <a:t>Sentence Equivalence:  These are much like sentence completions but students will be asked to select one or more equivalent words or phrases to complete a sentence but keep the meaning the same.  </a:t>
            </a:r>
          </a:p>
          <a:p>
            <a:pPr lvl="0"/>
            <a:r>
              <a:rPr lang="en-US" sz="1200" dirty="0" smtClean="0"/>
              <a:t>Analogies and antonyms are gone.</a:t>
            </a:r>
          </a:p>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27</a:t>
            </a:fld>
            <a:endParaRPr lang="en-US" dirty="0"/>
          </a:p>
        </p:txBody>
      </p:sp>
    </p:spTree>
    <p:extLst>
      <p:ext uri="{BB962C8B-B14F-4D97-AF65-F5344CB8AC3E}">
        <p14:creationId xmlns:p14="http://schemas.microsoft.com/office/powerpoint/2010/main" val="282134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Analytic</a:t>
            </a:r>
          </a:p>
          <a:p>
            <a:pPr lvl="0"/>
            <a:r>
              <a:rPr lang="en-US" sz="1200" dirty="0" smtClean="0"/>
              <a:t>Timing: Both essays will now be 30 minutes. </a:t>
            </a:r>
          </a:p>
          <a:p>
            <a:pPr lvl="0"/>
            <a:r>
              <a:rPr lang="en-US" sz="1200" dirty="0" smtClean="0"/>
              <a:t>Issue: Students will be given more specific assignments for how they should respond to the issue given. </a:t>
            </a:r>
          </a:p>
          <a:p>
            <a:pPr lvl="0"/>
            <a:r>
              <a:rPr lang="en-US" sz="1200" dirty="0" smtClean="0"/>
              <a:t>Argument: Students will be given more specific assignments for how to analyze the argument. These could include identifying assumptions, strengthening the argument, formulating questions based upon the argument, and others.</a:t>
            </a:r>
          </a:p>
          <a:p>
            <a:endParaRPr lang="en-US" sz="1200" dirty="0" smtClean="0"/>
          </a:p>
          <a:p>
            <a:r>
              <a:rPr lang="en-US" sz="1200" dirty="0" smtClean="0"/>
              <a:t>Quantitative</a:t>
            </a:r>
          </a:p>
          <a:p>
            <a:pPr lvl="0"/>
            <a:r>
              <a:rPr lang="en-US" sz="1200" dirty="0" smtClean="0"/>
              <a:t>Calculator: Students will be given the option to activate and use an on-screen calculator. </a:t>
            </a:r>
          </a:p>
          <a:p>
            <a:pPr lvl="0"/>
            <a:r>
              <a:rPr lang="en-US" sz="1200" dirty="0" smtClean="0"/>
              <a:t>Numeric Entry:  This is a new question type in which students must generate their own answer rather than selecting from multiple choices. </a:t>
            </a:r>
          </a:p>
          <a:p>
            <a:pPr lvl="0"/>
            <a:r>
              <a:rPr lang="en-US" sz="1200" dirty="0" smtClean="0"/>
              <a:t>Select Multiple Answers:  These will be similar to multiple choice questions but students will be asked to select multiple correct answer choices. </a:t>
            </a:r>
          </a:p>
          <a:p>
            <a:pPr lvl="0"/>
            <a:r>
              <a:rPr lang="en-US" sz="1200" dirty="0" smtClean="0"/>
              <a:t>Charts/Graphs/Tables:  A greater percentage of quantitative questions will be based upon charts, tables, or graphs.  </a:t>
            </a:r>
          </a:p>
          <a:p>
            <a:pPr lvl="0"/>
            <a:r>
              <a:rPr lang="en-US" sz="1200" dirty="0" smtClean="0"/>
              <a:t>Geometry is to be de-emphasized in favor of more data analysis. </a:t>
            </a:r>
          </a:p>
          <a:p>
            <a:pPr lvl="0"/>
            <a:r>
              <a:rPr lang="en-US" sz="1200" dirty="0" smtClean="0"/>
              <a:t>Students will be asked more questions using real life scenarios.</a:t>
            </a:r>
          </a:p>
          <a:p>
            <a:endParaRPr lang="en-US" sz="1200" dirty="0" smtClean="0"/>
          </a:p>
          <a:p>
            <a:r>
              <a:rPr lang="en-US" sz="1200" dirty="0" smtClean="0"/>
              <a:t>General</a:t>
            </a:r>
          </a:p>
          <a:p>
            <a:pPr lvl="0"/>
            <a:r>
              <a:rPr lang="en-US" sz="1200" dirty="0" smtClean="0"/>
              <a:t>Reading Comp:  Some reading comp questions will have more answer choices and students will be asked to select multiple correct answer choices. </a:t>
            </a:r>
          </a:p>
          <a:p>
            <a:pPr lvl="0"/>
            <a:r>
              <a:rPr lang="en-US" sz="1200" dirty="0" smtClean="0"/>
              <a:t>Reading Comp:  A new question type asks students to select a sentence in the passage that answers or supports the answer to a given question. </a:t>
            </a:r>
          </a:p>
          <a:p>
            <a:pPr lvl="0"/>
            <a:r>
              <a:rPr lang="en-US" sz="1200" dirty="0" smtClean="0"/>
              <a:t>Sentence Comp:  Text completions are a new sentence completion question format.  Students will be given three answer choices for two or three blanks and must answer all blanks correctly to get credit for the question. </a:t>
            </a:r>
          </a:p>
          <a:p>
            <a:pPr lvl="0"/>
            <a:r>
              <a:rPr lang="en-US" sz="1200" dirty="0" smtClean="0"/>
              <a:t>Sentence Equivalence:  These are much like sentence completions but students will be asked to select one or more equivalent words or phrases to complete a sentence but keep the meaning the same.  </a:t>
            </a:r>
          </a:p>
          <a:p>
            <a:pPr lvl="0"/>
            <a:r>
              <a:rPr lang="en-US" sz="1200" dirty="0" smtClean="0"/>
              <a:t>Analogies and antonyms are gone.</a:t>
            </a:r>
          </a:p>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28</a:t>
            </a:fld>
            <a:endParaRPr lang="en-US" dirty="0"/>
          </a:p>
        </p:txBody>
      </p:sp>
    </p:spTree>
    <p:extLst>
      <p:ext uri="{BB962C8B-B14F-4D97-AF65-F5344CB8AC3E}">
        <p14:creationId xmlns:p14="http://schemas.microsoft.com/office/powerpoint/2010/main" val="282134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Analytic</a:t>
            </a:r>
          </a:p>
          <a:p>
            <a:pPr lvl="0"/>
            <a:r>
              <a:rPr lang="en-US" sz="1200" dirty="0" smtClean="0"/>
              <a:t>Timing: Both essays will now be 30 minutes. </a:t>
            </a:r>
          </a:p>
          <a:p>
            <a:pPr lvl="0"/>
            <a:r>
              <a:rPr lang="en-US" sz="1200" dirty="0" smtClean="0"/>
              <a:t>Issue: Students will be given more specific assignments for how they should respond to the issue given. </a:t>
            </a:r>
          </a:p>
          <a:p>
            <a:pPr lvl="0"/>
            <a:r>
              <a:rPr lang="en-US" sz="1200" dirty="0" smtClean="0"/>
              <a:t>Argument: Students will be given more specific assignments for how to analyze the argument. These could include identifying assumptions, strengthening the argument, formulating questions based upon the argument, and others.</a:t>
            </a:r>
          </a:p>
          <a:p>
            <a:endParaRPr lang="en-US" sz="1200" dirty="0" smtClean="0"/>
          </a:p>
          <a:p>
            <a:r>
              <a:rPr lang="en-US" sz="1200" dirty="0" smtClean="0"/>
              <a:t>Quantitative</a:t>
            </a:r>
          </a:p>
          <a:p>
            <a:pPr lvl="0"/>
            <a:r>
              <a:rPr lang="en-US" sz="1200" dirty="0" smtClean="0"/>
              <a:t>Calculator: Students will be given the option to activate and use an on-screen calculator. </a:t>
            </a:r>
          </a:p>
          <a:p>
            <a:pPr lvl="0"/>
            <a:r>
              <a:rPr lang="en-US" sz="1200" dirty="0" smtClean="0"/>
              <a:t>Numeric Entry:  This is a new question type in which students must generate their own answer rather than selecting from multiple choices. </a:t>
            </a:r>
          </a:p>
          <a:p>
            <a:pPr lvl="0"/>
            <a:r>
              <a:rPr lang="en-US" sz="1200" dirty="0" smtClean="0"/>
              <a:t>Select Multiple Answers:  These will be similar to multiple choice questions but students will be asked to select multiple correct answer choices. </a:t>
            </a:r>
          </a:p>
          <a:p>
            <a:pPr lvl="0"/>
            <a:r>
              <a:rPr lang="en-US" sz="1200" dirty="0" smtClean="0"/>
              <a:t>Charts/Graphs/Tables:  A greater percentage of quantitative questions will be based upon charts, tables, or graphs.  </a:t>
            </a:r>
          </a:p>
          <a:p>
            <a:pPr lvl="0"/>
            <a:r>
              <a:rPr lang="en-US" sz="1200" dirty="0" smtClean="0"/>
              <a:t>Geometry is to be de-emphasized in favor of more data analysis. </a:t>
            </a:r>
          </a:p>
          <a:p>
            <a:pPr lvl="0"/>
            <a:r>
              <a:rPr lang="en-US" sz="1200" dirty="0" smtClean="0"/>
              <a:t>Students will be asked more questions using real life scenarios.</a:t>
            </a:r>
          </a:p>
          <a:p>
            <a:endParaRPr lang="en-US" sz="1200" dirty="0" smtClean="0"/>
          </a:p>
          <a:p>
            <a:r>
              <a:rPr lang="en-US" sz="1200" dirty="0" smtClean="0"/>
              <a:t>General</a:t>
            </a:r>
          </a:p>
          <a:p>
            <a:pPr lvl="0"/>
            <a:r>
              <a:rPr lang="en-US" sz="1200" dirty="0" smtClean="0"/>
              <a:t>Reading Comp:  Some reading comp questions will have more answer choices and students will be asked to select multiple correct answer choices. </a:t>
            </a:r>
          </a:p>
          <a:p>
            <a:pPr lvl="0"/>
            <a:r>
              <a:rPr lang="en-US" sz="1200" dirty="0" smtClean="0"/>
              <a:t>Reading Comp:  A new question type asks students to select a sentence in the passage that answers or supports the answer to a given question. </a:t>
            </a:r>
          </a:p>
          <a:p>
            <a:pPr lvl="0"/>
            <a:r>
              <a:rPr lang="en-US" sz="1200" dirty="0" smtClean="0"/>
              <a:t>Sentence Comp:  Text completions are a new sentence completion question format.  Students will be given three answer choices for two or three blanks and must answer all blanks correctly to get credit for the question. </a:t>
            </a:r>
          </a:p>
          <a:p>
            <a:pPr lvl="0"/>
            <a:r>
              <a:rPr lang="en-US" sz="1200" dirty="0" smtClean="0"/>
              <a:t>Sentence Equivalence:  These are much like sentence completions but students will be asked to select one or more equivalent words or phrases to complete a sentence but keep the meaning the same.  </a:t>
            </a:r>
          </a:p>
          <a:p>
            <a:pPr lvl="0"/>
            <a:r>
              <a:rPr lang="en-US" sz="1200" dirty="0" smtClean="0"/>
              <a:t>Analogies and antonyms are gone.</a:t>
            </a:r>
          </a:p>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29</a:t>
            </a:fld>
            <a:endParaRPr lang="en-US" dirty="0"/>
          </a:p>
        </p:txBody>
      </p:sp>
    </p:spTree>
    <p:extLst>
      <p:ext uri="{BB962C8B-B14F-4D97-AF65-F5344CB8AC3E}">
        <p14:creationId xmlns:p14="http://schemas.microsoft.com/office/powerpoint/2010/main" val="282134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35</a:t>
            </a:fld>
            <a:endParaRPr lang="en-US" dirty="0"/>
          </a:p>
        </p:txBody>
      </p:sp>
    </p:spTree>
    <p:extLst>
      <p:ext uri="{BB962C8B-B14F-4D97-AF65-F5344CB8AC3E}">
        <p14:creationId xmlns:p14="http://schemas.microsoft.com/office/powerpoint/2010/main" val="244960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emotion</a:t>
            </a:r>
          </a:p>
          <a:p>
            <a:endParaRPr lang="en-US" dirty="0" smtClean="0"/>
          </a:p>
          <a:p>
            <a:r>
              <a:rPr lang="en-US" dirty="0" smtClean="0"/>
              <a:t>stinks</a:t>
            </a:r>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42</a:t>
            </a:fld>
            <a:endParaRPr lang="en-US" dirty="0"/>
          </a:p>
        </p:txBody>
      </p:sp>
    </p:spTree>
    <p:extLst>
      <p:ext uri="{BB962C8B-B14F-4D97-AF65-F5344CB8AC3E}">
        <p14:creationId xmlns:p14="http://schemas.microsoft.com/office/powerpoint/2010/main" val="286785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3</a:t>
            </a:fld>
            <a:endParaRPr lang="en-US" dirty="0"/>
          </a:p>
        </p:txBody>
      </p:sp>
    </p:spTree>
    <p:extLst>
      <p:ext uri="{BB962C8B-B14F-4D97-AF65-F5344CB8AC3E}">
        <p14:creationId xmlns:p14="http://schemas.microsoft.com/office/powerpoint/2010/main" val="2954166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first is an apples to apples comparison.  Applicants come in all shapes and sizes, experience varies, how do you compare transcripts from different schools, etc.  This is the only element of the applications that all prospects will have in common.  In that sense, it doesn’t matter that much what’s being tested, as long as it displays a difference and everyone sees the same thing.</a:t>
            </a:r>
          </a:p>
        </p:txBody>
      </p:sp>
      <p:sp>
        <p:nvSpPr>
          <p:cNvPr id="22531"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642494FD-DA92-4D4F-A8C7-EB7AFAEA2E21}" type="slidenum">
              <a:rPr lang="en-US" sz="1200">
                <a:latin typeface="Garamond" pitchFamily="18" charset="0"/>
              </a:rPr>
              <a:pPr algn="r"/>
              <a:t>43</a:t>
            </a:fld>
            <a:endParaRPr lang="en-US" sz="1200">
              <a:latin typeface="Garamond"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some cases</a:t>
            </a:r>
          </a:p>
        </p:txBody>
      </p:sp>
      <p:sp>
        <p:nvSpPr>
          <p:cNvPr id="26627"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036C40F2-A542-47E2-94CA-1F9271B1C64F}" type="slidenum">
              <a:rPr lang="en-US" sz="1200">
                <a:latin typeface="Garamond" pitchFamily="18" charset="0"/>
              </a:rPr>
              <a:pPr algn="r"/>
              <a:t>44</a:t>
            </a:fld>
            <a:endParaRPr lang="en-US" sz="1200">
              <a:latin typeface="Garamond"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AAMC $240</a:t>
            </a:r>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45</a:t>
            </a:fld>
            <a:endParaRPr lang="en-US" dirty="0"/>
          </a:p>
        </p:txBody>
      </p:sp>
    </p:spTree>
    <p:extLst>
      <p:ext uri="{BB962C8B-B14F-4D97-AF65-F5344CB8AC3E}">
        <p14:creationId xmlns:p14="http://schemas.microsoft.com/office/powerpoint/2010/main" val="3954109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some cases</a:t>
            </a:r>
          </a:p>
        </p:txBody>
      </p:sp>
      <p:sp>
        <p:nvSpPr>
          <p:cNvPr id="26627"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036C40F2-A542-47E2-94CA-1F9271B1C64F}" type="slidenum">
              <a:rPr lang="en-US" sz="1200">
                <a:latin typeface="Garamond" pitchFamily="18" charset="0"/>
              </a:rPr>
              <a:pPr algn="r"/>
              <a:t>46</a:t>
            </a:fld>
            <a:endParaRPr lang="en-US" sz="1200">
              <a:latin typeface="Garamond"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51</a:t>
            </a:fld>
            <a:endParaRPr lang="en-US" dirty="0"/>
          </a:p>
        </p:txBody>
      </p:sp>
    </p:spTree>
    <p:extLst>
      <p:ext uri="{BB962C8B-B14F-4D97-AF65-F5344CB8AC3E}">
        <p14:creationId xmlns:p14="http://schemas.microsoft.com/office/powerpoint/2010/main" val="1117422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student took the test in order and ran out of time.</a:t>
            </a:r>
            <a:r>
              <a:rPr lang="en-US" baseline="0" dirty="0" smtClean="0"/>
              <a:t>  Questions 19 and 20 however, might have been easy.</a:t>
            </a:r>
            <a:endParaRPr lang="en-US" dirty="0"/>
          </a:p>
        </p:txBody>
      </p:sp>
      <p:sp>
        <p:nvSpPr>
          <p:cNvPr id="4" name="Slide Number Placeholder 3"/>
          <p:cNvSpPr>
            <a:spLocks noGrp="1"/>
          </p:cNvSpPr>
          <p:nvPr>
            <p:ph type="sldNum" sz="quarter" idx="10"/>
          </p:nvPr>
        </p:nvSpPr>
        <p:spPr/>
        <p:txBody>
          <a:bodyPr/>
          <a:lstStyle/>
          <a:p>
            <a:fld id="{DC732E1D-D30F-674A-ACBA-8B035F32994A}" type="slidenum">
              <a:rPr lang="en-US" smtClean="0"/>
              <a:t>52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Could someone read</a:t>
            </a:r>
            <a:r>
              <a:rPr lang="en-US" baseline="0" dirty="0" smtClean="0"/>
              <a:t> this out loud for me please.  </a:t>
            </a:r>
          </a:p>
          <a:p>
            <a:r>
              <a:rPr lang="en-US" baseline="0" dirty="0" smtClean="0"/>
              <a:t>So this is the point that we just talked about.  Within a section, you are in control and you should be taking the test in the order that works for you.</a:t>
            </a:r>
          </a:p>
          <a:p>
            <a:r>
              <a:rPr lang="en-US" baseline="0" dirty="0" smtClean="0"/>
              <a:t>Now I want everyone to take a moment and count the number of times the word “the” shows up in this paragraph.</a:t>
            </a:r>
          </a:p>
          <a:p>
            <a:endParaRPr lang="en-US" baseline="0" dirty="0" smtClean="0"/>
          </a:p>
          <a:p>
            <a:r>
              <a:rPr lang="en-US" baseline="0" dirty="0" smtClean="0"/>
              <a:t>Let me see a show of hands.  How many people count 8? 9? 10? Anyone higher than 10?  </a:t>
            </a:r>
          </a:p>
          <a:p>
            <a:endParaRPr lang="en-US" baseline="0" dirty="0" smtClean="0"/>
          </a:p>
          <a:p>
            <a:r>
              <a:rPr lang="en-US" baseline="0" dirty="0" smtClean="0"/>
              <a:t>Over a four hour test you are going to make some reading errors.  Once you see a problem wrong it is impossible to un-see it and see it right.  When that happens you end up getting stuck on a problem for four minutes and you get it wrong….</a:t>
            </a:r>
          </a:p>
          <a:p>
            <a:r>
              <a:rPr lang="en-US" baseline="0" dirty="0" smtClean="0"/>
              <a:t>[describe how Skip and Come Back works]</a:t>
            </a:r>
          </a:p>
          <a:p>
            <a:endParaRPr lang="en-US" dirty="0"/>
          </a:p>
        </p:txBody>
      </p:sp>
      <p:sp>
        <p:nvSpPr>
          <p:cNvPr id="4" name="Slide Number Placeholder 3"/>
          <p:cNvSpPr>
            <a:spLocks noGrp="1"/>
          </p:cNvSpPr>
          <p:nvPr>
            <p:ph type="sldNum" sz="quarter" idx="10"/>
          </p:nvPr>
        </p:nvSpPr>
        <p:spPr/>
        <p:txBody>
          <a:bodyPr/>
          <a:lstStyle/>
          <a:p>
            <a:fld id="{DC732E1D-D30F-674A-ACBA-8B035F32994A}" type="slidenum">
              <a:rPr lang="en-US" smtClean="0"/>
              <a:t>53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take a look at a student’s Score Report</a:t>
            </a:r>
            <a:r>
              <a:rPr lang="en-US" dirty="0" smtClean="0"/>
              <a:t> </a:t>
            </a:r>
            <a:endParaRPr lang="en-US" dirty="0"/>
          </a:p>
        </p:txBody>
      </p:sp>
      <p:sp>
        <p:nvSpPr>
          <p:cNvPr id="4" name="Slide Number Placeholder 3"/>
          <p:cNvSpPr>
            <a:spLocks noGrp="1"/>
          </p:cNvSpPr>
          <p:nvPr>
            <p:ph type="sldNum" sz="quarter" idx="10"/>
          </p:nvPr>
        </p:nvSpPr>
        <p:spPr/>
        <p:txBody>
          <a:bodyPr/>
          <a:lstStyle/>
          <a:p>
            <a:fld id="{DC732E1D-D30F-674A-ACBA-8B035F32994A}" type="slidenum">
              <a:rPr lang="en-US" smtClean="0"/>
              <a:t>64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65</a:t>
            </a:fld>
            <a:endParaRPr lang="en-US" dirty="0"/>
          </a:p>
        </p:txBody>
      </p:sp>
    </p:spTree>
    <p:extLst>
      <p:ext uri="{BB962C8B-B14F-4D97-AF65-F5344CB8AC3E}">
        <p14:creationId xmlns:p14="http://schemas.microsoft.com/office/powerpoint/2010/main" val="1384710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69</a:t>
            </a:fld>
            <a:endParaRPr lang="en-US" dirty="0"/>
          </a:p>
        </p:txBody>
      </p:sp>
    </p:spTree>
    <p:extLst>
      <p:ext uri="{BB962C8B-B14F-4D97-AF65-F5344CB8AC3E}">
        <p14:creationId xmlns:p14="http://schemas.microsoft.com/office/powerpoint/2010/main" val="39310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8C1F1FF-019E-1E44-B013-FEB110681E09}" type="slidenum">
              <a:rPr lang="en-US"/>
              <a:pPr/>
              <a:t>8</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fontScale="92500" lnSpcReduction="10000"/>
          </a:bodyPr>
          <a:lstStyle/>
          <a:p>
            <a:pPr lvl="0"/>
            <a:r>
              <a:rPr lang="en-US" sz="1200" b="1" kern="1200" dirty="0" smtClean="0">
                <a:solidFill>
                  <a:schemeClr val="tx1"/>
                </a:solidFill>
                <a:effectLst/>
                <a:latin typeface="Calibri" pitchFamily="34" charset="0"/>
                <a:ea typeface="+mn-ea"/>
                <a:cs typeface="+mn-cs"/>
              </a:rPr>
              <a:t>Undergrad Degree + Masters Degree = More Money</a:t>
            </a:r>
            <a:endParaRPr lang="en-US" sz="1800" kern="1200" dirty="0" smtClean="0">
              <a:solidFill>
                <a:schemeClr val="tx1"/>
              </a:solidFill>
              <a:effectLst/>
              <a:latin typeface="Calibri" pitchFamily="34" charset="0"/>
              <a:ea typeface="+mn-ea"/>
              <a:cs typeface="+mn-cs"/>
            </a:endParaRPr>
          </a:p>
          <a:p>
            <a:pPr lvl="1"/>
            <a:r>
              <a:rPr lang="en-US" sz="1200" b="1" kern="1200" dirty="0" smtClean="0">
                <a:solidFill>
                  <a:schemeClr val="tx1"/>
                </a:solidFill>
                <a:effectLst/>
                <a:latin typeface="Calibri" pitchFamily="34" charset="0"/>
                <a:ea typeface="+mn-ea"/>
                <a:cs typeface="+mn-cs"/>
              </a:rPr>
              <a:t>More education a person has, the higher her salary is likely to be.  </a:t>
            </a:r>
            <a:r>
              <a:rPr lang="en-US" sz="1200" kern="1200" dirty="0" smtClean="0">
                <a:solidFill>
                  <a:schemeClr val="tx1"/>
                </a:solidFill>
                <a:effectLst/>
                <a:latin typeface="Calibri" pitchFamily="34" charset="0"/>
                <a:ea typeface="+mn-ea"/>
                <a:cs typeface="+mn-cs"/>
              </a:rPr>
              <a:t>A recently released report from the Census Bureau Report came out with some pretty staggering numbers. </a:t>
            </a:r>
            <a:endParaRPr lang="en-US" sz="1800" kern="1200" dirty="0" smtClean="0">
              <a:solidFill>
                <a:schemeClr val="tx1"/>
              </a:solidFill>
              <a:effectLst/>
              <a:latin typeface="Calibri" pitchFamily="34" charset="0"/>
              <a:ea typeface="+mn-ea"/>
              <a:cs typeface="+mn-cs"/>
            </a:endParaRPr>
          </a:p>
          <a:p>
            <a:pPr lvl="1"/>
            <a:r>
              <a:rPr lang="en-US" sz="1200" b="1" kern="1200" dirty="0" smtClean="0">
                <a:solidFill>
                  <a:schemeClr val="tx1"/>
                </a:solidFill>
                <a:effectLst/>
                <a:latin typeface="Calibri" pitchFamily="34" charset="0"/>
                <a:ea typeface="+mn-ea"/>
                <a:cs typeface="+mn-cs"/>
              </a:rPr>
              <a:t>Average lifetime earnings</a:t>
            </a:r>
            <a:r>
              <a:rPr lang="en-US" sz="1200" kern="1200" dirty="0" smtClean="0">
                <a:solidFill>
                  <a:schemeClr val="tx1"/>
                </a:solidFill>
                <a:effectLst/>
                <a:latin typeface="Calibri" pitchFamily="34" charset="0"/>
                <a:ea typeface="+mn-ea"/>
                <a:cs typeface="+mn-cs"/>
              </a:rPr>
              <a:t> (during the entirety of one's working life, working full-time, year-round) </a:t>
            </a:r>
            <a:endParaRPr lang="en-US" sz="1800" kern="1200" dirty="0" smtClean="0">
              <a:solidFill>
                <a:schemeClr val="tx1"/>
              </a:solidFill>
              <a:effectLst/>
              <a:latin typeface="Calibri" pitchFamily="34" charset="0"/>
              <a:ea typeface="+mn-ea"/>
              <a:cs typeface="+mn-cs"/>
            </a:endParaRPr>
          </a:p>
          <a:p>
            <a:pPr lvl="2"/>
            <a:r>
              <a:rPr lang="en-US" sz="1200" kern="1200" dirty="0" smtClean="0">
                <a:solidFill>
                  <a:schemeClr val="tx1"/>
                </a:solidFill>
                <a:effectLst/>
                <a:latin typeface="Calibri" pitchFamily="34" charset="0"/>
                <a:ea typeface="+mn-ea"/>
                <a:cs typeface="+mn-cs"/>
              </a:rPr>
              <a:t>High school education - $1.2 million</a:t>
            </a:r>
            <a:endParaRPr lang="en-US" sz="1800" kern="1200" dirty="0" smtClean="0">
              <a:solidFill>
                <a:schemeClr val="tx1"/>
              </a:solidFill>
              <a:effectLst/>
              <a:latin typeface="Calibri" pitchFamily="34" charset="0"/>
              <a:ea typeface="+mn-ea"/>
              <a:cs typeface="+mn-cs"/>
            </a:endParaRPr>
          </a:p>
          <a:p>
            <a:pPr lvl="2"/>
            <a:r>
              <a:rPr lang="en-US" sz="1200" kern="1200" dirty="0" smtClean="0">
                <a:solidFill>
                  <a:schemeClr val="tx1"/>
                </a:solidFill>
                <a:effectLst/>
                <a:latin typeface="Calibri" pitchFamily="34" charset="0"/>
                <a:ea typeface="+mn-ea"/>
                <a:cs typeface="+mn-cs"/>
              </a:rPr>
              <a:t>Four-year college degree - $2.1 million </a:t>
            </a:r>
            <a:endParaRPr lang="en-US" sz="1800" kern="1200" dirty="0" smtClean="0">
              <a:solidFill>
                <a:schemeClr val="tx1"/>
              </a:solidFill>
              <a:effectLst/>
              <a:latin typeface="Calibri" pitchFamily="34" charset="0"/>
              <a:ea typeface="+mn-ea"/>
              <a:cs typeface="+mn-cs"/>
            </a:endParaRPr>
          </a:p>
          <a:p>
            <a:pPr lvl="2"/>
            <a:r>
              <a:rPr lang="en-US" sz="1200" kern="1200" dirty="0" smtClean="0">
                <a:solidFill>
                  <a:schemeClr val="tx1"/>
                </a:solidFill>
                <a:effectLst/>
                <a:latin typeface="Calibri" pitchFamily="34" charset="0"/>
                <a:ea typeface="+mn-ea"/>
                <a:cs typeface="+mn-cs"/>
              </a:rPr>
              <a:t>Professional degrees - $4.4 million. </a:t>
            </a:r>
            <a:endParaRPr lang="en-US" sz="1800" kern="1200" dirty="0" smtClean="0">
              <a:solidFill>
                <a:schemeClr val="tx1"/>
              </a:solidFill>
              <a:effectLst/>
              <a:latin typeface="Calibri" pitchFamily="34" charset="0"/>
              <a:ea typeface="+mn-ea"/>
              <a:cs typeface="+mn-cs"/>
            </a:endParaRPr>
          </a:p>
          <a:p>
            <a:pPr lvl="2"/>
            <a:r>
              <a:rPr lang="en-US" sz="1200" kern="1200" dirty="0" smtClean="0">
                <a:solidFill>
                  <a:schemeClr val="tx1"/>
                </a:solidFill>
                <a:effectLst/>
                <a:latin typeface="Calibri" pitchFamily="34" charset="0"/>
                <a:ea typeface="+mn-ea"/>
                <a:cs typeface="+mn-cs"/>
              </a:rPr>
              <a:t>Add to this the fact that economic downturns tend to hit lower-income people the hardest as lower-paying jobs are typically cut at a faster rate than management positions</a:t>
            </a:r>
            <a:endParaRPr lang="en-US" sz="1800" kern="1200" dirty="0" smtClean="0">
              <a:solidFill>
                <a:schemeClr val="tx1"/>
              </a:solidFill>
              <a:effectLst/>
              <a:latin typeface="Calibri" pitchFamily="34" charset="0"/>
              <a:ea typeface="+mn-ea"/>
              <a:cs typeface="+mn-cs"/>
            </a:endParaRPr>
          </a:p>
          <a:p>
            <a:pPr eaLnBrk="1" hangingPunct="1">
              <a:lnSpc>
                <a:spcPct val="90000"/>
              </a:lnSpc>
            </a:pPr>
            <a:endParaRPr lang="en-US" sz="900" dirty="0">
              <a:latin typeface="Times New Roman" pitchFamily="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E8531-1395-4B6F-BF80-670A500AFDE8}" type="slidenum">
              <a:rPr lang="en-US"/>
              <a:pPr/>
              <a:t>70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lnSpc>
                <a:spcPct val="80000"/>
              </a:lnSpc>
            </a:pPr>
            <a:endParaRPr lang="en-US" sz="8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E8531-1395-4B6F-BF80-670A500AFDE8}" type="slidenum">
              <a:rPr lang="en-US"/>
              <a:pPr/>
              <a:t>71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lnSpc>
                <a:spcPct val="80000"/>
              </a:lnSpc>
            </a:pPr>
            <a:r>
              <a:rPr lang="en-US" sz="800" b="1" i="1" dirty="0" smtClean="0"/>
              <a:t>When </a:t>
            </a:r>
            <a:r>
              <a:rPr lang="en-US" sz="800" b="1" i="1" dirty="0"/>
              <a:t>should the tests be taken? </a:t>
            </a:r>
            <a:endParaRPr lang="en-US" sz="800" dirty="0"/>
          </a:p>
          <a:p>
            <a:pPr>
              <a:lnSpc>
                <a:spcPct val="80000"/>
              </a:lnSpc>
            </a:pPr>
            <a:r>
              <a:rPr lang="en-US" sz="800" dirty="0"/>
              <a:t>It depends on when the student plans to apply to graduate school but a good rule of thumb is to finish before working seriously on applications.  Schools do not have a formula saying how many students they admit during the first round of admissions, the second round of admissions, etc., but apply early because schools don’t know until midway through the admissions process what the quality of the people applying will be. Your chances are better the earlier you apply. For many graduate schools then, it's best to try to take your exam by the end of Junior year or summer before Senior year/Fall). The GRE, GMAT and MCAT are all on computer are offered many times throughout the year so it should be easier to fit the exam within your time frame.  The LSAT is only offered 4 times per year.</a:t>
            </a:r>
            <a:endParaRPr lang="en-US" sz="800" b="1" dirty="0"/>
          </a:p>
          <a:p>
            <a:pPr>
              <a:lnSpc>
                <a:spcPct val="80000"/>
              </a:lnSpc>
            </a:pPr>
            <a:r>
              <a:rPr lang="en-US" sz="800" b="1" dirty="0"/>
              <a:t> </a:t>
            </a:r>
            <a:endParaRPr lang="en-US" sz="800" b="1" i="1" dirty="0"/>
          </a:p>
          <a:p>
            <a:pPr>
              <a:lnSpc>
                <a:spcPct val="80000"/>
              </a:lnSpc>
            </a:pPr>
            <a:r>
              <a:rPr lang="en-US" sz="800" b="1" i="1" dirty="0"/>
              <a:t>How many times can students retake the tests, and is there a downside to retaking them?</a:t>
            </a:r>
            <a:r>
              <a:rPr lang="en-US" sz="800" b="1" dirty="0"/>
              <a:t> </a:t>
            </a:r>
            <a:endParaRPr lang="en-US" sz="800" dirty="0"/>
          </a:p>
          <a:p>
            <a:pPr>
              <a:lnSpc>
                <a:spcPct val="80000"/>
              </a:lnSpc>
            </a:pPr>
            <a:r>
              <a:rPr lang="en-US" sz="800" dirty="0"/>
              <a:t>Students can take these exams multiple times --but, why would they want to? Ideally, students should take these exams once. But, in reality, most students will want to take these exams more frequently in order to improve their score but it is extremely important to find out how the school vies multiple scores. Every time a student takes the exam, each score shows up on his or her testing record. So, schools see every score. Sometimes schools will average the scores and sometimes take the highest score. Students really don't want to have a lot of test scores on their record especially if the student's scores don't change. Nearly 50% of all MCAT testers take the exam a second time and most of the time it was because they did not prepare properly the first time.</a:t>
            </a:r>
          </a:p>
          <a:p>
            <a:pPr>
              <a:lnSpc>
                <a:spcPct val="80000"/>
              </a:lnSpc>
            </a:pPr>
            <a:r>
              <a:rPr lang="en-US" sz="800" dirty="0"/>
              <a:t>  </a:t>
            </a:r>
            <a:endParaRPr lang="en-US" sz="800" b="1" i="1" dirty="0"/>
          </a:p>
          <a:p>
            <a:pPr>
              <a:lnSpc>
                <a:spcPct val="80000"/>
              </a:lnSpc>
            </a:pPr>
            <a:r>
              <a:rPr lang="en-US" sz="800" b="1" i="1" dirty="0"/>
              <a:t>How can students evaluate their test scores and see how they measure up in comparison to other test-takers? </a:t>
            </a:r>
            <a:endParaRPr lang="en-US" sz="800" dirty="0"/>
          </a:p>
          <a:p>
            <a:pPr>
              <a:lnSpc>
                <a:spcPct val="80000"/>
              </a:lnSpc>
            </a:pPr>
            <a:r>
              <a:rPr lang="en-US" sz="800" dirty="0"/>
              <a:t>There are averages posted for the exams. Students should also research on the internet the average scores of freshman accepted to the schools they want to attend. It’s a great benchmark, since the only reason to take entrance exams is to get into the grad school of your choice. </a:t>
            </a:r>
          </a:p>
          <a:p>
            <a:pPr>
              <a:lnSpc>
                <a:spcPct val="80000"/>
              </a:lnSpc>
            </a:pPr>
            <a:r>
              <a:rPr lang="en-US" sz="800" dirty="0"/>
              <a:t> </a:t>
            </a:r>
            <a:endParaRPr lang="en-US" sz="800" b="1" i="1" dirty="0"/>
          </a:p>
          <a:p>
            <a:pPr>
              <a:lnSpc>
                <a:spcPct val="80000"/>
              </a:lnSpc>
            </a:pPr>
            <a:r>
              <a:rPr lang="en-US" sz="800" b="1" i="1" dirty="0"/>
              <a:t>How important is it to prepare for these tests?</a:t>
            </a:r>
            <a:r>
              <a:rPr lang="en-US" sz="800" b="1" dirty="0"/>
              <a:t> </a:t>
            </a:r>
            <a:endParaRPr lang="en-US" sz="800" dirty="0"/>
          </a:p>
          <a:p>
            <a:pPr>
              <a:lnSpc>
                <a:spcPct val="80000"/>
              </a:lnSpc>
            </a:pPr>
            <a:r>
              <a:rPr lang="en-US" sz="800" dirty="0"/>
              <a:t>It depends on the type of school to which the student applies, what their current score is as well as their other factors (recommendations, </a:t>
            </a:r>
            <a:r>
              <a:rPr lang="en-US" sz="800" dirty="0" err="1"/>
              <a:t>extracurriculars</a:t>
            </a:r>
            <a:r>
              <a:rPr lang="en-US" sz="800" dirty="0"/>
              <a:t>, experience…).  Students should certainly do some level of preparation (when you know your starting score, it is easier to determine the method of prep) --whether by taking a free practice test, buying (and reading!) a preparation book, or by taking a preparation program (private tutoring, small group tutoring, courses, or online programs). </a:t>
            </a:r>
          </a:p>
          <a:p>
            <a:pPr>
              <a:lnSpc>
                <a:spcPct val="80000"/>
              </a:lnSpc>
            </a:pPr>
            <a:r>
              <a:rPr lang="en-US" sz="800" dirty="0"/>
              <a:t> </a:t>
            </a:r>
            <a:endParaRPr lang="en-US" sz="800" b="1" i="1" dirty="0"/>
          </a:p>
          <a:p>
            <a:pPr>
              <a:lnSpc>
                <a:spcPct val="80000"/>
              </a:lnSpc>
            </a:pPr>
            <a:r>
              <a:rPr lang="en-US" sz="800" b="1" i="1" dirty="0"/>
              <a:t>If a student does badly on these tests the first time around, by how many points can he/she hope to raise their score?</a:t>
            </a:r>
            <a:endParaRPr lang="en-US" sz="800" dirty="0"/>
          </a:p>
          <a:p>
            <a:pPr>
              <a:lnSpc>
                <a:spcPct val="80000"/>
              </a:lnSpc>
            </a:pPr>
            <a:r>
              <a:rPr lang="en-US" sz="800" dirty="0"/>
              <a:t>It really depends on where the student is starting (and if they prepped) and which test he is taking.  For the LSAT, an improvement of 7 points does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935938" y="4413640"/>
            <a:ext cx="5138526" cy="4185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8" tIns="48328" rIns="96658" bIns="48328"/>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course we have a system…</a:t>
            </a:r>
            <a:endParaRPr lang="en-US" dirty="0"/>
          </a:p>
        </p:txBody>
      </p:sp>
      <p:sp>
        <p:nvSpPr>
          <p:cNvPr id="4" name="Slide Number Placeholder 3"/>
          <p:cNvSpPr>
            <a:spLocks noGrp="1"/>
          </p:cNvSpPr>
          <p:nvPr>
            <p:ph type="sldNum" sz="quarter" idx="10"/>
          </p:nvPr>
        </p:nvSpPr>
        <p:spPr/>
        <p:txBody>
          <a:bodyPr/>
          <a:lstStyle/>
          <a:p>
            <a:fld id="{DC732E1D-D30F-674A-ACBA-8B035F32994A}" type="slidenum">
              <a:rPr lang="en-US" smtClean="0"/>
              <a:t>74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935938" y="4413640"/>
            <a:ext cx="5138526" cy="4185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8" tIns="48328" rIns="96658" bIns="48328"/>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r>
              <a:rPr lang="en-US"/>
              <a:t>Page </a:t>
            </a:r>
            <a:fld id="{3FE08926-F2EB-4C8F-84CE-1F8AF9463E4E}" type="slidenum">
              <a:rPr lang="en-US"/>
              <a:pPr/>
              <a:t>10</a:t>
            </a:fld>
            <a:endParaRPr lang="en-US"/>
          </a:p>
        </p:txBody>
      </p:sp>
      <p:sp>
        <p:nvSpPr>
          <p:cNvPr id="568322" name="Rectangle 7"/>
          <p:cNvSpPr txBox="1">
            <a:spLocks noGrp="1" noChangeArrowheads="1"/>
          </p:cNvSpPr>
          <p:nvPr/>
        </p:nvSpPr>
        <p:spPr bwMode="auto">
          <a:xfrm>
            <a:off x="3972257"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defTabSz="947738">
              <a:defRPr>
                <a:solidFill>
                  <a:schemeClr val="tx1"/>
                </a:solidFill>
                <a:latin typeface="Arial" pitchFamily="34" charset="0"/>
              </a:defRPr>
            </a:lvl1pPr>
            <a:lvl2pPr marL="769938" indent="-295275" defTabSz="947738">
              <a:defRPr>
                <a:solidFill>
                  <a:schemeClr val="tx1"/>
                </a:solidFill>
                <a:latin typeface="Arial" pitchFamily="34" charset="0"/>
              </a:defRPr>
            </a:lvl2pPr>
            <a:lvl3pPr marL="1185863" indent="-238125" defTabSz="947738">
              <a:defRPr>
                <a:solidFill>
                  <a:schemeClr val="tx1"/>
                </a:solidFill>
                <a:latin typeface="Arial" pitchFamily="34" charset="0"/>
              </a:defRPr>
            </a:lvl3pPr>
            <a:lvl4pPr marL="1660525" indent="-238125" defTabSz="947738">
              <a:defRPr>
                <a:solidFill>
                  <a:schemeClr val="tx1"/>
                </a:solidFill>
                <a:latin typeface="Arial" pitchFamily="34" charset="0"/>
              </a:defRPr>
            </a:lvl4pPr>
            <a:lvl5pPr marL="2133600" indent="-236538" defTabSz="947738">
              <a:defRPr>
                <a:solidFill>
                  <a:schemeClr val="tx1"/>
                </a:solidFill>
                <a:latin typeface="Arial" pitchFamily="34" charset="0"/>
              </a:defRPr>
            </a:lvl5pPr>
            <a:lvl6pPr marL="2590800" indent="-236538" defTabSz="947738" fontAlgn="base">
              <a:spcBef>
                <a:spcPct val="0"/>
              </a:spcBef>
              <a:spcAft>
                <a:spcPct val="0"/>
              </a:spcAft>
              <a:defRPr>
                <a:solidFill>
                  <a:schemeClr val="tx1"/>
                </a:solidFill>
                <a:latin typeface="Arial" pitchFamily="34" charset="0"/>
              </a:defRPr>
            </a:lvl6pPr>
            <a:lvl7pPr marL="3048000" indent="-236538" defTabSz="947738" fontAlgn="base">
              <a:spcBef>
                <a:spcPct val="0"/>
              </a:spcBef>
              <a:spcAft>
                <a:spcPct val="0"/>
              </a:spcAft>
              <a:defRPr>
                <a:solidFill>
                  <a:schemeClr val="tx1"/>
                </a:solidFill>
                <a:latin typeface="Arial" pitchFamily="34" charset="0"/>
              </a:defRPr>
            </a:lvl7pPr>
            <a:lvl8pPr marL="3505200" indent="-236538" defTabSz="947738" fontAlgn="base">
              <a:spcBef>
                <a:spcPct val="0"/>
              </a:spcBef>
              <a:spcAft>
                <a:spcPct val="0"/>
              </a:spcAft>
              <a:defRPr>
                <a:solidFill>
                  <a:schemeClr val="tx1"/>
                </a:solidFill>
                <a:latin typeface="Arial" pitchFamily="34" charset="0"/>
              </a:defRPr>
            </a:lvl8pPr>
            <a:lvl9pPr marL="3962400" indent="-236538" defTabSz="947738" fontAlgn="base">
              <a:spcBef>
                <a:spcPct val="0"/>
              </a:spcBef>
              <a:spcAft>
                <a:spcPct val="0"/>
              </a:spcAft>
              <a:defRPr>
                <a:solidFill>
                  <a:schemeClr val="tx1"/>
                </a:solidFill>
                <a:latin typeface="Arial" pitchFamily="34" charset="0"/>
              </a:defRPr>
            </a:lvl9pPr>
          </a:lstStyle>
          <a:p>
            <a:pPr algn="r" eaLnBrk="0" hangingPunct="0"/>
            <a:fld id="{E6A7BB4B-7415-4708-8319-CF8ED95EF957}" type="slidenum">
              <a:rPr lang="en-US" sz="1200">
                <a:latin typeface="Times" pitchFamily="18" charset="0"/>
              </a:rPr>
              <a:pPr algn="r" eaLnBrk="0" hangingPunct="0"/>
              <a:t>10</a:t>
            </a:fld>
            <a:endParaRPr lang="en-US" sz="1200">
              <a:latin typeface="Times" pitchFamily="18" charset="0"/>
            </a:endParaRPr>
          </a:p>
        </p:txBody>
      </p:sp>
      <p:sp>
        <p:nvSpPr>
          <p:cNvPr id="568323" name="Rectangle 2"/>
          <p:cNvSpPr>
            <a:spLocks noGrp="1" noRot="1" noChangeAspect="1" noChangeArrowheads="1" noTextEdit="1"/>
          </p:cNvSpPr>
          <p:nvPr>
            <p:ph type="sldImg"/>
          </p:nvPr>
        </p:nvSpPr>
        <p:spPr>
          <a:xfrm>
            <a:off x="1181100" y="696913"/>
            <a:ext cx="4648200" cy="3486150"/>
          </a:xfrm>
          <a:ln/>
        </p:spPr>
      </p:sp>
      <p:sp>
        <p:nvSpPr>
          <p:cNvPr id="568324" name="Rectangle 3"/>
          <p:cNvSpPr>
            <a:spLocks noGrp="1" noChangeArrowheads="1"/>
          </p:cNvSpPr>
          <p:nvPr>
            <p:ph type="body" idx="1"/>
          </p:nvPr>
        </p:nvSpPr>
        <p:spPr>
          <a:xfrm>
            <a:off x="935634" y="4416098"/>
            <a:ext cx="5139134" cy="4183995"/>
          </a:xfrm>
        </p:spPr>
        <p:txBody>
          <a:bodyPr lIns="91427" tIns="45713" rIns="91427" bIns="45713"/>
          <a:lstStyle/>
          <a:p>
            <a:pPr>
              <a:lnSpc>
                <a:spcPct val="80000"/>
              </a:lnSpc>
            </a:pPr>
            <a:r>
              <a:rPr lang="en-US" sz="800" dirty="0"/>
              <a:t>Students fall for the idea that there is link between where you go to school and how much money you make so they need a Big Name School </a:t>
            </a:r>
          </a:p>
          <a:p>
            <a:pPr>
              <a:lnSpc>
                <a:spcPct val="80000"/>
              </a:lnSpc>
            </a:pPr>
            <a:r>
              <a:rPr lang="en-US" sz="800" dirty="0"/>
              <a:t>Find the place that is right for you and you will be happier, plus it will be easier to get in!</a:t>
            </a:r>
          </a:p>
          <a:p>
            <a:pPr>
              <a:lnSpc>
                <a:spcPct val="80000"/>
              </a:lnSpc>
            </a:pPr>
            <a:r>
              <a:rPr lang="en-US" sz="800" dirty="0"/>
              <a:t>What r your preferences – small classes, close to home, tuition, major - pre-med, business?</a:t>
            </a:r>
          </a:p>
          <a:p>
            <a:pPr>
              <a:lnSpc>
                <a:spcPct val="80000"/>
              </a:lnSpc>
            </a:pPr>
            <a:endParaRPr lang="en-US" sz="800" dirty="0"/>
          </a:p>
          <a:p>
            <a:pPr>
              <a:lnSpc>
                <a:spcPct val="80000"/>
              </a:lnSpc>
            </a:pPr>
            <a:r>
              <a:rPr lang="en-US" sz="800" dirty="0"/>
              <a:t>If you’re a “B” or even a “C” student, you can still go to a good </a:t>
            </a:r>
            <a:r>
              <a:rPr lang="en-US" sz="800" dirty="0" smtClean="0"/>
              <a:t>school </a:t>
            </a:r>
            <a:r>
              <a:rPr lang="en-US" sz="800" dirty="0"/>
              <a:t>if you want to.  </a:t>
            </a:r>
            <a:r>
              <a:rPr lang="en-US" sz="800" b="1" dirty="0"/>
              <a:t>Remember that it’s never too late to improve.</a:t>
            </a:r>
            <a:r>
              <a:rPr lang="en-US" sz="800" dirty="0"/>
              <a:t>  If you feel that your GPA isn’t a good representation of how well you can really do, start improving now.  It’s almost certainly not too late.  </a:t>
            </a:r>
            <a:r>
              <a:rPr lang="en-US" sz="800" dirty="0" smtClean="0"/>
              <a:t>They’ll </a:t>
            </a:r>
            <a:r>
              <a:rPr lang="en-US" sz="800" dirty="0"/>
              <a:t>also pay attention to your trend of improvement.  Don’t give up.  Show them that you’re getting better with age.  Even if you’ve only got one semester left to show colleges what you’re capable of doing, show them!  Start now.</a:t>
            </a:r>
            <a:endParaRPr lang="en-US" sz="800" b="1" dirty="0"/>
          </a:p>
          <a:p>
            <a:pPr>
              <a:lnSpc>
                <a:spcPct val="80000"/>
              </a:lnSpc>
            </a:pPr>
            <a:r>
              <a:rPr lang="en-US" sz="800" b="1" dirty="0"/>
              <a:t>Be a </a:t>
            </a:r>
            <a:r>
              <a:rPr lang="en-US" sz="800" b="1" dirty="0" smtClean="0"/>
              <a:t>savvy shopper</a:t>
            </a:r>
            <a:r>
              <a:rPr lang="en-US" sz="800" b="1" dirty="0"/>
              <a:t>.</a:t>
            </a:r>
            <a:r>
              <a:rPr lang="en-US" sz="800" dirty="0"/>
              <a:t>  Don’t lament the fact that you won’t necessarily be competitive for the same twenty schools everyone else wants to attend.  Instead, embrace just how many </a:t>
            </a:r>
            <a:r>
              <a:rPr lang="en-US" sz="800" dirty="0" smtClean="0"/>
              <a:t>options </a:t>
            </a:r>
            <a:r>
              <a:rPr lang="en-US" sz="800" dirty="0"/>
              <a:t>you really have</a:t>
            </a:r>
            <a:r>
              <a:rPr lang="en-US" sz="800" dirty="0" smtClean="0"/>
              <a:t>.</a:t>
            </a:r>
            <a:r>
              <a:rPr lang="en-US" sz="800" dirty="0"/>
              <a:t> </a:t>
            </a:r>
          </a:p>
          <a:p>
            <a:pPr>
              <a:lnSpc>
                <a:spcPct val="80000"/>
              </a:lnSpc>
            </a:pPr>
            <a:endParaRPr lang="en-US" sz="800" b="1" dirty="0"/>
          </a:p>
          <a:p>
            <a:pPr>
              <a:lnSpc>
                <a:spcPct val="80000"/>
              </a:lnSpc>
            </a:pPr>
            <a:endParaRPr lang="en-US" sz="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of test – compare you to others (besides GPA) – a hoop u have to jump through</a:t>
            </a:r>
          </a:p>
          <a:p>
            <a:pPr>
              <a:lnSpc>
                <a:spcPct val="80000"/>
              </a:lnSpc>
            </a:pPr>
            <a:r>
              <a:rPr lang="en-US" sz="1200" b="1" i="1" dirty="0" smtClean="0"/>
              <a:t>How important are the entrance exams in the graduate school admissions process?</a:t>
            </a:r>
            <a:r>
              <a:rPr lang="en-US" sz="1200" b="1" dirty="0" smtClean="0"/>
              <a:t> </a:t>
            </a:r>
            <a:endParaRPr lang="en-US" sz="1200" dirty="0" smtClean="0"/>
          </a:p>
          <a:p>
            <a:pPr>
              <a:lnSpc>
                <a:spcPct val="80000"/>
              </a:lnSpc>
            </a:pPr>
            <a:r>
              <a:rPr lang="en-US" sz="1200" dirty="0" smtClean="0"/>
              <a:t>The importance of standardized test scores varies widely, depending on the type of graduate program you’re investigating.  For example, Psychology Ph.D. programs typically require very high GRE scores, while other programs view the GRE as little more than a formality.  Law schools place a great deal of importance on the LSAT score (the most easily quantifiable as 50-60% of the process is usually LSAT score - varies from application to application and school to school), but still are primarily concerned with your ability to handle the rigorous workload – evidenced by your undergraduate performance.  Not only do Medical Schools look as your MCAT score but they also stress a students GPA which for both sometimes accounts for 35-40% for determination of acceptance.  And although many top Business schools won’t admit this, the GMAT has taken on unbelievable importance in admissions – much of which is due to internal institutional pressure to make sure their numbers are in line with other top B-schools.</a:t>
            </a:r>
          </a:p>
          <a:p>
            <a:pPr>
              <a:lnSpc>
                <a:spcPct val="80000"/>
              </a:lnSpc>
            </a:pPr>
            <a:r>
              <a:rPr lang="en-US" sz="1200" dirty="0" smtClean="0"/>
              <a:t>Generally speaking, the more competitive schools place a greater importance on the entrance exams.  Most students focus on the numbers first because it is easy…”If I don’t the numbers then I don’t get in, if I do, then I am in.”  It is not all about the numbers - The numbers don’t get you in but can keep you out of the more competitive schools. The numbers are more like a starting point – it just gets you a ticket to the show.</a:t>
            </a:r>
            <a:endParaRPr lang="en-US" sz="1200" b="1" i="1" dirty="0" smtClean="0"/>
          </a:p>
          <a:p>
            <a:endParaRPr lang="en-US" baseline="0" dirty="0" smtClean="0"/>
          </a:p>
          <a:p>
            <a:r>
              <a:rPr lang="en-US" b="1" dirty="0" smtClean="0">
                <a:latin typeface="Times New Roman" pitchFamily="1" charset="0"/>
              </a:rPr>
              <a:t>Business School Admissions and the GMAT</a:t>
            </a:r>
            <a:endParaRPr lang="en-US" b="0" dirty="0" smtClean="0">
              <a:latin typeface="Times New Roman" pitchFamily="1" charset="0"/>
            </a:endParaRPr>
          </a:p>
          <a:p>
            <a:r>
              <a:rPr lang="en-US" dirty="0" smtClean="0">
                <a:latin typeface="Times New Roman" pitchFamily="1" charset="0"/>
              </a:rPr>
              <a:t>While it is really the whole package that determines how competitive a candidate is, the GMAT is very important given today’s competitive environment. The number of GMAT testers is near an all-time high, and GMAT scores are a major factor used to differentiate between applicants. With that being said, there is a whole basket of components that comprises an application, consisting of “objective factors” (GPA, GMAT) and “subjective factors” (essays, work experience, letters of recommendation, interviews, transcripts, and resumes).</a:t>
            </a:r>
          </a:p>
          <a:p>
            <a:endParaRPr lang="en-US" dirty="0" smtClean="0">
              <a:latin typeface="Times New Roman" pitchFamily="1" charset="0"/>
            </a:endParaRPr>
          </a:p>
          <a:p>
            <a:r>
              <a:rPr lang="en-US" dirty="0" smtClean="0">
                <a:latin typeface="Times New Roman" pitchFamily="1" charset="0"/>
              </a:rPr>
              <a:t>Let’s talk about the objective factors first. We’ve already determined that the objective factors are the “numbers”--your GPA and GMAT score. They are used as success indicators to see how you measure up against other candidates.</a:t>
            </a:r>
          </a:p>
          <a:p>
            <a:endParaRPr lang="en-US" dirty="0" smtClean="0">
              <a:latin typeface="Times New Roman" pitchFamily="1" charset="0"/>
            </a:endParaRPr>
          </a:p>
          <a:p>
            <a:r>
              <a:rPr lang="en-US" dirty="0" smtClean="0">
                <a:latin typeface="Times New Roman" pitchFamily="1" charset="0"/>
              </a:rPr>
              <a:t>For example, your GPA tells admissions committees</a:t>
            </a:r>
            <a:r>
              <a:rPr lang="en-US" baseline="0" dirty="0" smtClean="0">
                <a:latin typeface="Times New Roman" pitchFamily="1" charset="0"/>
              </a:rPr>
              <a:t> whether</a:t>
            </a:r>
            <a:r>
              <a:rPr lang="en-US" dirty="0" smtClean="0">
                <a:latin typeface="Times New Roman" pitchFamily="1" charset="0"/>
              </a:rPr>
              <a:t> you can handle the math and the other academic work.</a:t>
            </a:r>
            <a:r>
              <a:rPr lang="en-US" baseline="0" dirty="0" smtClean="0">
                <a:latin typeface="Times New Roman" pitchFamily="1" charset="0"/>
              </a:rPr>
              <a:t> </a:t>
            </a:r>
            <a:r>
              <a:rPr lang="en-US" dirty="0" smtClean="0">
                <a:latin typeface="Times New Roman" pitchFamily="1" charset="0"/>
              </a:rPr>
              <a:t>It is also used to compare applicants against the larger pool. Now keep in mind that while the GPA is more important for younger candidates with less work experience, admissions</a:t>
            </a:r>
            <a:r>
              <a:rPr lang="en-US" baseline="0" dirty="0" smtClean="0">
                <a:latin typeface="Times New Roman" pitchFamily="1" charset="0"/>
              </a:rPr>
              <a:t> committees</a:t>
            </a:r>
            <a:r>
              <a:rPr lang="en-US" dirty="0" smtClean="0">
                <a:latin typeface="Times New Roman" pitchFamily="1" charset="0"/>
              </a:rPr>
              <a:t> still look at it no matter at what stage in your life you’re applying.</a:t>
            </a:r>
          </a:p>
          <a:p>
            <a:endParaRPr lang="en-US" dirty="0" smtClean="0">
              <a:latin typeface="Times New Roman" pitchFamily="1" charset="0"/>
            </a:endParaRPr>
          </a:p>
          <a:p>
            <a:r>
              <a:rPr lang="en-US" dirty="0" smtClean="0">
                <a:latin typeface="Times New Roman" pitchFamily="1" charset="0"/>
              </a:rPr>
              <a:t>The second objective factor is your GMAT score. When considering a school, you should look at its average score as well as its</a:t>
            </a:r>
            <a:r>
              <a:rPr lang="en-US" baseline="0" dirty="0" smtClean="0">
                <a:latin typeface="Times New Roman" pitchFamily="1" charset="0"/>
              </a:rPr>
              <a:t> </a:t>
            </a:r>
            <a:r>
              <a:rPr lang="en-US" dirty="0" smtClean="0">
                <a:latin typeface="Times New Roman" pitchFamily="1" charset="0"/>
              </a:rPr>
              <a:t>score range. As a rule of thumb, if your score is more than 50 points below a</a:t>
            </a:r>
            <a:r>
              <a:rPr lang="en-US" baseline="0" dirty="0" smtClean="0">
                <a:latin typeface="Times New Roman" pitchFamily="1" charset="0"/>
              </a:rPr>
              <a:t> school’s </a:t>
            </a:r>
            <a:r>
              <a:rPr lang="en-US" dirty="0" smtClean="0">
                <a:latin typeface="Times New Roman" pitchFamily="1" charset="0"/>
              </a:rPr>
              <a:t>average, your chances</a:t>
            </a:r>
            <a:r>
              <a:rPr lang="en-US" baseline="0" dirty="0" smtClean="0">
                <a:latin typeface="Times New Roman" pitchFamily="1" charset="0"/>
              </a:rPr>
              <a:t> for admissions are relatively slim</a:t>
            </a:r>
            <a:r>
              <a:rPr lang="en-US" dirty="0" smtClean="0">
                <a:latin typeface="Times New Roman" pitchFamily="1" charset="0"/>
              </a:rPr>
              <a:t>. The writing portion of the exam (AWA) is usually not important.</a:t>
            </a:r>
            <a:endParaRPr lang="en-US" baseline="0" dirty="0" smtClean="0">
              <a:latin typeface="Times New Roman" pitchFamily="1" charset="0"/>
            </a:endParaRPr>
          </a:p>
          <a:p>
            <a:endParaRPr lang="en-US" baseline="0" dirty="0" smtClean="0">
              <a:latin typeface="Times New Roman" pitchFamily="1" charset="0"/>
            </a:endParaRPr>
          </a:p>
          <a:p>
            <a:r>
              <a:rPr lang="en-US" baseline="0" dirty="0" smtClean="0">
                <a:latin typeface="Times New Roman" pitchFamily="1" charset="0"/>
              </a:rPr>
              <a:t>OK, we’ll get back to the GMAT later.</a:t>
            </a:r>
            <a:endParaRPr lang="en-US" dirty="0" smtClean="0">
              <a:latin typeface="Times New Roman" pitchFamily="1" charset="0"/>
            </a:endParaRPr>
          </a:p>
          <a:p>
            <a:pPr eaLnBrk="1" hangingPunct="1"/>
            <a:endParaRPr lang="en-US" b="1" dirty="0" smtClean="0">
              <a:latin typeface="Times New Roman" pitchFamily="1" charset="0"/>
            </a:endParaRPr>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12</a:t>
            </a:fld>
            <a:endParaRPr lang="en-US" dirty="0"/>
          </a:p>
        </p:txBody>
      </p:sp>
    </p:spTree>
    <p:extLst>
      <p:ext uri="{BB962C8B-B14F-4D97-AF65-F5344CB8AC3E}">
        <p14:creationId xmlns:p14="http://schemas.microsoft.com/office/powerpoint/2010/main" val="93289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 charset="0"/>
              </a:rPr>
              <a:t>Other Important Factors in Admissions</a:t>
            </a:r>
            <a:endParaRPr lang="en-US" dirty="0" smtClean="0">
              <a:latin typeface="Times New Roman" pitchFamily="1" charset="0"/>
            </a:endParaRPr>
          </a:p>
          <a:p>
            <a:endParaRPr lang="en-US" dirty="0" smtClean="0">
              <a:latin typeface="Times New Roman" pitchFamily="1" charset="0"/>
            </a:endParaRPr>
          </a:p>
          <a:p>
            <a:r>
              <a:rPr lang="en-US" dirty="0" smtClean="0">
                <a:latin typeface="Times New Roman" pitchFamily="1" charset="0"/>
              </a:rPr>
              <a:t>As we mentioned, there are also subjective factors involved in the admissions process. Schools use these components to look at “fit” and to answer the all-important questions, “Why do you need an MBA? Why do you need it here? Why do you need it now?” </a:t>
            </a:r>
          </a:p>
          <a:p>
            <a:endParaRPr lang="en-US" dirty="0" smtClean="0">
              <a:latin typeface="Times New Roman" pitchFamily="1" charset="0"/>
            </a:endParaRPr>
          </a:p>
          <a:p>
            <a:r>
              <a:rPr lang="en-US" dirty="0" smtClean="0">
                <a:latin typeface="Times New Roman" pitchFamily="1" charset="0"/>
              </a:rPr>
              <a:t>Given all the candidates who could be admitted based on numbers alone, how you’ll “fit” with the rest of the class takes on tremendous importance. B-Schools are all about teamwork and networking, so schools need to know what kind of teammate you’ll make, and how you’ll add to their network. </a:t>
            </a:r>
          </a:p>
          <a:p>
            <a:endParaRPr lang="en-US" dirty="0" smtClean="0">
              <a:latin typeface="Times New Roman" pitchFamily="1" charset="0"/>
            </a:endParaRPr>
          </a:p>
          <a:p>
            <a:r>
              <a:rPr lang="en-US" dirty="0" smtClean="0">
                <a:latin typeface="Times New Roman" pitchFamily="1" charset="0"/>
              </a:rPr>
              <a:t>You must be prepared to answer their questions, “Why an MBA? Why here? Why now?” You need to demonstrate that you know the value of this degree and what it will do for you. Even if you don’t know exactly what you want to be when you grow up, you must demonstrate direction. Otherwise, they’ll admit someone else.</a:t>
            </a:r>
          </a:p>
          <a:p>
            <a:endParaRPr lang="en-US" dirty="0" smtClean="0">
              <a:latin typeface="Times New Roman" pitchFamily="1" charset="0"/>
            </a:endParaRPr>
          </a:p>
          <a:p>
            <a:r>
              <a:rPr lang="en-US" dirty="0" smtClean="0">
                <a:latin typeface="Times New Roman" pitchFamily="1" charset="0"/>
              </a:rPr>
              <a:t>OK, so what are the subjective factors we’ve been referring to? </a:t>
            </a:r>
          </a:p>
          <a:p>
            <a:endParaRPr lang="en-US" b="0" dirty="0" smtClean="0">
              <a:latin typeface="Times New Roman" pitchFamily="1"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13</a:t>
            </a:fld>
            <a:endParaRPr lang="en-US" dirty="0"/>
          </a:p>
        </p:txBody>
      </p:sp>
    </p:spTree>
    <p:extLst>
      <p:ext uri="{BB962C8B-B14F-4D97-AF65-F5344CB8AC3E}">
        <p14:creationId xmlns:p14="http://schemas.microsoft.com/office/powerpoint/2010/main" val="104440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19</a:t>
            </a:fld>
            <a:endParaRPr lang="en-US" dirty="0"/>
          </a:p>
        </p:txBody>
      </p:sp>
    </p:spTree>
    <p:extLst>
      <p:ext uri="{BB962C8B-B14F-4D97-AF65-F5344CB8AC3E}">
        <p14:creationId xmlns:p14="http://schemas.microsoft.com/office/powerpoint/2010/main" val="4271966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$160 LSAC</a:t>
            </a:r>
            <a:endParaRPr lang="en-US" dirty="0"/>
          </a:p>
        </p:txBody>
      </p:sp>
      <p:sp>
        <p:nvSpPr>
          <p:cNvPr id="4" name="Slide Number Placeholder 3"/>
          <p:cNvSpPr>
            <a:spLocks noGrp="1"/>
          </p:cNvSpPr>
          <p:nvPr>
            <p:ph type="sldNum" sz="quarter" idx="10"/>
          </p:nvPr>
        </p:nvSpPr>
        <p:spPr/>
        <p:txBody>
          <a:bodyPr/>
          <a:lstStyle/>
          <a:p>
            <a:pPr>
              <a:defRPr/>
            </a:pPr>
            <a:fld id="{95B374D6-7F8A-4F49-9FD6-38E320956C47}" type="slidenum">
              <a:rPr lang="en-US" smtClean="0"/>
              <a:pPr>
                <a:defRPr/>
              </a:pPr>
              <a:t>20</a:t>
            </a:fld>
            <a:endParaRPr lang="en-US" dirty="0"/>
          </a:p>
        </p:txBody>
      </p:sp>
    </p:spTree>
    <p:extLst>
      <p:ext uri="{BB962C8B-B14F-4D97-AF65-F5344CB8AC3E}">
        <p14:creationId xmlns:p14="http://schemas.microsoft.com/office/powerpoint/2010/main" val="84128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ACT  @Pearson </a:t>
            </a:r>
            <a:r>
              <a:rPr lang="en-US" i="1" dirty="0" err="1" smtClean="0"/>
              <a:t>Vue</a:t>
            </a:r>
            <a:r>
              <a:rPr lang="en-US" i="1" dirty="0" smtClean="0"/>
              <a:t> </a:t>
            </a:r>
          </a:p>
          <a:p>
            <a:r>
              <a:rPr lang="en-US" i="1" dirty="0" smtClean="0"/>
              <a:t>$250</a:t>
            </a:r>
            <a:endParaRPr lang="en-US" i="1" dirty="0"/>
          </a:p>
        </p:txBody>
      </p:sp>
      <p:sp>
        <p:nvSpPr>
          <p:cNvPr id="4" name="Slide Number Placeholder 3"/>
          <p:cNvSpPr>
            <a:spLocks noGrp="1"/>
          </p:cNvSpPr>
          <p:nvPr>
            <p:ph type="sldNum" sz="quarter" idx="10"/>
          </p:nvPr>
        </p:nvSpPr>
        <p:spPr/>
        <p:txBody>
          <a:bodyPr/>
          <a:lstStyle/>
          <a:p>
            <a:fld id="{482D9352-DC75-8741-AA82-A38EF0865BE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610965-E09C-4A0E-A258-C7EF5DA44F40}" type="datetimeFigureOut">
              <a:rPr lang="en-US" smtClean="0"/>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332C-2231-4D9B-9602-0AEB823174F2}" type="slidenum">
              <a:rPr lang="en-US" smtClean="0"/>
              <a:t>‹#›</a:t>
            </a:fld>
            <a:endParaRPr lang="en-US"/>
          </a:p>
        </p:txBody>
      </p:sp>
      <p:sp>
        <p:nvSpPr>
          <p:cNvPr id="7" name="Rectangle 6"/>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TPR_white.eps"/>
          <p:cNvPicPr>
            <a:picLocks noChangeAspect="1"/>
          </p:cNvPicPr>
          <p:nvPr userDrawn="1"/>
        </p:nvPicPr>
        <p:blipFill>
          <a:blip r:embed="rId2"/>
          <a:srcRect/>
          <a:stretch>
            <a:fillRect/>
          </a:stretch>
        </p:blipFill>
        <p:spPr bwMode="auto">
          <a:xfrm>
            <a:off x="7250113" y="5791200"/>
            <a:ext cx="1665287" cy="863600"/>
          </a:xfrm>
          <a:prstGeom prst="rect">
            <a:avLst/>
          </a:prstGeom>
          <a:noFill/>
          <a:ln w="9525">
            <a:noFill/>
            <a:miter lim="800000"/>
            <a:headEnd/>
            <a:tailEnd/>
          </a:ln>
        </p:spPr>
      </p:pic>
    </p:spTree>
    <p:extLst>
      <p:ext uri="{BB962C8B-B14F-4D97-AF65-F5344CB8AC3E}">
        <p14:creationId xmlns:p14="http://schemas.microsoft.com/office/powerpoint/2010/main" val="340512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10965-E09C-4A0E-A258-C7EF5DA44F40}" type="datetimeFigureOut">
              <a:rPr lang="en-US" smtClean="0"/>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CA2DF09-31A8-4948-99EE-FA436D799D20}" type="slidenum">
              <a:rPr lang="en-US" smtClean="0"/>
              <a:pPr>
                <a:defRPr/>
              </a:pPr>
              <a:t>‹#›</a:t>
            </a:fld>
            <a:endParaRPr lang="en-US" dirty="0"/>
          </a:p>
        </p:txBody>
      </p:sp>
    </p:spTree>
    <p:extLst>
      <p:ext uri="{BB962C8B-B14F-4D97-AF65-F5344CB8AC3E}">
        <p14:creationId xmlns:p14="http://schemas.microsoft.com/office/powerpoint/2010/main" val="114812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10965-E09C-4A0E-A258-C7EF5DA44F40}" type="datetimeFigureOut">
              <a:rPr lang="en-US" smtClean="0"/>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CA2DF09-31A8-4948-99EE-FA436D799D20}" type="slidenum">
              <a:rPr lang="en-US" smtClean="0"/>
              <a:pPr>
                <a:defRPr/>
              </a:pPr>
              <a:t>‹#›</a:t>
            </a:fld>
            <a:endParaRPr lang="en-US" dirty="0"/>
          </a:p>
        </p:txBody>
      </p:sp>
    </p:spTree>
    <p:extLst>
      <p:ext uri="{BB962C8B-B14F-4D97-AF65-F5344CB8AC3E}">
        <p14:creationId xmlns:p14="http://schemas.microsoft.com/office/powerpoint/2010/main" val="325670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781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8800" y="1600200"/>
            <a:ext cx="33147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95900" y="1600200"/>
            <a:ext cx="33147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95900" y="3886200"/>
            <a:ext cx="33147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37061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0" y="304800"/>
            <a:ext cx="41148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719263"/>
            <a:ext cx="7924800" cy="4411662"/>
          </a:xfrm>
        </p:spPr>
        <p:txBody>
          <a:bodyPr/>
          <a:lstStyle/>
          <a:p>
            <a:endParaRPr lang="en-US"/>
          </a:p>
        </p:txBody>
      </p:sp>
      <p:sp>
        <p:nvSpPr>
          <p:cNvPr id="4" name="Slide Number Placeholder 3"/>
          <p:cNvSpPr>
            <a:spLocks noGrp="1"/>
          </p:cNvSpPr>
          <p:nvPr>
            <p:ph type="sldNum" sz="quarter" idx="10"/>
          </p:nvPr>
        </p:nvSpPr>
        <p:spPr>
          <a:xfrm>
            <a:off x="6553200" y="6553200"/>
            <a:ext cx="2133600" cy="152400"/>
          </a:xfrm>
        </p:spPr>
        <p:txBody>
          <a:bodyPr/>
          <a:lstStyle>
            <a:lvl1pPr>
              <a:defRPr/>
            </a:lvl1pPr>
          </a:lstStyle>
          <a:p>
            <a:r>
              <a:rPr lang="en-US"/>
              <a:t>Page </a:t>
            </a:r>
            <a:fld id="{880EC20A-9087-4C3E-B186-D5EFEDE7A012}" type="slidenum">
              <a:rPr lang="en-US"/>
              <a:pPr/>
              <a:t>‹#›</a:t>
            </a:fld>
            <a:endParaRPr lang="en-US"/>
          </a:p>
        </p:txBody>
      </p:sp>
    </p:spTree>
    <p:extLst>
      <p:ext uri="{BB962C8B-B14F-4D97-AF65-F5344CB8AC3E}">
        <p14:creationId xmlns:p14="http://schemas.microsoft.com/office/powerpoint/2010/main" val="415165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481B00F-A327-4B80-9D1F-2D42C98DFF7C}" type="datetimeFigureOut">
              <a:rPr lang="en-US" smtClean="0"/>
              <a:pPr>
                <a:defRPr/>
              </a:pPr>
              <a:t>7/27/2012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F16B3AF-7C12-4AE0-8A45-48F42760C448}" type="slidenum">
              <a:rPr lang="en-US" smtClean="0"/>
              <a:pPr>
                <a:defRPr/>
              </a:pPr>
              <a:t>‹#›</a:t>
            </a:fld>
            <a:endParaRPr lang="en-US" dirty="0"/>
          </a:p>
        </p:txBody>
      </p:sp>
    </p:spTree>
    <p:extLst>
      <p:ext uri="{BB962C8B-B14F-4D97-AF65-F5344CB8AC3E}">
        <p14:creationId xmlns:p14="http://schemas.microsoft.com/office/powerpoint/2010/main" val="179539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10965-E09C-4A0E-A258-C7EF5DA44F40}" type="datetimeFigureOut">
              <a:rPr lang="en-US" smtClean="0"/>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332C-2231-4D9B-9602-0AEB823174F2}" type="slidenum">
              <a:rPr lang="en-US" smtClean="0"/>
              <a:t>‹#›</a:t>
            </a:fld>
            <a:endParaRPr lang="en-US"/>
          </a:p>
        </p:txBody>
      </p:sp>
      <p:sp>
        <p:nvSpPr>
          <p:cNvPr id="7" name="Rectangle 6"/>
          <p:cNvSpPr/>
          <p:nvPr userDrawn="1"/>
        </p:nvSpPr>
        <p:spPr>
          <a:xfrm>
            <a:off x="0" y="0"/>
            <a:ext cx="9144000" cy="44069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23852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610965-E09C-4A0E-A258-C7EF5DA44F40}" type="datetimeFigureOut">
              <a:rPr lang="en-US" smtClean="0"/>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332C-2231-4D9B-9602-0AEB823174F2}" type="slidenum">
              <a:rPr lang="en-US" smtClean="0"/>
              <a:t>‹#›</a:t>
            </a:fld>
            <a:endParaRPr lang="en-US"/>
          </a:p>
        </p:txBody>
      </p:sp>
    </p:spTree>
    <p:extLst>
      <p:ext uri="{BB962C8B-B14F-4D97-AF65-F5344CB8AC3E}">
        <p14:creationId xmlns:p14="http://schemas.microsoft.com/office/powerpoint/2010/main" val="131916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610965-E09C-4A0E-A258-C7EF5DA44F40}" type="datetimeFigureOut">
              <a:rPr lang="en-US" smtClean="0"/>
              <a:t>7/27/2012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0332C-2231-4D9B-9602-0AEB823174F2}" type="slidenum">
              <a:rPr lang="en-US" smtClean="0"/>
              <a:t>‹#›</a:t>
            </a:fld>
            <a:endParaRPr lang="en-US"/>
          </a:p>
        </p:txBody>
      </p:sp>
    </p:spTree>
    <p:extLst>
      <p:ext uri="{BB962C8B-B14F-4D97-AF65-F5344CB8AC3E}">
        <p14:creationId xmlns:p14="http://schemas.microsoft.com/office/powerpoint/2010/main" val="397439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610965-E09C-4A0E-A258-C7EF5DA44F40}" type="datetimeFigureOut">
              <a:rPr lang="en-US" smtClean="0"/>
              <a:t>7/27/2012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0332C-2231-4D9B-9602-0AEB823174F2}" type="slidenum">
              <a:rPr lang="en-US" smtClean="0"/>
              <a:t>‹#›</a:t>
            </a:fld>
            <a:endParaRPr lang="en-US"/>
          </a:p>
        </p:txBody>
      </p:sp>
      <p:sp>
        <p:nvSpPr>
          <p:cNvPr id="6" name="Rectangle 5"/>
          <p:cNvSpPr/>
          <p:nvPr userDrawn="1"/>
        </p:nvSpPr>
        <p:spPr>
          <a:xfrm>
            <a:off x="0" y="6588125"/>
            <a:ext cx="9144000" cy="269875"/>
          </a:xfrm>
          <a:prstGeom prst="rect">
            <a:avLst/>
          </a:prstGeom>
          <a:solidFill>
            <a:srgbClr val="F9E3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9DD1F"/>
              </a:solidFill>
            </a:endParaRPr>
          </a:p>
        </p:txBody>
      </p:sp>
      <p:pic>
        <p:nvPicPr>
          <p:cNvPr id="7" name="Picture 5" descr="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6626225"/>
            <a:ext cx="36703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8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0965-E09C-4A0E-A258-C7EF5DA44F40}" type="datetimeFigureOut">
              <a:rPr lang="en-US" smtClean="0"/>
              <a:t>7/27/2012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0332C-2231-4D9B-9602-0AEB823174F2}" type="slidenum">
              <a:rPr lang="en-US" smtClean="0"/>
              <a:t>‹#›</a:t>
            </a:fld>
            <a:endParaRPr lang="en-US"/>
          </a:p>
        </p:txBody>
      </p:sp>
    </p:spTree>
    <p:extLst>
      <p:ext uri="{BB962C8B-B14F-4D97-AF65-F5344CB8AC3E}">
        <p14:creationId xmlns:p14="http://schemas.microsoft.com/office/powerpoint/2010/main" val="153566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10965-E09C-4A0E-A258-C7EF5DA44F40}" type="datetimeFigureOut">
              <a:rPr lang="en-US" smtClean="0"/>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CA2DF09-31A8-4948-99EE-FA436D799D20}" type="slidenum">
              <a:rPr lang="en-US" smtClean="0"/>
              <a:pPr>
                <a:defRPr/>
              </a:pPr>
              <a:t>‹#›</a:t>
            </a:fld>
            <a:endParaRPr lang="en-US" dirty="0"/>
          </a:p>
        </p:txBody>
      </p:sp>
    </p:spTree>
    <p:extLst>
      <p:ext uri="{BB962C8B-B14F-4D97-AF65-F5344CB8AC3E}">
        <p14:creationId xmlns:p14="http://schemas.microsoft.com/office/powerpoint/2010/main" val="28264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10965-E09C-4A0E-A258-C7EF5DA44F40}" type="datetimeFigureOut">
              <a:rPr lang="en-US" smtClean="0"/>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CA2DF09-31A8-4948-99EE-FA436D799D20}" type="slidenum">
              <a:rPr lang="en-US" smtClean="0"/>
              <a:pPr>
                <a:defRPr/>
              </a:pPr>
              <a:t>‹#›</a:t>
            </a:fld>
            <a:endParaRPr lang="en-US" dirty="0"/>
          </a:p>
        </p:txBody>
      </p:sp>
    </p:spTree>
    <p:extLst>
      <p:ext uri="{BB962C8B-B14F-4D97-AF65-F5344CB8AC3E}">
        <p14:creationId xmlns:p14="http://schemas.microsoft.com/office/powerpoint/2010/main" val="223455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10965-E09C-4A0E-A258-C7EF5DA44F40}" type="datetimeFigureOut">
              <a:rPr lang="en-US" smtClean="0"/>
              <a:t>7/27/2012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CA2DF09-31A8-4948-99EE-FA436D799D20}" type="slidenum">
              <a:rPr lang="en-US" smtClean="0"/>
              <a:pPr>
                <a:defRPr/>
              </a:pPr>
              <a:t>‹#›</a:t>
            </a:fld>
            <a:endParaRPr lang="en-US" dirty="0"/>
          </a:p>
        </p:txBody>
      </p:sp>
      <p:sp>
        <p:nvSpPr>
          <p:cNvPr id="7" name="Rectangle 6"/>
          <p:cNvSpPr/>
          <p:nvPr userDrawn="1"/>
        </p:nvSpPr>
        <p:spPr>
          <a:xfrm>
            <a:off x="0" y="0"/>
            <a:ext cx="91440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6588125"/>
            <a:ext cx="9144000" cy="269875"/>
          </a:xfrm>
          <a:prstGeom prst="rect">
            <a:avLst/>
          </a:prstGeom>
          <a:solidFill>
            <a:srgbClr val="F9E3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9DD1F"/>
              </a:solidFill>
            </a:endParaRPr>
          </a:p>
        </p:txBody>
      </p:sp>
      <p:pic>
        <p:nvPicPr>
          <p:cNvPr id="9" name="Picture 5" descr="b.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8900" y="6626225"/>
            <a:ext cx="36703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2965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3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thonyr@review.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0.jpg"/></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princetonreview.com/MyPlan.aspx?sch=medical" TargetMode="External"/><Relationship Id="rId13" Type="http://schemas.openxmlformats.org/officeDocument/2006/relationships/hyperlink" Target="http://www.princetonreview.com/schoolsearch.aspx?sch=Law" TargetMode="External"/><Relationship Id="rId3" Type="http://schemas.openxmlformats.org/officeDocument/2006/relationships/image" Target="../media/image7.png"/><Relationship Id="rId7" Type="http://schemas.openxmlformats.org/officeDocument/2006/relationships/hyperlink" Target="http://www.princetonreview.com/" TargetMode="External"/><Relationship Id="rId12" Type="http://schemas.openxmlformats.org/officeDocument/2006/relationships/hyperlink" Target="http://www.princetonreview.com/schoolsearch.aspx?sch=Medical" TargetMode="Externa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hyperlink" Target="http://www.princetonreview.com/MyPlan.aspx?sch=graduate" TargetMode="External"/><Relationship Id="rId5" Type="http://schemas.openxmlformats.org/officeDocument/2006/relationships/image" Target="../media/image9.png"/><Relationship Id="rId15" Type="http://schemas.openxmlformats.org/officeDocument/2006/relationships/hyperlink" Target="http://www.princetonreview.com/free-online-practice-tests.aspx" TargetMode="External"/><Relationship Id="rId10" Type="http://schemas.openxmlformats.org/officeDocument/2006/relationships/hyperlink" Target="http://www.princetonreview.com/MyPlan.aspx?sch=business" TargetMode="External"/><Relationship Id="rId4" Type="http://schemas.openxmlformats.org/officeDocument/2006/relationships/image" Target="../media/image8.png"/><Relationship Id="rId9" Type="http://schemas.openxmlformats.org/officeDocument/2006/relationships/hyperlink" Target="http://www.princetonreview.com/MyPlan.aspx?sch=law" TargetMode="External"/><Relationship Id="rId14" Type="http://schemas.openxmlformats.org/officeDocument/2006/relationships/hyperlink" Target="http://www.princetonreview.com/schoolsearch.aspx?sch=Business"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hyperlink" Target="http://www.princetonreview.com/DAT-OAT-hyperlearning-prep.aspx" TargetMode="External"/><Relationship Id="rId3" Type="http://schemas.openxmlformats.org/officeDocument/2006/relationships/hyperlink" Target="mailto:anthonyr@review.com" TargetMode="External"/><Relationship Id="rId7" Type="http://schemas.openxmlformats.org/officeDocument/2006/relationships/hyperlink" Target="http://www.princetonreview.com/medical/mcat-test-preparation.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princetonreview.com/business/gmat-test-preparation.aspx" TargetMode="External"/><Relationship Id="rId5" Type="http://schemas.openxmlformats.org/officeDocument/2006/relationships/hyperlink" Target="http://www.princetonreview.com/law/lsat-test-preparation.aspx" TargetMode="External"/><Relationship Id="rId4" Type="http://schemas.openxmlformats.org/officeDocument/2006/relationships/hyperlink" Target="http://www.princetonreview.com/grad/gre-test-preparation.aspx"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princetonreview.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1687" y="2181858"/>
            <a:ext cx="2491113" cy="789942"/>
          </a:xfrm>
          <a:prstGeom prst="rect">
            <a:avLst/>
          </a:prstGeom>
          <a:solidFill>
            <a:srgbClr val="F8D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41" name="Title 1"/>
          <p:cNvSpPr>
            <a:spLocks noGrp="1"/>
          </p:cNvSpPr>
          <p:nvPr>
            <p:ph type="ctrTitle"/>
          </p:nvPr>
        </p:nvSpPr>
        <p:spPr>
          <a:xfrm>
            <a:off x="152400" y="-190500"/>
            <a:ext cx="8686800" cy="4648200"/>
          </a:xfrm>
        </p:spPr>
        <p:txBody>
          <a:bodyPr/>
          <a:lstStyle/>
          <a:p>
            <a:pPr eaLnBrk="1" hangingPunct="1"/>
            <a:r>
              <a:rPr lang="en-US" sz="5500" b="1" dirty="0" smtClean="0">
                <a:solidFill>
                  <a:schemeClr val="bg1"/>
                </a:solidFill>
                <a:latin typeface="Arial" pitchFamily="34" charset="0"/>
                <a:cs typeface="Arial" pitchFamily="34" charset="0"/>
              </a:rPr>
              <a:t>Grad School</a:t>
            </a:r>
            <a:r>
              <a:rPr lang="en-US" sz="5500" b="1" dirty="0">
                <a:solidFill>
                  <a:schemeClr val="bg1"/>
                </a:solidFill>
                <a:latin typeface="Arial" pitchFamily="34" charset="0"/>
                <a:cs typeface="Arial" pitchFamily="34" charset="0"/>
              </a:rPr>
              <a:t> </a:t>
            </a:r>
            <a:r>
              <a:rPr lang="en-US" sz="5500" b="1" dirty="0" smtClean="0">
                <a:solidFill>
                  <a:schemeClr val="bg1"/>
                </a:solidFill>
                <a:latin typeface="Arial" pitchFamily="34" charset="0"/>
                <a:cs typeface="Arial" pitchFamily="34" charset="0"/>
              </a:rPr>
              <a:t>Seminar</a:t>
            </a:r>
            <a:br>
              <a:rPr lang="en-US" sz="5500" b="1" dirty="0" smtClean="0">
                <a:solidFill>
                  <a:schemeClr val="bg1"/>
                </a:solidFill>
                <a:latin typeface="Arial" pitchFamily="34" charset="0"/>
                <a:cs typeface="Arial" pitchFamily="34" charset="0"/>
              </a:rPr>
            </a:br>
            <a:r>
              <a:rPr lang="en-US" sz="5500" b="1" dirty="0" smtClean="0">
                <a:solidFill>
                  <a:schemeClr val="bg1"/>
                </a:solidFill>
                <a:latin typeface="Arial" pitchFamily="34" charset="0"/>
                <a:cs typeface="Arial" pitchFamily="34" charset="0"/>
              </a:rPr>
              <a:t/>
            </a:r>
            <a:br>
              <a:rPr lang="en-US" sz="5500" b="1" dirty="0" smtClean="0">
                <a:solidFill>
                  <a:schemeClr val="bg1"/>
                </a:solidFill>
                <a:latin typeface="Arial" pitchFamily="34" charset="0"/>
                <a:cs typeface="Arial" pitchFamily="34" charset="0"/>
              </a:rPr>
            </a:br>
            <a:r>
              <a:rPr lang="en-US" sz="5500" b="1" dirty="0" smtClean="0">
                <a:solidFill>
                  <a:schemeClr val="bg1"/>
                </a:solidFill>
                <a:latin typeface="Arial" pitchFamily="34" charset="0"/>
                <a:cs typeface="Arial" pitchFamily="34" charset="0"/>
              </a:rPr>
              <a:t>Testing &amp; Admissions Strategies</a:t>
            </a:r>
          </a:p>
        </p:txBody>
      </p:sp>
      <p:sp>
        <p:nvSpPr>
          <p:cNvPr id="10242" name="Subtitle 2"/>
          <p:cNvSpPr>
            <a:spLocks noGrp="1"/>
          </p:cNvSpPr>
          <p:nvPr>
            <p:ph type="subTitle" idx="1"/>
          </p:nvPr>
        </p:nvSpPr>
        <p:spPr>
          <a:xfrm>
            <a:off x="152400" y="5494563"/>
            <a:ext cx="6858000" cy="1363437"/>
          </a:xfrm>
        </p:spPr>
        <p:txBody>
          <a:bodyPr/>
          <a:lstStyle/>
          <a:p>
            <a:pPr algn="l" eaLnBrk="1" hangingPunct="1">
              <a:lnSpc>
                <a:spcPct val="90000"/>
              </a:lnSpc>
            </a:pPr>
            <a:r>
              <a:rPr lang="en-US" sz="1600" dirty="0" smtClean="0">
                <a:solidFill>
                  <a:schemeClr val="bg1"/>
                </a:solidFill>
                <a:latin typeface="Arial" pitchFamily="34" charset="0"/>
                <a:cs typeface="Arial" pitchFamily="34" charset="0"/>
              </a:rPr>
              <a:t>Anthony </a:t>
            </a:r>
            <a:r>
              <a:rPr lang="en-US" sz="1600" dirty="0" err="1" smtClean="0">
                <a:solidFill>
                  <a:schemeClr val="bg1"/>
                </a:solidFill>
                <a:latin typeface="Arial" pitchFamily="34" charset="0"/>
                <a:cs typeface="Arial" pitchFamily="34" charset="0"/>
              </a:rPr>
              <a:t>Russomanno</a:t>
            </a:r>
            <a:r>
              <a:rPr lang="en-US" sz="1600" dirty="0" smtClean="0">
                <a:solidFill>
                  <a:schemeClr val="bg1"/>
                </a:solidFill>
                <a:latin typeface="Arial" pitchFamily="34" charset="0"/>
                <a:cs typeface="Arial" pitchFamily="34" charset="0"/>
              </a:rPr>
              <a:t>, MA, MBA</a:t>
            </a:r>
          </a:p>
          <a:p>
            <a:pPr algn="l" eaLnBrk="1" hangingPunct="1">
              <a:lnSpc>
                <a:spcPct val="90000"/>
              </a:lnSpc>
            </a:pPr>
            <a:r>
              <a:rPr lang="en-US" sz="1600" dirty="0" smtClean="0">
                <a:solidFill>
                  <a:schemeClr val="bg1"/>
                </a:solidFill>
                <a:latin typeface="Arial" pitchFamily="34" charset="0"/>
                <a:cs typeface="Arial" pitchFamily="34" charset="0"/>
              </a:rPr>
              <a:t>Assistant Vice President</a:t>
            </a:r>
          </a:p>
          <a:p>
            <a:pPr algn="l" eaLnBrk="1" hangingPunct="1">
              <a:lnSpc>
                <a:spcPct val="90000"/>
              </a:lnSpc>
            </a:pPr>
            <a:r>
              <a:rPr lang="en-US" sz="1600" dirty="0" smtClean="0">
                <a:solidFill>
                  <a:schemeClr val="bg1"/>
                </a:solidFill>
                <a:latin typeface="Arial" pitchFamily="34" charset="0"/>
                <a:cs typeface="Arial" pitchFamily="34" charset="0"/>
              </a:rPr>
              <a:t>National Director of Educational Partnerships</a:t>
            </a:r>
            <a:br>
              <a:rPr lang="en-US" sz="1600" dirty="0" smtClean="0">
                <a:solidFill>
                  <a:schemeClr val="bg1"/>
                </a:solidFill>
                <a:latin typeface="Arial" pitchFamily="34" charset="0"/>
                <a:cs typeface="Arial" pitchFamily="34" charset="0"/>
              </a:rPr>
            </a:br>
            <a:r>
              <a:rPr lang="en-US" sz="1600" dirty="0" smtClean="0">
                <a:solidFill>
                  <a:schemeClr val="bg1"/>
                </a:solidFill>
                <a:latin typeface="Arial" pitchFamily="34" charset="0"/>
                <a:cs typeface="Arial" pitchFamily="34" charset="0"/>
                <a:hlinkClick r:id="rId3"/>
              </a:rPr>
              <a:t>anthonyr@review.com</a:t>
            </a:r>
            <a:endParaRPr lang="en-US" sz="1600" dirty="0" smtClean="0">
              <a:solidFill>
                <a:schemeClr val="bg1"/>
              </a:solidFill>
              <a:latin typeface="Arial" pitchFamily="34" charset="0"/>
              <a:cs typeface="Arial" pitchFamily="34" charset="0"/>
            </a:endParaRPr>
          </a:p>
          <a:p>
            <a:pPr algn="l" eaLnBrk="1" hangingPunct="1">
              <a:lnSpc>
                <a:spcPct val="90000"/>
              </a:lnSpc>
            </a:pPr>
            <a:r>
              <a:rPr lang="en-US" sz="1600" dirty="0" smtClean="0">
                <a:solidFill>
                  <a:schemeClr val="bg1"/>
                </a:solidFill>
                <a:latin typeface="Arial" pitchFamily="34" charset="0"/>
                <a:cs typeface="Arial" pitchFamily="34" charset="0"/>
              </a:rPr>
              <a:t>888.758.7737 x5017</a:t>
            </a:r>
          </a:p>
        </p:txBody>
      </p:sp>
    </p:spTree>
    <p:extLst>
      <p:ext uri="{BB962C8B-B14F-4D97-AF65-F5344CB8AC3E}">
        <p14:creationId xmlns:p14="http://schemas.microsoft.com/office/powerpoint/2010/main" val="3446951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3"/>
          <p:cNvSpPr>
            <a:spLocks noGrp="1" noChangeArrowheads="1"/>
          </p:cNvSpPr>
          <p:nvPr>
            <p:ph type="body" idx="4294967295"/>
          </p:nvPr>
        </p:nvSpPr>
        <p:spPr>
          <a:xfrm>
            <a:off x="4945063" y="2763838"/>
            <a:ext cx="585787" cy="965200"/>
          </a:xfrm>
        </p:spPr>
        <p:txBody>
          <a:bodyPr lIns="91440" tIns="45720" rIns="91440" bIns="45720"/>
          <a:lstStyle/>
          <a:p>
            <a:pPr>
              <a:buFont typeface="Times" pitchFamily="18" charset="0"/>
              <a:buNone/>
            </a:pPr>
            <a:r>
              <a:rPr lang="en-US" sz="3600"/>
              <a:t>=</a:t>
            </a:r>
          </a:p>
        </p:txBody>
      </p:sp>
      <p:pic>
        <p:nvPicPr>
          <p:cNvPr id="567299" name="Picture 5" descr="green_clip_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95475"/>
            <a:ext cx="3886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300" name="Picture 7" descr="money_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2133600"/>
            <a:ext cx="1327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301" name="Text Box 9"/>
          <p:cNvSpPr txBox="1">
            <a:spLocks noChangeArrowheads="1"/>
          </p:cNvSpPr>
          <p:nvPr/>
        </p:nvSpPr>
        <p:spPr bwMode="auto">
          <a:xfrm>
            <a:off x="228600" y="1174750"/>
            <a:ext cx="57880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b="0" dirty="0"/>
              <a:t>Brand Name Hype</a:t>
            </a:r>
          </a:p>
          <a:p>
            <a:r>
              <a:rPr lang="en-US" sz="1400" b="0" dirty="0">
                <a:latin typeface="Calibri" pitchFamily="34" charset="0"/>
              </a:rPr>
              <a:t>You need perfect grades and perfect test scores to get into a good school today.</a:t>
            </a:r>
          </a:p>
        </p:txBody>
      </p:sp>
      <p:pic>
        <p:nvPicPr>
          <p:cNvPr id="567302" name="Picture 4" descr="S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806950"/>
            <a:ext cx="19050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303" name="Text Box 6"/>
          <p:cNvSpPr txBox="1">
            <a:spLocks noChangeArrowheads="1"/>
          </p:cNvSpPr>
          <p:nvPr/>
        </p:nvSpPr>
        <p:spPr bwMode="auto">
          <a:xfrm>
            <a:off x="228600" y="4410075"/>
            <a:ext cx="551021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b="0" dirty="0"/>
              <a:t>Truth: Find the place that is right for you!</a:t>
            </a:r>
            <a:r>
              <a:rPr lang="en-US" sz="1400" b="0" dirty="0">
                <a:latin typeface="Calibri" pitchFamily="34" charset="0"/>
              </a:rPr>
              <a:t> </a:t>
            </a:r>
          </a:p>
          <a:p>
            <a:r>
              <a:rPr lang="en-US" sz="1400" dirty="0"/>
              <a:t>Choosing a Grad School – 3 Factors</a:t>
            </a:r>
          </a:p>
          <a:p>
            <a:pPr lvl="1">
              <a:buFontTx/>
              <a:buChar char="•"/>
            </a:pPr>
            <a:r>
              <a:rPr lang="en-US" sz="1400" b="0" dirty="0"/>
              <a:t>Academic quality</a:t>
            </a:r>
          </a:p>
          <a:p>
            <a:pPr lvl="1">
              <a:buFontTx/>
              <a:buChar char="•"/>
            </a:pPr>
            <a:r>
              <a:rPr lang="en-US" sz="1400" b="0" dirty="0"/>
              <a:t>Chances of getting in</a:t>
            </a:r>
          </a:p>
          <a:p>
            <a:pPr lvl="1">
              <a:buFontTx/>
              <a:buChar char="•"/>
            </a:pPr>
            <a:r>
              <a:rPr lang="en-US" sz="1400" b="0" dirty="0"/>
              <a:t>Practical considerations</a:t>
            </a:r>
          </a:p>
          <a:p>
            <a:pPr lvl="1"/>
            <a:endParaRPr lang="en-US" sz="1400" b="0" dirty="0"/>
          </a:p>
          <a:p>
            <a:r>
              <a:rPr lang="en-US" sz="1400" dirty="0"/>
              <a:t>The Academic Fit</a:t>
            </a:r>
          </a:p>
          <a:p>
            <a:pPr lvl="1">
              <a:buFontTx/>
              <a:buChar char="•"/>
            </a:pPr>
            <a:r>
              <a:rPr lang="en-US" sz="1400" b="0" dirty="0"/>
              <a:t>Well-suited </a:t>
            </a:r>
          </a:p>
          <a:p>
            <a:pPr lvl="1">
              <a:buFontTx/>
              <a:buChar char="•"/>
            </a:pPr>
            <a:r>
              <a:rPr lang="en-US" sz="1400" b="0" dirty="0"/>
              <a:t>Specializations</a:t>
            </a:r>
            <a:endParaRPr lang="en-US" sz="2400" b="0" dirty="0"/>
          </a:p>
        </p:txBody>
      </p:sp>
      <p:sp>
        <p:nvSpPr>
          <p:cNvPr id="567304" name="Rectangle 8"/>
          <p:cNvSpPr>
            <a:spLocks noChangeArrowheads="1"/>
          </p:cNvSpPr>
          <p:nvPr/>
        </p:nvSpPr>
        <p:spPr bwMode="auto">
          <a:xfrm>
            <a:off x="0" y="0"/>
            <a:ext cx="91440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Misconception</a:t>
            </a:r>
            <a:endParaRPr lang="en-US" sz="4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027598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0" y="0"/>
            <a:ext cx="8686800" cy="1143000"/>
          </a:xfrm>
        </p:spPr>
        <p:txBody>
          <a:bodyPr/>
          <a:lstStyle/>
          <a:p>
            <a:pPr algn="l"/>
            <a:r>
              <a:rPr lang="en-US" b="1" dirty="0">
                <a:solidFill>
                  <a:schemeClr val="bg1"/>
                </a:solidFill>
                <a:latin typeface="Arial" pitchFamily="34" charset="0"/>
              </a:rPr>
              <a:t>Applying and Getting In</a:t>
            </a:r>
          </a:p>
        </p:txBody>
      </p:sp>
      <p:sp>
        <p:nvSpPr>
          <p:cNvPr id="531459" name="Rectangle 3"/>
          <p:cNvSpPr>
            <a:spLocks noGrp="1" noChangeArrowheads="1"/>
          </p:cNvSpPr>
          <p:nvPr>
            <p:ph type="body" idx="1"/>
          </p:nvPr>
        </p:nvSpPr>
        <p:spPr/>
        <p:txBody>
          <a:bodyPr/>
          <a:lstStyle/>
          <a:p>
            <a:pPr marL="381000" indent="-381000"/>
            <a:r>
              <a:rPr lang="en-US" b="1" dirty="0">
                <a:latin typeface="Arial" pitchFamily="34" charset="0"/>
              </a:rPr>
              <a:t>The Application Process</a:t>
            </a:r>
          </a:p>
          <a:p>
            <a:pPr marL="571500" lvl="1" indent="-342900"/>
            <a:r>
              <a:rPr lang="en-US" dirty="0" smtClean="0">
                <a:latin typeface="Arial" pitchFamily="34" charset="0"/>
              </a:rPr>
              <a:t>Deadlines</a:t>
            </a:r>
            <a:endParaRPr lang="en-US" dirty="0">
              <a:latin typeface="Arial" pitchFamily="34" charset="0"/>
            </a:endParaRPr>
          </a:p>
          <a:p>
            <a:pPr marL="571500" lvl="1" indent="-342900"/>
            <a:r>
              <a:rPr lang="en-US" b="1" dirty="0">
                <a:latin typeface="Arial" pitchFamily="34" charset="0"/>
              </a:rPr>
              <a:t>TIP:</a:t>
            </a:r>
            <a:r>
              <a:rPr lang="en-US" dirty="0">
                <a:latin typeface="Arial" pitchFamily="34" charset="0"/>
              </a:rPr>
              <a:t> Apply Early</a:t>
            </a:r>
          </a:p>
          <a:p>
            <a:pPr marL="571500" lvl="1" indent="-342900"/>
            <a:r>
              <a:rPr lang="en-US" dirty="0">
                <a:latin typeface="Arial" pitchFamily="34" charset="0"/>
              </a:rPr>
              <a:t>Rolling admissions/rounds</a:t>
            </a:r>
          </a:p>
          <a:p>
            <a:pPr marL="571500" lvl="1" indent="-342900"/>
            <a:r>
              <a:rPr lang="en-US" dirty="0">
                <a:latin typeface="Arial" pitchFamily="34" charset="0"/>
              </a:rPr>
              <a:t>Transcripts</a:t>
            </a:r>
          </a:p>
          <a:p>
            <a:pPr marL="571500" lvl="1" indent="-342900"/>
            <a:r>
              <a:rPr lang="en-US" dirty="0">
                <a:latin typeface="Arial" pitchFamily="34" charset="0"/>
              </a:rPr>
              <a:t>Application fees</a:t>
            </a:r>
          </a:p>
        </p:txBody>
      </p:sp>
    </p:spTree>
    <p:extLst>
      <p:ext uri="{BB962C8B-B14F-4D97-AF65-F5344CB8AC3E}">
        <p14:creationId xmlns:p14="http://schemas.microsoft.com/office/powerpoint/2010/main" val="73643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0" y="0"/>
            <a:ext cx="9144000" cy="1143000"/>
          </a:xfrm>
        </p:spPr>
        <p:txBody>
          <a:bodyPr/>
          <a:lstStyle/>
          <a:p>
            <a:pPr algn="l"/>
            <a:r>
              <a:rPr lang="en-US" b="1" dirty="0">
                <a:solidFill>
                  <a:schemeClr val="bg1"/>
                </a:solidFill>
                <a:latin typeface="Arial" pitchFamily="34" charset="0"/>
              </a:rPr>
              <a:t>Factors of Admission</a:t>
            </a:r>
            <a:endParaRPr lang="en-US" dirty="0">
              <a:solidFill>
                <a:schemeClr val="bg1"/>
              </a:solidFill>
              <a:latin typeface="Arial" pitchFamily="34" charset="0"/>
            </a:endParaRPr>
          </a:p>
        </p:txBody>
      </p:sp>
      <p:sp>
        <p:nvSpPr>
          <p:cNvPr id="532483" name="Rectangle 3"/>
          <p:cNvSpPr>
            <a:spLocks noGrp="1" noChangeArrowheads="1"/>
          </p:cNvSpPr>
          <p:nvPr>
            <p:ph type="body" idx="1"/>
          </p:nvPr>
        </p:nvSpPr>
        <p:spPr/>
        <p:txBody>
          <a:bodyPr/>
          <a:lstStyle/>
          <a:p>
            <a:pPr marL="0" indent="0">
              <a:lnSpc>
                <a:spcPct val="90000"/>
              </a:lnSpc>
              <a:buNone/>
            </a:pPr>
            <a:r>
              <a:rPr lang="en-US" sz="2400" b="1" dirty="0">
                <a:latin typeface="Arial" pitchFamily="34" charset="0"/>
              </a:rPr>
              <a:t>Objective Factors:</a:t>
            </a:r>
            <a:endParaRPr lang="en-US" sz="2400" dirty="0">
              <a:latin typeface="Arial" pitchFamily="34" charset="0"/>
            </a:endParaRPr>
          </a:p>
          <a:p>
            <a:pPr marL="571500" lvl="1" indent="-342900">
              <a:lnSpc>
                <a:spcPct val="90000"/>
              </a:lnSpc>
              <a:buFont typeface="Times" pitchFamily="18" charset="0"/>
              <a:buAutoNum type="arabicPeriod"/>
            </a:pPr>
            <a:r>
              <a:rPr lang="en-US" sz="2000" dirty="0">
                <a:latin typeface="Arial" pitchFamily="34" charset="0"/>
              </a:rPr>
              <a:t>GPA</a:t>
            </a:r>
          </a:p>
          <a:p>
            <a:pPr marL="571500" lvl="1" indent="-342900">
              <a:lnSpc>
                <a:spcPct val="90000"/>
              </a:lnSpc>
              <a:buFont typeface="Times" pitchFamily="18" charset="0"/>
              <a:buAutoNum type="arabicPeriod"/>
            </a:pPr>
            <a:r>
              <a:rPr lang="en-US" sz="2000" dirty="0">
                <a:latin typeface="Arial" pitchFamily="34" charset="0"/>
              </a:rPr>
              <a:t>Test Scores – GMAT, GRE, LSAT, MCAT</a:t>
            </a:r>
          </a:p>
          <a:p>
            <a:pPr marL="695325" lvl="3" indent="0">
              <a:lnSpc>
                <a:spcPct val="90000"/>
              </a:lnSpc>
              <a:buNone/>
            </a:pPr>
            <a:endParaRPr lang="en-US" sz="1600" dirty="0" smtClean="0">
              <a:latin typeface="Arial" pitchFamily="34" charset="0"/>
            </a:endParaRPr>
          </a:p>
          <a:p>
            <a:pPr marL="695325" lvl="3" indent="0">
              <a:lnSpc>
                <a:spcPct val="90000"/>
              </a:lnSpc>
              <a:buNone/>
            </a:pPr>
            <a:endParaRPr lang="en-US" sz="1600" dirty="0">
              <a:latin typeface="Arial" pitchFamily="34" charset="0"/>
            </a:endParaRPr>
          </a:p>
          <a:p>
            <a:pPr marL="381000" indent="-381000">
              <a:lnSpc>
                <a:spcPct val="90000"/>
              </a:lnSpc>
            </a:pPr>
            <a:r>
              <a:rPr lang="en-US" sz="2400" b="1" dirty="0">
                <a:latin typeface="Arial" pitchFamily="34" charset="0"/>
              </a:rPr>
              <a:t>The Numbers</a:t>
            </a:r>
            <a:r>
              <a:rPr lang="en-US" sz="2400" i="1" dirty="0">
                <a:latin typeface="Arial" pitchFamily="34" charset="0"/>
              </a:rPr>
              <a:t> </a:t>
            </a:r>
          </a:p>
          <a:p>
            <a:pPr marL="571500" lvl="1" indent="-342900">
              <a:lnSpc>
                <a:spcPct val="90000"/>
              </a:lnSpc>
            </a:pPr>
            <a:r>
              <a:rPr lang="en-US" sz="2000" dirty="0">
                <a:latin typeface="Arial" pitchFamily="34" charset="0"/>
              </a:rPr>
              <a:t>Students focus on the numbers first </a:t>
            </a:r>
          </a:p>
          <a:p>
            <a:pPr marL="571500" lvl="1" indent="-342900">
              <a:lnSpc>
                <a:spcPct val="90000"/>
              </a:lnSpc>
            </a:pPr>
            <a:r>
              <a:rPr lang="en-US" sz="2000" dirty="0">
                <a:latin typeface="Arial" pitchFamily="34" charset="0"/>
              </a:rPr>
              <a:t>The numbers don’t get you in but </a:t>
            </a:r>
            <a:r>
              <a:rPr lang="en-US" sz="2000" u="sng" dirty="0">
                <a:latin typeface="Arial" pitchFamily="34" charset="0"/>
              </a:rPr>
              <a:t>________</a:t>
            </a:r>
          </a:p>
          <a:p>
            <a:pPr marL="571500" lvl="1" indent="-342900">
              <a:lnSpc>
                <a:spcPct val="90000"/>
              </a:lnSpc>
            </a:pPr>
            <a:r>
              <a:rPr lang="en-US" sz="2000" dirty="0">
                <a:latin typeface="Arial" pitchFamily="34" charset="0"/>
              </a:rPr>
              <a:t>Get a </a:t>
            </a:r>
            <a:r>
              <a:rPr lang="en-US" sz="2000" dirty="0" smtClean="0">
                <a:latin typeface="Arial" pitchFamily="34" charset="0"/>
              </a:rPr>
              <a:t>ticket</a:t>
            </a:r>
            <a:endParaRPr lang="en-US" sz="1400" dirty="0">
              <a:latin typeface="Arial" pitchFamily="34" charset="0"/>
            </a:endParaRPr>
          </a:p>
        </p:txBody>
      </p:sp>
    </p:spTree>
    <p:extLst>
      <p:ext uri="{BB962C8B-B14F-4D97-AF65-F5344CB8AC3E}">
        <p14:creationId xmlns:p14="http://schemas.microsoft.com/office/powerpoint/2010/main" val="3061780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0" y="0"/>
            <a:ext cx="9144000" cy="1143000"/>
          </a:xfrm>
        </p:spPr>
        <p:txBody>
          <a:bodyPr/>
          <a:lstStyle/>
          <a:p>
            <a:pPr algn="l"/>
            <a:r>
              <a:rPr lang="en-US" b="1" dirty="0">
                <a:solidFill>
                  <a:schemeClr val="bg1"/>
                </a:solidFill>
                <a:latin typeface="Arial" pitchFamily="34" charset="0"/>
              </a:rPr>
              <a:t>Factors of Admission</a:t>
            </a:r>
            <a:endParaRPr lang="en-US" dirty="0">
              <a:solidFill>
                <a:schemeClr val="bg1"/>
              </a:solidFill>
              <a:latin typeface="Arial" pitchFamily="34" charset="0"/>
            </a:endParaRPr>
          </a:p>
        </p:txBody>
      </p:sp>
      <p:sp>
        <p:nvSpPr>
          <p:cNvPr id="539651" name="Rectangle 3"/>
          <p:cNvSpPr>
            <a:spLocks noGrp="1" noChangeArrowheads="1"/>
          </p:cNvSpPr>
          <p:nvPr>
            <p:ph type="body" idx="1"/>
          </p:nvPr>
        </p:nvSpPr>
        <p:spPr/>
        <p:txBody>
          <a:bodyPr/>
          <a:lstStyle/>
          <a:p>
            <a:pPr marL="0" indent="0">
              <a:buNone/>
            </a:pPr>
            <a:r>
              <a:rPr lang="en-US" b="1" dirty="0">
                <a:latin typeface="Arial" pitchFamily="34" charset="0"/>
              </a:rPr>
              <a:t>Subjective Factors:</a:t>
            </a:r>
            <a:endParaRPr lang="en-US" dirty="0">
              <a:latin typeface="Arial" pitchFamily="34" charset="0"/>
            </a:endParaRPr>
          </a:p>
          <a:p>
            <a:pPr marL="760413" lvl="2" indent="-304800">
              <a:buFont typeface="Times" pitchFamily="18" charset="0"/>
              <a:buAutoNum type="arabicPeriod"/>
            </a:pPr>
            <a:r>
              <a:rPr lang="en-US" sz="1800" dirty="0">
                <a:latin typeface="Arial" pitchFamily="34" charset="0"/>
              </a:rPr>
              <a:t>Recommendations</a:t>
            </a:r>
          </a:p>
          <a:p>
            <a:pPr marL="760413" lvl="2" indent="-304800">
              <a:buFont typeface="Times" pitchFamily="18" charset="0"/>
              <a:buAutoNum type="arabicPeriod"/>
            </a:pPr>
            <a:r>
              <a:rPr lang="en-US" sz="1800" dirty="0">
                <a:latin typeface="Arial" pitchFamily="34" charset="0"/>
              </a:rPr>
              <a:t>Personal statement</a:t>
            </a:r>
          </a:p>
          <a:p>
            <a:pPr marL="760413" lvl="2" indent="-304800">
              <a:buFont typeface="Times" pitchFamily="18" charset="0"/>
              <a:buAutoNum type="arabicPeriod"/>
            </a:pPr>
            <a:r>
              <a:rPr lang="en-US" sz="1800" dirty="0">
                <a:latin typeface="Arial" pitchFamily="34" charset="0"/>
              </a:rPr>
              <a:t>Activities/experience</a:t>
            </a:r>
          </a:p>
          <a:p>
            <a:pPr marL="760413" lvl="2" indent="-304800">
              <a:buFont typeface="Times" pitchFamily="18" charset="0"/>
              <a:buAutoNum type="arabicPeriod"/>
            </a:pPr>
            <a:r>
              <a:rPr lang="en-US" sz="1800" dirty="0">
                <a:latin typeface="Arial" pitchFamily="34" charset="0"/>
              </a:rPr>
              <a:t>Interview</a:t>
            </a:r>
          </a:p>
          <a:p>
            <a:pPr marL="760413" lvl="2" indent="-304800">
              <a:buFont typeface="Times" pitchFamily="18" charset="0"/>
              <a:buAutoNum type="arabicPeriod"/>
            </a:pPr>
            <a:r>
              <a:rPr lang="en-US" sz="1800" dirty="0">
                <a:latin typeface="Arial" pitchFamily="34" charset="0"/>
              </a:rPr>
              <a:t>Resume/CV</a:t>
            </a:r>
          </a:p>
          <a:p>
            <a:pPr marL="760413" lvl="2" indent="-304800">
              <a:buFont typeface="Times" pitchFamily="18" charset="0"/>
              <a:buAutoNum type="arabicPeriod"/>
            </a:pPr>
            <a:r>
              <a:rPr lang="en-US" sz="1800" dirty="0">
                <a:latin typeface="Arial" pitchFamily="34" charset="0"/>
              </a:rPr>
              <a:t>Personal background/miscellaneous</a:t>
            </a:r>
          </a:p>
          <a:p>
            <a:pPr marL="571500" lvl="1" indent="-342900">
              <a:buFont typeface="Times" pitchFamily="18" charset="0"/>
              <a:buAutoNum type="arabicPeriod"/>
            </a:pPr>
            <a:endParaRPr lang="en-US" dirty="0">
              <a:latin typeface="Arial" pitchFamily="34" charset="0"/>
            </a:endParaRPr>
          </a:p>
          <a:p>
            <a:pPr marL="571500" lvl="1" indent="-342900" algn="ctr">
              <a:buFont typeface="Times" pitchFamily="18" charset="0"/>
              <a:buNone/>
            </a:pPr>
            <a:r>
              <a:rPr lang="en-US" sz="2400" dirty="0">
                <a:latin typeface="Arial" pitchFamily="34" charset="0"/>
              </a:rPr>
              <a:t>Stand out from the rest of the crowd.</a:t>
            </a:r>
          </a:p>
        </p:txBody>
      </p:sp>
    </p:spTree>
    <p:extLst>
      <p:ext uri="{BB962C8B-B14F-4D97-AF65-F5344CB8AC3E}">
        <p14:creationId xmlns:p14="http://schemas.microsoft.com/office/powerpoint/2010/main" val="885248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0" y="-1"/>
            <a:ext cx="9144000" cy="1143001"/>
          </a:xfrm>
        </p:spPr>
        <p:txBody>
          <a:bodyPr/>
          <a:lstStyle/>
          <a:p>
            <a:pPr algn="l"/>
            <a:r>
              <a:rPr lang="en-US" b="1" dirty="0">
                <a:solidFill>
                  <a:schemeClr val="bg1"/>
                </a:solidFill>
                <a:latin typeface="Arial" pitchFamily="34" charset="0"/>
              </a:rPr>
              <a:t>Letters of Recommendation</a:t>
            </a:r>
          </a:p>
        </p:txBody>
      </p:sp>
      <p:sp>
        <p:nvSpPr>
          <p:cNvPr id="542723" name="Rectangle 3"/>
          <p:cNvSpPr>
            <a:spLocks noGrp="1" noChangeArrowheads="1"/>
          </p:cNvSpPr>
          <p:nvPr>
            <p:ph type="body" idx="1"/>
          </p:nvPr>
        </p:nvSpPr>
        <p:spPr>
          <a:xfrm>
            <a:off x="762000" y="1490663"/>
            <a:ext cx="7924800" cy="4452937"/>
          </a:xfrm>
        </p:spPr>
        <p:txBody>
          <a:bodyPr/>
          <a:lstStyle/>
          <a:p>
            <a:pPr marL="381000" indent="-381000">
              <a:lnSpc>
                <a:spcPct val="80000"/>
              </a:lnSpc>
            </a:pPr>
            <a:r>
              <a:rPr lang="en-US" sz="1600" b="1" dirty="0">
                <a:latin typeface="Arial" pitchFamily="34" charset="0"/>
              </a:rPr>
              <a:t>Choose Wisely</a:t>
            </a:r>
            <a:r>
              <a:rPr lang="en-US" sz="1600" dirty="0">
                <a:latin typeface="Arial" pitchFamily="34" charset="0"/>
              </a:rPr>
              <a:t>  - Influential </a:t>
            </a:r>
            <a:endParaRPr lang="en-US" sz="1600" dirty="0" smtClean="0">
              <a:latin typeface="Arial" pitchFamily="34" charset="0"/>
            </a:endParaRPr>
          </a:p>
          <a:p>
            <a:pPr marL="781050" lvl="1" indent="-381000">
              <a:lnSpc>
                <a:spcPct val="80000"/>
              </a:lnSpc>
            </a:pPr>
            <a:r>
              <a:rPr lang="en-US" sz="1400" dirty="0" smtClean="0">
                <a:latin typeface="Arial" pitchFamily="34" charset="0"/>
              </a:rPr>
              <a:t>Rate </a:t>
            </a:r>
            <a:r>
              <a:rPr lang="en-US" sz="1400" dirty="0">
                <a:latin typeface="Arial" pitchFamily="34" charset="0"/>
              </a:rPr>
              <a:t>abilities, </a:t>
            </a:r>
            <a:r>
              <a:rPr lang="en-US" sz="1400" dirty="0" smtClean="0">
                <a:latin typeface="Arial" pitchFamily="34" charset="0"/>
              </a:rPr>
              <a:t>open-ended or </a:t>
            </a:r>
            <a:r>
              <a:rPr lang="en-US" sz="1400" dirty="0">
                <a:latin typeface="Arial" pitchFamily="34" charset="0"/>
              </a:rPr>
              <a:t>own </a:t>
            </a:r>
            <a:r>
              <a:rPr lang="en-US" sz="1400" dirty="0" smtClean="0">
                <a:latin typeface="Arial" pitchFamily="34" charset="0"/>
              </a:rPr>
              <a:t>letters</a:t>
            </a:r>
          </a:p>
          <a:p>
            <a:pPr marL="781050" lvl="1" indent="-381000">
              <a:lnSpc>
                <a:spcPct val="80000"/>
              </a:lnSpc>
            </a:pPr>
            <a:r>
              <a:rPr lang="en-US" sz="1400" dirty="0" smtClean="0">
                <a:latin typeface="Arial" pitchFamily="34" charset="0"/>
              </a:rPr>
              <a:t>Requires </a:t>
            </a:r>
            <a:r>
              <a:rPr lang="en-US" sz="1400" dirty="0">
                <a:latin typeface="Arial" pitchFamily="34" charset="0"/>
              </a:rPr>
              <a:t>great awareness of audience reviewing your </a:t>
            </a:r>
            <a:r>
              <a:rPr lang="en-US" sz="1400" dirty="0" smtClean="0">
                <a:latin typeface="Arial" pitchFamily="34" charset="0"/>
              </a:rPr>
              <a:t>application</a:t>
            </a:r>
          </a:p>
          <a:p>
            <a:pPr marL="781050" lvl="1" indent="-381000">
              <a:lnSpc>
                <a:spcPct val="80000"/>
              </a:lnSpc>
            </a:pPr>
            <a:r>
              <a:rPr lang="en-US" sz="1400" dirty="0" smtClean="0">
                <a:latin typeface="Arial" pitchFamily="34" charset="0"/>
              </a:rPr>
              <a:t>Contact </a:t>
            </a:r>
            <a:r>
              <a:rPr lang="en-US" sz="1400" dirty="0">
                <a:latin typeface="Arial" pitchFamily="34" charset="0"/>
              </a:rPr>
              <a:t>programs to find out what they’re looking for in applicant’s recommendation letters</a:t>
            </a:r>
          </a:p>
          <a:p>
            <a:pPr marL="381000" indent="-381000">
              <a:lnSpc>
                <a:spcPct val="80000"/>
              </a:lnSpc>
            </a:pPr>
            <a:r>
              <a:rPr lang="en-US" sz="1600" b="1" dirty="0">
                <a:latin typeface="Arial" pitchFamily="34" charset="0"/>
              </a:rPr>
              <a:t>Types of recommendations</a:t>
            </a:r>
            <a:r>
              <a:rPr lang="en-US" sz="1600" dirty="0">
                <a:latin typeface="Arial" pitchFamily="34" charset="0"/>
              </a:rPr>
              <a:t> - require two or three </a:t>
            </a:r>
            <a:r>
              <a:rPr lang="en-US" sz="1600" dirty="0" smtClean="0">
                <a:latin typeface="Arial" pitchFamily="34" charset="0"/>
              </a:rPr>
              <a:t>letters</a:t>
            </a:r>
          </a:p>
          <a:p>
            <a:pPr marL="781050" lvl="1" indent="-381000">
              <a:lnSpc>
                <a:spcPct val="80000"/>
              </a:lnSpc>
            </a:pPr>
            <a:r>
              <a:rPr lang="en-US" sz="1400" dirty="0" smtClean="0">
                <a:latin typeface="Arial" pitchFamily="34" charset="0"/>
              </a:rPr>
              <a:t>Academic</a:t>
            </a:r>
            <a:r>
              <a:rPr lang="en-US" sz="1400" dirty="0">
                <a:latin typeface="Arial" pitchFamily="34" charset="0"/>
              </a:rPr>
              <a:t>, professional, dean </a:t>
            </a:r>
          </a:p>
          <a:p>
            <a:pPr marL="381000" indent="-381000">
              <a:lnSpc>
                <a:spcPct val="80000"/>
              </a:lnSpc>
            </a:pPr>
            <a:r>
              <a:rPr lang="en-US" sz="1600" b="1" dirty="0" smtClean="0">
                <a:latin typeface="Arial" pitchFamily="34" charset="0"/>
              </a:rPr>
              <a:t>Consider</a:t>
            </a:r>
          </a:p>
          <a:p>
            <a:pPr marL="781050" lvl="1" indent="-381000">
              <a:lnSpc>
                <a:spcPct val="80000"/>
              </a:lnSpc>
            </a:pPr>
            <a:r>
              <a:rPr lang="en-US" sz="1400" dirty="0" smtClean="0">
                <a:latin typeface="Arial" pitchFamily="34" charset="0"/>
              </a:rPr>
              <a:t>Who </a:t>
            </a:r>
            <a:r>
              <a:rPr lang="en-US" sz="1400" dirty="0">
                <a:latin typeface="Arial" pitchFamily="34" charset="0"/>
              </a:rPr>
              <a:t>knows your work? Big </a:t>
            </a:r>
            <a:r>
              <a:rPr lang="en-US" sz="1400" dirty="0" smtClean="0">
                <a:latin typeface="Arial" pitchFamily="34" charset="0"/>
              </a:rPr>
              <a:t>name?</a:t>
            </a:r>
          </a:p>
          <a:p>
            <a:pPr marL="781050" lvl="1" indent="-381000">
              <a:lnSpc>
                <a:spcPct val="80000"/>
              </a:lnSpc>
            </a:pPr>
            <a:r>
              <a:rPr lang="en-US" sz="1400" dirty="0" smtClean="0">
                <a:latin typeface="Arial" pitchFamily="34" charset="0"/>
              </a:rPr>
              <a:t>Time</a:t>
            </a:r>
            <a:endParaRPr lang="en-US" sz="1400" dirty="0">
              <a:latin typeface="Arial" pitchFamily="34" charset="0"/>
            </a:endParaRPr>
          </a:p>
          <a:p>
            <a:pPr marL="781050" lvl="1" indent="-381000">
              <a:lnSpc>
                <a:spcPct val="80000"/>
              </a:lnSpc>
            </a:pPr>
            <a:r>
              <a:rPr lang="en-US" sz="1400" dirty="0" smtClean="0">
                <a:latin typeface="Arial" pitchFamily="34" charset="0"/>
              </a:rPr>
              <a:t>Bullet </a:t>
            </a:r>
            <a:r>
              <a:rPr lang="en-US" sz="1400" dirty="0">
                <a:latin typeface="Arial" pitchFamily="34" charset="0"/>
              </a:rPr>
              <a:t>point cheat sheet	</a:t>
            </a:r>
            <a:endParaRPr lang="en-US" sz="1400" dirty="0" smtClean="0">
              <a:latin typeface="Arial" pitchFamily="34" charset="0"/>
            </a:endParaRPr>
          </a:p>
          <a:p>
            <a:pPr marL="781050" lvl="1" indent="-381000">
              <a:lnSpc>
                <a:spcPct val="80000"/>
              </a:lnSpc>
            </a:pPr>
            <a:r>
              <a:rPr lang="en-US" sz="1400" dirty="0" smtClean="0">
                <a:latin typeface="Arial" pitchFamily="34" charset="0"/>
              </a:rPr>
              <a:t>Input </a:t>
            </a:r>
            <a:r>
              <a:rPr lang="en-US" sz="1400" dirty="0">
                <a:latin typeface="Arial" pitchFamily="34" charset="0"/>
              </a:rPr>
              <a:t>of a professional from work context will be good for practice-oriented careers</a:t>
            </a:r>
          </a:p>
          <a:p>
            <a:pPr marL="381000" indent="-381000">
              <a:lnSpc>
                <a:spcPct val="80000"/>
              </a:lnSpc>
            </a:pPr>
            <a:r>
              <a:rPr lang="en-US" sz="1600" b="1" dirty="0">
                <a:latin typeface="Arial" pitchFamily="34" charset="0"/>
              </a:rPr>
              <a:t>5 areas of commentary</a:t>
            </a:r>
            <a:r>
              <a:rPr lang="en-US" sz="1600" dirty="0">
                <a:latin typeface="Arial" pitchFamily="34" charset="0"/>
              </a:rPr>
              <a:t> that all great teacher letters of recommendation have in </a:t>
            </a:r>
            <a:r>
              <a:rPr lang="en-US" sz="1600" dirty="0" smtClean="0">
                <a:latin typeface="Arial" pitchFamily="34" charset="0"/>
              </a:rPr>
              <a:t>common.</a:t>
            </a:r>
            <a:endParaRPr lang="en-US" sz="1600" dirty="0">
              <a:latin typeface="Arial" pitchFamily="34" charset="0"/>
            </a:endParaRPr>
          </a:p>
          <a:p>
            <a:pPr marL="781050" lvl="1" indent="-381000">
              <a:lnSpc>
                <a:spcPct val="80000"/>
              </a:lnSpc>
              <a:buFont typeface="+mj-lt"/>
              <a:buAutoNum type="arabicPeriod"/>
            </a:pPr>
            <a:r>
              <a:rPr lang="en-US" sz="1400" dirty="0" smtClean="0">
                <a:latin typeface="Arial" pitchFamily="34" charset="0"/>
              </a:rPr>
              <a:t>Classroom contributions</a:t>
            </a:r>
          </a:p>
          <a:p>
            <a:pPr marL="781050" lvl="1" indent="-381000">
              <a:lnSpc>
                <a:spcPct val="80000"/>
              </a:lnSpc>
              <a:buFont typeface="+mj-lt"/>
              <a:buAutoNum type="arabicPeriod"/>
            </a:pPr>
            <a:r>
              <a:rPr lang="en-US" sz="1400" dirty="0" smtClean="0">
                <a:latin typeface="Arial" pitchFamily="34" charset="0"/>
              </a:rPr>
              <a:t>Interest </a:t>
            </a:r>
            <a:r>
              <a:rPr lang="en-US" sz="1400" dirty="0">
                <a:latin typeface="Arial" pitchFamily="34" charset="0"/>
              </a:rPr>
              <a:t>in the subject </a:t>
            </a:r>
            <a:endParaRPr lang="en-US" sz="1400" dirty="0" smtClean="0">
              <a:latin typeface="Arial" pitchFamily="34" charset="0"/>
            </a:endParaRPr>
          </a:p>
          <a:p>
            <a:pPr marL="781050" lvl="1" indent="-381000">
              <a:lnSpc>
                <a:spcPct val="80000"/>
              </a:lnSpc>
              <a:buFont typeface="+mj-lt"/>
              <a:buAutoNum type="arabicPeriod"/>
            </a:pPr>
            <a:r>
              <a:rPr lang="en-US" sz="1400" dirty="0" smtClean="0">
                <a:latin typeface="Arial" pitchFamily="34" charset="0"/>
              </a:rPr>
              <a:t>Level </a:t>
            </a:r>
            <a:r>
              <a:rPr lang="en-US" sz="1400" dirty="0">
                <a:latin typeface="Arial" pitchFamily="34" charset="0"/>
              </a:rPr>
              <a:t>of achievement </a:t>
            </a:r>
            <a:endParaRPr lang="en-US" sz="1400" dirty="0" smtClean="0">
              <a:latin typeface="Arial" pitchFamily="34" charset="0"/>
            </a:endParaRPr>
          </a:p>
          <a:p>
            <a:pPr marL="781050" lvl="1" indent="-381000">
              <a:lnSpc>
                <a:spcPct val="80000"/>
              </a:lnSpc>
              <a:buFont typeface="+mj-lt"/>
              <a:buAutoNum type="arabicPeriod"/>
            </a:pPr>
            <a:r>
              <a:rPr lang="en-US" sz="1400" dirty="0" smtClean="0">
                <a:latin typeface="Arial" pitchFamily="34" charset="0"/>
              </a:rPr>
              <a:t>Personal anecdotes</a:t>
            </a:r>
          </a:p>
          <a:p>
            <a:pPr marL="781050" lvl="1" indent="-381000">
              <a:lnSpc>
                <a:spcPct val="80000"/>
              </a:lnSpc>
              <a:buFont typeface="+mj-lt"/>
              <a:buAutoNum type="arabicPeriod"/>
            </a:pPr>
            <a:r>
              <a:rPr lang="en-US" sz="1400" dirty="0" smtClean="0">
                <a:latin typeface="Arial" pitchFamily="34" charset="0"/>
              </a:rPr>
              <a:t>Likeability</a:t>
            </a:r>
            <a:endParaRPr lang="en-US" sz="1400" dirty="0">
              <a:latin typeface="Arial" pitchFamily="34" charset="0"/>
            </a:endParaRPr>
          </a:p>
        </p:txBody>
      </p:sp>
    </p:spTree>
    <p:extLst>
      <p:ext uri="{BB962C8B-B14F-4D97-AF65-F5344CB8AC3E}">
        <p14:creationId xmlns:p14="http://schemas.microsoft.com/office/powerpoint/2010/main" val="1335927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0" y="0"/>
            <a:ext cx="8686800" cy="1066800"/>
          </a:xfrm>
        </p:spPr>
        <p:txBody>
          <a:bodyPr/>
          <a:lstStyle/>
          <a:p>
            <a:pPr algn="l"/>
            <a:r>
              <a:rPr lang="en-US" b="1" dirty="0">
                <a:solidFill>
                  <a:schemeClr val="bg1"/>
                </a:solidFill>
                <a:latin typeface="Arial" pitchFamily="34" charset="0"/>
              </a:rPr>
              <a:t>Personal Statement</a:t>
            </a:r>
          </a:p>
        </p:txBody>
      </p:sp>
      <p:sp>
        <p:nvSpPr>
          <p:cNvPr id="544771" name="Rectangle 3"/>
          <p:cNvSpPr>
            <a:spLocks noGrp="1" noChangeArrowheads="1"/>
          </p:cNvSpPr>
          <p:nvPr>
            <p:ph type="body" idx="1"/>
          </p:nvPr>
        </p:nvSpPr>
        <p:spPr/>
        <p:txBody>
          <a:bodyPr/>
          <a:lstStyle/>
          <a:p>
            <a:pPr marL="381000" indent="-381000">
              <a:lnSpc>
                <a:spcPct val="80000"/>
              </a:lnSpc>
            </a:pPr>
            <a:r>
              <a:rPr lang="en-US" sz="1800" b="1" dirty="0">
                <a:latin typeface="Arial" pitchFamily="34" charset="0"/>
              </a:rPr>
              <a:t>What To Talk </a:t>
            </a:r>
            <a:r>
              <a:rPr lang="en-US" sz="1800" b="1" dirty="0" smtClean="0">
                <a:latin typeface="Arial" pitchFamily="34" charset="0"/>
              </a:rPr>
              <a:t>About</a:t>
            </a:r>
          </a:p>
          <a:p>
            <a:pPr marL="781050" lvl="1" indent="-381000">
              <a:lnSpc>
                <a:spcPct val="80000"/>
              </a:lnSpc>
            </a:pPr>
            <a:r>
              <a:rPr lang="en-US" sz="1400" dirty="0" smtClean="0">
                <a:latin typeface="Arial" pitchFamily="34" charset="0"/>
              </a:rPr>
              <a:t>What </a:t>
            </a:r>
            <a:r>
              <a:rPr lang="en-US" sz="1400" dirty="0">
                <a:latin typeface="Arial" pitchFamily="34" charset="0"/>
              </a:rPr>
              <a:t>you want to study at graduate school </a:t>
            </a:r>
            <a:endParaRPr lang="en-US" sz="1400" dirty="0" smtClean="0">
              <a:latin typeface="Arial" pitchFamily="34" charset="0"/>
            </a:endParaRPr>
          </a:p>
          <a:p>
            <a:pPr marL="781050" lvl="1" indent="-381000">
              <a:lnSpc>
                <a:spcPct val="80000"/>
              </a:lnSpc>
            </a:pPr>
            <a:r>
              <a:rPr lang="en-US" sz="1400" dirty="0" smtClean="0">
                <a:latin typeface="Arial" pitchFamily="34" charset="0"/>
              </a:rPr>
              <a:t>Why </a:t>
            </a:r>
            <a:r>
              <a:rPr lang="en-US" sz="1400" dirty="0">
                <a:latin typeface="Arial" pitchFamily="34" charset="0"/>
              </a:rPr>
              <a:t>you want to study </a:t>
            </a:r>
            <a:r>
              <a:rPr lang="en-US" sz="1400" dirty="0" smtClean="0">
                <a:latin typeface="Arial" pitchFamily="34" charset="0"/>
              </a:rPr>
              <a:t>it</a:t>
            </a:r>
          </a:p>
          <a:p>
            <a:pPr marL="781050" lvl="1" indent="-381000">
              <a:lnSpc>
                <a:spcPct val="80000"/>
              </a:lnSpc>
            </a:pPr>
            <a:r>
              <a:rPr lang="en-US" sz="1400" dirty="0" smtClean="0">
                <a:latin typeface="Arial" pitchFamily="34" charset="0"/>
              </a:rPr>
              <a:t>What </a:t>
            </a:r>
            <a:r>
              <a:rPr lang="en-US" sz="1400" dirty="0">
                <a:latin typeface="Arial" pitchFamily="34" charset="0"/>
              </a:rPr>
              <a:t>experience you have in your </a:t>
            </a:r>
            <a:r>
              <a:rPr lang="en-US" sz="1400" dirty="0" smtClean="0">
                <a:latin typeface="Arial" pitchFamily="34" charset="0"/>
              </a:rPr>
              <a:t>field</a:t>
            </a:r>
          </a:p>
          <a:p>
            <a:pPr marL="781050" lvl="1" indent="-381000">
              <a:lnSpc>
                <a:spcPct val="80000"/>
              </a:lnSpc>
            </a:pPr>
            <a:r>
              <a:rPr lang="en-US" sz="1400" dirty="0" smtClean="0">
                <a:latin typeface="Arial" pitchFamily="34" charset="0"/>
              </a:rPr>
              <a:t>What </a:t>
            </a:r>
            <a:r>
              <a:rPr lang="en-US" sz="1400" dirty="0">
                <a:latin typeface="Arial" pitchFamily="34" charset="0"/>
              </a:rPr>
              <a:t>you plan to do with your degree once you have </a:t>
            </a:r>
            <a:r>
              <a:rPr lang="en-US" sz="1400" dirty="0" smtClean="0">
                <a:latin typeface="Arial" pitchFamily="34" charset="0"/>
              </a:rPr>
              <a:t>it</a:t>
            </a:r>
          </a:p>
          <a:p>
            <a:pPr marL="400050" lvl="1" indent="0">
              <a:lnSpc>
                <a:spcPct val="80000"/>
              </a:lnSpc>
              <a:buNone/>
            </a:pPr>
            <a:endParaRPr lang="en-US" sz="1800" dirty="0">
              <a:latin typeface="Arial" pitchFamily="34" charset="0"/>
            </a:endParaRPr>
          </a:p>
          <a:p>
            <a:pPr marL="381000" indent="-381000">
              <a:lnSpc>
                <a:spcPct val="80000"/>
              </a:lnSpc>
            </a:pPr>
            <a:r>
              <a:rPr lang="en-US" sz="1800" b="1" dirty="0" smtClean="0">
                <a:latin typeface="Arial" pitchFamily="34" charset="0"/>
              </a:rPr>
              <a:t>Evaluate</a:t>
            </a:r>
          </a:p>
          <a:p>
            <a:pPr marL="781050" lvl="1" indent="-381000">
              <a:lnSpc>
                <a:spcPct val="80000"/>
              </a:lnSpc>
            </a:pPr>
            <a:r>
              <a:rPr lang="en-US" sz="1400" dirty="0">
                <a:latin typeface="Arial" pitchFamily="34" charset="0"/>
              </a:rPr>
              <a:t>How clearly you think; how well you have conceptualized your plans and how well your interests and strengths mesh with their program</a:t>
            </a:r>
          </a:p>
          <a:p>
            <a:pPr marL="781050" lvl="1" indent="-381000">
              <a:lnSpc>
                <a:spcPct val="80000"/>
              </a:lnSpc>
            </a:pPr>
            <a:r>
              <a:rPr lang="en-US" sz="1400" b="1" dirty="0">
                <a:latin typeface="Arial" pitchFamily="34" charset="0"/>
              </a:rPr>
              <a:t>TIP:  Give Yourself At Least 2 Months To Develop Your Personal Statement</a:t>
            </a:r>
            <a:endParaRPr lang="en-US" sz="1400" dirty="0">
              <a:latin typeface="Arial" pitchFamily="34" charset="0"/>
            </a:endParaRPr>
          </a:p>
          <a:p>
            <a:pPr marL="781050" lvl="1" indent="-381000">
              <a:lnSpc>
                <a:spcPct val="80000"/>
              </a:lnSpc>
            </a:pPr>
            <a:r>
              <a:rPr lang="en-US" sz="1400" dirty="0">
                <a:latin typeface="Arial" pitchFamily="34" charset="0"/>
              </a:rPr>
              <a:t>It should… </a:t>
            </a:r>
          </a:p>
          <a:p>
            <a:pPr marL="781050" lvl="1" indent="-381000">
              <a:lnSpc>
                <a:spcPct val="80000"/>
              </a:lnSpc>
            </a:pPr>
            <a:r>
              <a:rPr lang="en-US" sz="1400" dirty="0">
                <a:latin typeface="Arial" pitchFamily="34" charset="0"/>
              </a:rPr>
              <a:t>Be a sales pitch for yourself </a:t>
            </a:r>
          </a:p>
          <a:p>
            <a:pPr marL="781050" lvl="1" indent="-381000">
              <a:lnSpc>
                <a:spcPct val="80000"/>
              </a:lnSpc>
            </a:pPr>
            <a:r>
              <a:rPr lang="en-US" sz="1400" dirty="0">
                <a:latin typeface="Arial" pitchFamily="34" charset="0"/>
              </a:rPr>
              <a:t>Show committee something about yourself that they could never learn from your app</a:t>
            </a:r>
          </a:p>
          <a:p>
            <a:pPr marL="781050" lvl="1" indent="-381000">
              <a:lnSpc>
                <a:spcPct val="80000"/>
              </a:lnSpc>
            </a:pPr>
            <a:r>
              <a:rPr lang="en-US" sz="1400" dirty="0">
                <a:latin typeface="Arial" pitchFamily="34" charset="0"/>
              </a:rPr>
              <a:t>Demonstrate that you are a mature, intelligent and focused person</a:t>
            </a:r>
          </a:p>
          <a:p>
            <a:pPr marL="781050" lvl="1" indent="-381000">
              <a:lnSpc>
                <a:spcPct val="80000"/>
              </a:lnSpc>
            </a:pPr>
            <a:r>
              <a:rPr lang="en-US" sz="1400" dirty="0">
                <a:latin typeface="Arial" pitchFamily="34" charset="0"/>
              </a:rPr>
              <a:t>Show that you’re different from the rest of the pack</a:t>
            </a:r>
          </a:p>
          <a:p>
            <a:pPr marL="781050" lvl="1" indent="-381000">
              <a:lnSpc>
                <a:spcPct val="80000"/>
              </a:lnSpc>
            </a:pPr>
            <a:r>
              <a:rPr lang="en-US" sz="1400" dirty="0">
                <a:latin typeface="Arial" pitchFamily="34" charset="0"/>
              </a:rPr>
              <a:t>Be the most powerful, positive element of your application</a:t>
            </a:r>
          </a:p>
          <a:p>
            <a:pPr marL="781050" lvl="1" indent="-381000">
              <a:lnSpc>
                <a:spcPct val="80000"/>
              </a:lnSpc>
            </a:pPr>
            <a:r>
              <a:rPr lang="en-US" sz="1400" dirty="0">
                <a:latin typeface="Arial" pitchFamily="34" charset="0"/>
              </a:rPr>
              <a:t>Answer the question</a:t>
            </a:r>
            <a:r>
              <a:rPr lang="en-US" sz="1400" dirty="0" smtClean="0">
                <a:latin typeface="Arial" pitchFamily="34" charset="0"/>
              </a:rPr>
              <a:t>!</a:t>
            </a:r>
            <a:endParaRPr lang="en-US" sz="1800" b="1" dirty="0" smtClean="0">
              <a:latin typeface="Arial" pitchFamily="34" charset="0"/>
            </a:endParaRPr>
          </a:p>
          <a:p>
            <a:pPr marL="381000" indent="-381000">
              <a:lnSpc>
                <a:spcPct val="80000"/>
              </a:lnSpc>
            </a:pPr>
            <a:r>
              <a:rPr lang="en-US" sz="1800" dirty="0" smtClean="0">
                <a:latin typeface="Arial" pitchFamily="34" charset="0"/>
              </a:rPr>
              <a:t>Common Themes</a:t>
            </a:r>
          </a:p>
          <a:p>
            <a:pPr marL="381000" indent="-381000">
              <a:lnSpc>
                <a:spcPct val="80000"/>
              </a:lnSpc>
            </a:pPr>
            <a:r>
              <a:rPr lang="en-US" sz="1800" dirty="0" smtClean="0">
                <a:latin typeface="Arial" pitchFamily="34" charset="0"/>
              </a:rPr>
              <a:t>Don’ts</a:t>
            </a:r>
            <a:endParaRPr lang="en-US" sz="1400" b="1" dirty="0">
              <a:latin typeface="Arial" pitchFamily="34" charset="0"/>
            </a:endParaRPr>
          </a:p>
        </p:txBody>
      </p:sp>
    </p:spTree>
    <p:extLst>
      <p:ext uri="{BB962C8B-B14F-4D97-AF65-F5344CB8AC3E}">
        <p14:creationId xmlns:p14="http://schemas.microsoft.com/office/powerpoint/2010/main" val="1839993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0" y="0"/>
            <a:ext cx="8686800" cy="1143000"/>
          </a:xfrm>
        </p:spPr>
        <p:txBody>
          <a:bodyPr/>
          <a:lstStyle/>
          <a:p>
            <a:pPr algn="l"/>
            <a:r>
              <a:rPr lang="en-US" b="1" dirty="0">
                <a:solidFill>
                  <a:schemeClr val="bg1"/>
                </a:solidFill>
                <a:latin typeface="Arial" pitchFamily="34" charset="0"/>
              </a:rPr>
              <a:t>The Rest of The Package</a:t>
            </a:r>
          </a:p>
        </p:txBody>
      </p:sp>
      <p:sp>
        <p:nvSpPr>
          <p:cNvPr id="456707" name="Rectangle 3"/>
          <p:cNvSpPr>
            <a:spLocks noGrp="1" noChangeArrowheads="1"/>
          </p:cNvSpPr>
          <p:nvPr>
            <p:ph type="body" idx="1"/>
          </p:nvPr>
        </p:nvSpPr>
        <p:spPr/>
        <p:txBody>
          <a:bodyPr/>
          <a:lstStyle/>
          <a:p>
            <a:r>
              <a:rPr lang="en-US" sz="1800" b="1">
                <a:latin typeface="Arial" pitchFamily="34" charset="0"/>
              </a:rPr>
              <a:t>Extra-curriculars/work experience/community involvement</a:t>
            </a:r>
          </a:p>
          <a:p>
            <a:pPr lvl="1"/>
            <a:r>
              <a:rPr lang="en-US" sz="1600" b="1">
                <a:latin typeface="Arial" pitchFamily="34" charset="0"/>
              </a:rPr>
              <a:t>TIP:</a:t>
            </a:r>
            <a:r>
              <a:rPr lang="en-US" sz="1600">
                <a:latin typeface="Arial" pitchFamily="34" charset="0"/>
              </a:rPr>
              <a:t> </a:t>
            </a:r>
            <a:r>
              <a:rPr lang="en-US" sz="1600" b="1">
                <a:latin typeface="Arial" pitchFamily="34" charset="0"/>
              </a:rPr>
              <a:t>Don’t try to “beef-up” your app by joining every activity you can find</a:t>
            </a:r>
          </a:p>
          <a:p>
            <a:pPr lvl="2"/>
            <a:r>
              <a:rPr lang="en-US" sz="1400">
                <a:latin typeface="Arial" pitchFamily="34" charset="0"/>
              </a:rPr>
              <a:t>Support what your personal statement talks about</a:t>
            </a:r>
          </a:p>
          <a:p>
            <a:pPr lvl="2"/>
            <a:r>
              <a:rPr lang="en-US" sz="1400">
                <a:latin typeface="Arial" pitchFamily="34" charset="0"/>
              </a:rPr>
              <a:t>Join an organization and gain a leadership position</a:t>
            </a:r>
          </a:p>
          <a:p>
            <a:pPr lvl="2"/>
            <a:r>
              <a:rPr lang="en-US" sz="1400">
                <a:latin typeface="Arial" pitchFamily="34" charset="0"/>
              </a:rPr>
              <a:t>Get an internship</a:t>
            </a:r>
          </a:p>
          <a:p>
            <a:r>
              <a:rPr lang="en-US" sz="1800" b="1">
                <a:latin typeface="Arial" pitchFamily="34" charset="0"/>
              </a:rPr>
              <a:t>The Interview — Do Them if They’re Offered</a:t>
            </a:r>
            <a:endParaRPr lang="en-US" sz="1800">
              <a:latin typeface="Arial" pitchFamily="34" charset="0"/>
            </a:endParaRPr>
          </a:p>
          <a:p>
            <a:r>
              <a:rPr lang="en-US" sz="1800" b="1">
                <a:latin typeface="Arial" pitchFamily="34" charset="0"/>
              </a:rPr>
              <a:t>Resumes</a:t>
            </a:r>
          </a:p>
          <a:p>
            <a:pPr lvl="1"/>
            <a:r>
              <a:rPr lang="en-US" sz="1600">
                <a:latin typeface="Arial" pitchFamily="34" charset="0"/>
              </a:rPr>
              <a:t>Highlights your academic and professional achievements</a:t>
            </a:r>
          </a:p>
          <a:p>
            <a:r>
              <a:rPr lang="en-US" sz="1800" b="1">
                <a:latin typeface="Arial" pitchFamily="34" charset="0"/>
              </a:rPr>
              <a:t>TIP: Take Courses of Interest </a:t>
            </a:r>
            <a:r>
              <a:rPr lang="en-US" sz="1200">
                <a:latin typeface="Arial" pitchFamily="34" charset="0"/>
              </a:rPr>
              <a:t>(but don’t forget requirements)</a:t>
            </a:r>
            <a:r>
              <a:rPr lang="en-US" sz="1800" b="1">
                <a:latin typeface="Arial" pitchFamily="34" charset="0"/>
              </a:rPr>
              <a:t>  </a:t>
            </a:r>
            <a:endParaRPr lang="en-US" sz="1800">
              <a:latin typeface="Arial" pitchFamily="34" charset="0"/>
            </a:endParaRPr>
          </a:p>
          <a:p>
            <a:pPr lvl="1"/>
            <a:r>
              <a:rPr lang="en-US" sz="1600">
                <a:latin typeface="Arial" pitchFamily="34" charset="0"/>
              </a:rPr>
              <a:t>Major in something that interests you</a:t>
            </a:r>
          </a:p>
          <a:p>
            <a:pPr lvl="1"/>
            <a:r>
              <a:rPr lang="en-US" sz="1600">
                <a:latin typeface="Arial" pitchFamily="34" charset="0"/>
              </a:rPr>
              <a:t>Take a communications class</a:t>
            </a:r>
          </a:p>
          <a:p>
            <a:pPr lvl="1"/>
            <a:r>
              <a:rPr lang="en-US" sz="1600">
                <a:latin typeface="Arial" pitchFamily="34" charset="0"/>
              </a:rPr>
              <a:t>Study abroad</a:t>
            </a:r>
          </a:p>
          <a:p>
            <a:pPr lvl="1"/>
            <a:r>
              <a:rPr lang="en-US" sz="1600">
                <a:latin typeface="Arial" pitchFamily="34" charset="0"/>
              </a:rPr>
              <a:t>Do papers</a:t>
            </a:r>
          </a:p>
        </p:txBody>
      </p:sp>
    </p:spTree>
    <p:extLst>
      <p:ext uri="{BB962C8B-B14F-4D97-AF65-F5344CB8AC3E}">
        <p14:creationId xmlns:p14="http://schemas.microsoft.com/office/powerpoint/2010/main" val="4011786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0" y="0"/>
            <a:ext cx="8686800" cy="1143000"/>
          </a:xfrm>
        </p:spPr>
        <p:txBody>
          <a:bodyPr/>
          <a:lstStyle/>
          <a:p>
            <a:pPr algn="l"/>
            <a:r>
              <a:rPr lang="en-US" b="1" dirty="0">
                <a:solidFill>
                  <a:schemeClr val="bg1"/>
                </a:solidFill>
                <a:latin typeface="Arial" pitchFamily="34" charset="0"/>
              </a:rPr>
              <a:t>Putting It All Together</a:t>
            </a:r>
            <a:r>
              <a:rPr lang="en-US" dirty="0">
                <a:solidFill>
                  <a:schemeClr val="bg1"/>
                </a:solidFill>
              </a:rPr>
              <a:t> </a:t>
            </a:r>
          </a:p>
        </p:txBody>
      </p:sp>
      <p:sp>
        <p:nvSpPr>
          <p:cNvPr id="547843" name="Rectangle 3"/>
          <p:cNvSpPr>
            <a:spLocks noGrp="1" noChangeArrowheads="1"/>
          </p:cNvSpPr>
          <p:nvPr>
            <p:ph type="body" idx="1"/>
          </p:nvPr>
        </p:nvSpPr>
        <p:spPr/>
        <p:txBody>
          <a:bodyPr/>
          <a:lstStyle/>
          <a:p>
            <a:pPr marL="342900" indent="-342900"/>
            <a:r>
              <a:rPr lang="en-US" sz="1800" b="1" dirty="0">
                <a:latin typeface="Arial" pitchFamily="34" charset="0"/>
              </a:rPr>
              <a:t>Choosing Targets</a:t>
            </a:r>
          </a:p>
          <a:p>
            <a:pPr marL="533400" lvl="1" indent="-304800">
              <a:buFont typeface="Times" pitchFamily="18" charset="0"/>
              <a:buAutoNum type="arabicPeriod"/>
            </a:pPr>
            <a:r>
              <a:rPr lang="en-US" sz="1600" dirty="0">
                <a:latin typeface="Arial" pitchFamily="34" charset="0"/>
              </a:rPr>
              <a:t>Start your list of universities that offer the program you're interested in. </a:t>
            </a:r>
          </a:p>
          <a:p>
            <a:pPr marL="533400" lvl="1" indent="-304800">
              <a:buFont typeface="Times" pitchFamily="18" charset="0"/>
              <a:buAutoNum type="arabicPeriod"/>
            </a:pPr>
            <a:r>
              <a:rPr lang="en-US" sz="1600" dirty="0">
                <a:latin typeface="Arial" pitchFamily="34" charset="0"/>
              </a:rPr>
              <a:t>Eliminate - not academically strong enough or unacceptable due to practical considerations. </a:t>
            </a:r>
          </a:p>
          <a:p>
            <a:pPr marL="342900" indent="-342900">
              <a:buFont typeface="Times" pitchFamily="18" charset="0"/>
              <a:buNone/>
            </a:pPr>
            <a:endParaRPr lang="en-US" sz="1800" b="1" dirty="0">
              <a:latin typeface="Arial" pitchFamily="34" charset="0"/>
            </a:endParaRPr>
          </a:p>
          <a:p>
            <a:pPr marL="342900" indent="-342900"/>
            <a:r>
              <a:rPr lang="en-US" sz="1800" b="1" dirty="0">
                <a:latin typeface="Arial" pitchFamily="34" charset="0"/>
              </a:rPr>
              <a:t>FAQs</a:t>
            </a:r>
          </a:p>
          <a:p>
            <a:pPr marL="533400" lvl="1" indent="-304800"/>
            <a:r>
              <a:rPr lang="en-US" sz="1600" dirty="0">
                <a:latin typeface="Arial" pitchFamily="34" charset="0"/>
              </a:rPr>
              <a:t>How many schools should I apply to? </a:t>
            </a:r>
          </a:p>
          <a:p>
            <a:pPr marL="533400" lvl="1" indent="-304800"/>
            <a:r>
              <a:rPr lang="en-US" sz="1600" dirty="0">
                <a:latin typeface="Arial" pitchFamily="34" charset="0"/>
              </a:rPr>
              <a:t>Should I apply to schools that I think are out of my league (my GPA or test score might be too low)?</a:t>
            </a:r>
          </a:p>
          <a:p>
            <a:pPr marL="533400" lvl="1" indent="-304800"/>
            <a:endParaRPr lang="en-US" sz="1600" dirty="0">
              <a:latin typeface="Arial" pitchFamily="34" charset="0"/>
            </a:endParaRPr>
          </a:p>
          <a:p>
            <a:pPr marL="533400" lvl="1" indent="-304800">
              <a:buFont typeface="Times" pitchFamily="18" charset="0"/>
              <a:buAutoNum type="arabicPeriod" startAt="3"/>
            </a:pPr>
            <a:r>
              <a:rPr lang="en-US" sz="1600" dirty="0">
                <a:latin typeface="Arial" pitchFamily="34" charset="0"/>
              </a:rPr>
              <a:t>Divide the remaining schools into three groups: 1-2-1 Ratio</a:t>
            </a:r>
          </a:p>
          <a:p>
            <a:pPr marL="722313" lvl="2" indent="-266700"/>
            <a:r>
              <a:rPr lang="en-US" sz="1400" dirty="0">
                <a:latin typeface="Arial" pitchFamily="34" charset="0"/>
              </a:rPr>
              <a:t>100% sure/shoe-ins</a:t>
            </a:r>
          </a:p>
          <a:p>
            <a:pPr marL="722313" lvl="2" indent="-266700"/>
            <a:r>
              <a:rPr lang="en-US" sz="1400" dirty="0">
                <a:latin typeface="Arial" pitchFamily="34" charset="0"/>
              </a:rPr>
              <a:t>Good “match”</a:t>
            </a:r>
          </a:p>
          <a:p>
            <a:pPr marL="722313" lvl="2" indent="-266700"/>
            <a:r>
              <a:rPr lang="en-US" sz="1400" dirty="0">
                <a:latin typeface="Arial" pitchFamily="34" charset="0"/>
              </a:rPr>
              <a:t>Schools you'll get into only if touched by the hand of God</a:t>
            </a:r>
          </a:p>
        </p:txBody>
      </p:sp>
    </p:spTree>
    <p:extLst>
      <p:ext uri="{BB962C8B-B14F-4D97-AF65-F5344CB8AC3E}">
        <p14:creationId xmlns:p14="http://schemas.microsoft.com/office/powerpoint/2010/main" val="2101352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Entrance Exam Myths</a:t>
            </a:r>
            <a:endParaRPr lang="en-US" b="1" dirty="0">
              <a:solidFill>
                <a:schemeClr val="bg1"/>
              </a:solidFill>
              <a:latin typeface="Arial" pitchFamily="34" charset="0"/>
              <a:cs typeface="Arial" pitchFamily="34" charset="0"/>
            </a:endParaRPr>
          </a:p>
        </p:txBody>
      </p:sp>
      <p:sp>
        <p:nvSpPr>
          <p:cNvPr id="6147" name="Rectangle 3"/>
          <p:cNvSpPr>
            <a:spLocks noGrp="1" noChangeArrowheads="1"/>
          </p:cNvSpPr>
          <p:nvPr>
            <p:ph idx="1"/>
          </p:nvPr>
        </p:nvSpPr>
        <p:spPr/>
        <p:txBody>
          <a:bodyPr/>
          <a:lstStyle/>
          <a:p>
            <a:pPr>
              <a:buClr>
                <a:srgbClr val="FF0066"/>
              </a:buClr>
              <a:buFont typeface="Calibri" pitchFamily="34" charset="0"/>
              <a:buChar char="»"/>
            </a:pPr>
            <a:r>
              <a:rPr lang="en-US" dirty="0"/>
              <a:t>These exams test your IQ</a:t>
            </a:r>
          </a:p>
          <a:p>
            <a:pPr>
              <a:buClr>
                <a:srgbClr val="FF0066"/>
              </a:buClr>
              <a:buFont typeface="Calibri" pitchFamily="34" charset="0"/>
              <a:buChar char="»"/>
            </a:pPr>
            <a:r>
              <a:rPr lang="en-US" dirty="0"/>
              <a:t>High GPA = high test score</a:t>
            </a:r>
          </a:p>
          <a:p>
            <a:pPr>
              <a:buClr>
                <a:srgbClr val="FF0066"/>
              </a:buClr>
              <a:buFont typeface="Calibri" pitchFamily="34" charset="0"/>
              <a:buChar char="»"/>
            </a:pPr>
            <a:r>
              <a:rPr lang="en-US" dirty="0"/>
              <a:t>Score determines your admissions chances</a:t>
            </a:r>
          </a:p>
          <a:p>
            <a:pPr>
              <a:buClr>
                <a:srgbClr val="FF0066"/>
              </a:buClr>
              <a:buFont typeface="Calibri" pitchFamily="34" charset="0"/>
              <a:buChar char="»"/>
            </a:pPr>
            <a:r>
              <a:rPr lang="en-US" dirty="0"/>
              <a:t>High scores are </a:t>
            </a:r>
            <a:r>
              <a:rPr lang="en-US" dirty="0" smtClean="0"/>
              <a:t>everywhere</a:t>
            </a:r>
          </a:p>
        </p:txBody>
      </p:sp>
      <p:pic>
        <p:nvPicPr>
          <p:cNvPr id="6149" name="Picture 5" descr="find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267200"/>
            <a:ext cx="32575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46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57400"/>
            <a:ext cx="49530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2"/>
          <p:cNvSpPr>
            <a:spLocks noGrp="1" noChangeArrowheads="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1. </a:t>
            </a:r>
            <a:r>
              <a:rPr lang="en-US" b="1" dirty="0">
                <a:solidFill>
                  <a:schemeClr val="bg1"/>
                </a:solidFill>
                <a:latin typeface="Arial" pitchFamily="34" charset="0"/>
                <a:cs typeface="Arial" pitchFamily="34" charset="0"/>
              </a:rPr>
              <a:t>Know </a:t>
            </a:r>
            <a:r>
              <a:rPr lang="en-US" b="1" dirty="0" smtClean="0">
                <a:solidFill>
                  <a:schemeClr val="bg1"/>
                </a:solidFill>
                <a:latin typeface="Arial" pitchFamily="34" charset="0"/>
                <a:cs typeface="Arial" pitchFamily="34" charset="0"/>
              </a:rPr>
              <a:t>Thy </a:t>
            </a:r>
            <a:r>
              <a:rPr lang="en-US" b="1" dirty="0">
                <a:solidFill>
                  <a:schemeClr val="bg1"/>
                </a:solidFill>
                <a:latin typeface="Arial" pitchFamily="34" charset="0"/>
                <a:cs typeface="Arial" pitchFamily="34" charset="0"/>
              </a:rPr>
              <a:t>Enemy</a:t>
            </a:r>
          </a:p>
        </p:txBody>
      </p:sp>
      <p:sp>
        <p:nvSpPr>
          <p:cNvPr id="8195" name="Rectangle 3"/>
          <p:cNvSpPr>
            <a:spLocks noGrp="1" noChangeArrowheads="1"/>
          </p:cNvSpPr>
          <p:nvPr>
            <p:ph idx="1"/>
          </p:nvPr>
        </p:nvSpPr>
        <p:spPr/>
        <p:txBody>
          <a:bodyPr>
            <a:normAutofit fontScale="85000" lnSpcReduction="20000"/>
          </a:bodyPr>
          <a:lstStyle/>
          <a:p>
            <a:r>
              <a:rPr lang="en-US" sz="4400" dirty="0">
                <a:latin typeface="Arial" pitchFamily="34" charset="0"/>
                <a:cs typeface="Arial" pitchFamily="34" charset="0"/>
              </a:rPr>
              <a:t>Author</a:t>
            </a:r>
          </a:p>
          <a:p>
            <a:r>
              <a:rPr lang="en-US" sz="4400" dirty="0">
                <a:latin typeface="Arial" pitchFamily="34" charset="0"/>
                <a:cs typeface="Arial" pitchFamily="34" charset="0"/>
              </a:rPr>
              <a:t>Content</a:t>
            </a:r>
          </a:p>
          <a:p>
            <a:r>
              <a:rPr lang="en-US" sz="4400" dirty="0" smtClean="0">
                <a:latin typeface="Arial" pitchFamily="34" charset="0"/>
                <a:cs typeface="Arial" pitchFamily="34" charset="0"/>
              </a:rPr>
              <a:t>Format </a:t>
            </a:r>
            <a:r>
              <a:rPr lang="en-US" sz="2800" dirty="0" smtClean="0">
                <a:latin typeface="Arial" pitchFamily="34" charset="0"/>
                <a:cs typeface="Arial" pitchFamily="34" charset="0"/>
              </a:rPr>
              <a:t>– CAT, CBT, P&amp;P, MST</a:t>
            </a:r>
          </a:p>
          <a:p>
            <a:pPr marL="0" indent="0">
              <a:buNone/>
            </a:pPr>
            <a:endParaRPr lang="en-US" sz="4400" dirty="0"/>
          </a:p>
          <a:p>
            <a:pPr eaLnBrk="0" hangingPunct="0">
              <a:spcBef>
                <a:spcPct val="25000"/>
              </a:spcBef>
              <a:buClr>
                <a:srgbClr val="FF0066"/>
              </a:buClr>
              <a:buFont typeface="Calibri" pitchFamily="34" charset="0"/>
              <a:buChar char="◊"/>
            </a:pPr>
            <a:r>
              <a:rPr lang="en-US" sz="2900" b="1" dirty="0">
                <a:latin typeface="Arial" pitchFamily="34" charset="0"/>
                <a:cs typeface="Arial" pitchFamily="34" charset="0"/>
              </a:rPr>
              <a:t>Scoring</a:t>
            </a:r>
          </a:p>
          <a:p>
            <a:pPr eaLnBrk="0" hangingPunct="0">
              <a:spcBef>
                <a:spcPct val="25000"/>
              </a:spcBef>
              <a:buClr>
                <a:srgbClr val="FF0066"/>
              </a:buClr>
              <a:buFont typeface="Calibri" pitchFamily="34" charset="0"/>
              <a:buChar char="◊"/>
            </a:pPr>
            <a:r>
              <a:rPr lang="en-US" sz="2900" b="1" dirty="0">
                <a:latin typeface="Arial" pitchFamily="34" charset="0"/>
                <a:cs typeface="Arial" pitchFamily="34" charset="0"/>
              </a:rPr>
              <a:t>Point System</a:t>
            </a:r>
          </a:p>
          <a:p>
            <a:pPr eaLnBrk="0" hangingPunct="0">
              <a:spcBef>
                <a:spcPct val="25000"/>
              </a:spcBef>
              <a:buClr>
                <a:srgbClr val="FF0066"/>
              </a:buClr>
              <a:buFont typeface="Calibri" pitchFamily="34" charset="0"/>
              <a:buChar char="◊"/>
            </a:pPr>
            <a:r>
              <a:rPr lang="en-US" sz="2900" b="1" dirty="0">
                <a:latin typeface="Arial" pitchFamily="34" charset="0"/>
                <a:cs typeface="Arial" pitchFamily="34" charset="0"/>
              </a:rPr>
              <a:t>Order of Difficulty</a:t>
            </a:r>
          </a:p>
          <a:p>
            <a:pPr eaLnBrk="0" hangingPunct="0">
              <a:spcBef>
                <a:spcPct val="25000"/>
              </a:spcBef>
              <a:buClr>
                <a:srgbClr val="FF0066"/>
              </a:buClr>
              <a:buFont typeface="Calibri" pitchFamily="34" charset="0"/>
              <a:buChar char="◊"/>
            </a:pPr>
            <a:r>
              <a:rPr lang="en-US" sz="2900" b="1" dirty="0">
                <a:latin typeface="Arial" pitchFamily="34" charset="0"/>
                <a:cs typeface="Arial" pitchFamily="34" charset="0"/>
              </a:rPr>
              <a:t>Predictability </a:t>
            </a:r>
          </a:p>
          <a:p>
            <a:pPr eaLnBrk="0" hangingPunct="0">
              <a:spcBef>
                <a:spcPct val="25000"/>
              </a:spcBef>
              <a:buClr>
                <a:srgbClr val="FF0066"/>
              </a:buClr>
              <a:buFont typeface="Calibri" pitchFamily="34" charset="0"/>
              <a:buChar char="◊"/>
            </a:pPr>
            <a:r>
              <a:rPr lang="en-US" sz="2900" b="1" dirty="0">
                <a:latin typeface="Arial" pitchFamily="34" charset="0"/>
                <a:cs typeface="Arial" pitchFamily="34" charset="0"/>
              </a:rPr>
              <a:t>Tricks</a:t>
            </a:r>
            <a:endParaRPr lang="en-US" sz="2900" b="1" i="1" dirty="0">
              <a:latin typeface="Arial" pitchFamily="34" charset="0"/>
              <a:cs typeface="Arial" pitchFamily="34" charset="0"/>
            </a:endParaRPr>
          </a:p>
          <a:p>
            <a:endParaRPr lang="en-US" sz="4400" dirty="0"/>
          </a:p>
        </p:txBody>
      </p:sp>
    </p:spTree>
    <p:extLst>
      <p:ext uri="{BB962C8B-B14F-4D97-AF65-F5344CB8AC3E}">
        <p14:creationId xmlns:p14="http://schemas.microsoft.com/office/powerpoint/2010/main" val="343755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While You Are Waiting - Solve</a:t>
            </a:r>
            <a:endParaRPr lang="en-US" sz="4400" dirty="0">
              <a:solidFill>
                <a:schemeClr val="bg1"/>
              </a:solidFill>
              <a:latin typeface="Arial" pitchFamily="34" charset="0"/>
              <a:cs typeface="Arial" pitchFamily="34" charset="0"/>
            </a:endParaRPr>
          </a:p>
        </p:txBody>
      </p:sp>
      <p:sp>
        <p:nvSpPr>
          <p:cNvPr id="4" name="Rectangle 3"/>
          <p:cNvSpPr txBox="1">
            <a:spLocks noChangeArrowheads="1"/>
          </p:cNvSpPr>
          <p:nvPr/>
        </p:nvSpPr>
        <p:spPr>
          <a:xfrm>
            <a:off x="0" y="1295400"/>
            <a:ext cx="9144000" cy="6096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66"/>
              </a:buClr>
              <a:buFont typeface="Arial" pitchFamily="34" charset="0"/>
              <a:buChar char="»"/>
            </a:pPr>
            <a:r>
              <a:rPr lang="en-US" sz="3800" dirty="0" smtClean="0">
                <a:latin typeface="Arial" pitchFamily="34" charset="0"/>
              </a:rPr>
              <a:t>Complete the Pattern:</a:t>
            </a:r>
          </a:p>
          <a:p>
            <a:pPr marL="0" indent="0">
              <a:buClr>
                <a:srgbClr val="FF0066"/>
              </a:buClr>
              <a:buNone/>
            </a:pPr>
            <a:r>
              <a:rPr lang="en-US" sz="3800" dirty="0">
                <a:latin typeface="Arial" pitchFamily="34" charset="0"/>
              </a:rPr>
              <a:t>	</a:t>
            </a:r>
            <a:r>
              <a:rPr lang="en-US" sz="3800" dirty="0" smtClean="0">
                <a:latin typeface="Arial" pitchFamily="34" charset="0"/>
              </a:rPr>
              <a:t>		O  T  </a:t>
            </a:r>
            <a:r>
              <a:rPr lang="en-US" sz="3800" dirty="0" err="1" smtClean="0">
                <a:latin typeface="Arial" pitchFamily="34" charset="0"/>
              </a:rPr>
              <a:t>T</a:t>
            </a:r>
            <a:r>
              <a:rPr lang="en-US" sz="3800" dirty="0" smtClean="0">
                <a:latin typeface="Arial" pitchFamily="34" charset="0"/>
              </a:rPr>
              <a:t>  F  </a:t>
            </a:r>
            <a:r>
              <a:rPr lang="en-US" sz="3800" dirty="0" err="1" smtClean="0">
                <a:latin typeface="Arial" pitchFamily="34" charset="0"/>
              </a:rPr>
              <a:t>F</a:t>
            </a:r>
            <a:r>
              <a:rPr lang="en-US" sz="3800" dirty="0" smtClean="0">
                <a:latin typeface="Arial" pitchFamily="34" charset="0"/>
              </a:rPr>
              <a:t>  S  </a:t>
            </a:r>
            <a:r>
              <a:rPr lang="en-US" sz="3800" dirty="0" err="1" smtClean="0">
                <a:latin typeface="Arial" pitchFamily="34" charset="0"/>
              </a:rPr>
              <a:t>S</a:t>
            </a:r>
            <a:r>
              <a:rPr lang="en-US" sz="3800" dirty="0" smtClean="0">
                <a:latin typeface="Arial" pitchFamily="34" charset="0"/>
              </a:rPr>
              <a:t>  _</a:t>
            </a:r>
          </a:p>
          <a:p>
            <a:pPr marL="0" indent="0">
              <a:buClr>
                <a:srgbClr val="FF0066"/>
              </a:buClr>
              <a:buNone/>
            </a:pPr>
            <a:endParaRPr lang="en-US" sz="3800" dirty="0" smtClean="0">
              <a:latin typeface="Arial" pitchFamily="34" charset="0"/>
            </a:endParaRPr>
          </a:p>
          <a:p>
            <a:pPr>
              <a:buClr>
                <a:srgbClr val="FF0066"/>
              </a:buClr>
              <a:buFont typeface="Arial" pitchFamily="34" charset="0"/>
              <a:buChar char="»"/>
            </a:pPr>
            <a:r>
              <a:rPr lang="en-US" sz="3800" dirty="0" smtClean="0">
                <a:latin typeface="Arial" pitchFamily="34" charset="0"/>
              </a:rPr>
              <a:t>Connect the dots, using ONLY 4 straight lines </a:t>
            </a:r>
            <a:r>
              <a:rPr lang="en-US" sz="3800" smtClean="0">
                <a:latin typeface="Arial" pitchFamily="34" charset="0"/>
              </a:rPr>
              <a:t>and WITHOUT </a:t>
            </a:r>
            <a:r>
              <a:rPr lang="en-US" sz="3800" dirty="0" smtClean="0">
                <a:latin typeface="Arial" pitchFamily="34" charset="0"/>
              </a:rPr>
              <a:t>lifting your pencil</a:t>
            </a:r>
          </a:p>
          <a:p>
            <a:pPr>
              <a:buClr>
                <a:srgbClr val="FF0066"/>
              </a:buClr>
              <a:buFont typeface="Arial" pitchFamily="34" charset="0"/>
              <a:buChar char="»"/>
            </a:pPr>
            <a:endParaRPr lang="en-US" sz="3800" dirty="0" smtClean="0">
              <a:latin typeface="Arial" pitchFamily="34" charset="0"/>
            </a:endParaRPr>
          </a:p>
          <a:p>
            <a:pPr>
              <a:buClr>
                <a:srgbClr val="FF0066"/>
              </a:buClr>
              <a:buFont typeface="Arial" pitchFamily="34" charset="0"/>
              <a:buChar char="»"/>
            </a:pPr>
            <a:endParaRPr lang="en-US" sz="3800" dirty="0">
              <a:latin typeface="Arial" pitchFamily="34" charset="0"/>
            </a:endParaRPr>
          </a:p>
          <a:p>
            <a:pPr marL="0" indent="0">
              <a:buClr>
                <a:srgbClr val="FF0066"/>
              </a:buClr>
              <a:buNone/>
            </a:pPr>
            <a:endParaRPr lang="en-US" sz="3800" dirty="0" smtClean="0">
              <a:latin typeface="Arial" pitchFamily="34" charset="0"/>
            </a:endParaRPr>
          </a:p>
          <a:p>
            <a:pPr marL="0" indent="0">
              <a:buClr>
                <a:srgbClr val="FF0066"/>
              </a:buClr>
              <a:buNone/>
            </a:pPr>
            <a:endParaRPr lang="en-US" sz="3800" dirty="0" smtClean="0">
              <a:latin typeface="Arial" pitchFamily="34" charset="0"/>
            </a:endParaRPr>
          </a:p>
          <a:p>
            <a:pPr marL="0" indent="0">
              <a:buClr>
                <a:srgbClr val="FF0066"/>
              </a:buClr>
              <a:buNone/>
            </a:pPr>
            <a:endParaRPr lang="en-US" sz="3800" dirty="0" smtClean="0">
              <a:latin typeface="Arial" pitchFamily="34" charset="0"/>
            </a:endParaRPr>
          </a:p>
          <a:p>
            <a:pPr>
              <a:buClr>
                <a:srgbClr val="FF0066"/>
              </a:buClr>
              <a:buFont typeface="Arial" pitchFamily="34" charset="0"/>
              <a:buChar char="»"/>
            </a:pPr>
            <a:r>
              <a:rPr lang="en-US" sz="3800" dirty="0">
                <a:latin typeface="Arial" pitchFamily="34" charset="0"/>
              </a:rPr>
              <a:t>Using 1 line, change this to 6:</a:t>
            </a:r>
          </a:p>
          <a:p>
            <a:pPr marL="0" indent="0">
              <a:buClr>
                <a:srgbClr val="FF0066"/>
              </a:buClr>
              <a:buNone/>
            </a:pPr>
            <a:r>
              <a:rPr lang="en-US" sz="3800" dirty="0">
                <a:latin typeface="Baskerville Old Face" pitchFamily="18" charset="0"/>
              </a:rPr>
              <a:t>			IX</a:t>
            </a:r>
            <a:endParaRPr lang="en-US" sz="3800" dirty="0">
              <a:latin typeface="Arial" pitchFamily="34" charset="0"/>
            </a:endParaRPr>
          </a:p>
          <a:p>
            <a:pPr>
              <a:buClr>
                <a:srgbClr val="FF0066"/>
              </a:buClr>
              <a:buFont typeface="Arial" pitchFamily="34" charset="0"/>
              <a:buChar char="»"/>
            </a:pPr>
            <a:endParaRPr lang="en-US" sz="2400" dirty="0" smtClean="0">
              <a:latin typeface="Arial" pitchFamily="34" charset="0"/>
            </a:endParaRPr>
          </a:p>
          <a:p>
            <a:pPr marL="0" indent="0">
              <a:buFont typeface="Arial" pitchFamily="34" charset="0"/>
              <a:buNone/>
            </a:pPr>
            <a:r>
              <a:rPr lang="en-US" sz="2000" dirty="0" smtClean="0">
                <a:latin typeface="Arial" pitchFamily="34" charset="0"/>
              </a:rPr>
              <a:t> </a:t>
            </a:r>
            <a:endParaRPr lang="en-US" sz="2000" dirty="0">
              <a:latin typeface="Arial" pitchFamily="34" charset="0"/>
            </a:endParaRPr>
          </a:p>
        </p:txBody>
      </p:sp>
      <p:sp>
        <p:nvSpPr>
          <p:cNvPr id="6" name="Rectangle 5"/>
          <p:cNvSpPr/>
          <p:nvPr/>
        </p:nvSpPr>
        <p:spPr>
          <a:xfrm>
            <a:off x="2694709" y="3455075"/>
            <a:ext cx="3325091" cy="2031325"/>
          </a:xfrm>
          <a:prstGeom prst="rect">
            <a:avLst/>
          </a:prstGeom>
        </p:spPr>
        <p:txBody>
          <a:bodyPr wrap="square">
            <a:spAutoFit/>
          </a:bodyPr>
          <a:lstStyle/>
          <a:p>
            <a:r>
              <a:rPr lang="en-US" b="1" dirty="0" smtClean="0">
                <a:latin typeface="Wingdings" pitchFamily="2" charset="2"/>
              </a:rPr>
              <a:t>l     	l    	l</a:t>
            </a:r>
          </a:p>
          <a:p>
            <a:endParaRPr lang="en-US" b="1" dirty="0">
              <a:latin typeface="Wingdings" pitchFamily="2" charset="2"/>
            </a:endParaRPr>
          </a:p>
          <a:p>
            <a:r>
              <a:rPr lang="en-US" dirty="0">
                <a:latin typeface="Wingdings" pitchFamily="2" charset="2"/>
              </a:rPr>
              <a:t> </a:t>
            </a:r>
          </a:p>
          <a:p>
            <a:r>
              <a:rPr lang="en-US" b="1" dirty="0" smtClean="0">
                <a:latin typeface="Wingdings" pitchFamily="2" charset="2"/>
              </a:rPr>
              <a:t>l     	l  </a:t>
            </a:r>
            <a:r>
              <a:rPr lang="en-US" b="1" dirty="0">
                <a:latin typeface="Wingdings" pitchFamily="2" charset="2"/>
              </a:rPr>
              <a:t>		</a:t>
            </a:r>
            <a:r>
              <a:rPr lang="en-US" b="1" dirty="0" smtClean="0">
                <a:latin typeface="Wingdings" pitchFamily="2" charset="2"/>
              </a:rPr>
              <a:t>l</a:t>
            </a:r>
          </a:p>
          <a:p>
            <a:endParaRPr lang="en-US" b="1" dirty="0">
              <a:latin typeface="Wingdings" pitchFamily="2" charset="2"/>
            </a:endParaRPr>
          </a:p>
          <a:p>
            <a:r>
              <a:rPr lang="en-US" dirty="0">
                <a:latin typeface="Wingdings" pitchFamily="2" charset="2"/>
              </a:rPr>
              <a:t> </a:t>
            </a:r>
          </a:p>
          <a:p>
            <a:r>
              <a:rPr lang="en-US" b="1" dirty="0">
                <a:latin typeface="Wingdings" pitchFamily="2" charset="2"/>
              </a:rPr>
              <a:t>l     	l  		l</a:t>
            </a:r>
          </a:p>
        </p:txBody>
      </p:sp>
    </p:spTree>
    <p:extLst>
      <p:ext uri="{BB962C8B-B14F-4D97-AF65-F5344CB8AC3E}">
        <p14:creationId xmlns:p14="http://schemas.microsoft.com/office/powerpoint/2010/main" val="272487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5" name="Rectangle 2"/>
          <p:cNvSpPr>
            <a:spLocks noGrp="1" noChangeArrowheads="1"/>
          </p:cNvSpPr>
          <p:nvPr>
            <p:ph type="title" idx="4294967295"/>
          </p:nvPr>
        </p:nvSpPr>
        <p:spPr>
          <a:xfrm>
            <a:off x="0" y="0"/>
            <a:ext cx="8229600" cy="1143000"/>
          </a:xfrm>
        </p:spPr>
        <p:txBody>
          <a:bodyPr/>
          <a:lstStyle/>
          <a:p>
            <a:pPr algn="l"/>
            <a:r>
              <a:rPr lang="en-US" b="1">
                <a:solidFill>
                  <a:schemeClr val="bg1"/>
                </a:solidFill>
                <a:latin typeface="Arial" charset="0"/>
              </a:rPr>
              <a:t>Structure of the LSAT</a:t>
            </a:r>
          </a:p>
        </p:txBody>
      </p:sp>
      <p:graphicFrame>
        <p:nvGraphicFramePr>
          <p:cNvPr id="471044" name="Group 4"/>
          <p:cNvGraphicFramePr>
            <a:graphicFrameLocks noGrp="1"/>
          </p:cNvGraphicFramePr>
          <p:nvPr/>
        </p:nvGraphicFramePr>
        <p:xfrm>
          <a:off x="1143000" y="1524000"/>
          <a:ext cx="6781800" cy="4719641"/>
        </p:xfrm>
        <a:graphic>
          <a:graphicData uri="http://schemas.openxmlformats.org/drawingml/2006/table">
            <a:tbl>
              <a:tblPr/>
              <a:tblGrid>
                <a:gridCol w="1958975"/>
                <a:gridCol w="3633788"/>
                <a:gridCol w="1189037"/>
              </a:tblGrid>
              <a:tr h="820738">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2000" b="1" i="0" u="none" strike="noStrike" cap="none" normalizeH="0" baseline="0" dirty="0" smtClean="0">
                          <a:ln>
                            <a:noFill/>
                          </a:ln>
                          <a:solidFill>
                            <a:schemeClr val="tx1"/>
                          </a:solidFill>
                          <a:effectLst/>
                          <a:latin typeface="Arial" charset="0"/>
                        </a:rPr>
                        <a:t>Section Type </a:t>
                      </a:r>
                    </a:p>
                  </a:txBody>
                  <a:tcPr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2000" b="1" i="0" u="none" strike="noStrike" cap="none" normalizeH="0" baseline="0" smtClean="0">
                          <a:ln>
                            <a:noFill/>
                          </a:ln>
                          <a:solidFill>
                            <a:schemeClr val="tx1"/>
                          </a:solidFill>
                          <a:effectLst/>
                          <a:latin typeface="Arial" charset="0"/>
                        </a:rPr>
                        <a:t>Number of Questions</a:t>
                      </a:r>
                    </a:p>
                  </a:txBody>
                  <a:tcPr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2000" b="1" i="0" u="none" strike="noStrike" cap="none" normalizeH="0" baseline="0" smtClean="0">
                          <a:ln>
                            <a:noFill/>
                          </a:ln>
                          <a:solidFill>
                            <a:schemeClr val="tx1"/>
                          </a:solidFill>
                          <a:effectLst/>
                          <a:latin typeface="Arial" charset="0"/>
                        </a:rPr>
                        <a:t>Time</a:t>
                      </a:r>
                    </a:p>
                  </a:txBody>
                  <a:tcPr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Reading Comprehension</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One section, about 27 </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35 min</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dirty="0" smtClean="0">
                          <a:ln>
                            <a:noFill/>
                          </a:ln>
                          <a:solidFill>
                            <a:schemeClr val="tx1"/>
                          </a:solidFill>
                          <a:effectLst/>
                          <a:latin typeface="Arial" charset="0"/>
                        </a:rPr>
                        <a:t>Logical Reasoning</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Two sections, about 25 each</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35 min</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33438">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Analytical Reasoning</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One section, about 25 </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35 min</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Experimental Section</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One section, about 25 </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35 min</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Essay </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One essay </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1" i="0" u="none" strike="noStrike" cap="none" normalizeH="0" baseline="0" smtClean="0">
                          <a:ln>
                            <a:noFill/>
                          </a:ln>
                          <a:solidFill>
                            <a:schemeClr val="tx1"/>
                          </a:solidFill>
                          <a:effectLst/>
                          <a:latin typeface="Arial" charset="0"/>
                        </a:rPr>
                        <a:t>30 min</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800" b="0" i="0" u="none" strike="noStrike" cap="none" normalizeH="0" baseline="0" smtClean="0">
                        <a:ln>
                          <a:noFill/>
                        </a:ln>
                        <a:solidFill>
                          <a:srgbClr val="660066"/>
                        </a:solidFill>
                        <a:effectLst/>
                        <a:latin typeface="Garamond" pitchFamily="18" charset="0"/>
                      </a:endParaRPr>
                    </a:p>
                  </a:txBody>
                  <a:tcPr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800" b="0" i="0" u="none" strike="noStrike" cap="none" normalizeH="0" baseline="0" smtClean="0">
                        <a:ln>
                          <a:noFill/>
                        </a:ln>
                        <a:solidFill>
                          <a:srgbClr val="660066"/>
                        </a:solidFill>
                        <a:effectLst/>
                        <a:latin typeface="Garamond" pitchFamily="18" charset="0"/>
                      </a:endParaRPr>
                    </a:p>
                  </a:txBody>
                  <a:tcPr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800" b="0" i="0" u="none" strike="noStrike" cap="none" normalizeH="0" baseline="0" smtClean="0">
                        <a:ln>
                          <a:noFill/>
                        </a:ln>
                        <a:solidFill>
                          <a:srgbClr val="660066"/>
                        </a:solidFill>
                        <a:effectLst/>
                        <a:latin typeface="Garamond" pitchFamily="18" charset="0"/>
                      </a:endParaRPr>
                    </a:p>
                  </a:txBody>
                  <a:tcPr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r>
            </a:tbl>
          </a:graphicData>
        </a:graphic>
      </p:graphicFrame>
      <p:sp>
        <p:nvSpPr>
          <p:cNvPr id="5" name="TextBox 4"/>
          <p:cNvSpPr txBox="1"/>
          <p:nvPr/>
        </p:nvSpPr>
        <p:spPr>
          <a:xfrm>
            <a:off x="1143000" y="6211888"/>
            <a:ext cx="6320961" cy="338554"/>
          </a:xfrm>
          <a:prstGeom prst="rect">
            <a:avLst/>
          </a:prstGeom>
          <a:noFill/>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dirty="0"/>
              <a:t>Note: Score is a composite ranging from 120-180 and in </a:t>
            </a:r>
            <a:r>
              <a:rPr lang="en-US" sz="1600" dirty="0" smtClean="0"/>
              <a:t>percentiles</a:t>
            </a:r>
            <a:endParaRPr lang="en-US" sz="1600" dirty="0"/>
          </a:p>
        </p:txBody>
      </p:sp>
    </p:spTree>
    <p:extLst>
      <p:ext uri="{BB962C8B-B14F-4D97-AF65-F5344CB8AC3E}">
        <p14:creationId xmlns:p14="http://schemas.microsoft.com/office/powerpoint/2010/main" val="537106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71044"/>
                                        </p:tgtEl>
                                        <p:attrNameLst>
                                          <p:attrName>style.visibility</p:attrName>
                                        </p:attrNameLst>
                                      </p:cBhvr>
                                      <p:to>
                                        <p:strVal val="visible"/>
                                      </p:to>
                                    </p:set>
                                    <p:animEffect transition="in" filter="slide(fromBottom)">
                                      <p:cBhvr>
                                        <p:cTn id="7" dur="500"/>
                                        <p:tgtEl>
                                          <p:spTgt spid="47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7418" y="381000"/>
            <a:ext cx="1626382" cy="442919"/>
          </a:xfrm>
          <a:prstGeom prst="rect">
            <a:avLst/>
          </a:prstGeom>
          <a:solidFill>
            <a:srgbClr val="F8D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125647"/>
          </a:xfrm>
        </p:spPr>
        <p:txBody>
          <a:bodyPr>
            <a:normAutofit/>
          </a:bodyPr>
          <a:lstStyle/>
          <a:p>
            <a:r>
              <a:rPr lang="en-US" sz="5000" b="1" dirty="0" smtClean="0">
                <a:solidFill>
                  <a:schemeClr val="bg1"/>
                </a:solidFill>
              </a:rPr>
              <a:t>Current vs. New GMAT</a:t>
            </a:r>
            <a:endParaRPr lang="en-US" sz="5000" b="1" dirty="0">
              <a:solidFill>
                <a:schemeClr val="bg1"/>
              </a:solidFill>
            </a:endParaRPr>
          </a:p>
        </p:txBody>
      </p:sp>
      <p:pic>
        <p:nvPicPr>
          <p:cNvPr id="8" name="Picture 7" descr="Picture 1.png"/>
          <p:cNvPicPr>
            <a:picLocks noChangeAspect="1"/>
          </p:cNvPicPr>
          <p:nvPr/>
        </p:nvPicPr>
        <p:blipFill>
          <a:blip r:embed="rId3"/>
          <a:stretch>
            <a:fillRect/>
          </a:stretch>
        </p:blipFill>
        <p:spPr>
          <a:xfrm>
            <a:off x="666129" y="1715183"/>
            <a:ext cx="7645401" cy="3860800"/>
          </a:xfrm>
          <a:prstGeom prst="rect">
            <a:avLst/>
          </a:prstGeom>
        </p:spPr>
      </p:pic>
      <p:pic>
        <p:nvPicPr>
          <p:cNvPr id="5" name="Picture 3" descr="tpr_circle_yellow_rgb.eps"/>
          <p:cNvPicPr>
            <a:picLocks noChangeAspect="1"/>
          </p:cNvPicPr>
          <p:nvPr/>
        </p:nvPicPr>
        <p:blipFill>
          <a:blip r:embed="rId4"/>
          <a:srcRect/>
          <a:stretch>
            <a:fillRect/>
          </a:stretch>
        </p:blipFill>
        <p:spPr bwMode="auto">
          <a:xfrm>
            <a:off x="6248400" y="2302274"/>
            <a:ext cx="2286000" cy="364726"/>
          </a:xfrm>
          <a:prstGeom prst="rect">
            <a:avLst/>
          </a:prstGeom>
          <a:noFill/>
          <a:ln w="9525">
            <a:noFill/>
            <a:miter lim="800000"/>
            <a:headEnd/>
            <a:tailEnd/>
          </a:ln>
        </p:spPr>
      </p:pic>
    </p:spTree>
    <p:extLst>
      <p:ext uri="{BB962C8B-B14F-4D97-AF65-F5344CB8AC3E}">
        <p14:creationId xmlns:p14="http://schemas.microsoft.com/office/powerpoint/2010/main" val="2851126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95800" y="381001"/>
            <a:ext cx="2209800" cy="533399"/>
          </a:xfrm>
          <a:prstGeom prst="rect">
            <a:avLst/>
          </a:prstGeom>
          <a:solidFill>
            <a:srgbClr val="F8D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94" name="Rectangle 2"/>
          <p:cNvSpPr>
            <a:spLocks noGrp="1" noChangeArrowheads="1"/>
          </p:cNvSpPr>
          <p:nvPr>
            <p:ph type="title"/>
          </p:nvPr>
        </p:nvSpPr>
        <p:spPr>
          <a:xfrm>
            <a:off x="0" y="0"/>
            <a:ext cx="9144000" cy="1219200"/>
          </a:xfrm>
        </p:spPr>
        <p:txBody>
          <a:bodyPr>
            <a:noAutofit/>
          </a:bodyPr>
          <a:lstStyle/>
          <a:p>
            <a:pPr algn="l" eaLnBrk="1" hangingPunct="1"/>
            <a:r>
              <a:rPr lang="en-US" sz="5000" b="1" dirty="0" smtClean="0">
                <a:solidFill>
                  <a:schemeClr val="bg1"/>
                </a:solidFill>
              </a:rPr>
              <a:t>New GMAT: Test </a:t>
            </a:r>
            <a:r>
              <a:rPr lang="en-US" sz="5000" b="1" dirty="0">
                <a:solidFill>
                  <a:schemeClr val="bg1"/>
                </a:solidFill>
              </a:rPr>
              <a:t>Content</a:t>
            </a:r>
          </a:p>
        </p:txBody>
      </p:sp>
      <p:sp>
        <p:nvSpPr>
          <p:cNvPr id="33795" name="Rectangle 43"/>
          <p:cNvSpPr>
            <a:spLocks noChangeArrowheads="1"/>
          </p:cNvSpPr>
          <p:nvPr/>
        </p:nvSpPr>
        <p:spPr bwMode="auto">
          <a:xfrm>
            <a:off x="341386" y="1324491"/>
            <a:ext cx="3741580" cy="3768657"/>
          </a:xfrm>
          <a:prstGeom prst="rect">
            <a:avLst/>
          </a:prstGeom>
          <a:noFill/>
          <a:ln w="9525">
            <a:noFill/>
            <a:miter lim="800000"/>
            <a:headEnd/>
            <a:tailEnd/>
          </a:ln>
        </p:spPr>
        <p:txBody>
          <a:bodyPr lIns="0" tIns="0" rIns="0" bIns="0">
            <a:prstTxWarp prst="textNoShape">
              <a:avLst/>
            </a:prstTxWarp>
          </a:bodyPr>
          <a:lstStyle/>
          <a:p>
            <a:pPr marL="742950" lvl="1" indent="-285750" eaLnBrk="1" hangingPunct="1">
              <a:lnSpc>
                <a:spcPct val="80000"/>
              </a:lnSpc>
              <a:spcBef>
                <a:spcPct val="30000"/>
              </a:spcBef>
              <a:buClr>
                <a:schemeClr val="accent1"/>
              </a:buClr>
              <a:buSzPct val="120000"/>
              <a:buFont typeface="Arial" pitchFamily="1" charset="0"/>
              <a:buChar char="•"/>
            </a:pPr>
            <a:endParaRPr lang="en-US" dirty="0" smtClean="0">
              <a:latin typeface="Arial" pitchFamily="1" charset="0"/>
            </a:endParaRPr>
          </a:p>
          <a:p>
            <a:pPr marL="742950" lvl="1" indent="-285750" eaLnBrk="1" hangingPunct="1">
              <a:lnSpc>
                <a:spcPct val="80000"/>
              </a:lnSpc>
              <a:spcBef>
                <a:spcPct val="30000"/>
              </a:spcBef>
              <a:buClr>
                <a:schemeClr val="accent1"/>
              </a:buClr>
              <a:buSzPct val="120000"/>
            </a:pPr>
            <a:endParaRPr lang="en-US" sz="1800" i="0" dirty="0" smtClean="0">
              <a:latin typeface="Arial" pitchFamily="1" charset="0"/>
            </a:endParaRPr>
          </a:p>
        </p:txBody>
      </p:sp>
      <p:sp>
        <p:nvSpPr>
          <p:cNvPr id="5" name="TextBox 4"/>
          <p:cNvSpPr txBox="1"/>
          <p:nvPr/>
        </p:nvSpPr>
        <p:spPr>
          <a:xfrm>
            <a:off x="341386" y="1324491"/>
            <a:ext cx="8575593" cy="1666610"/>
          </a:xfrm>
          <a:prstGeom prst="rect">
            <a:avLst/>
          </a:prstGeom>
          <a:noFill/>
        </p:spPr>
        <p:txBody>
          <a:bodyPr wrap="square" rtlCol="0">
            <a:spAutoFit/>
          </a:bodyPr>
          <a:lstStyle/>
          <a:p>
            <a:pPr marL="234950" indent="-234950">
              <a:spcBef>
                <a:spcPct val="25000"/>
              </a:spcBef>
              <a:spcAft>
                <a:spcPct val="25000"/>
              </a:spcAft>
              <a:buFontTx/>
              <a:buChar char="•"/>
            </a:pPr>
            <a:r>
              <a:rPr lang="en-US" dirty="0" smtClean="0">
                <a:latin typeface="Arial" pitchFamily="1" charset="0"/>
              </a:rPr>
              <a:t>Integrated Reasoning</a:t>
            </a:r>
          </a:p>
          <a:p>
            <a:pPr marL="742950" lvl="1" indent="-285750">
              <a:lnSpc>
                <a:spcPct val="80000"/>
              </a:lnSpc>
              <a:spcBef>
                <a:spcPct val="30000"/>
              </a:spcBef>
              <a:buClr>
                <a:schemeClr val="accent1"/>
              </a:buClr>
              <a:buSzPct val="120000"/>
              <a:buFont typeface="Arial" pitchFamily="1" charset="0"/>
              <a:buChar char="•"/>
            </a:pPr>
            <a:r>
              <a:rPr lang="en-US" dirty="0" smtClean="0">
                <a:latin typeface="Arial" pitchFamily="1" charset="0"/>
              </a:rPr>
              <a:t>Table Analysis</a:t>
            </a:r>
          </a:p>
          <a:p>
            <a:pPr marL="742950" lvl="1" indent="-285750">
              <a:lnSpc>
                <a:spcPct val="80000"/>
              </a:lnSpc>
              <a:spcBef>
                <a:spcPct val="30000"/>
              </a:spcBef>
              <a:buClr>
                <a:schemeClr val="accent1"/>
              </a:buClr>
              <a:buSzPct val="120000"/>
              <a:buFont typeface="Arial" pitchFamily="1" charset="0"/>
              <a:buChar char="•"/>
            </a:pPr>
            <a:r>
              <a:rPr lang="en-US" dirty="0" smtClean="0">
                <a:latin typeface="Arial" pitchFamily="1" charset="0"/>
              </a:rPr>
              <a:t>Graphics Interpretation</a:t>
            </a:r>
          </a:p>
          <a:p>
            <a:pPr marL="742950" lvl="1" indent="-285750">
              <a:lnSpc>
                <a:spcPct val="80000"/>
              </a:lnSpc>
              <a:spcBef>
                <a:spcPct val="30000"/>
              </a:spcBef>
              <a:buClr>
                <a:schemeClr val="accent1"/>
              </a:buClr>
              <a:buSzPct val="120000"/>
              <a:buFont typeface="Arial" pitchFamily="1" charset="0"/>
              <a:buChar char="•"/>
            </a:pPr>
            <a:r>
              <a:rPr lang="en-US" dirty="0" smtClean="0">
                <a:latin typeface="Arial" pitchFamily="1" charset="0"/>
              </a:rPr>
              <a:t>Multi-Source Reasoning/Analysis</a:t>
            </a:r>
          </a:p>
          <a:p>
            <a:endParaRPr lang="en-US" dirty="0"/>
          </a:p>
        </p:txBody>
      </p:sp>
      <p:sp>
        <p:nvSpPr>
          <p:cNvPr id="7" name="TextBox 6"/>
          <p:cNvSpPr txBox="1"/>
          <p:nvPr/>
        </p:nvSpPr>
        <p:spPr>
          <a:xfrm>
            <a:off x="341386" y="3258867"/>
            <a:ext cx="10006891" cy="1629677"/>
          </a:xfrm>
          <a:prstGeom prst="rect">
            <a:avLst/>
          </a:prstGeom>
          <a:noFill/>
        </p:spPr>
        <p:txBody>
          <a:bodyPr wrap="square" rtlCol="0">
            <a:spAutoFit/>
          </a:bodyPr>
          <a:lstStyle/>
          <a:p>
            <a:pPr marL="234950" indent="-234950">
              <a:spcBef>
                <a:spcPct val="25000"/>
              </a:spcBef>
              <a:spcAft>
                <a:spcPct val="25000"/>
              </a:spcAft>
              <a:buFontTx/>
              <a:buChar char="•"/>
            </a:pPr>
            <a:r>
              <a:rPr lang="en-US" dirty="0" smtClean="0">
                <a:latin typeface="Arial" pitchFamily="1" charset="0"/>
              </a:rPr>
              <a:t>Math </a:t>
            </a:r>
          </a:p>
          <a:p>
            <a:pPr marL="742950" lvl="1" indent="-285750">
              <a:lnSpc>
                <a:spcPct val="80000"/>
              </a:lnSpc>
              <a:spcBef>
                <a:spcPct val="30000"/>
              </a:spcBef>
              <a:buClr>
                <a:schemeClr val="accent1"/>
              </a:buClr>
              <a:buSzPct val="120000"/>
              <a:buFont typeface="Arial" pitchFamily="1" charset="0"/>
              <a:buChar char="•"/>
            </a:pPr>
            <a:r>
              <a:rPr lang="en-US" dirty="0" smtClean="0">
                <a:latin typeface="Arial" pitchFamily="1" charset="0"/>
              </a:rPr>
              <a:t>Math Fundamentals/Arithmetic</a:t>
            </a:r>
          </a:p>
          <a:p>
            <a:pPr marL="742950" lvl="1" indent="-285750">
              <a:lnSpc>
                <a:spcPct val="80000"/>
              </a:lnSpc>
              <a:spcBef>
                <a:spcPct val="30000"/>
              </a:spcBef>
              <a:buClr>
                <a:schemeClr val="accent1"/>
              </a:buClr>
              <a:buSzPct val="120000"/>
              <a:buFont typeface="Arial" pitchFamily="1" charset="0"/>
              <a:buChar char="•"/>
            </a:pPr>
            <a:r>
              <a:rPr lang="en-US" dirty="0" smtClean="0">
                <a:latin typeface="Arial" pitchFamily="1" charset="0"/>
              </a:rPr>
              <a:t>Algebra</a:t>
            </a:r>
          </a:p>
          <a:p>
            <a:pPr marL="742950" lvl="1" indent="-285750">
              <a:lnSpc>
                <a:spcPct val="80000"/>
              </a:lnSpc>
              <a:spcBef>
                <a:spcPct val="30000"/>
              </a:spcBef>
              <a:buClr>
                <a:schemeClr val="accent1"/>
              </a:buClr>
              <a:buSzPct val="120000"/>
              <a:buFont typeface="Arial" pitchFamily="1" charset="0"/>
              <a:buChar char="•"/>
            </a:pPr>
            <a:r>
              <a:rPr lang="en-US" dirty="0" smtClean="0">
                <a:latin typeface="Arial" pitchFamily="1" charset="0"/>
              </a:rPr>
              <a:t>Geometry</a:t>
            </a:r>
          </a:p>
          <a:p>
            <a:endParaRPr lang="en-US" dirty="0"/>
          </a:p>
        </p:txBody>
      </p:sp>
      <p:sp>
        <p:nvSpPr>
          <p:cNvPr id="9" name="TextBox 8"/>
          <p:cNvSpPr txBox="1"/>
          <p:nvPr/>
        </p:nvSpPr>
        <p:spPr>
          <a:xfrm>
            <a:off x="5298298" y="1324492"/>
            <a:ext cx="3618682" cy="1934375"/>
          </a:xfrm>
          <a:prstGeom prst="rect">
            <a:avLst/>
          </a:prstGeom>
          <a:noFill/>
        </p:spPr>
        <p:txBody>
          <a:bodyPr wrap="square" rtlCol="0">
            <a:spAutoFit/>
          </a:bodyPr>
          <a:lstStyle/>
          <a:p>
            <a:pPr marL="234950" indent="-234950">
              <a:spcBef>
                <a:spcPct val="25000"/>
              </a:spcBef>
              <a:spcAft>
                <a:spcPct val="25000"/>
              </a:spcAft>
              <a:buFontTx/>
              <a:buChar char="•"/>
            </a:pPr>
            <a:r>
              <a:rPr lang="en-US" dirty="0" smtClean="0">
                <a:latin typeface="Arial" pitchFamily="1" charset="0"/>
              </a:rPr>
              <a:t>Verbal/Writing</a:t>
            </a:r>
          </a:p>
          <a:p>
            <a:pPr marL="742950" lvl="1" indent="-285750">
              <a:lnSpc>
                <a:spcPct val="80000"/>
              </a:lnSpc>
              <a:spcBef>
                <a:spcPct val="30000"/>
              </a:spcBef>
              <a:buClr>
                <a:schemeClr val="accent1"/>
              </a:buClr>
              <a:buSzPct val="120000"/>
              <a:buFont typeface="Arial" pitchFamily="1" charset="0"/>
              <a:buChar char="•"/>
            </a:pPr>
            <a:r>
              <a:rPr lang="en-US" dirty="0" smtClean="0">
                <a:latin typeface="Arial" pitchFamily="1" charset="0"/>
              </a:rPr>
              <a:t>Grammar</a:t>
            </a:r>
          </a:p>
          <a:p>
            <a:pPr marL="742950" lvl="1" indent="-285750">
              <a:lnSpc>
                <a:spcPct val="80000"/>
              </a:lnSpc>
              <a:spcBef>
                <a:spcPct val="30000"/>
              </a:spcBef>
              <a:buClr>
                <a:schemeClr val="accent1"/>
              </a:buClr>
              <a:buSzPct val="120000"/>
              <a:buFont typeface="Arial" pitchFamily="1" charset="0"/>
              <a:buChar char="•"/>
            </a:pPr>
            <a:r>
              <a:rPr lang="en-US" dirty="0" smtClean="0">
                <a:latin typeface="Arial" pitchFamily="1" charset="0"/>
              </a:rPr>
              <a:t>Argument Analysis</a:t>
            </a:r>
          </a:p>
          <a:p>
            <a:pPr marL="742950" lvl="1" indent="-285750">
              <a:lnSpc>
                <a:spcPct val="80000"/>
              </a:lnSpc>
              <a:spcBef>
                <a:spcPct val="30000"/>
              </a:spcBef>
              <a:buClr>
                <a:schemeClr val="accent1"/>
              </a:buClr>
              <a:buSzPct val="120000"/>
              <a:buFont typeface="Arial" pitchFamily="1" charset="0"/>
              <a:buChar char="•"/>
            </a:pPr>
            <a:r>
              <a:rPr lang="en-US" dirty="0" smtClean="0">
                <a:latin typeface="Arial" pitchFamily="1" charset="0"/>
              </a:rPr>
              <a:t>Reading Comprehension</a:t>
            </a:r>
          </a:p>
          <a:p>
            <a:pPr marL="742950" lvl="1" indent="-285750">
              <a:lnSpc>
                <a:spcPct val="80000"/>
              </a:lnSpc>
              <a:spcBef>
                <a:spcPct val="30000"/>
              </a:spcBef>
              <a:buClr>
                <a:schemeClr val="accent1"/>
              </a:buClr>
              <a:buSzPct val="120000"/>
              <a:buFont typeface="Arial" pitchFamily="1" charset="0"/>
              <a:buChar char="•"/>
            </a:pPr>
            <a:r>
              <a:rPr lang="en-US" dirty="0" smtClean="0">
                <a:latin typeface="Arial" pitchFamily="1" charset="0"/>
              </a:rPr>
              <a:t>Basic Writing Mechanics</a:t>
            </a:r>
          </a:p>
          <a:p>
            <a:endParaRPr lang="en-US" dirty="0"/>
          </a:p>
        </p:txBody>
      </p:sp>
    </p:spTree>
    <p:extLst>
      <p:ext uri="{BB962C8B-B14F-4D97-AF65-F5344CB8AC3E}">
        <p14:creationId xmlns:p14="http://schemas.microsoft.com/office/powerpoint/2010/main" val="144477893"/>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0389" y="381000"/>
            <a:ext cx="1424315" cy="457200"/>
          </a:xfrm>
          <a:prstGeom prst="rect">
            <a:avLst/>
          </a:prstGeom>
          <a:solidFill>
            <a:srgbClr val="F8D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91" name="Rectangle 3"/>
          <p:cNvSpPr>
            <a:spLocks noGrp="1" noChangeArrowheads="1"/>
          </p:cNvSpPr>
          <p:nvPr>
            <p:ph type="title"/>
          </p:nvPr>
        </p:nvSpPr>
        <p:spPr>
          <a:xfrm>
            <a:off x="0" y="0"/>
            <a:ext cx="9144000" cy="1143000"/>
          </a:xfrm>
        </p:spPr>
        <p:txBody>
          <a:bodyPr>
            <a:noAutofit/>
          </a:bodyPr>
          <a:lstStyle/>
          <a:p>
            <a:pPr algn="l" eaLnBrk="1" hangingPunct="1"/>
            <a:r>
              <a:rPr lang="en-US" sz="5000" b="1" dirty="0">
                <a:solidFill>
                  <a:schemeClr val="bg1"/>
                </a:solidFill>
              </a:rPr>
              <a:t>What’s A Good Score?</a:t>
            </a:r>
          </a:p>
        </p:txBody>
      </p:sp>
      <p:sp>
        <p:nvSpPr>
          <p:cNvPr id="37892" name="Rectangle 43"/>
          <p:cNvSpPr>
            <a:spLocks noChangeArrowheads="1"/>
          </p:cNvSpPr>
          <p:nvPr/>
        </p:nvSpPr>
        <p:spPr bwMode="auto">
          <a:xfrm>
            <a:off x="814104" y="2157096"/>
            <a:ext cx="4800600" cy="3135312"/>
          </a:xfrm>
          <a:prstGeom prst="rect">
            <a:avLst/>
          </a:prstGeom>
          <a:noFill/>
          <a:ln w="9525">
            <a:noFill/>
            <a:miter lim="800000"/>
            <a:headEnd/>
            <a:tailEnd/>
          </a:ln>
        </p:spPr>
        <p:txBody>
          <a:bodyPr lIns="0" tIns="0" rIns="0" bIns="0">
            <a:prstTxWarp prst="textNoShape">
              <a:avLst/>
            </a:prstTxWarp>
          </a:bodyPr>
          <a:lstStyle/>
          <a:p>
            <a:pPr marL="234950" indent="-234950" eaLnBrk="1" hangingPunct="1">
              <a:spcBef>
                <a:spcPct val="25000"/>
              </a:spcBef>
              <a:spcAft>
                <a:spcPct val="25000"/>
              </a:spcAft>
              <a:buFontTx/>
              <a:buChar char="•"/>
            </a:pPr>
            <a:r>
              <a:rPr lang="en-US" sz="2800" i="0" dirty="0">
                <a:latin typeface="Arial" pitchFamily="1" charset="0"/>
              </a:rPr>
              <a:t>Scale: 200-800</a:t>
            </a:r>
          </a:p>
          <a:p>
            <a:pPr marL="234950" indent="-234950" eaLnBrk="1" hangingPunct="1">
              <a:spcBef>
                <a:spcPct val="25000"/>
              </a:spcBef>
              <a:spcAft>
                <a:spcPct val="25000"/>
              </a:spcAft>
              <a:buFontTx/>
              <a:buChar char="•"/>
            </a:pPr>
            <a:r>
              <a:rPr lang="en-US" sz="2800" i="0" dirty="0">
                <a:latin typeface="Arial" pitchFamily="1" charset="0"/>
              </a:rPr>
              <a:t>The score that</a:t>
            </a:r>
            <a:r>
              <a:rPr lang="en-US" sz="2800" i="0" dirty="0" smtClean="0">
                <a:latin typeface="Arial" pitchFamily="1" charset="0"/>
              </a:rPr>
              <a:t> </a:t>
            </a:r>
            <a:br>
              <a:rPr lang="en-US" sz="2800" i="0" dirty="0" smtClean="0">
                <a:latin typeface="Arial" pitchFamily="1" charset="0"/>
              </a:rPr>
            </a:br>
            <a:r>
              <a:rPr lang="en-US" sz="2800" i="0" dirty="0" smtClean="0">
                <a:latin typeface="Arial" pitchFamily="1" charset="0"/>
              </a:rPr>
              <a:t>gets </a:t>
            </a:r>
            <a:r>
              <a:rPr lang="en-US" sz="2800" i="0" dirty="0">
                <a:latin typeface="Arial" pitchFamily="1" charset="0"/>
              </a:rPr>
              <a:t>you in</a:t>
            </a:r>
          </a:p>
          <a:p>
            <a:pPr marL="234950" indent="-234950" eaLnBrk="1" hangingPunct="1">
              <a:spcBef>
                <a:spcPct val="25000"/>
              </a:spcBef>
              <a:spcAft>
                <a:spcPct val="25000"/>
              </a:spcAft>
              <a:buFontTx/>
              <a:buChar char="•"/>
            </a:pPr>
            <a:r>
              <a:rPr lang="en-US" sz="2800" i="0" dirty="0">
                <a:latin typeface="Arial" pitchFamily="1" charset="0"/>
              </a:rPr>
              <a:t>Competition</a:t>
            </a:r>
          </a:p>
        </p:txBody>
      </p:sp>
      <p:graphicFrame>
        <p:nvGraphicFramePr>
          <p:cNvPr id="615429" name="Group 5"/>
          <p:cNvGraphicFramePr>
            <a:graphicFrameLocks noGrp="1"/>
          </p:cNvGraphicFramePr>
          <p:nvPr/>
        </p:nvGraphicFramePr>
        <p:xfrm>
          <a:off x="3955861" y="1741488"/>
          <a:ext cx="4224337" cy="3550920"/>
        </p:xfrm>
        <a:graphic>
          <a:graphicData uri="http://schemas.openxmlformats.org/drawingml/2006/table">
            <a:tbl>
              <a:tblPr/>
              <a:tblGrid>
                <a:gridCol w="2790825"/>
                <a:gridCol w="1433512"/>
              </a:tblGrid>
              <a:tr h="381000">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1" i="0" u="none" strike="noStrike" cap="none" normalizeH="0" baseline="0">
                          <a:ln>
                            <a:noFill/>
                          </a:ln>
                          <a:solidFill>
                            <a:schemeClr val="tx1"/>
                          </a:solidFill>
                          <a:effectLst/>
                          <a:latin typeface="Arial Narrow" pitchFamily="1" charset="0"/>
                          <a:ea typeface="Times New Roman" pitchFamily="1" charset="0"/>
                          <a:cs typeface="Arial" pitchFamily="1" charset="0"/>
                        </a:rPr>
                        <a:t>Category</a:t>
                      </a:r>
                      <a:endPar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1" i="0" u="none" strike="noStrike" cap="none" normalizeH="0" baseline="0" dirty="0">
                          <a:ln>
                            <a:noFill/>
                          </a:ln>
                          <a:solidFill>
                            <a:schemeClr val="tx1"/>
                          </a:solidFill>
                          <a:effectLst/>
                          <a:latin typeface="Arial Narrow" pitchFamily="1" charset="0"/>
                          <a:ea typeface="Times New Roman" pitchFamily="1" charset="0"/>
                          <a:cs typeface="Arial" pitchFamily="1" charset="0"/>
                        </a:rPr>
                        <a:t>GMAT Score</a:t>
                      </a:r>
                      <a:endParaRPr kumimoji="0" lang="en-US" sz="2000" b="0" i="0" u="none" strike="noStrike" cap="none" normalizeH="0" baseline="0" dirty="0">
                        <a:ln>
                          <a:noFill/>
                        </a:ln>
                        <a:solidFill>
                          <a:schemeClr val="tx1"/>
                        </a:solidFill>
                        <a:effectLst/>
                        <a:latin typeface="Arial Narrow" pitchFamily="1" charset="0"/>
                        <a:ea typeface="Times New Roman" pitchFamily="1" charset="0"/>
                        <a:cs typeface="Arial" pitchFamily="1"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22263">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tx1"/>
                          </a:solidFill>
                          <a:effectLst/>
                          <a:latin typeface="Arial Narrow" pitchFamily="1" charset="0"/>
                          <a:ea typeface="Times New Roman" pitchFamily="1" charset="0"/>
                          <a:cs typeface="Arial" pitchFamily="1" charset="0"/>
                        </a:rPr>
                        <a:t>Avg. Top 11 B-School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700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tx1"/>
                          </a:solidFill>
                          <a:effectLst/>
                          <a:latin typeface="Arial Narrow" pitchFamily="1" charset="0"/>
                          <a:ea typeface="Times New Roman" pitchFamily="1" charset="0"/>
                          <a:cs typeface="Arial" pitchFamily="1" charset="0"/>
                        </a:rPr>
                        <a:t>Avg. Top 35 B-School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650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Mean GMAT (International)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547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Mean GMAT (US)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529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Top Scoring Major - Physics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598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2</a:t>
                      </a:r>
                      <a:r>
                        <a:rPr kumimoji="0" lang="en-US" sz="2000" b="0" i="0" u="none" strike="noStrike" cap="none" normalizeH="0" baseline="30000">
                          <a:ln>
                            <a:noFill/>
                          </a:ln>
                          <a:solidFill>
                            <a:schemeClr val="tx1"/>
                          </a:solidFill>
                          <a:effectLst/>
                          <a:latin typeface="Arial Narrow" pitchFamily="1" charset="0"/>
                          <a:ea typeface="Times New Roman" pitchFamily="1" charset="0"/>
                          <a:cs typeface="Arial" pitchFamily="1" charset="0"/>
                        </a:rPr>
                        <a:t>nd</a:t>
                      </a: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 Scoring Major - Math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a:ln>
                            <a:noFill/>
                          </a:ln>
                          <a:solidFill>
                            <a:schemeClr val="tx1"/>
                          </a:solidFill>
                          <a:effectLst/>
                          <a:latin typeface="Arial Narrow" pitchFamily="1" charset="0"/>
                          <a:ea typeface="Times New Roman" pitchFamily="1" charset="0"/>
                          <a:cs typeface="Arial" pitchFamily="1"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tx1"/>
                          </a:solidFill>
                          <a:effectLst/>
                          <a:latin typeface="Arial Narrow" pitchFamily="1" charset="0"/>
                          <a:ea typeface="Times New Roman" pitchFamily="1" charset="0"/>
                          <a:cs typeface="Arial" pitchFamily="1" charset="0"/>
                        </a:rPr>
                        <a:t>Lowest Scoring Major – </a:t>
                      </a:r>
                    </a:p>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tx1"/>
                          </a:solidFill>
                          <a:effectLst/>
                          <a:latin typeface="Arial Narrow" pitchFamily="1" charset="0"/>
                          <a:ea typeface="Times New Roman" pitchFamily="1" charset="0"/>
                          <a:cs typeface="Arial" pitchFamily="1" charset="0"/>
                        </a:rPr>
                        <a:t>Hotel Admin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tx1"/>
                          </a:solidFill>
                          <a:effectLst/>
                          <a:latin typeface="Arial Narrow" pitchFamily="1" charset="0"/>
                          <a:ea typeface="Times New Roman" pitchFamily="1" charset="0"/>
                          <a:cs typeface="Arial" pitchFamily="1" charset="0"/>
                        </a:rPr>
                        <a:t>480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87732333"/>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185296"/>
            <a:ext cx="9259548" cy="1554213"/>
          </a:xfrm>
        </p:spPr>
        <p:txBody>
          <a:bodyPr>
            <a:normAutofit/>
          </a:bodyPr>
          <a:lstStyle/>
          <a:p>
            <a:pPr algn="l"/>
            <a:r>
              <a:rPr lang="en-US" sz="4000" b="1" dirty="0" smtClean="0">
                <a:solidFill>
                  <a:schemeClr val="bg1"/>
                </a:solidFill>
              </a:rPr>
              <a:t>GMAT: Integrated Reasoning: Sample Q1</a:t>
            </a:r>
            <a:endParaRPr lang="en-US" sz="4000" b="1"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1278651"/>
              </p:ext>
            </p:extLst>
          </p:nvPr>
        </p:nvGraphicFramePr>
        <p:xfrm>
          <a:off x="457199" y="1254030"/>
          <a:ext cx="8229600" cy="225117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50234">
                <a:tc>
                  <a:txBody>
                    <a:bodyPr/>
                    <a:lstStyle/>
                    <a:p>
                      <a:r>
                        <a:rPr lang="en-US" dirty="0" smtClean="0">
                          <a:solidFill>
                            <a:schemeClr val="tx1"/>
                          </a:solidFill>
                        </a:rPr>
                        <a:t>TEAM</a:t>
                      </a:r>
                      <a:endParaRPr lang="en-US" dirty="0">
                        <a:solidFill>
                          <a:schemeClr val="tx1"/>
                        </a:solidFill>
                      </a:endParaRPr>
                    </a:p>
                  </a:txBody>
                  <a:tcPr/>
                </a:tc>
                <a:tc>
                  <a:txBody>
                    <a:bodyPr/>
                    <a:lstStyle/>
                    <a:p>
                      <a:r>
                        <a:rPr lang="en-US" dirty="0" smtClean="0">
                          <a:solidFill>
                            <a:schemeClr val="tx1"/>
                          </a:solidFill>
                        </a:rPr>
                        <a:t>WINNING PCT.</a:t>
                      </a:r>
                      <a:endParaRPr lang="en-US" dirty="0">
                        <a:solidFill>
                          <a:schemeClr val="tx1"/>
                        </a:solidFill>
                      </a:endParaRPr>
                    </a:p>
                  </a:txBody>
                  <a:tcPr/>
                </a:tc>
                <a:tc>
                  <a:txBody>
                    <a:bodyPr/>
                    <a:lstStyle/>
                    <a:p>
                      <a:r>
                        <a:rPr lang="en-US" dirty="0" smtClean="0">
                          <a:solidFill>
                            <a:schemeClr val="tx1"/>
                          </a:solidFill>
                        </a:rPr>
                        <a:t># OF GAMES</a:t>
                      </a:r>
                      <a:endParaRPr lang="en-US" dirty="0">
                        <a:solidFill>
                          <a:schemeClr val="tx1"/>
                        </a:solidFill>
                      </a:endParaRPr>
                    </a:p>
                  </a:txBody>
                  <a:tcPr/>
                </a:tc>
                <a:tc>
                  <a:txBody>
                    <a:bodyPr/>
                    <a:lstStyle/>
                    <a:p>
                      <a:r>
                        <a:rPr lang="en-US" dirty="0" smtClean="0">
                          <a:solidFill>
                            <a:schemeClr val="tx1"/>
                          </a:solidFill>
                        </a:rPr>
                        <a:t>PPG</a:t>
                      </a:r>
                      <a:endParaRPr lang="en-US" dirty="0">
                        <a:solidFill>
                          <a:schemeClr val="tx1"/>
                        </a:solidFill>
                      </a:endParaRPr>
                    </a:p>
                  </a:txBody>
                  <a:tcPr/>
                </a:tc>
                <a:tc>
                  <a:txBody>
                    <a:bodyPr/>
                    <a:lstStyle/>
                    <a:p>
                      <a:r>
                        <a:rPr lang="en-US" dirty="0" smtClean="0">
                          <a:solidFill>
                            <a:schemeClr val="tx1"/>
                          </a:solidFill>
                        </a:rPr>
                        <a:t>OPP. PPG</a:t>
                      </a:r>
                      <a:endParaRPr lang="en-US" dirty="0">
                        <a:solidFill>
                          <a:schemeClr val="tx1"/>
                        </a:solidFill>
                      </a:endParaRPr>
                    </a:p>
                  </a:txBody>
                  <a:tcPr/>
                </a:tc>
              </a:tr>
              <a:tr h="450234">
                <a:tc>
                  <a:txBody>
                    <a:bodyPr/>
                    <a:lstStyle/>
                    <a:p>
                      <a:r>
                        <a:rPr lang="en-US" dirty="0" smtClean="0"/>
                        <a:t>Chicago</a:t>
                      </a:r>
                      <a:endParaRPr lang="en-US" dirty="0"/>
                    </a:p>
                  </a:txBody>
                  <a:tcPr/>
                </a:tc>
                <a:tc>
                  <a:txBody>
                    <a:bodyPr/>
                    <a:lstStyle/>
                    <a:p>
                      <a:r>
                        <a:rPr lang="en-US" dirty="0" smtClean="0"/>
                        <a:t>.558</a:t>
                      </a:r>
                      <a:endParaRPr lang="en-US" dirty="0"/>
                    </a:p>
                  </a:txBody>
                  <a:tcPr/>
                </a:tc>
                <a:tc>
                  <a:txBody>
                    <a:bodyPr/>
                    <a:lstStyle/>
                    <a:p>
                      <a:r>
                        <a:rPr lang="en-US" dirty="0" smtClean="0"/>
                        <a:t>77</a:t>
                      </a:r>
                      <a:endParaRPr lang="en-US" dirty="0"/>
                    </a:p>
                  </a:txBody>
                  <a:tcPr/>
                </a:tc>
                <a:tc>
                  <a:txBody>
                    <a:bodyPr/>
                    <a:lstStyle/>
                    <a:p>
                      <a:r>
                        <a:rPr lang="en-US" dirty="0" smtClean="0"/>
                        <a:t>101.8</a:t>
                      </a:r>
                      <a:endParaRPr lang="en-US" dirty="0"/>
                    </a:p>
                  </a:txBody>
                  <a:tcPr/>
                </a:tc>
                <a:tc>
                  <a:txBody>
                    <a:bodyPr/>
                    <a:lstStyle/>
                    <a:p>
                      <a:r>
                        <a:rPr lang="en-US" dirty="0" smtClean="0"/>
                        <a:t>100.5</a:t>
                      </a:r>
                      <a:endParaRPr lang="en-US" dirty="0"/>
                    </a:p>
                  </a:txBody>
                  <a:tcPr/>
                </a:tc>
              </a:tr>
              <a:tr h="450234">
                <a:tc>
                  <a:txBody>
                    <a:bodyPr/>
                    <a:lstStyle/>
                    <a:p>
                      <a:r>
                        <a:rPr lang="en-US" dirty="0" smtClean="0"/>
                        <a:t>Cleveland</a:t>
                      </a:r>
                      <a:endParaRPr lang="en-US" dirty="0"/>
                    </a:p>
                  </a:txBody>
                  <a:tcPr/>
                </a:tc>
                <a:tc>
                  <a:txBody>
                    <a:bodyPr/>
                    <a:lstStyle/>
                    <a:p>
                      <a:r>
                        <a:rPr lang="en-US" dirty="0" smtClean="0"/>
                        <a:t>.623</a:t>
                      </a:r>
                      <a:endParaRPr lang="en-US" dirty="0"/>
                    </a:p>
                  </a:txBody>
                  <a:tcPr/>
                </a:tc>
                <a:tc>
                  <a:txBody>
                    <a:bodyPr/>
                    <a:lstStyle/>
                    <a:p>
                      <a:r>
                        <a:rPr lang="en-US" dirty="0" smtClean="0"/>
                        <a:t>77</a:t>
                      </a:r>
                      <a:endParaRPr lang="en-US" dirty="0"/>
                    </a:p>
                  </a:txBody>
                  <a:tcPr/>
                </a:tc>
                <a:tc>
                  <a:txBody>
                    <a:bodyPr/>
                    <a:lstStyle/>
                    <a:p>
                      <a:r>
                        <a:rPr lang="en-US" dirty="0" smtClean="0"/>
                        <a:t>94.7</a:t>
                      </a:r>
                      <a:endParaRPr lang="en-US" dirty="0"/>
                    </a:p>
                  </a:txBody>
                  <a:tcPr/>
                </a:tc>
                <a:tc>
                  <a:txBody>
                    <a:bodyPr/>
                    <a:lstStyle/>
                    <a:p>
                      <a:r>
                        <a:rPr lang="en-US" dirty="0" smtClean="0"/>
                        <a:t>91.3</a:t>
                      </a:r>
                      <a:endParaRPr lang="en-US" dirty="0"/>
                    </a:p>
                  </a:txBody>
                  <a:tcPr/>
                </a:tc>
              </a:tr>
              <a:tr h="450234">
                <a:tc>
                  <a:txBody>
                    <a:bodyPr/>
                    <a:lstStyle/>
                    <a:p>
                      <a:r>
                        <a:rPr lang="en-US" dirty="0" smtClean="0"/>
                        <a:t>Kalamazoo</a:t>
                      </a:r>
                      <a:endParaRPr lang="en-US" dirty="0"/>
                    </a:p>
                  </a:txBody>
                  <a:tcPr/>
                </a:tc>
                <a:tc>
                  <a:txBody>
                    <a:bodyPr/>
                    <a:lstStyle/>
                    <a:p>
                      <a:r>
                        <a:rPr lang="en-US" dirty="0" smtClean="0"/>
                        <a:t>.679</a:t>
                      </a:r>
                      <a:endParaRPr lang="en-US" dirty="0"/>
                    </a:p>
                  </a:txBody>
                  <a:tcPr/>
                </a:tc>
                <a:tc>
                  <a:txBody>
                    <a:bodyPr/>
                    <a:lstStyle/>
                    <a:p>
                      <a:r>
                        <a:rPr lang="en-US" dirty="0" smtClean="0"/>
                        <a:t>81</a:t>
                      </a:r>
                      <a:endParaRPr lang="en-US" dirty="0"/>
                    </a:p>
                  </a:txBody>
                  <a:tcPr/>
                </a:tc>
                <a:tc>
                  <a:txBody>
                    <a:bodyPr/>
                    <a:lstStyle/>
                    <a:p>
                      <a:r>
                        <a:rPr lang="en-US" dirty="0" smtClean="0"/>
                        <a:t>98.2</a:t>
                      </a:r>
                      <a:endParaRPr lang="en-US" dirty="0"/>
                    </a:p>
                  </a:txBody>
                  <a:tcPr/>
                </a:tc>
                <a:tc>
                  <a:txBody>
                    <a:bodyPr/>
                    <a:lstStyle/>
                    <a:p>
                      <a:r>
                        <a:rPr lang="en-US" dirty="0" smtClean="0"/>
                        <a:t>92.9</a:t>
                      </a:r>
                      <a:endParaRPr lang="en-US" dirty="0"/>
                    </a:p>
                  </a:txBody>
                  <a:tcPr/>
                </a:tc>
              </a:tr>
              <a:tr h="450234">
                <a:tc>
                  <a:txBody>
                    <a:bodyPr/>
                    <a:lstStyle/>
                    <a:p>
                      <a:r>
                        <a:rPr lang="en-US" dirty="0" smtClean="0"/>
                        <a:t>Kingston</a:t>
                      </a:r>
                      <a:endParaRPr lang="en-US" dirty="0"/>
                    </a:p>
                  </a:txBody>
                  <a:tcPr/>
                </a:tc>
                <a:tc>
                  <a:txBody>
                    <a:bodyPr/>
                    <a:lstStyle/>
                    <a:p>
                      <a:r>
                        <a:rPr lang="en-US" dirty="0" smtClean="0"/>
                        <a:t>.696</a:t>
                      </a:r>
                      <a:endParaRPr lang="en-US" dirty="0"/>
                    </a:p>
                  </a:txBody>
                  <a:tcPr/>
                </a:tc>
                <a:tc>
                  <a:txBody>
                    <a:bodyPr/>
                    <a:lstStyle/>
                    <a:p>
                      <a:r>
                        <a:rPr lang="en-US" dirty="0" smtClean="0"/>
                        <a:t>79</a:t>
                      </a:r>
                      <a:endParaRPr lang="en-US" dirty="0"/>
                    </a:p>
                  </a:txBody>
                  <a:tcPr/>
                </a:tc>
                <a:tc>
                  <a:txBody>
                    <a:bodyPr/>
                    <a:lstStyle/>
                    <a:p>
                      <a:r>
                        <a:rPr lang="en-US" dirty="0" smtClean="0"/>
                        <a:t>102.4</a:t>
                      </a:r>
                      <a:endParaRPr lang="en-US" dirty="0"/>
                    </a:p>
                  </a:txBody>
                  <a:tcPr/>
                </a:tc>
                <a:tc>
                  <a:txBody>
                    <a:bodyPr/>
                    <a:lstStyle/>
                    <a:p>
                      <a:r>
                        <a:rPr lang="en-US" dirty="0" smtClean="0"/>
                        <a:t>97.3</a:t>
                      </a:r>
                      <a:endParaRPr lang="en-US" dirty="0"/>
                    </a:p>
                  </a:txBody>
                  <a:tcPr/>
                </a:tc>
              </a:tr>
            </a:tbl>
          </a:graphicData>
        </a:graphic>
      </p:graphicFrame>
      <p:sp>
        <p:nvSpPr>
          <p:cNvPr id="10" name="TextBox 9"/>
          <p:cNvSpPr txBox="1"/>
          <p:nvPr/>
        </p:nvSpPr>
        <p:spPr>
          <a:xfrm>
            <a:off x="457199" y="4460319"/>
            <a:ext cx="8229601" cy="2092881"/>
          </a:xfrm>
          <a:prstGeom prst="rect">
            <a:avLst/>
          </a:prstGeom>
          <a:noFill/>
        </p:spPr>
        <p:txBody>
          <a:bodyPr wrap="square" rtlCol="0">
            <a:spAutoFit/>
          </a:bodyPr>
          <a:lstStyle/>
          <a:p>
            <a:r>
              <a:rPr lang="en-US" sz="1600" b="1" dirty="0" smtClean="0"/>
              <a:t>True </a:t>
            </a:r>
            <a:r>
              <a:rPr lang="en-US" sz="1600" dirty="0" smtClean="0"/>
              <a:t>    </a:t>
            </a:r>
            <a:r>
              <a:rPr lang="en-US" sz="1600" b="1" dirty="0" smtClean="0"/>
              <a:t>False</a:t>
            </a:r>
          </a:p>
          <a:p>
            <a:r>
              <a:rPr lang="en-US" dirty="0" smtClean="0"/>
              <a:t>			</a:t>
            </a:r>
            <a:r>
              <a:rPr lang="en-US" sz="1600" dirty="0" smtClean="0"/>
              <a:t>Kalamazoo and Kingston won the same number of games.</a:t>
            </a:r>
          </a:p>
          <a:p>
            <a:r>
              <a:rPr lang="en-US" sz="1600" dirty="0" smtClean="0"/>
              <a:t>			</a:t>
            </a:r>
          </a:p>
          <a:p>
            <a:r>
              <a:rPr lang="en-US" sz="1600" dirty="0" smtClean="0"/>
              <a:t>			The median PPG for the teams was more than 5 points greater than the</a:t>
            </a:r>
          </a:p>
          <a:p>
            <a:r>
              <a:rPr lang="en-US" sz="1600" dirty="0" smtClean="0"/>
              <a:t>			median OPP. PPG for the teams.</a:t>
            </a:r>
          </a:p>
          <a:p>
            <a:endParaRPr lang="en-US" sz="1600" dirty="0" smtClean="0"/>
          </a:p>
          <a:p>
            <a:r>
              <a:rPr lang="en-US" sz="1600" dirty="0" smtClean="0"/>
              <a:t>			If Chicago had scored 20 more total points and given up 20 less total</a:t>
            </a:r>
          </a:p>
          <a:p>
            <a:r>
              <a:rPr lang="en-US" sz="1600" dirty="0" smtClean="0"/>
              <a:t>			points, the team would have outscored opponents by more than 2 PPG.</a:t>
            </a:r>
            <a:endParaRPr lang="en-US" dirty="0"/>
          </a:p>
        </p:txBody>
      </p:sp>
      <p:sp>
        <p:nvSpPr>
          <p:cNvPr id="12" name="TextBox 11"/>
          <p:cNvSpPr txBox="1"/>
          <p:nvPr/>
        </p:nvSpPr>
        <p:spPr>
          <a:xfrm>
            <a:off x="457200" y="3474461"/>
            <a:ext cx="8625766" cy="830997"/>
          </a:xfrm>
          <a:prstGeom prst="rect">
            <a:avLst/>
          </a:prstGeom>
          <a:noFill/>
        </p:spPr>
        <p:txBody>
          <a:bodyPr wrap="square" rtlCol="0">
            <a:spAutoFit/>
          </a:bodyPr>
          <a:lstStyle/>
          <a:p>
            <a:r>
              <a:rPr lang="en-US" sz="1600" i="1" dirty="0" smtClean="0"/>
              <a:t>The above table gives information about winning percentage, number of games played,</a:t>
            </a:r>
          </a:p>
          <a:p>
            <a:r>
              <a:rPr lang="en-US" sz="1600" i="1" dirty="0" smtClean="0"/>
              <a:t>points per game (PPG), and opponents points per game (OPP. PPG) for four Imaginary</a:t>
            </a:r>
          </a:p>
          <a:p>
            <a:r>
              <a:rPr lang="en-US" sz="1600" i="1" dirty="0" smtClean="0"/>
              <a:t>League Basketball teams for the year 1993.</a:t>
            </a:r>
          </a:p>
        </p:txBody>
      </p:sp>
      <p:sp>
        <p:nvSpPr>
          <p:cNvPr id="13" name="Oval 12"/>
          <p:cNvSpPr/>
          <p:nvPr/>
        </p:nvSpPr>
        <p:spPr>
          <a:xfrm flipH="1">
            <a:off x="548640" y="4852305"/>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312116" y="4852305"/>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48640" y="5406269"/>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312116" y="5406269"/>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312116" y="6096000"/>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548640" y="6096000"/>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853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995" y="1143000"/>
            <a:ext cx="8229600" cy="2907178"/>
          </a:xfrm>
        </p:spPr>
        <p:txBody>
          <a:bodyPr>
            <a:normAutofit/>
          </a:bodyPr>
          <a:lstStyle/>
          <a:p>
            <a:pPr>
              <a:buNone/>
            </a:pPr>
            <a:r>
              <a:rPr lang="en-US" sz="1400" i="1" dirty="0" smtClean="0"/>
              <a:t>	Fictitious Science Magazine Article: …</a:t>
            </a:r>
            <a:r>
              <a:rPr lang="en-US" sz="1400" dirty="0" smtClean="0"/>
              <a:t>Contrary to popular belief, the </a:t>
            </a:r>
            <a:r>
              <a:rPr lang="en-US" sz="1400" dirty="0" err="1" smtClean="0"/>
              <a:t>Entropods</a:t>
            </a:r>
            <a:r>
              <a:rPr lang="en-US" sz="1400" dirty="0" smtClean="0"/>
              <a:t> have always been a more capable species than the </a:t>
            </a:r>
            <a:r>
              <a:rPr lang="en-US" sz="1400" dirty="0" err="1" smtClean="0"/>
              <a:t>Chaosaurs</a:t>
            </a:r>
            <a:r>
              <a:rPr lang="en-US" sz="1400" dirty="0" smtClean="0"/>
              <a:t>. Though they most prefer stable environments, </a:t>
            </a:r>
            <a:r>
              <a:rPr lang="en-US" sz="1400" dirty="0" err="1" smtClean="0"/>
              <a:t>Entropods</a:t>
            </a:r>
            <a:r>
              <a:rPr lang="en-US" sz="1400" dirty="0" smtClean="0"/>
              <a:t> can create viable habitats for themselves on land or at sea, whereas </a:t>
            </a:r>
            <a:r>
              <a:rPr lang="en-US" sz="1400" dirty="0" err="1" smtClean="0"/>
              <a:t>Chaosaurs</a:t>
            </a:r>
            <a:r>
              <a:rPr lang="en-US" sz="1400" dirty="0" smtClean="0"/>
              <a:t> can only survive for a short period of time in water. Furthermore, </a:t>
            </a:r>
            <a:r>
              <a:rPr lang="en-US" sz="1400" dirty="0" err="1" smtClean="0"/>
              <a:t>Entropods</a:t>
            </a:r>
            <a:r>
              <a:rPr lang="en-US" sz="1400" dirty="0" smtClean="0"/>
              <a:t> are generally known to fly at speeds above 70 miles per hour and sometimes at heights above 30,000 feet. To date, no </a:t>
            </a:r>
            <a:r>
              <a:rPr lang="en-US" sz="1400" dirty="0" err="1" smtClean="0"/>
              <a:t>Chaosaur</a:t>
            </a:r>
            <a:r>
              <a:rPr lang="en-US" sz="1400" dirty="0" smtClean="0"/>
              <a:t> has been observed flying faster than 55 miles per hour or migrating at a height of more than 21,000 feet. </a:t>
            </a:r>
            <a:r>
              <a:rPr lang="en-US" sz="1400" dirty="0" err="1" smtClean="0"/>
              <a:t>Chaosaurs</a:t>
            </a:r>
            <a:r>
              <a:rPr lang="en-US" sz="1400" dirty="0" smtClean="0"/>
              <a:t> have been thought of as superior to </a:t>
            </a:r>
            <a:r>
              <a:rPr lang="en-US" sz="1400" dirty="0" err="1" smtClean="0"/>
              <a:t>Entropods</a:t>
            </a:r>
            <a:r>
              <a:rPr lang="en-US" sz="1400" dirty="0" smtClean="0"/>
              <a:t> only because of their supposed ability to recognize human speech patterns; however, the evidence suggests only that, unlike </a:t>
            </a:r>
            <a:r>
              <a:rPr lang="en-US" sz="1400" dirty="0" err="1" smtClean="0"/>
              <a:t>Entropods</a:t>
            </a:r>
            <a:r>
              <a:rPr lang="en-US" sz="1400" dirty="0" smtClean="0"/>
              <a:t>, </a:t>
            </a:r>
            <a:r>
              <a:rPr lang="en-US" sz="1400" dirty="0" err="1" smtClean="0"/>
              <a:t>Chaosaurs</a:t>
            </a:r>
            <a:r>
              <a:rPr lang="en-US" sz="1400" dirty="0" smtClean="0"/>
              <a:t> are highly sensitive to sonic modulations…</a:t>
            </a:r>
          </a:p>
          <a:p>
            <a:pPr>
              <a:buNone/>
            </a:pPr>
            <a:endParaRPr lang="en-US" sz="1400" dirty="0" smtClean="0"/>
          </a:p>
          <a:p>
            <a:pPr>
              <a:buNone/>
            </a:pPr>
            <a:r>
              <a:rPr lang="en-US" sz="1400" dirty="0" smtClean="0"/>
              <a:t>	Based on the description in the paragraph above, which of the following features accurately compares the </a:t>
            </a:r>
            <a:r>
              <a:rPr lang="en-US" sz="1400" dirty="0" err="1" smtClean="0"/>
              <a:t>Entropods</a:t>
            </a:r>
            <a:r>
              <a:rPr lang="en-US" sz="1400" dirty="0" smtClean="0"/>
              <a:t> and the </a:t>
            </a:r>
            <a:r>
              <a:rPr lang="en-US" sz="1400" dirty="0" err="1" smtClean="0"/>
              <a:t>Chaosaurs</a:t>
            </a:r>
            <a:r>
              <a:rPr lang="en-US" sz="1400" dirty="0" smtClean="0"/>
              <a:t>? Make only 2 selections, one in each column.</a:t>
            </a:r>
          </a:p>
        </p:txBody>
      </p:sp>
      <p:graphicFrame>
        <p:nvGraphicFramePr>
          <p:cNvPr id="4" name="Table 3"/>
          <p:cNvGraphicFramePr>
            <a:graphicFrameLocks noGrp="1"/>
          </p:cNvGraphicFramePr>
          <p:nvPr/>
        </p:nvGraphicFramePr>
        <p:xfrm>
          <a:off x="457200" y="4086974"/>
          <a:ext cx="8229600" cy="2318554"/>
        </p:xfrm>
        <a:graphic>
          <a:graphicData uri="http://schemas.openxmlformats.org/drawingml/2006/table">
            <a:tbl>
              <a:tblPr firstRow="1" bandRow="1">
                <a:tableStyleId>{5C22544A-7EE6-4342-B048-85BDC9FD1C3A}</a:tableStyleId>
              </a:tblPr>
              <a:tblGrid>
                <a:gridCol w="1196991"/>
                <a:gridCol w="1169630"/>
                <a:gridCol w="5862979"/>
              </a:tblGrid>
              <a:tr h="0">
                <a:tc>
                  <a:txBody>
                    <a:bodyPr/>
                    <a:lstStyle/>
                    <a:p>
                      <a:r>
                        <a:rPr lang="en-US" dirty="0" err="1" smtClean="0">
                          <a:solidFill>
                            <a:schemeClr val="tx1"/>
                          </a:solidFill>
                        </a:rPr>
                        <a:t>Entropods</a:t>
                      </a:r>
                      <a:endParaRPr lang="en-US" dirty="0">
                        <a:solidFill>
                          <a:schemeClr val="tx1"/>
                        </a:solidFill>
                      </a:endParaRPr>
                    </a:p>
                  </a:txBody>
                  <a:tcPr/>
                </a:tc>
                <a:tc>
                  <a:txBody>
                    <a:bodyPr/>
                    <a:lstStyle/>
                    <a:p>
                      <a:r>
                        <a:rPr lang="en-US" dirty="0" err="1" smtClean="0">
                          <a:solidFill>
                            <a:schemeClr val="tx1"/>
                          </a:solidFill>
                        </a:rPr>
                        <a:t>Chaosaurs</a:t>
                      </a:r>
                      <a:endParaRPr lang="en-US" dirty="0">
                        <a:solidFill>
                          <a:schemeClr val="tx1"/>
                        </a:solidFill>
                      </a:endParaRPr>
                    </a:p>
                  </a:txBody>
                  <a:tcPr/>
                </a:tc>
                <a:tc>
                  <a:txBody>
                    <a:bodyPr/>
                    <a:lstStyle/>
                    <a:p>
                      <a:r>
                        <a:rPr lang="en-US" dirty="0" smtClean="0">
                          <a:solidFill>
                            <a:schemeClr val="tx1"/>
                          </a:solidFill>
                        </a:rPr>
                        <a:t>Comparison</a:t>
                      </a:r>
                      <a:endParaRPr lang="en-US" dirty="0">
                        <a:solidFill>
                          <a:schemeClr val="tx1"/>
                        </a:solidFill>
                      </a:endParaRPr>
                    </a:p>
                  </a:txBody>
                  <a:tcPr/>
                </a:tc>
              </a:tr>
              <a:tr h="370840">
                <a:tc>
                  <a:txBody>
                    <a:bodyPr/>
                    <a:lstStyle/>
                    <a:p>
                      <a:endParaRPr lang="en-US" dirty="0"/>
                    </a:p>
                  </a:txBody>
                  <a:tcPr/>
                </a:tc>
                <a:tc>
                  <a:txBody>
                    <a:bodyPr/>
                    <a:lstStyle/>
                    <a:p>
                      <a:endParaRPr lang="en-US" dirty="0"/>
                    </a:p>
                  </a:txBody>
                  <a:tcPr/>
                </a:tc>
                <a:tc>
                  <a:txBody>
                    <a:bodyPr/>
                    <a:lstStyle/>
                    <a:p>
                      <a:r>
                        <a:rPr lang="en-US" b="1" baseline="0" dirty="0" smtClean="0"/>
                        <a:t>Migrate at greater altitude</a:t>
                      </a:r>
                      <a:endParaRPr lang="en-US" b="1" dirty="0"/>
                    </a:p>
                  </a:txBody>
                  <a:tcPr/>
                </a:tc>
              </a:tr>
              <a:tr h="469434">
                <a:tc>
                  <a:txBody>
                    <a:bodyPr/>
                    <a:lstStyle/>
                    <a:p>
                      <a:endParaRPr lang="en-US" dirty="0"/>
                    </a:p>
                  </a:txBody>
                  <a:tcPr/>
                </a:tc>
                <a:tc>
                  <a:txBody>
                    <a:bodyPr/>
                    <a:lstStyle/>
                    <a:p>
                      <a:endParaRPr lang="en-US" dirty="0"/>
                    </a:p>
                  </a:txBody>
                  <a:tcPr/>
                </a:tc>
                <a:tc>
                  <a:txBody>
                    <a:bodyPr/>
                    <a:lstStyle/>
                    <a:p>
                      <a:r>
                        <a:rPr lang="en-US" b="1" dirty="0" smtClean="0"/>
                        <a:t>More adaptable on land</a:t>
                      </a:r>
                      <a:endParaRPr lang="en-US" b="1" dirty="0"/>
                    </a:p>
                  </a:txBody>
                  <a:tcPr/>
                </a:tc>
              </a:tr>
              <a:tr h="370840">
                <a:tc>
                  <a:txBody>
                    <a:bodyPr/>
                    <a:lstStyle/>
                    <a:p>
                      <a:endParaRPr lang="en-US" dirty="0"/>
                    </a:p>
                  </a:txBody>
                  <a:tcPr/>
                </a:tc>
                <a:tc>
                  <a:txBody>
                    <a:bodyPr/>
                    <a:lstStyle/>
                    <a:p>
                      <a:endParaRPr lang="en-US" dirty="0"/>
                    </a:p>
                  </a:txBody>
                  <a:tcPr/>
                </a:tc>
                <a:tc>
                  <a:txBody>
                    <a:bodyPr/>
                    <a:lstStyle/>
                    <a:p>
                      <a:r>
                        <a:rPr lang="en-US" b="1" baseline="0" dirty="0" smtClean="0"/>
                        <a:t>Less sensitive to variations in sound</a:t>
                      </a:r>
                      <a:endParaRPr lang="en-US" b="1" dirty="0"/>
                    </a:p>
                  </a:txBody>
                  <a:tcPr/>
                </a:tc>
              </a:tr>
              <a:tr h="370840">
                <a:tc>
                  <a:txBody>
                    <a:bodyPr/>
                    <a:lstStyle/>
                    <a:p>
                      <a:endParaRPr lang="en-US" dirty="0"/>
                    </a:p>
                  </a:txBody>
                  <a:tcPr/>
                </a:tc>
                <a:tc>
                  <a:txBody>
                    <a:bodyPr/>
                    <a:lstStyle/>
                    <a:p>
                      <a:endParaRPr lang="en-US" dirty="0"/>
                    </a:p>
                  </a:txBody>
                  <a:tcPr/>
                </a:tc>
                <a:tc>
                  <a:txBody>
                    <a:bodyPr/>
                    <a:lstStyle/>
                    <a:p>
                      <a:r>
                        <a:rPr lang="en-US" b="1" dirty="0" smtClean="0"/>
                        <a:t>More commonly fly at slower speeds</a:t>
                      </a:r>
                      <a:endParaRPr lang="en-US" b="1" dirty="0"/>
                    </a:p>
                  </a:txBody>
                  <a:tcPr/>
                </a:tc>
              </a:tr>
              <a:tr h="370840">
                <a:tc>
                  <a:txBody>
                    <a:bodyPr/>
                    <a:lstStyle/>
                    <a:p>
                      <a:endParaRPr lang="en-US" dirty="0"/>
                    </a:p>
                  </a:txBody>
                  <a:tcPr/>
                </a:tc>
                <a:tc>
                  <a:txBody>
                    <a:bodyPr/>
                    <a:lstStyle/>
                    <a:p>
                      <a:endParaRPr lang="en-US"/>
                    </a:p>
                  </a:txBody>
                  <a:tcPr/>
                </a:tc>
                <a:tc>
                  <a:txBody>
                    <a:bodyPr/>
                    <a:lstStyle/>
                    <a:p>
                      <a:r>
                        <a:rPr lang="en-US" b="1" dirty="0" smtClean="0"/>
                        <a:t>Learn less from other similar species</a:t>
                      </a:r>
                      <a:endParaRPr lang="en-US" b="1" dirty="0"/>
                    </a:p>
                  </a:txBody>
                  <a:tcPr/>
                </a:tc>
              </a:tr>
            </a:tbl>
          </a:graphicData>
        </a:graphic>
      </p:graphicFrame>
      <p:sp>
        <p:nvSpPr>
          <p:cNvPr id="6" name="Oval 5"/>
          <p:cNvSpPr/>
          <p:nvPr/>
        </p:nvSpPr>
        <p:spPr>
          <a:xfrm flipH="1">
            <a:off x="785323" y="4556902"/>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flipH="1">
            <a:off x="2138752" y="4556902"/>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flipH="1">
            <a:off x="785323" y="4970854"/>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flipH="1">
            <a:off x="2138752" y="4970854"/>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flipH="1">
            <a:off x="785323" y="5389006"/>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flipH="1">
            <a:off x="2139696" y="5389006"/>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flipH="1">
            <a:off x="785323" y="5749679"/>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flipH="1">
            <a:off x="2138752" y="5749679"/>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flipH="1">
            <a:off x="785323" y="6138814"/>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flipH="1">
            <a:off x="2138752" y="6139681"/>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76201" y="-185296"/>
            <a:ext cx="9259548" cy="1554213"/>
          </a:xfrm>
        </p:spPr>
        <p:txBody>
          <a:bodyPr>
            <a:normAutofit/>
          </a:bodyPr>
          <a:lstStyle/>
          <a:p>
            <a:pPr algn="l"/>
            <a:r>
              <a:rPr lang="en-US" sz="4000" b="1" dirty="0" smtClean="0">
                <a:solidFill>
                  <a:schemeClr val="bg1"/>
                </a:solidFill>
              </a:rPr>
              <a:t>GMAT: Integrated Reasoning: Sample Q2</a:t>
            </a:r>
            <a:endParaRPr lang="en-US" sz="4000" b="1" dirty="0">
              <a:solidFill>
                <a:schemeClr val="bg1"/>
              </a:solidFill>
            </a:endParaRPr>
          </a:p>
        </p:txBody>
      </p:sp>
    </p:spTree>
    <p:extLst>
      <p:ext uri="{BB962C8B-B14F-4D97-AF65-F5344CB8AC3E}">
        <p14:creationId xmlns:p14="http://schemas.microsoft.com/office/powerpoint/2010/main" val="2231690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5222" name="Group 38"/>
          <p:cNvGraphicFramePr>
            <a:graphicFrameLocks noGrp="1"/>
          </p:cNvGraphicFramePr>
          <p:nvPr>
            <p:ph type="tbl" idx="1"/>
          </p:nvPr>
        </p:nvGraphicFramePr>
        <p:xfrm>
          <a:off x="457200" y="1371600"/>
          <a:ext cx="8229600" cy="3849689"/>
        </p:xfrm>
        <a:graphic>
          <a:graphicData uri="http://schemas.openxmlformats.org/drawingml/2006/table">
            <a:tbl>
              <a:tblPr/>
              <a:tblGrid>
                <a:gridCol w="1655763"/>
                <a:gridCol w="3363912"/>
                <a:gridCol w="3209925"/>
              </a:tblGrid>
              <a:tr h="468313">
                <a:tc>
                  <a:txBody>
                    <a:bodyPr/>
                    <a:lstStyle/>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1" i="0" u="none" strike="noStrike" cap="none" normalizeH="0" baseline="0" smtClean="0">
                          <a:ln>
                            <a:noFill/>
                          </a:ln>
                          <a:solidFill>
                            <a:schemeClr val="tx1"/>
                          </a:solidFill>
                          <a:effectLst/>
                          <a:latin typeface="Calibri" pitchFamily="34" charset="0"/>
                          <a:cs typeface="Arial" charset="0"/>
                        </a:rPr>
                        <a:t>Section</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1" i="0" u="none" strike="noStrike" cap="none" normalizeH="0" baseline="0" smtClean="0">
                          <a:ln>
                            <a:noFill/>
                          </a:ln>
                          <a:solidFill>
                            <a:schemeClr val="tx1"/>
                          </a:solidFill>
                          <a:effectLst/>
                          <a:latin typeface="Calibri" pitchFamily="34" charset="0"/>
                          <a:cs typeface="Arial" charset="0"/>
                        </a:rPr>
                        <a:t>Old GRE</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1" i="0" u="none" strike="noStrike" cap="none" normalizeH="0" baseline="0" smtClean="0">
                          <a:ln>
                            <a:noFill/>
                          </a:ln>
                          <a:solidFill>
                            <a:schemeClr val="tx1"/>
                          </a:solidFill>
                          <a:effectLst/>
                          <a:latin typeface="Calibri" pitchFamily="34" charset="0"/>
                          <a:cs typeface="Arial" charset="0"/>
                        </a:rPr>
                        <a:t>New GRE</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DDDD"/>
                    </a:solidFill>
                  </a:tcPr>
                </a:tc>
              </a:tr>
              <a:tr h="866775">
                <a:tc>
                  <a:txBody>
                    <a:bodyPr/>
                    <a:lstStyle/>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Analytical Writing Assessment </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Analysis of an Issue Essay</a:t>
                      </a:r>
                    </a:p>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(45 min.)</a:t>
                      </a:r>
                    </a:p>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Analysis of an Argument Essay (30 min.)</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Analysis of an Issue Essay </a:t>
                      </a:r>
                    </a:p>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(30 min.)</a:t>
                      </a:r>
                    </a:p>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Analysis of an Argument Essay (30 min.)</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Quantitative</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fr-FR" sz="1400" b="0" i="0" u="none" strike="noStrike" cap="none" normalizeH="0" baseline="0" smtClean="0">
                          <a:ln>
                            <a:noFill/>
                          </a:ln>
                          <a:solidFill>
                            <a:schemeClr val="tx1"/>
                          </a:solidFill>
                          <a:effectLst/>
                          <a:latin typeface="Calibri" pitchFamily="34" charset="0"/>
                          <a:cs typeface="Arial" charset="0"/>
                        </a:rPr>
                        <a:t>1 Section,</a:t>
                      </a:r>
                    </a:p>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fr-FR" sz="1400" b="0" i="0" u="none" strike="noStrike" cap="none" normalizeH="0" baseline="0" smtClean="0">
                          <a:ln>
                            <a:noFill/>
                          </a:ln>
                          <a:solidFill>
                            <a:schemeClr val="tx1"/>
                          </a:solidFill>
                          <a:effectLst/>
                          <a:latin typeface="Calibri" pitchFamily="34" charset="0"/>
                          <a:cs typeface="Arial" charset="0"/>
                        </a:rPr>
                        <a:t>28 Questions/45 min</a:t>
                      </a:r>
                      <a:endParaRPr kumimoji="0" lang="fr-FR"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2 Sections, each section approx.</a:t>
                      </a:r>
                    </a:p>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20 Questions/35 min</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569913">
                <a:tc>
                  <a:txBody>
                    <a:bodyPr/>
                    <a:lstStyle/>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Verbal</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fr-FR" sz="1400" b="0" i="0" u="none" strike="noStrike" cap="none" normalizeH="0" baseline="0" smtClean="0">
                          <a:ln>
                            <a:noFill/>
                          </a:ln>
                          <a:solidFill>
                            <a:schemeClr val="tx1"/>
                          </a:solidFill>
                          <a:effectLst/>
                          <a:latin typeface="Calibri" pitchFamily="34" charset="0"/>
                          <a:cs typeface="Arial" charset="0"/>
                        </a:rPr>
                        <a:t>1 Section,</a:t>
                      </a:r>
                    </a:p>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fr-FR" sz="1400" b="0" i="0" u="none" strike="noStrike" cap="none" normalizeH="0" baseline="0" smtClean="0">
                          <a:ln>
                            <a:noFill/>
                          </a:ln>
                          <a:solidFill>
                            <a:schemeClr val="tx1"/>
                          </a:solidFill>
                          <a:effectLst/>
                          <a:latin typeface="Calibri" pitchFamily="34" charset="0"/>
                          <a:cs typeface="Arial" charset="0"/>
                        </a:rPr>
                        <a:t> 30 Questions/30 min</a:t>
                      </a:r>
                      <a:endParaRPr kumimoji="0" lang="fr-FR"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2 Sections, each section approx. 20 Questions/30 min</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255713">
                <a:tc>
                  <a:txBody>
                    <a:bodyPr/>
                    <a:lstStyle/>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Experimental</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Can be Verbal or Quantitative, not identified.</a:t>
                      </a:r>
                      <a:r>
                        <a:rPr kumimoji="0" lang="en-US" sz="1400" b="1" i="0" u="none" strike="noStrike" cap="none" normalizeH="0" baseline="0" smtClean="0">
                          <a:ln>
                            <a:noFill/>
                          </a:ln>
                          <a:solidFill>
                            <a:schemeClr val="tx1"/>
                          </a:solidFill>
                          <a:effectLst/>
                          <a:latin typeface="Calibri" pitchFamily="34" charset="0"/>
                          <a:cs typeface="Arial" charset="0"/>
                        </a:rPr>
                        <a:t>*</a:t>
                      </a:r>
                    </a:p>
                    <a:p>
                      <a:pPr marL="227013" marR="0" lvl="0" indent="-227013" algn="ctr" defTabSz="914400" rtl="0" eaLnBrk="1" fontAlgn="t" latinLnBrk="0" hangingPunct="1">
                        <a:lnSpc>
                          <a:spcPct val="100000"/>
                        </a:lnSpc>
                        <a:spcBef>
                          <a:spcPct val="0"/>
                        </a:spcBef>
                        <a:spcAft>
                          <a:spcPct val="0"/>
                        </a:spcAft>
                        <a:buClr>
                          <a:srgbClr val="BD0D16"/>
                        </a:buClr>
                        <a:buSzPct val="70000"/>
                        <a:buFont typeface="Times" pitchFamily="18" charset="0"/>
                        <a:buNone/>
                        <a:tabLst/>
                      </a:pPr>
                      <a:endParaRPr kumimoji="0" lang="en-US" sz="1400" b="1" i="0" u="none" strike="noStrike" cap="none" normalizeH="0" baseline="0" smtClean="0">
                        <a:ln>
                          <a:noFill/>
                        </a:ln>
                        <a:solidFill>
                          <a:schemeClr val="tx1"/>
                        </a:solidFill>
                        <a:effectLst/>
                        <a:latin typeface="Calibri" pitchFamily="34" charset="0"/>
                        <a:cs typeface="Arial" charset="0"/>
                      </a:endParaRPr>
                    </a:p>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1" i="0" u="none" strike="noStrike" cap="none" normalizeH="0" baseline="0" smtClean="0">
                          <a:ln>
                            <a:noFill/>
                          </a:ln>
                          <a:solidFill>
                            <a:schemeClr val="tx1"/>
                          </a:solidFill>
                          <a:effectLst/>
                          <a:latin typeface="Calibri" pitchFamily="34" charset="0"/>
                          <a:cs typeface="Arial" charset="0"/>
                        </a:rPr>
                        <a:t>*</a:t>
                      </a:r>
                      <a:r>
                        <a:rPr kumimoji="0" lang="en-US" sz="1400" b="0" i="0" u="none" strike="noStrike" cap="none" normalizeH="0" baseline="0" smtClean="0">
                          <a:ln>
                            <a:noFill/>
                          </a:ln>
                          <a:solidFill>
                            <a:schemeClr val="tx1"/>
                          </a:solidFill>
                          <a:effectLst/>
                          <a:latin typeface="Calibri" pitchFamily="34" charset="0"/>
                          <a:cs typeface="Arial" charset="0"/>
                        </a:rPr>
                        <a:t>Some testers may instead get an </a:t>
                      </a:r>
                    </a:p>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identified, unscored section for research </a:t>
                      </a:r>
                    </a:p>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purposes at the end of the test</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Can be Verbal or Quantitative, not identified.</a:t>
                      </a:r>
                      <a:r>
                        <a:rPr kumimoji="0" lang="en-US" sz="1400" b="1" i="0" u="none" strike="noStrike" cap="none" normalizeH="0" baseline="0" smtClean="0">
                          <a:ln>
                            <a:noFill/>
                          </a:ln>
                          <a:solidFill>
                            <a:schemeClr val="tx1"/>
                          </a:solidFill>
                          <a:effectLst/>
                          <a:latin typeface="Calibri" pitchFamily="34" charset="0"/>
                          <a:cs typeface="Arial" charset="0"/>
                        </a:rPr>
                        <a:t>*</a:t>
                      </a:r>
                    </a:p>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endParaRPr kumimoji="0" lang="en-US" sz="1400" b="1" i="0" u="none" strike="noStrike" cap="none" normalizeH="0" baseline="0" smtClean="0">
                        <a:ln>
                          <a:noFill/>
                        </a:ln>
                        <a:solidFill>
                          <a:schemeClr val="tx1"/>
                        </a:solidFill>
                        <a:effectLst/>
                        <a:latin typeface="Calibri" pitchFamily="34" charset="0"/>
                        <a:cs typeface="Arial" charset="0"/>
                      </a:endParaRPr>
                    </a:p>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1" i="0" u="none" strike="noStrike" cap="none" normalizeH="0" baseline="0" smtClean="0">
                          <a:ln>
                            <a:noFill/>
                          </a:ln>
                          <a:solidFill>
                            <a:schemeClr val="tx1"/>
                          </a:solidFill>
                          <a:effectLst/>
                          <a:latin typeface="Calibri" pitchFamily="34" charset="0"/>
                          <a:cs typeface="Arial" charset="0"/>
                        </a:rPr>
                        <a:t>*</a:t>
                      </a:r>
                      <a:r>
                        <a:rPr kumimoji="0" lang="en-US" sz="1400" b="0" i="0" u="none" strike="noStrike" cap="none" normalizeH="0" baseline="0" smtClean="0">
                          <a:ln>
                            <a:noFill/>
                          </a:ln>
                          <a:solidFill>
                            <a:schemeClr val="tx1"/>
                          </a:solidFill>
                          <a:effectLst/>
                          <a:latin typeface="Calibri" pitchFamily="34" charset="0"/>
                          <a:cs typeface="Arial" charset="0"/>
                        </a:rPr>
                        <a:t>Some testers may instead get an </a:t>
                      </a:r>
                    </a:p>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identified, unscored section for research </a:t>
                      </a:r>
                    </a:p>
                    <a:p>
                      <a:pPr marL="227013" marR="0" lvl="0" indent="-227013" algn="l" defTabSz="914400" rtl="0" eaLnBrk="1" fontAlgn="t" latinLnBrk="0" hangingPunct="1">
                        <a:lnSpc>
                          <a:spcPct val="100000"/>
                        </a:lnSpc>
                        <a:spcBef>
                          <a:spcPct val="0"/>
                        </a:spcBef>
                        <a:spcAft>
                          <a:spcPct val="0"/>
                        </a:spcAft>
                        <a:buClr>
                          <a:srgbClr val="BD0D16"/>
                        </a:buClr>
                        <a:buSzPct val="70000"/>
                        <a:buFont typeface="Times" pitchFamily="18" charset="0"/>
                        <a:buNone/>
                        <a:tabLst/>
                      </a:pPr>
                      <a:r>
                        <a:rPr kumimoji="0" lang="en-US" sz="1400" b="0" i="0" u="none" strike="noStrike" cap="none" normalizeH="0" baseline="0" smtClean="0">
                          <a:ln>
                            <a:noFill/>
                          </a:ln>
                          <a:solidFill>
                            <a:schemeClr val="tx1"/>
                          </a:solidFill>
                          <a:effectLst/>
                          <a:latin typeface="Calibri" pitchFamily="34" charset="0"/>
                          <a:cs typeface="Arial" charset="0"/>
                        </a:rPr>
                        <a:t>purposes at the end of the test</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5212" name="Rectangle 2"/>
          <p:cNvSpPr>
            <a:spLocks noChangeArrowheads="1"/>
          </p:cNvSpPr>
          <p:nvPr/>
        </p:nvSpPr>
        <p:spPr bwMode="auto">
          <a:xfrm>
            <a:off x="76200" y="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4400" b="1" dirty="0">
                <a:solidFill>
                  <a:schemeClr val="bg1"/>
                </a:solidFill>
              </a:rPr>
              <a:t>Structure of the GRE</a:t>
            </a:r>
          </a:p>
        </p:txBody>
      </p:sp>
    </p:spTree>
    <p:extLst>
      <p:ext uri="{BB962C8B-B14F-4D97-AF65-F5344CB8AC3E}">
        <p14:creationId xmlns:p14="http://schemas.microsoft.com/office/powerpoint/2010/main" val="181400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066800"/>
          </a:xfrm>
        </p:spPr>
        <p:txBody>
          <a:bodyPr>
            <a:normAutofit/>
          </a:bodyPr>
          <a:lstStyle/>
          <a:p>
            <a:pPr algn="l"/>
            <a:r>
              <a:rPr lang="en-US" b="1" dirty="0">
                <a:solidFill>
                  <a:schemeClr val="bg1"/>
                </a:solidFill>
              </a:rPr>
              <a:t>GRE Test Overview</a:t>
            </a:r>
          </a:p>
        </p:txBody>
      </p:sp>
      <p:graphicFrame>
        <p:nvGraphicFramePr>
          <p:cNvPr id="27" name="Table 26"/>
          <p:cNvGraphicFramePr>
            <a:graphicFrameLocks noGrp="1"/>
          </p:cNvGraphicFramePr>
          <p:nvPr>
            <p:extLst>
              <p:ext uri="{D42A27DB-BD31-4B8C-83A1-F6EECF244321}">
                <p14:modId xmlns:p14="http://schemas.microsoft.com/office/powerpoint/2010/main" val="388641605"/>
              </p:ext>
            </p:extLst>
          </p:nvPr>
        </p:nvGraphicFramePr>
        <p:xfrm>
          <a:off x="762000" y="2286000"/>
          <a:ext cx="7429500" cy="4135304"/>
        </p:xfrm>
        <a:graphic>
          <a:graphicData uri="http://schemas.openxmlformats.org/drawingml/2006/table">
            <a:tbl>
              <a:tblPr firstRow="1" bandRow="1">
                <a:tableStyleId>{5C22544A-7EE6-4342-B048-85BDC9FD1C3A}</a:tableStyleId>
              </a:tblPr>
              <a:tblGrid>
                <a:gridCol w="1066800"/>
                <a:gridCol w="3390899"/>
                <a:gridCol w="592058"/>
                <a:gridCol w="2379743"/>
              </a:tblGrid>
              <a:tr h="642430">
                <a:tc>
                  <a:txBody>
                    <a:bodyPr/>
                    <a:lstStyle/>
                    <a:p>
                      <a:r>
                        <a:rPr lang="en-US" sz="1600" dirty="0" smtClean="0">
                          <a:solidFill>
                            <a:schemeClr val="tx1"/>
                          </a:solidFill>
                        </a:rPr>
                        <a:t>Section</a:t>
                      </a:r>
                      <a:endParaRPr lang="en-US" sz="1600" dirty="0">
                        <a:solidFill>
                          <a:schemeClr val="tx1"/>
                        </a:solidFill>
                      </a:endParaRPr>
                    </a:p>
                  </a:txBody>
                  <a:tcPr/>
                </a:tc>
                <a:tc>
                  <a:txBody>
                    <a:bodyPr/>
                    <a:lstStyle/>
                    <a:p>
                      <a:r>
                        <a:rPr lang="en-US" sz="1600" dirty="0" smtClean="0">
                          <a:solidFill>
                            <a:schemeClr val="tx1"/>
                          </a:solidFill>
                        </a:rPr>
                        <a:t>Subject</a:t>
                      </a:r>
                      <a:endParaRPr lang="en-US" sz="1600" dirty="0">
                        <a:solidFill>
                          <a:schemeClr val="tx1"/>
                        </a:solidFill>
                      </a:endParaRPr>
                    </a:p>
                  </a:txBody>
                  <a:tcPr/>
                </a:tc>
                <a:tc>
                  <a:txBody>
                    <a:bodyPr/>
                    <a:lstStyle/>
                    <a:p>
                      <a:r>
                        <a:rPr lang="en-US" sz="1600" dirty="0" smtClean="0">
                          <a:solidFill>
                            <a:schemeClr val="tx1"/>
                          </a:solidFill>
                        </a:rPr>
                        <a:t>Q</a:t>
                      </a:r>
                      <a:endParaRPr lang="en-US" sz="1600" dirty="0">
                        <a:solidFill>
                          <a:schemeClr val="tx1"/>
                        </a:solidFill>
                      </a:endParaRPr>
                    </a:p>
                  </a:txBody>
                  <a:tcPr/>
                </a:tc>
                <a:tc>
                  <a:txBody>
                    <a:bodyPr/>
                    <a:lstStyle/>
                    <a:p>
                      <a:r>
                        <a:rPr lang="en-US" sz="1600" dirty="0" smtClean="0">
                          <a:solidFill>
                            <a:schemeClr val="tx1"/>
                          </a:solidFill>
                        </a:rPr>
                        <a:t>Time (in minutes)</a:t>
                      </a:r>
                      <a:endParaRPr lang="en-US" sz="1600" dirty="0">
                        <a:solidFill>
                          <a:schemeClr val="tx1"/>
                        </a:solidFill>
                      </a:endParaRPr>
                    </a:p>
                  </a:txBody>
                  <a:tcPr/>
                </a:tc>
              </a:tr>
              <a:tr h="917758">
                <a:tc>
                  <a:txBody>
                    <a:bodyPr/>
                    <a:lstStyle/>
                    <a:p>
                      <a:r>
                        <a:rPr lang="en-US" sz="1600" dirty="0" smtClean="0"/>
                        <a:t>1</a:t>
                      </a:r>
                      <a:endParaRPr lang="en-US" sz="1600" dirty="0"/>
                    </a:p>
                  </a:txBody>
                  <a:tcPr/>
                </a:tc>
                <a:tc>
                  <a:txBody>
                    <a:bodyPr/>
                    <a:lstStyle/>
                    <a:p>
                      <a:r>
                        <a:rPr lang="en-US" sz="1600" dirty="0" smtClean="0"/>
                        <a:t>Essays (Issue and Argument</a:t>
                      </a:r>
                      <a:endParaRPr lang="en-US" sz="1600" dirty="0"/>
                    </a:p>
                  </a:txBody>
                  <a:tcPr/>
                </a:tc>
                <a:tc>
                  <a:txBody>
                    <a:bodyPr/>
                    <a:lstStyle/>
                    <a:p>
                      <a:r>
                        <a:rPr lang="en-US" sz="1600" dirty="0" smtClean="0"/>
                        <a:t>2</a:t>
                      </a:r>
                      <a:endParaRPr lang="en-US" sz="1600" dirty="0"/>
                    </a:p>
                  </a:txBody>
                  <a:tcPr/>
                </a:tc>
                <a:tc>
                  <a:txBody>
                    <a:bodyPr/>
                    <a:lstStyle/>
                    <a:p>
                      <a:r>
                        <a:rPr lang="en-US" sz="1600" dirty="0" smtClean="0"/>
                        <a:t>61 (30 per essay,</a:t>
                      </a:r>
                      <a:r>
                        <a:rPr lang="en-US" sz="1600" baseline="0" dirty="0" smtClean="0"/>
                        <a:t> 1 minute break </a:t>
                      </a:r>
                      <a:r>
                        <a:rPr lang="en-US" sz="1600" baseline="0" dirty="0" err="1" smtClean="0"/>
                        <a:t>inbetween</a:t>
                      </a:r>
                      <a:r>
                        <a:rPr lang="en-US" sz="1600" dirty="0" smtClean="0"/>
                        <a:t>)</a:t>
                      </a:r>
                      <a:endParaRPr lang="en-US" sz="1600" dirty="0"/>
                    </a:p>
                  </a:txBody>
                  <a:tcPr/>
                </a:tc>
              </a:tr>
              <a:tr h="372202">
                <a:tc>
                  <a:txBody>
                    <a:bodyPr/>
                    <a:lstStyle/>
                    <a:p>
                      <a:r>
                        <a:rPr lang="en-US" sz="1600" dirty="0" smtClean="0"/>
                        <a:t>2</a:t>
                      </a:r>
                      <a:endParaRPr lang="en-US" sz="1600" dirty="0"/>
                    </a:p>
                  </a:txBody>
                  <a:tcPr/>
                </a:tc>
                <a:tc>
                  <a:txBody>
                    <a:bodyPr/>
                    <a:lstStyle/>
                    <a:p>
                      <a:r>
                        <a:rPr lang="en-US" sz="1600" dirty="0" smtClean="0"/>
                        <a:t>Math</a:t>
                      </a:r>
                      <a:r>
                        <a:rPr lang="en-US" sz="1600" baseline="0" dirty="0" smtClean="0"/>
                        <a:t> or Verbal</a:t>
                      </a:r>
                      <a:endParaRPr lang="en-US" sz="1600" dirty="0"/>
                    </a:p>
                  </a:txBody>
                  <a:tcPr/>
                </a:tc>
                <a:tc>
                  <a:txBody>
                    <a:bodyPr/>
                    <a:lstStyle/>
                    <a:p>
                      <a:r>
                        <a:rPr lang="en-US" sz="1600" dirty="0" smtClean="0"/>
                        <a:t>20</a:t>
                      </a:r>
                      <a:endParaRPr lang="en-US" sz="1600" dirty="0"/>
                    </a:p>
                  </a:txBody>
                  <a:tcPr/>
                </a:tc>
                <a:tc>
                  <a:txBody>
                    <a:bodyPr/>
                    <a:lstStyle/>
                    <a:p>
                      <a:r>
                        <a:rPr lang="en-US" sz="1600" dirty="0" smtClean="0"/>
                        <a:t>30 or 35</a:t>
                      </a:r>
                      <a:endParaRPr lang="en-US" sz="1600" dirty="0"/>
                    </a:p>
                  </a:txBody>
                  <a:tcPr/>
                </a:tc>
              </a:tr>
              <a:tr h="372202">
                <a:tc>
                  <a:txBody>
                    <a:bodyPr/>
                    <a:lstStyle/>
                    <a:p>
                      <a:r>
                        <a:rPr lang="en-US" sz="1600" dirty="0" smtClean="0"/>
                        <a:t>3</a:t>
                      </a:r>
                      <a:endParaRPr lang="en-US" sz="1600" dirty="0"/>
                    </a:p>
                  </a:txBody>
                  <a:tcPr/>
                </a:tc>
                <a:tc>
                  <a:txBody>
                    <a:bodyPr/>
                    <a:lstStyle/>
                    <a:p>
                      <a:r>
                        <a:rPr lang="en-US" sz="1600" dirty="0" smtClean="0"/>
                        <a:t>Math</a:t>
                      </a:r>
                      <a:r>
                        <a:rPr lang="en-US" sz="1600" baseline="0" dirty="0" smtClean="0"/>
                        <a:t> or Verbal</a:t>
                      </a:r>
                      <a:endParaRPr lang="en-US" sz="1600" dirty="0"/>
                    </a:p>
                  </a:txBody>
                  <a:tcPr/>
                </a:tc>
                <a:tc>
                  <a:txBody>
                    <a:bodyPr/>
                    <a:lstStyle/>
                    <a:p>
                      <a:r>
                        <a:rPr lang="en-US" sz="1600" dirty="0" smtClean="0"/>
                        <a:t>20</a:t>
                      </a:r>
                      <a:endParaRPr lang="en-US" sz="1600" dirty="0"/>
                    </a:p>
                  </a:txBody>
                  <a:tcPr/>
                </a:tc>
                <a:tc>
                  <a:txBody>
                    <a:bodyPr/>
                    <a:lstStyle/>
                    <a:p>
                      <a:r>
                        <a:rPr lang="en-US" sz="1600" dirty="0" smtClean="0"/>
                        <a:t>30 or 35</a:t>
                      </a:r>
                      <a:endParaRPr lang="en-US" sz="1600" dirty="0"/>
                    </a:p>
                  </a:txBody>
                  <a:tcPr/>
                </a:tc>
              </a:tr>
              <a:tr h="372202">
                <a:tc gridSpan="3">
                  <a:txBody>
                    <a:bodyPr/>
                    <a:lstStyle/>
                    <a:p>
                      <a:r>
                        <a:rPr lang="en-US" sz="1600" dirty="0" smtClean="0"/>
                        <a:t>Break</a:t>
                      </a:r>
                      <a:endParaRPr lang="en-US" sz="1600" dirty="0"/>
                    </a:p>
                  </a:txBody>
                  <a:tcPr/>
                </a:tc>
                <a:tc hMerge="1">
                  <a:txBody>
                    <a:bodyPr/>
                    <a:lstStyle/>
                    <a:p>
                      <a:endParaRPr lang="en-US"/>
                    </a:p>
                  </a:txBody>
                  <a:tcPr/>
                </a:tc>
                <a:tc hMerge="1">
                  <a:txBody>
                    <a:bodyPr/>
                    <a:lstStyle/>
                    <a:p>
                      <a:endParaRPr lang="en-US" dirty="0"/>
                    </a:p>
                  </a:txBody>
                  <a:tcPr/>
                </a:tc>
                <a:tc>
                  <a:txBody>
                    <a:bodyPr/>
                    <a:lstStyle/>
                    <a:p>
                      <a:r>
                        <a:rPr lang="en-US" sz="1600" dirty="0" smtClean="0"/>
                        <a:t>10</a:t>
                      </a:r>
                      <a:endParaRPr lang="en-US" sz="1600" dirty="0"/>
                    </a:p>
                  </a:txBody>
                  <a:tcPr/>
                </a:tc>
              </a:tr>
              <a:tr h="372202">
                <a:tc>
                  <a:txBody>
                    <a:bodyPr/>
                    <a:lstStyle/>
                    <a:p>
                      <a:r>
                        <a:rPr lang="en-US" sz="1600" dirty="0" smtClean="0"/>
                        <a:t>4</a:t>
                      </a:r>
                      <a:endParaRPr lang="en-US" sz="1600" dirty="0"/>
                    </a:p>
                  </a:txBody>
                  <a:tcPr/>
                </a:tc>
                <a:tc>
                  <a:txBody>
                    <a:bodyPr/>
                    <a:lstStyle/>
                    <a:p>
                      <a:r>
                        <a:rPr lang="en-US" sz="1600" dirty="0" smtClean="0"/>
                        <a:t>**Experimental** ↕</a:t>
                      </a:r>
                      <a:endParaRPr lang="en-US" sz="1600" dirty="0"/>
                    </a:p>
                  </a:txBody>
                  <a:tcPr/>
                </a:tc>
                <a:tc>
                  <a:txBody>
                    <a:bodyPr/>
                    <a:lstStyle/>
                    <a:p>
                      <a:r>
                        <a:rPr lang="en-US" sz="1600" dirty="0" smtClean="0"/>
                        <a:t>20</a:t>
                      </a:r>
                      <a:endParaRPr lang="en-US" sz="1600" dirty="0"/>
                    </a:p>
                  </a:txBody>
                  <a:tcPr/>
                </a:tc>
                <a:tc>
                  <a:txBody>
                    <a:bodyPr/>
                    <a:lstStyle/>
                    <a:p>
                      <a:r>
                        <a:rPr lang="en-US" sz="1600" dirty="0" smtClean="0"/>
                        <a:t>30 or</a:t>
                      </a:r>
                      <a:r>
                        <a:rPr lang="en-US" sz="1600" baseline="0" dirty="0" smtClean="0"/>
                        <a:t> 35</a:t>
                      </a:r>
                      <a:endParaRPr lang="en-US" sz="1600" dirty="0"/>
                    </a:p>
                  </a:txBody>
                  <a:tcPr/>
                </a:tc>
              </a:tr>
              <a:tr h="341904">
                <a:tc>
                  <a:txBody>
                    <a:bodyPr/>
                    <a:lstStyle/>
                    <a:p>
                      <a:r>
                        <a:rPr lang="en-US" sz="1600" dirty="0" smtClean="0"/>
                        <a:t>5</a:t>
                      </a:r>
                      <a:endParaRPr lang="en-US" sz="1600" dirty="0"/>
                    </a:p>
                  </a:txBody>
                  <a:tcPr/>
                </a:tc>
                <a:tc>
                  <a:txBody>
                    <a:bodyPr/>
                    <a:lstStyle/>
                    <a:p>
                      <a:r>
                        <a:rPr lang="en-US" sz="1600" dirty="0" smtClean="0"/>
                        <a:t>Math or Verbal</a:t>
                      </a:r>
                      <a:endParaRPr lang="en-US" sz="1600" dirty="0"/>
                    </a:p>
                  </a:txBody>
                  <a:tcPr/>
                </a:tc>
                <a:tc>
                  <a:txBody>
                    <a:bodyPr/>
                    <a:lstStyle/>
                    <a:p>
                      <a:r>
                        <a:rPr lang="en-US" sz="1600" dirty="0" smtClean="0"/>
                        <a:t>20</a:t>
                      </a:r>
                      <a:endParaRPr lang="en-US" sz="1600" dirty="0"/>
                    </a:p>
                  </a:txBody>
                  <a:tcPr/>
                </a:tc>
                <a:tc>
                  <a:txBody>
                    <a:bodyPr/>
                    <a:lstStyle/>
                    <a:p>
                      <a:r>
                        <a:rPr lang="en-US" sz="1600" dirty="0" smtClean="0"/>
                        <a:t>30 or 35</a:t>
                      </a:r>
                      <a:endParaRPr lang="en-US" sz="1600" dirty="0"/>
                    </a:p>
                  </a:txBody>
                  <a:tcPr/>
                </a:tc>
              </a:tr>
              <a:tr h="372202">
                <a:tc>
                  <a:txBody>
                    <a:bodyPr/>
                    <a:lstStyle/>
                    <a:p>
                      <a:r>
                        <a:rPr lang="en-US" sz="1600" dirty="0" smtClean="0"/>
                        <a:t>6</a:t>
                      </a:r>
                      <a:endParaRPr lang="en-US" sz="1600" dirty="0"/>
                    </a:p>
                  </a:txBody>
                  <a:tcPr/>
                </a:tc>
                <a:tc>
                  <a:txBody>
                    <a:bodyPr/>
                    <a:lstStyle/>
                    <a:p>
                      <a:r>
                        <a:rPr lang="en-US" sz="1600" dirty="0" smtClean="0"/>
                        <a:t>Math or Verbal</a:t>
                      </a:r>
                      <a:endParaRPr lang="en-US" sz="1600" dirty="0"/>
                    </a:p>
                  </a:txBody>
                  <a:tcPr/>
                </a:tc>
                <a:tc>
                  <a:txBody>
                    <a:bodyPr/>
                    <a:lstStyle/>
                    <a:p>
                      <a:r>
                        <a:rPr lang="en-US" sz="1600" dirty="0" smtClean="0"/>
                        <a:t>20</a:t>
                      </a:r>
                      <a:endParaRPr lang="en-US" sz="1600" dirty="0"/>
                    </a:p>
                  </a:txBody>
                  <a:tcPr/>
                </a:tc>
                <a:tc>
                  <a:txBody>
                    <a:bodyPr/>
                    <a:lstStyle/>
                    <a:p>
                      <a:r>
                        <a:rPr lang="en-US" sz="1600" dirty="0" smtClean="0"/>
                        <a:t>30 or 35</a:t>
                      </a:r>
                      <a:endParaRPr lang="en-US" sz="1600" dirty="0"/>
                    </a:p>
                  </a:txBody>
                  <a:tcPr/>
                </a:tc>
              </a:tr>
              <a:tr h="372202">
                <a:tc>
                  <a:txBody>
                    <a:bodyPr/>
                    <a:lstStyle/>
                    <a:p>
                      <a:r>
                        <a:rPr lang="en-US" sz="1600" dirty="0" smtClean="0"/>
                        <a:t>Total</a:t>
                      </a:r>
                      <a:endParaRPr lang="en-US" sz="1600" dirty="0"/>
                    </a:p>
                  </a:txBody>
                  <a:tcPr/>
                </a:tc>
                <a:tc>
                  <a:txBody>
                    <a:bodyPr/>
                    <a:lstStyle/>
                    <a:p>
                      <a:endParaRPr lang="en-US"/>
                    </a:p>
                  </a:txBody>
                  <a:tcPr/>
                </a:tc>
                <a:tc>
                  <a:txBody>
                    <a:bodyPr/>
                    <a:lstStyle/>
                    <a:p>
                      <a:r>
                        <a:rPr lang="en-US" sz="1600" dirty="0" smtClean="0"/>
                        <a:t>102</a:t>
                      </a:r>
                      <a:endParaRPr lang="en-US" sz="1600" dirty="0"/>
                    </a:p>
                  </a:txBody>
                  <a:tcPr/>
                </a:tc>
                <a:tc>
                  <a:txBody>
                    <a:bodyPr/>
                    <a:lstStyle/>
                    <a:p>
                      <a:r>
                        <a:rPr lang="en-US" sz="1600" dirty="0" smtClean="0"/>
                        <a:t>3hr 55 minutes</a:t>
                      </a:r>
                      <a:endParaRPr lang="en-US" sz="1600" dirty="0"/>
                    </a:p>
                  </a:txBody>
                  <a:tcPr/>
                </a:tc>
              </a:tr>
            </a:tbl>
          </a:graphicData>
        </a:graphic>
      </p:graphicFrame>
      <p:sp>
        <p:nvSpPr>
          <p:cNvPr id="28" name="TextBox 27"/>
          <p:cNvSpPr txBox="1"/>
          <p:nvPr/>
        </p:nvSpPr>
        <p:spPr>
          <a:xfrm>
            <a:off x="292100" y="1409700"/>
            <a:ext cx="3074881" cy="461665"/>
          </a:xfrm>
          <a:prstGeom prst="rect">
            <a:avLst/>
          </a:prstGeom>
          <a:noFill/>
        </p:spPr>
        <p:txBody>
          <a:bodyPr wrap="none" rtlCol="0">
            <a:spAutoFit/>
          </a:bodyPr>
          <a:lstStyle/>
          <a:p>
            <a:r>
              <a:rPr lang="en-US" sz="2400" b="1" dirty="0" smtClean="0"/>
              <a:t>Old Scale: 200 - 800</a:t>
            </a:r>
            <a:endParaRPr lang="en-US" sz="2400" b="1" dirty="0"/>
          </a:p>
        </p:txBody>
      </p:sp>
      <p:sp>
        <p:nvSpPr>
          <p:cNvPr id="29" name="TextBox 28"/>
          <p:cNvSpPr txBox="1"/>
          <p:nvPr/>
        </p:nvSpPr>
        <p:spPr>
          <a:xfrm>
            <a:off x="5676900" y="1422400"/>
            <a:ext cx="3196709" cy="461665"/>
          </a:xfrm>
          <a:prstGeom prst="rect">
            <a:avLst/>
          </a:prstGeom>
          <a:noFill/>
        </p:spPr>
        <p:txBody>
          <a:bodyPr wrap="none" rtlCol="0">
            <a:spAutoFit/>
          </a:bodyPr>
          <a:lstStyle/>
          <a:p>
            <a:r>
              <a:rPr lang="en-US" sz="2400" b="1" dirty="0" smtClean="0"/>
              <a:t>New Scale: 130 - 170</a:t>
            </a:r>
            <a:endParaRPr lang="en-US" sz="2400" b="1" dirty="0"/>
          </a:p>
        </p:txBody>
      </p:sp>
      <p:sp>
        <p:nvSpPr>
          <p:cNvPr id="30" name="TextBox 29"/>
          <p:cNvSpPr txBox="1"/>
          <p:nvPr/>
        </p:nvSpPr>
        <p:spPr>
          <a:xfrm>
            <a:off x="711940" y="1744365"/>
            <a:ext cx="2082621" cy="369332"/>
          </a:xfrm>
          <a:prstGeom prst="rect">
            <a:avLst/>
          </a:prstGeom>
          <a:noFill/>
        </p:spPr>
        <p:txBody>
          <a:bodyPr wrap="none" rtlCol="0">
            <a:spAutoFit/>
          </a:bodyPr>
          <a:lstStyle/>
          <a:p>
            <a:r>
              <a:rPr lang="en-US" dirty="0" smtClean="0"/>
              <a:t>In 10pt increments</a:t>
            </a:r>
            <a:endParaRPr lang="en-US" dirty="0"/>
          </a:p>
        </p:txBody>
      </p:sp>
      <p:sp>
        <p:nvSpPr>
          <p:cNvPr id="31" name="TextBox 30"/>
          <p:cNvSpPr txBox="1"/>
          <p:nvPr/>
        </p:nvSpPr>
        <p:spPr>
          <a:xfrm>
            <a:off x="6198340" y="1744365"/>
            <a:ext cx="1954381" cy="369332"/>
          </a:xfrm>
          <a:prstGeom prst="rect">
            <a:avLst/>
          </a:prstGeom>
          <a:noFill/>
        </p:spPr>
        <p:txBody>
          <a:bodyPr wrap="none" rtlCol="0">
            <a:spAutoFit/>
          </a:bodyPr>
          <a:lstStyle/>
          <a:p>
            <a:r>
              <a:rPr lang="en-US" dirty="0" smtClean="0"/>
              <a:t>In 1pt increments</a:t>
            </a:r>
            <a:endParaRPr lang="en-US" dirty="0"/>
          </a:p>
        </p:txBody>
      </p:sp>
      <p:sp>
        <p:nvSpPr>
          <p:cNvPr id="32" name="Rectangle 31"/>
          <p:cNvSpPr/>
          <p:nvPr/>
        </p:nvSpPr>
        <p:spPr>
          <a:xfrm>
            <a:off x="317500" y="1405209"/>
            <a:ext cx="8470900" cy="70848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131888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066800"/>
          </a:xfrm>
        </p:spPr>
        <p:txBody>
          <a:bodyPr/>
          <a:lstStyle/>
          <a:p>
            <a:pPr algn="l" eaLnBrk="1" hangingPunct="1"/>
            <a:r>
              <a:rPr lang="en-US" b="1" dirty="0" smtClean="0">
                <a:solidFill>
                  <a:schemeClr val="bg1"/>
                </a:solidFill>
              </a:rPr>
              <a:t>GRE - What Changed?</a:t>
            </a:r>
          </a:p>
        </p:txBody>
      </p:sp>
      <p:sp>
        <p:nvSpPr>
          <p:cNvPr id="3" name="Content Placeholder 2"/>
          <p:cNvSpPr>
            <a:spLocks noGrp="1"/>
          </p:cNvSpPr>
          <p:nvPr>
            <p:ph idx="1"/>
          </p:nvPr>
        </p:nvSpPr>
        <p:spPr>
          <a:xfrm>
            <a:off x="304800" y="1219200"/>
            <a:ext cx="8382000" cy="5715000"/>
          </a:xfrm>
        </p:spPr>
        <p:txBody>
          <a:bodyPr>
            <a:normAutofit/>
          </a:bodyPr>
          <a:lstStyle/>
          <a:p>
            <a:r>
              <a:rPr lang="en-US" sz="2400" dirty="0" smtClean="0"/>
              <a:t>General</a:t>
            </a:r>
            <a:endParaRPr lang="en-US" sz="2400" dirty="0"/>
          </a:p>
          <a:p>
            <a:pPr lvl="1"/>
            <a:r>
              <a:rPr lang="en-US" sz="1800" dirty="0"/>
              <a:t>F</a:t>
            </a:r>
            <a:r>
              <a:rPr lang="en-US" sz="1800" dirty="0" smtClean="0"/>
              <a:t>ormat</a:t>
            </a:r>
            <a:r>
              <a:rPr lang="en-US" sz="1800" dirty="0"/>
              <a:t>:  </a:t>
            </a:r>
            <a:endParaRPr lang="en-US" sz="1800" dirty="0" smtClean="0"/>
          </a:p>
          <a:p>
            <a:pPr lvl="2"/>
            <a:r>
              <a:rPr lang="en-US" sz="1800" dirty="0" smtClean="0"/>
              <a:t>Multi-Stage Test (MST) vs. old CAT</a:t>
            </a:r>
          </a:p>
          <a:p>
            <a:pPr lvl="2"/>
            <a:r>
              <a:rPr lang="en-US" sz="1800" dirty="0"/>
              <a:t>3.17 hours of </a:t>
            </a:r>
            <a:r>
              <a:rPr lang="en-US" sz="1800" dirty="0" smtClean="0"/>
              <a:t>testing vs. old 2.5</a:t>
            </a:r>
          </a:p>
          <a:p>
            <a:pPr marL="914400" lvl="2" indent="0">
              <a:buNone/>
            </a:pPr>
            <a:endParaRPr lang="en-US" sz="1800" dirty="0"/>
          </a:p>
          <a:p>
            <a:pPr lvl="1"/>
            <a:r>
              <a:rPr lang="en-US" sz="1800" dirty="0" smtClean="0"/>
              <a:t>Scoring</a:t>
            </a:r>
            <a:endParaRPr lang="en-US" sz="1800" dirty="0"/>
          </a:p>
          <a:p>
            <a:pPr lvl="2"/>
            <a:r>
              <a:rPr lang="en-US" sz="1800" dirty="0" smtClean="0"/>
              <a:t>math </a:t>
            </a:r>
            <a:r>
              <a:rPr lang="en-US" sz="1800" dirty="0"/>
              <a:t>score ranging between 130 and 170 in one point </a:t>
            </a:r>
            <a:r>
              <a:rPr lang="en-US" sz="1800" dirty="0" smtClean="0"/>
              <a:t>increments</a:t>
            </a:r>
          </a:p>
          <a:p>
            <a:pPr lvl="2"/>
            <a:r>
              <a:rPr lang="en-US" sz="1800" dirty="0" smtClean="0"/>
              <a:t>verbal </a:t>
            </a:r>
            <a:r>
              <a:rPr lang="en-US" sz="1800" dirty="0"/>
              <a:t>score ranging between 130 and 170 in one point </a:t>
            </a:r>
            <a:r>
              <a:rPr lang="en-US" sz="1800" dirty="0" smtClean="0"/>
              <a:t>increments</a:t>
            </a:r>
          </a:p>
          <a:p>
            <a:pPr lvl="2"/>
            <a:r>
              <a:rPr lang="en-US" sz="1800" dirty="0" smtClean="0"/>
              <a:t>writing </a:t>
            </a:r>
            <a:r>
              <a:rPr lang="en-US" sz="1800" dirty="0"/>
              <a:t>score on a 1- 6 </a:t>
            </a:r>
            <a:r>
              <a:rPr lang="en-US" sz="1800" dirty="0" smtClean="0"/>
              <a:t>scale</a:t>
            </a:r>
          </a:p>
          <a:p>
            <a:pPr lvl="2"/>
            <a:r>
              <a:rPr lang="en-US" sz="1800" smtClean="0"/>
              <a:t>500 = 153; 600 = 160; 700 = 166; 450 = 150</a:t>
            </a:r>
            <a:endParaRPr lang="en-US" sz="1800" dirty="0" smtClean="0"/>
          </a:p>
          <a:p>
            <a:pPr marL="914400" lvl="2" indent="0">
              <a:buNone/>
            </a:pPr>
            <a:endParaRPr lang="en-US" sz="1800" dirty="0"/>
          </a:p>
          <a:p>
            <a:pPr lvl="1"/>
            <a:r>
              <a:rPr lang="en-US" sz="1800" dirty="0"/>
              <a:t>Skip Questions:  </a:t>
            </a:r>
            <a:r>
              <a:rPr lang="en-US" sz="1800" dirty="0" smtClean="0"/>
              <a:t>mark </a:t>
            </a:r>
            <a:r>
              <a:rPr lang="en-US" sz="1800" dirty="0"/>
              <a:t>a question and return to it </a:t>
            </a:r>
            <a:r>
              <a:rPr lang="en-US" sz="1800" dirty="0" smtClean="0"/>
              <a:t>later</a:t>
            </a:r>
          </a:p>
          <a:p>
            <a:pPr marL="457200" lvl="1" indent="0">
              <a:buNone/>
            </a:pPr>
            <a:endParaRPr lang="en-US" sz="1800" dirty="0"/>
          </a:p>
          <a:p>
            <a:pPr lvl="1"/>
            <a:r>
              <a:rPr lang="en-US" sz="1800" dirty="0"/>
              <a:t>The most </a:t>
            </a:r>
            <a:r>
              <a:rPr lang="en-US" sz="1800" dirty="0" smtClean="0"/>
              <a:t>notable</a:t>
            </a:r>
          </a:p>
          <a:p>
            <a:pPr lvl="2"/>
            <a:r>
              <a:rPr lang="en-US" sz="1800" dirty="0" smtClean="0"/>
              <a:t>no </a:t>
            </a:r>
            <a:r>
              <a:rPr lang="en-US" sz="1800" dirty="0"/>
              <a:t>longer be purely Computer </a:t>
            </a:r>
            <a:r>
              <a:rPr lang="en-US" sz="1800" dirty="0" smtClean="0"/>
              <a:t>Adaptive</a:t>
            </a:r>
          </a:p>
          <a:p>
            <a:pPr lvl="2"/>
            <a:r>
              <a:rPr lang="en-US" sz="1800" dirty="0" smtClean="0"/>
              <a:t>will </a:t>
            </a:r>
            <a:r>
              <a:rPr lang="en-US" sz="1800" dirty="0"/>
              <a:t>have Computer-Based </a:t>
            </a:r>
            <a:r>
              <a:rPr lang="en-US" sz="1800" dirty="0" smtClean="0"/>
              <a:t>components</a:t>
            </a:r>
            <a:endParaRPr lang="en-US" sz="1800" dirty="0"/>
          </a:p>
          <a:p>
            <a:pPr lvl="1"/>
            <a:endParaRPr lang="en-US" sz="2000" dirty="0" smtClean="0"/>
          </a:p>
          <a:p>
            <a:pPr lvl="1"/>
            <a:endParaRPr lang="en-US" sz="2000" dirty="0"/>
          </a:p>
          <a:p>
            <a:pPr lvl="1"/>
            <a:endParaRPr lang="en-US" sz="2000" dirty="0" smtClean="0"/>
          </a:p>
          <a:p>
            <a:pPr lvl="1" eaLnBrk="1" hangingPunct="1">
              <a:defRPr/>
            </a:pPr>
            <a:endParaRPr lang="en-US" dirty="0" smtClean="0">
              <a:ea typeface="+mn-ea"/>
              <a:cs typeface="+mn-cs"/>
            </a:endParaRPr>
          </a:p>
          <a:p>
            <a:pPr eaLnBrk="1" hangingPunct="1">
              <a:buFont typeface="Times" pitchFamily="18" charset="0"/>
              <a:buNone/>
              <a:defRPr/>
            </a:pPr>
            <a:endParaRPr lang="en-US" dirty="0" smtClean="0"/>
          </a:p>
          <a:p>
            <a:pPr eaLnBrk="1" hangingPunct="1">
              <a:defRPr/>
            </a:pPr>
            <a:endParaRPr lang="en-US" b="1" dirty="0" smtClean="0"/>
          </a:p>
        </p:txBody>
      </p:sp>
    </p:spTree>
    <p:extLst>
      <p:ext uri="{BB962C8B-B14F-4D97-AF65-F5344CB8AC3E}">
        <p14:creationId xmlns:p14="http://schemas.microsoft.com/office/powerpoint/2010/main" val="3560608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066800"/>
          </a:xfrm>
        </p:spPr>
        <p:txBody>
          <a:bodyPr>
            <a:normAutofit/>
          </a:bodyPr>
          <a:lstStyle/>
          <a:p>
            <a:pPr algn="l"/>
            <a:r>
              <a:rPr lang="en-US" b="1" dirty="0">
                <a:solidFill>
                  <a:schemeClr val="bg1"/>
                </a:solidFill>
              </a:rPr>
              <a:t>GRE: Adaptive by Section</a:t>
            </a:r>
          </a:p>
        </p:txBody>
      </p:sp>
      <p:sp>
        <p:nvSpPr>
          <p:cNvPr id="5" name="Rectangle 4"/>
          <p:cNvSpPr/>
          <p:nvPr/>
        </p:nvSpPr>
        <p:spPr>
          <a:xfrm>
            <a:off x="3810000" y="2057400"/>
            <a:ext cx="1676400" cy="304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2057400"/>
            <a:ext cx="1828800" cy="304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200" y="2057400"/>
            <a:ext cx="1828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133600" y="2438400"/>
            <a:ext cx="1524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33600" y="4038600"/>
            <a:ext cx="1524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urved Connector 6"/>
          <p:cNvCxnSpPr>
            <a:endCxn id="14" idx="1"/>
          </p:cNvCxnSpPr>
          <p:nvPr/>
        </p:nvCxnSpPr>
        <p:spPr>
          <a:xfrm flipV="1">
            <a:off x="3657600" y="4000500"/>
            <a:ext cx="1981200" cy="228600"/>
          </a:xfrm>
          <a:prstGeom prst="bentConnector3">
            <a:avLst>
              <a:gd name="adj1" fmla="val 50000"/>
            </a:avLst>
          </a:prstGeom>
          <a:ln w="127000" cap="flat" cmpd="dbl">
            <a:solidFill>
              <a:schemeClr val="tx1"/>
            </a:solidFill>
            <a:round/>
            <a:tailEnd type="triangle" w="sm" len="sm"/>
          </a:ln>
        </p:spPr>
        <p:style>
          <a:lnRef idx="1">
            <a:schemeClr val="accent1"/>
          </a:lnRef>
          <a:fillRef idx="0">
            <a:schemeClr val="accent1"/>
          </a:fillRef>
          <a:effectRef idx="0">
            <a:schemeClr val="accent1"/>
          </a:effectRef>
          <a:fontRef idx="minor">
            <a:schemeClr val="tx1"/>
          </a:fontRef>
        </p:style>
      </p:cxnSp>
      <p:cxnSp>
        <p:nvCxnSpPr>
          <p:cNvPr id="11" name="Curved Connector 6"/>
          <p:cNvCxnSpPr>
            <a:endCxn id="15" idx="1"/>
          </p:cNvCxnSpPr>
          <p:nvPr/>
        </p:nvCxnSpPr>
        <p:spPr>
          <a:xfrm>
            <a:off x="3657600" y="4419600"/>
            <a:ext cx="1981200" cy="266700"/>
          </a:xfrm>
          <a:prstGeom prst="bentConnector3">
            <a:avLst>
              <a:gd name="adj1" fmla="val 50000"/>
            </a:avLst>
          </a:prstGeom>
          <a:ln w="127000" cap="flat" cmpd="dbl">
            <a:solidFill>
              <a:schemeClr val="tx1"/>
            </a:solidFill>
            <a:round/>
            <a:tailEnd type="triangle" w="sm" len="sm"/>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638800" y="2133600"/>
            <a:ext cx="1524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638800" y="2819400"/>
            <a:ext cx="1524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638800" y="3733800"/>
            <a:ext cx="1524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638800" y="4419600"/>
            <a:ext cx="1524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urved Connector 6"/>
          <p:cNvCxnSpPr>
            <a:endCxn id="12" idx="1"/>
          </p:cNvCxnSpPr>
          <p:nvPr/>
        </p:nvCxnSpPr>
        <p:spPr>
          <a:xfrm flipV="1">
            <a:off x="3657600" y="2400300"/>
            <a:ext cx="1981200" cy="228600"/>
          </a:xfrm>
          <a:prstGeom prst="bentConnector3">
            <a:avLst>
              <a:gd name="adj1" fmla="val 50000"/>
            </a:avLst>
          </a:prstGeom>
          <a:ln w="127000" cap="flat" cmpd="dbl">
            <a:solidFill>
              <a:schemeClr val="tx1"/>
            </a:solidFill>
            <a:round/>
            <a:tailEnd type="triangle" w="sm" len="sm"/>
          </a:ln>
        </p:spPr>
        <p:style>
          <a:lnRef idx="1">
            <a:schemeClr val="accent1"/>
          </a:lnRef>
          <a:fillRef idx="0">
            <a:schemeClr val="accent1"/>
          </a:fillRef>
          <a:effectRef idx="0">
            <a:schemeClr val="accent1"/>
          </a:effectRef>
          <a:fontRef idx="minor">
            <a:schemeClr val="tx1"/>
          </a:fontRef>
        </p:style>
      </p:cxnSp>
      <p:cxnSp>
        <p:nvCxnSpPr>
          <p:cNvPr id="17" name="Curved Connector 6"/>
          <p:cNvCxnSpPr>
            <a:endCxn id="13" idx="1"/>
          </p:cNvCxnSpPr>
          <p:nvPr/>
        </p:nvCxnSpPr>
        <p:spPr>
          <a:xfrm>
            <a:off x="3657600" y="2819400"/>
            <a:ext cx="1981200" cy="266700"/>
          </a:xfrm>
          <a:prstGeom prst="bentConnector3">
            <a:avLst>
              <a:gd name="adj1" fmla="val 50000"/>
            </a:avLst>
          </a:prstGeom>
          <a:ln w="127000" cap="flat" cmpd="dbl">
            <a:solidFill>
              <a:schemeClr val="tx1"/>
            </a:solidFill>
            <a:round/>
            <a:tailEnd type="triangle"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06600" y="1371600"/>
            <a:ext cx="1371600" cy="646331"/>
          </a:xfrm>
          <a:prstGeom prst="rect">
            <a:avLst/>
          </a:prstGeom>
          <a:noFill/>
        </p:spPr>
        <p:txBody>
          <a:bodyPr wrap="square" rtlCol="0">
            <a:spAutoFit/>
          </a:bodyPr>
          <a:lstStyle/>
          <a:p>
            <a:pPr algn="ctr"/>
            <a:r>
              <a:rPr lang="en-US" dirty="0" smtClean="0"/>
              <a:t>SECTION 1</a:t>
            </a:r>
            <a:endParaRPr lang="en-US" dirty="0"/>
          </a:p>
        </p:txBody>
      </p:sp>
      <p:sp>
        <p:nvSpPr>
          <p:cNvPr id="19" name="TextBox 18"/>
          <p:cNvSpPr txBox="1"/>
          <p:nvPr/>
        </p:nvSpPr>
        <p:spPr>
          <a:xfrm>
            <a:off x="5842000" y="1371600"/>
            <a:ext cx="1371600" cy="646331"/>
          </a:xfrm>
          <a:prstGeom prst="rect">
            <a:avLst/>
          </a:prstGeom>
          <a:noFill/>
        </p:spPr>
        <p:txBody>
          <a:bodyPr wrap="square" rtlCol="0">
            <a:spAutoFit/>
          </a:bodyPr>
          <a:lstStyle/>
          <a:p>
            <a:pPr algn="ctr"/>
            <a:r>
              <a:rPr lang="en-US" dirty="0" smtClean="0"/>
              <a:t>SECTION 2</a:t>
            </a:r>
            <a:endParaRPr lang="en-US" dirty="0"/>
          </a:p>
        </p:txBody>
      </p:sp>
      <p:sp>
        <p:nvSpPr>
          <p:cNvPr id="20" name="TextBox 19"/>
          <p:cNvSpPr txBox="1"/>
          <p:nvPr/>
        </p:nvSpPr>
        <p:spPr>
          <a:xfrm>
            <a:off x="2209800" y="2401669"/>
            <a:ext cx="1371600" cy="646331"/>
          </a:xfrm>
          <a:prstGeom prst="rect">
            <a:avLst/>
          </a:prstGeom>
          <a:noFill/>
        </p:spPr>
        <p:txBody>
          <a:bodyPr wrap="square" rtlCol="0">
            <a:spAutoFit/>
          </a:bodyPr>
          <a:lstStyle/>
          <a:p>
            <a:pPr algn="ctr"/>
            <a:r>
              <a:rPr lang="en-US" dirty="0" smtClean="0"/>
              <a:t>Medium Verbal</a:t>
            </a:r>
            <a:endParaRPr lang="en-US" dirty="0"/>
          </a:p>
        </p:txBody>
      </p:sp>
      <p:sp>
        <p:nvSpPr>
          <p:cNvPr id="21" name="TextBox 20"/>
          <p:cNvSpPr txBox="1"/>
          <p:nvPr/>
        </p:nvSpPr>
        <p:spPr>
          <a:xfrm>
            <a:off x="2209800" y="4001869"/>
            <a:ext cx="1371600" cy="646331"/>
          </a:xfrm>
          <a:prstGeom prst="rect">
            <a:avLst/>
          </a:prstGeom>
          <a:noFill/>
        </p:spPr>
        <p:txBody>
          <a:bodyPr wrap="square" rtlCol="0">
            <a:spAutoFit/>
          </a:bodyPr>
          <a:lstStyle/>
          <a:p>
            <a:pPr algn="ctr"/>
            <a:r>
              <a:rPr lang="en-US" dirty="0" smtClean="0"/>
              <a:t>Medium Math</a:t>
            </a:r>
            <a:endParaRPr lang="en-US" dirty="0"/>
          </a:p>
        </p:txBody>
      </p:sp>
      <p:sp>
        <p:nvSpPr>
          <p:cNvPr id="22" name="TextBox 21"/>
          <p:cNvSpPr txBox="1"/>
          <p:nvPr/>
        </p:nvSpPr>
        <p:spPr>
          <a:xfrm>
            <a:off x="5715000" y="2081768"/>
            <a:ext cx="1371600" cy="369332"/>
          </a:xfrm>
          <a:prstGeom prst="rect">
            <a:avLst/>
          </a:prstGeom>
          <a:noFill/>
        </p:spPr>
        <p:txBody>
          <a:bodyPr wrap="square" rtlCol="0">
            <a:spAutoFit/>
          </a:bodyPr>
          <a:lstStyle/>
          <a:p>
            <a:pPr algn="ctr"/>
            <a:r>
              <a:rPr lang="en-US" dirty="0" smtClean="0"/>
              <a:t>Hard Verbal</a:t>
            </a:r>
            <a:endParaRPr lang="en-US" dirty="0"/>
          </a:p>
        </p:txBody>
      </p:sp>
      <p:sp>
        <p:nvSpPr>
          <p:cNvPr id="23" name="TextBox 22"/>
          <p:cNvSpPr txBox="1"/>
          <p:nvPr/>
        </p:nvSpPr>
        <p:spPr>
          <a:xfrm>
            <a:off x="5715000" y="2767568"/>
            <a:ext cx="1371600" cy="369332"/>
          </a:xfrm>
          <a:prstGeom prst="rect">
            <a:avLst/>
          </a:prstGeom>
          <a:noFill/>
        </p:spPr>
        <p:txBody>
          <a:bodyPr wrap="square" rtlCol="0">
            <a:spAutoFit/>
          </a:bodyPr>
          <a:lstStyle/>
          <a:p>
            <a:pPr algn="ctr"/>
            <a:r>
              <a:rPr lang="en-US" dirty="0" smtClean="0"/>
              <a:t>Easy Verbal</a:t>
            </a:r>
            <a:endParaRPr lang="en-US" dirty="0"/>
          </a:p>
        </p:txBody>
      </p:sp>
      <p:sp>
        <p:nvSpPr>
          <p:cNvPr id="24" name="TextBox 23"/>
          <p:cNvSpPr txBox="1"/>
          <p:nvPr/>
        </p:nvSpPr>
        <p:spPr>
          <a:xfrm>
            <a:off x="5715000" y="3821668"/>
            <a:ext cx="1371600" cy="369332"/>
          </a:xfrm>
          <a:prstGeom prst="rect">
            <a:avLst/>
          </a:prstGeom>
          <a:noFill/>
        </p:spPr>
        <p:txBody>
          <a:bodyPr wrap="square" rtlCol="0">
            <a:spAutoFit/>
          </a:bodyPr>
          <a:lstStyle/>
          <a:p>
            <a:pPr algn="ctr"/>
            <a:r>
              <a:rPr lang="en-US" dirty="0" smtClean="0"/>
              <a:t>Hard Math</a:t>
            </a:r>
            <a:endParaRPr lang="en-US" dirty="0"/>
          </a:p>
        </p:txBody>
      </p:sp>
      <p:sp>
        <p:nvSpPr>
          <p:cNvPr id="25" name="TextBox 24"/>
          <p:cNvSpPr txBox="1"/>
          <p:nvPr/>
        </p:nvSpPr>
        <p:spPr>
          <a:xfrm>
            <a:off x="5715000" y="4507468"/>
            <a:ext cx="1371600" cy="369332"/>
          </a:xfrm>
          <a:prstGeom prst="rect">
            <a:avLst/>
          </a:prstGeom>
          <a:noFill/>
        </p:spPr>
        <p:txBody>
          <a:bodyPr wrap="square" rtlCol="0">
            <a:spAutoFit/>
          </a:bodyPr>
          <a:lstStyle/>
          <a:p>
            <a:pPr algn="ctr"/>
            <a:r>
              <a:rPr lang="en-US" dirty="0" smtClean="0"/>
              <a:t>Easy Math</a:t>
            </a:r>
            <a:endParaRPr lang="en-US" dirty="0"/>
          </a:p>
        </p:txBody>
      </p:sp>
      <p:sp>
        <p:nvSpPr>
          <p:cNvPr id="26" name="TextBox 25"/>
          <p:cNvSpPr txBox="1"/>
          <p:nvPr/>
        </p:nvSpPr>
        <p:spPr>
          <a:xfrm>
            <a:off x="3695700" y="1371600"/>
            <a:ext cx="1981200" cy="369332"/>
          </a:xfrm>
          <a:prstGeom prst="rect">
            <a:avLst/>
          </a:prstGeom>
          <a:noFill/>
        </p:spPr>
        <p:txBody>
          <a:bodyPr wrap="square" rtlCol="0">
            <a:spAutoFit/>
          </a:bodyPr>
          <a:lstStyle/>
          <a:p>
            <a:r>
              <a:rPr lang="en-US" dirty="0" smtClean="0"/>
              <a:t>PERFORMANCE</a:t>
            </a:r>
            <a:endParaRPr lang="en-US" dirty="0"/>
          </a:p>
        </p:txBody>
      </p:sp>
    </p:spTree>
    <p:extLst>
      <p:ext uri="{BB962C8B-B14F-4D97-AF65-F5344CB8AC3E}">
        <p14:creationId xmlns:p14="http://schemas.microsoft.com/office/powerpoint/2010/main" val="1912993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Agenda</a:t>
            </a:r>
            <a:endParaRPr lang="en-US" sz="4400" dirty="0">
              <a:solidFill>
                <a:schemeClr val="bg1"/>
              </a:solidFill>
              <a:latin typeface="Arial" pitchFamily="34" charset="0"/>
              <a:cs typeface="Arial" pitchFamily="34" charset="0"/>
            </a:endParaRPr>
          </a:p>
        </p:txBody>
      </p:sp>
      <p:pic>
        <p:nvPicPr>
          <p:cNvPr id="5" name="Picture 4" descr="Picture 3.png"/>
          <p:cNvPicPr>
            <a:picLocks noChangeAspect="1"/>
          </p:cNvPicPr>
          <p:nvPr/>
        </p:nvPicPr>
        <p:blipFill>
          <a:blip r:embed="rId3"/>
          <a:stretch>
            <a:fillRect/>
          </a:stretch>
        </p:blipFill>
        <p:spPr>
          <a:xfrm>
            <a:off x="-1" y="1143000"/>
            <a:ext cx="4227971" cy="5410200"/>
          </a:xfrm>
          <a:prstGeom prst="rect">
            <a:avLst/>
          </a:prstGeom>
        </p:spPr>
      </p:pic>
      <p:sp>
        <p:nvSpPr>
          <p:cNvPr id="4" name="Rectangle 3"/>
          <p:cNvSpPr txBox="1">
            <a:spLocks noChangeArrowheads="1"/>
          </p:cNvSpPr>
          <p:nvPr/>
        </p:nvSpPr>
        <p:spPr>
          <a:xfrm>
            <a:off x="4038600" y="1143000"/>
            <a:ext cx="5105400" cy="5638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66"/>
              </a:buClr>
              <a:buFont typeface="Arial" pitchFamily="34" charset="0"/>
              <a:buChar char="»"/>
            </a:pPr>
            <a:r>
              <a:rPr lang="en-US" sz="2800" dirty="0" smtClean="0">
                <a:latin typeface="Arial" pitchFamily="34" charset="0"/>
              </a:rPr>
              <a:t>Intro to Grad School</a:t>
            </a:r>
          </a:p>
          <a:p>
            <a:pPr lvl="1">
              <a:buClr>
                <a:srgbClr val="FF0066"/>
              </a:buClr>
              <a:buFont typeface="Arial" pitchFamily="34" charset="0"/>
              <a:buChar char="»"/>
            </a:pPr>
            <a:r>
              <a:rPr lang="en-US" sz="2400" dirty="0" smtClean="0">
                <a:latin typeface="Arial" pitchFamily="34" charset="0"/>
              </a:rPr>
              <a:t>Factors of Admissions – Role &amp; Importance</a:t>
            </a:r>
            <a:endParaRPr lang="en-US" sz="2400" dirty="0">
              <a:latin typeface="Arial" pitchFamily="34" charset="0"/>
            </a:endParaRPr>
          </a:p>
          <a:p>
            <a:pPr lvl="1">
              <a:buClr>
                <a:srgbClr val="FF0066"/>
              </a:buClr>
              <a:buFont typeface="Arial" pitchFamily="34" charset="0"/>
              <a:buChar char="»"/>
            </a:pPr>
            <a:r>
              <a:rPr lang="en-US" sz="2400" dirty="0" smtClean="0">
                <a:latin typeface="Arial" pitchFamily="34" charset="0"/>
              </a:rPr>
              <a:t>Visit PrincetonReview.com</a:t>
            </a:r>
          </a:p>
          <a:p>
            <a:pPr marL="457200" lvl="1" indent="0">
              <a:buClr>
                <a:srgbClr val="FF0066"/>
              </a:buClr>
              <a:buNone/>
            </a:pPr>
            <a:endParaRPr lang="en-US" sz="2800" dirty="0" smtClean="0">
              <a:latin typeface="Arial" pitchFamily="34" charset="0"/>
            </a:endParaRPr>
          </a:p>
          <a:p>
            <a:pPr>
              <a:buClr>
                <a:srgbClr val="FF0066"/>
              </a:buClr>
              <a:buFont typeface="Arial" pitchFamily="34" charset="0"/>
              <a:buChar char="»"/>
            </a:pPr>
            <a:r>
              <a:rPr lang="en-US" sz="2800" dirty="0" smtClean="0">
                <a:latin typeface="Arial" pitchFamily="34" charset="0"/>
              </a:rPr>
              <a:t>Entrance Exams</a:t>
            </a:r>
          </a:p>
          <a:p>
            <a:pPr lvl="1">
              <a:buClr>
                <a:srgbClr val="FF0066"/>
              </a:buClr>
              <a:buFont typeface="Arial" pitchFamily="34" charset="0"/>
              <a:buChar char="»"/>
            </a:pPr>
            <a:r>
              <a:rPr lang="en-US" sz="2400" dirty="0" smtClean="0">
                <a:latin typeface="Arial" pitchFamily="34" charset="0"/>
              </a:rPr>
              <a:t>Format, Scoring, Differences</a:t>
            </a:r>
          </a:p>
          <a:p>
            <a:pPr lvl="1">
              <a:buClr>
                <a:srgbClr val="FF0066"/>
              </a:buClr>
              <a:buFont typeface="Arial" pitchFamily="34" charset="0"/>
              <a:buChar char="»"/>
            </a:pPr>
            <a:r>
              <a:rPr lang="en-US" sz="2400" dirty="0" smtClean="0">
                <a:latin typeface="Arial" pitchFamily="34" charset="0"/>
              </a:rPr>
              <a:t>GMAT v GRE + Changes</a:t>
            </a:r>
          </a:p>
          <a:p>
            <a:pPr lvl="1">
              <a:buClr>
                <a:srgbClr val="FF0066"/>
              </a:buClr>
              <a:buFont typeface="Arial" pitchFamily="34" charset="0"/>
              <a:buChar char="»"/>
            </a:pPr>
            <a:r>
              <a:rPr lang="en-US" sz="2400" dirty="0" smtClean="0">
                <a:latin typeface="Arial" pitchFamily="34" charset="0"/>
              </a:rPr>
              <a:t>School Preference &amp; Banking </a:t>
            </a:r>
          </a:p>
          <a:p>
            <a:pPr marL="457200" lvl="1" indent="0">
              <a:buClr>
                <a:srgbClr val="FF0066"/>
              </a:buClr>
              <a:buNone/>
            </a:pPr>
            <a:endParaRPr lang="en-US" sz="2400" dirty="0" smtClean="0">
              <a:latin typeface="Arial" pitchFamily="34" charset="0"/>
            </a:endParaRPr>
          </a:p>
          <a:p>
            <a:pPr>
              <a:buClr>
                <a:srgbClr val="FF0066"/>
              </a:buClr>
              <a:buFont typeface="Arial" pitchFamily="34" charset="0"/>
              <a:buChar char="»"/>
            </a:pPr>
            <a:r>
              <a:rPr lang="en-US" sz="2800" dirty="0" smtClean="0">
                <a:latin typeface="Arial" pitchFamily="34" charset="0"/>
              </a:rPr>
              <a:t>Testing Myths </a:t>
            </a:r>
          </a:p>
          <a:p>
            <a:pPr>
              <a:buClr>
                <a:srgbClr val="FF0066"/>
              </a:buClr>
              <a:buFont typeface="Arial" pitchFamily="34" charset="0"/>
              <a:buChar char="»"/>
            </a:pPr>
            <a:endParaRPr lang="en-US" sz="2800" dirty="0" smtClean="0">
              <a:latin typeface="Arial" pitchFamily="34" charset="0"/>
            </a:endParaRPr>
          </a:p>
          <a:p>
            <a:pPr>
              <a:buClr>
                <a:srgbClr val="FF0066"/>
              </a:buClr>
              <a:buFont typeface="Arial" pitchFamily="34" charset="0"/>
              <a:buChar char="»"/>
            </a:pPr>
            <a:r>
              <a:rPr lang="en-US" sz="2800" dirty="0" smtClean="0">
                <a:latin typeface="Arial" pitchFamily="34" charset="0"/>
              </a:rPr>
              <a:t>10 Testing Strategies</a:t>
            </a:r>
          </a:p>
          <a:p>
            <a:pPr>
              <a:buClr>
                <a:srgbClr val="FF0066"/>
              </a:buClr>
              <a:buFont typeface="Arial" pitchFamily="34" charset="0"/>
              <a:buChar char="»"/>
            </a:pPr>
            <a:endParaRPr lang="en-US" sz="2800" dirty="0" smtClean="0">
              <a:latin typeface="Arial" pitchFamily="34" charset="0"/>
            </a:endParaRPr>
          </a:p>
          <a:p>
            <a:pPr>
              <a:buClr>
                <a:srgbClr val="FF0066"/>
              </a:buClr>
              <a:buFont typeface="Arial" pitchFamily="34" charset="0"/>
              <a:buChar char="»"/>
            </a:pPr>
            <a:r>
              <a:rPr lang="en-US" sz="2800" dirty="0" smtClean="0">
                <a:latin typeface="Arial" pitchFamily="34" charset="0"/>
              </a:rPr>
              <a:t>The Princeton Review</a:t>
            </a:r>
          </a:p>
          <a:p>
            <a:pPr lvl="1">
              <a:buClr>
                <a:srgbClr val="FF0066"/>
              </a:buClr>
              <a:buFont typeface="Arial" pitchFamily="34" charset="0"/>
              <a:buChar char="»"/>
            </a:pPr>
            <a:r>
              <a:rPr lang="en-US" sz="2400" dirty="0" smtClean="0">
                <a:latin typeface="Arial" pitchFamily="34" charset="0"/>
              </a:rPr>
              <a:t>Value of Prep – Score Improvements</a:t>
            </a:r>
          </a:p>
          <a:p>
            <a:pPr lvl="1">
              <a:buClr>
                <a:srgbClr val="FF0066"/>
              </a:buClr>
              <a:buFont typeface="Arial" pitchFamily="34" charset="0"/>
              <a:buChar char="»"/>
            </a:pPr>
            <a:r>
              <a:rPr lang="en-US" sz="2400" dirty="0" smtClean="0">
                <a:latin typeface="Arial" pitchFamily="34" charset="0"/>
              </a:rPr>
              <a:t>Determining Your Prep Needs</a:t>
            </a:r>
          </a:p>
          <a:p>
            <a:pPr lvl="1">
              <a:buClr>
                <a:srgbClr val="FF0066"/>
              </a:buClr>
              <a:buFont typeface="Arial" pitchFamily="34" charset="0"/>
              <a:buChar char="»"/>
            </a:pPr>
            <a:r>
              <a:rPr lang="en-US" sz="2400" dirty="0" smtClean="0">
                <a:latin typeface="Arial" pitchFamily="34" charset="0"/>
              </a:rPr>
              <a:t>Special Offer</a:t>
            </a:r>
          </a:p>
          <a:p>
            <a:pPr>
              <a:buClr>
                <a:srgbClr val="FF0066"/>
              </a:buClr>
              <a:buFont typeface="Arial" pitchFamily="34" charset="0"/>
              <a:buChar char="»"/>
            </a:pPr>
            <a:endParaRPr lang="en-US" sz="2800" dirty="0">
              <a:latin typeface="Arial" pitchFamily="34" charset="0"/>
            </a:endParaRPr>
          </a:p>
          <a:p>
            <a:pPr>
              <a:buClr>
                <a:srgbClr val="FF0066"/>
              </a:buClr>
              <a:buFont typeface="Arial" pitchFamily="34" charset="0"/>
              <a:buChar char="»"/>
            </a:pPr>
            <a:r>
              <a:rPr lang="en-US" sz="2800" dirty="0" smtClean="0">
                <a:latin typeface="Arial" pitchFamily="34" charset="0"/>
              </a:rPr>
              <a:t>Q &amp; A</a:t>
            </a:r>
          </a:p>
          <a:p>
            <a:pPr marL="0" indent="0">
              <a:buClr>
                <a:srgbClr val="FF0066"/>
              </a:buClr>
              <a:buNone/>
            </a:pPr>
            <a:endParaRPr lang="en-US" sz="2800" dirty="0" smtClean="0">
              <a:latin typeface="Arial" pitchFamily="34" charset="0"/>
            </a:endParaRPr>
          </a:p>
        </p:txBody>
      </p:sp>
      <p:sp>
        <p:nvSpPr>
          <p:cNvPr id="3" name="Rectangle 2"/>
          <p:cNvSpPr/>
          <p:nvPr/>
        </p:nvSpPr>
        <p:spPr>
          <a:xfrm>
            <a:off x="152400" y="4895671"/>
            <a:ext cx="3048000" cy="1200329"/>
          </a:xfrm>
          <a:prstGeom prst="rect">
            <a:avLst/>
          </a:prstGeom>
        </p:spPr>
        <p:txBody>
          <a:bodyPr wrap="square">
            <a:spAutoFit/>
          </a:bodyPr>
          <a:lstStyle/>
          <a:p>
            <a:pPr marL="0" indent="0">
              <a:buNone/>
            </a:pPr>
            <a:r>
              <a:rPr lang="en-US" dirty="0" smtClean="0"/>
              <a:t>Your starting </a:t>
            </a:r>
            <a:r>
              <a:rPr lang="en-US" dirty="0"/>
              <a:t>point: </a:t>
            </a:r>
            <a:r>
              <a:rPr lang="en-US" i="1" dirty="0" smtClean="0"/>
              <a:t>Think </a:t>
            </a:r>
            <a:r>
              <a:rPr lang="en-US" i="1" dirty="0"/>
              <a:t>about your prep </a:t>
            </a:r>
            <a:r>
              <a:rPr lang="en-US" i="1" dirty="0" smtClean="0"/>
              <a:t>options &amp; needs as well as approach to graduate school.</a:t>
            </a:r>
            <a:endParaRPr lang="en-US" i="1" dirty="0"/>
          </a:p>
        </p:txBody>
      </p:sp>
    </p:spTree>
    <p:extLst>
      <p:ext uri="{BB962C8B-B14F-4D97-AF65-F5344CB8AC3E}">
        <p14:creationId xmlns:p14="http://schemas.microsoft.com/office/powerpoint/2010/main" val="231049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pPr algn="l"/>
            <a:r>
              <a:rPr lang="en-US" b="1" dirty="0" smtClean="0">
                <a:solidFill>
                  <a:schemeClr val="bg1"/>
                </a:solidFill>
              </a:rPr>
              <a:t>GRE - Scoring</a:t>
            </a:r>
            <a:r>
              <a:rPr lang="en-US" dirty="0" smtClean="0">
                <a:solidFill>
                  <a:schemeClr val="bg1"/>
                </a:solidFill>
              </a:rPr>
              <a:t> </a:t>
            </a:r>
            <a:endParaRPr lang="en-US" dirty="0">
              <a:solidFill>
                <a:schemeClr val="bg1"/>
              </a:solidFill>
            </a:endParaRPr>
          </a:p>
        </p:txBody>
      </p:sp>
      <p:sp>
        <p:nvSpPr>
          <p:cNvPr id="5" name="Text Placeholder 4"/>
          <p:cNvSpPr>
            <a:spLocks noGrp="1"/>
          </p:cNvSpPr>
          <p:nvPr>
            <p:ph type="body" idx="1"/>
          </p:nvPr>
        </p:nvSpPr>
        <p:spPr/>
        <p:txBody>
          <a:bodyPr/>
          <a:lstStyle/>
          <a:p>
            <a:r>
              <a:rPr lang="en-US" dirty="0" smtClean="0"/>
              <a:t>Current GRE (CAT)</a:t>
            </a:r>
            <a:endParaRPr lang="en-US" dirty="0"/>
          </a:p>
        </p:txBody>
      </p:sp>
      <p:sp>
        <p:nvSpPr>
          <p:cNvPr id="6" name="Content Placeholder 5"/>
          <p:cNvSpPr>
            <a:spLocks noGrp="1"/>
          </p:cNvSpPr>
          <p:nvPr>
            <p:ph sz="half" idx="2"/>
          </p:nvPr>
        </p:nvSpPr>
        <p:spPr/>
        <p:txBody>
          <a:bodyPr/>
          <a:lstStyle/>
          <a:p>
            <a:pPr lvl="1" eaLnBrk="1" hangingPunct="1">
              <a:defRPr/>
            </a:pPr>
            <a:r>
              <a:rPr lang="en-US" dirty="0"/>
              <a:t>t</a:t>
            </a:r>
            <a:r>
              <a:rPr lang="en-US" dirty="0" smtClean="0"/>
              <a:t>ester </a:t>
            </a:r>
            <a:r>
              <a:rPr lang="en-US" dirty="0"/>
              <a:t>starts with a medium difficulty </a:t>
            </a:r>
          </a:p>
          <a:p>
            <a:pPr lvl="1" eaLnBrk="1" hangingPunct="1">
              <a:defRPr/>
            </a:pPr>
            <a:r>
              <a:rPr lang="en-US" dirty="0"/>
              <a:t>If </a:t>
            </a:r>
            <a:r>
              <a:rPr lang="en-US" dirty="0" smtClean="0"/>
              <a:t>answered correctly, testing </a:t>
            </a:r>
            <a:r>
              <a:rPr lang="en-US" dirty="0"/>
              <a:t>engine </a:t>
            </a:r>
            <a:r>
              <a:rPr lang="en-US" dirty="0" smtClean="0"/>
              <a:t>gives a </a:t>
            </a:r>
            <a:r>
              <a:rPr lang="en-US" dirty="0"/>
              <a:t>harder </a:t>
            </a:r>
            <a:r>
              <a:rPr lang="en-US" dirty="0" smtClean="0"/>
              <a:t>question &amp; vice versa</a:t>
            </a:r>
            <a:endParaRPr lang="en-US" dirty="0"/>
          </a:p>
          <a:p>
            <a:pPr lvl="1" eaLnBrk="1" hangingPunct="1">
              <a:defRPr/>
            </a:pPr>
            <a:r>
              <a:rPr lang="en-US" dirty="0" smtClean="0"/>
              <a:t>Score </a:t>
            </a:r>
            <a:r>
              <a:rPr lang="en-US" dirty="0"/>
              <a:t>is based on three components</a:t>
            </a:r>
          </a:p>
        </p:txBody>
      </p:sp>
      <p:sp>
        <p:nvSpPr>
          <p:cNvPr id="7" name="Text Placeholder 6"/>
          <p:cNvSpPr>
            <a:spLocks noGrp="1"/>
          </p:cNvSpPr>
          <p:nvPr>
            <p:ph type="body" sz="quarter" idx="3"/>
          </p:nvPr>
        </p:nvSpPr>
        <p:spPr/>
        <p:txBody>
          <a:bodyPr/>
          <a:lstStyle/>
          <a:p>
            <a:r>
              <a:rPr lang="en-US" dirty="0" smtClean="0"/>
              <a:t>New GRE (MST)</a:t>
            </a:r>
            <a:endParaRPr lang="en-US" dirty="0"/>
          </a:p>
        </p:txBody>
      </p:sp>
      <p:sp>
        <p:nvSpPr>
          <p:cNvPr id="8" name="Content Placeholder 7"/>
          <p:cNvSpPr>
            <a:spLocks noGrp="1"/>
          </p:cNvSpPr>
          <p:nvPr>
            <p:ph sz="quarter" idx="4"/>
          </p:nvPr>
        </p:nvSpPr>
        <p:spPr/>
        <p:txBody>
          <a:bodyPr/>
          <a:lstStyle/>
          <a:p>
            <a:pPr lvl="1" eaLnBrk="1" hangingPunct="1">
              <a:defRPr/>
            </a:pPr>
            <a:r>
              <a:rPr lang="en-US" dirty="0" smtClean="0"/>
              <a:t>MST </a:t>
            </a:r>
            <a:r>
              <a:rPr lang="en-US" dirty="0"/>
              <a:t>selects questions in groups</a:t>
            </a:r>
          </a:p>
          <a:p>
            <a:pPr lvl="1" eaLnBrk="1" hangingPunct="1">
              <a:defRPr/>
            </a:pPr>
            <a:r>
              <a:rPr lang="en-US" dirty="0"/>
              <a:t>Performance on the first Math section determines the difficulty level of the second Math section</a:t>
            </a:r>
          </a:p>
          <a:p>
            <a:pPr lvl="1" eaLnBrk="1" hangingPunct="1">
              <a:defRPr/>
            </a:pPr>
            <a:r>
              <a:rPr lang="en-US" dirty="0" smtClean="0"/>
              <a:t>Scored similarly </a:t>
            </a:r>
            <a:r>
              <a:rPr lang="en-US" dirty="0"/>
              <a:t>to current GRE</a:t>
            </a:r>
          </a:p>
          <a:p>
            <a:endParaRPr lang="en-US" dirty="0"/>
          </a:p>
        </p:txBody>
      </p:sp>
    </p:spTree>
    <p:extLst>
      <p:ext uri="{BB962C8B-B14F-4D97-AF65-F5344CB8AC3E}">
        <p14:creationId xmlns:p14="http://schemas.microsoft.com/office/powerpoint/2010/main" val="2784412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l"/>
            <a:r>
              <a:rPr lang="en-US" b="1" dirty="0" smtClean="0">
                <a:solidFill>
                  <a:schemeClr val="bg1"/>
                </a:solidFill>
              </a:rPr>
              <a:t>GRE – Math Content</a:t>
            </a:r>
            <a:r>
              <a:rPr lang="en-US" dirty="0" smtClean="0"/>
              <a:t> – Quantitative</a:t>
            </a:r>
            <a:endParaRPr lang="en-US" dirty="0"/>
          </a:p>
        </p:txBody>
      </p:sp>
      <p:graphicFrame>
        <p:nvGraphicFramePr>
          <p:cNvPr id="7" name="Content Placeholder 9"/>
          <p:cNvGraphicFramePr>
            <a:graphicFrameLocks/>
          </p:cNvGraphicFramePr>
          <p:nvPr>
            <p:extLst>
              <p:ext uri="{D42A27DB-BD31-4B8C-83A1-F6EECF244321}">
                <p14:modId xmlns:p14="http://schemas.microsoft.com/office/powerpoint/2010/main" val="2975122808"/>
              </p:ext>
            </p:extLst>
          </p:nvPr>
        </p:nvGraphicFramePr>
        <p:xfrm>
          <a:off x="228600" y="1447800"/>
          <a:ext cx="8610600" cy="5029200"/>
        </p:xfrm>
        <a:graphic>
          <a:graphicData uri="http://schemas.openxmlformats.org/drawingml/2006/table">
            <a:tbl>
              <a:tblPr/>
              <a:tblGrid>
                <a:gridCol w="2870200"/>
                <a:gridCol w="2870200"/>
                <a:gridCol w="2870200"/>
              </a:tblGrid>
              <a:tr h="478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cs typeface="Arial" pitchFamily="34" charset="0"/>
                        </a:rPr>
                        <a:t>Quantitative</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Current GRE</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Revised GRE</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592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Format</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Multiple choice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cs typeface="Arial" pitchFamily="34" charset="0"/>
                      </a:endParaRP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Multiple choice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Select all that apply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Numeric entry</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r>
              <a:tr h="7454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Content</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Arithmetic, algebra, geometry, data interpretation </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The same….almost! </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r>
              <a:tr h="16870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Question Types</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Problem Solving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Quantitative Comparison </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Problem Solving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Quantitative Comparison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Numeric Entry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Select All That Apply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cs typeface="Arial" pitchFamily="34" charset="0"/>
                      </a:endParaRP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r>
              <a:tr h="10592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Calculators</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No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cs typeface="Arial" pitchFamily="34" charset="0"/>
                      </a:endParaRP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Yes -but don’t get too excited…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cs typeface="Arial" pitchFamily="34" charset="0"/>
                      </a:endParaRP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r>
            </a:tbl>
          </a:graphicData>
        </a:graphic>
      </p:graphicFrame>
    </p:spTree>
    <p:extLst>
      <p:ext uri="{BB962C8B-B14F-4D97-AF65-F5344CB8AC3E}">
        <p14:creationId xmlns:p14="http://schemas.microsoft.com/office/powerpoint/2010/main" val="1842662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219200"/>
          </a:xfrm>
        </p:spPr>
        <p:txBody>
          <a:bodyPr/>
          <a:lstStyle/>
          <a:p>
            <a:pPr algn="l"/>
            <a:r>
              <a:rPr lang="en-US" b="1" dirty="0" smtClean="0">
                <a:solidFill>
                  <a:schemeClr val="bg1"/>
                </a:solidFill>
              </a:rPr>
              <a:t>GRE Content: Numeric Entry</a:t>
            </a:r>
          </a:p>
        </p:txBody>
      </p:sp>
      <p:sp>
        <p:nvSpPr>
          <p:cNvPr id="19459" name="Content Placeholder 3"/>
          <p:cNvSpPr>
            <a:spLocks noGrp="1"/>
          </p:cNvSpPr>
          <p:nvPr>
            <p:ph idx="1"/>
          </p:nvPr>
        </p:nvSpPr>
        <p:spPr>
          <a:xfrm>
            <a:off x="1981200" y="2286000"/>
            <a:ext cx="5410200" cy="1219200"/>
          </a:xfrm>
        </p:spPr>
        <p:txBody>
          <a:bodyPr>
            <a:normAutofit fontScale="62500" lnSpcReduction="20000"/>
          </a:bodyPr>
          <a:lstStyle/>
          <a:p>
            <a:pPr>
              <a:buFont typeface="Times" pitchFamily="18" charset="0"/>
              <a:buNone/>
            </a:pPr>
            <a:r>
              <a:rPr lang="en-US" smtClean="0"/>
              <a:t>	If </a:t>
            </a:r>
            <a:r>
              <a:rPr lang="en-US" i="1" smtClean="0"/>
              <a:t>a</a:t>
            </a:r>
            <a:r>
              <a:rPr lang="en-US" smtClean="0"/>
              <a:t> is 60% of </a:t>
            </a:r>
            <a:r>
              <a:rPr lang="en-US" i="1" smtClean="0"/>
              <a:t>b</a:t>
            </a:r>
            <a:r>
              <a:rPr lang="en-US" smtClean="0"/>
              <a:t>, </a:t>
            </a:r>
            <a:r>
              <a:rPr lang="en-US" i="1" smtClean="0"/>
              <a:t>b</a:t>
            </a:r>
            <a:r>
              <a:rPr lang="en-US" smtClean="0"/>
              <a:t> is 40% of </a:t>
            </a:r>
            <a:r>
              <a:rPr lang="en-US" i="1" smtClean="0"/>
              <a:t>c</a:t>
            </a:r>
            <a:r>
              <a:rPr lang="en-US" smtClean="0"/>
              <a:t>, and </a:t>
            </a:r>
            <a:r>
              <a:rPr lang="en-US" i="1" smtClean="0"/>
              <a:t>c</a:t>
            </a:r>
            <a:r>
              <a:rPr lang="en-US" smtClean="0"/>
              <a:t> is 20% of </a:t>
            </a:r>
            <a:r>
              <a:rPr lang="en-US" i="1" smtClean="0"/>
              <a:t>d</a:t>
            </a:r>
            <a:r>
              <a:rPr lang="en-US" smtClean="0"/>
              <a:t>, then 6</a:t>
            </a:r>
            <a:r>
              <a:rPr lang="en-US" i="1" smtClean="0"/>
              <a:t>d</a:t>
            </a:r>
            <a:r>
              <a:rPr lang="en-US" smtClean="0"/>
              <a:t> is what percent of 20</a:t>
            </a:r>
            <a:r>
              <a:rPr lang="en-US" i="1" smtClean="0"/>
              <a:t>a</a:t>
            </a:r>
            <a:r>
              <a:rPr lang="en-US" smtClean="0"/>
              <a:t>?</a:t>
            </a:r>
          </a:p>
          <a:p>
            <a:pPr>
              <a:buFont typeface="Times" pitchFamily="18" charset="0"/>
              <a:buNone/>
            </a:pPr>
            <a:r>
              <a:rPr lang="en-US" smtClean="0"/>
              <a:t>		</a:t>
            </a:r>
          </a:p>
          <a:p>
            <a:pPr>
              <a:buFont typeface="Times" pitchFamily="18" charset="0"/>
              <a:buNone/>
            </a:pPr>
            <a:r>
              <a:rPr lang="en-US" smtClean="0"/>
              <a:t>			</a:t>
            </a:r>
          </a:p>
          <a:p>
            <a:pPr>
              <a:buFont typeface="Times" pitchFamily="18" charset="0"/>
              <a:buNone/>
            </a:pPr>
            <a:endParaRPr lang="en-US" smtClean="0"/>
          </a:p>
        </p:txBody>
      </p:sp>
      <p:sp>
        <p:nvSpPr>
          <p:cNvPr id="19461" name="Rectangle 4"/>
          <p:cNvSpPr>
            <a:spLocks noChangeArrowheads="1"/>
          </p:cNvSpPr>
          <p:nvPr/>
        </p:nvSpPr>
        <p:spPr bwMode="auto">
          <a:xfrm>
            <a:off x="4038600" y="3810000"/>
            <a:ext cx="914400" cy="457200"/>
          </a:xfrm>
          <a:prstGeom prst="rect">
            <a:avLst/>
          </a:prstGeom>
          <a:solidFill>
            <a:schemeClr val="bg1"/>
          </a:solidFill>
          <a:ln w="9525" algn="ctr">
            <a:solidFill>
              <a:schemeClr val="tx1"/>
            </a:solidFill>
            <a:round/>
            <a:headEnd/>
            <a:tailEnd/>
          </a:ln>
        </p:spPr>
        <p:txBody>
          <a:bodyPr/>
          <a:lstStyle/>
          <a:p>
            <a:pPr algn="ctr"/>
            <a:endParaRPr lang="en-US" sz="2000"/>
          </a:p>
        </p:txBody>
      </p:sp>
      <p:sp>
        <p:nvSpPr>
          <p:cNvPr id="6" name="TextBox 5"/>
          <p:cNvSpPr txBox="1"/>
          <p:nvPr/>
        </p:nvSpPr>
        <p:spPr>
          <a:xfrm>
            <a:off x="1676400" y="1930400"/>
            <a:ext cx="2743200" cy="584200"/>
          </a:xfrm>
          <a:prstGeom prst="rect">
            <a:avLst/>
          </a:prstGeom>
          <a:noFill/>
        </p:spPr>
        <p:txBody>
          <a:bodyPr>
            <a:spAutoFit/>
          </a:bodyPr>
          <a:lstStyle/>
          <a:p>
            <a:pPr>
              <a:defRPr/>
            </a:pPr>
            <a:r>
              <a:rPr lang="en-US" sz="1400" dirty="0">
                <a:latin typeface="+mn-lt"/>
              </a:rPr>
              <a:t>Question 10 of 20</a:t>
            </a:r>
          </a:p>
          <a:p>
            <a:pPr>
              <a:defRPr/>
            </a:pPr>
            <a:endParaRPr lang="en-US" dirty="0"/>
          </a:p>
        </p:txBody>
      </p:sp>
    </p:spTree>
    <p:extLst>
      <p:ext uri="{BB962C8B-B14F-4D97-AF65-F5344CB8AC3E}">
        <p14:creationId xmlns:p14="http://schemas.microsoft.com/office/powerpoint/2010/main" val="1244936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3"/>
          <p:cNvSpPr>
            <a:spLocks noGrp="1"/>
          </p:cNvSpPr>
          <p:nvPr>
            <p:ph idx="1"/>
          </p:nvPr>
        </p:nvSpPr>
        <p:spPr>
          <a:xfrm>
            <a:off x="1981200" y="2286000"/>
            <a:ext cx="5410200" cy="1219200"/>
          </a:xfrm>
        </p:spPr>
        <p:txBody>
          <a:bodyPr>
            <a:normAutofit fontScale="62500" lnSpcReduction="20000"/>
          </a:bodyPr>
          <a:lstStyle/>
          <a:p>
            <a:pPr>
              <a:buFont typeface="Times" pitchFamily="18" charset="0"/>
              <a:buNone/>
            </a:pPr>
            <a:r>
              <a:rPr lang="en-US" smtClean="0"/>
              <a:t>	If </a:t>
            </a:r>
            <a:r>
              <a:rPr lang="en-US" i="1" smtClean="0"/>
              <a:t>a</a:t>
            </a:r>
            <a:r>
              <a:rPr lang="en-US" smtClean="0"/>
              <a:t> is 60% of </a:t>
            </a:r>
            <a:r>
              <a:rPr lang="en-US" i="1" smtClean="0"/>
              <a:t>b</a:t>
            </a:r>
            <a:r>
              <a:rPr lang="en-US" smtClean="0"/>
              <a:t>, </a:t>
            </a:r>
            <a:r>
              <a:rPr lang="en-US" i="1" smtClean="0"/>
              <a:t>b</a:t>
            </a:r>
            <a:r>
              <a:rPr lang="en-US" smtClean="0"/>
              <a:t> is 40% of </a:t>
            </a:r>
            <a:r>
              <a:rPr lang="en-US" i="1" smtClean="0"/>
              <a:t>c</a:t>
            </a:r>
            <a:r>
              <a:rPr lang="en-US" smtClean="0"/>
              <a:t>, and </a:t>
            </a:r>
            <a:r>
              <a:rPr lang="en-US" i="1" smtClean="0"/>
              <a:t>c</a:t>
            </a:r>
            <a:r>
              <a:rPr lang="en-US" smtClean="0"/>
              <a:t> is 20% of </a:t>
            </a:r>
            <a:r>
              <a:rPr lang="en-US" i="1" smtClean="0"/>
              <a:t>d</a:t>
            </a:r>
            <a:r>
              <a:rPr lang="en-US" smtClean="0"/>
              <a:t>, then 6</a:t>
            </a:r>
            <a:r>
              <a:rPr lang="en-US" i="1" smtClean="0"/>
              <a:t>d</a:t>
            </a:r>
            <a:r>
              <a:rPr lang="en-US" smtClean="0"/>
              <a:t> is what percent of 20</a:t>
            </a:r>
            <a:r>
              <a:rPr lang="en-US" i="1" smtClean="0"/>
              <a:t>a</a:t>
            </a:r>
            <a:r>
              <a:rPr lang="en-US" smtClean="0"/>
              <a:t>?</a:t>
            </a:r>
          </a:p>
          <a:p>
            <a:pPr>
              <a:buFont typeface="Times" pitchFamily="18" charset="0"/>
              <a:buNone/>
            </a:pPr>
            <a:r>
              <a:rPr lang="en-US" smtClean="0"/>
              <a:t>		</a:t>
            </a:r>
          </a:p>
          <a:p>
            <a:pPr>
              <a:buFont typeface="Times" pitchFamily="18" charset="0"/>
              <a:buNone/>
            </a:pPr>
            <a:r>
              <a:rPr lang="en-US" smtClean="0"/>
              <a:t>			</a:t>
            </a:r>
          </a:p>
          <a:p>
            <a:pPr>
              <a:buFont typeface="Times" pitchFamily="18" charset="0"/>
              <a:buNone/>
            </a:pPr>
            <a:endParaRPr lang="en-US" smtClean="0"/>
          </a:p>
        </p:txBody>
      </p:sp>
      <p:sp>
        <p:nvSpPr>
          <p:cNvPr id="20485" name="Rectangle 4"/>
          <p:cNvSpPr>
            <a:spLocks noChangeArrowheads="1"/>
          </p:cNvSpPr>
          <p:nvPr/>
        </p:nvSpPr>
        <p:spPr bwMode="auto">
          <a:xfrm>
            <a:off x="4038600" y="3810000"/>
            <a:ext cx="914400" cy="457200"/>
          </a:xfrm>
          <a:prstGeom prst="rect">
            <a:avLst/>
          </a:prstGeom>
          <a:solidFill>
            <a:schemeClr val="bg1"/>
          </a:solidFill>
          <a:ln w="9525" algn="ctr">
            <a:solidFill>
              <a:schemeClr val="tx1"/>
            </a:solidFill>
            <a:round/>
            <a:headEnd/>
            <a:tailEnd/>
          </a:ln>
        </p:spPr>
        <p:txBody>
          <a:bodyPr/>
          <a:lstStyle/>
          <a:p>
            <a:pPr algn="ctr"/>
            <a:endParaRPr lang="en-US" sz="2000"/>
          </a:p>
        </p:txBody>
      </p:sp>
      <p:sp>
        <p:nvSpPr>
          <p:cNvPr id="6" name="TextBox 5"/>
          <p:cNvSpPr txBox="1"/>
          <p:nvPr/>
        </p:nvSpPr>
        <p:spPr>
          <a:xfrm>
            <a:off x="1676400" y="1930400"/>
            <a:ext cx="2743200" cy="584200"/>
          </a:xfrm>
          <a:prstGeom prst="rect">
            <a:avLst/>
          </a:prstGeom>
          <a:noFill/>
        </p:spPr>
        <p:txBody>
          <a:bodyPr>
            <a:spAutoFit/>
          </a:bodyPr>
          <a:lstStyle/>
          <a:p>
            <a:pPr>
              <a:defRPr/>
            </a:pPr>
            <a:r>
              <a:rPr lang="en-US" sz="1400" dirty="0">
                <a:latin typeface="+mn-lt"/>
              </a:rPr>
              <a:t>Question 10 of 20</a:t>
            </a:r>
          </a:p>
          <a:p>
            <a:pPr>
              <a:defRPr/>
            </a:pPr>
            <a:endParaRPr lang="en-US" dirty="0"/>
          </a:p>
        </p:txBody>
      </p:sp>
      <p:sp>
        <p:nvSpPr>
          <p:cNvPr id="20487" name="TextBox 7"/>
          <p:cNvSpPr txBox="1">
            <a:spLocks noChangeArrowheads="1"/>
          </p:cNvSpPr>
          <p:nvPr/>
        </p:nvSpPr>
        <p:spPr bwMode="auto">
          <a:xfrm>
            <a:off x="2057400" y="4343400"/>
            <a:ext cx="920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d= 100</a:t>
            </a:r>
          </a:p>
          <a:p>
            <a:pPr eaLnBrk="1" hangingPunct="1"/>
            <a:r>
              <a:rPr lang="en-US">
                <a:latin typeface="Bradley Hand ITC" pitchFamily="66" charset="0"/>
              </a:rPr>
              <a:t>c=</a:t>
            </a:r>
          </a:p>
        </p:txBody>
      </p:sp>
      <p:sp>
        <p:nvSpPr>
          <p:cNvPr id="8" name="Title 1"/>
          <p:cNvSpPr txBox="1">
            <a:spLocks/>
          </p:cNvSpPr>
          <p:nvPr/>
        </p:nvSpPr>
        <p:spPr>
          <a:xfrm>
            <a:off x="0" y="0"/>
            <a:ext cx="9144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chemeClr val="bg1"/>
                </a:solidFill>
              </a:rPr>
              <a:t>GRE Content: Numeric Entry</a:t>
            </a:r>
            <a:endParaRPr lang="en-US" b="1" dirty="0" smtClean="0">
              <a:solidFill>
                <a:schemeClr val="bg1"/>
              </a:solidFill>
            </a:endParaRPr>
          </a:p>
        </p:txBody>
      </p:sp>
    </p:spTree>
    <p:extLst>
      <p:ext uri="{BB962C8B-B14F-4D97-AF65-F5344CB8AC3E}">
        <p14:creationId xmlns:p14="http://schemas.microsoft.com/office/powerpoint/2010/main" val="4091555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idx="1"/>
          </p:nvPr>
        </p:nvSpPr>
        <p:spPr>
          <a:xfrm>
            <a:off x="1981200" y="2286000"/>
            <a:ext cx="5410200" cy="1219200"/>
          </a:xfrm>
        </p:spPr>
        <p:txBody>
          <a:bodyPr>
            <a:normAutofit fontScale="62500" lnSpcReduction="20000"/>
          </a:bodyPr>
          <a:lstStyle/>
          <a:p>
            <a:pPr>
              <a:buFont typeface="Times" pitchFamily="18" charset="0"/>
              <a:buNone/>
            </a:pPr>
            <a:r>
              <a:rPr lang="en-US" smtClean="0"/>
              <a:t>	If </a:t>
            </a:r>
            <a:r>
              <a:rPr lang="en-US" i="1" smtClean="0"/>
              <a:t>a</a:t>
            </a:r>
            <a:r>
              <a:rPr lang="en-US" smtClean="0"/>
              <a:t> is 60% of </a:t>
            </a:r>
            <a:r>
              <a:rPr lang="en-US" i="1" smtClean="0"/>
              <a:t>b</a:t>
            </a:r>
            <a:r>
              <a:rPr lang="en-US" smtClean="0"/>
              <a:t>, </a:t>
            </a:r>
            <a:r>
              <a:rPr lang="en-US" i="1" smtClean="0"/>
              <a:t>b</a:t>
            </a:r>
            <a:r>
              <a:rPr lang="en-US" smtClean="0"/>
              <a:t> is 40% of </a:t>
            </a:r>
            <a:r>
              <a:rPr lang="en-US" i="1" smtClean="0"/>
              <a:t>c</a:t>
            </a:r>
            <a:r>
              <a:rPr lang="en-US" smtClean="0"/>
              <a:t>, and </a:t>
            </a:r>
            <a:r>
              <a:rPr lang="en-US" i="1" smtClean="0"/>
              <a:t>c</a:t>
            </a:r>
            <a:r>
              <a:rPr lang="en-US" smtClean="0"/>
              <a:t> is 20% of </a:t>
            </a:r>
            <a:r>
              <a:rPr lang="en-US" i="1" smtClean="0"/>
              <a:t>d</a:t>
            </a:r>
            <a:r>
              <a:rPr lang="en-US" smtClean="0"/>
              <a:t>, then 6</a:t>
            </a:r>
            <a:r>
              <a:rPr lang="en-US" i="1" smtClean="0"/>
              <a:t>d</a:t>
            </a:r>
            <a:r>
              <a:rPr lang="en-US" smtClean="0"/>
              <a:t> is what percent of 20</a:t>
            </a:r>
            <a:r>
              <a:rPr lang="en-US" i="1" smtClean="0"/>
              <a:t>a</a:t>
            </a:r>
            <a:r>
              <a:rPr lang="en-US" smtClean="0"/>
              <a:t>?</a:t>
            </a:r>
          </a:p>
          <a:p>
            <a:pPr>
              <a:buFont typeface="Times" pitchFamily="18" charset="0"/>
              <a:buNone/>
            </a:pPr>
            <a:r>
              <a:rPr lang="en-US" smtClean="0"/>
              <a:t>		</a:t>
            </a:r>
          </a:p>
          <a:p>
            <a:pPr>
              <a:buFont typeface="Times" pitchFamily="18" charset="0"/>
              <a:buNone/>
            </a:pPr>
            <a:r>
              <a:rPr lang="en-US" smtClean="0"/>
              <a:t>			</a:t>
            </a:r>
          </a:p>
          <a:p>
            <a:pPr>
              <a:buFont typeface="Times" pitchFamily="18" charset="0"/>
              <a:buNone/>
            </a:pPr>
            <a:endParaRPr lang="en-US" smtClean="0"/>
          </a:p>
        </p:txBody>
      </p:sp>
      <p:sp>
        <p:nvSpPr>
          <p:cNvPr id="21509" name="Rectangle 4"/>
          <p:cNvSpPr>
            <a:spLocks noChangeArrowheads="1"/>
          </p:cNvSpPr>
          <p:nvPr/>
        </p:nvSpPr>
        <p:spPr bwMode="auto">
          <a:xfrm>
            <a:off x="4038600" y="3810000"/>
            <a:ext cx="914400" cy="457200"/>
          </a:xfrm>
          <a:prstGeom prst="rect">
            <a:avLst/>
          </a:prstGeom>
          <a:solidFill>
            <a:schemeClr val="bg1"/>
          </a:solidFill>
          <a:ln w="9525" algn="ctr">
            <a:solidFill>
              <a:schemeClr val="tx1"/>
            </a:solidFill>
            <a:round/>
            <a:headEnd/>
            <a:tailEnd/>
          </a:ln>
        </p:spPr>
        <p:txBody>
          <a:bodyPr/>
          <a:lstStyle/>
          <a:p>
            <a:pPr algn="ctr"/>
            <a:endParaRPr lang="en-US" sz="2000"/>
          </a:p>
        </p:txBody>
      </p:sp>
      <p:sp>
        <p:nvSpPr>
          <p:cNvPr id="6" name="TextBox 5"/>
          <p:cNvSpPr txBox="1"/>
          <p:nvPr/>
        </p:nvSpPr>
        <p:spPr>
          <a:xfrm>
            <a:off x="1676400" y="1930400"/>
            <a:ext cx="2743200" cy="584200"/>
          </a:xfrm>
          <a:prstGeom prst="rect">
            <a:avLst/>
          </a:prstGeom>
          <a:noFill/>
        </p:spPr>
        <p:txBody>
          <a:bodyPr>
            <a:spAutoFit/>
          </a:bodyPr>
          <a:lstStyle/>
          <a:p>
            <a:pPr>
              <a:defRPr/>
            </a:pPr>
            <a:r>
              <a:rPr lang="en-US" sz="1400" dirty="0">
                <a:latin typeface="+mn-lt"/>
              </a:rPr>
              <a:t>Question 10 of 20</a:t>
            </a:r>
          </a:p>
          <a:p>
            <a:pPr>
              <a:defRPr/>
            </a:pPr>
            <a:endParaRPr lang="en-US" dirty="0"/>
          </a:p>
        </p:txBody>
      </p:sp>
      <p:sp>
        <p:nvSpPr>
          <p:cNvPr id="21511" name="TextBox 7"/>
          <p:cNvSpPr txBox="1">
            <a:spLocks noChangeArrowheads="1"/>
          </p:cNvSpPr>
          <p:nvPr/>
        </p:nvSpPr>
        <p:spPr bwMode="auto">
          <a:xfrm>
            <a:off x="2057400" y="4343400"/>
            <a:ext cx="860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d=100</a:t>
            </a:r>
          </a:p>
          <a:p>
            <a:pPr eaLnBrk="1" hangingPunct="1"/>
            <a:r>
              <a:rPr lang="en-US">
                <a:latin typeface="Bradley Hand ITC" pitchFamily="66" charset="0"/>
              </a:rPr>
              <a:t>c=20</a:t>
            </a:r>
          </a:p>
          <a:p>
            <a:pPr eaLnBrk="1" hangingPunct="1"/>
            <a:r>
              <a:rPr lang="en-US">
                <a:latin typeface="Bradley Hand ITC" pitchFamily="66" charset="0"/>
              </a:rPr>
              <a:t>b=</a:t>
            </a:r>
          </a:p>
        </p:txBody>
      </p:sp>
      <p:sp>
        <p:nvSpPr>
          <p:cNvPr id="8" name="Title 1"/>
          <p:cNvSpPr txBox="1">
            <a:spLocks/>
          </p:cNvSpPr>
          <p:nvPr/>
        </p:nvSpPr>
        <p:spPr>
          <a:xfrm>
            <a:off x="0" y="0"/>
            <a:ext cx="9144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chemeClr val="bg1"/>
                </a:solidFill>
              </a:rPr>
              <a:t>GRE Content: Numeric Entry</a:t>
            </a:r>
            <a:endParaRPr lang="en-US" b="1" dirty="0" smtClean="0">
              <a:solidFill>
                <a:schemeClr val="bg1"/>
              </a:solidFill>
            </a:endParaRPr>
          </a:p>
        </p:txBody>
      </p:sp>
    </p:spTree>
    <p:extLst>
      <p:ext uri="{BB962C8B-B14F-4D97-AF65-F5344CB8AC3E}">
        <p14:creationId xmlns:p14="http://schemas.microsoft.com/office/powerpoint/2010/main" val="1693840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t>Content: Numeric Entry</a:t>
            </a:r>
          </a:p>
        </p:txBody>
      </p:sp>
      <p:sp>
        <p:nvSpPr>
          <p:cNvPr id="22531" name="Content Placeholder 3"/>
          <p:cNvSpPr>
            <a:spLocks noGrp="1"/>
          </p:cNvSpPr>
          <p:nvPr>
            <p:ph idx="1"/>
          </p:nvPr>
        </p:nvSpPr>
        <p:spPr>
          <a:xfrm>
            <a:off x="1981200" y="2286000"/>
            <a:ext cx="5410200" cy="1219200"/>
          </a:xfrm>
        </p:spPr>
        <p:txBody>
          <a:bodyPr>
            <a:normAutofit fontScale="62500" lnSpcReduction="20000"/>
          </a:bodyPr>
          <a:lstStyle/>
          <a:p>
            <a:pPr>
              <a:buFont typeface="Times" pitchFamily="18" charset="0"/>
              <a:buNone/>
            </a:pPr>
            <a:r>
              <a:rPr lang="en-US" smtClean="0"/>
              <a:t>	If </a:t>
            </a:r>
            <a:r>
              <a:rPr lang="en-US" i="1" smtClean="0"/>
              <a:t>a</a:t>
            </a:r>
            <a:r>
              <a:rPr lang="en-US" smtClean="0"/>
              <a:t> is 60% of </a:t>
            </a:r>
            <a:r>
              <a:rPr lang="en-US" i="1" smtClean="0"/>
              <a:t>b</a:t>
            </a:r>
            <a:r>
              <a:rPr lang="en-US" smtClean="0"/>
              <a:t>, </a:t>
            </a:r>
            <a:r>
              <a:rPr lang="en-US" i="1" smtClean="0"/>
              <a:t>b</a:t>
            </a:r>
            <a:r>
              <a:rPr lang="en-US" smtClean="0"/>
              <a:t> is 40% of </a:t>
            </a:r>
            <a:r>
              <a:rPr lang="en-US" i="1" smtClean="0"/>
              <a:t>c</a:t>
            </a:r>
            <a:r>
              <a:rPr lang="en-US" smtClean="0"/>
              <a:t>, and </a:t>
            </a:r>
            <a:r>
              <a:rPr lang="en-US" i="1" smtClean="0"/>
              <a:t>c</a:t>
            </a:r>
            <a:r>
              <a:rPr lang="en-US" smtClean="0"/>
              <a:t> is 20% of </a:t>
            </a:r>
            <a:r>
              <a:rPr lang="en-US" i="1" smtClean="0"/>
              <a:t>d</a:t>
            </a:r>
            <a:r>
              <a:rPr lang="en-US" smtClean="0"/>
              <a:t>, then 6</a:t>
            </a:r>
            <a:r>
              <a:rPr lang="en-US" i="1" smtClean="0"/>
              <a:t>d</a:t>
            </a:r>
            <a:r>
              <a:rPr lang="en-US" smtClean="0"/>
              <a:t> is what percent of 20</a:t>
            </a:r>
            <a:r>
              <a:rPr lang="en-US" i="1" smtClean="0"/>
              <a:t>a</a:t>
            </a:r>
            <a:r>
              <a:rPr lang="en-US" smtClean="0"/>
              <a:t>?</a:t>
            </a:r>
          </a:p>
          <a:p>
            <a:pPr>
              <a:buFont typeface="Times" pitchFamily="18" charset="0"/>
              <a:buNone/>
            </a:pPr>
            <a:r>
              <a:rPr lang="en-US" smtClean="0"/>
              <a:t>		</a:t>
            </a:r>
          </a:p>
          <a:p>
            <a:pPr>
              <a:buFont typeface="Times" pitchFamily="18" charset="0"/>
              <a:buNone/>
            </a:pPr>
            <a:r>
              <a:rPr lang="en-US" smtClean="0"/>
              <a:t>			</a:t>
            </a:r>
          </a:p>
          <a:p>
            <a:pPr>
              <a:buFont typeface="Times" pitchFamily="18" charset="0"/>
              <a:buNone/>
            </a:pPr>
            <a:endParaRPr lang="en-US" smtClean="0"/>
          </a:p>
        </p:txBody>
      </p:sp>
      <p:sp>
        <p:nvSpPr>
          <p:cNvPr id="22533" name="Rectangle 4"/>
          <p:cNvSpPr>
            <a:spLocks noChangeArrowheads="1"/>
          </p:cNvSpPr>
          <p:nvPr/>
        </p:nvSpPr>
        <p:spPr bwMode="auto">
          <a:xfrm>
            <a:off x="4038600" y="3810000"/>
            <a:ext cx="914400" cy="457200"/>
          </a:xfrm>
          <a:prstGeom prst="rect">
            <a:avLst/>
          </a:prstGeom>
          <a:solidFill>
            <a:schemeClr val="bg1"/>
          </a:solidFill>
          <a:ln w="9525" algn="ctr">
            <a:solidFill>
              <a:schemeClr val="tx1"/>
            </a:solidFill>
            <a:round/>
            <a:headEnd/>
            <a:tailEnd/>
          </a:ln>
        </p:spPr>
        <p:txBody>
          <a:bodyPr/>
          <a:lstStyle/>
          <a:p>
            <a:pPr algn="ctr"/>
            <a:endParaRPr lang="en-US" sz="2000"/>
          </a:p>
        </p:txBody>
      </p:sp>
      <p:sp>
        <p:nvSpPr>
          <p:cNvPr id="6" name="TextBox 5"/>
          <p:cNvSpPr txBox="1"/>
          <p:nvPr/>
        </p:nvSpPr>
        <p:spPr>
          <a:xfrm>
            <a:off x="1676400" y="1930400"/>
            <a:ext cx="2743200" cy="584200"/>
          </a:xfrm>
          <a:prstGeom prst="rect">
            <a:avLst/>
          </a:prstGeom>
          <a:noFill/>
        </p:spPr>
        <p:txBody>
          <a:bodyPr>
            <a:spAutoFit/>
          </a:bodyPr>
          <a:lstStyle/>
          <a:p>
            <a:pPr>
              <a:defRPr/>
            </a:pPr>
            <a:r>
              <a:rPr lang="en-US" sz="1400" dirty="0">
                <a:latin typeface="+mn-lt"/>
              </a:rPr>
              <a:t>Question 10 of 20</a:t>
            </a:r>
          </a:p>
          <a:p>
            <a:pPr>
              <a:defRPr/>
            </a:pPr>
            <a:endParaRPr lang="en-US" dirty="0"/>
          </a:p>
        </p:txBody>
      </p:sp>
      <p:sp>
        <p:nvSpPr>
          <p:cNvPr id="22535" name="TextBox 7"/>
          <p:cNvSpPr txBox="1">
            <a:spLocks noChangeArrowheads="1"/>
          </p:cNvSpPr>
          <p:nvPr/>
        </p:nvSpPr>
        <p:spPr bwMode="auto">
          <a:xfrm>
            <a:off x="2057400" y="4343400"/>
            <a:ext cx="860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d=100</a:t>
            </a:r>
          </a:p>
          <a:p>
            <a:pPr eaLnBrk="1" hangingPunct="1"/>
            <a:r>
              <a:rPr lang="en-US">
                <a:latin typeface="Bradley Hand ITC" pitchFamily="66" charset="0"/>
              </a:rPr>
              <a:t>c=20</a:t>
            </a:r>
          </a:p>
          <a:p>
            <a:pPr eaLnBrk="1" hangingPunct="1"/>
            <a:r>
              <a:rPr lang="en-US">
                <a:latin typeface="Bradley Hand ITC" pitchFamily="66" charset="0"/>
              </a:rPr>
              <a:t>b=8</a:t>
            </a:r>
          </a:p>
          <a:p>
            <a:pPr eaLnBrk="1" hangingPunct="1"/>
            <a:r>
              <a:rPr lang="en-US">
                <a:latin typeface="Bradley Hand ITC" pitchFamily="66" charset="0"/>
              </a:rPr>
              <a:t>a=4.8</a:t>
            </a:r>
          </a:p>
        </p:txBody>
      </p:sp>
      <p:sp>
        <p:nvSpPr>
          <p:cNvPr id="22536" name="TextBox 8"/>
          <p:cNvSpPr txBox="1">
            <a:spLocks noChangeArrowheads="1"/>
          </p:cNvSpPr>
          <p:nvPr/>
        </p:nvSpPr>
        <p:spPr bwMode="auto">
          <a:xfrm>
            <a:off x="3352800" y="4343400"/>
            <a:ext cx="1025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6d=600</a:t>
            </a:r>
          </a:p>
        </p:txBody>
      </p:sp>
      <p:sp>
        <p:nvSpPr>
          <p:cNvPr id="22537" name="TextBox 8"/>
          <p:cNvSpPr txBox="1">
            <a:spLocks noChangeArrowheads="1"/>
          </p:cNvSpPr>
          <p:nvPr/>
        </p:nvSpPr>
        <p:spPr bwMode="auto">
          <a:xfrm>
            <a:off x="3352800" y="4648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20a=96</a:t>
            </a:r>
          </a:p>
        </p:txBody>
      </p:sp>
      <p:sp>
        <p:nvSpPr>
          <p:cNvPr id="9" name="Title 1"/>
          <p:cNvSpPr txBox="1">
            <a:spLocks/>
          </p:cNvSpPr>
          <p:nvPr/>
        </p:nvSpPr>
        <p:spPr>
          <a:xfrm>
            <a:off x="0" y="0"/>
            <a:ext cx="9144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chemeClr val="bg1"/>
                </a:solidFill>
              </a:rPr>
              <a:t>GRE Content: Numeric Entry</a:t>
            </a:r>
            <a:endParaRPr lang="en-US" b="1" dirty="0" smtClean="0">
              <a:solidFill>
                <a:schemeClr val="bg1"/>
              </a:solidFill>
            </a:endParaRPr>
          </a:p>
        </p:txBody>
      </p:sp>
    </p:spTree>
    <p:extLst>
      <p:ext uri="{BB962C8B-B14F-4D97-AF65-F5344CB8AC3E}">
        <p14:creationId xmlns:p14="http://schemas.microsoft.com/office/powerpoint/2010/main" val="3472619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t>Content: Numeric Entry</a:t>
            </a:r>
          </a:p>
        </p:txBody>
      </p:sp>
      <p:sp>
        <p:nvSpPr>
          <p:cNvPr id="24579" name="Content Placeholder 3"/>
          <p:cNvSpPr>
            <a:spLocks noGrp="1"/>
          </p:cNvSpPr>
          <p:nvPr>
            <p:ph idx="1"/>
          </p:nvPr>
        </p:nvSpPr>
        <p:spPr>
          <a:xfrm>
            <a:off x="1981200" y="2286000"/>
            <a:ext cx="5410200" cy="1219200"/>
          </a:xfrm>
        </p:spPr>
        <p:txBody>
          <a:bodyPr>
            <a:normAutofit fontScale="62500" lnSpcReduction="20000"/>
          </a:bodyPr>
          <a:lstStyle/>
          <a:p>
            <a:pPr>
              <a:buFont typeface="Times" pitchFamily="18" charset="0"/>
              <a:buNone/>
            </a:pPr>
            <a:r>
              <a:rPr lang="en-US" smtClean="0"/>
              <a:t>	If </a:t>
            </a:r>
            <a:r>
              <a:rPr lang="en-US" i="1" smtClean="0"/>
              <a:t>a</a:t>
            </a:r>
            <a:r>
              <a:rPr lang="en-US" smtClean="0"/>
              <a:t> is 60% of </a:t>
            </a:r>
            <a:r>
              <a:rPr lang="en-US" i="1" smtClean="0"/>
              <a:t>b</a:t>
            </a:r>
            <a:r>
              <a:rPr lang="en-US" smtClean="0"/>
              <a:t>, </a:t>
            </a:r>
            <a:r>
              <a:rPr lang="en-US" i="1" smtClean="0"/>
              <a:t>b</a:t>
            </a:r>
            <a:r>
              <a:rPr lang="en-US" smtClean="0"/>
              <a:t> is 40% of </a:t>
            </a:r>
            <a:r>
              <a:rPr lang="en-US" i="1" smtClean="0"/>
              <a:t>c</a:t>
            </a:r>
            <a:r>
              <a:rPr lang="en-US" smtClean="0"/>
              <a:t>, and </a:t>
            </a:r>
            <a:r>
              <a:rPr lang="en-US" i="1" smtClean="0"/>
              <a:t>c</a:t>
            </a:r>
            <a:r>
              <a:rPr lang="en-US" smtClean="0"/>
              <a:t> is 20% of </a:t>
            </a:r>
            <a:r>
              <a:rPr lang="en-US" i="1" smtClean="0"/>
              <a:t>d</a:t>
            </a:r>
            <a:r>
              <a:rPr lang="en-US" smtClean="0"/>
              <a:t>, then 6</a:t>
            </a:r>
            <a:r>
              <a:rPr lang="en-US" i="1" smtClean="0"/>
              <a:t>d</a:t>
            </a:r>
            <a:r>
              <a:rPr lang="en-US" smtClean="0"/>
              <a:t> is what percent of 20</a:t>
            </a:r>
            <a:r>
              <a:rPr lang="en-US" i="1" smtClean="0"/>
              <a:t>a</a:t>
            </a:r>
            <a:r>
              <a:rPr lang="en-US" smtClean="0"/>
              <a:t>?</a:t>
            </a:r>
          </a:p>
          <a:p>
            <a:pPr>
              <a:buFont typeface="Times" pitchFamily="18" charset="0"/>
              <a:buNone/>
            </a:pPr>
            <a:r>
              <a:rPr lang="en-US" smtClean="0"/>
              <a:t>		</a:t>
            </a:r>
          </a:p>
          <a:p>
            <a:pPr>
              <a:buFont typeface="Times" pitchFamily="18" charset="0"/>
              <a:buNone/>
            </a:pPr>
            <a:r>
              <a:rPr lang="en-US" smtClean="0"/>
              <a:t>			</a:t>
            </a:r>
          </a:p>
          <a:p>
            <a:pPr>
              <a:buFont typeface="Times" pitchFamily="18" charset="0"/>
              <a:buNone/>
            </a:pPr>
            <a:endParaRPr lang="en-US" smtClean="0"/>
          </a:p>
        </p:txBody>
      </p:sp>
      <p:sp>
        <p:nvSpPr>
          <p:cNvPr id="24581" name="Rectangle 4"/>
          <p:cNvSpPr>
            <a:spLocks noChangeArrowheads="1"/>
          </p:cNvSpPr>
          <p:nvPr/>
        </p:nvSpPr>
        <p:spPr bwMode="auto">
          <a:xfrm>
            <a:off x="3962400" y="3810000"/>
            <a:ext cx="914400" cy="457200"/>
          </a:xfrm>
          <a:prstGeom prst="rect">
            <a:avLst/>
          </a:prstGeom>
          <a:solidFill>
            <a:schemeClr val="bg1"/>
          </a:solidFill>
          <a:ln w="9525" algn="ctr">
            <a:solidFill>
              <a:schemeClr val="tx1"/>
            </a:solidFill>
            <a:round/>
            <a:headEnd/>
            <a:tailEnd/>
          </a:ln>
        </p:spPr>
        <p:txBody>
          <a:bodyPr/>
          <a:lstStyle/>
          <a:p>
            <a:pPr algn="ctr"/>
            <a:endParaRPr lang="en-US" sz="2000"/>
          </a:p>
        </p:txBody>
      </p:sp>
      <p:sp>
        <p:nvSpPr>
          <p:cNvPr id="6" name="TextBox 5"/>
          <p:cNvSpPr txBox="1"/>
          <p:nvPr/>
        </p:nvSpPr>
        <p:spPr>
          <a:xfrm>
            <a:off x="1676400" y="1930400"/>
            <a:ext cx="2743200" cy="584200"/>
          </a:xfrm>
          <a:prstGeom prst="rect">
            <a:avLst/>
          </a:prstGeom>
          <a:noFill/>
        </p:spPr>
        <p:txBody>
          <a:bodyPr>
            <a:spAutoFit/>
          </a:bodyPr>
          <a:lstStyle/>
          <a:p>
            <a:pPr>
              <a:defRPr/>
            </a:pPr>
            <a:r>
              <a:rPr lang="en-US" sz="1400" dirty="0">
                <a:latin typeface="+mn-lt"/>
              </a:rPr>
              <a:t>Question 10 of 20</a:t>
            </a:r>
          </a:p>
          <a:p>
            <a:pPr>
              <a:defRPr/>
            </a:pPr>
            <a:endParaRPr lang="en-US" dirty="0"/>
          </a:p>
        </p:txBody>
      </p:sp>
      <p:sp>
        <p:nvSpPr>
          <p:cNvPr id="24583" name="TextBox 7"/>
          <p:cNvSpPr txBox="1">
            <a:spLocks noChangeArrowheads="1"/>
          </p:cNvSpPr>
          <p:nvPr/>
        </p:nvSpPr>
        <p:spPr bwMode="auto">
          <a:xfrm>
            <a:off x="2057400" y="4343400"/>
            <a:ext cx="860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d=100</a:t>
            </a:r>
          </a:p>
          <a:p>
            <a:pPr eaLnBrk="1" hangingPunct="1"/>
            <a:r>
              <a:rPr lang="en-US">
                <a:latin typeface="Bradley Hand ITC" pitchFamily="66" charset="0"/>
              </a:rPr>
              <a:t>c=20</a:t>
            </a:r>
          </a:p>
          <a:p>
            <a:pPr eaLnBrk="1" hangingPunct="1"/>
            <a:r>
              <a:rPr lang="en-US">
                <a:latin typeface="Bradley Hand ITC" pitchFamily="66" charset="0"/>
              </a:rPr>
              <a:t>b=8</a:t>
            </a:r>
          </a:p>
          <a:p>
            <a:pPr eaLnBrk="1" hangingPunct="1"/>
            <a:r>
              <a:rPr lang="en-US">
                <a:latin typeface="Bradley Hand ITC" pitchFamily="66" charset="0"/>
              </a:rPr>
              <a:t>a=4.8</a:t>
            </a:r>
          </a:p>
        </p:txBody>
      </p:sp>
      <p:sp>
        <p:nvSpPr>
          <p:cNvPr id="24584" name="TextBox 8"/>
          <p:cNvSpPr txBox="1">
            <a:spLocks noChangeArrowheads="1"/>
          </p:cNvSpPr>
          <p:nvPr/>
        </p:nvSpPr>
        <p:spPr bwMode="auto">
          <a:xfrm>
            <a:off x="3352800" y="4343400"/>
            <a:ext cx="1025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6d=600</a:t>
            </a:r>
          </a:p>
          <a:p>
            <a:pPr eaLnBrk="1" hangingPunct="1"/>
            <a:r>
              <a:rPr lang="en-US">
                <a:latin typeface="Bradley Hand ITC" pitchFamily="66" charset="0"/>
              </a:rPr>
              <a:t>20a=96</a:t>
            </a:r>
          </a:p>
        </p:txBody>
      </p:sp>
      <p:sp>
        <p:nvSpPr>
          <p:cNvPr id="24585" name="TextBox 9"/>
          <p:cNvSpPr txBox="1">
            <a:spLocks noChangeArrowheads="1"/>
          </p:cNvSpPr>
          <p:nvPr/>
        </p:nvSpPr>
        <p:spPr bwMode="auto">
          <a:xfrm>
            <a:off x="5105400" y="4343400"/>
            <a:ext cx="1281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u="sng">
                <a:latin typeface="Bradley Hand ITC" pitchFamily="66" charset="0"/>
              </a:rPr>
              <a:t>600</a:t>
            </a:r>
            <a:r>
              <a:rPr lang="en-US">
                <a:latin typeface="Bradley Hand ITC" pitchFamily="66" charset="0"/>
              </a:rPr>
              <a:t>    =   </a:t>
            </a:r>
            <a:r>
              <a:rPr lang="en-US" u="sng">
                <a:latin typeface="Bradley Hand ITC" pitchFamily="66" charset="0"/>
              </a:rPr>
              <a:t>x</a:t>
            </a:r>
          </a:p>
        </p:txBody>
      </p:sp>
      <p:sp>
        <p:nvSpPr>
          <p:cNvPr id="24586" name="TextBox 10"/>
          <p:cNvSpPr txBox="1">
            <a:spLocks noChangeArrowheads="1"/>
          </p:cNvSpPr>
          <p:nvPr/>
        </p:nvSpPr>
        <p:spPr bwMode="auto">
          <a:xfrm>
            <a:off x="5186363" y="4572000"/>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96          100</a:t>
            </a:r>
          </a:p>
        </p:txBody>
      </p:sp>
      <p:sp>
        <p:nvSpPr>
          <p:cNvPr id="24587" name="TextBox 11"/>
          <p:cNvSpPr txBox="1">
            <a:spLocks noChangeArrowheads="1"/>
          </p:cNvSpPr>
          <p:nvPr/>
        </p:nvSpPr>
        <p:spPr bwMode="auto">
          <a:xfrm>
            <a:off x="5029200" y="5486400"/>
            <a:ext cx="211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60,000 / 96 = 625 </a:t>
            </a:r>
          </a:p>
        </p:txBody>
      </p:sp>
      <p:sp>
        <p:nvSpPr>
          <p:cNvPr id="24588" name="TextBox 12"/>
          <p:cNvSpPr txBox="1">
            <a:spLocks noChangeArrowheads="1"/>
          </p:cNvSpPr>
          <p:nvPr/>
        </p:nvSpPr>
        <p:spPr bwMode="auto">
          <a:xfrm>
            <a:off x="4114800" y="38100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t>625</a:t>
            </a:r>
          </a:p>
        </p:txBody>
      </p:sp>
      <p:sp>
        <p:nvSpPr>
          <p:cNvPr id="12" name="Title 1"/>
          <p:cNvSpPr txBox="1">
            <a:spLocks/>
          </p:cNvSpPr>
          <p:nvPr/>
        </p:nvSpPr>
        <p:spPr>
          <a:xfrm>
            <a:off x="0" y="0"/>
            <a:ext cx="9144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chemeClr val="bg1"/>
                </a:solidFill>
              </a:rPr>
              <a:t>GRE Content: Numeric Entry</a:t>
            </a:r>
            <a:endParaRPr lang="en-US" b="1" dirty="0" smtClean="0">
              <a:solidFill>
                <a:schemeClr val="bg1"/>
              </a:solidFill>
            </a:endParaRPr>
          </a:p>
        </p:txBody>
      </p:sp>
    </p:spTree>
    <p:extLst>
      <p:ext uri="{BB962C8B-B14F-4D97-AF65-F5344CB8AC3E}">
        <p14:creationId xmlns:p14="http://schemas.microsoft.com/office/powerpoint/2010/main" val="816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t>Content: Numeric Entry</a:t>
            </a:r>
          </a:p>
        </p:txBody>
      </p:sp>
      <p:sp>
        <p:nvSpPr>
          <p:cNvPr id="23555" name="Content Placeholder 3"/>
          <p:cNvSpPr>
            <a:spLocks noGrp="1"/>
          </p:cNvSpPr>
          <p:nvPr>
            <p:ph idx="1"/>
          </p:nvPr>
        </p:nvSpPr>
        <p:spPr>
          <a:xfrm>
            <a:off x="1981200" y="2286000"/>
            <a:ext cx="5410200" cy="1219200"/>
          </a:xfrm>
        </p:spPr>
        <p:txBody>
          <a:bodyPr>
            <a:normAutofit fontScale="62500" lnSpcReduction="20000"/>
          </a:bodyPr>
          <a:lstStyle/>
          <a:p>
            <a:pPr>
              <a:buFont typeface="Times" pitchFamily="18" charset="0"/>
              <a:buNone/>
            </a:pPr>
            <a:r>
              <a:rPr lang="en-US" smtClean="0"/>
              <a:t>	If </a:t>
            </a:r>
            <a:r>
              <a:rPr lang="en-US" i="1" smtClean="0"/>
              <a:t>a</a:t>
            </a:r>
            <a:r>
              <a:rPr lang="en-US" smtClean="0"/>
              <a:t> is 60% of </a:t>
            </a:r>
            <a:r>
              <a:rPr lang="en-US" i="1" smtClean="0"/>
              <a:t>b</a:t>
            </a:r>
            <a:r>
              <a:rPr lang="en-US" smtClean="0"/>
              <a:t>, </a:t>
            </a:r>
            <a:r>
              <a:rPr lang="en-US" i="1" smtClean="0"/>
              <a:t>b</a:t>
            </a:r>
            <a:r>
              <a:rPr lang="en-US" smtClean="0"/>
              <a:t> is 40% of </a:t>
            </a:r>
            <a:r>
              <a:rPr lang="en-US" i="1" smtClean="0"/>
              <a:t>c</a:t>
            </a:r>
            <a:r>
              <a:rPr lang="en-US" smtClean="0"/>
              <a:t>, and </a:t>
            </a:r>
            <a:r>
              <a:rPr lang="en-US" i="1" smtClean="0"/>
              <a:t>c</a:t>
            </a:r>
            <a:r>
              <a:rPr lang="en-US" smtClean="0"/>
              <a:t> is 20% of </a:t>
            </a:r>
            <a:r>
              <a:rPr lang="en-US" i="1" smtClean="0"/>
              <a:t>d</a:t>
            </a:r>
            <a:r>
              <a:rPr lang="en-US" smtClean="0"/>
              <a:t>, then 6</a:t>
            </a:r>
            <a:r>
              <a:rPr lang="en-US" i="1" smtClean="0"/>
              <a:t>d</a:t>
            </a:r>
            <a:r>
              <a:rPr lang="en-US" smtClean="0"/>
              <a:t> is what percent of 20</a:t>
            </a:r>
            <a:r>
              <a:rPr lang="en-US" i="1" smtClean="0"/>
              <a:t>a</a:t>
            </a:r>
            <a:r>
              <a:rPr lang="en-US" smtClean="0"/>
              <a:t>?</a:t>
            </a:r>
          </a:p>
          <a:p>
            <a:pPr>
              <a:buFont typeface="Times" pitchFamily="18" charset="0"/>
              <a:buNone/>
            </a:pPr>
            <a:r>
              <a:rPr lang="en-US" smtClean="0"/>
              <a:t>		</a:t>
            </a:r>
          </a:p>
          <a:p>
            <a:pPr>
              <a:buFont typeface="Times" pitchFamily="18" charset="0"/>
              <a:buNone/>
            </a:pPr>
            <a:r>
              <a:rPr lang="en-US" smtClean="0"/>
              <a:t>			</a:t>
            </a:r>
          </a:p>
          <a:p>
            <a:pPr>
              <a:buFont typeface="Times" pitchFamily="18" charset="0"/>
              <a:buNone/>
            </a:pPr>
            <a:endParaRPr lang="en-US" smtClean="0"/>
          </a:p>
        </p:txBody>
      </p:sp>
      <p:sp>
        <p:nvSpPr>
          <p:cNvPr id="23557" name="Rectangle 4"/>
          <p:cNvSpPr>
            <a:spLocks noChangeArrowheads="1"/>
          </p:cNvSpPr>
          <p:nvPr/>
        </p:nvSpPr>
        <p:spPr bwMode="auto">
          <a:xfrm>
            <a:off x="3962400" y="3810000"/>
            <a:ext cx="914400" cy="457200"/>
          </a:xfrm>
          <a:prstGeom prst="rect">
            <a:avLst/>
          </a:prstGeom>
          <a:solidFill>
            <a:schemeClr val="bg1"/>
          </a:solidFill>
          <a:ln w="9525" algn="ctr">
            <a:solidFill>
              <a:schemeClr val="tx1"/>
            </a:solidFill>
            <a:round/>
            <a:headEnd/>
            <a:tailEnd/>
          </a:ln>
        </p:spPr>
        <p:txBody>
          <a:bodyPr/>
          <a:lstStyle/>
          <a:p>
            <a:pPr algn="ctr"/>
            <a:endParaRPr lang="en-US" sz="2000"/>
          </a:p>
        </p:txBody>
      </p:sp>
      <p:sp>
        <p:nvSpPr>
          <p:cNvPr id="6" name="TextBox 5"/>
          <p:cNvSpPr txBox="1"/>
          <p:nvPr/>
        </p:nvSpPr>
        <p:spPr>
          <a:xfrm>
            <a:off x="1676400" y="1930400"/>
            <a:ext cx="2743200" cy="584200"/>
          </a:xfrm>
          <a:prstGeom prst="rect">
            <a:avLst/>
          </a:prstGeom>
          <a:noFill/>
        </p:spPr>
        <p:txBody>
          <a:bodyPr>
            <a:spAutoFit/>
          </a:bodyPr>
          <a:lstStyle/>
          <a:p>
            <a:pPr>
              <a:defRPr/>
            </a:pPr>
            <a:r>
              <a:rPr lang="en-US" sz="1400" dirty="0">
                <a:latin typeface="+mn-lt"/>
              </a:rPr>
              <a:t>Question 10 of 20</a:t>
            </a:r>
          </a:p>
          <a:p>
            <a:pPr>
              <a:defRPr/>
            </a:pPr>
            <a:endParaRPr lang="en-US" dirty="0"/>
          </a:p>
        </p:txBody>
      </p:sp>
      <p:sp>
        <p:nvSpPr>
          <p:cNvPr id="23559" name="TextBox 7"/>
          <p:cNvSpPr txBox="1">
            <a:spLocks noChangeArrowheads="1"/>
          </p:cNvSpPr>
          <p:nvPr/>
        </p:nvSpPr>
        <p:spPr bwMode="auto">
          <a:xfrm>
            <a:off x="2057400" y="4343400"/>
            <a:ext cx="860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d=100</a:t>
            </a:r>
          </a:p>
          <a:p>
            <a:pPr eaLnBrk="1" hangingPunct="1"/>
            <a:r>
              <a:rPr lang="en-US">
                <a:latin typeface="Bradley Hand ITC" pitchFamily="66" charset="0"/>
              </a:rPr>
              <a:t>c=20</a:t>
            </a:r>
          </a:p>
          <a:p>
            <a:pPr eaLnBrk="1" hangingPunct="1"/>
            <a:r>
              <a:rPr lang="en-US">
                <a:latin typeface="Bradley Hand ITC" pitchFamily="66" charset="0"/>
              </a:rPr>
              <a:t>b=8</a:t>
            </a:r>
          </a:p>
          <a:p>
            <a:pPr eaLnBrk="1" hangingPunct="1"/>
            <a:r>
              <a:rPr lang="en-US">
                <a:latin typeface="Bradley Hand ITC" pitchFamily="66" charset="0"/>
              </a:rPr>
              <a:t>a=4.8</a:t>
            </a:r>
          </a:p>
        </p:txBody>
      </p:sp>
      <p:sp>
        <p:nvSpPr>
          <p:cNvPr id="23560" name="TextBox 8"/>
          <p:cNvSpPr txBox="1">
            <a:spLocks noChangeArrowheads="1"/>
          </p:cNvSpPr>
          <p:nvPr/>
        </p:nvSpPr>
        <p:spPr bwMode="auto">
          <a:xfrm>
            <a:off x="3352800" y="4343400"/>
            <a:ext cx="1025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6d=600</a:t>
            </a:r>
          </a:p>
          <a:p>
            <a:pPr eaLnBrk="1" hangingPunct="1"/>
            <a:r>
              <a:rPr lang="en-US">
                <a:latin typeface="Bradley Hand ITC" pitchFamily="66" charset="0"/>
              </a:rPr>
              <a:t>20a=96</a:t>
            </a:r>
          </a:p>
        </p:txBody>
      </p:sp>
      <p:sp>
        <p:nvSpPr>
          <p:cNvPr id="23561" name="TextBox 9"/>
          <p:cNvSpPr txBox="1">
            <a:spLocks noChangeArrowheads="1"/>
          </p:cNvSpPr>
          <p:nvPr/>
        </p:nvSpPr>
        <p:spPr bwMode="auto">
          <a:xfrm>
            <a:off x="5105400" y="4343400"/>
            <a:ext cx="1281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u="sng">
                <a:latin typeface="Bradley Hand ITC" pitchFamily="66" charset="0"/>
              </a:rPr>
              <a:t>600</a:t>
            </a:r>
            <a:r>
              <a:rPr lang="en-US">
                <a:latin typeface="Bradley Hand ITC" pitchFamily="66" charset="0"/>
              </a:rPr>
              <a:t>    =   </a:t>
            </a:r>
            <a:r>
              <a:rPr lang="en-US" u="sng">
                <a:latin typeface="Bradley Hand ITC" pitchFamily="66" charset="0"/>
              </a:rPr>
              <a:t>x</a:t>
            </a:r>
          </a:p>
        </p:txBody>
      </p:sp>
      <p:sp>
        <p:nvSpPr>
          <p:cNvPr id="23562" name="TextBox 10"/>
          <p:cNvSpPr txBox="1">
            <a:spLocks noChangeArrowheads="1"/>
          </p:cNvSpPr>
          <p:nvPr/>
        </p:nvSpPr>
        <p:spPr bwMode="auto">
          <a:xfrm>
            <a:off x="5186363" y="4572000"/>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Bradley Hand ITC" pitchFamily="66" charset="0"/>
              </a:rPr>
              <a:t>96          100</a:t>
            </a:r>
          </a:p>
        </p:txBody>
      </p:sp>
      <p:sp>
        <p:nvSpPr>
          <p:cNvPr id="10" name="Title 1"/>
          <p:cNvSpPr txBox="1">
            <a:spLocks/>
          </p:cNvSpPr>
          <p:nvPr/>
        </p:nvSpPr>
        <p:spPr>
          <a:xfrm>
            <a:off x="0" y="0"/>
            <a:ext cx="9144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chemeClr val="bg1"/>
                </a:solidFill>
              </a:rPr>
              <a:t>GRE Content: Numeric Entry</a:t>
            </a:r>
            <a:endParaRPr lang="en-US" b="1" dirty="0" smtClean="0">
              <a:solidFill>
                <a:schemeClr val="bg1"/>
              </a:solidFill>
            </a:endParaRPr>
          </a:p>
        </p:txBody>
      </p:sp>
    </p:spTree>
    <p:extLst>
      <p:ext uri="{BB962C8B-B14F-4D97-AF65-F5344CB8AC3E}">
        <p14:creationId xmlns:p14="http://schemas.microsoft.com/office/powerpoint/2010/main" val="3557481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pPr algn="l"/>
            <a:r>
              <a:rPr lang="en-US" b="1" dirty="0" smtClean="0">
                <a:solidFill>
                  <a:schemeClr val="bg1"/>
                </a:solidFill>
              </a:rPr>
              <a:t>GRE Content - Verbal</a:t>
            </a:r>
            <a:endParaRPr lang="en-US" b="1" dirty="0">
              <a:solidFill>
                <a:schemeClr val="bg1"/>
              </a:solidFill>
            </a:endParaRPr>
          </a:p>
        </p:txBody>
      </p:sp>
      <p:graphicFrame>
        <p:nvGraphicFramePr>
          <p:cNvPr id="3" name="Content Placeholder 9"/>
          <p:cNvGraphicFramePr>
            <a:graphicFrameLocks/>
          </p:cNvGraphicFramePr>
          <p:nvPr>
            <p:extLst>
              <p:ext uri="{D42A27DB-BD31-4B8C-83A1-F6EECF244321}">
                <p14:modId xmlns:p14="http://schemas.microsoft.com/office/powerpoint/2010/main" val="581992883"/>
              </p:ext>
            </p:extLst>
          </p:nvPr>
        </p:nvGraphicFramePr>
        <p:xfrm>
          <a:off x="114300" y="1828800"/>
          <a:ext cx="8877300" cy="3809999"/>
        </p:xfrm>
        <a:graphic>
          <a:graphicData uri="http://schemas.openxmlformats.org/drawingml/2006/table">
            <a:tbl>
              <a:tblPr/>
              <a:tblGrid>
                <a:gridCol w="2959100"/>
                <a:gridCol w="2959100"/>
                <a:gridCol w="2959100"/>
              </a:tblGrid>
              <a:tr h="472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cs typeface="Arial" pitchFamily="34" charset="0"/>
                        </a:rPr>
                        <a:t>Verbal</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cs typeface="Arial" pitchFamily="34" charset="0"/>
                        </a:rPr>
                        <a:t>Current GRE</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New GRE</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68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Question Format</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Multiple choice (one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cs typeface="Arial" pitchFamily="34" charset="0"/>
                      </a:endParaRP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Multiple choice</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Select all that apply</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Select-in passage responses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cs typeface="Arial" pitchFamily="34" charset="0"/>
                      </a:endParaRP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r>
              <a:tr h="1668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Question Types</a:t>
                      </a: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Analogies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Antonyms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Reading Comprehension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Sentence Completion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cs typeface="Arial" pitchFamily="34" charset="0"/>
                      </a:endParaRP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Reading Comprehension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Text Completion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Sentence Equivalence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cs typeface="Arial" pitchFamily="34" charset="0"/>
                      </a:endParaRPr>
                    </a:p>
                  </a:txBody>
                  <a:tcPr marL="141760" marR="1417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r>
            </a:tbl>
          </a:graphicData>
        </a:graphic>
      </p:graphicFrame>
    </p:spTree>
    <p:extLst>
      <p:ext uri="{BB962C8B-B14F-4D97-AF65-F5344CB8AC3E}">
        <p14:creationId xmlns:p14="http://schemas.microsoft.com/office/powerpoint/2010/main" val="905784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143000"/>
          </a:xfrm>
        </p:spPr>
        <p:txBody>
          <a:bodyPr/>
          <a:lstStyle/>
          <a:p>
            <a:pPr algn="l"/>
            <a:r>
              <a:rPr lang="en-US" b="1" dirty="0" smtClean="0">
                <a:solidFill>
                  <a:schemeClr val="bg1"/>
                </a:solidFill>
              </a:rPr>
              <a:t>GRE CONTENT: Text Completion</a:t>
            </a:r>
            <a:endParaRPr lang="en-US" dirty="0" smtClean="0">
              <a:solidFill>
                <a:schemeClr val="bg1"/>
              </a:solidFill>
            </a:endParaRPr>
          </a:p>
        </p:txBody>
      </p:sp>
      <p:sp>
        <p:nvSpPr>
          <p:cNvPr id="4" name="Content Placeholder 3"/>
          <p:cNvSpPr>
            <a:spLocks noGrp="1"/>
          </p:cNvSpPr>
          <p:nvPr>
            <p:ph idx="1"/>
          </p:nvPr>
        </p:nvSpPr>
        <p:spPr/>
        <p:txBody>
          <a:bodyPr/>
          <a:lstStyle/>
          <a:p>
            <a:pPr>
              <a:buFont typeface="Times" pitchFamily="18" charset="0"/>
              <a:buNone/>
              <a:defRPr/>
            </a:pPr>
            <a:r>
              <a:rPr lang="en-US" b="1" dirty="0" smtClean="0"/>
              <a:t>2 blanks and three choices per blank:</a:t>
            </a:r>
          </a:p>
          <a:p>
            <a:pPr marL="0" indent="0">
              <a:buFont typeface="Times" pitchFamily="18" charset="0"/>
              <a:buNone/>
              <a:defRPr/>
            </a:pPr>
            <a:r>
              <a:rPr lang="en-US" sz="1800" dirty="0" smtClean="0"/>
              <a:t>Altruism is thought by some to be a purely human trait, developed during our evolution as a tribal species. However, studies of other animals ____(</a:t>
            </a:r>
            <a:r>
              <a:rPr lang="en-US" sz="1800" dirty="0" err="1" smtClean="0"/>
              <a:t>i</a:t>
            </a:r>
            <a:r>
              <a:rPr lang="en-US" sz="1800" dirty="0" smtClean="0"/>
              <a:t>)____ this notion. Chimps will adopt orphaned infants, and many species of birds will warn others, at the risk of exposing themselves, when a predator approaches the flock. These displays of animal altruism ____(ii)____ that animals other than humans also evolved to exhibit this trait.</a:t>
            </a:r>
          </a:p>
          <a:p>
            <a:pPr>
              <a:buFont typeface="Times" pitchFamily="18" charset="0"/>
              <a:buNone/>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37281316"/>
              </p:ext>
            </p:extLst>
          </p:nvPr>
        </p:nvGraphicFramePr>
        <p:xfrm>
          <a:off x="1676400" y="4613276"/>
          <a:ext cx="6096000" cy="1482724"/>
        </p:xfrm>
        <a:graphic>
          <a:graphicData uri="http://schemas.openxmlformats.org/drawingml/2006/table">
            <a:tbl>
              <a:tblPr firstRow="1" bandRow="1">
                <a:tableStyleId>{5940675A-B579-460E-94D1-54222C63F5DA}</a:tableStyleId>
              </a:tblPr>
              <a:tblGrid>
                <a:gridCol w="3048000"/>
                <a:gridCol w="3048000"/>
              </a:tblGrid>
              <a:tr h="370681">
                <a:tc>
                  <a:txBody>
                    <a:bodyPr/>
                    <a:lstStyle/>
                    <a:p>
                      <a:pPr algn="ctr"/>
                      <a:r>
                        <a:rPr lang="en-US" sz="1800" b="1" dirty="0" smtClean="0"/>
                        <a:t>Blank</a:t>
                      </a:r>
                      <a:r>
                        <a:rPr lang="en-US" sz="1800" b="1" baseline="0" dirty="0" smtClean="0"/>
                        <a:t> (</a:t>
                      </a:r>
                      <a:r>
                        <a:rPr lang="en-US" sz="1800" b="1" baseline="0" dirty="0" err="1" smtClean="0"/>
                        <a:t>i</a:t>
                      </a:r>
                      <a:r>
                        <a:rPr lang="en-US" sz="1800" b="1" baseline="0" dirty="0" smtClean="0"/>
                        <a:t>)</a:t>
                      </a:r>
                      <a:endParaRPr lang="en-US" sz="1800" b="1" dirty="0">
                        <a:solidFill>
                          <a:schemeClr val="tx1"/>
                        </a:solidFill>
                      </a:endParaRPr>
                    </a:p>
                  </a:txBody>
                  <a:tcPr marT="45700" marB="45700"/>
                </a:tc>
                <a:tc>
                  <a:txBody>
                    <a:bodyPr/>
                    <a:lstStyle/>
                    <a:p>
                      <a:pPr algn="ctr"/>
                      <a:r>
                        <a:rPr lang="en-US" sz="1800" b="1" dirty="0" smtClean="0"/>
                        <a:t>Blank</a:t>
                      </a:r>
                      <a:r>
                        <a:rPr lang="en-US" sz="1800" b="1" baseline="0" dirty="0" smtClean="0"/>
                        <a:t> (ii)</a:t>
                      </a:r>
                      <a:endParaRPr lang="en-US" sz="1800" b="1" dirty="0">
                        <a:solidFill>
                          <a:schemeClr val="tx1"/>
                        </a:solidFill>
                      </a:endParaRPr>
                    </a:p>
                  </a:txBody>
                  <a:tcPr marT="45700" marB="45700"/>
                </a:tc>
              </a:tr>
              <a:tr h="370681">
                <a:tc>
                  <a:txBody>
                    <a:bodyPr/>
                    <a:lstStyle/>
                    <a:p>
                      <a:r>
                        <a:rPr lang="en-US" sz="1800" dirty="0" smtClean="0"/>
                        <a:t>belie</a:t>
                      </a:r>
                      <a:endParaRPr lang="en-US" sz="1800" dirty="0"/>
                    </a:p>
                  </a:txBody>
                  <a:tcPr marT="45700" marB="45700"/>
                </a:tc>
                <a:tc>
                  <a:txBody>
                    <a:bodyPr/>
                    <a:lstStyle/>
                    <a:p>
                      <a:r>
                        <a:rPr lang="en-US" sz="1800" dirty="0" smtClean="0"/>
                        <a:t>assuage</a:t>
                      </a:r>
                      <a:endParaRPr lang="en-US" sz="1800" dirty="0"/>
                    </a:p>
                  </a:txBody>
                  <a:tcPr marT="45700" marB="45700"/>
                </a:tc>
              </a:tr>
              <a:tr h="370681">
                <a:tc>
                  <a:txBody>
                    <a:bodyPr/>
                    <a:lstStyle/>
                    <a:p>
                      <a:r>
                        <a:rPr lang="en-US" sz="1800" dirty="0" smtClean="0"/>
                        <a:t>conform</a:t>
                      </a:r>
                      <a:endParaRPr lang="en-US" sz="1800" dirty="0"/>
                    </a:p>
                  </a:txBody>
                  <a:tcPr marT="45700" marB="45700"/>
                </a:tc>
                <a:tc>
                  <a:txBody>
                    <a:bodyPr/>
                    <a:lstStyle/>
                    <a:p>
                      <a:r>
                        <a:rPr lang="en-US" sz="1800" dirty="0" smtClean="0"/>
                        <a:t>intimate</a:t>
                      </a:r>
                      <a:endParaRPr lang="en-US" sz="1800" dirty="0"/>
                    </a:p>
                  </a:txBody>
                  <a:tcPr marT="45700" marB="45700"/>
                </a:tc>
              </a:tr>
              <a:tr h="370681">
                <a:tc>
                  <a:txBody>
                    <a:bodyPr/>
                    <a:lstStyle/>
                    <a:p>
                      <a:r>
                        <a:rPr lang="en-US" sz="1800" dirty="0" smtClean="0"/>
                        <a:t>promote</a:t>
                      </a:r>
                      <a:endParaRPr lang="en-US" sz="1800" dirty="0"/>
                    </a:p>
                  </a:txBody>
                  <a:tcPr marT="45700" marB="45700"/>
                </a:tc>
                <a:tc>
                  <a:txBody>
                    <a:bodyPr/>
                    <a:lstStyle/>
                    <a:p>
                      <a:r>
                        <a:rPr lang="en-US" sz="1800" dirty="0" smtClean="0"/>
                        <a:t>rescind</a:t>
                      </a:r>
                      <a:endParaRPr lang="en-US" sz="1800" dirty="0"/>
                    </a:p>
                  </a:txBody>
                  <a:tcPr marT="45700" marB="45700"/>
                </a:tc>
              </a:tr>
            </a:tbl>
          </a:graphicData>
        </a:graphic>
      </p:graphicFrame>
    </p:spTree>
    <p:extLst>
      <p:ext uri="{BB962C8B-B14F-4D97-AF65-F5344CB8AC3E}">
        <p14:creationId xmlns:p14="http://schemas.microsoft.com/office/powerpoint/2010/main" val="377838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Rectangle 2"/>
          <p:cNvSpPr>
            <a:spLocks noGrp="1" noChangeArrowheads="1"/>
          </p:cNvSpPr>
          <p:nvPr>
            <p:ph type="title" idx="4294967295"/>
          </p:nvPr>
        </p:nvSpPr>
        <p:spPr>
          <a:xfrm>
            <a:off x="0" y="0"/>
            <a:ext cx="8229600" cy="1143000"/>
          </a:xfrm>
        </p:spPr>
        <p:txBody>
          <a:bodyPr/>
          <a:lstStyle/>
          <a:p>
            <a:r>
              <a:rPr lang="en-US" b="1" dirty="0">
                <a:solidFill>
                  <a:schemeClr val="bg1"/>
                </a:solidFill>
                <a:latin typeface="Arial" pitchFamily="34" charset="0"/>
                <a:cs typeface="Arial" pitchFamily="34" charset="0"/>
              </a:rPr>
              <a:t>Thinking about Grad School?</a:t>
            </a:r>
          </a:p>
        </p:txBody>
      </p:sp>
      <p:sp>
        <p:nvSpPr>
          <p:cNvPr id="21" name="TextBox 4"/>
          <p:cNvSpPr txBox="1">
            <a:spLocks noChangeArrowheads="1"/>
          </p:cNvSpPr>
          <p:nvPr/>
        </p:nvSpPr>
        <p:spPr bwMode="auto">
          <a:xfrm>
            <a:off x="685800" y="1447800"/>
            <a:ext cx="106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dirty="0">
                <a:latin typeface="Arial Black" pitchFamily="34" charset="0"/>
              </a:rPr>
              <a:t>LSAT</a:t>
            </a:r>
          </a:p>
        </p:txBody>
      </p:sp>
      <p:sp>
        <p:nvSpPr>
          <p:cNvPr id="22" name="TextBox 5"/>
          <p:cNvSpPr txBox="1">
            <a:spLocks noChangeArrowheads="1"/>
          </p:cNvSpPr>
          <p:nvPr/>
        </p:nvSpPr>
        <p:spPr bwMode="auto">
          <a:xfrm>
            <a:off x="2590800" y="1447800"/>
            <a:ext cx="116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latin typeface="Arial Black" pitchFamily="34" charset="0"/>
              </a:rPr>
              <a:t>MCAT</a:t>
            </a:r>
          </a:p>
        </p:txBody>
      </p:sp>
      <p:sp>
        <p:nvSpPr>
          <p:cNvPr id="23" name="TextBox 6"/>
          <p:cNvSpPr txBox="1">
            <a:spLocks noChangeArrowheads="1"/>
          </p:cNvSpPr>
          <p:nvPr/>
        </p:nvSpPr>
        <p:spPr bwMode="auto">
          <a:xfrm>
            <a:off x="4572000" y="1447800"/>
            <a:ext cx="118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latin typeface="Arial Black" pitchFamily="34" charset="0"/>
              </a:rPr>
              <a:t>GMAT</a:t>
            </a:r>
          </a:p>
        </p:txBody>
      </p:sp>
      <p:sp>
        <p:nvSpPr>
          <p:cNvPr id="24" name="TextBox 7"/>
          <p:cNvSpPr txBox="1">
            <a:spLocks noChangeArrowheads="1"/>
          </p:cNvSpPr>
          <p:nvPr/>
        </p:nvSpPr>
        <p:spPr bwMode="auto">
          <a:xfrm>
            <a:off x="6781800" y="14478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latin typeface="Arial Black" pitchFamily="34" charset="0"/>
              </a:rPr>
              <a:t>GRE</a:t>
            </a:r>
          </a:p>
        </p:txBody>
      </p:sp>
      <p:sp>
        <p:nvSpPr>
          <p:cNvPr id="25" name="TextBox 8"/>
          <p:cNvSpPr txBox="1">
            <a:spLocks noChangeArrowheads="1"/>
          </p:cNvSpPr>
          <p:nvPr/>
        </p:nvSpPr>
        <p:spPr bwMode="auto">
          <a:xfrm>
            <a:off x="228600" y="1981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t>Law School</a:t>
            </a:r>
          </a:p>
        </p:txBody>
      </p:sp>
      <p:sp>
        <p:nvSpPr>
          <p:cNvPr id="26" name="TextBox 9"/>
          <p:cNvSpPr txBox="1">
            <a:spLocks noChangeArrowheads="1"/>
          </p:cNvSpPr>
          <p:nvPr/>
        </p:nvSpPr>
        <p:spPr bwMode="auto">
          <a:xfrm>
            <a:off x="2133600" y="1981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t>Medical School</a:t>
            </a:r>
          </a:p>
        </p:txBody>
      </p:sp>
      <p:sp>
        <p:nvSpPr>
          <p:cNvPr id="27" name="TextBox 10"/>
          <p:cNvSpPr txBox="1">
            <a:spLocks noChangeArrowheads="1"/>
          </p:cNvSpPr>
          <p:nvPr/>
        </p:nvSpPr>
        <p:spPr bwMode="auto">
          <a:xfrm>
            <a:off x="4267200"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t>Business School</a:t>
            </a:r>
          </a:p>
        </p:txBody>
      </p:sp>
      <p:sp>
        <p:nvSpPr>
          <p:cNvPr id="28" name="TextBox 11"/>
          <p:cNvSpPr txBox="1">
            <a:spLocks noChangeArrowheads="1"/>
          </p:cNvSpPr>
          <p:nvPr/>
        </p:nvSpPr>
        <p:spPr bwMode="auto">
          <a:xfrm>
            <a:off x="6553200" y="1905000"/>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t>Everything Else</a:t>
            </a:r>
          </a:p>
          <a:p>
            <a:r>
              <a:rPr lang="en-US" sz="2000" dirty="0"/>
              <a:t>Psychiatry/Psychology</a:t>
            </a:r>
          </a:p>
          <a:p>
            <a:r>
              <a:rPr lang="en-US" sz="2000" dirty="0"/>
              <a:t>Nursing</a:t>
            </a:r>
          </a:p>
          <a:p>
            <a:r>
              <a:rPr lang="en-US" sz="2000" dirty="0"/>
              <a:t>Engineering</a:t>
            </a:r>
          </a:p>
          <a:p>
            <a:r>
              <a:rPr lang="en-US" sz="2000" dirty="0"/>
              <a:t>Architecture</a:t>
            </a:r>
          </a:p>
          <a:p>
            <a:r>
              <a:rPr lang="en-US" sz="2000" dirty="0"/>
              <a:t>Humanities</a:t>
            </a:r>
          </a:p>
          <a:p>
            <a:r>
              <a:rPr lang="en-US" sz="2000" dirty="0"/>
              <a:t>Public Policy</a:t>
            </a:r>
          </a:p>
        </p:txBody>
      </p:sp>
      <p:sp>
        <p:nvSpPr>
          <p:cNvPr id="29" name="Rectangle 28"/>
          <p:cNvSpPr/>
          <p:nvPr/>
        </p:nvSpPr>
        <p:spPr>
          <a:xfrm>
            <a:off x="2133600" y="4761962"/>
            <a:ext cx="533400" cy="282319"/>
          </a:xfrm>
          <a:prstGeom prst="rect">
            <a:avLst/>
          </a:prstGeom>
          <a:solidFill>
            <a:srgbClr val="F8D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3"/>
          <p:cNvSpPr txBox="1">
            <a:spLocks noChangeArrowheads="1"/>
          </p:cNvSpPr>
          <p:nvPr/>
        </p:nvSpPr>
        <p:spPr>
          <a:xfrm>
            <a:off x="457200" y="4648200"/>
            <a:ext cx="8229600" cy="1828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000000"/>
                </a:solidFill>
                <a:cs typeface="Times New Roman" pitchFamily="18" charset="0"/>
              </a:rPr>
              <a:t>POLL:  </a:t>
            </a:r>
            <a:r>
              <a:rPr lang="en-US" sz="2400" dirty="0" smtClean="0">
                <a:solidFill>
                  <a:srgbClr val="000000"/>
                </a:solidFill>
                <a:cs typeface="Times New Roman" pitchFamily="18" charset="0"/>
              </a:rPr>
              <a:t>What test do you plan to take?</a:t>
            </a:r>
          </a:p>
          <a:p>
            <a:pPr marL="0" indent="0">
              <a:buNone/>
            </a:pPr>
            <a:endParaRPr lang="en-US" sz="2400" dirty="0">
              <a:solidFill>
                <a:srgbClr val="000000"/>
              </a:solidFill>
              <a:cs typeface="Times New Roman" pitchFamily="18" charset="0"/>
            </a:endParaRPr>
          </a:p>
          <a:p>
            <a:pPr marL="0" indent="0">
              <a:buNone/>
            </a:pPr>
            <a:r>
              <a:rPr lang="en-US" sz="2400" b="1" dirty="0" smtClean="0">
                <a:solidFill>
                  <a:srgbClr val="000000"/>
                </a:solidFill>
                <a:cs typeface="Times New Roman" pitchFamily="18" charset="0"/>
              </a:rPr>
              <a:t>FILL OUT THIS CARD!</a:t>
            </a:r>
            <a:endParaRPr lang="en-US" sz="2400" dirty="0">
              <a:solidFill>
                <a:srgbClr val="000000"/>
              </a:solidFill>
              <a:cs typeface="Times New Roman" pitchFamily="18" charset="0"/>
            </a:endParaRPr>
          </a:p>
          <a:p>
            <a:pPr marL="0" indent="0">
              <a:buNone/>
            </a:pPr>
            <a:endParaRPr lang="en-US" sz="2400" dirty="0" smtClean="0">
              <a:solidFill>
                <a:srgbClr val="000000"/>
              </a:solidFill>
              <a:cs typeface="Times New Roman" pitchFamily="18" charset="0"/>
            </a:endParaRPr>
          </a:p>
        </p:txBody>
      </p:sp>
    </p:spTree>
    <p:extLst>
      <p:ext uri="{BB962C8B-B14F-4D97-AF65-F5344CB8AC3E}">
        <p14:creationId xmlns:p14="http://schemas.microsoft.com/office/powerpoint/2010/main" val="1965608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143000"/>
          </a:xfrm>
        </p:spPr>
        <p:txBody>
          <a:bodyPr/>
          <a:lstStyle/>
          <a:p>
            <a:pPr algn="l"/>
            <a:r>
              <a:rPr lang="en-US" b="1" dirty="0" smtClean="0">
                <a:solidFill>
                  <a:schemeClr val="bg1"/>
                </a:solidFill>
              </a:rPr>
              <a:t>GRE CONTENT: Text Completion</a:t>
            </a:r>
            <a:endParaRPr lang="en-US" dirty="0" smtClean="0">
              <a:solidFill>
                <a:schemeClr val="bg1"/>
              </a:solidFill>
            </a:endParaRPr>
          </a:p>
        </p:txBody>
      </p:sp>
      <p:sp>
        <p:nvSpPr>
          <p:cNvPr id="4" name="Content Placeholder 3"/>
          <p:cNvSpPr>
            <a:spLocks noGrp="1"/>
          </p:cNvSpPr>
          <p:nvPr>
            <p:ph idx="1"/>
          </p:nvPr>
        </p:nvSpPr>
        <p:spPr/>
        <p:txBody>
          <a:bodyPr/>
          <a:lstStyle/>
          <a:p>
            <a:pPr>
              <a:buFont typeface="Times" pitchFamily="18" charset="0"/>
              <a:buNone/>
              <a:defRPr/>
            </a:pPr>
            <a:r>
              <a:rPr lang="en-US" b="1" dirty="0" smtClean="0"/>
              <a:t>2 blanks and three choices per blank:</a:t>
            </a:r>
          </a:p>
          <a:p>
            <a:pPr marL="0" indent="0">
              <a:buNone/>
              <a:defRPr/>
            </a:pPr>
            <a:r>
              <a:rPr lang="en-US" sz="1800" dirty="0" smtClean="0"/>
              <a:t>Altruism is thought by some to be a purely human trait, developed during our evolution as a tribal species. However, studies of other animals ____(</a:t>
            </a:r>
            <a:r>
              <a:rPr lang="en-US" sz="1800" dirty="0" err="1" smtClean="0"/>
              <a:t>i</a:t>
            </a:r>
            <a:r>
              <a:rPr lang="en-US" sz="1800" dirty="0" smtClean="0"/>
              <a:t>)____ this notion. Chimps will adopt orphaned infants, and many species of birds will warn others, at the risk of exposing themselves, when a predator approaches the flock. These displays of animal altruism ____(ii)____ that animals other than humans also evolved to exhibit this trait.</a:t>
            </a:r>
          </a:p>
          <a:p>
            <a:pPr>
              <a:buFont typeface="Times" pitchFamily="18" charset="0"/>
              <a:buNone/>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51561436"/>
              </p:ext>
            </p:extLst>
          </p:nvPr>
        </p:nvGraphicFramePr>
        <p:xfrm>
          <a:off x="1676400" y="4689476"/>
          <a:ext cx="6096000" cy="1482724"/>
        </p:xfrm>
        <a:graphic>
          <a:graphicData uri="http://schemas.openxmlformats.org/drawingml/2006/table">
            <a:tbl>
              <a:tblPr firstRow="1" bandRow="1">
                <a:tableStyleId>{5940675A-B579-460E-94D1-54222C63F5DA}</a:tableStyleId>
              </a:tblPr>
              <a:tblGrid>
                <a:gridCol w="3048000"/>
                <a:gridCol w="3048000"/>
              </a:tblGrid>
              <a:tr h="370681">
                <a:tc>
                  <a:txBody>
                    <a:bodyPr/>
                    <a:lstStyle/>
                    <a:p>
                      <a:pPr algn="ctr"/>
                      <a:r>
                        <a:rPr lang="en-US" sz="1800" b="1" dirty="0" smtClean="0"/>
                        <a:t>Blank</a:t>
                      </a:r>
                      <a:r>
                        <a:rPr lang="en-US" sz="1800" b="1" baseline="0" dirty="0" smtClean="0"/>
                        <a:t> (</a:t>
                      </a:r>
                      <a:r>
                        <a:rPr lang="en-US" sz="1800" b="1" baseline="0" dirty="0" err="1" smtClean="0"/>
                        <a:t>i</a:t>
                      </a:r>
                      <a:r>
                        <a:rPr lang="en-US" sz="1800" b="1" baseline="0" dirty="0" smtClean="0"/>
                        <a:t>)</a:t>
                      </a:r>
                      <a:endParaRPr lang="en-US" sz="1800" b="1" dirty="0">
                        <a:solidFill>
                          <a:schemeClr val="tx1"/>
                        </a:solidFill>
                      </a:endParaRPr>
                    </a:p>
                  </a:txBody>
                  <a:tcPr marT="45700" marB="45700"/>
                </a:tc>
                <a:tc>
                  <a:txBody>
                    <a:bodyPr/>
                    <a:lstStyle/>
                    <a:p>
                      <a:pPr algn="ctr"/>
                      <a:r>
                        <a:rPr lang="en-US" sz="1800" b="1" dirty="0" smtClean="0"/>
                        <a:t>Blank</a:t>
                      </a:r>
                      <a:r>
                        <a:rPr lang="en-US" sz="1800" b="1" baseline="0" dirty="0" smtClean="0"/>
                        <a:t> (ii)</a:t>
                      </a:r>
                      <a:endParaRPr lang="en-US" sz="1800" b="1" dirty="0">
                        <a:solidFill>
                          <a:schemeClr val="tx1"/>
                        </a:solidFill>
                      </a:endParaRPr>
                    </a:p>
                  </a:txBody>
                  <a:tcPr marT="45700" marB="45700"/>
                </a:tc>
              </a:tr>
              <a:tr h="370681">
                <a:tc>
                  <a:txBody>
                    <a:bodyPr/>
                    <a:lstStyle/>
                    <a:p>
                      <a:r>
                        <a:rPr lang="en-US" sz="1800" b="1" dirty="0" smtClean="0">
                          <a:solidFill>
                            <a:schemeClr val="bg1"/>
                          </a:solidFill>
                        </a:rPr>
                        <a:t>belie</a:t>
                      </a:r>
                      <a:endParaRPr lang="en-US" sz="1800" b="1" dirty="0">
                        <a:solidFill>
                          <a:schemeClr val="bg1"/>
                        </a:solidFill>
                      </a:endParaRPr>
                    </a:p>
                  </a:txBody>
                  <a:tcPr marT="45700" marB="45700">
                    <a:solidFill>
                      <a:schemeClr val="tx1"/>
                    </a:solidFill>
                  </a:tcPr>
                </a:tc>
                <a:tc>
                  <a:txBody>
                    <a:bodyPr/>
                    <a:lstStyle/>
                    <a:p>
                      <a:r>
                        <a:rPr lang="en-US" sz="1800" dirty="0" smtClean="0"/>
                        <a:t>assuage</a:t>
                      </a:r>
                      <a:endParaRPr lang="en-US" sz="1800" dirty="0"/>
                    </a:p>
                  </a:txBody>
                  <a:tcPr marT="45700" marB="45700"/>
                </a:tc>
              </a:tr>
              <a:tr h="370681">
                <a:tc>
                  <a:txBody>
                    <a:bodyPr/>
                    <a:lstStyle/>
                    <a:p>
                      <a:r>
                        <a:rPr lang="en-US" sz="1800" dirty="0" smtClean="0"/>
                        <a:t>conform</a:t>
                      </a:r>
                      <a:endParaRPr lang="en-US" sz="1800" dirty="0"/>
                    </a:p>
                  </a:txBody>
                  <a:tcPr marT="45700" marB="45700"/>
                </a:tc>
                <a:tc>
                  <a:txBody>
                    <a:bodyPr/>
                    <a:lstStyle/>
                    <a:p>
                      <a:r>
                        <a:rPr lang="en-US" sz="1800" b="1" dirty="0" smtClean="0">
                          <a:solidFill>
                            <a:schemeClr val="bg1"/>
                          </a:solidFill>
                        </a:rPr>
                        <a:t>intimate</a:t>
                      </a:r>
                      <a:endParaRPr lang="en-US" sz="1800" b="1" dirty="0">
                        <a:solidFill>
                          <a:schemeClr val="bg1"/>
                        </a:solidFill>
                      </a:endParaRPr>
                    </a:p>
                  </a:txBody>
                  <a:tcPr marT="45700" marB="45700">
                    <a:solidFill>
                      <a:schemeClr val="tx1"/>
                    </a:solidFill>
                  </a:tcPr>
                </a:tc>
              </a:tr>
              <a:tr h="370681">
                <a:tc>
                  <a:txBody>
                    <a:bodyPr/>
                    <a:lstStyle/>
                    <a:p>
                      <a:r>
                        <a:rPr lang="en-US" sz="1800" dirty="0" smtClean="0"/>
                        <a:t>promote</a:t>
                      </a:r>
                      <a:endParaRPr lang="en-US" sz="1800" dirty="0"/>
                    </a:p>
                  </a:txBody>
                  <a:tcPr marT="45700" marB="45700"/>
                </a:tc>
                <a:tc>
                  <a:txBody>
                    <a:bodyPr/>
                    <a:lstStyle/>
                    <a:p>
                      <a:r>
                        <a:rPr lang="en-US" sz="1800" dirty="0" smtClean="0"/>
                        <a:t>rescind</a:t>
                      </a:r>
                      <a:endParaRPr lang="en-US" sz="1800" dirty="0"/>
                    </a:p>
                  </a:txBody>
                  <a:tcPr marT="45700" marB="45700"/>
                </a:tc>
              </a:tr>
            </a:tbl>
          </a:graphicData>
        </a:graphic>
      </p:graphicFrame>
    </p:spTree>
    <p:extLst>
      <p:ext uri="{BB962C8B-B14F-4D97-AF65-F5344CB8AC3E}">
        <p14:creationId xmlns:p14="http://schemas.microsoft.com/office/powerpoint/2010/main" val="3532840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143000"/>
          </a:xfrm>
        </p:spPr>
        <p:txBody>
          <a:bodyPr/>
          <a:lstStyle/>
          <a:p>
            <a:pPr algn="l"/>
            <a:r>
              <a:rPr lang="en-US" b="1" dirty="0" smtClean="0">
                <a:solidFill>
                  <a:schemeClr val="bg1"/>
                </a:solidFill>
              </a:rPr>
              <a:t>GRE CONTENT: Sentence Equivalence</a:t>
            </a:r>
            <a:endParaRPr lang="en-US" dirty="0" smtClean="0">
              <a:solidFill>
                <a:schemeClr val="bg1"/>
              </a:solidFill>
            </a:endParaRPr>
          </a:p>
        </p:txBody>
      </p:sp>
      <p:sp>
        <p:nvSpPr>
          <p:cNvPr id="4" name="Content Placeholder 3"/>
          <p:cNvSpPr>
            <a:spLocks noGrp="1"/>
          </p:cNvSpPr>
          <p:nvPr>
            <p:ph idx="1"/>
          </p:nvPr>
        </p:nvSpPr>
        <p:spPr>
          <a:xfrm>
            <a:off x="762000" y="1295400"/>
            <a:ext cx="7924800" cy="5105400"/>
          </a:xfrm>
        </p:spPr>
        <p:txBody>
          <a:bodyPr/>
          <a:lstStyle/>
          <a:p>
            <a:pPr>
              <a:buFont typeface="Times" pitchFamily="18" charset="0"/>
              <a:buNone/>
              <a:defRPr/>
            </a:pPr>
            <a:r>
              <a:rPr lang="en-US" dirty="0" smtClean="0"/>
              <a:t>	</a:t>
            </a:r>
            <a:r>
              <a:rPr lang="en-US" sz="2000" i="1" dirty="0" smtClean="0">
                <a:latin typeface="Times New Roman" pitchFamily="18" charset="0"/>
                <a:cs typeface="Times New Roman" pitchFamily="18" charset="0"/>
              </a:rPr>
              <a:t>Select the </a:t>
            </a:r>
            <a:r>
              <a:rPr lang="en-US" sz="2000" i="1" u="sng" dirty="0" smtClean="0">
                <a:latin typeface="Times New Roman" pitchFamily="18" charset="0"/>
                <a:cs typeface="Times New Roman" pitchFamily="18" charset="0"/>
              </a:rPr>
              <a:t>two</a:t>
            </a:r>
            <a:r>
              <a:rPr lang="en-US" sz="2000" i="1" dirty="0" smtClean="0">
                <a:latin typeface="Times New Roman" pitchFamily="18" charset="0"/>
                <a:cs typeface="Times New Roman" pitchFamily="18" charset="0"/>
              </a:rPr>
              <a:t> answer choices that, when used to complete the sentence, fit the meaning of the sentence as a whole </a:t>
            </a:r>
            <a:r>
              <a:rPr lang="en-US" sz="2000" i="1" u="sng" dirty="0" smtClean="0">
                <a:latin typeface="Times New Roman" pitchFamily="18" charset="0"/>
                <a:cs typeface="Times New Roman" pitchFamily="18" charset="0"/>
              </a:rPr>
              <a:t>and</a:t>
            </a:r>
            <a:r>
              <a:rPr lang="en-US" sz="2000" i="1" dirty="0" smtClean="0">
                <a:latin typeface="Times New Roman" pitchFamily="18" charset="0"/>
                <a:cs typeface="Times New Roman" pitchFamily="18" charset="0"/>
              </a:rPr>
              <a:t> produce completed sentences that are alike in meaning.</a:t>
            </a:r>
          </a:p>
          <a:p>
            <a:pPr>
              <a:buFont typeface="Times" pitchFamily="18" charset="0"/>
              <a:buNone/>
              <a:defRPr/>
            </a:pPr>
            <a:endParaRPr lang="en-US" sz="2000" i="1" dirty="0" smtClean="0">
              <a:latin typeface="Times New Roman" pitchFamily="18" charset="0"/>
              <a:cs typeface="Times New Roman" pitchFamily="18" charset="0"/>
            </a:endParaRPr>
          </a:p>
          <a:p>
            <a:pPr>
              <a:buFont typeface="Times" pitchFamily="18" charset="0"/>
              <a:buNone/>
              <a:defRPr/>
            </a:pPr>
            <a:r>
              <a:rPr lang="en-US" sz="1800" dirty="0" smtClean="0"/>
              <a:t>	The president of the company was shocked when he arrived at the quiet boardroom the day after the stock market crash; rather than exhibiting outrage, the members of the board were completely _________.</a:t>
            </a:r>
          </a:p>
          <a:p>
            <a:pPr marL="457200" indent="-457200">
              <a:buFont typeface="Times" pitchFamily="18" charset="0"/>
              <a:buNone/>
              <a:defRPr/>
            </a:pPr>
            <a:r>
              <a:rPr lang="en-US" sz="1800" dirty="0" smtClean="0"/>
              <a:t>	</a:t>
            </a:r>
          </a:p>
          <a:p>
            <a:pPr marL="457200" indent="-457200">
              <a:buFont typeface="Times" pitchFamily="18" charset="0"/>
              <a:buNone/>
              <a:defRPr/>
            </a:pPr>
            <a:r>
              <a:rPr lang="en-US" sz="1800" dirty="0"/>
              <a:t>	</a:t>
            </a:r>
            <a:r>
              <a:rPr lang="en-US" sz="1800" dirty="0" smtClean="0"/>
              <a:t>impassive</a:t>
            </a:r>
          </a:p>
          <a:p>
            <a:pPr marL="457200" indent="-457200">
              <a:buFont typeface="Times" pitchFamily="18" charset="0"/>
              <a:buNone/>
              <a:defRPr/>
            </a:pPr>
            <a:r>
              <a:rPr lang="en-US" sz="1800" dirty="0" smtClean="0"/>
              <a:t>	histrionic</a:t>
            </a:r>
          </a:p>
          <a:p>
            <a:pPr marL="457200" indent="-457200">
              <a:buFont typeface="Times" pitchFamily="18" charset="0"/>
              <a:buNone/>
              <a:defRPr/>
            </a:pPr>
            <a:r>
              <a:rPr lang="en-US" sz="1800" dirty="0" smtClean="0"/>
              <a:t>	stoic</a:t>
            </a:r>
          </a:p>
          <a:p>
            <a:pPr marL="457200" indent="-457200">
              <a:buFont typeface="Times" pitchFamily="18" charset="0"/>
              <a:buNone/>
              <a:defRPr/>
            </a:pPr>
            <a:r>
              <a:rPr lang="en-US" sz="1800" dirty="0" smtClean="0"/>
              <a:t>	impassioned</a:t>
            </a:r>
          </a:p>
          <a:p>
            <a:pPr marL="457200" indent="-457200">
              <a:buFont typeface="Times" pitchFamily="18" charset="0"/>
              <a:buNone/>
              <a:defRPr/>
            </a:pPr>
            <a:r>
              <a:rPr lang="en-US" sz="1800" dirty="0" smtClean="0"/>
              <a:t>	empathetic</a:t>
            </a:r>
          </a:p>
          <a:p>
            <a:pPr marL="457200" indent="-457200">
              <a:buFont typeface="Times" pitchFamily="18" charset="0"/>
              <a:buNone/>
              <a:defRPr/>
            </a:pPr>
            <a:r>
              <a:rPr lang="en-US" sz="1800" dirty="0" smtClean="0"/>
              <a:t>	fetid</a:t>
            </a:r>
          </a:p>
          <a:p>
            <a:pPr>
              <a:defRPr/>
            </a:pPr>
            <a:endParaRPr lang="en-US" dirty="0" smtClean="0"/>
          </a:p>
          <a:p>
            <a:pPr>
              <a:defRPr/>
            </a:pPr>
            <a:endParaRPr lang="en-US" dirty="0"/>
          </a:p>
        </p:txBody>
      </p:sp>
      <p:sp>
        <p:nvSpPr>
          <p:cNvPr id="30725" name="Rectangle 4"/>
          <p:cNvSpPr>
            <a:spLocks noChangeArrowheads="1"/>
          </p:cNvSpPr>
          <p:nvPr/>
        </p:nvSpPr>
        <p:spPr bwMode="auto">
          <a:xfrm>
            <a:off x="990600" y="4114800"/>
            <a:ext cx="152400" cy="152400"/>
          </a:xfrm>
          <a:prstGeom prst="rect">
            <a:avLst/>
          </a:prstGeom>
          <a:solidFill>
            <a:schemeClr val="bg1"/>
          </a:solidFill>
          <a:ln w="9525" algn="ctr">
            <a:solidFill>
              <a:schemeClr val="tx1"/>
            </a:solidFill>
            <a:round/>
            <a:headEnd/>
            <a:tailEnd/>
          </a:ln>
        </p:spPr>
        <p:txBody>
          <a:bodyPr/>
          <a:lstStyle/>
          <a:p>
            <a:endParaRPr lang="en-US"/>
          </a:p>
        </p:txBody>
      </p:sp>
      <p:sp>
        <p:nvSpPr>
          <p:cNvPr id="30726" name="Rectangle 5"/>
          <p:cNvSpPr>
            <a:spLocks noChangeArrowheads="1"/>
          </p:cNvSpPr>
          <p:nvPr/>
        </p:nvSpPr>
        <p:spPr bwMode="auto">
          <a:xfrm>
            <a:off x="990600" y="4495800"/>
            <a:ext cx="152400" cy="152400"/>
          </a:xfrm>
          <a:prstGeom prst="rect">
            <a:avLst/>
          </a:prstGeom>
          <a:solidFill>
            <a:schemeClr val="bg1"/>
          </a:solidFill>
          <a:ln w="9525" algn="ctr">
            <a:solidFill>
              <a:schemeClr val="tx1"/>
            </a:solidFill>
            <a:round/>
            <a:headEnd/>
            <a:tailEnd/>
          </a:ln>
        </p:spPr>
        <p:txBody>
          <a:bodyPr/>
          <a:lstStyle/>
          <a:p>
            <a:endParaRPr lang="en-US"/>
          </a:p>
        </p:txBody>
      </p:sp>
      <p:sp>
        <p:nvSpPr>
          <p:cNvPr id="30727" name="Rectangle 6"/>
          <p:cNvSpPr>
            <a:spLocks noChangeArrowheads="1"/>
          </p:cNvSpPr>
          <p:nvPr/>
        </p:nvSpPr>
        <p:spPr bwMode="auto">
          <a:xfrm>
            <a:off x="990600" y="4800600"/>
            <a:ext cx="152400" cy="152400"/>
          </a:xfrm>
          <a:prstGeom prst="rect">
            <a:avLst/>
          </a:prstGeom>
          <a:solidFill>
            <a:schemeClr val="bg1"/>
          </a:solidFill>
          <a:ln w="9525" algn="ctr">
            <a:solidFill>
              <a:schemeClr val="tx1"/>
            </a:solidFill>
            <a:round/>
            <a:headEnd/>
            <a:tailEnd/>
          </a:ln>
        </p:spPr>
        <p:txBody>
          <a:bodyPr/>
          <a:lstStyle/>
          <a:p>
            <a:endParaRPr lang="en-US"/>
          </a:p>
        </p:txBody>
      </p:sp>
      <p:sp>
        <p:nvSpPr>
          <p:cNvPr id="30728" name="Rectangle 7"/>
          <p:cNvSpPr>
            <a:spLocks noChangeArrowheads="1"/>
          </p:cNvSpPr>
          <p:nvPr/>
        </p:nvSpPr>
        <p:spPr bwMode="auto">
          <a:xfrm>
            <a:off x="990600" y="5105400"/>
            <a:ext cx="152400" cy="152400"/>
          </a:xfrm>
          <a:prstGeom prst="rect">
            <a:avLst/>
          </a:prstGeom>
          <a:solidFill>
            <a:schemeClr val="bg1"/>
          </a:solidFill>
          <a:ln w="9525" algn="ctr">
            <a:solidFill>
              <a:schemeClr val="tx1"/>
            </a:solidFill>
            <a:round/>
            <a:headEnd/>
            <a:tailEnd/>
          </a:ln>
        </p:spPr>
        <p:txBody>
          <a:bodyPr/>
          <a:lstStyle/>
          <a:p>
            <a:endParaRPr lang="en-US"/>
          </a:p>
        </p:txBody>
      </p:sp>
      <p:sp>
        <p:nvSpPr>
          <p:cNvPr id="30729" name="Rectangle 8"/>
          <p:cNvSpPr>
            <a:spLocks noChangeArrowheads="1"/>
          </p:cNvSpPr>
          <p:nvPr/>
        </p:nvSpPr>
        <p:spPr bwMode="auto">
          <a:xfrm>
            <a:off x="990600" y="5410200"/>
            <a:ext cx="152400" cy="152400"/>
          </a:xfrm>
          <a:prstGeom prst="rect">
            <a:avLst/>
          </a:prstGeom>
          <a:solidFill>
            <a:schemeClr val="bg1"/>
          </a:solidFill>
          <a:ln w="9525" algn="ctr">
            <a:solidFill>
              <a:schemeClr val="tx1"/>
            </a:solidFill>
            <a:round/>
            <a:headEnd/>
            <a:tailEnd/>
          </a:ln>
        </p:spPr>
        <p:txBody>
          <a:bodyPr/>
          <a:lstStyle/>
          <a:p>
            <a:endParaRPr lang="en-US"/>
          </a:p>
        </p:txBody>
      </p:sp>
      <p:sp>
        <p:nvSpPr>
          <p:cNvPr id="30730" name="Rectangle 9"/>
          <p:cNvSpPr>
            <a:spLocks noChangeArrowheads="1"/>
          </p:cNvSpPr>
          <p:nvPr/>
        </p:nvSpPr>
        <p:spPr bwMode="auto">
          <a:xfrm>
            <a:off x="990600" y="5791200"/>
            <a:ext cx="152400" cy="152400"/>
          </a:xfrm>
          <a:prstGeom prst="rect">
            <a:avLst/>
          </a:prstGeom>
          <a:solidFill>
            <a:schemeClr val="bg1"/>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3083331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1295400"/>
            <a:ext cx="7924800" cy="4683125"/>
          </a:xfrm>
        </p:spPr>
        <p:txBody>
          <a:bodyPr/>
          <a:lstStyle/>
          <a:p>
            <a:pPr>
              <a:buFont typeface="Times" pitchFamily="18" charset="0"/>
              <a:buNone/>
              <a:defRPr/>
            </a:pPr>
            <a:r>
              <a:rPr lang="en-US" dirty="0" smtClean="0"/>
              <a:t>	</a:t>
            </a:r>
            <a:r>
              <a:rPr lang="en-US" sz="2000" i="1" dirty="0" smtClean="0">
                <a:latin typeface="Times New Roman" pitchFamily="18" charset="0"/>
                <a:cs typeface="Times New Roman" pitchFamily="18" charset="0"/>
              </a:rPr>
              <a:t>Select the </a:t>
            </a:r>
            <a:r>
              <a:rPr lang="en-US" sz="2000" i="1" u="sng" dirty="0" smtClean="0">
                <a:latin typeface="Times New Roman" pitchFamily="18" charset="0"/>
                <a:cs typeface="Times New Roman" pitchFamily="18" charset="0"/>
              </a:rPr>
              <a:t>two</a:t>
            </a:r>
            <a:r>
              <a:rPr lang="en-US" sz="2000" i="1" dirty="0" smtClean="0">
                <a:latin typeface="Times New Roman" pitchFamily="18" charset="0"/>
                <a:cs typeface="Times New Roman" pitchFamily="18" charset="0"/>
              </a:rPr>
              <a:t> answer choices that, when used to complete the sentence, fit the meaning of the sentence as a whole </a:t>
            </a:r>
            <a:r>
              <a:rPr lang="en-US" sz="2000" i="1" u="sng" dirty="0" smtClean="0">
                <a:latin typeface="Times New Roman" pitchFamily="18" charset="0"/>
                <a:cs typeface="Times New Roman" pitchFamily="18" charset="0"/>
              </a:rPr>
              <a:t>and</a:t>
            </a:r>
            <a:r>
              <a:rPr lang="en-US" sz="2000" i="1" dirty="0" smtClean="0">
                <a:latin typeface="Times New Roman" pitchFamily="18" charset="0"/>
                <a:cs typeface="Times New Roman" pitchFamily="18" charset="0"/>
              </a:rPr>
              <a:t> produce completed sentences that are alike in meaning.</a:t>
            </a:r>
          </a:p>
          <a:p>
            <a:pPr>
              <a:buFont typeface="Times" pitchFamily="18" charset="0"/>
              <a:buNone/>
              <a:defRPr/>
            </a:pPr>
            <a:endParaRPr lang="en-US" sz="2000" i="1" dirty="0" smtClean="0">
              <a:latin typeface="Times New Roman" pitchFamily="18" charset="0"/>
              <a:cs typeface="Times New Roman" pitchFamily="18" charset="0"/>
            </a:endParaRPr>
          </a:p>
          <a:p>
            <a:pPr>
              <a:buFont typeface="Times" pitchFamily="18" charset="0"/>
              <a:buNone/>
              <a:defRPr/>
            </a:pPr>
            <a:r>
              <a:rPr lang="en-US" sz="1800" dirty="0" smtClean="0"/>
              <a:t>	The president of the company was shocked when he arrived at the quiet boardroom the day after the stock market crash; rather than exhibiting outrage, the members of the board were completely _________.</a:t>
            </a:r>
          </a:p>
          <a:p>
            <a:pPr marL="457200" indent="-457200">
              <a:buFont typeface="Times" pitchFamily="18" charset="0"/>
              <a:buNone/>
              <a:defRPr/>
            </a:pPr>
            <a:r>
              <a:rPr lang="en-US" sz="1800" dirty="0" smtClean="0"/>
              <a:t>	impassive</a:t>
            </a:r>
          </a:p>
          <a:p>
            <a:pPr marL="457200" indent="-457200">
              <a:buFont typeface="Times" pitchFamily="18" charset="0"/>
              <a:buNone/>
              <a:defRPr/>
            </a:pPr>
            <a:r>
              <a:rPr lang="en-US" sz="1800" dirty="0" smtClean="0"/>
              <a:t>	histrionic</a:t>
            </a:r>
          </a:p>
          <a:p>
            <a:pPr marL="457200" indent="-457200">
              <a:buFont typeface="Times" pitchFamily="18" charset="0"/>
              <a:buNone/>
              <a:defRPr/>
            </a:pPr>
            <a:r>
              <a:rPr lang="en-US" sz="1800" dirty="0" smtClean="0"/>
              <a:t>	stoic</a:t>
            </a:r>
          </a:p>
          <a:p>
            <a:pPr marL="457200" indent="-457200">
              <a:buFont typeface="Times" pitchFamily="18" charset="0"/>
              <a:buNone/>
              <a:defRPr/>
            </a:pPr>
            <a:r>
              <a:rPr lang="en-US" sz="1800" dirty="0" smtClean="0"/>
              <a:t>	impassioned</a:t>
            </a:r>
          </a:p>
          <a:p>
            <a:pPr marL="457200" indent="-457200">
              <a:buFont typeface="Times" pitchFamily="18" charset="0"/>
              <a:buNone/>
              <a:defRPr/>
            </a:pPr>
            <a:r>
              <a:rPr lang="en-US" sz="1800" dirty="0" smtClean="0"/>
              <a:t>	empathetic</a:t>
            </a:r>
          </a:p>
          <a:p>
            <a:pPr marL="457200" indent="-457200">
              <a:buFont typeface="Times" pitchFamily="18" charset="0"/>
              <a:buNone/>
              <a:defRPr/>
            </a:pPr>
            <a:r>
              <a:rPr lang="en-US" sz="1800" dirty="0" smtClean="0"/>
              <a:t>	fetid</a:t>
            </a:r>
          </a:p>
          <a:p>
            <a:pPr>
              <a:defRPr/>
            </a:pPr>
            <a:endParaRPr lang="en-US" dirty="0" smtClean="0"/>
          </a:p>
          <a:p>
            <a:pPr>
              <a:defRPr/>
            </a:pPr>
            <a:endParaRPr lang="en-US" dirty="0"/>
          </a:p>
        </p:txBody>
      </p:sp>
      <p:sp>
        <p:nvSpPr>
          <p:cNvPr id="30726" name="Rectangle 5"/>
          <p:cNvSpPr>
            <a:spLocks noChangeArrowheads="1"/>
          </p:cNvSpPr>
          <p:nvPr/>
        </p:nvSpPr>
        <p:spPr bwMode="auto">
          <a:xfrm>
            <a:off x="990600" y="4191000"/>
            <a:ext cx="152400" cy="152400"/>
          </a:xfrm>
          <a:prstGeom prst="rect">
            <a:avLst/>
          </a:prstGeom>
          <a:solidFill>
            <a:schemeClr val="bg1"/>
          </a:solidFill>
          <a:ln w="9525" algn="ctr">
            <a:solidFill>
              <a:schemeClr val="tx1"/>
            </a:solidFill>
            <a:round/>
            <a:headEnd/>
            <a:tailEnd/>
          </a:ln>
        </p:spPr>
        <p:txBody>
          <a:bodyPr/>
          <a:lstStyle/>
          <a:p>
            <a:endParaRPr lang="en-US"/>
          </a:p>
        </p:txBody>
      </p:sp>
      <p:sp>
        <p:nvSpPr>
          <p:cNvPr id="30728" name="Rectangle 7"/>
          <p:cNvSpPr>
            <a:spLocks noChangeArrowheads="1"/>
          </p:cNvSpPr>
          <p:nvPr/>
        </p:nvSpPr>
        <p:spPr bwMode="auto">
          <a:xfrm>
            <a:off x="990600" y="4800600"/>
            <a:ext cx="152400" cy="152400"/>
          </a:xfrm>
          <a:prstGeom prst="rect">
            <a:avLst/>
          </a:prstGeom>
          <a:solidFill>
            <a:schemeClr val="bg1"/>
          </a:solidFill>
          <a:ln w="9525" algn="ctr">
            <a:solidFill>
              <a:schemeClr val="tx1"/>
            </a:solidFill>
            <a:round/>
            <a:headEnd/>
            <a:tailEnd/>
          </a:ln>
        </p:spPr>
        <p:txBody>
          <a:bodyPr/>
          <a:lstStyle/>
          <a:p>
            <a:endParaRPr lang="en-US"/>
          </a:p>
        </p:txBody>
      </p:sp>
      <p:sp>
        <p:nvSpPr>
          <p:cNvPr id="30729" name="Rectangle 8"/>
          <p:cNvSpPr>
            <a:spLocks noChangeArrowheads="1"/>
          </p:cNvSpPr>
          <p:nvPr/>
        </p:nvSpPr>
        <p:spPr bwMode="auto">
          <a:xfrm>
            <a:off x="990600" y="5181600"/>
            <a:ext cx="152400" cy="152400"/>
          </a:xfrm>
          <a:prstGeom prst="rect">
            <a:avLst/>
          </a:prstGeom>
          <a:solidFill>
            <a:schemeClr val="bg1"/>
          </a:solidFill>
          <a:ln w="9525" algn="ctr">
            <a:solidFill>
              <a:schemeClr val="tx1"/>
            </a:solidFill>
            <a:round/>
            <a:headEnd/>
            <a:tailEnd/>
          </a:ln>
        </p:spPr>
        <p:txBody>
          <a:bodyPr/>
          <a:lstStyle/>
          <a:p>
            <a:endParaRPr lang="en-US"/>
          </a:p>
        </p:txBody>
      </p:sp>
      <p:sp>
        <p:nvSpPr>
          <p:cNvPr id="30730" name="Rectangle 9"/>
          <p:cNvSpPr>
            <a:spLocks noChangeArrowheads="1"/>
          </p:cNvSpPr>
          <p:nvPr/>
        </p:nvSpPr>
        <p:spPr bwMode="auto">
          <a:xfrm>
            <a:off x="990600" y="5486400"/>
            <a:ext cx="152400" cy="152400"/>
          </a:xfrm>
          <a:prstGeom prst="rect">
            <a:avLst/>
          </a:prstGeom>
          <a:solidFill>
            <a:schemeClr val="bg1"/>
          </a:solidFill>
          <a:ln w="9525" algn="ctr">
            <a:solidFill>
              <a:schemeClr val="tx1"/>
            </a:solidFill>
            <a:round/>
            <a:headEnd/>
            <a:tailEnd/>
          </a:ln>
        </p:spPr>
        <p:txBody>
          <a:bodyPr/>
          <a:lstStyle/>
          <a:p>
            <a:endParaRPr lang="en-US"/>
          </a:p>
        </p:txBody>
      </p:sp>
      <p:sp>
        <p:nvSpPr>
          <p:cNvPr id="11" name="Rectangle 4"/>
          <p:cNvSpPr>
            <a:spLocks noChangeArrowheads="1"/>
          </p:cNvSpPr>
          <p:nvPr/>
        </p:nvSpPr>
        <p:spPr bwMode="auto">
          <a:xfrm>
            <a:off x="990600" y="3810000"/>
            <a:ext cx="152400" cy="152400"/>
          </a:xfrm>
          <a:prstGeom prst="rect">
            <a:avLst/>
          </a:prstGeom>
          <a:solidFill>
            <a:schemeClr val="tx1"/>
          </a:solidFill>
          <a:ln w="9525" algn="ctr">
            <a:solidFill>
              <a:schemeClr val="tx1"/>
            </a:solidFill>
            <a:round/>
            <a:headEnd/>
            <a:tailEnd/>
          </a:ln>
        </p:spPr>
        <p:txBody>
          <a:bodyPr/>
          <a:lstStyle/>
          <a:p>
            <a:endParaRPr lang="en-US"/>
          </a:p>
        </p:txBody>
      </p:sp>
      <p:sp>
        <p:nvSpPr>
          <p:cNvPr id="12" name="Rectangle 4"/>
          <p:cNvSpPr>
            <a:spLocks noChangeArrowheads="1"/>
          </p:cNvSpPr>
          <p:nvPr/>
        </p:nvSpPr>
        <p:spPr bwMode="auto">
          <a:xfrm>
            <a:off x="990600" y="4495800"/>
            <a:ext cx="152400" cy="152400"/>
          </a:xfrm>
          <a:prstGeom prst="rect">
            <a:avLst/>
          </a:prstGeom>
          <a:solidFill>
            <a:schemeClr val="tx1"/>
          </a:solidFill>
          <a:ln w="9525" algn="ctr">
            <a:solidFill>
              <a:schemeClr val="tx1"/>
            </a:solidFill>
            <a:round/>
            <a:headEnd/>
            <a:tailEnd/>
          </a:ln>
        </p:spPr>
        <p:txBody>
          <a:bodyPr/>
          <a:lstStyle/>
          <a:p>
            <a:endParaRPr lang="en-US"/>
          </a:p>
        </p:txBody>
      </p:sp>
      <p:sp>
        <p:nvSpPr>
          <p:cNvPr id="13" name="Title 1"/>
          <p:cNvSpPr>
            <a:spLocks noGrp="1"/>
          </p:cNvSpPr>
          <p:nvPr>
            <p:ph type="title"/>
          </p:nvPr>
        </p:nvSpPr>
        <p:spPr>
          <a:xfrm>
            <a:off x="0" y="0"/>
            <a:ext cx="9144000" cy="1143000"/>
          </a:xfrm>
        </p:spPr>
        <p:txBody>
          <a:bodyPr/>
          <a:lstStyle/>
          <a:p>
            <a:pPr algn="l"/>
            <a:r>
              <a:rPr lang="en-US" b="1" dirty="0" smtClean="0">
                <a:solidFill>
                  <a:schemeClr val="bg1"/>
                </a:solidFill>
              </a:rPr>
              <a:t>GRE CONTENT: Sentence Equivalence</a:t>
            </a:r>
            <a:endParaRPr lang="en-US" dirty="0" smtClean="0">
              <a:solidFill>
                <a:schemeClr val="bg1"/>
              </a:solidFill>
            </a:endParaRPr>
          </a:p>
        </p:txBody>
      </p:sp>
    </p:spTree>
    <p:extLst>
      <p:ext uri="{BB962C8B-B14F-4D97-AF65-F5344CB8AC3E}">
        <p14:creationId xmlns:p14="http://schemas.microsoft.com/office/powerpoint/2010/main" val="4011151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990600" y="1143000"/>
            <a:ext cx="693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dirty="0"/>
              <a:t>Today, </a:t>
            </a:r>
            <a:r>
              <a:rPr lang="en-US" sz="2400" b="1" dirty="0" smtClean="0"/>
              <a:t>250+ </a:t>
            </a:r>
            <a:r>
              <a:rPr lang="en-US" sz="2400" b="1" dirty="0"/>
              <a:t>Business schools, including 7 of the top 10 globally, will accept either a GMAT or a GRE score for admissions purposes.</a:t>
            </a:r>
          </a:p>
        </p:txBody>
      </p:sp>
      <p:sp>
        <p:nvSpPr>
          <p:cNvPr id="21506" name="Rectangle 4"/>
          <p:cNvSpPr>
            <a:spLocks noChangeArrowheads="1"/>
          </p:cNvSpPr>
          <p:nvPr/>
        </p:nvSpPr>
        <p:spPr bwMode="auto">
          <a:xfrm>
            <a:off x="685800" y="2438400"/>
            <a:ext cx="7467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u="sng"/>
              <a:t>Paradigm Shift</a:t>
            </a:r>
          </a:p>
          <a:p>
            <a:r>
              <a:rPr lang="en-US"/>
              <a:t>In the past few years, Business Schools have lessened their traditional practice of requiring applicants with 2-3 years work experience.  As a result, undergraduates are now attending business school directly out of college.</a:t>
            </a:r>
          </a:p>
          <a:p>
            <a:endParaRPr lang="en-US"/>
          </a:p>
          <a:p>
            <a:endParaRPr lang="en-US"/>
          </a:p>
          <a:p>
            <a:r>
              <a:rPr lang="en-US"/>
              <a:t>Business Schools are looking for more diverse candidates; those who have degrees in architecture, engineering, psychology and education.  These candidates tend to take the GRE while in college in the event they decide to attend graduate school.</a:t>
            </a:r>
          </a:p>
          <a:p>
            <a:endParaRPr lang="en-US"/>
          </a:p>
          <a:p>
            <a:endParaRPr lang="en-US">
              <a:latin typeface="Garamond" pitchFamily="18" charset="0"/>
            </a:endParaRPr>
          </a:p>
          <a:p>
            <a:endParaRPr lang="en-US">
              <a:latin typeface="Garamond" pitchFamily="18" charset="0"/>
            </a:endParaRPr>
          </a:p>
          <a:p>
            <a:endParaRPr lang="en-US">
              <a:latin typeface="Garamond" pitchFamily="18" charset="0"/>
            </a:endParaRPr>
          </a:p>
          <a:p>
            <a:endParaRPr lang="en-US">
              <a:latin typeface="Garamond" pitchFamily="18" charset="0"/>
            </a:endParaRPr>
          </a:p>
          <a:p>
            <a:endParaRPr lang="en-US">
              <a:latin typeface="Garamond" pitchFamily="18" charset="0"/>
            </a:endParaRPr>
          </a:p>
        </p:txBody>
      </p:sp>
      <p:sp>
        <p:nvSpPr>
          <p:cNvPr id="4" name="Title 1"/>
          <p:cNvSpPr txBox="1">
            <a:spLocks/>
          </p:cNvSpPr>
          <p:nvPr/>
        </p:nvSpPr>
        <p:spPr>
          <a:xfrm>
            <a:off x="0" y="152400"/>
            <a:ext cx="91440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rPr>
              <a:t>GMAT v GRE</a:t>
            </a:r>
            <a:endParaRPr lang="en-US" dirty="0" smtClean="0">
              <a:solidFill>
                <a:schemeClr val="bg1"/>
              </a:solidFill>
            </a:endParaRPr>
          </a:p>
        </p:txBody>
      </p:sp>
    </p:spTree>
    <p:extLst>
      <p:ext uri="{BB962C8B-B14F-4D97-AF65-F5344CB8AC3E}">
        <p14:creationId xmlns:p14="http://schemas.microsoft.com/office/powerpoint/2010/main" val="515385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1066800" y="3048000"/>
            <a:ext cx="6781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a:t>Take the GMAT if you are applying to at least one school that accepts the GMAT only.</a:t>
            </a:r>
          </a:p>
          <a:p>
            <a:endParaRPr lang="en-US" sz="2400" b="1"/>
          </a:p>
          <a:p>
            <a:endParaRPr lang="en-US" sz="2400" b="1"/>
          </a:p>
          <a:p>
            <a:endParaRPr lang="en-US" sz="2400" b="1"/>
          </a:p>
        </p:txBody>
      </p:sp>
      <p:sp>
        <p:nvSpPr>
          <p:cNvPr id="25602" name="TextBox 3"/>
          <p:cNvSpPr txBox="1">
            <a:spLocks noChangeArrowheads="1"/>
          </p:cNvSpPr>
          <p:nvPr/>
        </p:nvSpPr>
        <p:spPr bwMode="auto">
          <a:xfrm>
            <a:off x="1066800" y="4267200"/>
            <a:ext cx="67818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dirty="0"/>
              <a:t>Take the GRE if you are applying to a range of business and non-business programs.</a:t>
            </a:r>
          </a:p>
          <a:p>
            <a:pPr algn="ctr"/>
            <a:endParaRPr lang="en-US" sz="2400" b="1" dirty="0">
              <a:latin typeface="Garamond" pitchFamily="18" charset="0"/>
            </a:endParaRPr>
          </a:p>
          <a:p>
            <a:endParaRPr lang="en-US" sz="2400" b="1" dirty="0">
              <a:latin typeface="Garamond" pitchFamily="18" charset="0"/>
            </a:endParaRPr>
          </a:p>
          <a:p>
            <a:endParaRPr lang="en-US" sz="2400" b="1" dirty="0">
              <a:latin typeface="Garamond" pitchFamily="18" charset="0"/>
            </a:endParaRPr>
          </a:p>
          <a:p>
            <a:endParaRPr lang="en-US" b="1" dirty="0">
              <a:latin typeface="Garamond" pitchFamily="18" charset="0"/>
            </a:endParaRPr>
          </a:p>
        </p:txBody>
      </p:sp>
      <p:sp>
        <p:nvSpPr>
          <p:cNvPr id="25603" name="TextBox 1"/>
          <p:cNvSpPr txBox="1">
            <a:spLocks noChangeArrowheads="1"/>
          </p:cNvSpPr>
          <p:nvPr/>
        </p:nvSpPr>
        <p:spPr bwMode="auto">
          <a:xfrm>
            <a:off x="1524000" y="1574800"/>
            <a:ext cx="61102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6000">
                <a:latin typeface="Arial Black" pitchFamily="34" charset="0"/>
              </a:rPr>
              <a:t>GRE VS GMAT</a:t>
            </a:r>
          </a:p>
        </p:txBody>
      </p:sp>
      <p:sp>
        <p:nvSpPr>
          <p:cNvPr id="25604" name="TextBox 2"/>
          <p:cNvSpPr txBox="1">
            <a:spLocks noChangeArrowheads="1"/>
          </p:cNvSpPr>
          <p:nvPr/>
        </p:nvSpPr>
        <p:spPr bwMode="auto">
          <a:xfrm>
            <a:off x="3124200" y="12192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a:t>YOU HAVE A CHOICE.</a:t>
            </a:r>
          </a:p>
        </p:txBody>
      </p:sp>
      <p:sp>
        <p:nvSpPr>
          <p:cNvPr id="6" name="Title 1"/>
          <p:cNvSpPr txBox="1">
            <a:spLocks/>
          </p:cNvSpPr>
          <p:nvPr/>
        </p:nvSpPr>
        <p:spPr>
          <a:xfrm>
            <a:off x="0" y="152400"/>
            <a:ext cx="91440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rPr>
              <a:t>GMAT v GRE</a:t>
            </a:r>
            <a:endParaRPr lang="en-US" dirty="0" smtClean="0">
              <a:solidFill>
                <a:schemeClr val="bg1"/>
              </a:solidFill>
            </a:endParaRPr>
          </a:p>
        </p:txBody>
      </p:sp>
    </p:spTree>
    <p:extLst>
      <p:ext uri="{BB962C8B-B14F-4D97-AF65-F5344CB8AC3E}">
        <p14:creationId xmlns:p14="http://schemas.microsoft.com/office/powerpoint/2010/main" val="761713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3" name="Rectangle 2"/>
          <p:cNvSpPr>
            <a:spLocks noGrp="1" noChangeArrowheads="1"/>
          </p:cNvSpPr>
          <p:nvPr>
            <p:ph type="title" idx="4294967295"/>
          </p:nvPr>
        </p:nvSpPr>
        <p:spPr>
          <a:xfrm>
            <a:off x="0" y="0"/>
            <a:ext cx="8229600" cy="1143000"/>
          </a:xfrm>
        </p:spPr>
        <p:txBody>
          <a:bodyPr/>
          <a:lstStyle/>
          <a:p>
            <a:pPr algn="l"/>
            <a:r>
              <a:rPr lang="en-US" b="1" dirty="0">
                <a:solidFill>
                  <a:schemeClr val="bg1"/>
                </a:solidFill>
                <a:latin typeface="Arial" charset="0"/>
              </a:rPr>
              <a:t>Structure of the MCAT</a:t>
            </a:r>
          </a:p>
        </p:txBody>
      </p:sp>
      <p:graphicFrame>
        <p:nvGraphicFramePr>
          <p:cNvPr id="593924" name="Group 4"/>
          <p:cNvGraphicFramePr>
            <a:graphicFrameLocks noGrp="1"/>
          </p:cNvGraphicFramePr>
          <p:nvPr/>
        </p:nvGraphicFramePr>
        <p:xfrm>
          <a:off x="533400" y="1371600"/>
          <a:ext cx="8077200" cy="4389120"/>
        </p:xfrm>
        <a:graphic>
          <a:graphicData uri="http://schemas.openxmlformats.org/drawingml/2006/table">
            <a:tbl>
              <a:tblPr/>
              <a:tblGrid>
                <a:gridCol w="2692400"/>
                <a:gridCol w="2692400"/>
                <a:gridCol w="2692400"/>
              </a:tblGrid>
              <a:tr h="304800">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800" b="1" i="0" u="none" strike="noStrike" cap="none" normalizeH="0" baseline="0" smtClean="0">
                          <a:ln>
                            <a:noFill/>
                          </a:ln>
                          <a:solidFill>
                            <a:schemeClr val="tx1"/>
                          </a:solidFill>
                          <a:effectLst/>
                          <a:latin typeface="Arial" charset="0"/>
                        </a:rPr>
                        <a:t>Test Sections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800" b="1" i="0" u="none" strike="noStrike" cap="none" normalizeH="0" baseline="0" smtClean="0">
                          <a:ln>
                            <a:noFill/>
                          </a:ln>
                          <a:solidFill>
                            <a:schemeClr val="tx1"/>
                          </a:solidFill>
                          <a:effectLst/>
                          <a:latin typeface="Arial" charset="0"/>
                        </a:rPr>
                        <a:t>Questions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800" b="1" i="0" u="none" strike="noStrike" cap="none" normalizeH="0" baseline="0" smtClean="0">
                          <a:ln>
                            <a:noFill/>
                          </a:ln>
                          <a:solidFill>
                            <a:schemeClr val="tx1"/>
                          </a:solidFill>
                          <a:effectLst/>
                          <a:latin typeface="Arial" charset="0"/>
                        </a:rPr>
                        <a:t>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12738">
                <a:tc>
                  <a:txBody>
                    <a:bodyPr/>
                    <a:lstStyle/>
                    <a:p>
                      <a:pPr marL="0" marR="0" lvl="0" indent="0" algn="r"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Tutorial (optional)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5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Physical Sciences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70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r"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Break (optional)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10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Verbal Reasoning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60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r"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Break (optional)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10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Writing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2 essays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60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r"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Break (optional)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10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Biological Sciences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70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r"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Survey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5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Total Content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4 hours, 20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Total Test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4 hours, 50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Total Appointment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BD0D16"/>
                        </a:buClr>
                        <a:buSzPct val="70000"/>
                        <a:buFont typeface="Times" pitchFamily="18" charset="0"/>
                        <a:buNone/>
                        <a:tabLst/>
                      </a:pPr>
                      <a:r>
                        <a:rPr kumimoji="0" lang="en-US" sz="1600" b="0" i="0" u="none" strike="noStrike" cap="none" normalizeH="0" baseline="0" smtClean="0">
                          <a:ln>
                            <a:noFill/>
                          </a:ln>
                          <a:solidFill>
                            <a:schemeClr val="tx1"/>
                          </a:solidFill>
                          <a:effectLst/>
                          <a:latin typeface="Arial" charset="0"/>
                        </a:rPr>
                        <a:t>5 hours, 30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40736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1066800" y="1600200"/>
            <a:ext cx="6781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b="1" dirty="0" smtClean="0">
                <a:latin typeface="Arial" pitchFamily="34" charset="0"/>
                <a:cs typeface="Arial" pitchFamily="34" charset="0"/>
              </a:rPr>
              <a:t>School Test Preference</a:t>
            </a:r>
          </a:p>
          <a:p>
            <a:pPr algn="ctr"/>
            <a:endParaRPr lang="en-US" sz="3600" b="1" dirty="0" smtClean="0">
              <a:latin typeface="Arial" pitchFamily="34" charset="0"/>
              <a:cs typeface="Arial" pitchFamily="34" charset="0"/>
            </a:endParaRPr>
          </a:p>
          <a:p>
            <a:pPr algn="ctr"/>
            <a:endParaRPr lang="en-US" sz="3600" b="1" dirty="0">
              <a:latin typeface="Arial" pitchFamily="34" charset="0"/>
              <a:cs typeface="Arial" pitchFamily="34" charset="0"/>
            </a:endParaRPr>
          </a:p>
          <a:p>
            <a:pPr algn="ctr"/>
            <a:r>
              <a:rPr lang="en-US" sz="3600" b="1" dirty="0" smtClean="0">
                <a:latin typeface="Arial" pitchFamily="34" charset="0"/>
                <a:cs typeface="Arial" pitchFamily="34" charset="0"/>
              </a:rPr>
              <a:t>Banking </a:t>
            </a:r>
            <a:r>
              <a:rPr lang="en-US" sz="3600" b="1" dirty="0">
                <a:latin typeface="Arial" pitchFamily="34" charset="0"/>
                <a:cs typeface="Arial" pitchFamily="34" charset="0"/>
              </a:rPr>
              <a:t>Your Scores</a:t>
            </a:r>
          </a:p>
          <a:p>
            <a:pPr algn="ctr"/>
            <a:endParaRPr lang="en-US" sz="3600" b="1" dirty="0"/>
          </a:p>
          <a:p>
            <a:endParaRPr lang="en-US" sz="2400" b="1" dirty="0"/>
          </a:p>
          <a:p>
            <a:endParaRPr lang="en-US" sz="2400" b="1" dirty="0"/>
          </a:p>
          <a:p>
            <a:endParaRPr lang="en-US" sz="2400" b="1" dirty="0"/>
          </a:p>
        </p:txBody>
      </p:sp>
      <p:sp>
        <p:nvSpPr>
          <p:cNvPr id="6" name="Title 1"/>
          <p:cNvSpPr txBox="1">
            <a:spLocks/>
          </p:cNvSpPr>
          <p:nvPr/>
        </p:nvSpPr>
        <p:spPr>
          <a:xfrm>
            <a:off x="0" y="152400"/>
            <a:ext cx="91440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rPr>
              <a:t>Take It To The Bank</a:t>
            </a:r>
            <a:endParaRPr lang="en-US" dirty="0" smtClean="0">
              <a:solidFill>
                <a:schemeClr val="bg1"/>
              </a:solidFill>
            </a:endParaRPr>
          </a:p>
        </p:txBody>
      </p:sp>
    </p:spTree>
    <p:extLst>
      <p:ext uri="{BB962C8B-B14F-4D97-AF65-F5344CB8AC3E}">
        <p14:creationId xmlns:p14="http://schemas.microsoft.com/office/powerpoint/2010/main" val="3099290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eaLnBrk="1" fontAlgn="auto" hangingPunct="1">
              <a:spcAft>
                <a:spcPts val="0"/>
              </a:spcAft>
              <a:defRPr/>
            </a:pPr>
            <a:r>
              <a:rPr lang="en-US" b="1" dirty="0" smtClean="0">
                <a:solidFill>
                  <a:schemeClr val="bg1"/>
                </a:solidFill>
                <a:latin typeface="Arial" pitchFamily="34" charset="0"/>
                <a:cs typeface="Arial" pitchFamily="34" charset="0"/>
              </a:rPr>
              <a:t>Word Association</a:t>
            </a:r>
            <a:endParaRPr lang="en-US" b="1" dirty="0">
              <a:solidFill>
                <a:schemeClr val="bg1"/>
              </a:solidFill>
              <a:latin typeface="Arial" pitchFamily="34" charset="0"/>
              <a:cs typeface="Arial" pitchFamily="34" charset="0"/>
            </a:endParaRPr>
          </a:p>
        </p:txBody>
      </p:sp>
      <p:sp>
        <p:nvSpPr>
          <p:cNvPr id="19458" name="Content Placeholder 2"/>
          <p:cNvSpPr>
            <a:spLocks noGrp="1"/>
          </p:cNvSpPr>
          <p:nvPr>
            <p:ph idx="1"/>
          </p:nvPr>
        </p:nvSpPr>
        <p:spPr/>
        <p:txBody>
          <a:bodyPr>
            <a:normAutofit/>
          </a:bodyPr>
          <a:lstStyle/>
          <a:p>
            <a:pPr marL="0" indent="0" algn="ctr" eaLnBrk="1" hangingPunct="1">
              <a:buNone/>
              <a:defRPr/>
            </a:pPr>
            <a:r>
              <a:rPr lang="en-US" sz="7200" dirty="0" smtClean="0"/>
              <a:t>Peanut Butter</a:t>
            </a:r>
          </a:p>
        </p:txBody>
      </p:sp>
    </p:spTree>
    <p:extLst>
      <p:ext uri="{BB962C8B-B14F-4D97-AF65-F5344CB8AC3E}">
        <p14:creationId xmlns:p14="http://schemas.microsoft.com/office/powerpoint/2010/main" val="340031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1000"/>
                                        <p:tgtEl>
                                          <p:spTgt spid="19458">
                                            <p:txEl>
                                              <p:pRg st="0" end="0"/>
                                            </p:txEl>
                                          </p:spTgt>
                                        </p:tgtEl>
                                      </p:cBhvr>
                                    </p:animEffect>
                                    <p:anim calcmode="lin" valueType="num">
                                      <p:cBhvr>
                                        <p:cTn id="8" dur="10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eaLnBrk="1" fontAlgn="auto" hangingPunct="1">
              <a:spcAft>
                <a:spcPts val="0"/>
              </a:spcAft>
              <a:defRPr/>
            </a:pPr>
            <a:r>
              <a:rPr lang="en-US" b="1" dirty="0" smtClean="0">
                <a:solidFill>
                  <a:schemeClr val="bg1"/>
                </a:solidFill>
                <a:latin typeface="Arial" pitchFamily="34" charset="0"/>
                <a:cs typeface="Arial" pitchFamily="34" charset="0"/>
              </a:rPr>
              <a:t>Word Association</a:t>
            </a:r>
            <a:endParaRPr lang="en-US" b="1" dirty="0">
              <a:solidFill>
                <a:schemeClr val="bg1"/>
              </a:solidFill>
              <a:latin typeface="Arial" pitchFamily="34" charset="0"/>
              <a:cs typeface="Arial" pitchFamily="34" charset="0"/>
            </a:endParaRPr>
          </a:p>
        </p:txBody>
      </p:sp>
      <p:sp>
        <p:nvSpPr>
          <p:cNvPr id="19458" name="Content Placeholder 2"/>
          <p:cNvSpPr>
            <a:spLocks noGrp="1"/>
          </p:cNvSpPr>
          <p:nvPr>
            <p:ph idx="1"/>
          </p:nvPr>
        </p:nvSpPr>
        <p:spPr/>
        <p:txBody>
          <a:bodyPr>
            <a:normAutofit/>
          </a:bodyPr>
          <a:lstStyle/>
          <a:p>
            <a:pPr marL="0" indent="0" algn="ctr" eaLnBrk="1" hangingPunct="1">
              <a:buNone/>
              <a:defRPr/>
            </a:pPr>
            <a:r>
              <a:rPr lang="en-US" sz="7200" dirty="0" smtClean="0"/>
              <a:t>Table</a:t>
            </a:r>
          </a:p>
        </p:txBody>
      </p:sp>
    </p:spTree>
    <p:extLst>
      <p:ext uri="{BB962C8B-B14F-4D97-AF65-F5344CB8AC3E}">
        <p14:creationId xmlns:p14="http://schemas.microsoft.com/office/powerpoint/2010/main" val="373852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1000"/>
                                        <p:tgtEl>
                                          <p:spTgt spid="19458">
                                            <p:txEl>
                                              <p:pRg st="0" end="0"/>
                                            </p:txEl>
                                          </p:spTgt>
                                        </p:tgtEl>
                                      </p:cBhvr>
                                    </p:animEffect>
                                    <p:anim calcmode="lin" valueType="num">
                                      <p:cBhvr>
                                        <p:cTn id="8" dur="10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eaLnBrk="1" fontAlgn="auto" hangingPunct="1">
              <a:spcAft>
                <a:spcPts val="0"/>
              </a:spcAft>
              <a:defRPr/>
            </a:pPr>
            <a:r>
              <a:rPr lang="en-US" b="1" dirty="0" smtClean="0">
                <a:solidFill>
                  <a:schemeClr val="bg1"/>
                </a:solidFill>
                <a:latin typeface="Arial" pitchFamily="34" charset="0"/>
                <a:cs typeface="Arial" pitchFamily="34" charset="0"/>
              </a:rPr>
              <a:t>Word Association</a:t>
            </a:r>
            <a:endParaRPr lang="en-US" b="1" dirty="0">
              <a:solidFill>
                <a:schemeClr val="bg1"/>
              </a:solidFill>
              <a:latin typeface="Arial" pitchFamily="34" charset="0"/>
              <a:cs typeface="Arial" pitchFamily="34" charset="0"/>
            </a:endParaRPr>
          </a:p>
        </p:txBody>
      </p:sp>
      <p:sp>
        <p:nvSpPr>
          <p:cNvPr id="19458" name="Content Placeholder 2"/>
          <p:cNvSpPr>
            <a:spLocks noGrp="1"/>
          </p:cNvSpPr>
          <p:nvPr>
            <p:ph idx="1"/>
          </p:nvPr>
        </p:nvSpPr>
        <p:spPr/>
        <p:txBody>
          <a:bodyPr>
            <a:normAutofit/>
          </a:bodyPr>
          <a:lstStyle/>
          <a:p>
            <a:pPr marL="0" indent="0" algn="ctr" eaLnBrk="1" hangingPunct="1">
              <a:buNone/>
              <a:defRPr/>
            </a:pPr>
            <a:r>
              <a:rPr lang="en-US" sz="7200" dirty="0" smtClean="0"/>
              <a:t>Think of A Number</a:t>
            </a:r>
          </a:p>
        </p:txBody>
      </p:sp>
    </p:spTree>
    <p:extLst>
      <p:ext uri="{BB962C8B-B14F-4D97-AF65-F5344CB8AC3E}">
        <p14:creationId xmlns:p14="http://schemas.microsoft.com/office/powerpoint/2010/main" val="373852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1000"/>
                                        <p:tgtEl>
                                          <p:spTgt spid="19458">
                                            <p:txEl>
                                              <p:pRg st="0" end="0"/>
                                            </p:txEl>
                                          </p:spTgt>
                                        </p:tgtEl>
                                      </p:cBhvr>
                                    </p:animEffect>
                                    <p:anim calcmode="lin" valueType="num">
                                      <p:cBhvr>
                                        <p:cTn id="8" dur="10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Rectangle 2"/>
          <p:cNvSpPr>
            <a:spLocks noGrp="1" noChangeArrowheads="1"/>
          </p:cNvSpPr>
          <p:nvPr>
            <p:ph type="title" idx="4294967295"/>
          </p:nvPr>
        </p:nvSpPr>
        <p:spPr>
          <a:xfrm>
            <a:off x="0" y="0"/>
            <a:ext cx="8229600" cy="1143000"/>
          </a:xfrm>
        </p:spPr>
        <p:txBody>
          <a:bodyPr/>
          <a:lstStyle/>
          <a:p>
            <a:r>
              <a:rPr lang="en-US" b="1" dirty="0">
                <a:solidFill>
                  <a:schemeClr val="bg1"/>
                </a:solidFill>
                <a:latin typeface="Arial" pitchFamily="34" charset="0"/>
                <a:cs typeface="Arial" pitchFamily="34" charset="0"/>
              </a:rPr>
              <a:t>Thinking about Grad School?</a:t>
            </a:r>
          </a:p>
        </p:txBody>
      </p:sp>
      <p:sp>
        <p:nvSpPr>
          <p:cNvPr id="552964" name="Rectangle 3"/>
          <p:cNvSpPr>
            <a:spLocks noGrp="1" noChangeArrowheads="1"/>
          </p:cNvSpPr>
          <p:nvPr>
            <p:ph type="body" idx="4294967295"/>
          </p:nvPr>
        </p:nvSpPr>
        <p:spPr>
          <a:xfrm>
            <a:off x="0" y="1600200"/>
            <a:ext cx="6646863" cy="4833938"/>
          </a:xfrm>
        </p:spPr>
        <p:txBody>
          <a:bodyPr/>
          <a:lstStyle/>
          <a:p>
            <a:pPr>
              <a:buClr>
                <a:srgbClr val="FF0066"/>
              </a:buClr>
              <a:buFont typeface="Arial" pitchFamily="34" charset="0"/>
              <a:buChar char="»"/>
            </a:pPr>
            <a:r>
              <a:rPr lang="en-US" sz="2000" dirty="0">
                <a:latin typeface="Arial" pitchFamily="34" charset="0"/>
              </a:rPr>
              <a:t>Each year, nearly 500,000 students apply to medical, law, business, and graduate schools. </a:t>
            </a:r>
            <a:endParaRPr lang="en-US" sz="2000" dirty="0" smtClean="0">
              <a:latin typeface="Arial" pitchFamily="34" charset="0"/>
            </a:endParaRPr>
          </a:p>
          <a:p>
            <a:pPr>
              <a:buClr>
                <a:srgbClr val="FF0066"/>
              </a:buClr>
              <a:buFont typeface="Arial" pitchFamily="34" charset="0"/>
              <a:buChar char="»"/>
            </a:pPr>
            <a:endParaRPr lang="en-US" sz="2000" dirty="0">
              <a:latin typeface="Arial" pitchFamily="34" charset="0"/>
            </a:endParaRPr>
          </a:p>
          <a:p>
            <a:pPr>
              <a:buClr>
                <a:srgbClr val="FF0066"/>
              </a:buClr>
              <a:buFont typeface="Arial" pitchFamily="34" charset="0"/>
              <a:buChar char="»"/>
            </a:pPr>
            <a:r>
              <a:rPr lang="en-US" sz="2000" dirty="0">
                <a:latin typeface="Arial" pitchFamily="34" charset="0"/>
              </a:rPr>
              <a:t>A great test score on a standardized admissions test </a:t>
            </a:r>
            <a:r>
              <a:rPr lang="en-US" sz="2000" dirty="0" smtClean="0">
                <a:latin typeface="Arial" pitchFamily="34" charset="0"/>
              </a:rPr>
              <a:t>(GRE</a:t>
            </a:r>
            <a:r>
              <a:rPr lang="en-US" sz="2000" dirty="0">
                <a:latin typeface="Arial" pitchFamily="34" charset="0"/>
              </a:rPr>
              <a:t>, GMAT, LSAT or MCAT) can significantly enhance your chances of getting into your top choice </a:t>
            </a:r>
            <a:r>
              <a:rPr lang="en-US" sz="2000" dirty="0" smtClean="0">
                <a:latin typeface="Arial" pitchFamily="34" charset="0"/>
              </a:rPr>
              <a:t>program.</a:t>
            </a:r>
            <a:endParaRPr lang="en-US" sz="2000" dirty="0">
              <a:latin typeface="Arial" pitchFamily="34" charset="0"/>
            </a:endParaRPr>
          </a:p>
          <a:p>
            <a:pPr>
              <a:buClr>
                <a:srgbClr val="FF0066"/>
              </a:buClr>
              <a:buFont typeface="Arial" pitchFamily="34" charset="0"/>
              <a:buChar char="»"/>
            </a:pPr>
            <a:endParaRPr lang="en-US" sz="2000" dirty="0">
              <a:latin typeface="Arial" pitchFamily="34" charset="0"/>
            </a:endParaRPr>
          </a:p>
          <a:p>
            <a:pPr>
              <a:buClr>
                <a:srgbClr val="FF0066"/>
              </a:buClr>
              <a:buFont typeface="Arial" pitchFamily="34" charset="0"/>
              <a:buChar char="»"/>
            </a:pPr>
            <a:r>
              <a:rPr lang="en-US" sz="2000" dirty="0" smtClean="0">
                <a:latin typeface="Arial" pitchFamily="34" charset="0"/>
              </a:rPr>
              <a:t>The </a:t>
            </a:r>
            <a:r>
              <a:rPr lang="en-US" sz="2000" dirty="0">
                <a:latin typeface="Arial" pitchFamily="34" charset="0"/>
              </a:rPr>
              <a:t>Princeton Review can help you create a plan to enhance your </a:t>
            </a:r>
            <a:r>
              <a:rPr lang="en-US" sz="2000" dirty="0" smtClean="0">
                <a:latin typeface="Arial" pitchFamily="34" charset="0"/>
              </a:rPr>
              <a:t>test scores.</a:t>
            </a:r>
          </a:p>
          <a:p>
            <a:pPr marL="0" indent="0">
              <a:buNone/>
            </a:pPr>
            <a:r>
              <a:rPr lang="en-US" sz="2000" dirty="0" smtClean="0">
                <a:latin typeface="Arial" pitchFamily="34" charset="0"/>
              </a:rPr>
              <a:t> </a:t>
            </a:r>
            <a:endParaRPr lang="en-US" sz="2000" dirty="0">
              <a:latin typeface="Arial" pitchFamily="34" charset="0"/>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2301" y="883920"/>
            <a:ext cx="2302922" cy="2683155"/>
          </a:xfrm>
          <a:prstGeom prst="rect">
            <a:avLst/>
          </a:prstGeom>
        </p:spPr>
      </p:pic>
      <p:grpSp>
        <p:nvGrpSpPr>
          <p:cNvPr id="5" name="Group 4"/>
          <p:cNvGrpSpPr/>
          <p:nvPr/>
        </p:nvGrpSpPr>
        <p:grpSpPr>
          <a:xfrm>
            <a:off x="6467516" y="3862851"/>
            <a:ext cx="2647753" cy="2923644"/>
            <a:chOff x="4714875" y="1494567"/>
            <a:chExt cx="3514725" cy="4068033"/>
          </a:xfrm>
        </p:grpSpPr>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0275" y="1494567"/>
              <a:ext cx="762000" cy="858108"/>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0300" y="2018442"/>
              <a:ext cx="762000" cy="858108"/>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38900" y="2543175"/>
              <a:ext cx="762000" cy="858108"/>
            </a:xfrm>
            <a:prstGeom prst="rect">
              <a:avLst/>
            </a:prstGeom>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600" y="3086529"/>
              <a:ext cx="762000" cy="858108"/>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81825" y="3659745"/>
              <a:ext cx="762000" cy="858108"/>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91375" y="4191000"/>
              <a:ext cx="762000" cy="858108"/>
            </a:xfrm>
            <a:prstGeom prst="rect">
              <a:avLst/>
            </a:prstGeom>
          </p:spPr>
        </p:pic>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7600" y="4704492"/>
              <a:ext cx="762000" cy="858108"/>
            </a:xfrm>
            <a:prstGeom prst="rect">
              <a:avLst/>
            </a:prstGeom>
          </p:spPr>
        </p:pic>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4475" y="2219754"/>
              <a:ext cx="762000" cy="858108"/>
            </a:xfrm>
            <a:prstGeom prst="rect">
              <a:avLst/>
            </a:prstGeom>
          </p:spPr>
        </p:pic>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4975" y="2762250"/>
              <a:ext cx="762000" cy="858108"/>
            </a:xfrm>
            <a:prstGeom prst="rect">
              <a:avLst/>
            </a:prstGeom>
          </p:spPr>
        </p:pic>
        <p:pic>
          <p:nvPicPr>
            <p:cNvPr id="15" name="Picture 1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1675" y="3305604"/>
              <a:ext cx="762000" cy="858108"/>
            </a:xfrm>
            <a:prstGeom prst="rect">
              <a:avLst/>
            </a:prstGeom>
          </p:spPr>
        </p:pic>
        <p:pic>
          <p:nvPicPr>
            <p:cNvPr id="16" name="Picture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7900" y="3878820"/>
              <a:ext cx="762000" cy="858108"/>
            </a:xfrm>
            <a:prstGeom prst="rect">
              <a:avLst/>
            </a:prstGeom>
          </p:spPr>
        </p:pic>
        <p:pic>
          <p:nvPicPr>
            <p:cNvPr id="17" name="Picture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67450" y="4410075"/>
              <a:ext cx="762000" cy="858108"/>
            </a:xfrm>
            <a:prstGeom prst="rect">
              <a:avLst/>
            </a:prstGeom>
          </p:spPr>
        </p:pic>
        <p:pic>
          <p:nvPicPr>
            <p:cNvPr id="18" name="Picture 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4875" y="3020712"/>
              <a:ext cx="762000" cy="858108"/>
            </a:xfrm>
            <a:prstGeom prst="rect">
              <a:avLst/>
            </a:prstGeom>
          </p:spPr>
        </p:pic>
        <p:pic>
          <p:nvPicPr>
            <p:cNvPr id="19" name="Picture 1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43475" y="3551967"/>
              <a:ext cx="762000" cy="858108"/>
            </a:xfrm>
            <a:prstGeom prst="rect">
              <a:avLst/>
            </a:prstGeom>
          </p:spPr>
        </p:pic>
        <p:pic>
          <p:nvPicPr>
            <p:cNvPr id="20" name="Picture 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8275" y="4065459"/>
              <a:ext cx="762000" cy="858108"/>
            </a:xfrm>
            <a:prstGeom prst="rect">
              <a:avLst/>
            </a:prstGeom>
          </p:spPr>
        </p:pic>
      </p:grpSp>
    </p:spTree>
    <p:extLst>
      <p:ext uri="{BB962C8B-B14F-4D97-AF65-F5344CB8AC3E}">
        <p14:creationId xmlns:p14="http://schemas.microsoft.com/office/powerpoint/2010/main" val="18745218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eaLnBrk="1" fontAlgn="auto" hangingPunct="1">
              <a:spcAft>
                <a:spcPts val="0"/>
              </a:spcAft>
              <a:defRPr/>
            </a:pPr>
            <a:r>
              <a:rPr lang="en-US" b="1" dirty="0" smtClean="0">
                <a:solidFill>
                  <a:schemeClr val="bg1"/>
                </a:solidFill>
                <a:latin typeface="Arial" pitchFamily="34" charset="0"/>
                <a:cs typeface="Arial" pitchFamily="34" charset="0"/>
              </a:rPr>
              <a:t>Average Joe Answers</a:t>
            </a:r>
            <a:endParaRPr lang="en-US" b="1" dirty="0">
              <a:solidFill>
                <a:schemeClr val="bg1"/>
              </a:solidFill>
              <a:latin typeface="Arial" pitchFamily="34" charset="0"/>
              <a:cs typeface="Arial" pitchFamily="34" charset="0"/>
            </a:endParaRPr>
          </a:p>
        </p:txBody>
      </p:sp>
      <p:sp>
        <p:nvSpPr>
          <p:cNvPr id="19458" name="Content Placeholder 2"/>
          <p:cNvSpPr>
            <a:spLocks noGrp="1"/>
          </p:cNvSpPr>
          <p:nvPr>
            <p:ph idx="1"/>
          </p:nvPr>
        </p:nvSpPr>
        <p:spPr/>
        <p:txBody>
          <a:bodyPr/>
          <a:lstStyle/>
          <a:p>
            <a:pPr eaLnBrk="1" hangingPunct="1">
              <a:defRPr/>
            </a:pPr>
            <a:r>
              <a:rPr lang="en-US" dirty="0" smtClean="0"/>
              <a:t>Jelly or Bread</a:t>
            </a:r>
          </a:p>
          <a:p>
            <a:pPr marL="0" indent="0" eaLnBrk="1" hangingPunct="1">
              <a:buFont typeface="Wingdings" pitchFamily="2" charset="2"/>
              <a:buNone/>
              <a:defRPr/>
            </a:pPr>
            <a:endParaRPr lang="en-US" dirty="0" smtClean="0"/>
          </a:p>
          <a:p>
            <a:pPr eaLnBrk="1" hangingPunct="1">
              <a:defRPr/>
            </a:pPr>
            <a:r>
              <a:rPr lang="en-US" dirty="0" smtClean="0"/>
              <a:t>Chair</a:t>
            </a:r>
          </a:p>
          <a:p>
            <a:pPr marL="0" indent="0" eaLnBrk="1" hangingPunct="1">
              <a:buFont typeface="Wingdings" pitchFamily="2" charset="2"/>
              <a:buNone/>
              <a:defRPr/>
            </a:pPr>
            <a:endParaRPr lang="en-US" dirty="0" smtClean="0"/>
          </a:p>
          <a:p>
            <a:pPr eaLnBrk="1" hangingPunct="1">
              <a:defRPr/>
            </a:pPr>
            <a:r>
              <a:rPr lang="en-US" dirty="0" smtClean="0"/>
              <a:t>Positive Whole Number (i.e. 2, 10, 17) – why doesn’t anyone pick  - 1.243 or  3/7 </a:t>
            </a:r>
          </a:p>
        </p:txBody>
      </p:sp>
    </p:spTree>
    <p:extLst>
      <p:ext uri="{BB962C8B-B14F-4D97-AF65-F5344CB8AC3E}">
        <p14:creationId xmlns:p14="http://schemas.microsoft.com/office/powerpoint/2010/main" val="38283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1000"/>
                                        <p:tgtEl>
                                          <p:spTgt spid="19458">
                                            <p:txEl>
                                              <p:pRg st="0" end="0"/>
                                            </p:txEl>
                                          </p:spTgt>
                                        </p:tgtEl>
                                      </p:cBhvr>
                                    </p:animEffect>
                                    <p:anim calcmode="lin" valueType="num">
                                      <p:cBhvr>
                                        <p:cTn id="8" dur="10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58">
                                            <p:txEl>
                                              <p:pRg st="2" end="2"/>
                                            </p:txEl>
                                          </p:spTgt>
                                        </p:tgtEl>
                                        <p:attrNameLst>
                                          <p:attrName>style.visibility</p:attrName>
                                        </p:attrNameLst>
                                      </p:cBhvr>
                                      <p:to>
                                        <p:strVal val="visible"/>
                                      </p:to>
                                    </p:set>
                                    <p:animEffect transition="in" filter="fade">
                                      <p:cBhvr>
                                        <p:cTn id="14" dur="1000"/>
                                        <p:tgtEl>
                                          <p:spTgt spid="19458">
                                            <p:txEl>
                                              <p:pRg st="2" end="2"/>
                                            </p:txEl>
                                          </p:spTgt>
                                        </p:tgtEl>
                                      </p:cBhvr>
                                    </p:animEffect>
                                    <p:anim calcmode="lin" valueType="num">
                                      <p:cBhvr>
                                        <p:cTn id="15"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458">
                                            <p:txEl>
                                              <p:pRg st="4" end="4"/>
                                            </p:txEl>
                                          </p:spTgt>
                                        </p:tgtEl>
                                        <p:attrNameLst>
                                          <p:attrName>style.visibility</p:attrName>
                                        </p:attrNameLst>
                                      </p:cBhvr>
                                      <p:to>
                                        <p:strVal val="visible"/>
                                      </p:to>
                                    </p:set>
                                    <p:animEffect transition="in" filter="fade">
                                      <p:cBhvr>
                                        <p:cTn id="21" dur="1000"/>
                                        <p:tgtEl>
                                          <p:spTgt spid="19458">
                                            <p:txEl>
                                              <p:pRg st="4" end="4"/>
                                            </p:txEl>
                                          </p:spTgt>
                                        </p:tgtEl>
                                      </p:cBhvr>
                                    </p:animEffect>
                                    <p:anim calcmode="lin" valueType="num">
                                      <p:cBhvr>
                                        <p:cTn id="22" dur="10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945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686800" cy="1143000"/>
          </a:xfrm>
        </p:spPr>
        <p:txBody>
          <a:bodyPr/>
          <a:lstStyle/>
          <a:p>
            <a:pPr algn="l"/>
            <a:r>
              <a:rPr lang="en-US" b="1" dirty="0">
                <a:solidFill>
                  <a:schemeClr val="bg1"/>
                </a:solidFill>
                <a:latin typeface="Arial" pitchFamily="34" charset="0"/>
                <a:cs typeface="Arial" pitchFamily="34" charset="0"/>
              </a:rPr>
              <a:t>2</a:t>
            </a:r>
            <a:r>
              <a:rPr lang="en-US" b="1" dirty="0" smtClean="0">
                <a:solidFill>
                  <a:schemeClr val="bg1"/>
                </a:solidFill>
                <a:latin typeface="Arial" pitchFamily="34" charset="0"/>
                <a:cs typeface="Arial" pitchFamily="34" charset="0"/>
              </a:rPr>
              <a:t>. </a:t>
            </a:r>
            <a:r>
              <a:rPr lang="en-US" b="1" dirty="0">
                <a:solidFill>
                  <a:schemeClr val="bg1"/>
                </a:solidFill>
                <a:latin typeface="Arial" pitchFamily="34" charset="0"/>
                <a:cs typeface="Arial" pitchFamily="34" charset="0"/>
              </a:rPr>
              <a:t>Take </a:t>
            </a:r>
            <a:r>
              <a:rPr lang="en-US" b="1" dirty="0" smtClean="0">
                <a:solidFill>
                  <a:schemeClr val="bg1"/>
                </a:solidFill>
                <a:latin typeface="Arial" pitchFamily="34" charset="0"/>
                <a:cs typeface="Arial" pitchFamily="34" charset="0"/>
              </a:rPr>
              <a:t>On Your Own Terms</a:t>
            </a:r>
            <a:endParaRPr lang="en-US" b="1" dirty="0">
              <a:solidFill>
                <a:schemeClr val="bg1"/>
              </a:solidFill>
              <a:latin typeface="Arial" pitchFamily="34" charset="0"/>
              <a:cs typeface="Arial" pitchFamily="34" charset="0"/>
            </a:endParaRPr>
          </a:p>
        </p:txBody>
      </p:sp>
      <p:sp>
        <p:nvSpPr>
          <p:cNvPr id="9219" name="Rectangle 3"/>
          <p:cNvSpPr>
            <a:spLocks noGrp="1" noChangeArrowheads="1"/>
          </p:cNvSpPr>
          <p:nvPr>
            <p:ph idx="1"/>
          </p:nvPr>
        </p:nvSpPr>
        <p:spPr/>
        <p:txBody>
          <a:bodyPr/>
          <a:lstStyle/>
          <a:p>
            <a:r>
              <a:rPr lang="en-US" sz="3600" dirty="0" smtClean="0"/>
              <a:t>Personality Types</a:t>
            </a:r>
          </a:p>
          <a:p>
            <a:r>
              <a:rPr lang="en-US" sz="3600" dirty="0" smtClean="0"/>
              <a:t>Know </a:t>
            </a:r>
            <a:r>
              <a:rPr lang="en-US" sz="3600" dirty="0"/>
              <a:t>how you study</a:t>
            </a:r>
          </a:p>
          <a:p>
            <a:r>
              <a:rPr lang="en-US" sz="3600" dirty="0" smtClean="0"/>
              <a:t>Pace </a:t>
            </a:r>
            <a:r>
              <a:rPr lang="en-US" sz="3600" dirty="0"/>
              <a:t>yourself</a:t>
            </a:r>
          </a:p>
          <a:p>
            <a:r>
              <a:rPr lang="en-US" sz="3600" dirty="0"/>
              <a:t>Manage the test</a:t>
            </a: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90800"/>
            <a:ext cx="28575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106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ore report base file Math.jpg"/>
          <p:cNvPicPr>
            <a:picLocks noChangeAspect="1"/>
          </p:cNvPicPr>
          <p:nvPr/>
        </p:nvPicPr>
        <p:blipFill>
          <a:blip r:embed="rId3" cstate="print"/>
          <a:stretch>
            <a:fillRect/>
          </a:stretch>
        </p:blipFill>
        <p:spPr>
          <a:xfrm>
            <a:off x="-1" y="0"/>
            <a:ext cx="7573959" cy="6858000"/>
          </a:xfrm>
          <a:prstGeom prst="rect">
            <a:avLst/>
          </a:prstGeom>
        </p:spPr>
      </p:pic>
      <p:sp>
        <p:nvSpPr>
          <p:cNvPr id="3" name="Rectangle 2"/>
          <p:cNvSpPr/>
          <p:nvPr/>
        </p:nvSpPr>
        <p:spPr>
          <a:xfrm>
            <a:off x="1123950" y="457200"/>
            <a:ext cx="1752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p:cNvSpPr txBox="1"/>
          <p:nvPr/>
        </p:nvSpPr>
        <p:spPr>
          <a:xfrm>
            <a:off x="533400" y="838200"/>
            <a:ext cx="1003300" cy="609600"/>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5" y="2640108"/>
            <a:ext cx="8907395" cy="1630140"/>
          </a:xfrm>
          <a:prstGeom prst="rect">
            <a:avLst/>
          </a:prstGeom>
        </p:spPr>
      </p:pic>
      <p:pic>
        <p:nvPicPr>
          <p:cNvPr id="7" name="Picture 3" descr="tpr_circle_yellow_rgb.eps"/>
          <p:cNvPicPr>
            <a:picLocks noChangeAspect="1"/>
          </p:cNvPicPr>
          <p:nvPr/>
        </p:nvPicPr>
        <p:blipFill>
          <a:blip r:embed="rId5"/>
          <a:srcRect/>
          <a:stretch>
            <a:fillRect/>
          </a:stretch>
        </p:blipFill>
        <p:spPr bwMode="auto">
          <a:xfrm>
            <a:off x="7696200" y="3200400"/>
            <a:ext cx="1469351" cy="293960"/>
          </a:xfrm>
          <a:prstGeom prst="rect">
            <a:avLst/>
          </a:prstGeom>
          <a:noFill/>
          <a:ln w="9525">
            <a:noFill/>
            <a:miter lim="800000"/>
            <a:headEnd/>
            <a:tailEnd/>
          </a:ln>
        </p:spPr>
      </p:pic>
    </p:spTree>
    <p:extLst>
      <p:ext uri="{BB962C8B-B14F-4D97-AF65-F5344CB8AC3E}">
        <p14:creationId xmlns:p14="http://schemas.microsoft.com/office/powerpoint/2010/main" val="1095150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002.jpg"/>
          <p:cNvPicPr>
            <a:picLocks noChangeAspect="1"/>
          </p:cNvPicPr>
          <p:nvPr/>
        </p:nvPicPr>
        <p:blipFill>
          <a:blip r:embed="rId3" cstate="print"/>
          <a:stretch>
            <a:fillRect/>
          </a:stretch>
        </p:blipFill>
        <p:spPr>
          <a:xfrm>
            <a:off x="0" y="0"/>
            <a:ext cx="9144000" cy="6858000"/>
          </a:xfrm>
          <a:prstGeom prst="rect">
            <a:avLst/>
          </a:prstGeom>
        </p:spPr>
      </p:pic>
      <p:sp>
        <p:nvSpPr>
          <p:cNvPr id="3" name="Rectangle 2"/>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37000" y="76200"/>
            <a:ext cx="6324600" cy="707886"/>
          </a:xfrm>
          <a:prstGeom prst="rect">
            <a:avLst/>
          </a:prstGeom>
          <a:noFill/>
        </p:spPr>
        <p:txBody>
          <a:bodyPr wrap="square" rtlCol="0">
            <a:spAutoFit/>
          </a:bodyPr>
          <a:lstStyle/>
          <a:p>
            <a:r>
              <a:rPr lang="en-US" sz="4000" b="1" dirty="0" smtClean="0">
                <a:solidFill>
                  <a:schemeClr val="bg1"/>
                </a:solidFill>
              </a:rPr>
              <a:t>Skip and Come Back</a:t>
            </a:r>
            <a:endParaRPr lang="en-US" sz="4000" b="1" dirty="0">
              <a:solidFill>
                <a:schemeClr val="bg1"/>
              </a:solidFill>
            </a:endParaRPr>
          </a:p>
        </p:txBody>
      </p:sp>
    </p:spTree>
    <p:extLst>
      <p:ext uri="{BB962C8B-B14F-4D97-AF65-F5344CB8AC3E}">
        <p14:creationId xmlns:p14="http://schemas.microsoft.com/office/powerpoint/2010/main" val="3016997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4724400"/>
            <a:ext cx="1676400" cy="282319"/>
          </a:xfrm>
          <a:prstGeom prst="rect">
            <a:avLst/>
          </a:prstGeom>
          <a:solidFill>
            <a:srgbClr val="F8D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42" name="Rectangle 2"/>
          <p:cNvSpPr>
            <a:spLocks noGrp="1" noChangeArrowheads="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3. </a:t>
            </a:r>
            <a:r>
              <a:rPr lang="en-US" b="1" dirty="0">
                <a:solidFill>
                  <a:schemeClr val="bg1"/>
                </a:solidFill>
                <a:latin typeface="Arial" pitchFamily="34" charset="0"/>
                <a:cs typeface="Arial" pitchFamily="34" charset="0"/>
              </a:rPr>
              <a:t>Guess!</a:t>
            </a:r>
          </a:p>
        </p:txBody>
      </p:sp>
      <p:sp>
        <p:nvSpPr>
          <p:cNvPr id="10243" name="Rectangle 3"/>
          <p:cNvSpPr>
            <a:spLocks noGrp="1" noChangeArrowheads="1"/>
          </p:cNvSpPr>
          <p:nvPr>
            <p:ph idx="1"/>
          </p:nvPr>
        </p:nvSpPr>
        <p:spPr/>
        <p:txBody>
          <a:bodyPr/>
          <a:lstStyle/>
          <a:p>
            <a:r>
              <a:rPr lang="en-US" dirty="0" smtClean="0"/>
              <a:t>A skill?</a:t>
            </a:r>
          </a:p>
          <a:p>
            <a:r>
              <a:rPr lang="en-US" dirty="0" smtClean="0"/>
              <a:t>When &amp; how?</a:t>
            </a:r>
          </a:p>
          <a:p>
            <a:r>
              <a:rPr lang="en-US" dirty="0" smtClean="0"/>
              <a:t>Skipping</a:t>
            </a:r>
            <a:endParaRPr lang="en-US" dirty="0"/>
          </a:p>
          <a:p>
            <a:r>
              <a:rPr lang="en-US" dirty="0"/>
              <a:t>Flip a coin</a:t>
            </a:r>
          </a:p>
          <a:p>
            <a:r>
              <a:rPr lang="en-US" dirty="0"/>
              <a:t>Letter of the </a:t>
            </a:r>
            <a:r>
              <a:rPr lang="en-US" dirty="0" smtClean="0"/>
              <a:t>day</a:t>
            </a:r>
          </a:p>
          <a:p>
            <a:r>
              <a:rPr lang="en-US" dirty="0" smtClean="0"/>
              <a:t>Eliminate</a:t>
            </a:r>
            <a:endParaRPr lang="en-US" dirty="0"/>
          </a:p>
          <a:p>
            <a:r>
              <a:rPr lang="en-US" dirty="0"/>
              <a:t>Stay cool</a:t>
            </a: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667000"/>
            <a:ext cx="31718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1765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8686800" cy="1143000"/>
          </a:xfrm>
        </p:spPr>
        <p:txBody>
          <a:bodyPr/>
          <a:lstStyle/>
          <a:p>
            <a:pPr algn="l"/>
            <a:r>
              <a:rPr lang="en-US" b="1" dirty="0" smtClean="0">
                <a:solidFill>
                  <a:schemeClr val="bg1"/>
                </a:solidFill>
                <a:latin typeface="Arial" pitchFamily="34" charset="0"/>
                <a:cs typeface="Arial" pitchFamily="34" charset="0"/>
              </a:rPr>
              <a:t>4. </a:t>
            </a:r>
            <a:r>
              <a:rPr lang="en-US" b="1" dirty="0">
                <a:solidFill>
                  <a:schemeClr val="bg1"/>
                </a:solidFill>
                <a:latin typeface="Arial" pitchFamily="34" charset="0"/>
                <a:cs typeface="Arial" pitchFamily="34" charset="0"/>
              </a:rPr>
              <a:t>POE</a:t>
            </a:r>
          </a:p>
        </p:txBody>
      </p:sp>
      <p:sp>
        <p:nvSpPr>
          <p:cNvPr id="11267" name="Rectangle 3"/>
          <p:cNvSpPr>
            <a:spLocks noGrp="1" noChangeArrowheads="1"/>
          </p:cNvSpPr>
          <p:nvPr>
            <p:ph idx="1"/>
          </p:nvPr>
        </p:nvSpPr>
        <p:spPr/>
        <p:txBody>
          <a:bodyPr/>
          <a:lstStyle/>
          <a:p>
            <a:r>
              <a:rPr lang="en-US" dirty="0"/>
              <a:t>Narrow down the answer choices</a:t>
            </a:r>
          </a:p>
          <a:p>
            <a:r>
              <a:rPr lang="en-US" dirty="0" smtClean="0"/>
              <a:t>Increased </a:t>
            </a:r>
            <a:r>
              <a:rPr lang="en-US" dirty="0"/>
              <a:t>probability</a:t>
            </a:r>
          </a:p>
          <a:p>
            <a:r>
              <a:rPr lang="en-US" dirty="0"/>
              <a:t>Sesame </a:t>
            </a:r>
            <a:r>
              <a:rPr lang="en-US" dirty="0" smtClean="0"/>
              <a:t>Street</a:t>
            </a:r>
          </a:p>
          <a:p>
            <a:r>
              <a:rPr lang="en-US" dirty="0" smtClean="0"/>
              <a:t>Be aggressive</a:t>
            </a:r>
          </a:p>
          <a:p>
            <a:r>
              <a:rPr lang="en-US" dirty="0" smtClean="0"/>
              <a:t>4 of 5 wrong</a:t>
            </a:r>
            <a:endParaRPr lang="en-US" dirty="0"/>
          </a:p>
        </p:txBody>
      </p:sp>
      <p:sp>
        <p:nvSpPr>
          <p:cNvPr id="5" name="Rectangle 43"/>
          <p:cNvSpPr>
            <a:spLocks noChangeArrowheads="1"/>
          </p:cNvSpPr>
          <p:nvPr/>
        </p:nvSpPr>
        <p:spPr bwMode="auto">
          <a:xfrm>
            <a:off x="4648200" y="32766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04800" indent="-304800" eaLnBrk="1" hangingPunct="1">
              <a:spcBef>
                <a:spcPct val="25000"/>
              </a:spcBef>
              <a:spcAft>
                <a:spcPct val="25000"/>
              </a:spcAft>
              <a:buFontTx/>
              <a:buChar char="•"/>
            </a:pPr>
            <a:r>
              <a:rPr lang="en-US" sz="2400" dirty="0">
                <a:latin typeface="Arial" charset="0"/>
              </a:rPr>
              <a:t>What is the capital of Malawi?</a:t>
            </a:r>
          </a:p>
          <a:p>
            <a:pPr marL="304800" indent="-304800" eaLnBrk="1" hangingPunct="1">
              <a:spcBef>
                <a:spcPct val="25000"/>
              </a:spcBef>
              <a:spcAft>
                <a:spcPct val="25000"/>
              </a:spcAft>
              <a:buFont typeface="Webdings" pitchFamily="18" charset="2"/>
              <a:buAutoNum type="alphaUcPeriod"/>
            </a:pPr>
            <a:r>
              <a:rPr lang="en-US" sz="2400" dirty="0">
                <a:latin typeface="Arial" charset="0"/>
              </a:rPr>
              <a:t>Washington D.C.</a:t>
            </a:r>
          </a:p>
          <a:p>
            <a:pPr marL="304800" indent="-304800" eaLnBrk="1" hangingPunct="1">
              <a:spcBef>
                <a:spcPct val="25000"/>
              </a:spcBef>
              <a:spcAft>
                <a:spcPct val="25000"/>
              </a:spcAft>
              <a:buFont typeface="Webdings" pitchFamily="18" charset="2"/>
              <a:buAutoNum type="alphaUcPeriod"/>
            </a:pPr>
            <a:r>
              <a:rPr lang="en-US" sz="2400" dirty="0">
                <a:latin typeface="Arial" charset="0"/>
              </a:rPr>
              <a:t>Paris</a:t>
            </a:r>
          </a:p>
          <a:p>
            <a:pPr marL="304800" indent="-304800" eaLnBrk="1" hangingPunct="1">
              <a:spcBef>
                <a:spcPct val="25000"/>
              </a:spcBef>
              <a:spcAft>
                <a:spcPct val="25000"/>
              </a:spcAft>
              <a:buFont typeface="Webdings" pitchFamily="18" charset="2"/>
              <a:buAutoNum type="alphaUcPeriod"/>
            </a:pPr>
            <a:r>
              <a:rPr lang="en-US" sz="2400" dirty="0">
                <a:latin typeface="Arial" charset="0"/>
              </a:rPr>
              <a:t>Tokyo</a:t>
            </a:r>
          </a:p>
          <a:p>
            <a:pPr marL="304800" indent="-304800" eaLnBrk="1" hangingPunct="1">
              <a:spcBef>
                <a:spcPct val="25000"/>
              </a:spcBef>
              <a:spcAft>
                <a:spcPct val="25000"/>
              </a:spcAft>
              <a:buFont typeface="Webdings" pitchFamily="18" charset="2"/>
              <a:buAutoNum type="alphaUcPeriod"/>
            </a:pPr>
            <a:r>
              <a:rPr lang="en-US" sz="2400" dirty="0">
                <a:latin typeface="Arial" charset="0"/>
              </a:rPr>
              <a:t>London</a:t>
            </a:r>
          </a:p>
          <a:p>
            <a:pPr marL="304800" indent="-304800" eaLnBrk="1" hangingPunct="1">
              <a:spcBef>
                <a:spcPct val="25000"/>
              </a:spcBef>
              <a:spcAft>
                <a:spcPct val="25000"/>
              </a:spcAft>
              <a:buFont typeface="Webdings" pitchFamily="18" charset="2"/>
              <a:buAutoNum type="alphaUcPeriod"/>
            </a:pPr>
            <a:r>
              <a:rPr lang="en-US" sz="2400" dirty="0">
                <a:latin typeface="Arial" charset="0"/>
              </a:rPr>
              <a:t>Lilongwe</a:t>
            </a:r>
          </a:p>
        </p:txBody>
      </p:sp>
    </p:spTree>
    <p:extLst>
      <p:ext uri="{BB962C8B-B14F-4D97-AF65-F5344CB8AC3E}">
        <p14:creationId xmlns:p14="http://schemas.microsoft.com/office/powerpoint/2010/main" val="31932578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8686800" cy="1143000"/>
          </a:xfrm>
        </p:spPr>
        <p:txBody>
          <a:bodyPr/>
          <a:lstStyle/>
          <a:p>
            <a:pPr algn="l"/>
            <a:r>
              <a:rPr lang="en-US" b="1" dirty="0" smtClean="0">
                <a:solidFill>
                  <a:schemeClr val="bg1"/>
                </a:solidFill>
                <a:latin typeface="Arial" pitchFamily="34" charset="0"/>
                <a:cs typeface="Arial" pitchFamily="34" charset="0"/>
              </a:rPr>
              <a:t>Sample Problem 1</a:t>
            </a:r>
            <a:endParaRPr lang="en-US" b="1" dirty="0">
              <a:solidFill>
                <a:schemeClr val="bg1"/>
              </a:solidFill>
              <a:latin typeface="Arial" pitchFamily="34" charset="0"/>
              <a:cs typeface="Arial" pitchFamily="34" charset="0"/>
            </a:endParaRPr>
          </a:p>
        </p:txBody>
      </p:sp>
      <p:sp>
        <p:nvSpPr>
          <p:cNvPr id="7" name="Oval 6"/>
          <p:cNvSpPr>
            <a:spLocks noChangeArrowheads="1"/>
          </p:cNvSpPr>
          <p:nvPr/>
        </p:nvSpPr>
        <p:spPr bwMode="auto">
          <a:xfrm>
            <a:off x="3387725" y="1295400"/>
            <a:ext cx="1676400" cy="1676400"/>
          </a:xfrm>
          <a:prstGeom prst="ellipse">
            <a:avLst/>
          </a:prstGeom>
          <a:solidFill>
            <a:srgbClr val="DDDDDD"/>
          </a:solidFill>
          <a:ln w="9525">
            <a:solidFill>
              <a:srgbClr val="000000"/>
            </a:solidFill>
            <a:round/>
            <a:headEnd/>
            <a:tailEnd/>
          </a:ln>
        </p:spPr>
        <p:txBody>
          <a:bodyPr/>
          <a:lstStyle/>
          <a:p>
            <a:pPr algn="l"/>
            <a:endParaRPr lang="en-US" dirty="0"/>
          </a:p>
        </p:txBody>
      </p:sp>
      <p:sp>
        <p:nvSpPr>
          <p:cNvPr id="8" name="Oval 7"/>
          <p:cNvSpPr>
            <a:spLocks noChangeArrowheads="1"/>
          </p:cNvSpPr>
          <p:nvPr/>
        </p:nvSpPr>
        <p:spPr bwMode="auto">
          <a:xfrm>
            <a:off x="3886200" y="1776412"/>
            <a:ext cx="685800" cy="696913"/>
          </a:xfrm>
          <a:prstGeom prst="ellipse">
            <a:avLst/>
          </a:prstGeom>
          <a:solidFill>
            <a:schemeClr val="bg1"/>
          </a:solidFill>
          <a:ln w="9525">
            <a:solidFill>
              <a:schemeClr val="tx1"/>
            </a:solidFill>
            <a:round/>
            <a:headEnd/>
            <a:tailEnd/>
          </a:ln>
        </p:spPr>
        <p:txBody>
          <a:bodyPr wrap="none" anchor="ctr"/>
          <a:lstStyle/>
          <a:p>
            <a:pPr algn="l"/>
            <a:endParaRPr lang="en-US" dirty="0"/>
          </a:p>
        </p:txBody>
      </p:sp>
      <p:sp>
        <p:nvSpPr>
          <p:cNvPr id="9" name="Rectangle 3"/>
          <p:cNvSpPr txBox="1">
            <a:spLocks noChangeArrowheads="1"/>
          </p:cNvSpPr>
          <p:nvPr/>
        </p:nvSpPr>
        <p:spPr>
          <a:xfrm>
            <a:off x="304800" y="3293666"/>
            <a:ext cx="8458200" cy="2895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indent="-381000">
              <a:lnSpc>
                <a:spcPct val="90000"/>
              </a:lnSpc>
              <a:buFont typeface="Times" pitchFamily="18" charset="0"/>
              <a:buNone/>
            </a:pPr>
            <a:r>
              <a:rPr lang="en-US" sz="2400" dirty="0" smtClean="0"/>
              <a:t>	In the figure above, what is the greatest number of non-overlapping regions into which the shaded region can be divided with exactly two straight lines?</a:t>
            </a:r>
          </a:p>
          <a:p>
            <a:pPr marL="571500" lvl="1" indent="-342900">
              <a:lnSpc>
                <a:spcPct val="90000"/>
              </a:lnSpc>
              <a:buFont typeface="Times" pitchFamily="18" charset="0"/>
              <a:buAutoNum type="alphaUcParenR"/>
            </a:pPr>
            <a:r>
              <a:rPr lang="en-US" sz="2100" dirty="0" smtClean="0"/>
              <a:t>6</a:t>
            </a:r>
          </a:p>
          <a:p>
            <a:pPr marL="571500" lvl="1" indent="-342900">
              <a:lnSpc>
                <a:spcPct val="90000"/>
              </a:lnSpc>
              <a:buFont typeface="Times" pitchFamily="18" charset="0"/>
              <a:buAutoNum type="alphaUcParenR"/>
            </a:pPr>
            <a:r>
              <a:rPr lang="en-US" sz="2100" dirty="0" smtClean="0"/>
              <a:t>5</a:t>
            </a:r>
          </a:p>
          <a:p>
            <a:pPr marL="571500" lvl="1" indent="-342900">
              <a:lnSpc>
                <a:spcPct val="90000"/>
              </a:lnSpc>
              <a:buFont typeface="Times" pitchFamily="18" charset="0"/>
              <a:buAutoNum type="alphaUcParenR"/>
            </a:pPr>
            <a:r>
              <a:rPr lang="en-US" sz="2100" dirty="0" smtClean="0"/>
              <a:t>4</a:t>
            </a:r>
          </a:p>
          <a:p>
            <a:pPr marL="571500" lvl="1" indent="-342900">
              <a:lnSpc>
                <a:spcPct val="90000"/>
              </a:lnSpc>
              <a:buFont typeface="Times" pitchFamily="18" charset="0"/>
              <a:buAutoNum type="alphaUcParenR"/>
            </a:pPr>
            <a:r>
              <a:rPr lang="en-US" sz="2100" dirty="0" smtClean="0"/>
              <a:t>3</a:t>
            </a:r>
          </a:p>
          <a:p>
            <a:pPr marL="571500" lvl="1" indent="-342900">
              <a:lnSpc>
                <a:spcPct val="90000"/>
              </a:lnSpc>
              <a:buFont typeface="Times" pitchFamily="18" charset="0"/>
              <a:buAutoNum type="alphaUcParenR"/>
            </a:pPr>
            <a:r>
              <a:rPr lang="en-US" sz="2100" dirty="0" smtClean="0"/>
              <a:t>2</a:t>
            </a:r>
          </a:p>
        </p:txBody>
      </p:sp>
    </p:spTree>
    <p:extLst>
      <p:ext uri="{BB962C8B-B14F-4D97-AF65-F5344CB8AC3E}">
        <p14:creationId xmlns:p14="http://schemas.microsoft.com/office/powerpoint/2010/main" val="8857418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8686800" cy="1143000"/>
          </a:xfrm>
        </p:spPr>
        <p:txBody>
          <a:bodyPr/>
          <a:lstStyle/>
          <a:p>
            <a:pPr algn="l"/>
            <a:r>
              <a:rPr lang="en-US" b="1" dirty="0" smtClean="0">
                <a:solidFill>
                  <a:schemeClr val="bg1"/>
                </a:solidFill>
                <a:latin typeface="Arial" pitchFamily="34" charset="0"/>
                <a:cs typeface="Arial" pitchFamily="34" charset="0"/>
              </a:rPr>
              <a:t>Sample Problem 1</a:t>
            </a:r>
            <a:endParaRPr lang="en-US" b="1" dirty="0">
              <a:solidFill>
                <a:schemeClr val="bg1"/>
              </a:solidFill>
              <a:latin typeface="Arial" pitchFamily="34" charset="0"/>
              <a:cs typeface="Arial" pitchFamily="34" charset="0"/>
            </a:endParaRPr>
          </a:p>
        </p:txBody>
      </p:sp>
      <p:sp>
        <p:nvSpPr>
          <p:cNvPr id="6" name="Oval 2"/>
          <p:cNvSpPr>
            <a:spLocks noChangeArrowheads="1"/>
          </p:cNvSpPr>
          <p:nvPr/>
        </p:nvSpPr>
        <p:spPr bwMode="auto">
          <a:xfrm>
            <a:off x="1600200" y="2403475"/>
            <a:ext cx="2362200" cy="2286000"/>
          </a:xfrm>
          <a:prstGeom prst="ellipse">
            <a:avLst/>
          </a:prstGeom>
          <a:solidFill>
            <a:srgbClr val="DDDDDD"/>
          </a:solidFill>
          <a:ln w="9525">
            <a:solidFill>
              <a:srgbClr val="000000"/>
            </a:solidFill>
            <a:round/>
            <a:headEnd/>
            <a:tailEnd/>
          </a:ln>
        </p:spPr>
        <p:txBody>
          <a:bodyPr/>
          <a:lstStyle/>
          <a:p>
            <a:pPr algn="l"/>
            <a:endParaRPr lang="en-US" dirty="0"/>
          </a:p>
        </p:txBody>
      </p:sp>
      <p:sp>
        <p:nvSpPr>
          <p:cNvPr id="10" name="Oval 3"/>
          <p:cNvSpPr>
            <a:spLocks noChangeArrowheads="1"/>
          </p:cNvSpPr>
          <p:nvPr/>
        </p:nvSpPr>
        <p:spPr bwMode="auto">
          <a:xfrm>
            <a:off x="2305050" y="3109913"/>
            <a:ext cx="914400" cy="838200"/>
          </a:xfrm>
          <a:prstGeom prst="ellipse">
            <a:avLst/>
          </a:prstGeom>
          <a:solidFill>
            <a:schemeClr val="bg1"/>
          </a:solidFill>
          <a:ln w="9525">
            <a:solidFill>
              <a:schemeClr val="tx1"/>
            </a:solidFill>
            <a:round/>
            <a:headEnd/>
            <a:tailEnd/>
          </a:ln>
        </p:spPr>
        <p:txBody>
          <a:bodyPr wrap="none" anchor="ctr"/>
          <a:lstStyle/>
          <a:p>
            <a:pPr algn="l"/>
            <a:endParaRPr lang="en-US" dirty="0"/>
          </a:p>
        </p:txBody>
      </p:sp>
      <p:sp>
        <p:nvSpPr>
          <p:cNvPr id="11" name="Line 4"/>
          <p:cNvSpPr>
            <a:spLocks noChangeShapeType="1"/>
          </p:cNvSpPr>
          <p:nvPr/>
        </p:nvSpPr>
        <p:spPr bwMode="auto">
          <a:xfrm>
            <a:off x="1447800" y="2286000"/>
            <a:ext cx="2743200" cy="2667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 name="Line 5"/>
          <p:cNvSpPr>
            <a:spLocks noChangeShapeType="1"/>
          </p:cNvSpPr>
          <p:nvPr/>
        </p:nvSpPr>
        <p:spPr bwMode="auto">
          <a:xfrm flipH="1">
            <a:off x="1377950" y="2251075"/>
            <a:ext cx="2679700" cy="281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Text Box 6"/>
          <p:cNvSpPr txBox="1">
            <a:spLocks noChangeArrowheads="1"/>
          </p:cNvSpPr>
          <p:nvPr/>
        </p:nvSpPr>
        <p:spPr bwMode="auto">
          <a:xfrm>
            <a:off x="2609850" y="2632075"/>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pitchFamily="18" charset="0"/>
              </a:rPr>
              <a:t>1</a:t>
            </a:r>
          </a:p>
        </p:txBody>
      </p:sp>
      <p:sp>
        <p:nvSpPr>
          <p:cNvPr id="14" name="Text Box 7"/>
          <p:cNvSpPr txBox="1">
            <a:spLocks noChangeArrowheads="1"/>
          </p:cNvSpPr>
          <p:nvPr/>
        </p:nvSpPr>
        <p:spPr bwMode="auto">
          <a:xfrm>
            <a:off x="1847850" y="3317875"/>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pitchFamily="18" charset="0"/>
              </a:rPr>
              <a:t>2</a:t>
            </a:r>
          </a:p>
        </p:txBody>
      </p:sp>
      <p:sp>
        <p:nvSpPr>
          <p:cNvPr id="15" name="Text Box 8"/>
          <p:cNvSpPr txBox="1">
            <a:spLocks noChangeArrowheads="1"/>
          </p:cNvSpPr>
          <p:nvPr/>
        </p:nvSpPr>
        <p:spPr bwMode="auto">
          <a:xfrm>
            <a:off x="2609850" y="4003675"/>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pitchFamily="18" charset="0"/>
              </a:rPr>
              <a:t>3</a:t>
            </a:r>
          </a:p>
        </p:txBody>
      </p:sp>
      <p:sp>
        <p:nvSpPr>
          <p:cNvPr id="16" name="Text Box 9"/>
          <p:cNvSpPr txBox="1">
            <a:spLocks noChangeArrowheads="1"/>
          </p:cNvSpPr>
          <p:nvPr/>
        </p:nvSpPr>
        <p:spPr bwMode="auto">
          <a:xfrm>
            <a:off x="3371850" y="3317875"/>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pitchFamily="18" charset="0"/>
              </a:rPr>
              <a:t>4</a:t>
            </a:r>
          </a:p>
        </p:txBody>
      </p:sp>
      <p:sp>
        <p:nvSpPr>
          <p:cNvPr id="17" name="Oval 16"/>
          <p:cNvSpPr>
            <a:spLocks noChangeArrowheads="1"/>
          </p:cNvSpPr>
          <p:nvPr/>
        </p:nvSpPr>
        <p:spPr bwMode="auto">
          <a:xfrm>
            <a:off x="5022850" y="2286000"/>
            <a:ext cx="2362200" cy="2286000"/>
          </a:xfrm>
          <a:prstGeom prst="ellipse">
            <a:avLst/>
          </a:prstGeom>
          <a:solidFill>
            <a:srgbClr val="DDDDDD"/>
          </a:solidFill>
          <a:ln w="9525">
            <a:solidFill>
              <a:srgbClr val="000000"/>
            </a:solidFill>
            <a:round/>
            <a:headEnd/>
            <a:tailEnd/>
          </a:ln>
        </p:spPr>
        <p:txBody>
          <a:bodyPr/>
          <a:lstStyle/>
          <a:p>
            <a:pPr algn="l"/>
            <a:endParaRPr lang="en-US" dirty="0"/>
          </a:p>
        </p:txBody>
      </p:sp>
      <p:sp>
        <p:nvSpPr>
          <p:cNvPr id="18" name="Oval 17"/>
          <p:cNvSpPr>
            <a:spLocks noChangeArrowheads="1"/>
          </p:cNvSpPr>
          <p:nvPr/>
        </p:nvSpPr>
        <p:spPr bwMode="auto">
          <a:xfrm>
            <a:off x="5727700" y="2992438"/>
            <a:ext cx="914400" cy="838200"/>
          </a:xfrm>
          <a:prstGeom prst="ellipse">
            <a:avLst/>
          </a:prstGeom>
          <a:solidFill>
            <a:schemeClr val="bg1"/>
          </a:solidFill>
          <a:ln w="9525">
            <a:solidFill>
              <a:schemeClr val="tx1"/>
            </a:solidFill>
            <a:round/>
            <a:headEnd/>
            <a:tailEnd/>
          </a:ln>
        </p:spPr>
        <p:txBody>
          <a:bodyPr wrap="none" anchor="ctr"/>
          <a:lstStyle/>
          <a:p>
            <a:pPr algn="l"/>
            <a:endParaRPr lang="en-US" dirty="0"/>
          </a:p>
        </p:txBody>
      </p:sp>
      <p:sp>
        <p:nvSpPr>
          <p:cNvPr id="19" name="Line 13"/>
          <p:cNvSpPr>
            <a:spLocks noChangeShapeType="1"/>
          </p:cNvSpPr>
          <p:nvPr/>
        </p:nvSpPr>
        <p:spPr bwMode="auto">
          <a:xfrm>
            <a:off x="5943600" y="2057400"/>
            <a:ext cx="6350" cy="2860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Text Box 14"/>
          <p:cNvSpPr txBox="1">
            <a:spLocks noChangeArrowheads="1"/>
          </p:cNvSpPr>
          <p:nvPr/>
        </p:nvSpPr>
        <p:spPr bwMode="auto">
          <a:xfrm>
            <a:off x="60325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pitchFamily="18" charset="0"/>
              </a:rPr>
              <a:t>1</a:t>
            </a:r>
          </a:p>
        </p:txBody>
      </p:sp>
      <p:sp>
        <p:nvSpPr>
          <p:cNvPr id="21" name="Text Box 15"/>
          <p:cNvSpPr txBox="1">
            <a:spLocks noChangeArrowheads="1"/>
          </p:cNvSpPr>
          <p:nvPr/>
        </p:nvSpPr>
        <p:spPr bwMode="auto">
          <a:xfrm>
            <a:off x="52705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pitchFamily="18" charset="0"/>
              </a:rPr>
              <a:t>2</a:t>
            </a:r>
          </a:p>
        </p:txBody>
      </p:sp>
      <p:sp>
        <p:nvSpPr>
          <p:cNvPr id="22" name="Text Box 16"/>
          <p:cNvSpPr txBox="1">
            <a:spLocks noChangeArrowheads="1"/>
          </p:cNvSpPr>
          <p:nvPr/>
        </p:nvSpPr>
        <p:spPr bwMode="auto">
          <a:xfrm>
            <a:off x="6032500" y="3886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pitchFamily="18" charset="0"/>
              </a:rPr>
              <a:t>3</a:t>
            </a:r>
          </a:p>
        </p:txBody>
      </p:sp>
      <p:sp>
        <p:nvSpPr>
          <p:cNvPr id="23" name="Text Box 17"/>
          <p:cNvSpPr txBox="1">
            <a:spLocks noChangeArrowheads="1"/>
          </p:cNvSpPr>
          <p:nvPr/>
        </p:nvSpPr>
        <p:spPr bwMode="auto">
          <a:xfrm>
            <a:off x="67945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pitchFamily="18" charset="0"/>
              </a:rPr>
              <a:t>4</a:t>
            </a:r>
          </a:p>
        </p:txBody>
      </p:sp>
      <p:sp>
        <p:nvSpPr>
          <p:cNvPr id="24" name="Line 18"/>
          <p:cNvSpPr>
            <a:spLocks noChangeShapeType="1"/>
          </p:cNvSpPr>
          <p:nvPr/>
        </p:nvSpPr>
        <p:spPr bwMode="auto">
          <a:xfrm>
            <a:off x="6477000" y="2057400"/>
            <a:ext cx="6350" cy="2860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TextBox 24"/>
          <p:cNvSpPr txBox="1">
            <a:spLocks noChangeArrowheads="1"/>
          </p:cNvSpPr>
          <p:nvPr/>
        </p:nvSpPr>
        <p:spPr bwMode="auto">
          <a:xfrm>
            <a:off x="443345" y="525780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Arial" pitchFamily="34" charset="0"/>
                <a:cs typeface="Arial" pitchFamily="34" charset="0"/>
              </a:rPr>
              <a:t>The question basically asked you to divide this doughnut into the highest number of shaded regions possible using 2 straight lines!</a:t>
            </a:r>
          </a:p>
          <a:p>
            <a:pPr eaLnBrk="1" hangingPunct="1"/>
            <a:endParaRPr lang="en-US" sz="2000" dirty="0">
              <a:latin typeface="Garamond" pitchFamily="18" charset="0"/>
            </a:endParaRPr>
          </a:p>
        </p:txBody>
      </p:sp>
    </p:spTree>
    <p:extLst>
      <p:ext uri="{BB962C8B-B14F-4D97-AF65-F5344CB8AC3E}">
        <p14:creationId xmlns:p14="http://schemas.microsoft.com/office/powerpoint/2010/main" val="17462112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8686800" cy="1143000"/>
          </a:xfrm>
        </p:spPr>
        <p:txBody>
          <a:bodyPr/>
          <a:lstStyle/>
          <a:p>
            <a:pPr algn="l"/>
            <a:r>
              <a:rPr lang="en-US" b="1" dirty="0" smtClean="0">
                <a:solidFill>
                  <a:schemeClr val="bg1"/>
                </a:solidFill>
                <a:latin typeface="Arial" pitchFamily="34" charset="0"/>
                <a:cs typeface="Arial" pitchFamily="34" charset="0"/>
              </a:rPr>
              <a:t>Sample Problem 1</a:t>
            </a:r>
            <a:endParaRPr lang="en-US" b="1" dirty="0">
              <a:solidFill>
                <a:schemeClr val="bg1"/>
              </a:solidFill>
              <a:latin typeface="Arial" pitchFamily="34" charset="0"/>
              <a:cs typeface="Arial" pitchFamily="34" charset="0"/>
            </a:endParaRPr>
          </a:p>
        </p:txBody>
      </p:sp>
      <p:sp>
        <p:nvSpPr>
          <p:cNvPr id="7" name="Oval 6"/>
          <p:cNvSpPr>
            <a:spLocks noChangeArrowheads="1"/>
          </p:cNvSpPr>
          <p:nvPr/>
        </p:nvSpPr>
        <p:spPr bwMode="auto">
          <a:xfrm>
            <a:off x="3387725" y="1295400"/>
            <a:ext cx="1676400" cy="1676400"/>
          </a:xfrm>
          <a:prstGeom prst="ellipse">
            <a:avLst/>
          </a:prstGeom>
          <a:solidFill>
            <a:srgbClr val="DDDDDD"/>
          </a:solidFill>
          <a:ln w="9525">
            <a:solidFill>
              <a:srgbClr val="000000"/>
            </a:solidFill>
            <a:round/>
            <a:headEnd/>
            <a:tailEnd/>
          </a:ln>
        </p:spPr>
        <p:txBody>
          <a:bodyPr/>
          <a:lstStyle/>
          <a:p>
            <a:pPr algn="l"/>
            <a:endParaRPr lang="en-US" dirty="0"/>
          </a:p>
        </p:txBody>
      </p:sp>
      <p:sp>
        <p:nvSpPr>
          <p:cNvPr id="8" name="Oval 7"/>
          <p:cNvSpPr>
            <a:spLocks noChangeArrowheads="1"/>
          </p:cNvSpPr>
          <p:nvPr/>
        </p:nvSpPr>
        <p:spPr bwMode="auto">
          <a:xfrm>
            <a:off x="3886200" y="1776412"/>
            <a:ext cx="685800" cy="696913"/>
          </a:xfrm>
          <a:prstGeom prst="ellipse">
            <a:avLst/>
          </a:prstGeom>
          <a:solidFill>
            <a:schemeClr val="bg1"/>
          </a:solidFill>
          <a:ln w="9525">
            <a:solidFill>
              <a:schemeClr val="tx1"/>
            </a:solidFill>
            <a:round/>
            <a:headEnd/>
            <a:tailEnd/>
          </a:ln>
        </p:spPr>
        <p:txBody>
          <a:bodyPr wrap="none" anchor="ctr"/>
          <a:lstStyle/>
          <a:p>
            <a:pPr algn="l"/>
            <a:endParaRPr lang="en-US" dirty="0"/>
          </a:p>
        </p:txBody>
      </p:sp>
      <p:sp>
        <p:nvSpPr>
          <p:cNvPr id="9" name="Rectangle 3"/>
          <p:cNvSpPr txBox="1">
            <a:spLocks noChangeArrowheads="1"/>
          </p:cNvSpPr>
          <p:nvPr/>
        </p:nvSpPr>
        <p:spPr>
          <a:xfrm>
            <a:off x="304800" y="3293666"/>
            <a:ext cx="8458200" cy="2895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indent="-381000">
              <a:lnSpc>
                <a:spcPct val="90000"/>
              </a:lnSpc>
              <a:buFont typeface="Times" pitchFamily="18" charset="0"/>
              <a:buNone/>
            </a:pPr>
            <a:r>
              <a:rPr lang="en-US" sz="2400" dirty="0" smtClean="0"/>
              <a:t>	In the figure above, what is the greatest number of non-overlapping regions into which the shaded region can be divided with exactly two straight lines?</a:t>
            </a:r>
          </a:p>
          <a:p>
            <a:pPr marL="571500" lvl="1" indent="-342900">
              <a:lnSpc>
                <a:spcPct val="90000"/>
              </a:lnSpc>
              <a:buFont typeface="Times" pitchFamily="18" charset="0"/>
              <a:buAutoNum type="alphaUcParenR"/>
            </a:pPr>
            <a:r>
              <a:rPr lang="en-US" sz="2100" dirty="0" smtClean="0"/>
              <a:t>6</a:t>
            </a:r>
          </a:p>
          <a:p>
            <a:pPr marL="571500" lvl="1" indent="-342900">
              <a:lnSpc>
                <a:spcPct val="90000"/>
              </a:lnSpc>
              <a:buFont typeface="Times" pitchFamily="18" charset="0"/>
              <a:buAutoNum type="alphaUcParenR"/>
            </a:pPr>
            <a:r>
              <a:rPr lang="en-US" sz="2100" dirty="0" smtClean="0"/>
              <a:t>5</a:t>
            </a:r>
          </a:p>
          <a:p>
            <a:pPr marL="571500" lvl="1" indent="-342900">
              <a:lnSpc>
                <a:spcPct val="90000"/>
              </a:lnSpc>
              <a:buFont typeface="Times" pitchFamily="18" charset="0"/>
              <a:buAutoNum type="alphaUcParenR"/>
            </a:pPr>
            <a:r>
              <a:rPr lang="en-US" sz="2100" dirty="0" smtClean="0"/>
              <a:t>4</a:t>
            </a:r>
          </a:p>
          <a:p>
            <a:pPr marL="571500" lvl="1" indent="-342900">
              <a:lnSpc>
                <a:spcPct val="90000"/>
              </a:lnSpc>
              <a:buFont typeface="Times" pitchFamily="18" charset="0"/>
              <a:buAutoNum type="alphaUcParenR"/>
            </a:pPr>
            <a:r>
              <a:rPr lang="en-US" sz="2100" dirty="0" smtClean="0"/>
              <a:t>3</a:t>
            </a:r>
          </a:p>
          <a:p>
            <a:pPr marL="571500" lvl="1" indent="-342900">
              <a:lnSpc>
                <a:spcPct val="90000"/>
              </a:lnSpc>
              <a:buFont typeface="Times" pitchFamily="18" charset="0"/>
              <a:buAutoNum type="alphaUcParenR"/>
            </a:pPr>
            <a:r>
              <a:rPr lang="en-US" sz="2100" dirty="0" smtClean="0"/>
              <a:t>2</a:t>
            </a:r>
          </a:p>
        </p:txBody>
      </p:sp>
      <p:sp>
        <p:nvSpPr>
          <p:cNvPr id="6" name="Text Box 11"/>
          <p:cNvSpPr txBox="1">
            <a:spLocks noChangeArrowheads="1"/>
          </p:cNvSpPr>
          <p:nvPr/>
        </p:nvSpPr>
        <p:spPr bwMode="auto">
          <a:xfrm>
            <a:off x="3586706" y="5358557"/>
            <a:ext cx="543884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600" dirty="0"/>
              <a:t>Strategies used: </a:t>
            </a:r>
            <a:r>
              <a:rPr lang="en-US" sz="1600" b="1" dirty="0"/>
              <a:t>Rephrase </a:t>
            </a:r>
            <a:r>
              <a:rPr lang="en-US" sz="1600" dirty="0"/>
              <a:t>the question in your own words, </a:t>
            </a:r>
            <a:r>
              <a:rPr lang="en-US" sz="1600" b="1" dirty="0"/>
              <a:t>test writing</a:t>
            </a:r>
            <a:r>
              <a:rPr lang="en-US" sz="1600" dirty="0"/>
              <a:t> - is it going to be that easy, </a:t>
            </a:r>
            <a:r>
              <a:rPr lang="en-US" sz="1600" b="1" dirty="0" smtClean="0"/>
              <a:t>P.O.E</a:t>
            </a:r>
            <a:r>
              <a:rPr lang="en-US" sz="1600" dirty="0"/>
              <a:t>, </a:t>
            </a:r>
            <a:r>
              <a:rPr lang="en-US" sz="1600" b="1" dirty="0"/>
              <a:t>physically </a:t>
            </a:r>
            <a:r>
              <a:rPr lang="en-US" sz="1600" dirty="0"/>
              <a:t>cross off the wrong answers in the test booklet, </a:t>
            </a:r>
            <a:r>
              <a:rPr lang="en-US" sz="1600" b="1" dirty="0"/>
              <a:t>Guess</a:t>
            </a:r>
            <a:r>
              <a:rPr lang="en-US" sz="1600" dirty="0"/>
              <a:t> after P.O.E, </a:t>
            </a:r>
            <a:r>
              <a:rPr lang="en-US" sz="1600" b="1" dirty="0"/>
              <a:t>Final</a:t>
            </a:r>
            <a:r>
              <a:rPr lang="en-US" sz="1600" dirty="0"/>
              <a:t> leading word.</a:t>
            </a:r>
          </a:p>
        </p:txBody>
      </p:sp>
      <p:sp>
        <p:nvSpPr>
          <p:cNvPr id="10" name="Text Box 12"/>
          <p:cNvSpPr txBox="1">
            <a:spLocks noChangeArrowheads="1"/>
          </p:cNvSpPr>
          <p:nvPr/>
        </p:nvSpPr>
        <p:spPr bwMode="auto">
          <a:xfrm>
            <a:off x="1834106" y="5029200"/>
            <a:ext cx="1752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400" i="1" dirty="0">
                <a:latin typeface="+mj-lt"/>
              </a:rPr>
              <a:t>no way that easy</a:t>
            </a:r>
          </a:p>
        </p:txBody>
      </p:sp>
      <p:sp>
        <p:nvSpPr>
          <p:cNvPr id="11" name="Text Box 13"/>
          <p:cNvSpPr txBox="1">
            <a:spLocks noChangeArrowheads="1"/>
          </p:cNvSpPr>
          <p:nvPr/>
        </p:nvSpPr>
        <p:spPr bwMode="auto">
          <a:xfrm>
            <a:off x="1863653" y="5395786"/>
            <a:ext cx="5916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i="1" dirty="0">
                <a:latin typeface="Calibri" pitchFamily="34" charset="0"/>
                <a:cs typeface="Calibri" pitchFamily="34" charset="0"/>
              </a:rPr>
              <a:t>P.O.E.</a:t>
            </a:r>
          </a:p>
        </p:txBody>
      </p:sp>
      <p:sp>
        <p:nvSpPr>
          <p:cNvPr id="12" name="Text Box 14"/>
          <p:cNvSpPr txBox="1">
            <a:spLocks noChangeArrowheads="1"/>
          </p:cNvSpPr>
          <p:nvPr/>
        </p:nvSpPr>
        <p:spPr bwMode="auto">
          <a:xfrm>
            <a:off x="1371600" y="4397878"/>
            <a:ext cx="54864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charset="0"/>
              </a:defRPr>
            </a:lvl1pPr>
            <a:lvl2pPr marL="800100" indent="-342900" algn="l" eaLnBrk="0" hangingPunct="0">
              <a:defRPr>
                <a:solidFill>
                  <a:schemeClr val="tx1"/>
                </a:solidFill>
                <a:latin typeface="Arial" charset="0"/>
              </a:defRPr>
            </a:lvl2pPr>
            <a:lvl3pPr marL="1257300" indent="-342900" algn="l" eaLnBrk="0" hangingPunct="0">
              <a:defRPr>
                <a:solidFill>
                  <a:schemeClr val="tx1"/>
                </a:solidFill>
                <a:latin typeface="Arial" charset="0"/>
              </a:defRPr>
            </a:lvl3pPr>
            <a:lvl4pPr marL="1714500" indent="-342900" algn="l" eaLnBrk="0" hangingPunct="0">
              <a:defRPr>
                <a:solidFill>
                  <a:schemeClr val="tx1"/>
                </a:solidFill>
                <a:latin typeface="Arial" charset="0"/>
              </a:defRPr>
            </a:lvl4pPr>
            <a:lvl5pPr marL="2171700" indent="-342900" algn="l"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1" eaLnBrk="1" hangingPunct="1">
              <a:lnSpc>
                <a:spcPct val="90000"/>
              </a:lnSpc>
              <a:spcBef>
                <a:spcPct val="30000"/>
              </a:spcBef>
              <a:buClr>
                <a:schemeClr val="tx1"/>
              </a:buClr>
              <a:buSzPct val="70000"/>
              <a:buFont typeface="Times" pitchFamily="18" charset="0"/>
              <a:buNone/>
            </a:pPr>
            <a:r>
              <a:rPr lang="en-US" sz="1400" i="1" dirty="0">
                <a:latin typeface="+mj-lt"/>
              </a:rPr>
              <a:t>50% chance of getting this right - why might you eliminate 6</a:t>
            </a:r>
            <a:r>
              <a:rPr lang="en-US" sz="1400" i="1" dirty="0" smtClean="0">
                <a:latin typeface="+mj-lt"/>
              </a:rPr>
              <a:t>?</a:t>
            </a:r>
            <a:endParaRPr lang="en-US" sz="1400" i="1" dirty="0">
              <a:latin typeface="+mj-lt"/>
            </a:endParaRPr>
          </a:p>
        </p:txBody>
      </p:sp>
      <p:sp>
        <p:nvSpPr>
          <p:cNvPr id="13" name="Text Box 13"/>
          <p:cNvSpPr txBox="1">
            <a:spLocks noChangeArrowheads="1"/>
          </p:cNvSpPr>
          <p:nvPr/>
        </p:nvSpPr>
        <p:spPr bwMode="auto">
          <a:xfrm>
            <a:off x="1828800" y="5788223"/>
            <a:ext cx="5916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i="1" dirty="0">
                <a:latin typeface="Calibri" pitchFamily="34" charset="0"/>
                <a:cs typeface="Calibri" pitchFamily="34" charset="0"/>
              </a:rPr>
              <a:t>P.O.E.</a:t>
            </a:r>
          </a:p>
        </p:txBody>
      </p:sp>
    </p:spTree>
    <p:extLst>
      <p:ext uri="{BB962C8B-B14F-4D97-AF65-F5344CB8AC3E}">
        <p14:creationId xmlns:p14="http://schemas.microsoft.com/office/powerpoint/2010/main" val="261650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8686800" cy="1143000"/>
          </a:xfrm>
        </p:spPr>
        <p:txBody>
          <a:bodyPr/>
          <a:lstStyle/>
          <a:p>
            <a:pPr algn="l"/>
            <a:r>
              <a:rPr lang="en-US" b="1" dirty="0" smtClean="0">
                <a:solidFill>
                  <a:schemeClr val="bg1"/>
                </a:solidFill>
                <a:latin typeface="Arial" pitchFamily="34" charset="0"/>
                <a:cs typeface="Arial" pitchFamily="34" charset="0"/>
              </a:rPr>
              <a:t>Sample Problem 1</a:t>
            </a:r>
            <a:endParaRPr lang="en-US" b="1" dirty="0">
              <a:solidFill>
                <a:schemeClr val="bg1"/>
              </a:solidFill>
              <a:latin typeface="Arial" pitchFamily="34" charset="0"/>
              <a:cs typeface="Arial" pitchFamily="34" charset="0"/>
            </a:endParaRPr>
          </a:p>
        </p:txBody>
      </p:sp>
      <p:sp>
        <p:nvSpPr>
          <p:cNvPr id="14" name="Oval 2"/>
          <p:cNvSpPr>
            <a:spLocks noChangeArrowheads="1"/>
          </p:cNvSpPr>
          <p:nvPr/>
        </p:nvSpPr>
        <p:spPr bwMode="auto">
          <a:xfrm>
            <a:off x="3147219" y="2562225"/>
            <a:ext cx="2362200" cy="2286000"/>
          </a:xfrm>
          <a:prstGeom prst="ellipse">
            <a:avLst/>
          </a:prstGeom>
          <a:solidFill>
            <a:srgbClr val="DDDDDD"/>
          </a:solidFill>
          <a:ln w="9525">
            <a:solidFill>
              <a:srgbClr val="000000"/>
            </a:solidFill>
            <a:round/>
            <a:headEnd/>
            <a:tailEnd/>
          </a:ln>
        </p:spPr>
        <p:txBody>
          <a:bodyPr/>
          <a:lstStyle/>
          <a:p>
            <a:pPr algn="l"/>
            <a:endParaRPr lang="en-US" dirty="0"/>
          </a:p>
        </p:txBody>
      </p:sp>
      <p:sp>
        <p:nvSpPr>
          <p:cNvPr id="15" name="Oval 14"/>
          <p:cNvSpPr>
            <a:spLocks noChangeArrowheads="1"/>
          </p:cNvSpPr>
          <p:nvPr/>
        </p:nvSpPr>
        <p:spPr bwMode="auto">
          <a:xfrm>
            <a:off x="3852863" y="3254375"/>
            <a:ext cx="950912" cy="901700"/>
          </a:xfrm>
          <a:prstGeom prst="ellipse">
            <a:avLst/>
          </a:prstGeom>
          <a:solidFill>
            <a:schemeClr val="bg1"/>
          </a:solidFill>
          <a:ln w="9525">
            <a:solidFill>
              <a:schemeClr val="tx1"/>
            </a:solidFill>
            <a:round/>
            <a:headEnd/>
            <a:tailEnd/>
          </a:ln>
        </p:spPr>
        <p:txBody>
          <a:bodyPr wrap="none" anchor="ctr"/>
          <a:lstStyle/>
          <a:p>
            <a:pPr algn="l"/>
            <a:endParaRPr lang="en-US" dirty="0"/>
          </a:p>
        </p:txBody>
      </p:sp>
      <p:sp>
        <p:nvSpPr>
          <p:cNvPr id="16" name="Line 4"/>
          <p:cNvSpPr>
            <a:spLocks noChangeShapeType="1"/>
          </p:cNvSpPr>
          <p:nvPr/>
        </p:nvSpPr>
        <p:spPr bwMode="auto">
          <a:xfrm flipH="1">
            <a:off x="2874963" y="1843088"/>
            <a:ext cx="2300287" cy="297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Line 5"/>
          <p:cNvSpPr>
            <a:spLocks noChangeShapeType="1"/>
          </p:cNvSpPr>
          <p:nvPr/>
        </p:nvSpPr>
        <p:spPr bwMode="auto">
          <a:xfrm>
            <a:off x="3603625" y="1995488"/>
            <a:ext cx="2174875" cy="281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Text Box 7"/>
          <p:cNvSpPr txBox="1">
            <a:spLocks noChangeArrowheads="1"/>
          </p:cNvSpPr>
          <p:nvPr/>
        </p:nvSpPr>
        <p:spPr bwMode="auto">
          <a:xfrm>
            <a:off x="4190999" y="2971800"/>
            <a:ext cx="612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mj-lt"/>
              </a:rPr>
              <a:t>2</a:t>
            </a:r>
          </a:p>
        </p:txBody>
      </p:sp>
      <p:sp>
        <p:nvSpPr>
          <p:cNvPr id="19" name="Text Box 8"/>
          <p:cNvSpPr txBox="1">
            <a:spLocks noChangeArrowheads="1"/>
          </p:cNvSpPr>
          <p:nvPr/>
        </p:nvSpPr>
        <p:spPr bwMode="auto">
          <a:xfrm>
            <a:off x="3449638" y="3179763"/>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mj-lt"/>
              </a:rPr>
              <a:t>3</a:t>
            </a:r>
          </a:p>
        </p:txBody>
      </p:sp>
      <p:sp>
        <p:nvSpPr>
          <p:cNvPr id="20" name="Text Box 9"/>
          <p:cNvSpPr txBox="1">
            <a:spLocks noChangeArrowheads="1"/>
          </p:cNvSpPr>
          <p:nvPr/>
        </p:nvSpPr>
        <p:spPr bwMode="auto">
          <a:xfrm>
            <a:off x="4137819" y="4384244"/>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mj-lt"/>
              </a:rPr>
              <a:t>4</a:t>
            </a:r>
          </a:p>
        </p:txBody>
      </p:sp>
      <p:sp>
        <p:nvSpPr>
          <p:cNvPr id="21" name="Text Box 10"/>
          <p:cNvSpPr txBox="1">
            <a:spLocks noChangeArrowheads="1"/>
          </p:cNvSpPr>
          <p:nvPr/>
        </p:nvSpPr>
        <p:spPr bwMode="auto">
          <a:xfrm>
            <a:off x="4932363" y="3159125"/>
            <a:ext cx="57705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mj-lt"/>
              </a:rPr>
              <a:t>5</a:t>
            </a:r>
          </a:p>
        </p:txBody>
      </p:sp>
      <p:sp>
        <p:nvSpPr>
          <p:cNvPr id="22" name="TextBox 21"/>
          <p:cNvSpPr txBox="1"/>
          <p:nvPr/>
        </p:nvSpPr>
        <p:spPr>
          <a:xfrm>
            <a:off x="4187608" y="2562225"/>
            <a:ext cx="609600" cy="369332"/>
          </a:xfrm>
          <a:prstGeom prst="rect">
            <a:avLst/>
          </a:prstGeom>
          <a:noFill/>
        </p:spPr>
        <p:txBody>
          <a:bodyPr wrap="square" rtlCol="0">
            <a:spAutoFit/>
          </a:bodyPr>
          <a:lstStyle/>
          <a:p>
            <a:r>
              <a:rPr lang="en-US" b="1" dirty="0" smtClean="0"/>
              <a:t>1</a:t>
            </a:r>
            <a:endParaRPr lang="en-US" b="1" dirty="0"/>
          </a:p>
        </p:txBody>
      </p:sp>
    </p:spTree>
    <p:extLst>
      <p:ext uri="{BB962C8B-B14F-4D97-AF65-F5344CB8AC3E}">
        <p14:creationId xmlns:p14="http://schemas.microsoft.com/office/powerpoint/2010/main" val="423020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Top 4 Reasons</a:t>
            </a:r>
            <a:endParaRPr lang="en-US" sz="4400" b="1" dirty="0">
              <a:solidFill>
                <a:schemeClr val="bg1"/>
              </a:solidFill>
              <a:latin typeface="Arial" pitchFamily="34" charset="0"/>
              <a:cs typeface="Arial" pitchFamily="34" charset="0"/>
            </a:endParaRPr>
          </a:p>
        </p:txBody>
      </p:sp>
      <p:sp>
        <p:nvSpPr>
          <p:cNvPr id="21" name="Rectangle 3"/>
          <p:cNvSpPr txBox="1">
            <a:spLocks noChangeArrowheads="1"/>
          </p:cNvSpPr>
          <p:nvPr/>
        </p:nvSpPr>
        <p:spPr bwMode="auto">
          <a:xfrm>
            <a:off x="457200"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100000"/>
              <a:buBlip>
                <a:blip r:embed="rId2"/>
              </a:buBlip>
              <a:defRPr sz="3200" b="1"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SzPct val="100000"/>
              <a:buBlip>
                <a:blip r:embed="rId3"/>
              </a:buBlip>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SzPct val="100000"/>
              <a:buBlip>
                <a:blip r:embed="rId4"/>
              </a:buBlip>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SzPct val="100000"/>
              <a:buBlip>
                <a:blip r:embed="rId5"/>
              </a:buBlip>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SzPct val="100000"/>
              <a:buBlip>
                <a:blip r:embed="rId6"/>
              </a:buBlip>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T</a:t>
            </a:r>
            <a:r>
              <a:rPr lang="en-US" sz="2000" dirty="0" smtClean="0"/>
              <a:t>o </a:t>
            </a:r>
            <a:r>
              <a:rPr lang="en-US" sz="2000" dirty="0"/>
              <a:t>Visit</a:t>
            </a:r>
            <a:r>
              <a:rPr lang="en-US" sz="2000" b="0" dirty="0"/>
              <a:t> </a:t>
            </a:r>
            <a:r>
              <a:rPr lang="en-US" sz="2000" u="sng" dirty="0" smtClean="0">
                <a:hlinkClick r:id="rId7"/>
              </a:rPr>
              <a:t>www.PrincetonReview.com</a:t>
            </a:r>
            <a:endParaRPr lang="en-US" sz="2000" b="0" dirty="0"/>
          </a:p>
          <a:p>
            <a:pPr marL="0" indent="0">
              <a:buNone/>
            </a:pPr>
            <a:endParaRPr lang="en-US" sz="2000" b="0" dirty="0" smtClean="0"/>
          </a:p>
          <a:p>
            <a:pPr marL="0" indent="0">
              <a:buNone/>
            </a:pPr>
            <a:r>
              <a:rPr lang="en-US" sz="2000" b="0" dirty="0" smtClean="0"/>
              <a:t>Access </a:t>
            </a:r>
            <a:r>
              <a:rPr lang="en-US" sz="2000" b="0" dirty="0"/>
              <a:t>amazing FREE student tools including our:</a:t>
            </a:r>
            <a:endParaRPr lang="en-US" sz="2000" i="1" dirty="0"/>
          </a:p>
          <a:p>
            <a:pPr marL="457200" lvl="0" indent="-457200">
              <a:buFont typeface="+mj-lt"/>
              <a:buAutoNum type="arabicPeriod"/>
            </a:pPr>
            <a:r>
              <a:rPr lang="en-US" sz="2000" b="0" dirty="0"/>
              <a:t>Action Plan</a:t>
            </a:r>
            <a:r>
              <a:rPr lang="en-US" sz="2000" b="0" i="1" dirty="0"/>
              <a:t>, which is a get-into-</a:t>
            </a:r>
            <a:r>
              <a:rPr lang="en-US" sz="2000" b="0" i="1" u="sng" dirty="0">
                <a:hlinkClick r:id="rId8"/>
              </a:rPr>
              <a:t>med</a:t>
            </a:r>
            <a:r>
              <a:rPr lang="en-US" sz="2000" b="0" i="1" dirty="0"/>
              <a:t>, </a:t>
            </a:r>
            <a:r>
              <a:rPr lang="en-US" sz="2000" b="0" i="1" u="sng" dirty="0">
                <a:hlinkClick r:id="rId9"/>
              </a:rPr>
              <a:t>law</a:t>
            </a:r>
            <a:r>
              <a:rPr lang="en-US" sz="2000" b="0" i="1" dirty="0"/>
              <a:t>, </a:t>
            </a:r>
            <a:r>
              <a:rPr lang="en-US" sz="2000" b="0" i="1" u="sng" dirty="0">
                <a:hlinkClick r:id="rId10"/>
              </a:rPr>
              <a:t>business</a:t>
            </a:r>
            <a:r>
              <a:rPr lang="en-US" sz="2000" b="0" i="1" dirty="0"/>
              <a:t>, or </a:t>
            </a:r>
            <a:r>
              <a:rPr lang="en-US" sz="2000" b="0" i="1" u="sng" dirty="0">
                <a:hlinkClick r:id="rId11"/>
              </a:rPr>
              <a:t>grad</a:t>
            </a:r>
            <a:r>
              <a:rPr lang="en-US" sz="2000" b="0" i="1" dirty="0"/>
              <a:t> school timeline and </a:t>
            </a:r>
            <a:r>
              <a:rPr lang="en-US" sz="2000" b="0" i="1" dirty="0" smtClean="0"/>
              <a:t>planner</a:t>
            </a:r>
          </a:p>
          <a:p>
            <a:pPr marL="457200" lvl="0" indent="-457200">
              <a:buFont typeface="+mj-lt"/>
              <a:buAutoNum type="arabicPeriod"/>
            </a:pPr>
            <a:endParaRPr lang="en-US" sz="2000" i="1" dirty="0"/>
          </a:p>
          <a:p>
            <a:pPr marL="457200" lvl="0" indent="-457200">
              <a:buFont typeface="+mj-lt"/>
              <a:buAutoNum type="arabicPeriod"/>
            </a:pPr>
            <a:r>
              <a:rPr lang="en-US" sz="2000" b="0" dirty="0"/>
              <a:t>School Search</a:t>
            </a:r>
            <a:r>
              <a:rPr lang="en-US" sz="2000" b="0" i="1" dirty="0"/>
              <a:t>, which employs filters to target </a:t>
            </a:r>
            <a:r>
              <a:rPr lang="en-US" sz="2000" b="0" i="1" u="sng" dirty="0">
                <a:hlinkClick r:id="rId12"/>
              </a:rPr>
              <a:t>med</a:t>
            </a:r>
            <a:r>
              <a:rPr lang="en-US" sz="2000" b="0" i="1" dirty="0"/>
              <a:t>, </a:t>
            </a:r>
            <a:r>
              <a:rPr lang="en-US" sz="2000" b="0" i="1" u="sng" dirty="0">
                <a:hlinkClick r:id="rId13"/>
              </a:rPr>
              <a:t>law</a:t>
            </a:r>
            <a:r>
              <a:rPr lang="en-US" sz="2000" b="0" i="1" dirty="0"/>
              <a:t>, or </a:t>
            </a:r>
            <a:r>
              <a:rPr lang="en-US" sz="2000" b="0" i="1" u="sng" dirty="0">
                <a:hlinkClick r:id="rId14"/>
              </a:rPr>
              <a:t>business</a:t>
            </a:r>
            <a:r>
              <a:rPr lang="en-US" sz="2000" b="0" i="1" dirty="0"/>
              <a:t> schools by test scores, program, GPA, </a:t>
            </a:r>
            <a:r>
              <a:rPr lang="en-US" sz="2000" b="0" i="1" dirty="0" err="1"/>
              <a:t>etc</a:t>
            </a:r>
            <a:endParaRPr lang="en-US" sz="2000" i="1" dirty="0"/>
          </a:p>
          <a:p>
            <a:pPr marL="457200" lvl="0" indent="-457200">
              <a:buFont typeface="+mj-lt"/>
              <a:buAutoNum type="arabicPeriod"/>
            </a:pPr>
            <a:endParaRPr lang="en-US" sz="2000" b="0" dirty="0" smtClean="0"/>
          </a:p>
          <a:p>
            <a:pPr marL="457200" lvl="0" indent="-457200">
              <a:buFont typeface="+mj-lt"/>
              <a:buAutoNum type="arabicPeriod"/>
            </a:pPr>
            <a:r>
              <a:rPr lang="en-US" sz="2000" b="0" dirty="0" smtClean="0"/>
              <a:t>Practice </a:t>
            </a:r>
            <a:r>
              <a:rPr lang="en-US" sz="2000" b="0" u="sng" dirty="0">
                <a:hlinkClick r:id="rId15"/>
              </a:rPr>
              <a:t>GMAT, LSAT, MCAT or GRE</a:t>
            </a:r>
            <a:r>
              <a:rPr lang="en-US" sz="2000" b="0" i="1" dirty="0"/>
              <a:t>, with a personalized score report detailing your strengths and weaknesses</a:t>
            </a:r>
            <a:endParaRPr lang="en-US" sz="2000" i="1" dirty="0"/>
          </a:p>
          <a:p>
            <a:pPr marL="457200" lvl="0" indent="-457200">
              <a:buFont typeface="+mj-lt"/>
              <a:buAutoNum type="arabicPeriod"/>
            </a:pPr>
            <a:endParaRPr lang="en-US" sz="2000" b="0" dirty="0" smtClean="0"/>
          </a:p>
          <a:p>
            <a:pPr marL="457200" lvl="0" indent="-457200">
              <a:buFont typeface="+mj-lt"/>
              <a:buAutoNum type="arabicPeriod"/>
            </a:pPr>
            <a:r>
              <a:rPr lang="en-US" sz="2000" b="0" dirty="0" smtClean="0"/>
              <a:t>Great </a:t>
            </a:r>
            <a:r>
              <a:rPr lang="en-US" sz="2000" b="0" dirty="0"/>
              <a:t>advice articles, easier to navigate on everything from tests to </a:t>
            </a:r>
            <a:r>
              <a:rPr lang="en-US" sz="2000" b="0" dirty="0" smtClean="0"/>
              <a:t>admissions</a:t>
            </a:r>
          </a:p>
        </p:txBody>
      </p:sp>
    </p:spTree>
    <p:extLst>
      <p:ext uri="{BB962C8B-B14F-4D97-AF65-F5344CB8AC3E}">
        <p14:creationId xmlns:p14="http://schemas.microsoft.com/office/powerpoint/2010/main" val="289075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8686800" cy="1143000"/>
          </a:xfrm>
        </p:spPr>
        <p:txBody>
          <a:bodyPr/>
          <a:lstStyle/>
          <a:p>
            <a:pPr algn="l"/>
            <a:r>
              <a:rPr lang="en-US" b="1" dirty="0" smtClean="0">
                <a:solidFill>
                  <a:schemeClr val="bg1"/>
                </a:solidFill>
                <a:latin typeface="Arial" pitchFamily="34" charset="0"/>
                <a:cs typeface="Arial" pitchFamily="34" charset="0"/>
              </a:rPr>
              <a:t>Sample Problem 2</a:t>
            </a:r>
            <a:endParaRPr lang="en-US" b="1" dirty="0">
              <a:solidFill>
                <a:schemeClr val="bg1"/>
              </a:solidFill>
              <a:latin typeface="Arial" pitchFamily="34" charset="0"/>
              <a:cs typeface="Arial" pitchFamily="34" charset="0"/>
            </a:endParaRPr>
          </a:p>
        </p:txBody>
      </p:sp>
      <p:sp>
        <p:nvSpPr>
          <p:cNvPr id="6" name="Rectangle 8"/>
          <p:cNvSpPr>
            <a:spLocks noChangeArrowheads="1"/>
          </p:cNvSpPr>
          <p:nvPr/>
        </p:nvSpPr>
        <p:spPr bwMode="auto">
          <a:xfrm>
            <a:off x="762000" y="1600200"/>
            <a:ext cx="716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75000"/>
              </a:spcBef>
              <a:buClr>
                <a:srgbClr val="BD0D16"/>
              </a:buClr>
              <a:buSzPct val="70000"/>
              <a:buFont typeface="Times" pitchFamily="18" charset="0"/>
              <a:buNone/>
            </a:pPr>
            <a:r>
              <a:rPr lang="en-US" sz="2000" dirty="0" smtClean="0">
                <a:latin typeface="+mj-lt"/>
              </a:rPr>
              <a:t>A </a:t>
            </a:r>
            <a:r>
              <a:rPr lang="en-US" sz="2000" dirty="0">
                <a:latin typeface="+mj-lt"/>
              </a:rPr>
              <a:t>circle is inscribed in a square, as shown in the figure below.  If the square measures 10 feet on a side, which of the following expressions gives the area of the shaded region in square feet?</a:t>
            </a:r>
          </a:p>
        </p:txBody>
      </p:sp>
      <p:sp>
        <p:nvSpPr>
          <p:cNvPr id="10" name="Rectangle 3"/>
          <p:cNvSpPr txBox="1">
            <a:spLocks noChangeArrowheads="1"/>
          </p:cNvSpPr>
          <p:nvPr/>
        </p:nvSpPr>
        <p:spPr>
          <a:xfrm>
            <a:off x="762000" y="4495800"/>
            <a:ext cx="7848600" cy="17145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342900">
              <a:buFont typeface="Times" pitchFamily="18" charset="0"/>
              <a:buAutoNum type="alphaUcPeriod"/>
            </a:pPr>
            <a:r>
              <a:rPr lang="en-US" sz="2000" dirty="0" smtClean="0">
                <a:latin typeface="+mj-lt"/>
              </a:rPr>
              <a:t>10</a:t>
            </a:r>
            <a:r>
              <a:rPr lang="en-US" sz="2000" baseline="52000" dirty="0" smtClean="0">
                <a:latin typeface="+mj-lt"/>
              </a:rPr>
              <a:t>2</a:t>
            </a:r>
            <a:r>
              <a:rPr lang="en-US" sz="2000" dirty="0" smtClean="0">
                <a:latin typeface="+mj-lt"/>
              </a:rPr>
              <a:t> - 10</a:t>
            </a:r>
            <a:r>
              <a:rPr lang="el-GR" sz="2000" b="1" dirty="0" smtClean="0">
                <a:latin typeface="+mj-lt"/>
              </a:rPr>
              <a:t>π</a:t>
            </a:r>
            <a:r>
              <a:rPr lang="en-US" sz="2000" dirty="0" smtClean="0">
                <a:latin typeface="+mj-lt"/>
              </a:rPr>
              <a:t> </a:t>
            </a:r>
          </a:p>
          <a:p>
            <a:pPr marL="571500" lvl="1" indent="-342900">
              <a:buFont typeface="Times" pitchFamily="18" charset="0"/>
              <a:buAutoNum type="alphaUcPeriod"/>
            </a:pPr>
            <a:r>
              <a:rPr lang="en-US" sz="2000" dirty="0" smtClean="0">
                <a:latin typeface="+mj-lt"/>
              </a:rPr>
              <a:t>10</a:t>
            </a:r>
            <a:r>
              <a:rPr lang="en-US" sz="2000" baseline="52000" dirty="0" smtClean="0">
                <a:latin typeface="+mj-lt"/>
              </a:rPr>
              <a:t>2</a:t>
            </a:r>
            <a:r>
              <a:rPr lang="en-US" sz="2000" dirty="0" smtClean="0">
                <a:latin typeface="+mj-lt"/>
              </a:rPr>
              <a:t> - 5</a:t>
            </a:r>
            <a:r>
              <a:rPr lang="en-US" sz="2000" baseline="52000" dirty="0" smtClean="0">
                <a:latin typeface="+mj-lt"/>
              </a:rPr>
              <a:t>2</a:t>
            </a:r>
            <a:r>
              <a:rPr lang="el-GR" sz="2000" b="1" dirty="0" smtClean="0">
                <a:latin typeface="+mj-lt"/>
              </a:rPr>
              <a:t>π</a:t>
            </a:r>
            <a:r>
              <a:rPr lang="en-US" sz="2000" dirty="0" smtClean="0">
                <a:latin typeface="+mj-lt"/>
              </a:rPr>
              <a:t> </a:t>
            </a:r>
          </a:p>
          <a:p>
            <a:pPr marL="571500" lvl="1" indent="-342900">
              <a:buFont typeface="Times" pitchFamily="18" charset="0"/>
              <a:buAutoNum type="alphaUcPeriod"/>
            </a:pPr>
            <a:r>
              <a:rPr lang="en-US" sz="2000" dirty="0" smtClean="0">
                <a:latin typeface="+mj-lt"/>
              </a:rPr>
              <a:t>10 - 5</a:t>
            </a:r>
            <a:r>
              <a:rPr lang="el-GR" sz="2000" b="1" dirty="0" smtClean="0">
                <a:latin typeface="+mj-lt"/>
              </a:rPr>
              <a:t>π</a:t>
            </a:r>
          </a:p>
          <a:p>
            <a:pPr marL="571500" lvl="1" indent="-342900">
              <a:buFont typeface="Times" pitchFamily="18" charset="0"/>
              <a:buAutoNum type="alphaUcPeriod"/>
            </a:pPr>
            <a:r>
              <a:rPr lang="en-US" sz="2000" dirty="0" smtClean="0">
                <a:latin typeface="+mj-lt"/>
              </a:rPr>
              <a:t>5</a:t>
            </a:r>
            <a:r>
              <a:rPr lang="en-US" sz="2000" baseline="52000" dirty="0" smtClean="0">
                <a:latin typeface="+mj-lt"/>
              </a:rPr>
              <a:t>2</a:t>
            </a:r>
            <a:r>
              <a:rPr lang="en-US" sz="2000" dirty="0" smtClean="0">
                <a:latin typeface="+mj-lt"/>
              </a:rPr>
              <a:t> - 5</a:t>
            </a:r>
            <a:r>
              <a:rPr lang="en-US" sz="2000" baseline="52000" dirty="0" smtClean="0">
                <a:latin typeface="+mj-lt"/>
              </a:rPr>
              <a:t>2</a:t>
            </a:r>
            <a:r>
              <a:rPr lang="el-GR" sz="2000" b="1" dirty="0" smtClean="0">
                <a:latin typeface="+mj-lt"/>
              </a:rPr>
              <a:t>π</a:t>
            </a:r>
            <a:r>
              <a:rPr lang="en-US" sz="2000" baseline="52000" dirty="0" smtClean="0">
                <a:latin typeface="+mj-lt"/>
              </a:rPr>
              <a:t> </a:t>
            </a:r>
          </a:p>
          <a:p>
            <a:pPr marL="571500" lvl="1" indent="-342900">
              <a:buFont typeface="Times" pitchFamily="18" charset="0"/>
              <a:buAutoNum type="alphaUcPeriod"/>
            </a:pPr>
            <a:r>
              <a:rPr lang="en-US" sz="2000" dirty="0" smtClean="0">
                <a:latin typeface="+mj-lt"/>
              </a:rPr>
              <a:t>5</a:t>
            </a:r>
            <a:r>
              <a:rPr lang="en-US" sz="2000" baseline="52000" dirty="0" smtClean="0">
                <a:latin typeface="+mj-lt"/>
              </a:rPr>
              <a:t>2 </a:t>
            </a:r>
            <a:r>
              <a:rPr lang="en-US" sz="2000" dirty="0" smtClean="0">
                <a:latin typeface="+mj-lt"/>
              </a:rPr>
              <a:t>- 10</a:t>
            </a:r>
            <a:r>
              <a:rPr lang="el-GR" sz="2000" b="1" dirty="0" smtClean="0">
                <a:latin typeface="+mj-lt"/>
              </a:rPr>
              <a:t>π</a:t>
            </a:r>
            <a:endParaRPr lang="en-US" sz="2000" b="1" dirty="0" smtClean="0">
              <a:latin typeface="+mj-lt"/>
            </a:endParaRPr>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55900"/>
            <a:ext cx="193833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3233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8686800" cy="1143000"/>
          </a:xfrm>
        </p:spPr>
        <p:txBody>
          <a:bodyPr/>
          <a:lstStyle/>
          <a:p>
            <a:pPr algn="l"/>
            <a:r>
              <a:rPr lang="en-US" b="1" dirty="0" smtClean="0">
                <a:solidFill>
                  <a:schemeClr val="bg1"/>
                </a:solidFill>
                <a:latin typeface="Arial" pitchFamily="34" charset="0"/>
                <a:cs typeface="Arial" pitchFamily="34" charset="0"/>
              </a:rPr>
              <a:t>Sample Problem 2</a:t>
            </a:r>
            <a:endParaRPr lang="en-US" b="1" dirty="0">
              <a:solidFill>
                <a:schemeClr val="bg1"/>
              </a:solidFill>
              <a:latin typeface="Arial" pitchFamily="34" charset="0"/>
              <a:cs typeface="Arial" pitchFamily="34" charset="0"/>
            </a:endParaRPr>
          </a:p>
        </p:txBody>
      </p:sp>
      <p:sp>
        <p:nvSpPr>
          <p:cNvPr id="7" name="Rectangle 8"/>
          <p:cNvSpPr>
            <a:spLocks noChangeArrowheads="1"/>
          </p:cNvSpPr>
          <p:nvPr/>
        </p:nvSpPr>
        <p:spPr bwMode="auto">
          <a:xfrm>
            <a:off x="762000" y="1600200"/>
            <a:ext cx="716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75000"/>
              </a:spcBef>
              <a:buClr>
                <a:srgbClr val="BD0D16"/>
              </a:buClr>
              <a:buSzPct val="70000"/>
              <a:buFont typeface="Times" pitchFamily="18" charset="0"/>
              <a:buNone/>
            </a:pPr>
            <a:r>
              <a:rPr lang="en-US" sz="2000" dirty="0" smtClean="0">
                <a:latin typeface="+mj-lt"/>
              </a:rPr>
              <a:t>A </a:t>
            </a:r>
            <a:r>
              <a:rPr lang="en-US" sz="2000" dirty="0">
                <a:latin typeface="+mj-lt"/>
              </a:rPr>
              <a:t>circle is inscribed in a square, as shown in the figure below.  If the square measures 10 feet on a side, which of the following expressions gives the area of the shaded region in square feet?</a:t>
            </a:r>
          </a:p>
        </p:txBody>
      </p:sp>
      <p:sp>
        <p:nvSpPr>
          <p:cNvPr id="8" name="Rectangle 3"/>
          <p:cNvSpPr txBox="1">
            <a:spLocks noChangeArrowheads="1"/>
          </p:cNvSpPr>
          <p:nvPr/>
        </p:nvSpPr>
        <p:spPr>
          <a:xfrm>
            <a:off x="762000" y="4495800"/>
            <a:ext cx="7848600" cy="17145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342900">
              <a:buFont typeface="Times" pitchFamily="18" charset="0"/>
              <a:buAutoNum type="alphaUcPeriod"/>
            </a:pPr>
            <a:r>
              <a:rPr lang="en-US" sz="2000" dirty="0" smtClean="0">
                <a:latin typeface="+mj-lt"/>
              </a:rPr>
              <a:t>10</a:t>
            </a:r>
            <a:r>
              <a:rPr lang="en-US" sz="2000" baseline="52000" dirty="0" smtClean="0">
                <a:latin typeface="+mj-lt"/>
              </a:rPr>
              <a:t>2</a:t>
            </a:r>
            <a:r>
              <a:rPr lang="en-US" sz="2000" dirty="0" smtClean="0">
                <a:latin typeface="+mj-lt"/>
              </a:rPr>
              <a:t> - 10</a:t>
            </a:r>
            <a:r>
              <a:rPr lang="el-GR" sz="2000" b="1" dirty="0" smtClean="0">
                <a:latin typeface="+mj-lt"/>
              </a:rPr>
              <a:t>π</a:t>
            </a:r>
            <a:r>
              <a:rPr lang="en-US" sz="2000" dirty="0" smtClean="0">
                <a:latin typeface="+mj-lt"/>
              </a:rPr>
              <a:t> </a:t>
            </a:r>
          </a:p>
          <a:p>
            <a:pPr marL="571500" lvl="1" indent="-342900">
              <a:buFont typeface="Times" pitchFamily="18" charset="0"/>
              <a:buAutoNum type="alphaUcPeriod"/>
            </a:pPr>
            <a:r>
              <a:rPr lang="en-US" sz="2000" dirty="0" smtClean="0">
                <a:latin typeface="+mj-lt"/>
              </a:rPr>
              <a:t>10</a:t>
            </a:r>
            <a:r>
              <a:rPr lang="en-US" sz="2000" baseline="52000" dirty="0" smtClean="0">
                <a:latin typeface="+mj-lt"/>
              </a:rPr>
              <a:t>2</a:t>
            </a:r>
            <a:r>
              <a:rPr lang="en-US" sz="2000" dirty="0" smtClean="0">
                <a:latin typeface="+mj-lt"/>
              </a:rPr>
              <a:t> - 5</a:t>
            </a:r>
            <a:r>
              <a:rPr lang="en-US" sz="2000" baseline="52000" dirty="0" smtClean="0">
                <a:latin typeface="+mj-lt"/>
              </a:rPr>
              <a:t>2</a:t>
            </a:r>
            <a:r>
              <a:rPr lang="el-GR" sz="2000" b="1" dirty="0" smtClean="0">
                <a:latin typeface="+mj-lt"/>
              </a:rPr>
              <a:t>π</a:t>
            </a:r>
            <a:r>
              <a:rPr lang="en-US" sz="2000" dirty="0" smtClean="0">
                <a:latin typeface="+mj-lt"/>
              </a:rPr>
              <a:t> </a:t>
            </a:r>
          </a:p>
          <a:p>
            <a:pPr marL="571500" lvl="1" indent="-342900">
              <a:buFont typeface="Times" pitchFamily="18" charset="0"/>
              <a:buAutoNum type="alphaUcPeriod"/>
            </a:pPr>
            <a:r>
              <a:rPr lang="en-US" sz="2000" dirty="0" smtClean="0">
                <a:latin typeface="+mj-lt"/>
              </a:rPr>
              <a:t>10 - 5</a:t>
            </a:r>
            <a:r>
              <a:rPr lang="el-GR" sz="2000" b="1" dirty="0" smtClean="0">
                <a:latin typeface="+mj-lt"/>
              </a:rPr>
              <a:t>π</a:t>
            </a:r>
          </a:p>
          <a:p>
            <a:pPr marL="571500" lvl="1" indent="-342900">
              <a:buFont typeface="Times" pitchFamily="18" charset="0"/>
              <a:buAutoNum type="alphaUcPeriod"/>
            </a:pPr>
            <a:r>
              <a:rPr lang="en-US" sz="2000" dirty="0" smtClean="0">
                <a:latin typeface="+mj-lt"/>
              </a:rPr>
              <a:t>5</a:t>
            </a:r>
            <a:r>
              <a:rPr lang="en-US" sz="2000" baseline="52000" dirty="0" smtClean="0">
                <a:latin typeface="+mj-lt"/>
              </a:rPr>
              <a:t>2</a:t>
            </a:r>
            <a:r>
              <a:rPr lang="en-US" sz="2000" dirty="0" smtClean="0">
                <a:latin typeface="+mj-lt"/>
              </a:rPr>
              <a:t> - 5</a:t>
            </a:r>
            <a:r>
              <a:rPr lang="en-US" sz="2000" baseline="52000" dirty="0" smtClean="0">
                <a:latin typeface="+mj-lt"/>
              </a:rPr>
              <a:t>2</a:t>
            </a:r>
            <a:r>
              <a:rPr lang="el-GR" sz="2000" b="1" dirty="0" smtClean="0">
                <a:latin typeface="+mj-lt"/>
              </a:rPr>
              <a:t>π</a:t>
            </a:r>
            <a:r>
              <a:rPr lang="en-US" sz="2000" baseline="52000" dirty="0" smtClean="0">
                <a:latin typeface="+mj-lt"/>
              </a:rPr>
              <a:t> </a:t>
            </a:r>
          </a:p>
          <a:p>
            <a:pPr marL="571500" lvl="1" indent="-342900">
              <a:buFont typeface="Times" pitchFamily="18" charset="0"/>
              <a:buAutoNum type="alphaUcPeriod"/>
            </a:pPr>
            <a:r>
              <a:rPr lang="en-US" sz="2000" dirty="0" smtClean="0">
                <a:latin typeface="+mj-lt"/>
              </a:rPr>
              <a:t>5</a:t>
            </a:r>
            <a:r>
              <a:rPr lang="en-US" sz="2000" baseline="52000" dirty="0" smtClean="0">
                <a:latin typeface="+mj-lt"/>
              </a:rPr>
              <a:t>2 </a:t>
            </a:r>
            <a:r>
              <a:rPr lang="en-US" sz="2000" dirty="0" smtClean="0">
                <a:latin typeface="+mj-lt"/>
              </a:rPr>
              <a:t>- 10</a:t>
            </a:r>
            <a:r>
              <a:rPr lang="el-GR" sz="2000" b="1" dirty="0" smtClean="0">
                <a:latin typeface="+mj-lt"/>
              </a:rPr>
              <a:t>π</a:t>
            </a:r>
            <a:endParaRPr lang="en-US" sz="2000" b="1" dirty="0" smtClean="0">
              <a:latin typeface="+mj-lt"/>
            </a:endParaRP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55900"/>
            <a:ext cx="193833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7"/>
          <p:cNvSpPr>
            <a:spLocks noChangeShapeType="1"/>
          </p:cNvSpPr>
          <p:nvPr/>
        </p:nvSpPr>
        <p:spPr bwMode="auto">
          <a:xfrm flipH="1">
            <a:off x="1066800" y="5486400"/>
            <a:ext cx="1295400" cy="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Line 7"/>
          <p:cNvSpPr>
            <a:spLocks noChangeShapeType="1"/>
          </p:cNvSpPr>
          <p:nvPr/>
        </p:nvSpPr>
        <p:spPr bwMode="auto">
          <a:xfrm flipH="1">
            <a:off x="1066800" y="5829300"/>
            <a:ext cx="1295400" cy="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Line 7"/>
          <p:cNvSpPr>
            <a:spLocks noChangeShapeType="1"/>
          </p:cNvSpPr>
          <p:nvPr/>
        </p:nvSpPr>
        <p:spPr bwMode="auto">
          <a:xfrm flipH="1">
            <a:off x="1066800" y="6172200"/>
            <a:ext cx="1295400" cy="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Text Box 10"/>
          <p:cNvSpPr txBox="1">
            <a:spLocks noChangeArrowheads="1"/>
          </p:cNvSpPr>
          <p:nvPr/>
        </p:nvSpPr>
        <p:spPr bwMode="auto">
          <a:xfrm>
            <a:off x="5638800" y="30861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latin typeface="+mn-lt"/>
              </a:rPr>
              <a:t>Area of the square minus the area of the circle.</a:t>
            </a:r>
          </a:p>
          <a:p>
            <a:pPr eaLnBrk="1" hangingPunct="1">
              <a:spcBef>
                <a:spcPct val="50000"/>
              </a:spcBef>
            </a:pPr>
            <a:r>
              <a:rPr lang="en-US" sz="1600" b="1" dirty="0">
                <a:latin typeface="+mn-lt"/>
                <a:cs typeface="Arial" charset="0"/>
              </a:rPr>
              <a:t>Area (Square) = length x width</a:t>
            </a:r>
            <a:endParaRPr lang="el-GR" sz="1600" b="1" dirty="0">
              <a:latin typeface="+mn-lt"/>
              <a:cs typeface="Arial" charset="0"/>
            </a:endParaRPr>
          </a:p>
        </p:txBody>
      </p:sp>
      <p:sp>
        <p:nvSpPr>
          <p:cNvPr id="16" name="Rectangle 15"/>
          <p:cNvSpPr/>
          <p:nvPr/>
        </p:nvSpPr>
        <p:spPr>
          <a:xfrm>
            <a:off x="2801938" y="4720243"/>
            <a:ext cx="5072062" cy="615553"/>
          </a:xfrm>
          <a:prstGeom prst="rect">
            <a:avLst/>
          </a:prstGeom>
        </p:spPr>
        <p:txBody>
          <a:bodyPr wrap="square">
            <a:spAutoFit/>
          </a:bodyPr>
          <a:lstStyle/>
          <a:p>
            <a:pPr marL="228600" lvl="1"/>
            <a:r>
              <a:rPr lang="en-US" sz="2000" b="1" dirty="0">
                <a:solidFill>
                  <a:schemeClr val="accent3"/>
                </a:solidFill>
              </a:rPr>
              <a:t>P.O.E. </a:t>
            </a:r>
            <a:r>
              <a:rPr lang="en-US" sz="1400" b="1" dirty="0">
                <a:solidFill>
                  <a:schemeClr val="accent3"/>
                </a:solidFill>
              </a:rPr>
              <a:t>eliminate any answer choice that does not have</a:t>
            </a:r>
            <a:r>
              <a:rPr lang="en-US" sz="1400" b="1" dirty="0" smtClean="0">
                <a:solidFill>
                  <a:schemeClr val="accent3"/>
                </a:solidFill>
              </a:rPr>
              <a:t> 10</a:t>
            </a:r>
            <a:r>
              <a:rPr lang="en-US" sz="1400" b="1" baseline="30000" dirty="0" smtClean="0">
                <a:solidFill>
                  <a:schemeClr val="accent3"/>
                </a:solidFill>
              </a:rPr>
              <a:t>2</a:t>
            </a:r>
            <a:endParaRPr lang="en-US" sz="1400" b="1" dirty="0">
              <a:solidFill>
                <a:schemeClr val="accent3"/>
              </a:solidFill>
            </a:endParaRPr>
          </a:p>
        </p:txBody>
      </p:sp>
    </p:spTree>
    <p:extLst>
      <p:ext uri="{BB962C8B-B14F-4D97-AF65-F5344CB8AC3E}">
        <p14:creationId xmlns:p14="http://schemas.microsoft.com/office/powerpoint/2010/main" val="26390010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8686800" cy="1143000"/>
          </a:xfrm>
        </p:spPr>
        <p:txBody>
          <a:bodyPr/>
          <a:lstStyle/>
          <a:p>
            <a:pPr algn="l"/>
            <a:r>
              <a:rPr lang="en-US" b="1" dirty="0" smtClean="0">
                <a:solidFill>
                  <a:schemeClr val="bg1"/>
                </a:solidFill>
                <a:latin typeface="Arial" pitchFamily="34" charset="0"/>
                <a:cs typeface="Arial" pitchFamily="34" charset="0"/>
              </a:rPr>
              <a:t>Sample Problem 2</a:t>
            </a:r>
            <a:endParaRPr lang="en-US" b="1" dirty="0">
              <a:solidFill>
                <a:schemeClr val="bg1"/>
              </a:solidFill>
              <a:latin typeface="Arial" pitchFamily="34" charset="0"/>
              <a:cs typeface="Arial" pitchFamily="34" charset="0"/>
            </a:endParaRPr>
          </a:p>
        </p:txBody>
      </p:sp>
      <p:sp>
        <p:nvSpPr>
          <p:cNvPr id="11" name="Rectangle 8"/>
          <p:cNvSpPr>
            <a:spLocks noChangeArrowheads="1"/>
          </p:cNvSpPr>
          <p:nvPr/>
        </p:nvSpPr>
        <p:spPr bwMode="auto">
          <a:xfrm>
            <a:off x="762000" y="1600200"/>
            <a:ext cx="716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75000"/>
              </a:spcBef>
              <a:buClr>
                <a:srgbClr val="BD0D16"/>
              </a:buClr>
              <a:buSzPct val="70000"/>
              <a:buFont typeface="Times" pitchFamily="18" charset="0"/>
              <a:buNone/>
            </a:pPr>
            <a:r>
              <a:rPr lang="en-US" sz="2000" dirty="0" smtClean="0">
                <a:latin typeface="+mj-lt"/>
              </a:rPr>
              <a:t>A </a:t>
            </a:r>
            <a:r>
              <a:rPr lang="en-US" sz="2000" dirty="0">
                <a:latin typeface="+mj-lt"/>
              </a:rPr>
              <a:t>circle is inscribed in a square, as shown in the figure below.  If the square measures 10 feet on a side, which of the following expressions gives the area of the shaded region in square feet?</a:t>
            </a:r>
          </a:p>
        </p:txBody>
      </p:sp>
      <p:sp>
        <p:nvSpPr>
          <p:cNvPr id="17" name="Rectangle 3"/>
          <p:cNvSpPr txBox="1">
            <a:spLocks noChangeArrowheads="1"/>
          </p:cNvSpPr>
          <p:nvPr/>
        </p:nvSpPr>
        <p:spPr>
          <a:xfrm>
            <a:off x="762000" y="4495800"/>
            <a:ext cx="7848600" cy="17145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342900">
              <a:buFont typeface="Times" pitchFamily="18" charset="0"/>
              <a:buAutoNum type="alphaUcPeriod"/>
            </a:pPr>
            <a:r>
              <a:rPr lang="en-US" sz="2000" dirty="0" smtClean="0">
                <a:latin typeface="+mj-lt"/>
              </a:rPr>
              <a:t>10</a:t>
            </a:r>
            <a:r>
              <a:rPr lang="en-US" sz="2000" baseline="52000" dirty="0" smtClean="0">
                <a:latin typeface="+mj-lt"/>
              </a:rPr>
              <a:t>2</a:t>
            </a:r>
            <a:r>
              <a:rPr lang="en-US" sz="2000" dirty="0" smtClean="0">
                <a:latin typeface="+mj-lt"/>
              </a:rPr>
              <a:t> - 10</a:t>
            </a:r>
            <a:r>
              <a:rPr lang="el-GR" sz="2000" b="1" dirty="0" smtClean="0">
                <a:latin typeface="+mj-lt"/>
              </a:rPr>
              <a:t>π</a:t>
            </a:r>
            <a:r>
              <a:rPr lang="en-US" sz="2000" dirty="0" smtClean="0">
                <a:latin typeface="+mj-lt"/>
              </a:rPr>
              <a:t> </a:t>
            </a:r>
          </a:p>
          <a:p>
            <a:pPr marL="571500" lvl="1" indent="-342900">
              <a:buFont typeface="Times" pitchFamily="18" charset="0"/>
              <a:buAutoNum type="alphaUcPeriod"/>
            </a:pPr>
            <a:r>
              <a:rPr lang="en-US" sz="2000" dirty="0" smtClean="0">
                <a:latin typeface="+mj-lt"/>
              </a:rPr>
              <a:t>10</a:t>
            </a:r>
            <a:r>
              <a:rPr lang="en-US" sz="2000" baseline="52000" dirty="0" smtClean="0">
                <a:latin typeface="+mj-lt"/>
              </a:rPr>
              <a:t>2</a:t>
            </a:r>
            <a:r>
              <a:rPr lang="en-US" sz="2000" dirty="0" smtClean="0">
                <a:latin typeface="+mj-lt"/>
              </a:rPr>
              <a:t> - 5</a:t>
            </a:r>
            <a:r>
              <a:rPr lang="en-US" sz="2000" baseline="52000" dirty="0" smtClean="0">
                <a:latin typeface="+mj-lt"/>
              </a:rPr>
              <a:t>2</a:t>
            </a:r>
            <a:r>
              <a:rPr lang="el-GR" sz="2000" b="1" dirty="0" smtClean="0">
                <a:latin typeface="+mj-lt"/>
              </a:rPr>
              <a:t>π</a:t>
            </a:r>
            <a:r>
              <a:rPr lang="en-US" sz="2000" dirty="0" smtClean="0">
                <a:latin typeface="+mj-lt"/>
              </a:rPr>
              <a:t> </a:t>
            </a:r>
          </a:p>
          <a:p>
            <a:pPr marL="571500" lvl="1" indent="-342900">
              <a:buFont typeface="Times" pitchFamily="18" charset="0"/>
              <a:buAutoNum type="alphaUcPeriod"/>
            </a:pPr>
            <a:r>
              <a:rPr lang="en-US" sz="2000" dirty="0" smtClean="0">
                <a:latin typeface="+mj-lt"/>
              </a:rPr>
              <a:t>10 - 5</a:t>
            </a:r>
            <a:r>
              <a:rPr lang="el-GR" sz="2000" b="1" dirty="0" smtClean="0">
                <a:latin typeface="+mj-lt"/>
              </a:rPr>
              <a:t>π</a:t>
            </a:r>
          </a:p>
          <a:p>
            <a:pPr marL="571500" lvl="1" indent="-342900">
              <a:buFont typeface="Times" pitchFamily="18" charset="0"/>
              <a:buAutoNum type="alphaUcPeriod"/>
            </a:pPr>
            <a:r>
              <a:rPr lang="en-US" sz="2000" dirty="0" smtClean="0">
                <a:latin typeface="+mj-lt"/>
              </a:rPr>
              <a:t>5</a:t>
            </a:r>
            <a:r>
              <a:rPr lang="en-US" sz="2000" baseline="52000" dirty="0" smtClean="0">
                <a:latin typeface="+mj-lt"/>
              </a:rPr>
              <a:t>2</a:t>
            </a:r>
            <a:r>
              <a:rPr lang="en-US" sz="2000" dirty="0" smtClean="0">
                <a:latin typeface="+mj-lt"/>
              </a:rPr>
              <a:t> - 5</a:t>
            </a:r>
            <a:r>
              <a:rPr lang="en-US" sz="2000" baseline="52000" dirty="0" smtClean="0">
                <a:latin typeface="+mj-lt"/>
              </a:rPr>
              <a:t>2</a:t>
            </a:r>
            <a:r>
              <a:rPr lang="el-GR" sz="2000" b="1" dirty="0" smtClean="0">
                <a:latin typeface="+mj-lt"/>
              </a:rPr>
              <a:t>π</a:t>
            </a:r>
            <a:r>
              <a:rPr lang="en-US" sz="2000" baseline="52000" dirty="0" smtClean="0">
                <a:latin typeface="+mj-lt"/>
              </a:rPr>
              <a:t> </a:t>
            </a:r>
          </a:p>
          <a:p>
            <a:pPr marL="571500" lvl="1" indent="-342900">
              <a:buFont typeface="Times" pitchFamily="18" charset="0"/>
              <a:buAutoNum type="alphaUcPeriod"/>
            </a:pPr>
            <a:r>
              <a:rPr lang="en-US" sz="2000" dirty="0" smtClean="0">
                <a:latin typeface="+mj-lt"/>
              </a:rPr>
              <a:t>5</a:t>
            </a:r>
            <a:r>
              <a:rPr lang="en-US" sz="2000" baseline="52000" dirty="0" smtClean="0">
                <a:latin typeface="+mj-lt"/>
              </a:rPr>
              <a:t>2 </a:t>
            </a:r>
            <a:r>
              <a:rPr lang="en-US" sz="2000" dirty="0" smtClean="0">
                <a:latin typeface="+mj-lt"/>
              </a:rPr>
              <a:t>- 10</a:t>
            </a:r>
            <a:r>
              <a:rPr lang="el-GR" sz="2000" b="1" dirty="0" smtClean="0">
                <a:latin typeface="+mj-lt"/>
              </a:rPr>
              <a:t>π</a:t>
            </a:r>
            <a:endParaRPr lang="en-US" sz="2000" b="1" dirty="0" smtClean="0">
              <a:latin typeface="+mj-lt"/>
            </a:endParaRPr>
          </a:p>
        </p:txBody>
      </p:sp>
      <p:pic>
        <p:nvPicPr>
          <p:cNvPr id="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55900"/>
            <a:ext cx="193833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0"/>
          <p:cNvSpPr txBox="1">
            <a:spLocks noChangeArrowheads="1"/>
          </p:cNvSpPr>
          <p:nvPr/>
        </p:nvSpPr>
        <p:spPr bwMode="auto">
          <a:xfrm>
            <a:off x="5638800" y="3090039"/>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latin typeface="+mn-lt"/>
              </a:rPr>
              <a:t>Area of the square minus the area of the circle.</a:t>
            </a:r>
          </a:p>
          <a:p>
            <a:pPr eaLnBrk="1" hangingPunct="1">
              <a:spcBef>
                <a:spcPct val="50000"/>
              </a:spcBef>
            </a:pPr>
            <a:r>
              <a:rPr lang="en-US" sz="1600" b="1" dirty="0">
                <a:latin typeface="+mn-lt"/>
                <a:cs typeface="Arial" charset="0"/>
              </a:rPr>
              <a:t>Area (Square) = length x width</a:t>
            </a:r>
            <a:endParaRPr lang="el-GR" sz="1600" b="1" dirty="0">
              <a:latin typeface="+mn-lt"/>
              <a:cs typeface="Arial" charset="0"/>
            </a:endParaRPr>
          </a:p>
        </p:txBody>
      </p:sp>
      <p:sp>
        <p:nvSpPr>
          <p:cNvPr id="20" name="Rectangle 19"/>
          <p:cNvSpPr/>
          <p:nvPr/>
        </p:nvSpPr>
        <p:spPr>
          <a:xfrm>
            <a:off x="2809009" y="5308600"/>
            <a:ext cx="5801591" cy="1255728"/>
          </a:xfrm>
          <a:prstGeom prst="rect">
            <a:avLst/>
          </a:prstGeom>
        </p:spPr>
        <p:txBody>
          <a:bodyPr wrap="square">
            <a:spAutoFit/>
          </a:bodyPr>
          <a:lstStyle/>
          <a:p>
            <a:pPr marL="228600" lvl="1">
              <a:lnSpc>
                <a:spcPct val="80000"/>
              </a:lnSpc>
            </a:pPr>
            <a:r>
              <a:rPr lang="en-US" sz="2000" b="1" dirty="0">
                <a:solidFill>
                  <a:schemeClr val="accent5"/>
                </a:solidFill>
              </a:rPr>
              <a:t>P.O.E.</a:t>
            </a:r>
            <a:r>
              <a:rPr lang="en-US" sz="1600" dirty="0">
                <a:solidFill>
                  <a:schemeClr val="accent5"/>
                </a:solidFill>
              </a:rPr>
              <a:t> </a:t>
            </a:r>
            <a:r>
              <a:rPr lang="en-US" sz="1400" b="1" dirty="0">
                <a:solidFill>
                  <a:schemeClr val="accent5"/>
                </a:solidFill>
              </a:rPr>
              <a:t>eliminate any answer choice that does not have </a:t>
            </a:r>
            <a:r>
              <a:rPr lang="el-GR" sz="1400" b="1" dirty="0">
                <a:solidFill>
                  <a:schemeClr val="accent5"/>
                </a:solidFill>
              </a:rPr>
              <a:t>π</a:t>
            </a:r>
            <a:r>
              <a:rPr lang="en-US" sz="1400" b="1" dirty="0">
                <a:solidFill>
                  <a:schemeClr val="accent5"/>
                </a:solidFill>
              </a:rPr>
              <a:t> r2 (missing r</a:t>
            </a:r>
            <a:r>
              <a:rPr lang="en-US" sz="1400" b="1" baseline="30000" dirty="0">
                <a:solidFill>
                  <a:schemeClr val="accent5"/>
                </a:solidFill>
              </a:rPr>
              <a:t>2</a:t>
            </a:r>
            <a:r>
              <a:rPr lang="en-US" sz="1400" b="1" dirty="0">
                <a:solidFill>
                  <a:schemeClr val="accent5"/>
                </a:solidFill>
              </a:rPr>
              <a:t>)  </a:t>
            </a:r>
            <a:endParaRPr lang="en-US" sz="1400" b="1" dirty="0" smtClean="0">
              <a:solidFill>
                <a:schemeClr val="accent5"/>
              </a:solidFill>
            </a:endParaRPr>
          </a:p>
          <a:p>
            <a:pPr marL="228600" lvl="1">
              <a:lnSpc>
                <a:spcPct val="80000"/>
              </a:lnSpc>
            </a:pPr>
            <a:endParaRPr lang="en-US" sz="1200" b="1" dirty="0"/>
          </a:p>
          <a:p>
            <a:pPr marL="228600" lvl="1">
              <a:lnSpc>
                <a:spcPct val="80000"/>
              </a:lnSpc>
            </a:pPr>
            <a:endParaRPr lang="en-US" sz="1200" b="1" dirty="0" smtClean="0"/>
          </a:p>
          <a:p>
            <a:pPr marL="228600" lvl="1">
              <a:lnSpc>
                <a:spcPct val="80000"/>
              </a:lnSpc>
            </a:pPr>
            <a:endParaRPr lang="en-US" sz="1200" dirty="0"/>
          </a:p>
          <a:p>
            <a:pPr marL="228600" lvl="1">
              <a:lnSpc>
                <a:spcPct val="80000"/>
              </a:lnSpc>
            </a:pPr>
            <a:endParaRPr lang="en-US" sz="1200" dirty="0" smtClean="0"/>
          </a:p>
          <a:p>
            <a:pPr marL="228600" lvl="1">
              <a:lnSpc>
                <a:spcPct val="80000"/>
              </a:lnSpc>
            </a:pPr>
            <a:endParaRPr lang="el-GR" sz="1200" b="1" dirty="0" smtClean="0"/>
          </a:p>
        </p:txBody>
      </p:sp>
      <p:sp>
        <p:nvSpPr>
          <p:cNvPr id="21" name="Line 7"/>
          <p:cNvSpPr>
            <a:spLocks noChangeShapeType="1"/>
          </p:cNvSpPr>
          <p:nvPr/>
        </p:nvSpPr>
        <p:spPr bwMode="auto">
          <a:xfrm flipH="1">
            <a:off x="1066800" y="5486400"/>
            <a:ext cx="1295400" cy="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7"/>
          <p:cNvSpPr>
            <a:spLocks noChangeShapeType="1"/>
          </p:cNvSpPr>
          <p:nvPr/>
        </p:nvSpPr>
        <p:spPr bwMode="auto">
          <a:xfrm flipH="1">
            <a:off x="1066800" y="5829300"/>
            <a:ext cx="1295400" cy="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7"/>
          <p:cNvSpPr>
            <a:spLocks noChangeShapeType="1"/>
          </p:cNvSpPr>
          <p:nvPr/>
        </p:nvSpPr>
        <p:spPr bwMode="auto">
          <a:xfrm flipH="1">
            <a:off x="1066800" y="6172200"/>
            <a:ext cx="1295400" cy="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TextBox 23"/>
          <p:cNvSpPr txBox="1"/>
          <p:nvPr/>
        </p:nvSpPr>
        <p:spPr>
          <a:xfrm>
            <a:off x="3035300" y="5761335"/>
            <a:ext cx="5600700" cy="1107996"/>
          </a:xfrm>
          <a:prstGeom prst="rect">
            <a:avLst/>
          </a:prstGeom>
          <a:noFill/>
        </p:spPr>
        <p:txBody>
          <a:bodyPr wrap="square" rtlCol="0">
            <a:spAutoFit/>
          </a:bodyPr>
          <a:lstStyle/>
          <a:p>
            <a:pPr marL="0" lvl="1"/>
            <a:r>
              <a:rPr lang="en-US" sz="1600" dirty="0" smtClean="0"/>
              <a:t>In the previous example, we deleted CDE, in this example, we got rid of ACE leaving us with B. You could just ballpark and get this right as well!</a:t>
            </a:r>
          </a:p>
          <a:p>
            <a:endParaRPr lang="en-US" dirty="0"/>
          </a:p>
        </p:txBody>
      </p:sp>
      <p:sp>
        <p:nvSpPr>
          <p:cNvPr id="25" name="Line 7"/>
          <p:cNvSpPr>
            <a:spLocks noChangeShapeType="1"/>
          </p:cNvSpPr>
          <p:nvPr/>
        </p:nvSpPr>
        <p:spPr bwMode="auto">
          <a:xfrm flipH="1">
            <a:off x="1066800" y="4711700"/>
            <a:ext cx="1295400" cy="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Rectangle 25"/>
          <p:cNvSpPr/>
          <p:nvPr/>
        </p:nvSpPr>
        <p:spPr>
          <a:xfrm>
            <a:off x="2801938" y="4720243"/>
            <a:ext cx="5072062" cy="615553"/>
          </a:xfrm>
          <a:prstGeom prst="rect">
            <a:avLst/>
          </a:prstGeom>
        </p:spPr>
        <p:txBody>
          <a:bodyPr wrap="square">
            <a:spAutoFit/>
          </a:bodyPr>
          <a:lstStyle/>
          <a:p>
            <a:pPr marL="228600" lvl="1"/>
            <a:r>
              <a:rPr lang="en-US" sz="2000" b="1" dirty="0">
                <a:solidFill>
                  <a:schemeClr val="accent3"/>
                </a:solidFill>
              </a:rPr>
              <a:t>P.O.E. </a:t>
            </a:r>
            <a:r>
              <a:rPr lang="en-US" sz="1400" b="1" dirty="0">
                <a:solidFill>
                  <a:schemeClr val="accent3"/>
                </a:solidFill>
              </a:rPr>
              <a:t>eliminate any answer choice that does not have</a:t>
            </a:r>
            <a:r>
              <a:rPr lang="en-US" sz="1400" b="1" dirty="0" smtClean="0">
                <a:solidFill>
                  <a:schemeClr val="accent3"/>
                </a:solidFill>
              </a:rPr>
              <a:t> 10</a:t>
            </a:r>
            <a:r>
              <a:rPr lang="en-US" sz="1400" b="1" baseline="30000" dirty="0" smtClean="0">
                <a:solidFill>
                  <a:schemeClr val="accent3"/>
                </a:solidFill>
              </a:rPr>
              <a:t>2</a:t>
            </a:r>
            <a:endParaRPr lang="en-US" sz="1400" b="1" dirty="0">
              <a:solidFill>
                <a:schemeClr val="accent3"/>
              </a:solidFill>
            </a:endParaRPr>
          </a:p>
        </p:txBody>
      </p:sp>
    </p:spTree>
    <p:extLst>
      <p:ext uri="{BB962C8B-B14F-4D97-AF65-F5344CB8AC3E}">
        <p14:creationId xmlns:p14="http://schemas.microsoft.com/office/powerpoint/2010/main" val="22938845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5. Triple P with A</a:t>
            </a:r>
            <a:endParaRPr lang="en-US" b="1" dirty="0">
              <a:solidFill>
                <a:schemeClr val="bg1"/>
              </a:solidFill>
              <a:latin typeface="Arial" pitchFamily="34" charset="0"/>
              <a:cs typeface="Arial" pitchFamily="34" charset="0"/>
            </a:endParaRPr>
          </a:p>
        </p:txBody>
      </p:sp>
      <p:sp>
        <p:nvSpPr>
          <p:cNvPr id="12291" name="Rectangle 3"/>
          <p:cNvSpPr>
            <a:spLocks noGrp="1" noChangeArrowheads="1"/>
          </p:cNvSpPr>
          <p:nvPr>
            <p:ph idx="1"/>
          </p:nvPr>
        </p:nvSpPr>
        <p:spPr/>
        <p:txBody>
          <a:bodyPr/>
          <a:lstStyle/>
          <a:p>
            <a:r>
              <a:rPr lang="en-US" dirty="0"/>
              <a:t>Weakness first, strengths later</a:t>
            </a:r>
          </a:p>
          <a:p>
            <a:r>
              <a:rPr lang="en-US" dirty="0"/>
              <a:t>Stagger</a:t>
            </a:r>
          </a:p>
          <a:p>
            <a:r>
              <a:rPr lang="en-US" dirty="0"/>
              <a:t>Time it</a:t>
            </a:r>
          </a:p>
          <a:p>
            <a:r>
              <a:rPr lang="en-US" dirty="0" smtClean="0"/>
              <a:t>Free demo.princetonreview.com</a:t>
            </a:r>
            <a:endParaRPr lang="en-US" dirty="0"/>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350" y="1143000"/>
            <a:ext cx="1379650" cy="541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06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ore report base file Math.jpg"/>
          <p:cNvPicPr>
            <a:picLocks noChangeAspect="1"/>
          </p:cNvPicPr>
          <p:nvPr/>
        </p:nvPicPr>
        <p:blipFill>
          <a:blip r:embed="rId3" cstate="print"/>
          <a:stretch>
            <a:fillRect/>
          </a:stretch>
        </p:blipFill>
        <p:spPr>
          <a:xfrm>
            <a:off x="0" y="0"/>
            <a:ext cx="7573959" cy="6858000"/>
          </a:xfrm>
          <a:prstGeom prst="rect">
            <a:avLst/>
          </a:prstGeom>
        </p:spPr>
      </p:pic>
      <p:sp>
        <p:nvSpPr>
          <p:cNvPr id="3" name="Rectangle 2"/>
          <p:cNvSpPr/>
          <p:nvPr/>
        </p:nvSpPr>
        <p:spPr>
          <a:xfrm>
            <a:off x="1123950" y="457200"/>
            <a:ext cx="1752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p:cNvSpPr txBox="1"/>
          <p:nvPr/>
        </p:nvSpPr>
        <p:spPr>
          <a:xfrm>
            <a:off x="533400" y="838200"/>
            <a:ext cx="1003300" cy="6096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102933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6. </a:t>
            </a:r>
            <a:r>
              <a:rPr lang="en-US" b="1" dirty="0">
                <a:solidFill>
                  <a:schemeClr val="bg1"/>
                </a:solidFill>
                <a:latin typeface="Arial" pitchFamily="34" charset="0"/>
                <a:cs typeface="Arial" pitchFamily="34" charset="0"/>
              </a:rPr>
              <a:t>Technique</a:t>
            </a:r>
          </a:p>
        </p:txBody>
      </p:sp>
      <p:sp>
        <p:nvSpPr>
          <p:cNvPr id="13315" name="Rectangle 3"/>
          <p:cNvSpPr>
            <a:spLocks noGrp="1" noChangeArrowheads="1"/>
          </p:cNvSpPr>
          <p:nvPr>
            <p:ph idx="1"/>
          </p:nvPr>
        </p:nvSpPr>
        <p:spPr/>
        <p:txBody>
          <a:bodyPr/>
          <a:lstStyle/>
          <a:p>
            <a:r>
              <a:rPr lang="en-US" dirty="0" smtClean="0"/>
              <a:t>Skills - step by step methods</a:t>
            </a:r>
            <a:endParaRPr lang="en-US" dirty="0"/>
          </a:p>
          <a:p>
            <a:r>
              <a:rPr lang="en-US" dirty="0"/>
              <a:t>Game </a:t>
            </a:r>
            <a:r>
              <a:rPr lang="en-US" dirty="0" smtClean="0"/>
              <a:t>plan</a:t>
            </a:r>
          </a:p>
          <a:p>
            <a:r>
              <a:rPr lang="en-US" dirty="0" smtClean="0"/>
              <a:t>Critical Reading</a:t>
            </a:r>
            <a:endParaRPr lang="en-US" dirty="0"/>
          </a:p>
          <a:p>
            <a:pPr marL="0" indent="0">
              <a:buNone/>
            </a:pPr>
            <a:endParaRPr lang="en-US" dirty="0"/>
          </a:p>
          <a:p>
            <a:pPr>
              <a:buFontTx/>
              <a:buNone/>
            </a:pPr>
            <a:endParaRPr lang="en-US" dirty="0"/>
          </a:p>
          <a:p>
            <a:endParaRPr lang="en-US" dirty="0"/>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95600"/>
            <a:ext cx="304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8730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7. Content</a:t>
            </a:r>
            <a:endParaRPr lang="en-US" b="1" dirty="0">
              <a:solidFill>
                <a:schemeClr val="bg1"/>
              </a:solidFill>
              <a:latin typeface="Arial" pitchFamily="34" charset="0"/>
              <a:cs typeface="Arial" pitchFamily="34" charset="0"/>
            </a:endParaRPr>
          </a:p>
        </p:txBody>
      </p:sp>
      <p:sp>
        <p:nvSpPr>
          <p:cNvPr id="14339" name="Rectangle 3"/>
          <p:cNvSpPr>
            <a:spLocks noGrp="1" noChangeArrowheads="1"/>
          </p:cNvSpPr>
          <p:nvPr>
            <p:ph idx="1"/>
          </p:nvPr>
        </p:nvSpPr>
        <p:spPr/>
        <p:txBody>
          <a:bodyPr/>
          <a:lstStyle/>
          <a:p>
            <a:r>
              <a:rPr lang="en-US"/>
              <a:t>Biology</a:t>
            </a:r>
          </a:p>
          <a:p>
            <a:r>
              <a:rPr lang="en-US"/>
              <a:t>O-chem</a:t>
            </a:r>
          </a:p>
          <a:p>
            <a:r>
              <a:rPr lang="en-US"/>
              <a:t>Math</a:t>
            </a:r>
          </a:p>
          <a:p>
            <a:r>
              <a:rPr lang="en-US"/>
              <a:t>Vocab</a:t>
            </a: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294481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8598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8. </a:t>
            </a:r>
            <a:r>
              <a:rPr lang="en-US" b="1" dirty="0">
                <a:solidFill>
                  <a:schemeClr val="bg1"/>
                </a:solidFill>
                <a:latin typeface="Arial" pitchFamily="34" charset="0"/>
                <a:cs typeface="Arial" pitchFamily="34" charset="0"/>
              </a:rPr>
              <a:t>Stay Focused</a:t>
            </a:r>
          </a:p>
        </p:txBody>
      </p:sp>
      <p:sp>
        <p:nvSpPr>
          <p:cNvPr id="15363" name="Rectangle 3"/>
          <p:cNvSpPr>
            <a:spLocks noGrp="1" noChangeArrowheads="1"/>
          </p:cNvSpPr>
          <p:nvPr>
            <p:ph idx="1"/>
          </p:nvPr>
        </p:nvSpPr>
        <p:spPr/>
        <p:txBody>
          <a:bodyPr/>
          <a:lstStyle/>
          <a:p>
            <a:r>
              <a:rPr lang="en-US" dirty="0"/>
              <a:t>Take your breaks</a:t>
            </a:r>
          </a:p>
          <a:p>
            <a:r>
              <a:rPr lang="en-US" dirty="0"/>
              <a:t>Ceiling Tile Theory</a:t>
            </a:r>
          </a:p>
          <a:p>
            <a:r>
              <a:rPr lang="en-US" dirty="0" smtClean="0"/>
              <a:t>Long term - Pick </a:t>
            </a:r>
            <a:r>
              <a:rPr lang="en-US" dirty="0"/>
              <a:t>a date and stick with it</a:t>
            </a: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581400"/>
            <a:ext cx="42862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096" y="3962400"/>
            <a:ext cx="1714500" cy="1714500"/>
          </a:xfrm>
          <a:prstGeom prst="rect">
            <a:avLst/>
          </a:prstGeom>
        </p:spPr>
      </p:pic>
    </p:spTree>
    <p:extLst>
      <p:ext uri="{BB962C8B-B14F-4D97-AF65-F5344CB8AC3E}">
        <p14:creationId xmlns:p14="http://schemas.microsoft.com/office/powerpoint/2010/main" val="627267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9. </a:t>
            </a:r>
            <a:r>
              <a:rPr lang="en-US" b="1" dirty="0">
                <a:solidFill>
                  <a:schemeClr val="bg1"/>
                </a:solidFill>
                <a:latin typeface="Arial" pitchFamily="34" charset="0"/>
                <a:cs typeface="Arial" pitchFamily="34" charset="0"/>
              </a:rPr>
              <a:t>Scratch Paper</a:t>
            </a:r>
          </a:p>
        </p:txBody>
      </p:sp>
      <p:sp>
        <p:nvSpPr>
          <p:cNvPr id="16387" name="Rectangle 3"/>
          <p:cNvSpPr>
            <a:spLocks noGrp="1" noChangeArrowheads="1"/>
          </p:cNvSpPr>
          <p:nvPr>
            <p:ph idx="1"/>
          </p:nvPr>
        </p:nvSpPr>
        <p:spPr/>
        <p:txBody>
          <a:bodyPr/>
          <a:lstStyle/>
          <a:p>
            <a:r>
              <a:rPr lang="en-US" dirty="0"/>
              <a:t>Visualize it</a:t>
            </a:r>
          </a:p>
          <a:p>
            <a:r>
              <a:rPr lang="en-US" dirty="0"/>
              <a:t>Draw it</a:t>
            </a:r>
          </a:p>
          <a:p>
            <a:r>
              <a:rPr lang="en-US" dirty="0" smtClean="0"/>
              <a:t>Set-up</a:t>
            </a:r>
          </a:p>
          <a:p>
            <a:r>
              <a:rPr lang="en-US" dirty="0" smtClean="0"/>
              <a:t>POE</a:t>
            </a:r>
            <a:endParaRPr lang="en-US" dirty="0"/>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728787"/>
            <a:ext cx="4800600" cy="3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6927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686800" cy="1143000"/>
          </a:xfrm>
        </p:spPr>
        <p:txBody>
          <a:bodyPr/>
          <a:lstStyle/>
          <a:p>
            <a:pPr algn="l"/>
            <a:r>
              <a:rPr lang="en-US" b="1" dirty="0" smtClean="0">
                <a:solidFill>
                  <a:schemeClr val="bg1"/>
                </a:solidFill>
                <a:latin typeface="Arial" pitchFamily="34" charset="0"/>
                <a:cs typeface="Arial" pitchFamily="34" charset="0"/>
              </a:rPr>
              <a:t>10. Be Confident</a:t>
            </a:r>
            <a:endParaRPr lang="en-US" b="1" dirty="0">
              <a:solidFill>
                <a:schemeClr val="bg1"/>
              </a:solidFill>
              <a:latin typeface="Arial" pitchFamily="34" charset="0"/>
              <a:cs typeface="Arial" pitchFamily="34" charset="0"/>
            </a:endParaRPr>
          </a:p>
        </p:txBody>
      </p:sp>
      <p:sp>
        <p:nvSpPr>
          <p:cNvPr id="17411" name="Rectangle 3"/>
          <p:cNvSpPr>
            <a:spLocks noGrp="1" noChangeArrowheads="1"/>
          </p:cNvSpPr>
          <p:nvPr>
            <p:ph idx="1"/>
          </p:nvPr>
        </p:nvSpPr>
        <p:spPr/>
        <p:txBody>
          <a:bodyPr/>
          <a:lstStyle/>
          <a:p>
            <a:r>
              <a:rPr lang="en-US" dirty="0"/>
              <a:t>Trust your </a:t>
            </a:r>
            <a:r>
              <a:rPr lang="en-US" dirty="0" smtClean="0"/>
              <a:t>prep</a:t>
            </a:r>
          </a:p>
          <a:p>
            <a:r>
              <a:rPr lang="en-US" dirty="0" smtClean="0"/>
              <a:t>Built over time</a:t>
            </a:r>
            <a:endParaRPr lang="en-US" dirty="0"/>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7" y="1524000"/>
            <a:ext cx="3948113"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200400"/>
            <a:ext cx="2264879" cy="2264879"/>
          </a:xfrm>
          <a:prstGeom prst="rect">
            <a:avLst/>
          </a:prstGeom>
        </p:spPr>
      </p:pic>
    </p:spTree>
    <p:extLst>
      <p:ext uri="{BB962C8B-B14F-4D97-AF65-F5344CB8AC3E}">
        <p14:creationId xmlns:p14="http://schemas.microsoft.com/office/powerpoint/2010/main" val="1635573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0" y="0"/>
            <a:ext cx="9144000" cy="1143000"/>
          </a:xfrm>
        </p:spPr>
        <p:txBody>
          <a:bodyPr>
            <a:normAutofit/>
          </a:bodyPr>
          <a:lstStyle/>
          <a:p>
            <a:pPr algn="l"/>
            <a:r>
              <a:rPr lang="en-US" b="1" dirty="0">
                <a:solidFill>
                  <a:schemeClr val="bg1"/>
                </a:solidFill>
                <a:latin typeface="Arial" pitchFamily="34" charset="0"/>
              </a:rPr>
              <a:t>The Pros &amp; Cons of Grad School</a:t>
            </a:r>
            <a:r>
              <a:rPr lang="en-US" dirty="0">
                <a:solidFill>
                  <a:schemeClr val="bg1"/>
                </a:solidFill>
              </a:rPr>
              <a:t> </a:t>
            </a:r>
          </a:p>
        </p:txBody>
      </p:sp>
      <p:sp>
        <p:nvSpPr>
          <p:cNvPr id="535555" name="Rectangle 3"/>
          <p:cNvSpPr>
            <a:spLocks noGrp="1" noChangeArrowheads="1"/>
          </p:cNvSpPr>
          <p:nvPr>
            <p:ph type="body" idx="1"/>
          </p:nvPr>
        </p:nvSpPr>
        <p:spPr>
          <a:xfrm>
            <a:off x="762000" y="1524000"/>
            <a:ext cx="7924800" cy="4495800"/>
          </a:xfrm>
        </p:spPr>
        <p:txBody>
          <a:bodyPr/>
          <a:lstStyle/>
          <a:p>
            <a:pPr>
              <a:lnSpc>
                <a:spcPct val="80000"/>
              </a:lnSpc>
            </a:pPr>
            <a:r>
              <a:rPr lang="en-US" sz="2400" b="1" dirty="0">
                <a:latin typeface="Arial" pitchFamily="34" charset="0"/>
              </a:rPr>
              <a:t>Reasons to Go</a:t>
            </a:r>
            <a:endParaRPr lang="en-US" sz="2400" dirty="0">
              <a:latin typeface="Arial" pitchFamily="34" charset="0"/>
            </a:endParaRPr>
          </a:p>
          <a:p>
            <a:pPr lvl="1">
              <a:lnSpc>
                <a:spcPct val="80000"/>
              </a:lnSpc>
            </a:pPr>
            <a:r>
              <a:rPr lang="en-US" sz="1800" dirty="0">
                <a:latin typeface="Arial" pitchFamily="34" charset="0"/>
              </a:rPr>
              <a:t>Compete on a level playing field </a:t>
            </a:r>
          </a:p>
          <a:p>
            <a:pPr lvl="1">
              <a:lnSpc>
                <a:spcPct val="80000"/>
              </a:lnSpc>
            </a:pPr>
            <a:r>
              <a:rPr lang="en-US" sz="1800" dirty="0">
                <a:latin typeface="Arial" pitchFamily="34" charset="0"/>
              </a:rPr>
              <a:t>Career advancement</a:t>
            </a:r>
          </a:p>
          <a:p>
            <a:pPr lvl="1">
              <a:lnSpc>
                <a:spcPct val="80000"/>
              </a:lnSpc>
            </a:pPr>
            <a:r>
              <a:rPr lang="en-US" sz="1800" dirty="0">
                <a:latin typeface="Arial" pitchFamily="34" charset="0"/>
              </a:rPr>
              <a:t>Maximize earning potential</a:t>
            </a:r>
          </a:p>
          <a:p>
            <a:pPr lvl="1">
              <a:lnSpc>
                <a:spcPct val="80000"/>
              </a:lnSpc>
            </a:pPr>
            <a:r>
              <a:rPr lang="en-US" sz="1800" dirty="0">
                <a:latin typeface="Arial" pitchFamily="34" charset="0"/>
              </a:rPr>
              <a:t>Want to change your life</a:t>
            </a:r>
          </a:p>
          <a:p>
            <a:pPr lvl="1">
              <a:lnSpc>
                <a:spcPct val="80000"/>
              </a:lnSpc>
            </a:pPr>
            <a:r>
              <a:rPr lang="en-US" sz="1800" dirty="0">
                <a:latin typeface="Arial" pitchFamily="34" charset="0"/>
              </a:rPr>
              <a:t>Opportunities</a:t>
            </a:r>
          </a:p>
          <a:p>
            <a:pPr lvl="1">
              <a:lnSpc>
                <a:spcPct val="80000"/>
              </a:lnSpc>
            </a:pPr>
            <a:r>
              <a:rPr lang="en-US" sz="1800" dirty="0">
                <a:latin typeface="Arial" pitchFamily="34" charset="0"/>
              </a:rPr>
              <a:t>Isn’t necessarily obvious </a:t>
            </a:r>
          </a:p>
          <a:p>
            <a:pPr lvl="1">
              <a:lnSpc>
                <a:spcPct val="80000"/>
              </a:lnSpc>
              <a:buFont typeface="Times" pitchFamily="18" charset="0"/>
              <a:buNone/>
            </a:pPr>
            <a:endParaRPr lang="en-US" sz="1800" dirty="0">
              <a:latin typeface="Arial" pitchFamily="34" charset="0"/>
            </a:endParaRPr>
          </a:p>
          <a:p>
            <a:pPr>
              <a:lnSpc>
                <a:spcPct val="80000"/>
              </a:lnSpc>
            </a:pPr>
            <a:r>
              <a:rPr lang="en-US" sz="2400" b="1" dirty="0">
                <a:latin typeface="Arial" pitchFamily="34" charset="0"/>
              </a:rPr>
              <a:t>Reasons Not to Go</a:t>
            </a:r>
          </a:p>
          <a:p>
            <a:pPr lvl="1">
              <a:lnSpc>
                <a:spcPct val="80000"/>
              </a:lnSpc>
            </a:pPr>
            <a:r>
              <a:rPr lang="en-US" sz="1800" dirty="0">
                <a:latin typeface="Arial" pitchFamily="34" charset="0"/>
              </a:rPr>
              <a:t>You have a job people would kill for</a:t>
            </a:r>
          </a:p>
          <a:p>
            <a:pPr lvl="1">
              <a:lnSpc>
                <a:spcPct val="80000"/>
              </a:lnSpc>
            </a:pPr>
            <a:r>
              <a:rPr lang="en-US" sz="1800" dirty="0">
                <a:latin typeface="Arial" pitchFamily="34" charset="0"/>
              </a:rPr>
              <a:t>Current loans</a:t>
            </a:r>
          </a:p>
          <a:p>
            <a:pPr lvl="1">
              <a:lnSpc>
                <a:spcPct val="80000"/>
              </a:lnSpc>
            </a:pPr>
            <a:r>
              <a:rPr lang="en-US" sz="1800" dirty="0">
                <a:latin typeface="Arial" pitchFamily="34" charset="0"/>
              </a:rPr>
              <a:t>Giving up multiple year’s salary</a:t>
            </a:r>
          </a:p>
          <a:p>
            <a:pPr lvl="1">
              <a:lnSpc>
                <a:spcPct val="80000"/>
              </a:lnSpc>
            </a:pPr>
            <a:r>
              <a:rPr lang="en-US" sz="1800" dirty="0">
                <a:latin typeface="Arial" pitchFamily="34" charset="0"/>
              </a:rPr>
              <a:t>Put your current career on hold</a:t>
            </a:r>
          </a:p>
          <a:p>
            <a:pPr lvl="1">
              <a:lnSpc>
                <a:spcPct val="80000"/>
              </a:lnSpc>
            </a:pPr>
            <a:r>
              <a:rPr lang="en-US" sz="1800" dirty="0">
                <a:latin typeface="Arial" pitchFamily="34" charset="0"/>
              </a:rPr>
              <a:t>Assume substantial debt</a:t>
            </a:r>
          </a:p>
          <a:p>
            <a:pPr lvl="1">
              <a:lnSpc>
                <a:spcPct val="80000"/>
              </a:lnSpc>
            </a:pPr>
            <a:r>
              <a:rPr lang="en-US" sz="1800" dirty="0">
                <a:latin typeface="Arial" pitchFamily="34" charset="0"/>
              </a:rPr>
              <a:t>Personal sacrifices (time, family, etc…) </a:t>
            </a:r>
          </a:p>
        </p:txBody>
      </p:sp>
    </p:spTree>
    <p:extLst>
      <p:ext uri="{BB962C8B-B14F-4D97-AF65-F5344CB8AC3E}">
        <p14:creationId xmlns:p14="http://schemas.microsoft.com/office/powerpoint/2010/main" val="3423623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8229600" cy="1143000"/>
          </a:xfrm>
        </p:spPr>
        <p:txBody>
          <a:bodyPr>
            <a:normAutofit/>
          </a:bodyPr>
          <a:lstStyle/>
          <a:p>
            <a:pPr algn="l"/>
            <a:r>
              <a:rPr lang="en-US" sz="4000" b="1" dirty="0" smtClean="0">
                <a:solidFill>
                  <a:schemeClr val="bg1"/>
                </a:solidFill>
                <a:latin typeface="Arial" pitchFamily="34" charset="0"/>
                <a:cs typeface="Arial" pitchFamily="34" charset="0"/>
              </a:rPr>
              <a:t>So How To Succeed - MC Test?</a:t>
            </a:r>
            <a:endParaRPr lang="en-US" sz="4000" b="1" dirty="0">
              <a:solidFill>
                <a:schemeClr val="bg1"/>
              </a:solidFill>
              <a:latin typeface="Arial" pitchFamily="34" charset="0"/>
              <a:cs typeface="Arial" pitchFamily="34" charset="0"/>
            </a:endParaRPr>
          </a:p>
        </p:txBody>
      </p:sp>
      <p:sp>
        <p:nvSpPr>
          <p:cNvPr id="22531" name="Rectangle 3"/>
          <p:cNvSpPr>
            <a:spLocks noGrp="1" noChangeArrowheads="1"/>
          </p:cNvSpPr>
          <p:nvPr>
            <p:ph idx="1"/>
          </p:nvPr>
        </p:nvSpPr>
        <p:spPr/>
        <p:txBody>
          <a:bodyPr>
            <a:noAutofit/>
          </a:bodyPr>
          <a:lstStyle/>
          <a:p>
            <a:pPr marL="457200" indent="-457200">
              <a:lnSpc>
                <a:spcPct val="80000"/>
              </a:lnSpc>
              <a:buFont typeface="+mj-lt"/>
              <a:buAutoNum type="arabicPeriod"/>
            </a:pPr>
            <a:r>
              <a:rPr lang="en-US" sz="3600" dirty="0" smtClean="0">
                <a:latin typeface="Arial" pitchFamily="34" charset="0"/>
                <a:cs typeface="Arial" pitchFamily="34" charset="0"/>
              </a:rPr>
              <a:t>C</a:t>
            </a:r>
          </a:p>
          <a:p>
            <a:pPr marL="457200" indent="-457200">
              <a:lnSpc>
                <a:spcPct val="80000"/>
              </a:lnSpc>
              <a:buFont typeface="+mj-lt"/>
              <a:buAutoNum type="arabicPeriod"/>
            </a:pPr>
            <a:endParaRPr lang="en-US" sz="3600" dirty="0">
              <a:latin typeface="Arial" pitchFamily="34" charset="0"/>
              <a:cs typeface="Arial" pitchFamily="34" charset="0"/>
            </a:endParaRPr>
          </a:p>
          <a:p>
            <a:pPr marL="457200" indent="-457200">
              <a:lnSpc>
                <a:spcPct val="80000"/>
              </a:lnSpc>
              <a:buFont typeface="+mj-lt"/>
              <a:buAutoNum type="arabicPeriod"/>
            </a:pPr>
            <a:r>
              <a:rPr lang="en-US" sz="3600" dirty="0" smtClean="0">
                <a:latin typeface="Arial" pitchFamily="34" charset="0"/>
                <a:cs typeface="Arial" pitchFamily="34" charset="0"/>
              </a:rPr>
              <a:t>S</a:t>
            </a:r>
          </a:p>
          <a:p>
            <a:pPr marL="457200" indent="-457200">
              <a:lnSpc>
                <a:spcPct val="80000"/>
              </a:lnSpc>
              <a:buFont typeface="+mj-lt"/>
              <a:buAutoNum type="arabicPeriod"/>
            </a:pPr>
            <a:endParaRPr lang="en-US" sz="3600" dirty="0">
              <a:latin typeface="Arial" pitchFamily="34" charset="0"/>
              <a:cs typeface="Arial" pitchFamily="34" charset="0"/>
            </a:endParaRPr>
          </a:p>
          <a:p>
            <a:pPr marL="457200" indent="-457200">
              <a:lnSpc>
                <a:spcPct val="80000"/>
              </a:lnSpc>
              <a:buFont typeface="+mj-lt"/>
              <a:buAutoNum type="arabicPeriod"/>
            </a:pPr>
            <a:r>
              <a:rPr lang="en-US" sz="3600" dirty="0" smtClean="0">
                <a:latin typeface="Arial" pitchFamily="34" charset="0"/>
                <a:cs typeface="Arial" pitchFamily="34" charset="0"/>
              </a:rPr>
              <a:t>T</a:t>
            </a:r>
          </a:p>
          <a:p>
            <a:pPr marL="457200" indent="-457200">
              <a:lnSpc>
                <a:spcPct val="80000"/>
              </a:lnSpc>
              <a:buFont typeface="+mj-lt"/>
              <a:buAutoNum type="arabicPeriod"/>
            </a:pPr>
            <a:endParaRPr lang="en-US" sz="3600" dirty="0">
              <a:latin typeface="Arial" pitchFamily="34" charset="0"/>
              <a:cs typeface="Arial" pitchFamily="34" charset="0"/>
            </a:endParaRPr>
          </a:p>
          <a:p>
            <a:pPr marL="457200" indent="-457200">
              <a:lnSpc>
                <a:spcPct val="80000"/>
              </a:lnSpc>
              <a:buFont typeface="+mj-lt"/>
              <a:buAutoNum type="arabicPeriod"/>
            </a:pPr>
            <a:r>
              <a:rPr lang="en-US" sz="3600" dirty="0" smtClean="0">
                <a:latin typeface="Arial" pitchFamily="34" charset="0"/>
                <a:cs typeface="Arial" pitchFamily="34" charset="0"/>
              </a:rPr>
              <a:t>P&amp;A</a:t>
            </a:r>
          </a:p>
          <a:p>
            <a:pPr marL="457200" indent="-457200">
              <a:lnSpc>
                <a:spcPct val="80000"/>
              </a:lnSpc>
              <a:buFont typeface="+mj-lt"/>
              <a:buAutoNum type="arabicPeriod"/>
            </a:pPr>
            <a:endParaRPr lang="en-US" sz="3600" dirty="0">
              <a:latin typeface="Arial" pitchFamily="34" charset="0"/>
              <a:cs typeface="Arial" pitchFamily="34" charset="0"/>
            </a:endParaRPr>
          </a:p>
          <a:p>
            <a:pPr marL="457200" indent="-457200">
              <a:lnSpc>
                <a:spcPct val="80000"/>
              </a:lnSpc>
              <a:buFont typeface="+mj-lt"/>
              <a:buAutoNum type="arabicPeriod"/>
            </a:pPr>
            <a:r>
              <a:rPr lang="en-US" sz="3600" dirty="0" smtClean="0">
                <a:latin typeface="Arial" pitchFamily="34" charset="0"/>
                <a:cs typeface="Arial" pitchFamily="34" charset="0"/>
              </a:rPr>
              <a:t>C&amp;E</a:t>
            </a:r>
            <a:endParaRPr lang="en-US" sz="3600" dirty="0">
              <a:latin typeface="Arial" pitchFamily="34" charset="0"/>
              <a:cs typeface="Arial" pitchFamily="34" charset="0"/>
            </a:endParaRPr>
          </a:p>
        </p:txBody>
      </p:sp>
      <p:pic>
        <p:nvPicPr>
          <p:cNvPr id="6" name="Picture 5" descr="a.jpg"/>
          <p:cNvPicPr>
            <a:picLocks noChangeAspect="1"/>
          </p:cNvPicPr>
          <p:nvPr/>
        </p:nvPicPr>
        <p:blipFill>
          <a:blip r:embed="rId3"/>
          <a:stretch>
            <a:fillRect/>
          </a:stretch>
        </p:blipFill>
        <p:spPr>
          <a:xfrm>
            <a:off x="2667000" y="1143000"/>
            <a:ext cx="6477000" cy="5417678"/>
          </a:xfrm>
          <a:prstGeom prst="rect">
            <a:avLst/>
          </a:prstGeom>
        </p:spPr>
      </p:pic>
    </p:spTree>
    <p:extLst>
      <p:ext uri="{BB962C8B-B14F-4D97-AF65-F5344CB8AC3E}">
        <p14:creationId xmlns:p14="http://schemas.microsoft.com/office/powerpoint/2010/main" val="35925803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8229600" cy="1143000"/>
          </a:xfrm>
        </p:spPr>
        <p:txBody>
          <a:bodyPr/>
          <a:lstStyle/>
          <a:p>
            <a:pPr algn="l"/>
            <a:r>
              <a:rPr lang="en-US" sz="4000" b="1" dirty="0" smtClean="0">
                <a:solidFill>
                  <a:schemeClr val="bg1"/>
                </a:solidFill>
                <a:latin typeface="Arial" pitchFamily="34" charset="0"/>
                <a:cs typeface="Arial" pitchFamily="34" charset="0"/>
              </a:rPr>
              <a:t>FAQs</a:t>
            </a:r>
            <a:endParaRPr lang="en-US" sz="4000" b="1" dirty="0">
              <a:solidFill>
                <a:schemeClr val="bg1"/>
              </a:solidFill>
              <a:latin typeface="Arial" pitchFamily="34" charset="0"/>
              <a:cs typeface="Arial" pitchFamily="34" charset="0"/>
            </a:endParaRPr>
          </a:p>
        </p:txBody>
      </p:sp>
      <p:sp>
        <p:nvSpPr>
          <p:cNvPr id="22531" name="Rectangle 3"/>
          <p:cNvSpPr>
            <a:spLocks noGrp="1" noChangeArrowheads="1"/>
          </p:cNvSpPr>
          <p:nvPr>
            <p:ph idx="1"/>
          </p:nvPr>
        </p:nvSpPr>
        <p:spPr/>
        <p:txBody>
          <a:bodyPr/>
          <a:lstStyle/>
          <a:p>
            <a:pPr>
              <a:lnSpc>
                <a:spcPct val="80000"/>
              </a:lnSpc>
            </a:pPr>
            <a:r>
              <a:rPr lang="en-US" sz="2400" dirty="0"/>
              <a:t>When should </a:t>
            </a:r>
            <a:r>
              <a:rPr lang="en-US" sz="2400" dirty="0" smtClean="0"/>
              <a:t>I take the test?</a:t>
            </a:r>
          </a:p>
          <a:p>
            <a:pPr>
              <a:lnSpc>
                <a:spcPct val="80000"/>
              </a:lnSpc>
            </a:pPr>
            <a:endParaRPr lang="en-US" sz="2400" dirty="0"/>
          </a:p>
          <a:p>
            <a:pPr>
              <a:lnSpc>
                <a:spcPct val="80000"/>
              </a:lnSpc>
            </a:pPr>
            <a:r>
              <a:rPr lang="en-US" sz="2400" dirty="0"/>
              <a:t>T</a:t>
            </a:r>
            <a:r>
              <a:rPr lang="en-US" sz="2400" dirty="0" smtClean="0"/>
              <a:t>imes I can retake? </a:t>
            </a:r>
            <a:r>
              <a:rPr lang="en-US" sz="2400" dirty="0"/>
              <a:t>D</a:t>
            </a:r>
            <a:r>
              <a:rPr lang="en-US" sz="2400" dirty="0" smtClean="0"/>
              <a:t>ownside?</a:t>
            </a:r>
          </a:p>
          <a:p>
            <a:pPr marL="0" indent="0">
              <a:lnSpc>
                <a:spcPct val="80000"/>
              </a:lnSpc>
              <a:buNone/>
            </a:pPr>
            <a:r>
              <a:rPr lang="en-US" sz="2400" dirty="0" smtClean="0"/>
              <a:t> </a:t>
            </a:r>
            <a:endParaRPr lang="en-US" sz="2400" dirty="0"/>
          </a:p>
          <a:p>
            <a:pPr>
              <a:lnSpc>
                <a:spcPct val="80000"/>
              </a:lnSpc>
            </a:pPr>
            <a:r>
              <a:rPr lang="en-US" sz="2400" dirty="0"/>
              <a:t>What is the best way to </a:t>
            </a:r>
            <a:r>
              <a:rPr lang="en-US" sz="2400" dirty="0" smtClean="0"/>
              <a:t>prepare? </a:t>
            </a:r>
          </a:p>
          <a:p>
            <a:pPr marL="0" indent="0">
              <a:lnSpc>
                <a:spcPct val="80000"/>
              </a:lnSpc>
              <a:buNone/>
            </a:pPr>
            <a:endParaRPr lang="en-US" sz="2400" dirty="0"/>
          </a:p>
          <a:p>
            <a:pPr>
              <a:lnSpc>
                <a:spcPct val="80000"/>
              </a:lnSpc>
            </a:pPr>
            <a:r>
              <a:rPr lang="en-US" sz="2400" dirty="0"/>
              <a:t>How can </a:t>
            </a:r>
            <a:r>
              <a:rPr lang="en-US" sz="2400" dirty="0" smtClean="0"/>
              <a:t>I see </a:t>
            </a:r>
            <a:r>
              <a:rPr lang="en-US" sz="2400" dirty="0"/>
              <a:t>how </a:t>
            </a:r>
            <a:r>
              <a:rPr lang="en-US" sz="2400" dirty="0" smtClean="0"/>
              <a:t>my score compares?</a:t>
            </a:r>
          </a:p>
          <a:p>
            <a:pPr>
              <a:lnSpc>
                <a:spcPct val="80000"/>
              </a:lnSpc>
            </a:pPr>
            <a:endParaRPr lang="en-US" sz="2400" dirty="0"/>
          </a:p>
          <a:p>
            <a:pPr>
              <a:lnSpc>
                <a:spcPct val="80000"/>
              </a:lnSpc>
            </a:pPr>
            <a:r>
              <a:rPr lang="en-US" sz="2400" dirty="0" smtClean="0"/>
              <a:t>How </a:t>
            </a:r>
            <a:r>
              <a:rPr lang="en-US" sz="2400" dirty="0"/>
              <a:t>important is it to </a:t>
            </a:r>
            <a:r>
              <a:rPr lang="en-US" sz="2400" dirty="0" smtClean="0"/>
              <a:t>prepare? </a:t>
            </a:r>
            <a:endParaRPr lang="en-US" sz="2400" dirty="0"/>
          </a:p>
        </p:txBody>
      </p:sp>
      <p:pic>
        <p:nvPicPr>
          <p:cNvPr id="5" name="Picture 4"/>
          <p:cNvPicPr>
            <a:picLocks noChangeAspect="1" noChangeArrowheads="1"/>
          </p:cNvPicPr>
          <p:nvPr/>
        </p:nvPicPr>
        <p:blipFill>
          <a:blip r:embed="rId3"/>
          <a:srcRect/>
          <a:stretch>
            <a:fillRect/>
          </a:stretch>
        </p:blipFill>
        <p:spPr bwMode="auto">
          <a:xfrm>
            <a:off x="5930900" y="1168400"/>
            <a:ext cx="3213100" cy="5431958"/>
          </a:xfrm>
          <a:prstGeom prst="rect">
            <a:avLst/>
          </a:prstGeom>
          <a:noFill/>
          <a:ln w="9525">
            <a:noFill/>
            <a:miter lim="800000"/>
            <a:headEnd/>
            <a:tailEnd/>
          </a:ln>
          <a:effectLst/>
        </p:spPr>
      </p:pic>
    </p:spTree>
    <p:extLst>
      <p:ext uri="{BB962C8B-B14F-4D97-AF65-F5344CB8AC3E}">
        <p14:creationId xmlns:p14="http://schemas.microsoft.com/office/powerpoint/2010/main" val="8786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anim calcmode="lin" valueType="num">
                                      <p:cBhvr additive="base">
                                        <p:cTn id="31"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8" end="8"/>
                                            </p:txEl>
                                          </p:spTgt>
                                        </p:tgtEl>
                                        <p:attrNameLst>
                                          <p:attrName>style.visibility</p:attrName>
                                        </p:attrNameLst>
                                      </p:cBhvr>
                                      <p:to>
                                        <p:strVal val="visible"/>
                                      </p:to>
                                    </p:set>
                                    <p:anim calcmode="lin" valueType="num">
                                      <p:cBhvr additive="base">
                                        <p:cTn id="37"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a:xfrm>
            <a:off x="0" y="0"/>
            <a:ext cx="9144000" cy="1143000"/>
          </a:xfrm>
        </p:spPr>
        <p:txBody>
          <a:bodyPr/>
          <a:lstStyle/>
          <a:p>
            <a:pPr algn="l"/>
            <a:r>
              <a:rPr lang="en-US" b="1" dirty="0" smtClean="0">
                <a:solidFill>
                  <a:schemeClr val="bg1"/>
                </a:solidFill>
              </a:rPr>
              <a:t>See how you score…</a:t>
            </a:r>
          </a:p>
        </p:txBody>
      </p:sp>
      <p:sp>
        <p:nvSpPr>
          <p:cNvPr id="123907" name="Rectangle 3"/>
          <p:cNvSpPr>
            <a:spLocks noGrp="1"/>
          </p:cNvSpPr>
          <p:nvPr>
            <p:ph type="body" idx="1"/>
          </p:nvPr>
        </p:nvSpPr>
        <p:spPr/>
        <p:txBody>
          <a:bodyPr/>
          <a:lstStyle/>
          <a:p>
            <a:pPr algn="ctr" eaLnBrk="1" hangingPunct="1">
              <a:buFont typeface="Calibri" pitchFamily="34" charset="0"/>
              <a:buNone/>
            </a:pPr>
            <a:r>
              <a:rPr lang="en-US" sz="3600" dirty="0" smtClean="0"/>
              <a:t>Take a Full-Length Practice test at </a:t>
            </a:r>
            <a:r>
              <a:rPr lang="en-US" sz="3600" dirty="0" smtClean="0">
                <a:solidFill>
                  <a:schemeClr val="tx2"/>
                </a:solidFill>
              </a:rPr>
              <a:t>www.PrincetonReview.com/demo</a:t>
            </a:r>
            <a:endParaRPr lang="en-US" sz="3600" dirty="0" smtClean="0"/>
          </a:p>
          <a:p>
            <a:pPr lvl="1" eaLnBrk="1" hangingPunct="1">
              <a:buFont typeface="Calibri" pitchFamily="34" charset="0"/>
              <a:buNone/>
            </a:pPr>
            <a:endParaRPr lang="en-US" sz="3200" dirty="0" smtClean="0"/>
          </a:p>
          <a:p>
            <a:pPr lvl="1" eaLnBrk="1" hangingPunct="1"/>
            <a:r>
              <a:rPr lang="en-US" sz="3200" dirty="0" smtClean="0"/>
              <a:t>Detailed score report</a:t>
            </a:r>
          </a:p>
          <a:p>
            <a:pPr lvl="1" eaLnBrk="1" hangingPunct="1"/>
            <a:r>
              <a:rPr lang="en-US" sz="3200" dirty="0" smtClean="0"/>
              <a:t>Determine test prep needs</a:t>
            </a:r>
          </a:p>
          <a:p>
            <a:endParaRPr lang="en-US" dirty="0" smtClean="0"/>
          </a:p>
        </p:txBody>
      </p:sp>
    </p:spTree>
    <p:extLst>
      <p:ext uri="{BB962C8B-B14F-4D97-AF65-F5344CB8AC3E}">
        <p14:creationId xmlns:p14="http://schemas.microsoft.com/office/powerpoint/2010/main" val="16639385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28600"/>
            <a:ext cx="8991600" cy="533400"/>
          </a:xfrm>
        </p:spPr>
        <p:txBody>
          <a:bodyPr>
            <a:noAutofit/>
          </a:bodyPr>
          <a:lstStyle/>
          <a:p>
            <a:pPr algn="l"/>
            <a:r>
              <a:rPr lang="en-US" b="1" dirty="0" smtClean="0">
                <a:solidFill>
                  <a:schemeClr val="bg1"/>
                </a:solidFill>
                <a:latin typeface="Arial" pitchFamily="34" charset="0"/>
                <a:cs typeface="Arial" pitchFamily="34" charset="0"/>
              </a:rPr>
              <a:t>Why The Princeton Review?</a:t>
            </a:r>
          </a:p>
        </p:txBody>
      </p:sp>
      <p:sp>
        <p:nvSpPr>
          <p:cNvPr id="71683" name="Rectangle 3"/>
          <p:cNvSpPr>
            <a:spLocks noGrp="1" noChangeArrowheads="1"/>
          </p:cNvSpPr>
          <p:nvPr>
            <p:ph idx="1"/>
          </p:nvPr>
        </p:nvSpPr>
        <p:spPr>
          <a:xfrm>
            <a:off x="228600" y="1219200"/>
            <a:ext cx="8839200" cy="5410200"/>
          </a:xfrm>
        </p:spPr>
        <p:txBody>
          <a:bodyPr>
            <a:normAutofit/>
          </a:bodyPr>
          <a:lstStyle/>
          <a:p>
            <a:pPr marL="114300" lvl="1" indent="0">
              <a:lnSpc>
                <a:spcPct val="80000"/>
              </a:lnSpc>
              <a:buNone/>
            </a:pPr>
            <a:r>
              <a:rPr lang="en-US" sz="1600" dirty="0" smtClean="0">
                <a:effectLst/>
              </a:rPr>
              <a:t>The first step toward reaching your goals is choosing a test prep company that delivers results.</a:t>
            </a:r>
            <a:endParaRPr lang="en-US" sz="1600" b="1" i="0" dirty="0" smtClean="0"/>
          </a:p>
          <a:p>
            <a:pPr marL="495300" lvl="1" indent="-381000">
              <a:lnSpc>
                <a:spcPct val="80000"/>
              </a:lnSpc>
            </a:pPr>
            <a:r>
              <a:rPr lang="en-US" sz="1600" b="1" dirty="0" smtClean="0">
                <a:effectLst/>
              </a:rPr>
              <a:t>Prep on your terms.</a:t>
            </a:r>
            <a:r>
              <a:rPr lang="en-US" sz="1600" dirty="0" smtClean="0">
                <a:effectLst/>
              </a:rPr>
              <a:t> We've designed our programs to provide you with just this: a personalized prep experience to fit your learning, style, schedule, and budget.</a:t>
            </a:r>
          </a:p>
          <a:p>
            <a:pPr marL="495300" lvl="1" indent="-381000">
              <a:lnSpc>
                <a:spcPct val="80000"/>
              </a:lnSpc>
            </a:pPr>
            <a:r>
              <a:rPr lang="en-US" sz="1600" b="1" dirty="0" smtClean="0">
                <a:effectLst/>
              </a:rPr>
              <a:t>Buy with confidence - </a:t>
            </a:r>
            <a:r>
              <a:rPr lang="en-US" sz="1600" b="1" i="0" dirty="0" smtClean="0"/>
              <a:t>Guaranteed Results</a:t>
            </a:r>
            <a:r>
              <a:rPr lang="en-US" sz="1600" b="1" dirty="0" smtClean="0">
                <a:effectLst/>
              </a:rPr>
              <a:t>.</a:t>
            </a:r>
            <a:r>
              <a:rPr lang="en-US" sz="1600" dirty="0" smtClean="0">
                <a:effectLst/>
              </a:rPr>
              <a:t> We have so much faith in our programs that we </a:t>
            </a:r>
            <a:r>
              <a:rPr lang="en-US" sz="1600" b="1" dirty="0" smtClean="0">
                <a:effectLst/>
              </a:rPr>
              <a:t>guarantee</a:t>
            </a:r>
            <a:r>
              <a:rPr lang="en-US" sz="1600" dirty="0" smtClean="0">
                <a:effectLst/>
              </a:rPr>
              <a:t> your score will improve. </a:t>
            </a:r>
            <a:r>
              <a:rPr lang="en-US" sz="1600" dirty="0" smtClean="0"/>
              <a:t>Our </a:t>
            </a:r>
            <a:r>
              <a:rPr lang="en-US" sz="1600" dirty="0"/>
              <a:t>students end up scoring higher on the actual exams after preparing with The Princeton Review and consistently get into their top-choice </a:t>
            </a:r>
            <a:r>
              <a:rPr lang="en-US" sz="1600" dirty="0" smtClean="0"/>
              <a:t>programs</a:t>
            </a:r>
            <a:r>
              <a:rPr lang="en-US" sz="1600" b="0" i="0" dirty="0" smtClean="0"/>
              <a:t>. </a:t>
            </a:r>
          </a:p>
          <a:p>
            <a:pPr marL="495300" lvl="1" indent="-381000">
              <a:lnSpc>
                <a:spcPct val="80000"/>
              </a:lnSpc>
            </a:pPr>
            <a:r>
              <a:rPr lang="en-US" sz="1600" b="1" dirty="0" smtClean="0">
                <a:effectLst/>
              </a:rPr>
              <a:t>Learn from experts.</a:t>
            </a:r>
            <a:r>
              <a:rPr lang="en-US" sz="1600" dirty="0" smtClean="0">
                <a:effectLst/>
              </a:rPr>
              <a:t> Our smart, enthusiastic, innovative instructors are rigorously trained and completely dedicated to helping you succeed.</a:t>
            </a:r>
          </a:p>
          <a:p>
            <a:pPr marL="495300" lvl="1" indent="-381000">
              <a:lnSpc>
                <a:spcPct val="75000"/>
              </a:lnSpc>
            </a:pPr>
            <a:r>
              <a:rPr lang="en-US" sz="1600" b="1" i="0" dirty="0" smtClean="0"/>
              <a:t>Unique Methodology &amp; Curriculum</a:t>
            </a:r>
            <a:r>
              <a:rPr lang="en-US" sz="1600" b="1" dirty="0" smtClean="0">
                <a:sym typeface="Wingdings" pitchFamily="2" charset="2"/>
              </a:rPr>
              <a:t>.  </a:t>
            </a:r>
            <a:r>
              <a:rPr lang="en-US" sz="1600" b="0" i="0" dirty="0" smtClean="0">
                <a:sym typeface="Wingdings" pitchFamily="2" charset="2"/>
              </a:rPr>
              <a:t>We’ve spent the past </a:t>
            </a:r>
            <a:r>
              <a:rPr lang="en-US" sz="1600" dirty="0" smtClean="0">
                <a:sym typeface="Wingdings" pitchFamily="2" charset="2"/>
              </a:rPr>
              <a:t>30</a:t>
            </a:r>
            <a:r>
              <a:rPr lang="en-US" sz="1600" b="0" i="0" dirty="0" smtClean="0">
                <a:sym typeface="Wingdings" pitchFamily="2" charset="2"/>
              </a:rPr>
              <a:t>+ years perfecting the skills to master and teach these tests. Our philosophy of teaching sets us apart from other companies.  The program </a:t>
            </a:r>
            <a:r>
              <a:rPr lang="en-US" sz="1600" dirty="0" smtClean="0">
                <a:sym typeface="Wingdings" pitchFamily="2" charset="2"/>
              </a:rPr>
              <a:t>is </a:t>
            </a:r>
            <a:r>
              <a:rPr lang="en-US" sz="1600" b="0" i="0" dirty="0" smtClean="0">
                <a:sym typeface="Wingdings" pitchFamily="2" charset="2"/>
              </a:rPr>
              <a:t>also reinforced by top-notch materials and full-length practice testing with score analysis.</a:t>
            </a:r>
          </a:p>
          <a:p>
            <a:pPr marL="495300" lvl="1" indent="-381000">
              <a:lnSpc>
                <a:spcPct val="85000"/>
              </a:lnSpc>
            </a:pPr>
            <a:r>
              <a:rPr lang="en-US" sz="1600" b="1" i="0" dirty="0" smtClean="0">
                <a:sym typeface="Wingdings" pitchFamily="2" charset="2"/>
              </a:rPr>
              <a:t>Experience and Depth.  </a:t>
            </a:r>
            <a:r>
              <a:rPr lang="en-US" sz="1600" b="0" i="0" dirty="0" smtClean="0">
                <a:sym typeface="Wingdings" pitchFamily="2" charset="2"/>
              </a:rPr>
              <a:t>We focus on the exams that get people into school.  We revolutionized test prep. What we learn about one test translates over to an effective strategy for another test. </a:t>
            </a:r>
            <a:endParaRPr lang="en-US" sz="1600" dirty="0">
              <a:sym typeface="Wingdings" pitchFamily="2" charset="2"/>
            </a:endParaRPr>
          </a:p>
          <a:p>
            <a:pPr marL="495300" lvl="1" indent="-381000">
              <a:lnSpc>
                <a:spcPct val="85000"/>
              </a:lnSpc>
            </a:pPr>
            <a:r>
              <a:rPr lang="en-US" sz="1600" b="1" dirty="0" smtClean="0"/>
              <a:t>Materials</a:t>
            </a:r>
            <a:r>
              <a:rPr lang="en-US" sz="1600" b="1" dirty="0"/>
              <a:t>.</a:t>
            </a:r>
            <a:r>
              <a:rPr lang="en-US" sz="1600" dirty="0"/>
              <a:t>  We will spend millions of dollars in R&amp;D to make sure you receive the most up-to-date material whether it’s through printed material, online tools and practice </a:t>
            </a:r>
            <a:r>
              <a:rPr lang="en-US" sz="1600" dirty="0" smtClean="0"/>
              <a:t>exams.</a:t>
            </a:r>
            <a:endParaRPr lang="en-US" sz="1600" dirty="0">
              <a:sym typeface="Wingdings" pitchFamily="2" charset="2"/>
            </a:endParaRPr>
          </a:p>
          <a:p>
            <a:pPr marL="114300" lvl="1" indent="0">
              <a:lnSpc>
                <a:spcPct val="85000"/>
              </a:lnSpc>
              <a:buNone/>
            </a:pPr>
            <a:endParaRPr lang="en-US" sz="1600" dirty="0" smtClean="0"/>
          </a:p>
          <a:p>
            <a:pPr marL="457200" indent="-457200">
              <a:lnSpc>
                <a:spcPct val="80000"/>
              </a:lnSpc>
              <a:buFontTx/>
              <a:buNone/>
            </a:pPr>
            <a:r>
              <a:rPr lang="en-US" sz="1600" b="0" i="0" dirty="0" smtClean="0"/>
              <a:t>Which option best suits your needs?</a:t>
            </a:r>
          </a:p>
          <a:p>
            <a:pPr marL="495300" lvl="1" indent="-381000">
              <a:lnSpc>
                <a:spcPct val="80000"/>
              </a:lnSpc>
            </a:pPr>
            <a:r>
              <a:rPr lang="en-US" sz="1600" i="0" dirty="0" smtClean="0"/>
              <a:t>Private Tutoring</a:t>
            </a:r>
          </a:p>
          <a:p>
            <a:pPr marL="495300" lvl="1" indent="-381000">
              <a:lnSpc>
                <a:spcPct val="80000"/>
              </a:lnSpc>
            </a:pPr>
            <a:r>
              <a:rPr lang="en-US" sz="1600" i="0" dirty="0" smtClean="0"/>
              <a:t>Small Group Tutoring</a:t>
            </a:r>
          </a:p>
          <a:p>
            <a:pPr marL="495300" lvl="1" indent="-381000">
              <a:lnSpc>
                <a:spcPct val="80000"/>
              </a:lnSpc>
            </a:pPr>
            <a:r>
              <a:rPr lang="en-US" sz="1600" i="0" dirty="0" smtClean="0"/>
              <a:t>Classroom Courses</a:t>
            </a:r>
          </a:p>
          <a:p>
            <a:pPr marL="495300" lvl="1" indent="-381000">
              <a:lnSpc>
                <a:spcPct val="80000"/>
              </a:lnSpc>
            </a:pPr>
            <a:r>
              <a:rPr lang="en-US" sz="1600" i="0" dirty="0" smtClean="0"/>
              <a:t>Online Courses</a:t>
            </a:r>
          </a:p>
          <a:p>
            <a:pPr marL="495300" lvl="1" indent="-381000">
              <a:lnSpc>
                <a:spcPct val="80000"/>
              </a:lnSpc>
            </a:pPr>
            <a:r>
              <a:rPr lang="en-US" sz="1600" i="0" dirty="0" smtClean="0"/>
              <a:t>Books</a:t>
            </a:r>
            <a:endParaRPr lang="en-US" sz="1400" i="0" dirty="0" smtClean="0"/>
          </a:p>
        </p:txBody>
      </p:sp>
      <p:pic>
        <p:nvPicPr>
          <p:cNvPr id="4" name="Picture 3" descr="tpr_star_green_spot.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533400" y="1447800"/>
            <a:ext cx="349101" cy="290917"/>
          </a:xfrm>
          <a:prstGeom prst="rect">
            <a:avLst/>
          </a:prstGeom>
        </p:spPr>
      </p:pic>
      <p:pic>
        <p:nvPicPr>
          <p:cNvPr id="5" name="Picture 4" descr="tpr_star_green_spot.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533399" y="1918883"/>
            <a:ext cx="349101" cy="290917"/>
          </a:xfrm>
          <a:prstGeom prst="rect">
            <a:avLst/>
          </a:prstGeom>
        </p:spPr>
      </p:pic>
      <p:pic>
        <p:nvPicPr>
          <p:cNvPr id="6" name="Picture 5" descr="tpr_star_green_spot.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533398" y="2528483"/>
            <a:ext cx="349101" cy="290917"/>
          </a:xfrm>
          <a:prstGeom prst="rect">
            <a:avLst/>
          </a:prstGeom>
        </p:spPr>
      </p:pic>
    </p:spTree>
    <p:extLst>
      <p:ext uri="{BB962C8B-B14F-4D97-AF65-F5344CB8AC3E}">
        <p14:creationId xmlns:p14="http://schemas.microsoft.com/office/powerpoint/2010/main" val="26634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002.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9723128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752600"/>
            <a:ext cx="914400" cy="304800"/>
          </a:xfrm>
          <a:prstGeom prst="rect">
            <a:avLst/>
          </a:prstGeom>
          <a:solidFill>
            <a:srgbClr val="F8D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682" name="Rectangle 2"/>
          <p:cNvSpPr>
            <a:spLocks noGrp="1" noChangeArrowheads="1"/>
          </p:cNvSpPr>
          <p:nvPr>
            <p:ph type="title"/>
          </p:nvPr>
        </p:nvSpPr>
        <p:spPr>
          <a:xfrm>
            <a:off x="0" y="228600"/>
            <a:ext cx="8991600" cy="533400"/>
          </a:xfrm>
        </p:spPr>
        <p:txBody>
          <a:bodyPr>
            <a:noAutofit/>
          </a:bodyPr>
          <a:lstStyle/>
          <a:p>
            <a:pPr algn="l"/>
            <a:r>
              <a:rPr lang="en-US" b="1" dirty="0" smtClean="0">
                <a:solidFill>
                  <a:schemeClr val="bg1"/>
                </a:solidFill>
                <a:latin typeface="Arial" pitchFamily="34" charset="0"/>
                <a:cs typeface="Arial" pitchFamily="34" charset="0"/>
              </a:rPr>
              <a:t>Your Special Offer</a:t>
            </a:r>
          </a:p>
        </p:txBody>
      </p:sp>
      <p:sp>
        <p:nvSpPr>
          <p:cNvPr id="71683" name="Rectangle 3"/>
          <p:cNvSpPr>
            <a:spLocks noGrp="1" noChangeArrowheads="1"/>
          </p:cNvSpPr>
          <p:nvPr>
            <p:ph idx="1"/>
          </p:nvPr>
        </p:nvSpPr>
        <p:spPr>
          <a:xfrm>
            <a:off x="457200" y="1371600"/>
            <a:ext cx="8458200" cy="5181600"/>
          </a:xfrm>
        </p:spPr>
        <p:txBody>
          <a:bodyPr>
            <a:normAutofit/>
          </a:bodyPr>
          <a:lstStyle/>
          <a:p>
            <a:pPr marL="0" indent="0">
              <a:lnSpc>
                <a:spcPct val="80000"/>
              </a:lnSpc>
              <a:buNone/>
            </a:pPr>
            <a:r>
              <a:rPr lang="en-US" sz="2400" b="1" dirty="0" smtClean="0">
                <a:latin typeface="Arial" pitchFamily="34" charset="0"/>
                <a:cs typeface="Arial" pitchFamily="34" charset="0"/>
              </a:rPr>
              <a:t>How to Redeem the Offer?</a:t>
            </a:r>
          </a:p>
          <a:p>
            <a:pPr marL="457200" indent="-457200">
              <a:lnSpc>
                <a:spcPct val="80000"/>
              </a:lnSpc>
              <a:buFont typeface="+mj-lt"/>
              <a:buAutoNum type="arabicPeriod"/>
            </a:pPr>
            <a:r>
              <a:rPr lang="en-US" sz="2400" dirty="0" smtClean="0">
                <a:latin typeface="Arial" pitchFamily="34" charset="0"/>
                <a:cs typeface="Arial" pitchFamily="34" charset="0"/>
              </a:rPr>
              <a:t>Email </a:t>
            </a:r>
            <a:r>
              <a:rPr lang="en-US" sz="2400" dirty="0" smtClean="0">
                <a:latin typeface="Arial" pitchFamily="34" charset="0"/>
                <a:cs typeface="Arial" pitchFamily="34" charset="0"/>
                <a:hlinkClick r:id="rId3"/>
              </a:rPr>
              <a:t>anthonyr@review.com</a:t>
            </a:r>
            <a:r>
              <a:rPr lang="en-US" sz="2400" dirty="0" smtClean="0">
                <a:latin typeface="Arial" pitchFamily="34" charset="0"/>
                <a:cs typeface="Arial" pitchFamily="34" charset="0"/>
              </a:rPr>
              <a:t> for special promotional code.</a:t>
            </a:r>
          </a:p>
          <a:p>
            <a:pPr marL="457200" indent="-457200">
              <a:lnSpc>
                <a:spcPct val="80000"/>
              </a:lnSpc>
              <a:buFont typeface="+mj-lt"/>
              <a:buAutoNum type="arabicPeriod"/>
            </a:pPr>
            <a:endParaRPr lang="en-US" sz="2400" dirty="0">
              <a:latin typeface="Arial" pitchFamily="34" charset="0"/>
              <a:cs typeface="Arial" pitchFamily="34" charset="0"/>
            </a:endParaRPr>
          </a:p>
          <a:p>
            <a:pPr marL="457200" indent="-457200">
              <a:lnSpc>
                <a:spcPct val="80000"/>
              </a:lnSpc>
              <a:buFont typeface="+mj-lt"/>
              <a:buAutoNum type="arabicPeriod"/>
            </a:pPr>
            <a:r>
              <a:rPr lang="en-US" sz="2400" dirty="0" smtClean="0">
                <a:latin typeface="Arial" pitchFamily="34" charset="0"/>
                <a:cs typeface="Arial" pitchFamily="34" charset="0"/>
              </a:rPr>
              <a:t>Enroll </a:t>
            </a:r>
            <a:r>
              <a:rPr lang="en-US" sz="2400" dirty="0">
                <a:latin typeface="Arial" pitchFamily="34" charset="0"/>
                <a:cs typeface="Arial" pitchFamily="34" charset="0"/>
              </a:rPr>
              <a:t>online at </a:t>
            </a:r>
            <a:r>
              <a:rPr lang="en-US" sz="2400" b="1" dirty="0">
                <a:latin typeface="Arial" pitchFamily="34" charset="0"/>
                <a:cs typeface="Arial" pitchFamily="34" charset="0"/>
              </a:rPr>
              <a:t>www.PrincetonReview.com</a:t>
            </a:r>
            <a:r>
              <a:rPr lang="en-US" sz="2400" dirty="0">
                <a:latin typeface="Arial" pitchFamily="34" charset="0"/>
                <a:cs typeface="Arial" pitchFamily="34" charset="0"/>
              </a:rPr>
              <a:t> - during check out, </a:t>
            </a:r>
            <a:r>
              <a:rPr lang="en-US" sz="2400" dirty="0" smtClean="0">
                <a:latin typeface="Arial" pitchFamily="34" charset="0"/>
                <a:cs typeface="Arial" pitchFamily="34" charset="0"/>
              </a:rPr>
              <a:t>enter your </a:t>
            </a:r>
            <a:r>
              <a:rPr lang="en-US" sz="2400" dirty="0">
                <a:latin typeface="Arial" pitchFamily="34" charset="0"/>
                <a:cs typeface="Arial" pitchFamily="34" charset="0"/>
              </a:rPr>
              <a:t>unique code in the field 'Promo </a:t>
            </a:r>
            <a:r>
              <a:rPr lang="en-US" sz="2400" dirty="0" smtClean="0">
                <a:latin typeface="Arial" pitchFamily="34" charset="0"/>
                <a:cs typeface="Arial" pitchFamily="34" charset="0"/>
              </a:rPr>
              <a:t>Code‘</a:t>
            </a:r>
          </a:p>
          <a:p>
            <a:pPr marL="457200" indent="-457200">
              <a:lnSpc>
                <a:spcPct val="80000"/>
              </a:lnSpc>
              <a:buFont typeface="+mj-lt"/>
              <a:buAutoNum type="arabicPeriod"/>
            </a:pPr>
            <a:endParaRPr lang="en-US" sz="2000" i="0" dirty="0">
              <a:latin typeface="Arial" pitchFamily="34" charset="0"/>
              <a:cs typeface="Arial" pitchFamily="34" charset="0"/>
            </a:endParaRPr>
          </a:p>
          <a:p>
            <a:pPr marL="457200" indent="-457200">
              <a:lnSpc>
                <a:spcPct val="80000"/>
              </a:lnSpc>
              <a:buFont typeface="+mj-lt"/>
              <a:buAutoNum type="arabicPeriod"/>
            </a:pPr>
            <a:endParaRPr lang="en-US" sz="2000" dirty="0" smtClean="0">
              <a:latin typeface="Arial" pitchFamily="34" charset="0"/>
              <a:cs typeface="Arial" pitchFamily="34" charset="0"/>
            </a:endParaRPr>
          </a:p>
          <a:p>
            <a:r>
              <a:rPr lang="en-US" sz="2400" dirty="0" smtClean="0">
                <a:latin typeface="Arial" pitchFamily="34" charset="0"/>
                <a:cs typeface="Arial" pitchFamily="34" charset="0"/>
              </a:rPr>
              <a:t>Offer</a:t>
            </a:r>
            <a:endParaRPr lang="en-US" sz="2400" dirty="0">
              <a:latin typeface="Arial" pitchFamily="34" charset="0"/>
              <a:cs typeface="Arial" pitchFamily="34" charset="0"/>
            </a:endParaRPr>
          </a:p>
          <a:p>
            <a:pPr lvl="1">
              <a:buFont typeface="Arial" pitchFamily="34" charset="0"/>
              <a:buChar char="•"/>
            </a:pPr>
            <a:r>
              <a:rPr lang="en-US" sz="2400" dirty="0" smtClean="0">
                <a:latin typeface="Arial" pitchFamily="34" charset="0"/>
                <a:cs typeface="Arial" pitchFamily="34" charset="0"/>
              </a:rPr>
              <a:t>$250 </a:t>
            </a:r>
            <a:r>
              <a:rPr lang="en-US" sz="2400" dirty="0">
                <a:latin typeface="Arial" pitchFamily="34" charset="0"/>
                <a:cs typeface="Arial" pitchFamily="34" charset="0"/>
              </a:rPr>
              <a:t>Off:   Classroom, </a:t>
            </a:r>
            <a:r>
              <a:rPr lang="en-US" sz="2400" i="1" dirty="0" err="1">
                <a:latin typeface="Arial" pitchFamily="34" charset="0"/>
                <a:cs typeface="Arial" pitchFamily="34" charset="0"/>
              </a:rPr>
              <a:t>LiveOnline</a:t>
            </a:r>
            <a:r>
              <a:rPr lang="en-US" sz="2400" dirty="0">
                <a:latin typeface="Arial" pitchFamily="34" charset="0"/>
                <a:cs typeface="Arial" pitchFamily="34" charset="0"/>
              </a:rPr>
              <a:t> and </a:t>
            </a:r>
            <a:r>
              <a:rPr lang="en-US" sz="2400" i="1" dirty="0">
                <a:latin typeface="Arial" pitchFamily="34" charset="0"/>
                <a:cs typeface="Arial" pitchFamily="34" charset="0"/>
              </a:rPr>
              <a:t>Small Group Instruction</a:t>
            </a:r>
            <a:r>
              <a:rPr lang="en-US" sz="2400" dirty="0">
                <a:latin typeface="Arial" pitchFamily="34" charset="0"/>
                <a:cs typeface="Arial" pitchFamily="34" charset="0"/>
              </a:rPr>
              <a:t> for the</a:t>
            </a:r>
            <a:r>
              <a:rPr lang="en-US" sz="2400" dirty="0">
                <a:latin typeface="Arial" pitchFamily="34" charset="0"/>
                <a:cs typeface="Arial" pitchFamily="34" charset="0"/>
                <a:hlinkClick r:id="rId4"/>
              </a:rPr>
              <a:t> </a:t>
            </a:r>
            <a:r>
              <a:rPr lang="en-US" sz="2400" u="sng" dirty="0">
                <a:latin typeface="Arial" pitchFamily="34" charset="0"/>
                <a:cs typeface="Arial" pitchFamily="34" charset="0"/>
                <a:hlinkClick r:id="rId4"/>
              </a:rPr>
              <a:t>GRE</a:t>
            </a:r>
            <a:r>
              <a:rPr lang="en-US" sz="2400" dirty="0">
                <a:latin typeface="Arial" pitchFamily="34" charset="0"/>
                <a:cs typeface="Arial" pitchFamily="34" charset="0"/>
              </a:rPr>
              <a:t>,</a:t>
            </a:r>
            <a:r>
              <a:rPr lang="en-US" sz="2400" dirty="0">
                <a:latin typeface="Arial" pitchFamily="34" charset="0"/>
                <a:cs typeface="Arial" pitchFamily="34" charset="0"/>
                <a:hlinkClick r:id="rId5"/>
              </a:rPr>
              <a:t> </a:t>
            </a:r>
            <a:r>
              <a:rPr lang="en-US" sz="2400" u="sng" dirty="0">
                <a:latin typeface="Arial" pitchFamily="34" charset="0"/>
                <a:cs typeface="Arial" pitchFamily="34" charset="0"/>
                <a:hlinkClick r:id="rId5"/>
              </a:rPr>
              <a:t>LSAT</a:t>
            </a:r>
            <a:r>
              <a:rPr lang="en-US" sz="2400" dirty="0">
                <a:latin typeface="Arial" pitchFamily="34" charset="0"/>
                <a:cs typeface="Arial" pitchFamily="34" charset="0"/>
              </a:rPr>
              <a:t>,</a:t>
            </a:r>
            <a:r>
              <a:rPr lang="en-US" sz="2400" dirty="0">
                <a:latin typeface="Arial" pitchFamily="34" charset="0"/>
                <a:cs typeface="Arial" pitchFamily="34" charset="0"/>
                <a:hlinkClick r:id="rId6"/>
              </a:rPr>
              <a:t> </a:t>
            </a:r>
            <a:r>
              <a:rPr lang="en-US" sz="2400" u="sng" dirty="0">
                <a:latin typeface="Arial" pitchFamily="34" charset="0"/>
                <a:cs typeface="Arial" pitchFamily="34" charset="0"/>
                <a:hlinkClick r:id="rId6"/>
              </a:rPr>
              <a:t>GMAT</a:t>
            </a:r>
            <a:r>
              <a:rPr lang="en-US" sz="2400" dirty="0">
                <a:latin typeface="Arial" pitchFamily="34" charset="0"/>
                <a:cs typeface="Arial" pitchFamily="34" charset="0"/>
              </a:rPr>
              <a:t>,</a:t>
            </a:r>
            <a:r>
              <a:rPr lang="en-US" sz="2400" dirty="0">
                <a:latin typeface="Arial" pitchFamily="34" charset="0"/>
                <a:cs typeface="Arial" pitchFamily="34" charset="0"/>
                <a:hlinkClick r:id="rId7"/>
              </a:rPr>
              <a:t> </a:t>
            </a:r>
            <a:r>
              <a:rPr lang="en-US" sz="2400" u="sng" dirty="0">
                <a:latin typeface="Arial" pitchFamily="34" charset="0"/>
                <a:cs typeface="Arial" pitchFamily="34" charset="0"/>
                <a:hlinkClick r:id="rId7"/>
              </a:rPr>
              <a:t>MCAT</a:t>
            </a:r>
            <a:r>
              <a:rPr lang="en-US" sz="2400" dirty="0">
                <a:latin typeface="Arial" pitchFamily="34" charset="0"/>
                <a:cs typeface="Arial" pitchFamily="34" charset="0"/>
              </a:rPr>
              <a:t> and</a:t>
            </a:r>
            <a:r>
              <a:rPr lang="en-US" sz="2400" dirty="0">
                <a:latin typeface="Arial" pitchFamily="34" charset="0"/>
                <a:cs typeface="Arial" pitchFamily="34" charset="0"/>
                <a:hlinkClick r:id="rId8"/>
              </a:rPr>
              <a:t> </a:t>
            </a:r>
            <a:r>
              <a:rPr lang="en-US" sz="2400" u="sng" dirty="0" smtClean="0">
                <a:latin typeface="Arial" pitchFamily="34" charset="0"/>
                <a:cs typeface="Arial" pitchFamily="34" charset="0"/>
                <a:hlinkClick r:id="rId8"/>
              </a:rPr>
              <a:t>DAT</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lvl="1">
              <a:buFont typeface="Arial" pitchFamily="34" charset="0"/>
              <a:buChar char="•"/>
            </a:pPr>
            <a:r>
              <a:rPr lang="en-US" sz="2400" dirty="0">
                <a:latin typeface="Arial" pitchFamily="34" charset="0"/>
                <a:cs typeface="Arial" pitchFamily="34" charset="0"/>
              </a:rPr>
              <a:t>15% off Private </a:t>
            </a:r>
            <a:r>
              <a:rPr lang="en-US" sz="2400" smtClean="0">
                <a:latin typeface="Arial" pitchFamily="34" charset="0"/>
                <a:cs typeface="Arial" pitchFamily="34" charset="0"/>
              </a:rPr>
              <a:t>Tutoring.</a:t>
            </a:r>
            <a:endParaRPr lang="en-US" sz="2400" dirty="0">
              <a:latin typeface="Arial" pitchFamily="34" charset="0"/>
              <a:cs typeface="Arial" pitchFamily="34" charset="0"/>
            </a:endParaRPr>
          </a:p>
          <a:p>
            <a:pPr marL="0" indent="0">
              <a:lnSpc>
                <a:spcPct val="80000"/>
              </a:lnSpc>
              <a:buNone/>
            </a:pPr>
            <a:endParaRPr lang="en-US" sz="1400" i="0" dirty="0" smtClean="0">
              <a:latin typeface="Arial" pitchFamily="34" charset="0"/>
              <a:cs typeface="Arial" pitchFamily="34" charset="0"/>
            </a:endParaRPr>
          </a:p>
        </p:txBody>
      </p:sp>
    </p:spTree>
    <p:extLst>
      <p:ext uri="{BB962C8B-B14F-4D97-AF65-F5344CB8AC3E}">
        <p14:creationId xmlns:p14="http://schemas.microsoft.com/office/powerpoint/2010/main" val="349082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76200" y="76200"/>
            <a:ext cx="6327642" cy="1068278"/>
          </a:xfrm>
          <a:prstGeom prst="rect">
            <a:avLst/>
          </a:prstGeom>
        </p:spPr>
        <p:txBody>
          <a:bodyPr anchor="t">
            <a:noAutofit/>
          </a:bodyPr>
          <a:lstStyle/>
          <a:p>
            <a:pPr algn="l">
              <a:lnSpc>
                <a:spcPct val="85000"/>
              </a:lnSpc>
            </a:pPr>
            <a:r>
              <a:rPr lang="en-US" sz="7200" b="1" dirty="0" smtClean="0">
                <a:solidFill>
                  <a:schemeClr val="bg1"/>
                </a:solidFill>
              </a:rPr>
              <a:t>Q &amp; A</a:t>
            </a:r>
            <a:endParaRPr lang="en-US" sz="7200" b="1" dirty="0">
              <a:solidFill>
                <a:schemeClr val="bg1"/>
              </a:solidFill>
              <a:latin typeface="Akzidenz Grotesk BE"/>
              <a:cs typeface="Akzidenz Grotesk BE"/>
            </a:endParaRPr>
          </a:p>
        </p:txBody>
      </p:sp>
      <p:sp>
        <p:nvSpPr>
          <p:cNvPr id="6" name="Title 1"/>
          <p:cNvSpPr>
            <a:spLocks noGrp="1"/>
          </p:cNvSpPr>
          <p:nvPr>
            <p:ph type="ctrTitle" idx="4294967295"/>
          </p:nvPr>
        </p:nvSpPr>
        <p:spPr>
          <a:xfrm>
            <a:off x="0" y="1220788"/>
            <a:ext cx="9144000" cy="1598612"/>
          </a:xfrm>
          <a:prstGeom prst="rect">
            <a:avLst/>
          </a:prstGeom>
        </p:spPr>
        <p:txBody>
          <a:bodyPr anchor="t">
            <a:noAutofit/>
          </a:bodyPr>
          <a:lstStyle/>
          <a:p>
            <a:pPr marL="285750" indent="-285750" algn="l"/>
            <a:r>
              <a:rPr lang="en-US" sz="2000" dirty="0" smtClean="0"/>
              <a:t>	</a:t>
            </a:r>
            <a:r>
              <a:rPr lang="en-US" sz="2000" dirty="0" smtClean="0">
                <a:solidFill>
                  <a:schemeClr val="bg1"/>
                </a:solidFill>
              </a:rPr>
              <a:t>Email</a:t>
            </a:r>
            <a:r>
              <a:rPr lang="en-US" sz="2000" b="1" dirty="0" smtClean="0">
                <a:solidFill>
                  <a:schemeClr val="bg1"/>
                </a:solidFill>
              </a:rPr>
              <a:t> </a:t>
            </a:r>
            <a:r>
              <a:rPr lang="en-US" sz="2000" b="1" dirty="0" smtClean="0">
                <a:solidFill>
                  <a:srgbClr val="FFFF00"/>
                </a:solidFill>
              </a:rPr>
              <a:t>anthonyr@review.com</a:t>
            </a:r>
            <a:r>
              <a:rPr lang="en-US" sz="2000" dirty="0" smtClean="0">
                <a:solidFill>
                  <a:schemeClr val="bg1"/>
                </a:solidFill>
              </a:rPr>
              <a:t> or call: </a:t>
            </a:r>
            <a:r>
              <a:rPr lang="en-US" sz="2000" b="1" dirty="0" smtClean="0">
                <a:solidFill>
                  <a:schemeClr val="bg1"/>
                </a:solidFill>
              </a:rPr>
              <a:t>888-758-7737 </a:t>
            </a:r>
            <a:r>
              <a:rPr lang="en-US" sz="2000" b="1" dirty="0" err="1" smtClean="0">
                <a:solidFill>
                  <a:schemeClr val="bg1"/>
                </a:solidFill>
              </a:rPr>
              <a:t>ext</a:t>
            </a:r>
            <a:r>
              <a:rPr lang="en-US" sz="2000" b="1" dirty="0" smtClean="0">
                <a:solidFill>
                  <a:schemeClr val="bg1"/>
                </a:solidFill>
              </a:rPr>
              <a:t> 5017</a:t>
            </a:r>
            <a:br>
              <a:rPr lang="en-US" sz="2000" b="1" dirty="0" smtClean="0">
                <a:solidFill>
                  <a:schemeClr val="bg1"/>
                </a:solidFill>
              </a:rPr>
            </a:br>
            <a:r>
              <a:rPr lang="en-US" sz="2000" b="1" dirty="0" smtClean="0">
                <a:solidFill>
                  <a:schemeClr val="bg1"/>
                </a:solidFill>
              </a:rPr>
              <a:t/>
            </a:r>
            <a:br>
              <a:rPr lang="en-US" sz="2000" b="1" dirty="0" smtClean="0">
                <a:solidFill>
                  <a:schemeClr val="bg1"/>
                </a:solidFill>
              </a:rPr>
            </a:br>
            <a:r>
              <a:rPr lang="en-US" sz="2000" dirty="0" smtClean="0">
                <a:solidFill>
                  <a:schemeClr val="bg1"/>
                </a:solidFill>
              </a:rPr>
              <a:t>For more info, visit </a:t>
            </a:r>
            <a:r>
              <a:rPr lang="en-US" sz="2000" b="1" dirty="0" smtClean="0">
                <a:solidFill>
                  <a:srgbClr val="FFFF00"/>
                </a:solidFill>
              </a:rPr>
              <a:t>www.PrincetonReview.com</a:t>
            </a:r>
            <a:r>
              <a:rPr lang="en-US" sz="2000" dirty="0" smtClean="0">
                <a:solidFill>
                  <a:schemeClr val="bg1"/>
                </a:solidFill>
              </a:rPr>
              <a:t> or call </a:t>
            </a:r>
            <a:r>
              <a:rPr lang="en-US" sz="2000" b="1" dirty="0" smtClean="0">
                <a:solidFill>
                  <a:schemeClr val="bg1"/>
                </a:solidFill>
              </a:rPr>
              <a:t>800.2Review</a:t>
            </a:r>
            <a:br>
              <a:rPr lang="en-US" sz="2000" b="1" dirty="0" smtClean="0">
                <a:solidFill>
                  <a:schemeClr val="bg1"/>
                </a:solidFill>
              </a:rPr>
            </a:br>
            <a:r>
              <a:rPr lang="en-US" sz="2000" b="1" dirty="0" smtClean="0">
                <a:solidFill>
                  <a:schemeClr val="bg1"/>
                </a:solidFill>
              </a:rPr>
              <a:t/>
            </a:r>
            <a:br>
              <a:rPr lang="en-US" sz="2000" b="1" dirty="0" smtClean="0">
                <a:solidFill>
                  <a:schemeClr val="bg1"/>
                </a:solidFill>
              </a:rPr>
            </a:br>
            <a:r>
              <a:rPr lang="en-US" sz="2000" dirty="0" smtClean="0">
                <a:solidFill>
                  <a:schemeClr val="bg1"/>
                </a:solidFill>
              </a:rPr>
              <a:t>Be a leader, passionate, empathetic and intellectually curious!</a:t>
            </a:r>
            <a:endParaRPr lang="en-US" sz="2000" b="1" dirty="0">
              <a:solidFill>
                <a:schemeClr val="bg1"/>
              </a:solidFill>
              <a:latin typeface="Akzidenz Grotesk BE"/>
              <a:cs typeface="Akzidenz Grotesk BE"/>
            </a:endParaRPr>
          </a:p>
        </p:txBody>
      </p:sp>
      <p:pic>
        <p:nvPicPr>
          <p:cNvPr id="9" name="Picture 8" descr="Picture 6.png"/>
          <p:cNvPicPr>
            <a:picLocks noChangeAspect="1"/>
          </p:cNvPicPr>
          <p:nvPr/>
        </p:nvPicPr>
        <p:blipFill>
          <a:blip r:embed="rId2"/>
          <a:stretch>
            <a:fillRect/>
          </a:stretch>
        </p:blipFill>
        <p:spPr>
          <a:xfrm>
            <a:off x="-1" y="2794000"/>
            <a:ext cx="9144001" cy="4064000"/>
          </a:xfrm>
          <a:prstGeom prst="rect">
            <a:avLst/>
          </a:prstGeom>
        </p:spPr>
      </p:pic>
      <p:pic>
        <p:nvPicPr>
          <p:cNvPr id="7" name="Picture 3" descr="tpr_circle_yellow_rgb.eps"/>
          <p:cNvPicPr>
            <a:picLocks noChangeAspect="1"/>
          </p:cNvPicPr>
          <p:nvPr/>
        </p:nvPicPr>
        <p:blipFill>
          <a:blip r:embed="rId3"/>
          <a:srcRect/>
          <a:stretch>
            <a:fillRect/>
          </a:stretch>
        </p:blipFill>
        <p:spPr bwMode="auto">
          <a:xfrm>
            <a:off x="4114800" y="731181"/>
            <a:ext cx="3124088" cy="1250019"/>
          </a:xfrm>
          <a:prstGeom prst="rect">
            <a:avLst/>
          </a:prstGeom>
          <a:noFill/>
          <a:ln w="9525">
            <a:noFill/>
            <a:miter lim="800000"/>
            <a:headEnd/>
            <a:tailEnd/>
          </a:ln>
        </p:spPr>
      </p:pic>
    </p:spTree>
    <p:extLst>
      <p:ext uri="{BB962C8B-B14F-4D97-AF65-F5344CB8AC3E}">
        <p14:creationId xmlns:p14="http://schemas.microsoft.com/office/powerpoint/2010/main" val="174988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3999" cy="1143000"/>
          </a:xfrm>
        </p:spPr>
        <p:txBody>
          <a:bodyPr>
            <a:noAutofit/>
          </a:bodyPr>
          <a:lstStyle/>
          <a:p>
            <a:pPr algn="l" eaLnBrk="1" hangingPunct="1"/>
            <a:r>
              <a:rPr lang="en-US" sz="5000" b="1" dirty="0">
                <a:solidFill>
                  <a:schemeClr val="bg1"/>
                </a:solidFill>
              </a:rPr>
              <a:t>The Value of </a:t>
            </a:r>
            <a:r>
              <a:rPr lang="en-US" sz="5000" b="1" dirty="0" smtClean="0">
                <a:solidFill>
                  <a:schemeClr val="bg1"/>
                </a:solidFill>
              </a:rPr>
              <a:t>a Degree</a:t>
            </a:r>
            <a:endParaRPr lang="en-US" sz="5000" b="1" dirty="0">
              <a:solidFill>
                <a:schemeClr val="bg1"/>
              </a:solidFill>
            </a:endParaRPr>
          </a:p>
        </p:txBody>
      </p:sp>
      <p:sp>
        <p:nvSpPr>
          <p:cNvPr id="25603" name="Rectangle 45"/>
          <p:cNvSpPr>
            <a:spLocks noGrp="1" noChangeArrowheads="1"/>
          </p:cNvSpPr>
          <p:nvPr>
            <p:ph sz="quarter" idx="3"/>
          </p:nvPr>
        </p:nvSpPr>
        <p:spPr>
          <a:xfrm>
            <a:off x="381000" y="1371600"/>
            <a:ext cx="8229600" cy="5029200"/>
          </a:xfrm>
        </p:spPr>
        <p:txBody>
          <a:bodyPr>
            <a:normAutofit/>
          </a:bodyPr>
          <a:lstStyle/>
          <a:p>
            <a:pPr marL="0" indent="0" eaLnBrk="1" hangingPunct="1">
              <a:buFontTx/>
              <a:buNone/>
            </a:pPr>
            <a:r>
              <a:rPr lang="en-US" sz="2000" dirty="0" smtClean="0">
                <a:latin typeface="Arial" pitchFamily="34" charset="0"/>
                <a:cs typeface="Arial" pitchFamily="34" charset="0"/>
              </a:rPr>
              <a:t>More Education = More Money</a:t>
            </a:r>
          </a:p>
          <a:p>
            <a:pPr marL="0" indent="0" eaLnBrk="1" hangingPunct="1">
              <a:buFontTx/>
              <a:buNone/>
            </a:pPr>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Average </a:t>
            </a:r>
            <a:r>
              <a:rPr lang="en-US" sz="2000" b="1" dirty="0">
                <a:latin typeface="Arial" pitchFamily="34" charset="0"/>
                <a:cs typeface="Arial" pitchFamily="34" charset="0"/>
              </a:rPr>
              <a:t>lifetime earnings</a:t>
            </a:r>
            <a:r>
              <a:rPr lang="en-US" sz="2000" dirty="0">
                <a:latin typeface="Arial" pitchFamily="34" charset="0"/>
                <a:cs typeface="Arial" pitchFamily="34" charset="0"/>
              </a:rPr>
              <a:t> (during the entirety of one's working life, working full-time, year-round) </a:t>
            </a:r>
            <a:endParaRPr lang="en-US" sz="2000" dirty="0" smtClean="0">
              <a:latin typeface="Arial" pitchFamily="34" charset="0"/>
              <a:cs typeface="Arial" pitchFamily="34" charset="0"/>
            </a:endParaRPr>
          </a:p>
          <a:p>
            <a:pPr lvl="1"/>
            <a:r>
              <a:rPr lang="en-US" sz="1600" dirty="0" smtClean="0">
                <a:latin typeface="Arial" pitchFamily="34" charset="0"/>
                <a:cs typeface="Arial" pitchFamily="34" charset="0"/>
              </a:rPr>
              <a:t>High </a:t>
            </a:r>
            <a:r>
              <a:rPr lang="en-US" sz="1600" dirty="0">
                <a:latin typeface="Arial" pitchFamily="34" charset="0"/>
                <a:cs typeface="Arial" pitchFamily="34" charset="0"/>
              </a:rPr>
              <a:t>school education - $1.2 </a:t>
            </a:r>
            <a:r>
              <a:rPr lang="en-US" sz="1600" dirty="0" smtClean="0">
                <a:latin typeface="Arial" pitchFamily="34" charset="0"/>
                <a:cs typeface="Arial" pitchFamily="34" charset="0"/>
              </a:rPr>
              <a:t>million</a:t>
            </a:r>
          </a:p>
          <a:p>
            <a:pPr lvl="1"/>
            <a:r>
              <a:rPr lang="en-US" sz="1600" dirty="0" smtClean="0">
                <a:latin typeface="Arial" pitchFamily="34" charset="0"/>
                <a:cs typeface="Arial" pitchFamily="34" charset="0"/>
              </a:rPr>
              <a:t>Four-year </a:t>
            </a:r>
            <a:r>
              <a:rPr lang="en-US" sz="1600" dirty="0">
                <a:latin typeface="Arial" pitchFamily="34" charset="0"/>
                <a:cs typeface="Arial" pitchFamily="34" charset="0"/>
              </a:rPr>
              <a:t>college degree - $2.1 million </a:t>
            </a:r>
            <a:endParaRPr lang="en-US" sz="1600" dirty="0" smtClean="0">
              <a:latin typeface="Arial" pitchFamily="34" charset="0"/>
              <a:cs typeface="Arial" pitchFamily="34" charset="0"/>
            </a:endParaRPr>
          </a:p>
          <a:p>
            <a:pPr lvl="1"/>
            <a:r>
              <a:rPr lang="en-US" sz="1600" dirty="0" smtClean="0">
                <a:latin typeface="Arial" pitchFamily="34" charset="0"/>
                <a:cs typeface="Arial" pitchFamily="34" charset="0"/>
              </a:rPr>
              <a:t>Professional </a:t>
            </a:r>
            <a:r>
              <a:rPr lang="en-US" sz="1600" dirty="0">
                <a:latin typeface="Arial" pitchFamily="34" charset="0"/>
                <a:cs typeface="Arial" pitchFamily="34" charset="0"/>
              </a:rPr>
              <a:t>degrees - $</a:t>
            </a:r>
            <a:r>
              <a:rPr lang="en-US" sz="1600" dirty="0" smtClean="0">
                <a:latin typeface="Arial" pitchFamily="34" charset="0"/>
                <a:cs typeface="Arial" pitchFamily="34" charset="0"/>
              </a:rPr>
              <a:t>4.4 million</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Students </a:t>
            </a:r>
            <a:r>
              <a:rPr lang="en-US" sz="2000" dirty="0">
                <a:latin typeface="Arial" pitchFamily="34" charset="0"/>
                <a:cs typeface="Arial" pitchFamily="34" charset="0"/>
              </a:rPr>
              <a:t>with an MBA earn almost twice the salary of those with only a bachelor’s degree, and more than a third higher than graduates with other advanced degrees (Mean salary - $92,000)</a:t>
            </a:r>
          </a:p>
          <a:p>
            <a:pPr lvl="2"/>
            <a:endParaRPr lang="en-US" sz="2000" dirty="0">
              <a:latin typeface="Arial" pitchFamily="34" charset="0"/>
              <a:cs typeface="Arial" pitchFamily="34" charset="0"/>
            </a:endParaRPr>
          </a:p>
          <a:p>
            <a:endParaRPr lang="en-US" sz="1500" dirty="0" smtClean="0"/>
          </a:p>
        </p:txBody>
      </p:sp>
    </p:spTree>
    <p:extLst>
      <p:ext uri="{BB962C8B-B14F-4D97-AF65-F5344CB8AC3E}">
        <p14:creationId xmlns:p14="http://schemas.microsoft.com/office/powerpoint/2010/main" val="343027618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itle 1"/>
          <p:cNvSpPr>
            <a:spLocks noGrp="1"/>
          </p:cNvSpPr>
          <p:nvPr>
            <p:ph type="title" idx="4294967295"/>
          </p:nvPr>
        </p:nvSpPr>
        <p:spPr>
          <a:xfrm>
            <a:off x="0" y="0"/>
            <a:ext cx="9144000" cy="1143000"/>
          </a:xfrm>
        </p:spPr>
        <p:txBody>
          <a:bodyPr/>
          <a:lstStyle/>
          <a:p>
            <a:pPr algn="l"/>
            <a:r>
              <a:rPr lang="en-US" b="1" dirty="0" smtClean="0">
                <a:solidFill>
                  <a:schemeClr val="bg1"/>
                </a:solidFill>
                <a:latin typeface="Arial" pitchFamily="34" charset="0"/>
              </a:rPr>
              <a:t>Grad </a:t>
            </a:r>
            <a:r>
              <a:rPr lang="en-US" b="1" dirty="0">
                <a:solidFill>
                  <a:schemeClr val="bg1"/>
                </a:solidFill>
                <a:latin typeface="Arial" pitchFamily="34" charset="0"/>
              </a:rPr>
              <a:t>School: </a:t>
            </a:r>
            <a:r>
              <a:rPr lang="en-US" b="1" dirty="0" smtClean="0">
                <a:solidFill>
                  <a:schemeClr val="bg1"/>
                </a:solidFill>
                <a:latin typeface="Arial" pitchFamily="34" charset="0"/>
              </a:rPr>
              <a:t>First </a:t>
            </a:r>
            <a:r>
              <a:rPr lang="en-US" b="1" dirty="0">
                <a:solidFill>
                  <a:schemeClr val="bg1"/>
                </a:solidFill>
                <a:latin typeface="Arial" pitchFamily="34" charset="0"/>
              </a:rPr>
              <a:t>Steps</a:t>
            </a:r>
          </a:p>
        </p:txBody>
      </p:sp>
      <p:sp>
        <p:nvSpPr>
          <p:cNvPr id="558083" name="Content Placeholder 2"/>
          <p:cNvSpPr>
            <a:spLocks noGrp="1"/>
          </p:cNvSpPr>
          <p:nvPr>
            <p:ph sz="half" idx="4294967295"/>
          </p:nvPr>
        </p:nvSpPr>
        <p:spPr>
          <a:xfrm>
            <a:off x="304800" y="1371600"/>
            <a:ext cx="4343400" cy="5402263"/>
          </a:xfrm>
        </p:spPr>
        <p:txBody>
          <a:bodyPr/>
          <a:lstStyle/>
          <a:p>
            <a:pPr marL="342900" indent="-342900"/>
            <a:r>
              <a:rPr lang="en-US" sz="1800" b="0" dirty="0">
                <a:latin typeface="Arial" pitchFamily="34" charset="0"/>
              </a:rPr>
              <a:t>Talk to an </a:t>
            </a:r>
            <a:r>
              <a:rPr lang="en-US" sz="1800" b="0" dirty="0" smtClean="0">
                <a:latin typeface="Arial" pitchFamily="34" charset="0"/>
              </a:rPr>
              <a:t>expert </a:t>
            </a:r>
            <a:r>
              <a:rPr lang="en-US" sz="1800" b="0" dirty="0">
                <a:latin typeface="Arial" pitchFamily="34" charset="0"/>
              </a:rPr>
              <a:t>and friends</a:t>
            </a:r>
          </a:p>
          <a:p>
            <a:pPr marL="342900" indent="-342900"/>
            <a:r>
              <a:rPr lang="en-US" sz="1800" b="0" dirty="0">
                <a:latin typeface="Arial" pitchFamily="34" charset="0"/>
              </a:rPr>
              <a:t>Search the web</a:t>
            </a:r>
          </a:p>
          <a:p>
            <a:pPr marL="342900" indent="-342900"/>
            <a:r>
              <a:rPr lang="en-US" sz="1800" b="0" dirty="0" smtClean="0">
                <a:latin typeface="Arial" pitchFamily="34" charset="0"/>
              </a:rPr>
              <a:t>Consult </a:t>
            </a:r>
            <a:r>
              <a:rPr lang="en-US" sz="1800" b="0" dirty="0">
                <a:latin typeface="Arial" pitchFamily="34" charset="0"/>
              </a:rPr>
              <a:t>rankings – US News and World Report Rankings </a:t>
            </a:r>
            <a:r>
              <a:rPr lang="en-US" sz="1800" b="0" u="sng" dirty="0" smtClean="0">
                <a:latin typeface="Arial" pitchFamily="34" charset="0"/>
              </a:rPr>
              <a:t>or</a:t>
            </a:r>
            <a:r>
              <a:rPr lang="en-US" sz="1800" b="0" dirty="0">
                <a:latin typeface="Arial" pitchFamily="34" charset="0"/>
              </a:rPr>
              <a:t> </a:t>
            </a:r>
            <a:r>
              <a:rPr lang="en-US" sz="1800" b="0" dirty="0" smtClean="0">
                <a:latin typeface="Arial" pitchFamily="34" charset="0"/>
                <a:hlinkClick r:id="rId2"/>
              </a:rPr>
              <a:t>www.PrincetonReview.com</a:t>
            </a:r>
            <a:r>
              <a:rPr lang="en-US" sz="1800" b="0" dirty="0">
                <a:latin typeface="Arial" pitchFamily="34" charset="0"/>
              </a:rPr>
              <a:t> </a:t>
            </a:r>
            <a:r>
              <a:rPr lang="en-US" sz="1800" b="0" dirty="0" smtClean="0">
                <a:latin typeface="Arial" pitchFamily="34" charset="0"/>
              </a:rPr>
              <a:t>(list </a:t>
            </a:r>
            <a:r>
              <a:rPr lang="en-US" sz="1800" b="0" dirty="0">
                <a:latin typeface="Arial" pitchFamily="34" charset="0"/>
              </a:rPr>
              <a:t>of schools that match your needs and </a:t>
            </a:r>
            <a:r>
              <a:rPr lang="en-US" sz="1800" b="0" dirty="0" smtClean="0">
                <a:latin typeface="Arial" pitchFamily="34" charset="0"/>
              </a:rPr>
              <a:t>preferences) </a:t>
            </a:r>
          </a:p>
          <a:p>
            <a:pPr lvl="1" indent="-342900"/>
            <a:r>
              <a:rPr lang="en-US" sz="1800" dirty="0" smtClean="0">
                <a:latin typeface="Arial" pitchFamily="34" charset="0"/>
              </a:rPr>
              <a:t>Graduate </a:t>
            </a:r>
            <a:r>
              <a:rPr lang="en-US" sz="1800" dirty="0">
                <a:latin typeface="Arial" pitchFamily="34" charset="0"/>
              </a:rPr>
              <a:t>School Recruiter </a:t>
            </a:r>
            <a:endParaRPr lang="en-US" sz="1800" dirty="0" smtClean="0">
              <a:latin typeface="Arial" pitchFamily="34" charset="0"/>
            </a:endParaRPr>
          </a:p>
          <a:p>
            <a:pPr lvl="1" indent="-342900"/>
            <a:r>
              <a:rPr lang="en-US" sz="1800" dirty="0" smtClean="0">
                <a:latin typeface="Arial" pitchFamily="34" charset="0"/>
              </a:rPr>
              <a:t>The </a:t>
            </a:r>
            <a:r>
              <a:rPr lang="en-US" sz="1800" dirty="0">
                <a:latin typeface="Arial" pitchFamily="34" charset="0"/>
              </a:rPr>
              <a:t>Tuition Cost Calculator</a:t>
            </a:r>
          </a:p>
          <a:p>
            <a:pPr marL="342900" indent="-342900"/>
            <a:r>
              <a:rPr lang="en-US" sz="1800" b="0" dirty="0">
                <a:latin typeface="Arial" pitchFamily="34" charset="0"/>
              </a:rPr>
              <a:t>Research recent graduating class stats (GPA and scores)</a:t>
            </a:r>
          </a:p>
          <a:p>
            <a:pPr marL="342900" indent="-342900"/>
            <a:r>
              <a:rPr lang="en-US" sz="1800" b="0" dirty="0">
                <a:latin typeface="Arial" pitchFamily="34" charset="0"/>
              </a:rPr>
              <a:t>Call schools/admissions staff</a:t>
            </a:r>
          </a:p>
          <a:p>
            <a:pPr marL="342900" indent="-342900"/>
            <a:r>
              <a:rPr lang="en-US" sz="1800" b="0" dirty="0">
                <a:latin typeface="Arial" pitchFamily="34" charset="0"/>
              </a:rPr>
              <a:t>Talk to current students &amp; alum</a:t>
            </a:r>
          </a:p>
          <a:p>
            <a:pPr marL="342900" indent="-342900"/>
            <a:r>
              <a:rPr lang="en-US" sz="1800" b="0" dirty="0">
                <a:latin typeface="Arial" pitchFamily="34" charset="0"/>
              </a:rPr>
              <a:t>Go to </a:t>
            </a:r>
            <a:r>
              <a:rPr lang="en-US" sz="1800" b="0" dirty="0" smtClean="0">
                <a:latin typeface="Arial" pitchFamily="34" charset="0"/>
              </a:rPr>
              <a:t>fairs </a:t>
            </a:r>
            <a:r>
              <a:rPr lang="en-US" sz="1800" b="0" dirty="0">
                <a:latin typeface="Arial" pitchFamily="34" charset="0"/>
              </a:rPr>
              <a:t>and conferences</a:t>
            </a:r>
          </a:p>
        </p:txBody>
      </p:sp>
      <p:sp>
        <p:nvSpPr>
          <p:cNvPr id="558084" name="Content Placeholder 3"/>
          <p:cNvSpPr>
            <a:spLocks noGrp="1"/>
          </p:cNvSpPr>
          <p:nvPr>
            <p:ph sz="half" idx="4294967295"/>
          </p:nvPr>
        </p:nvSpPr>
        <p:spPr>
          <a:xfrm>
            <a:off x="4800600" y="1303337"/>
            <a:ext cx="4114800" cy="5470526"/>
          </a:xfrm>
        </p:spPr>
        <p:txBody>
          <a:bodyPr/>
          <a:lstStyle/>
          <a:p>
            <a:r>
              <a:rPr lang="en-US" sz="1600" dirty="0">
                <a:latin typeface="Arial" pitchFamily="34" charset="0"/>
              </a:rPr>
              <a:t>Consider your criteria:</a:t>
            </a:r>
          </a:p>
          <a:p>
            <a:pPr lvl="1">
              <a:buFont typeface="Wingdings" pitchFamily="2" charset="2"/>
              <a:buChar char="§"/>
            </a:pPr>
            <a:r>
              <a:rPr lang="en-US" sz="1600" dirty="0">
                <a:latin typeface="Arial" pitchFamily="34" charset="0"/>
              </a:rPr>
              <a:t>S</a:t>
            </a:r>
            <a:r>
              <a:rPr lang="en-US" sz="1600" dirty="0" smtClean="0">
                <a:latin typeface="Arial" pitchFamily="34" charset="0"/>
              </a:rPr>
              <a:t>pecialize </a:t>
            </a:r>
            <a:r>
              <a:rPr lang="en-US" sz="1600" dirty="0">
                <a:latin typeface="Arial" pitchFamily="34" charset="0"/>
              </a:rPr>
              <a:t>in?</a:t>
            </a:r>
          </a:p>
          <a:p>
            <a:pPr lvl="1">
              <a:buFont typeface="Wingdings" pitchFamily="2" charset="2"/>
              <a:buChar char="§"/>
            </a:pPr>
            <a:r>
              <a:rPr lang="en-US" sz="1600" dirty="0">
                <a:latin typeface="Arial" pitchFamily="34" charset="0"/>
              </a:rPr>
              <a:t>How competitive?</a:t>
            </a:r>
          </a:p>
          <a:p>
            <a:pPr lvl="1">
              <a:buFont typeface="Wingdings" pitchFamily="2" charset="2"/>
              <a:buChar char="§"/>
            </a:pPr>
            <a:r>
              <a:rPr lang="en-US" sz="1600" dirty="0">
                <a:latin typeface="Arial" pitchFamily="34" charset="0"/>
              </a:rPr>
              <a:t>Location- </a:t>
            </a:r>
            <a:r>
              <a:rPr lang="en-US" sz="1600" dirty="0" smtClean="0">
                <a:latin typeface="Arial" pitchFamily="34" charset="0"/>
              </a:rPr>
              <a:t>urban/suburban/rural</a:t>
            </a:r>
          </a:p>
          <a:p>
            <a:pPr lvl="1">
              <a:buFont typeface="Wingdings" pitchFamily="2" charset="2"/>
              <a:buChar char="§"/>
            </a:pPr>
            <a:r>
              <a:rPr lang="en-US" sz="1600" dirty="0">
                <a:latin typeface="Arial" pitchFamily="34" charset="0"/>
              </a:rPr>
              <a:t>H</a:t>
            </a:r>
            <a:r>
              <a:rPr lang="en-US" sz="1600" dirty="0" smtClean="0">
                <a:latin typeface="Arial" pitchFamily="34" charset="0"/>
              </a:rPr>
              <a:t>ands-on </a:t>
            </a:r>
            <a:r>
              <a:rPr lang="en-US" sz="1600" dirty="0">
                <a:latin typeface="Arial" pitchFamily="34" charset="0"/>
              </a:rPr>
              <a:t>experience?</a:t>
            </a:r>
          </a:p>
          <a:p>
            <a:pPr lvl="1">
              <a:buFont typeface="Wingdings" pitchFamily="2" charset="2"/>
              <a:buChar char="§"/>
            </a:pPr>
            <a:r>
              <a:rPr lang="en-US" sz="1600" dirty="0">
                <a:latin typeface="Arial" pitchFamily="34" charset="0"/>
              </a:rPr>
              <a:t>Financial support?</a:t>
            </a:r>
          </a:p>
          <a:p>
            <a:pPr lvl="1">
              <a:buFont typeface="Wingdings" pitchFamily="2" charset="2"/>
              <a:buChar char="§"/>
            </a:pPr>
            <a:r>
              <a:rPr lang="en-US" sz="1600" dirty="0">
                <a:latin typeface="Arial" pitchFamily="34" charset="0"/>
              </a:rPr>
              <a:t>Career support services?</a:t>
            </a:r>
          </a:p>
          <a:p>
            <a:pPr lvl="1">
              <a:buFont typeface="Wingdings" pitchFamily="2" charset="2"/>
              <a:buChar char="§"/>
            </a:pPr>
            <a:r>
              <a:rPr lang="en-US" sz="1600" dirty="0">
                <a:latin typeface="Arial" pitchFamily="34" charset="0"/>
              </a:rPr>
              <a:t>Types of positions graduates secure?</a:t>
            </a:r>
          </a:p>
          <a:p>
            <a:pPr lvl="1">
              <a:buFont typeface="Wingdings" pitchFamily="2" charset="2"/>
              <a:buChar char="§"/>
            </a:pPr>
            <a:r>
              <a:rPr lang="en-US" sz="1600" dirty="0">
                <a:latin typeface="Arial" pitchFamily="34" charset="0"/>
              </a:rPr>
              <a:t>Other logistical requirements- spouse, day </a:t>
            </a:r>
            <a:r>
              <a:rPr lang="en-US" sz="1600" dirty="0" smtClean="0">
                <a:latin typeface="Arial" pitchFamily="34" charset="0"/>
              </a:rPr>
              <a:t>care, </a:t>
            </a:r>
            <a:r>
              <a:rPr lang="en-US" sz="1600" dirty="0" err="1" smtClean="0">
                <a:latin typeface="Arial" pitchFamily="34" charset="0"/>
              </a:rPr>
              <a:t>etc</a:t>
            </a:r>
            <a:endParaRPr lang="en-US" sz="1600" dirty="0">
              <a:latin typeface="Arial" pitchFamily="34" charset="0"/>
            </a:endParaRPr>
          </a:p>
          <a:p>
            <a:pPr lvl="1">
              <a:buFont typeface="Wingdings" pitchFamily="2" charset="2"/>
              <a:buChar char="§"/>
            </a:pPr>
            <a:r>
              <a:rPr lang="en-US" sz="1600" dirty="0">
                <a:latin typeface="Arial" pitchFamily="34" charset="0"/>
              </a:rPr>
              <a:t>Social atmosphere </a:t>
            </a:r>
          </a:p>
          <a:p>
            <a:pPr lvl="1">
              <a:buFont typeface="Wingdings" pitchFamily="2" charset="2"/>
              <a:buChar char="§"/>
            </a:pPr>
            <a:r>
              <a:rPr lang="en-US" sz="1600" dirty="0">
                <a:latin typeface="Arial" pitchFamily="34" charset="0"/>
              </a:rPr>
              <a:t>Family factor</a:t>
            </a:r>
          </a:p>
          <a:p>
            <a:pPr lvl="1">
              <a:buFont typeface="Wingdings" pitchFamily="2" charset="2"/>
              <a:buChar char="§"/>
            </a:pPr>
            <a:r>
              <a:rPr lang="en-US" sz="1600" dirty="0">
                <a:latin typeface="Arial" pitchFamily="34" charset="0"/>
              </a:rPr>
              <a:t>Alumni influence/network</a:t>
            </a:r>
          </a:p>
          <a:p>
            <a:pPr lvl="1">
              <a:buFont typeface="Wingdings" pitchFamily="2" charset="2"/>
              <a:buChar char="§"/>
            </a:pPr>
            <a:r>
              <a:rPr lang="en-US" sz="1600" dirty="0">
                <a:latin typeface="Arial" pitchFamily="34" charset="0"/>
              </a:rPr>
              <a:t>Size</a:t>
            </a:r>
          </a:p>
          <a:p>
            <a:pPr lvl="1">
              <a:buFont typeface="Wingdings" pitchFamily="2" charset="2"/>
              <a:buChar char="§"/>
            </a:pPr>
            <a:r>
              <a:rPr lang="en-US" sz="1600" dirty="0">
                <a:latin typeface="Arial" pitchFamily="34" charset="0"/>
              </a:rPr>
              <a:t>Dr. Who?</a:t>
            </a:r>
          </a:p>
          <a:p>
            <a:pPr lvl="1">
              <a:buFont typeface="Wingdings" pitchFamily="2" charset="2"/>
              <a:buChar char="§"/>
            </a:pPr>
            <a:r>
              <a:rPr lang="en-US" sz="1600" dirty="0">
                <a:latin typeface="Arial" pitchFamily="34" charset="0"/>
              </a:rPr>
              <a:t>Research facilities</a:t>
            </a:r>
          </a:p>
          <a:p>
            <a:pPr lvl="1">
              <a:buFont typeface="Wingdings" pitchFamily="2" charset="2"/>
              <a:buChar char="§"/>
            </a:pPr>
            <a:r>
              <a:rPr lang="en-US" sz="1600" dirty="0">
                <a:latin typeface="Arial" pitchFamily="34" charset="0"/>
              </a:rPr>
              <a:t>School curriculum</a:t>
            </a:r>
            <a:endParaRPr lang="en-US" sz="1400" dirty="0">
              <a:latin typeface="Arial" pitchFamily="34" charset="0"/>
            </a:endParaRPr>
          </a:p>
        </p:txBody>
      </p:sp>
    </p:spTree>
    <p:extLst>
      <p:ext uri="{BB962C8B-B14F-4D97-AF65-F5344CB8AC3E}">
        <p14:creationId xmlns:p14="http://schemas.microsoft.com/office/powerpoint/2010/main" val="2565833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2597</TotalTime>
  <Words>5921</Words>
  <Application>Microsoft Office PowerPoint</Application>
  <PresentationFormat>On-screen Show (4:3)</PresentationFormat>
  <Paragraphs>1080</Paragraphs>
  <Slides>76</Slides>
  <Notes>34</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Grad School Seminar  Testing &amp; Admissions Strategies</vt:lpstr>
      <vt:lpstr>While You Are Waiting - Solve</vt:lpstr>
      <vt:lpstr>Agenda</vt:lpstr>
      <vt:lpstr>Thinking about Grad School?</vt:lpstr>
      <vt:lpstr>Thinking about Grad School?</vt:lpstr>
      <vt:lpstr>Top 4 Reasons</vt:lpstr>
      <vt:lpstr>The Pros &amp; Cons of Grad School </vt:lpstr>
      <vt:lpstr>The Value of a Degree</vt:lpstr>
      <vt:lpstr>Grad School: First Steps</vt:lpstr>
      <vt:lpstr>PowerPoint Presentation</vt:lpstr>
      <vt:lpstr>Applying and Getting In</vt:lpstr>
      <vt:lpstr>Factors of Admission</vt:lpstr>
      <vt:lpstr>Factors of Admission</vt:lpstr>
      <vt:lpstr>Letters of Recommendation</vt:lpstr>
      <vt:lpstr>Personal Statement</vt:lpstr>
      <vt:lpstr>The Rest of The Package</vt:lpstr>
      <vt:lpstr>Putting It All Together </vt:lpstr>
      <vt:lpstr>Entrance Exam Myths</vt:lpstr>
      <vt:lpstr>1. Know Thy Enemy</vt:lpstr>
      <vt:lpstr>Structure of the LSAT</vt:lpstr>
      <vt:lpstr>Current vs. New GMAT</vt:lpstr>
      <vt:lpstr>New GMAT: Test Content</vt:lpstr>
      <vt:lpstr>What’s A Good Score?</vt:lpstr>
      <vt:lpstr>GMAT: Integrated Reasoning: Sample Q1</vt:lpstr>
      <vt:lpstr>GMAT: Integrated Reasoning: Sample Q2</vt:lpstr>
      <vt:lpstr>PowerPoint Presentation</vt:lpstr>
      <vt:lpstr>GRE Test Overview</vt:lpstr>
      <vt:lpstr>GRE - What Changed?</vt:lpstr>
      <vt:lpstr>GRE: Adaptive by Section</vt:lpstr>
      <vt:lpstr>GRE - Scoring </vt:lpstr>
      <vt:lpstr>GRE – Math Content – Quantitative</vt:lpstr>
      <vt:lpstr>GRE Content: Numeric Entry</vt:lpstr>
      <vt:lpstr>PowerPoint Presentation</vt:lpstr>
      <vt:lpstr>PowerPoint Presentation</vt:lpstr>
      <vt:lpstr>Content: Numeric Entry</vt:lpstr>
      <vt:lpstr>Content: Numeric Entry</vt:lpstr>
      <vt:lpstr>Content: Numeric Entry</vt:lpstr>
      <vt:lpstr>GRE Content - Verbal</vt:lpstr>
      <vt:lpstr>GRE CONTENT: Text Completion</vt:lpstr>
      <vt:lpstr>GRE CONTENT: Text Completion</vt:lpstr>
      <vt:lpstr>GRE CONTENT: Sentence Equivalence</vt:lpstr>
      <vt:lpstr>GRE CONTENT: Sentence Equivalence</vt:lpstr>
      <vt:lpstr>PowerPoint Presentation</vt:lpstr>
      <vt:lpstr>PowerPoint Presentation</vt:lpstr>
      <vt:lpstr>Structure of the MCAT</vt:lpstr>
      <vt:lpstr>PowerPoint Presentation</vt:lpstr>
      <vt:lpstr>Word Association</vt:lpstr>
      <vt:lpstr>Word Association</vt:lpstr>
      <vt:lpstr>Word Association</vt:lpstr>
      <vt:lpstr>Average Joe Answers</vt:lpstr>
      <vt:lpstr>2. Take On Your Own Terms</vt:lpstr>
      <vt:lpstr>PowerPoint Presentation</vt:lpstr>
      <vt:lpstr>PowerPoint Presentation</vt:lpstr>
      <vt:lpstr>3. Guess!</vt:lpstr>
      <vt:lpstr>4. POE</vt:lpstr>
      <vt:lpstr>Sample Problem 1</vt:lpstr>
      <vt:lpstr>Sample Problem 1</vt:lpstr>
      <vt:lpstr>Sample Problem 1</vt:lpstr>
      <vt:lpstr>Sample Problem 1</vt:lpstr>
      <vt:lpstr>Sample Problem 2</vt:lpstr>
      <vt:lpstr>Sample Problem 2</vt:lpstr>
      <vt:lpstr>Sample Problem 2</vt:lpstr>
      <vt:lpstr>5. Triple P with A</vt:lpstr>
      <vt:lpstr>PowerPoint Presentation</vt:lpstr>
      <vt:lpstr>6. Technique</vt:lpstr>
      <vt:lpstr>7. Content</vt:lpstr>
      <vt:lpstr>8. Stay Focused</vt:lpstr>
      <vt:lpstr>9. Scratch Paper</vt:lpstr>
      <vt:lpstr>10. Be Confident</vt:lpstr>
      <vt:lpstr>So How To Succeed - MC Test?</vt:lpstr>
      <vt:lpstr>FAQs</vt:lpstr>
      <vt:lpstr>See how you score…</vt:lpstr>
      <vt:lpstr>Why The Princeton Review?</vt:lpstr>
      <vt:lpstr>PowerPoint Presentation</vt:lpstr>
      <vt:lpstr>Your Special Offer</vt:lpstr>
      <vt:lpstr>Q &amp; A</vt:lpstr>
    </vt:vector>
  </TitlesOfParts>
  <Company>Davies Murphy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Brianna Thomas</dc:creator>
  <cp:lastModifiedBy>Anthony Russomanno</cp:lastModifiedBy>
  <cp:revision>258</cp:revision>
  <cp:lastPrinted>2011-06-01T17:30:32Z</cp:lastPrinted>
  <dcterms:created xsi:type="dcterms:W3CDTF">2011-05-31T19:01:21Z</dcterms:created>
  <dcterms:modified xsi:type="dcterms:W3CDTF">2012-07-27T19:40:34Z</dcterms:modified>
</cp:coreProperties>
</file>