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311" r:id="rId2"/>
    <p:sldId id="312" r:id="rId3"/>
    <p:sldId id="313" r:id="rId4"/>
    <p:sldId id="314" r:id="rId5"/>
    <p:sldId id="315" r:id="rId6"/>
    <p:sldId id="323" r:id="rId7"/>
    <p:sldId id="316" r:id="rId8"/>
    <p:sldId id="318" r:id="rId9"/>
    <p:sldId id="320" r:id="rId10"/>
    <p:sldId id="321" r:id="rId11"/>
    <p:sldId id="319" r:id="rId12"/>
    <p:sldId id="322" r:id="rId13"/>
    <p:sldId id="324" r:id="rId14"/>
    <p:sldId id="32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ngyu Xu" initials="QX" lastIdx="1" clrIdx="0"/>
  <p:cmAuthor id="2" name="Qingyu Xu" initials="QX [2]" lastIdx="1" clrIdx="1"/>
  <p:cmAuthor id="3" name="Qingyu Xu" initials="QX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175" autoAdjust="0"/>
    <p:restoredTop sz="93051" autoAdjust="0"/>
  </p:normalViewPr>
  <p:slideViewPr>
    <p:cSldViewPr>
      <p:cViewPr varScale="1">
        <p:scale>
          <a:sx n="64" d="100"/>
          <a:sy n="64" d="100"/>
        </p:scale>
        <p:origin x="1824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8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3.wmf"/><Relationship Id="rId1" Type="http://schemas.openxmlformats.org/officeDocument/2006/relationships/image" Target="../media/image24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38.wmf"/><Relationship Id="rId2" Type="http://schemas.openxmlformats.org/officeDocument/2006/relationships/image" Target="../media/image17.wmf"/><Relationship Id="rId1" Type="http://schemas.openxmlformats.org/officeDocument/2006/relationships/image" Target="../media/image36.wmf"/><Relationship Id="rId6" Type="http://schemas.openxmlformats.org/officeDocument/2006/relationships/image" Target="../media/image28.wmf"/><Relationship Id="rId11" Type="http://schemas.openxmlformats.org/officeDocument/2006/relationships/image" Target="../media/image41.wmf"/><Relationship Id="rId5" Type="http://schemas.openxmlformats.org/officeDocument/2006/relationships/image" Target="../media/image27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36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0.wmf"/><Relationship Id="rId1" Type="http://schemas.openxmlformats.org/officeDocument/2006/relationships/image" Target="../media/image38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1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96BF9-F23D-4719-BCD4-A2DEC9204D3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1D2C-BF77-4010-BE49-5DEBAFAB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06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1A07A2-9282-4F72-A061-2D8975FFB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7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9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3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2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3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607050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A07A2-9282-4F72-A061-2D8975FFB8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24150" y="457200"/>
            <a:ext cx="36957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422B8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i="1">
                <a:solidFill>
                  <a:srgbClr val="19852E"/>
                </a:solidFill>
                <a:latin typeface="Times New Roman" pitchFamily="18" charset="0"/>
                <a:cs typeface="Times New Roman" pitchFamily="18" charset="0"/>
              </a:rPr>
              <a:t>Technology Innovation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76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5169"/>
            <a:ext cx="8763000" cy="381000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536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9072-66C8-4C0C-8C75-8D593040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67F"/>
          </a:solidFill>
          <a:ln>
            <a:noFill/>
          </a:ln>
          <a:effectLst/>
        </p:spPr>
        <p:txBody>
          <a:bodyPr lIns="137160" tIns="18288" bIns="18288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0">
                <a:solidFill>
                  <a:schemeClr val="bg1"/>
                </a:solidFill>
                <a:effectLst/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4B5A-FD95-410F-85A0-F58BA1919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7150" y="6467475"/>
            <a:ext cx="2736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0" baseline="0">
                <a:solidFill>
                  <a:srgbClr val="00467F"/>
                </a:solidFill>
                <a:latin typeface="Arial" charset="0"/>
              </a:defRPr>
            </a:lvl1pPr>
          </a:lstStyle>
          <a:p>
            <a:pPr>
              <a:defRPr/>
            </a:pPr>
            <a:fld id="{92AF7A18-20BE-4802-831A-506E30F5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004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aseline="-25000" dirty="0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422B8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422B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22B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0" dirty="0">
                <a:solidFill>
                  <a:schemeClr val="tx1"/>
                </a:solidFill>
              </a:rPr>
              <a:t>B     O     N     </a:t>
            </a:r>
            <a:r>
              <a:rPr lang="en-US" sz="1100" b="0" dirty="0" err="1">
                <a:solidFill>
                  <a:schemeClr val="tx1"/>
                </a:solidFill>
              </a:rPr>
              <a:t>N</a:t>
            </a:r>
            <a:r>
              <a:rPr lang="en-US" sz="1100" b="0" dirty="0">
                <a:solidFill>
                  <a:schemeClr val="tx1"/>
                </a:solidFill>
              </a:rPr>
              <a:t>     E     V     I     L     </a:t>
            </a:r>
            <a:r>
              <a:rPr lang="en-US" sz="1100" b="0" dirty="0" err="1">
                <a:solidFill>
                  <a:schemeClr val="tx1"/>
                </a:solidFill>
              </a:rPr>
              <a:t>L</a:t>
            </a:r>
            <a:r>
              <a:rPr lang="en-US" sz="1100" b="0" dirty="0">
                <a:solidFill>
                  <a:schemeClr val="tx1"/>
                </a:solidFill>
              </a:rPr>
              <a:t>     E             P     O     W     E     R             A     D     M     I     N     I     S     T     R     A     T     I     O     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9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6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6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6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6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67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467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467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467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46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0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8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43.emf"/><Relationship Id="rId15" Type="http://schemas.openxmlformats.org/officeDocument/2006/relationships/image" Target="../media/image27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8.wmf"/><Relationship Id="rId4" Type="http://schemas.openxmlformats.org/officeDocument/2006/relationships/image" Target="../media/image42.e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38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9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34.e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8.wmf"/><Relationship Id="rId4" Type="http://schemas.openxmlformats.org/officeDocument/2006/relationships/image" Target="../media/image23.e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2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Three-Phase</a:t>
            </a:r>
            <a:r>
              <a:rPr lang="en-US" sz="3600" dirty="0" smtClean="0"/>
              <a:t> </a:t>
            </a:r>
            <a:r>
              <a:rPr lang="en-US" sz="3600" dirty="0" smtClean="0"/>
              <a:t>Transformers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6393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Section 9 of </a:t>
            </a:r>
            <a:r>
              <a:rPr lang="en-US" sz="2500" dirty="0" smtClean="0"/>
              <a:t>transformer notes on website provide only first part of the material in these slides, the rest is covered only in these slides.</a:t>
            </a:r>
          </a:p>
          <a:p>
            <a:r>
              <a:rPr lang="en-US" sz="2500" dirty="0" smtClean="0"/>
              <a:t>Quiz Thursday over HW5 and what we cover today.</a:t>
            </a:r>
            <a:endParaRPr lang="en-US" sz="2500" dirty="0" smtClean="0"/>
          </a:p>
        </p:txBody>
      </p:sp>
      <p:pic>
        <p:nvPicPr>
          <p:cNvPr id="6146" name="Picture 2" descr="Image result for Power transfo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479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ower transfor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6384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09" y="4271497"/>
            <a:ext cx="24161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667000"/>
            <a:ext cx="24320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5" y="4197488"/>
            <a:ext cx="1800225" cy="2533650"/>
          </a:xfrm>
          <a:prstGeom prst="rect">
            <a:avLst/>
          </a:prstGeom>
        </p:spPr>
      </p:pic>
      <p:pic>
        <p:nvPicPr>
          <p:cNvPr id="6152" name="Picture 8" descr="Image result for pad mounted transform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33" y="3816918"/>
            <a:ext cx="21050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175" y="4886158"/>
            <a:ext cx="2790825" cy="1638300"/>
          </a:xfrm>
          <a:prstGeom prst="rect">
            <a:avLst/>
          </a:prstGeom>
        </p:spPr>
      </p:pic>
      <p:pic>
        <p:nvPicPr>
          <p:cNvPr id="51206" name="Picture 6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95" y="5342308"/>
            <a:ext cx="2374900" cy="13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Per-phase equivalent circuit for Y-Y or </a:t>
            </a:r>
            <a:r>
              <a:rPr lang="el-GR" sz="3600" dirty="0" smtClean="0"/>
              <a:t>Δ</a:t>
            </a:r>
            <a:r>
              <a:rPr lang="en-US" sz="3600" dirty="0" smtClean="0"/>
              <a:t>-</a:t>
            </a:r>
            <a:r>
              <a:rPr lang="el-GR" sz="3600" dirty="0" smtClean="0"/>
              <a:t>Δ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72255"/>
              </p:ext>
            </p:extLst>
          </p:nvPr>
        </p:nvGraphicFramePr>
        <p:xfrm>
          <a:off x="1371600" y="1752600"/>
          <a:ext cx="62865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Picture" r:id="rId4" imgW="6299841" imgH="2056894" progId="Word.Picture.8">
                  <p:embed/>
                </p:oleObj>
              </mc:Choice>
              <mc:Fallback>
                <p:oleObj name="Picture" r:id="rId4" imgW="6299841" imgH="205689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286500" cy="2330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983006"/>
            <a:ext cx="226536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(a, b, c, d, e)</a:t>
            </a:r>
            <a:endParaRPr lang="en-US" sz="29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4314035"/>
            <a:ext cx="53412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(f)</a:t>
            </a:r>
            <a:endParaRPr lang="en-US" sz="29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925370" y="4464845"/>
            <a:ext cx="785354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Would the effective turns ratio to be used in the per-phase circuit change from that identified in (c) if: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	the transformers were connected Δ- Δ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No.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	the transformers were connected Y-Δ? 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Yes.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iii.	the transformers were connected Δ-Y? 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86" y="2201132"/>
            <a:ext cx="2783190" cy="16864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18" y="2133600"/>
            <a:ext cx="3013719" cy="17750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Voltage &amp; current transformation ratios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94465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Two concepts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voltage transformation ratio for 3-phase </a:t>
            </a:r>
            <a:r>
              <a:rPr lang="en-US" sz="2000" dirty="0" err="1" smtClean="0"/>
              <a:t>xfmrs</a:t>
            </a:r>
            <a:r>
              <a:rPr lang="en-US" sz="2000" dirty="0" smtClean="0"/>
              <a:t> is always given as the ratio of the line-to-line voltage magnitude on either side, </a:t>
            </a:r>
            <a:r>
              <a:rPr lang="en-US" sz="2000" b="1" dirty="0" smtClean="0"/>
              <a:t>V</a:t>
            </a:r>
            <a:r>
              <a:rPr lang="en-US" sz="2000" baseline="-25000" dirty="0" smtClean="0"/>
              <a:t>ab1</a:t>
            </a:r>
            <a:r>
              <a:rPr lang="en-US" sz="2000" dirty="0" smtClean="0"/>
              <a:t>/</a:t>
            </a:r>
            <a:r>
              <a:rPr lang="en-US" sz="2000" b="1" dirty="0" smtClean="0"/>
              <a:t>V</a:t>
            </a:r>
            <a:r>
              <a:rPr lang="en-US" sz="2000" baseline="-25000" dirty="0" smtClean="0"/>
              <a:t>a</a:t>
            </a:r>
            <a:r>
              <a:rPr lang="en-US" sz="2000" baseline="-25000" dirty="0" smtClean="0"/>
              <a:t>b2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voltage transformation of the phase voltages is always </a:t>
            </a:r>
          </a:p>
          <a:p>
            <a:r>
              <a:rPr lang="en-US" sz="2000" dirty="0" smtClean="0"/>
              <a:t>        </a:t>
            </a:r>
            <a:r>
              <a:rPr lang="en-US" sz="2000" b="1" dirty="0" smtClean="0"/>
              <a:t>V</a:t>
            </a:r>
            <a:r>
              <a:rPr lang="el-GR" sz="2000" baseline="-25000" dirty="0" smtClean="0"/>
              <a:t>ϕ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</a:t>
            </a:r>
            <a:r>
              <a:rPr lang="en-US" sz="2000" dirty="0"/>
              <a:t> </a:t>
            </a:r>
            <a:r>
              <a:rPr lang="en-US" sz="2000" b="1" dirty="0"/>
              <a:t>V</a:t>
            </a:r>
            <a:r>
              <a:rPr lang="el-GR" sz="2000" baseline="-25000" dirty="0" smtClean="0"/>
              <a:t>ϕ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(phase voltages are across the windings).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535" y="4608611"/>
            <a:ext cx="8649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l-GR" sz="2800" dirty="0" smtClean="0"/>
              <a:t>Δ</a:t>
            </a:r>
            <a:r>
              <a:rPr lang="en-US" sz="2800" dirty="0" smtClean="0"/>
              <a:t>-Y or </a:t>
            </a:r>
            <a:r>
              <a:rPr lang="en-US" sz="2800" dirty="0"/>
              <a:t>Y</a:t>
            </a:r>
            <a:r>
              <a:rPr lang="en-US" sz="2800" dirty="0" smtClean="0"/>
              <a:t>-</a:t>
            </a:r>
            <a:r>
              <a:rPr lang="el-GR" sz="2800" dirty="0" smtClean="0"/>
              <a:t>Δ</a:t>
            </a:r>
            <a:r>
              <a:rPr lang="en-US" sz="2800" dirty="0" smtClean="0"/>
              <a:t>, the ratio of the </a:t>
            </a:r>
            <a:r>
              <a:rPr lang="en-US" sz="2800" b="1" u="sng" dirty="0" smtClean="0"/>
              <a:t>line-to-line voltages </a:t>
            </a:r>
            <a:r>
              <a:rPr lang="en-US" sz="2800" i="1" u="sng" dirty="0" smtClean="0"/>
              <a:t>is not </a:t>
            </a:r>
            <a:r>
              <a:rPr lang="en-US" sz="2800" dirty="0" smtClean="0"/>
              <a:t>the ratio of the </a:t>
            </a:r>
            <a:r>
              <a:rPr lang="en-US" sz="2800" b="1" u="sng" dirty="0" smtClean="0"/>
              <a:t>phase voltages</a:t>
            </a:r>
            <a:r>
              <a:rPr lang="en-US" sz="2800" dirty="0" smtClean="0"/>
              <a:t>. Likewise:</a:t>
            </a:r>
            <a:endParaRPr lang="en-US" sz="2800" dirty="0" smtClean="0"/>
          </a:p>
        </p:txBody>
      </p:sp>
      <p:sp>
        <p:nvSpPr>
          <p:cNvPr id="12" name="Freeform 11"/>
          <p:cNvSpPr/>
          <p:nvPr/>
        </p:nvSpPr>
        <p:spPr>
          <a:xfrm>
            <a:off x="451378" y="2491156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3496185" y="2386357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69734"/>
              </p:ext>
            </p:extLst>
          </p:nvPr>
        </p:nvGraphicFramePr>
        <p:xfrm>
          <a:off x="4371282" y="4038600"/>
          <a:ext cx="4648200" cy="6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6" name="Equation" r:id="rId6" imgW="3809880" imgH="507960" progId="Equation.DSMT4">
                  <p:embed/>
                </p:oleObj>
              </mc:Choice>
              <mc:Fallback>
                <p:oleObj name="Equation" r:id="rId6" imgW="3809880" imgH="5079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1282" y="4038600"/>
                        <a:ext cx="4648200" cy="6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5248197" y="2472632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10828"/>
              </p:ext>
            </p:extLst>
          </p:nvPr>
        </p:nvGraphicFramePr>
        <p:xfrm>
          <a:off x="5329237" y="2753620"/>
          <a:ext cx="309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7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9237" y="2753620"/>
                        <a:ext cx="309563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5791200" y="2491156"/>
            <a:ext cx="152400" cy="492889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86569"/>
              </p:ext>
            </p:extLst>
          </p:nvPr>
        </p:nvGraphicFramePr>
        <p:xfrm>
          <a:off x="5874645" y="2542700"/>
          <a:ext cx="8207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8" name="Equation" r:id="rId10" imgW="571320" imgH="241200" progId="Equation.DSMT4">
                  <p:embed/>
                </p:oleObj>
              </mc:Choice>
              <mc:Fallback>
                <p:oleObj name="Equation" r:id="rId10" imgW="571320" imgH="2412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4645" y="2542700"/>
                        <a:ext cx="820737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flipH="1">
            <a:off x="8077200" y="2450645"/>
            <a:ext cx="152400" cy="492889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58905"/>
              </p:ext>
            </p:extLst>
          </p:nvPr>
        </p:nvGraphicFramePr>
        <p:xfrm>
          <a:off x="7270750" y="2523432"/>
          <a:ext cx="892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" name="Equation" r:id="rId12" imgW="622080" imgH="241200" progId="Equation.DSMT4">
                  <p:embed/>
                </p:oleObj>
              </mc:Choice>
              <mc:Fallback>
                <p:oleObj name="Equation" r:id="rId12" imgW="62208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70750" y="2523432"/>
                        <a:ext cx="892175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56802"/>
              </p:ext>
            </p:extLst>
          </p:nvPr>
        </p:nvGraphicFramePr>
        <p:xfrm>
          <a:off x="572288" y="2726057"/>
          <a:ext cx="309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0" name="Equation" r:id="rId14" imgW="215640" imgH="228600" progId="Equation.DSMT4">
                  <p:embed/>
                </p:oleObj>
              </mc:Choice>
              <mc:Fallback>
                <p:oleObj name="Equation" r:id="rId14" imgW="215640" imgH="2286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2288" y="2726057"/>
                        <a:ext cx="309563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372082"/>
              </p:ext>
            </p:extLst>
          </p:nvPr>
        </p:nvGraphicFramePr>
        <p:xfrm>
          <a:off x="3691887" y="2655433"/>
          <a:ext cx="3825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1" name="Equation" r:id="rId16" imgW="266400" imgH="228600" progId="Equation.DSMT4">
                  <p:embed/>
                </p:oleObj>
              </mc:Choice>
              <mc:Fallback>
                <p:oleObj name="Equation" r:id="rId16" imgW="266400" imgH="2286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91887" y="2655433"/>
                        <a:ext cx="382587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86920"/>
              </p:ext>
            </p:extLst>
          </p:nvPr>
        </p:nvGraphicFramePr>
        <p:xfrm>
          <a:off x="187325" y="4051300"/>
          <a:ext cx="3787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2" name="Equation" r:id="rId18" imgW="3187440" imgH="495000" progId="Equation.DSMT4">
                  <p:embed/>
                </p:oleObj>
              </mc:Choice>
              <mc:Fallback>
                <p:oleObj name="Equation" r:id="rId18" imgW="3187440" imgH="4950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7325" y="4051300"/>
                        <a:ext cx="3787775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08061"/>
              </p:ext>
            </p:extLst>
          </p:nvPr>
        </p:nvGraphicFramePr>
        <p:xfrm>
          <a:off x="1932370" y="2737600"/>
          <a:ext cx="307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3" name="Equation" r:id="rId20" imgW="215640" imgH="241200" progId="Equation.DSMT4">
                  <p:embed/>
                </p:oleObj>
              </mc:Choice>
              <mc:Fallback>
                <p:oleObj name="Equation" r:id="rId20" imgW="21564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32370" y="2737600"/>
                        <a:ext cx="30797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52068"/>
              </p:ext>
            </p:extLst>
          </p:nvPr>
        </p:nvGraphicFramePr>
        <p:xfrm>
          <a:off x="2237589" y="2501993"/>
          <a:ext cx="9223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" name="Equation" r:id="rId22" imgW="647640" imgH="241200" progId="Equation.DSMT4">
                  <p:embed/>
                </p:oleObj>
              </mc:Choice>
              <mc:Fallback>
                <p:oleObj name="Equation" r:id="rId22" imgW="647640" imgH="2412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237589" y="2501993"/>
                        <a:ext cx="922338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1948070" y="2568710"/>
            <a:ext cx="249768" cy="755374"/>
          </a:xfrm>
          <a:custGeom>
            <a:avLst/>
            <a:gdLst>
              <a:gd name="connsiteX0" fmla="*/ 0 w 249768"/>
              <a:gd name="connsiteY0" fmla="*/ 755374 h 755374"/>
              <a:gd name="connsiteX1" fmla="*/ 248478 w 249768"/>
              <a:gd name="connsiteY1" fmla="*/ 407505 h 755374"/>
              <a:gd name="connsiteX2" fmla="*/ 79513 w 249768"/>
              <a:gd name="connsiteY2" fmla="*/ 0 h 75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68" h="755374">
                <a:moveTo>
                  <a:pt x="0" y="755374"/>
                </a:moveTo>
                <a:cubicBezTo>
                  <a:pt x="117613" y="644387"/>
                  <a:pt x="235226" y="533401"/>
                  <a:pt x="248478" y="407505"/>
                </a:cubicBezTo>
                <a:cubicBezTo>
                  <a:pt x="261730" y="281609"/>
                  <a:pt x="170621" y="140804"/>
                  <a:pt x="79513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81739" y="2429562"/>
            <a:ext cx="258571" cy="536713"/>
          </a:xfrm>
          <a:custGeom>
            <a:avLst/>
            <a:gdLst>
              <a:gd name="connsiteX0" fmla="*/ 0 w 258571"/>
              <a:gd name="connsiteY0" fmla="*/ 536713 h 536713"/>
              <a:gd name="connsiteX1" fmla="*/ 258418 w 258571"/>
              <a:gd name="connsiteY1" fmla="*/ 298174 h 536713"/>
              <a:gd name="connsiteX2" fmla="*/ 29818 w 258571"/>
              <a:gd name="connsiteY2" fmla="*/ 0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71" h="536713">
                <a:moveTo>
                  <a:pt x="0" y="536713"/>
                </a:moveTo>
                <a:cubicBezTo>
                  <a:pt x="126724" y="462169"/>
                  <a:pt x="253448" y="387626"/>
                  <a:pt x="258418" y="298174"/>
                </a:cubicBezTo>
                <a:cubicBezTo>
                  <a:pt x="263388" y="208722"/>
                  <a:pt x="146603" y="104361"/>
                  <a:pt x="29818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23834"/>
              </p:ext>
            </p:extLst>
          </p:nvPr>
        </p:nvGraphicFramePr>
        <p:xfrm>
          <a:off x="58337" y="5707518"/>
          <a:ext cx="4045750" cy="4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" name="Equation" r:id="rId24" imgW="4279680" imgH="507960" progId="Equation.DSMT4">
                  <p:embed/>
                </p:oleObj>
              </mc:Choice>
              <mc:Fallback>
                <p:oleObj name="Equation" r:id="rId24" imgW="4279680" imgH="5079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337" y="5707518"/>
                        <a:ext cx="4045750" cy="4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19913"/>
              </p:ext>
            </p:extLst>
          </p:nvPr>
        </p:nvGraphicFramePr>
        <p:xfrm>
          <a:off x="4576763" y="5668963"/>
          <a:ext cx="44815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6" name="Equation" r:id="rId26" imgW="3759120" imgH="495000" progId="Equation.DSMT4">
                  <p:embed/>
                </p:oleObj>
              </mc:Choice>
              <mc:Fallback>
                <p:oleObj name="Equation" r:id="rId26" imgW="3759120" imgH="4950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576763" y="5668963"/>
                        <a:ext cx="448151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" y="6324600"/>
            <a:ext cx="905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Relative to voltage ratios, current ratios get inverse </a:t>
            </a:r>
            <a:r>
              <a:rPr lang="en-US" sz="2000" dirty="0" err="1" smtClean="0"/>
              <a:t>sqrt</a:t>
            </a:r>
            <a:r>
              <a:rPr lang="en-US" sz="2000" dirty="0" smtClean="0"/>
              <a:t>(3) but same angle.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30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17" grpId="0" animBg="1"/>
      <p:bldP spid="23" grpId="0" animBg="1"/>
      <p:bldP spid="25" grpId="0" animBg="1"/>
      <p:bldP spid="5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Per-phase equivalent circuit for Y-</a:t>
            </a:r>
            <a:r>
              <a:rPr lang="el-GR" sz="3600" dirty="0" smtClean="0"/>
              <a:t>Δ</a:t>
            </a:r>
            <a:r>
              <a:rPr lang="en-US" sz="3600" dirty="0" smtClean="0"/>
              <a:t> or </a:t>
            </a:r>
            <a:r>
              <a:rPr lang="el-GR" sz="3600" dirty="0" smtClean="0"/>
              <a:t>Δ</a:t>
            </a:r>
            <a:r>
              <a:rPr lang="en-US" sz="3600" dirty="0" smtClean="0"/>
              <a:t>-Y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563381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analyzing balanced 3-phase </a:t>
            </a:r>
            <a:r>
              <a:rPr lang="en-US" sz="2400" dirty="0" err="1"/>
              <a:t>ccts</a:t>
            </a:r>
            <a:r>
              <a:rPr lang="en-US" sz="2400" dirty="0"/>
              <a:t> with </a:t>
            </a:r>
            <a:r>
              <a:rPr lang="en-US" sz="2400" dirty="0" err="1"/>
              <a:t>xfmrs</a:t>
            </a:r>
            <a:r>
              <a:rPr lang="en-US" sz="2400" dirty="0"/>
              <a:t>, you must obtain the per-phase equivalent </a:t>
            </a:r>
            <a:r>
              <a:rPr lang="en-US" sz="2400" dirty="0" err="1"/>
              <a:t>cct</a:t>
            </a:r>
            <a:r>
              <a:rPr lang="en-US" sz="2400" dirty="0"/>
              <a:t> of the </a:t>
            </a:r>
            <a:r>
              <a:rPr lang="en-US" sz="2400" dirty="0" err="1"/>
              <a:t>xfmr</a:t>
            </a:r>
            <a:r>
              <a:rPr lang="en-US" sz="2400" dirty="0"/>
              <a:t>. The effective turns ratio of this per-phase equivalent </a:t>
            </a:r>
            <a:r>
              <a:rPr lang="en-US" sz="2400" dirty="0" err="1"/>
              <a:t>xfmr</a:t>
            </a:r>
            <a:r>
              <a:rPr lang="en-US" sz="2400" dirty="0"/>
              <a:t> </a:t>
            </a:r>
            <a:r>
              <a:rPr lang="en-US" sz="2400" dirty="0" err="1"/>
              <a:t>cct</a:t>
            </a:r>
            <a:r>
              <a:rPr lang="en-US" sz="2400" dirty="0"/>
              <a:t> will be the ratio of the phase-to-phase voltages for the </a:t>
            </a:r>
            <a:r>
              <a:rPr lang="en-US" sz="2400" i="1" u="sng" dirty="0"/>
              <a:t>equivalent</a:t>
            </a:r>
            <a:r>
              <a:rPr lang="en-US" sz="2400" dirty="0"/>
              <a:t> Y-Y connected transformer, which will be the same as the ratio of the line-to-line voltages of the actual Y-Y connected transformer.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" y="2871705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actual connection is </a:t>
            </a:r>
            <a:r>
              <a:rPr lang="el-GR" dirty="0" smtClean="0"/>
              <a:t>Δ</a:t>
            </a:r>
            <a:r>
              <a:rPr lang="en-US" dirty="0" smtClean="0"/>
              <a:t>-Y, then this turns ratio 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33609"/>
              </p:ext>
            </p:extLst>
          </p:nvPr>
        </p:nvGraphicFramePr>
        <p:xfrm>
          <a:off x="448733" y="3276132"/>
          <a:ext cx="3787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7" name="Equation" r:id="rId4" imgW="3187440" imgH="495000" progId="Equation.DSMT4">
                  <p:embed/>
                </p:oleObj>
              </mc:Choice>
              <mc:Fallback>
                <p:oleObj name="Equation" r:id="rId4" imgW="3187440" imgH="4950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733" y="3276132"/>
                        <a:ext cx="3787775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95" y="4484924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actual connection is Y-</a:t>
            </a:r>
            <a:r>
              <a:rPr lang="el-GR" dirty="0" smtClean="0"/>
              <a:t>Δ</a:t>
            </a:r>
            <a:r>
              <a:rPr lang="en-US" dirty="0" smtClean="0"/>
              <a:t>, then this turns ratio is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57525"/>
              </p:ext>
            </p:extLst>
          </p:nvPr>
        </p:nvGraphicFramePr>
        <p:xfrm>
          <a:off x="468989" y="3886400"/>
          <a:ext cx="4636411" cy="54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8" name="Equation" r:id="rId6" imgW="4279680" imgH="507960" progId="Equation.DSMT4">
                  <p:embed/>
                </p:oleObj>
              </mc:Choice>
              <mc:Fallback>
                <p:oleObj name="Equation" r:id="rId6" imgW="4279680" imgH="5079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989" y="3886400"/>
                        <a:ext cx="4636411" cy="54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928153"/>
              </p:ext>
            </p:extLst>
          </p:nvPr>
        </p:nvGraphicFramePr>
        <p:xfrm>
          <a:off x="381000" y="4854256"/>
          <a:ext cx="4648200" cy="6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9" name="Equation" r:id="rId8" imgW="3809880" imgH="507960" progId="Equation.DSMT4">
                  <p:embed/>
                </p:oleObj>
              </mc:Choice>
              <mc:Fallback>
                <p:oleObj name="Equation" r:id="rId8" imgW="3809880" imgH="5079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854256"/>
                        <a:ext cx="4648200" cy="6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28727"/>
              </p:ext>
            </p:extLst>
          </p:nvPr>
        </p:nvGraphicFramePr>
        <p:xfrm>
          <a:off x="381000" y="5548470"/>
          <a:ext cx="44815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0" name="Equation" r:id="rId10" imgW="3759120" imgH="495000" progId="Equation.DSMT4">
                  <p:embed/>
                </p:oleObj>
              </mc:Choice>
              <mc:Fallback>
                <p:oleObj name="Equation" r:id="rId10" imgW="3759120" imgH="4950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" y="5548470"/>
                        <a:ext cx="448151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>
          <a:xfrm>
            <a:off x="5029200" y="3379625"/>
            <a:ext cx="151976" cy="8828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176" y="3353538"/>
            <a:ext cx="819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These are also the turns ratio of the equivalent Y-Y </a:t>
            </a:r>
            <a:r>
              <a:rPr lang="en-US" sz="1000" dirty="0" err="1" smtClean="0"/>
              <a:t>xfmr</a:t>
            </a:r>
            <a:r>
              <a:rPr lang="en-US" sz="1000" dirty="0" smtClean="0"/>
              <a:t>. </a:t>
            </a:r>
            <a:endParaRPr lang="en-US" sz="1000" dirty="0" smtClean="0"/>
          </a:p>
        </p:txBody>
      </p:sp>
      <p:sp>
        <p:nvSpPr>
          <p:cNvPr id="14" name="Right Arrow 13"/>
          <p:cNvSpPr/>
          <p:nvPr/>
        </p:nvSpPr>
        <p:spPr>
          <a:xfrm>
            <a:off x="5892385" y="3653642"/>
            <a:ext cx="184172" cy="381000"/>
          </a:xfrm>
          <a:prstGeom prst="rightArrow">
            <a:avLst/>
          </a:pr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49750"/>
              </p:ext>
            </p:extLst>
          </p:nvPr>
        </p:nvGraphicFramePr>
        <p:xfrm>
          <a:off x="6008688" y="3125788"/>
          <a:ext cx="12255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1" name="Equation" r:id="rId12" imgW="1676160" imgH="469800" progId="Equation.DSMT4">
                  <p:embed/>
                </p:oleObj>
              </mc:Choice>
              <mc:Fallback>
                <p:oleObj name="Equation" r:id="rId12" imgW="1676160" imgH="469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08688" y="3125788"/>
                        <a:ext cx="122555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63392"/>
              </p:ext>
            </p:extLst>
          </p:nvPr>
        </p:nvGraphicFramePr>
        <p:xfrm>
          <a:off x="6015038" y="3481388"/>
          <a:ext cx="12144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2" name="Equation" r:id="rId14" imgW="1612800" imgH="469800" progId="Equation.DSMT4">
                  <p:embed/>
                </p:oleObj>
              </mc:Choice>
              <mc:Fallback>
                <p:oleObj name="Equation" r:id="rId14" imgW="1612800" imgH="469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15038" y="3481388"/>
                        <a:ext cx="121443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25714"/>
              </p:ext>
            </p:extLst>
          </p:nvPr>
        </p:nvGraphicFramePr>
        <p:xfrm>
          <a:off x="7323137" y="3128963"/>
          <a:ext cx="12112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3" name="Equation" r:id="rId16" imgW="1650960" imgH="444240" progId="Equation.DSMT4">
                  <p:embed/>
                </p:oleObj>
              </mc:Choice>
              <mc:Fallback>
                <p:oleObj name="Equation" r:id="rId16" imgW="1650960" imgH="4442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23137" y="3128963"/>
                        <a:ext cx="1211263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02302"/>
              </p:ext>
            </p:extLst>
          </p:nvPr>
        </p:nvGraphicFramePr>
        <p:xfrm>
          <a:off x="7251700" y="3444875"/>
          <a:ext cx="11922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4" name="Equation" r:id="rId18" imgW="1587240" imgH="444240" progId="Equation.DSMT4">
                  <p:embed/>
                </p:oleObj>
              </mc:Choice>
              <mc:Fallback>
                <p:oleObj name="Equation" r:id="rId18" imgW="15872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51700" y="3444875"/>
                        <a:ext cx="1192213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7357"/>
              </p:ext>
            </p:extLst>
          </p:nvPr>
        </p:nvGraphicFramePr>
        <p:xfrm>
          <a:off x="6016625" y="3751263"/>
          <a:ext cx="2876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5" name="Equation" r:id="rId20" imgW="3301920" imgH="863280" progId="Equation.DSMT4">
                  <p:embed/>
                </p:oleObj>
              </mc:Choice>
              <mc:Fallback>
                <p:oleObj name="Equation" r:id="rId20" imgW="3301920" imgH="8632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3751263"/>
                        <a:ext cx="2876550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49511"/>
              </p:ext>
            </p:extLst>
          </p:nvPr>
        </p:nvGraphicFramePr>
        <p:xfrm>
          <a:off x="6062663" y="5422900"/>
          <a:ext cx="28781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6" name="Equation" r:id="rId22" imgW="3301920" imgH="863280" progId="Equation.DSMT4">
                  <p:embed/>
                </p:oleObj>
              </mc:Choice>
              <mc:Fallback>
                <p:oleObj name="Equation" r:id="rId22" imgW="3301920" imgH="8632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422900"/>
                        <a:ext cx="2878137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181600" y="5007444"/>
            <a:ext cx="819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These are also the turns ratio of the equivalent Y-Y </a:t>
            </a:r>
            <a:r>
              <a:rPr lang="en-US" sz="1000" dirty="0" err="1" smtClean="0"/>
              <a:t>xfmr</a:t>
            </a:r>
            <a:r>
              <a:rPr lang="en-US" sz="1000" dirty="0" smtClean="0"/>
              <a:t>. </a:t>
            </a:r>
            <a:endParaRPr lang="en-US" sz="1000" dirty="0" smtClean="0"/>
          </a:p>
        </p:txBody>
      </p:sp>
      <p:sp>
        <p:nvSpPr>
          <p:cNvPr id="30" name="Right Brace 29"/>
          <p:cNvSpPr/>
          <p:nvPr/>
        </p:nvSpPr>
        <p:spPr>
          <a:xfrm>
            <a:off x="5029200" y="5000684"/>
            <a:ext cx="151976" cy="10974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67400" y="5257800"/>
            <a:ext cx="184172" cy="381000"/>
          </a:xfrm>
          <a:prstGeom prst="rightArrow">
            <a:avLst/>
          </a:pr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33023"/>
              </p:ext>
            </p:extLst>
          </p:nvPr>
        </p:nvGraphicFramePr>
        <p:xfrm>
          <a:off x="6000750" y="4665663"/>
          <a:ext cx="12430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7" name="Equation" r:id="rId24" imgW="1498320" imgH="469800" progId="Equation.DSMT4">
                  <p:embed/>
                </p:oleObj>
              </mc:Choice>
              <mc:Fallback>
                <p:oleObj name="Equation" r:id="rId24" imgW="1498320" imgH="469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00750" y="4665663"/>
                        <a:ext cx="1243013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124878"/>
              </p:ext>
            </p:extLst>
          </p:nvPr>
        </p:nvGraphicFramePr>
        <p:xfrm>
          <a:off x="7277100" y="4648200"/>
          <a:ext cx="12112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8" name="Equation" r:id="rId26" imgW="1460160" imgH="444240" progId="Equation.DSMT4">
                  <p:embed/>
                </p:oleObj>
              </mc:Choice>
              <mc:Fallback>
                <p:oleObj name="Equation" r:id="rId26" imgW="1460160" imgH="4442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277100" y="4648200"/>
                        <a:ext cx="1211263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979508"/>
              </p:ext>
            </p:extLst>
          </p:nvPr>
        </p:nvGraphicFramePr>
        <p:xfrm>
          <a:off x="6091237" y="5046663"/>
          <a:ext cx="12239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9" name="Equation" r:id="rId28" imgW="1346040" imgH="469800" progId="Equation.DSMT4">
                  <p:embed/>
                </p:oleObj>
              </mc:Choice>
              <mc:Fallback>
                <p:oleObj name="Equation" r:id="rId28" imgW="1346040" imgH="469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91237" y="5046663"/>
                        <a:ext cx="1223963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04259"/>
              </p:ext>
            </p:extLst>
          </p:nvPr>
        </p:nvGraphicFramePr>
        <p:xfrm>
          <a:off x="7372350" y="5037138"/>
          <a:ext cx="11890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0" name="Equation" r:id="rId30" imgW="1307880" imgH="444240" progId="Equation.DSMT4">
                  <p:embed/>
                </p:oleObj>
              </mc:Choice>
              <mc:Fallback>
                <p:oleObj name="Equation" r:id="rId30" imgW="1307880" imgH="4442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72350" y="5037138"/>
                        <a:ext cx="1189038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6137432"/>
            <a:ext cx="905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Observe: Referring voltages and currents gets 30° phase shift and factor of √3; referring impedances does not get phase shift but does have a factor of 3.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6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Per-phase equivalent circuit for Y-</a:t>
            </a:r>
            <a:r>
              <a:rPr lang="el-GR" sz="3600" dirty="0" smtClean="0"/>
              <a:t>Δ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200" y="533400"/>
            <a:ext cx="9067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“exact” equivalent circuit parameters of a 150-kVA, 2400volt/240volt single-phase transformer are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=0.2Ω,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=2mΩ,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=0.45Ω,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=4.5mΩ,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=10kΩ, and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=1.55kΩ.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given referred to the primary side;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given referred to the secondary side. A company purchases three of these single-phase transformers and connects them in a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Y-</a:t>
            </a:r>
            <a:r>
              <a:rPr lang="el-GR" sz="2200" dirty="0"/>
              <a:t>Δ</a:t>
            </a:r>
            <a:endParaRPr lang="en-US" sz="2200" dirty="0"/>
          </a:p>
          <a:p>
            <a:pPr marR="0" lvl="0"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configuration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a three-phase </a:t>
            </a:r>
            <a:r>
              <a:rPr lang="el-GR" sz="2200" dirty="0" smtClean="0"/>
              <a:t>Δ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-connected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load Z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Draw per-phase “exact” equivalent of the circuit (transformer and load) with all elements, except the load, referred to primary side.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Label all impedance elements on the diagram with their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ohmic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value (use letters and numerical value).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Identify on the diagram the turns ratio (N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/N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be used in the per-phase circuit (identify numerical value).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Label the secondary current referred to the primary, 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(do not need numerical value, just location &amp; directionality).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(5 pts) Label the voltage across the secondary winding, referred to the primary, </a:t>
            </a:r>
            <a:r>
              <a:rPr lang="en-US" sz="1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7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(do not need numerical value, just location &amp;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directionality). 	</a:t>
            </a:r>
            <a:endParaRPr lang="en-US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1147"/>
              </p:ext>
            </p:extLst>
          </p:nvPr>
        </p:nvGraphicFramePr>
        <p:xfrm>
          <a:off x="1943100" y="5240338"/>
          <a:ext cx="46450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Equation" r:id="rId4" imgW="3809880" imgH="444240" progId="Equation.DSMT4">
                  <p:embed/>
                </p:oleObj>
              </mc:Choice>
              <mc:Fallback>
                <p:oleObj name="Equation" r:id="rId4" imgW="3809880" imgH="444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3100" y="5240338"/>
                        <a:ext cx="46450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25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Per-phase equivalent circuit for Y-</a:t>
            </a:r>
            <a:r>
              <a:rPr lang="el-GR" sz="3600" dirty="0" smtClean="0"/>
              <a:t>Δ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22876"/>
              </p:ext>
            </p:extLst>
          </p:nvPr>
        </p:nvGraphicFramePr>
        <p:xfrm>
          <a:off x="1377950" y="1752600"/>
          <a:ext cx="62738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Picture" r:id="rId4" imgW="6286680" imgH="2057400" progId="Word.Picture.8">
                  <p:embed/>
                </p:oleObj>
              </mc:Choice>
              <mc:Fallback>
                <p:oleObj name="Picture" r:id="rId4" imgW="6286680" imgH="2057400" progId="Word.Picture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752600"/>
                        <a:ext cx="6273800" cy="2330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" y="692562"/>
            <a:ext cx="226536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(a, b, c, d, e)</a:t>
            </a:r>
            <a:endParaRPr lang="en-US" sz="29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300" y="4044730"/>
            <a:ext cx="891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Observe here that for referring impedances we need only the magnitude of the effective turns ratio (and not phase). Reason for this is shown on Slide 12.</a:t>
            </a:r>
            <a:endParaRPr lang="en-US" sz="26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105400" y="3873280"/>
            <a:ext cx="1223963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17.32∟30°:1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22828"/>
              </p:ext>
            </p:extLst>
          </p:nvPr>
        </p:nvGraphicFramePr>
        <p:xfrm>
          <a:off x="3155950" y="1323975"/>
          <a:ext cx="1358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Equation" r:id="rId6" imgW="1358640" imgH="228600" progId="Equation.DSMT4">
                  <p:embed/>
                </p:oleObj>
              </mc:Choice>
              <mc:Fallback>
                <p:oleObj name="Equation" r:id="rId6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5950" y="1323975"/>
                        <a:ext cx="1358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6918"/>
              </p:ext>
            </p:extLst>
          </p:nvPr>
        </p:nvGraphicFramePr>
        <p:xfrm>
          <a:off x="4924425" y="1309688"/>
          <a:ext cx="152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4425" y="1309688"/>
                        <a:ext cx="1524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3737113" y="1540565"/>
            <a:ext cx="0" cy="298174"/>
          </a:xfrm>
          <a:custGeom>
            <a:avLst/>
            <a:gdLst>
              <a:gd name="connsiteX0" fmla="*/ 0 w 0"/>
              <a:gd name="connsiteY0" fmla="*/ 0 h 298174"/>
              <a:gd name="connsiteX1" fmla="*/ 0 w 0"/>
              <a:gd name="connsiteY1" fmla="*/ 298174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8174">
                <a:moveTo>
                  <a:pt x="0" y="0"/>
                </a:moveTo>
                <a:lnTo>
                  <a:pt x="0" y="298174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29200" y="1524000"/>
            <a:ext cx="0" cy="298174"/>
          </a:xfrm>
          <a:custGeom>
            <a:avLst/>
            <a:gdLst>
              <a:gd name="connsiteX0" fmla="*/ 0 w 0"/>
              <a:gd name="connsiteY0" fmla="*/ 0 h 298174"/>
              <a:gd name="connsiteX1" fmla="*/ 0 w 0"/>
              <a:gd name="connsiteY1" fmla="*/ 298174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8174">
                <a:moveTo>
                  <a:pt x="0" y="0"/>
                </a:moveTo>
                <a:lnTo>
                  <a:pt x="0" y="298174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Three-Phase</a:t>
            </a:r>
            <a:r>
              <a:rPr lang="en-US" sz="3600" dirty="0" smtClean="0"/>
              <a:t> Transformers - Types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83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Three-phase </a:t>
            </a:r>
            <a:r>
              <a:rPr lang="en-US" sz="2900" dirty="0" err="1" smtClean="0"/>
              <a:t>xfmrs</a:t>
            </a:r>
            <a:r>
              <a:rPr lang="en-US" sz="2900" dirty="0" smtClean="0"/>
              <a:t> have 6 windings: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Phases A, B, and C on primary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Phases a, </a:t>
            </a:r>
            <a:r>
              <a:rPr lang="en-US" sz="2400" dirty="0"/>
              <a:t>b</a:t>
            </a:r>
            <a:r>
              <a:rPr lang="en-US" sz="2400" dirty="0" smtClean="0"/>
              <a:t>, and c on secondary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Two approaches for developing a 3phase </a:t>
            </a:r>
            <a:r>
              <a:rPr lang="en-US" sz="2900" dirty="0" err="1" smtClean="0"/>
              <a:t>xfmr</a:t>
            </a:r>
            <a:r>
              <a:rPr lang="en-US" sz="2900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58" y="3969544"/>
            <a:ext cx="2722942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162610"/>
            <a:ext cx="527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 “three-phase </a:t>
            </a:r>
            <a:r>
              <a:rPr lang="en-US" sz="2400" dirty="0" smtClean="0"/>
              <a:t>bank” on a </a:t>
            </a:r>
            <a:r>
              <a:rPr lang="en-US" sz="2400" dirty="0" smtClean="0">
                <a:sym typeface="Wingdings" panose="05000000000000000000" pitchFamily="2" charset="2"/>
              </a:rPr>
              <a:t>single core (a single magnetic circuit)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52902" y="3174642"/>
            <a:ext cx="300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Interconnect 3</a:t>
            </a:r>
            <a:r>
              <a:rPr lang="en-US" sz="2400" dirty="0" smtClean="0"/>
              <a:t> </a:t>
            </a:r>
            <a:r>
              <a:rPr lang="en-US" sz="2400" dirty="0"/>
              <a:t>single-phase </a:t>
            </a:r>
            <a:r>
              <a:rPr lang="en-US" sz="2400" dirty="0" err="1"/>
              <a:t>xfmrs</a:t>
            </a:r>
            <a:endParaRPr lang="en-US" sz="2400" dirty="0"/>
          </a:p>
        </p:txBody>
      </p:sp>
      <p:pic>
        <p:nvPicPr>
          <p:cNvPr id="106501" name="Picture 5" descr="Phase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05639"/>
            <a:ext cx="27511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Three-phase banks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09800" y="637697"/>
            <a:ext cx="527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 “three-phase </a:t>
            </a:r>
            <a:r>
              <a:rPr lang="en-US" sz="2400" dirty="0" smtClean="0"/>
              <a:t>bank” on a </a:t>
            </a:r>
            <a:r>
              <a:rPr lang="en-US" sz="2400" dirty="0" smtClean="0">
                <a:sym typeface="Wingdings" panose="05000000000000000000" pitchFamily="2" charset="2"/>
              </a:rPr>
              <a:t>single core (a single magnetic circuit)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" y="1763982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“Core”-type construction</a:t>
            </a:r>
            <a:endParaRPr lang="en-US" sz="290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2381250" y="1989724"/>
            <a:ext cx="457200" cy="533400"/>
          </a:xfrm>
          <a:prstGeom prst="rightArrow">
            <a:avLst/>
          </a:pr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" y="2645714"/>
            <a:ext cx="2831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and secondary windings are wound outside and surround their leg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1509447"/>
            <a:ext cx="2133600" cy="1576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611" y="3795842"/>
            <a:ext cx="2133600" cy="28668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2860" y="4389031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“Shell”-type construction</a:t>
            </a:r>
            <a:endParaRPr lang="en-US" sz="29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72861" y="5323863"/>
            <a:ext cx="2673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windings pass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core, so that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 a shell around the windings.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488821" y="4915706"/>
            <a:ext cx="457200" cy="533400"/>
          </a:xfrm>
          <a:prstGeom prst="rightArrow">
            <a:avLst/>
          </a:pr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547" y="1429611"/>
            <a:ext cx="2618775" cy="2139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54037" y="4175547"/>
            <a:ext cx="3035925" cy="19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7" grpId="0"/>
      <p:bldP spid="15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Three-phase banks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09800" y="637697"/>
            <a:ext cx="527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 “three-phase </a:t>
            </a:r>
            <a:r>
              <a:rPr lang="en-US" sz="2400" dirty="0" smtClean="0"/>
              <a:t>bank” on a </a:t>
            </a:r>
            <a:r>
              <a:rPr lang="en-US" sz="2400" dirty="0" smtClean="0">
                <a:sym typeface="Wingdings" panose="05000000000000000000" pitchFamily="2" charset="2"/>
              </a:rPr>
              <a:t>single core (a single magnetic circuit)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" y="1763982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“Core”-type construction</a:t>
            </a:r>
            <a:endParaRPr lang="en-US" sz="290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2381250" y="1989724"/>
            <a:ext cx="457200" cy="533400"/>
          </a:xfrm>
          <a:prstGeom prst="rightArrow">
            <a:avLst/>
          </a:pr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" y="2645714"/>
            <a:ext cx="2831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and secondary windings are wound outside and surround their leg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860" y="4389031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“Shell”-type construction</a:t>
            </a:r>
            <a:endParaRPr lang="en-US" sz="29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72861" y="5323863"/>
            <a:ext cx="2673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windings pass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core, so that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 a shell around the windings.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488821" y="4915706"/>
            <a:ext cx="457200" cy="533400"/>
          </a:xfrm>
          <a:prstGeom prst="rightArrow">
            <a:avLst/>
          </a:pr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47" y="1429611"/>
            <a:ext cx="2618775" cy="2139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54037" y="4175547"/>
            <a:ext cx="3035925" cy="1914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1127" y="2672722"/>
            <a:ext cx="350520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shell-type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ferromagnetic material than does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core-type and so is typically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costly on a per-MVA basis.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 circuit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multiple paths for flux to flow; this reduces flux density seen by each leg which is advantageous for short-circuit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(thermal &amp; mechanical); so shell-types are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more frequently when high capacity is required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</a:t>
            </a:r>
            <a:r>
              <a:rPr lang="en-US" sz="3600" dirty="0" smtClean="0"/>
              <a:t> single-phase banks – connection types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8209"/>
            <a:ext cx="3964172" cy="4295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53009"/>
            <a:ext cx="4465899" cy="2773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06371"/>
            <a:ext cx="3657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Physical connections</a:t>
            </a:r>
            <a:endParaRPr lang="en-US" sz="29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601162"/>
            <a:ext cx="3657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Circuit diagrams</a:t>
            </a:r>
            <a:endParaRPr lang="en-US" sz="2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537974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is no connection between intersecting wires unless there is a “dot” at their intersection.</a:t>
            </a: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245261" y="533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Each phase of above circuit diagrams contain a winding in them.</a:t>
            </a:r>
            <a:endParaRPr lang="en-US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5688" y="5964524"/>
            <a:ext cx="910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now on, we will simply refer to “3 phase </a:t>
            </a:r>
            <a:r>
              <a:rPr lang="en-US" sz="1600" dirty="0" err="1" smtClean="0"/>
              <a:t>xfmrs</a:t>
            </a:r>
            <a:r>
              <a:rPr lang="en-US" sz="1600" dirty="0" smtClean="0"/>
              <a:t>” without regards to whether they are a three-phase bank or 3 single phase units</a:t>
            </a:r>
            <a:r>
              <a:rPr lang="en-US" sz="1600" dirty="0" smtClean="0"/>
              <a:t>. We will usually, however, need to indicate their type of connection (Y-Y, Y-</a:t>
            </a:r>
            <a:r>
              <a:rPr lang="el-GR" sz="1600" dirty="0" smtClean="0"/>
              <a:t>Δ</a:t>
            </a:r>
            <a:r>
              <a:rPr lang="en-US" sz="1600" dirty="0" smtClean="0"/>
              <a:t>, </a:t>
            </a:r>
            <a:r>
              <a:rPr lang="el-GR" sz="1600" dirty="0" smtClean="0"/>
              <a:t>Δ</a:t>
            </a:r>
            <a:r>
              <a:rPr lang="en-US" sz="1600" dirty="0" smtClean="0"/>
              <a:t>-Y, or </a:t>
            </a:r>
            <a:r>
              <a:rPr lang="el-GR" sz="1600" dirty="0" smtClean="0"/>
              <a:t>Δ</a:t>
            </a:r>
            <a:r>
              <a:rPr lang="en-US" sz="1600" dirty="0" smtClean="0"/>
              <a:t>-</a:t>
            </a:r>
            <a:r>
              <a:rPr lang="el-GR" sz="1600" dirty="0" smtClean="0"/>
              <a:t>Δ</a:t>
            </a:r>
            <a:r>
              <a:rPr lang="en-US" sz="1600" dirty="0" smtClean="0"/>
              <a:t>).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609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 important concept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513053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a Y-Y connected 3-phase transformer, the ratio of the line-to-neutral voltages on either side is the same as the ratio of the line-to-line voltages on either side. Likewise, the ratio of the line-currents is the same as the ratio of the phase currents.</a:t>
            </a:r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4654" y="1823640"/>
            <a:ext cx="220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u="sng" dirty="0" smtClean="0"/>
              <a:t>Proof</a:t>
            </a:r>
            <a:r>
              <a:rPr lang="en-US" sz="2900" dirty="0" smtClean="0"/>
              <a:t>:</a:t>
            </a:r>
            <a:endParaRPr lang="en-US" sz="29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4" y="2420288"/>
            <a:ext cx="3581400" cy="2227912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24515" y="2962751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61116"/>
              </p:ext>
            </p:extLst>
          </p:nvPr>
        </p:nvGraphicFramePr>
        <p:xfrm>
          <a:off x="705555" y="3143756"/>
          <a:ext cx="309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1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555" y="3143756"/>
                        <a:ext cx="309563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 flipH="1">
            <a:off x="4078578" y="2850862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022698"/>
              </p:ext>
            </p:extLst>
          </p:nvPr>
        </p:nvGraphicFramePr>
        <p:xfrm>
          <a:off x="3872384" y="3075464"/>
          <a:ext cx="3825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2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2384" y="3075464"/>
                        <a:ext cx="382587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1396678" y="2850862"/>
            <a:ext cx="152400" cy="492889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73611"/>
              </p:ext>
            </p:extLst>
          </p:nvPr>
        </p:nvGraphicFramePr>
        <p:xfrm>
          <a:off x="1476254" y="2910149"/>
          <a:ext cx="3095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6254" y="2910149"/>
                        <a:ext cx="309562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 flipH="1">
            <a:off x="3682678" y="2810351"/>
            <a:ext cx="152400" cy="492889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24452"/>
              </p:ext>
            </p:extLst>
          </p:nvPr>
        </p:nvGraphicFramePr>
        <p:xfrm>
          <a:off x="3303466" y="2892686"/>
          <a:ext cx="3825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4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3466" y="2892686"/>
                        <a:ext cx="382588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23885"/>
              </p:ext>
            </p:extLst>
          </p:nvPr>
        </p:nvGraphicFramePr>
        <p:xfrm>
          <a:off x="5364042" y="2491049"/>
          <a:ext cx="2619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Equation" r:id="rId13" imgW="1828800" imgH="838080" progId="Equation.DSMT4">
                  <p:embed/>
                </p:oleObj>
              </mc:Choice>
              <mc:Fallback>
                <p:oleObj name="Equation" r:id="rId13" imgW="1828800" imgH="8380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4042" y="2491049"/>
                        <a:ext cx="26193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94612"/>
              </p:ext>
            </p:extLst>
          </p:nvPr>
        </p:nvGraphicFramePr>
        <p:xfrm>
          <a:off x="5438654" y="3877151"/>
          <a:ext cx="8366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6" name="Equation" r:id="rId15" imgW="583920" imgH="444240" progId="Equation.DSMT4">
                  <p:embed/>
                </p:oleObj>
              </mc:Choice>
              <mc:Fallback>
                <p:oleObj name="Equation" r:id="rId15" imgW="583920" imgH="4442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8654" y="3877151"/>
                        <a:ext cx="836612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" y="4583023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that the ratio of the line-to-line voltages on either side equals the ratio of the line-to-neutral voltages on either side if we can convert the transformer to an “equivalent Y-Y.”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4654" y="54790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this means that if we want the ratio of the “equivalent Y-Y”, all we need to get is the ratio of the actual line-to-line voltages!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14300" y="615494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Fact: Getting a per-phase equivalent </a:t>
            </a:r>
            <a:r>
              <a:rPr lang="en-US" dirty="0" err="1" smtClean="0"/>
              <a:t>cct</a:t>
            </a:r>
            <a:r>
              <a:rPr lang="en-US" dirty="0" smtClean="0"/>
              <a:t> depends on getting an equivalent Y-Y connected transformer.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7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8" grpId="0" animBg="1"/>
      <p:bldP spid="23" grpId="0" animBg="1"/>
      <p:bldP spid="10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Voltage &amp; current transformation ratios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9446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Two concepts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voltage transformation ratio for 3-phase </a:t>
            </a:r>
            <a:r>
              <a:rPr lang="en-US" sz="2000" dirty="0" err="1" smtClean="0"/>
              <a:t>xfmrs</a:t>
            </a:r>
            <a:r>
              <a:rPr lang="en-US" sz="2000" dirty="0" smtClean="0"/>
              <a:t> is always given as the ratio of the line-to-line voltage magnitude on either side, </a:t>
            </a:r>
            <a:r>
              <a:rPr lang="en-US" sz="2000" b="1" dirty="0" smtClean="0"/>
              <a:t>V</a:t>
            </a:r>
            <a:r>
              <a:rPr lang="en-US" sz="2000" baseline="-25000" dirty="0" smtClean="0"/>
              <a:t>ab1</a:t>
            </a:r>
            <a:r>
              <a:rPr lang="en-US" sz="2000" dirty="0" smtClean="0"/>
              <a:t>/</a:t>
            </a:r>
            <a:r>
              <a:rPr lang="en-US" sz="2000" b="1" dirty="0" smtClean="0"/>
              <a:t>V</a:t>
            </a:r>
            <a:r>
              <a:rPr lang="en-US" sz="2000" baseline="-25000" dirty="0" smtClean="0"/>
              <a:t>a</a:t>
            </a:r>
            <a:r>
              <a:rPr lang="en-US" sz="2000" baseline="-25000" dirty="0" smtClean="0"/>
              <a:t>b2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voltage transformation of the phase voltages is always </a:t>
            </a:r>
          </a:p>
          <a:p>
            <a:r>
              <a:rPr lang="en-US" sz="2000" dirty="0" smtClean="0"/>
              <a:t>        </a:t>
            </a:r>
            <a:r>
              <a:rPr lang="en-US" sz="2000" b="1" dirty="0" smtClean="0"/>
              <a:t>V</a:t>
            </a:r>
            <a:r>
              <a:rPr lang="el-GR" sz="2000" baseline="-25000" dirty="0" smtClean="0"/>
              <a:t>ϕ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</a:t>
            </a:r>
            <a:r>
              <a:rPr lang="en-US" sz="2000" dirty="0"/>
              <a:t> </a:t>
            </a:r>
            <a:r>
              <a:rPr lang="en-US" sz="2000" b="1" dirty="0"/>
              <a:t>V</a:t>
            </a:r>
            <a:r>
              <a:rPr lang="el-GR" sz="2000" baseline="-25000" dirty="0" smtClean="0"/>
              <a:t>ϕ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(phase voltages are across the windings).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4374" y="50656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Y-Y or </a:t>
            </a:r>
            <a:r>
              <a:rPr lang="el-GR" sz="2800" dirty="0" smtClean="0"/>
              <a:t>Δ</a:t>
            </a:r>
            <a:r>
              <a:rPr lang="en-US" sz="2800" dirty="0" smtClean="0"/>
              <a:t>-</a:t>
            </a:r>
            <a:r>
              <a:rPr lang="el-GR" sz="2800" dirty="0" smtClean="0"/>
              <a:t>Δ</a:t>
            </a:r>
            <a:r>
              <a:rPr lang="en-US" sz="2800" dirty="0" smtClean="0"/>
              <a:t>, the ratio of the </a:t>
            </a:r>
            <a:r>
              <a:rPr lang="en-US" sz="2800" b="1" u="sng" dirty="0" smtClean="0"/>
              <a:t>line-to-line voltages </a:t>
            </a:r>
            <a:r>
              <a:rPr lang="en-US" sz="2800" i="1" u="sng" dirty="0" smtClean="0"/>
              <a:t>is</a:t>
            </a:r>
            <a:r>
              <a:rPr lang="en-US" sz="2800" dirty="0" smtClean="0"/>
              <a:t> the ratio of the </a:t>
            </a:r>
            <a:r>
              <a:rPr lang="en-US" sz="2800" b="1" u="sng" dirty="0" smtClean="0"/>
              <a:t>phase voltages</a:t>
            </a:r>
            <a:r>
              <a:rPr lang="en-US" sz="2800" dirty="0" smtClean="0"/>
              <a:t>. Likewise: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976" y="2133600"/>
            <a:ext cx="3581400" cy="222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2221315"/>
            <a:ext cx="3192915" cy="197874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451378" y="2564174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3636575" y="2564174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17738"/>
              </p:ext>
            </p:extLst>
          </p:nvPr>
        </p:nvGraphicFramePr>
        <p:xfrm>
          <a:off x="3965575" y="4418012"/>
          <a:ext cx="4111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2" name="Equation" r:id="rId6" imgW="2869920" imgH="533160" progId="Equation.DSMT4">
                  <p:embed/>
                </p:oleObj>
              </mc:Choice>
              <mc:Fallback>
                <p:oleObj name="Equation" r:id="rId6" imgW="28699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5575" y="4418012"/>
                        <a:ext cx="4111625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5019037" y="2676063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50802"/>
              </p:ext>
            </p:extLst>
          </p:nvPr>
        </p:nvGraphicFramePr>
        <p:xfrm>
          <a:off x="5100077" y="2857068"/>
          <a:ext cx="309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3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0077" y="2857068"/>
                        <a:ext cx="309563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>
          <a:xfrm flipH="1">
            <a:off x="8473100" y="2564174"/>
            <a:ext cx="162080" cy="914400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04862"/>
              </p:ext>
            </p:extLst>
          </p:nvPr>
        </p:nvGraphicFramePr>
        <p:xfrm>
          <a:off x="8266906" y="2788776"/>
          <a:ext cx="3825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4"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66906" y="2788776"/>
                        <a:ext cx="382587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5791200" y="2564174"/>
            <a:ext cx="152400" cy="492889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668688"/>
              </p:ext>
            </p:extLst>
          </p:nvPr>
        </p:nvGraphicFramePr>
        <p:xfrm>
          <a:off x="5874645" y="2615718"/>
          <a:ext cx="8207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5" name="Equation" r:id="rId12" imgW="571320" imgH="241200" progId="Equation.DSMT4">
                  <p:embed/>
                </p:oleObj>
              </mc:Choice>
              <mc:Fallback>
                <p:oleObj name="Equation" r:id="rId12" imgW="57132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4645" y="2615718"/>
                        <a:ext cx="820737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flipH="1">
            <a:off x="8077200" y="2523663"/>
            <a:ext cx="152400" cy="492889"/>
          </a:xfrm>
          <a:custGeom>
            <a:avLst/>
            <a:gdLst>
              <a:gd name="connsiteX0" fmla="*/ 150506 w 162080"/>
              <a:gd name="connsiteY0" fmla="*/ 914400 h 914400"/>
              <a:gd name="connsiteX1" fmla="*/ 35 w 162080"/>
              <a:gd name="connsiteY1" fmla="*/ 381965 h 914400"/>
              <a:gd name="connsiteX2" fmla="*/ 162080 w 16208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80" h="914400">
                <a:moveTo>
                  <a:pt x="150506" y="914400"/>
                </a:moveTo>
                <a:cubicBezTo>
                  <a:pt x="74306" y="724382"/>
                  <a:pt x="-1894" y="534365"/>
                  <a:pt x="35" y="381965"/>
                </a:cubicBezTo>
                <a:cubicBezTo>
                  <a:pt x="1964" y="229565"/>
                  <a:pt x="82022" y="114782"/>
                  <a:pt x="16208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02310"/>
              </p:ext>
            </p:extLst>
          </p:nvPr>
        </p:nvGraphicFramePr>
        <p:xfrm>
          <a:off x="7270750" y="2596450"/>
          <a:ext cx="892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6" name="Equation" r:id="rId14" imgW="622080" imgH="241200" progId="Equation.DSMT4">
                  <p:embed/>
                </p:oleObj>
              </mc:Choice>
              <mc:Fallback>
                <p:oleObj name="Equation" r:id="rId14" imgW="622080" imgH="2412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70750" y="2596450"/>
                        <a:ext cx="892175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656022"/>
              </p:ext>
            </p:extLst>
          </p:nvPr>
        </p:nvGraphicFramePr>
        <p:xfrm>
          <a:off x="572288" y="2799075"/>
          <a:ext cx="309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7" name="Equation" r:id="rId16" imgW="215640" imgH="228600" progId="Equation.DSMT4">
                  <p:embed/>
                </p:oleObj>
              </mc:Choice>
              <mc:Fallback>
                <p:oleObj name="Equation" r:id="rId16" imgW="21564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2288" y="2799075"/>
                        <a:ext cx="309563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34586"/>
              </p:ext>
            </p:extLst>
          </p:nvPr>
        </p:nvGraphicFramePr>
        <p:xfrm>
          <a:off x="3802614" y="2799075"/>
          <a:ext cx="3825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8"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02614" y="2799075"/>
                        <a:ext cx="382587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01000" y="447447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ratio across phases</a:t>
            </a:r>
            <a:endParaRPr lang="en-US" sz="1200" dirty="0" smtClean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54048"/>
              </p:ext>
            </p:extLst>
          </p:nvPr>
        </p:nvGraphicFramePr>
        <p:xfrm>
          <a:off x="827088" y="4418741"/>
          <a:ext cx="1527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9" name="Equation" r:id="rId20" imgW="1066680" imgH="469800" progId="Equation.DSMT4">
                  <p:embed/>
                </p:oleObj>
              </mc:Choice>
              <mc:Fallback>
                <p:oleObj name="Equation" r:id="rId20" imgW="1066680" imgH="469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7088" y="4418741"/>
                        <a:ext cx="152717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27759" y="4459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ratio across phases</a:t>
            </a:r>
            <a:endParaRPr lang="en-US" sz="1200" dirty="0" smtClean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73900"/>
              </p:ext>
            </p:extLst>
          </p:nvPr>
        </p:nvGraphicFramePr>
        <p:xfrm>
          <a:off x="1828800" y="2644075"/>
          <a:ext cx="307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0" name="Equation" r:id="rId22" imgW="215640" imgH="241200" progId="Equation.DSMT4">
                  <p:embed/>
                </p:oleObj>
              </mc:Choice>
              <mc:Fallback>
                <p:oleObj name="Equation" r:id="rId22" imgW="215640" imgH="2412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28800" y="2644075"/>
                        <a:ext cx="30797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1719470" y="2503785"/>
            <a:ext cx="468242" cy="745435"/>
          </a:xfrm>
          <a:custGeom>
            <a:avLst/>
            <a:gdLst>
              <a:gd name="connsiteX0" fmla="*/ 397565 w 468242"/>
              <a:gd name="connsiteY0" fmla="*/ 745435 h 745435"/>
              <a:gd name="connsiteX1" fmla="*/ 437321 w 468242"/>
              <a:gd name="connsiteY1" fmla="*/ 149087 h 745435"/>
              <a:gd name="connsiteX2" fmla="*/ 0 w 468242"/>
              <a:gd name="connsiteY2" fmla="*/ 0 h 7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242" h="745435">
                <a:moveTo>
                  <a:pt x="397565" y="745435"/>
                </a:moveTo>
                <a:cubicBezTo>
                  <a:pt x="450573" y="509380"/>
                  <a:pt x="503582" y="273326"/>
                  <a:pt x="437321" y="149087"/>
                </a:cubicBezTo>
                <a:cubicBezTo>
                  <a:pt x="371060" y="24848"/>
                  <a:pt x="185530" y="12424"/>
                  <a:pt x="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88097"/>
              </p:ext>
            </p:extLst>
          </p:nvPr>
        </p:nvGraphicFramePr>
        <p:xfrm>
          <a:off x="3138488" y="2761550"/>
          <a:ext cx="325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1" name="Equation" r:id="rId24" imgW="228600" imgH="241200" progId="Equation.DSMT4">
                  <p:embed/>
                </p:oleObj>
              </mc:Choice>
              <mc:Fallback>
                <p:oleObj name="Equation" r:id="rId24" imgW="22860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138488" y="2761550"/>
                        <a:ext cx="32543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/>
          <p:cNvSpPr/>
          <p:nvPr/>
        </p:nvSpPr>
        <p:spPr>
          <a:xfrm>
            <a:off x="2997154" y="2531563"/>
            <a:ext cx="468242" cy="745435"/>
          </a:xfrm>
          <a:custGeom>
            <a:avLst/>
            <a:gdLst>
              <a:gd name="connsiteX0" fmla="*/ 397565 w 468242"/>
              <a:gd name="connsiteY0" fmla="*/ 745435 h 745435"/>
              <a:gd name="connsiteX1" fmla="*/ 437321 w 468242"/>
              <a:gd name="connsiteY1" fmla="*/ 149087 h 745435"/>
              <a:gd name="connsiteX2" fmla="*/ 0 w 468242"/>
              <a:gd name="connsiteY2" fmla="*/ 0 h 7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242" h="745435">
                <a:moveTo>
                  <a:pt x="397565" y="745435"/>
                </a:moveTo>
                <a:cubicBezTo>
                  <a:pt x="450573" y="509380"/>
                  <a:pt x="503582" y="273326"/>
                  <a:pt x="437321" y="149087"/>
                </a:cubicBezTo>
                <a:cubicBezTo>
                  <a:pt x="371060" y="24848"/>
                  <a:pt x="185530" y="12424"/>
                  <a:pt x="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44601"/>
              </p:ext>
            </p:extLst>
          </p:nvPr>
        </p:nvGraphicFramePr>
        <p:xfrm>
          <a:off x="327818" y="6070252"/>
          <a:ext cx="3617913" cy="63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2" name="Equation" r:id="rId26" imgW="3035160" imgH="533160" progId="Equation.DSMT4">
                  <p:embed/>
                </p:oleObj>
              </mc:Choice>
              <mc:Fallback>
                <p:oleObj name="Equation" r:id="rId26" imgW="303516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27818" y="6070252"/>
                        <a:ext cx="3617913" cy="635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201"/>
              </p:ext>
            </p:extLst>
          </p:nvPr>
        </p:nvGraphicFramePr>
        <p:xfrm>
          <a:off x="6232525" y="6108567"/>
          <a:ext cx="11652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3" name="Equation" r:id="rId28" imgW="977760" imgH="469800" progId="Equation.DSMT4">
                  <p:embed/>
                </p:oleObj>
              </mc:Choice>
              <mc:Fallback>
                <p:oleObj name="Equation" r:id="rId28" imgW="977760" imgH="4698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232525" y="6108567"/>
                        <a:ext cx="11652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8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17" grpId="0" animBg="1"/>
      <p:bldP spid="19" grpId="0" animBg="1"/>
      <p:bldP spid="23" grpId="0" animBg="1"/>
      <p:bldP spid="25" grpId="0" animBg="1"/>
      <p:bldP spid="16" grpId="0"/>
      <p:bldP spid="33" grpId="0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Per-phase equivalent circuit for Y-Y or </a:t>
            </a:r>
            <a:r>
              <a:rPr lang="el-GR" sz="3600" dirty="0" smtClean="0"/>
              <a:t>Δ</a:t>
            </a:r>
            <a:r>
              <a:rPr lang="en-US" sz="3600" dirty="0" smtClean="0"/>
              <a:t>-</a:t>
            </a:r>
            <a:r>
              <a:rPr lang="el-GR" sz="3600" dirty="0" smtClean="0"/>
              <a:t>Δ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285" y="585046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analyzing balanced 3-phase </a:t>
            </a:r>
            <a:r>
              <a:rPr lang="en-US" sz="2400" dirty="0" err="1" smtClean="0"/>
              <a:t>ccts</a:t>
            </a:r>
            <a:r>
              <a:rPr lang="en-US" sz="2400" dirty="0" smtClean="0"/>
              <a:t> with </a:t>
            </a:r>
            <a:r>
              <a:rPr lang="en-US" sz="2400" dirty="0" err="1" smtClean="0"/>
              <a:t>xfmrs</a:t>
            </a:r>
            <a:r>
              <a:rPr lang="en-US" sz="2400" dirty="0" smtClean="0"/>
              <a:t>, you must obtain the per-phase equivalent </a:t>
            </a:r>
            <a:r>
              <a:rPr lang="en-US" sz="2400" dirty="0" err="1" smtClean="0"/>
              <a:t>cct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xfmr</a:t>
            </a:r>
            <a:r>
              <a:rPr lang="en-US" sz="2400" dirty="0" smtClean="0"/>
              <a:t>. The effective turns ratio of this per-phase equivalent </a:t>
            </a:r>
            <a:r>
              <a:rPr lang="en-US" sz="2400" dirty="0" err="1" smtClean="0"/>
              <a:t>xfmr</a:t>
            </a:r>
            <a:r>
              <a:rPr lang="en-US" sz="2400" dirty="0" smtClean="0"/>
              <a:t> </a:t>
            </a:r>
            <a:r>
              <a:rPr lang="en-US" sz="2400" dirty="0" err="1" smtClean="0"/>
              <a:t>cct</a:t>
            </a:r>
            <a:r>
              <a:rPr lang="en-US" sz="2400" dirty="0" smtClean="0"/>
              <a:t> will be the ratio of the phase-to-phase voltages for the </a:t>
            </a:r>
            <a:r>
              <a:rPr lang="en-US" sz="2400" i="1" u="sng" dirty="0" smtClean="0"/>
              <a:t>equivalent</a:t>
            </a:r>
            <a:r>
              <a:rPr lang="en-US" sz="2400" dirty="0" smtClean="0"/>
              <a:t> Y-Y connected transformer, which will be the same as the ratio of the line-to-line voltages of the actual Y-Y connected transformer.</a:t>
            </a:r>
            <a:endParaRPr lang="en-US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8100" y="28717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actual connection is Y-Y, then the effective turns ratio is [N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eff</a:t>
            </a:r>
            <a:r>
              <a:rPr lang="en-US" dirty="0" smtClean="0"/>
              <a:t>=N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of the windings (easy!).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4749883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actual connection is </a:t>
            </a:r>
            <a:r>
              <a:rPr lang="el-GR" dirty="0" smtClean="0"/>
              <a:t>Δ</a:t>
            </a:r>
            <a:r>
              <a:rPr lang="en-US" dirty="0" smtClean="0"/>
              <a:t>-</a:t>
            </a:r>
            <a:r>
              <a:rPr lang="el-GR" dirty="0" smtClean="0"/>
              <a:t>Δ</a:t>
            </a:r>
            <a:r>
              <a:rPr lang="en-US" dirty="0" smtClean="0"/>
              <a:t>, then the effective turns ratio is </a:t>
            </a:r>
            <a:r>
              <a:rPr lang="en-US" dirty="0"/>
              <a:t>[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eff</a:t>
            </a:r>
            <a:r>
              <a:rPr lang="en-US" dirty="0" smtClean="0"/>
              <a:t>=N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of the windings (easy!).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21351"/>
              </p:ext>
            </p:extLst>
          </p:nvPr>
        </p:nvGraphicFramePr>
        <p:xfrm>
          <a:off x="1143000" y="3429000"/>
          <a:ext cx="4111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4" name="Equation" r:id="rId4" imgW="2869920" imgH="533160" progId="Equation.DSMT4">
                  <p:embed/>
                </p:oleObj>
              </mc:Choice>
              <mc:Fallback>
                <p:oleObj name="Equation" r:id="rId4" imgW="286992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9000"/>
                        <a:ext cx="4111625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27571"/>
              </p:ext>
            </p:extLst>
          </p:nvPr>
        </p:nvGraphicFramePr>
        <p:xfrm>
          <a:off x="1143000" y="4246696"/>
          <a:ext cx="11652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5" name="Equation" r:id="rId6" imgW="977760" imgH="469800" progId="Equation.DSMT4">
                  <p:embed/>
                </p:oleObj>
              </mc:Choice>
              <mc:Fallback>
                <p:oleObj name="Equation" r:id="rId6" imgW="977760" imgH="4698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4246696"/>
                        <a:ext cx="11652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95185"/>
              </p:ext>
            </p:extLst>
          </p:nvPr>
        </p:nvGraphicFramePr>
        <p:xfrm>
          <a:off x="990600" y="5369206"/>
          <a:ext cx="1527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6" name="Equation" r:id="rId8" imgW="1066680" imgH="469800" progId="Equation.DSMT4">
                  <p:embed/>
                </p:oleObj>
              </mc:Choice>
              <mc:Fallback>
                <p:oleObj name="Equation" r:id="rId8" imgW="1066680" imgH="469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5369206"/>
                        <a:ext cx="152717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92336"/>
              </p:ext>
            </p:extLst>
          </p:nvPr>
        </p:nvGraphicFramePr>
        <p:xfrm>
          <a:off x="954087" y="6015537"/>
          <a:ext cx="3617913" cy="63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7" name="Equation" r:id="rId10" imgW="3035160" imgH="533160" progId="Equation.DSMT4">
                  <p:embed/>
                </p:oleObj>
              </mc:Choice>
              <mc:Fallback>
                <p:oleObj name="Equation" r:id="rId10" imgW="3035160" imgH="5331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4087" y="6015537"/>
                        <a:ext cx="3617913" cy="635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5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67475"/>
            <a:ext cx="685800" cy="390525"/>
          </a:xfrm>
        </p:spPr>
        <p:txBody>
          <a:bodyPr/>
          <a:lstStyle/>
          <a:p>
            <a:pPr>
              <a:defRPr/>
            </a:pPr>
            <a:fld id="{D88D9072-66C8-4C0C-8C75-8D59304067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2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Per-phase equivalent circuit for Y-Y or </a:t>
            </a:r>
            <a:r>
              <a:rPr lang="el-GR" sz="3600" dirty="0" smtClean="0"/>
              <a:t>Δ</a:t>
            </a:r>
            <a:r>
              <a:rPr lang="en-US" sz="3600" dirty="0" smtClean="0"/>
              <a:t>-</a:t>
            </a:r>
            <a:r>
              <a:rPr lang="el-GR" sz="3600" dirty="0" smtClean="0"/>
              <a:t>Δ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200" y="533400"/>
            <a:ext cx="90678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“exact” equivalent circuit parameters of a 150-kVA, 2400volt/240volt single-phase transformer are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=0.2Ω,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=2mΩ,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=0.45Ω,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=4.5mΩ,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=10kΩ, and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=1.55kΩ.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given referred to the primary side; R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X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given referred to the secondary side. A company purchases three of these single-phase transformers and connects them in a Y-Y configuration to a three-phase Y-connected load Z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Draw per-phase “exact” equivalent of the circuit (transformer and load) with all elements, except the load, referred to primary side.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Label all impedance elements on the diagram with their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ohmic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value (use letters and numerical value).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Identify on the diagram the turns ratio (N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/N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be used in the per-phase circuit (identify numerical value).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 pts) Label the secondary current referred to the primary, 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7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(do not need numerical value, just location &amp; directionality).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(5 pts) Label the voltage across the secondary winding, referred to the primary, </a:t>
            </a:r>
            <a:r>
              <a:rPr lang="en-US" sz="1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7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(do not need numerical value, just location &amp;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directionality). </a:t>
            </a:r>
            <a:endParaRPr lang="en-US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Would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effective turns ratio to be used in the per-phase circuit change from that identified in (c) if: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	the transformers were connected Δ- Δ?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ii.	the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transformers were connected Y-Δ? 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iii.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the transformers were connected Δ-Y? 	</a:t>
            </a:r>
            <a:endParaRPr lang="en-US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TI-Operations-27Jan12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sz="29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Completed Project Template</Template>
  <TotalTime>43966</TotalTime>
  <Words>1543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1_OTI-Operations-27Jan12</vt:lpstr>
      <vt:lpstr>MathType 6.0 Equation</vt:lpstr>
      <vt:lpstr>Microsoft Word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 #: Project Name</dc:title>
  <dc:creator>SAB8246</dc:creator>
  <cp:lastModifiedBy>McCalley, James D [E CPE]</cp:lastModifiedBy>
  <cp:revision>620</cp:revision>
  <cp:lastPrinted>2015-11-16T19:24:36Z</cp:lastPrinted>
  <dcterms:created xsi:type="dcterms:W3CDTF">2011-10-14T23:51:58Z</dcterms:created>
  <dcterms:modified xsi:type="dcterms:W3CDTF">2019-02-27T15:38:36Z</dcterms:modified>
</cp:coreProperties>
</file>