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1"/>
  </p:sldMasterIdLst>
  <p:notesMasterIdLst>
    <p:notesMasterId r:id="rId108"/>
  </p:notesMasterIdLst>
  <p:handoutMasterIdLst>
    <p:handoutMasterId r:id="rId109"/>
  </p:handoutMasterIdLst>
  <p:sldIdLst>
    <p:sldId id="311" r:id="rId2"/>
    <p:sldId id="322" r:id="rId3"/>
    <p:sldId id="324" r:id="rId4"/>
    <p:sldId id="325" r:id="rId5"/>
    <p:sldId id="326" r:id="rId6"/>
    <p:sldId id="327" r:id="rId7"/>
    <p:sldId id="328" r:id="rId8"/>
    <p:sldId id="329" r:id="rId9"/>
    <p:sldId id="330" r:id="rId10"/>
    <p:sldId id="331" r:id="rId11"/>
    <p:sldId id="332" r:id="rId12"/>
    <p:sldId id="335" r:id="rId13"/>
    <p:sldId id="333" r:id="rId14"/>
    <p:sldId id="323"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53" r:id="rId33"/>
    <p:sldId id="354" r:id="rId34"/>
    <p:sldId id="355" r:id="rId35"/>
    <p:sldId id="357" r:id="rId36"/>
    <p:sldId id="358" r:id="rId37"/>
    <p:sldId id="359" r:id="rId38"/>
    <p:sldId id="360" r:id="rId39"/>
    <p:sldId id="361" r:id="rId40"/>
    <p:sldId id="362" r:id="rId41"/>
    <p:sldId id="363" r:id="rId42"/>
    <p:sldId id="364" r:id="rId43"/>
    <p:sldId id="365" r:id="rId44"/>
    <p:sldId id="366" r:id="rId45"/>
    <p:sldId id="367" r:id="rId46"/>
    <p:sldId id="368" r:id="rId47"/>
    <p:sldId id="369" r:id="rId48"/>
    <p:sldId id="370" r:id="rId49"/>
    <p:sldId id="371" r:id="rId50"/>
    <p:sldId id="372" r:id="rId51"/>
    <p:sldId id="373" r:id="rId52"/>
    <p:sldId id="374" r:id="rId53"/>
    <p:sldId id="375" r:id="rId54"/>
    <p:sldId id="376" r:id="rId55"/>
    <p:sldId id="377" r:id="rId56"/>
    <p:sldId id="378" r:id="rId57"/>
    <p:sldId id="379" r:id="rId58"/>
    <p:sldId id="380" r:id="rId59"/>
    <p:sldId id="382" r:id="rId60"/>
    <p:sldId id="381" r:id="rId61"/>
    <p:sldId id="383" r:id="rId62"/>
    <p:sldId id="384" r:id="rId63"/>
    <p:sldId id="385" r:id="rId64"/>
    <p:sldId id="386" r:id="rId65"/>
    <p:sldId id="388" r:id="rId66"/>
    <p:sldId id="387" r:id="rId67"/>
    <p:sldId id="389" r:id="rId68"/>
    <p:sldId id="390" r:id="rId69"/>
    <p:sldId id="391" r:id="rId70"/>
    <p:sldId id="392" r:id="rId71"/>
    <p:sldId id="395" r:id="rId72"/>
    <p:sldId id="393" r:id="rId73"/>
    <p:sldId id="396" r:id="rId74"/>
    <p:sldId id="394" r:id="rId75"/>
    <p:sldId id="397" r:id="rId76"/>
    <p:sldId id="398" r:id="rId77"/>
    <p:sldId id="399" r:id="rId78"/>
    <p:sldId id="400" r:id="rId79"/>
    <p:sldId id="401" r:id="rId80"/>
    <p:sldId id="402" r:id="rId81"/>
    <p:sldId id="403" r:id="rId82"/>
    <p:sldId id="404" r:id="rId83"/>
    <p:sldId id="405" r:id="rId84"/>
    <p:sldId id="406" r:id="rId85"/>
    <p:sldId id="407" r:id="rId86"/>
    <p:sldId id="408" r:id="rId87"/>
    <p:sldId id="409" r:id="rId88"/>
    <p:sldId id="410" r:id="rId89"/>
    <p:sldId id="411" r:id="rId90"/>
    <p:sldId id="412" r:id="rId91"/>
    <p:sldId id="413" r:id="rId92"/>
    <p:sldId id="414" r:id="rId93"/>
    <p:sldId id="415" r:id="rId94"/>
    <p:sldId id="416" r:id="rId95"/>
    <p:sldId id="417" r:id="rId96"/>
    <p:sldId id="418" r:id="rId97"/>
    <p:sldId id="419" r:id="rId98"/>
    <p:sldId id="420" r:id="rId99"/>
    <p:sldId id="421" r:id="rId100"/>
    <p:sldId id="422" r:id="rId101"/>
    <p:sldId id="423" r:id="rId102"/>
    <p:sldId id="424" r:id="rId103"/>
    <p:sldId id="425" r:id="rId104"/>
    <p:sldId id="426" r:id="rId105"/>
    <p:sldId id="427" r:id="rId106"/>
    <p:sldId id="428" r:id="rId10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ngyu Xu" initials="QX" lastIdx="1" clrIdx="0"/>
  <p:cmAuthor id="2" name="Qingyu Xu" initials="QX [2]" lastIdx="1" clrIdx="1"/>
  <p:cmAuthor id="3" name="Qingyu Xu" initials="QX [3]"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175" autoAdjust="0"/>
    <p:restoredTop sz="93051" autoAdjust="0"/>
  </p:normalViewPr>
  <p:slideViewPr>
    <p:cSldViewPr>
      <p:cViewPr varScale="1">
        <p:scale>
          <a:sx n="64" d="100"/>
          <a:sy n="64" d="100"/>
        </p:scale>
        <p:origin x="1088" y="-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71440"/>
    </p:cViewPr>
  </p:sorterViewPr>
  <p:notesViewPr>
    <p:cSldViewPr>
      <p:cViewPr varScale="1">
        <p:scale>
          <a:sx n="70" d="100"/>
          <a:sy n="70" d="100"/>
        </p:scale>
        <p:origin x="-301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7.wmf"/><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3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5" Type="http://schemas.openxmlformats.org/officeDocument/2006/relationships/image" Target="../media/image54.wmf"/><Relationship Id="rId4" Type="http://schemas.openxmlformats.org/officeDocument/2006/relationships/image" Target="../media/image5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51.wmf"/><Relationship Id="rId4" Type="http://schemas.openxmlformats.org/officeDocument/2006/relationships/image" Target="../media/image5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39.wmf"/><Relationship Id="rId5" Type="http://schemas.openxmlformats.org/officeDocument/2006/relationships/image" Target="../media/image63.wmf"/><Relationship Id="rId4"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5.wmf"/><Relationship Id="rId4"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1.wmf"/><Relationship Id="rId4" Type="http://schemas.openxmlformats.org/officeDocument/2006/relationships/image" Target="../media/image75.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1.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6" Type="http://schemas.openxmlformats.org/officeDocument/2006/relationships/image" Target="../media/image90.wmf"/><Relationship Id="rId5" Type="http://schemas.openxmlformats.org/officeDocument/2006/relationships/image" Target="../media/image89.wmf"/><Relationship Id="rId4" Type="http://schemas.openxmlformats.org/officeDocument/2006/relationships/image" Target="../media/image88.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0.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4.wmf"/><Relationship Id="rId1" Type="http://schemas.openxmlformats.org/officeDocument/2006/relationships/image" Target="../media/image93.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image" Target="../media/image94.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2.wmf"/><Relationship Id="rId1" Type="http://schemas.openxmlformats.org/officeDocument/2006/relationships/image" Target="../media/image93.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7.wmf"/><Relationship Id="rId1" Type="http://schemas.openxmlformats.org/officeDocument/2006/relationships/image" Target="../media/image93.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97.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 Id="rId5" Type="http://schemas.openxmlformats.org/officeDocument/2006/relationships/image" Target="../media/image114.wmf"/><Relationship Id="rId4" Type="http://schemas.openxmlformats.org/officeDocument/2006/relationships/image" Target="../media/image113.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image" Target="../media/image113.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image" Target="../media/image113.wmf"/></Relationships>
</file>

<file path=ppt/drawings/_rels/vmlDrawing53.v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image" Target="../media/image116.wmf"/><Relationship Id="rId7" Type="http://schemas.openxmlformats.org/officeDocument/2006/relationships/image" Target="../media/image120.wmf"/><Relationship Id="rId2" Type="http://schemas.openxmlformats.org/officeDocument/2006/relationships/image" Target="../media/image114.wmf"/><Relationship Id="rId1" Type="http://schemas.openxmlformats.org/officeDocument/2006/relationships/image" Target="../media/image113.wmf"/><Relationship Id="rId6" Type="http://schemas.openxmlformats.org/officeDocument/2006/relationships/image" Target="../media/image119.wmf"/><Relationship Id="rId5" Type="http://schemas.openxmlformats.org/officeDocument/2006/relationships/image" Target="../media/image118.wmf"/><Relationship Id="rId4" Type="http://schemas.openxmlformats.org/officeDocument/2006/relationships/image" Target="../media/image117.wmf"/><Relationship Id="rId9" Type="http://schemas.openxmlformats.org/officeDocument/2006/relationships/image" Target="../media/image122.wmf"/></Relationships>
</file>

<file path=ppt/drawings/_rels/vmlDrawing54.v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image" Target="../media/image116.wmf"/><Relationship Id="rId7" Type="http://schemas.openxmlformats.org/officeDocument/2006/relationships/image" Target="../media/image126.wmf"/><Relationship Id="rId2" Type="http://schemas.openxmlformats.org/officeDocument/2006/relationships/image" Target="../media/image114.wmf"/><Relationship Id="rId1" Type="http://schemas.openxmlformats.org/officeDocument/2006/relationships/image" Target="../media/image113.wmf"/><Relationship Id="rId6" Type="http://schemas.openxmlformats.org/officeDocument/2006/relationships/image" Target="../media/image125.wmf"/><Relationship Id="rId5" Type="http://schemas.openxmlformats.org/officeDocument/2006/relationships/image" Target="../media/image124.wmf"/><Relationship Id="rId4" Type="http://schemas.openxmlformats.org/officeDocument/2006/relationships/image" Target="../media/image123.wmf"/></Relationships>
</file>

<file path=ppt/drawings/_rels/vmlDrawing55.v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image" Target="../media/image128.wmf"/><Relationship Id="rId7" Type="http://schemas.openxmlformats.org/officeDocument/2006/relationships/image" Target="../media/image132.wmf"/><Relationship Id="rId2" Type="http://schemas.openxmlformats.org/officeDocument/2006/relationships/image" Target="../media/image114.wmf"/><Relationship Id="rId1" Type="http://schemas.openxmlformats.org/officeDocument/2006/relationships/image" Target="../media/image113.wmf"/><Relationship Id="rId6" Type="http://schemas.openxmlformats.org/officeDocument/2006/relationships/image" Target="../media/image131.wmf"/><Relationship Id="rId5" Type="http://schemas.openxmlformats.org/officeDocument/2006/relationships/image" Target="../media/image130.wmf"/><Relationship Id="rId4" Type="http://schemas.openxmlformats.org/officeDocument/2006/relationships/image" Target="../media/image129.wmf"/></Relationships>
</file>

<file path=ppt/drawings/_rels/vmlDrawing56.v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image" Target="../media/image128.wmf"/><Relationship Id="rId7" Type="http://schemas.openxmlformats.org/officeDocument/2006/relationships/image" Target="../media/image133.wmf"/><Relationship Id="rId12" Type="http://schemas.openxmlformats.org/officeDocument/2006/relationships/image" Target="../media/image139.wmf"/><Relationship Id="rId2" Type="http://schemas.openxmlformats.org/officeDocument/2006/relationships/image" Target="../media/image114.wmf"/><Relationship Id="rId1" Type="http://schemas.openxmlformats.org/officeDocument/2006/relationships/image" Target="../media/image113.wmf"/><Relationship Id="rId6" Type="http://schemas.openxmlformats.org/officeDocument/2006/relationships/image" Target="../media/image134.wmf"/><Relationship Id="rId11" Type="http://schemas.openxmlformats.org/officeDocument/2006/relationships/image" Target="../media/image138.wmf"/><Relationship Id="rId5" Type="http://schemas.openxmlformats.org/officeDocument/2006/relationships/image" Target="../media/image132.wmf"/><Relationship Id="rId10" Type="http://schemas.openxmlformats.org/officeDocument/2006/relationships/image" Target="../media/image137.wmf"/><Relationship Id="rId4" Type="http://schemas.openxmlformats.org/officeDocument/2006/relationships/image" Target="../media/image129.wmf"/><Relationship Id="rId9" Type="http://schemas.openxmlformats.org/officeDocument/2006/relationships/image" Target="../media/image136.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image" Target="../media/image114.wmf"/><Relationship Id="rId1" Type="http://schemas.openxmlformats.org/officeDocument/2006/relationships/image" Target="../media/image113.wmf"/><Relationship Id="rId4" Type="http://schemas.openxmlformats.org/officeDocument/2006/relationships/image" Target="../media/image141.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image" Target="../media/image143.wmf"/><Relationship Id="rId1" Type="http://schemas.openxmlformats.org/officeDocument/2006/relationships/image" Target="../media/image142.wmf"/><Relationship Id="rId6" Type="http://schemas.openxmlformats.org/officeDocument/2006/relationships/image" Target="../media/image147.wmf"/><Relationship Id="rId5" Type="http://schemas.openxmlformats.org/officeDocument/2006/relationships/image" Target="../media/image146.wmf"/><Relationship Id="rId4" Type="http://schemas.openxmlformats.org/officeDocument/2006/relationships/image" Target="../media/image145.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image" Target="../media/image149.wmf"/><Relationship Id="rId1" Type="http://schemas.openxmlformats.org/officeDocument/2006/relationships/image" Target="../media/image14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15.wmf"/><Relationship Id="rId5" Type="http://schemas.openxmlformats.org/officeDocument/2006/relationships/image" Target="../media/image33.wmf"/><Relationship Id="rId4" Type="http://schemas.openxmlformats.org/officeDocument/2006/relationships/image" Target="../media/image32.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image" Target="../media/image139.wmf"/><Relationship Id="rId1" Type="http://schemas.openxmlformats.org/officeDocument/2006/relationships/image" Target="../media/image137.wmf"/><Relationship Id="rId4" Type="http://schemas.openxmlformats.org/officeDocument/2006/relationships/image" Target="../media/image152.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image" Target="../media/image149.wmf"/><Relationship Id="rId1" Type="http://schemas.openxmlformats.org/officeDocument/2006/relationships/image" Target="../media/image148.wmf"/><Relationship Id="rId4" Type="http://schemas.openxmlformats.org/officeDocument/2006/relationships/image" Target="../media/image153.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image" Target="../media/image149.wmf"/><Relationship Id="rId1" Type="http://schemas.openxmlformats.org/officeDocument/2006/relationships/image" Target="../media/image148.wmf"/><Relationship Id="rId4" Type="http://schemas.openxmlformats.org/officeDocument/2006/relationships/image" Target="../media/image153.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image" Target="../media/image155.wmf"/><Relationship Id="rId1" Type="http://schemas.openxmlformats.org/officeDocument/2006/relationships/image" Target="../media/image154.wmf"/><Relationship Id="rId4" Type="http://schemas.openxmlformats.org/officeDocument/2006/relationships/image" Target="../media/image157.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54.w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54.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image" Target="../media/image159.wmf"/><Relationship Id="rId1" Type="http://schemas.openxmlformats.org/officeDocument/2006/relationships/image" Target="../media/image158.wmf"/><Relationship Id="rId6" Type="http://schemas.openxmlformats.org/officeDocument/2006/relationships/image" Target="../media/image163.wmf"/><Relationship Id="rId5" Type="http://schemas.openxmlformats.org/officeDocument/2006/relationships/image" Target="../media/image162.wmf"/><Relationship Id="rId4" Type="http://schemas.openxmlformats.org/officeDocument/2006/relationships/image" Target="../media/image161.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64.w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66.w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6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169.wmf"/><Relationship Id="rId2" Type="http://schemas.openxmlformats.org/officeDocument/2006/relationships/image" Target="../media/image168.wmf"/><Relationship Id="rId1" Type="http://schemas.openxmlformats.org/officeDocument/2006/relationships/image" Target="../media/image166.wmf"/><Relationship Id="rId4" Type="http://schemas.openxmlformats.org/officeDocument/2006/relationships/image" Target="../media/image170.wmf"/></Relationships>
</file>

<file path=ppt/drawings/_rels/vmlDrawing71.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image" Target="../media/image171.wmf"/></Relationships>
</file>

<file path=ppt/drawings/_rels/vmlDrawing72.vml.rels><?xml version="1.0" encoding="UTF-8" standalone="yes"?>
<Relationships xmlns="http://schemas.openxmlformats.org/package/2006/relationships"><Relationship Id="rId2" Type="http://schemas.openxmlformats.org/officeDocument/2006/relationships/image" Target="../media/image175.wmf"/><Relationship Id="rId1" Type="http://schemas.openxmlformats.org/officeDocument/2006/relationships/image" Target="../media/image174.wmf"/></Relationships>
</file>

<file path=ppt/drawings/_rels/vmlDrawing73.vml.rels><?xml version="1.0" encoding="UTF-8" standalone="yes"?>
<Relationships xmlns="http://schemas.openxmlformats.org/package/2006/relationships"><Relationship Id="rId2" Type="http://schemas.openxmlformats.org/officeDocument/2006/relationships/image" Target="../media/image177.wmf"/><Relationship Id="rId1" Type="http://schemas.openxmlformats.org/officeDocument/2006/relationships/image" Target="../media/image176.wmf"/></Relationships>
</file>

<file path=ppt/drawings/_rels/vmlDrawing74.vml.rels><?xml version="1.0" encoding="UTF-8" standalone="yes"?>
<Relationships xmlns="http://schemas.openxmlformats.org/package/2006/relationships"><Relationship Id="rId3" Type="http://schemas.openxmlformats.org/officeDocument/2006/relationships/image" Target="../media/image179.wmf"/><Relationship Id="rId2" Type="http://schemas.openxmlformats.org/officeDocument/2006/relationships/image" Target="../media/image178.wmf"/><Relationship Id="rId1" Type="http://schemas.openxmlformats.org/officeDocument/2006/relationships/image" Target="../media/image176.w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80.w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81.wmf"/></Relationships>
</file>

<file path=ppt/drawings/_rels/vmlDrawing77.vml.rels><?xml version="1.0" encoding="UTF-8" standalone="yes"?>
<Relationships xmlns="http://schemas.openxmlformats.org/package/2006/relationships"><Relationship Id="rId3" Type="http://schemas.openxmlformats.org/officeDocument/2006/relationships/image" Target="../media/image184.wmf"/><Relationship Id="rId2" Type="http://schemas.openxmlformats.org/officeDocument/2006/relationships/image" Target="../media/image183.wmf"/><Relationship Id="rId1" Type="http://schemas.openxmlformats.org/officeDocument/2006/relationships/image" Target="../media/image182.wmf"/><Relationship Id="rId4" Type="http://schemas.openxmlformats.org/officeDocument/2006/relationships/image" Target="../media/image185.wmf"/></Relationships>
</file>

<file path=ppt/drawings/_rels/vmlDrawing78.vml.rels><?xml version="1.0" encoding="UTF-8" standalone="yes"?>
<Relationships xmlns="http://schemas.openxmlformats.org/package/2006/relationships"><Relationship Id="rId2" Type="http://schemas.openxmlformats.org/officeDocument/2006/relationships/image" Target="../media/image187.wmf"/><Relationship Id="rId1" Type="http://schemas.openxmlformats.org/officeDocument/2006/relationships/image" Target="../media/image186.wmf"/></Relationships>
</file>

<file path=ppt/drawings/_rels/vmlDrawing79.vml.rels><?xml version="1.0" encoding="UTF-8" standalone="yes"?>
<Relationships xmlns="http://schemas.openxmlformats.org/package/2006/relationships"><Relationship Id="rId2" Type="http://schemas.openxmlformats.org/officeDocument/2006/relationships/image" Target="../media/image186.wmf"/><Relationship Id="rId1" Type="http://schemas.openxmlformats.org/officeDocument/2006/relationships/image" Target="../media/image18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80.vml.rels><?xml version="1.0" encoding="UTF-8" standalone="yes"?>
<Relationships xmlns="http://schemas.openxmlformats.org/package/2006/relationships"><Relationship Id="rId3" Type="http://schemas.openxmlformats.org/officeDocument/2006/relationships/image" Target="../media/image188.wmf"/><Relationship Id="rId2" Type="http://schemas.openxmlformats.org/officeDocument/2006/relationships/image" Target="../media/image186.wmf"/><Relationship Id="rId1" Type="http://schemas.openxmlformats.org/officeDocument/2006/relationships/image" Target="../media/image187.wmf"/></Relationships>
</file>

<file path=ppt/drawings/_rels/vmlDrawing81.vml.rels><?xml version="1.0" encoding="UTF-8" standalone="yes"?>
<Relationships xmlns="http://schemas.openxmlformats.org/package/2006/relationships"><Relationship Id="rId3" Type="http://schemas.openxmlformats.org/officeDocument/2006/relationships/image" Target="../media/image189.wmf"/><Relationship Id="rId2" Type="http://schemas.openxmlformats.org/officeDocument/2006/relationships/image" Target="../media/image186.wmf"/><Relationship Id="rId1" Type="http://schemas.openxmlformats.org/officeDocument/2006/relationships/image" Target="../media/image187.wmf"/></Relationships>
</file>

<file path=ppt/drawings/_rels/vmlDrawing82.vml.rels><?xml version="1.0" encoding="UTF-8" standalone="yes"?>
<Relationships xmlns="http://schemas.openxmlformats.org/package/2006/relationships"><Relationship Id="rId2" Type="http://schemas.openxmlformats.org/officeDocument/2006/relationships/image" Target="../media/image189.wmf"/><Relationship Id="rId1" Type="http://schemas.openxmlformats.org/officeDocument/2006/relationships/image" Target="../media/image187.wmf"/></Relationships>
</file>

<file path=ppt/drawings/_rels/vmlDrawing83.vml.rels><?xml version="1.0" encoding="UTF-8" standalone="yes"?>
<Relationships xmlns="http://schemas.openxmlformats.org/package/2006/relationships"><Relationship Id="rId3" Type="http://schemas.openxmlformats.org/officeDocument/2006/relationships/image" Target="../media/image191.wmf"/><Relationship Id="rId2" Type="http://schemas.openxmlformats.org/officeDocument/2006/relationships/image" Target="../media/image190.wmf"/><Relationship Id="rId1" Type="http://schemas.openxmlformats.org/officeDocument/2006/relationships/image" Target="../media/image18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8896BF9-F23D-4719-BCD4-A2DEC9204D3D}" type="datetimeFigureOut">
              <a:rPr lang="en-US" smtClean="0"/>
              <a:t>2/22/2019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5621D2C-BF77-4010-BE49-5DEBAFAB569E}" type="slidenum">
              <a:rPr lang="en-US" smtClean="0"/>
              <a:t>‹#›</a:t>
            </a:fld>
            <a:endParaRPr lang="en-US"/>
          </a:p>
        </p:txBody>
      </p:sp>
    </p:spTree>
    <p:extLst>
      <p:ext uri="{BB962C8B-B14F-4D97-AF65-F5344CB8AC3E}">
        <p14:creationId xmlns:p14="http://schemas.microsoft.com/office/powerpoint/2010/main" val="38703061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1126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EF1A07A2-9282-4F72-A061-2D8975FFB858}" type="slidenum">
              <a:rPr lang="en-US"/>
              <a:pPr>
                <a:defRPr/>
              </a:pPr>
              <a:t>‹#›</a:t>
            </a:fld>
            <a:endParaRPr lang="en-US"/>
          </a:p>
        </p:txBody>
      </p:sp>
    </p:spTree>
    <p:extLst>
      <p:ext uri="{BB962C8B-B14F-4D97-AF65-F5344CB8AC3E}">
        <p14:creationId xmlns:p14="http://schemas.microsoft.com/office/powerpoint/2010/main" val="335816702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1</a:t>
            </a:fld>
            <a:endParaRPr lang="en-US"/>
          </a:p>
        </p:txBody>
      </p:sp>
    </p:spTree>
    <p:extLst>
      <p:ext uri="{BB962C8B-B14F-4D97-AF65-F5344CB8AC3E}">
        <p14:creationId xmlns:p14="http://schemas.microsoft.com/office/powerpoint/2010/main" val="3828593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10</a:t>
            </a:fld>
            <a:endParaRPr lang="en-US"/>
          </a:p>
        </p:txBody>
      </p:sp>
    </p:spTree>
    <p:extLst>
      <p:ext uri="{BB962C8B-B14F-4D97-AF65-F5344CB8AC3E}">
        <p14:creationId xmlns:p14="http://schemas.microsoft.com/office/powerpoint/2010/main" val="186634453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100</a:t>
            </a:fld>
            <a:endParaRPr lang="en-US" dirty="0"/>
          </a:p>
        </p:txBody>
      </p:sp>
    </p:spTree>
    <p:extLst>
      <p:ext uri="{BB962C8B-B14F-4D97-AF65-F5344CB8AC3E}">
        <p14:creationId xmlns:p14="http://schemas.microsoft.com/office/powerpoint/2010/main" val="32710587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101</a:t>
            </a:fld>
            <a:endParaRPr lang="en-US" dirty="0"/>
          </a:p>
        </p:txBody>
      </p:sp>
    </p:spTree>
    <p:extLst>
      <p:ext uri="{BB962C8B-B14F-4D97-AF65-F5344CB8AC3E}">
        <p14:creationId xmlns:p14="http://schemas.microsoft.com/office/powerpoint/2010/main" val="57268102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102</a:t>
            </a:fld>
            <a:endParaRPr lang="en-US" dirty="0"/>
          </a:p>
        </p:txBody>
      </p:sp>
    </p:spTree>
    <p:extLst>
      <p:ext uri="{BB962C8B-B14F-4D97-AF65-F5344CB8AC3E}">
        <p14:creationId xmlns:p14="http://schemas.microsoft.com/office/powerpoint/2010/main" val="34590516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103</a:t>
            </a:fld>
            <a:endParaRPr lang="en-US" dirty="0"/>
          </a:p>
        </p:txBody>
      </p:sp>
    </p:spTree>
    <p:extLst>
      <p:ext uri="{BB962C8B-B14F-4D97-AF65-F5344CB8AC3E}">
        <p14:creationId xmlns:p14="http://schemas.microsoft.com/office/powerpoint/2010/main" val="224333037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104</a:t>
            </a:fld>
            <a:endParaRPr lang="en-US" dirty="0"/>
          </a:p>
        </p:txBody>
      </p:sp>
    </p:spTree>
    <p:extLst>
      <p:ext uri="{BB962C8B-B14F-4D97-AF65-F5344CB8AC3E}">
        <p14:creationId xmlns:p14="http://schemas.microsoft.com/office/powerpoint/2010/main" val="177583662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105</a:t>
            </a:fld>
            <a:endParaRPr lang="en-US" dirty="0"/>
          </a:p>
        </p:txBody>
      </p:sp>
    </p:spTree>
    <p:extLst>
      <p:ext uri="{BB962C8B-B14F-4D97-AF65-F5344CB8AC3E}">
        <p14:creationId xmlns:p14="http://schemas.microsoft.com/office/powerpoint/2010/main" val="366110632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106</a:t>
            </a:fld>
            <a:endParaRPr lang="en-US" dirty="0"/>
          </a:p>
        </p:txBody>
      </p:sp>
    </p:spTree>
    <p:extLst>
      <p:ext uri="{BB962C8B-B14F-4D97-AF65-F5344CB8AC3E}">
        <p14:creationId xmlns:p14="http://schemas.microsoft.com/office/powerpoint/2010/main" val="1790564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11</a:t>
            </a:fld>
            <a:endParaRPr lang="en-US"/>
          </a:p>
        </p:txBody>
      </p:sp>
    </p:spTree>
    <p:extLst>
      <p:ext uri="{BB962C8B-B14F-4D97-AF65-F5344CB8AC3E}">
        <p14:creationId xmlns:p14="http://schemas.microsoft.com/office/powerpoint/2010/main" val="1224467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12</a:t>
            </a:fld>
            <a:endParaRPr lang="en-US"/>
          </a:p>
        </p:txBody>
      </p:sp>
    </p:spTree>
    <p:extLst>
      <p:ext uri="{BB962C8B-B14F-4D97-AF65-F5344CB8AC3E}">
        <p14:creationId xmlns:p14="http://schemas.microsoft.com/office/powerpoint/2010/main" val="644819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13</a:t>
            </a:fld>
            <a:endParaRPr lang="en-US"/>
          </a:p>
        </p:txBody>
      </p:sp>
    </p:spTree>
    <p:extLst>
      <p:ext uri="{BB962C8B-B14F-4D97-AF65-F5344CB8AC3E}">
        <p14:creationId xmlns:p14="http://schemas.microsoft.com/office/powerpoint/2010/main" val="3595553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14</a:t>
            </a:fld>
            <a:endParaRPr lang="en-US"/>
          </a:p>
        </p:txBody>
      </p:sp>
    </p:spTree>
    <p:extLst>
      <p:ext uri="{BB962C8B-B14F-4D97-AF65-F5344CB8AC3E}">
        <p14:creationId xmlns:p14="http://schemas.microsoft.com/office/powerpoint/2010/main" val="1025043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15</a:t>
            </a:fld>
            <a:endParaRPr lang="en-US"/>
          </a:p>
        </p:txBody>
      </p:sp>
    </p:spTree>
    <p:extLst>
      <p:ext uri="{BB962C8B-B14F-4D97-AF65-F5344CB8AC3E}">
        <p14:creationId xmlns:p14="http://schemas.microsoft.com/office/powerpoint/2010/main" val="2195625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16</a:t>
            </a:fld>
            <a:endParaRPr lang="en-US"/>
          </a:p>
        </p:txBody>
      </p:sp>
    </p:spTree>
    <p:extLst>
      <p:ext uri="{BB962C8B-B14F-4D97-AF65-F5344CB8AC3E}">
        <p14:creationId xmlns:p14="http://schemas.microsoft.com/office/powerpoint/2010/main" val="27381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17</a:t>
            </a:fld>
            <a:endParaRPr lang="en-US"/>
          </a:p>
        </p:txBody>
      </p:sp>
    </p:spTree>
    <p:extLst>
      <p:ext uri="{BB962C8B-B14F-4D97-AF65-F5344CB8AC3E}">
        <p14:creationId xmlns:p14="http://schemas.microsoft.com/office/powerpoint/2010/main" val="1349103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18</a:t>
            </a:fld>
            <a:endParaRPr lang="en-US"/>
          </a:p>
        </p:txBody>
      </p:sp>
    </p:spTree>
    <p:extLst>
      <p:ext uri="{BB962C8B-B14F-4D97-AF65-F5344CB8AC3E}">
        <p14:creationId xmlns:p14="http://schemas.microsoft.com/office/powerpoint/2010/main" val="3414841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19</a:t>
            </a:fld>
            <a:endParaRPr lang="en-US"/>
          </a:p>
        </p:txBody>
      </p:sp>
    </p:spTree>
    <p:extLst>
      <p:ext uri="{BB962C8B-B14F-4D97-AF65-F5344CB8AC3E}">
        <p14:creationId xmlns:p14="http://schemas.microsoft.com/office/powerpoint/2010/main" val="103133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2</a:t>
            </a:fld>
            <a:endParaRPr lang="en-US"/>
          </a:p>
        </p:txBody>
      </p:sp>
    </p:spTree>
    <p:extLst>
      <p:ext uri="{BB962C8B-B14F-4D97-AF65-F5344CB8AC3E}">
        <p14:creationId xmlns:p14="http://schemas.microsoft.com/office/powerpoint/2010/main" val="822030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20</a:t>
            </a:fld>
            <a:endParaRPr lang="en-US"/>
          </a:p>
        </p:txBody>
      </p:sp>
    </p:spTree>
    <p:extLst>
      <p:ext uri="{BB962C8B-B14F-4D97-AF65-F5344CB8AC3E}">
        <p14:creationId xmlns:p14="http://schemas.microsoft.com/office/powerpoint/2010/main" val="54086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21</a:t>
            </a:fld>
            <a:endParaRPr lang="en-US"/>
          </a:p>
        </p:txBody>
      </p:sp>
    </p:spTree>
    <p:extLst>
      <p:ext uri="{BB962C8B-B14F-4D97-AF65-F5344CB8AC3E}">
        <p14:creationId xmlns:p14="http://schemas.microsoft.com/office/powerpoint/2010/main" val="1219589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22</a:t>
            </a:fld>
            <a:endParaRPr lang="en-US"/>
          </a:p>
        </p:txBody>
      </p:sp>
    </p:spTree>
    <p:extLst>
      <p:ext uri="{BB962C8B-B14F-4D97-AF65-F5344CB8AC3E}">
        <p14:creationId xmlns:p14="http://schemas.microsoft.com/office/powerpoint/2010/main" val="1140656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23</a:t>
            </a:fld>
            <a:endParaRPr lang="en-US"/>
          </a:p>
        </p:txBody>
      </p:sp>
    </p:spTree>
    <p:extLst>
      <p:ext uri="{BB962C8B-B14F-4D97-AF65-F5344CB8AC3E}">
        <p14:creationId xmlns:p14="http://schemas.microsoft.com/office/powerpoint/2010/main" val="3341311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24</a:t>
            </a:fld>
            <a:endParaRPr lang="en-US"/>
          </a:p>
        </p:txBody>
      </p:sp>
    </p:spTree>
    <p:extLst>
      <p:ext uri="{BB962C8B-B14F-4D97-AF65-F5344CB8AC3E}">
        <p14:creationId xmlns:p14="http://schemas.microsoft.com/office/powerpoint/2010/main" val="3223432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25</a:t>
            </a:fld>
            <a:endParaRPr lang="en-US"/>
          </a:p>
        </p:txBody>
      </p:sp>
    </p:spTree>
    <p:extLst>
      <p:ext uri="{BB962C8B-B14F-4D97-AF65-F5344CB8AC3E}">
        <p14:creationId xmlns:p14="http://schemas.microsoft.com/office/powerpoint/2010/main" val="1016323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26</a:t>
            </a:fld>
            <a:endParaRPr lang="en-US"/>
          </a:p>
        </p:txBody>
      </p:sp>
    </p:spTree>
    <p:extLst>
      <p:ext uri="{BB962C8B-B14F-4D97-AF65-F5344CB8AC3E}">
        <p14:creationId xmlns:p14="http://schemas.microsoft.com/office/powerpoint/2010/main" val="2333321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27</a:t>
            </a:fld>
            <a:endParaRPr lang="en-US"/>
          </a:p>
        </p:txBody>
      </p:sp>
    </p:spTree>
    <p:extLst>
      <p:ext uri="{BB962C8B-B14F-4D97-AF65-F5344CB8AC3E}">
        <p14:creationId xmlns:p14="http://schemas.microsoft.com/office/powerpoint/2010/main" val="708592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28</a:t>
            </a:fld>
            <a:endParaRPr lang="en-US"/>
          </a:p>
        </p:txBody>
      </p:sp>
    </p:spTree>
    <p:extLst>
      <p:ext uri="{BB962C8B-B14F-4D97-AF65-F5344CB8AC3E}">
        <p14:creationId xmlns:p14="http://schemas.microsoft.com/office/powerpoint/2010/main" val="378160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29</a:t>
            </a:fld>
            <a:endParaRPr lang="en-US"/>
          </a:p>
        </p:txBody>
      </p:sp>
    </p:spTree>
    <p:extLst>
      <p:ext uri="{BB962C8B-B14F-4D97-AF65-F5344CB8AC3E}">
        <p14:creationId xmlns:p14="http://schemas.microsoft.com/office/powerpoint/2010/main" val="91808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3</a:t>
            </a:fld>
            <a:endParaRPr lang="en-US"/>
          </a:p>
        </p:txBody>
      </p:sp>
    </p:spTree>
    <p:extLst>
      <p:ext uri="{BB962C8B-B14F-4D97-AF65-F5344CB8AC3E}">
        <p14:creationId xmlns:p14="http://schemas.microsoft.com/office/powerpoint/2010/main" val="4099577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30</a:t>
            </a:fld>
            <a:endParaRPr lang="en-US"/>
          </a:p>
        </p:txBody>
      </p:sp>
    </p:spTree>
    <p:extLst>
      <p:ext uri="{BB962C8B-B14F-4D97-AF65-F5344CB8AC3E}">
        <p14:creationId xmlns:p14="http://schemas.microsoft.com/office/powerpoint/2010/main" val="485514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31</a:t>
            </a:fld>
            <a:endParaRPr lang="en-US"/>
          </a:p>
        </p:txBody>
      </p:sp>
    </p:spTree>
    <p:extLst>
      <p:ext uri="{BB962C8B-B14F-4D97-AF65-F5344CB8AC3E}">
        <p14:creationId xmlns:p14="http://schemas.microsoft.com/office/powerpoint/2010/main" val="2683119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32</a:t>
            </a:fld>
            <a:endParaRPr lang="en-US"/>
          </a:p>
        </p:txBody>
      </p:sp>
    </p:spTree>
    <p:extLst>
      <p:ext uri="{BB962C8B-B14F-4D97-AF65-F5344CB8AC3E}">
        <p14:creationId xmlns:p14="http://schemas.microsoft.com/office/powerpoint/2010/main" val="3199125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33</a:t>
            </a:fld>
            <a:endParaRPr lang="en-US"/>
          </a:p>
        </p:txBody>
      </p:sp>
    </p:spTree>
    <p:extLst>
      <p:ext uri="{BB962C8B-B14F-4D97-AF65-F5344CB8AC3E}">
        <p14:creationId xmlns:p14="http://schemas.microsoft.com/office/powerpoint/2010/main" val="1200717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34</a:t>
            </a:fld>
            <a:endParaRPr lang="en-US"/>
          </a:p>
        </p:txBody>
      </p:sp>
    </p:spTree>
    <p:extLst>
      <p:ext uri="{BB962C8B-B14F-4D97-AF65-F5344CB8AC3E}">
        <p14:creationId xmlns:p14="http://schemas.microsoft.com/office/powerpoint/2010/main" val="2690266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35</a:t>
            </a:fld>
            <a:endParaRPr lang="en-US"/>
          </a:p>
        </p:txBody>
      </p:sp>
    </p:spTree>
    <p:extLst>
      <p:ext uri="{BB962C8B-B14F-4D97-AF65-F5344CB8AC3E}">
        <p14:creationId xmlns:p14="http://schemas.microsoft.com/office/powerpoint/2010/main" val="22212624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36</a:t>
            </a:fld>
            <a:endParaRPr lang="en-US"/>
          </a:p>
        </p:txBody>
      </p:sp>
    </p:spTree>
    <p:extLst>
      <p:ext uri="{BB962C8B-B14F-4D97-AF65-F5344CB8AC3E}">
        <p14:creationId xmlns:p14="http://schemas.microsoft.com/office/powerpoint/2010/main" val="26769341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37</a:t>
            </a:fld>
            <a:endParaRPr lang="en-US"/>
          </a:p>
        </p:txBody>
      </p:sp>
    </p:spTree>
    <p:extLst>
      <p:ext uri="{BB962C8B-B14F-4D97-AF65-F5344CB8AC3E}">
        <p14:creationId xmlns:p14="http://schemas.microsoft.com/office/powerpoint/2010/main" val="17949812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38</a:t>
            </a:fld>
            <a:endParaRPr lang="en-US"/>
          </a:p>
        </p:txBody>
      </p:sp>
    </p:spTree>
    <p:extLst>
      <p:ext uri="{BB962C8B-B14F-4D97-AF65-F5344CB8AC3E}">
        <p14:creationId xmlns:p14="http://schemas.microsoft.com/office/powerpoint/2010/main" val="36488367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39</a:t>
            </a:fld>
            <a:endParaRPr lang="en-US"/>
          </a:p>
        </p:txBody>
      </p:sp>
    </p:spTree>
    <p:extLst>
      <p:ext uri="{BB962C8B-B14F-4D97-AF65-F5344CB8AC3E}">
        <p14:creationId xmlns:p14="http://schemas.microsoft.com/office/powerpoint/2010/main" val="1316363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4</a:t>
            </a:fld>
            <a:endParaRPr lang="en-US"/>
          </a:p>
        </p:txBody>
      </p:sp>
    </p:spTree>
    <p:extLst>
      <p:ext uri="{BB962C8B-B14F-4D97-AF65-F5344CB8AC3E}">
        <p14:creationId xmlns:p14="http://schemas.microsoft.com/office/powerpoint/2010/main" val="19060024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40</a:t>
            </a:fld>
            <a:endParaRPr lang="en-US"/>
          </a:p>
        </p:txBody>
      </p:sp>
    </p:spTree>
    <p:extLst>
      <p:ext uri="{BB962C8B-B14F-4D97-AF65-F5344CB8AC3E}">
        <p14:creationId xmlns:p14="http://schemas.microsoft.com/office/powerpoint/2010/main" val="28001279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41</a:t>
            </a:fld>
            <a:endParaRPr lang="en-US"/>
          </a:p>
        </p:txBody>
      </p:sp>
    </p:spTree>
    <p:extLst>
      <p:ext uri="{BB962C8B-B14F-4D97-AF65-F5344CB8AC3E}">
        <p14:creationId xmlns:p14="http://schemas.microsoft.com/office/powerpoint/2010/main" val="37770798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42</a:t>
            </a:fld>
            <a:endParaRPr lang="en-US"/>
          </a:p>
        </p:txBody>
      </p:sp>
    </p:spTree>
    <p:extLst>
      <p:ext uri="{BB962C8B-B14F-4D97-AF65-F5344CB8AC3E}">
        <p14:creationId xmlns:p14="http://schemas.microsoft.com/office/powerpoint/2010/main" val="414821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43</a:t>
            </a:fld>
            <a:endParaRPr lang="en-US"/>
          </a:p>
        </p:txBody>
      </p:sp>
    </p:spTree>
    <p:extLst>
      <p:ext uri="{BB962C8B-B14F-4D97-AF65-F5344CB8AC3E}">
        <p14:creationId xmlns:p14="http://schemas.microsoft.com/office/powerpoint/2010/main" val="20142814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44</a:t>
            </a:fld>
            <a:endParaRPr lang="en-US"/>
          </a:p>
        </p:txBody>
      </p:sp>
    </p:spTree>
    <p:extLst>
      <p:ext uri="{BB962C8B-B14F-4D97-AF65-F5344CB8AC3E}">
        <p14:creationId xmlns:p14="http://schemas.microsoft.com/office/powerpoint/2010/main" val="344755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45</a:t>
            </a:fld>
            <a:endParaRPr lang="en-US"/>
          </a:p>
        </p:txBody>
      </p:sp>
    </p:spTree>
    <p:extLst>
      <p:ext uri="{BB962C8B-B14F-4D97-AF65-F5344CB8AC3E}">
        <p14:creationId xmlns:p14="http://schemas.microsoft.com/office/powerpoint/2010/main" val="1856832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46</a:t>
            </a:fld>
            <a:endParaRPr lang="en-US"/>
          </a:p>
        </p:txBody>
      </p:sp>
    </p:spTree>
    <p:extLst>
      <p:ext uri="{BB962C8B-B14F-4D97-AF65-F5344CB8AC3E}">
        <p14:creationId xmlns:p14="http://schemas.microsoft.com/office/powerpoint/2010/main" val="4854183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47</a:t>
            </a:fld>
            <a:endParaRPr lang="en-US"/>
          </a:p>
        </p:txBody>
      </p:sp>
    </p:spTree>
    <p:extLst>
      <p:ext uri="{BB962C8B-B14F-4D97-AF65-F5344CB8AC3E}">
        <p14:creationId xmlns:p14="http://schemas.microsoft.com/office/powerpoint/2010/main" val="35421484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48</a:t>
            </a:fld>
            <a:endParaRPr lang="en-US"/>
          </a:p>
        </p:txBody>
      </p:sp>
    </p:spTree>
    <p:extLst>
      <p:ext uri="{BB962C8B-B14F-4D97-AF65-F5344CB8AC3E}">
        <p14:creationId xmlns:p14="http://schemas.microsoft.com/office/powerpoint/2010/main" val="9200211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49</a:t>
            </a:fld>
            <a:endParaRPr lang="en-US"/>
          </a:p>
        </p:txBody>
      </p:sp>
    </p:spTree>
    <p:extLst>
      <p:ext uri="{BB962C8B-B14F-4D97-AF65-F5344CB8AC3E}">
        <p14:creationId xmlns:p14="http://schemas.microsoft.com/office/powerpoint/2010/main" val="2822687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5</a:t>
            </a:fld>
            <a:endParaRPr lang="en-US"/>
          </a:p>
        </p:txBody>
      </p:sp>
    </p:spTree>
    <p:extLst>
      <p:ext uri="{BB962C8B-B14F-4D97-AF65-F5344CB8AC3E}">
        <p14:creationId xmlns:p14="http://schemas.microsoft.com/office/powerpoint/2010/main" val="4286367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50</a:t>
            </a:fld>
            <a:endParaRPr lang="en-US"/>
          </a:p>
        </p:txBody>
      </p:sp>
    </p:spTree>
    <p:extLst>
      <p:ext uri="{BB962C8B-B14F-4D97-AF65-F5344CB8AC3E}">
        <p14:creationId xmlns:p14="http://schemas.microsoft.com/office/powerpoint/2010/main" val="6160563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51</a:t>
            </a:fld>
            <a:endParaRPr lang="en-US"/>
          </a:p>
        </p:txBody>
      </p:sp>
    </p:spTree>
    <p:extLst>
      <p:ext uri="{BB962C8B-B14F-4D97-AF65-F5344CB8AC3E}">
        <p14:creationId xmlns:p14="http://schemas.microsoft.com/office/powerpoint/2010/main" val="1844833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52</a:t>
            </a:fld>
            <a:endParaRPr lang="en-US"/>
          </a:p>
        </p:txBody>
      </p:sp>
    </p:spTree>
    <p:extLst>
      <p:ext uri="{BB962C8B-B14F-4D97-AF65-F5344CB8AC3E}">
        <p14:creationId xmlns:p14="http://schemas.microsoft.com/office/powerpoint/2010/main" val="35311304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53</a:t>
            </a:fld>
            <a:endParaRPr lang="en-US"/>
          </a:p>
        </p:txBody>
      </p:sp>
    </p:spTree>
    <p:extLst>
      <p:ext uri="{BB962C8B-B14F-4D97-AF65-F5344CB8AC3E}">
        <p14:creationId xmlns:p14="http://schemas.microsoft.com/office/powerpoint/2010/main" val="23564403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54</a:t>
            </a:fld>
            <a:endParaRPr lang="en-US"/>
          </a:p>
        </p:txBody>
      </p:sp>
    </p:spTree>
    <p:extLst>
      <p:ext uri="{BB962C8B-B14F-4D97-AF65-F5344CB8AC3E}">
        <p14:creationId xmlns:p14="http://schemas.microsoft.com/office/powerpoint/2010/main" val="37879564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55</a:t>
            </a:fld>
            <a:endParaRPr lang="en-US"/>
          </a:p>
        </p:txBody>
      </p:sp>
    </p:spTree>
    <p:extLst>
      <p:ext uri="{BB962C8B-B14F-4D97-AF65-F5344CB8AC3E}">
        <p14:creationId xmlns:p14="http://schemas.microsoft.com/office/powerpoint/2010/main" val="8993282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56</a:t>
            </a:fld>
            <a:endParaRPr lang="en-US"/>
          </a:p>
        </p:txBody>
      </p:sp>
    </p:spTree>
    <p:extLst>
      <p:ext uri="{BB962C8B-B14F-4D97-AF65-F5344CB8AC3E}">
        <p14:creationId xmlns:p14="http://schemas.microsoft.com/office/powerpoint/2010/main" val="29711384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57</a:t>
            </a:fld>
            <a:endParaRPr lang="en-US"/>
          </a:p>
        </p:txBody>
      </p:sp>
    </p:spTree>
    <p:extLst>
      <p:ext uri="{BB962C8B-B14F-4D97-AF65-F5344CB8AC3E}">
        <p14:creationId xmlns:p14="http://schemas.microsoft.com/office/powerpoint/2010/main" val="36479492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58</a:t>
            </a:fld>
            <a:endParaRPr lang="en-US"/>
          </a:p>
        </p:txBody>
      </p:sp>
    </p:spTree>
    <p:extLst>
      <p:ext uri="{BB962C8B-B14F-4D97-AF65-F5344CB8AC3E}">
        <p14:creationId xmlns:p14="http://schemas.microsoft.com/office/powerpoint/2010/main" val="2105145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59</a:t>
            </a:fld>
            <a:endParaRPr lang="en-US"/>
          </a:p>
        </p:txBody>
      </p:sp>
    </p:spTree>
    <p:extLst>
      <p:ext uri="{BB962C8B-B14F-4D97-AF65-F5344CB8AC3E}">
        <p14:creationId xmlns:p14="http://schemas.microsoft.com/office/powerpoint/2010/main" val="1213635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6</a:t>
            </a:fld>
            <a:endParaRPr lang="en-US"/>
          </a:p>
        </p:txBody>
      </p:sp>
    </p:spTree>
    <p:extLst>
      <p:ext uri="{BB962C8B-B14F-4D97-AF65-F5344CB8AC3E}">
        <p14:creationId xmlns:p14="http://schemas.microsoft.com/office/powerpoint/2010/main" val="37527031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60</a:t>
            </a:fld>
            <a:endParaRPr lang="en-US"/>
          </a:p>
        </p:txBody>
      </p:sp>
    </p:spTree>
    <p:extLst>
      <p:ext uri="{BB962C8B-B14F-4D97-AF65-F5344CB8AC3E}">
        <p14:creationId xmlns:p14="http://schemas.microsoft.com/office/powerpoint/2010/main" val="439653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61</a:t>
            </a:fld>
            <a:endParaRPr lang="en-US"/>
          </a:p>
        </p:txBody>
      </p:sp>
    </p:spTree>
    <p:extLst>
      <p:ext uri="{BB962C8B-B14F-4D97-AF65-F5344CB8AC3E}">
        <p14:creationId xmlns:p14="http://schemas.microsoft.com/office/powerpoint/2010/main" val="9493506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62</a:t>
            </a:fld>
            <a:endParaRPr lang="en-US"/>
          </a:p>
        </p:txBody>
      </p:sp>
    </p:spTree>
    <p:extLst>
      <p:ext uri="{BB962C8B-B14F-4D97-AF65-F5344CB8AC3E}">
        <p14:creationId xmlns:p14="http://schemas.microsoft.com/office/powerpoint/2010/main" val="3831668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63</a:t>
            </a:fld>
            <a:endParaRPr lang="en-US"/>
          </a:p>
        </p:txBody>
      </p:sp>
    </p:spTree>
    <p:extLst>
      <p:ext uri="{BB962C8B-B14F-4D97-AF65-F5344CB8AC3E}">
        <p14:creationId xmlns:p14="http://schemas.microsoft.com/office/powerpoint/2010/main" val="28175524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64</a:t>
            </a:fld>
            <a:endParaRPr lang="en-US"/>
          </a:p>
        </p:txBody>
      </p:sp>
    </p:spTree>
    <p:extLst>
      <p:ext uri="{BB962C8B-B14F-4D97-AF65-F5344CB8AC3E}">
        <p14:creationId xmlns:p14="http://schemas.microsoft.com/office/powerpoint/2010/main" val="39776151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65</a:t>
            </a:fld>
            <a:endParaRPr lang="en-US"/>
          </a:p>
        </p:txBody>
      </p:sp>
    </p:spTree>
    <p:extLst>
      <p:ext uri="{BB962C8B-B14F-4D97-AF65-F5344CB8AC3E}">
        <p14:creationId xmlns:p14="http://schemas.microsoft.com/office/powerpoint/2010/main" val="30829600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66</a:t>
            </a:fld>
            <a:endParaRPr lang="en-US"/>
          </a:p>
        </p:txBody>
      </p:sp>
    </p:spTree>
    <p:extLst>
      <p:ext uri="{BB962C8B-B14F-4D97-AF65-F5344CB8AC3E}">
        <p14:creationId xmlns:p14="http://schemas.microsoft.com/office/powerpoint/2010/main" val="42774362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67</a:t>
            </a:fld>
            <a:endParaRPr lang="en-US"/>
          </a:p>
        </p:txBody>
      </p:sp>
    </p:spTree>
    <p:extLst>
      <p:ext uri="{BB962C8B-B14F-4D97-AF65-F5344CB8AC3E}">
        <p14:creationId xmlns:p14="http://schemas.microsoft.com/office/powerpoint/2010/main" val="22911131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68</a:t>
            </a:fld>
            <a:endParaRPr lang="en-US"/>
          </a:p>
        </p:txBody>
      </p:sp>
    </p:spTree>
    <p:extLst>
      <p:ext uri="{BB962C8B-B14F-4D97-AF65-F5344CB8AC3E}">
        <p14:creationId xmlns:p14="http://schemas.microsoft.com/office/powerpoint/2010/main" val="38769985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69</a:t>
            </a:fld>
            <a:endParaRPr lang="en-US"/>
          </a:p>
        </p:txBody>
      </p:sp>
    </p:spTree>
    <p:extLst>
      <p:ext uri="{BB962C8B-B14F-4D97-AF65-F5344CB8AC3E}">
        <p14:creationId xmlns:p14="http://schemas.microsoft.com/office/powerpoint/2010/main" val="3028122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7</a:t>
            </a:fld>
            <a:endParaRPr lang="en-US"/>
          </a:p>
        </p:txBody>
      </p:sp>
    </p:spTree>
    <p:extLst>
      <p:ext uri="{BB962C8B-B14F-4D97-AF65-F5344CB8AC3E}">
        <p14:creationId xmlns:p14="http://schemas.microsoft.com/office/powerpoint/2010/main" val="3058270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70</a:t>
            </a:fld>
            <a:endParaRPr lang="en-US"/>
          </a:p>
        </p:txBody>
      </p:sp>
    </p:spTree>
    <p:extLst>
      <p:ext uri="{BB962C8B-B14F-4D97-AF65-F5344CB8AC3E}">
        <p14:creationId xmlns:p14="http://schemas.microsoft.com/office/powerpoint/2010/main" val="33164432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71</a:t>
            </a:fld>
            <a:endParaRPr lang="en-US"/>
          </a:p>
        </p:txBody>
      </p:sp>
    </p:spTree>
    <p:extLst>
      <p:ext uri="{BB962C8B-B14F-4D97-AF65-F5344CB8AC3E}">
        <p14:creationId xmlns:p14="http://schemas.microsoft.com/office/powerpoint/2010/main" val="16789170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72</a:t>
            </a:fld>
            <a:endParaRPr lang="en-US"/>
          </a:p>
        </p:txBody>
      </p:sp>
    </p:spTree>
    <p:extLst>
      <p:ext uri="{BB962C8B-B14F-4D97-AF65-F5344CB8AC3E}">
        <p14:creationId xmlns:p14="http://schemas.microsoft.com/office/powerpoint/2010/main" val="15334170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73</a:t>
            </a:fld>
            <a:endParaRPr lang="en-US"/>
          </a:p>
        </p:txBody>
      </p:sp>
    </p:spTree>
    <p:extLst>
      <p:ext uri="{BB962C8B-B14F-4D97-AF65-F5344CB8AC3E}">
        <p14:creationId xmlns:p14="http://schemas.microsoft.com/office/powerpoint/2010/main" val="18695473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74</a:t>
            </a:fld>
            <a:endParaRPr lang="en-US"/>
          </a:p>
        </p:txBody>
      </p:sp>
    </p:spTree>
    <p:extLst>
      <p:ext uri="{BB962C8B-B14F-4D97-AF65-F5344CB8AC3E}">
        <p14:creationId xmlns:p14="http://schemas.microsoft.com/office/powerpoint/2010/main" val="12292694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75</a:t>
            </a:fld>
            <a:endParaRPr lang="en-US"/>
          </a:p>
        </p:txBody>
      </p:sp>
    </p:spTree>
    <p:extLst>
      <p:ext uri="{BB962C8B-B14F-4D97-AF65-F5344CB8AC3E}">
        <p14:creationId xmlns:p14="http://schemas.microsoft.com/office/powerpoint/2010/main" val="8248847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76</a:t>
            </a:fld>
            <a:endParaRPr lang="en-US"/>
          </a:p>
        </p:txBody>
      </p:sp>
    </p:spTree>
    <p:extLst>
      <p:ext uri="{BB962C8B-B14F-4D97-AF65-F5344CB8AC3E}">
        <p14:creationId xmlns:p14="http://schemas.microsoft.com/office/powerpoint/2010/main" val="21519114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77</a:t>
            </a:fld>
            <a:endParaRPr lang="en-US"/>
          </a:p>
        </p:txBody>
      </p:sp>
    </p:spTree>
    <p:extLst>
      <p:ext uri="{BB962C8B-B14F-4D97-AF65-F5344CB8AC3E}">
        <p14:creationId xmlns:p14="http://schemas.microsoft.com/office/powerpoint/2010/main" val="32505897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78</a:t>
            </a:fld>
            <a:endParaRPr lang="en-US"/>
          </a:p>
        </p:txBody>
      </p:sp>
    </p:spTree>
    <p:extLst>
      <p:ext uri="{BB962C8B-B14F-4D97-AF65-F5344CB8AC3E}">
        <p14:creationId xmlns:p14="http://schemas.microsoft.com/office/powerpoint/2010/main" val="17160392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79</a:t>
            </a:fld>
            <a:endParaRPr lang="en-US"/>
          </a:p>
        </p:txBody>
      </p:sp>
    </p:spTree>
    <p:extLst>
      <p:ext uri="{BB962C8B-B14F-4D97-AF65-F5344CB8AC3E}">
        <p14:creationId xmlns:p14="http://schemas.microsoft.com/office/powerpoint/2010/main" val="1733321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8</a:t>
            </a:fld>
            <a:endParaRPr lang="en-US"/>
          </a:p>
        </p:txBody>
      </p:sp>
    </p:spTree>
    <p:extLst>
      <p:ext uri="{BB962C8B-B14F-4D97-AF65-F5344CB8AC3E}">
        <p14:creationId xmlns:p14="http://schemas.microsoft.com/office/powerpoint/2010/main" val="60752913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80</a:t>
            </a:fld>
            <a:endParaRPr lang="en-US"/>
          </a:p>
        </p:txBody>
      </p:sp>
    </p:spTree>
    <p:extLst>
      <p:ext uri="{BB962C8B-B14F-4D97-AF65-F5344CB8AC3E}">
        <p14:creationId xmlns:p14="http://schemas.microsoft.com/office/powerpoint/2010/main" val="29620724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81</a:t>
            </a:fld>
            <a:endParaRPr lang="en-US"/>
          </a:p>
        </p:txBody>
      </p:sp>
    </p:spTree>
    <p:extLst>
      <p:ext uri="{BB962C8B-B14F-4D97-AF65-F5344CB8AC3E}">
        <p14:creationId xmlns:p14="http://schemas.microsoft.com/office/powerpoint/2010/main" val="1204453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82</a:t>
            </a:fld>
            <a:endParaRPr lang="en-US"/>
          </a:p>
        </p:txBody>
      </p:sp>
    </p:spTree>
    <p:extLst>
      <p:ext uri="{BB962C8B-B14F-4D97-AF65-F5344CB8AC3E}">
        <p14:creationId xmlns:p14="http://schemas.microsoft.com/office/powerpoint/2010/main" val="12863038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83</a:t>
            </a:fld>
            <a:endParaRPr lang="en-US"/>
          </a:p>
        </p:txBody>
      </p:sp>
    </p:spTree>
    <p:extLst>
      <p:ext uri="{BB962C8B-B14F-4D97-AF65-F5344CB8AC3E}">
        <p14:creationId xmlns:p14="http://schemas.microsoft.com/office/powerpoint/2010/main" val="40459432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84</a:t>
            </a:fld>
            <a:endParaRPr lang="en-US"/>
          </a:p>
        </p:txBody>
      </p:sp>
    </p:spTree>
    <p:extLst>
      <p:ext uri="{BB962C8B-B14F-4D97-AF65-F5344CB8AC3E}">
        <p14:creationId xmlns:p14="http://schemas.microsoft.com/office/powerpoint/2010/main" val="22004388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85</a:t>
            </a:fld>
            <a:endParaRPr lang="en-US"/>
          </a:p>
        </p:txBody>
      </p:sp>
    </p:spTree>
    <p:extLst>
      <p:ext uri="{BB962C8B-B14F-4D97-AF65-F5344CB8AC3E}">
        <p14:creationId xmlns:p14="http://schemas.microsoft.com/office/powerpoint/2010/main" val="18363683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86</a:t>
            </a:fld>
            <a:endParaRPr lang="en-US"/>
          </a:p>
        </p:txBody>
      </p:sp>
    </p:spTree>
    <p:extLst>
      <p:ext uri="{BB962C8B-B14F-4D97-AF65-F5344CB8AC3E}">
        <p14:creationId xmlns:p14="http://schemas.microsoft.com/office/powerpoint/2010/main" val="6748735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87</a:t>
            </a:fld>
            <a:endParaRPr lang="en-US"/>
          </a:p>
        </p:txBody>
      </p:sp>
    </p:spTree>
    <p:extLst>
      <p:ext uri="{BB962C8B-B14F-4D97-AF65-F5344CB8AC3E}">
        <p14:creationId xmlns:p14="http://schemas.microsoft.com/office/powerpoint/2010/main" val="19967532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88</a:t>
            </a:fld>
            <a:endParaRPr lang="en-US"/>
          </a:p>
        </p:txBody>
      </p:sp>
    </p:spTree>
    <p:extLst>
      <p:ext uri="{BB962C8B-B14F-4D97-AF65-F5344CB8AC3E}">
        <p14:creationId xmlns:p14="http://schemas.microsoft.com/office/powerpoint/2010/main" val="41634711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89</a:t>
            </a:fld>
            <a:endParaRPr lang="en-US"/>
          </a:p>
        </p:txBody>
      </p:sp>
    </p:spTree>
    <p:extLst>
      <p:ext uri="{BB962C8B-B14F-4D97-AF65-F5344CB8AC3E}">
        <p14:creationId xmlns:p14="http://schemas.microsoft.com/office/powerpoint/2010/main" val="3015989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9</a:t>
            </a:fld>
            <a:endParaRPr lang="en-US"/>
          </a:p>
        </p:txBody>
      </p:sp>
    </p:spTree>
    <p:extLst>
      <p:ext uri="{BB962C8B-B14F-4D97-AF65-F5344CB8AC3E}">
        <p14:creationId xmlns:p14="http://schemas.microsoft.com/office/powerpoint/2010/main" val="38068622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90</a:t>
            </a:fld>
            <a:endParaRPr lang="en-US"/>
          </a:p>
        </p:txBody>
      </p:sp>
    </p:spTree>
    <p:extLst>
      <p:ext uri="{BB962C8B-B14F-4D97-AF65-F5344CB8AC3E}">
        <p14:creationId xmlns:p14="http://schemas.microsoft.com/office/powerpoint/2010/main" val="301287360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91</a:t>
            </a:fld>
            <a:endParaRPr lang="en-US"/>
          </a:p>
        </p:txBody>
      </p:sp>
    </p:spTree>
    <p:extLst>
      <p:ext uri="{BB962C8B-B14F-4D97-AF65-F5344CB8AC3E}">
        <p14:creationId xmlns:p14="http://schemas.microsoft.com/office/powerpoint/2010/main" val="98205143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92</a:t>
            </a:fld>
            <a:endParaRPr lang="en-US"/>
          </a:p>
        </p:txBody>
      </p:sp>
    </p:spTree>
    <p:extLst>
      <p:ext uri="{BB962C8B-B14F-4D97-AF65-F5344CB8AC3E}">
        <p14:creationId xmlns:p14="http://schemas.microsoft.com/office/powerpoint/2010/main" val="210650246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93</a:t>
            </a:fld>
            <a:endParaRPr lang="en-US"/>
          </a:p>
        </p:txBody>
      </p:sp>
    </p:spTree>
    <p:extLst>
      <p:ext uri="{BB962C8B-B14F-4D97-AF65-F5344CB8AC3E}">
        <p14:creationId xmlns:p14="http://schemas.microsoft.com/office/powerpoint/2010/main" val="384649902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94</a:t>
            </a:fld>
            <a:endParaRPr lang="en-US"/>
          </a:p>
        </p:txBody>
      </p:sp>
    </p:spTree>
    <p:extLst>
      <p:ext uri="{BB962C8B-B14F-4D97-AF65-F5344CB8AC3E}">
        <p14:creationId xmlns:p14="http://schemas.microsoft.com/office/powerpoint/2010/main" val="5061933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95</a:t>
            </a:fld>
            <a:endParaRPr lang="en-US"/>
          </a:p>
        </p:txBody>
      </p:sp>
    </p:spTree>
    <p:extLst>
      <p:ext uri="{BB962C8B-B14F-4D97-AF65-F5344CB8AC3E}">
        <p14:creationId xmlns:p14="http://schemas.microsoft.com/office/powerpoint/2010/main" val="34540232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96</a:t>
            </a:fld>
            <a:endParaRPr lang="en-US"/>
          </a:p>
        </p:txBody>
      </p:sp>
    </p:spTree>
    <p:extLst>
      <p:ext uri="{BB962C8B-B14F-4D97-AF65-F5344CB8AC3E}">
        <p14:creationId xmlns:p14="http://schemas.microsoft.com/office/powerpoint/2010/main" val="63656458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97</a:t>
            </a:fld>
            <a:endParaRPr lang="en-US"/>
          </a:p>
        </p:txBody>
      </p:sp>
    </p:spTree>
    <p:extLst>
      <p:ext uri="{BB962C8B-B14F-4D97-AF65-F5344CB8AC3E}">
        <p14:creationId xmlns:p14="http://schemas.microsoft.com/office/powerpoint/2010/main" val="347669407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98</a:t>
            </a:fld>
            <a:endParaRPr lang="en-US"/>
          </a:p>
        </p:txBody>
      </p:sp>
    </p:spTree>
    <p:extLst>
      <p:ext uri="{BB962C8B-B14F-4D97-AF65-F5344CB8AC3E}">
        <p14:creationId xmlns:p14="http://schemas.microsoft.com/office/powerpoint/2010/main" val="16335615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971550" y="696913"/>
            <a:ext cx="4648200" cy="3486150"/>
          </a:xfrm>
          <a:ln/>
        </p:spPr>
      </p:sp>
      <p:sp>
        <p:nvSpPr>
          <p:cNvPr id="18436" name="Rectangle 3"/>
          <p:cNvSpPr>
            <a:spLocks noGrp="1" noChangeArrowheads="1"/>
          </p:cNvSpPr>
          <p:nvPr>
            <p:ph type="body" idx="1"/>
          </p:nvPr>
        </p:nvSpPr>
        <p:spPr>
          <a:xfrm>
            <a:off x="990600" y="4419600"/>
            <a:ext cx="560705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
        <p:nvSpPr>
          <p:cNvPr id="3" name="Slide Number Placeholder 2"/>
          <p:cNvSpPr>
            <a:spLocks noGrp="1"/>
          </p:cNvSpPr>
          <p:nvPr>
            <p:ph type="sldNum" sz="quarter" idx="11"/>
          </p:nvPr>
        </p:nvSpPr>
        <p:spPr/>
        <p:txBody>
          <a:bodyPr/>
          <a:lstStyle/>
          <a:p>
            <a:pPr>
              <a:defRPr/>
            </a:pPr>
            <a:fld id="{EF1A07A2-9282-4F72-A061-2D8975FFB858}" type="slidenum">
              <a:rPr lang="en-US" smtClean="0"/>
              <a:pPr>
                <a:defRPr/>
              </a:pPr>
              <a:t>99</a:t>
            </a:fld>
            <a:endParaRPr lang="en-US" dirty="0"/>
          </a:p>
        </p:txBody>
      </p:sp>
    </p:spTree>
    <p:extLst>
      <p:ext uri="{BB962C8B-B14F-4D97-AF65-F5344CB8AC3E}">
        <p14:creationId xmlns:p14="http://schemas.microsoft.com/office/powerpoint/2010/main" val="2101905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a:p>
        </p:txBody>
      </p:sp>
      <p:sp>
        <p:nvSpPr>
          <p:cNvPr id="5" name="Rectangle 5"/>
          <p:cNvSpPr>
            <a:spLocks noChangeArrowheads="1"/>
          </p:cNvSpPr>
          <p:nvPr/>
        </p:nvSpPr>
        <p:spPr bwMode="auto">
          <a:xfrm>
            <a:off x="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a:p>
        </p:txBody>
      </p:sp>
      <p:sp>
        <p:nvSpPr>
          <p:cNvPr id="6" name="TextBox 5"/>
          <p:cNvSpPr txBox="1">
            <a:spLocks noChangeArrowheads="1"/>
          </p:cNvSpPr>
          <p:nvPr/>
        </p:nvSpPr>
        <p:spPr bwMode="auto">
          <a:xfrm>
            <a:off x="2724150" y="457200"/>
            <a:ext cx="3695700" cy="461963"/>
          </a:xfrm>
          <a:prstGeom prst="rect">
            <a:avLst/>
          </a:prstGeom>
          <a:noFill/>
          <a:ln>
            <a:noFill/>
          </a:ln>
          <a:extLst/>
        </p:spPr>
        <p:txBody>
          <a:bodyPr>
            <a:spAutoFit/>
          </a:bodyPr>
          <a:lstStyle>
            <a:lvl1pPr eaLnBrk="0" hangingPunct="0">
              <a:defRPr sz="1600" b="1">
                <a:solidFill>
                  <a:srgbClr val="422B82"/>
                </a:solidFill>
                <a:latin typeface="Arial" charset="0"/>
              </a:defRPr>
            </a:lvl1pPr>
            <a:lvl2pPr marL="742950" indent="-285750" eaLnBrk="0" hangingPunct="0">
              <a:defRPr sz="1600" b="1">
                <a:solidFill>
                  <a:srgbClr val="422B82"/>
                </a:solidFill>
                <a:latin typeface="Arial" charset="0"/>
              </a:defRPr>
            </a:lvl2pPr>
            <a:lvl3pPr marL="1143000" indent="-228600" eaLnBrk="0" hangingPunct="0">
              <a:defRPr sz="1600" b="1">
                <a:solidFill>
                  <a:srgbClr val="422B82"/>
                </a:solidFill>
                <a:latin typeface="Arial" charset="0"/>
              </a:defRPr>
            </a:lvl3pPr>
            <a:lvl4pPr marL="1600200" indent="-228600" eaLnBrk="0" hangingPunct="0">
              <a:defRPr sz="1600" b="1">
                <a:solidFill>
                  <a:srgbClr val="422B82"/>
                </a:solidFill>
                <a:latin typeface="Arial" charset="0"/>
              </a:defRPr>
            </a:lvl4pPr>
            <a:lvl5pPr marL="2057400" indent="-228600" eaLnBrk="0" hangingPunct="0">
              <a:defRPr sz="1600" b="1">
                <a:solidFill>
                  <a:srgbClr val="422B82"/>
                </a:solidFill>
                <a:latin typeface="Arial" charset="0"/>
              </a:defRPr>
            </a:lvl5pPr>
            <a:lvl6pPr marL="2514600" indent="-228600" eaLnBrk="0" fontAlgn="base" hangingPunct="0">
              <a:spcBef>
                <a:spcPct val="0"/>
              </a:spcBef>
              <a:spcAft>
                <a:spcPct val="0"/>
              </a:spcAft>
              <a:defRPr sz="1600" b="1">
                <a:solidFill>
                  <a:srgbClr val="422B82"/>
                </a:solidFill>
                <a:latin typeface="Arial" charset="0"/>
              </a:defRPr>
            </a:lvl6pPr>
            <a:lvl7pPr marL="2971800" indent="-228600" eaLnBrk="0" fontAlgn="base" hangingPunct="0">
              <a:spcBef>
                <a:spcPct val="0"/>
              </a:spcBef>
              <a:spcAft>
                <a:spcPct val="0"/>
              </a:spcAft>
              <a:defRPr sz="1600" b="1">
                <a:solidFill>
                  <a:srgbClr val="422B82"/>
                </a:solidFill>
                <a:latin typeface="Arial" charset="0"/>
              </a:defRPr>
            </a:lvl7pPr>
            <a:lvl8pPr marL="3429000" indent="-228600" eaLnBrk="0" fontAlgn="base" hangingPunct="0">
              <a:spcBef>
                <a:spcPct val="0"/>
              </a:spcBef>
              <a:spcAft>
                <a:spcPct val="0"/>
              </a:spcAft>
              <a:defRPr sz="1600" b="1">
                <a:solidFill>
                  <a:srgbClr val="422B82"/>
                </a:solidFill>
                <a:latin typeface="Arial" charset="0"/>
              </a:defRPr>
            </a:lvl8pPr>
            <a:lvl9pPr marL="3886200" indent="-228600" eaLnBrk="0" fontAlgn="base" hangingPunct="0">
              <a:spcBef>
                <a:spcPct val="0"/>
              </a:spcBef>
              <a:spcAft>
                <a:spcPct val="0"/>
              </a:spcAft>
              <a:defRPr sz="1600" b="1">
                <a:solidFill>
                  <a:srgbClr val="422B82"/>
                </a:solidFill>
                <a:latin typeface="Arial" charset="0"/>
              </a:defRPr>
            </a:lvl9pPr>
          </a:lstStyle>
          <a:p>
            <a:pPr algn="ctr">
              <a:defRPr/>
            </a:pPr>
            <a:r>
              <a:rPr lang="en-US" sz="2400" i="1">
                <a:solidFill>
                  <a:srgbClr val="19852E"/>
                </a:solidFill>
                <a:latin typeface="Times New Roman" pitchFamily="18" charset="0"/>
                <a:cs typeface="Times New Roman" pitchFamily="18" charset="0"/>
              </a:rPr>
              <a:t>Technology Innovation</a:t>
            </a:r>
          </a:p>
        </p:txBody>
      </p:sp>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3676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535169"/>
            <a:ext cx="8763000" cy="381000"/>
          </a:xfrm>
        </p:spPr>
        <p:txBody>
          <a:bodyPr/>
          <a:lstStyle>
            <a:lvl1pPr>
              <a:defRPr sz="3400" baseline="0"/>
            </a:lvl1pPr>
          </a:lstStyle>
          <a:p>
            <a:r>
              <a:rPr lang="en-US"/>
              <a:t>Click to edit Master title style</a:t>
            </a:r>
            <a:endParaRPr lang="en-US" dirty="0"/>
          </a:p>
        </p:txBody>
      </p:sp>
      <p:sp>
        <p:nvSpPr>
          <p:cNvPr id="3" name="Content Placeholder 2"/>
          <p:cNvSpPr>
            <a:spLocks noGrp="1"/>
          </p:cNvSpPr>
          <p:nvPr>
            <p:ph idx="1"/>
          </p:nvPr>
        </p:nvSpPr>
        <p:spPr>
          <a:xfrm>
            <a:off x="457200" y="1066799"/>
            <a:ext cx="8229600" cy="5369437"/>
          </a:xfrm>
        </p:spPr>
        <p:txBody>
          <a:bodyPr/>
          <a:lstStyle>
            <a:lvl1pPr>
              <a:defRPr sz="280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7"/>
          <p:cNvSpPr>
            <a:spLocks noGrp="1" noChangeArrowheads="1"/>
          </p:cNvSpPr>
          <p:nvPr>
            <p:ph type="sldNum" sz="quarter" idx="10"/>
          </p:nvPr>
        </p:nvSpPr>
        <p:spPr>
          <a:ln/>
        </p:spPr>
        <p:txBody>
          <a:bodyPr/>
          <a:lstStyle>
            <a:lvl1pPr>
              <a:defRPr/>
            </a:lvl1pPr>
          </a:lstStyle>
          <a:p>
            <a:pPr>
              <a:defRPr/>
            </a:pPr>
            <a:fld id="{D88D9072-66C8-4C0C-8C75-8D5930406778}" type="slidenum">
              <a:rPr lang="en-US"/>
              <a:pPr>
                <a:defRPr/>
              </a:pPr>
              <a:t>‹#›</a:t>
            </a:fld>
            <a:endParaRPr lang="en-US"/>
          </a:p>
        </p:txBody>
      </p:sp>
    </p:spTree>
    <p:extLst>
      <p:ext uri="{BB962C8B-B14F-4D97-AF65-F5344CB8AC3E}">
        <p14:creationId xmlns:p14="http://schemas.microsoft.com/office/powerpoint/2010/main" val="29921168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467F"/>
          </a:solidFill>
          <a:ln>
            <a:noFill/>
          </a:ln>
          <a:effectLst/>
        </p:spPr>
        <p:txBody>
          <a:bodyPr lIns="137160" tIns="18288" bIns="18288"/>
          <a:lstStyle>
            <a:lvl1pPr algn="l" rtl="0" eaLnBrk="1" fontAlgn="base" hangingPunct="1">
              <a:spcBef>
                <a:spcPct val="0"/>
              </a:spcBef>
              <a:spcAft>
                <a:spcPct val="0"/>
              </a:spcAft>
              <a:defRPr lang="en-US" sz="3200" b="0">
                <a:solidFill>
                  <a:schemeClr val="bg1"/>
                </a:solidFill>
                <a:effectLst/>
                <a:latin typeface="Arial" charset="0"/>
                <a:ea typeface="+mj-ea"/>
                <a:cs typeface="+mj-cs"/>
              </a:defRPr>
            </a:lvl1pPr>
          </a:lstStyle>
          <a:p>
            <a:r>
              <a:rPr lang="en-US"/>
              <a:t>Click to edit Master title style</a:t>
            </a:r>
          </a:p>
        </p:txBody>
      </p:sp>
      <p:sp>
        <p:nvSpPr>
          <p:cNvPr id="3" name="Rectangle 17"/>
          <p:cNvSpPr>
            <a:spLocks noGrp="1" noChangeArrowheads="1"/>
          </p:cNvSpPr>
          <p:nvPr>
            <p:ph type="sldNum" sz="quarter" idx="10"/>
          </p:nvPr>
        </p:nvSpPr>
        <p:spPr>
          <a:ln/>
        </p:spPr>
        <p:txBody>
          <a:bodyPr/>
          <a:lstStyle>
            <a:lvl1pPr>
              <a:defRPr/>
            </a:lvl1pPr>
          </a:lstStyle>
          <a:p>
            <a:pPr>
              <a:defRPr/>
            </a:pPr>
            <a:fld id="{389A4B5A-FD95-410F-85A0-F58BA1919CD4}" type="slidenum">
              <a:rPr lang="en-US"/>
              <a:pPr>
                <a:defRPr/>
              </a:pPr>
              <a:t>‹#›</a:t>
            </a:fld>
            <a:endParaRPr lang="en-US"/>
          </a:p>
        </p:txBody>
      </p:sp>
    </p:spTree>
    <p:extLst>
      <p:ext uri="{BB962C8B-B14F-4D97-AF65-F5344CB8AC3E}">
        <p14:creationId xmlns:p14="http://schemas.microsoft.com/office/powerpoint/2010/main" val="28229716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5334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066800"/>
            <a:ext cx="82296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1" name="Rectangle 17"/>
          <p:cNvSpPr>
            <a:spLocks noGrp="1" noChangeArrowheads="1"/>
          </p:cNvSpPr>
          <p:nvPr>
            <p:ph type="sldNum" sz="quarter" idx="4"/>
          </p:nvPr>
        </p:nvSpPr>
        <p:spPr bwMode="auto">
          <a:xfrm>
            <a:off x="6407150" y="6467475"/>
            <a:ext cx="2736850"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00" b="0" baseline="0">
                <a:solidFill>
                  <a:srgbClr val="00467F"/>
                </a:solidFill>
                <a:latin typeface="Arial" charset="0"/>
              </a:defRPr>
            </a:lvl1pPr>
          </a:lstStyle>
          <a:p>
            <a:pPr>
              <a:defRPr/>
            </a:pPr>
            <a:fld id="{92AF7A18-20BE-4802-831A-506E30F514B1}" type="slidenum">
              <a:rPr lang="en-US"/>
              <a:pPr>
                <a:defRPr/>
              </a:pPr>
              <a:t>‹#›</a:t>
            </a:fld>
            <a:endParaRPr lang="en-US" dirty="0"/>
          </a:p>
        </p:txBody>
      </p:sp>
      <p:sp>
        <p:nvSpPr>
          <p:cNvPr id="1029" name="Rectangle 14"/>
          <p:cNvSpPr>
            <a:spLocks noChangeArrowheads="1"/>
          </p:cNvSpPr>
          <p:nvPr/>
        </p:nvSpPr>
        <p:spPr bwMode="auto">
          <a:xfrm>
            <a:off x="0" y="381000"/>
            <a:ext cx="9144000" cy="76200"/>
          </a:xfrm>
          <a:prstGeom prst="rect">
            <a:avLst/>
          </a:prstGeom>
          <a:solidFill>
            <a:srgbClr val="0046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baseline="-25000" dirty="0"/>
          </a:p>
        </p:txBody>
      </p:sp>
      <p:sp>
        <p:nvSpPr>
          <p:cNvPr id="1030" name="Text Box 7"/>
          <p:cNvSpPr txBox="1">
            <a:spLocks noChangeArrowheads="1"/>
          </p:cNvSpPr>
          <p:nvPr/>
        </p:nvSpPr>
        <p:spPr bwMode="auto">
          <a:xfrm>
            <a:off x="0" y="76200"/>
            <a:ext cx="9144000" cy="274638"/>
          </a:xfrm>
          <a:prstGeom prst="rect">
            <a:avLst/>
          </a:prstGeom>
          <a:noFill/>
          <a:ln>
            <a:noFill/>
          </a:ln>
          <a:extLst/>
        </p:spPr>
        <p:txBody>
          <a:bodyPr/>
          <a:lstStyle>
            <a:lvl1pPr eaLnBrk="0" hangingPunct="0">
              <a:defRPr sz="1600" b="1">
                <a:solidFill>
                  <a:srgbClr val="422B82"/>
                </a:solidFill>
                <a:latin typeface="Arial" charset="0"/>
              </a:defRPr>
            </a:lvl1pPr>
            <a:lvl2pPr marL="742950" indent="-285750" eaLnBrk="0" hangingPunct="0">
              <a:defRPr sz="1600" b="1">
                <a:solidFill>
                  <a:srgbClr val="422B82"/>
                </a:solidFill>
                <a:latin typeface="Arial" charset="0"/>
              </a:defRPr>
            </a:lvl2pPr>
            <a:lvl3pPr marL="1143000" indent="-228600" eaLnBrk="0" hangingPunct="0">
              <a:defRPr sz="1600" b="1">
                <a:solidFill>
                  <a:srgbClr val="422B82"/>
                </a:solidFill>
                <a:latin typeface="Arial" charset="0"/>
              </a:defRPr>
            </a:lvl3pPr>
            <a:lvl4pPr marL="1600200" indent="-228600" eaLnBrk="0" hangingPunct="0">
              <a:defRPr sz="1600" b="1">
                <a:solidFill>
                  <a:srgbClr val="422B82"/>
                </a:solidFill>
                <a:latin typeface="Arial" charset="0"/>
              </a:defRPr>
            </a:lvl4pPr>
            <a:lvl5pPr marL="2057400" indent="-228600" eaLnBrk="0" hangingPunct="0">
              <a:defRPr sz="1600" b="1">
                <a:solidFill>
                  <a:srgbClr val="422B82"/>
                </a:solidFill>
                <a:latin typeface="Arial" charset="0"/>
              </a:defRPr>
            </a:lvl5pPr>
            <a:lvl6pPr marL="2514600" indent="-228600" eaLnBrk="0" fontAlgn="base" hangingPunct="0">
              <a:spcBef>
                <a:spcPct val="0"/>
              </a:spcBef>
              <a:spcAft>
                <a:spcPct val="0"/>
              </a:spcAft>
              <a:defRPr sz="1600" b="1">
                <a:solidFill>
                  <a:srgbClr val="422B82"/>
                </a:solidFill>
                <a:latin typeface="Arial" charset="0"/>
              </a:defRPr>
            </a:lvl6pPr>
            <a:lvl7pPr marL="2971800" indent="-228600" eaLnBrk="0" fontAlgn="base" hangingPunct="0">
              <a:spcBef>
                <a:spcPct val="0"/>
              </a:spcBef>
              <a:spcAft>
                <a:spcPct val="0"/>
              </a:spcAft>
              <a:defRPr sz="1600" b="1">
                <a:solidFill>
                  <a:srgbClr val="422B82"/>
                </a:solidFill>
                <a:latin typeface="Arial" charset="0"/>
              </a:defRPr>
            </a:lvl7pPr>
            <a:lvl8pPr marL="3429000" indent="-228600" eaLnBrk="0" fontAlgn="base" hangingPunct="0">
              <a:spcBef>
                <a:spcPct val="0"/>
              </a:spcBef>
              <a:spcAft>
                <a:spcPct val="0"/>
              </a:spcAft>
              <a:defRPr sz="1600" b="1">
                <a:solidFill>
                  <a:srgbClr val="422B82"/>
                </a:solidFill>
                <a:latin typeface="Arial" charset="0"/>
              </a:defRPr>
            </a:lvl8pPr>
            <a:lvl9pPr marL="3886200" indent="-228600" eaLnBrk="0" fontAlgn="base" hangingPunct="0">
              <a:spcBef>
                <a:spcPct val="0"/>
              </a:spcBef>
              <a:spcAft>
                <a:spcPct val="0"/>
              </a:spcAft>
              <a:defRPr sz="1600" b="1">
                <a:solidFill>
                  <a:srgbClr val="422B82"/>
                </a:solidFill>
                <a:latin typeface="Arial" charset="0"/>
              </a:defRPr>
            </a:lvl9pPr>
          </a:lstStyle>
          <a:p>
            <a:pPr algn="ctr" eaLnBrk="1" hangingPunct="1">
              <a:spcBef>
                <a:spcPct val="50000"/>
              </a:spcBef>
              <a:defRPr/>
            </a:pPr>
            <a:r>
              <a:rPr lang="en-US" sz="1100" b="0" dirty="0">
                <a:solidFill>
                  <a:schemeClr val="tx1"/>
                </a:solidFill>
              </a:rPr>
              <a:t>B     O     N     </a:t>
            </a:r>
            <a:r>
              <a:rPr lang="en-US" sz="1100" b="0" dirty="0" err="1">
                <a:solidFill>
                  <a:schemeClr val="tx1"/>
                </a:solidFill>
              </a:rPr>
              <a:t>N</a:t>
            </a:r>
            <a:r>
              <a:rPr lang="en-US" sz="1100" b="0" dirty="0">
                <a:solidFill>
                  <a:schemeClr val="tx1"/>
                </a:solidFill>
              </a:rPr>
              <a:t>     E     V     I     L     </a:t>
            </a:r>
            <a:r>
              <a:rPr lang="en-US" sz="1100" b="0" dirty="0" err="1">
                <a:solidFill>
                  <a:schemeClr val="tx1"/>
                </a:solidFill>
              </a:rPr>
              <a:t>L</a:t>
            </a:r>
            <a:r>
              <a:rPr lang="en-US" sz="1100" b="0" dirty="0">
                <a:solidFill>
                  <a:schemeClr val="tx1"/>
                </a:solidFill>
              </a:rPr>
              <a:t>     E             P     O     W     E     R             A     D     M     I     N     I     S     T     R     A     T     I     O     N</a:t>
            </a:r>
          </a:p>
        </p:txBody>
      </p:sp>
    </p:spTree>
  </p:cSld>
  <p:clrMap bg1="lt1" tx1="dk1" bg2="lt2" tx2="dk2" accent1="accent1" accent2="accent2" accent3="accent3" accent4="accent4" accent5="accent5" accent6="accent6" hlink="hlink" folHlink="folHlink"/>
  <p:sldLayoutIdLst>
    <p:sldLayoutId id="2147483731" r:id="rId1"/>
    <p:sldLayoutId id="2147483729" r:id="rId2"/>
    <p:sldLayoutId id="2147483730"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3400" b="1">
          <a:solidFill>
            <a:srgbClr val="00467F"/>
          </a:solidFill>
          <a:latin typeface="+mj-lt"/>
          <a:ea typeface="+mj-ea"/>
          <a:cs typeface="+mj-cs"/>
        </a:defRPr>
      </a:lvl1pPr>
      <a:lvl2pPr algn="l" rtl="0" eaLnBrk="0" fontAlgn="base" hangingPunct="0">
        <a:spcBef>
          <a:spcPct val="0"/>
        </a:spcBef>
        <a:spcAft>
          <a:spcPct val="0"/>
        </a:spcAft>
        <a:defRPr sz="3400" b="1">
          <a:solidFill>
            <a:srgbClr val="00467F"/>
          </a:solidFill>
          <a:latin typeface="Arial" charset="0"/>
        </a:defRPr>
      </a:lvl2pPr>
      <a:lvl3pPr algn="l" rtl="0" eaLnBrk="0" fontAlgn="base" hangingPunct="0">
        <a:spcBef>
          <a:spcPct val="0"/>
        </a:spcBef>
        <a:spcAft>
          <a:spcPct val="0"/>
        </a:spcAft>
        <a:defRPr sz="3400" b="1">
          <a:solidFill>
            <a:srgbClr val="00467F"/>
          </a:solidFill>
          <a:latin typeface="Arial" charset="0"/>
        </a:defRPr>
      </a:lvl3pPr>
      <a:lvl4pPr algn="l" rtl="0" eaLnBrk="0" fontAlgn="base" hangingPunct="0">
        <a:spcBef>
          <a:spcPct val="0"/>
        </a:spcBef>
        <a:spcAft>
          <a:spcPct val="0"/>
        </a:spcAft>
        <a:defRPr sz="3400" b="1">
          <a:solidFill>
            <a:srgbClr val="00467F"/>
          </a:solidFill>
          <a:latin typeface="Arial" charset="0"/>
        </a:defRPr>
      </a:lvl4pPr>
      <a:lvl5pPr algn="l" rtl="0" eaLnBrk="0" fontAlgn="base" hangingPunct="0">
        <a:spcBef>
          <a:spcPct val="0"/>
        </a:spcBef>
        <a:spcAft>
          <a:spcPct val="0"/>
        </a:spcAft>
        <a:defRPr sz="3400" b="1">
          <a:solidFill>
            <a:srgbClr val="00467F"/>
          </a:solidFill>
          <a:latin typeface="Arial" charset="0"/>
        </a:defRPr>
      </a:lvl5pPr>
      <a:lvl6pPr marL="457200" algn="ctr" rtl="0" eaLnBrk="1" fontAlgn="base" hangingPunct="1">
        <a:spcBef>
          <a:spcPct val="0"/>
        </a:spcBef>
        <a:spcAft>
          <a:spcPct val="0"/>
        </a:spcAft>
        <a:defRPr sz="2800">
          <a:solidFill>
            <a:srgbClr val="00467F"/>
          </a:solidFill>
          <a:latin typeface="Arial" charset="0"/>
        </a:defRPr>
      </a:lvl6pPr>
      <a:lvl7pPr marL="914400" algn="ctr" rtl="0" eaLnBrk="1" fontAlgn="base" hangingPunct="1">
        <a:spcBef>
          <a:spcPct val="0"/>
        </a:spcBef>
        <a:spcAft>
          <a:spcPct val="0"/>
        </a:spcAft>
        <a:defRPr sz="2800">
          <a:solidFill>
            <a:srgbClr val="00467F"/>
          </a:solidFill>
          <a:latin typeface="Arial" charset="0"/>
        </a:defRPr>
      </a:lvl7pPr>
      <a:lvl8pPr marL="1371600" algn="ctr" rtl="0" eaLnBrk="1" fontAlgn="base" hangingPunct="1">
        <a:spcBef>
          <a:spcPct val="0"/>
        </a:spcBef>
        <a:spcAft>
          <a:spcPct val="0"/>
        </a:spcAft>
        <a:defRPr sz="2800">
          <a:solidFill>
            <a:srgbClr val="00467F"/>
          </a:solidFill>
          <a:latin typeface="Arial" charset="0"/>
        </a:defRPr>
      </a:lvl8pPr>
      <a:lvl9pPr marL="1828800" algn="ctr" rtl="0" eaLnBrk="1" fontAlgn="base" hangingPunct="1">
        <a:spcBef>
          <a:spcPct val="0"/>
        </a:spcBef>
        <a:spcAft>
          <a:spcPct val="0"/>
        </a:spcAft>
        <a:defRPr sz="2800">
          <a:solidFill>
            <a:srgbClr val="00467F"/>
          </a:solidFill>
          <a:latin typeface="Arial" charset="0"/>
        </a:defRPr>
      </a:lvl9pPr>
    </p:titleStyle>
    <p:bodyStyle>
      <a:lvl1pPr marL="342900" indent="-342900" algn="l" rtl="0" eaLnBrk="0" fontAlgn="base" hangingPunct="0">
        <a:spcBef>
          <a:spcPct val="20000"/>
        </a:spcBef>
        <a:spcAft>
          <a:spcPct val="0"/>
        </a:spcAft>
        <a:buClr>
          <a:srgbClr val="00467F"/>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467F"/>
        </a:buClr>
        <a:buChar char="•"/>
        <a:defRPr sz="2400">
          <a:solidFill>
            <a:schemeClr val="tx1"/>
          </a:solidFill>
          <a:latin typeface="+mn-lt"/>
        </a:defRPr>
      </a:lvl2pPr>
      <a:lvl3pPr marL="1143000" indent="-228600" algn="l" rtl="0" eaLnBrk="0" fontAlgn="base" hangingPunct="0">
        <a:spcBef>
          <a:spcPct val="20000"/>
        </a:spcBef>
        <a:spcAft>
          <a:spcPct val="0"/>
        </a:spcAft>
        <a:buClr>
          <a:srgbClr val="00467F"/>
        </a:buClr>
        <a:buFont typeface="Verdana"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rgbClr val="00467F"/>
        </a:buClr>
        <a:buFont typeface="Wingdings" pitchFamily="2" charset="2"/>
        <a:buChar char="§"/>
        <a:defRPr sz="2400">
          <a:solidFill>
            <a:schemeClr val="tx1"/>
          </a:solidFill>
          <a:latin typeface="+mn-lt"/>
        </a:defRPr>
      </a:lvl4pPr>
      <a:lvl5pPr marL="2057400" indent="-228600" algn="l" rtl="0" eaLnBrk="0" fontAlgn="base" hangingPunct="0">
        <a:spcBef>
          <a:spcPct val="20000"/>
        </a:spcBef>
        <a:spcAft>
          <a:spcPct val="0"/>
        </a:spcAft>
        <a:buClr>
          <a:srgbClr val="00467F"/>
        </a:buClr>
        <a:buChar char="•"/>
        <a:defRPr sz="2400">
          <a:solidFill>
            <a:schemeClr val="tx1"/>
          </a:solidFill>
          <a:latin typeface="+mn-lt"/>
        </a:defRPr>
      </a:lvl5pPr>
      <a:lvl6pPr marL="2514600" indent="-228600" algn="l" rtl="0" eaLnBrk="1" fontAlgn="base" hangingPunct="1">
        <a:spcBef>
          <a:spcPct val="20000"/>
        </a:spcBef>
        <a:spcAft>
          <a:spcPct val="0"/>
        </a:spcAft>
        <a:buClr>
          <a:srgbClr val="00467F"/>
        </a:buClr>
        <a:buChar char="•"/>
        <a:defRPr>
          <a:solidFill>
            <a:schemeClr val="tx1"/>
          </a:solidFill>
          <a:latin typeface="+mn-lt"/>
        </a:defRPr>
      </a:lvl6pPr>
      <a:lvl7pPr marL="2971800" indent="-228600" algn="l" rtl="0" eaLnBrk="1" fontAlgn="base" hangingPunct="1">
        <a:spcBef>
          <a:spcPct val="20000"/>
        </a:spcBef>
        <a:spcAft>
          <a:spcPct val="0"/>
        </a:spcAft>
        <a:buClr>
          <a:srgbClr val="00467F"/>
        </a:buClr>
        <a:buChar char="•"/>
        <a:defRPr>
          <a:solidFill>
            <a:schemeClr val="tx1"/>
          </a:solidFill>
          <a:latin typeface="+mn-lt"/>
        </a:defRPr>
      </a:lvl7pPr>
      <a:lvl8pPr marL="3429000" indent="-228600" algn="l" rtl="0" eaLnBrk="1" fontAlgn="base" hangingPunct="1">
        <a:spcBef>
          <a:spcPct val="20000"/>
        </a:spcBef>
        <a:spcAft>
          <a:spcPct val="0"/>
        </a:spcAft>
        <a:buClr>
          <a:srgbClr val="00467F"/>
        </a:buClr>
        <a:buChar char="•"/>
        <a:defRPr>
          <a:solidFill>
            <a:schemeClr val="tx1"/>
          </a:solidFill>
          <a:latin typeface="+mn-lt"/>
        </a:defRPr>
      </a:lvl8pPr>
      <a:lvl9pPr marL="3886200" indent="-228600" algn="l" rtl="0" eaLnBrk="1" fontAlgn="base" hangingPunct="1">
        <a:spcBef>
          <a:spcPct val="20000"/>
        </a:spcBef>
        <a:spcAft>
          <a:spcPct val="0"/>
        </a:spcAft>
        <a:buClr>
          <a:srgbClr val="00467F"/>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5.jpeg"/><Relationship Id="rId5" Type="http://schemas.openxmlformats.org/officeDocument/2006/relationships/image" Target="../media/image34.wmf"/><Relationship Id="rId4" Type="http://schemas.openxmlformats.org/officeDocument/2006/relationships/oleObject" Target="../embeddings/oleObject24.bin"/></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7" Type="http://schemas.openxmlformats.org/officeDocument/2006/relationships/image" Target="../media/image187.wmf"/><Relationship Id="rId2" Type="http://schemas.openxmlformats.org/officeDocument/2006/relationships/slideLayout" Target="../slideLayouts/slideLayout2.xml"/><Relationship Id="rId1" Type="http://schemas.openxmlformats.org/officeDocument/2006/relationships/vmlDrawing" Target="../drawings/vmlDrawing78.vml"/><Relationship Id="rId6" Type="http://schemas.openxmlformats.org/officeDocument/2006/relationships/oleObject" Target="../embeddings/oleObject217.bin"/><Relationship Id="rId5" Type="http://schemas.openxmlformats.org/officeDocument/2006/relationships/image" Target="../media/image186.wmf"/><Relationship Id="rId4" Type="http://schemas.openxmlformats.org/officeDocument/2006/relationships/oleObject" Target="../embeddings/oleObject216.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7" Type="http://schemas.openxmlformats.org/officeDocument/2006/relationships/image" Target="../media/image186.wmf"/><Relationship Id="rId2" Type="http://schemas.openxmlformats.org/officeDocument/2006/relationships/slideLayout" Target="../slideLayouts/slideLayout2.xml"/><Relationship Id="rId1" Type="http://schemas.openxmlformats.org/officeDocument/2006/relationships/vmlDrawing" Target="../drawings/vmlDrawing79.vml"/><Relationship Id="rId6" Type="http://schemas.openxmlformats.org/officeDocument/2006/relationships/oleObject" Target="../embeddings/oleObject219.bin"/><Relationship Id="rId5" Type="http://schemas.openxmlformats.org/officeDocument/2006/relationships/image" Target="../media/image187.wmf"/><Relationship Id="rId4" Type="http://schemas.openxmlformats.org/officeDocument/2006/relationships/oleObject" Target="../embeddings/oleObject218.bin"/></Relationships>
</file>

<file path=ppt/slides/_rels/slide103.xml.rels><?xml version="1.0" encoding="UTF-8" standalone="yes"?>
<Relationships xmlns="http://schemas.openxmlformats.org/package/2006/relationships"><Relationship Id="rId8" Type="http://schemas.openxmlformats.org/officeDocument/2006/relationships/oleObject" Target="../embeddings/oleObject222.bin"/><Relationship Id="rId3" Type="http://schemas.openxmlformats.org/officeDocument/2006/relationships/notesSlide" Target="../notesSlides/notesSlide103.xml"/><Relationship Id="rId7" Type="http://schemas.openxmlformats.org/officeDocument/2006/relationships/image" Target="../media/image186.wmf"/><Relationship Id="rId2" Type="http://schemas.openxmlformats.org/officeDocument/2006/relationships/slideLayout" Target="../slideLayouts/slideLayout2.xml"/><Relationship Id="rId1" Type="http://schemas.openxmlformats.org/officeDocument/2006/relationships/vmlDrawing" Target="../drawings/vmlDrawing80.vml"/><Relationship Id="rId6" Type="http://schemas.openxmlformats.org/officeDocument/2006/relationships/oleObject" Target="../embeddings/oleObject221.bin"/><Relationship Id="rId5" Type="http://schemas.openxmlformats.org/officeDocument/2006/relationships/image" Target="../media/image187.wmf"/><Relationship Id="rId4" Type="http://schemas.openxmlformats.org/officeDocument/2006/relationships/oleObject" Target="../embeddings/oleObject220.bin"/><Relationship Id="rId9" Type="http://schemas.openxmlformats.org/officeDocument/2006/relationships/image" Target="../media/image188.wmf"/></Relationships>
</file>

<file path=ppt/slides/_rels/slide104.xml.rels><?xml version="1.0" encoding="UTF-8" standalone="yes"?>
<Relationships xmlns="http://schemas.openxmlformats.org/package/2006/relationships"><Relationship Id="rId8" Type="http://schemas.openxmlformats.org/officeDocument/2006/relationships/oleObject" Target="../embeddings/oleObject225.bin"/><Relationship Id="rId3" Type="http://schemas.openxmlformats.org/officeDocument/2006/relationships/notesSlide" Target="../notesSlides/notesSlide104.xml"/><Relationship Id="rId7" Type="http://schemas.openxmlformats.org/officeDocument/2006/relationships/image" Target="../media/image186.wmf"/><Relationship Id="rId2" Type="http://schemas.openxmlformats.org/officeDocument/2006/relationships/slideLayout" Target="../slideLayouts/slideLayout2.xml"/><Relationship Id="rId1" Type="http://schemas.openxmlformats.org/officeDocument/2006/relationships/vmlDrawing" Target="../drawings/vmlDrawing81.vml"/><Relationship Id="rId6" Type="http://schemas.openxmlformats.org/officeDocument/2006/relationships/oleObject" Target="../embeddings/oleObject224.bin"/><Relationship Id="rId5" Type="http://schemas.openxmlformats.org/officeDocument/2006/relationships/image" Target="../media/image187.wmf"/><Relationship Id="rId10" Type="http://schemas.openxmlformats.org/officeDocument/2006/relationships/image" Target="../media/image189.wmf"/><Relationship Id="rId4" Type="http://schemas.openxmlformats.org/officeDocument/2006/relationships/oleObject" Target="../embeddings/oleObject223.bin"/><Relationship Id="rId9" Type="http://schemas.openxmlformats.org/officeDocument/2006/relationships/oleObject" Target="../embeddings/oleObject226.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7" Type="http://schemas.openxmlformats.org/officeDocument/2006/relationships/image" Target="../media/image189.wmf"/><Relationship Id="rId2" Type="http://schemas.openxmlformats.org/officeDocument/2006/relationships/slideLayout" Target="../slideLayouts/slideLayout2.xml"/><Relationship Id="rId1" Type="http://schemas.openxmlformats.org/officeDocument/2006/relationships/vmlDrawing" Target="../drawings/vmlDrawing82.vml"/><Relationship Id="rId6" Type="http://schemas.openxmlformats.org/officeDocument/2006/relationships/oleObject" Target="../embeddings/oleObject228.bin"/><Relationship Id="rId5" Type="http://schemas.openxmlformats.org/officeDocument/2006/relationships/image" Target="../media/image187.wmf"/><Relationship Id="rId4" Type="http://schemas.openxmlformats.org/officeDocument/2006/relationships/oleObject" Target="../embeddings/oleObject227.bin"/></Relationships>
</file>

<file path=ppt/slides/_rels/slide106.xml.rels><?xml version="1.0" encoding="UTF-8" standalone="yes"?>
<Relationships xmlns="http://schemas.openxmlformats.org/package/2006/relationships"><Relationship Id="rId8" Type="http://schemas.openxmlformats.org/officeDocument/2006/relationships/oleObject" Target="../embeddings/oleObject231.bin"/><Relationship Id="rId3" Type="http://schemas.openxmlformats.org/officeDocument/2006/relationships/notesSlide" Target="../notesSlides/notesSlide106.xml"/><Relationship Id="rId7" Type="http://schemas.openxmlformats.org/officeDocument/2006/relationships/image" Target="../media/image190.wmf"/><Relationship Id="rId2" Type="http://schemas.openxmlformats.org/officeDocument/2006/relationships/slideLayout" Target="../slideLayouts/slideLayout2.xml"/><Relationship Id="rId1" Type="http://schemas.openxmlformats.org/officeDocument/2006/relationships/vmlDrawing" Target="../drawings/vmlDrawing83.vml"/><Relationship Id="rId6" Type="http://schemas.openxmlformats.org/officeDocument/2006/relationships/oleObject" Target="../embeddings/oleObject230.bin"/><Relationship Id="rId5" Type="http://schemas.openxmlformats.org/officeDocument/2006/relationships/image" Target="../media/image187.wmf"/><Relationship Id="rId4" Type="http://schemas.openxmlformats.org/officeDocument/2006/relationships/oleObject" Target="../embeddings/oleObject229.bin"/><Relationship Id="rId9" Type="http://schemas.openxmlformats.org/officeDocument/2006/relationships/image" Target="../media/image191.wmf"/></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5.jpeg"/><Relationship Id="rId5" Type="http://schemas.openxmlformats.org/officeDocument/2006/relationships/image" Target="../media/image34.wmf"/><Relationship Id="rId4"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7.wmf"/><Relationship Id="rId4" Type="http://schemas.openxmlformats.org/officeDocument/2006/relationships/oleObject" Target="../embeddings/oleObject26.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4.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8.bin"/><Relationship Id="rId5" Type="http://schemas.openxmlformats.org/officeDocument/2006/relationships/image" Target="../media/image38.wmf"/><Relationship Id="rId4" Type="http://schemas.openxmlformats.org/officeDocument/2006/relationships/oleObject" Target="../embeddings/oleObject27.bin"/><Relationship Id="rId9" Type="http://schemas.openxmlformats.org/officeDocument/2006/relationships/image" Target="../media/image39.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15.xml"/><Relationship Id="rId7"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0.bin"/><Relationship Id="rId5" Type="http://schemas.openxmlformats.org/officeDocument/2006/relationships/image" Target="../media/image23.emf"/><Relationship Id="rId4" Type="http://schemas.openxmlformats.org/officeDocument/2006/relationships/image" Target="../media/image21.emf"/><Relationship Id="rId9" Type="http://schemas.openxmlformats.org/officeDocument/2006/relationships/image" Target="../media/image41.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16.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3.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44.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7.bin"/><Relationship Id="rId5" Type="http://schemas.openxmlformats.org/officeDocument/2006/relationships/image" Target="../media/image34.wmf"/><Relationship Id="rId4" Type="http://schemas.openxmlformats.org/officeDocument/2006/relationships/oleObject" Target="../embeddings/oleObject36.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18.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9.bin"/><Relationship Id="rId5" Type="http://schemas.openxmlformats.org/officeDocument/2006/relationships/image" Target="../media/image34.wmf"/><Relationship Id="rId10" Type="http://schemas.openxmlformats.org/officeDocument/2006/relationships/image" Target="../media/image35.jpeg"/><Relationship Id="rId4" Type="http://schemas.openxmlformats.org/officeDocument/2006/relationships/oleObject" Target="../embeddings/oleObject38.bin"/><Relationship Id="rId9" Type="http://schemas.openxmlformats.org/officeDocument/2006/relationships/image" Target="../media/image47.wmf"/></Relationships>
</file>

<file path=ppt/slides/_rels/slide19.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notesSlide" Target="../notesSlides/notesSlide19.xml"/><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5.jpeg"/><Relationship Id="rId5" Type="http://schemas.openxmlformats.org/officeDocument/2006/relationships/image" Target="../media/image48.wmf"/><Relationship Id="rId4" Type="http://schemas.openxmlformats.org/officeDocument/2006/relationships/oleObject" Target="../embeddings/oleObject4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54.wmf"/><Relationship Id="rId3" Type="http://schemas.openxmlformats.org/officeDocument/2006/relationships/notesSlide" Target="../notesSlides/notesSlide20.xml"/><Relationship Id="rId7" Type="http://schemas.openxmlformats.org/officeDocument/2006/relationships/image" Target="../media/image51.wmf"/><Relationship Id="rId12"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4.bin"/><Relationship Id="rId11" Type="http://schemas.openxmlformats.org/officeDocument/2006/relationships/image" Target="../media/image53.wmf"/><Relationship Id="rId5" Type="http://schemas.openxmlformats.org/officeDocument/2006/relationships/image" Target="../media/image50.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52.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22.xml"/><Relationship Id="rId7"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49.bin"/><Relationship Id="rId11" Type="http://schemas.openxmlformats.org/officeDocument/2006/relationships/image" Target="../media/image58.wmf"/><Relationship Id="rId5" Type="http://schemas.openxmlformats.org/officeDocument/2006/relationships/image" Target="../media/image55.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57.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51.wmf"/><Relationship Id="rId3" Type="http://schemas.openxmlformats.org/officeDocument/2006/relationships/notesSlide" Target="../notesSlides/notesSlide23.xml"/><Relationship Id="rId7" Type="http://schemas.openxmlformats.org/officeDocument/2006/relationships/image" Target="../media/image58.wmf"/><Relationship Id="rId12"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53.bin"/><Relationship Id="rId11" Type="http://schemas.openxmlformats.org/officeDocument/2006/relationships/image" Target="../media/image50.wmf"/><Relationship Id="rId5" Type="http://schemas.openxmlformats.org/officeDocument/2006/relationships/image" Target="../media/image57.wmf"/><Relationship Id="rId10" Type="http://schemas.openxmlformats.org/officeDocument/2006/relationships/oleObject" Target="../embeddings/oleObject43.bin"/><Relationship Id="rId4" Type="http://schemas.openxmlformats.org/officeDocument/2006/relationships/oleObject" Target="../embeddings/oleObject52.bin"/><Relationship Id="rId9" Type="http://schemas.openxmlformats.org/officeDocument/2006/relationships/image" Target="../media/image59.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63.wmf"/><Relationship Id="rId3" Type="http://schemas.openxmlformats.org/officeDocument/2006/relationships/notesSlide" Target="../notesSlides/notesSlide24.xml"/><Relationship Id="rId7" Type="http://schemas.openxmlformats.org/officeDocument/2006/relationships/image" Target="../media/image60.wmf"/><Relationship Id="rId12"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55.bin"/><Relationship Id="rId11" Type="http://schemas.openxmlformats.org/officeDocument/2006/relationships/image" Target="../media/image62.wmf"/><Relationship Id="rId5" Type="http://schemas.openxmlformats.org/officeDocument/2006/relationships/image" Target="../media/image39.wmf"/><Relationship Id="rId10" Type="http://schemas.openxmlformats.org/officeDocument/2006/relationships/oleObject" Target="../embeddings/oleObject57.bin"/><Relationship Id="rId4" Type="http://schemas.openxmlformats.org/officeDocument/2006/relationships/oleObject" Target="../embeddings/oleObject29.bin"/><Relationship Id="rId9" Type="http://schemas.openxmlformats.org/officeDocument/2006/relationships/image" Target="../media/image61.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60.bin"/><Relationship Id="rId5" Type="http://schemas.openxmlformats.org/officeDocument/2006/relationships/image" Target="../media/image64.wmf"/><Relationship Id="rId4" Type="http://schemas.openxmlformats.org/officeDocument/2006/relationships/oleObject" Target="../embeddings/oleObject59.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66.wmf"/><Relationship Id="rId4" Type="http://schemas.openxmlformats.org/officeDocument/2006/relationships/oleObject" Target="../embeddings/oleObject6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67.wmf"/><Relationship Id="rId4" Type="http://schemas.openxmlformats.org/officeDocument/2006/relationships/oleObject" Target="../embeddings/oleObject6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68.wmf"/><Relationship Id="rId4" Type="http://schemas.openxmlformats.org/officeDocument/2006/relationships/oleObject" Target="../embeddings/oleObject63.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1.emf"/><Relationship Id="rId4" Type="http://schemas.openxmlformats.org/officeDocument/2006/relationships/image" Target="../media/image10.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69.wmf"/><Relationship Id="rId4" Type="http://schemas.openxmlformats.org/officeDocument/2006/relationships/oleObject" Target="../embeddings/oleObject6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66.bin"/><Relationship Id="rId5" Type="http://schemas.openxmlformats.org/officeDocument/2006/relationships/image" Target="../media/image69.wmf"/><Relationship Id="rId4" Type="http://schemas.openxmlformats.org/officeDocument/2006/relationships/oleObject" Target="../embeddings/oleObject6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70.wmf"/><Relationship Id="rId4" Type="http://schemas.openxmlformats.org/officeDocument/2006/relationships/oleObject" Target="../embeddings/oleObject67.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hyperlink" Target="http://www.khanacademy.org/science/physics/magnetic-forces-and-magnetic-fields/magnetic-flux-faradays-law/v/lenzs-law" TargetMode="External"/><Relationship Id="rId5" Type="http://schemas.openxmlformats.org/officeDocument/2006/relationships/image" Target="../media/image70.wmf"/><Relationship Id="rId4" Type="http://schemas.openxmlformats.org/officeDocument/2006/relationships/oleObject" Target="../embeddings/oleObject68.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71.wmf"/><Relationship Id="rId4" Type="http://schemas.openxmlformats.org/officeDocument/2006/relationships/oleObject" Target="../embeddings/oleObject69.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72.wmf"/><Relationship Id="rId4" Type="http://schemas.openxmlformats.org/officeDocument/2006/relationships/oleObject" Target="../embeddings/oleObject70.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72.wmf"/><Relationship Id="rId4" Type="http://schemas.openxmlformats.org/officeDocument/2006/relationships/oleObject" Target="../embeddings/oleObject7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71.wmf"/><Relationship Id="rId4" Type="http://schemas.openxmlformats.org/officeDocument/2006/relationships/oleObject" Target="../embeddings/oleObject72.bin"/></Relationships>
</file>

<file path=ppt/slides/_rels/slide4.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oleObject" Target="../embeddings/oleObject3.bin"/><Relationship Id="rId12"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9.wmf"/><Relationship Id="rId4" Type="http://schemas.openxmlformats.org/officeDocument/2006/relationships/image" Target="../media/image10.emf"/><Relationship Id="rId9" Type="http://schemas.openxmlformats.org/officeDocument/2006/relationships/oleObject" Target="../embeddings/oleObject4.bin"/><Relationship Id="rId14" Type="http://schemas.openxmlformats.org/officeDocument/2006/relationships/image" Target="../media/image15.wm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71.wmf"/><Relationship Id="rId4" Type="http://schemas.openxmlformats.org/officeDocument/2006/relationships/oleObject" Target="../embeddings/oleObject73.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notesSlide" Target="../notesSlides/notesSlide41.xml"/><Relationship Id="rId7" Type="http://schemas.openxmlformats.org/officeDocument/2006/relationships/image" Target="../media/image73.wmf"/><Relationship Id="rId12"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75.bin"/><Relationship Id="rId11" Type="http://schemas.openxmlformats.org/officeDocument/2006/relationships/image" Target="../media/image75.wmf"/><Relationship Id="rId5" Type="http://schemas.openxmlformats.org/officeDocument/2006/relationships/image" Target="../media/image71.wmf"/><Relationship Id="rId10" Type="http://schemas.openxmlformats.org/officeDocument/2006/relationships/oleObject" Target="../embeddings/oleObject77.bin"/><Relationship Id="rId4" Type="http://schemas.openxmlformats.org/officeDocument/2006/relationships/oleObject" Target="../embeddings/oleObject74.bin"/><Relationship Id="rId9" Type="http://schemas.openxmlformats.org/officeDocument/2006/relationships/image" Target="../media/image74.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76.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80.bin"/><Relationship Id="rId5" Type="http://schemas.openxmlformats.org/officeDocument/2006/relationships/image" Target="../media/image71.wmf"/><Relationship Id="rId4" Type="http://schemas.openxmlformats.org/officeDocument/2006/relationships/oleObject" Target="../embeddings/oleObject79.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notesSlide" Target="../notesSlides/notesSlide48.xml"/><Relationship Id="rId7" Type="http://schemas.openxmlformats.org/officeDocument/2006/relationships/image" Target="../media/image77.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81.bin"/><Relationship Id="rId5" Type="http://schemas.openxmlformats.org/officeDocument/2006/relationships/image" Target="../media/image71.wmf"/><Relationship Id="rId4" Type="http://schemas.openxmlformats.org/officeDocument/2006/relationships/oleObject" Target="../embeddings/oleObject79.bin"/><Relationship Id="rId9" Type="http://schemas.openxmlformats.org/officeDocument/2006/relationships/image" Target="../media/image78.wmf"/></Relationships>
</file>

<file path=ppt/slides/_rels/slide4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5.xml"/><Relationship Id="rId7" Type="http://schemas.openxmlformats.org/officeDocument/2006/relationships/oleObject" Target="../embeddings/oleObject8.bin"/><Relationship Id="rId12"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7.wmf"/><Relationship Id="rId4" Type="http://schemas.openxmlformats.org/officeDocument/2006/relationships/image" Target="../media/image10.emf"/><Relationship Id="rId9"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82.jpeg"/><Relationship Id="rId4" Type="http://schemas.openxmlformats.org/officeDocument/2006/relationships/image" Target="../media/image81.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71.wmf"/><Relationship Id="rId5" Type="http://schemas.openxmlformats.org/officeDocument/2006/relationships/oleObject" Target="../embeddings/oleObject83.bin"/><Relationship Id="rId4" Type="http://schemas.openxmlformats.org/officeDocument/2006/relationships/image" Target="../media/image82.jpeg"/></Relationships>
</file>

<file path=ppt/slides/_rels/slide52.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53.x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oleObject" Target="../embeddings/oleObject89.bin"/><Relationship Id="rId3" Type="http://schemas.openxmlformats.org/officeDocument/2006/relationships/notesSlide" Target="../notesSlides/notesSlide53.xml"/><Relationship Id="rId7" Type="http://schemas.openxmlformats.org/officeDocument/2006/relationships/oleObject" Target="../embeddings/oleObject86.bin"/><Relationship Id="rId12" Type="http://schemas.openxmlformats.org/officeDocument/2006/relationships/image" Target="../media/image88.wmf"/><Relationship Id="rId2" Type="http://schemas.openxmlformats.org/officeDocument/2006/relationships/slideLayout" Target="../slideLayouts/slideLayout2.xml"/><Relationship Id="rId16" Type="http://schemas.openxmlformats.org/officeDocument/2006/relationships/image" Target="../media/image90.wmf"/><Relationship Id="rId1" Type="http://schemas.openxmlformats.org/officeDocument/2006/relationships/vmlDrawing" Target="../drawings/vmlDrawing37.vml"/><Relationship Id="rId6" Type="http://schemas.openxmlformats.org/officeDocument/2006/relationships/image" Target="../media/image85.wmf"/><Relationship Id="rId11" Type="http://schemas.openxmlformats.org/officeDocument/2006/relationships/oleObject" Target="../embeddings/oleObject88.bin"/><Relationship Id="rId5" Type="http://schemas.openxmlformats.org/officeDocument/2006/relationships/oleObject" Target="../embeddings/oleObject85.bin"/><Relationship Id="rId15" Type="http://schemas.openxmlformats.org/officeDocument/2006/relationships/oleObject" Target="../embeddings/oleObject90.bin"/><Relationship Id="rId10" Type="http://schemas.openxmlformats.org/officeDocument/2006/relationships/image" Target="../media/image87.wmf"/><Relationship Id="rId4" Type="http://schemas.openxmlformats.org/officeDocument/2006/relationships/image" Target="../media/image91.jpeg"/><Relationship Id="rId9" Type="http://schemas.openxmlformats.org/officeDocument/2006/relationships/oleObject" Target="../embeddings/oleObject87.bin"/><Relationship Id="rId14" Type="http://schemas.openxmlformats.org/officeDocument/2006/relationships/image" Target="../media/image89.wmf"/></Relationships>
</file>

<file path=ppt/slides/_rels/slide54.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notesSlide" Target="../notesSlides/notesSlide54.xml"/><Relationship Id="rId7"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90.wmf"/><Relationship Id="rId5" Type="http://schemas.openxmlformats.org/officeDocument/2006/relationships/oleObject" Target="../embeddings/oleObject91.bin"/><Relationship Id="rId4" Type="http://schemas.openxmlformats.org/officeDocument/2006/relationships/image" Target="../media/image91.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92.wmf"/><Relationship Id="rId5" Type="http://schemas.openxmlformats.org/officeDocument/2006/relationships/oleObject" Target="../embeddings/oleObject93.bin"/><Relationship Id="rId4" Type="http://schemas.openxmlformats.org/officeDocument/2006/relationships/image" Target="../media/image91.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92.wmf"/><Relationship Id="rId5" Type="http://schemas.openxmlformats.org/officeDocument/2006/relationships/oleObject" Target="../embeddings/oleObject94.bin"/><Relationship Id="rId4" Type="http://schemas.openxmlformats.org/officeDocument/2006/relationships/image" Target="../media/image91.jpeg"/></Relationships>
</file>

<file path=ppt/slides/_rels/slide57.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notesSlide" Target="../notesSlides/notesSlide57.xml"/><Relationship Id="rId7"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95.png"/><Relationship Id="rId5" Type="http://schemas.openxmlformats.org/officeDocument/2006/relationships/image" Target="../media/image92.wmf"/><Relationship Id="rId10" Type="http://schemas.openxmlformats.org/officeDocument/2006/relationships/image" Target="../media/image94.wmf"/><Relationship Id="rId4" Type="http://schemas.openxmlformats.org/officeDocument/2006/relationships/oleObject" Target="../embeddings/oleObject95.bin"/><Relationship Id="rId9" Type="http://schemas.openxmlformats.org/officeDocument/2006/relationships/oleObject" Target="../embeddings/oleObject97.bin"/></Relationships>
</file>

<file path=ppt/slides/_rels/slide58.x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notesSlide" Target="../notesSlides/notesSlide58.xml"/><Relationship Id="rId7"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93.wmf"/><Relationship Id="rId5" Type="http://schemas.openxmlformats.org/officeDocument/2006/relationships/oleObject" Target="../embeddings/oleObject98.bin"/><Relationship Id="rId10" Type="http://schemas.openxmlformats.org/officeDocument/2006/relationships/image" Target="../media/image96.wmf"/><Relationship Id="rId4" Type="http://schemas.openxmlformats.org/officeDocument/2006/relationships/image" Target="../media/image95.png"/><Relationship Id="rId9" Type="http://schemas.openxmlformats.org/officeDocument/2006/relationships/oleObject" Target="../embeddings/oleObject100.bin"/></Relationships>
</file>

<file path=ppt/slides/_rels/slide59.x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notesSlide" Target="../notesSlides/notesSlide59.xml"/><Relationship Id="rId7"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94.wmf"/><Relationship Id="rId5" Type="http://schemas.openxmlformats.org/officeDocument/2006/relationships/oleObject" Target="../embeddings/oleObject101.bin"/><Relationship Id="rId4" Type="http://schemas.openxmlformats.org/officeDocument/2006/relationships/image" Target="../media/image95.png"/></Relationships>
</file>

<file path=ppt/slides/_rels/slide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notesSlide" Target="../notesSlides/notesSlide6.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18.wmf"/><Relationship Id="rId4" Type="http://schemas.openxmlformats.org/officeDocument/2006/relationships/oleObject" Target="../embeddings/oleObject11.bin"/></Relationships>
</file>

<file path=ppt/slides/_rels/slide60.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notesSlide" Target="../notesSlides/notesSlide60.xml"/><Relationship Id="rId7"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98.jpeg"/><Relationship Id="rId5" Type="http://schemas.openxmlformats.org/officeDocument/2006/relationships/image" Target="../media/image93.wmf"/><Relationship Id="rId10" Type="http://schemas.openxmlformats.org/officeDocument/2006/relationships/image" Target="../media/image97.wmf"/><Relationship Id="rId4" Type="http://schemas.openxmlformats.org/officeDocument/2006/relationships/oleObject" Target="../embeddings/oleObject103.bin"/><Relationship Id="rId9" Type="http://schemas.openxmlformats.org/officeDocument/2006/relationships/oleObject" Target="../embeddings/oleObject105.bin"/></Relationships>
</file>

<file path=ppt/slides/_rels/slide61.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notesSlide" Target="../notesSlides/notesSlide61.xml"/><Relationship Id="rId7"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98.jpeg"/><Relationship Id="rId5" Type="http://schemas.openxmlformats.org/officeDocument/2006/relationships/image" Target="../media/image93.wmf"/><Relationship Id="rId10" Type="http://schemas.openxmlformats.org/officeDocument/2006/relationships/image" Target="../media/image99.wmf"/><Relationship Id="rId4" Type="http://schemas.openxmlformats.org/officeDocument/2006/relationships/oleObject" Target="../embeddings/oleObject106.bin"/><Relationship Id="rId9" Type="http://schemas.openxmlformats.org/officeDocument/2006/relationships/oleObject" Target="../embeddings/oleObject108.bin"/></Relationships>
</file>

<file path=ppt/slides/_rels/slide62.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notesSlide" Target="../notesSlides/notesSlide62.xml"/><Relationship Id="rId7" Type="http://schemas.openxmlformats.org/officeDocument/2006/relationships/oleObject" Target="../embeddings/oleObject110.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97.wmf"/><Relationship Id="rId5" Type="http://schemas.openxmlformats.org/officeDocument/2006/relationships/oleObject" Target="../embeddings/oleObject109.bin"/><Relationship Id="rId4" Type="http://schemas.openxmlformats.org/officeDocument/2006/relationships/image" Target="../media/image98.jpeg"/></Relationships>
</file>

<file path=ppt/slides/_rels/slide63.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notesSlide" Target="../notesSlides/notesSlide64.xml"/><Relationship Id="rId7" Type="http://schemas.openxmlformats.org/officeDocument/2006/relationships/oleObject" Target="../embeddings/oleObject112.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101.wmf"/><Relationship Id="rId5" Type="http://schemas.openxmlformats.org/officeDocument/2006/relationships/oleObject" Target="../embeddings/oleObject111.bin"/><Relationship Id="rId10" Type="http://schemas.openxmlformats.org/officeDocument/2006/relationships/image" Target="../media/image103.wmf"/><Relationship Id="rId4" Type="http://schemas.openxmlformats.org/officeDocument/2006/relationships/image" Target="../media/image100.emf"/><Relationship Id="rId9" Type="http://schemas.openxmlformats.org/officeDocument/2006/relationships/oleObject" Target="../embeddings/oleObject113.bin"/></Relationships>
</file>

<file path=ppt/slides/_rels/slide65.x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notesSlide" Target="../notesSlides/notesSlide65.xml"/><Relationship Id="rId7" Type="http://schemas.openxmlformats.org/officeDocument/2006/relationships/oleObject" Target="../embeddings/oleObject115.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100.emf"/><Relationship Id="rId5" Type="http://schemas.openxmlformats.org/officeDocument/2006/relationships/image" Target="../media/image104.wmf"/><Relationship Id="rId10" Type="http://schemas.openxmlformats.org/officeDocument/2006/relationships/image" Target="../media/image106.wmf"/><Relationship Id="rId4" Type="http://schemas.openxmlformats.org/officeDocument/2006/relationships/oleObject" Target="../embeddings/oleObject114.bin"/><Relationship Id="rId9" Type="http://schemas.openxmlformats.org/officeDocument/2006/relationships/oleObject" Target="../embeddings/oleObject116.bin"/></Relationships>
</file>

<file path=ppt/slides/_rels/slide66.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notesSlide" Target="../notesSlides/notesSlide66.xml"/><Relationship Id="rId7" Type="http://schemas.openxmlformats.org/officeDocument/2006/relationships/oleObject" Target="../embeddings/oleObject118.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image" Target="../media/image107.wmf"/><Relationship Id="rId5" Type="http://schemas.openxmlformats.org/officeDocument/2006/relationships/oleObject" Target="../embeddings/oleObject117.bin"/><Relationship Id="rId10" Type="http://schemas.openxmlformats.org/officeDocument/2006/relationships/image" Target="../media/image109.wmf"/><Relationship Id="rId4" Type="http://schemas.openxmlformats.org/officeDocument/2006/relationships/image" Target="../media/image100.emf"/><Relationship Id="rId9" Type="http://schemas.openxmlformats.org/officeDocument/2006/relationships/oleObject" Target="../embeddings/oleObject119.bin"/></Relationships>
</file>

<file path=ppt/slides/_rels/slide67.xml.rels><?xml version="1.0" encoding="UTF-8" standalone="yes"?>
<Relationships xmlns="http://schemas.openxmlformats.org/package/2006/relationships"><Relationship Id="rId8" Type="http://schemas.openxmlformats.org/officeDocument/2006/relationships/image" Target="../media/image111.wmf"/><Relationship Id="rId13" Type="http://schemas.openxmlformats.org/officeDocument/2006/relationships/oleObject" Target="../embeddings/oleObject124.bin"/><Relationship Id="rId3" Type="http://schemas.openxmlformats.org/officeDocument/2006/relationships/notesSlide" Target="../notesSlides/notesSlide67.xml"/><Relationship Id="rId7" Type="http://schemas.openxmlformats.org/officeDocument/2006/relationships/oleObject" Target="../embeddings/oleObject121.bin"/><Relationship Id="rId12" Type="http://schemas.openxmlformats.org/officeDocument/2006/relationships/image" Target="../media/image113.wmf"/><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image" Target="../media/image110.wmf"/><Relationship Id="rId11" Type="http://schemas.openxmlformats.org/officeDocument/2006/relationships/oleObject" Target="../embeddings/oleObject123.bin"/><Relationship Id="rId5" Type="http://schemas.openxmlformats.org/officeDocument/2006/relationships/oleObject" Target="../embeddings/oleObject120.bin"/><Relationship Id="rId10" Type="http://schemas.openxmlformats.org/officeDocument/2006/relationships/image" Target="../media/image112.wmf"/><Relationship Id="rId4" Type="http://schemas.openxmlformats.org/officeDocument/2006/relationships/image" Target="../media/image115.jpeg"/><Relationship Id="rId9" Type="http://schemas.openxmlformats.org/officeDocument/2006/relationships/oleObject" Target="../embeddings/oleObject122.bin"/><Relationship Id="rId14" Type="http://schemas.openxmlformats.org/officeDocument/2006/relationships/image" Target="../media/image114.wmf"/></Relationships>
</file>

<file path=ppt/slides/_rels/slide68.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notesSlide" Target="../notesSlides/notesSlide68.xml"/><Relationship Id="rId7" Type="http://schemas.openxmlformats.org/officeDocument/2006/relationships/oleObject" Target="../embeddings/oleObject126.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113.wmf"/><Relationship Id="rId5" Type="http://schemas.openxmlformats.org/officeDocument/2006/relationships/oleObject" Target="../embeddings/oleObject125.bin"/><Relationship Id="rId4" Type="http://schemas.openxmlformats.org/officeDocument/2006/relationships/image" Target="../media/image115.jpeg"/></Relationships>
</file>

<file path=ppt/slides/_rels/slide69.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notesSlide" Target="../notesSlides/notesSlide69.xml"/><Relationship Id="rId7" Type="http://schemas.openxmlformats.org/officeDocument/2006/relationships/oleObject" Target="../embeddings/oleObject128.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image" Target="../media/image113.wmf"/><Relationship Id="rId5" Type="http://schemas.openxmlformats.org/officeDocument/2006/relationships/oleObject" Target="../embeddings/oleObject127.bin"/><Relationship Id="rId4" Type="http://schemas.openxmlformats.org/officeDocument/2006/relationships/image" Target="../media/image115.jpeg"/></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70.xml.rels><?xml version="1.0" encoding="UTF-8" standalone="yes"?>
<Relationships xmlns="http://schemas.openxmlformats.org/package/2006/relationships"><Relationship Id="rId8" Type="http://schemas.openxmlformats.org/officeDocument/2006/relationships/image" Target="../media/image114.wmf"/><Relationship Id="rId13" Type="http://schemas.openxmlformats.org/officeDocument/2006/relationships/oleObject" Target="../embeddings/oleObject133.bin"/><Relationship Id="rId18" Type="http://schemas.openxmlformats.org/officeDocument/2006/relationships/image" Target="../media/image120.wmf"/><Relationship Id="rId3" Type="http://schemas.openxmlformats.org/officeDocument/2006/relationships/notesSlide" Target="../notesSlides/notesSlide70.xml"/><Relationship Id="rId21" Type="http://schemas.openxmlformats.org/officeDocument/2006/relationships/oleObject" Target="../embeddings/oleObject137.bin"/><Relationship Id="rId7" Type="http://schemas.openxmlformats.org/officeDocument/2006/relationships/oleObject" Target="../embeddings/oleObject130.bin"/><Relationship Id="rId12" Type="http://schemas.openxmlformats.org/officeDocument/2006/relationships/image" Target="../media/image117.wmf"/><Relationship Id="rId17" Type="http://schemas.openxmlformats.org/officeDocument/2006/relationships/oleObject" Target="../embeddings/oleObject135.bin"/><Relationship Id="rId2" Type="http://schemas.openxmlformats.org/officeDocument/2006/relationships/slideLayout" Target="../slideLayouts/slideLayout2.xml"/><Relationship Id="rId16" Type="http://schemas.openxmlformats.org/officeDocument/2006/relationships/image" Target="../media/image119.wmf"/><Relationship Id="rId20" Type="http://schemas.openxmlformats.org/officeDocument/2006/relationships/image" Target="../media/image121.wmf"/><Relationship Id="rId1" Type="http://schemas.openxmlformats.org/officeDocument/2006/relationships/vmlDrawing" Target="../drawings/vmlDrawing53.vml"/><Relationship Id="rId6" Type="http://schemas.openxmlformats.org/officeDocument/2006/relationships/image" Target="../media/image113.wmf"/><Relationship Id="rId11" Type="http://schemas.openxmlformats.org/officeDocument/2006/relationships/oleObject" Target="../embeddings/oleObject132.bin"/><Relationship Id="rId5" Type="http://schemas.openxmlformats.org/officeDocument/2006/relationships/oleObject" Target="../embeddings/oleObject129.bin"/><Relationship Id="rId15" Type="http://schemas.openxmlformats.org/officeDocument/2006/relationships/oleObject" Target="../embeddings/oleObject134.bin"/><Relationship Id="rId10" Type="http://schemas.openxmlformats.org/officeDocument/2006/relationships/image" Target="../media/image116.wmf"/><Relationship Id="rId19" Type="http://schemas.openxmlformats.org/officeDocument/2006/relationships/oleObject" Target="../embeddings/oleObject136.bin"/><Relationship Id="rId4" Type="http://schemas.openxmlformats.org/officeDocument/2006/relationships/image" Target="../media/image115.jpeg"/><Relationship Id="rId9" Type="http://schemas.openxmlformats.org/officeDocument/2006/relationships/oleObject" Target="../embeddings/oleObject131.bin"/><Relationship Id="rId14" Type="http://schemas.openxmlformats.org/officeDocument/2006/relationships/image" Target="../media/image118.wmf"/><Relationship Id="rId22" Type="http://schemas.openxmlformats.org/officeDocument/2006/relationships/image" Target="../media/image122.wmf"/></Relationships>
</file>

<file path=ppt/slides/_rels/slide71.xml.rels><?xml version="1.0" encoding="UTF-8" standalone="yes"?>
<Relationships xmlns="http://schemas.openxmlformats.org/package/2006/relationships"><Relationship Id="rId8" Type="http://schemas.openxmlformats.org/officeDocument/2006/relationships/image" Target="../media/image114.wmf"/><Relationship Id="rId13" Type="http://schemas.openxmlformats.org/officeDocument/2006/relationships/oleObject" Target="../embeddings/oleObject139.bin"/><Relationship Id="rId18" Type="http://schemas.openxmlformats.org/officeDocument/2006/relationships/image" Target="../media/image126.wmf"/><Relationship Id="rId3" Type="http://schemas.openxmlformats.org/officeDocument/2006/relationships/notesSlide" Target="../notesSlides/notesSlide71.xml"/><Relationship Id="rId7" Type="http://schemas.openxmlformats.org/officeDocument/2006/relationships/oleObject" Target="../embeddings/oleObject130.bin"/><Relationship Id="rId12" Type="http://schemas.openxmlformats.org/officeDocument/2006/relationships/image" Target="../media/image123.wmf"/><Relationship Id="rId17" Type="http://schemas.openxmlformats.org/officeDocument/2006/relationships/oleObject" Target="../embeddings/oleObject141.bin"/><Relationship Id="rId2" Type="http://schemas.openxmlformats.org/officeDocument/2006/relationships/slideLayout" Target="../slideLayouts/slideLayout2.xml"/><Relationship Id="rId16" Type="http://schemas.openxmlformats.org/officeDocument/2006/relationships/image" Target="../media/image125.wmf"/><Relationship Id="rId20" Type="http://schemas.openxmlformats.org/officeDocument/2006/relationships/image" Target="../media/image127.wmf"/><Relationship Id="rId1" Type="http://schemas.openxmlformats.org/officeDocument/2006/relationships/vmlDrawing" Target="../drawings/vmlDrawing54.vml"/><Relationship Id="rId6" Type="http://schemas.openxmlformats.org/officeDocument/2006/relationships/image" Target="../media/image113.wmf"/><Relationship Id="rId11" Type="http://schemas.openxmlformats.org/officeDocument/2006/relationships/oleObject" Target="../embeddings/oleObject138.bin"/><Relationship Id="rId5" Type="http://schemas.openxmlformats.org/officeDocument/2006/relationships/oleObject" Target="../embeddings/oleObject129.bin"/><Relationship Id="rId15" Type="http://schemas.openxmlformats.org/officeDocument/2006/relationships/oleObject" Target="../embeddings/oleObject140.bin"/><Relationship Id="rId10" Type="http://schemas.openxmlformats.org/officeDocument/2006/relationships/image" Target="../media/image116.wmf"/><Relationship Id="rId19" Type="http://schemas.openxmlformats.org/officeDocument/2006/relationships/oleObject" Target="../embeddings/oleObject142.bin"/><Relationship Id="rId4" Type="http://schemas.openxmlformats.org/officeDocument/2006/relationships/image" Target="../media/image115.jpeg"/><Relationship Id="rId9" Type="http://schemas.openxmlformats.org/officeDocument/2006/relationships/oleObject" Target="../embeddings/oleObject131.bin"/><Relationship Id="rId14" Type="http://schemas.openxmlformats.org/officeDocument/2006/relationships/image" Target="../media/image124.wmf"/></Relationships>
</file>

<file path=ppt/slides/_rels/slide72.xml.rels><?xml version="1.0" encoding="UTF-8" standalone="yes"?>
<Relationships xmlns="http://schemas.openxmlformats.org/package/2006/relationships"><Relationship Id="rId8" Type="http://schemas.openxmlformats.org/officeDocument/2006/relationships/image" Target="../media/image114.wmf"/><Relationship Id="rId13" Type="http://schemas.openxmlformats.org/officeDocument/2006/relationships/oleObject" Target="../embeddings/oleObject147.bin"/><Relationship Id="rId18" Type="http://schemas.openxmlformats.org/officeDocument/2006/relationships/image" Target="../media/image132.wmf"/><Relationship Id="rId3" Type="http://schemas.openxmlformats.org/officeDocument/2006/relationships/notesSlide" Target="../notesSlides/notesSlide72.xml"/><Relationship Id="rId7" Type="http://schemas.openxmlformats.org/officeDocument/2006/relationships/oleObject" Target="../embeddings/oleObject144.bin"/><Relationship Id="rId12" Type="http://schemas.openxmlformats.org/officeDocument/2006/relationships/image" Target="../media/image129.wmf"/><Relationship Id="rId17" Type="http://schemas.openxmlformats.org/officeDocument/2006/relationships/oleObject" Target="../embeddings/oleObject149.bin"/><Relationship Id="rId2" Type="http://schemas.openxmlformats.org/officeDocument/2006/relationships/slideLayout" Target="../slideLayouts/slideLayout2.xml"/><Relationship Id="rId16" Type="http://schemas.openxmlformats.org/officeDocument/2006/relationships/image" Target="../media/image131.wmf"/><Relationship Id="rId20" Type="http://schemas.openxmlformats.org/officeDocument/2006/relationships/image" Target="../media/image133.wmf"/><Relationship Id="rId1" Type="http://schemas.openxmlformats.org/officeDocument/2006/relationships/vmlDrawing" Target="../drawings/vmlDrawing55.vml"/><Relationship Id="rId6" Type="http://schemas.openxmlformats.org/officeDocument/2006/relationships/image" Target="../media/image113.wmf"/><Relationship Id="rId11" Type="http://schemas.openxmlformats.org/officeDocument/2006/relationships/oleObject" Target="../embeddings/oleObject146.bin"/><Relationship Id="rId5" Type="http://schemas.openxmlformats.org/officeDocument/2006/relationships/oleObject" Target="../embeddings/oleObject143.bin"/><Relationship Id="rId15" Type="http://schemas.openxmlformats.org/officeDocument/2006/relationships/oleObject" Target="../embeddings/oleObject148.bin"/><Relationship Id="rId10" Type="http://schemas.openxmlformats.org/officeDocument/2006/relationships/image" Target="../media/image128.wmf"/><Relationship Id="rId19" Type="http://schemas.openxmlformats.org/officeDocument/2006/relationships/oleObject" Target="../embeddings/oleObject150.bin"/><Relationship Id="rId4" Type="http://schemas.openxmlformats.org/officeDocument/2006/relationships/image" Target="../media/image115.jpeg"/><Relationship Id="rId9" Type="http://schemas.openxmlformats.org/officeDocument/2006/relationships/oleObject" Target="../embeddings/oleObject145.bin"/><Relationship Id="rId14" Type="http://schemas.openxmlformats.org/officeDocument/2006/relationships/image" Target="../media/image130.wmf"/></Relationships>
</file>

<file path=ppt/slides/_rels/slide73.xml.rels><?xml version="1.0" encoding="UTF-8" standalone="yes"?>
<Relationships xmlns="http://schemas.openxmlformats.org/package/2006/relationships"><Relationship Id="rId8" Type="http://schemas.openxmlformats.org/officeDocument/2006/relationships/image" Target="../media/image114.wmf"/><Relationship Id="rId13" Type="http://schemas.openxmlformats.org/officeDocument/2006/relationships/oleObject" Target="../embeddings/oleObject149.bin"/><Relationship Id="rId18" Type="http://schemas.openxmlformats.org/officeDocument/2006/relationships/image" Target="../media/image133.wmf"/><Relationship Id="rId26" Type="http://schemas.openxmlformats.org/officeDocument/2006/relationships/image" Target="../media/image138.wmf"/><Relationship Id="rId3" Type="http://schemas.openxmlformats.org/officeDocument/2006/relationships/notesSlide" Target="../notesSlides/notesSlide73.xml"/><Relationship Id="rId21" Type="http://schemas.openxmlformats.org/officeDocument/2006/relationships/oleObject" Target="../embeddings/oleObject154.bin"/><Relationship Id="rId7" Type="http://schemas.openxmlformats.org/officeDocument/2006/relationships/oleObject" Target="../embeddings/oleObject144.bin"/><Relationship Id="rId12" Type="http://schemas.openxmlformats.org/officeDocument/2006/relationships/image" Target="../media/image129.wmf"/><Relationship Id="rId17" Type="http://schemas.openxmlformats.org/officeDocument/2006/relationships/oleObject" Target="../embeddings/oleObject152.bin"/><Relationship Id="rId25" Type="http://schemas.openxmlformats.org/officeDocument/2006/relationships/oleObject" Target="../embeddings/oleObject156.bin"/><Relationship Id="rId2" Type="http://schemas.openxmlformats.org/officeDocument/2006/relationships/slideLayout" Target="../slideLayouts/slideLayout2.xml"/><Relationship Id="rId16" Type="http://schemas.openxmlformats.org/officeDocument/2006/relationships/image" Target="../media/image134.wmf"/><Relationship Id="rId20" Type="http://schemas.openxmlformats.org/officeDocument/2006/relationships/image" Target="../media/image135.wmf"/><Relationship Id="rId1" Type="http://schemas.openxmlformats.org/officeDocument/2006/relationships/vmlDrawing" Target="../drawings/vmlDrawing56.vml"/><Relationship Id="rId6" Type="http://schemas.openxmlformats.org/officeDocument/2006/relationships/image" Target="../media/image113.wmf"/><Relationship Id="rId11" Type="http://schemas.openxmlformats.org/officeDocument/2006/relationships/oleObject" Target="../embeddings/oleObject146.bin"/><Relationship Id="rId24" Type="http://schemas.openxmlformats.org/officeDocument/2006/relationships/image" Target="../media/image137.wmf"/><Relationship Id="rId5" Type="http://schemas.openxmlformats.org/officeDocument/2006/relationships/oleObject" Target="../embeddings/oleObject143.bin"/><Relationship Id="rId15" Type="http://schemas.openxmlformats.org/officeDocument/2006/relationships/oleObject" Target="../embeddings/oleObject151.bin"/><Relationship Id="rId23" Type="http://schemas.openxmlformats.org/officeDocument/2006/relationships/oleObject" Target="../embeddings/oleObject155.bin"/><Relationship Id="rId28" Type="http://schemas.openxmlformats.org/officeDocument/2006/relationships/image" Target="../media/image139.wmf"/><Relationship Id="rId10" Type="http://schemas.openxmlformats.org/officeDocument/2006/relationships/image" Target="../media/image128.wmf"/><Relationship Id="rId19" Type="http://schemas.openxmlformats.org/officeDocument/2006/relationships/oleObject" Target="../embeddings/oleObject153.bin"/><Relationship Id="rId4" Type="http://schemas.openxmlformats.org/officeDocument/2006/relationships/image" Target="../media/image115.jpeg"/><Relationship Id="rId9" Type="http://schemas.openxmlformats.org/officeDocument/2006/relationships/oleObject" Target="../embeddings/oleObject145.bin"/><Relationship Id="rId14" Type="http://schemas.openxmlformats.org/officeDocument/2006/relationships/image" Target="../media/image132.wmf"/><Relationship Id="rId22" Type="http://schemas.openxmlformats.org/officeDocument/2006/relationships/image" Target="../media/image136.wmf"/><Relationship Id="rId27" Type="http://schemas.openxmlformats.org/officeDocument/2006/relationships/oleObject" Target="../embeddings/oleObject157.bin"/></Relationships>
</file>

<file path=ppt/slides/_rels/slide74.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notesSlide" Target="../notesSlides/notesSlide74.xml"/><Relationship Id="rId7" Type="http://schemas.openxmlformats.org/officeDocument/2006/relationships/oleObject" Target="../embeddings/oleObject159.bin"/><Relationship Id="rId12" Type="http://schemas.openxmlformats.org/officeDocument/2006/relationships/image" Target="../media/image141.wmf"/><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image" Target="../media/image113.wmf"/><Relationship Id="rId11" Type="http://schemas.openxmlformats.org/officeDocument/2006/relationships/oleObject" Target="../embeddings/oleObject161.bin"/><Relationship Id="rId5" Type="http://schemas.openxmlformats.org/officeDocument/2006/relationships/oleObject" Target="../embeddings/oleObject158.bin"/><Relationship Id="rId10" Type="http://schemas.openxmlformats.org/officeDocument/2006/relationships/image" Target="../media/image140.wmf"/><Relationship Id="rId4" Type="http://schemas.openxmlformats.org/officeDocument/2006/relationships/image" Target="../media/image115.jpeg"/><Relationship Id="rId9" Type="http://schemas.openxmlformats.org/officeDocument/2006/relationships/oleObject" Target="../embeddings/oleObject160.bin"/></Relationships>
</file>

<file path=ppt/slides/_rels/slide75.xml.rels><?xml version="1.0" encoding="UTF-8" standalone="yes"?>
<Relationships xmlns="http://schemas.openxmlformats.org/package/2006/relationships"><Relationship Id="rId8" Type="http://schemas.openxmlformats.org/officeDocument/2006/relationships/image" Target="../media/image143.wmf"/><Relationship Id="rId13" Type="http://schemas.openxmlformats.org/officeDocument/2006/relationships/oleObject" Target="../embeddings/oleObject166.bin"/><Relationship Id="rId3" Type="http://schemas.openxmlformats.org/officeDocument/2006/relationships/notesSlide" Target="../notesSlides/notesSlide75.xml"/><Relationship Id="rId7" Type="http://schemas.openxmlformats.org/officeDocument/2006/relationships/oleObject" Target="../embeddings/oleObject163.bin"/><Relationship Id="rId12" Type="http://schemas.openxmlformats.org/officeDocument/2006/relationships/image" Target="../media/image145.wmf"/><Relationship Id="rId2" Type="http://schemas.openxmlformats.org/officeDocument/2006/relationships/slideLayout" Target="../slideLayouts/slideLayout2.xml"/><Relationship Id="rId16" Type="http://schemas.openxmlformats.org/officeDocument/2006/relationships/image" Target="../media/image147.wmf"/><Relationship Id="rId1" Type="http://schemas.openxmlformats.org/officeDocument/2006/relationships/vmlDrawing" Target="../drawings/vmlDrawing58.vml"/><Relationship Id="rId6" Type="http://schemas.openxmlformats.org/officeDocument/2006/relationships/image" Target="../media/image142.wmf"/><Relationship Id="rId11" Type="http://schemas.openxmlformats.org/officeDocument/2006/relationships/oleObject" Target="../embeddings/oleObject165.bin"/><Relationship Id="rId5" Type="http://schemas.openxmlformats.org/officeDocument/2006/relationships/oleObject" Target="../embeddings/oleObject162.bin"/><Relationship Id="rId15" Type="http://schemas.openxmlformats.org/officeDocument/2006/relationships/oleObject" Target="../embeddings/oleObject167.bin"/><Relationship Id="rId10" Type="http://schemas.openxmlformats.org/officeDocument/2006/relationships/image" Target="../media/image144.wmf"/><Relationship Id="rId4" Type="http://schemas.openxmlformats.org/officeDocument/2006/relationships/image" Target="../media/image115.jpeg"/><Relationship Id="rId9" Type="http://schemas.openxmlformats.org/officeDocument/2006/relationships/oleObject" Target="../embeddings/oleObject164.bin"/><Relationship Id="rId14" Type="http://schemas.openxmlformats.org/officeDocument/2006/relationships/image" Target="../media/image146.wmf"/></Relationships>
</file>

<file path=ppt/slides/_rels/slide76.xml.rels><?xml version="1.0" encoding="UTF-8" standalone="yes"?>
<Relationships xmlns="http://schemas.openxmlformats.org/package/2006/relationships"><Relationship Id="rId8" Type="http://schemas.openxmlformats.org/officeDocument/2006/relationships/image" Target="../media/image149.wmf"/><Relationship Id="rId3" Type="http://schemas.openxmlformats.org/officeDocument/2006/relationships/notesSlide" Target="../notesSlides/notesSlide76.xml"/><Relationship Id="rId7" Type="http://schemas.openxmlformats.org/officeDocument/2006/relationships/oleObject" Target="../embeddings/oleObject169.bin"/><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image" Target="../media/image148.wmf"/><Relationship Id="rId5" Type="http://schemas.openxmlformats.org/officeDocument/2006/relationships/oleObject" Target="../embeddings/oleObject168.bin"/><Relationship Id="rId10" Type="http://schemas.openxmlformats.org/officeDocument/2006/relationships/image" Target="../media/image150.wmf"/><Relationship Id="rId4" Type="http://schemas.openxmlformats.org/officeDocument/2006/relationships/image" Target="../media/image115.jpeg"/><Relationship Id="rId9" Type="http://schemas.openxmlformats.org/officeDocument/2006/relationships/oleObject" Target="../embeddings/oleObject170.bin"/></Relationships>
</file>

<file path=ppt/slides/_rels/slide77.xml.rels><?xml version="1.0" encoding="UTF-8" standalone="yes"?>
<Relationships xmlns="http://schemas.openxmlformats.org/package/2006/relationships"><Relationship Id="rId8" Type="http://schemas.openxmlformats.org/officeDocument/2006/relationships/image" Target="../media/image139.wmf"/><Relationship Id="rId3" Type="http://schemas.openxmlformats.org/officeDocument/2006/relationships/notesSlide" Target="../notesSlides/notesSlide77.xml"/><Relationship Id="rId7" Type="http://schemas.openxmlformats.org/officeDocument/2006/relationships/oleObject" Target="../embeddings/oleObject172.bin"/><Relationship Id="rId12" Type="http://schemas.openxmlformats.org/officeDocument/2006/relationships/image" Target="../media/image152.wmf"/><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image" Target="../media/image137.wmf"/><Relationship Id="rId11" Type="http://schemas.openxmlformats.org/officeDocument/2006/relationships/oleObject" Target="../embeddings/oleObject174.bin"/><Relationship Id="rId5" Type="http://schemas.openxmlformats.org/officeDocument/2006/relationships/oleObject" Target="../embeddings/oleObject171.bin"/><Relationship Id="rId10" Type="http://schemas.openxmlformats.org/officeDocument/2006/relationships/image" Target="../media/image151.wmf"/><Relationship Id="rId4" Type="http://schemas.openxmlformats.org/officeDocument/2006/relationships/image" Target="../media/image115.jpeg"/><Relationship Id="rId9" Type="http://schemas.openxmlformats.org/officeDocument/2006/relationships/oleObject" Target="../embeddings/oleObject173.bin"/></Relationships>
</file>

<file path=ppt/slides/_rels/slide78.xml.rels><?xml version="1.0" encoding="UTF-8" standalone="yes"?>
<Relationships xmlns="http://schemas.openxmlformats.org/package/2006/relationships"><Relationship Id="rId8" Type="http://schemas.openxmlformats.org/officeDocument/2006/relationships/image" Target="../media/image149.wmf"/><Relationship Id="rId3" Type="http://schemas.openxmlformats.org/officeDocument/2006/relationships/notesSlide" Target="../notesSlides/notesSlide78.xml"/><Relationship Id="rId7" Type="http://schemas.openxmlformats.org/officeDocument/2006/relationships/oleObject" Target="../embeddings/oleObject176.bin"/><Relationship Id="rId12" Type="http://schemas.openxmlformats.org/officeDocument/2006/relationships/image" Target="../media/image153.wmf"/><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image" Target="../media/image148.wmf"/><Relationship Id="rId11" Type="http://schemas.openxmlformats.org/officeDocument/2006/relationships/oleObject" Target="../embeddings/oleObject178.bin"/><Relationship Id="rId5" Type="http://schemas.openxmlformats.org/officeDocument/2006/relationships/oleObject" Target="../embeddings/oleObject175.bin"/><Relationship Id="rId10" Type="http://schemas.openxmlformats.org/officeDocument/2006/relationships/image" Target="../media/image150.wmf"/><Relationship Id="rId4" Type="http://schemas.openxmlformats.org/officeDocument/2006/relationships/image" Target="../media/image115.jpeg"/><Relationship Id="rId9" Type="http://schemas.openxmlformats.org/officeDocument/2006/relationships/oleObject" Target="../embeddings/oleObject177.bin"/></Relationships>
</file>

<file path=ppt/slides/_rels/slide79.xml.rels><?xml version="1.0" encoding="UTF-8" standalone="yes"?>
<Relationships xmlns="http://schemas.openxmlformats.org/package/2006/relationships"><Relationship Id="rId8" Type="http://schemas.openxmlformats.org/officeDocument/2006/relationships/image" Target="../media/image149.wmf"/><Relationship Id="rId3" Type="http://schemas.openxmlformats.org/officeDocument/2006/relationships/notesSlide" Target="../notesSlides/notesSlide79.xml"/><Relationship Id="rId7" Type="http://schemas.openxmlformats.org/officeDocument/2006/relationships/oleObject" Target="../embeddings/oleObject180.bin"/><Relationship Id="rId12" Type="http://schemas.openxmlformats.org/officeDocument/2006/relationships/image" Target="../media/image153.wmf"/><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image" Target="../media/image148.wmf"/><Relationship Id="rId11" Type="http://schemas.openxmlformats.org/officeDocument/2006/relationships/oleObject" Target="../embeddings/oleObject182.bin"/><Relationship Id="rId5" Type="http://schemas.openxmlformats.org/officeDocument/2006/relationships/oleObject" Target="../embeddings/oleObject179.bin"/><Relationship Id="rId10" Type="http://schemas.openxmlformats.org/officeDocument/2006/relationships/image" Target="../media/image150.wmf"/><Relationship Id="rId4" Type="http://schemas.openxmlformats.org/officeDocument/2006/relationships/image" Target="../media/image115.jpeg"/><Relationship Id="rId9" Type="http://schemas.openxmlformats.org/officeDocument/2006/relationships/oleObject" Target="../embeddings/oleObject181.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7.wmf"/><Relationship Id="rId3" Type="http://schemas.openxmlformats.org/officeDocument/2006/relationships/notesSlide" Target="../notesSlides/notesSlide8.xml"/><Relationship Id="rId7" Type="http://schemas.openxmlformats.org/officeDocument/2006/relationships/image" Target="../media/image24.wmf"/><Relationship Id="rId12" Type="http://schemas.openxmlformats.org/officeDocument/2006/relationships/oleObject" Target="../embeddings/oleObject16.bin"/><Relationship Id="rId17" Type="http://schemas.openxmlformats.org/officeDocument/2006/relationships/image" Target="../media/image29.wmf"/><Relationship Id="rId2" Type="http://schemas.openxmlformats.org/officeDocument/2006/relationships/slideLayout" Target="../slideLayouts/slideLayout2.xml"/><Relationship Id="rId16" Type="http://schemas.openxmlformats.org/officeDocument/2006/relationships/oleObject" Target="../embeddings/oleObject18.bin"/><Relationship Id="rId1" Type="http://schemas.openxmlformats.org/officeDocument/2006/relationships/vmlDrawing" Target="../drawings/vmlDrawing5.vml"/><Relationship Id="rId6" Type="http://schemas.openxmlformats.org/officeDocument/2006/relationships/oleObject" Target="../embeddings/oleObject13.bin"/><Relationship Id="rId11" Type="http://schemas.openxmlformats.org/officeDocument/2006/relationships/image" Target="../media/image26.wmf"/><Relationship Id="rId5" Type="http://schemas.openxmlformats.org/officeDocument/2006/relationships/image" Target="../media/image23.emf"/><Relationship Id="rId15" Type="http://schemas.openxmlformats.org/officeDocument/2006/relationships/image" Target="../media/image28.wmf"/><Relationship Id="rId10" Type="http://schemas.openxmlformats.org/officeDocument/2006/relationships/oleObject" Target="../embeddings/oleObject15.bin"/><Relationship Id="rId4" Type="http://schemas.openxmlformats.org/officeDocument/2006/relationships/image" Target="../media/image22.emf"/><Relationship Id="rId9" Type="http://schemas.openxmlformats.org/officeDocument/2006/relationships/image" Target="../media/image25.wmf"/><Relationship Id="rId14" Type="http://schemas.openxmlformats.org/officeDocument/2006/relationships/oleObject" Target="../embeddings/oleObject17.bin"/></Relationships>
</file>

<file path=ppt/slides/_rels/slide80.xml.rels><?xml version="1.0" encoding="UTF-8" standalone="yes"?>
<Relationships xmlns="http://schemas.openxmlformats.org/package/2006/relationships"><Relationship Id="rId8" Type="http://schemas.openxmlformats.org/officeDocument/2006/relationships/image" Target="../media/image155.wmf"/><Relationship Id="rId3" Type="http://schemas.openxmlformats.org/officeDocument/2006/relationships/notesSlide" Target="../notesSlides/notesSlide80.xml"/><Relationship Id="rId7" Type="http://schemas.openxmlformats.org/officeDocument/2006/relationships/oleObject" Target="../embeddings/oleObject184.bin"/><Relationship Id="rId12" Type="http://schemas.openxmlformats.org/officeDocument/2006/relationships/image" Target="../media/image157.wmf"/><Relationship Id="rId2" Type="http://schemas.openxmlformats.org/officeDocument/2006/relationships/slideLayout" Target="../slideLayouts/slideLayout2.xml"/><Relationship Id="rId1" Type="http://schemas.openxmlformats.org/officeDocument/2006/relationships/vmlDrawing" Target="../drawings/vmlDrawing63.vml"/><Relationship Id="rId6" Type="http://schemas.openxmlformats.org/officeDocument/2006/relationships/image" Target="../media/image154.wmf"/><Relationship Id="rId11" Type="http://schemas.openxmlformats.org/officeDocument/2006/relationships/oleObject" Target="../embeddings/oleObject186.bin"/><Relationship Id="rId5" Type="http://schemas.openxmlformats.org/officeDocument/2006/relationships/oleObject" Target="../embeddings/oleObject183.bin"/><Relationship Id="rId10" Type="http://schemas.openxmlformats.org/officeDocument/2006/relationships/image" Target="../media/image156.wmf"/><Relationship Id="rId4" Type="http://schemas.openxmlformats.org/officeDocument/2006/relationships/image" Target="../media/image115.jpeg"/><Relationship Id="rId9" Type="http://schemas.openxmlformats.org/officeDocument/2006/relationships/oleObject" Target="../embeddings/oleObject185.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image" Target="../media/image154.wmf"/><Relationship Id="rId5" Type="http://schemas.openxmlformats.org/officeDocument/2006/relationships/oleObject" Target="../embeddings/oleObject183.bin"/><Relationship Id="rId4" Type="http://schemas.openxmlformats.org/officeDocument/2006/relationships/image" Target="../media/image115.jpe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65.vml"/><Relationship Id="rId6" Type="http://schemas.openxmlformats.org/officeDocument/2006/relationships/image" Target="../media/image154.wmf"/><Relationship Id="rId5" Type="http://schemas.openxmlformats.org/officeDocument/2006/relationships/oleObject" Target="../embeddings/oleObject183.bin"/><Relationship Id="rId4" Type="http://schemas.openxmlformats.org/officeDocument/2006/relationships/image" Target="../media/image115.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189.bin"/><Relationship Id="rId13" Type="http://schemas.openxmlformats.org/officeDocument/2006/relationships/image" Target="../media/image162.wmf"/><Relationship Id="rId3" Type="http://schemas.openxmlformats.org/officeDocument/2006/relationships/notesSlide" Target="../notesSlides/notesSlide84.xml"/><Relationship Id="rId7" Type="http://schemas.openxmlformats.org/officeDocument/2006/relationships/image" Target="../media/image159.wmf"/><Relationship Id="rId12" Type="http://schemas.openxmlformats.org/officeDocument/2006/relationships/oleObject" Target="../embeddings/oleObject191.bin"/><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oleObject" Target="../embeddings/oleObject188.bin"/><Relationship Id="rId11" Type="http://schemas.openxmlformats.org/officeDocument/2006/relationships/image" Target="../media/image161.wmf"/><Relationship Id="rId5" Type="http://schemas.openxmlformats.org/officeDocument/2006/relationships/image" Target="../media/image158.wmf"/><Relationship Id="rId15" Type="http://schemas.openxmlformats.org/officeDocument/2006/relationships/image" Target="../media/image163.wmf"/><Relationship Id="rId10" Type="http://schemas.openxmlformats.org/officeDocument/2006/relationships/oleObject" Target="../embeddings/oleObject190.bin"/><Relationship Id="rId4" Type="http://schemas.openxmlformats.org/officeDocument/2006/relationships/oleObject" Target="../embeddings/oleObject187.bin"/><Relationship Id="rId9" Type="http://schemas.openxmlformats.org/officeDocument/2006/relationships/image" Target="../media/image160.wmf"/><Relationship Id="rId14" Type="http://schemas.openxmlformats.org/officeDocument/2006/relationships/oleObject" Target="../embeddings/oleObject192.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vmlDrawing" Target="../drawings/vmlDrawing67.vml"/><Relationship Id="rId6" Type="http://schemas.openxmlformats.org/officeDocument/2006/relationships/image" Target="../media/image164.wmf"/><Relationship Id="rId5" Type="http://schemas.openxmlformats.org/officeDocument/2006/relationships/oleObject" Target="../embeddings/oleObject193.bin"/><Relationship Id="rId4" Type="http://schemas.openxmlformats.org/officeDocument/2006/relationships/image" Target="../media/image165.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7" Type="http://schemas.openxmlformats.org/officeDocument/2006/relationships/image" Target="../media/image166.wmf"/><Relationship Id="rId2" Type="http://schemas.openxmlformats.org/officeDocument/2006/relationships/slideLayout" Target="../slideLayouts/slideLayout2.xml"/><Relationship Id="rId1" Type="http://schemas.openxmlformats.org/officeDocument/2006/relationships/vmlDrawing" Target="../drawings/vmlDrawing68.vml"/><Relationship Id="rId6" Type="http://schemas.openxmlformats.org/officeDocument/2006/relationships/oleObject" Target="../embeddings/oleObject194.bin"/><Relationship Id="rId5" Type="http://schemas.openxmlformats.org/officeDocument/2006/relationships/image" Target="../media/image167.jpeg"/><Relationship Id="rId4" Type="http://schemas.openxmlformats.org/officeDocument/2006/relationships/image" Target="../media/image165.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7" Type="http://schemas.openxmlformats.org/officeDocument/2006/relationships/image" Target="../media/image166.wmf"/><Relationship Id="rId2" Type="http://schemas.openxmlformats.org/officeDocument/2006/relationships/slideLayout" Target="../slideLayouts/slideLayout2.xml"/><Relationship Id="rId1" Type="http://schemas.openxmlformats.org/officeDocument/2006/relationships/vmlDrawing" Target="../drawings/vmlDrawing69.vml"/><Relationship Id="rId6" Type="http://schemas.openxmlformats.org/officeDocument/2006/relationships/oleObject" Target="../embeddings/oleObject195.bin"/><Relationship Id="rId5" Type="http://schemas.openxmlformats.org/officeDocument/2006/relationships/image" Target="../media/image167.jpeg"/><Relationship Id="rId4" Type="http://schemas.openxmlformats.org/officeDocument/2006/relationships/image" Target="../media/image165.png"/></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197.bin"/><Relationship Id="rId13" Type="http://schemas.openxmlformats.org/officeDocument/2006/relationships/image" Target="../media/image170.wmf"/><Relationship Id="rId3" Type="http://schemas.openxmlformats.org/officeDocument/2006/relationships/notesSlide" Target="../notesSlides/notesSlide88.xml"/><Relationship Id="rId7" Type="http://schemas.openxmlformats.org/officeDocument/2006/relationships/image" Target="../media/image166.wmf"/><Relationship Id="rId12" Type="http://schemas.openxmlformats.org/officeDocument/2006/relationships/oleObject" Target="../embeddings/oleObject199.bin"/><Relationship Id="rId2" Type="http://schemas.openxmlformats.org/officeDocument/2006/relationships/slideLayout" Target="../slideLayouts/slideLayout2.xml"/><Relationship Id="rId1" Type="http://schemas.openxmlformats.org/officeDocument/2006/relationships/vmlDrawing" Target="../drawings/vmlDrawing70.vml"/><Relationship Id="rId6" Type="http://schemas.openxmlformats.org/officeDocument/2006/relationships/oleObject" Target="../embeddings/oleObject196.bin"/><Relationship Id="rId11" Type="http://schemas.openxmlformats.org/officeDocument/2006/relationships/image" Target="../media/image169.wmf"/><Relationship Id="rId5" Type="http://schemas.openxmlformats.org/officeDocument/2006/relationships/image" Target="../media/image167.jpeg"/><Relationship Id="rId10" Type="http://schemas.openxmlformats.org/officeDocument/2006/relationships/oleObject" Target="../embeddings/oleObject198.bin"/><Relationship Id="rId4" Type="http://schemas.openxmlformats.org/officeDocument/2006/relationships/image" Target="../media/image165.png"/><Relationship Id="rId9" Type="http://schemas.openxmlformats.org/officeDocument/2006/relationships/image" Target="../media/image168.wmf"/></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33.wmf"/><Relationship Id="rId3" Type="http://schemas.openxmlformats.org/officeDocument/2006/relationships/notesSlide" Target="../notesSlides/notesSlide9.xml"/><Relationship Id="rId7" Type="http://schemas.openxmlformats.org/officeDocument/2006/relationships/image" Target="../media/image30.wmf"/><Relationship Id="rId12"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0.bin"/><Relationship Id="rId11" Type="http://schemas.openxmlformats.org/officeDocument/2006/relationships/image" Target="../media/image32.wmf"/><Relationship Id="rId5" Type="http://schemas.openxmlformats.org/officeDocument/2006/relationships/image" Target="../media/image15.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31.wmf"/></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202.bin"/><Relationship Id="rId3" Type="http://schemas.openxmlformats.org/officeDocument/2006/relationships/notesSlide" Target="../notesSlides/notesSlide90.xml"/><Relationship Id="rId7" Type="http://schemas.openxmlformats.org/officeDocument/2006/relationships/image" Target="../media/image172.wmf"/><Relationship Id="rId2" Type="http://schemas.openxmlformats.org/officeDocument/2006/relationships/slideLayout" Target="../slideLayouts/slideLayout2.xml"/><Relationship Id="rId1" Type="http://schemas.openxmlformats.org/officeDocument/2006/relationships/vmlDrawing" Target="../drawings/vmlDrawing71.vml"/><Relationship Id="rId6" Type="http://schemas.openxmlformats.org/officeDocument/2006/relationships/oleObject" Target="../embeddings/oleObject201.bin"/><Relationship Id="rId5" Type="http://schemas.openxmlformats.org/officeDocument/2006/relationships/image" Target="../media/image171.wmf"/><Relationship Id="rId4" Type="http://schemas.openxmlformats.org/officeDocument/2006/relationships/oleObject" Target="../embeddings/oleObject200.bin"/><Relationship Id="rId9" Type="http://schemas.openxmlformats.org/officeDocument/2006/relationships/image" Target="../media/image173.wmf"/></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7" Type="http://schemas.openxmlformats.org/officeDocument/2006/relationships/image" Target="../media/image175.wmf"/><Relationship Id="rId2" Type="http://schemas.openxmlformats.org/officeDocument/2006/relationships/slideLayout" Target="../slideLayouts/slideLayout2.xml"/><Relationship Id="rId1" Type="http://schemas.openxmlformats.org/officeDocument/2006/relationships/vmlDrawing" Target="../drawings/vmlDrawing72.vml"/><Relationship Id="rId6" Type="http://schemas.openxmlformats.org/officeDocument/2006/relationships/oleObject" Target="../embeddings/oleObject204.bin"/><Relationship Id="rId5" Type="http://schemas.openxmlformats.org/officeDocument/2006/relationships/image" Target="../media/image174.wmf"/><Relationship Id="rId4" Type="http://schemas.openxmlformats.org/officeDocument/2006/relationships/oleObject" Target="../embeddings/oleObject203.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7" Type="http://schemas.openxmlformats.org/officeDocument/2006/relationships/image" Target="../media/image177.wmf"/><Relationship Id="rId2" Type="http://schemas.openxmlformats.org/officeDocument/2006/relationships/slideLayout" Target="../slideLayouts/slideLayout2.xml"/><Relationship Id="rId1" Type="http://schemas.openxmlformats.org/officeDocument/2006/relationships/vmlDrawing" Target="../drawings/vmlDrawing73.vml"/><Relationship Id="rId6" Type="http://schemas.openxmlformats.org/officeDocument/2006/relationships/oleObject" Target="../embeddings/oleObject206.bin"/><Relationship Id="rId5" Type="http://schemas.openxmlformats.org/officeDocument/2006/relationships/image" Target="../media/image176.wmf"/><Relationship Id="rId4" Type="http://schemas.openxmlformats.org/officeDocument/2006/relationships/oleObject" Target="../embeddings/oleObject205.bin"/></Relationships>
</file>

<file path=ppt/slides/_rels/slide94.xml.rels><?xml version="1.0" encoding="UTF-8" standalone="yes"?>
<Relationships xmlns="http://schemas.openxmlformats.org/package/2006/relationships"><Relationship Id="rId8" Type="http://schemas.openxmlformats.org/officeDocument/2006/relationships/oleObject" Target="../embeddings/oleObject209.bin"/><Relationship Id="rId3" Type="http://schemas.openxmlformats.org/officeDocument/2006/relationships/notesSlide" Target="../notesSlides/notesSlide94.xml"/><Relationship Id="rId7" Type="http://schemas.openxmlformats.org/officeDocument/2006/relationships/image" Target="../media/image178.wmf"/><Relationship Id="rId2" Type="http://schemas.openxmlformats.org/officeDocument/2006/relationships/slideLayout" Target="../slideLayouts/slideLayout2.xml"/><Relationship Id="rId1" Type="http://schemas.openxmlformats.org/officeDocument/2006/relationships/vmlDrawing" Target="../drawings/vmlDrawing74.vml"/><Relationship Id="rId6" Type="http://schemas.openxmlformats.org/officeDocument/2006/relationships/oleObject" Target="../embeddings/oleObject208.bin"/><Relationship Id="rId5" Type="http://schemas.openxmlformats.org/officeDocument/2006/relationships/image" Target="../media/image176.wmf"/><Relationship Id="rId4" Type="http://schemas.openxmlformats.org/officeDocument/2006/relationships/oleObject" Target="../embeddings/oleObject207.bin"/><Relationship Id="rId9" Type="http://schemas.openxmlformats.org/officeDocument/2006/relationships/image" Target="../media/image179.wmf"/></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vmlDrawing" Target="../drawings/vmlDrawing75.vml"/><Relationship Id="rId5" Type="http://schemas.openxmlformats.org/officeDocument/2006/relationships/image" Target="../media/image180.wmf"/><Relationship Id="rId4" Type="http://schemas.openxmlformats.org/officeDocument/2006/relationships/oleObject" Target="../embeddings/oleObject210.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vmlDrawing" Target="../drawings/vmlDrawing76.vml"/><Relationship Id="rId5" Type="http://schemas.openxmlformats.org/officeDocument/2006/relationships/image" Target="../media/image181.wmf"/><Relationship Id="rId4" Type="http://schemas.openxmlformats.org/officeDocument/2006/relationships/oleObject" Target="../embeddings/oleObject211.bin"/></Relationships>
</file>

<file path=ppt/slides/_rels/slide97.xml.rels><?xml version="1.0" encoding="UTF-8" standalone="yes"?>
<Relationships xmlns="http://schemas.openxmlformats.org/package/2006/relationships"><Relationship Id="rId8" Type="http://schemas.openxmlformats.org/officeDocument/2006/relationships/oleObject" Target="../embeddings/oleObject214.bin"/><Relationship Id="rId3" Type="http://schemas.openxmlformats.org/officeDocument/2006/relationships/notesSlide" Target="../notesSlides/notesSlide97.xml"/><Relationship Id="rId7" Type="http://schemas.openxmlformats.org/officeDocument/2006/relationships/image" Target="../media/image183.wmf"/><Relationship Id="rId2" Type="http://schemas.openxmlformats.org/officeDocument/2006/relationships/slideLayout" Target="../slideLayouts/slideLayout2.xml"/><Relationship Id="rId1" Type="http://schemas.openxmlformats.org/officeDocument/2006/relationships/vmlDrawing" Target="../drawings/vmlDrawing77.vml"/><Relationship Id="rId6" Type="http://schemas.openxmlformats.org/officeDocument/2006/relationships/oleObject" Target="../embeddings/oleObject213.bin"/><Relationship Id="rId11" Type="http://schemas.openxmlformats.org/officeDocument/2006/relationships/image" Target="../media/image185.wmf"/><Relationship Id="rId5" Type="http://schemas.openxmlformats.org/officeDocument/2006/relationships/image" Target="../media/image182.wmf"/><Relationship Id="rId10" Type="http://schemas.openxmlformats.org/officeDocument/2006/relationships/oleObject" Target="../embeddings/oleObject215.bin"/><Relationship Id="rId4" Type="http://schemas.openxmlformats.org/officeDocument/2006/relationships/oleObject" Target="../embeddings/oleObject212.bin"/><Relationship Id="rId9" Type="http://schemas.openxmlformats.org/officeDocument/2006/relationships/image" Target="../media/image184.wmf"/></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1</a:t>
            </a:fld>
            <a:endParaRPr lang="en-US" dirty="0"/>
          </a:p>
        </p:txBody>
      </p:sp>
      <p:sp>
        <p:nvSpPr>
          <p:cNvPr id="3" name="TextBox 2"/>
          <p:cNvSpPr txBox="1"/>
          <p:nvPr/>
        </p:nvSpPr>
        <p:spPr>
          <a:xfrm>
            <a:off x="0" y="24282"/>
            <a:ext cx="9144000" cy="646331"/>
          </a:xfrm>
          <a:prstGeom prst="rect">
            <a:avLst/>
          </a:prstGeom>
          <a:noFill/>
        </p:spPr>
        <p:txBody>
          <a:bodyPr wrap="square" rtlCol="0">
            <a:spAutoFit/>
          </a:bodyPr>
          <a:lstStyle/>
          <a:p>
            <a:pPr algn="ctr"/>
            <a:r>
              <a:rPr lang="en-US" sz="3600" dirty="0" smtClean="0"/>
              <a:t>Power Transformers</a:t>
            </a:r>
            <a:endParaRPr lang="en-US" sz="3600" dirty="0"/>
          </a:p>
        </p:txBody>
      </p:sp>
      <p:sp>
        <p:nvSpPr>
          <p:cNvPr id="17" name="TextBox 16"/>
          <p:cNvSpPr txBox="1"/>
          <p:nvPr/>
        </p:nvSpPr>
        <p:spPr>
          <a:xfrm>
            <a:off x="0" y="563938"/>
            <a:ext cx="9144000" cy="1308050"/>
          </a:xfrm>
          <a:prstGeom prst="rect">
            <a:avLst/>
          </a:prstGeom>
          <a:noFill/>
        </p:spPr>
        <p:txBody>
          <a:bodyPr wrap="square" rtlCol="0">
            <a:spAutoFit/>
          </a:bodyPr>
          <a:lstStyle/>
          <a:p>
            <a:pPr marL="514350" indent="-514350">
              <a:buAutoNum type="arabicPeriod"/>
            </a:pPr>
            <a:r>
              <a:rPr lang="en-US" sz="2500" dirty="0" smtClean="0"/>
              <a:t>Download/read notes on transformers from website.</a:t>
            </a:r>
          </a:p>
          <a:p>
            <a:pPr marL="514350" indent="-514350">
              <a:buAutoNum type="arabicPeriod"/>
            </a:pPr>
            <a:r>
              <a:rPr lang="en-US" sz="2500" dirty="0" smtClean="0"/>
              <a:t>Download HW4 on website; I will give due-date next week.</a:t>
            </a:r>
          </a:p>
          <a:p>
            <a:pPr marL="514350" indent="-514350">
              <a:buAutoNum type="arabicPeriod"/>
            </a:pPr>
            <a:r>
              <a:rPr lang="en-US" sz="2800" dirty="0"/>
              <a:t>R</a:t>
            </a:r>
            <a:r>
              <a:rPr lang="en-US" sz="2800" dirty="0" smtClean="0"/>
              <a:t>ead </a:t>
            </a:r>
            <a:r>
              <a:rPr lang="en-US" sz="2800" dirty="0"/>
              <a:t>Chapters 5 and 6 in </a:t>
            </a:r>
            <a:r>
              <a:rPr lang="en-US" sz="2800" dirty="0" err="1"/>
              <a:t>Kirtley’s</a:t>
            </a:r>
            <a:r>
              <a:rPr lang="en-US" sz="2800" dirty="0"/>
              <a:t> text</a:t>
            </a:r>
            <a:endParaRPr lang="en-US" sz="2500" dirty="0" smtClean="0"/>
          </a:p>
        </p:txBody>
      </p:sp>
      <p:pic>
        <p:nvPicPr>
          <p:cNvPr id="6146" name="Picture 2" descr="Image result for Power transfor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2647949"/>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Power transform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950" y="2638425"/>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1709" y="4271497"/>
            <a:ext cx="241617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7"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4950" y="2667000"/>
            <a:ext cx="24320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9" name="Picture 18"/>
          <p:cNvPicPr>
            <a:picLocks noChangeAspect="1"/>
          </p:cNvPicPr>
          <p:nvPr/>
        </p:nvPicPr>
        <p:blipFill>
          <a:blip r:embed="rId7"/>
          <a:stretch>
            <a:fillRect/>
          </a:stretch>
        </p:blipFill>
        <p:spPr>
          <a:xfrm>
            <a:off x="67435" y="4197488"/>
            <a:ext cx="1800225" cy="2533650"/>
          </a:xfrm>
          <a:prstGeom prst="rect">
            <a:avLst/>
          </a:prstGeom>
        </p:spPr>
      </p:pic>
      <p:pic>
        <p:nvPicPr>
          <p:cNvPr id="6152" name="Picture 8" descr="Image result for pad mounted transforme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1933" y="3816918"/>
            <a:ext cx="2105025" cy="20955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9"/>
          <a:stretch>
            <a:fillRect/>
          </a:stretch>
        </p:blipFill>
        <p:spPr>
          <a:xfrm>
            <a:off x="6353175" y="4886158"/>
            <a:ext cx="2790825" cy="1638300"/>
          </a:xfrm>
          <a:prstGeom prst="rect">
            <a:avLst/>
          </a:prstGeom>
        </p:spPr>
      </p:pic>
      <p:pic>
        <p:nvPicPr>
          <p:cNvPr id="51206" name="Picture 6" descr="Related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2895" y="5342308"/>
            <a:ext cx="2374900" cy="138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5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10</a:t>
            </a:fld>
            <a:endParaRPr lang="en-US" dirty="0"/>
          </a:p>
        </p:txBody>
      </p:sp>
      <p:sp>
        <p:nvSpPr>
          <p:cNvPr id="3" name="TextBox 2"/>
          <p:cNvSpPr txBox="1"/>
          <p:nvPr/>
        </p:nvSpPr>
        <p:spPr>
          <a:xfrm>
            <a:off x="-22652" y="44088"/>
            <a:ext cx="9144000" cy="646331"/>
          </a:xfrm>
          <a:prstGeom prst="rect">
            <a:avLst/>
          </a:prstGeom>
          <a:noFill/>
        </p:spPr>
        <p:txBody>
          <a:bodyPr wrap="square" rtlCol="0">
            <a:spAutoFit/>
          </a:bodyPr>
          <a:lstStyle/>
          <a:p>
            <a:pPr algn="ctr"/>
            <a:r>
              <a:rPr lang="en-US" sz="3600" dirty="0" smtClean="0"/>
              <a:t>Inductance</a:t>
            </a:r>
            <a:endParaRPr lang="en-US" sz="3600" dirty="0"/>
          </a:p>
        </p:txBody>
      </p:sp>
      <p:sp>
        <p:nvSpPr>
          <p:cNvPr id="5" name="TextBox 4"/>
          <p:cNvSpPr txBox="1"/>
          <p:nvPr/>
        </p:nvSpPr>
        <p:spPr>
          <a:xfrm>
            <a:off x="502920" y="914400"/>
            <a:ext cx="7924800" cy="538609"/>
          </a:xfrm>
          <a:prstGeom prst="rect">
            <a:avLst/>
          </a:prstGeom>
          <a:noFill/>
        </p:spPr>
        <p:txBody>
          <a:bodyPr wrap="square" rtlCol="0">
            <a:spAutoFit/>
          </a:bodyPr>
          <a:lstStyle/>
          <a:p>
            <a:r>
              <a:rPr lang="en-US" sz="2900" dirty="0" smtClean="0"/>
              <a:t>Some notation that will be useful later:</a:t>
            </a:r>
          </a:p>
        </p:txBody>
      </p:sp>
      <p:graphicFrame>
        <p:nvGraphicFramePr>
          <p:cNvPr id="7" name="Object 6"/>
          <p:cNvGraphicFramePr>
            <a:graphicFrameLocks noChangeAspect="1"/>
          </p:cNvGraphicFramePr>
          <p:nvPr>
            <p:extLst>
              <p:ext uri="{D42A27DB-BD31-4B8C-83A1-F6EECF244321}">
                <p14:modId xmlns:p14="http://schemas.microsoft.com/office/powerpoint/2010/main" val="2308770277"/>
              </p:ext>
            </p:extLst>
          </p:nvPr>
        </p:nvGraphicFramePr>
        <p:xfrm>
          <a:off x="1371599" y="1905000"/>
          <a:ext cx="1977483" cy="1447800"/>
        </p:xfrm>
        <a:graphic>
          <a:graphicData uri="http://schemas.openxmlformats.org/presentationml/2006/ole">
            <mc:AlternateContent xmlns:mc="http://schemas.openxmlformats.org/markup-compatibility/2006">
              <mc:Choice xmlns:v="urn:schemas-microsoft-com:vml" Requires="v">
                <p:oleObj spid="_x0000_s15420" name="Equation" r:id="rId4" imgW="583947" imgH="431613" progId="Equation.DSMT4">
                  <p:embed/>
                </p:oleObj>
              </mc:Choice>
              <mc:Fallback>
                <p:oleObj name="Equation" r:id="rId4" imgW="583947" imgH="431613"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599" y="1905000"/>
                        <a:ext cx="1977483" cy="1447800"/>
                      </a:xfrm>
                      <a:prstGeom prst="rect">
                        <a:avLst/>
                      </a:prstGeom>
                      <a:noFill/>
                    </p:spPr>
                  </p:pic>
                </p:oleObj>
              </mc:Fallback>
            </mc:AlternateContent>
          </a:graphicData>
        </a:graphic>
      </p:graphicFrame>
      <p:pic>
        <p:nvPicPr>
          <p:cNvPr id="1536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676990"/>
            <a:ext cx="393351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01198" y="3620295"/>
            <a:ext cx="8496300" cy="1431161"/>
          </a:xfrm>
          <a:prstGeom prst="rect">
            <a:avLst/>
          </a:prstGeom>
          <a:noFill/>
        </p:spPr>
        <p:txBody>
          <a:bodyPr wrap="square" rtlCol="0">
            <a:spAutoFit/>
          </a:bodyPr>
          <a:lstStyle/>
          <a:p>
            <a:r>
              <a:rPr lang="en-US" sz="2900" dirty="0" smtClean="0"/>
              <a:t>The self inductance L</a:t>
            </a:r>
            <a:r>
              <a:rPr lang="en-US" sz="2900" baseline="-25000" dirty="0" smtClean="0"/>
              <a:t>11</a:t>
            </a:r>
            <a:r>
              <a:rPr lang="en-US" sz="2900" dirty="0" smtClean="0"/>
              <a:t> is the ratio of</a:t>
            </a:r>
          </a:p>
          <a:p>
            <a:pPr marL="457200" indent="-457200">
              <a:buFont typeface="Arial" panose="020B0604020202020204" pitchFamily="34" charset="0"/>
              <a:buChar char="•"/>
            </a:pPr>
            <a:r>
              <a:rPr lang="en-US" sz="2900" dirty="0" smtClean="0"/>
              <a:t>the flux from coil 1 linking with coil 1, </a:t>
            </a:r>
            <a:r>
              <a:rPr lang="el-GR" sz="2900" dirty="0" smtClean="0"/>
              <a:t>λ</a:t>
            </a:r>
            <a:r>
              <a:rPr lang="en-US" sz="2900" baseline="-25000" dirty="0" smtClean="0"/>
              <a:t>11</a:t>
            </a:r>
            <a:r>
              <a:rPr lang="en-US" sz="2900" dirty="0" smtClean="0"/>
              <a:t> </a:t>
            </a:r>
          </a:p>
          <a:p>
            <a:pPr marL="457200" indent="-457200">
              <a:buFont typeface="Arial" panose="020B0604020202020204" pitchFamily="34" charset="0"/>
              <a:buChar char="•"/>
            </a:pPr>
            <a:r>
              <a:rPr lang="en-US" sz="2900" dirty="0" smtClean="0"/>
              <a:t>to the current in coil 1, i</a:t>
            </a:r>
            <a:r>
              <a:rPr lang="en-US" sz="2900" baseline="-25000" dirty="0" smtClean="0"/>
              <a:t>1</a:t>
            </a:r>
            <a:endParaRPr lang="en-US" sz="2900" dirty="0" smtClean="0"/>
          </a:p>
        </p:txBody>
      </p:sp>
      <p:sp>
        <p:nvSpPr>
          <p:cNvPr id="12" name="TextBox 11"/>
          <p:cNvSpPr txBox="1"/>
          <p:nvPr/>
        </p:nvSpPr>
        <p:spPr>
          <a:xfrm>
            <a:off x="841248" y="5520086"/>
            <a:ext cx="7959298" cy="538609"/>
          </a:xfrm>
          <a:prstGeom prst="rect">
            <a:avLst/>
          </a:prstGeom>
          <a:noFill/>
        </p:spPr>
        <p:txBody>
          <a:bodyPr wrap="square" rtlCol="0">
            <a:spAutoFit/>
          </a:bodyPr>
          <a:lstStyle/>
          <a:p>
            <a:r>
              <a:rPr lang="en-US" sz="2900" dirty="0" smtClean="0"/>
              <a:t>Linking? … Passing through the coil interior</a:t>
            </a:r>
          </a:p>
        </p:txBody>
      </p:sp>
    </p:spTree>
    <p:extLst>
      <p:ext uri="{BB962C8B-B14F-4D97-AF65-F5344CB8AC3E}">
        <p14:creationId xmlns:p14="http://schemas.microsoft.com/office/powerpoint/2010/main" val="153530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172200"/>
            <a:ext cx="685800" cy="390525"/>
          </a:xfrm>
        </p:spPr>
        <p:txBody>
          <a:bodyPr/>
          <a:lstStyle/>
          <a:p>
            <a:pPr>
              <a:defRPr/>
            </a:pPr>
            <a:fld id="{D88D9072-66C8-4C0C-8C75-8D5930406778}" type="slidenum">
              <a:rPr lang="en-US" smtClean="0"/>
              <a:pPr>
                <a:defRPr/>
              </a:pPr>
              <a:t>100</a:t>
            </a:fld>
            <a:endParaRPr lang="en-US" dirty="0"/>
          </a:p>
        </p:txBody>
      </p:sp>
      <p:sp>
        <p:nvSpPr>
          <p:cNvPr id="24" name="TextBox 23"/>
          <p:cNvSpPr txBox="1"/>
          <p:nvPr/>
        </p:nvSpPr>
        <p:spPr>
          <a:xfrm>
            <a:off x="-22652" y="44088"/>
            <a:ext cx="9144000" cy="569387"/>
          </a:xfrm>
          <a:prstGeom prst="rect">
            <a:avLst/>
          </a:prstGeom>
          <a:noFill/>
        </p:spPr>
        <p:txBody>
          <a:bodyPr wrap="square" rtlCol="0">
            <a:spAutoFit/>
          </a:bodyPr>
          <a:lstStyle/>
          <a:p>
            <a:pPr algn="ctr"/>
            <a:r>
              <a:rPr lang="en-US" sz="3100" dirty="0" smtClean="0"/>
              <a:t>Exact &amp; approximate transformer models</a:t>
            </a:r>
            <a:endParaRPr lang="en-US" sz="3100" dirty="0"/>
          </a:p>
        </p:txBody>
      </p:sp>
      <p:sp>
        <p:nvSpPr>
          <p:cNvPr id="43" name="Freeform 42"/>
          <p:cNvSpPr/>
          <p:nvPr/>
        </p:nvSpPr>
        <p:spPr>
          <a:xfrm>
            <a:off x="555335" y="1882152"/>
            <a:ext cx="382214" cy="1284790"/>
          </a:xfrm>
          <a:custGeom>
            <a:avLst/>
            <a:gdLst>
              <a:gd name="connsiteX0" fmla="*/ 335916 w 382214"/>
              <a:gd name="connsiteY0" fmla="*/ 1284790 h 1284790"/>
              <a:gd name="connsiteX1" fmla="*/ 250 w 382214"/>
              <a:gd name="connsiteY1" fmla="*/ 578735 h 1284790"/>
              <a:gd name="connsiteX2" fmla="*/ 382214 w 382214"/>
              <a:gd name="connsiteY2" fmla="*/ 0 h 1284790"/>
            </a:gdLst>
            <a:ahLst/>
            <a:cxnLst>
              <a:cxn ang="0">
                <a:pos x="connsiteX0" y="connsiteY0"/>
              </a:cxn>
              <a:cxn ang="0">
                <a:pos x="connsiteX1" y="connsiteY1"/>
              </a:cxn>
              <a:cxn ang="0">
                <a:pos x="connsiteX2" y="connsiteY2"/>
              </a:cxn>
            </a:cxnLst>
            <a:rect l="l" t="t" r="r" b="b"/>
            <a:pathLst>
              <a:path w="382214" h="1284790">
                <a:moveTo>
                  <a:pt x="335916" y="1284790"/>
                </a:moveTo>
                <a:cubicBezTo>
                  <a:pt x="164225" y="1038828"/>
                  <a:pt x="-7466" y="792867"/>
                  <a:pt x="250" y="578735"/>
                </a:cubicBezTo>
                <a:cubicBezTo>
                  <a:pt x="7966" y="364603"/>
                  <a:pt x="195090" y="182301"/>
                  <a:pt x="382214"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1304079" y="1069995"/>
            <a:ext cx="1011821" cy="26949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2565721" y="1208892"/>
            <a:ext cx="1979271" cy="983848"/>
          </a:xfrm>
          <a:custGeom>
            <a:avLst/>
            <a:gdLst>
              <a:gd name="connsiteX0" fmla="*/ 0 w 1979271"/>
              <a:gd name="connsiteY0" fmla="*/ 11574 h 983848"/>
              <a:gd name="connsiteX1" fmla="*/ 1967696 w 1979271"/>
              <a:gd name="connsiteY1" fmla="*/ 0 h 983848"/>
              <a:gd name="connsiteX2" fmla="*/ 1979271 w 1979271"/>
              <a:gd name="connsiteY2" fmla="*/ 983848 h 983848"/>
            </a:gdLst>
            <a:ahLst/>
            <a:cxnLst>
              <a:cxn ang="0">
                <a:pos x="connsiteX0" y="connsiteY0"/>
              </a:cxn>
              <a:cxn ang="0">
                <a:pos x="connsiteX1" y="connsiteY1"/>
              </a:cxn>
              <a:cxn ang="0">
                <a:pos x="connsiteX2" y="connsiteY2"/>
              </a:cxn>
            </a:cxnLst>
            <a:rect l="l" t="t" r="r" b="b"/>
            <a:pathLst>
              <a:path w="1979271" h="983848">
                <a:moveTo>
                  <a:pt x="0" y="11574"/>
                </a:moveTo>
                <a:lnTo>
                  <a:pt x="1967696" y="0"/>
                </a:lnTo>
                <a:lnTo>
                  <a:pt x="1979271" y="98384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304079" y="2401084"/>
            <a:ext cx="3240912" cy="983848"/>
          </a:xfrm>
          <a:custGeom>
            <a:avLst/>
            <a:gdLst>
              <a:gd name="connsiteX0" fmla="*/ 3923817 w 3935392"/>
              <a:gd name="connsiteY0" fmla="*/ 0 h 775504"/>
              <a:gd name="connsiteX1" fmla="*/ 3935392 w 3935392"/>
              <a:gd name="connsiteY1" fmla="*/ 775504 h 775504"/>
              <a:gd name="connsiteX2" fmla="*/ 0 w 3935392"/>
              <a:gd name="connsiteY2" fmla="*/ 775504 h 775504"/>
            </a:gdLst>
            <a:ahLst/>
            <a:cxnLst>
              <a:cxn ang="0">
                <a:pos x="connsiteX0" y="connsiteY0"/>
              </a:cxn>
              <a:cxn ang="0">
                <a:pos x="connsiteX1" y="connsiteY1"/>
              </a:cxn>
              <a:cxn ang="0">
                <a:pos x="connsiteX2" y="connsiteY2"/>
              </a:cxn>
            </a:cxnLst>
            <a:rect l="l" t="t" r="r" b="b"/>
            <a:pathLst>
              <a:path w="3935392" h="775504">
                <a:moveTo>
                  <a:pt x="3923817" y="0"/>
                </a:moveTo>
                <a:lnTo>
                  <a:pt x="3935392" y="775504"/>
                </a:lnTo>
                <a:lnTo>
                  <a:pt x="0" y="775504"/>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354492" y="2044776"/>
            <a:ext cx="381000" cy="538609"/>
          </a:xfrm>
          <a:prstGeom prst="rect">
            <a:avLst/>
          </a:prstGeom>
          <a:noFill/>
        </p:spPr>
        <p:txBody>
          <a:bodyPr wrap="square" rtlCol="0">
            <a:spAutoFit/>
          </a:bodyPr>
          <a:lstStyle/>
          <a:p>
            <a:r>
              <a:rPr lang="en-US" sz="2900" dirty="0" smtClean="0"/>
              <a:t>3</a:t>
            </a:r>
          </a:p>
        </p:txBody>
      </p:sp>
      <p:sp>
        <p:nvSpPr>
          <p:cNvPr id="48" name="TextBox 47"/>
          <p:cNvSpPr txBox="1"/>
          <p:nvPr/>
        </p:nvSpPr>
        <p:spPr>
          <a:xfrm rot="5400000">
            <a:off x="2237096" y="950680"/>
            <a:ext cx="381000" cy="538609"/>
          </a:xfrm>
          <a:prstGeom prst="rect">
            <a:avLst/>
          </a:prstGeom>
          <a:noFill/>
        </p:spPr>
        <p:txBody>
          <a:bodyPr wrap="square" rtlCol="0">
            <a:spAutoFit/>
          </a:bodyPr>
          <a:lstStyle/>
          <a:p>
            <a:r>
              <a:rPr lang="en-US" sz="2900" dirty="0" smtClean="0"/>
              <a:t>3</a:t>
            </a:r>
          </a:p>
        </p:txBody>
      </p:sp>
      <p:sp>
        <p:nvSpPr>
          <p:cNvPr id="49" name="Freeform 48"/>
          <p:cNvSpPr/>
          <p:nvPr/>
        </p:nvSpPr>
        <p:spPr>
          <a:xfrm>
            <a:off x="2750916" y="1232041"/>
            <a:ext cx="983848" cy="1215342"/>
          </a:xfrm>
          <a:custGeom>
            <a:avLst/>
            <a:gdLst>
              <a:gd name="connsiteX0" fmla="*/ 532436 w 983848"/>
              <a:gd name="connsiteY0" fmla="*/ 0 h 1215342"/>
              <a:gd name="connsiteX1" fmla="*/ 532436 w 983848"/>
              <a:gd name="connsiteY1" fmla="*/ 370390 h 1215342"/>
              <a:gd name="connsiteX2" fmla="*/ 104172 w 983848"/>
              <a:gd name="connsiteY2" fmla="*/ 370390 h 1215342"/>
              <a:gd name="connsiteX3" fmla="*/ 104172 w 983848"/>
              <a:gd name="connsiteY3" fmla="*/ 682906 h 1215342"/>
              <a:gd name="connsiteX4" fmla="*/ 0 w 983848"/>
              <a:gd name="connsiteY4" fmla="*/ 717630 h 1215342"/>
              <a:gd name="connsiteX5" fmla="*/ 219919 w 983848"/>
              <a:gd name="connsiteY5" fmla="*/ 798653 h 1215342"/>
              <a:gd name="connsiteX6" fmla="*/ 115747 w 983848"/>
              <a:gd name="connsiteY6" fmla="*/ 856527 h 1215342"/>
              <a:gd name="connsiteX7" fmla="*/ 115747 w 983848"/>
              <a:gd name="connsiteY7" fmla="*/ 1215342 h 1215342"/>
              <a:gd name="connsiteX8" fmla="*/ 983848 w 983848"/>
              <a:gd name="connsiteY8" fmla="*/ 1215342 h 1215342"/>
              <a:gd name="connsiteX9" fmla="*/ 983848 w 983848"/>
              <a:gd name="connsiteY9" fmla="*/ 844952 h 121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848" h="1215342">
                <a:moveTo>
                  <a:pt x="532436" y="0"/>
                </a:moveTo>
                <a:lnTo>
                  <a:pt x="532436" y="370390"/>
                </a:lnTo>
                <a:lnTo>
                  <a:pt x="104172" y="370390"/>
                </a:lnTo>
                <a:lnTo>
                  <a:pt x="104172" y="682906"/>
                </a:lnTo>
                <a:lnTo>
                  <a:pt x="0" y="717630"/>
                </a:lnTo>
                <a:lnTo>
                  <a:pt x="219919" y="798653"/>
                </a:lnTo>
                <a:lnTo>
                  <a:pt x="115747" y="856527"/>
                </a:lnTo>
                <a:lnTo>
                  <a:pt x="115747" y="1215342"/>
                </a:lnTo>
                <a:lnTo>
                  <a:pt x="983848" y="1215342"/>
                </a:lnTo>
                <a:lnTo>
                  <a:pt x="983848" y="844952"/>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535101" y="1710075"/>
            <a:ext cx="381000" cy="538609"/>
          </a:xfrm>
          <a:prstGeom prst="rect">
            <a:avLst/>
          </a:prstGeom>
          <a:noFill/>
        </p:spPr>
        <p:txBody>
          <a:bodyPr wrap="square" rtlCol="0">
            <a:spAutoFit/>
          </a:bodyPr>
          <a:lstStyle/>
          <a:p>
            <a:r>
              <a:rPr lang="en-US" sz="2900" dirty="0" smtClean="0"/>
              <a:t>3</a:t>
            </a:r>
          </a:p>
        </p:txBody>
      </p:sp>
      <p:sp>
        <p:nvSpPr>
          <p:cNvPr id="51" name="Freeform 50"/>
          <p:cNvSpPr/>
          <p:nvPr/>
        </p:nvSpPr>
        <p:spPr>
          <a:xfrm>
            <a:off x="3230301" y="1576938"/>
            <a:ext cx="516038" cy="290746"/>
          </a:xfrm>
          <a:custGeom>
            <a:avLst/>
            <a:gdLst>
              <a:gd name="connsiteX0" fmla="*/ 451413 w 451413"/>
              <a:gd name="connsiteY0" fmla="*/ 289367 h 289367"/>
              <a:gd name="connsiteX1" fmla="*/ 451413 w 451413"/>
              <a:gd name="connsiteY1" fmla="*/ 11575 h 289367"/>
              <a:gd name="connsiteX2" fmla="*/ 0 w 451413"/>
              <a:gd name="connsiteY2" fmla="*/ 0 h 289367"/>
            </a:gdLst>
            <a:ahLst/>
            <a:cxnLst>
              <a:cxn ang="0">
                <a:pos x="connsiteX0" y="connsiteY0"/>
              </a:cxn>
              <a:cxn ang="0">
                <a:pos x="connsiteX1" y="connsiteY1"/>
              </a:cxn>
              <a:cxn ang="0">
                <a:pos x="connsiteX2" y="connsiteY2"/>
              </a:cxn>
            </a:cxnLst>
            <a:rect l="l" t="t" r="r" b="b"/>
            <a:pathLst>
              <a:path w="451413" h="289367">
                <a:moveTo>
                  <a:pt x="451413" y="289367"/>
                </a:moveTo>
                <a:lnTo>
                  <a:pt x="451413" y="11575"/>
                </a:ln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318076" y="2447383"/>
            <a:ext cx="0" cy="925974"/>
          </a:xfrm>
          <a:custGeom>
            <a:avLst/>
            <a:gdLst>
              <a:gd name="connsiteX0" fmla="*/ 0 w 0"/>
              <a:gd name="connsiteY0" fmla="*/ 0 h 925974"/>
              <a:gd name="connsiteX1" fmla="*/ 0 w 0"/>
              <a:gd name="connsiteY1" fmla="*/ 925974 h 925974"/>
            </a:gdLst>
            <a:ahLst/>
            <a:cxnLst>
              <a:cxn ang="0">
                <a:pos x="connsiteX0" y="connsiteY0"/>
              </a:cxn>
              <a:cxn ang="0">
                <a:pos x="connsiteX1" y="connsiteY1"/>
              </a:cxn>
            </a:cxnLst>
            <a:rect l="l" t="t" r="r" b="b"/>
            <a:pathLst>
              <a:path h="925974">
                <a:moveTo>
                  <a:pt x="0" y="0"/>
                </a:moveTo>
                <a:lnTo>
                  <a:pt x="0" y="925974"/>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876800" y="2044776"/>
            <a:ext cx="381000" cy="538609"/>
          </a:xfrm>
          <a:prstGeom prst="rect">
            <a:avLst/>
          </a:prstGeom>
          <a:noFill/>
        </p:spPr>
        <p:txBody>
          <a:bodyPr wrap="square" rtlCol="0">
            <a:spAutoFit/>
          </a:bodyPr>
          <a:lstStyle/>
          <a:p>
            <a:r>
              <a:rPr lang="en-US" sz="2900" dirty="0" smtClean="0"/>
              <a:t>3</a:t>
            </a:r>
          </a:p>
        </p:txBody>
      </p:sp>
      <p:sp>
        <p:nvSpPr>
          <p:cNvPr id="54" name="Freeform 53"/>
          <p:cNvSpPr/>
          <p:nvPr/>
        </p:nvSpPr>
        <p:spPr>
          <a:xfrm flipH="1">
            <a:off x="5715000" y="1097968"/>
            <a:ext cx="787655" cy="31251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5400000">
            <a:off x="6431764" y="1019164"/>
            <a:ext cx="381000" cy="538609"/>
          </a:xfrm>
          <a:prstGeom prst="rect">
            <a:avLst/>
          </a:prstGeom>
          <a:noFill/>
        </p:spPr>
        <p:txBody>
          <a:bodyPr wrap="square" rtlCol="0">
            <a:spAutoFit/>
          </a:bodyPr>
          <a:lstStyle/>
          <a:p>
            <a:r>
              <a:rPr lang="en-US" sz="2900" dirty="0" smtClean="0"/>
              <a:t>3</a:t>
            </a:r>
          </a:p>
        </p:txBody>
      </p:sp>
      <p:sp>
        <p:nvSpPr>
          <p:cNvPr id="56" name="Freeform 55"/>
          <p:cNvSpPr/>
          <p:nvPr/>
        </p:nvSpPr>
        <p:spPr>
          <a:xfrm>
            <a:off x="5027271" y="1208892"/>
            <a:ext cx="901379" cy="972273"/>
          </a:xfrm>
          <a:custGeom>
            <a:avLst/>
            <a:gdLst>
              <a:gd name="connsiteX0" fmla="*/ 1250066 w 1250066"/>
              <a:gd name="connsiteY0" fmla="*/ 23149 h 972273"/>
              <a:gd name="connsiteX1" fmla="*/ 0 w 1250066"/>
              <a:gd name="connsiteY1" fmla="*/ 0 h 972273"/>
              <a:gd name="connsiteX2" fmla="*/ 11575 w 1250066"/>
              <a:gd name="connsiteY2" fmla="*/ 972273 h 972273"/>
            </a:gdLst>
            <a:ahLst/>
            <a:cxnLst>
              <a:cxn ang="0">
                <a:pos x="connsiteX0" y="connsiteY0"/>
              </a:cxn>
              <a:cxn ang="0">
                <a:pos x="connsiteX1" y="connsiteY1"/>
              </a:cxn>
              <a:cxn ang="0">
                <a:pos x="connsiteX2" y="connsiteY2"/>
              </a:cxn>
            </a:cxnLst>
            <a:rect l="l" t="t" r="r" b="b"/>
            <a:pathLst>
              <a:path w="1250066" h="972273">
                <a:moveTo>
                  <a:pt x="1250066" y="23149"/>
                </a:moveTo>
                <a:lnTo>
                  <a:pt x="0" y="0"/>
                </a:lnTo>
                <a:lnTo>
                  <a:pt x="11575" y="972273"/>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5061995" y="2435808"/>
            <a:ext cx="2703076" cy="983848"/>
          </a:xfrm>
          <a:custGeom>
            <a:avLst/>
            <a:gdLst>
              <a:gd name="connsiteX0" fmla="*/ 0 w 3125164"/>
              <a:gd name="connsiteY0" fmla="*/ 0 h 983848"/>
              <a:gd name="connsiteX1" fmla="*/ 0 w 3125164"/>
              <a:gd name="connsiteY1" fmla="*/ 960699 h 983848"/>
              <a:gd name="connsiteX2" fmla="*/ 3125164 w 3125164"/>
              <a:gd name="connsiteY2" fmla="*/ 983848 h 983848"/>
            </a:gdLst>
            <a:ahLst/>
            <a:cxnLst>
              <a:cxn ang="0">
                <a:pos x="connsiteX0" y="connsiteY0"/>
              </a:cxn>
              <a:cxn ang="0">
                <a:pos x="connsiteX1" y="connsiteY1"/>
              </a:cxn>
              <a:cxn ang="0">
                <a:pos x="connsiteX2" y="connsiteY2"/>
              </a:cxn>
            </a:cxnLst>
            <a:rect l="l" t="t" r="r" b="b"/>
            <a:pathLst>
              <a:path w="3125164" h="983848">
                <a:moveTo>
                  <a:pt x="0" y="0"/>
                </a:moveTo>
                <a:lnTo>
                  <a:pt x="0" y="960699"/>
                </a:lnTo>
                <a:lnTo>
                  <a:pt x="3125164" y="98384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549010" y="2401084"/>
            <a:ext cx="381000" cy="538609"/>
          </a:xfrm>
          <a:prstGeom prst="rect">
            <a:avLst/>
          </a:prstGeom>
          <a:noFill/>
        </p:spPr>
        <p:txBody>
          <a:bodyPr wrap="square" rtlCol="0">
            <a:spAutoFit/>
          </a:bodyPr>
          <a:lstStyle/>
          <a:p>
            <a:r>
              <a:rPr lang="en-US" sz="2900" dirty="0" smtClean="0"/>
              <a:t>3</a:t>
            </a:r>
          </a:p>
        </p:txBody>
      </p:sp>
      <p:sp>
        <p:nvSpPr>
          <p:cNvPr id="59" name="Freeform 58"/>
          <p:cNvSpPr/>
          <p:nvPr/>
        </p:nvSpPr>
        <p:spPr>
          <a:xfrm>
            <a:off x="7591451" y="1266765"/>
            <a:ext cx="277792" cy="1261641"/>
          </a:xfrm>
          <a:custGeom>
            <a:avLst/>
            <a:gdLst>
              <a:gd name="connsiteX0" fmla="*/ 127321 w 277792"/>
              <a:gd name="connsiteY0" fmla="*/ 0 h 1261641"/>
              <a:gd name="connsiteX1" fmla="*/ 138896 w 277792"/>
              <a:gd name="connsiteY1" fmla="*/ 486137 h 1261641"/>
              <a:gd name="connsiteX2" fmla="*/ 0 w 277792"/>
              <a:gd name="connsiteY2" fmla="*/ 555585 h 1261641"/>
              <a:gd name="connsiteX3" fmla="*/ 277792 w 277792"/>
              <a:gd name="connsiteY3" fmla="*/ 636608 h 1261641"/>
              <a:gd name="connsiteX4" fmla="*/ 173620 w 277792"/>
              <a:gd name="connsiteY4" fmla="*/ 729205 h 1261641"/>
              <a:gd name="connsiteX5" fmla="*/ 162045 w 277792"/>
              <a:gd name="connsiteY5" fmla="*/ 1261641 h 12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 h="1261641">
                <a:moveTo>
                  <a:pt x="127321" y="0"/>
                </a:moveTo>
                <a:lnTo>
                  <a:pt x="138896" y="486137"/>
                </a:lnTo>
                <a:lnTo>
                  <a:pt x="0" y="555585"/>
                </a:lnTo>
                <a:lnTo>
                  <a:pt x="277792" y="636608"/>
                </a:lnTo>
                <a:lnTo>
                  <a:pt x="173620" y="729205"/>
                </a:lnTo>
                <a:lnTo>
                  <a:pt x="162045" y="1261641"/>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7753496" y="2817773"/>
            <a:ext cx="11575" cy="613458"/>
          </a:xfrm>
          <a:custGeom>
            <a:avLst/>
            <a:gdLst>
              <a:gd name="connsiteX0" fmla="*/ 0 w 11575"/>
              <a:gd name="connsiteY0" fmla="*/ 0 h 613458"/>
              <a:gd name="connsiteX1" fmla="*/ 11575 w 11575"/>
              <a:gd name="connsiteY1" fmla="*/ 613458 h 613458"/>
            </a:gdLst>
            <a:ahLst/>
            <a:cxnLst>
              <a:cxn ang="0">
                <a:pos x="connsiteX0" y="connsiteY0"/>
              </a:cxn>
              <a:cxn ang="0">
                <a:pos x="connsiteX1" y="connsiteY1"/>
              </a:cxn>
            </a:cxnLst>
            <a:rect l="l" t="t" r="r" b="b"/>
            <a:pathLst>
              <a:path w="11575" h="613458">
                <a:moveTo>
                  <a:pt x="0" y="0"/>
                </a:moveTo>
                <a:lnTo>
                  <a:pt x="11575" y="61345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1295400" y="1255190"/>
            <a:ext cx="11575" cy="2118167"/>
          </a:xfrm>
          <a:custGeom>
            <a:avLst/>
            <a:gdLst>
              <a:gd name="connsiteX0" fmla="*/ 0 w 11575"/>
              <a:gd name="connsiteY0" fmla="*/ 0 h 2118167"/>
              <a:gd name="connsiteX1" fmla="*/ 11575 w 11575"/>
              <a:gd name="connsiteY1" fmla="*/ 2118167 h 2118167"/>
            </a:gdLst>
            <a:ahLst/>
            <a:cxnLst>
              <a:cxn ang="0">
                <a:pos x="connsiteX0" y="connsiteY0"/>
              </a:cxn>
              <a:cxn ang="0">
                <a:pos x="connsiteX1" y="connsiteY1"/>
              </a:cxn>
            </a:cxnLst>
            <a:rect l="l" t="t" r="r" b="b"/>
            <a:pathLst>
              <a:path w="11575" h="2118167">
                <a:moveTo>
                  <a:pt x="0" y="0"/>
                </a:moveTo>
                <a:cubicBezTo>
                  <a:pt x="3858" y="706056"/>
                  <a:pt x="7717" y="1412111"/>
                  <a:pt x="11575" y="2118167"/>
                </a:cubicBez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066800" y="2192740"/>
            <a:ext cx="533400" cy="477648"/>
          </a:xfrm>
          <a:prstGeom prst="ellipse">
            <a:avLst/>
          </a:prstGeom>
          <a:solidFill>
            <a:schemeClr val="bg1"/>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394987" y="2172485"/>
            <a:ext cx="443213" cy="307777"/>
          </a:xfrm>
          <a:prstGeom prst="rect">
            <a:avLst/>
          </a:prstGeom>
          <a:solidFill>
            <a:schemeClr val="bg1"/>
          </a:solidFill>
        </p:spPr>
        <p:txBody>
          <a:bodyPr wrap="square" rtlCol="0">
            <a:spAutoFit/>
          </a:bodyPr>
          <a:lstStyle/>
          <a:p>
            <a:r>
              <a:rPr lang="en-US" sz="1400" b="1" dirty="0" smtClean="0"/>
              <a:t>V</a:t>
            </a:r>
            <a:r>
              <a:rPr lang="en-US" sz="1400" baseline="-25000" dirty="0" smtClean="0"/>
              <a:t>1</a:t>
            </a:r>
            <a:endParaRPr lang="en-US" sz="1400" dirty="0" smtClean="0"/>
          </a:p>
        </p:txBody>
      </p:sp>
      <p:sp>
        <p:nvSpPr>
          <p:cNvPr id="64" name="TextBox 63"/>
          <p:cNvSpPr txBox="1"/>
          <p:nvPr/>
        </p:nvSpPr>
        <p:spPr>
          <a:xfrm>
            <a:off x="2375221" y="1789691"/>
            <a:ext cx="596579" cy="307777"/>
          </a:xfrm>
          <a:prstGeom prst="rect">
            <a:avLst/>
          </a:prstGeom>
          <a:noFill/>
        </p:spPr>
        <p:txBody>
          <a:bodyPr wrap="square" rtlCol="0">
            <a:spAutoFit/>
          </a:bodyPr>
          <a:lstStyle/>
          <a:p>
            <a:r>
              <a:rPr lang="en-US" sz="1400" b="1" dirty="0" err="1" smtClean="0"/>
              <a:t>R</a:t>
            </a:r>
            <a:r>
              <a:rPr lang="en-US" sz="1400" b="1" baseline="-25000" dirty="0" err="1" smtClean="0"/>
              <a:t>c</a:t>
            </a:r>
            <a:endParaRPr lang="en-US" sz="1400" b="1" dirty="0" smtClean="0"/>
          </a:p>
        </p:txBody>
      </p:sp>
      <p:sp>
        <p:nvSpPr>
          <p:cNvPr id="65" name="TextBox 64"/>
          <p:cNvSpPr txBox="1"/>
          <p:nvPr/>
        </p:nvSpPr>
        <p:spPr>
          <a:xfrm>
            <a:off x="3200400" y="1789691"/>
            <a:ext cx="590108" cy="307777"/>
          </a:xfrm>
          <a:prstGeom prst="rect">
            <a:avLst/>
          </a:prstGeom>
          <a:noFill/>
        </p:spPr>
        <p:txBody>
          <a:bodyPr wrap="square" rtlCol="0">
            <a:spAutoFit/>
          </a:bodyPr>
          <a:lstStyle/>
          <a:p>
            <a:r>
              <a:rPr lang="en-US" sz="1400" b="1" dirty="0" err="1" smtClean="0"/>
              <a:t>jX</a:t>
            </a:r>
            <a:r>
              <a:rPr lang="en-US" sz="1400" b="1" baseline="-25000" dirty="0" err="1" smtClean="0"/>
              <a:t>m</a:t>
            </a:r>
            <a:endParaRPr lang="en-US" sz="1400" b="1" dirty="0" smtClean="0"/>
          </a:p>
        </p:txBody>
      </p:sp>
      <p:sp>
        <p:nvSpPr>
          <p:cNvPr id="66" name="Freeform 65"/>
          <p:cNvSpPr/>
          <p:nvPr/>
        </p:nvSpPr>
        <p:spPr>
          <a:xfrm>
            <a:off x="1145894" y="967752"/>
            <a:ext cx="381964" cy="544010"/>
          </a:xfrm>
          <a:custGeom>
            <a:avLst/>
            <a:gdLst>
              <a:gd name="connsiteX0" fmla="*/ 0 w 381964"/>
              <a:gd name="connsiteY0" fmla="*/ 544010 h 544010"/>
              <a:gd name="connsiteX1" fmla="*/ 0 w 381964"/>
              <a:gd name="connsiteY1" fmla="*/ 0 h 544010"/>
              <a:gd name="connsiteX2" fmla="*/ 381964 w 381964"/>
              <a:gd name="connsiteY2" fmla="*/ 0 h 544010"/>
            </a:gdLst>
            <a:ahLst/>
            <a:cxnLst>
              <a:cxn ang="0">
                <a:pos x="connsiteX0" y="connsiteY0"/>
              </a:cxn>
              <a:cxn ang="0">
                <a:pos x="connsiteX1" y="connsiteY1"/>
              </a:cxn>
              <a:cxn ang="0">
                <a:pos x="connsiteX2" y="connsiteY2"/>
              </a:cxn>
            </a:cxnLst>
            <a:rect l="l" t="t" r="r" b="b"/>
            <a:pathLst>
              <a:path w="381964" h="544010">
                <a:moveTo>
                  <a:pt x="0" y="544010"/>
                </a:moveTo>
                <a:lnTo>
                  <a:pt x="0" y="0"/>
                </a:lnTo>
                <a:lnTo>
                  <a:pt x="381964"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851457" y="724684"/>
            <a:ext cx="367743" cy="400110"/>
          </a:xfrm>
          <a:prstGeom prst="rect">
            <a:avLst/>
          </a:prstGeom>
          <a:noFill/>
        </p:spPr>
        <p:txBody>
          <a:bodyPr wrap="square" rtlCol="0">
            <a:spAutoFit/>
          </a:bodyPr>
          <a:lstStyle/>
          <a:p>
            <a:r>
              <a:rPr lang="en-US" sz="2000" b="1" dirty="0" smtClean="0"/>
              <a:t>I</a:t>
            </a:r>
            <a:r>
              <a:rPr lang="en-US" sz="2000" baseline="-25000" dirty="0" smtClean="0"/>
              <a:t>1</a:t>
            </a:r>
            <a:endParaRPr lang="en-US" sz="2000" dirty="0" smtClean="0"/>
          </a:p>
        </p:txBody>
      </p:sp>
      <p:sp>
        <p:nvSpPr>
          <p:cNvPr id="68" name="TextBox 67"/>
          <p:cNvSpPr txBox="1"/>
          <p:nvPr/>
        </p:nvSpPr>
        <p:spPr>
          <a:xfrm>
            <a:off x="3975657" y="648484"/>
            <a:ext cx="553902" cy="400110"/>
          </a:xfrm>
          <a:prstGeom prst="rect">
            <a:avLst/>
          </a:prstGeom>
          <a:noFill/>
        </p:spPr>
        <p:txBody>
          <a:bodyPr wrap="square" rtlCol="0">
            <a:spAutoFit/>
          </a:bodyPr>
          <a:lstStyle/>
          <a:p>
            <a:r>
              <a:rPr lang="en-US" sz="2000" b="1" dirty="0" smtClean="0"/>
              <a:t>I</a:t>
            </a:r>
            <a:r>
              <a:rPr lang="en-US" sz="2000" baseline="-25000" dirty="0" smtClean="0"/>
              <a:t>1w</a:t>
            </a:r>
            <a:endParaRPr lang="en-US" sz="2000" dirty="0" smtClean="0"/>
          </a:p>
        </p:txBody>
      </p:sp>
      <p:sp>
        <p:nvSpPr>
          <p:cNvPr id="69" name="Freeform 68"/>
          <p:cNvSpPr/>
          <p:nvPr/>
        </p:nvSpPr>
        <p:spPr>
          <a:xfrm>
            <a:off x="4109013" y="1048775"/>
            <a:ext cx="509286" cy="381965"/>
          </a:xfrm>
          <a:custGeom>
            <a:avLst/>
            <a:gdLst>
              <a:gd name="connsiteX0" fmla="*/ 0 w 509286"/>
              <a:gd name="connsiteY0" fmla="*/ 0 h 381965"/>
              <a:gd name="connsiteX1" fmla="*/ 497711 w 509286"/>
              <a:gd name="connsiteY1" fmla="*/ 0 h 381965"/>
              <a:gd name="connsiteX2" fmla="*/ 509286 w 509286"/>
              <a:gd name="connsiteY2" fmla="*/ 381965 h 381965"/>
            </a:gdLst>
            <a:ahLst/>
            <a:cxnLst>
              <a:cxn ang="0">
                <a:pos x="connsiteX0" y="connsiteY0"/>
              </a:cxn>
              <a:cxn ang="0">
                <a:pos x="connsiteX1" y="connsiteY1"/>
              </a:cxn>
              <a:cxn ang="0">
                <a:pos x="connsiteX2" y="connsiteY2"/>
              </a:cxn>
            </a:cxnLst>
            <a:rect l="l" t="t" r="r" b="b"/>
            <a:pathLst>
              <a:path w="509286" h="381965">
                <a:moveTo>
                  <a:pt x="0" y="0"/>
                </a:moveTo>
                <a:lnTo>
                  <a:pt x="497711" y="0"/>
                </a:lnTo>
                <a:lnTo>
                  <a:pt x="509286" y="381965"/>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6736466" y="1257119"/>
            <a:ext cx="972273" cy="11575"/>
          </a:xfrm>
          <a:custGeom>
            <a:avLst/>
            <a:gdLst>
              <a:gd name="connsiteX0" fmla="*/ 972273 w 972273"/>
              <a:gd name="connsiteY0" fmla="*/ 11575 h 11575"/>
              <a:gd name="connsiteX1" fmla="*/ 0 w 972273"/>
              <a:gd name="connsiteY1" fmla="*/ 0 h 11575"/>
            </a:gdLst>
            <a:ahLst/>
            <a:cxnLst>
              <a:cxn ang="0">
                <a:pos x="connsiteX0" y="connsiteY0"/>
              </a:cxn>
              <a:cxn ang="0">
                <a:pos x="connsiteX1" y="connsiteY1"/>
              </a:cxn>
            </a:cxnLst>
            <a:rect l="l" t="t" r="r" b="b"/>
            <a:pathLst>
              <a:path w="972273" h="11575">
                <a:moveTo>
                  <a:pt x="972273" y="11575"/>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5850520" y="760633"/>
            <a:ext cx="1382069" cy="307777"/>
          </a:xfrm>
          <a:prstGeom prst="rect">
            <a:avLst/>
          </a:prstGeom>
          <a:solidFill>
            <a:schemeClr val="bg1"/>
          </a:solidFill>
        </p:spPr>
        <p:txBody>
          <a:bodyPr wrap="square" rtlCol="0">
            <a:spAutoFit/>
          </a:bodyPr>
          <a:lstStyle/>
          <a:p>
            <a:r>
              <a:rPr lang="en-US" sz="1400" b="1" dirty="0" smtClean="0"/>
              <a:t>Z</a:t>
            </a:r>
            <a:r>
              <a:rPr lang="en-US" sz="1400" b="1" baseline="-25000" dirty="0" smtClean="0"/>
              <a:t>2</a:t>
            </a:r>
            <a:r>
              <a:rPr lang="en-US" sz="1400" b="1" dirty="0" smtClean="0"/>
              <a:t>=R</a:t>
            </a:r>
            <a:r>
              <a:rPr lang="en-US" sz="1400" b="1" baseline="-25000" dirty="0" smtClean="0"/>
              <a:t>2</a:t>
            </a:r>
            <a:r>
              <a:rPr lang="en-US" sz="1400" b="1" dirty="0" smtClean="0"/>
              <a:t>+jX</a:t>
            </a:r>
            <a:r>
              <a:rPr lang="en-US" sz="1400" b="1" baseline="-25000" dirty="0" smtClean="0"/>
              <a:t>2</a:t>
            </a:r>
            <a:endParaRPr lang="en-US" sz="1400" b="1" dirty="0" smtClean="0"/>
          </a:p>
        </p:txBody>
      </p:sp>
      <p:sp>
        <p:nvSpPr>
          <p:cNvPr id="107" name="Freeform 106"/>
          <p:cNvSpPr/>
          <p:nvPr/>
        </p:nvSpPr>
        <p:spPr>
          <a:xfrm>
            <a:off x="4108471" y="1824279"/>
            <a:ext cx="289909" cy="983848"/>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3962400" y="2169507"/>
            <a:ext cx="370872" cy="307777"/>
          </a:xfrm>
          <a:prstGeom prst="rect">
            <a:avLst/>
          </a:prstGeom>
          <a:solidFill>
            <a:schemeClr val="bg1"/>
          </a:solidFill>
        </p:spPr>
        <p:txBody>
          <a:bodyPr wrap="square" rtlCol="0">
            <a:spAutoFit/>
          </a:bodyPr>
          <a:lstStyle/>
          <a:p>
            <a:r>
              <a:rPr lang="en-US" sz="1400" b="1" dirty="0"/>
              <a:t>E</a:t>
            </a:r>
            <a:r>
              <a:rPr lang="en-US" sz="1400" baseline="-25000" dirty="0" smtClean="0"/>
              <a:t>1</a:t>
            </a:r>
            <a:endParaRPr lang="en-US" sz="1400" dirty="0" smtClean="0"/>
          </a:p>
        </p:txBody>
      </p:sp>
      <p:sp>
        <p:nvSpPr>
          <p:cNvPr id="109" name="Freeform 108"/>
          <p:cNvSpPr/>
          <p:nvPr/>
        </p:nvSpPr>
        <p:spPr>
          <a:xfrm flipH="1">
            <a:off x="5257800" y="1791484"/>
            <a:ext cx="289909" cy="983848"/>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5355220" y="2136712"/>
            <a:ext cx="370872" cy="307777"/>
          </a:xfrm>
          <a:prstGeom prst="rect">
            <a:avLst/>
          </a:prstGeom>
          <a:solidFill>
            <a:schemeClr val="bg1"/>
          </a:solidFill>
        </p:spPr>
        <p:txBody>
          <a:bodyPr wrap="square" rtlCol="0">
            <a:spAutoFit/>
          </a:bodyPr>
          <a:lstStyle/>
          <a:p>
            <a:r>
              <a:rPr lang="en-US" sz="1400" b="1" dirty="0" smtClean="0"/>
              <a:t>E</a:t>
            </a:r>
            <a:r>
              <a:rPr lang="en-US" sz="1400" baseline="-25000" dirty="0"/>
              <a:t>2</a:t>
            </a:r>
            <a:endParaRPr lang="en-US" sz="1400" dirty="0" smtClean="0"/>
          </a:p>
        </p:txBody>
      </p:sp>
      <p:sp>
        <p:nvSpPr>
          <p:cNvPr id="111" name="Freeform 110"/>
          <p:cNvSpPr/>
          <p:nvPr/>
        </p:nvSpPr>
        <p:spPr>
          <a:xfrm>
            <a:off x="7292051" y="1025626"/>
            <a:ext cx="636607" cy="428263"/>
          </a:xfrm>
          <a:custGeom>
            <a:avLst/>
            <a:gdLst>
              <a:gd name="connsiteX0" fmla="*/ 0 w 636607"/>
              <a:gd name="connsiteY0" fmla="*/ 0 h 428263"/>
              <a:gd name="connsiteX1" fmla="*/ 636607 w 636607"/>
              <a:gd name="connsiteY1" fmla="*/ 11574 h 428263"/>
              <a:gd name="connsiteX2" fmla="*/ 636607 w 636607"/>
              <a:gd name="connsiteY2" fmla="*/ 428263 h 428263"/>
            </a:gdLst>
            <a:ahLst/>
            <a:cxnLst>
              <a:cxn ang="0">
                <a:pos x="connsiteX0" y="connsiteY0"/>
              </a:cxn>
              <a:cxn ang="0">
                <a:pos x="connsiteX1" y="connsiteY1"/>
              </a:cxn>
              <a:cxn ang="0">
                <a:pos x="connsiteX2" y="connsiteY2"/>
              </a:cxn>
            </a:cxnLst>
            <a:rect l="l" t="t" r="r" b="b"/>
            <a:pathLst>
              <a:path w="636607" h="428263">
                <a:moveTo>
                  <a:pt x="0" y="0"/>
                </a:moveTo>
                <a:lnTo>
                  <a:pt x="636607" y="11574"/>
                </a:lnTo>
                <a:lnTo>
                  <a:pt x="636607" y="428263"/>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7869243" y="609600"/>
            <a:ext cx="367743" cy="400110"/>
          </a:xfrm>
          <a:prstGeom prst="rect">
            <a:avLst/>
          </a:prstGeom>
          <a:noFill/>
        </p:spPr>
        <p:txBody>
          <a:bodyPr wrap="square" rtlCol="0">
            <a:spAutoFit/>
          </a:bodyPr>
          <a:lstStyle/>
          <a:p>
            <a:r>
              <a:rPr lang="en-US" sz="2000" b="1" dirty="0" smtClean="0"/>
              <a:t>I</a:t>
            </a:r>
            <a:r>
              <a:rPr lang="en-US" sz="2000" baseline="-25000" dirty="0"/>
              <a:t>2</a:t>
            </a:r>
            <a:endParaRPr lang="en-US" sz="2000" dirty="0" smtClean="0"/>
          </a:p>
        </p:txBody>
      </p:sp>
      <p:sp>
        <p:nvSpPr>
          <p:cNvPr id="113" name="TextBox 112"/>
          <p:cNvSpPr txBox="1"/>
          <p:nvPr/>
        </p:nvSpPr>
        <p:spPr>
          <a:xfrm>
            <a:off x="7972451" y="2015467"/>
            <a:ext cx="893757" cy="400110"/>
          </a:xfrm>
          <a:prstGeom prst="rect">
            <a:avLst/>
          </a:prstGeom>
          <a:solidFill>
            <a:schemeClr val="bg1"/>
          </a:solidFill>
        </p:spPr>
        <p:txBody>
          <a:bodyPr wrap="square" rtlCol="0">
            <a:spAutoFit/>
          </a:bodyPr>
          <a:lstStyle/>
          <a:p>
            <a:r>
              <a:rPr lang="en-US" sz="2000" b="1" dirty="0" smtClean="0"/>
              <a:t>Z</a:t>
            </a:r>
            <a:r>
              <a:rPr lang="en-US" sz="2000" b="1" baseline="-25000" dirty="0" smtClean="0"/>
              <a:t>2L</a:t>
            </a:r>
            <a:endParaRPr lang="en-US" sz="2000" b="1" dirty="0" smtClean="0"/>
          </a:p>
        </p:txBody>
      </p:sp>
      <p:sp>
        <p:nvSpPr>
          <p:cNvPr id="114" name="Rectangle 113"/>
          <p:cNvSpPr/>
          <p:nvPr/>
        </p:nvSpPr>
        <p:spPr>
          <a:xfrm>
            <a:off x="3984585" y="609600"/>
            <a:ext cx="1741507" cy="3566170"/>
          </a:xfrm>
          <a:prstGeom prst="rect">
            <a:avLst/>
          </a:prstGeom>
          <a:noFill/>
          <a:ln w="3175">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3984585" y="3467884"/>
            <a:ext cx="1741507" cy="707886"/>
          </a:xfrm>
          <a:prstGeom prst="rect">
            <a:avLst/>
          </a:prstGeom>
          <a:noFill/>
        </p:spPr>
        <p:txBody>
          <a:bodyPr wrap="square" rtlCol="0">
            <a:spAutoFit/>
          </a:bodyPr>
          <a:lstStyle/>
          <a:p>
            <a:pPr algn="ctr"/>
            <a:r>
              <a:rPr lang="en-US" sz="2000" dirty="0" smtClean="0"/>
              <a:t>Ideal </a:t>
            </a:r>
            <a:r>
              <a:rPr lang="en-US" sz="2000" dirty="0" err="1" smtClean="0"/>
              <a:t>Xfmr</a:t>
            </a:r>
            <a:endParaRPr lang="en-US" sz="2000" dirty="0" smtClean="0"/>
          </a:p>
          <a:p>
            <a:pPr algn="ctr"/>
            <a:r>
              <a:rPr lang="en-US" sz="2000" dirty="0" smtClean="0"/>
              <a:t>N</a:t>
            </a:r>
            <a:r>
              <a:rPr lang="en-US" sz="2000" baseline="-25000" dirty="0" smtClean="0"/>
              <a:t>1</a:t>
            </a:r>
            <a:r>
              <a:rPr lang="en-US" sz="2000" dirty="0" smtClean="0"/>
              <a:t>/N</a:t>
            </a:r>
            <a:r>
              <a:rPr lang="en-US" sz="2000" baseline="-25000" dirty="0" smtClean="0"/>
              <a:t>2</a:t>
            </a:r>
            <a:r>
              <a:rPr lang="en-US" sz="2000" dirty="0" smtClean="0"/>
              <a:t>=10/1</a:t>
            </a:r>
          </a:p>
        </p:txBody>
      </p:sp>
      <p:sp>
        <p:nvSpPr>
          <p:cNvPr id="116" name="Freeform 115"/>
          <p:cNvSpPr/>
          <p:nvPr/>
        </p:nvSpPr>
        <p:spPr>
          <a:xfrm>
            <a:off x="7076765" y="1469805"/>
            <a:ext cx="390836" cy="1693279"/>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6934200" y="2172484"/>
            <a:ext cx="370872" cy="307777"/>
          </a:xfrm>
          <a:prstGeom prst="rect">
            <a:avLst/>
          </a:prstGeom>
          <a:solidFill>
            <a:schemeClr val="bg1"/>
          </a:solidFill>
        </p:spPr>
        <p:txBody>
          <a:bodyPr wrap="square" rtlCol="0">
            <a:spAutoFit/>
          </a:bodyPr>
          <a:lstStyle/>
          <a:p>
            <a:r>
              <a:rPr lang="en-US" sz="1400" b="1" dirty="0" smtClean="0"/>
              <a:t>V</a:t>
            </a:r>
            <a:r>
              <a:rPr lang="en-US" sz="1400" baseline="-25000" dirty="0"/>
              <a:t>2</a:t>
            </a:r>
            <a:endParaRPr lang="en-US" sz="1400" dirty="0" smtClean="0"/>
          </a:p>
        </p:txBody>
      </p:sp>
      <p:sp>
        <p:nvSpPr>
          <p:cNvPr id="118" name="TextBox 117"/>
          <p:cNvSpPr txBox="1"/>
          <p:nvPr/>
        </p:nvSpPr>
        <p:spPr>
          <a:xfrm>
            <a:off x="1542371" y="759023"/>
            <a:ext cx="1429429" cy="307777"/>
          </a:xfrm>
          <a:prstGeom prst="rect">
            <a:avLst/>
          </a:prstGeom>
          <a:noFill/>
        </p:spPr>
        <p:txBody>
          <a:bodyPr wrap="square" rtlCol="0">
            <a:spAutoFit/>
          </a:bodyPr>
          <a:lstStyle/>
          <a:p>
            <a:r>
              <a:rPr lang="en-US" sz="1400" b="1" dirty="0" smtClean="0"/>
              <a:t>Z</a:t>
            </a:r>
            <a:r>
              <a:rPr lang="en-US" sz="1400" b="1" baseline="-25000" dirty="0" smtClean="0"/>
              <a:t>1</a:t>
            </a:r>
            <a:r>
              <a:rPr lang="en-US" sz="1400" b="1" dirty="0" smtClean="0"/>
              <a:t>=R</a:t>
            </a:r>
            <a:r>
              <a:rPr lang="en-US" sz="1400" b="1" baseline="-25000" dirty="0" smtClean="0"/>
              <a:t>1</a:t>
            </a:r>
            <a:r>
              <a:rPr lang="en-US" sz="1400" b="1" dirty="0" smtClean="0"/>
              <a:t>+jX</a:t>
            </a:r>
            <a:r>
              <a:rPr lang="en-US" sz="1400" b="1" baseline="-25000" dirty="0" smtClean="0"/>
              <a:t>1</a:t>
            </a:r>
            <a:endParaRPr lang="en-US" sz="1400" b="1" dirty="0" smtClean="0"/>
          </a:p>
        </p:txBody>
      </p:sp>
      <p:sp>
        <p:nvSpPr>
          <p:cNvPr id="4" name="TextBox 3"/>
          <p:cNvSpPr txBox="1"/>
          <p:nvPr/>
        </p:nvSpPr>
        <p:spPr>
          <a:xfrm>
            <a:off x="0" y="4198919"/>
            <a:ext cx="4735492" cy="2585323"/>
          </a:xfrm>
          <a:prstGeom prst="rect">
            <a:avLst/>
          </a:prstGeom>
          <a:noFill/>
        </p:spPr>
        <p:txBody>
          <a:bodyPr wrap="square" rtlCol="0">
            <a:spAutoFit/>
          </a:bodyPr>
          <a:lstStyle/>
          <a:p>
            <a:r>
              <a:rPr lang="en-US" dirty="0" smtClean="0"/>
              <a:t>Z</a:t>
            </a:r>
            <a:r>
              <a:rPr lang="en-US" baseline="-25000" dirty="0" smtClean="0"/>
              <a:t>1</a:t>
            </a:r>
            <a:r>
              <a:rPr lang="en-US" dirty="0" smtClean="0"/>
              <a:t>, Z</a:t>
            </a:r>
            <a:r>
              <a:rPr lang="en-US" baseline="-25000" dirty="0" smtClean="0"/>
              <a:t>2</a:t>
            </a:r>
            <a:r>
              <a:rPr lang="en-US" dirty="0" smtClean="0"/>
              <a:t>:	series impedances of each side</a:t>
            </a:r>
          </a:p>
          <a:p>
            <a:r>
              <a:rPr lang="en-US" dirty="0" smtClean="0"/>
              <a:t>R</a:t>
            </a:r>
            <a:r>
              <a:rPr lang="en-US" baseline="-25000" dirty="0" smtClean="0"/>
              <a:t>1</a:t>
            </a:r>
            <a:r>
              <a:rPr lang="en-US" dirty="0" smtClean="0"/>
              <a:t>, R</a:t>
            </a:r>
            <a:r>
              <a:rPr lang="en-US" baseline="-25000" dirty="0" smtClean="0"/>
              <a:t>2</a:t>
            </a:r>
            <a:r>
              <a:rPr lang="en-US" dirty="0" smtClean="0"/>
              <a:t>:	winding resistances of each side</a:t>
            </a:r>
          </a:p>
          <a:p>
            <a:r>
              <a:rPr lang="en-US" dirty="0" smtClean="0"/>
              <a:t>X</a:t>
            </a:r>
            <a:r>
              <a:rPr lang="en-US" baseline="-25000" dirty="0" smtClean="0"/>
              <a:t>1</a:t>
            </a:r>
            <a:r>
              <a:rPr lang="en-US" dirty="0" smtClean="0"/>
              <a:t>, X</a:t>
            </a:r>
            <a:r>
              <a:rPr lang="en-US" baseline="-25000" dirty="0" smtClean="0"/>
              <a:t>2</a:t>
            </a:r>
            <a:r>
              <a:rPr lang="en-US" dirty="0" smtClean="0"/>
              <a:t>:	leakage reactance of each side</a:t>
            </a:r>
          </a:p>
          <a:p>
            <a:r>
              <a:rPr lang="en-US" dirty="0" err="1" smtClean="0"/>
              <a:t>R</a:t>
            </a:r>
            <a:r>
              <a:rPr lang="en-US" baseline="-25000" dirty="0" err="1" smtClean="0"/>
              <a:t>c</a:t>
            </a:r>
            <a:r>
              <a:rPr lang="en-US" dirty="0" smtClean="0"/>
              <a:t>:	core loss resistance; represents</a:t>
            </a:r>
          </a:p>
          <a:p>
            <a:r>
              <a:rPr lang="en-US" dirty="0"/>
              <a:t>	</a:t>
            </a:r>
            <a:r>
              <a:rPr lang="en-US" dirty="0" smtClean="0"/>
              <a:t>losses due to eddy currents and </a:t>
            </a:r>
          </a:p>
          <a:p>
            <a:r>
              <a:rPr lang="en-US" dirty="0"/>
              <a:t>	</a:t>
            </a:r>
            <a:r>
              <a:rPr lang="en-US" dirty="0" smtClean="0"/>
              <a:t>hysteresis.</a:t>
            </a:r>
          </a:p>
          <a:p>
            <a:r>
              <a:rPr lang="en-US" dirty="0" err="1"/>
              <a:t>X</a:t>
            </a:r>
            <a:r>
              <a:rPr lang="en-US" baseline="-25000" dirty="0" err="1"/>
              <a:t>m</a:t>
            </a:r>
            <a:r>
              <a:rPr lang="en-US" dirty="0"/>
              <a:t>:	magnetizing inductance; </a:t>
            </a:r>
            <a:r>
              <a:rPr lang="en-US" dirty="0" smtClean="0"/>
              <a:t>represents</a:t>
            </a:r>
            <a:endParaRPr lang="en-US" dirty="0"/>
          </a:p>
          <a:p>
            <a:r>
              <a:rPr lang="en-US" dirty="0"/>
              <a:t>	</a:t>
            </a:r>
            <a:r>
              <a:rPr lang="en-US" dirty="0" smtClean="0"/>
              <a:t>current </a:t>
            </a:r>
            <a:r>
              <a:rPr lang="en-US" dirty="0"/>
              <a:t>necessary </a:t>
            </a:r>
            <a:r>
              <a:rPr lang="en-US" dirty="0" smtClean="0"/>
              <a:t>to overcome the</a:t>
            </a:r>
            <a:r>
              <a:rPr lang="en-US" dirty="0"/>
              <a:t>	</a:t>
            </a:r>
            <a:r>
              <a:rPr lang="en-US" dirty="0" smtClean="0"/>
              <a:t>core </a:t>
            </a:r>
            <a:r>
              <a:rPr lang="en-US" dirty="0"/>
              <a:t>reluctance </a:t>
            </a:r>
            <a:r>
              <a:rPr lang="en-US" dirty="0" smtClean="0"/>
              <a:t>in setting up </a:t>
            </a:r>
            <a:r>
              <a:rPr lang="en-US" dirty="0"/>
              <a:t>flux</a:t>
            </a:r>
            <a:r>
              <a:rPr lang="en-US" dirty="0" smtClean="0"/>
              <a:t>.</a:t>
            </a:r>
            <a:endParaRPr lang="en-US" dirty="0"/>
          </a:p>
        </p:txBody>
      </p:sp>
      <p:sp>
        <p:nvSpPr>
          <p:cNvPr id="71" name="TextBox 70"/>
          <p:cNvSpPr txBox="1"/>
          <p:nvPr/>
        </p:nvSpPr>
        <p:spPr>
          <a:xfrm>
            <a:off x="4495800" y="4245218"/>
            <a:ext cx="4648200" cy="2585323"/>
          </a:xfrm>
          <a:prstGeom prst="rect">
            <a:avLst/>
          </a:prstGeom>
          <a:noFill/>
        </p:spPr>
        <p:txBody>
          <a:bodyPr wrap="square" rtlCol="0">
            <a:spAutoFit/>
          </a:bodyPr>
          <a:lstStyle/>
          <a:p>
            <a:r>
              <a:rPr lang="en-US" b="1" dirty="0" smtClean="0"/>
              <a:t>V</a:t>
            </a:r>
            <a:r>
              <a:rPr lang="en-US" baseline="-25000" dirty="0" smtClean="0"/>
              <a:t>1</a:t>
            </a:r>
            <a:r>
              <a:rPr lang="en-US" dirty="0" smtClean="0"/>
              <a:t>, </a:t>
            </a:r>
            <a:r>
              <a:rPr lang="en-US" b="1" dirty="0" smtClean="0"/>
              <a:t>V</a:t>
            </a:r>
            <a:r>
              <a:rPr lang="en-US" baseline="-25000" dirty="0" smtClean="0"/>
              <a:t>2</a:t>
            </a:r>
            <a:r>
              <a:rPr lang="en-US" dirty="0" smtClean="0"/>
              <a:t>:	Source, load voltages, respectively</a:t>
            </a:r>
          </a:p>
          <a:p>
            <a:r>
              <a:rPr lang="en-US" b="1" dirty="0" smtClean="0"/>
              <a:t>E</a:t>
            </a:r>
            <a:r>
              <a:rPr lang="en-US" baseline="-25000" dirty="0" smtClean="0"/>
              <a:t>1</a:t>
            </a:r>
            <a:r>
              <a:rPr lang="en-US" dirty="0" smtClean="0"/>
              <a:t>, </a:t>
            </a:r>
            <a:r>
              <a:rPr lang="en-US" b="1" dirty="0" smtClean="0"/>
              <a:t>E</a:t>
            </a:r>
            <a:r>
              <a:rPr lang="en-US" baseline="-25000" dirty="0" smtClean="0"/>
              <a:t>2</a:t>
            </a:r>
            <a:r>
              <a:rPr lang="en-US" dirty="0" smtClean="0"/>
              <a:t>:	Voltages across internally-modeled </a:t>
            </a:r>
          </a:p>
          <a:p>
            <a:r>
              <a:rPr lang="en-US" dirty="0"/>
              <a:t>	</a:t>
            </a:r>
            <a:r>
              <a:rPr lang="en-US" dirty="0" smtClean="0"/>
              <a:t>prim &amp; sec coils, respectively.</a:t>
            </a:r>
          </a:p>
          <a:p>
            <a:r>
              <a:rPr lang="en-US" b="1" dirty="0" smtClean="0"/>
              <a:t>I</a:t>
            </a:r>
            <a:r>
              <a:rPr lang="en-US" baseline="-25000" dirty="0" smtClean="0"/>
              <a:t>1</a:t>
            </a:r>
            <a:r>
              <a:rPr lang="en-US" dirty="0" smtClean="0"/>
              <a:t>, </a:t>
            </a:r>
            <a:r>
              <a:rPr lang="en-US" b="1" dirty="0" smtClean="0"/>
              <a:t>I</a:t>
            </a:r>
            <a:r>
              <a:rPr lang="en-US" baseline="-25000" dirty="0" smtClean="0"/>
              <a:t>2</a:t>
            </a:r>
            <a:r>
              <a:rPr lang="en-US" dirty="0" smtClean="0"/>
              <a:t>:</a:t>
            </a:r>
            <a:r>
              <a:rPr lang="en-US" dirty="0"/>
              <a:t>	</a:t>
            </a:r>
            <a:r>
              <a:rPr lang="en-US" dirty="0" smtClean="0"/>
              <a:t>Currents into and out of </a:t>
            </a:r>
            <a:r>
              <a:rPr lang="en-US" dirty="0" err="1" smtClean="0"/>
              <a:t>xfmr</a:t>
            </a:r>
            <a:r>
              <a:rPr lang="en-US" dirty="0" smtClean="0"/>
              <a:t> prim</a:t>
            </a:r>
          </a:p>
          <a:p>
            <a:r>
              <a:rPr lang="en-US" dirty="0"/>
              <a:t>	</a:t>
            </a:r>
            <a:r>
              <a:rPr lang="en-US" dirty="0" smtClean="0"/>
              <a:t>&amp; sec terminals, respectively.</a:t>
            </a:r>
          </a:p>
          <a:p>
            <a:r>
              <a:rPr lang="en-US" b="1" dirty="0" smtClean="0"/>
              <a:t>I</a:t>
            </a:r>
            <a:r>
              <a:rPr lang="en-US" baseline="-25000" dirty="0" smtClean="0"/>
              <a:t>1w</a:t>
            </a:r>
            <a:r>
              <a:rPr lang="en-US" dirty="0" smtClean="0"/>
              <a:t>, </a:t>
            </a:r>
            <a:r>
              <a:rPr lang="en-US" b="1" dirty="0" smtClean="0"/>
              <a:t>I</a:t>
            </a:r>
            <a:r>
              <a:rPr lang="en-US" baseline="-25000" dirty="0" smtClean="0"/>
              <a:t>2</a:t>
            </a:r>
            <a:r>
              <a:rPr lang="en-US" dirty="0" smtClean="0"/>
              <a:t>:	Currents in internally-modeled</a:t>
            </a:r>
          </a:p>
          <a:p>
            <a:r>
              <a:rPr lang="en-US" dirty="0"/>
              <a:t>	</a:t>
            </a:r>
            <a:r>
              <a:rPr lang="en-US" dirty="0" smtClean="0"/>
              <a:t>prim &amp; sec coils, respectively.</a:t>
            </a:r>
          </a:p>
          <a:p>
            <a:r>
              <a:rPr lang="en-US" dirty="0" err="1" smtClean="0"/>
              <a:t>I</a:t>
            </a:r>
            <a:r>
              <a:rPr lang="en-US" baseline="-25000" dirty="0" err="1" smtClean="0"/>
              <a:t>e</a:t>
            </a:r>
            <a:r>
              <a:rPr lang="en-US" dirty="0" smtClean="0"/>
              <a:t>:	Exciting current.</a:t>
            </a:r>
          </a:p>
          <a:p>
            <a:r>
              <a:rPr lang="en-US" dirty="0" err="1" smtClean="0"/>
              <a:t>I</a:t>
            </a:r>
            <a:r>
              <a:rPr lang="en-US" baseline="-25000" dirty="0" err="1" smtClean="0"/>
              <a:t>c</a:t>
            </a:r>
            <a:r>
              <a:rPr lang="en-US" dirty="0" smtClean="0"/>
              <a:t>, </a:t>
            </a:r>
            <a:r>
              <a:rPr lang="en-US" dirty="0" err="1" smtClean="0"/>
              <a:t>I</a:t>
            </a:r>
            <a:r>
              <a:rPr lang="en-US" baseline="-25000" dirty="0" err="1" smtClean="0"/>
              <a:t>m</a:t>
            </a:r>
            <a:r>
              <a:rPr lang="en-US" dirty="0" smtClean="0"/>
              <a:t>:	Core loss </a:t>
            </a:r>
            <a:r>
              <a:rPr lang="en-US" dirty="0"/>
              <a:t>&amp;</a:t>
            </a:r>
            <a:r>
              <a:rPr lang="en-US" dirty="0" smtClean="0"/>
              <a:t>magnetizing currents</a:t>
            </a:r>
            <a:endParaRPr lang="en-US" dirty="0"/>
          </a:p>
        </p:txBody>
      </p:sp>
      <p:sp>
        <p:nvSpPr>
          <p:cNvPr id="72" name="TextBox 71"/>
          <p:cNvSpPr txBox="1"/>
          <p:nvPr/>
        </p:nvSpPr>
        <p:spPr>
          <a:xfrm>
            <a:off x="2865291" y="1192925"/>
            <a:ext cx="367743" cy="400110"/>
          </a:xfrm>
          <a:prstGeom prst="rect">
            <a:avLst/>
          </a:prstGeom>
          <a:noFill/>
        </p:spPr>
        <p:txBody>
          <a:bodyPr wrap="square" rtlCol="0">
            <a:spAutoFit/>
          </a:bodyPr>
          <a:lstStyle/>
          <a:p>
            <a:r>
              <a:rPr lang="en-US" sz="2000" b="1" dirty="0" err="1" smtClean="0"/>
              <a:t>I</a:t>
            </a:r>
            <a:r>
              <a:rPr lang="en-US" sz="2000" baseline="-25000" dirty="0" err="1" smtClean="0"/>
              <a:t>e</a:t>
            </a:r>
            <a:endParaRPr lang="en-US" sz="2000" dirty="0" smtClean="0"/>
          </a:p>
        </p:txBody>
      </p:sp>
      <p:sp>
        <p:nvSpPr>
          <p:cNvPr id="5" name="Freeform 4"/>
          <p:cNvSpPr/>
          <p:nvPr/>
        </p:nvSpPr>
        <p:spPr>
          <a:xfrm>
            <a:off x="3200400" y="1282700"/>
            <a:ext cx="0" cy="2286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2438400" y="2057400"/>
            <a:ext cx="367743" cy="400110"/>
          </a:xfrm>
          <a:prstGeom prst="rect">
            <a:avLst/>
          </a:prstGeom>
          <a:noFill/>
        </p:spPr>
        <p:txBody>
          <a:bodyPr wrap="square" rtlCol="0">
            <a:spAutoFit/>
          </a:bodyPr>
          <a:lstStyle/>
          <a:p>
            <a:r>
              <a:rPr lang="en-US" sz="2000" b="1" dirty="0" err="1" smtClean="0"/>
              <a:t>I</a:t>
            </a:r>
            <a:r>
              <a:rPr lang="en-US" sz="2000" baseline="-25000" dirty="0" err="1"/>
              <a:t>c</a:t>
            </a:r>
            <a:endParaRPr lang="en-US" sz="2000" dirty="0" smtClean="0"/>
          </a:p>
        </p:txBody>
      </p:sp>
      <p:sp>
        <p:nvSpPr>
          <p:cNvPr id="74" name="Freeform 73"/>
          <p:cNvSpPr/>
          <p:nvPr/>
        </p:nvSpPr>
        <p:spPr>
          <a:xfrm>
            <a:off x="2743200" y="2133600"/>
            <a:ext cx="0" cy="2286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657600" y="2133600"/>
            <a:ext cx="0" cy="2286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276600" y="2038290"/>
            <a:ext cx="458164" cy="400110"/>
          </a:xfrm>
          <a:prstGeom prst="rect">
            <a:avLst/>
          </a:prstGeom>
          <a:noFill/>
        </p:spPr>
        <p:txBody>
          <a:bodyPr wrap="square" rtlCol="0">
            <a:spAutoFit/>
          </a:bodyPr>
          <a:lstStyle/>
          <a:p>
            <a:r>
              <a:rPr lang="en-US" sz="2000" b="1" dirty="0" err="1" smtClean="0"/>
              <a:t>I</a:t>
            </a:r>
            <a:r>
              <a:rPr lang="en-US" sz="2000" baseline="-25000" dirty="0" err="1" smtClean="0"/>
              <a:t>m</a:t>
            </a:r>
            <a:endParaRPr lang="en-US" sz="2000" dirty="0" smtClean="0"/>
          </a:p>
        </p:txBody>
      </p:sp>
    </p:spTree>
    <p:extLst>
      <p:ext uri="{BB962C8B-B14F-4D97-AF65-F5344CB8AC3E}">
        <p14:creationId xmlns:p14="http://schemas.microsoft.com/office/powerpoint/2010/main" val="248002685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101</a:t>
            </a:fld>
            <a:endParaRPr lang="en-US" dirty="0"/>
          </a:p>
        </p:txBody>
      </p:sp>
      <p:sp>
        <p:nvSpPr>
          <p:cNvPr id="24" name="TextBox 23"/>
          <p:cNvSpPr txBox="1"/>
          <p:nvPr/>
        </p:nvSpPr>
        <p:spPr>
          <a:xfrm>
            <a:off x="-22652" y="44088"/>
            <a:ext cx="9144000" cy="569387"/>
          </a:xfrm>
          <a:prstGeom prst="rect">
            <a:avLst/>
          </a:prstGeom>
          <a:noFill/>
        </p:spPr>
        <p:txBody>
          <a:bodyPr wrap="square" rtlCol="0">
            <a:spAutoFit/>
          </a:bodyPr>
          <a:lstStyle/>
          <a:p>
            <a:pPr algn="ctr"/>
            <a:r>
              <a:rPr lang="en-US" sz="3100" dirty="0" smtClean="0"/>
              <a:t>Exact &amp; approximate transformer models</a:t>
            </a:r>
            <a:endParaRPr lang="en-US" sz="3100" dirty="0"/>
          </a:p>
        </p:txBody>
      </p:sp>
      <p:sp>
        <p:nvSpPr>
          <p:cNvPr id="43" name="Freeform 42"/>
          <p:cNvSpPr/>
          <p:nvPr/>
        </p:nvSpPr>
        <p:spPr>
          <a:xfrm>
            <a:off x="555335" y="1882152"/>
            <a:ext cx="382214" cy="1284790"/>
          </a:xfrm>
          <a:custGeom>
            <a:avLst/>
            <a:gdLst>
              <a:gd name="connsiteX0" fmla="*/ 335916 w 382214"/>
              <a:gd name="connsiteY0" fmla="*/ 1284790 h 1284790"/>
              <a:gd name="connsiteX1" fmla="*/ 250 w 382214"/>
              <a:gd name="connsiteY1" fmla="*/ 578735 h 1284790"/>
              <a:gd name="connsiteX2" fmla="*/ 382214 w 382214"/>
              <a:gd name="connsiteY2" fmla="*/ 0 h 1284790"/>
            </a:gdLst>
            <a:ahLst/>
            <a:cxnLst>
              <a:cxn ang="0">
                <a:pos x="connsiteX0" y="connsiteY0"/>
              </a:cxn>
              <a:cxn ang="0">
                <a:pos x="connsiteX1" y="connsiteY1"/>
              </a:cxn>
              <a:cxn ang="0">
                <a:pos x="connsiteX2" y="connsiteY2"/>
              </a:cxn>
            </a:cxnLst>
            <a:rect l="l" t="t" r="r" b="b"/>
            <a:pathLst>
              <a:path w="382214" h="1284790">
                <a:moveTo>
                  <a:pt x="335916" y="1284790"/>
                </a:moveTo>
                <a:cubicBezTo>
                  <a:pt x="164225" y="1038828"/>
                  <a:pt x="-7466" y="792867"/>
                  <a:pt x="250" y="578735"/>
                </a:cubicBezTo>
                <a:cubicBezTo>
                  <a:pt x="7966" y="364603"/>
                  <a:pt x="195090" y="182301"/>
                  <a:pt x="382214"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1304079" y="1069995"/>
            <a:ext cx="1011821" cy="26949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2565721" y="1208892"/>
            <a:ext cx="1979271" cy="983848"/>
          </a:xfrm>
          <a:custGeom>
            <a:avLst/>
            <a:gdLst>
              <a:gd name="connsiteX0" fmla="*/ 0 w 1979271"/>
              <a:gd name="connsiteY0" fmla="*/ 11574 h 983848"/>
              <a:gd name="connsiteX1" fmla="*/ 1967696 w 1979271"/>
              <a:gd name="connsiteY1" fmla="*/ 0 h 983848"/>
              <a:gd name="connsiteX2" fmla="*/ 1979271 w 1979271"/>
              <a:gd name="connsiteY2" fmla="*/ 983848 h 983848"/>
            </a:gdLst>
            <a:ahLst/>
            <a:cxnLst>
              <a:cxn ang="0">
                <a:pos x="connsiteX0" y="connsiteY0"/>
              </a:cxn>
              <a:cxn ang="0">
                <a:pos x="connsiteX1" y="connsiteY1"/>
              </a:cxn>
              <a:cxn ang="0">
                <a:pos x="connsiteX2" y="connsiteY2"/>
              </a:cxn>
            </a:cxnLst>
            <a:rect l="l" t="t" r="r" b="b"/>
            <a:pathLst>
              <a:path w="1979271" h="983848">
                <a:moveTo>
                  <a:pt x="0" y="11574"/>
                </a:moveTo>
                <a:lnTo>
                  <a:pt x="1967696" y="0"/>
                </a:lnTo>
                <a:lnTo>
                  <a:pt x="1979271" y="98384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304079" y="2401084"/>
            <a:ext cx="3240912" cy="983848"/>
          </a:xfrm>
          <a:custGeom>
            <a:avLst/>
            <a:gdLst>
              <a:gd name="connsiteX0" fmla="*/ 3923817 w 3935392"/>
              <a:gd name="connsiteY0" fmla="*/ 0 h 775504"/>
              <a:gd name="connsiteX1" fmla="*/ 3935392 w 3935392"/>
              <a:gd name="connsiteY1" fmla="*/ 775504 h 775504"/>
              <a:gd name="connsiteX2" fmla="*/ 0 w 3935392"/>
              <a:gd name="connsiteY2" fmla="*/ 775504 h 775504"/>
            </a:gdLst>
            <a:ahLst/>
            <a:cxnLst>
              <a:cxn ang="0">
                <a:pos x="connsiteX0" y="connsiteY0"/>
              </a:cxn>
              <a:cxn ang="0">
                <a:pos x="connsiteX1" y="connsiteY1"/>
              </a:cxn>
              <a:cxn ang="0">
                <a:pos x="connsiteX2" y="connsiteY2"/>
              </a:cxn>
            </a:cxnLst>
            <a:rect l="l" t="t" r="r" b="b"/>
            <a:pathLst>
              <a:path w="3935392" h="775504">
                <a:moveTo>
                  <a:pt x="3923817" y="0"/>
                </a:moveTo>
                <a:lnTo>
                  <a:pt x="3935392" y="775504"/>
                </a:lnTo>
                <a:lnTo>
                  <a:pt x="0" y="775504"/>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354492" y="2044776"/>
            <a:ext cx="381000" cy="538609"/>
          </a:xfrm>
          <a:prstGeom prst="rect">
            <a:avLst/>
          </a:prstGeom>
          <a:noFill/>
        </p:spPr>
        <p:txBody>
          <a:bodyPr wrap="square" rtlCol="0">
            <a:spAutoFit/>
          </a:bodyPr>
          <a:lstStyle/>
          <a:p>
            <a:r>
              <a:rPr lang="en-US" sz="2900" dirty="0" smtClean="0"/>
              <a:t>3</a:t>
            </a:r>
          </a:p>
        </p:txBody>
      </p:sp>
      <p:sp>
        <p:nvSpPr>
          <p:cNvPr id="48" name="TextBox 47"/>
          <p:cNvSpPr txBox="1"/>
          <p:nvPr/>
        </p:nvSpPr>
        <p:spPr>
          <a:xfrm rot="5400000">
            <a:off x="2237096" y="950680"/>
            <a:ext cx="381000" cy="538609"/>
          </a:xfrm>
          <a:prstGeom prst="rect">
            <a:avLst/>
          </a:prstGeom>
          <a:noFill/>
        </p:spPr>
        <p:txBody>
          <a:bodyPr wrap="square" rtlCol="0">
            <a:spAutoFit/>
          </a:bodyPr>
          <a:lstStyle/>
          <a:p>
            <a:r>
              <a:rPr lang="en-US" sz="2900" dirty="0" smtClean="0"/>
              <a:t>3</a:t>
            </a:r>
          </a:p>
        </p:txBody>
      </p:sp>
      <p:sp>
        <p:nvSpPr>
          <p:cNvPr id="49" name="Freeform 48"/>
          <p:cNvSpPr/>
          <p:nvPr/>
        </p:nvSpPr>
        <p:spPr>
          <a:xfrm>
            <a:off x="2750916" y="1232041"/>
            <a:ext cx="983848" cy="1215342"/>
          </a:xfrm>
          <a:custGeom>
            <a:avLst/>
            <a:gdLst>
              <a:gd name="connsiteX0" fmla="*/ 532436 w 983848"/>
              <a:gd name="connsiteY0" fmla="*/ 0 h 1215342"/>
              <a:gd name="connsiteX1" fmla="*/ 532436 w 983848"/>
              <a:gd name="connsiteY1" fmla="*/ 370390 h 1215342"/>
              <a:gd name="connsiteX2" fmla="*/ 104172 w 983848"/>
              <a:gd name="connsiteY2" fmla="*/ 370390 h 1215342"/>
              <a:gd name="connsiteX3" fmla="*/ 104172 w 983848"/>
              <a:gd name="connsiteY3" fmla="*/ 682906 h 1215342"/>
              <a:gd name="connsiteX4" fmla="*/ 0 w 983848"/>
              <a:gd name="connsiteY4" fmla="*/ 717630 h 1215342"/>
              <a:gd name="connsiteX5" fmla="*/ 219919 w 983848"/>
              <a:gd name="connsiteY5" fmla="*/ 798653 h 1215342"/>
              <a:gd name="connsiteX6" fmla="*/ 115747 w 983848"/>
              <a:gd name="connsiteY6" fmla="*/ 856527 h 1215342"/>
              <a:gd name="connsiteX7" fmla="*/ 115747 w 983848"/>
              <a:gd name="connsiteY7" fmla="*/ 1215342 h 1215342"/>
              <a:gd name="connsiteX8" fmla="*/ 983848 w 983848"/>
              <a:gd name="connsiteY8" fmla="*/ 1215342 h 1215342"/>
              <a:gd name="connsiteX9" fmla="*/ 983848 w 983848"/>
              <a:gd name="connsiteY9" fmla="*/ 844952 h 121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848" h="1215342">
                <a:moveTo>
                  <a:pt x="532436" y="0"/>
                </a:moveTo>
                <a:lnTo>
                  <a:pt x="532436" y="370390"/>
                </a:lnTo>
                <a:lnTo>
                  <a:pt x="104172" y="370390"/>
                </a:lnTo>
                <a:lnTo>
                  <a:pt x="104172" y="682906"/>
                </a:lnTo>
                <a:lnTo>
                  <a:pt x="0" y="717630"/>
                </a:lnTo>
                <a:lnTo>
                  <a:pt x="219919" y="798653"/>
                </a:lnTo>
                <a:lnTo>
                  <a:pt x="115747" y="856527"/>
                </a:lnTo>
                <a:lnTo>
                  <a:pt x="115747" y="1215342"/>
                </a:lnTo>
                <a:lnTo>
                  <a:pt x="983848" y="1215342"/>
                </a:lnTo>
                <a:lnTo>
                  <a:pt x="983848" y="844952"/>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535101" y="1710075"/>
            <a:ext cx="381000" cy="538609"/>
          </a:xfrm>
          <a:prstGeom prst="rect">
            <a:avLst/>
          </a:prstGeom>
          <a:noFill/>
        </p:spPr>
        <p:txBody>
          <a:bodyPr wrap="square" rtlCol="0">
            <a:spAutoFit/>
          </a:bodyPr>
          <a:lstStyle/>
          <a:p>
            <a:r>
              <a:rPr lang="en-US" sz="2900" dirty="0" smtClean="0"/>
              <a:t>3</a:t>
            </a:r>
          </a:p>
        </p:txBody>
      </p:sp>
      <p:sp>
        <p:nvSpPr>
          <p:cNvPr id="51" name="Freeform 50"/>
          <p:cNvSpPr/>
          <p:nvPr/>
        </p:nvSpPr>
        <p:spPr>
          <a:xfrm>
            <a:off x="3230301" y="1576938"/>
            <a:ext cx="516038" cy="290746"/>
          </a:xfrm>
          <a:custGeom>
            <a:avLst/>
            <a:gdLst>
              <a:gd name="connsiteX0" fmla="*/ 451413 w 451413"/>
              <a:gd name="connsiteY0" fmla="*/ 289367 h 289367"/>
              <a:gd name="connsiteX1" fmla="*/ 451413 w 451413"/>
              <a:gd name="connsiteY1" fmla="*/ 11575 h 289367"/>
              <a:gd name="connsiteX2" fmla="*/ 0 w 451413"/>
              <a:gd name="connsiteY2" fmla="*/ 0 h 289367"/>
            </a:gdLst>
            <a:ahLst/>
            <a:cxnLst>
              <a:cxn ang="0">
                <a:pos x="connsiteX0" y="connsiteY0"/>
              </a:cxn>
              <a:cxn ang="0">
                <a:pos x="connsiteX1" y="connsiteY1"/>
              </a:cxn>
              <a:cxn ang="0">
                <a:pos x="connsiteX2" y="connsiteY2"/>
              </a:cxn>
            </a:cxnLst>
            <a:rect l="l" t="t" r="r" b="b"/>
            <a:pathLst>
              <a:path w="451413" h="289367">
                <a:moveTo>
                  <a:pt x="451413" y="289367"/>
                </a:moveTo>
                <a:lnTo>
                  <a:pt x="451413" y="11575"/>
                </a:ln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318076" y="2447383"/>
            <a:ext cx="0" cy="925974"/>
          </a:xfrm>
          <a:custGeom>
            <a:avLst/>
            <a:gdLst>
              <a:gd name="connsiteX0" fmla="*/ 0 w 0"/>
              <a:gd name="connsiteY0" fmla="*/ 0 h 925974"/>
              <a:gd name="connsiteX1" fmla="*/ 0 w 0"/>
              <a:gd name="connsiteY1" fmla="*/ 925974 h 925974"/>
            </a:gdLst>
            <a:ahLst/>
            <a:cxnLst>
              <a:cxn ang="0">
                <a:pos x="connsiteX0" y="connsiteY0"/>
              </a:cxn>
              <a:cxn ang="0">
                <a:pos x="connsiteX1" y="connsiteY1"/>
              </a:cxn>
            </a:cxnLst>
            <a:rect l="l" t="t" r="r" b="b"/>
            <a:pathLst>
              <a:path h="925974">
                <a:moveTo>
                  <a:pt x="0" y="0"/>
                </a:moveTo>
                <a:lnTo>
                  <a:pt x="0" y="925974"/>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876800" y="2044776"/>
            <a:ext cx="381000" cy="538609"/>
          </a:xfrm>
          <a:prstGeom prst="rect">
            <a:avLst/>
          </a:prstGeom>
          <a:noFill/>
        </p:spPr>
        <p:txBody>
          <a:bodyPr wrap="square" rtlCol="0">
            <a:spAutoFit/>
          </a:bodyPr>
          <a:lstStyle/>
          <a:p>
            <a:r>
              <a:rPr lang="en-US" sz="2900" dirty="0" smtClean="0"/>
              <a:t>3</a:t>
            </a:r>
          </a:p>
        </p:txBody>
      </p:sp>
      <p:sp>
        <p:nvSpPr>
          <p:cNvPr id="54" name="Freeform 53"/>
          <p:cNvSpPr/>
          <p:nvPr/>
        </p:nvSpPr>
        <p:spPr>
          <a:xfrm flipH="1">
            <a:off x="5715000" y="1097968"/>
            <a:ext cx="787655" cy="31251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5400000">
            <a:off x="6431764" y="1019164"/>
            <a:ext cx="381000" cy="538609"/>
          </a:xfrm>
          <a:prstGeom prst="rect">
            <a:avLst/>
          </a:prstGeom>
          <a:noFill/>
        </p:spPr>
        <p:txBody>
          <a:bodyPr wrap="square" rtlCol="0">
            <a:spAutoFit/>
          </a:bodyPr>
          <a:lstStyle/>
          <a:p>
            <a:r>
              <a:rPr lang="en-US" sz="2900" dirty="0" smtClean="0"/>
              <a:t>3</a:t>
            </a:r>
          </a:p>
        </p:txBody>
      </p:sp>
      <p:sp>
        <p:nvSpPr>
          <p:cNvPr id="56" name="Freeform 55"/>
          <p:cNvSpPr/>
          <p:nvPr/>
        </p:nvSpPr>
        <p:spPr>
          <a:xfrm>
            <a:off x="5027271" y="1208892"/>
            <a:ext cx="901379" cy="972273"/>
          </a:xfrm>
          <a:custGeom>
            <a:avLst/>
            <a:gdLst>
              <a:gd name="connsiteX0" fmla="*/ 1250066 w 1250066"/>
              <a:gd name="connsiteY0" fmla="*/ 23149 h 972273"/>
              <a:gd name="connsiteX1" fmla="*/ 0 w 1250066"/>
              <a:gd name="connsiteY1" fmla="*/ 0 h 972273"/>
              <a:gd name="connsiteX2" fmla="*/ 11575 w 1250066"/>
              <a:gd name="connsiteY2" fmla="*/ 972273 h 972273"/>
            </a:gdLst>
            <a:ahLst/>
            <a:cxnLst>
              <a:cxn ang="0">
                <a:pos x="connsiteX0" y="connsiteY0"/>
              </a:cxn>
              <a:cxn ang="0">
                <a:pos x="connsiteX1" y="connsiteY1"/>
              </a:cxn>
              <a:cxn ang="0">
                <a:pos x="connsiteX2" y="connsiteY2"/>
              </a:cxn>
            </a:cxnLst>
            <a:rect l="l" t="t" r="r" b="b"/>
            <a:pathLst>
              <a:path w="1250066" h="972273">
                <a:moveTo>
                  <a:pt x="1250066" y="23149"/>
                </a:moveTo>
                <a:lnTo>
                  <a:pt x="0" y="0"/>
                </a:lnTo>
                <a:lnTo>
                  <a:pt x="11575" y="972273"/>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5061995" y="2435808"/>
            <a:ext cx="2703076" cy="983848"/>
          </a:xfrm>
          <a:custGeom>
            <a:avLst/>
            <a:gdLst>
              <a:gd name="connsiteX0" fmla="*/ 0 w 3125164"/>
              <a:gd name="connsiteY0" fmla="*/ 0 h 983848"/>
              <a:gd name="connsiteX1" fmla="*/ 0 w 3125164"/>
              <a:gd name="connsiteY1" fmla="*/ 960699 h 983848"/>
              <a:gd name="connsiteX2" fmla="*/ 3125164 w 3125164"/>
              <a:gd name="connsiteY2" fmla="*/ 983848 h 983848"/>
            </a:gdLst>
            <a:ahLst/>
            <a:cxnLst>
              <a:cxn ang="0">
                <a:pos x="connsiteX0" y="connsiteY0"/>
              </a:cxn>
              <a:cxn ang="0">
                <a:pos x="connsiteX1" y="connsiteY1"/>
              </a:cxn>
              <a:cxn ang="0">
                <a:pos x="connsiteX2" y="connsiteY2"/>
              </a:cxn>
            </a:cxnLst>
            <a:rect l="l" t="t" r="r" b="b"/>
            <a:pathLst>
              <a:path w="3125164" h="983848">
                <a:moveTo>
                  <a:pt x="0" y="0"/>
                </a:moveTo>
                <a:lnTo>
                  <a:pt x="0" y="960699"/>
                </a:lnTo>
                <a:lnTo>
                  <a:pt x="3125164" y="98384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549010" y="2401084"/>
            <a:ext cx="381000" cy="538609"/>
          </a:xfrm>
          <a:prstGeom prst="rect">
            <a:avLst/>
          </a:prstGeom>
          <a:noFill/>
        </p:spPr>
        <p:txBody>
          <a:bodyPr wrap="square" rtlCol="0">
            <a:spAutoFit/>
          </a:bodyPr>
          <a:lstStyle/>
          <a:p>
            <a:r>
              <a:rPr lang="en-US" sz="2900" dirty="0" smtClean="0"/>
              <a:t>3</a:t>
            </a:r>
          </a:p>
        </p:txBody>
      </p:sp>
      <p:sp>
        <p:nvSpPr>
          <p:cNvPr id="59" name="Freeform 58"/>
          <p:cNvSpPr/>
          <p:nvPr/>
        </p:nvSpPr>
        <p:spPr>
          <a:xfrm>
            <a:off x="7591451" y="1266765"/>
            <a:ext cx="277792" cy="1261641"/>
          </a:xfrm>
          <a:custGeom>
            <a:avLst/>
            <a:gdLst>
              <a:gd name="connsiteX0" fmla="*/ 127321 w 277792"/>
              <a:gd name="connsiteY0" fmla="*/ 0 h 1261641"/>
              <a:gd name="connsiteX1" fmla="*/ 138896 w 277792"/>
              <a:gd name="connsiteY1" fmla="*/ 486137 h 1261641"/>
              <a:gd name="connsiteX2" fmla="*/ 0 w 277792"/>
              <a:gd name="connsiteY2" fmla="*/ 555585 h 1261641"/>
              <a:gd name="connsiteX3" fmla="*/ 277792 w 277792"/>
              <a:gd name="connsiteY3" fmla="*/ 636608 h 1261641"/>
              <a:gd name="connsiteX4" fmla="*/ 173620 w 277792"/>
              <a:gd name="connsiteY4" fmla="*/ 729205 h 1261641"/>
              <a:gd name="connsiteX5" fmla="*/ 162045 w 277792"/>
              <a:gd name="connsiteY5" fmla="*/ 1261641 h 12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 h="1261641">
                <a:moveTo>
                  <a:pt x="127321" y="0"/>
                </a:moveTo>
                <a:lnTo>
                  <a:pt x="138896" y="486137"/>
                </a:lnTo>
                <a:lnTo>
                  <a:pt x="0" y="555585"/>
                </a:lnTo>
                <a:lnTo>
                  <a:pt x="277792" y="636608"/>
                </a:lnTo>
                <a:lnTo>
                  <a:pt x="173620" y="729205"/>
                </a:lnTo>
                <a:lnTo>
                  <a:pt x="162045" y="1261641"/>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7753496" y="2817773"/>
            <a:ext cx="11575" cy="613458"/>
          </a:xfrm>
          <a:custGeom>
            <a:avLst/>
            <a:gdLst>
              <a:gd name="connsiteX0" fmla="*/ 0 w 11575"/>
              <a:gd name="connsiteY0" fmla="*/ 0 h 613458"/>
              <a:gd name="connsiteX1" fmla="*/ 11575 w 11575"/>
              <a:gd name="connsiteY1" fmla="*/ 613458 h 613458"/>
            </a:gdLst>
            <a:ahLst/>
            <a:cxnLst>
              <a:cxn ang="0">
                <a:pos x="connsiteX0" y="connsiteY0"/>
              </a:cxn>
              <a:cxn ang="0">
                <a:pos x="connsiteX1" y="connsiteY1"/>
              </a:cxn>
            </a:cxnLst>
            <a:rect l="l" t="t" r="r" b="b"/>
            <a:pathLst>
              <a:path w="11575" h="613458">
                <a:moveTo>
                  <a:pt x="0" y="0"/>
                </a:moveTo>
                <a:lnTo>
                  <a:pt x="11575" y="61345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1295400" y="1255190"/>
            <a:ext cx="11575" cy="2118167"/>
          </a:xfrm>
          <a:custGeom>
            <a:avLst/>
            <a:gdLst>
              <a:gd name="connsiteX0" fmla="*/ 0 w 11575"/>
              <a:gd name="connsiteY0" fmla="*/ 0 h 2118167"/>
              <a:gd name="connsiteX1" fmla="*/ 11575 w 11575"/>
              <a:gd name="connsiteY1" fmla="*/ 2118167 h 2118167"/>
            </a:gdLst>
            <a:ahLst/>
            <a:cxnLst>
              <a:cxn ang="0">
                <a:pos x="connsiteX0" y="connsiteY0"/>
              </a:cxn>
              <a:cxn ang="0">
                <a:pos x="connsiteX1" y="connsiteY1"/>
              </a:cxn>
            </a:cxnLst>
            <a:rect l="l" t="t" r="r" b="b"/>
            <a:pathLst>
              <a:path w="11575" h="2118167">
                <a:moveTo>
                  <a:pt x="0" y="0"/>
                </a:moveTo>
                <a:cubicBezTo>
                  <a:pt x="3858" y="706056"/>
                  <a:pt x="7717" y="1412111"/>
                  <a:pt x="11575" y="2118167"/>
                </a:cubicBez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066800" y="2192740"/>
            <a:ext cx="533400" cy="477648"/>
          </a:xfrm>
          <a:prstGeom prst="ellipse">
            <a:avLst/>
          </a:prstGeom>
          <a:solidFill>
            <a:schemeClr val="bg1"/>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394987" y="2172485"/>
            <a:ext cx="443213" cy="307777"/>
          </a:xfrm>
          <a:prstGeom prst="rect">
            <a:avLst/>
          </a:prstGeom>
          <a:solidFill>
            <a:schemeClr val="bg1"/>
          </a:solidFill>
        </p:spPr>
        <p:txBody>
          <a:bodyPr wrap="square" rtlCol="0">
            <a:spAutoFit/>
          </a:bodyPr>
          <a:lstStyle/>
          <a:p>
            <a:r>
              <a:rPr lang="en-US" sz="1400" b="1" dirty="0" smtClean="0"/>
              <a:t>V</a:t>
            </a:r>
            <a:r>
              <a:rPr lang="en-US" sz="1400" baseline="-25000" dirty="0" smtClean="0"/>
              <a:t>1</a:t>
            </a:r>
            <a:endParaRPr lang="en-US" sz="1400" dirty="0" smtClean="0"/>
          </a:p>
        </p:txBody>
      </p:sp>
      <p:sp>
        <p:nvSpPr>
          <p:cNvPr id="64" name="TextBox 63"/>
          <p:cNvSpPr txBox="1"/>
          <p:nvPr/>
        </p:nvSpPr>
        <p:spPr>
          <a:xfrm>
            <a:off x="2375221" y="1789691"/>
            <a:ext cx="596579" cy="307777"/>
          </a:xfrm>
          <a:prstGeom prst="rect">
            <a:avLst/>
          </a:prstGeom>
          <a:noFill/>
        </p:spPr>
        <p:txBody>
          <a:bodyPr wrap="square" rtlCol="0">
            <a:spAutoFit/>
          </a:bodyPr>
          <a:lstStyle/>
          <a:p>
            <a:r>
              <a:rPr lang="en-US" sz="1400" b="1" dirty="0" err="1" smtClean="0"/>
              <a:t>R</a:t>
            </a:r>
            <a:r>
              <a:rPr lang="en-US" sz="1400" b="1" baseline="-25000" dirty="0" err="1" smtClean="0"/>
              <a:t>c</a:t>
            </a:r>
            <a:endParaRPr lang="en-US" sz="1400" b="1" dirty="0" smtClean="0"/>
          </a:p>
        </p:txBody>
      </p:sp>
      <p:sp>
        <p:nvSpPr>
          <p:cNvPr id="65" name="TextBox 64"/>
          <p:cNvSpPr txBox="1"/>
          <p:nvPr/>
        </p:nvSpPr>
        <p:spPr>
          <a:xfrm>
            <a:off x="3200400" y="1789691"/>
            <a:ext cx="590108" cy="307777"/>
          </a:xfrm>
          <a:prstGeom prst="rect">
            <a:avLst/>
          </a:prstGeom>
          <a:noFill/>
        </p:spPr>
        <p:txBody>
          <a:bodyPr wrap="square" rtlCol="0">
            <a:spAutoFit/>
          </a:bodyPr>
          <a:lstStyle/>
          <a:p>
            <a:r>
              <a:rPr lang="en-US" sz="1400" b="1" dirty="0" err="1" smtClean="0"/>
              <a:t>jX</a:t>
            </a:r>
            <a:r>
              <a:rPr lang="en-US" sz="1400" b="1" baseline="-25000" dirty="0" err="1" smtClean="0"/>
              <a:t>m</a:t>
            </a:r>
            <a:endParaRPr lang="en-US" sz="1400" b="1" dirty="0" smtClean="0"/>
          </a:p>
        </p:txBody>
      </p:sp>
      <p:sp>
        <p:nvSpPr>
          <p:cNvPr id="66" name="Freeform 65"/>
          <p:cNvSpPr/>
          <p:nvPr/>
        </p:nvSpPr>
        <p:spPr>
          <a:xfrm>
            <a:off x="1145894" y="967752"/>
            <a:ext cx="381964" cy="544010"/>
          </a:xfrm>
          <a:custGeom>
            <a:avLst/>
            <a:gdLst>
              <a:gd name="connsiteX0" fmla="*/ 0 w 381964"/>
              <a:gd name="connsiteY0" fmla="*/ 544010 h 544010"/>
              <a:gd name="connsiteX1" fmla="*/ 0 w 381964"/>
              <a:gd name="connsiteY1" fmla="*/ 0 h 544010"/>
              <a:gd name="connsiteX2" fmla="*/ 381964 w 381964"/>
              <a:gd name="connsiteY2" fmla="*/ 0 h 544010"/>
            </a:gdLst>
            <a:ahLst/>
            <a:cxnLst>
              <a:cxn ang="0">
                <a:pos x="connsiteX0" y="connsiteY0"/>
              </a:cxn>
              <a:cxn ang="0">
                <a:pos x="connsiteX1" y="connsiteY1"/>
              </a:cxn>
              <a:cxn ang="0">
                <a:pos x="connsiteX2" y="connsiteY2"/>
              </a:cxn>
            </a:cxnLst>
            <a:rect l="l" t="t" r="r" b="b"/>
            <a:pathLst>
              <a:path w="381964" h="544010">
                <a:moveTo>
                  <a:pt x="0" y="544010"/>
                </a:moveTo>
                <a:lnTo>
                  <a:pt x="0" y="0"/>
                </a:lnTo>
                <a:lnTo>
                  <a:pt x="381964"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851457" y="724684"/>
            <a:ext cx="367743" cy="400110"/>
          </a:xfrm>
          <a:prstGeom prst="rect">
            <a:avLst/>
          </a:prstGeom>
          <a:noFill/>
        </p:spPr>
        <p:txBody>
          <a:bodyPr wrap="square" rtlCol="0">
            <a:spAutoFit/>
          </a:bodyPr>
          <a:lstStyle/>
          <a:p>
            <a:r>
              <a:rPr lang="en-US" sz="2000" b="1" dirty="0" smtClean="0"/>
              <a:t>I</a:t>
            </a:r>
            <a:r>
              <a:rPr lang="en-US" sz="2000" baseline="-25000" dirty="0" smtClean="0"/>
              <a:t>1</a:t>
            </a:r>
            <a:endParaRPr lang="en-US" sz="2000" dirty="0" smtClean="0"/>
          </a:p>
        </p:txBody>
      </p:sp>
      <p:sp>
        <p:nvSpPr>
          <p:cNvPr id="68" name="TextBox 67"/>
          <p:cNvSpPr txBox="1"/>
          <p:nvPr/>
        </p:nvSpPr>
        <p:spPr>
          <a:xfrm>
            <a:off x="3975657" y="648484"/>
            <a:ext cx="553902" cy="400110"/>
          </a:xfrm>
          <a:prstGeom prst="rect">
            <a:avLst/>
          </a:prstGeom>
          <a:noFill/>
        </p:spPr>
        <p:txBody>
          <a:bodyPr wrap="square" rtlCol="0">
            <a:spAutoFit/>
          </a:bodyPr>
          <a:lstStyle/>
          <a:p>
            <a:r>
              <a:rPr lang="en-US" sz="2000" b="1" dirty="0" smtClean="0"/>
              <a:t>I</a:t>
            </a:r>
            <a:r>
              <a:rPr lang="en-US" sz="2000" baseline="-25000" dirty="0" smtClean="0"/>
              <a:t>1w</a:t>
            </a:r>
            <a:endParaRPr lang="en-US" sz="2000" dirty="0" smtClean="0"/>
          </a:p>
        </p:txBody>
      </p:sp>
      <p:sp>
        <p:nvSpPr>
          <p:cNvPr id="69" name="Freeform 68"/>
          <p:cNvSpPr/>
          <p:nvPr/>
        </p:nvSpPr>
        <p:spPr>
          <a:xfrm>
            <a:off x="4109013" y="1048775"/>
            <a:ext cx="509286" cy="381965"/>
          </a:xfrm>
          <a:custGeom>
            <a:avLst/>
            <a:gdLst>
              <a:gd name="connsiteX0" fmla="*/ 0 w 509286"/>
              <a:gd name="connsiteY0" fmla="*/ 0 h 381965"/>
              <a:gd name="connsiteX1" fmla="*/ 497711 w 509286"/>
              <a:gd name="connsiteY1" fmla="*/ 0 h 381965"/>
              <a:gd name="connsiteX2" fmla="*/ 509286 w 509286"/>
              <a:gd name="connsiteY2" fmla="*/ 381965 h 381965"/>
            </a:gdLst>
            <a:ahLst/>
            <a:cxnLst>
              <a:cxn ang="0">
                <a:pos x="connsiteX0" y="connsiteY0"/>
              </a:cxn>
              <a:cxn ang="0">
                <a:pos x="connsiteX1" y="connsiteY1"/>
              </a:cxn>
              <a:cxn ang="0">
                <a:pos x="connsiteX2" y="connsiteY2"/>
              </a:cxn>
            </a:cxnLst>
            <a:rect l="l" t="t" r="r" b="b"/>
            <a:pathLst>
              <a:path w="509286" h="381965">
                <a:moveTo>
                  <a:pt x="0" y="0"/>
                </a:moveTo>
                <a:lnTo>
                  <a:pt x="497711" y="0"/>
                </a:lnTo>
                <a:lnTo>
                  <a:pt x="509286" y="381965"/>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6736466" y="1257119"/>
            <a:ext cx="972273" cy="11575"/>
          </a:xfrm>
          <a:custGeom>
            <a:avLst/>
            <a:gdLst>
              <a:gd name="connsiteX0" fmla="*/ 972273 w 972273"/>
              <a:gd name="connsiteY0" fmla="*/ 11575 h 11575"/>
              <a:gd name="connsiteX1" fmla="*/ 0 w 972273"/>
              <a:gd name="connsiteY1" fmla="*/ 0 h 11575"/>
            </a:gdLst>
            <a:ahLst/>
            <a:cxnLst>
              <a:cxn ang="0">
                <a:pos x="connsiteX0" y="connsiteY0"/>
              </a:cxn>
              <a:cxn ang="0">
                <a:pos x="connsiteX1" y="connsiteY1"/>
              </a:cxn>
            </a:cxnLst>
            <a:rect l="l" t="t" r="r" b="b"/>
            <a:pathLst>
              <a:path w="972273" h="11575">
                <a:moveTo>
                  <a:pt x="972273" y="11575"/>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5850520" y="760633"/>
            <a:ext cx="1382069" cy="307777"/>
          </a:xfrm>
          <a:prstGeom prst="rect">
            <a:avLst/>
          </a:prstGeom>
          <a:solidFill>
            <a:schemeClr val="bg1"/>
          </a:solidFill>
        </p:spPr>
        <p:txBody>
          <a:bodyPr wrap="square" rtlCol="0">
            <a:spAutoFit/>
          </a:bodyPr>
          <a:lstStyle/>
          <a:p>
            <a:r>
              <a:rPr lang="en-US" sz="1400" b="1" dirty="0" smtClean="0"/>
              <a:t>Z</a:t>
            </a:r>
            <a:r>
              <a:rPr lang="en-US" sz="1400" b="1" baseline="-25000" dirty="0" smtClean="0"/>
              <a:t>2</a:t>
            </a:r>
            <a:r>
              <a:rPr lang="en-US" sz="1400" b="1" dirty="0" smtClean="0"/>
              <a:t>=R</a:t>
            </a:r>
            <a:r>
              <a:rPr lang="en-US" sz="1400" b="1" baseline="-25000" dirty="0" smtClean="0"/>
              <a:t>2</a:t>
            </a:r>
            <a:r>
              <a:rPr lang="en-US" sz="1400" b="1" dirty="0" smtClean="0"/>
              <a:t>+jX</a:t>
            </a:r>
            <a:r>
              <a:rPr lang="en-US" sz="1400" b="1" baseline="-25000" dirty="0" smtClean="0"/>
              <a:t>2</a:t>
            </a:r>
            <a:endParaRPr lang="en-US" sz="1400" b="1" dirty="0" smtClean="0"/>
          </a:p>
        </p:txBody>
      </p:sp>
      <p:sp>
        <p:nvSpPr>
          <p:cNvPr id="107" name="Freeform 106"/>
          <p:cNvSpPr/>
          <p:nvPr/>
        </p:nvSpPr>
        <p:spPr>
          <a:xfrm>
            <a:off x="4108471" y="1824279"/>
            <a:ext cx="289909" cy="983848"/>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3962400" y="2169507"/>
            <a:ext cx="370872" cy="307777"/>
          </a:xfrm>
          <a:prstGeom prst="rect">
            <a:avLst/>
          </a:prstGeom>
          <a:solidFill>
            <a:schemeClr val="bg1"/>
          </a:solidFill>
        </p:spPr>
        <p:txBody>
          <a:bodyPr wrap="square" rtlCol="0">
            <a:spAutoFit/>
          </a:bodyPr>
          <a:lstStyle/>
          <a:p>
            <a:r>
              <a:rPr lang="en-US" sz="1400" b="1" dirty="0"/>
              <a:t>E</a:t>
            </a:r>
            <a:r>
              <a:rPr lang="en-US" sz="1400" baseline="-25000" dirty="0" smtClean="0"/>
              <a:t>1</a:t>
            </a:r>
            <a:endParaRPr lang="en-US" sz="1400" dirty="0" smtClean="0"/>
          </a:p>
        </p:txBody>
      </p:sp>
      <p:sp>
        <p:nvSpPr>
          <p:cNvPr id="109" name="Freeform 108"/>
          <p:cNvSpPr/>
          <p:nvPr/>
        </p:nvSpPr>
        <p:spPr>
          <a:xfrm flipH="1">
            <a:off x="5257800" y="1791484"/>
            <a:ext cx="289909" cy="983848"/>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5355220" y="2136712"/>
            <a:ext cx="370872" cy="307777"/>
          </a:xfrm>
          <a:prstGeom prst="rect">
            <a:avLst/>
          </a:prstGeom>
          <a:solidFill>
            <a:schemeClr val="bg1"/>
          </a:solidFill>
        </p:spPr>
        <p:txBody>
          <a:bodyPr wrap="square" rtlCol="0">
            <a:spAutoFit/>
          </a:bodyPr>
          <a:lstStyle/>
          <a:p>
            <a:r>
              <a:rPr lang="en-US" sz="1400" b="1" dirty="0" smtClean="0"/>
              <a:t>E</a:t>
            </a:r>
            <a:r>
              <a:rPr lang="en-US" sz="1400" baseline="-25000" dirty="0"/>
              <a:t>2</a:t>
            </a:r>
            <a:endParaRPr lang="en-US" sz="1400" dirty="0" smtClean="0"/>
          </a:p>
        </p:txBody>
      </p:sp>
      <p:sp>
        <p:nvSpPr>
          <p:cNvPr id="111" name="Freeform 110"/>
          <p:cNvSpPr/>
          <p:nvPr/>
        </p:nvSpPr>
        <p:spPr>
          <a:xfrm>
            <a:off x="7292051" y="1025626"/>
            <a:ext cx="636607" cy="428263"/>
          </a:xfrm>
          <a:custGeom>
            <a:avLst/>
            <a:gdLst>
              <a:gd name="connsiteX0" fmla="*/ 0 w 636607"/>
              <a:gd name="connsiteY0" fmla="*/ 0 h 428263"/>
              <a:gd name="connsiteX1" fmla="*/ 636607 w 636607"/>
              <a:gd name="connsiteY1" fmla="*/ 11574 h 428263"/>
              <a:gd name="connsiteX2" fmla="*/ 636607 w 636607"/>
              <a:gd name="connsiteY2" fmla="*/ 428263 h 428263"/>
            </a:gdLst>
            <a:ahLst/>
            <a:cxnLst>
              <a:cxn ang="0">
                <a:pos x="connsiteX0" y="connsiteY0"/>
              </a:cxn>
              <a:cxn ang="0">
                <a:pos x="connsiteX1" y="connsiteY1"/>
              </a:cxn>
              <a:cxn ang="0">
                <a:pos x="connsiteX2" y="connsiteY2"/>
              </a:cxn>
            </a:cxnLst>
            <a:rect l="l" t="t" r="r" b="b"/>
            <a:pathLst>
              <a:path w="636607" h="428263">
                <a:moveTo>
                  <a:pt x="0" y="0"/>
                </a:moveTo>
                <a:lnTo>
                  <a:pt x="636607" y="11574"/>
                </a:lnTo>
                <a:lnTo>
                  <a:pt x="636607" y="428263"/>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7869243" y="609600"/>
            <a:ext cx="367743" cy="400110"/>
          </a:xfrm>
          <a:prstGeom prst="rect">
            <a:avLst/>
          </a:prstGeom>
          <a:noFill/>
        </p:spPr>
        <p:txBody>
          <a:bodyPr wrap="square" rtlCol="0">
            <a:spAutoFit/>
          </a:bodyPr>
          <a:lstStyle/>
          <a:p>
            <a:r>
              <a:rPr lang="en-US" sz="2000" b="1" dirty="0" smtClean="0"/>
              <a:t>I</a:t>
            </a:r>
            <a:r>
              <a:rPr lang="en-US" sz="2000" baseline="-25000" dirty="0"/>
              <a:t>2</a:t>
            </a:r>
            <a:endParaRPr lang="en-US" sz="2000" dirty="0" smtClean="0"/>
          </a:p>
        </p:txBody>
      </p:sp>
      <p:sp>
        <p:nvSpPr>
          <p:cNvPr id="113" name="TextBox 112"/>
          <p:cNvSpPr txBox="1"/>
          <p:nvPr/>
        </p:nvSpPr>
        <p:spPr>
          <a:xfrm>
            <a:off x="7972451" y="2015467"/>
            <a:ext cx="893757" cy="400110"/>
          </a:xfrm>
          <a:prstGeom prst="rect">
            <a:avLst/>
          </a:prstGeom>
          <a:solidFill>
            <a:schemeClr val="bg1"/>
          </a:solidFill>
        </p:spPr>
        <p:txBody>
          <a:bodyPr wrap="square" rtlCol="0">
            <a:spAutoFit/>
          </a:bodyPr>
          <a:lstStyle/>
          <a:p>
            <a:r>
              <a:rPr lang="en-US" sz="2000" b="1" dirty="0" smtClean="0"/>
              <a:t>Z</a:t>
            </a:r>
            <a:r>
              <a:rPr lang="en-US" sz="2000" b="1" baseline="-25000" dirty="0" smtClean="0"/>
              <a:t>2L</a:t>
            </a:r>
            <a:endParaRPr lang="en-US" sz="2000" b="1" dirty="0" smtClean="0"/>
          </a:p>
        </p:txBody>
      </p:sp>
      <p:sp>
        <p:nvSpPr>
          <p:cNvPr id="114" name="Rectangle 113"/>
          <p:cNvSpPr/>
          <p:nvPr/>
        </p:nvSpPr>
        <p:spPr>
          <a:xfrm>
            <a:off x="3984585" y="609600"/>
            <a:ext cx="1741507" cy="3566170"/>
          </a:xfrm>
          <a:prstGeom prst="rect">
            <a:avLst/>
          </a:prstGeom>
          <a:noFill/>
          <a:ln w="3175">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3984585" y="3467884"/>
            <a:ext cx="1741507" cy="707886"/>
          </a:xfrm>
          <a:prstGeom prst="rect">
            <a:avLst/>
          </a:prstGeom>
          <a:noFill/>
        </p:spPr>
        <p:txBody>
          <a:bodyPr wrap="square" rtlCol="0">
            <a:spAutoFit/>
          </a:bodyPr>
          <a:lstStyle/>
          <a:p>
            <a:pPr algn="ctr"/>
            <a:r>
              <a:rPr lang="en-US" sz="2000" dirty="0" smtClean="0"/>
              <a:t>Ideal </a:t>
            </a:r>
            <a:r>
              <a:rPr lang="en-US" sz="2000" dirty="0" err="1" smtClean="0"/>
              <a:t>Xfmr</a:t>
            </a:r>
            <a:endParaRPr lang="en-US" sz="2000" dirty="0" smtClean="0"/>
          </a:p>
          <a:p>
            <a:pPr algn="ctr"/>
            <a:r>
              <a:rPr lang="en-US" sz="2000" dirty="0" smtClean="0"/>
              <a:t>N</a:t>
            </a:r>
            <a:r>
              <a:rPr lang="en-US" sz="2000" baseline="-25000" dirty="0" smtClean="0"/>
              <a:t>1</a:t>
            </a:r>
            <a:r>
              <a:rPr lang="en-US" sz="2000" dirty="0" smtClean="0"/>
              <a:t>/N</a:t>
            </a:r>
            <a:r>
              <a:rPr lang="en-US" sz="2000" baseline="-25000" dirty="0" smtClean="0"/>
              <a:t>2</a:t>
            </a:r>
            <a:r>
              <a:rPr lang="en-US" sz="2000" dirty="0" smtClean="0"/>
              <a:t>=10/1</a:t>
            </a:r>
          </a:p>
        </p:txBody>
      </p:sp>
      <p:sp>
        <p:nvSpPr>
          <p:cNvPr id="116" name="Freeform 115"/>
          <p:cNvSpPr/>
          <p:nvPr/>
        </p:nvSpPr>
        <p:spPr>
          <a:xfrm>
            <a:off x="7076765" y="1469805"/>
            <a:ext cx="390836" cy="1693279"/>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6934200" y="2172484"/>
            <a:ext cx="370872" cy="307777"/>
          </a:xfrm>
          <a:prstGeom prst="rect">
            <a:avLst/>
          </a:prstGeom>
          <a:solidFill>
            <a:schemeClr val="bg1"/>
          </a:solidFill>
        </p:spPr>
        <p:txBody>
          <a:bodyPr wrap="square" rtlCol="0">
            <a:spAutoFit/>
          </a:bodyPr>
          <a:lstStyle/>
          <a:p>
            <a:r>
              <a:rPr lang="en-US" sz="1400" b="1" dirty="0" smtClean="0"/>
              <a:t>V</a:t>
            </a:r>
            <a:r>
              <a:rPr lang="en-US" sz="1400" baseline="-25000" dirty="0"/>
              <a:t>2</a:t>
            </a:r>
            <a:endParaRPr lang="en-US" sz="1400" dirty="0" smtClean="0"/>
          </a:p>
        </p:txBody>
      </p:sp>
      <p:sp>
        <p:nvSpPr>
          <p:cNvPr id="118" name="TextBox 117"/>
          <p:cNvSpPr txBox="1"/>
          <p:nvPr/>
        </p:nvSpPr>
        <p:spPr>
          <a:xfrm>
            <a:off x="1542371" y="759023"/>
            <a:ext cx="1429429" cy="307777"/>
          </a:xfrm>
          <a:prstGeom prst="rect">
            <a:avLst/>
          </a:prstGeom>
          <a:noFill/>
        </p:spPr>
        <p:txBody>
          <a:bodyPr wrap="square" rtlCol="0">
            <a:spAutoFit/>
          </a:bodyPr>
          <a:lstStyle/>
          <a:p>
            <a:r>
              <a:rPr lang="en-US" sz="1400" b="1" dirty="0" smtClean="0"/>
              <a:t>Z</a:t>
            </a:r>
            <a:r>
              <a:rPr lang="en-US" sz="1400" b="1" baseline="-25000" dirty="0" smtClean="0"/>
              <a:t>1</a:t>
            </a:r>
            <a:r>
              <a:rPr lang="en-US" sz="1400" b="1" dirty="0" smtClean="0"/>
              <a:t>=R</a:t>
            </a:r>
            <a:r>
              <a:rPr lang="en-US" sz="1400" b="1" baseline="-25000" dirty="0" smtClean="0"/>
              <a:t>1</a:t>
            </a:r>
            <a:r>
              <a:rPr lang="en-US" sz="1400" b="1" dirty="0" smtClean="0"/>
              <a:t>+jX</a:t>
            </a:r>
            <a:r>
              <a:rPr lang="en-US" sz="1400" b="1" baseline="-25000" dirty="0" smtClean="0"/>
              <a:t>1</a:t>
            </a:r>
            <a:endParaRPr lang="en-US" sz="1400" b="1" dirty="0" smtClean="0"/>
          </a:p>
        </p:txBody>
      </p:sp>
      <p:sp>
        <p:nvSpPr>
          <p:cNvPr id="3" name="TextBox 2"/>
          <p:cNvSpPr txBox="1"/>
          <p:nvPr/>
        </p:nvSpPr>
        <p:spPr>
          <a:xfrm>
            <a:off x="0" y="4278744"/>
            <a:ext cx="9144000" cy="984885"/>
          </a:xfrm>
          <a:prstGeom prst="rect">
            <a:avLst/>
          </a:prstGeom>
          <a:noFill/>
        </p:spPr>
        <p:txBody>
          <a:bodyPr wrap="square" rtlCol="0">
            <a:spAutoFit/>
          </a:bodyPr>
          <a:lstStyle/>
          <a:p>
            <a:r>
              <a:rPr lang="en-US" sz="2900" dirty="0" smtClean="0"/>
              <a:t>Let’s illustrate how to refer secondary-side quantities to primary side. There are only two of them: Z</a:t>
            </a:r>
            <a:r>
              <a:rPr lang="en-US" sz="2900" baseline="-25000" dirty="0" smtClean="0"/>
              <a:t>2</a:t>
            </a:r>
            <a:r>
              <a:rPr lang="en-US" sz="2900" dirty="0" smtClean="0"/>
              <a:t>, Z</a:t>
            </a:r>
            <a:r>
              <a:rPr lang="en-US" sz="2900" baseline="-25000" dirty="0" smtClean="0"/>
              <a:t>2L</a:t>
            </a:r>
            <a:r>
              <a:rPr lang="en-US" sz="2900" dirty="0" smtClean="0"/>
              <a:t>.</a:t>
            </a:r>
          </a:p>
        </p:txBody>
      </p:sp>
      <p:graphicFrame>
        <p:nvGraphicFramePr>
          <p:cNvPr id="5" name="Object 4"/>
          <p:cNvGraphicFramePr>
            <a:graphicFrameLocks noChangeAspect="1"/>
          </p:cNvGraphicFramePr>
          <p:nvPr>
            <p:extLst>
              <p:ext uri="{D42A27DB-BD31-4B8C-83A1-F6EECF244321}">
                <p14:modId xmlns:p14="http://schemas.microsoft.com/office/powerpoint/2010/main" val="467812446"/>
              </p:ext>
            </p:extLst>
          </p:nvPr>
        </p:nvGraphicFramePr>
        <p:xfrm>
          <a:off x="1555071" y="5359400"/>
          <a:ext cx="1830482" cy="976257"/>
        </p:xfrm>
        <a:graphic>
          <a:graphicData uri="http://schemas.openxmlformats.org/presentationml/2006/ole">
            <mc:AlternateContent xmlns:mc="http://schemas.openxmlformats.org/markup-compatibility/2006">
              <mc:Choice xmlns:v="urn:schemas-microsoft-com:vml" Requires="v">
                <p:oleObj spid="_x0000_s100366" name="Equation" r:id="rId4" imgW="952200" imgH="507960" progId="Equation.DSMT4">
                  <p:embed/>
                </p:oleObj>
              </mc:Choice>
              <mc:Fallback>
                <p:oleObj name="Equation" r:id="rId4" imgW="952200" imgH="507960" progId="Equation.DSMT4">
                  <p:embed/>
                  <p:pic>
                    <p:nvPicPr>
                      <p:cNvPr id="0" name=""/>
                      <p:cNvPicPr/>
                      <p:nvPr/>
                    </p:nvPicPr>
                    <p:blipFill>
                      <a:blip r:embed="rId5"/>
                      <a:stretch>
                        <a:fillRect/>
                      </a:stretch>
                    </p:blipFill>
                    <p:spPr>
                      <a:xfrm>
                        <a:off x="1555071" y="5359400"/>
                        <a:ext cx="1830482" cy="976257"/>
                      </a:xfrm>
                      <a:prstGeom prst="rect">
                        <a:avLst/>
                      </a:prstGeom>
                    </p:spPr>
                  </p:pic>
                </p:oleObj>
              </mc:Fallback>
            </mc:AlternateContent>
          </a:graphicData>
        </a:graphic>
      </p:graphicFrame>
      <p:graphicFrame>
        <p:nvGraphicFramePr>
          <p:cNvPr id="70" name="Object 69"/>
          <p:cNvGraphicFramePr>
            <a:graphicFrameLocks noChangeAspect="1"/>
          </p:cNvGraphicFramePr>
          <p:nvPr>
            <p:extLst>
              <p:ext uri="{D42A27DB-BD31-4B8C-83A1-F6EECF244321}">
                <p14:modId xmlns:p14="http://schemas.microsoft.com/office/powerpoint/2010/main" val="2227029542"/>
              </p:ext>
            </p:extLst>
          </p:nvPr>
        </p:nvGraphicFramePr>
        <p:xfrm>
          <a:off x="4502267" y="5369852"/>
          <a:ext cx="2074863" cy="976313"/>
        </p:xfrm>
        <a:graphic>
          <a:graphicData uri="http://schemas.openxmlformats.org/presentationml/2006/ole">
            <mc:AlternateContent xmlns:mc="http://schemas.openxmlformats.org/markup-compatibility/2006">
              <mc:Choice xmlns:v="urn:schemas-microsoft-com:vml" Requires="v">
                <p:oleObj spid="_x0000_s100367" name="Equation" r:id="rId6" imgW="1079280" imgH="507960" progId="Equation.DSMT4">
                  <p:embed/>
                </p:oleObj>
              </mc:Choice>
              <mc:Fallback>
                <p:oleObj name="Equation" r:id="rId6" imgW="1079280" imgH="507960" progId="Equation.DSMT4">
                  <p:embed/>
                  <p:pic>
                    <p:nvPicPr>
                      <p:cNvPr id="5" name="Object 4"/>
                      <p:cNvPicPr/>
                      <p:nvPr/>
                    </p:nvPicPr>
                    <p:blipFill>
                      <a:blip r:embed="rId7"/>
                      <a:stretch>
                        <a:fillRect/>
                      </a:stretch>
                    </p:blipFill>
                    <p:spPr>
                      <a:xfrm>
                        <a:off x="4502267" y="5369852"/>
                        <a:ext cx="2074863" cy="976313"/>
                      </a:xfrm>
                      <a:prstGeom prst="rect">
                        <a:avLst/>
                      </a:prstGeom>
                    </p:spPr>
                  </p:pic>
                </p:oleObj>
              </mc:Fallback>
            </mc:AlternateContent>
          </a:graphicData>
        </a:graphic>
      </p:graphicFrame>
      <p:sp>
        <p:nvSpPr>
          <p:cNvPr id="72" name="TextBox 71"/>
          <p:cNvSpPr txBox="1"/>
          <p:nvPr/>
        </p:nvSpPr>
        <p:spPr>
          <a:xfrm>
            <a:off x="46299" y="6319391"/>
            <a:ext cx="9144000" cy="538609"/>
          </a:xfrm>
          <a:prstGeom prst="rect">
            <a:avLst/>
          </a:prstGeom>
          <a:noFill/>
        </p:spPr>
        <p:txBody>
          <a:bodyPr wrap="square" rtlCol="0">
            <a:spAutoFit/>
          </a:bodyPr>
          <a:lstStyle/>
          <a:p>
            <a:r>
              <a:rPr lang="en-US" sz="2900" dirty="0" smtClean="0"/>
              <a:t>Now draw the circuit...</a:t>
            </a:r>
          </a:p>
        </p:txBody>
      </p:sp>
      <p:sp>
        <p:nvSpPr>
          <p:cNvPr id="73" name="TextBox 72"/>
          <p:cNvSpPr txBox="1"/>
          <p:nvPr/>
        </p:nvSpPr>
        <p:spPr>
          <a:xfrm>
            <a:off x="2865291" y="1192925"/>
            <a:ext cx="367743" cy="400110"/>
          </a:xfrm>
          <a:prstGeom prst="rect">
            <a:avLst/>
          </a:prstGeom>
          <a:noFill/>
        </p:spPr>
        <p:txBody>
          <a:bodyPr wrap="square" rtlCol="0">
            <a:spAutoFit/>
          </a:bodyPr>
          <a:lstStyle/>
          <a:p>
            <a:r>
              <a:rPr lang="en-US" sz="2000" b="1" dirty="0" err="1" smtClean="0"/>
              <a:t>I</a:t>
            </a:r>
            <a:r>
              <a:rPr lang="en-US" sz="2000" baseline="-25000" dirty="0" err="1" smtClean="0"/>
              <a:t>e</a:t>
            </a:r>
            <a:endParaRPr lang="en-US" sz="2000" dirty="0" smtClean="0"/>
          </a:p>
        </p:txBody>
      </p:sp>
      <p:sp>
        <p:nvSpPr>
          <p:cNvPr id="74" name="Freeform 73"/>
          <p:cNvSpPr/>
          <p:nvPr/>
        </p:nvSpPr>
        <p:spPr>
          <a:xfrm>
            <a:off x="3200400" y="1282700"/>
            <a:ext cx="0" cy="2286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2438400" y="2057400"/>
            <a:ext cx="367743" cy="400110"/>
          </a:xfrm>
          <a:prstGeom prst="rect">
            <a:avLst/>
          </a:prstGeom>
          <a:noFill/>
        </p:spPr>
        <p:txBody>
          <a:bodyPr wrap="square" rtlCol="0">
            <a:spAutoFit/>
          </a:bodyPr>
          <a:lstStyle/>
          <a:p>
            <a:r>
              <a:rPr lang="en-US" sz="2000" b="1" dirty="0" err="1" smtClean="0"/>
              <a:t>I</a:t>
            </a:r>
            <a:r>
              <a:rPr lang="en-US" sz="2000" baseline="-25000" dirty="0" err="1"/>
              <a:t>c</a:t>
            </a:r>
            <a:endParaRPr lang="en-US" sz="2000" dirty="0" smtClean="0"/>
          </a:p>
        </p:txBody>
      </p:sp>
      <p:sp>
        <p:nvSpPr>
          <p:cNvPr id="76" name="Freeform 75"/>
          <p:cNvSpPr/>
          <p:nvPr/>
        </p:nvSpPr>
        <p:spPr>
          <a:xfrm>
            <a:off x="2743200" y="2133600"/>
            <a:ext cx="0" cy="2286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657600" y="2133600"/>
            <a:ext cx="0" cy="2286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3276600" y="2038290"/>
            <a:ext cx="458164" cy="400110"/>
          </a:xfrm>
          <a:prstGeom prst="rect">
            <a:avLst/>
          </a:prstGeom>
          <a:noFill/>
        </p:spPr>
        <p:txBody>
          <a:bodyPr wrap="square" rtlCol="0">
            <a:spAutoFit/>
          </a:bodyPr>
          <a:lstStyle/>
          <a:p>
            <a:r>
              <a:rPr lang="en-US" sz="2000" b="1" dirty="0" err="1" smtClean="0"/>
              <a:t>I</a:t>
            </a:r>
            <a:r>
              <a:rPr lang="en-US" sz="2000" baseline="-25000" dirty="0" err="1" smtClean="0"/>
              <a:t>m</a:t>
            </a:r>
            <a:endParaRPr lang="en-US" sz="2000" dirty="0" smtClean="0"/>
          </a:p>
        </p:txBody>
      </p:sp>
    </p:spTree>
    <p:extLst>
      <p:ext uri="{BB962C8B-B14F-4D97-AF65-F5344CB8AC3E}">
        <p14:creationId xmlns:p14="http://schemas.microsoft.com/office/powerpoint/2010/main" val="294678129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102</a:t>
            </a:fld>
            <a:endParaRPr lang="en-US" dirty="0"/>
          </a:p>
        </p:txBody>
      </p:sp>
      <p:sp>
        <p:nvSpPr>
          <p:cNvPr id="24" name="TextBox 23"/>
          <p:cNvSpPr txBox="1"/>
          <p:nvPr/>
        </p:nvSpPr>
        <p:spPr>
          <a:xfrm>
            <a:off x="-22652" y="44088"/>
            <a:ext cx="9144000" cy="569387"/>
          </a:xfrm>
          <a:prstGeom prst="rect">
            <a:avLst/>
          </a:prstGeom>
          <a:noFill/>
        </p:spPr>
        <p:txBody>
          <a:bodyPr wrap="square" rtlCol="0">
            <a:spAutoFit/>
          </a:bodyPr>
          <a:lstStyle/>
          <a:p>
            <a:pPr algn="ctr"/>
            <a:r>
              <a:rPr lang="en-US" sz="3100" dirty="0" smtClean="0"/>
              <a:t>Exact &amp; approximate transformer models</a:t>
            </a:r>
            <a:endParaRPr lang="en-US" sz="3100" dirty="0"/>
          </a:p>
        </p:txBody>
      </p:sp>
      <p:sp>
        <p:nvSpPr>
          <p:cNvPr id="43" name="Freeform 42"/>
          <p:cNvSpPr/>
          <p:nvPr/>
        </p:nvSpPr>
        <p:spPr>
          <a:xfrm>
            <a:off x="555335" y="2402853"/>
            <a:ext cx="382214" cy="1284790"/>
          </a:xfrm>
          <a:custGeom>
            <a:avLst/>
            <a:gdLst>
              <a:gd name="connsiteX0" fmla="*/ 335916 w 382214"/>
              <a:gd name="connsiteY0" fmla="*/ 1284790 h 1284790"/>
              <a:gd name="connsiteX1" fmla="*/ 250 w 382214"/>
              <a:gd name="connsiteY1" fmla="*/ 578735 h 1284790"/>
              <a:gd name="connsiteX2" fmla="*/ 382214 w 382214"/>
              <a:gd name="connsiteY2" fmla="*/ 0 h 1284790"/>
            </a:gdLst>
            <a:ahLst/>
            <a:cxnLst>
              <a:cxn ang="0">
                <a:pos x="connsiteX0" y="connsiteY0"/>
              </a:cxn>
              <a:cxn ang="0">
                <a:pos x="connsiteX1" y="connsiteY1"/>
              </a:cxn>
              <a:cxn ang="0">
                <a:pos x="connsiteX2" y="connsiteY2"/>
              </a:cxn>
            </a:cxnLst>
            <a:rect l="l" t="t" r="r" b="b"/>
            <a:pathLst>
              <a:path w="382214" h="1284790">
                <a:moveTo>
                  <a:pt x="335916" y="1284790"/>
                </a:moveTo>
                <a:cubicBezTo>
                  <a:pt x="164225" y="1038828"/>
                  <a:pt x="-7466" y="792867"/>
                  <a:pt x="250" y="578735"/>
                </a:cubicBezTo>
                <a:cubicBezTo>
                  <a:pt x="7966" y="364603"/>
                  <a:pt x="195090" y="182301"/>
                  <a:pt x="382214"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1304079" y="1590696"/>
            <a:ext cx="1011821" cy="26949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rot="5400000">
            <a:off x="2237096" y="1471381"/>
            <a:ext cx="381000" cy="538609"/>
          </a:xfrm>
          <a:prstGeom prst="rect">
            <a:avLst/>
          </a:prstGeom>
          <a:noFill/>
        </p:spPr>
        <p:txBody>
          <a:bodyPr wrap="square" rtlCol="0">
            <a:spAutoFit/>
          </a:bodyPr>
          <a:lstStyle/>
          <a:p>
            <a:r>
              <a:rPr lang="en-US" sz="2900" dirty="0" smtClean="0"/>
              <a:t>3</a:t>
            </a:r>
          </a:p>
        </p:txBody>
      </p:sp>
      <p:sp>
        <p:nvSpPr>
          <p:cNvPr id="49" name="Freeform 48"/>
          <p:cNvSpPr/>
          <p:nvPr/>
        </p:nvSpPr>
        <p:spPr>
          <a:xfrm>
            <a:off x="2750916" y="1752742"/>
            <a:ext cx="983848" cy="1215342"/>
          </a:xfrm>
          <a:custGeom>
            <a:avLst/>
            <a:gdLst>
              <a:gd name="connsiteX0" fmla="*/ 532436 w 983848"/>
              <a:gd name="connsiteY0" fmla="*/ 0 h 1215342"/>
              <a:gd name="connsiteX1" fmla="*/ 532436 w 983848"/>
              <a:gd name="connsiteY1" fmla="*/ 370390 h 1215342"/>
              <a:gd name="connsiteX2" fmla="*/ 104172 w 983848"/>
              <a:gd name="connsiteY2" fmla="*/ 370390 h 1215342"/>
              <a:gd name="connsiteX3" fmla="*/ 104172 w 983848"/>
              <a:gd name="connsiteY3" fmla="*/ 682906 h 1215342"/>
              <a:gd name="connsiteX4" fmla="*/ 0 w 983848"/>
              <a:gd name="connsiteY4" fmla="*/ 717630 h 1215342"/>
              <a:gd name="connsiteX5" fmla="*/ 219919 w 983848"/>
              <a:gd name="connsiteY5" fmla="*/ 798653 h 1215342"/>
              <a:gd name="connsiteX6" fmla="*/ 115747 w 983848"/>
              <a:gd name="connsiteY6" fmla="*/ 856527 h 1215342"/>
              <a:gd name="connsiteX7" fmla="*/ 115747 w 983848"/>
              <a:gd name="connsiteY7" fmla="*/ 1215342 h 1215342"/>
              <a:gd name="connsiteX8" fmla="*/ 983848 w 983848"/>
              <a:gd name="connsiteY8" fmla="*/ 1215342 h 1215342"/>
              <a:gd name="connsiteX9" fmla="*/ 983848 w 983848"/>
              <a:gd name="connsiteY9" fmla="*/ 844952 h 121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848" h="1215342">
                <a:moveTo>
                  <a:pt x="532436" y="0"/>
                </a:moveTo>
                <a:lnTo>
                  <a:pt x="532436" y="370390"/>
                </a:lnTo>
                <a:lnTo>
                  <a:pt x="104172" y="370390"/>
                </a:lnTo>
                <a:lnTo>
                  <a:pt x="104172" y="682906"/>
                </a:lnTo>
                <a:lnTo>
                  <a:pt x="0" y="717630"/>
                </a:lnTo>
                <a:lnTo>
                  <a:pt x="219919" y="798653"/>
                </a:lnTo>
                <a:lnTo>
                  <a:pt x="115747" y="856527"/>
                </a:lnTo>
                <a:lnTo>
                  <a:pt x="115747" y="1215342"/>
                </a:lnTo>
                <a:lnTo>
                  <a:pt x="983848" y="1215342"/>
                </a:lnTo>
                <a:lnTo>
                  <a:pt x="983848" y="844952"/>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535101" y="2230776"/>
            <a:ext cx="381000" cy="538609"/>
          </a:xfrm>
          <a:prstGeom prst="rect">
            <a:avLst/>
          </a:prstGeom>
          <a:noFill/>
        </p:spPr>
        <p:txBody>
          <a:bodyPr wrap="square" rtlCol="0">
            <a:spAutoFit/>
          </a:bodyPr>
          <a:lstStyle/>
          <a:p>
            <a:r>
              <a:rPr lang="en-US" sz="2900" dirty="0" smtClean="0"/>
              <a:t>3</a:t>
            </a:r>
          </a:p>
        </p:txBody>
      </p:sp>
      <p:sp>
        <p:nvSpPr>
          <p:cNvPr id="51" name="Freeform 50"/>
          <p:cNvSpPr/>
          <p:nvPr/>
        </p:nvSpPr>
        <p:spPr>
          <a:xfrm>
            <a:off x="3230301" y="2097639"/>
            <a:ext cx="516038" cy="290746"/>
          </a:xfrm>
          <a:custGeom>
            <a:avLst/>
            <a:gdLst>
              <a:gd name="connsiteX0" fmla="*/ 451413 w 451413"/>
              <a:gd name="connsiteY0" fmla="*/ 289367 h 289367"/>
              <a:gd name="connsiteX1" fmla="*/ 451413 w 451413"/>
              <a:gd name="connsiteY1" fmla="*/ 11575 h 289367"/>
              <a:gd name="connsiteX2" fmla="*/ 0 w 451413"/>
              <a:gd name="connsiteY2" fmla="*/ 0 h 289367"/>
            </a:gdLst>
            <a:ahLst/>
            <a:cxnLst>
              <a:cxn ang="0">
                <a:pos x="connsiteX0" y="connsiteY0"/>
              </a:cxn>
              <a:cxn ang="0">
                <a:pos x="connsiteX1" y="connsiteY1"/>
              </a:cxn>
              <a:cxn ang="0">
                <a:pos x="connsiteX2" y="connsiteY2"/>
              </a:cxn>
            </a:cxnLst>
            <a:rect l="l" t="t" r="r" b="b"/>
            <a:pathLst>
              <a:path w="451413" h="289367">
                <a:moveTo>
                  <a:pt x="451413" y="289367"/>
                </a:moveTo>
                <a:lnTo>
                  <a:pt x="451413" y="11575"/>
                </a:ln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318076" y="2968084"/>
            <a:ext cx="0" cy="925974"/>
          </a:xfrm>
          <a:custGeom>
            <a:avLst/>
            <a:gdLst>
              <a:gd name="connsiteX0" fmla="*/ 0 w 0"/>
              <a:gd name="connsiteY0" fmla="*/ 0 h 925974"/>
              <a:gd name="connsiteX1" fmla="*/ 0 w 0"/>
              <a:gd name="connsiteY1" fmla="*/ 925974 h 925974"/>
            </a:gdLst>
            <a:ahLst/>
            <a:cxnLst>
              <a:cxn ang="0">
                <a:pos x="connsiteX0" y="connsiteY0"/>
              </a:cxn>
              <a:cxn ang="0">
                <a:pos x="connsiteX1" y="connsiteY1"/>
              </a:cxn>
            </a:cxnLst>
            <a:rect l="l" t="t" r="r" b="b"/>
            <a:pathLst>
              <a:path h="925974">
                <a:moveTo>
                  <a:pt x="0" y="0"/>
                </a:moveTo>
                <a:lnTo>
                  <a:pt x="0" y="925974"/>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H="1">
            <a:off x="4495800" y="1618669"/>
            <a:ext cx="787655" cy="31251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5400000">
            <a:off x="5212564" y="1539865"/>
            <a:ext cx="381000" cy="538609"/>
          </a:xfrm>
          <a:prstGeom prst="rect">
            <a:avLst/>
          </a:prstGeom>
          <a:noFill/>
        </p:spPr>
        <p:txBody>
          <a:bodyPr wrap="square" rtlCol="0">
            <a:spAutoFit/>
          </a:bodyPr>
          <a:lstStyle/>
          <a:p>
            <a:r>
              <a:rPr lang="en-US" sz="2900" dirty="0" smtClean="0"/>
              <a:t>3</a:t>
            </a:r>
          </a:p>
        </p:txBody>
      </p:sp>
      <p:sp>
        <p:nvSpPr>
          <p:cNvPr id="58" name="TextBox 57"/>
          <p:cNvSpPr txBox="1"/>
          <p:nvPr/>
        </p:nvSpPr>
        <p:spPr>
          <a:xfrm>
            <a:off x="6329810" y="2921785"/>
            <a:ext cx="381000" cy="538609"/>
          </a:xfrm>
          <a:prstGeom prst="rect">
            <a:avLst/>
          </a:prstGeom>
          <a:noFill/>
        </p:spPr>
        <p:txBody>
          <a:bodyPr wrap="square" rtlCol="0">
            <a:spAutoFit/>
          </a:bodyPr>
          <a:lstStyle/>
          <a:p>
            <a:r>
              <a:rPr lang="en-US" sz="2900" dirty="0" smtClean="0"/>
              <a:t>3</a:t>
            </a:r>
          </a:p>
        </p:txBody>
      </p:sp>
      <p:sp>
        <p:nvSpPr>
          <p:cNvPr id="59" name="Freeform 58"/>
          <p:cNvSpPr/>
          <p:nvPr/>
        </p:nvSpPr>
        <p:spPr>
          <a:xfrm>
            <a:off x="6372251" y="1787466"/>
            <a:ext cx="277792" cy="1261641"/>
          </a:xfrm>
          <a:custGeom>
            <a:avLst/>
            <a:gdLst>
              <a:gd name="connsiteX0" fmla="*/ 127321 w 277792"/>
              <a:gd name="connsiteY0" fmla="*/ 0 h 1261641"/>
              <a:gd name="connsiteX1" fmla="*/ 138896 w 277792"/>
              <a:gd name="connsiteY1" fmla="*/ 486137 h 1261641"/>
              <a:gd name="connsiteX2" fmla="*/ 0 w 277792"/>
              <a:gd name="connsiteY2" fmla="*/ 555585 h 1261641"/>
              <a:gd name="connsiteX3" fmla="*/ 277792 w 277792"/>
              <a:gd name="connsiteY3" fmla="*/ 636608 h 1261641"/>
              <a:gd name="connsiteX4" fmla="*/ 173620 w 277792"/>
              <a:gd name="connsiteY4" fmla="*/ 729205 h 1261641"/>
              <a:gd name="connsiteX5" fmla="*/ 162045 w 277792"/>
              <a:gd name="connsiteY5" fmla="*/ 1261641 h 12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 h="1261641">
                <a:moveTo>
                  <a:pt x="127321" y="0"/>
                </a:moveTo>
                <a:lnTo>
                  <a:pt x="138896" y="486137"/>
                </a:lnTo>
                <a:lnTo>
                  <a:pt x="0" y="555585"/>
                </a:lnTo>
                <a:lnTo>
                  <a:pt x="277792" y="636608"/>
                </a:lnTo>
                <a:lnTo>
                  <a:pt x="173620" y="729205"/>
                </a:lnTo>
                <a:lnTo>
                  <a:pt x="162045" y="1261641"/>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6534296" y="3338474"/>
            <a:ext cx="11575" cy="613458"/>
          </a:xfrm>
          <a:custGeom>
            <a:avLst/>
            <a:gdLst>
              <a:gd name="connsiteX0" fmla="*/ 0 w 11575"/>
              <a:gd name="connsiteY0" fmla="*/ 0 h 613458"/>
              <a:gd name="connsiteX1" fmla="*/ 11575 w 11575"/>
              <a:gd name="connsiteY1" fmla="*/ 613458 h 613458"/>
            </a:gdLst>
            <a:ahLst/>
            <a:cxnLst>
              <a:cxn ang="0">
                <a:pos x="connsiteX0" y="connsiteY0"/>
              </a:cxn>
              <a:cxn ang="0">
                <a:pos x="connsiteX1" y="connsiteY1"/>
              </a:cxn>
            </a:cxnLst>
            <a:rect l="l" t="t" r="r" b="b"/>
            <a:pathLst>
              <a:path w="11575" h="613458">
                <a:moveTo>
                  <a:pt x="0" y="0"/>
                </a:moveTo>
                <a:lnTo>
                  <a:pt x="11575" y="61345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1295400" y="1775891"/>
            <a:ext cx="11575" cy="2118167"/>
          </a:xfrm>
          <a:custGeom>
            <a:avLst/>
            <a:gdLst>
              <a:gd name="connsiteX0" fmla="*/ 0 w 11575"/>
              <a:gd name="connsiteY0" fmla="*/ 0 h 2118167"/>
              <a:gd name="connsiteX1" fmla="*/ 11575 w 11575"/>
              <a:gd name="connsiteY1" fmla="*/ 2118167 h 2118167"/>
            </a:gdLst>
            <a:ahLst/>
            <a:cxnLst>
              <a:cxn ang="0">
                <a:pos x="connsiteX0" y="connsiteY0"/>
              </a:cxn>
              <a:cxn ang="0">
                <a:pos x="connsiteX1" y="connsiteY1"/>
              </a:cxn>
            </a:cxnLst>
            <a:rect l="l" t="t" r="r" b="b"/>
            <a:pathLst>
              <a:path w="11575" h="2118167">
                <a:moveTo>
                  <a:pt x="0" y="0"/>
                </a:moveTo>
                <a:cubicBezTo>
                  <a:pt x="3858" y="706056"/>
                  <a:pt x="7717" y="1412111"/>
                  <a:pt x="11575" y="2118167"/>
                </a:cubicBez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066800" y="2713441"/>
            <a:ext cx="533400" cy="477648"/>
          </a:xfrm>
          <a:prstGeom prst="ellipse">
            <a:avLst/>
          </a:prstGeom>
          <a:solidFill>
            <a:schemeClr val="bg1"/>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394987" y="2693186"/>
            <a:ext cx="443213" cy="307777"/>
          </a:xfrm>
          <a:prstGeom prst="rect">
            <a:avLst/>
          </a:prstGeom>
          <a:solidFill>
            <a:schemeClr val="bg1"/>
          </a:solidFill>
        </p:spPr>
        <p:txBody>
          <a:bodyPr wrap="square" rtlCol="0">
            <a:spAutoFit/>
          </a:bodyPr>
          <a:lstStyle/>
          <a:p>
            <a:r>
              <a:rPr lang="en-US" sz="1400" b="1" dirty="0" smtClean="0"/>
              <a:t>V</a:t>
            </a:r>
            <a:r>
              <a:rPr lang="en-US" sz="1400" baseline="-25000" dirty="0" smtClean="0"/>
              <a:t>1</a:t>
            </a:r>
            <a:endParaRPr lang="en-US" sz="1400" dirty="0" smtClean="0"/>
          </a:p>
        </p:txBody>
      </p:sp>
      <p:sp>
        <p:nvSpPr>
          <p:cNvPr id="64" name="TextBox 63"/>
          <p:cNvSpPr txBox="1"/>
          <p:nvPr/>
        </p:nvSpPr>
        <p:spPr>
          <a:xfrm>
            <a:off x="2375221" y="2310392"/>
            <a:ext cx="596579" cy="307777"/>
          </a:xfrm>
          <a:prstGeom prst="rect">
            <a:avLst/>
          </a:prstGeom>
          <a:noFill/>
        </p:spPr>
        <p:txBody>
          <a:bodyPr wrap="square" rtlCol="0">
            <a:spAutoFit/>
          </a:bodyPr>
          <a:lstStyle/>
          <a:p>
            <a:r>
              <a:rPr lang="en-US" sz="1400" b="1" dirty="0" err="1" smtClean="0"/>
              <a:t>R</a:t>
            </a:r>
            <a:r>
              <a:rPr lang="en-US" sz="1400" b="1" baseline="-25000" dirty="0" err="1" smtClean="0"/>
              <a:t>c</a:t>
            </a:r>
            <a:endParaRPr lang="en-US" sz="1400" b="1" dirty="0" smtClean="0"/>
          </a:p>
        </p:txBody>
      </p:sp>
      <p:sp>
        <p:nvSpPr>
          <p:cNvPr id="65" name="TextBox 64"/>
          <p:cNvSpPr txBox="1"/>
          <p:nvPr/>
        </p:nvSpPr>
        <p:spPr>
          <a:xfrm>
            <a:off x="3200400" y="2310392"/>
            <a:ext cx="590108" cy="307777"/>
          </a:xfrm>
          <a:prstGeom prst="rect">
            <a:avLst/>
          </a:prstGeom>
          <a:noFill/>
        </p:spPr>
        <p:txBody>
          <a:bodyPr wrap="square" rtlCol="0">
            <a:spAutoFit/>
          </a:bodyPr>
          <a:lstStyle/>
          <a:p>
            <a:r>
              <a:rPr lang="en-US" sz="1400" b="1" dirty="0" err="1" smtClean="0"/>
              <a:t>jX</a:t>
            </a:r>
            <a:r>
              <a:rPr lang="en-US" sz="1400" b="1" baseline="-25000" dirty="0" err="1" smtClean="0"/>
              <a:t>m</a:t>
            </a:r>
            <a:endParaRPr lang="en-US" sz="1400" b="1" dirty="0" smtClean="0"/>
          </a:p>
        </p:txBody>
      </p:sp>
      <p:sp>
        <p:nvSpPr>
          <p:cNvPr id="66" name="Freeform 65"/>
          <p:cNvSpPr/>
          <p:nvPr/>
        </p:nvSpPr>
        <p:spPr>
          <a:xfrm>
            <a:off x="1145894" y="1488453"/>
            <a:ext cx="381964" cy="544010"/>
          </a:xfrm>
          <a:custGeom>
            <a:avLst/>
            <a:gdLst>
              <a:gd name="connsiteX0" fmla="*/ 0 w 381964"/>
              <a:gd name="connsiteY0" fmla="*/ 544010 h 544010"/>
              <a:gd name="connsiteX1" fmla="*/ 0 w 381964"/>
              <a:gd name="connsiteY1" fmla="*/ 0 h 544010"/>
              <a:gd name="connsiteX2" fmla="*/ 381964 w 381964"/>
              <a:gd name="connsiteY2" fmla="*/ 0 h 544010"/>
            </a:gdLst>
            <a:ahLst/>
            <a:cxnLst>
              <a:cxn ang="0">
                <a:pos x="connsiteX0" y="connsiteY0"/>
              </a:cxn>
              <a:cxn ang="0">
                <a:pos x="connsiteX1" y="connsiteY1"/>
              </a:cxn>
              <a:cxn ang="0">
                <a:pos x="connsiteX2" y="connsiteY2"/>
              </a:cxn>
            </a:cxnLst>
            <a:rect l="l" t="t" r="r" b="b"/>
            <a:pathLst>
              <a:path w="381964" h="544010">
                <a:moveTo>
                  <a:pt x="0" y="544010"/>
                </a:moveTo>
                <a:lnTo>
                  <a:pt x="0" y="0"/>
                </a:lnTo>
                <a:lnTo>
                  <a:pt x="381964"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851457" y="1245385"/>
            <a:ext cx="367743" cy="400110"/>
          </a:xfrm>
          <a:prstGeom prst="rect">
            <a:avLst/>
          </a:prstGeom>
          <a:noFill/>
        </p:spPr>
        <p:txBody>
          <a:bodyPr wrap="square" rtlCol="0">
            <a:spAutoFit/>
          </a:bodyPr>
          <a:lstStyle/>
          <a:p>
            <a:r>
              <a:rPr lang="en-US" sz="2000" b="1" dirty="0" smtClean="0"/>
              <a:t>I</a:t>
            </a:r>
            <a:r>
              <a:rPr lang="en-US" sz="2000" baseline="-25000" dirty="0" smtClean="0"/>
              <a:t>1</a:t>
            </a:r>
            <a:endParaRPr lang="en-US" sz="2000" dirty="0" smtClean="0"/>
          </a:p>
        </p:txBody>
      </p:sp>
      <p:sp>
        <p:nvSpPr>
          <p:cNvPr id="105" name="Freeform 104"/>
          <p:cNvSpPr/>
          <p:nvPr/>
        </p:nvSpPr>
        <p:spPr>
          <a:xfrm>
            <a:off x="5517266" y="1777820"/>
            <a:ext cx="972273" cy="11575"/>
          </a:xfrm>
          <a:custGeom>
            <a:avLst/>
            <a:gdLst>
              <a:gd name="connsiteX0" fmla="*/ 972273 w 972273"/>
              <a:gd name="connsiteY0" fmla="*/ 11575 h 11575"/>
              <a:gd name="connsiteX1" fmla="*/ 0 w 972273"/>
              <a:gd name="connsiteY1" fmla="*/ 0 h 11575"/>
            </a:gdLst>
            <a:ahLst/>
            <a:cxnLst>
              <a:cxn ang="0">
                <a:pos x="connsiteX0" y="connsiteY0"/>
              </a:cxn>
              <a:cxn ang="0">
                <a:pos x="connsiteX1" y="connsiteY1"/>
              </a:cxn>
            </a:cxnLst>
            <a:rect l="l" t="t" r="r" b="b"/>
            <a:pathLst>
              <a:path w="972273" h="11575">
                <a:moveTo>
                  <a:pt x="972273" y="11575"/>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flipH="1">
            <a:off x="3958542" y="1848433"/>
            <a:ext cx="353465" cy="1703132"/>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4119518" y="2404445"/>
            <a:ext cx="765962" cy="307777"/>
          </a:xfrm>
          <a:prstGeom prst="rect">
            <a:avLst/>
          </a:prstGeom>
          <a:solidFill>
            <a:schemeClr val="bg1"/>
          </a:solidFill>
        </p:spPr>
        <p:txBody>
          <a:bodyPr wrap="square" rtlCol="0">
            <a:spAutoFit/>
          </a:bodyPr>
          <a:lstStyle/>
          <a:p>
            <a:r>
              <a:rPr lang="en-US" sz="1400" b="1" dirty="0" smtClean="0"/>
              <a:t>E</a:t>
            </a:r>
            <a:r>
              <a:rPr lang="en-US" sz="1400" b="1" baseline="-25000" dirty="0" smtClean="0"/>
              <a:t>1</a:t>
            </a:r>
            <a:r>
              <a:rPr lang="en-US" sz="1400" b="1" dirty="0" smtClean="0"/>
              <a:t>=E’</a:t>
            </a:r>
            <a:r>
              <a:rPr lang="en-US" sz="1400" baseline="-25000" dirty="0" smtClean="0"/>
              <a:t>2</a:t>
            </a:r>
            <a:endParaRPr lang="en-US" sz="1400" dirty="0" smtClean="0"/>
          </a:p>
        </p:txBody>
      </p:sp>
      <p:sp>
        <p:nvSpPr>
          <p:cNvPr id="111" name="Freeform 110"/>
          <p:cNvSpPr/>
          <p:nvPr/>
        </p:nvSpPr>
        <p:spPr>
          <a:xfrm>
            <a:off x="6072851" y="1546327"/>
            <a:ext cx="636607" cy="428263"/>
          </a:xfrm>
          <a:custGeom>
            <a:avLst/>
            <a:gdLst>
              <a:gd name="connsiteX0" fmla="*/ 0 w 636607"/>
              <a:gd name="connsiteY0" fmla="*/ 0 h 428263"/>
              <a:gd name="connsiteX1" fmla="*/ 636607 w 636607"/>
              <a:gd name="connsiteY1" fmla="*/ 11574 h 428263"/>
              <a:gd name="connsiteX2" fmla="*/ 636607 w 636607"/>
              <a:gd name="connsiteY2" fmla="*/ 428263 h 428263"/>
            </a:gdLst>
            <a:ahLst/>
            <a:cxnLst>
              <a:cxn ang="0">
                <a:pos x="connsiteX0" y="connsiteY0"/>
              </a:cxn>
              <a:cxn ang="0">
                <a:pos x="connsiteX1" y="connsiteY1"/>
              </a:cxn>
              <a:cxn ang="0">
                <a:pos x="connsiteX2" y="connsiteY2"/>
              </a:cxn>
            </a:cxnLst>
            <a:rect l="l" t="t" r="r" b="b"/>
            <a:pathLst>
              <a:path w="636607" h="428263">
                <a:moveTo>
                  <a:pt x="0" y="0"/>
                </a:moveTo>
                <a:lnTo>
                  <a:pt x="636607" y="11574"/>
                </a:lnTo>
                <a:lnTo>
                  <a:pt x="636607" y="428263"/>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6650043" y="1130301"/>
            <a:ext cx="539378" cy="400110"/>
          </a:xfrm>
          <a:prstGeom prst="rect">
            <a:avLst/>
          </a:prstGeom>
          <a:noFill/>
        </p:spPr>
        <p:txBody>
          <a:bodyPr wrap="square" rtlCol="0">
            <a:spAutoFit/>
          </a:bodyPr>
          <a:lstStyle/>
          <a:p>
            <a:r>
              <a:rPr lang="en-US" sz="2000" b="1" dirty="0" smtClean="0"/>
              <a:t>I’</a:t>
            </a:r>
            <a:r>
              <a:rPr lang="en-US" sz="2000" baseline="-25000" dirty="0" smtClean="0"/>
              <a:t>2</a:t>
            </a:r>
            <a:endParaRPr lang="en-US" sz="2000" dirty="0" smtClean="0"/>
          </a:p>
        </p:txBody>
      </p:sp>
      <p:sp>
        <p:nvSpPr>
          <p:cNvPr id="116" name="Freeform 115"/>
          <p:cNvSpPr/>
          <p:nvPr/>
        </p:nvSpPr>
        <p:spPr>
          <a:xfrm>
            <a:off x="5857565" y="1990506"/>
            <a:ext cx="390836" cy="1693279"/>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5715000" y="2693185"/>
            <a:ext cx="497712" cy="307777"/>
          </a:xfrm>
          <a:prstGeom prst="rect">
            <a:avLst/>
          </a:prstGeom>
          <a:solidFill>
            <a:schemeClr val="bg1"/>
          </a:solidFill>
        </p:spPr>
        <p:txBody>
          <a:bodyPr wrap="square" rtlCol="0">
            <a:spAutoFit/>
          </a:bodyPr>
          <a:lstStyle/>
          <a:p>
            <a:r>
              <a:rPr lang="en-US" sz="1400" b="1" dirty="0" smtClean="0"/>
              <a:t>V’</a:t>
            </a:r>
            <a:r>
              <a:rPr lang="en-US" sz="1400" baseline="-25000" dirty="0" smtClean="0"/>
              <a:t>2</a:t>
            </a:r>
            <a:endParaRPr lang="en-US" sz="1400" dirty="0" smtClean="0"/>
          </a:p>
        </p:txBody>
      </p:sp>
      <p:sp>
        <p:nvSpPr>
          <p:cNvPr id="118" name="TextBox 117"/>
          <p:cNvSpPr txBox="1"/>
          <p:nvPr/>
        </p:nvSpPr>
        <p:spPr>
          <a:xfrm>
            <a:off x="1542371" y="1279724"/>
            <a:ext cx="1429429" cy="307777"/>
          </a:xfrm>
          <a:prstGeom prst="rect">
            <a:avLst/>
          </a:prstGeom>
          <a:noFill/>
        </p:spPr>
        <p:txBody>
          <a:bodyPr wrap="square" rtlCol="0">
            <a:spAutoFit/>
          </a:bodyPr>
          <a:lstStyle/>
          <a:p>
            <a:r>
              <a:rPr lang="en-US" sz="1400" b="1" dirty="0" smtClean="0"/>
              <a:t>Z</a:t>
            </a:r>
            <a:r>
              <a:rPr lang="en-US" sz="1400" b="1" baseline="-25000" dirty="0" smtClean="0"/>
              <a:t>1</a:t>
            </a:r>
            <a:r>
              <a:rPr lang="en-US" sz="1400" b="1" dirty="0" smtClean="0"/>
              <a:t>=R</a:t>
            </a:r>
            <a:r>
              <a:rPr lang="en-US" sz="1400" b="1" baseline="-25000" dirty="0" smtClean="0"/>
              <a:t>1</a:t>
            </a:r>
            <a:r>
              <a:rPr lang="en-US" sz="1400" b="1" dirty="0" smtClean="0"/>
              <a:t>+jX</a:t>
            </a:r>
            <a:r>
              <a:rPr lang="en-US" sz="1400" b="1" baseline="-25000" dirty="0" smtClean="0"/>
              <a:t>1</a:t>
            </a:r>
            <a:endParaRPr lang="en-US" sz="1400" b="1" dirty="0" smtClean="0"/>
          </a:p>
        </p:txBody>
      </p:sp>
      <p:sp>
        <p:nvSpPr>
          <p:cNvPr id="72" name="TextBox 71"/>
          <p:cNvSpPr txBox="1"/>
          <p:nvPr/>
        </p:nvSpPr>
        <p:spPr>
          <a:xfrm>
            <a:off x="12700" y="4185791"/>
            <a:ext cx="9144000" cy="538609"/>
          </a:xfrm>
          <a:prstGeom prst="rect">
            <a:avLst/>
          </a:prstGeom>
          <a:noFill/>
        </p:spPr>
        <p:txBody>
          <a:bodyPr wrap="square" rtlCol="0">
            <a:spAutoFit/>
          </a:bodyPr>
          <a:lstStyle/>
          <a:p>
            <a:r>
              <a:rPr lang="en-US" sz="2900" dirty="0" smtClean="0"/>
              <a:t>Observe that the ideal transformer is no longer used.</a:t>
            </a:r>
          </a:p>
        </p:txBody>
      </p:sp>
      <p:sp>
        <p:nvSpPr>
          <p:cNvPr id="4" name="Freeform 3"/>
          <p:cNvSpPr/>
          <p:nvPr/>
        </p:nvSpPr>
        <p:spPr>
          <a:xfrm>
            <a:off x="2514600" y="1727201"/>
            <a:ext cx="2032000" cy="12700"/>
          </a:xfrm>
          <a:custGeom>
            <a:avLst/>
            <a:gdLst>
              <a:gd name="connsiteX0" fmla="*/ 0 w 2032000"/>
              <a:gd name="connsiteY0" fmla="*/ 0 h 12700"/>
              <a:gd name="connsiteX1" fmla="*/ 2032000 w 2032000"/>
              <a:gd name="connsiteY1" fmla="*/ 12700 h 12700"/>
            </a:gdLst>
            <a:ahLst/>
            <a:cxnLst>
              <a:cxn ang="0">
                <a:pos x="connsiteX0" y="connsiteY0"/>
              </a:cxn>
              <a:cxn ang="0">
                <a:pos x="connsiteX1" y="connsiteY1"/>
              </a:cxn>
            </a:cxnLst>
            <a:rect l="l" t="t" r="r" b="b"/>
            <a:pathLst>
              <a:path w="2032000" h="12700">
                <a:moveTo>
                  <a:pt x="0" y="0"/>
                </a:moveTo>
                <a:lnTo>
                  <a:pt x="2032000" y="1270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308100" y="3860801"/>
            <a:ext cx="5245100" cy="50800"/>
          </a:xfrm>
          <a:custGeom>
            <a:avLst/>
            <a:gdLst>
              <a:gd name="connsiteX0" fmla="*/ 0 w 5245100"/>
              <a:gd name="connsiteY0" fmla="*/ 0 h 50800"/>
              <a:gd name="connsiteX1" fmla="*/ 0 w 5245100"/>
              <a:gd name="connsiteY1" fmla="*/ 0 h 50800"/>
              <a:gd name="connsiteX2" fmla="*/ 5245100 w 5245100"/>
              <a:gd name="connsiteY2" fmla="*/ 50800 h 50800"/>
            </a:gdLst>
            <a:ahLst/>
            <a:cxnLst>
              <a:cxn ang="0">
                <a:pos x="connsiteX0" y="connsiteY0"/>
              </a:cxn>
              <a:cxn ang="0">
                <a:pos x="connsiteX1" y="connsiteY1"/>
              </a:cxn>
              <a:cxn ang="0">
                <a:pos x="connsiteX2" y="connsiteY2"/>
              </a:cxn>
            </a:cxnLst>
            <a:rect l="l" t="t" r="r" b="b"/>
            <a:pathLst>
              <a:path w="5245100" h="50800">
                <a:moveTo>
                  <a:pt x="0" y="0"/>
                </a:moveTo>
                <a:lnTo>
                  <a:pt x="0" y="0"/>
                </a:lnTo>
                <a:lnTo>
                  <a:pt x="5245100" y="5080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3867582" y="1140141"/>
            <a:ext cx="568102" cy="400110"/>
          </a:xfrm>
          <a:prstGeom prst="rect">
            <a:avLst/>
          </a:prstGeom>
          <a:noFill/>
        </p:spPr>
        <p:txBody>
          <a:bodyPr wrap="square" rtlCol="0">
            <a:spAutoFit/>
          </a:bodyPr>
          <a:lstStyle/>
          <a:p>
            <a:r>
              <a:rPr lang="en-US" sz="2000" b="1" dirty="0" smtClean="0"/>
              <a:t>I</a:t>
            </a:r>
            <a:r>
              <a:rPr lang="en-US" sz="2000" baseline="-25000" dirty="0" smtClean="0"/>
              <a:t>1w</a:t>
            </a:r>
            <a:endParaRPr lang="en-US" sz="2000" dirty="0" smtClean="0"/>
          </a:p>
        </p:txBody>
      </p:sp>
      <p:sp>
        <p:nvSpPr>
          <p:cNvPr id="7" name="Freeform 6"/>
          <p:cNvSpPr/>
          <p:nvPr/>
        </p:nvSpPr>
        <p:spPr>
          <a:xfrm>
            <a:off x="3886200" y="1574801"/>
            <a:ext cx="419100" cy="0"/>
          </a:xfrm>
          <a:custGeom>
            <a:avLst/>
            <a:gdLst>
              <a:gd name="connsiteX0" fmla="*/ 0 w 419100"/>
              <a:gd name="connsiteY0" fmla="*/ 0 h 0"/>
              <a:gd name="connsiteX1" fmla="*/ 419100 w 419100"/>
              <a:gd name="connsiteY1" fmla="*/ 0 h 0"/>
            </a:gdLst>
            <a:ahLst/>
            <a:cxnLst>
              <a:cxn ang="0">
                <a:pos x="connsiteX0" y="connsiteY0"/>
              </a:cxn>
              <a:cxn ang="0">
                <a:pos x="connsiteX1" y="connsiteY1"/>
              </a:cxn>
            </a:cxnLst>
            <a:rect l="l" t="t" r="r" b="b"/>
            <a:pathLst>
              <a:path w="419100">
                <a:moveTo>
                  <a:pt x="0" y="0"/>
                </a:moveTo>
                <a:lnTo>
                  <a:pt x="419100"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3" name="Object 72"/>
          <p:cNvGraphicFramePr>
            <a:graphicFrameLocks noChangeAspect="1"/>
          </p:cNvGraphicFramePr>
          <p:nvPr>
            <p:extLst>
              <p:ext uri="{D42A27DB-BD31-4B8C-83A1-F6EECF244321}">
                <p14:modId xmlns:p14="http://schemas.microsoft.com/office/powerpoint/2010/main" val="3013098907"/>
              </p:ext>
            </p:extLst>
          </p:nvPr>
        </p:nvGraphicFramePr>
        <p:xfrm>
          <a:off x="6712113" y="2335158"/>
          <a:ext cx="1521758" cy="716053"/>
        </p:xfrm>
        <a:graphic>
          <a:graphicData uri="http://schemas.openxmlformats.org/presentationml/2006/ole">
            <mc:AlternateContent xmlns:mc="http://schemas.openxmlformats.org/markup-compatibility/2006">
              <mc:Choice xmlns:v="urn:schemas-microsoft-com:vml" Requires="v">
                <p:oleObj spid="_x0000_s101388" name="Equation" r:id="rId4" imgW="1079280" imgH="507960" progId="Equation.DSMT4">
                  <p:embed/>
                </p:oleObj>
              </mc:Choice>
              <mc:Fallback>
                <p:oleObj name="Equation" r:id="rId4" imgW="1079280" imgH="507960" progId="Equation.DSMT4">
                  <p:embed/>
                  <p:pic>
                    <p:nvPicPr>
                      <p:cNvPr id="70" name="Object 69"/>
                      <p:cNvPicPr/>
                      <p:nvPr/>
                    </p:nvPicPr>
                    <p:blipFill>
                      <a:blip r:embed="rId5"/>
                      <a:stretch>
                        <a:fillRect/>
                      </a:stretch>
                    </p:blipFill>
                    <p:spPr>
                      <a:xfrm>
                        <a:off x="6712113" y="2335158"/>
                        <a:ext cx="1521758" cy="716053"/>
                      </a:xfrm>
                      <a:prstGeom prst="rect">
                        <a:avLst/>
                      </a:prstGeom>
                    </p:spPr>
                  </p:pic>
                </p:oleObj>
              </mc:Fallback>
            </mc:AlternateContent>
          </a:graphicData>
        </a:graphic>
      </p:graphicFrame>
      <p:graphicFrame>
        <p:nvGraphicFramePr>
          <p:cNvPr id="74" name="Object 73"/>
          <p:cNvGraphicFramePr>
            <a:graphicFrameLocks noChangeAspect="1"/>
          </p:cNvGraphicFramePr>
          <p:nvPr>
            <p:extLst>
              <p:ext uri="{D42A27DB-BD31-4B8C-83A1-F6EECF244321}">
                <p14:modId xmlns:p14="http://schemas.microsoft.com/office/powerpoint/2010/main" val="163875389"/>
              </p:ext>
            </p:extLst>
          </p:nvPr>
        </p:nvGraphicFramePr>
        <p:xfrm>
          <a:off x="4696916" y="1043060"/>
          <a:ext cx="1160649" cy="619013"/>
        </p:xfrm>
        <a:graphic>
          <a:graphicData uri="http://schemas.openxmlformats.org/presentationml/2006/ole">
            <mc:AlternateContent xmlns:mc="http://schemas.openxmlformats.org/markup-compatibility/2006">
              <mc:Choice xmlns:v="urn:schemas-microsoft-com:vml" Requires="v">
                <p:oleObj spid="_x0000_s101389" name="Equation" r:id="rId6" imgW="952200" imgH="507960" progId="Equation.DSMT4">
                  <p:embed/>
                </p:oleObj>
              </mc:Choice>
              <mc:Fallback>
                <p:oleObj name="Equation" r:id="rId6" imgW="952200" imgH="507960" progId="Equation.DSMT4">
                  <p:embed/>
                  <p:pic>
                    <p:nvPicPr>
                      <p:cNvPr id="5" name="Object 4"/>
                      <p:cNvPicPr/>
                      <p:nvPr/>
                    </p:nvPicPr>
                    <p:blipFill>
                      <a:blip r:embed="rId7"/>
                      <a:stretch>
                        <a:fillRect/>
                      </a:stretch>
                    </p:blipFill>
                    <p:spPr>
                      <a:xfrm>
                        <a:off x="4696916" y="1043060"/>
                        <a:ext cx="1160649" cy="619013"/>
                      </a:xfrm>
                      <a:prstGeom prst="rect">
                        <a:avLst/>
                      </a:prstGeom>
                    </p:spPr>
                  </p:pic>
                </p:oleObj>
              </mc:Fallback>
            </mc:AlternateContent>
          </a:graphicData>
        </a:graphic>
      </p:graphicFrame>
      <p:sp>
        <p:nvSpPr>
          <p:cNvPr id="75" name="TextBox 74"/>
          <p:cNvSpPr txBox="1"/>
          <p:nvPr/>
        </p:nvSpPr>
        <p:spPr>
          <a:xfrm>
            <a:off x="-25400" y="5010165"/>
            <a:ext cx="9144000" cy="984885"/>
          </a:xfrm>
          <a:prstGeom prst="rect">
            <a:avLst/>
          </a:prstGeom>
          <a:noFill/>
        </p:spPr>
        <p:txBody>
          <a:bodyPr wrap="square" rtlCol="0">
            <a:spAutoFit/>
          </a:bodyPr>
          <a:lstStyle/>
          <a:p>
            <a:r>
              <a:rPr lang="en-US" sz="2900" dirty="0" smtClean="0"/>
              <a:t>This model is called the “exact equivalent model referred to the primary.”</a:t>
            </a:r>
          </a:p>
        </p:txBody>
      </p:sp>
      <p:sp>
        <p:nvSpPr>
          <p:cNvPr id="76" name="TextBox 75"/>
          <p:cNvSpPr txBox="1"/>
          <p:nvPr/>
        </p:nvSpPr>
        <p:spPr>
          <a:xfrm>
            <a:off x="2865291" y="1676400"/>
            <a:ext cx="367743" cy="400110"/>
          </a:xfrm>
          <a:prstGeom prst="rect">
            <a:avLst/>
          </a:prstGeom>
          <a:noFill/>
        </p:spPr>
        <p:txBody>
          <a:bodyPr wrap="square" rtlCol="0">
            <a:spAutoFit/>
          </a:bodyPr>
          <a:lstStyle/>
          <a:p>
            <a:r>
              <a:rPr lang="en-US" sz="2000" b="1" dirty="0" err="1" smtClean="0"/>
              <a:t>I</a:t>
            </a:r>
            <a:r>
              <a:rPr lang="en-US" sz="2000" baseline="-25000" dirty="0" err="1" smtClean="0"/>
              <a:t>e</a:t>
            </a:r>
            <a:endParaRPr lang="en-US" sz="2000" dirty="0" smtClean="0"/>
          </a:p>
        </p:txBody>
      </p:sp>
      <p:sp>
        <p:nvSpPr>
          <p:cNvPr id="77" name="Freeform 76"/>
          <p:cNvSpPr/>
          <p:nvPr/>
        </p:nvSpPr>
        <p:spPr>
          <a:xfrm>
            <a:off x="3200400" y="1766175"/>
            <a:ext cx="0" cy="2286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2438400" y="2540875"/>
            <a:ext cx="367743" cy="400110"/>
          </a:xfrm>
          <a:prstGeom prst="rect">
            <a:avLst/>
          </a:prstGeom>
          <a:noFill/>
        </p:spPr>
        <p:txBody>
          <a:bodyPr wrap="square" rtlCol="0">
            <a:spAutoFit/>
          </a:bodyPr>
          <a:lstStyle/>
          <a:p>
            <a:r>
              <a:rPr lang="en-US" sz="2000" b="1" dirty="0" err="1" smtClean="0"/>
              <a:t>I</a:t>
            </a:r>
            <a:r>
              <a:rPr lang="en-US" sz="2000" baseline="-25000" dirty="0" err="1"/>
              <a:t>c</a:t>
            </a:r>
            <a:endParaRPr lang="en-US" sz="2000" dirty="0" smtClean="0"/>
          </a:p>
        </p:txBody>
      </p:sp>
      <p:sp>
        <p:nvSpPr>
          <p:cNvPr id="79" name="Freeform 78"/>
          <p:cNvSpPr/>
          <p:nvPr/>
        </p:nvSpPr>
        <p:spPr>
          <a:xfrm>
            <a:off x="2743200" y="2617075"/>
            <a:ext cx="0" cy="2286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657600" y="2617075"/>
            <a:ext cx="0" cy="2286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3276600" y="2521765"/>
            <a:ext cx="458164" cy="400110"/>
          </a:xfrm>
          <a:prstGeom prst="rect">
            <a:avLst/>
          </a:prstGeom>
          <a:noFill/>
        </p:spPr>
        <p:txBody>
          <a:bodyPr wrap="square" rtlCol="0">
            <a:spAutoFit/>
          </a:bodyPr>
          <a:lstStyle/>
          <a:p>
            <a:r>
              <a:rPr lang="en-US" sz="2000" b="1" dirty="0" err="1" smtClean="0"/>
              <a:t>I</a:t>
            </a:r>
            <a:r>
              <a:rPr lang="en-US" sz="2000" baseline="-25000" dirty="0" err="1" smtClean="0"/>
              <a:t>m</a:t>
            </a:r>
            <a:endParaRPr lang="en-US" sz="2000" dirty="0" smtClean="0"/>
          </a:p>
        </p:txBody>
      </p:sp>
    </p:spTree>
    <p:extLst>
      <p:ext uri="{BB962C8B-B14F-4D97-AF65-F5344CB8AC3E}">
        <p14:creationId xmlns:p14="http://schemas.microsoft.com/office/powerpoint/2010/main" val="364727081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543675"/>
            <a:ext cx="685800" cy="390525"/>
          </a:xfrm>
        </p:spPr>
        <p:txBody>
          <a:bodyPr/>
          <a:lstStyle/>
          <a:p>
            <a:pPr>
              <a:defRPr/>
            </a:pPr>
            <a:fld id="{D88D9072-66C8-4C0C-8C75-8D5930406778}" type="slidenum">
              <a:rPr lang="en-US" smtClean="0"/>
              <a:pPr>
                <a:defRPr/>
              </a:pPr>
              <a:t>103</a:t>
            </a:fld>
            <a:endParaRPr lang="en-US" dirty="0"/>
          </a:p>
        </p:txBody>
      </p:sp>
      <p:sp>
        <p:nvSpPr>
          <p:cNvPr id="24" name="TextBox 23"/>
          <p:cNvSpPr txBox="1"/>
          <p:nvPr/>
        </p:nvSpPr>
        <p:spPr>
          <a:xfrm>
            <a:off x="-22652" y="44088"/>
            <a:ext cx="9144000" cy="569387"/>
          </a:xfrm>
          <a:prstGeom prst="rect">
            <a:avLst/>
          </a:prstGeom>
          <a:noFill/>
        </p:spPr>
        <p:txBody>
          <a:bodyPr wrap="square" rtlCol="0">
            <a:spAutoFit/>
          </a:bodyPr>
          <a:lstStyle/>
          <a:p>
            <a:pPr algn="ctr"/>
            <a:r>
              <a:rPr lang="en-US" sz="3100" dirty="0" smtClean="0"/>
              <a:t>Exact &amp; approximate transformer models</a:t>
            </a:r>
            <a:endParaRPr lang="en-US" sz="3100" dirty="0"/>
          </a:p>
        </p:txBody>
      </p:sp>
      <p:sp>
        <p:nvSpPr>
          <p:cNvPr id="43" name="Freeform 42"/>
          <p:cNvSpPr/>
          <p:nvPr/>
        </p:nvSpPr>
        <p:spPr>
          <a:xfrm>
            <a:off x="555335" y="1969393"/>
            <a:ext cx="382214" cy="1284790"/>
          </a:xfrm>
          <a:custGeom>
            <a:avLst/>
            <a:gdLst>
              <a:gd name="connsiteX0" fmla="*/ 335916 w 382214"/>
              <a:gd name="connsiteY0" fmla="*/ 1284790 h 1284790"/>
              <a:gd name="connsiteX1" fmla="*/ 250 w 382214"/>
              <a:gd name="connsiteY1" fmla="*/ 578735 h 1284790"/>
              <a:gd name="connsiteX2" fmla="*/ 382214 w 382214"/>
              <a:gd name="connsiteY2" fmla="*/ 0 h 1284790"/>
            </a:gdLst>
            <a:ahLst/>
            <a:cxnLst>
              <a:cxn ang="0">
                <a:pos x="connsiteX0" y="connsiteY0"/>
              </a:cxn>
              <a:cxn ang="0">
                <a:pos x="connsiteX1" y="connsiteY1"/>
              </a:cxn>
              <a:cxn ang="0">
                <a:pos x="connsiteX2" y="connsiteY2"/>
              </a:cxn>
            </a:cxnLst>
            <a:rect l="l" t="t" r="r" b="b"/>
            <a:pathLst>
              <a:path w="382214" h="1284790">
                <a:moveTo>
                  <a:pt x="335916" y="1284790"/>
                </a:moveTo>
                <a:cubicBezTo>
                  <a:pt x="164225" y="1038828"/>
                  <a:pt x="-7466" y="792867"/>
                  <a:pt x="250" y="578735"/>
                </a:cubicBezTo>
                <a:cubicBezTo>
                  <a:pt x="7966" y="364603"/>
                  <a:pt x="195090" y="182301"/>
                  <a:pt x="382214"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1304079" y="1157236"/>
            <a:ext cx="1011821" cy="26949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rot="5400000">
            <a:off x="2237096" y="1037921"/>
            <a:ext cx="381000" cy="538609"/>
          </a:xfrm>
          <a:prstGeom prst="rect">
            <a:avLst/>
          </a:prstGeom>
          <a:noFill/>
        </p:spPr>
        <p:txBody>
          <a:bodyPr wrap="square" rtlCol="0">
            <a:spAutoFit/>
          </a:bodyPr>
          <a:lstStyle/>
          <a:p>
            <a:r>
              <a:rPr lang="en-US" sz="2900" dirty="0" smtClean="0"/>
              <a:t>3</a:t>
            </a:r>
          </a:p>
        </p:txBody>
      </p:sp>
      <p:sp>
        <p:nvSpPr>
          <p:cNvPr id="49" name="Freeform 48"/>
          <p:cNvSpPr/>
          <p:nvPr/>
        </p:nvSpPr>
        <p:spPr>
          <a:xfrm>
            <a:off x="2750916" y="1319282"/>
            <a:ext cx="983848" cy="1215342"/>
          </a:xfrm>
          <a:custGeom>
            <a:avLst/>
            <a:gdLst>
              <a:gd name="connsiteX0" fmla="*/ 532436 w 983848"/>
              <a:gd name="connsiteY0" fmla="*/ 0 h 1215342"/>
              <a:gd name="connsiteX1" fmla="*/ 532436 w 983848"/>
              <a:gd name="connsiteY1" fmla="*/ 370390 h 1215342"/>
              <a:gd name="connsiteX2" fmla="*/ 104172 w 983848"/>
              <a:gd name="connsiteY2" fmla="*/ 370390 h 1215342"/>
              <a:gd name="connsiteX3" fmla="*/ 104172 w 983848"/>
              <a:gd name="connsiteY3" fmla="*/ 682906 h 1215342"/>
              <a:gd name="connsiteX4" fmla="*/ 0 w 983848"/>
              <a:gd name="connsiteY4" fmla="*/ 717630 h 1215342"/>
              <a:gd name="connsiteX5" fmla="*/ 219919 w 983848"/>
              <a:gd name="connsiteY5" fmla="*/ 798653 h 1215342"/>
              <a:gd name="connsiteX6" fmla="*/ 115747 w 983848"/>
              <a:gd name="connsiteY6" fmla="*/ 856527 h 1215342"/>
              <a:gd name="connsiteX7" fmla="*/ 115747 w 983848"/>
              <a:gd name="connsiteY7" fmla="*/ 1215342 h 1215342"/>
              <a:gd name="connsiteX8" fmla="*/ 983848 w 983848"/>
              <a:gd name="connsiteY8" fmla="*/ 1215342 h 1215342"/>
              <a:gd name="connsiteX9" fmla="*/ 983848 w 983848"/>
              <a:gd name="connsiteY9" fmla="*/ 844952 h 121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848" h="1215342">
                <a:moveTo>
                  <a:pt x="532436" y="0"/>
                </a:moveTo>
                <a:lnTo>
                  <a:pt x="532436" y="370390"/>
                </a:lnTo>
                <a:lnTo>
                  <a:pt x="104172" y="370390"/>
                </a:lnTo>
                <a:lnTo>
                  <a:pt x="104172" y="682906"/>
                </a:lnTo>
                <a:lnTo>
                  <a:pt x="0" y="717630"/>
                </a:lnTo>
                <a:lnTo>
                  <a:pt x="219919" y="798653"/>
                </a:lnTo>
                <a:lnTo>
                  <a:pt x="115747" y="856527"/>
                </a:lnTo>
                <a:lnTo>
                  <a:pt x="115747" y="1215342"/>
                </a:lnTo>
                <a:lnTo>
                  <a:pt x="983848" y="1215342"/>
                </a:lnTo>
                <a:lnTo>
                  <a:pt x="983848" y="844952"/>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535101" y="1797316"/>
            <a:ext cx="381000" cy="538609"/>
          </a:xfrm>
          <a:prstGeom prst="rect">
            <a:avLst/>
          </a:prstGeom>
          <a:noFill/>
        </p:spPr>
        <p:txBody>
          <a:bodyPr wrap="square" rtlCol="0">
            <a:spAutoFit/>
          </a:bodyPr>
          <a:lstStyle/>
          <a:p>
            <a:r>
              <a:rPr lang="en-US" sz="2900" dirty="0" smtClean="0"/>
              <a:t>3</a:t>
            </a:r>
          </a:p>
        </p:txBody>
      </p:sp>
      <p:sp>
        <p:nvSpPr>
          <p:cNvPr id="51" name="Freeform 50"/>
          <p:cNvSpPr/>
          <p:nvPr/>
        </p:nvSpPr>
        <p:spPr>
          <a:xfrm>
            <a:off x="3230301" y="1664179"/>
            <a:ext cx="516038" cy="290746"/>
          </a:xfrm>
          <a:custGeom>
            <a:avLst/>
            <a:gdLst>
              <a:gd name="connsiteX0" fmla="*/ 451413 w 451413"/>
              <a:gd name="connsiteY0" fmla="*/ 289367 h 289367"/>
              <a:gd name="connsiteX1" fmla="*/ 451413 w 451413"/>
              <a:gd name="connsiteY1" fmla="*/ 11575 h 289367"/>
              <a:gd name="connsiteX2" fmla="*/ 0 w 451413"/>
              <a:gd name="connsiteY2" fmla="*/ 0 h 289367"/>
            </a:gdLst>
            <a:ahLst/>
            <a:cxnLst>
              <a:cxn ang="0">
                <a:pos x="connsiteX0" y="connsiteY0"/>
              </a:cxn>
              <a:cxn ang="0">
                <a:pos x="connsiteX1" y="connsiteY1"/>
              </a:cxn>
              <a:cxn ang="0">
                <a:pos x="connsiteX2" y="connsiteY2"/>
              </a:cxn>
            </a:cxnLst>
            <a:rect l="l" t="t" r="r" b="b"/>
            <a:pathLst>
              <a:path w="451413" h="289367">
                <a:moveTo>
                  <a:pt x="451413" y="289367"/>
                </a:moveTo>
                <a:lnTo>
                  <a:pt x="451413" y="11575"/>
                </a:ln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318076" y="2534624"/>
            <a:ext cx="0" cy="925974"/>
          </a:xfrm>
          <a:custGeom>
            <a:avLst/>
            <a:gdLst>
              <a:gd name="connsiteX0" fmla="*/ 0 w 0"/>
              <a:gd name="connsiteY0" fmla="*/ 0 h 925974"/>
              <a:gd name="connsiteX1" fmla="*/ 0 w 0"/>
              <a:gd name="connsiteY1" fmla="*/ 925974 h 925974"/>
            </a:gdLst>
            <a:ahLst/>
            <a:cxnLst>
              <a:cxn ang="0">
                <a:pos x="connsiteX0" y="connsiteY0"/>
              </a:cxn>
              <a:cxn ang="0">
                <a:pos x="connsiteX1" y="connsiteY1"/>
              </a:cxn>
            </a:cxnLst>
            <a:rect l="l" t="t" r="r" b="b"/>
            <a:pathLst>
              <a:path h="925974">
                <a:moveTo>
                  <a:pt x="0" y="0"/>
                </a:moveTo>
                <a:lnTo>
                  <a:pt x="0" y="925974"/>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H="1">
            <a:off x="4495800" y="1185209"/>
            <a:ext cx="787655" cy="31251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5400000">
            <a:off x="5212564" y="1106405"/>
            <a:ext cx="381000" cy="538609"/>
          </a:xfrm>
          <a:prstGeom prst="rect">
            <a:avLst/>
          </a:prstGeom>
          <a:noFill/>
        </p:spPr>
        <p:txBody>
          <a:bodyPr wrap="square" rtlCol="0">
            <a:spAutoFit/>
          </a:bodyPr>
          <a:lstStyle/>
          <a:p>
            <a:r>
              <a:rPr lang="en-US" sz="2900" dirty="0" smtClean="0"/>
              <a:t>3</a:t>
            </a:r>
          </a:p>
        </p:txBody>
      </p:sp>
      <p:sp>
        <p:nvSpPr>
          <p:cNvPr id="58" name="TextBox 57"/>
          <p:cNvSpPr txBox="1"/>
          <p:nvPr/>
        </p:nvSpPr>
        <p:spPr>
          <a:xfrm>
            <a:off x="6329810" y="2488325"/>
            <a:ext cx="381000" cy="538609"/>
          </a:xfrm>
          <a:prstGeom prst="rect">
            <a:avLst/>
          </a:prstGeom>
          <a:noFill/>
        </p:spPr>
        <p:txBody>
          <a:bodyPr wrap="square" rtlCol="0">
            <a:spAutoFit/>
          </a:bodyPr>
          <a:lstStyle/>
          <a:p>
            <a:r>
              <a:rPr lang="en-US" sz="2900" dirty="0" smtClean="0"/>
              <a:t>3</a:t>
            </a:r>
          </a:p>
        </p:txBody>
      </p:sp>
      <p:sp>
        <p:nvSpPr>
          <p:cNvPr id="59" name="Freeform 58"/>
          <p:cNvSpPr/>
          <p:nvPr/>
        </p:nvSpPr>
        <p:spPr>
          <a:xfrm>
            <a:off x="6372251" y="1354006"/>
            <a:ext cx="277792" cy="1261641"/>
          </a:xfrm>
          <a:custGeom>
            <a:avLst/>
            <a:gdLst>
              <a:gd name="connsiteX0" fmla="*/ 127321 w 277792"/>
              <a:gd name="connsiteY0" fmla="*/ 0 h 1261641"/>
              <a:gd name="connsiteX1" fmla="*/ 138896 w 277792"/>
              <a:gd name="connsiteY1" fmla="*/ 486137 h 1261641"/>
              <a:gd name="connsiteX2" fmla="*/ 0 w 277792"/>
              <a:gd name="connsiteY2" fmla="*/ 555585 h 1261641"/>
              <a:gd name="connsiteX3" fmla="*/ 277792 w 277792"/>
              <a:gd name="connsiteY3" fmla="*/ 636608 h 1261641"/>
              <a:gd name="connsiteX4" fmla="*/ 173620 w 277792"/>
              <a:gd name="connsiteY4" fmla="*/ 729205 h 1261641"/>
              <a:gd name="connsiteX5" fmla="*/ 162045 w 277792"/>
              <a:gd name="connsiteY5" fmla="*/ 1261641 h 12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 h="1261641">
                <a:moveTo>
                  <a:pt x="127321" y="0"/>
                </a:moveTo>
                <a:lnTo>
                  <a:pt x="138896" y="486137"/>
                </a:lnTo>
                <a:lnTo>
                  <a:pt x="0" y="555585"/>
                </a:lnTo>
                <a:lnTo>
                  <a:pt x="277792" y="636608"/>
                </a:lnTo>
                <a:lnTo>
                  <a:pt x="173620" y="729205"/>
                </a:lnTo>
                <a:lnTo>
                  <a:pt x="162045" y="1261641"/>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6534296" y="2905014"/>
            <a:ext cx="11575" cy="613458"/>
          </a:xfrm>
          <a:custGeom>
            <a:avLst/>
            <a:gdLst>
              <a:gd name="connsiteX0" fmla="*/ 0 w 11575"/>
              <a:gd name="connsiteY0" fmla="*/ 0 h 613458"/>
              <a:gd name="connsiteX1" fmla="*/ 11575 w 11575"/>
              <a:gd name="connsiteY1" fmla="*/ 613458 h 613458"/>
            </a:gdLst>
            <a:ahLst/>
            <a:cxnLst>
              <a:cxn ang="0">
                <a:pos x="connsiteX0" y="connsiteY0"/>
              </a:cxn>
              <a:cxn ang="0">
                <a:pos x="connsiteX1" y="connsiteY1"/>
              </a:cxn>
            </a:cxnLst>
            <a:rect l="l" t="t" r="r" b="b"/>
            <a:pathLst>
              <a:path w="11575" h="613458">
                <a:moveTo>
                  <a:pt x="0" y="0"/>
                </a:moveTo>
                <a:lnTo>
                  <a:pt x="11575" y="61345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1295400" y="1342431"/>
            <a:ext cx="11575" cy="2118167"/>
          </a:xfrm>
          <a:custGeom>
            <a:avLst/>
            <a:gdLst>
              <a:gd name="connsiteX0" fmla="*/ 0 w 11575"/>
              <a:gd name="connsiteY0" fmla="*/ 0 h 2118167"/>
              <a:gd name="connsiteX1" fmla="*/ 11575 w 11575"/>
              <a:gd name="connsiteY1" fmla="*/ 2118167 h 2118167"/>
            </a:gdLst>
            <a:ahLst/>
            <a:cxnLst>
              <a:cxn ang="0">
                <a:pos x="connsiteX0" y="connsiteY0"/>
              </a:cxn>
              <a:cxn ang="0">
                <a:pos x="connsiteX1" y="connsiteY1"/>
              </a:cxn>
            </a:cxnLst>
            <a:rect l="l" t="t" r="r" b="b"/>
            <a:pathLst>
              <a:path w="11575" h="2118167">
                <a:moveTo>
                  <a:pt x="0" y="0"/>
                </a:moveTo>
                <a:cubicBezTo>
                  <a:pt x="3858" y="706056"/>
                  <a:pt x="7717" y="1412111"/>
                  <a:pt x="11575" y="2118167"/>
                </a:cubicBez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066800" y="2279981"/>
            <a:ext cx="533400" cy="477648"/>
          </a:xfrm>
          <a:prstGeom prst="ellipse">
            <a:avLst/>
          </a:prstGeom>
          <a:solidFill>
            <a:schemeClr val="bg1"/>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394987" y="2259726"/>
            <a:ext cx="443213" cy="307777"/>
          </a:xfrm>
          <a:prstGeom prst="rect">
            <a:avLst/>
          </a:prstGeom>
          <a:solidFill>
            <a:schemeClr val="bg1"/>
          </a:solidFill>
        </p:spPr>
        <p:txBody>
          <a:bodyPr wrap="square" rtlCol="0">
            <a:spAutoFit/>
          </a:bodyPr>
          <a:lstStyle/>
          <a:p>
            <a:r>
              <a:rPr lang="en-US" sz="1400" b="1" dirty="0" smtClean="0"/>
              <a:t>V</a:t>
            </a:r>
            <a:r>
              <a:rPr lang="en-US" sz="1400" baseline="-25000" dirty="0" smtClean="0"/>
              <a:t>1</a:t>
            </a:r>
            <a:endParaRPr lang="en-US" sz="1400" dirty="0" smtClean="0"/>
          </a:p>
        </p:txBody>
      </p:sp>
      <p:sp>
        <p:nvSpPr>
          <p:cNvPr id="64" name="TextBox 63"/>
          <p:cNvSpPr txBox="1"/>
          <p:nvPr/>
        </p:nvSpPr>
        <p:spPr>
          <a:xfrm>
            <a:off x="2375221" y="1876932"/>
            <a:ext cx="596579" cy="307777"/>
          </a:xfrm>
          <a:prstGeom prst="rect">
            <a:avLst/>
          </a:prstGeom>
          <a:noFill/>
        </p:spPr>
        <p:txBody>
          <a:bodyPr wrap="square" rtlCol="0">
            <a:spAutoFit/>
          </a:bodyPr>
          <a:lstStyle/>
          <a:p>
            <a:r>
              <a:rPr lang="en-US" sz="1400" b="1" dirty="0" err="1" smtClean="0"/>
              <a:t>R</a:t>
            </a:r>
            <a:r>
              <a:rPr lang="en-US" sz="1400" b="1" baseline="-25000" dirty="0" err="1" smtClean="0"/>
              <a:t>c</a:t>
            </a:r>
            <a:endParaRPr lang="en-US" sz="1400" b="1" dirty="0" smtClean="0"/>
          </a:p>
        </p:txBody>
      </p:sp>
      <p:sp>
        <p:nvSpPr>
          <p:cNvPr id="65" name="TextBox 64"/>
          <p:cNvSpPr txBox="1"/>
          <p:nvPr/>
        </p:nvSpPr>
        <p:spPr>
          <a:xfrm>
            <a:off x="3200400" y="1876932"/>
            <a:ext cx="590108" cy="307777"/>
          </a:xfrm>
          <a:prstGeom prst="rect">
            <a:avLst/>
          </a:prstGeom>
          <a:noFill/>
        </p:spPr>
        <p:txBody>
          <a:bodyPr wrap="square" rtlCol="0">
            <a:spAutoFit/>
          </a:bodyPr>
          <a:lstStyle/>
          <a:p>
            <a:r>
              <a:rPr lang="en-US" sz="1400" b="1" dirty="0" err="1" smtClean="0"/>
              <a:t>jX</a:t>
            </a:r>
            <a:r>
              <a:rPr lang="en-US" sz="1400" b="1" baseline="-25000" dirty="0" err="1" smtClean="0"/>
              <a:t>m</a:t>
            </a:r>
            <a:endParaRPr lang="en-US" sz="1400" b="1" dirty="0" smtClean="0"/>
          </a:p>
        </p:txBody>
      </p:sp>
      <p:sp>
        <p:nvSpPr>
          <p:cNvPr id="66" name="Freeform 65"/>
          <p:cNvSpPr/>
          <p:nvPr/>
        </p:nvSpPr>
        <p:spPr>
          <a:xfrm>
            <a:off x="1145894" y="1054993"/>
            <a:ext cx="381964" cy="544010"/>
          </a:xfrm>
          <a:custGeom>
            <a:avLst/>
            <a:gdLst>
              <a:gd name="connsiteX0" fmla="*/ 0 w 381964"/>
              <a:gd name="connsiteY0" fmla="*/ 544010 h 544010"/>
              <a:gd name="connsiteX1" fmla="*/ 0 w 381964"/>
              <a:gd name="connsiteY1" fmla="*/ 0 h 544010"/>
              <a:gd name="connsiteX2" fmla="*/ 381964 w 381964"/>
              <a:gd name="connsiteY2" fmla="*/ 0 h 544010"/>
            </a:gdLst>
            <a:ahLst/>
            <a:cxnLst>
              <a:cxn ang="0">
                <a:pos x="connsiteX0" y="connsiteY0"/>
              </a:cxn>
              <a:cxn ang="0">
                <a:pos x="connsiteX1" y="connsiteY1"/>
              </a:cxn>
              <a:cxn ang="0">
                <a:pos x="connsiteX2" y="connsiteY2"/>
              </a:cxn>
            </a:cxnLst>
            <a:rect l="l" t="t" r="r" b="b"/>
            <a:pathLst>
              <a:path w="381964" h="544010">
                <a:moveTo>
                  <a:pt x="0" y="544010"/>
                </a:moveTo>
                <a:lnTo>
                  <a:pt x="0" y="0"/>
                </a:lnTo>
                <a:lnTo>
                  <a:pt x="381964"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851457" y="811925"/>
            <a:ext cx="367743" cy="400110"/>
          </a:xfrm>
          <a:prstGeom prst="rect">
            <a:avLst/>
          </a:prstGeom>
          <a:noFill/>
        </p:spPr>
        <p:txBody>
          <a:bodyPr wrap="square" rtlCol="0">
            <a:spAutoFit/>
          </a:bodyPr>
          <a:lstStyle/>
          <a:p>
            <a:r>
              <a:rPr lang="en-US" sz="2000" b="1" dirty="0" smtClean="0"/>
              <a:t>I</a:t>
            </a:r>
            <a:r>
              <a:rPr lang="en-US" sz="2000" baseline="-25000" dirty="0" smtClean="0"/>
              <a:t>1</a:t>
            </a:r>
            <a:endParaRPr lang="en-US" sz="2000" dirty="0" smtClean="0"/>
          </a:p>
        </p:txBody>
      </p:sp>
      <p:sp>
        <p:nvSpPr>
          <p:cNvPr id="105" name="Freeform 104"/>
          <p:cNvSpPr/>
          <p:nvPr/>
        </p:nvSpPr>
        <p:spPr>
          <a:xfrm>
            <a:off x="5517266" y="1344360"/>
            <a:ext cx="972273" cy="11575"/>
          </a:xfrm>
          <a:custGeom>
            <a:avLst/>
            <a:gdLst>
              <a:gd name="connsiteX0" fmla="*/ 972273 w 972273"/>
              <a:gd name="connsiteY0" fmla="*/ 11575 h 11575"/>
              <a:gd name="connsiteX1" fmla="*/ 0 w 972273"/>
              <a:gd name="connsiteY1" fmla="*/ 0 h 11575"/>
            </a:gdLst>
            <a:ahLst/>
            <a:cxnLst>
              <a:cxn ang="0">
                <a:pos x="connsiteX0" y="connsiteY0"/>
              </a:cxn>
              <a:cxn ang="0">
                <a:pos x="connsiteX1" y="connsiteY1"/>
              </a:cxn>
            </a:cxnLst>
            <a:rect l="l" t="t" r="r" b="b"/>
            <a:pathLst>
              <a:path w="972273" h="11575">
                <a:moveTo>
                  <a:pt x="972273" y="11575"/>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flipH="1">
            <a:off x="3958542" y="1414973"/>
            <a:ext cx="353465" cy="1703132"/>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4119518" y="1970985"/>
            <a:ext cx="765962" cy="307777"/>
          </a:xfrm>
          <a:prstGeom prst="rect">
            <a:avLst/>
          </a:prstGeom>
          <a:solidFill>
            <a:schemeClr val="bg1"/>
          </a:solidFill>
        </p:spPr>
        <p:txBody>
          <a:bodyPr wrap="square" rtlCol="0">
            <a:spAutoFit/>
          </a:bodyPr>
          <a:lstStyle/>
          <a:p>
            <a:r>
              <a:rPr lang="en-US" sz="1400" b="1" dirty="0" smtClean="0"/>
              <a:t>E</a:t>
            </a:r>
            <a:r>
              <a:rPr lang="en-US" sz="1400" b="1" baseline="-25000" dirty="0" smtClean="0"/>
              <a:t>1</a:t>
            </a:r>
            <a:r>
              <a:rPr lang="en-US" sz="1400" b="1" dirty="0" smtClean="0"/>
              <a:t>=E’</a:t>
            </a:r>
            <a:r>
              <a:rPr lang="en-US" sz="1400" baseline="-25000" dirty="0" smtClean="0"/>
              <a:t>2</a:t>
            </a:r>
            <a:endParaRPr lang="en-US" sz="1400" dirty="0" smtClean="0"/>
          </a:p>
        </p:txBody>
      </p:sp>
      <p:sp>
        <p:nvSpPr>
          <p:cNvPr id="111" name="Freeform 110"/>
          <p:cNvSpPr/>
          <p:nvPr/>
        </p:nvSpPr>
        <p:spPr>
          <a:xfrm>
            <a:off x="6072851" y="1112867"/>
            <a:ext cx="636607" cy="428263"/>
          </a:xfrm>
          <a:custGeom>
            <a:avLst/>
            <a:gdLst>
              <a:gd name="connsiteX0" fmla="*/ 0 w 636607"/>
              <a:gd name="connsiteY0" fmla="*/ 0 h 428263"/>
              <a:gd name="connsiteX1" fmla="*/ 636607 w 636607"/>
              <a:gd name="connsiteY1" fmla="*/ 11574 h 428263"/>
              <a:gd name="connsiteX2" fmla="*/ 636607 w 636607"/>
              <a:gd name="connsiteY2" fmla="*/ 428263 h 428263"/>
            </a:gdLst>
            <a:ahLst/>
            <a:cxnLst>
              <a:cxn ang="0">
                <a:pos x="connsiteX0" y="connsiteY0"/>
              </a:cxn>
              <a:cxn ang="0">
                <a:pos x="connsiteX1" y="connsiteY1"/>
              </a:cxn>
              <a:cxn ang="0">
                <a:pos x="connsiteX2" y="connsiteY2"/>
              </a:cxn>
            </a:cxnLst>
            <a:rect l="l" t="t" r="r" b="b"/>
            <a:pathLst>
              <a:path w="636607" h="428263">
                <a:moveTo>
                  <a:pt x="0" y="0"/>
                </a:moveTo>
                <a:lnTo>
                  <a:pt x="636607" y="11574"/>
                </a:lnTo>
                <a:lnTo>
                  <a:pt x="636607" y="428263"/>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6650043" y="696841"/>
            <a:ext cx="539378" cy="400110"/>
          </a:xfrm>
          <a:prstGeom prst="rect">
            <a:avLst/>
          </a:prstGeom>
          <a:noFill/>
        </p:spPr>
        <p:txBody>
          <a:bodyPr wrap="square" rtlCol="0">
            <a:spAutoFit/>
          </a:bodyPr>
          <a:lstStyle/>
          <a:p>
            <a:r>
              <a:rPr lang="en-US" sz="2000" b="1" dirty="0" smtClean="0"/>
              <a:t>I’</a:t>
            </a:r>
            <a:r>
              <a:rPr lang="en-US" sz="2000" baseline="-25000" dirty="0" smtClean="0"/>
              <a:t>2</a:t>
            </a:r>
            <a:endParaRPr lang="en-US" sz="2000" dirty="0" smtClean="0"/>
          </a:p>
        </p:txBody>
      </p:sp>
      <p:sp>
        <p:nvSpPr>
          <p:cNvPr id="116" name="Freeform 115"/>
          <p:cNvSpPr/>
          <p:nvPr/>
        </p:nvSpPr>
        <p:spPr>
          <a:xfrm>
            <a:off x="5857565" y="1557046"/>
            <a:ext cx="390836" cy="1693279"/>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5715000" y="2259725"/>
            <a:ext cx="497712" cy="307777"/>
          </a:xfrm>
          <a:prstGeom prst="rect">
            <a:avLst/>
          </a:prstGeom>
          <a:solidFill>
            <a:schemeClr val="bg1"/>
          </a:solidFill>
        </p:spPr>
        <p:txBody>
          <a:bodyPr wrap="square" rtlCol="0">
            <a:spAutoFit/>
          </a:bodyPr>
          <a:lstStyle/>
          <a:p>
            <a:r>
              <a:rPr lang="en-US" sz="1400" b="1" dirty="0" smtClean="0"/>
              <a:t>V’</a:t>
            </a:r>
            <a:r>
              <a:rPr lang="en-US" sz="1400" baseline="-25000" dirty="0" smtClean="0"/>
              <a:t>2</a:t>
            </a:r>
            <a:endParaRPr lang="en-US" sz="1400" dirty="0" smtClean="0"/>
          </a:p>
        </p:txBody>
      </p:sp>
      <p:sp>
        <p:nvSpPr>
          <p:cNvPr id="118" name="TextBox 117"/>
          <p:cNvSpPr txBox="1"/>
          <p:nvPr/>
        </p:nvSpPr>
        <p:spPr>
          <a:xfrm>
            <a:off x="1542371" y="846264"/>
            <a:ext cx="1429429" cy="307777"/>
          </a:xfrm>
          <a:prstGeom prst="rect">
            <a:avLst/>
          </a:prstGeom>
          <a:noFill/>
        </p:spPr>
        <p:txBody>
          <a:bodyPr wrap="square" rtlCol="0">
            <a:spAutoFit/>
          </a:bodyPr>
          <a:lstStyle/>
          <a:p>
            <a:r>
              <a:rPr lang="en-US" sz="1400" b="1" dirty="0" smtClean="0"/>
              <a:t>Z</a:t>
            </a:r>
            <a:r>
              <a:rPr lang="en-US" sz="1400" b="1" baseline="-25000" dirty="0" smtClean="0"/>
              <a:t>1</a:t>
            </a:r>
            <a:r>
              <a:rPr lang="en-US" sz="1400" b="1" dirty="0" smtClean="0"/>
              <a:t>=R</a:t>
            </a:r>
            <a:r>
              <a:rPr lang="en-US" sz="1400" b="1" baseline="-25000" dirty="0" smtClean="0"/>
              <a:t>1</a:t>
            </a:r>
            <a:r>
              <a:rPr lang="en-US" sz="1400" b="1" dirty="0" smtClean="0"/>
              <a:t>+jX</a:t>
            </a:r>
            <a:r>
              <a:rPr lang="en-US" sz="1400" b="1" baseline="-25000" dirty="0" smtClean="0"/>
              <a:t>1</a:t>
            </a:r>
            <a:endParaRPr lang="en-US" sz="1400" b="1" dirty="0" smtClean="0"/>
          </a:p>
        </p:txBody>
      </p:sp>
      <p:sp>
        <p:nvSpPr>
          <p:cNvPr id="72" name="TextBox 71"/>
          <p:cNvSpPr txBox="1"/>
          <p:nvPr/>
        </p:nvSpPr>
        <p:spPr>
          <a:xfrm>
            <a:off x="0" y="3613561"/>
            <a:ext cx="9144000" cy="984885"/>
          </a:xfrm>
          <a:prstGeom prst="rect">
            <a:avLst/>
          </a:prstGeom>
          <a:noFill/>
        </p:spPr>
        <p:txBody>
          <a:bodyPr wrap="square" rtlCol="0">
            <a:spAutoFit/>
          </a:bodyPr>
          <a:lstStyle/>
          <a:p>
            <a:r>
              <a:rPr lang="en-US" sz="2900" dirty="0" smtClean="0"/>
              <a:t>Fact: The shunt element, R</a:t>
            </a:r>
            <a:r>
              <a:rPr lang="en-US" sz="2900" baseline="-25000" dirty="0" smtClean="0"/>
              <a:t>C</a:t>
            </a:r>
            <a:r>
              <a:rPr lang="en-US" sz="2900" dirty="0" smtClean="0"/>
              <a:t>//</a:t>
            </a:r>
            <a:r>
              <a:rPr lang="en-US" sz="2900" dirty="0" err="1" smtClean="0"/>
              <a:t>jX</a:t>
            </a:r>
            <a:r>
              <a:rPr lang="en-US" sz="2900" baseline="-25000" dirty="0" err="1" smtClean="0"/>
              <a:t>m</a:t>
            </a:r>
            <a:r>
              <a:rPr lang="en-US" sz="2900" dirty="0" smtClean="0"/>
              <a:t>, is actually quite large, in comparison to the series impedances Z</a:t>
            </a:r>
            <a:r>
              <a:rPr lang="en-US" sz="2900" baseline="-25000" dirty="0" smtClean="0"/>
              <a:t>1</a:t>
            </a:r>
            <a:r>
              <a:rPr lang="en-US" sz="2900" dirty="0" smtClean="0"/>
              <a:t>, Z’</a:t>
            </a:r>
            <a:r>
              <a:rPr lang="en-US" sz="2900" baseline="-25000" dirty="0" smtClean="0"/>
              <a:t>2</a:t>
            </a:r>
            <a:r>
              <a:rPr lang="en-US" sz="2900" dirty="0" smtClean="0"/>
              <a:t>. </a:t>
            </a:r>
          </a:p>
        </p:txBody>
      </p:sp>
      <p:sp>
        <p:nvSpPr>
          <p:cNvPr id="4" name="Freeform 3"/>
          <p:cNvSpPr/>
          <p:nvPr/>
        </p:nvSpPr>
        <p:spPr>
          <a:xfrm>
            <a:off x="2514600" y="1293741"/>
            <a:ext cx="2032000" cy="12700"/>
          </a:xfrm>
          <a:custGeom>
            <a:avLst/>
            <a:gdLst>
              <a:gd name="connsiteX0" fmla="*/ 0 w 2032000"/>
              <a:gd name="connsiteY0" fmla="*/ 0 h 12700"/>
              <a:gd name="connsiteX1" fmla="*/ 2032000 w 2032000"/>
              <a:gd name="connsiteY1" fmla="*/ 12700 h 12700"/>
            </a:gdLst>
            <a:ahLst/>
            <a:cxnLst>
              <a:cxn ang="0">
                <a:pos x="connsiteX0" y="connsiteY0"/>
              </a:cxn>
              <a:cxn ang="0">
                <a:pos x="connsiteX1" y="connsiteY1"/>
              </a:cxn>
            </a:cxnLst>
            <a:rect l="l" t="t" r="r" b="b"/>
            <a:pathLst>
              <a:path w="2032000" h="12700">
                <a:moveTo>
                  <a:pt x="0" y="0"/>
                </a:moveTo>
                <a:lnTo>
                  <a:pt x="2032000" y="1270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308100" y="3427341"/>
            <a:ext cx="5245100" cy="50800"/>
          </a:xfrm>
          <a:custGeom>
            <a:avLst/>
            <a:gdLst>
              <a:gd name="connsiteX0" fmla="*/ 0 w 5245100"/>
              <a:gd name="connsiteY0" fmla="*/ 0 h 50800"/>
              <a:gd name="connsiteX1" fmla="*/ 0 w 5245100"/>
              <a:gd name="connsiteY1" fmla="*/ 0 h 50800"/>
              <a:gd name="connsiteX2" fmla="*/ 5245100 w 5245100"/>
              <a:gd name="connsiteY2" fmla="*/ 50800 h 50800"/>
            </a:gdLst>
            <a:ahLst/>
            <a:cxnLst>
              <a:cxn ang="0">
                <a:pos x="connsiteX0" y="connsiteY0"/>
              </a:cxn>
              <a:cxn ang="0">
                <a:pos x="connsiteX1" y="connsiteY1"/>
              </a:cxn>
              <a:cxn ang="0">
                <a:pos x="connsiteX2" y="connsiteY2"/>
              </a:cxn>
            </a:cxnLst>
            <a:rect l="l" t="t" r="r" b="b"/>
            <a:pathLst>
              <a:path w="5245100" h="50800">
                <a:moveTo>
                  <a:pt x="0" y="0"/>
                </a:moveTo>
                <a:lnTo>
                  <a:pt x="0" y="0"/>
                </a:lnTo>
                <a:lnTo>
                  <a:pt x="5245100" y="5080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3867582" y="706681"/>
            <a:ext cx="568102" cy="400110"/>
          </a:xfrm>
          <a:prstGeom prst="rect">
            <a:avLst/>
          </a:prstGeom>
          <a:noFill/>
        </p:spPr>
        <p:txBody>
          <a:bodyPr wrap="square" rtlCol="0">
            <a:spAutoFit/>
          </a:bodyPr>
          <a:lstStyle/>
          <a:p>
            <a:r>
              <a:rPr lang="en-US" sz="2000" b="1" dirty="0" smtClean="0"/>
              <a:t>I</a:t>
            </a:r>
            <a:r>
              <a:rPr lang="en-US" sz="2000" baseline="-25000" dirty="0" smtClean="0"/>
              <a:t>1w</a:t>
            </a:r>
            <a:endParaRPr lang="en-US" sz="2000" dirty="0" smtClean="0"/>
          </a:p>
        </p:txBody>
      </p:sp>
      <p:sp>
        <p:nvSpPr>
          <p:cNvPr id="7" name="Freeform 6"/>
          <p:cNvSpPr/>
          <p:nvPr/>
        </p:nvSpPr>
        <p:spPr>
          <a:xfrm>
            <a:off x="3886200" y="1141341"/>
            <a:ext cx="419100" cy="0"/>
          </a:xfrm>
          <a:custGeom>
            <a:avLst/>
            <a:gdLst>
              <a:gd name="connsiteX0" fmla="*/ 0 w 419100"/>
              <a:gd name="connsiteY0" fmla="*/ 0 h 0"/>
              <a:gd name="connsiteX1" fmla="*/ 419100 w 419100"/>
              <a:gd name="connsiteY1" fmla="*/ 0 h 0"/>
            </a:gdLst>
            <a:ahLst/>
            <a:cxnLst>
              <a:cxn ang="0">
                <a:pos x="connsiteX0" y="connsiteY0"/>
              </a:cxn>
              <a:cxn ang="0">
                <a:pos x="connsiteX1" y="connsiteY1"/>
              </a:cxn>
            </a:cxnLst>
            <a:rect l="l" t="t" r="r" b="b"/>
            <a:pathLst>
              <a:path w="419100">
                <a:moveTo>
                  <a:pt x="0" y="0"/>
                </a:moveTo>
                <a:lnTo>
                  <a:pt x="419100"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3" name="Object 72"/>
          <p:cNvGraphicFramePr>
            <a:graphicFrameLocks noChangeAspect="1"/>
          </p:cNvGraphicFramePr>
          <p:nvPr>
            <p:extLst>
              <p:ext uri="{D42A27DB-BD31-4B8C-83A1-F6EECF244321}">
                <p14:modId xmlns:p14="http://schemas.microsoft.com/office/powerpoint/2010/main" val="2283671158"/>
              </p:ext>
            </p:extLst>
          </p:nvPr>
        </p:nvGraphicFramePr>
        <p:xfrm>
          <a:off x="6712113" y="1901698"/>
          <a:ext cx="1521758" cy="716053"/>
        </p:xfrm>
        <a:graphic>
          <a:graphicData uri="http://schemas.openxmlformats.org/presentationml/2006/ole">
            <mc:AlternateContent xmlns:mc="http://schemas.openxmlformats.org/markup-compatibility/2006">
              <mc:Choice xmlns:v="urn:schemas-microsoft-com:vml" Requires="v">
                <p:oleObj spid="_x0000_s102429" name="Equation" r:id="rId4" imgW="1079280" imgH="507960" progId="Equation.DSMT4">
                  <p:embed/>
                </p:oleObj>
              </mc:Choice>
              <mc:Fallback>
                <p:oleObj name="Equation" r:id="rId4" imgW="1079280" imgH="507960" progId="Equation.DSMT4">
                  <p:embed/>
                  <p:pic>
                    <p:nvPicPr>
                      <p:cNvPr id="73" name="Object 72"/>
                      <p:cNvPicPr/>
                      <p:nvPr/>
                    </p:nvPicPr>
                    <p:blipFill>
                      <a:blip r:embed="rId5"/>
                      <a:stretch>
                        <a:fillRect/>
                      </a:stretch>
                    </p:blipFill>
                    <p:spPr>
                      <a:xfrm>
                        <a:off x="6712113" y="1901698"/>
                        <a:ext cx="1521758" cy="716053"/>
                      </a:xfrm>
                      <a:prstGeom prst="rect">
                        <a:avLst/>
                      </a:prstGeom>
                    </p:spPr>
                  </p:pic>
                </p:oleObj>
              </mc:Fallback>
            </mc:AlternateContent>
          </a:graphicData>
        </a:graphic>
      </p:graphicFrame>
      <p:graphicFrame>
        <p:nvGraphicFramePr>
          <p:cNvPr id="74" name="Object 73"/>
          <p:cNvGraphicFramePr>
            <a:graphicFrameLocks noChangeAspect="1"/>
          </p:cNvGraphicFramePr>
          <p:nvPr>
            <p:extLst>
              <p:ext uri="{D42A27DB-BD31-4B8C-83A1-F6EECF244321}">
                <p14:modId xmlns:p14="http://schemas.microsoft.com/office/powerpoint/2010/main" val="2040481845"/>
              </p:ext>
            </p:extLst>
          </p:nvPr>
        </p:nvGraphicFramePr>
        <p:xfrm>
          <a:off x="4696916" y="609600"/>
          <a:ext cx="1160649" cy="619013"/>
        </p:xfrm>
        <a:graphic>
          <a:graphicData uri="http://schemas.openxmlformats.org/presentationml/2006/ole">
            <mc:AlternateContent xmlns:mc="http://schemas.openxmlformats.org/markup-compatibility/2006">
              <mc:Choice xmlns:v="urn:schemas-microsoft-com:vml" Requires="v">
                <p:oleObj spid="_x0000_s102430" name="Equation" r:id="rId6" imgW="952200" imgH="507960" progId="Equation.DSMT4">
                  <p:embed/>
                </p:oleObj>
              </mc:Choice>
              <mc:Fallback>
                <p:oleObj name="Equation" r:id="rId6" imgW="952200" imgH="507960" progId="Equation.DSMT4">
                  <p:embed/>
                  <p:pic>
                    <p:nvPicPr>
                      <p:cNvPr id="74" name="Object 73"/>
                      <p:cNvPicPr/>
                      <p:nvPr/>
                    </p:nvPicPr>
                    <p:blipFill>
                      <a:blip r:embed="rId7"/>
                      <a:stretch>
                        <a:fillRect/>
                      </a:stretch>
                    </p:blipFill>
                    <p:spPr>
                      <a:xfrm>
                        <a:off x="4696916" y="609600"/>
                        <a:ext cx="1160649" cy="61901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032908542"/>
              </p:ext>
            </p:extLst>
          </p:nvPr>
        </p:nvGraphicFramePr>
        <p:xfrm>
          <a:off x="2590800" y="4469758"/>
          <a:ext cx="3309867" cy="559442"/>
        </p:xfrm>
        <a:graphic>
          <a:graphicData uri="http://schemas.openxmlformats.org/presentationml/2006/ole">
            <mc:AlternateContent xmlns:mc="http://schemas.openxmlformats.org/markup-compatibility/2006">
              <mc:Choice xmlns:v="urn:schemas-microsoft-com:vml" Requires="v">
                <p:oleObj spid="_x0000_s102431" name="Equation" r:id="rId8" imgW="1498320" imgH="253800" progId="Equation.DSMT4">
                  <p:embed/>
                </p:oleObj>
              </mc:Choice>
              <mc:Fallback>
                <p:oleObj name="Equation" r:id="rId8" imgW="1498320" imgH="253800" progId="Equation.DSMT4">
                  <p:embed/>
                  <p:pic>
                    <p:nvPicPr>
                      <p:cNvPr id="0" name=""/>
                      <p:cNvPicPr/>
                      <p:nvPr/>
                    </p:nvPicPr>
                    <p:blipFill>
                      <a:blip r:embed="rId9"/>
                      <a:stretch>
                        <a:fillRect/>
                      </a:stretch>
                    </p:blipFill>
                    <p:spPr>
                      <a:xfrm>
                        <a:off x="2590800" y="4469758"/>
                        <a:ext cx="3309867" cy="559442"/>
                      </a:xfrm>
                      <a:prstGeom prst="rect">
                        <a:avLst/>
                      </a:prstGeom>
                    </p:spPr>
                  </p:pic>
                </p:oleObj>
              </mc:Fallback>
            </mc:AlternateContent>
          </a:graphicData>
        </a:graphic>
      </p:graphicFrame>
      <p:sp>
        <p:nvSpPr>
          <p:cNvPr id="40" name="TextBox 39"/>
          <p:cNvSpPr txBox="1"/>
          <p:nvPr/>
        </p:nvSpPr>
        <p:spPr>
          <a:xfrm>
            <a:off x="2865291" y="1273755"/>
            <a:ext cx="367743" cy="400110"/>
          </a:xfrm>
          <a:prstGeom prst="rect">
            <a:avLst/>
          </a:prstGeom>
          <a:noFill/>
        </p:spPr>
        <p:txBody>
          <a:bodyPr wrap="square" rtlCol="0">
            <a:spAutoFit/>
          </a:bodyPr>
          <a:lstStyle/>
          <a:p>
            <a:r>
              <a:rPr lang="en-US" sz="2000" b="1" dirty="0" err="1" smtClean="0"/>
              <a:t>I</a:t>
            </a:r>
            <a:r>
              <a:rPr lang="en-US" sz="2000" baseline="-25000" dirty="0" err="1" smtClean="0"/>
              <a:t>e</a:t>
            </a:r>
            <a:endParaRPr lang="en-US" sz="2000" dirty="0" smtClean="0"/>
          </a:p>
        </p:txBody>
      </p:sp>
      <p:sp>
        <p:nvSpPr>
          <p:cNvPr id="41" name="Freeform 40"/>
          <p:cNvSpPr/>
          <p:nvPr/>
        </p:nvSpPr>
        <p:spPr>
          <a:xfrm>
            <a:off x="3200400" y="1363530"/>
            <a:ext cx="0" cy="2286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438400" y="2138230"/>
            <a:ext cx="367743" cy="400110"/>
          </a:xfrm>
          <a:prstGeom prst="rect">
            <a:avLst/>
          </a:prstGeom>
          <a:noFill/>
        </p:spPr>
        <p:txBody>
          <a:bodyPr wrap="square" rtlCol="0">
            <a:spAutoFit/>
          </a:bodyPr>
          <a:lstStyle/>
          <a:p>
            <a:r>
              <a:rPr lang="en-US" sz="2000" b="1" dirty="0" err="1" smtClean="0"/>
              <a:t>I</a:t>
            </a:r>
            <a:r>
              <a:rPr lang="en-US" sz="2000" baseline="-25000" dirty="0" err="1"/>
              <a:t>c</a:t>
            </a:r>
            <a:endParaRPr lang="en-US" sz="2000" dirty="0" smtClean="0"/>
          </a:p>
        </p:txBody>
      </p:sp>
      <p:sp>
        <p:nvSpPr>
          <p:cNvPr id="45" name="Freeform 44"/>
          <p:cNvSpPr/>
          <p:nvPr/>
        </p:nvSpPr>
        <p:spPr>
          <a:xfrm>
            <a:off x="2743200" y="2214430"/>
            <a:ext cx="0" cy="2286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657600" y="2214430"/>
            <a:ext cx="0" cy="2286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276600" y="2119120"/>
            <a:ext cx="458164" cy="400110"/>
          </a:xfrm>
          <a:prstGeom prst="rect">
            <a:avLst/>
          </a:prstGeom>
          <a:noFill/>
        </p:spPr>
        <p:txBody>
          <a:bodyPr wrap="square" rtlCol="0">
            <a:spAutoFit/>
          </a:bodyPr>
          <a:lstStyle/>
          <a:p>
            <a:r>
              <a:rPr lang="en-US" sz="2000" b="1" dirty="0" err="1" smtClean="0"/>
              <a:t>I</a:t>
            </a:r>
            <a:r>
              <a:rPr lang="en-US" sz="2000" baseline="-25000" dirty="0" err="1" smtClean="0"/>
              <a:t>m</a:t>
            </a:r>
            <a:endParaRPr lang="en-US" sz="2000" dirty="0" smtClean="0"/>
          </a:p>
        </p:txBody>
      </p:sp>
      <p:sp>
        <p:nvSpPr>
          <p:cNvPr id="53" name="TextBox 52"/>
          <p:cNvSpPr txBox="1"/>
          <p:nvPr/>
        </p:nvSpPr>
        <p:spPr>
          <a:xfrm>
            <a:off x="-25400" y="4876800"/>
            <a:ext cx="9144000" cy="1815882"/>
          </a:xfrm>
          <a:prstGeom prst="rect">
            <a:avLst/>
          </a:prstGeom>
          <a:noFill/>
        </p:spPr>
        <p:txBody>
          <a:bodyPr wrap="square" rtlCol="0">
            <a:spAutoFit/>
          </a:bodyPr>
          <a:lstStyle/>
          <a:p>
            <a:r>
              <a:rPr lang="en-US" sz="2800" dirty="0" smtClean="0"/>
              <a:t>This implies </a:t>
            </a:r>
          </a:p>
          <a:p>
            <a:pPr marL="514350" indent="-514350">
              <a:buAutoNum type="arabicPeriod"/>
            </a:pPr>
            <a:r>
              <a:rPr lang="en-US" sz="2800" dirty="0"/>
              <a:t>V</a:t>
            </a:r>
            <a:r>
              <a:rPr lang="en-US" sz="2800" dirty="0" smtClean="0"/>
              <a:t>oltage drop across Z</a:t>
            </a:r>
            <a:r>
              <a:rPr lang="en-US" sz="2800" baseline="-25000" dirty="0" smtClean="0"/>
              <a:t>1</a:t>
            </a:r>
            <a:r>
              <a:rPr lang="en-US" sz="2800" dirty="0" smtClean="0"/>
              <a:t>is small; most of </a:t>
            </a:r>
            <a:r>
              <a:rPr lang="en-US" sz="2800" b="1" dirty="0" smtClean="0"/>
              <a:t>V</a:t>
            </a:r>
            <a:r>
              <a:rPr lang="en-US" sz="2800" baseline="-25000" dirty="0" smtClean="0"/>
              <a:t>1</a:t>
            </a:r>
            <a:r>
              <a:rPr lang="en-US" sz="2800" dirty="0"/>
              <a:t> </a:t>
            </a:r>
            <a:r>
              <a:rPr lang="en-US" sz="2800" dirty="0" smtClean="0"/>
              <a:t>appears across shunt R</a:t>
            </a:r>
            <a:r>
              <a:rPr lang="en-US" sz="2800" baseline="-25000" dirty="0" smtClean="0"/>
              <a:t>C</a:t>
            </a:r>
            <a:r>
              <a:rPr lang="en-US" sz="2800" dirty="0" smtClean="0"/>
              <a:t>//</a:t>
            </a:r>
            <a:r>
              <a:rPr lang="en-US" sz="2800" dirty="0" err="1" smtClean="0"/>
              <a:t>jX</a:t>
            </a:r>
            <a:r>
              <a:rPr lang="en-US" sz="2800" baseline="-25000" dirty="0" err="1" smtClean="0"/>
              <a:t>m</a:t>
            </a:r>
            <a:r>
              <a:rPr lang="en-US" sz="2800" dirty="0" smtClean="0"/>
              <a:t>.</a:t>
            </a:r>
          </a:p>
          <a:p>
            <a:pPr marL="514350" indent="-514350">
              <a:buAutoNum type="arabicPeriod"/>
            </a:pPr>
            <a:r>
              <a:rPr lang="en-US" sz="2800" dirty="0" err="1" smtClean="0"/>
              <a:t>I</a:t>
            </a:r>
            <a:r>
              <a:rPr lang="en-US" sz="2800" baseline="-25000" dirty="0" err="1" smtClean="0"/>
              <a:t>e</a:t>
            </a:r>
            <a:r>
              <a:rPr lang="en-US" sz="2800" dirty="0" smtClean="0"/>
              <a:t> very small; current thru Z</a:t>
            </a:r>
            <a:r>
              <a:rPr lang="en-US" sz="2800" baseline="-25000" dirty="0" smtClean="0"/>
              <a:t>1</a:t>
            </a:r>
            <a:r>
              <a:rPr lang="en-US" sz="2800" dirty="0" smtClean="0"/>
              <a:t> same as current thru Z</a:t>
            </a:r>
            <a:r>
              <a:rPr lang="en-US" sz="2800" baseline="-25000" dirty="0" smtClean="0"/>
              <a:t>2</a:t>
            </a:r>
            <a:r>
              <a:rPr lang="en-US" sz="2800" dirty="0" smtClean="0"/>
              <a:t>.</a:t>
            </a:r>
          </a:p>
        </p:txBody>
      </p:sp>
    </p:spTree>
    <p:extLst>
      <p:ext uri="{BB962C8B-B14F-4D97-AF65-F5344CB8AC3E}">
        <p14:creationId xmlns:p14="http://schemas.microsoft.com/office/powerpoint/2010/main" val="136382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4610100" y="1447800"/>
            <a:ext cx="12700" cy="1828800"/>
          </a:xfrm>
          <a:custGeom>
            <a:avLst/>
            <a:gdLst>
              <a:gd name="connsiteX0" fmla="*/ 12700 w 12700"/>
              <a:gd name="connsiteY0" fmla="*/ 1828800 h 1828800"/>
              <a:gd name="connsiteX1" fmla="*/ 0 w 12700"/>
              <a:gd name="connsiteY1" fmla="*/ 0 h 1828800"/>
            </a:gdLst>
            <a:ahLst/>
            <a:cxnLst>
              <a:cxn ang="0">
                <a:pos x="connsiteX0" y="connsiteY0"/>
              </a:cxn>
              <a:cxn ang="0">
                <a:pos x="connsiteX1" y="connsiteY1"/>
              </a:cxn>
            </a:cxnLst>
            <a:rect l="l" t="t" r="r" b="b"/>
            <a:pathLst>
              <a:path w="12700" h="1828800">
                <a:moveTo>
                  <a:pt x="12700" y="1828800"/>
                </a:moveTo>
                <a:cubicBezTo>
                  <a:pt x="8467" y="1219200"/>
                  <a:pt x="4233" y="609600"/>
                  <a:pt x="0"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0"/>
          </p:nvPr>
        </p:nvSpPr>
        <p:spPr>
          <a:xfrm>
            <a:off x="8458200" y="6543675"/>
            <a:ext cx="685800" cy="390525"/>
          </a:xfrm>
        </p:spPr>
        <p:txBody>
          <a:bodyPr/>
          <a:lstStyle/>
          <a:p>
            <a:pPr>
              <a:defRPr/>
            </a:pPr>
            <a:fld id="{D88D9072-66C8-4C0C-8C75-8D5930406778}" type="slidenum">
              <a:rPr lang="en-US" smtClean="0"/>
              <a:pPr>
                <a:defRPr/>
              </a:pPr>
              <a:t>104</a:t>
            </a:fld>
            <a:endParaRPr lang="en-US" dirty="0"/>
          </a:p>
        </p:txBody>
      </p:sp>
      <p:sp>
        <p:nvSpPr>
          <p:cNvPr id="24" name="TextBox 23"/>
          <p:cNvSpPr txBox="1"/>
          <p:nvPr/>
        </p:nvSpPr>
        <p:spPr>
          <a:xfrm>
            <a:off x="-22652" y="44088"/>
            <a:ext cx="9144000" cy="569387"/>
          </a:xfrm>
          <a:prstGeom prst="rect">
            <a:avLst/>
          </a:prstGeom>
          <a:noFill/>
        </p:spPr>
        <p:txBody>
          <a:bodyPr wrap="square" rtlCol="0">
            <a:spAutoFit/>
          </a:bodyPr>
          <a:lstStyle/>
          <a:p>
            <a:pPr algn="ctr"/>
            <a:r>
              <a:rPr lang="en-US" sz="3100" dirty="0" smtClean="0"/>
              <a:t>Exact &amp; approximate transformer models</a:t>
            </a:r>
            <a:endParaRPr lang="en-US" sz="3100" dirty="0"/>
          </a:p>
        </p:txBody>
      </p:sp>
      <p:sp>
        <p:nvSpPr>
          <p:cNvPr id="43" name="Freeform 42"/>
          <p:cNvSpPr/>
          <p:nvPr/>
        </p:nvSpPr>
        <p:spPr>
          <a:xfrm>
            <a:off x="555335" y="1956121"/>
            <a:ext cx="382214" cy="1284790"/>
          </a:xfrm>
          <a:custGeom>
            <a:avLst/>
            <a:gdLst>
              <a:gd name="connsiteX0" fmla="*/ 335916 w 382214"/>
              <a:gd name="connsiteY0" fmla="*/ 1284790 h 1284790"/>
              <a:gd name="connsiteX1" fmla="*/ 250 w 382214"/>
              <a:gd name="connsiteY1" fmla="*/ 578735 h 1284790"/>
              <a:gd name="connsiteX2" fmla="*/ 382214 w 382214"/>
              <a:gd name="connsiteY2" fmla="*/ 0 h 1284790"/>
            </a:gdLst>
            <a:ahLst/>
            <a:cxnLst>
              <a:cxn ang="0">
                <a:pos x="connsiteX0" y="connsiteY0"/>
              </a:cxn>
              <a:cxn ang="0">
                <a:pos x="connsiteX1" y="connsiteY1"/>
              </a:cxn>
              <a:cxn ang="0">
                <a:pos x="connsiteX2" y="connsiteY2"/>
              </a:cxn>
            </a:cxnLst>
            <a:rect l="l" t="t" r="r" b="b"/>
            <a:pathLst>
              <a:path w="382214" h="1284790">
                <a:moveTo>
                  <a:pt x="335916" y="1284790"/>
                </a:moveTo>
                <a:cubicBezTo>
                  <a:pt x="164225" y="1038828"/>
                  <a:pt x="-7466" y="792867"/>
                  <a:pt x="250" y="578735"/>
                </a:cubicBezTo>
                <a:cubicBezTo>
                  <a:pt x="7966" y="364603"/>
                  <a:pt x="195090" y="182301"/>
                  <a:pt x="382214"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246964" y="1205985"/>
            <a:ext cx="1011821" cy="26949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rot="5400000">
            <a:off x="4199925" y="1024649"/>
            <a:ext cx="381000" cy="538609"/>
          </a:xfrm>
          <a:prstGeom prst="rect">
            <a:avLst/>
          </a:prstGeom>
          <a:noFill/>
        </p:spPr>
        <p:txBody>
          <a:bodyPr wrap="square" rtlCol="0">
            <a:spAutoFit/>
          </a:bodyPr>
          <a:lstStyle/>
          <a:p>
            <a:r>
              <a:rPr lang="en-US" sz="2900" dirty="0" smtClean="0"/>
              <a:t>3</a:t>
            </a:r>
          </a:p>
        </p:txBody>
      </p:sp>
      <p:sp>
        <p:nvSpPr>
          <p:cNvPr id="49" name="Freeform 48"/>
          <p:cNvSpPr/>
          <p:nvPr/>
        </p:nvSpPr>
        <p:spPr>
          <a:xfrm>
            <a:off x="2728414" y="1345356"/>
            <a:ext cx="983848" cy="1215342"/>
          </a:xfrm>
          <a:custGeom>
            <a:avLst/>
            <a:gdLst>
              <a:gd name="connsiteX0" fmla="*/ 532436 w 983848"/>
              <a:gd name="connsiteY0" fmla="*/ 0 h 1215342"/>
              <a:gd name="connsiteX1" fmla="*/ 532436 w 983848"/>
              <a:gd name="connsiteY1" fmla="*/ 370390 h 1215342"/>
              <a:gd name="connsiteX2" fmla="*/ 104172 w 983848"/>
              <a:gd name="connsiteY2" fmla="*/ 370390 h 1215342"/>
              <a:gd name="connsiteX3" fmla="*/ 104172 w 983848"/>
              <a:gd name="connsiteY3" fmla="*/ 682906 h 1215342"/>
              <a:gd name="connsiteX4" fmla="*/ 0 w 983848"/>
              <a:gd name="connsiteY4" fmla="*/ 717630 h 1215342"/>
              <a:gd name="connsiteX5" fmla="*/ 219919 w 983848"/>
              <a:gd name="connsiteY5" fmla="*/ 798653 h 1215342"/>
              <a:gd name="connsiteX6" fmla="*/ 115747 w 983848"/>
              <a:gd name="connsiteY6" fmla="*/ 856527 h 1215342"/>
              <a:gd name="connsiteX7" fmla="*/ 115747 w 983848"/>
              <a:gd name="connsiteY7" fmla="*/ 1215342 h 1215342"/>
              <a:gd name="connsiteX8" fmla="*/ 983848 w 983848"/>
              <a:gd name="connsiteY8" fmla="*/ 1215342 h 1215342"/>
              <a:gd name="connsiteX9" fmla="*/ 983848 w 983848"/>
              <a:gd name="connsiteY9" fmla="*/ 844952 h 121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848" h="1215342">
                <a:moveTo>
                  <a:pt x="532436" y="0"/>
                </a:moveTo>
                <a:lnTo>
                  <a:pt x="532436" y="370390"/>
                </a:lnTo>
                <a:lnTo>
                  <a:pt x="104172" y="370390"/>
                </a:lnTo>
                <a:lnTo>
                  <a:pt x="104172" y="682906"/>
                </a:lnTo>
                <a:lnTo>
                  <a:pt x="0" y="717630"/>
                </a:lnTo>
                <a:lnTo>
                  <a:pt x="219919" y="798653"/>
                </a:lnTo>
                <a:lnTo>
                  <a:pt x="115747" y="856527"/>
                </a:lnTo>
                <a:lnTo>
                  <a:pt x="115747" y="1215342"/>
                </a:lnTo>
                <a:lnTo>
                  <a:pt x="983848" y="1215342"/>
                </a:lnTo>
                <a:lnTo>
                  <a:pt x="983848" y="844952"/>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512599" y="1823390"/>
            <a:ext cx="381000" cy="538609"/>
          </a:xfrm>
          <a:prstGeom prst="rect">
            <a:avLst/>
          </a:prstGeom>
          <a:noFill/>
        </p:spPr>
        <p:txBody>
          <a:bodyPr wrap="square" rtlCol="0">
            <a:spAutoFit/>
          </a:bodyPr>
          <a:lstStyle/>
          <a:p>
            <a:r>
              <a:rPr lang="en-US" sz="2900" dirty="0" smtClean="0"/>
              <a:t>3</a:t>
            </a:r>
          </a:p>
        </p:txBody>
      </p:sp>
      <p:sp>
        <p:nvSpPr>
          <p:cNvPr id="51" name="Freeform 50"/>
          <p:cNvSpPr/>
          <p:nvPr/>
        </p:nvSpPr>
        <p:spPr>
          <a:xfrm>
            <a:off x="3207799" y="1690253"/>
            <a:ext cx="516038" cy="290746"/>
          </a:xfrm>
          <a:custGeom>
            <a:avLst/>
            <a:gdLst>
              <a:gd name="connsiteX0" fmla="*/ 451413 w 451413"/>
              <a:gd name="connsiteY0" fmla="*/ 289367 h 289367"/>
              <a:gd name="connsiteX1" fmla="*/ 451413 w 451413"/>
              <a:gd name="connsiteY1" fmla="*/ 11575 h 289367"/>
              <a:gd name="connsiteX2" fmla="*/ 0 w 451413"/>
              <a:gd name="connsiteY2" fmla="*/ 0 h 289367"/>
            </a:gdLst>
            <a:ahLst/>
            <a:cxnLst>
              <a:cxn ang="0">
                <a:pos x="connsiteX0" y="connsiteY0"/>
              </a:cxn>
              <a:cxn ang="0">
                <a:pos x="connsiteX1" y="connsiteY1"/>
              </a:cxn>
              <a:cxn ang="0">
                <a:pos x="connsiteX2" y="connsiteY2"/>
              </a:cxn>
            </a:cxnLst>
            <a:rect l="l" t="t" r="r" b="b"/>
            <a:pathLst>
              <a:path w="451413" h="289367">
                <a:moveTo>
                  <a:pt x="451413" y="289367"/>
                </a:moveTo>
                <a:lnTo>
                  <a:pt x="451413" y="11575"/>
                </a:ln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flipH="1">
            <a:off x="3249855" y="2560698"/>
            <a:ext cx="45719" cy="853371"/>
          </a:xfrm>
          <a:custGeom>
            <a:avLst/>
            <a:gdLst>
              <a:gd name="connsiteX0" fmla="*/ 0 w 0"/>
              <a:gd name="connsiteY0" fmla="*/ 0 h 925974"/>
              <a:gd name="connsiteX1" fmla="*/ 0 w 0"/>
              <a:gd name="connsiteY1" fmla="*/ 925974 h 925974"/>
            </a:gdLst>
            <a:ahLst/>
            <a:cxnLst>
              <a:cxn ang="0">
                <a:pos x="connsiteX0" y="connsiteY0"/>
              </a:cxn>
              <a:cxn ang="0">
                <a:pos x="connsiteX1" y="connsiteY1"/>
              </a:cxn>
            </a:cxnLst>
            <a:rect l="l" t="t" r="r" b="b"/>
            <a:pathLst>
              <a:path h="925974">
                <a:moveTo>
                  <a:pt x="0" y="0"/>
                </a:moveTo>
                <a:lnTo>
                  <a:pt x="0" y="925974"/>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H="1">
            <a:off x="4495800" y="1171937"/>
            <a:ext cx="787655" cy="31251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5400000">
            <a:off x="5212564" y="1093133"/>
            <a:ext cx="381000" cy="538609"/>
          </a:xfrm>
          <a:prstGeom prst="rect">
            <a:avLst/>
          </a:prstGeom>
          <a:noFill/>
        </p:spPr>
        <p:txBody>
          <a:bodyPr wrap="square" rtlCol="0">
            <a:spAutoFit/>
          </a:bodyPr>
          <a:lstStyle/>
          <a:p>
            <a:r>
              <a:rPr lang="en-US" sz="2900" dirty="0" smtClean="0"/>
              <a:t>3</a:t>
            </a:r>
          </a:p>
        </p:txBody>
      </p:sp>
      <p:sp>
        <p:nvSpPr>
          <p:cNvPr id="58" name="TextBox 57"/>
          <p:cNvSpPr txBox="1"/>
          <p:nvPr/>
        </p:nvSpPr>
        <p:spPr>
          <a:xfrm>
            <a:off x="6329810" y="2475053"/>
            <a:ext cx="381000" cy="538609"/>
          </a:xfrm>
          <a:prstGeom prst="rect">
            <a:avLst/>
          </a:prstGeom>
          <a:noFill/>
        </p:spPr>
        <p:txBody>
          <a:bodyPr wrap="square" rtlCol="0">
            <a:spAutoFit/>
          </a:bodyPr>
          <a:lstStyle/>
          <a:p>
            <a:r>
              <a:rPr lang="en-US" sz="2900" dirty="0" smtClean="0"/>
              <a:t>3</a:t>
            </a:r>
          </a:p>
        </p:txBody>
      </p:sp>
      <p:sp>
        <p:nvSpPr>
          <p:cNvPr id="59" name="Freeform 58"/>
          <p:cNvSpPr/>
          <p:nvPr/>
        </p:nvSpPr>
        <p:spPr>
          <a:xfrm>
            <a:off x="6372251" y="1340734"/>
            <a:ext cx="277792" cy="1261641"/>
          </a:xfrm>
          <a:custGeom>
            <a:avLst/>
            <a:gdLst>
              <a:gd name="connsiteX0" fmla="*/ 127321 w 277792"/>
              <a:gd name="connsiteY0" fmla="*/ 0 h 1261641"/>
              <a:gd name="connsiteX1" fmla="*/ 138896 w 277792"/>
              <a:gd name="connsiteY1" fmla="*/ 486137 h 1261641"/>
              <a:gd name="connsiteX2" fmla="*/ 0 w 277792"/>
              <a:gd name="connsiteY2" fmla="*/ 555585 h 1261641"/>
              <a:gd name="connsiteX3" fmla="*/ 277792 w 277792"/>
              <a:gd name="connsiteY3" fmla="*/ 636608 h 1261641"/>
              <a:gd name="connsiteX4" fmla="*/ 173620 w 277792"/>
              <a:gd name="connsiteY4" fmla="*/ 729205 h 1261641"/>
              <a:gd name="connsiteX5" fmla="*/ 162045 w 277792"/>
              <a:gd name="connsiteY5" fmla="*/ 1261641 h 12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 h="1261641">
                <a:moveTo>
                  <a:pt x="127321" y="0"/>
                </a:moveTo>
                <a:lnTo>
                  <a:pt x="138896" y="486137"/>
                </a:lnTo>
                <a:lnTo>
                  <a:pt x="0" y="555585"/>
                </a:lnTo>
                <a:lnTo>
                  <a:pt x="277792" y="636608"/>
                </a:lnTo>
                <a:lnTo>
                  <a:pt x="173620" y="729205"/>
                </a:lnTo>
                <a:lnTo>
                  <a:pt x="162045" y="1261641"/>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6534296" y="2891742"/>
            <a:ext cx="11575" cy="613458"/>
          </a:xfrm>
          <a:custGeom>
            <a:avLst/>
            <a:gdLst>
              <a:gd name="connsiteX0" fmla="*/ 0 w 11575"/>
              <a:gd name="connsiteY0" fmla="*/ 0 h 613458"/>
              <a:gd name="connsiteX1" fmla="*/ 11575 w 11575"/>
              <a:gd name="connsiteY1" fmla="*/ 613458 h 613458"/>
            </a:gdLst>
            <a:ahLst/>
            <a:cxnLst>
              <a:cxn ang="0">
                <a:pos x="connsiteX0" y="connsiteY0"/>
              </a:cxn>
              <a:cxn ang="0">
                <a:pos x="connsiteX1" y="connsiteY1"/>
              </a:cxn>
            </a:cxnLst>
            <a:rect l="l" t="t" r="r" b="b"/>
            <a:pathLst>
              <a:path w="11575" h="613458">
                <a:moveTo>
                  <a:pt x="0" y="0"/>
                </a:moveTo>
                <a:lnTo>
                  <a:pt x="11575" y="61345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1295400" y="1329159"/>
            <a:ext cx="11575" cy="2118167"/>
          </a:xfrm>
          <a:custGeom>
            <a:avLst/>
            <a:gdLst>
              <a:gd name="connsiteX0" fmla="*/ 0 w 11575"/>
              <a:gd name="connsiteY0" fmla="*/ 0 h 2118167"/>
              <a:gd name="connsiteX1" fmla="*/ 11575 w 11575"/>
              <a:gd name="connsiteY1" fmla="*/ 2118167 h 2118167"/>
            </a:gdLst>
            <a:ahLst/>
            <a:cxnLst>
              <a:cxn ang="0">
                <a:pos x="connsiteX0" y="connsiteY0"/>
              </a:cxn>
              <a:cxn ang="0">
                <a:pos x="connsiteX1" y="connsiteY1"/>
              </a:cxn>
            </a:cxnLst>
            <a:rect l="l" t="t" r="r" b="b"/>
            <a:pathLst>
              <a:path w="11575" h="2118167">
                <a:moveTo>
                  <a:pt x="0" y="0"/>
                </a:moveTo>
                <a:cubicBezTo>
                  <a:pt x="3858" y="706056"/>
                  <a:pt x="7717" y="1412111"/>
                  <a:pt x="11575" y="2118167"/>
                </a:cubicBez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066800" y="2266709"/>
            <a:ext cx="533400" cy="477648"/>
          </a:xfrm>
          <a:prstGeom prst="ellipse">
            <a:avLst/>
          </a:prstGeom>
          <a:solidFill>
            <a:schemeClr val="bg1"/>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394987" y="2246454"/>
            <a:ext cx="443213" cy="307777"/>
          </a:xfrm>
          <a:prstGeom prst="rect">
            <a:avLst/>
          </a:prstGeom>
          <a:solidFill>
            <a:schemeClr val="bg1"/>
          </a:solidFill>
        </p:spPr>
        <p:txBody>
          <a:bodyPr wrap="square" rtlCol="0">
            <a:spAutoFit/>
          </a:bodyPr>
          <a:lstStyle/>
          <a:p>
            <a:r>
              <a:rPr lang="en-US" sz="1400" b="1" dirty="0" smtClean="0"/>
              <a:t>V</a:t>
            </a:r>
            <a:r>
              <a:rPr lang="en-US" sz="1400" baseline="-25000" dirty="0" smtClean="0"/>
              <a:t>1</a:t>
            </a:r>
            <a:endParaRPr lang="en-US" sz="1400" dirty="0" smtClean="0"/>
          </a:p>
        </p:txBody>
      </p:sp>
      <p:sp>
        <p:nvSpPr>
          <p:cNvPr id="64" name="TextBox 63"/>
          <p:cNvSpPr txBox="1"/>
          <p:nvPr/>
        </p:nvSpPr>
        <p:spPr>
          <a:xfrm>
            <a:off x="2352719" y="1903006"/>
            <a:ext cx="596579" cy="307777"/>
          </a:xfrm>
          <a:prstGeom prst="rect">
            <a:avLst/>
          </a:prstGeom>
          <a:noFill/>
        </p:spPr>
        <p:txBody>
          <a:bodyPr wrap="square" rtlCol="0">
            <a:spAutoFit/>
          </a:bodyPr>
          <a:lstStyle/>
          <a:p>
            <a:r>
              <a:rPr lang="en-US" sz="1400" b="1" dirty="0" err="1" smtClean="0"/>
              <a:t>R</a:t>
            </a:r>
            <a:r>
              <a:rPr lang="en-US" sz="1400" b="1" baseline="-25000" dirty="0" err="1" smtClean="0"/>
              <a:t>c</a:t>
            </a:r>
            <a:endParaRPr lang="en-US" sz="1400" b="1" dirty="0" smtClean="0"/>
          </a:p>
        </p:txBody>
      </p:sp>
      <p:sp>
        <p:nvSpPr>
          <p:cNvPr id="65" name="TextBox 64"/>
          <p:cNvSpPr txBox="1"/>
          <p:nvPr/>
        </p:nvSpPr>
        <p:spPr>
          <a:xfrm>
            <a:off x="3177898" y="1903006"/>
            <a:ext cx="590108" cy="307777"/>
          </a:xfrm>
          <a:prstGeom prst="rect">
            <a:avLst/>
          </a:prstGeom>
          <a:noFill/>
        </p:spPr>
        <p:txBody>
          <a:bodyPr wrap="square" rtlCol="0">
            <a:spAutoFit/>
          </a:bodyPr>
          <a:lstStyle/>
          <a:p>
            <a:r>
              <a:rPr lang="en-US" sz="1400" b="1" dirty="0" err="1" smtClean="0"/>
              <a:t>jX</a:t>
            </a:r>
            <a:r>
              <a:rPr lang="en-US" sz="1400" b="1" baseline="-25000" dirty="0" err="1" smtClean="0"/>
              <a:t>m</a:t>
            </a:r>
            <a:endParaRPr lang="en-US" sz="1400" b="1" dirty="0" smtClean="0"/>
          </a:p>
        </p:txBody>
      </p:sp>
      <p:sp>
        <p:nvSpPr>
          <p:cNvPr id="66" name="Freeform 65"/>
          <p:cNvSpPr/>
          <p:nvPr/>
        </p:nvSpPr>
        <p:spPr>
          <a:xfrm>
            <a:off x="1145894" y="1041721"/>
            <a:ext cx="381964" cy="544010"/>
          </a:xfrm>
          <a:custGeom>
            <a:avLst/>
            <a:gdLst>
              <a:gd name="connsiteX0" fmla="*/ 0 w 381964"/>
              <a:gd name="connsiteY0" fmla="*/ 544010 h 544010"/>
              <a:gd name="connsiteX1" fmla="*/ 0 w 381964"/>
              <a:gd name="connsiteY1" fmla="*/ 0 h 544010"/>
              <a:gd name="connsiteX2" fmla="*/ 381964 w 381964"/>
              <a:gd name="connsiteY2" fmla="*/ 0 h 544010"/>
            </a:gdLst>
            <a:ahLst/>
            <a:cxnLst>
              <a:cxn ang="0">
                <a:pos x="connsiteX0" y="connsiteY0"/>
              </a:cxn>
              <a:cxn ang="0">
                <a:pos x="connsiteX1" y="connsiteY1"/>
              </a:cxn>
              <a:cxn ang="0">
                <a:pos x="connsiteX2" y="connsiteY2"/>
              </a:cxn>
            </a:cxnLst>
            <a:rect l="l" t="t" r="r" b="b"/>
            <a:pathLst>
              <a:path w="381964" h="544010">
                <a:moveTo>
                  <a:pt x="0" y="544010"/>
                </a:moveTo>
                <a:lnTo>
                  <a:pt x="0" y="0"/>
                </a:lnTo>
                <a:lnTo>
                  <a:pt x="381964"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851457" y="798653"/>
            <a:ext cx="367743" cy="400110"/>
          </a:xfrm>
          <a:prstGeom prst="rect">
            <a:avLst/>
          </a:prstGeom>
          <a:noFill/>
        </p:spPr>
        <p:txBody>
          <a:bodyPr wrap="square" rtlCol="0">
            <a:spAutoFit/>
          </a:bodyPr>
          <a:lstStyle/>
          <a:p>
            <a:r>
              <a:rPr lang="en-US" sz="2000" b="1" dirty="0" smtClean="0"/>
              <a:t>I</a:t>
            </a:r>
            <a:r>
              <a:rPr lang="en-US" sz="2000" baseline="-25000" dirty="0" smtClean="0"/>
              <a:t>1</a:t>
            </a:r>
            <a:endParaRPr lang="en-US" sz="2000" dirty="0" smtClean="0"/>
          </a:p>
        </p:txBody>
      </p:sp>
      <p:sp>
        <p:nvSpPr>
          <p:cNvPr id="105" name="Freeform 104"/>
          <p:cNvSpPr/>
          <p:nvPr/>
        </p:nvSpPr>
        <p:spPr>
          <a:xfrm>
            <a:off x="5517266" y="1331088"/>
            <a:ext cx="972273" cy="11575"/>
          </a:xfrm>
          <a:custGeom>
            <a:avLst/>
            <a:gdLst>
              <a:gd name="connsiteX0" fmla="*/ 972273 w 972273"/>
              <a:gd name="connsiteY0" fmla="*/ 11575 h 11575"/>
              <a:gd name="connsiteX1" fmla="*/ 0 w 972273"/>
              <a:gd name="connsiteY1" fmla="*/ 0 h 11575"/>
            </a:gdLst>
            <a:ahLst/>
            <a:cxnLst>
              <a:cxn ang="0">
                <a:pos x="connsiteX0" y="connsiteY0"/>
              </a:cxn>
              <a:cxn ang="0">
                <a:pos x="connsiteX1" y="connsiteY1"/>
              </a:cxn>
            </a:cxnLst>
            <a:rect l="l" t="t" r="r" b="b"/>
            <a:pathLst>
              <a:path w="972273" h="11575">
                <a:moveTo>
                  <a:pt x="972273" y="11575"/>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4265219" y="2064996"/>
            <a:ext cx="765962" cy="307777"/>
          </a:xfrm>
          <a:prstGeom prst="rect">
            <a:avLst/>
          </a:prstGeom>
          <a:solidFill>
            <a:schemeClr val="bg1"/>
          </a:solidFill>
        </p:spPr>
        <p:txBody>
          <a:bodyPr wrap="square" rtlCol="0">
            <a:spAutoFit/>
          </a:bodyPr>
          <a:lstStyle/>
          <a:p>
            <a:r>
              <a:rPr lang="en-US" sz="1400" b="1" dirty="0" smtClean="0"/>
              <a:t>E</a:t>
            </a:r>
            <a:r>
              <a:rPr lang="en-US" sz="1400" b="1" baseline="-25000" dirty="0" smtClean="0"/>
              <a:t>1</a:t>
            </a:r>
            <a:r>
              <a:rPr lang="en-US" sz="1400" b="1" dirty="0" smtClean="0"/>
              <a:t>=E’</a:t>
            </a:r>
            <a:r>
              <a:rPr lang="en-US" sz="1400" baseline="-25000" dirty="0" smtClean="0"/>
              <a:t>2</a:t>
            </a:r>
            <a:endParaRPr lang="en-US" sz="1400" dirty="0" smtClean="0"/>
          </a:p>
        </p:txBody>
      </p:sp>
      <p:sp>
        <p:nvSpPr>
          <p:cNvPr id="111" name="Freeform 110"/>
          <p:cNvSpPr/>
          <p:nvPr/>
        </p:nvSpPr>
        <p:spPr>
          <a:xfrm>
            <a:off x="6072851" y="1099595"/>
            <a:ext cx="636607" cy="428263"/>
          </a:xfrm>
          <a:custGeom>
            <a:avLst/>
            <a:gdLst>
              <a:gd name="connsiteX0" fmla="*/ 0 w 636607"/>
              <a:gd name="connsiteY0" fmla="*/ 0 h 428263"/>
              <a:gd name="connsiteX1" fmla="*/ 636607 w 636607"/>
              <a:gd name="connsiteY1" fmla="*/ 11574 h 428263"/>
              <a:gd name="connsiteX2" fmla="*/ 636607 w 636607"/>
              <a:gd name="connsiteY2" fmla="*/ 428263 h 428263"/>
            </a:gdLst>
            <a:ahLst/>
            <a:cxnLst>
              <a:cxn ang="0">
                <a:pos x="connsiteX0" y="connsiteY0"/>
              </a:cxn>
              <a:cxn ang="0">
                <a:pos x="connsiteX1" y="connsiteY1"/>
              </a:cxn>
              <a:cxn ang="0">
                <a:pos x="connsiteX2" y="connsiteY2"/>
              </a:cxn>
            </a:cxnLst>
            <a:rect l="l" t="t" r="r" b="b"/>
            <a:pathLst>
              <a:path w="636607" h="428263">
                <a:moveTo>
                  <a:pt x="0" y="0"/>
                </a:moveTo>
                <a:lnTo>
                  <a:pt x="636607" y="11574"/>
                </a:lnTo>
                <a:lnTo>
                  <a:pt x="636607" y="428263"/>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6650043" y="683569"/>
            <a:ext cx="539378" cy="400110"/>
          </a:xfrm>
          <a:prstGeom prst="rect">
            <a:avLst/>
          </a:prstGeom>
          <a:noFill/>
        </p:spPr>
        <p:txBody>
          <a:bodyPr wrap="square" rtlCol="0">
            <a:spAutoFit/>
          </a:bodyPr>
          <a:lstStyle/>
          <a:p>
            <a:r>
              <a:rPr lang="en-US" sz="2000" b="1" dirty="0" smtClean="0"/>
              <a:t>I’</a:t>
            </a:r>
            <a:r>
              <a:rPr lang="en-US" sz="2000" baseline="-25000" dirty="0" smtClean="0"/>
              <a:t>2</a:t>
            </a:r>
            <a:endParaRPr lang="en-US" sz="2000" dirty="0" smtClean="0"/>
          </a:p>
        </p:txBody>
      </p:sp>
      <p:sp>
        <p:nvSpPr>
          <p:cNvPr id="116" name="Freeform 115"/>
          <p:cNvSpPr/>
          <p:nvPr/>
        </p:nvSpPr>
        <p:spPr>
          <a:xfrm>
            <a:off x="5857565" y="1543774"/>
            <a:ext cx="390836" cy="1693279"/>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5715000" y="2246453"/>
            <a:ext cx="497712" cy="307777"/>
          </a:xfrm>
          <a:prstGeom prst="rect">
            <a:avLst/>
          </a:prstGeom>
          <a:solidFill>
            <a:schemeClr val="bg1"/>
          </a:solidFill>
        </p:spPr>
        <p:txBody>
          <a:bodyPr wrap="square" rtlCol="0">
            <a:spAutoFit/>
          </a:bodyPr>
          <a:lstStyle/>
          <a:p>
            <a:r>
              <a:rPr lang="en-US" sz="1400" b="1" dirty="0" smtClean="0"/>
              <a:t>V’</a:t>
            </a:r>
            <a:r>
              <a:rPr lang="en-US" sz="1400" baseline="-25000" dirty="0" smtClean="0"/>
              <a:t>2</a:t>
            </a:r>
            <a:endParaRPr lang="en-US" sz="1400" dirty="0" smtClean="0"/>
          </a:p>
        </p:txBody>
      </p:sp>
      <p:sp>
        <p:nvSpPr>
          <p:cNvPr id="118" name="TextBox 117"/>
          <p:cNvSpPr txBox="1"/>
          <p:nvPr/>
        </p:nvSpPr>
        <p:spPr>
          <a:xfrm>
            <a:off x="3641680" y="832992"/>
            <a:ext cx="1006520" cy="307777"/>
          </a:xfrm>
          <a:prstGeom prst="rect">
            <a:avLst/>
          </a:prstGeom>
          <a:noFill/>
        </p:spPr>
        <p:txBody>
          <a:bodyPr wrap="square" rtlCol="0">
            <a:spAutoFit/>
          </a:bodyPr>
          <a:lstStyle/>
          <a:p>
            <a:r>
              <a:rPr lang="en-US" sz="1400" b="1" dirty="0" smtClean="0"/>
              <a:t>Z</a:t>
            </a:r>
            <a:r>
              <a:rPr lang="en-US" sz="1400" b="1" baseline="-25000" dirty="0" smtClean="0"/>
              <a:t>1</a:t>
            </a:r>
            <a:r>
              <a:rPr lang="en-US" sz="1400" b="1" dirty="0" smtClean="0"/>
              <a:t>=R</a:t>
            </a:r>
            <a:r>
              <a:rPr lang="en-US" sz="1400" b="1" baseline="-25000" dirty="0" smtClean="0"/>
              <a:t>1</a:t>
            </a:r>
            <a:r>
              <a:rPr lang="en-US" sz="1400" b="1" dirty="0" smtClean="0"/>
              <a:t>+jX</a:t>
            </a:r>
            <a:r>
              <a:rPr lang="en-US" sz="1400" b="1" baseline="-25000" dirty="0" smtClean="0"/>
              <a:t>1</a:t>
            </a:r>
            <a:endParaRPr lang="en-US" sz="1400" b="1" dirty="0" smtClean="0"/>
          </a:p>
        </p:txBody>
      </p:sp>
      <p:sp>
        <p:nvSpPr>
          <p:cNvPr id="6" name="Freeform 5"/>
          <p:cNvSpPr/>
          <p:nvPr/>
        </p:nvSpPr>
        <p:spPr>
          <a:xfrm>
            <a:off x="1308100" y="3414069"/>
            <a:ext cx="5245100" cy="50800"/>
          </a:xfrm>
          <a:custGeom>
            <a:avLst/>
            <a:gdLst>
              <a:gd name="connsiteX0" fmla="*/ 0 w 5245100"/>
              <a:gd name="connsiteY0" fmla="*/ 0 h 50800"/>
              <a:gd name="connsiteX1" fmla="*/ 0 w 5245100"/>
              <a:gd name="connsiteY1" fmla="*/ 0 h 50800"/>
              <a:gd name="connsiteX2" fmla="*/ 5245100 w 5245100"/>
              <a:gd name="connsiteY2" fmla="*/ 50800 h 50800"/>
            </a:gdLst>
            <a:ahLst/>
            <a:cxnLst>
              <a:cxn ang="0">
                <a:pos x="connsiteX0" y="connsiteY0"/>
              </a:cxn>
              <a:cxn ang="0">
                <a:pos x="connsiteX1" y="connsiteY1"/>
              </a:cxn>
              <a:cxn ang="0">
                <a:pos x="connsiteX2" y="connsiteY2"/>
              </a:cxn>
            </a:cxnLst>
            <a:rect l="l" t="t" r="r" b="b"/>
            <a:pathLst>
              <a:path w="5245100" h="50800">
                <a:moveTo>
                  <a:pt x="0" y="0"/>
                </a:moveTo>
                <a:lnTo>
                  <a:pt x="0" y="0"/>
                </a:lnTo>
                <a:lnTo>
                  <a:pt x="5245100" y="5080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3215116" y="860554"/>
            <a:ext cx="568102" cy="400110"/>
          </a:xfrm>
          <a:prstGeom prst="rect">
            <a:avLst/>
          </a:prstGeom>
          <a:noFill/>
        </p:spPr>
        <p:txBody>
          <a:bodyPr wrap="square" rtlCol="0">
            <a:spAutoFit/>
          </a:bodyPr>
          <a:lstStyle/>
          <a:p>
            <a:r>
              <a:rPr lang="en-US" sz="2000" b="1" dirty="0" smtClean="0"/>
              <a:t>I</a:t>
            </a:r>
            <a:r>
              <a:rPr lang="en-US" sz="2000" baseline="-25000" dirty="0" smtClean="0"/>
              <a:t>1w</a:t>
            </a:r>
            <a:endParaRPr lang="en-US" sz="2000" dirty="0" smtClean="0"/>
          </a:p>
        </p:txBody>
      </p:sp>
      <p:sp>
        <p:nvSpPr>
          <p:cNvPr id="7" name="Freeform 6"/>
          <p:cNvSpPr/>
          <p:nvPr/>
        </p:nvSpPr>
        <p:spPr>
          <a:xfrm>
            <a:off x="3256268" y="1260664"/>
            <a:ext cx="419100" cy="0"/>
          </a:xfrm>
          <a:custGeom>
            <a:avLst/>
            <a:gdLst>
              <a:gd name="connsiteX0" fmla="*/ 0 w 419100"/>
              <a:gd name="connsiteY0" fmla="*/ 0 h 0"/>
              <a:gd name="connsiteX1" fmla="*/ 419100 w 419100"/>
              <a:gd name="connsiteY1" fmla="*/ 0 h 0"/>
            </a:gdLst>
            <a:ahLst/>
            <a:cxnLst>
              <a:cxn ang="0">
                <a:pos x="connsiteX0" y="connsiteY0"/>
              </a:cxn>
              <a:cxn ang="0">
                <a:pos x="connsiteX1" y="connsiteY1"/>
              </a:cxn>
            </a:cxnLst>
            <a:rect l="l" t="t" r="r" b="b"/>
            <a:pathLst>
              <a:path w="419100">
                <a:moveTo>
                  <a:pt x="0" y="0"/>
                </a:moveTo>
                <a:lnTo>
                  <a:pt x="419100"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3" name="Object 72"/>
          <p:cNvGraphicFramePr>
            <a:graphicFrameLocks noChangeAspect="1"/>
          </p:cNvGraphicFramePr>
          <p:nvPr>
            <p:extLst>
              <p:ext uri="{D42A27DB-BD31-4B8C-83A1-F6EECF244321}">
                <p14:modId xmlns:p14="http://schemas.microsoft.com/office/powerpoint/2010/main" val="3726763272"/>
              </p:ext>
            </p:extLst>
          </p:nvPr>
        </p:nvGraphicFramePr>
        <p:xfrm>
          <a:off x="6712113" y="1888426"/>
          <a:ext cx="1521758" cy="716053"/>
        </p:xfrm>
        <a:graphic>
          <a:graphicData uri="http://schemas.openxmlformats.org/presentationml/2006/ole">
            <mc:AlternateContent xmlns:mc="http://schemas.openxmlformats.org/markup-compatibility/2006">
              <mc:Choice xmlns:v="urn:schemas-microsoft-com:vml" Requires="v">
                <p:oleObj spid="_x0000_s103445" name="Equation" r:id="rId4" imgW="1079280" imgH="507960" progId="Equation.DSMT4">
                  <p:embed/>
                </p:oleObj>
              </mc:Choice>
              <mc:Fallback>
                <p:oleObj name="Equation" r:id="rId4" imgW="1079280" imgH="507960" progId="Equation.DSMT4">
                  <p:embed/>
                  <p:pic>
                    <p:nvPicPr>
                      <p:cNvPr id="73" name="Object 72"/>
                      <p:cNvPicPr/>
                      <p:nvPr/>
                    </p:nvPicPr>
                    <p:blipFill>
                      <a:blip r:embed="rId5"/>
                      <a:stretch>
                        <a:fillRect/>
                      </a:stretch>
                    </p:blipFill>
                    <p:spPr>
                      <a:xfrm>
                        <a:off x="6712113" y="1888426"/>
                        <a:ext cx="1521758" cy="716053"/>
                      </a:xfrm>
                      <a:prstGeom prst="rect">
                        <a:avLst/>
                      </a:prstGeom>
                    </p:spPr>
                  </p:pic>
                </p:oleObj>
              </mc:Fallback>
            </mc:AlternateContent>
          </a:graphicData>
        </a:graphic>
      </p:graphicFrame>
      <p:graphicFrame>
        <p:nvGraphicFramePr>
          <p:cNvPr id="74" name="Object 73"/>
          <p:cNvGraphicFramePr>
            <a:graphicFrameLocks noChangeAspect="1"/>
          </p:cNvGraphicFramePr>
          <p:nvPr>
            <p:extLst>
              <p:ext uri="{D42A27DB-BD31-4B8C-83A1-F6EECF244321}">
                <p14:modId xmlns:p14="http://schemas.microsoft.com/office/powerpoint/2010/main" val="3412659598"/>
              </p:ext>
            </p:extLst>
          </p:nvPr>
        </p:nvGraphicFramePr>
        <p:xfrm>
          <a:off x="4696916" y="596328"/>
          <a:ext cx="1160649" cy="619013"/>
        </p:xfrm>
        <a:graphic>
          <a:graphicData uri="http://schemas.openxmlformats.org/presentationml/2006/ole">
            <mc:AlternateContent xmlns:mc="http://schemas.openxmlformats.org/markup-compatibility/2006">
              <mc:Choice xmlns:v="urn:schemas-microsoft-com:vml" Requires="v">
                <p:oleObj spid="_x0000_s103446" name="Equation" r:id="rId6" imgW="952200" imgH="507960" progId="Equation.DSMT4">
                  <p:embed/>
                </p:oleObj>
              </mc:Choice>
              <mc:Fallback>
                <p:oleObj name="Equation" r:id="rId6" imgW="952200" imgH="507960" progId="Equation.DSMT4">
                  <p:embed/>
                  <p:pic>
                    <p:nvPicPr>
                      <p:cNvPr id="74" name="Object 73"/>
                      <p:cNvPicPr/>
                      <p:nvPr/>
                    </p:nvPicPr>
                    <p:blipFill>
                      <a:blip r:embed="rId7"/>
                      <a:stretch>
                        <a:fillRect/>
                      </a:stretch>
                    </p:blipFill>
                    <p:spPr>
                      <a:xfrm>
                        <a:off x="4696916" y="596328"/>
                        <a:ext cx="1160649" cy="619013"/>
                      </a:xfrm>
                      <a:prstGeom prst="rect">
                        <a:avLst/>
                      </a:prstGeom>
                    </p:spPr>
                  </p:pic>
                </p:oleObj>
              </mc:Fallback>
            </mc:AlternateContent>
          </a:graphicData>
        </a:graphic>
      </p:graphicFrame>
      <p:sp>
        <p:nvSpPr>
          <p:cNvPr id="40" name="TextBox 39"/>
          <p:cNvSpPr txBox="1"/>
          <p:nvPr/>
        </p:nvSpPr>
        <p:spPr>
          <a:xfrm>
            <a:off x="2842789" y="1299829"/>
            <a:ext cx="367743" cy="400110"/>
          </a:xfrm>
          <a:prstGeom prst="rect">
            <a:avLst/>
          </a:prstGeom>
          <a:noFill/>
        </p:spPr>
        <p:txBody>
          <a:bodyPr wrap="square" rtlCol="0">
            <a:spAutoFit/>
          </a:bodyPr>
          <a:lstStyle/>
          <a:p>
            <a:r>
              <a:rPr lang="en-US" sz="2000" b="1" dirty="0" err="1" smtClean="0"/>
              <a:t>I</a:t>
            </a:r>
            <a:r>
              <a:rPr lang="en-US" sz="2000" baseline="-25000" dirty="0" err="1" smtClean="0"/>
              <a:t>e</a:t>
            </a:r>
            <a:endParaRPr lang="en-US" sz="2000" dirty="0" smtClean="0"/>
          </a:p>
        </p:txBody>
      </p:sp>
      <p:sp>
        <p:nvSpPr>
          <p:cNvPr id="41" name="Freeform 40"/>
          <p:cNvSpPr/>
          <p:nvPr/>
        </p:nvSpPr>
        <p:spPr>
          <a:xfrm>
            <a:off x="3177898" y="1389604"/>
            <a:ext cx="0" cy="2286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415898" y="2164304"/>
            <a:ext cx="367743" cy="400110"/>
          </a:xfrm>
          <a:prstGeom prst="rect">
            <a:avLst/>
          </a:prstGeom>
          <a:noFill/>
        </p:spPr>
        <p:txBody>
          <a:bodyPr wrap="square" rtlCol="0">
            <a:spAutoFit/>
          </a:bodyPr>
          <a:lstStyle/>
          <a:p>
            <a:r>
              <a:rPr lang="en-US" sz="2000" b="1" dirty="0" err="1" smtClean="0"/>
              <a:t>I</a:t>
            </a:r>
            <a:r>
              <a:rPr lang="en-US" sz="2000" baseline="-25000" dirty="0" err="1"/>
              <a:t>c</a:t>
            </a:r>
            <a:endParaRPr lang="en-US" sz="2000" dirty="0" smtClean="0"/>
          </a:p>
        </p:txBody>
      </p:sp>
      <p:sp>
        <p:nvSpPr>
          <p:cNvPr id="45" name="Freeform 44"/>
          <p:cNvSpPr/>
          <p:nvPr/>
        </p:nvSpPr>
        <p:spPr>
          <a:xfrm>
            <a:off x="2720698" y="2240504"/>
            <a:ext cx="0" cy="2286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635098" y="2240504"/>
            <a:ext cx="0" cy="2286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254098" y="2145194"/>
            <a:ext cx="458164" cy="400110"/>
          </a:xfrm>
          <a:prstGeom prst="rect">
            <a:avLst/>
          </a:prstGeom>
          <a:noFill/>
        </p:spPr>
        <p:txBody>
          <a:bodyPr wrap="square" rtlCol="0">
            <a:spAutoFit/>
          </a:bodyPr>
          <a:lstStyle/>
          <a:p>
            <a:r>
              <a:rPr lang="en-US" sz="2000" b="1" dirty="0" err="1" smtClean="0"/>
              <a:t>I</a:t>
            </a:r>
            <a:r>
              <a:rPr lang="en-US" sz="2000" baseline="-25000" dirty="0" err="1" smtClean="0"/>
              <a:t>m</a:t>
            </a:r>
            <a:endParaRPr lang="en-US" sz="2000" dirty="0" smtClean="0"/>
          </a:p>
        </p:txBody>
      </p:sp>
      <p:sp>
        <p:nvSpPr>
          <p:cNvPr id="5" name="Freeform 4"/>
          <p:cNvSpPr/>
          <p:nvPr/>
        </p:nvSpPr>
        <p:spPr>
          <a:xfrm>
            <a:off x="1282700" y="1358900"/>
            <a:ext cx="1968500" cy="0"/>
          </a:xfrm>
          <a:custGeom>
            <a:avLst/>
            <a:gdLst>
              <a:gd name="connsiteX0" fmla="*/ 1968500 w 1968500"/>
              <a:gd name="connsiteY0" fmla="*/ 0 h 0"/>
              <a:gd name="connsiteX1" fmla="*/ 0 w 1968500"/>
              <a:gd name="connsiteY1" fmla="*/ 0 h 0"/>
            </a:gdLst>
            <a:ahLst/>
            <a:cxnLst>
              <a:cxn ang="0">
                <a:pos x="connsiteX0" y="connsiteY0"/>
              </a:cxn>
              <a:cxn ang="0">
                <a:pos x="connsiteX1" y="connsiteY1"/>
              </a:cxn>
            </a:cxnLst>
            <a:rect l="l" t="t" r="r" b="b"/>
            <a:pathLst>
              <a:path w="1968500">
                <a:moveTo>
                  <a:pt x="1968500" y="0"/>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541348" y="5232721"/>
            <a:ext cx="382214" cy="1284790"/>
          </a:xfrm>
          <a:custGeom>
            <a:avLst/>
            <a:gdLst>
              <a:gd name="connsiteX0" fmla="*/ 335916 w 382214"/>
              <a:gd name="connsiteY0" fmla="*/ 1284790 h 1284790"/>
              <a:gd name="connsiteX1" fmla="*/ 250 w 382214"/>
              <a:gd name="connsiteY1" fmla="*/ 578735 h 1284790"/>
              <a:gd name="connsiteX2" fmla="*/ 382214 w 382214"/>
              <a:gd name="connsiteY2" fmla="*/ 0 h 1284790"/>
            </a:gdLst>
            <a:ahLst/>
            <a:cxnLst>
              <a:cxn ang="0">
                <a:pos x="connsiteX0" y="connsiteY0"/>
              </a:cxn>
              <a:cxn ang="0">
                <a:pos x="connsiteX1" y="connsiteY1"/>
              </a:cxn>
              <a:cxn ang="0">
                <a:pos x="connsiteX2" y="connsiteY2"/>
              </a:cxn>
            </a:cxnLst>
            <a:rect l="l" t="t" r="r" b="b"/>
            <a:pathLst>
              <a:path w="382214" h="1284790">
                <a:moveTo>
                  <a:pt x="335916" y="1284790"/>
                </a:moveTo>
                <a:cubicBezTo>
                  <a:pt x="164225" y="1038828"/>
                  <a:pt x="-7466" y="792867"/>
                  <a:pt x="250" y="578735"/>
                </a:cubicBezTo>
                <a:cubicBezTo>
                  <a:pt x="7966" y="364603"/>
                  <a:pt x="195090" y="182301"/>
                  <a:pt x="382214"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2714427" y="4621956"/>
            <a:ext cx="983848" cy="1215342"/>
          </a:xfrm>
          <a:custGeom>
            <a:avLst/>
            <a:gdLst>
              <a:gd name="connsiteX0" fmla="*/ 532436 w 983848"/>
              <a:gd name="connsiteY0" fmla="*/ 0 h 1215342"/>
              <a:gd name="connsiteX1" fmla="*/ 532436 w 983848"/>
              <a:gd name="connsiteY1" fmla="*/ 370390 h 1215342"/>
              <a:gd name="connsiteX2" fmla="*/ 104172 w 983848"/>
              <a:gd name="connsiteY2" fmla="*/ 370390 h 1215342"/>
              <a:gd name="connsiteX3" fmla="*/ 104172 w 983848"/>
              <a:gd name="connsiteY3" fmla="*/ 682906 h 1215342"/>
              <a:gd name="connsiteX4" fmla="*/ 0 w 983848"/>
              <a:gd name="connsiteY4" fmla="*/ 717630 h 1215342"/>
              <a:gd name="connsiteX5" fmla="*/ 219919 w 983848"/>
              <a:gd name="connsiteY5" fmla="*/ 798653 h 1215342"/>
              <a:gd name="connsiteX6" fmla="*/ 115747 w 983848"/>
              <a:gd name="connsiteY6" fmla="*/ 856527 h 1215342"/>
              <a:gd name="connsiteX7" fmla="*/ 115747 w 983848"/>
              <a:gd name="connsiteY7" fmla="*/ 1215342 h 1215342"/>
              <a:gd name="connsiteX8" fmla="*/ 983848 w 983848"/>
              <a:gd name="connsiteY8" fmla="*/ 1215342 h 1215342"/>
              <a:gd name="connsiteX9" fmla="*/ 983848 w 983848"/>
              <a:gd name="connsiteY9" fmla="*/ 844952 h 121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848" h="1215342">
                <a:moveTo>
                  <a:pt x="532436" y="0"/>
                </a:moveTo>
                <a:lnTo>
                  <a:pt x="532436" y="370390"/>
                </a:lnTo>
                <a:lnTo>
                  <a:pt x="104172" y="370390"/>
                </a:lnTo>
                <a:lnTo>
                  <a:pt x="104172" y="682906"/>
                </a:lnTo>
                <a:lnTo>
                  <a:pt x="0" y="717630"/>
                </a:lnTo>
                <a:lnTo>
                  <a:pt x="219919" y="798653"/>
                </a:lnTo>
                <a:lnTo>
                  <a:pt x="115747" y="856527"/>
                </a:lnTo>
                <a:lnTo>
                  <a:pt x="115747" y="1215342"/>
                </a:lnTo>
                <a:lnTo>
                  <a:pt x="983848" y="1215342"/>
                </a:lnTo>
                <a:lnTo>
                  <a:pt x="983848" y="844952"/>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3498612" y="5099990"/>
            <a:ext cx="381000" cy="538609"/>
          </a:xfrm>
          <a:prstGeom prst="rect">
            <a:avLst/>
          </a:prstGeom>
          <a:noFill/>
        </p:spPr>
        <p:txBody>
          <a:bodyPr wrap="square" rtlCol="0">
            <a:spAutoFit/>
          </a:bodyPr>
          <a:lstStyle/>
          <a:p>
            <a:r>
              <a:rPr lang="en-US" sz="2900" dirty="0" smtClean="0"/>
              <a:t>3</a:t>
            </a:r>
          </a:p>
        </p:txBody>
      </p:sp>
      <p:sp>
        <p:nvSpPr>
          <p:cNvPr id="76" name="Freeform 75"/>
          <p:cNvSpPr/>
          <p:nvPr/>
        </p:nvSpPr>
        <p:spPr>
          <a:xfrm>
            <a:off x="3193812" y="4966853"/>
            <a:ext cx="516038" cy="290746"/>
          </a:xfrm>
          <a:custGeom>
            <a:avLst/>
            <a:gdLst>
              <a:gd name="connsiteX0" fmla="*/ 451413 w 451413"/>
              <a:gd name="connsiteY0" fmla="*/ 289367 h 289367"/>
              <a:gd name="connsiteX1" fmla="*/ 451413 w 451413"/>
              <a:gd name="connsiteY1" fmla="*/ 11575 h 289367"/>
              <a:gd name="connsiteX2" fmla="*/ 0 w 451413"/>
              <a:gd name="connsiteY2" fmla="*/ 0 h 289367"/>
            </a:gdLst>
            <a:ahLst/>
            <a:cxnLst>
              <a:cxn ang="0">
                <a:pos x="connsiteX0" y="connsiteY0"/>
              </a:cxn>
              <a:cxn ang="0">
                <a:pos x="connsiteX1" y="connsiteY1"/>
              </a:cxn>
              <a:cxn ang="0">
                <a:pos x="connsiteX2" y="connsiteY2"/>
              </a:cxn>
            </a:cxnLst>
            <a:rect l="l" t="t" r="r" b="b"/>
            <a:pathLst>
              <a:path w="451413" h="289367">
                <a:moveTo>
                  <a:pt x="451413" y="289367"/>
                </a:moveTo>
                <a:lnTo>
                  <a:pt x="451413" y="11575"/>
                </a:ln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flipH="1">
            <a:off x="3235868" y="5837298"/>
            <a:ext cx="45719" cy="853371"/>
          </a:xfrm>
          <a:custGeom>
            <a:avLst/>
            <a:gdLst>
              <a:gd name="connsiteX0" fmla="*/ 0 w 0"/>
              <a:gd name="connsiteY0" fmla="*/ 0 h 925974"/>
              <a:gd name="connsiteX1" fmla="*/ 0 w 0"/>
              <a:gd name="connsiteY1" fmla="*/ 925974 h 925974"/>
            </a:gdLst>
            <a:ahLst/>
            <a:cxnLst>
              <a:cxn ang="0">
                <a:pos x="connsiteX0" y="connsiteY0"/>
              </a:cxn>
              <a:cxn ang="0">
                <a:pos x="connsiteX1" y="connsiteY1"/>
              </a:cxn>
            </a:cxnLst>
            <a:rect l="l" t="t" r="r" b="b"/>
            <a:pathLst>
              <a:path h="925974">
                <a:moveTo>
                  <a:pt x="0" y="0"/>
                </a:moveTo>
                <a:lnTo>
                  <a:pt x="0" y="925974"/>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flipH="1">
            <a:off x="3852631" y="4495799"/>
            <a:ext cx="787655" cy="31251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rot="5400000">
            <a:off x="4569395" y="4416995"/>
            <a:ext cx="381000" cy="538609"/>
          </a:xfrm>
          <a:prstGeom prst="rect">
            <a:avLst/>
          </a:prstGeom>
          <a:noFill/>
        </p:spPr>
        <p:txBody>
          <a:bodyPr wrap="square" rtlCol="0">
            <a:spAutoFit/>
          </a:bodyPr>
          <a:lstStyle/>
          <a:p>
            <a:r>
              <a:rPr lang="en-US" sz="2900" dirty="0" smtClean="0"/>
              <a:t>3</a:t>
            </a:r>
          </a:p>
        </p:txBody>
      </p:sp>
      <p:sp>
        <p:nvSpPr>
          <p:cNvPr id="80" name="TextBox 79"/>
          <p:cNvSpPr txBox="1"/>
          <p:nvPr/>
        </p:nvSpPr>
        <p:spPr>
          <a:xfrm>
            <a:off x="6315823" y="5751653"/>
            <a:ext cx="381000" cy="538609"/>
          </a:xfrm>
          <a:prstGeom prst="rect">
            <a:avLst/>
          </a:prstGeom>
          <a:noFill/>
        </p:spPr>
        <p:txBody>
          <a:bodyPr wrap="square" rtlCol="0">
            <a:spAutoFit/>
          </a:bodyPr>
          <a:lstStyle/>
          <a:p>
            <a:r>
              <a:rPr lang="en-US" sz="2900" dirty="0" smtClean="0"/>
              <a:t>3</a:t>
            </a:r>
          </a:p>
        </p:txBody>
      </p:sp>
      <p:sp>
        <p:nvSpPr>
          <p:cNvPr id="81" name="Freeform 80"/>
          <p:cNvSpPr/>
          <p:nvPr/>
        </p:nvSpPr>
        <p:spPr>
          <a:xfrm>
            <a:off x="6358264" y="4617334"/>
            <a:ext cx="277792" cy="1261641"/>
          </a:xfrm>
          <a:custGeom>
            <a:avLst/>
            <a:gdLst>
              <a:gd name="connsiteX0" fmla="*/ 127321 w 277792"/>
              <a:gd name="connsiteY0" fmla="*/ 0 h 1261641"/>
              <a:gd name="connsiteX1" fmla="*/ 138896 w 277792"/>
              <a:gd name="connsiteY1" fmla="*/ 486137 h 1261641"/>
              <a:gd name="connsiteX2" fmla="*/ 0 w 277792"/>
              <a:gd name="connsiteY2" fmla="*/ 555585 h 1261641"/>
              <a:gd name="connsiteX3" fmla="*/ 277792 w 277792"/>
              <a:gd name="connsiteY3" fmla="*/ 636608 h 1261641"/>
              <a:gd name="connsiteX4" fmla="*/ 173620 w 277792"/>
              <a:gd name="connsiteY4" fmla="*/ 729205 h 1261641"/>
              <a:gd name="connsiteX5" fmla="*/ 162045 w 277792"/>
              <a:gd name="connsiteY5" fmla="*/ 1261641 h 12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 h="1261641">
                <a:moveTo>
                  <a:pt x="127321" y="0"/>
                </a:moveTo>
                <a:lnTo>
                  <a:pt x="138896" y="486137"/>
                </a:lnTo>
                <a:lnTo>
                  <a:pt x="0" y="555585"/>
                </a:lnTo>
                <a:lnTo>
                  <a:pt x="277792" y="636608"/>
                </a:lnTo>
                <a:lnTo>
                  <a:pt x="173620" y="729205"/>
                </a:lnTo>
                <a:lnTo>
                  <a:pt x="162045" y="1261641"/>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6520309" y="6168342"/>
            <a:ext cx="11575" cy="613458"/>
          </a:xfrm>
          <a:custGeom>
            <a:avLst/>
            <a:gdLst>
              <a:gd name="connsiteX0" fmla="*/ 0 w 11575"/>
              <a:gd name="connsiteY0" fmla="*/ 0 h 613458"/>
              <a:gd name="connsiteX1" fmla="*/ 11575 w 11575"/>
              <a:gd name="connsiteY1" fmla="*/ 613458 h 613458"/>
            </a:gdLst>
            <a:ahLst/>
            <a:cxnLst>
              <a:cxn ang="0">
                <a:pos x="connsiteX0" y="connsiteY0"/>
              </a:cxn>
              <a:cxn ang="0">
                <a:pos x="connsiteX1" y="connsiteY1"/>
              </a:cxn>
            </a:cxnLst>
            <a:rect l="l" t="t" r="r" b="b"/>
            <a:pathLst>
              <a:path w="11575" h="613458">
                <a:moveTo>
                  <a:pt x="0" y="0"/>
                </a:moveTo>
                <a:lnTo>
                  <a:pt x="11575" y="61345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281413" y="4605759"/>
            <a:ext cx="11575" cy="2118167"/>
          </a:xfrm>
          <a:custGeom>
            <a:avLst/>
            <a:gdLst>
              <a:gd name="connsiteX0" fmla="*/ 0 w 11575"/>
              <a:gd name="connsiteY0" fmla="*/ 0 h 2118167"/>
              <a:gd name="connsiteX1" fmla="*/ 11575 w 11575"/>
              <a:gd name="connsiteY1" fmla="*/ 2118167 h 2118167"/>
            </a:gdLst>
            <a:ahLst/>
            <a:cxnLst>
              <a:cxn ang="0">
                <a:pos x="connsiteX0" y="connsiteY0"/>
              </a:cxn>
              <a:cxn ang="0">
                <a:pos x="connsiteX1" y="connsiteY1"/>
              </a:cxn>
            </a:cxnLst>
            <a:rect l="l" t="t" r="r" b="b"/>
            <a:pathLst>
              <a:path w="11575" h="2118167">
                <a:moveTo>
                  <a:pt x="0" y="0"/>
                </a:moveTo>
                <a:cubicBezTo>
                  <a:pt x="3858" y="706056"/>
                  <a:pt x="7717" y="1412111"/>
                  <a:pt x="11575" y="2118167"/>
                </a:cubicBez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052813" y="5543309"/>
            <a:ext cx="533400" cy="477648"/>
          </a:xfrm>
          <a:prstGeom prst="ellipse">
            <a:avLst/>
          </a:prstGeom>
          <a:solidFill>
            <a:schemeClr val="bg1"/>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381000" y="5523054"/>
            <a:ext cx="443213" cy="307777"/>
          </a:xfrm>
          <a:prstGeom prst="rect">
            <a:avLst/>
          </a:prstGeom>
          <a:solidFill>
            <a:schemeClr val="bg1"/>
          </a:solidFill>
        </p:spPr>
        <p:txBody>
          <a:bodyPr wrap="square" rtlCol="0">
            <a:spAutoFit/>
          </a:bodyPr>
          <a:lstStyle/>
          <a:p>
            <a:r>
              <a:rPr lang="en-US" sz="1400" b="1" dirty="0" smtClean="0"/>
              <a:t>V</a:t>
            </a:r>
            <a:r>
              <a:rPr lang="en-US" sz="1400" baseline="-25000" dirty="0" smtClean="0"/>
              <a:t>1</a:t>
            </a:r>
            <a:endParaRPr lang="en-US" sz="1400" dirty="0" smtClean="0"/>
          </a:p>
        </p:txBody>
      </p:sp>
      <p:sp>
        <p:nvSpPr>
          <p:cNvPr id="86" name="TextBox 85"/>
          <p:cNvSpPr txBox="1"/>
          <p:nvPr/>
        </p:nvSpPr>
        <p:spPr>
          <a:xfrm>
            <a:off x="2338732" y="5179606"/>
            <a:ext cx="596579" cy="307777"/>
          </a:xfrm>
          <a:prstGeom prst="rect">
            <a:avLst/>
          </a:prstGeom>
          <a:noFill/>
        </p:spPr>
        <p:txBody>
          <a:bodyPr wrap="square" rtlCol="0">
            <a:spAutoFit/>
          </a:bodyPr>
          <a:lstStyle/>
          <a:p>
            <a:r>
              <a:rPr lang="en-US" sz="1400" b="1" dirty="0" err="1" smtClean="0"/>
              <a:t>R</a:t>
            </a:r>
            <a:r>
              <a:rPr lang="en-US" sz="1400" b="1" baseline="-25000" dirty="0" err="1" smtClean="0"/>
              <a:t>c</a:t>
            </a:r>
            <a:endParaRPr lang="en-US" sz="1400" b="1" dirty="0" smtClean="0"/>
          </a:p>
        </p:txBody>
      </p:sp>
      <p:sp>
        <p:nvSpPr>
          <p:cNvPr id="87" name="TextBox 86"/>
          <p:cNvSpPr txBox="1"/>
          <p:nvPr/>
        </p:nvSpPr>
        <p:spPr>
          <a:xfrm>
            <a:off x="3163911" y="5179606"/>
            <a:ext cx="590108" cy="307777"/>
          </a:xfrm>
          <a:prstGeom prst="rect">
            <a:avLst/>
          </a:prstGeom>
          <a:noFill/>
        </p:spPr>
        <p:txBody>
          <a:bodyPr wrap="square" rtlCol="0">
            <a:spAutoFit/>
          </a:bodyPr>
          <a:lstStyle/>
          <a:p>
            <a:r>
              <a:rPr lang="en-US" sz="1400" b="1" dirty="0" err="1" smtClean="0"/>
              <a:t>jX</a:t>
            </a:r>
            <a:r>
              <a:rPr lang="en-US" sz="1400" b="1" baseline="-25000" dirty="0" err="1" smtClean="0"/>
              <a:t>m</a:t>
            </a:r>
            <a:endParaRPr lang="en-US" sz="1400" b="1" dirty="0" smtClean="0"/>
          </a:p>
        </p:txBody>
      </p:sp>
      <p:sp>
        <p:nvSpPr>
          <p:cNvPr id="88" name="Freeform 87"/>
          <p:cNvSpPr/>
          <p:nvPr/>
        </p:nvSpPr>
        <p:spPr>
          <a:xfrm>
            <a:off x="1131907" y="4318321"/>
            <a:ext cx="381964" cy="544010"/>
          </a:xfrm>
          <a:custGeom>
            <a:avLst/>
            <a:gdLst>
              <a:gd name="connsiteX0" fmla="*/ 0 w 381964"/>
              <a:gd name="connsiteY0" fmla="*/ 544010 h 544010"/>
              <a:gd name="connsiteX1" fmla="*/ 0 w 381964"/>
              <a:gd name="connsiteY1" fmla="*/ 0 h 544010"/>
              <a:gd name="connsiteX2" fmla="*/ 381964 w 381964"/>
              <a:gd name="connsiteY2" fmla="*/ 0 h 544010"/>
            </a:gdLst>
            <a:ahLst/>
            <a:cxnLst>
              <a:cxn ang="0">
                <a:pos x="connsiteX0" y="connsiteY0"/>
              </a:cxn>
              <a:cxn ang="0">
                <a:pos x="connsiteX1" y="connsiteY1"/>
              </a:cxn>
              <a:cxn ang="0">
                <a:pos x="connsiteX2" y="connsiteY2"/>
              </a:cxn>
            </a:cxnLst>
            <a:rect l="l" t="t" r="r" b="b"/>
            <a:pathLst>
              <a:path w="381964" h="544010">
                <a:moveTo>
                  <a:pt x="0" y="544010"/>
                </a:moveTo>
                <a:lnTo>
                  <a:pt x="0" y="0"/>
                </a:lnTo>
                <a:lnTo>
                  <a:pt x="381964"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837470" y="4075253"/>
            <a:ext cx="367743" cy="400110"/>
          </a:xfrm>
          <a:prstGeom prst="rect">
            <a:avLst/>
          </a:prstGeom>
          <a:noFill/>
        </p:spPr>
        <p:txBody>
          <a:bodyPr wrap="square" rtlCol="0">
            <a:spAutoFit/>
          </a:bodyPr>
          <a:lstStyle/>
          <a:p>
            <a:r>
              <a:rPr lang="en-US" sz="2000" b="1" dirty="0" smtClean="0"/>
              <a:t>I</a:t>
            </a:r>
            <a:r>
              <a:rPr lang="en-US" sz="2000" baseline="-25000" dirty="0" smtClean="0"/>
              <a:t>1</a:t>
            </a:r>
            <a:endParaRPr lang="en-US" sz="2000" dirty="0" smtClean="0"/>
          </a:p>
        </p:txBody>
      </p:sp>
      <p:sp>
        <p:nvSpPr>
          <p:cNvPr id="90" name="Freeform 89"/>
          <p:cNvSpPr/>
          <p:nvPr/>
        </p:nvSpPr>
        <p:spPr>
          <a:xfrm>
            <a:off x="5503279" y="4607688"/>
            <a:ext cx="972273" cy="11575"/>
          </a:xfrm>
          <a:custGeom>
            <a:avLst/>
            <a:gdLst>
              <a:gd name="connsiteX0" fmla="*/ 972273 w 972273"/>
              <a:gd name="connsiteY0" fmla="*/ 11575 h 11575"/>
              <a:gd name="connsiteX1" fmla="*/ 0 w 972273"/>
              <a:gd name="connsiteY1" fmla="*/ 0 h 11575"/>
            </a:gdLst>
            <a:ahLst/>
            <a:cxnLst>
              <a:cxn ang="0">
                <a:pos x="connsiteX0" y="connsiteY0"/>
              </a:cxn>
              <a:cxn ang="0">
                <a:pos x="connsiteX1" y="connsiteY1"/>
              </a:cxn>
            </a:cxnLst>
            <a:rect l="l" t="t" r="r" b="b"/>
            <a:pathLst>
              <a:path w="972273" h="11575">
                <a:moveTo>
                  <a:pt x="972273" y="11575"/>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6058864" y="4376195"/>
            <a:ext cx="636607" cy="428263"/>
          </a:xfrm>
          <a:custGeom>
            <a:avLst/>
            <a:gdLst>
              <a:gd name="connsiteX0" fmla="*/ 0 w 636607"/>
              <a:gd name="connsiteY0" fmla="*/ 0 h 428263"/>
              <a:gd name="connsiteX1" fmla="*/ 636607 w 636607"/>
              <a:gd name="connsiteY1" fmla="*/ 11574 h 428263"/>
              <a:gd name="connsiteX2" fmla="*/ 636607 w 636607"/>
              <a:gd name="connsiteY2" fmla="*/ 428263 h 428263"/>
            </a:gdLst>
            <a:ahLst/>
            <a:cxnLst>
              <a:cxn ang="0">
                <a:pos x="connsiteX0" y="connsiteY0"/>
              </a:cxn>
              <a:cxn ang="0">
                <a:pos x="connsiteX1" y="connsiteY1"/>
              </a:cxn>
              <a:cxn ang="0">
                <a:pos x="connsiteX2" y="connsiteY2"/>
              </a:cxn>
            </a:cxnLst>
            <a:rect l="l" t="t" r="r" b="b"/>
            <a:pathLst>
              <a:path w="636607" h="428263">
                <a:moveTo>
                  <a:pt x="0" y="0"/>
                </a:moveTo>
                <a:lnTo>
                  <a:pt x="636607" y="11574"/>
                </a:lnTo>
                <a:lnTo>
                  <a:pt x="636607" y="428263"/>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6636056" y="3960169"/>
            <a:ext cx="539378" cy="400110"/>
          </a:xfrm>
          <a:prstGeom prst="rect">
            <a:avLst/>
          </a:prstGeom>
          <a:noFill/>
        </p:spPr>
        <p:txBody>
          <a:bodyPr wrap="square" rtlCol="0">
            <a:spAutoFit/>
          </a:bodyPr>
          <a:lstStyle/>
          <a:p>
            <a:r>
              <a:rPr lang="en-US" sz="2000" b="1" dirty="0" smtClean="0"/>
              <a:t>I’</a:t>
            </a:r>
            <a:r>
              <a:rPr lang="en-US" sz="2000" baseline="-25000" dirty="0" smtClean="0"/>
              <a:t>2</a:t>
            </a:r>
            <a:endParaRPr lang="en-US" sz="2000" dirty="0" smtClean="0"/>
          </a:p>
        </p:txBody>
      </p:sp>
      <p:sp>
        <p:nvSpPr>
          <p:cNvPr id="94" name="Freeform 93"/>
          <p:cNvSpPr/>
          <p:nvPr/>
        </p:nvSpPr>
        <p:spPr>
          <a:xfrm>
            <a:off x="5843578" y="4820374"/>
            <a:ext cx="390836" cy="1693279"/>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5701013" y="5523053"/>
            <a:ext cx="497712" cy="307777"/>
          </a:xfrm>
          <a:prstGeom prst="rect">
            <a:avLst/>
          </a:prstGeom>
          <a:solidFill>
            <a:schemeClr val="bg1"/>
          </a:solidFill>
        </p:spPr>
        <p:txBody>
          <a:bodyPr wrap="square" rtlCol="0">
            <a:spAutoFit/>
          </a:bodyPr>
          <a:lstStyle/>
          <a:p>
            <a:r>
              <a:rPr lang="en-US" sz="1400" b="1" dirty="0" smtClean="0"/>
              <a:t>V’</a:t>
            </a:r>
            <a:r>
              <a:rPr lang="en-US" sz="1400" baseline="-25000" dirty="0" smtClean="0"/>
              <a:t>2</a:t>
            </a:r>
            <a:endParaRPr lang="en-US" sz="1400" dirty="0" smtClean="0"/>
          </a:p>
        </p:txBody>
      </p:sp>
      <p:sp>
        <p:nvSpPr>
          <p:cNvPr id="97" name="Freeform 96"/>
          <p:cNvSpPr/>
          <p:nvPr/>
        </p:nvSpPr>
        <p:spPr>
          <a:xfrm>
            <a:off x="1294113" y="6690669"/>
            <a:ext cx="5245100" cy="50800"/>
          </a:xfrm>
          <a:custGeom>
            <a:avLst/>
            <a:gdLst>
              <a:gd name="connsiteX0" fmla="*/ 0 w 5245100"/>
              <a:gd name="connsiteY0" fmla="*/ 0 h 50800"/>
              <a:gd name="connsiteX1" fmla="*/ 0 w 5245100"/>
              <a:gd name="connsiteY1" fmla="*/ 0 h 50800"/>
              <a:gd name="connsiteX2" fmla="*/ 5245100 w 5245100"/>
              <a:gd name="connsiteY2" fmla="*/ 50800 h 50800"/>
            </a:gdLst>
            <a:ahLst/>
            <a:cxnLst>
              <a:cxn ang="0">
                <a:pos x="connsiteX0" y="connsiteY0"/>
              </a:cxn>
              <a:cxn ang="0">
                <a:pos x="connsiteX1" y="connsiteY1"/>
              </a:cxn>
              <a:cxn ang="0">
                <a:pos x="connsiteX2" y="connsiteY2"/>
              </a:cxn>
            </a:cxnLst>
            <a:rect l="l" t="t" r="r" b="b"/>
            <a:pathLst>
              <a:path w="5245100" h="50800">
                <a:moveTo>
                  <a:pt x="0" y="0"/>
                </a:moveTo>
                <a:lnTo>
                  <a:pt x="0" y="0"/>
                </a:lnTo>
                <a:lnTo>
                  <a:pt x="5245100" y="5080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201129" y="4137154"/>
            <a:ext cx="568102" cy="400110"/>
          </a:xfrm>
          <a:prstGeom prst="rect">
            <a:avLst/>
          </a:prstGeom>
          <a:noFill/>
        </p:spPr>
        <p:txBody>
          <a:bodyPr wrap="square" rtlCol="0">
            <a:spAutoFit/>
          </a:bodyPr>
          <a:lstStyle/>
          <a:p>
            <a:r>
              <a:rPr lang="en-US" sz="2000" b="1" dirty="0" smtClean="0"/>
              <a:t>I</a:t>
            </a:r>
            <a:r>
              <a:rPr lang="en-US" sz="2000" baseline="-25000" dirty="0" smtClean="0"/>
              <a:t>1w</a:t>
            </a:r>
            <a:endParaRPr lang="en-US" sz="2000" dirty="0" smtClean="0"/>
          </a:p>
        </p:txBody>
      </p:sp>
      <p:sp>
        <p:nvSpPr>
          <p:cNvPr id="99" name="Freeform 98"/>
          <p:cNvSpPr/>
          <p:nvPr/>
        </p:nvSpPr>
        <p:spPr>
          <a:xfrm>
            <a:off x="3242281" y="4537264"/>
            <a:ext cx="419100" cy="0"/>
          </a:xfrm>
          <a:custGeom>
            <a:avLst/>
            <a:gdLst>
              <a:gd name="connsiteX0" fmla="*/ 0 w 419100"/>
              <a:gd name="connsiteY0" fmla="*/ 0 h 0"/>
              <a:gd name="connsiteX1" fmla="*/ 419100 w 419100"/>
              <a:gd name="connsiteY1" fmla="*/ 0 h 0"/>
            </a:gdLst>
            <a:ahLst/>
            <a:cxnLst>
              <a:cxn ang="0">
                <a:pos x="connsiteX0" y="connsiteY0"/>
              </a:cxn>
              <a:cxn ang="0">
                <a:pos x="connsiteX1" y="connsiteY1"/>
              </a:cxn>
            </a:cxnLst>
            <a:rect l="l" t="t" r="r" b="b"/>
            <a:pathLst>
              <a:path w="419100">
                <a:moveTo>
                  <a:pt x="0" y="0"/>
                </a:moveTo>
                <a:lnTo>
                  <a:pt x="419100"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0" name="Object 99"/>
          <p:cNvGraphicFramePr>
            <a:graphicFrameLocks noChangeAspect="1"/>
          </p:cNvGraphicFramePr>
          <p:nvPr>
            <p:extLst>
              <p:ext uri="{D42A27DB-BD31-4B8C-83A1-F6EECF244321}">
                <p14:modId xmlns:p14="http://schemas.microsoft.com/office/powerpoint/2010/main" val="2895258328"/>
              </p:ext>
            </p:extLst>
          </p:nvPr>
        </p:nvGraphicFramePr>
        <p:xfrm>
          <a:off x="6698126" y="5165026"/>
          <a:ext cx="1521758" cy="716053"/>
        </p:xfrm>
        <a:graphic>
          <a:graphicData uri="http://schemas.openxmlformats.org/presentationml/2006/ole">
            <mc:AlternateContent xmlns:mc="http://schemas.openxmlformats.org/markup-compatibility/2006">
              <mc:Choice xmlns:v="urn:schemas-microsoft-com:vml" Requires="v">
                <p:oleObj spid="_x0000_s103447" name="Equation" r:id="rId8" imgW="1079280" imgH="507960" progId="Equation.DSMT4">
                  <p:embed/>
                </p:oleObj>
              </mc:Choice>
              <mc:Fallback>
                <p:oleObj name="Equation" r:id="rId8" imgW="1079280" imgH="507960" progId="Equation.DSMT4">
                  <p:embed/>
                  <p:pic>
                    <p:nvPicPr>
                      <p:cNvPr id="73" name="Object 72"/>
                      <p:cNvPicPr/>
                      <p:nvPr/>
                    </p:nvPicPr>
                    <p:blipFill>
                      <a:blip r:embed="rId5"/>
                      <a:stretch>
                        <a:fillRect/>
                      </a:stretch>
                    </p:blipFill>
                    <p:spPr>
                      <a:xfrm>
                        <a:off x="6698126" y="5165026"/>
                        <a:ext cx="1521758" cy="716053"/>
                      </a:xfrm>
                      <a:prstGeom prst="rect">
                        <a:avLst/>
                      </a:prstGeom>
                    </p:spPr>
                  </p:pic>
                </p:oleObj>
              </mc:Fallback>
            </mc:AlternateContent>
          </a:graphicData>
        </a:graphic>
      </p:graphicFrame>
      <p:graphicFrame>
        <p:nvGraphicFramePr>
          <p:cNvPr id="101" name="Object 100"/>
          <p:cNvGraphicFramePr>
            <a:graphicFrameLocks noChangeAspect="1"/>
          </p:cNvGraphicFramePr>
          <p:nvPr>
            <p:extLst>
              <p:ext uri="{D42A27DB-BD31-4B8C-83A1-F6EECF244321}">
                <p14:modId xmlns:p14="http://schemas.microsoft.com/office/powerpoint/2010/main" val="2400486303"/>
              </p:ext>
            </p:extLst>
          </p:nvPr>
        </p:nvGraphicFramePr>
        <p:xfrm>
          <a:off x="3754136" y="3962152"/>
          <a:ext cx="1871662" cy="619125"/>
        </p:xfrm>
        <a:graphic>
          <a:graphicData uri="http://schemas.openxmlformats.org/presentationml/2006/ole">
            <mc:AlternateContent xmlns:mc="http://schemas.openxmlformats.org/markup-compatibility/2006">
              <mc:Choice xmlns:v="urn:schemas-microsoft-com:vml" Requires="v">
                <p:oleObj spid="_x0000_s103448" name="Equation" r:id="rId9" imgW="1536480" imgH="507960" progId="Equation.DSMT4">
                  <p:embed/>
                </p:oleObj>
              </mc:Choice>
              <mc:Fallback>
                <p:oleObj name="Equation" r:id="rId9" imgW="1536480" imgH="507960" progId="Equation.DSMT4">
                  <p:embed/>
                  <p:pic>
                    <p:nvPicPr>
                      <p:cNvPr id="74" name="Object 73"/>
                      <p:cNvPicPr/>
                      <p:nvPr/>
                    </p:nvPicPr>
                    <p:blipFill>
                      <a:blip r:embed="rId10"/>
                      <a:stretch>
                        <a:fillRect/>
                      </a:stretch>
                    </p:blipFill>
                    <p:spPr>
                      <a:xfrm>
                        <a:off x="3754136" y="3962152"/>
                        <a:ext cx="1871662" cy="619125"/>
                      </a:xfrm>
                      <a:prstGeom prst="rect">
                        <a:avLst/>
                      </a:prstGeom>
                    </p:spPr>
                  </p:pic>
                </p:oleObj>
              </mc:Fallback>
            </mc:AlternateContent>
          </a:graphicData>
        </a:graphic>
      </p:graphicFrame>
      <p:sp>
        <p:nvSpPr>
          <p:cNvPr id="102" name="TextBox 101"/>
          <p:cNvSpPr txBox="1"/>
          <p:nvPr/>
        </p:nvSpPr>
        <p:spPr>
          <a:xfrm>
            <a:off x="2828802" y="4576429"/>
            <a:ext cx="367743" cy="400110"/>
          </a:xfrm>
          <a:prstGeom prst="rect">
            <a:avLst/>
          </a:prstGeom>
          <a:noFill/>
        </p:spPr>
        <p:txBody>
          <a:bodyPr wrap="square" rtlCol="0">
            <a:spAutoFit/>
          </a:bodyPr>
          <a:lstStyle/>
          <a:p>
            <a:r>
              <a:rPr lang="en-US" sz="2000" b="1" dirty="0" err="1" smtClean="0"/>
              <a:t>I</a:t>
            </a:r>
            <a:r>
              <a:rPr lang="en-US" sz="2000" baseline="-25000" dirty="0" err="1" smtClean="0"/>
              <a:t>e</a:t>
            </a:r>
            <a:endParaRPr lang="en-US" sz="2000" dirty="0" smtClean="0"/>
          </a:p>
        </p:txBody>
      </p:sp>
      <p:sp>
        <p:nvSpPr>
          <p:cNvPr id="103" name="Freeform 102"/>
          <p:cNvSpPr/>
          <p:nvPr/>
        </p:nvSpPr>
        <p:spPr>
          <a:xfrm>
            <a:off x="3163911" y="4666204"/>
            <a:ext cx="0" cy="2286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2401911" y="5440904"/>
            <a:ext cx="367743" cy="400110"/>
          </a:xfrm>
          <a:prstGeom prst="rect">
            <a:avLst/>
          </a:prstGeom>
          <a:noFill/>
        </p:spPr>
        <p:txBody>
          <a:bodyPr wrap="square" rtlCol="0">
            <a:spAutoFit/>
          </a:bodyPr>
          <a:lstStyle/>
          <a:p>
            <a:r>
              <a:rPr lang="en-US" sz="2000" b="1" dirty="0" err="1" smtClean="0"/>
              <a:t>I</a:t>
            </a:r>
            <a:r>
              <a:rPr lang="en-US" sz="2000" baseline="-25000" dirty="0" err="1"/>
              <a:t>c</a:t>
            </a:r>
            <a:endParaRPr lang="en-US" sz="2000" dirty="0" smtClean="0"/>
          </a:p>
        </p:txBody>
      </p:sp>
      <p:sp>
        <p:nvSpPr>
          <p:cNvPr id="106" name="Freeform 105"/>
          <p:cNvSpPr/>
          <p:nvPr/>
        </p:nvSpPr>
        <p:spPr>
          <a:xfrm>
            <a:off x="2706711" y="5517104"/>
            <a:ext cx="0" cy="2286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621111" y="5517104"/>
            <a:ext cx="0" cy="2286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3240111" y="5421794"/>
            <a:ext cx="458164" cy="400110"/>
          </a:xfrm>
          <a:prstGeom prst="rect">
            <a:avLst/>
          </a:prstGeom>
          <a:noFill/>
        </p:spPr>
        <p:txBody>
          <a:bodyPr wrap="square" rtlCol="0">
            <a:spAutoFit/>
          </a:bodyPr>
          <a:lstStyle/>
          <a:p>
            <a:r>
              <a:rPr lang="en-US" sz="2000" b="1" dirty="0" err="1" smtClean="0"/>
              <a:t>I</a:t>
            </a:r>
            <a:r>
              <a:rPr lang="en-US" sz="2000" baseline="-25000" dirty="0" err="1" smtClean="0"/>
              <a:t>m</a:t>
            </a:r>
            <a:endParaRPr lang="en-US" sz="2000" dirty="0" smtClean="0"/>
          </a:p>
        </p:txBody>
      </p:sp>
      <p:sp>
        <p:nvSpPr>
          <p:cNvPr id="113" name="Freeform 112"/>
          <p:cNvSpPr/>
          <p:nvPr/>
        </p:nvSpPr>
        <p:spPr>
          <a:xfrm>
            <a:off x="1268713" y="4635500"/>
            <a:ext cx="1968500" cy="0"/>
          </a:xfrm>
          <a:custGeom>
            <a:avLst/>
            <a:gdLst>
              <a:gd name="connsiteX0" fmla="*/ 1968500 w 1968500"/>
              <a:gd name="connsiteY0" fmla="*/ 0 h 0"/>
              <a:gd name="connsiteX1" fmla="*/ 0 w 1968500"/>
              <a:gd name="connsiteY1" fmla="*/ 0 h 0"/>
            </a:gdLst>
            <a:ahLst/>
            <a:cxnLst>
              <a:cxn ang="0">
                <a:pos x="connsiteX0" y="connsiteY0"/>
              </a:cxn>
              <a:cxn ang="0">
                <a:pos x="connsiteX1" y="connsiteY1"/>
              </a:cxn>
            </a:cxnLst>
            <a:rect l="l" t="t" r="r" b="b"/>
            <a:pathLst>
              <a:path w="1968500">
                <a:moveTo>
                  <a:pt x="1968500" y="0"/>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251200" y="4635500"/>
            <a:ext cx="609600" cy="0"/>
          </a:xfrm>
          <a:custGeom>
            <a:avLst/>
            <a:gdLst>
              <a:gd name="connsiteX0" fmla="*/ 0 w 609600"/>
              <a:gd name="connsiteY0" fmla="*/ 0 h 0"/>
              <a:gd name="connsiteX1" fmla="*/ 609600 w 609600"/>
              <a:gd name="connsiteY1" fmla="*/ 0 h 0"/>
            </a:gdLst>
            <a:ahLst/>
            <a:cxnLst>
              <a:cxn ang="0">
                <a:pos x="connsiteX0" y="connsiteY0"/>
              </a:cxn>
              <a:cxn ang="0">
                <a:pos x="connsiteX1" y="connsiteY1"/>
              </a:cxn>
            </a:cxnLst>
            <a:rect l="l" t="t" r="r" b="b"/>
            <a:pathLst>
              <a:path w="609600">
                <a:moveTo>
                  <a:pt x="0" y="0"/>
                </a:moveTo>
                <a:lnTo>
                  <a:pt x="60960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838700" y="4622800"/>
            <a:ext cx="685800" cy="0"/>
          </a:xfrm>
          <a:custGeom>
            <a:avLst/>
            <a:gdLst>
              <a:gd name="connsiteX0" fmla="*/ 685800 w 685800"/>
              <a:gd name="connsiteY0" fmla="*/ 0 h 0"/>
              <a:gd name="connsiteX1" fmla="*/ 0 w 685800"/>
              <a:gd name="connsiteY1" fmla="*/ 0 h 0"/>
            </a:gdLst>
            <a:ahLst/>
            <a:cxnLst>
              <a:cxn ang="0">
                <a:pos x="connsiteX0" y="connsiteY0"/>
              </a:cxn>
              <a:cxn ang="0">
                <a:pos x="connsiteX1" y="connsiteY1"/>
              </a:cxn>
            </a:cxnLst>
            <a:rect l="l" t="t" r="r" b="b"/>
            <a:pathLst>
              <a:path w="685800">
                <a:moveTo>
                  <a:pt x="685800" y="0"/>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3429000"/>
            <a:ext cx="9121348" cy="538609"/>
          </a:xfrm>
          <a:prstGeom prst="rect">
            <a:avLst/>
          </a:prstGeom>
          <a:noFill/>
        </p:spPr>
        <p:txBody>
          <a:bodyPr wrap="square" rtlCol="0">
            <a:spAutoFit/>
          </a:bodyPr>
          <a:lstStyle/>
          <a:p>
            <a:r>
              <a:rPr lang="en-US" sz="2900" dirty="0" smtClean="0"/>
              <a:t>Combining Z</a:t>
            </a:r>
            <a:r>
              <a:rPr lang="en-US" sz="2900" baseline="-25000" dirty="0" smtClean="0"/>
              <a:t>1</a:t>
            </a:r>
            <a:r>
              <a:rPr lang="en-US" sz="2900" dirty="0" smtClean="0"/>
              <a:t> and Z</a:t>
            </a:r>
            <a:r>
              <a:rPr lang="en-US" sz="2900" baseline="-25000" dirty="0" smtClean="0"/>
              <a:t>2,</a:t>
            </a:r>
            <a:r>
              <a:rPr lang="en-US" sz="2900" dirty="0" smtClean="0"/>
              <a:t> the above becomes:</a:t>
            </a:r>
          </a:p>
        </p:txBody>
      </p:sp>
      <p:sp>
        <p:nvSpPr>
          <p:cNvPr id="12" name="TextBox 11"/>
          <p:cNvSpPr txBox="1"/>
          <p:nvPr/>
        </p:nvSpPr>
        <p:spPr>
          <a:xfrm>
            <a:off x="6709458" y="6020957"/>
            <a:ext cx="2411890" cy="584775"/>
          </a:xfrm>
          <a:prstGeom prst="rect">
            <a:avLst/>
          </a:prstGeom>
          <a:noFill/>
        </p:spPr>
        <p:txBody>
          <a:bodyPr wrap="square" rtlCol="0">
            <a:spAutoFit/>
          </a:bodyPr>
          <a:lstStyle/>
          <a:p>
            <a:r>
              <a:rPr lang="en-US" sz="1600" b="1" dirty="0" smtClean="0"/>
              <a:t>This is called approximate circuit #1.</a:t>
            </a:r>
          </a:p>
        </p:txBody>
      </p:sp>
    </p:spTree>
    <p:extLst>
      <p:ext uri="{BB962C8B-B14F-4D97-AF65-F5344CB8AC3E}">
        <p14:creationId xmlns:p14="http://schemas.microsoft.com/office/powerpoint/2010/main" val="114993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70" grpId="0" animBg="1"/>
      <p:bldP spid="75" grpId="0"/>
      <p:bldP spid="76" grpId="0" animBg="1"/>
      <p:bldP spid="77" grpId="0" animBg="1"/>
      <p:bldP spid="78" grpId="0" animBg="1"/>
      <p:bldP spid="79" grpId="0"/>
      <p:bldP spid="80" grpId="0"/>
      <p:bldP spid="81" grpId="0" animBg="1"/>
      <p:bldP spid="82" grpId="0" animBg="1"/>
      <p:bldP spid="83" grpId="0" animBg="1"/>
      <p:bldP spid="84" grpId="0" animBg="1"/>
      <p:bldP spid="85" grpId="0" animBg="1"/>
      <p:bldP spid="86" grpId="0"/>
      <p:bldP spid="87" grpId="0"/>
      <p:bldP spid="88" grpId="0" animBg="1"/>
      <p:bldP spid="89" grpId="0"/>
      <p:bldP spid="90" grpId="0" animBg="1"/>
      <p:bldP spid="92" grpId="0" animBg="1"/>
      <p:bldP spid="93" grpId="0"/>
      <p:bldP spid="94" grpId="0" animBg="1"/>
      <p:bldP spid="95" grpId="0" animBg="1"/>
      <p:bldP spid="97" grpId="0" animBg="1"/>
      <p:bldP spid="98" grpId="0"/>
      <p:bldP spid="99" grpId="0" animBg="1"/>
      <p:bldP spid="102" grpId="0"/>
      <p:bldP spid="103" grpId="0" animBg="1"/>
      <p:bldP spid="104" grpId="0"/>
      <p:bldP spid="106" grpId="0" animBg="1"/>
      <p:bldP spid="107" grpId="0" animBg="1"/>
      <p:bldP spid="108" grpId="0"/>
      <p:bldP spid="113" grpId="0" animBg="1"/>
      <p:bldP spid="9" grpId="0" animBg="1"/>
      <p:bldP spid="10" grpId="0" animBg="1"/>
      <p:bldP spid="11" grpId="0"/>
      <p:bldP spid="1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543675"/>
            <a:ext cx="685800" cy="390525"/>
          </a:xfrm>
        </p:spPr>
        <p:txBody>
          <a:bodyPr/>
          <a:lstStyle/>
          <a:p>
            <a:pPr>
              <a:defRPr/>
            </a:pPr>
            <a:fld id="{D88D9072-66C8-4C0C-8C75-8D5930406778}" type="slidenum">
              <a:rPr lang="en-US" smtClean="0"/>
              <a:pPr>
                <a:defRPr/>
              </a:pPr>
              <a:t>105</a:t>
            </a:fld>
            <a:endParaRPr lang="en-US" dirty="0"/>
          </a:p>
        </p:txBody>
      </p:sp>
      <p:sp>
        <p:nvSpPr>
          <p:cNvPr id="24" name="TextBox 23"/>
          <p:cNvSpPr txBox="1"/>
          <p:nvPr/>
        </p:nvSpPr>
        <p:spPr>
          <a:xfrm>
            <a:off x="-22652" y="44088"/>
            <a:ext cx="9144000" cy="569387"/>
          </a:xfrm>
          <a:prstGeom prst="rect">
            <a:avLst/>
          </a:prstGeom>
          <a:noFill/>
        </p:spPr>
        <p:txBody>
          <a:bodyPr wrap="square" rtlCol="0">
            <a:spAutoFit/>
          </a:bodyPr>
          <a:lstStyle/>
          <a:p>
            <a:pPr algn="ctr"/>
            <a:r>
              <a:rPr lang="en-US" sz="3100" dirty="0" smtClean="0"/>
              <a:t>Exact &amp; approximate transformer models</a:t>
            </a:r>
            <a:endParaRPr lang="en-US" sz="3100" dirty="0"/>
          </a:p>
        </p:txBody>
      </p:sp>
      <p:sp>
        <p:nvSpPr>
          <p:cNvPr id="57" name="Freeform 56"/>
          <p:cNvSpPr/>
          <p:nvPr/>
        </p:nvSpPr>
        <p:spPr>
          <a:xfrm>
            <a:off x="541348" y="5232721"/>
            <a:ext cx="382214" cy="1284790"/>
          </a:xfrm>
          <a:custGeom>
            <a:avLst/>
            <a:gdLst>
              <a:gd name="connsiteX0" fmla="*/ 335916 w 382214"/>
              <a:gd name="connsiteY0" fmla="*/ 1284790 h 1284790"/>
              <a:gd name="connsiteX1" fmla="*/ 250 w 382214"/>
              <a:gd name="connsiteY1" fmla="*/ 578735 h 1284790"/>
              <a:gd name="connsiteX2" fmla="*/ 382214 w 382214"/>
              <a:gd name="connsiteY2" fmla="*/ 0 h 1284790"/>
            </a:gdLst>
            <a:ahLst/>
            <a:cxnLst>
              <a:cxn ang="0">
                <a:pos x="connsiteX0" y="connsiteY0"/>
              </a:cxn>
              <a:cxn ang="0">
                <a:pos x="connsiteX1" y="connsiteY1"/>
              </a:cxn>
              <a:cxn ang="0">
                <a:pos x="connsiteX2" y="connsiteY2"/>
              </a:cxn>
            </a:cxnLst>
            <a:rect l="l" t="t" r="r" b="b"/>
            <a:pathLst>
              <a:path w="382214" h="1284790">
                <a:moveTo>
                  <a:pt x="335916" y="1284790"/>
                </a:moveTo>
                <a:cubicBezTo>
                  <a:pt x="164225" y="1038828"/>
                  <a:pt x="-7466" y="792867"/>
                  <a:pt x="250" y="578735"/>
                </a:cubicBezTo>
                <a:cubicBezTo>
                  <a:pt x="7966" y="364603"/>
                  <a:pt x="195090" y="182301"/>
                  <a:pt x="382214"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flipH="1">
            <a:off x="3852631" y="4495799"/>
            <a:ext cx="787655" cy="31251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rot="5400000">
            <a:off x="4569395" y="4416995"/>
            <a:ext cx="381000" cy="538609"/>
          </a:xfrm>
          <a:prstGeom prst="rect">
            <a:avLst/>
          </a:prstGeom>
          <a:noFill/>
        </p:spPr>
        <p:txBody>
          <a:bodyPr wrap="square" rtlCol="0">
            <a:spAutoFit/>
          </a:bodyPr>
          <a:lstStyle/>
          <a:p>
            <a:r>
              <a:rPr lang="en-US" sz="2900" dirty="0" smtClean="0"/>
              <a:t>3</a:t>
            </a:r>
          </a:p>
        </p:txBody>
      </p:sp>
      <p:sp>
        <p:nvSpPr>
          <p:cNvPr id="80" name="TextBox 79"/>
          <p:cNvSpPr txBox="1"/>
          <p:nvPr/>
        </p:nvSpPr>
        <p:spPr>
          <a:xfrm>
            <a:off x="6315823" y="5751653"/>
            <a:ext cx="381000" cy="538609"/>
          </a:xfrm>
          <a:prstGeom prst="rect">
            <a:avLst/>
          </a:prstGeom>
          <a:noFill/>
        </p:spPr>
        <p:txBody>
          <a:bodyPr wrap="square" rtlCol="0">
            <a:spAutoFit/>
          </a:bodyPr>
          <a:lstStyle/>
          <a:p>
            <a:r>
              <a:rPr lang="en-US" sz="2900" dirty="0" smtClean="0"/>
              <a:t>3</a:t>
            </a:r>
          </a:p>
        </p:txBody>
      </p:sp>
      <p:sp>
        <p:nvSpPr>
          <p:cNvPr id="81" name="Freeform 80"/>
          <p:cNvSpPr/>
          <p:nvPr/>
        </p:nvSpPr>
        <p:spPr>
          <a:xfrm>
            <a:off x="6358264" y="4617334"/>
            <a:ext cx="277792" cy="1261641"/>
          </a:xfrm>
          <a:custGeom>
            <a:avLst/>
            <a:gdLst>
              <a:gd name="connsiteX0" fmla="*/ 127321 w 277792"/>
              <a:gd name="connsiteY0" fmla="*/ 0 h 1261641"/>
              <a:gd name="connsiteX1" fmla="*/ 138896 w 277792"/>
              <a:gd name="connsiteY1" fmla="*/ 486137 h 1261641"/>
              <a:gd name="connsiteX2" fmla="*/ 0 w 277792"/>
              <a:gd name="connsiteY2" fmla="*/ 555585 h 1261641"/>
              <a:gd name="connsiteX3" fmla="*/ 277792 w 277792"/>
              <a:gd name="connsiteY3" fmla="*/ 636608 h 1261641"/>
              <a:gd name="connsiteX4" fmla="*/ 173620 w 277792"/>
              <a:gd name="connsiteY4" fmla="*/ 729205 h 1261641"/>
              <a:gd name="connsiteX5" fmla="*/ 162045 w 277792"/>
              <a:gd name="connsiteY5" fmla="*/ 1261641 h 12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 h="1261641">
                <a:moveTo>
                  <a:pt x="127321" y="0"/>
                </a:moveTo>
                <a:lnTo>
                  <a:pt x="138896" y="486137"/>
                </a:lnTo>
                <a:lnTo>
                  <a:pt x="0" y="555585"/>
                </a:lnTo>
                <a:lnTo>
                  <a:pt x="277792" y="636608"/>
                </a:lnTo>
                <a:lnTo>
                  <a:pt x="173620" y="729205"/>
                </a:lnTo>
                <a:lnTo>
                  <a:pt x="162045" y="1261641"/>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6520309" y="6168342"/>
            <a:ext cx="11575" cy="613458"/>
          </a:xfrm>
          <a:custGeom>
            <a:avLst/>
            <a:gdLst>
              <a:gd name="connsiteX0" fmla="*/ 0 w 11575"/>
              <a:gd name="connsiteY0" fmla="*/ 0 h 613458"/>
              <a:gd name="connsiteX1" fmla="*/ 11575 w 11575"/>
              <a:gd name="connsiteY1" fmla="*/ 613458 h 613458"/>
            </a:gdLst>
            <a:ahLst/>
            <a:cxnLst>
              <a:cxn ang="0">
                <a:pos x="connsiteX0" y="connsiteY0"/>
              </a:cxn>
              <a:cxn ang="0">
                <a:pos x="connsiteX1" y="connsiteY1"/>
              </a:cxn>
            </a:cxnLst>
            <a:rect l="l" t="t" r="r" b="b"/>
            <a:pathLst>
              <a:path w="11575" h="613458">
                <a:moveTo>
                  <a:pt x="0" y="0"/>
                </a:moveTo>
                <a:lnTo>
                  <a:pt x="11575" y="61345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281413" y="4605759"/>
            <a:ext cx="11575" cy="2118167"/>
          </a:xfrm>
          <a:custGeom>
            <a:avLst/>
            <a:gdLst>
              <a:gd name="connsiteX0" fmla="*/ 0 w 11575"/>
              <a:gd name="connsiteY0" fmla="*/ 0 h 2118167"/>
              <a:gd name="connsiteX1" fmla="*/ 11575 w 11575"/>
              <a:gd name="connsiteY1" fmla="*/ 2118167 h 2118167"/>
            </a:gdLst>
            <a:ahLst/>
            <a:cxnLst>
              <a:cxn ang="0">
                <a:pos x="connsiteX0" y="connsiteY0"/>
              </a:cxn>
              <a:cxn ang="0">
                <a:pos x="connsiteX1" y="connsiteY1"/>
              </a:cxn>
            </a:cxnLst>
            <a:rect l="l" t="t" r="r" b="b"/>
            <a:pathLst>
              <a:path w="11575" h="2118167">
                <a:moveTo>
                  <a:pt x="0" y="0"/>
                </a:moveTo>
                <a:cubicBezTo>
                  <a:pt x="3858" y="706056"/>
                  <a:pt x="7717" y="1412111"/>
                  <a:pt x="11575" y="2118167"/>
                </a:cubicBez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052813" y="5543309"/>
            <a:ext cx="533400" cy="477648"/>
          </a:xfrm>
          <a:prstGeom prst="ellipse">
            <a:avLst/>
          </a:prstGeom>
          <a:solidFill>
            <a:schemeClr val="bg1"/>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381000" y="5523054"/>
            <a:ext cx="443213" cy="307777"/>
          </a:xfrm>
          <a:prstGeom prst="rect">
            <a:avLst/>
          </a:prstGeom>
          <a:solidFill>
            <a:schemeClr val="bg1"/>
          </a:solidFill>
        </p:spPr>
        <p:txBody>
          <a:bodyPr wrap="square" rtlCol="0">
            <a:spAutoFit/>
          </a:bodyPr>
          <a:lstStyle/>
          <a:p>
            <a:r>
              <a:rPr lang="en-US" sz="1400" b="1" dirty="0" smtClean="0"/>
              <a:t>V</a:t>
            </a:r>
            <a:r>
              <a:rPr lang="en-US" sz="1400" baseline="-25000" dirty="0" smtClean="0"/>
              <a:t>1</a:t>
            </a:r>
            <a:endParaRPr lang="en-US" sz="1400" dirty="0" smtClean="0"/>
          </a:p>
        </p:txBody>
      </p:sp>
      <p:sp>
        <p:nvSpPr>
          <p:cNvPr id="88" name="Freeform 87"/>
          <p:cNvSpPr/>
          <p:nvPr/>
        </p:nvSpPr>
        <p:spPr>
          <a:xfrm>
            <a:off x="1131907" y="4318321"/>
            <a:ext cx="381964" cy="544010"/>
          </a:xfrm>
          <a:custGeom>
            <a:avLst/>
            <a:gdLst>
              <a:gd name="connsiteX0" fmla="*/ 0 w 381964"/>
              <a:gd name="connsiteY0" fmla="*/ 544010 h 544010"/>
              <a:gd name="connsiteX1" fmla="*/ 0 w 381964"/>
              <a:gd name="connsiteY1" fmla="*/ 0 h 544010"/>
              <a:gd name="connsiteX2" fmla="*/ 381964 w 381964"/>
              <a:gd name="connsiteY2" fmla="*/ 0 h 544010"/>
            </a:gdLst>
            <a:ahLst/>
            <a:cxnLst>
              <a:cxn ang="0">
                <a:pos x="connsiteX0" y="connsiteY0"/>
              </a:cxn>
              <a:cxn ang="0">
                <a:pos x="connsiteX1" y="connsiteY1"/>
              </a:cxn>
              <a:cxn ang="0">
                <a:pos x="connsiteX2" y="connsiteY2"/>
              </a:cxn>
            </a:cxnLst>
            <a:rect l="l" t="t" r="r" b="b"/>
            <a:pathLst>
              <a:path w="381964" h="544010">
                <a:moveTo>
                  <a:pt x="0" y="544010"/>
                </a:moveTo>
                <a:lnTo>
                  <a:pt x="0" y="0"/>
                </a:lnTo>
                <a:lnTo>
                  <a:pt x="381964"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837470" y="4075253"/>
            <a:ext cx="367743" cy="400110"/>
          </a:xfrm>
          <a:prstGeom prst="rect">
            <a:avLst/>
          </a:prstGeom>
          <a:noFill/>
        </p:spPr>
        <p:txBody>
          <a:bodyPr wrap="square" rtlCol="0">
            <a:spAutoFit/>
          </a:bodyPr>
          <a:lstStyle/>
          <a:p>
            <a:r>
              <a:rPr lang="en-US" sz="2000" b="1" dirty="0" smtClean="0"/>
              <a:t>I</a:t>
            </a:r>
            <a:r>
              <a:rPr lang="en-US" sz="2000" baseline="-25000" dirty="0" smtClean="0"/>
              <a:t>1</a:t>
            </a:r>
            <a:endParaRPr lang="en-US" sz="2000" dirty="0" smtClean="0"/>
          </a:p>
        </p:txBody>
      </p:sp>
      <p:sp>
        <p:nvSpPr>
          <p:cNvPr id="90" name="Freeform 89"/>
          <p:cNvSpPr/>
          <p:nvPr/>
        </p:nvSpPr>
        <p:spPr>
          <a:xfrm>
            <a:off x="5503279" y="4607688"/>
            <a:ext cx="972273" cy="11575"/>
          </a:xfrm>
          <a:custGeom>
            <a:avLst/>
            <a:gdLst>
              <a:gd name="connsiteX0" fmla="*/ 972273 w 972273"/>
              <a:gd name="connsiteY0" fmla="*/ 11575 h 11575"/>
              <a:gd name="connsiteX1" fmla="*/ 0 w 972273"/>
              <a:gd name="connsiteY1" fmla="*/ 0 h 11575"/>
            </a:gdLst>
            <a:ahLst/>
            <a:cxnLst>
              <a:cxn ang="0">
                <a:pos x="connsiteX0" y="connsiteY0"/>
              </a:cxn>
              <a:cxn ang="0">
                <a:pos x="connsiteX1" y="connsiteY1"/>
              </a:cxn>
            </a:cxnLst>
            <a:rect l="l" t="t" r="r" b="b"/>
            <a:pathLst>
              <a:path w="972273" h="11575">
                <a:moveTo>
                  <a:pt x="972273" y="11575"/>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6058864" y="4376195"/>
            <a:ext cx="636607" cy="428263"/>
          </a:xfrm>
          <a:custGeom>
            <a:avLst/>
            <a:gdLst>
              <a:gd name="connsiteX0" fmla="*/ 0 w 636607"/>
              <a:gd name="connsiteY0" fmla="*/ 0 h 428263"/>
              <a:gd name="connsiteX1" fmla="*/ 636607 w 636607"/>
              <a:gd name="connsiteY1" fmla="*/ 11574 h 428263"/>
              <a:gd name="connsiteX2" fmla="*/ 636607 w 636607"/>
              <a:gd name="connsiteY2" fmla="*/ 428263 h 428263"/>
            </a:gdLst>
            <a:ahLst/>
            <a:cxnLst>
              <a:cxn ang="0">
                <a:pos x="connsiteX0" y="connsiteY0"/>
              </a:cxn>
              <a:cxn ang="0">
                <a:pos x="connsiteX1" y="connsiteY1"/>
              </a:cxn>
              <a:cxn ang="0">
                <a:pos x="connsiteX2" y="connsiteY2"/>
              </a:cxn>
            </a:cxnLst>
            <a:rect l="l" t="t" r="r" b="b"/>
            <a:pathLst>
              <a:path w="636607" h="428263">
                <a:moveTo>
                  <a:pt x="0" y="0"/>
                </a:moveTo>
                <a:lnTo>
                  <a:pt x="636607" y="11574"/>
                </a:lnTo>
                <a:lnTo>
                  <a:pt x="636607" y="428263"/>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6636056" y="3960169"/>
            <a:ext cx="539378" cy="400110"/>
          </a:xfrm>
          <a:prstGeom prst="rect">
            <a:avLst/>
          </a:prstGeom>
          <a:noFill/>
        </p:spPr>
        <p:txBody>
          <a:bodyPr wrap="square" rtlCol="0">
            <a:spAutoFit/>
          </a:bodyPr>
          <a:lstStyle/>
          <a:p>
            <a:r>
              <a:rPr lang="en-US" sz="2000" b="1" dirty="0" smtClean="0"/>
              <a:t>I’</a:t>
            </a:r>
            <a:r>
              <a:rPr lang="en-US" sz="2000" baseline="-25000" dirty="0" smtClean="0"/>
              <a:t>2</a:t>
            </a:r>
            <a:endParaRPr lang="en-US" sz="2000" dirty="0" smtClean="0"/>
          </a:p>
        </p:txBody>
      </p:sp>
      <p:sp>
        <p:nvSpPr>
          <p:cNvPr id="94" name="Freeform 93"/>
          <p:cNvSpPr/>
          <p:nvPr/>
        </p:nvSpPr>
        <p:spPr>
          <a:xfrm>
            <a:off x="5843578" y="4820374"/>
            <a:ext cx="390836" cy="1693279"/>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5701013" y="5523053"/>
            <a:ext cx="497712" cy="307777"/>
          </a:xfrm>
          <a:prstGeom prst="rect">
            <a:avLst/>
          </a:prstGeom>
          <a:solidFill>
            <a:schemeClr val="bg1"/>
          </a:solidFill>
        </p:spPr>
        <p:txBody>
          <a:bodyPr wrap="square" rtlCol="0">
            <a:spAutoFit/>
          </a:bodyPr>
          <a:lstStyle/>
          <a:p>
            <a:r>
              <a:rPr lang="en-US" sz="1400" b="1" dirty="0" smtClean="0"/>
              <a:t>V’</a:t>
            </a:r>
            <a:r>
              <a:rPr lang="en-US" sz="1400" baseline="-25000" dirty="0" smtClean="0"/>
              <a:t>2</a:t>
            </a:r>
            <a:endParaRPr lang="en-US" sz="1400" dirty="0" smtClean="0"/>
          </a:p>
        </p:txBody>
      </p:sp>
      <p:sp>
        <p:nvSpPr>
          <p:cNvPr id="97" name="Freeform 96"/>
          <p:cNvSpPr/>
          <p:nvPr/>
        </p:nvSpPr>
        <p:spPr>
          <a:xfrm>
            <a:off x="1294113" y="6690669"/>
            <a:ext cx="5245100" cy="50800"/>
          </a:xfrm>
          <a:custGeom>
            <a:avLst/>
            <a:gdLst>
              <a:gd name="connsiteX0" fmla="*/ 0 w 5245100"/>
              <a:gd name="connsiteY0" fmla="*/ 0 h 50800"/>
              <a:gd name="connsiteX1" fmla="*/ 0 w 5245100"/>
              <a:gd name="connsiteY1" fmla="*/ 0 h 50800"/>
              <a:gd name="connsiteX2" fmla="*/ 5245100 w 5245100"/>
              <a:gd name="connsiteY2" fmla="*/ 50800 h 50800"/>
            </a:gdLst>
            <a:ahLst/>
            <a:cxnLst>
              <a:cxn ang="0">
                <a:pos x="connsiteX0" y="connsiteY0"/>
              </a:cxn>
              <a:cxn ang="0">
                <a:pos x="connsiteX1" y="connsiteY1"/>
              </a:cxn>
              <a:cxn ang="0">
                <a:pos x="connsiteX2" y="connsiteY2"/>
              </a:cxn>
            </a:cxnLst>
            <a:rect l="l" t="t" r="r" b="b"/>
            <a:pathLst>
              <a:path w="5245100" h="50800">
                <a:moveTo>
                  <a:pt x="0" y="0"/>
                </a:moveTo>
                <a:lnTo>
                  <a:pt x="0" y="0"/>
                </a:lnTo>
                <a:lnTo>
                  <a:pt x="5245100" y="5080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201129" y="4137154"/>
            <a:ext cx="568102" cy="400110"/>
          </a:xfrm>
          <a:prstGeom prst="rect">
            <a:avLst/>
          </a:prstGeom>
          <a:noFill/>
        </p:spPr>
        <p:txBody>
          <a:bodyPr wrap="square" rtlCol="0">
            <a:spAutoFit/>
          </a:bodyPr>
          <a:lstStyle/>
          <a:p>
            <a:r>
              <a:rPr lang="en-US" sz="2000" b="1" dirty="0" smtClean="0"/>
              <a:t>I</a:t>
            </a:r>
            <a:r>
              <a:rPr lang="en-US" sz="2000" baseline="-25000" dirty="0" smtClean="0"/>
              <a:t>1w</a:t>
            </a:r>
            <a:endParaRPr lang="en-US" sz="2000" dirty="0" smtClean="0"/>
          </a:p>
        </p:txBody>
      </p:sp>
      <p:sp>
        <p:nvSpPr>
          <p:cNvPr id="99" name="Freeform 98"/>
          <p:cNvSpPr/>
          <p:nvPr/>
        </p:nvSpPr>
        <p:spPr>
          <a:xfrm>
            <a:off x="3242281" y="4537264"/>
            <a:ext cx="419100" cy="0"/>
          </a:xfrm>
          <a:custGeom>
            <a:avLst/>
            <a:gdLst>
              <a:gd name="connsiteX0" fmla="*/ 0 w 419100"/>
              <a:gd name="connsiteY0" fmla="*/ 0 h 0"/>
              <a:gd name="connsiteX1" fmla="*/ 419100 w 419100"/>
              <a:gd name="connsiteY1" fmla="*/ 0 h 0"/>
            </a:gdLst>
            <a:ahLst/>
            <a:cxnLst>
              <a:cxn ang="0">
                <a:pos x="connsiteX0" y="connsiteY0"/>
              </a:cxn>
              <a:cxn ang="0">
                <a:pos x="connsiteX1" y="connsiteY1"/>
              </a:cxn>
            </a:cxnLst>
            <a:rect l="l" t="t" r="r" b="b"/>
            <a:pathLst>
              <a:path w="419100">
                <a:moveTo>
                  <a:pt x="0" y="0"/>
                </a:moveTo>
                <a:lnTo>
                  <a:pt x="419100"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0" name="Object 99"/>
          <p:cNvGraphicFramePr>
            <a:graphicFrameLocks noChangeAspect="1"/>
          </p:cNvGraphicFramePr>
          <p:nvPr>
            <p:extLst>
              <p:ext uri="{D42A27DB-BD31-4B8C-83A1-F6EECF244321}">
                <p14:modId xmlns:p14="http://schemas.microsoft.com/office/powerpoint/2010/main" val="2895258328"/>
              </p:ext>
            </p:extLst>
          </p:nvPr>
        </p:nvGraphicFramePr>
        <p:xfrm>
          <a:off x="6698126" y="5165026"/>
          <a:ext cx="1521758" cy="716053"/>
        </p:xfrm>
        <a:graphic>
          <a:graphicData uri="http://schemas.openxmlformats.org/presentationml/2006/ole">
            <mc:AlternateContent xmlns:mc="http://schemas.openxmlformats.org/markup-compatibility/2006">
              <mc:Choice xmlns:v="urn:schemas-microsoft-com:vml" Requires="v">
                <p:oleObj spid="_x0000_s104460" name="Equation" r:id="rId4" imgW="1079280" imgH="507960" progId="Equation.DSMT4">
                  <p:embed/>
                </p:oleObj>
              </mc:Choice>
              <mc:Fallback>
                <p:oleObj name="Equation" r:id="rId4" imgW="1079280" imgH="507960" progId="Equation.DSMT4">
                  <p:embed/>
                  <p:pic>
                    <p:nvPicPr>
                      <p:cNvPr id="100" name="Object 99"/>
                      <p:cNvPicPr/>
                      <p:nvPr/>
                    </p:nvPicPr>
                    <p:blipFill>
                      <a:blip r:embed="rId5"/>
                      <a:stretch>
                        <a:fillRect/>
                      </a:stretch>
                    </p:blipFill>
                    <p:spPr>
                      <a:xfrm>
                        <a:off x="6698126" y="5165026"/>
                        <a:ext cx="1521758" cy="716053"/>
                      </a:xfrm>
                      <a:prstGeom prst="rect">
                        <a:avLst/>
                      </a:prstGeom>
                    </p:spPr>
                  </p:pic>
                </p:oleObj>
              </mc:Fallback>
            </mc:AlternateContent>
          </a:graphicData>
        </a:graphic>
      </p:graphicFrame>
      <p:graphicFrame>
        <p:nvGraphicFramePr>
          <p:cNvPr id="101" name="Object 100"/>
          <p:cNvGraphicFramePr>
            <a:graphicFrameLocks noChangeAspect="1"/>
          </p:cNvGraphicFramePr>
          <p:nvPr>
            <p:extLst>
              <p:ext uri="{D42A27DB-BD31-4B8C-83A1-F6EECF244321}">
                <p14:modId xmlns:p14="http://schemas.microsoft.com/office/powerpoint/2010/main" val="2400486303"/>
              </p:ext>
            </p:extLst>
          </p:nvPr>
        </p:nvGraphicFramePr>
        <p:xfrm>
          <a:off x="3754136" y="3962152"/>
          <a:ext cx="1871662" cy="619125"/>
        </p:xfrm>
        <a:graphic>
          <a:graphicData uri="http://schemas.openxmlformats.org/presentationml/2006/ole">
            <mc:AlternateContent xmlns:mc="http://schemas.openxmlformats.org/markup-compatibility/2006">
              <mc:Choice xmlns:v="urn:schemas-microsoft-com:vml" Requires="v">
                <p:oleObj spid="_x0000_s104461" name="Equation" r:id="rId6" imgW="1536480" imgH="507960" progId="Equation.DSMT4">
                  <p:embed/>
                </p:oleObj>
              </mc:Choice>
              <mc:Fallback>
                <p:oleObj name="Equation" r:id="rId6" imgW="1536480" imgH="507960" progId="Equation.DSMT4">
                  <p:embed/>
                  <p:pic>
                    <p:nvPicPr>
                      <p:cNvPr id="101" name="Object 100"/>
                      <p:cNvPicPr/>
                      <p:nvPr/>
                    </p:nvPicPr>
                    <p:blipFill>
                      <a:blip r:embed="rId7"/>
                      <a:stretch>
                        <a:fillRect/>
                      </a:stretch>
                    </p:blipFill>
                    <p:spPr>
                      <a:xfrm>
                        <a:off x="3754136" y="3962152"/>
                        <a:ext cx="1871662" cy="619125"/>
                      </a:xfrm>
                      <a:prstGeom prst="rect">
                        <a:avLst/>
                      </a:prstGeom>
                    </p:spPr>
                  </p:pic>
                </p:oleObj>
              </mc:Fallback>
            </mc:AlternateContent>
          </a:graphicData>
        </a:graphic>
      </p:graphicFrame>
      <p:sp>
        <p:nvSpPr>
          <p:cNvPr id="113" name="Freeform 112"/>
          <p:cNvSpPr/>
          <p:nvPr/>
        </p:nvSpPr>
        <p:spPr>
          <a:xfrm>
            <a:off x="1268713" y="4635500"/>
            <a:ext cx="1968500" cy="0"/>
          </a:xfrm>
          <a:custGeom>
            <a:avLst/>
            <a:gdLst>
              <a:gd name="connsiteX0" fmla="*/ 1968500 w 1968500"/>
              <a:gd name="connsiteY0" fmla="*/ 0 h 0"/>
              <a:gd name="connsiteX1" fmla="*/ 0 w 1968500"/>
              <a:gd name="connsiteY1" fmla="*/ 0 h 0"/>
            </a:gdLst>
            <a:ahLst/>
            <a:cxnLst>
              <a:cxn ang="0">
                <a:pos x="connsiteX0" y="connsiteY0"/>
              </a:cxn>
              <a:cxn ang="0">
                <a:pos x="connsiteX1" y="connsiteY1"/>
              </a:cxn>
            </a:cxnLst>
            <a:rect l="l" t="t" r="r" b="b"/>
            <a:pathLst>
              <a:path w="1968500">
                <a:moveTo>
                  <a:pt x="1968500" y="0"/>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251200" y="4635500"/>
            <a:ext cx="609600" cy="0"/>
          </a:xfrm>
          <a:custGeom>
            <a:avLst/>
            <a:gdLst>
              <a:gd name="connsiteX0" fmla="*/ 0 w 609600"/>
              <a:gd name="connsiteY0" fmla="*/ 0 h 0"/>
              <a:gd name="connsiteX1" fmla="*/ 609600 w 609600"/>
              <a:gd name="connsiteY1" fmla="*/ 0 h 0"/>
            </a:gdLst>
            <a:ahLst/>
            <a:cxnLst>
              <a:cxn ang="0">
                <a:pos x="connsiteX0" y="connsiteY0"/>
              </a:cxn>
              <a:cxn ang="0">
                <a:pos x="connsiteX1" y="connsiteY1"/>
              </a:cxn>
            </a:cxnLst>
            <a:rect l="l" t="t" r="r" b="b"/>
            <a:pathLst>
              <a:path w="609600">
                <a:moveTo>
                  <a:pt x="0" y="0"/>
                </a:moveTo>
                <a:lnTo>
                  <a:pt x="60960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838700" y="4622800"/>
            <a:ext cx="685800" cy="0"/>
          </a:xfrm>
          <a:custGeom>
            <a:avLst/>
            <a:gdLst>
              <a:gd name="connsiteX0" fmla="*/ 685800 w 685800"/>
              <a:gd name="connsiteY0" fmla="*/ 0 h 0"/>
              <a:gd name="connsiteX1" fmla="*/ 0 w 685800"/>
              <a:gd name="connsiteY1" fmla="*/ 0 h 0"/>
            </a:gdLst>
            <a:ahLst/>
            <a:cxnLst>
              <a:cxn ang="0">
                <a:pos x="connsiteX0" y="connsiteY0"/>
              </a:cxn>
              <a:cxn ang="0">
                <a:pos x="connsiteX1" y="connsiteY1"/>
              </a:cxn>
            </a:cxnLst>
            <a:rect l="l" t="t" r="r" b="b"/>
            <a:pathLst>
              <a:path w="685800">
                <a:moveTo>
                  <a:pt x="685800" y="0"/>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709458" y="6020957"/>
            <a:ext cx="2411890" cy="584775"/>
          </a:xfrm>
          <a:prstGeom prst="rect">
            <a:avLst/>
          </a:prstGeom>
          <a:noFill/>
        </p:spPr>
        <p:txBody>
          <a:bodyPr wrap="square" rtlCol="0">
            <a:spAutoFit/>
          </a:bodyPr>
          <a:lstStyle/>
          <a:p>
            <a:r>
              <a:rPr lang="en-US" sz="1600" b="1" dirty="0" smtClean="0"/>
              <a:t>This is called approximate circuit #2.</a:t>
            </a:r>
          </a:p>
        </p:txBody>
      </p:sp>
      <p:sp>
        <p:nvSpPr>
          <p:cNvPr id="3" name="TextBox 2"/>
          <p:cNvSpPr txBox="1"/>
          <p:nvPr/>
        </p:nvSpPr>
        <p:spPr>
          <a:xfrm>
            <a:off x="-13931" y="681972"/>
            <a:ext cx="9126558" cy="3108543"/>
          </a:xfrm>
          <a:prstGeom prst="rect">
            <a:avLst/>
          </a:prstGeom>
          <a:noFill/>
        </p:spPr>
        <p:txBody>
          <a:bodyPr wrap="square" rtlCol="0">
            <a:spAutoFit/>
          </a:bodyPr>
          <a:lstStyle/>
          <a:p>
            <a:r>
              <a:rPr lang="en-US" sz="2800" dirty="0" smtClean="0"/>
              <a:t>But note that with approximate circuit #1, the voltage seem by the portion of the circuit with Z</a:t>
            </a:r>
            <a:r>
              <a:rPr lang="en-US" sz="2800" baseline="-25000" dirty="0" smtClean="0"/>
              <a:t>1</a:t>
            </a:r>
            <a:r>
              <a:rPr lang="en-US" sz="2800" dirty="0" smtClean="0"/>
              <a:t>+Z’</a:t>
            </a:r>
            <a:r>
              <a:rPr lang="en-US" sz="2800" baseline="-25000" dirty="0" smtClean="0"/>
              <a:t>2L</a:t>
            </a:r>
            <a:r>
              <a:rPr lang="en-US" sz="2800" dirty="0" smtClean="0"/>
              <a:t> is </a:t>
            </a:r>
            <a:r>
              <a:rPr lang="en-US" sz="2800" b="1" dirty="0" smtClean="0"/>
              <a:t>V</a:t>
            </a:r>
            <a:r>
              <a:rPr lang="en-US" sz="2800" baseline="-25000" dirty="0" smtClean="0"/>
              <a:t>1</a:t>
            </a:r>
            <a:r>
              <a:rPr lang="en-US" sz="2800" dirty="0" smtClean="0"/>
              <a:t>. This implies that the shunt </a:t>
            </a:r>
            <a:r>
              <a:rPr lang="en-US" sz="2800" dirty="0" err="1" smtClean="0"/>
              <a:t>R</a:t>
            </a:r>
            <a:r>
              <a:rPr lang="en-US" sz="2800" baseline="-25000" dirty="0" err="1" smtClean="0"/>
              <a:t>c</a:t>
            </a:r>
            <a:r>
              <a:rPr lang="en-US" sz="2800" dirty="0" smtClean="0"/>
              <a:t>//</a:t>
            </a:r>
            <a:r>
              <a:rPr lang="en-US" sz="2800" dirty="0" err="1" smtClean="0"/>
              <a:t>jX</a:t>
            </a:r>
            <a:r>
              <a:rPr lang="en-US" sz="2800" baseline="-25000" dirty="0" err="1" smtClean="0"/>
              <a:t>m</a:t>
            </a:r>
            <a:r>
              <a:rPr lang="en-US" sz="2800" dirty="0" smtClean="0"/>
              <a:t> does not affect </a:t>
            </a:r>
            <a:r>
              <a:rPr lang="en-US" sz="2800" b="1" dirty="0" smtClean="0"/>
              <a:t>I</a:t>
            </a:r>
            <a:r>
              <a:rPr lang="en-US" sz="2800" dirty="0" smtClean="0"/>
              <a:t>’</a:t>
            </a:r>
            <a:r>
              <a:rPr lang="en-US" sz="2800" baseline="-25000" dirty="0" smtClean="0"/>
              <a:t>2</a:t>
            </a:r>
            <a:r>
              <a:rPr lang="en-US" sz="2800" dirty="0" smtClean="0"/>
              <a:t>. Thus, if I am not interested in loss analysis (and therefore don’t care about I</a:t>
            </a:r>
            <a:r>
              <a:rPr lang="en-US" sz="2800" baseline="-25000" dirty="0" smtClean="0"/>
              <a:t>c</a:t>
            </a:r>
            <a:r>
              <a:rPr lang="en-US" sz="2800" baseline="30000" dirty="0" smtClean="0"/>
              <a:t>2</a:t>
            </a:r>
            <a:r>
              <a:rPr lang="en-US" sz="2800" dirty="0" smtClean="0"/>
              <a:t>R</a:t>
            </a:r>
            <a:r>
              <a:rPr lang="en-US" sz="2800" baseline="-25000" dirty="0" smtClean="0"/>
              <a:t>c</a:t>
            </a:r>
            <a:r>
              <a:rPr lang="en-US" sz="2800" dirty="0" smtClean="0"/>
              <a:t>), meaning I am mainly interested in voltage drop across the transformer, then the below is a good model. </a:t>
            </a:r>
          </a:p>
        </p:txBody>
      </p:sp>
    </p:spTree>
    <p:extLst>
      <p:ext uri="{BB962C8B-B14F-4D97-AF65-F5344CB8AC3E}">
        <p14:creationId xmlns:p14="http://schemas.microsoft.com/office/powerpoint/2010/main" val="36366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78" grpId="0" animBg="1"/>
      <p:bldP spid="79" grpId="0"/>
      <p:bldP spid="80" grpId="0"/>
      <p:bldP spid="81" grpId="0" animBg="1"/>
      <p:bldP spid="82" grpId="0" animBg="1"/>
      <p:bldP spid="83" grpId="0" animBg="1"/>
      <p:bldP spid="84" grpId="0" animBg="1"/>
      <p:bldP spid="85" grpId="0" animBg="1"/>
      <p:bldP spid="88" grpId="0" animBg="1"/>
      <p:bldP spid="89" grpId="0"/>
      <p:bldP spid="90" grpId="0" animBg="1"/>
      <p:bldP spid="92" grpId="0" animBg="1"/>
      <p:bldP spid="93" grpId="0"/>
      <p:bldP spid="94" grpId="0" animBg="1"/>
      <p:bldP spid="95" grpId="0" animBg="1"/>
      <p:bldP spid="97" grpId="0" animBg="1"/>
      <p:bldP spid="98" grpId="0"/>
      <p:bldP spid="99" grpId="0" animBg="1"/>
      <p:bldP spid="113" grpId="0" animBg="1"/>
      <p:bldP spid="9" grpId="0" animBg="1"/>
      <p:bldP spid="10" grpId="0" animBg="1"/>
      <p:bldP spid="1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543675"/>
            <a:ext cx="685800" cy="390525"/>
          </a:xfrm>
        </p:spPr>
        <p:txBody>
          <a:bodyPr/>
          <a:lstStyle/>
          <a:p>
            <a:pPr>
              <a:defRPr/>
            </a:pPr>
            <a:fld id="{D88D9072-66C8-4C0C-8C75-8D5930406778}" type="slidenum">
              <a:rPr lang="en-US" smtClean="0"/>
              <a:pPr>
                <a:defRPr/>
              </a:pPr>
              <a:t>106</a:t>
            </a:fld>
            <a:endParaRPr lang="en-US" dirty="0"/>
          </a:p>
        </p:txBody>
      </p:sp>
      <p:sp>
        <p:nvSpPr>
          <p:cNvPr id="24" name="TextBox 23"/>
          <p:cNvSpPr txBox="1"/>
          <p:nvPr/>
        </p:nvSpPr>
        <p:spPr>
          <a:xfrm>
            <a:off x="-22652" y="44088"/>
            <a:ext cx="9144000" cy="569387"/>
          </a:xfrm>
          <a:prstGeom prst="rect">
            <a:avLst/>
          </a:prstGeom>
          <a:noFill/>
        </p:spPr>
        <p:txBody>
          <a:bodyPr wrap="square" rtlCol="0">
            <a:spAutoFit/>
          </a:bodyPr>
          <a:lstStyle/>
          <a:p>
            <a:pPr algn="ctr"/>
            <a:r>
              <a:rPr lang="en-US" sz="3100" dirty="0" smtClean="0"/>
              <a:t>Exact &amp; approximate transformer models</a:t>
            </a:r>
            <a:endParaRPr lang="en-US" sz="3100" dirty="0"/>
          </a:p>
        </p:txBody>
      </p:sp>
      <p:sp>
        <p:nvSpPr>
          <p:cNvPr id="57" name="Freeform 56"/>
          <p:cNvSpPr/>
          <p:nvPr/>
        </p:nvSpPr>
        <p:spPr>
          <a:xfrm>
            <a:off x="541348" y="5232721"/>
            <a:ext cx="382214" cy="1284790"/>
          </a:xfrm>
          <a:custGeom>
            <a:avLst/>
            <a:gdLst>
              <a:gd name="connsiteX0" fmla="*/ 335916 w 382214"/>
              <a:gd name="connsiteY0" fmla="*/ 1284790 h 1284790"/>
              <a:gd name="connsiteX1" fmla="*/ 250 w 382214"/>
              <a:gd name="connsiteY1" fmla="*/ 578735 h 1284790"/>
              <a:gd name="connsiteX2" fmla="*/ 382214 w 382214"/>
              <a:gd name="connsiteY2" fmla="*/ 0 h 1284790"/>
            </a:gdLst>
            <a:ahLst/>
            <a:cxnLst>
              <a:cxn ang="0">
                <a:pos x="connsiteX0" y="connsiteY0"/>
              </a:cxn>
              <a:cxn ang="0">
                <a:pos x="connsiteX1" y="connsiteY1"/>
              </a:cxn>
              <a:cxn ang="0">
                <a:pos x="connsiteX2" y="connsiteY2"/>
              </a:cxn>
            </a:cxnLst>
            <a:rect l="l" t="t" r="r" b="b"/>
            <a:pathLst>
              <a:path w="382214" h="1284790">
                <a:moveTo>
                  <a:pt x="335916" y="1284790"/>
                </a:moveTo>
                <a:cubicBezTo>
                  <a:pt x="164225" y="1038828"/>
                  <a:pt x="-7466" y="792867"/>
                  <a:pt x="250" y="578735"/>
                </a:cubicBezTo>
                <a:cubicBezTo>
                  <a:pt x="7966" y="364603"/>
                  <a:pt x="195090" y="182301"/>
                  <a:pt x="382214"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rot="5400000">
            <a:off x="4569395" y="4416995"/>
            <a:ext cx="381000" cy="538609"/>
          </a:xfrm>
          <a:prstGeom prst="rect">
            <a:avLst/>
          </a:prstGeom>
          <a:noFill/>
        </p:spPr>
        <p:txBody>
          <a:bodyPr wrap="square" rtlCol="0">
            <a:spAutoFit/>
          </a:bodyPr>
          <a:lstStyle/>
          <a:p>
            <a:r>
              <a:rPr lang="en-US" sz="2900" dirty="0" smtClean="0"/>
              <a:t>3</a:t>
            </a:r>
          </a:p>
        </p:txBody>
      </p:sp>
      <p:sp>
        <p:nvSpPr>
          <p:cNvPr id="80" name="TextBox 79"/>
          <p:cNvSpPr txBox="1"/>
          <p:nvPr/>
        </p:nvSpPr>
        <p:spPr>
          <a:xfrm>
            <a:off x="6315823" y="5751653"/>
            <a:ext cx="381000" cy="538609"/>
          </a:xfrm>
          <a:prstGeom prst="rect">
            <a:avLst/>
          </a:prstGeom>
          <a:noFill/>
        </p:spPr>
        <p:txBody>
          <a:bodyPr wrap="square" rtlCol="0">
            <a:spAutoFit/>
          </a:bodyPr>
          <a:lstStyle/>
          <a:p>
            <a:r>
              <a:rPr lang="en-US" sz="2900" dirty="0" smtClean="0"/>
              <a:t>3</a:t>
            </a:r>
          </a:p>
        </p:txBody>
      </p:sp>
      <p:sp>
        <p:nvSpPr>
          <p:cNvPr id="81" name="Freeform 80"/>
          <p:cNvSpPr/>
          <p:nvPr/>
        </p:nvSpPr>
        <p:spPr>
          <a:xfrm>
            <a:off x="6358264" y="4617334"/>
            <a:ext cx="277792" cy="1261641"/>
          </a:xfrm>
          <a:custGeom>
            <a:avLst/>
            <a:gdLst>
              <a:gd name="connsiteX0" fmla="*/ 127321 w 277792"/>
              <a:gd name="connsiteY0" fmla="*/ 0 h 1261641"/>
              <a:gd name="connsiteX1" fmla="*/ 138896 w 277792"/>
              <a:gd name="connsiteY1" fmla="*/ 486137 h 1261641"/>
              <a:gd name="connsiteX2" fmla="*/ 0 w 277792"/>
              <a:gd name="connsiteY2" fmla="*/ 555585 h 1261641"/>
              <a:gd name="connsiteX3" fmla="*/ 277792 w 277792"/>
              <a:gd name="connsiteY3" fmla="*/ 636608 h 1261641"/>
              <a:gd name="connsiteX4" fmla="*/ 173620 w 277792"/>
              <a:gd name="connsiteY4" fmla="*/ 729205 h 1261641"/>
              <a:gd name="connsiteX5" fmla="*/ 162045 w 277792"/>
              <a:gd name="connsiteY5" fmla="*/ 1261641 h 12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 h="1261641">
                <a:moveTo>
                  <a:pt x="127321" y="0"/>
                </a:moveTo>
                <a:lnTo>
                  <a:pt x="138896" y="486137"/>
                </a:lnTo>
                <a:lnTo>
                  <a:pt x="0" y="555585"/>
                </a:lnTo>
                <a:lnTo>
                  <a:pt x="277792" y="636608"/>
                </a:lnTo>
                <a:lnTo>
                  <a:pt x="173620" y="729205"/>
                </a:lnTo>
                <a:lnTo>
                  <a:pt x="162045" y="1261641"/>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6520309" y="6168342"/>
            <a:ext cx="11575" cy="613458"/>
          </a:xfrm>
          <a:custGeom>
            <a:avLst/>
            <a:gdLst>
              <a:gd name="connsiteX0" fmla="*/ 0 w 11575"/>
              <a:gd name="connsiteY0" fmla="*/ 0 h 613458"/>
              <a:gd name="connsiteX1" fmla="*/ 11575 w 11575"/>
              <a:gd name="connsiteY1" fmla="*/ 613458 h 613458"/>
            </a:gdLst>
            <a:ahLst/>
            <a:cxnLst>
              <a:cxn ang="0">
                <a:pos x="connsiteX0" y="connsiteY0"/>
              </a:cxn>
              <a:cxn ang="0">
                <a:pos x="connsiteX1" y="connsiteY1"/>
              </a:cxn>
            </a:cxnLst>
            <a:rect l="l" t="t" r="r" b="b"/>
            <a:pathLst>
              <a:path w="11575" h="613458">
                <a:moveTo>
                  <a:pt x="0" y="0"/>
                </a:moveTo>
                <a:lnTo>
                  <a:pt x="11575" y="61345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281413" y="4605759"/>
            <a:ext cx="11575" cy="2118167"/>
          </a:xfrm>
          <a:custGeom>
            <a:avLst/>
            <a:gdLst>
              <a:gd name="connsiteX0" fmla="*/ 0 w 11575"/>
              <a:gd name="connsiteY0" fmla="*/ 0 h 2118167"/>
              <a:gd name="connsiteX1" fmla="*/ 11575 w 11575"/>
              <a:gd name="connsiteY1" fmla="*/ 2118167 h 2118167"/>
            </a:gdLst>
            <a:ahLst/>
            <a:cxnLst>
              <a:cxn ang="0">
                <a:pos x="connsiteX0" y="connsiteY0"/>
              </a:cxn>
              <a:cxn ang="0">
                <a:pos x="connsiteX1" y="connsiteY1"/>
              </a:cxn>
            </a:cxnLst>
            <a:rect l="l" t="t" r="r" b="b"/>
            <a:pathLst>
              <a:path w="11575" h="2118167">
                <a:moveTo>
                  <a:pt x="0" y="0"/>
                </a:moveTo>
                <a:cubicBezTo>
                  <a:pt x="3858" y="706056"/>
                  <a:pt x="7717" y="1412111"/>
                  <a:pt x="11575" y="2118167"/>
                </a:cubicBez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052813" y="5543309"/>
            <a:ext cx="533400" cy="477648"/>
          </a:xfrm>
          <a:prstGeom prst="ellipse">
            <a:avLst/>
          </a:prstGeom>
          <a:solidFill>
            <a:schemeClr val="bg1"/>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381000" y="5523054"/>
            <a:ext cx="443213" cy="307777"/>
          </a:xfrm>
          <a:prstGeom prst="rect">
            <a:avLst/>
          </a:prstGeom>
          <a:solidFill>
            <a:schemeClr val="bg1"/>
          </a:solidFill>
        </p:spPr>
        <p:txBody>
          <a:bodyPr wrap="square" rtlCol="0">
            <a:spAutoFit/>
          </a:bodyPr>
          <a:lstStyle/>
          <a:p>
            <a:r>
              <a:rPr lang="en-US" sz="1400" b="1" dirty="0" smtClean="0"/>
              <a:t>V</a:t>
            </a:r>
            <a:r>
              <a:rPr lang="en-US" sz="1400" baseline="-25000" dirty="0" smtClean="0"/>
              <a:t>1</a:t>
            </a:r>
            <a:endParaRPr lang="en-US" sz="1400" dirty="0" smtClean="0"/>
          </a:p>
        </p:txBody>
      </p:sp>
      <p:sp>
        <p:nvSpPr>
          <p:cNvPr id="88" name="Freeform 87"/>
          <p:cNvSpPr/>
          <p:nvPr/>
        </p:nvSpPr>
        <p:spPr>
          <a:xfrm>
            <a:off x="1131907" y="4318321"/>
            <a:ext cx="381964" cy="544010"/>
          </a:xfrm>
          <a:custGeom>
            <a:avLst/>
            <a:gdLst>
              <a:gd name="connsiteX0" fmla="*/ 0 w 381964"/>
              <a:gd name="connsiteY0" fmla="*/ 544010 h 544010"/>
              <a:gd name="connsiteX1" fmla="*/ 0 w 381964"/>
              <a:gd name="connsiteY1" fmla="*/ 0 h 544010"/>
              <a:gd name="connsiteX2" fmla="*/ 381964 w 381964"/>
              <a:gd name="connsiteY2" fmla="*/ 0 h 544010"/>
            </a:gdLst>
            <a:ahLst/>
            <a:cxnLst>
              <a:cxn ang="0">
                <a:pos x="connsiteX0" y="connsiteY0"/>
              </a:cxn>
              <a:cxn ang="0">
                <a:pos x="connsiteX1" y="connsiteY1"/>
              </a:cxn>
              <a:cxn ang="0">
                <a:pos x="connsiteX2" y="connsiteY2"/>
              </a:cxn>
            </a:cxnLst>
            <a:rect l="l" t="t" r="r" b="b"/>
            <a:pathLst>
              <a:path w="381964" h="544010">
                <a:moveTo>
                  <a:pt x="0" y="544010"/>
                </a:moveTo>
                <a:lnTo>
                  <a:pt x="0" y="0"/>
                </a:lnTo>
                <a:lnTo>
                  <a:pt x="381964"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837470" y="4075253"/>
            <a:ext cx="367743" cy="400110"/>
          </a:xfrm>
          <a:prstGeom prst="rect">
            <a:avLst/>
          </a:prstGeom>
          <a:noFill/>
        </p:spPr>
        <p:txBody>
          <a:bodyPr wrap="square" rtlCol="0">
            <a:spAutoFit/>
          </a:bodyPr>
          <a:lstStyle/>
          <a:p>
            <a:r>
              <a:rPr lang="en-US" sz="2000" b="1" dirty="0" smtClean="0"/>
              <a:t>I</a:t>
            </a:r>
            <a:r>
              <a:rPr lang="en-US" sz="2000" baseline="-25000" dirty="0" smtClean="0"/>
              <a:t>1</a:t>
            </a:r>
            <a:endParaRPr lang="en-US" sz="2000" dirty="0" smtClean="0"/>
          </a:p>
        </p:txBody>
      </p:sp>
      <p:sp>
        <p:nvSpPr>
          <p:cNvPr id="90" name="Freeform 89"/>
          <p:cNvSpPr/>
          <p:nvPr/>
        </p:nvSpPr>
        <p:spPr>
          <a:xfrm>
            <a:off x="5503279" y="4607688"/>
            <a:ext cx="972273" cy="11575"/>
          </a:xfrm>
          <a:custGeom>
            <a:avLst/>
            <a:gdLst>
              <a:gd name="connsiteX0" fmla="*/ 972273 w 972273"/>
              <a:gd name="connsiteY0" fmla="*/ 11575 h 11575"/>
              <a:gd name="connsiteX1" fmla="*/ 0 w 972273"/>
              <a:gd name="connsiteY1" fmla="*/ 0 h 11575"/>
            </a:gdLst>
            <a:ahLst/>
            <a:cxnLst>
              <a:cxn ang="0">
                <a:pos x="connsiteX0" y="connsiteY0"/>
              </a:cxn>
              <a:cxn ang="0">
                <a:pos x="connsiteX1" y="connsiteY1"/>
              </a:cxn>
            </a:cxnLst>
            <a:rect l="l" t="t" r="r" b="b"/>
            <a:pathLst>
              <a:path w="972273" h="11575">
                <a:moveTo>
                  <a:pt x="972273" y="11575"/>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6058864" y="4376195"/>
            <a:ext cx="636607" cy="428263"/>
          </a:xfrm>
          <a:custGeom>
            <a:avLst/>
            <a:gdLst>
              <a:gd name="connsiteX0" fmla="*/ 0 w 636607"/>
              <a:gd name="connsiteY0" fmla="*/ 0 h 428263"/>
              <a:gd name="connsiteX1" fmla="*/ 636607 w 636607"/>
              <a:gd name="connsiteY1" fmla="*/ 11574 h 428263"/>
              <a:gd name="connsiteX2" fmla="*/ 636607 w 636607"/>
              <a:gd name="connsiteY2" fmla="*/ 428263 h 428263"/>
            </a:gdLst>
            <a:ahLst/>
            <a:cxnLst>
              <a:cxn ang="0">
                <a:pos x="connsiteX0" y="connsiteY0"/>
              </a:cxn>
              <a:cxn ang="0">
                <a:pos x="connsiteX1" y="connsiteY1"/>
              </a:cxn>
              <a:cxn ang="0">
                <a:pos x="connsiteX2" y="connsiteY2"/>
              </a:cxn>
            </a:cxnLst>
            <a:rect l="l" t="t" r="r" b="b"/>
            <a:pathLst>
              <a:path w="636607" h="428263">
                <a:moveTo>
                  <a:pt x="0" y="0"/>
                </a:moveTo>
                <a:lnTo>
                  <a:pt x="636607" y="11574"/>
                </a:lnTo>
                <a:lnTo>
                  <a:pt x="636607" y="428263"/>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6636056" y="3960169"/>
            <a:ext cx="539378" cy="400110"/>
          </a:xfrm>
          <a:prstGeom prst="rect">
            <a:avLst/>
          </a:prstGeom>
          <a:noFill/>
        </p:spPr>
        <p:txBody>
          <a:bodyPr wrap="square" rtlCol="0">
            <a:spAutoFit/>
          </a:bodyPr>
          <a:lstStyle/>
          <a:p>
            <a:r>
              <a:rPr lang="en-US" sz="2000" b="1" dirty="0" smtClean="0"/>
              <a:t>I’</a:t>
            </a:r>
            <a:r>
              <a:rPr lang="en-US" sz="2000" baseline="-25000" dirty="0" smtClean="0"/>
              <a:t>2</a:t>
            </a:r>
            <a:endParaRPr lang="en-US" sz="2000" dirty="0" smtClean="0"/>
          </a:p>
        </p:txBody>
      </p:sp>
      <p:sp>
        <p:nvSpPr>
          <p:cNvPr id="94" name="Freeform 93"/>
          <p:cNvSpPr/>
          <p:nvPr/>
        </p:nvSpPr>
        <p:spPr>
          <a:xfrm>
            <a:off x="5843578" y="4820374"/>
            <a:ext cx="390836" cy="1693279"/>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5701013" y="5523053"/>
            <a:ext cx="497712" cy="307777"/>
          </a:xfrm>
          <a:prstGeom prst="rect">
            <a:avLst/>
          </a:prstGeom>
          <a:solidFill>
            <a:schemeClr val="bg1"/>
          </a:solidFill>
        </p:spPr>
        <p:txBody>
          <a:bodyPr wrap="square" rtlCol="0">
            <a:spAutoFit/>
          </a:bodyPr>
          <a:lstStyle/>
          <a:p>
            <a:r>
              <a:rPr lang="en-US" sz="1400" b="1" dirty="0" smtClean="0"/>
              <a:t>V’</a:t>
            </a:r>
            <a:r>
              <a:rPr lang="en-US" sz="1400" baseline="-25000" dirty="0" smtClean="0"/>
              <a:t>2</a:t>
            </a:r>
            <a:endParaRPr lang="en-US" sz="1400" dirty="0" smtClean="0"/>
          </a:p>
        </p:txBody>
      </p:sp>
      <p:sp>
        <p:nvSpPr>
          <p:cNvPr id="97" name="Freeform 96"/>
          <p:cNvSpPr/>
          <p:nvPr/>
        </p:nvSpPr>
        <p:spPr>
          <a:xfrm>
            <a:off x="1294113" y="6690669"/>
            <a:ext cx="5245100" cy="50800"/>
          </a:xfrm>
          <a:custGeom>
            <a:avLst/>
            <a:gdLst>
              <a:gd name="connsiteX0" fmla="*/ 0 w 5245100"/>
              <a:gd name="connsiteY0" fmla="*/ 0 h 50800"/>
              <a:gd name="connsiteX1" fmla="*/ 0 w 5245100"/>
              <a:gd name="connsiteY1" fmla="*/ 0 h 50800"/>
              <a:gd name="connsiteX2" fmla="*/ 5245100 w 5245100"/>
              <a:gd name="connsiteY2" fmla="*/ 50800 h 50800"/>
            </a:gdLst>
            <a:ahLst/>
            <a:cxnLst>
              <a:cxn ang="0">
                <a:pos x="connsiteX0" y="connsiteY0"/>
              </a:cxn>
              <a:cxn ang="0">
                <a:pos x="connsiteX1" y="connsiteY1"/>
              </a:cxn>
              <a:cxn ang="0">
                <a:pos x="connsiteX2" y="connsiteY2"/>
              </a:cxn>
            </a:cxnLst>
            <a:rect l="l" t="t" r="r" b="b"/>
            <a:pathLst>
              <a:path w="5245100" h="50800">
                <a:moveTo>
                  <a:pt x="0" y="0"/>
                </a:moveTo>
                <a:lnTo>
                  <a:pt x="0" y="0"/>
                </a:lnTo>
                <a:lnTo>
                  <a:pt x="5245100" y="5080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201129" y="4137154"/>
            <a:ext cx="568102" cy="400110"/>
          </a:xfrm>
          <a:prstGeom prst="rect">
            <a:avLst/>
          </a:prstGeom>
          <a:noFill/>
        </p:spPr>
        <p:txBody>
          <a:bodyPr wrap="square" rtlCol="0">
            <a:spAutoFit/>
          </a:bodyPr>
          <a:lstStyle/>
          <a:p>
            <a:r>
              <a:rPr lang="en-US" sz="2000" b="1" dirty="0" smtClean="0"/>
              <a:t>I</a:t>
            </a:r>
            <a:r>
              <a:rPr lang="en-US" sz="2000" baseline="-25000" dirty="0" smtClean="0"/>
              <a:t>1w</a:t>
            </a:r>
            <a:endParaRPr lang="en-US" sz="2000" dirty="0" smtClean="0"/>
          </a:p>
        </p:txBody>
      </p:sp>
      <p:sp>
        <p:nvSpPr>
          <p:cNvPr id="99" name="Freeform 98"/>
          <p:cNvSpPr/>
          <p:nvPr/>
        </p:nvSpPr>
        <p:spPr>
          <a:xfrm>
            <a:off x="3242281" y="4537264"/>
            <a:ext cx="419100" cy="0"/>
          </a:xfrm>
          <a:custGeom>
            <a:avLst/>
            <a:gdLst>
              <a:gd name="connsiteX0" fmla="*/ 0 w 419100"/>
              <a:gd name="connsiteY0" fmla="*/ 0 h 0"/>
              <a:gd name="connsiteX1" fmla="*/ 419100 w 419100"/>
              <a:gd name="connsiteY1" fmla="*/ 0 h 0"/>
            </a:gdLst>
            <a:ahLst/>
            <a:cxnLst>
              <a:cxn ang="0">
                <a:pos x="connsiteX0" y="connsiteY0"/>
              </a:cxn>
              <a:cxn ang="0">
                <a:pos x="connsiteX1" y="connsiteY1"/>
              </a:cxn>
            </a:cxnLst>
            <a:rect l="l" t="t" r="r" b="b"/>
            <a:pathLst>
              <a:path w="419100">
                <a:moveTo>
                  <a:pt x="0" y="0"/>
                </a:moveTo>
                <a:lnTo>
                  <a:pt x="419100"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0" name="Object 99"/>
          <p:cNvGraphicFramePr>
            <a:graphicFrameLocks noChangeAspect="1"/>
          </p:cNvGraphicFramePr>
          <p:nvPr>
            <p:extLst>
              <p:ext uri="{D42A27DB-BD31-4B8C-83A1-F6EECF244321}">
                <p14:modId xmlns:p14="http://schemas.microsoft.com/office/powerpoint/2010/main" val="2895258328"/>
              </p:ext>
            </p:extLst>
          </p:nvPr>
        </p:nvGraphicFramePr>
        <p:xfrm>
          <a:off x="6698126" y="5165026"/>
          <a:ext cx="1521758" cy="716053"/>
        </p:xfrm>
        <a:graphic>
          <a:graphicData uri="http://schemas.openxmlformats.org/presentationml/2006/ole">
            <mc:AlternateContent xmlns:mc="http://schemas.openxmlformats.org/markup-compatibility/2006">
              <mc:Choice xmlns:v="urn:schemas-microsoft-com:vml" Requires="v">
                <p:oleObj spid="_x0000_s105486" name="Equation" r:id="rId4" imgW="1079280" imgH="507960" progId="Equation.DSMT4">
                  <p:embed/>
                </p:oleObj>
              </mc:Choice>
              <mc:Fallback>
                <p:oleObj name="Equation" r:id="rId4" imgW="1079280" imgH="507960" progId="Equation.DSMT4">
                  <p:embed/>
                  <p:pic>
                    <p:nvPicPr>
                      <p:cNvPr id="100" name="Object 99"/>
                      <p:cNvPicPr/>
                      <p:nvPr/>
                    </p:nvPicPr>
                    <p:blipFill>
                      <a:blip r:embed="rId5"/>
                      <a:stretch>
                        <a:fillRect/>
                      </a:stretch>
                    </p:blipFill>
                    <p:spPr>
                      <a:xfrm>
                        <a:off x="6698126" y="5165026"/>
                        <a:ext cx="1521758" cy="716053"/>
                      </a:xfrm>
                      <a:prstGeom prst="rect">
                        <a:avLst/>
                      </a:prstGeom>
                    </p:spPr>
                  </p:pic>
                </p:oleObj>
              </mc:Fallback>
            </mc:AlternateContent>
          </a:graphicData>
        </a:graphic>
      </p:graphicFrame>
      <p:graphicFrame>
        <p:nvGraphicFramePr>
          <p:cNvPr id="101" name="Object 100"/>
          <p:cNvGraphicFramePr>
            <a:graphicFrameLocks noChangeAspect="1"/>
          </p:cNvGraphicFramePr>
          <p:nvPr>
            <p:extLst>
              <p:ext uri="{D42A27DB-BD31-4B8C-83A1-F6EECF244321}">
                <p14:modId xmlns:p14="http://schemas.microsoft.com/office/powerpoint/2010/main" val="2843409720"/>
              </p:ext>
            </p:extLst>
          </p:nvPr>
        </p:nvGraphicFramePr>
        <p:xfrm>
          <a:off x="3692525" y="3962400"/>
          <a:ext cx="1995488" cy="619125"/>
        </p:xfrm>
        <a:graphic>
          <a:graphicData uri="http://schemas.openxmlformats.org/presentationml/2006/ole">
            <mc:AlternateContent xmlns:mc="http://schemas.openxmlformats.org/markup-compatibility/2006">
              <mc:Choice xmlns:v="urn:schemas-microsoft-com:vml" Requires="v">
                <p:oleObj spid="_x0000_s105487" name="Equation" r:id="rId6" imgW="1638000" imgH="507960" progId="Equation.DSMT4">
                  <p:embed/>
                </p:oleObj>
              </mc:Choice>
              <mc:Fallback>
                <p:oleObj name="Equation" r:id="rId6" imgW="1638000" imgH="507960" progId="Equation.DSMT4">
                  <p:embed/>
                  <p:pic>
                    <p:nvPicPr>
                      <p:cNvPr id="101" name="Object 100"/>
                      <p:cNvPicPr/>
                      <p:nvPr/>
                    </p:nvPicPr>
                    <p:blipFill>
                      <a:blip r:embed="rId7"/>
                      <a:stretch>
                        <a:fillRect/>
                      </a:stretch>
                    </p:blipFill>
                    <p:spPr>
                      <a:xfrm>
                        <a:off x="3692525" y="3962400"/>
                        <a:ext cx="1995488" cy="619125"/>
                      </a:xfrm>
                      <a:prstGeom prst="rect">
                        <a:avLst/>
                      </a:prstGeom>
                    </p:spPr>
                  </p:pic>
                </p:oleObj>
              </mc:Fallback>
            </mc:AlternateContent>
          </a:graphicData>
        </a:graphic>
      </p:graphicFrame>
      <p:sp>
        <p:nvSpPr>
          <p:cNvPr id="113" name="Freeform 112"/>
          <p:cNvSpPr/>
          <p:nvPr/>
        </p:nvSpPr>
        <p:spPr>
          <a:xfrm>
            <a:off x="1268713" y="4635500"/>
            <a:ext cx="1968500" cy="0"/>
          </a:xfrm>
          <a:custGeom>
            <a:avLst/>
            <a:gdLst>
              <a:gd name="connsiteX0" fmla="*/ 1968500 w 1968500"/>
              <a:gd name="connsiteY0" fmla="*/ 0 h 0"/>
              <a:gd name="connsiteX1" fmla="*/ 0 w 1968500"/>
              <a:gd name="connsiteY1" fmla="*/ 0 h 0"/>
            </a:gdLst>
            <a:ahLst/>
            <a:cxnLst>
              <a:cxn ang="0">
                <a:pos x="connsiteX0" y="connsiteY0"/>
              </a:cxn>
              <a:cxn ang="0">
                <a:pos x="connsiteX1" y="connsiteY1"/>
              </a:cxn>
            </a:cxnLst>
            <a:rect l="l" t="t" r="r" b="b"/>
            <a:pathLst>
              <a:path w="1968500">
                <a:moveTo>
                  <a:pt x="1968500" y="0"/>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251200" y="4635500"/>
            <a:ext cx="609600" cy="0"/>
          </a:xfrm>
          <a:custGeom>
            <a:avLst/>
            <a:gdLst>
              <a:gd name="connsiteX0" fmla="*/ 0 w 609600"/>
              <a:gd name="connsiteY0" fmla="*/ 0 h 0"/>
              <a:gd name="connsiteX1" fmla="*/ 609600 w 609600"/>
              <a:gd name="connsiteY1" fmla="*/ 0 h 0"/>
            </a:gdLst>
            <a:ahLst/>
            <a:cxnLst>
              <a:cxn ang="0">
                <a:pos x="connsiteX0" y="connsiteY0"/>
              </a:cxn>
              <a:cxn ang="0">
                <a:pos x="connsiteX1" y="connsiteY1"/>
              </a:cxn>
            </a:cxnLst>
            <a:rect l="l" t="t" r="r" b="b"/>
            <a:pathLst>
              <a:path w="609600">
                <a:moveTo>
                  <a:pt x="0" y="0"/>
                </a:moveTo>
                <a:lnTo>
                  <a:pt x="60960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838700" y="4622800"/>
            <a:ext cx="685800" cy="0"/>
          </a:xfrm>
          <a:custGeom>
            <a:avLst/>
            <a:gdLst>
              <a:gd name="connsiteX0" fmla="*/ 685800 w 685800"/>
              <a:gd name="connsiteY0" fmla="*/ 0 h 0"/>
              <a:gd name="connsiteX1" fmla="*/ 0 w 685800"/>
              <a:gd name="connsiteY1" fmla="*/ 0 h 0"/>
            </a:gdLst>
            <a:ahLst/>
            <a:cxnLst>
              <a:cxn ang="0">
                <a:pos x="connsiteX0" y="connsiteY0"/>
              </a:cxn>
              <a:cxn ang="0">
                <a:pos x="connsiteX1" y="connsiteY1"/>
              </a:cxn>
            </a:cxnLst>
            <a:rect l="l" t="t" r="r" b="b"/>
            <a:pathLst>
              <a:path w="685800">
                <a:moveTo>
                  <a:pt x="685800" y="0"/>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709458" y="6020957"/>
            <a:ext cx="2411890" cy="584775"/>
          </a:xfrm>
          <a:prstGeom prst="rect">
            <a:avLst/>
          </a:prstGeom>
          <a:noFill/>
        </p:spPr>
        <p:txBody>
          <a:bodyPr wrap="square" rtlCol="0">
            <a:spAutoFit/>
          </a:bodyPr>
          <a:lstStyle/>
          <a:p>
            <a:r>
              <a:rPr lang="en-US" sz="1600" b="1" dirty="0" smtClean="0"/>
              <a:t>This is called approximate circuit #3.</a:t>
            </a:r>
          </a:p>
        </p:txBody>
      </p:sp>
      <p:sp>
        <p:nvSpPr>
          <p:cNvPr id="3" name="TextBox 2"/>
          <p:cNvSpPr txBox="1"/>
          <p:nvPr/>
        </p:nvSpPr>
        <p:spPr>
          <a:xfrm>
            <a:off x="-13931" y="681972"/>
            <a:ext cx="9126558" cy="1384995"/>
          </a:xfrm>
          <a:prstGeom prst="rect">
            <a:avLst/>
          </a:prstGeom>
          <a:noFill/>
        </p:spPr>
        <p:txBody>
          <a:bodyPr wrap="square" rtlCol="0">
            <a:spAutoFit/>
          </a:bodyPr>
          <a:lstStyle/>
          <a:p>
            <a:r>
              <a:rPr lang="en-US" sz="2800" dirty="0" smtClean="0"/>
              <a:t>A final model results from the fact that, for a transformer, the series reactance is significantly larger than the series impedance, i.e., with Z</a:t>
            </a:r>
            <a:r>
              <a:rPr lang="en-US" sz="2800" baseline="-25000" dirty="0" smtClean="0"/>
              <a:t>1</a:t>
            </a:r>
            <a:r>
              <a:rPr lang="en-US" sz="2800" dirty="0" smtClean="0"/>
              <a:t>=R</a:t>
            </a:r>
            <a:r>
              <a:rPr lang="en-US" sz="2800" baseline="-25000" dirty="0" smtClean="0"/>
              <a:t>1</a:t>
            </a:r>
            <a:r>
              <a:rPr lang="en-US" sz="2800" dirty="0" smtClean="0"/>
              <a:t>+jX</a:t>
            </a:r>
            <a:r>
              <a:rPr lang="en-US" sz="2800" baseline="-25000" dirty="0" smtClean="0"/>
              <a:t>1</a:t>
            </a:r>
            <a:r>
              <a:rPr lang="en-US" sz="2800" dirty="0" smtClean="0"/>
              <a:t>, Z’</a:t>
            </a:r>
            <a:r>
              <a:rPr lang="en-US" sz="2800" baseline="-25000" dirty="0" smtClean="0"/>
              <a:t>2</a:t>
            </a:r>
            <a:r>
              <a:rPr lang="en-US" sz="2800" dirty="0" smtClean="0"/>
              <a:t>=R’</a:t>
            </a:r>
            <a:r>
              <a:rPr lang="en-US" sz="2800" baseline="-25000" dirty="0" smtClean="0"/>
              <a:t>2</a:t>
            </a:r>
            <a:r>
              <a:rPr lang="en-US" sz="2800" dirty="0" smtClean="0"/>
              <a:t>+jX’</a:t>
            </a:r>
            <a:r>
              <a:rPr lang="en-US" sz="2800" baseline="-25000" dirty="0" smtClean="0"/>
              <a:t>2</a:t>
            </a:r>
            <a:r>
              <a:rPr lang="en-US" sz="2800" dirty="0" smtClean="0"/>
              <a:t>:</a:t>
            </a:r>
          </a:p>
        </p:txBody>
      </p:sp>
      <p:graphicFrame>
        <p:nvGraphicFramePr>
          <p:cNvPr id="30" name="Object 29"/>
          <p:cNvGraphicFramePr>
            <a:graphicFrameLocks noChangeAspect="1"/>
          </p:cNvGraphicFramePr>
          <p:nvPr>
            <p:extLst>
              <p:ext uri="{D42A27DB-BD31-4B8C-83A1-F6EECF244321}">
                <p14:modId xmlns:p14="http://schemas.microsoft.com/office/powerpoint/2010/main" val="2545456057"/>
              </p:ext>
            </p:extLst>
          </p:nvPr>
        </p:nvGraphicFramePr>
        <p:xfrm>
          <a:off x="2900258" y="2194735"/>
          <a:ext cx="2692400" cy="503237"/>
        </p:xfrm>
        <a:graphic>
          <a:graphicData uri="http://schemas.openxmlformats.org/presentationml/2006/ole">
            <mc:AlternateContent xmlns:mc="http://schemas.openxmlformats.org/markup-compatibility/2006">
              <mc:Choice xmlns:v="urn:schemas-microsoft-com:vml" Requires="v">
                <p:oleObj spid="_x0000_s105488" name="Equation" r:id="rId8" imgW="1218960" imgH="228600" progId="Equation.DSMT4">
                  <p:embed/>
                </p:oleObj>
              </mc:Choice>
              <mc:Fallback>
                <p:oleObj name="Equation" r:id="rId8" imgW="1218960" imgH="228600" progId="Equation.DSMT4">
                  <p:embed/>
                  <p:pic>
                    <p:nvPicPr>
                      <p:cNvPr id="3" name="Object 2"/>
                      <p:cNvPicPr/>
                      <p:nvPr/>
                    </p:nvPicPr>
                    <p:blipFill>
                      <a:blip r:embed="rId9"/>
                      <a:stretch>
                        <a:fillRect/>
                      </a:stretch>
                    </p:blipFill>
                    <p:spPr>
                      <a:xfrm>
                        <a:off x="2900258" y="2194735"/>
                        <a:ext cx="2692400" cy="503237"/>
                      </a:xfrm>
                      <a:prstGeom prst="rect">
                        <a:avLst/>
                      </a:prstGeom>
                    </p:spPr>
                  </p:pic>
                </p:oleObj>
              </mc:Fallback>
            </mc:AlternateContent>
          </a:graphicData>
        </a:graphic>
      </p:graphicFrame>
      <p:sp>
        <p:nvSpPr>
          <p:cNvPr id="4" name="TextBox 3"/>
          <p:cNvSpPr txBox="1"/>
          <p:nvPr/>
        </p:nvSpPr>
        <p:spPr>
          <a:xfrm>
            <a:off x="76200" y="2658909"/>
            <a:ext cx="9036427" cy="1292662"/>
          </a:xfrm>
          <a:prstGeom prst="rect">
            <a:avLst/>
          </a:prstGeom>
          <a:noFill/>
        </p:spPr>
        <p:txBody>
          <a:bodyPr wrap="square" rtlCol="0">
            <a:spAutoFit/>
          </a:bodyPr>
          <a:lstStyle/>
          <a:p>
            <a:r>
              <a:rPr lang="en-US" sz="2600" dirty="0" smtClean="0"/>
              <a:t>Then the following VERY simple model becomes quite reasonable. Indeed, this model, consisting of a single reactance,  is often used in analysis of large power systems.</a:t>
            </a:r>
          </a:p>
        </p:txBody>
      </p:sp>
      <p:sp>
        <p:nvSpPr>
          <p:cNvPr id="5" name="Freeform 4"/>
          <p:cNvSpPr/>
          <p:nvPr/>
        </p:nvSpPr>
        <p:spPr>
          <a:xfrm>
            <a:off x="3866147" y="4648200"/>
            <a:ext cx="770021" cy="0"/>
          </a:xfrm>
          <a:custGeom>
            <a:avLst/>
            <a:gdLst>
              <a:gd name="connsiteX0" fmla="*/ 770021 w 770021"/>
              <a:gd name="connsiteY0" fmla="*/ 0 h 0"/>
              <a:gd name="connsiteX1" fmla="*/ 0 w 770021"/>
              <a:gd name="connsiteY1" fmla="*/ 0 h 0"/>
            </a:gdLst>
            <a:ahLst/>
            <a:cxnLst>
              <a:cxn ang="0">
                <a:pos x="connsiteX0" y="connsiteY0"/>
              </a:cxn>
              <a:cxn ang="0">
                <a:pos x="connsiteX1" y="connsiteY1"/>
              </a:cxn>
            </a:cxnLst>
            <a:rect l="l" t="t" r="r" b="b"/>
            <a:pathLst>
              <a:path w="770021">
                <a:moveTo>
                  <a:pt x="770021" y="0"/>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17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79" grpId="0"/>
      <p:bldP spid="80" grpId="0"/>
      <p:bldP spid="81" grpId="0" animBg="1"/>
      <p:bldP spid="82" grpId="0" animBg="1"/>
      <p:bldP spid="83" grpId="0" animBg="1"/>
      <p:bldP spid="84" grpId="0" animBg="1"/>
      <p:bldP spid="85" grpId="0" animBg="1"/>
      <p:bldP spid="88" grpId="0" animBg="1"/>
      <p:bldP spid="89" grpId="0"/>
      <p:bldP spid="90" grpId="0" animBg="1"/>
      <p:bldP spid="92" grpId="0" animBg="1"/>
      <p:bldP spid="93" grpId="0"/>
      <p:bldP spid="94" grpId="0" animBg="1"/>
      <p:bldP spid="95" grpId="0" animBg="1"/>
      <p:bldP spid="97" grpId="0" animBg="1"/>
      <p:bldP spid="98" grpId="0"/>
      <p:bldP spid="99" grpId="0" animBg="1"/>
      <p:bldP spid="113" grpId="0" animBg="1"/>
      <p:bldP spid="9" grpId="0" animBg="1"/>
      <p:bldP spid="10" grpId="0" animBg="1"/>
      <p:bldP spid="12" grpId="0"/>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11</a:t>
            </a:fld>
            <a:endParaRPr lang="en-US" dirty="0"/>
          </a:p>
        </p:txBody>
      </p:sp>
      <p:sp>
        <p:nvSpPr>
          <p:cNvPr id="3" name="TextBox 2"/>
          <p:cNvSpPr txBox="1"/>
          <p:nvPr/>
        </p:nvSpPr>
        <p:spPr>
          <a:xfrm>
            <a:off x="-22652" y="44088"/>
            <a:ext cx="9144000" cy="646331"/>
          </a:xfrm>
          <a:prstGeom prst="rect">
            <a:avLst/>
          </a:prstGeom>
          <a:noFill/>
        </p:spPr>
        <p:txBody>
          <a:bodyPr wrap="square" rtlCol="0">
            <a:spAutoFit/>
          </a:bodyPr>
          <a:lstStyle/>
          <a:p>
            <a:pPr algn="ctr"/>
            <a:r>
              <a:rPr lang="en-US" sz="3600" dirty="0" smtClean="0"/>
              <a:t>Inductance</a:t>
            </a:r>
            <a:endParaRPr lang="en-US" sz="3600" dirty="0"/>
          </a:p>
        </p:txBody>
      </p:sp>
      <p:pic>
        <p:nvPicPr>
          <p:cNvPr id="16386" name="Picture 2" descr="Image result for linking flu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38252"/>
            <a:ext cx="7116892"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39346" y="1682348"/>
            <a:ext cx="2362200" cy="538609"/>
          </a:xfrm>
          <a:prstGeom prst="rect">
            <a:avLst/>
          </a:prstGeom>
          <a:noFill/>
        </p:spPr>
        <p:txBody>
          <a:bodyPr wrap="square" rtlCol="0">
            <a:spAutoFit/>
          </a:bodyPr>
          <a:lstStyle/>
          <a:p>
            <a:r>
              <a:rPr lang="en-US" sz="2900" dirty="0" smtClean="0"/>
              <a:t>Flux linking</a:t>
            </a:r>
          </a:p>
        </p:txBody>
      </p:sp>
      <p:sp>
        <p:nvSpPr>
          <p:cNvPr id="10" name="TextBox 9"/>
          <p:cNvSpPr txBox="1"/>
          <p:nvPr/>
        </p:nvSpPr>
        <p:spPr>
          <a:xfrm>
            <a:off x="5867098" y="762000"/>
            <a:ext cx="3025348" cy="538609"/>
          </a:xfrm>
          <a:prstGeom prst="rect">
            <a:avLst/>
          </a:prstGeom>
          <a:noFill/>
        </p:spPr>
        <p:txBody>
          <a:bodyPr wrap="square" rtlCol="0">
            <a:spAutoFit/>
          </a:bodyPr>
          <a:lstStyle/>
          <a:p>
            <a:r>
              <a:rPr lang="en-US" sz="2900" dirty="0" smtClean="0"/>
              <a:t>Flux not linking</a:t>
            </a:r>
          </a:p>
        </p:txBody>
      </p:sp>
      <p:sp>
        <p:nvSpPr>
          <p:cNvPr id="6" name="Freeform 5"/>
          <p:cNvSpPr/>
          <p:nvPr/>
        </p:nvSpPr>
        <p:spPr>
          <a:xfrm>
            <a:off x="5038042" y="2087732"/>
            <a:ext cx="146304" cy="676656"/>
          </a:xfrm>
          <a:custGeom>
            <a:avLst/>
            <a:gdLst>
              <a:gd name="connsiteX0" fmla="*/ 0 w 146304"/>
              <a:gd name="connsiteY0" fmla="*/ 0 h 676656"/>
              <a:gd name="connsiteX1" fmla="*/ 146304 w 146304"/>
              <a:gd name="connsiteY1" fmla="*/ 676656 h 676656"/>
            </a:gdLst>
            <a:ahLst/>
            <a:cxnLst>
              <a:cxn ang="0">
                <a:pos x="connsiteX0" y="connsiteY0"/>
              </a:cxn>
              <a:cxn ang="0">
                <a:pos x="connsiteX1" y="connsiteY1"/>
              </a:cxn>
            </a:cxnLst>
            <a:rect l="l" t="t" r="r" b="b"/>
            <a:pathLst>
              <a:path w="146304" h="676656">
                <a:moveTo>
                  <a:pt x="0" y="0"/>
                </a:moveTo>
                <a:lnTo>
                  <a:pt x="146304" y="676656"/>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367226" y="2087732"/>
            <a:ext cx="603294" cy="694944"/>
          </a:xfrm>
          <a:custGeom>
            <a:avLst/>
            <a:gdLst>
              <a:gd name="connsiteX0" fmla="*/ 0 w 603294"/>
              <a:gd name="connsiteY0" fmla="*/ 694944 h 694944"/>
              <a:gd name="connsiteX1" fmla="*/ 530352 w 603294"/>
              <a:gd name="connsiteY1" fmla="*/ 566928 h 694944"/>
              <a:gd name="connsiteX2" fmla="*/ 585216 w 603294"/>
              <a:gd name="connsiteY2" fmla="*/ 0 h 694944"/>
            </a:gdLst>
            <a:ahLst/>
            <a:cxnLst>
              <a:cxn ang="0">
                <a:pos x="connsiteX0" y="connsiteY0"/>
              </a:cxn>
              <a:cxn ang="0">
                <a:pos x="connsiteX1" y="connsiteY1"/>
              </a:cxn>
              <a:cxn ang="0">
                <a:pos x="connsiteX2" y="connsiteY2"/>
              </a:cxn>
            </a:cxnLst>
            <a:rect l="l" t="t" r="r" b="b"/>
            <a:pathLst>
              <a:path w="603294" h="694944">
                <a:moveTo>
                  <a:pt x="0" y="694944"/>
                </a:moveTo>
                <a:cubicBezTo>
                  <a:pt x="216408" y="688848"/>
                  <a:pt x="432816" y="682752"/>
                  <a:pt x="530352" y="566928"/>
                </a:cubicBezTo>
                <a:cubicBezTo>
                  <a:pt x="627888" y="451104"/>
                  <a:pt x="606552" y="225552"/>
                  <a:pt x="585216"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171898" y="1283060"/>
            <a:ext cx="493776" cy="676656"/>
          </a:xfrm>
          <a:custGeom>
            <a:avLst/>
            <a:gdLst>
              <a:gd name="connsiteX0" fmla="*/ 493776 w 493776"/>
              <a:gd name="connsiteY0" fmla="*/ 0 h 676656"/>
              <a:gd name="connsiteX1" fmla="*/ 0 w 493776"/>
              <a:gd name="connsiteY1" fmla="*/ 676656 h 676656"/>
            </a:gdLst>
            <a:ahLst/>
            <a:cxnLst>
              <a:cxn ang="0">
                <a:pos x="connsiteX0" y="connsiteY0"/>
              </a:cxn>
              <a:cxn ang="0">
                <a:pos x="connsiteX1" y="connsiteY1"/>
              </a:cxn>
            </a:cxnLst>
            <a:rect l="l" t="t" r="r" b="b"/>
            <a:pathLst>
              <a:path w="493776" h="676656">
                <a:moveTo>
                  <a:pt x="493776" y="0"/>
                </a:moveTo>
                <a:lnTo>
                  <a:pt x="0" y="676656"/>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471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12</a:t>
            </a:fld>
            <a:endParaRPr lang="en-US" dirty="0"/>
          </a:p>
        </p:txBody>
      </p:sp>
      <p:sp>
        <p:nvSpPr>
          <p:cNvPr id="3" name="TextBox 2"/>
          <p:cNvSpPr txBox="1"/>
          <p:nvPr/>
        </p:nvSpPr>
        <p:spPr>
          <a:xfrm>
            <a:off x="-22652" y="44088"/>
            <a:ext cx="9144000" cy="646331"/>
          </a:xfrm>
          <a:prstGeom prst="rect">
            <a:avLst/>
          </a:prstGeom>
          <a:noFill/>
        </p:spPr>
        <p:txBody>
          <a:bodyPr wrap="square" rtlCol="0">
            <a:spAutoFit/>
          </a:bodyPr>
          <a:lstStyle/>
          <a:p>
            <a:pPr algn="ctr"/>
            <a:r>
              <a:rPr lang="en-US" sz="3600" dirty="0" smtClean="0"/>
              <a:t>Inductance</a:t>
            </a:r>
            <a:endParaRPr lang="en-US" sz="3600" dirty="0"/>
          </a:p>
        </p:txBody>
      </p:sp>
      <p:sp>
        <p:nvSpPr>
          <p:cNvPr id="5" name="TextBox 4"/>
          <p:cNvSpPr txBox="1"/>
          <p:nvPr/>
        </p:nvSpPr>
        <p:spPr>
          <a:xfrm>
            <a:off x="502920" y="914400"/>
            <a:ext cx="7924800" cy="538609"/>
          </a:xfrm>
          <a:prstGeom prst="rect">
            <a:avLst/>
          </a:prstGeom>
          <a:noFill/>
        </p:spPr>
        <p:txBody>
          <a:bodyPr wrap="square" rtlCol="0">
            <a:spAutoFit/>
          </a:bodyPr>
          <a:lstStyle/>
          <a:p>
            <a:r>
              <a:rPr lang="en-US" sz="2900" dirty="0" smtClean="0"/>
              <a:t>Some notation that will be useful later:</a:t>
            </a:r>
          </a:p>
        </p:txBody>
      </p:sp>
      <p:graphicFrame>
        <p:nvGraphicFramePr>
          <p:cNvPr id="7" name="Object 6"/>
          <p:cNvGraphicFramePr>
            <a:graphicFrameLocks noChangeAspect="1"/>
          </p:cNvGraphicFramePr>
          <p:nvPr>
            <p:extLst>
              <p:ext uri="{D42A27DB-BD31-4B8C-83A1-F6EECF244321}">
                <p14:modId xmlns:p14="http://schemas.microsoft.com/office/powerpoint/2010/main" val="2308770277"/>
              </p:ext>
            </p:extLst>
          </p:nvPr>
        </p:nvGraphicFramePr>
        <p:xfrm>
          <a:off x="1371599" y="1905000"/>
          <a:ext cx="1977483" cy="1447800"/>
        </p:xfrm>
        <a:graphic>
          <a:graphicData uri="http://schemas.openxmlformats.org/presentationml/2006/ole">
            <mc:AlternateContent xmlns:mc="http://schemas.openxmlformats.org/markup-compatibility/2006">
              <mc:Choice xmlns:v="urn:schemas-microsoft-com:vml" Requires="v">
                <p:oleObj spid="_x0000_s19513" name="Equation" r:id="rId4" imgW="583947" imgH="431613" progId="Equation.DSMT4">
                  <p:embed/>
                </p:oleObj>
              </mc:Choice>
              <mc:Fallback>
                <p:oleObj name="Equation" r:id="rId4" imgW="583947" imgH="431613" progId="Equation.DSMT4">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599" y="1905000"/>
                        <a:ext cx="1977483" cy="1447800"/>
                      </a:xfrm>
                      <a:prstGeom prst="rect">
                        <a:avLst/>
                      </a:prstGeom>
                      <a:noFill/>
                    </p:spPr>
                  </p:pic>
                </p:oleObj>
              </mc:Fallback>
            </mc:AlternateContent>
          </a:graphicData>
        </a:graphic>
      </p:graphicFrame>
      <p:pic>
        <p:nvPicPr>
          <p:cNvPr id="1536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676990"/>
            <a:ext cx="393351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01198" y="3620295"/>
            <a:ext cx="8496300" cy="1431161"/>
          </a:xfrm>
          <a:prstGeom prst="rect">
            <a:avLst/>
          </a:prstGeom>
          <a:noFill/>
        </p:spPr>
        <p:txBody>
          <a:bodyPr wrap="square" rtlCol="0">
            <a:spAutoFit/>
          </a:bodyPr>
          <a:lstStyle/>
          <a:p>
            <a:r>
              <a:rPr lang="en-US" sz="2900" dirty="0" smtClean="0"/>
              <a:t>The self inductance L</a:t>
            </a:r>
            <a:r>
              <a:rPr lang="en-US" sz="2900" baseline="-25000" dirty="0" smtClean="0"/>
              <a:t>11</a:t>
            </a:r>
            <a:r>
              <a:rPr lang="en-US" sz="2900" dirty="0" smtClean="0"/>
              <a:t> is the ratio of</a:t>
            </a:r>
          </a:p>
          <a:p>
            <a:pPr marL="457200" indent="-457200">
              <a:buFont typeface="Arial" panose="020B0604020202020204" pitchFamily="34" charset="0"/>
              <a:buChar char="•"/>
            </a:pPr>
            <a:r>
              <a:rPr lang="en-US" sz="2900" dirty="0" smtClean="0"/>
              <a:t>the flux from coil 1 linking with coil 1, </a:t>
            </a:r>
            <a:r>
              <a:rPr lang="el-GR" sz="2900" dirty="0" smtClean="0"/>
              <a:t>λ</a:t>
            </a:r>
            <a:r>
              <a:rPr lang="en-US" sz="2900" baseline="-25000" dirty="0" smtClean="0"/>
              <a:t>11</a:t>
            </a:r>
            <a:r>
              <a:rPr lang="en-US" sz="2900" dirty="0" smtClean="0"/>
              <a:t> </a:t>
            </a:r>
          </a:p>
          <a:p>
            <a:pPr marL="457200" indent="-457200">
              <a:buFont typeface="Arial" panose="020B0604020202020204" pitchFamily="34" charset="0"/>
              <a:buChar char="•"/>
            </a:pPr>
            <a:r>
              <a:rPr lang="en-US" sz="2900" dirty="0" smtClean="0"/>
              <a:t>to the current in coil 1, i</a:t>
            </a:r>
            <a:r>
              <a:rPr lang="en-US" sz="2900" baseline="-25000" dirty="0" smtClean="0"/>
              <a:t>1</a:t>
            </a:r>
            <a:endParaRPr lang="en-US" sz="2900" dirty="0" smtClean="0"/>
          </a:p>
        </p:txBody>
      </p:sp>
      <p:sp>
        <p:nvSpPr>
          <p:cNvPr id="12" name="TextBox 11"/>
          <p:cNvSpPr txBox="1"/>
          <p:nvPr/>
        </p:nvSpPr>
        <p:spPr>
          <a:xfrm>
            <a:off x="841248" y="5520086"/>
            <a:ext cx="7959298" cy="830997"/>
          </a:xfrm>
          <a:prstGeom prst="rect">
            <a:avLst/>
          </a:prstGeom>
          <a:noFill/>
        </p:spPr>
        <p:txBody>
          <a:bodyPr wrap="square" rtlCol="0">
            <a:spAutoFit/>
          </a:bodyPr>
          <a:lstStyle/>
          <a:p>
            <a:r>
              <a:rPr lang="en-US" sz="2400" dirty="0" smtClean="0"/>
              <a:t>Inductance </a:t>
            </a:r>
            <a:r>
              <a:rPr lang="en-US" sz="2400" dirty="0"/>
              <a:t>L</a:t>
            </a:r>
            <a:r>
              <a:rPr lang="en-US" sz="2400" baseline="-25000" dirty="0"/>
              <a:t>11</a:t>
            </a:r>
            <a:r>
              <a:rPr lang="en-US" sz="2400" dirty="0"/>
              <a:t>? The ability of a current in coil 1, i</a:t>
            </a:r>
            <a:r>
              <a:rPr lang="en-US" sz="2400" baseline="-25000" dirty="0"/>
              <a:t>1</a:t>
            </a:r>
            <a:r>
              <a:rPr lang="en-US" sz="2400" dirty="0"/>
              <a:t>, to create flux φ</a:t>
            </a:r>
            <a:r>
              <a:rPr lang="en-US" sz="2400" baseline="-25000" dirty="0"/>
              <a:t>11</a:t>
            </a:r>
            <a:r>
              <a:rPr lang="en-US" sz="2400" dirty="0"/>
              <a:t> that links with coil 1. </a:t>
            </a:r>
          </a:p>
        </p:txBody>
      </p:sp>
    </p:spTree>
    <p:extLst>
      <p:ext uri="{BB962C8B-B14F-4D97-AF65-F5344CB8AC3E}">
        <p14:creationId xmlns:p14="http://schemas.microsoft.com/office/powerpoint/2010/main" val="35739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13</a:t>
            </a:fld>
            <a:endParaRPr lang="en-US" dirty="0"/>
          </a:p>
        </p:txBody>
      </p:sp>
      <p:sp>
        <p:nvSpPr>
          <p:cNvPr id="3" name="TextBox 2"/>
          <p:cNvSpPr txBox="1"/>
          <p:nvPr/>
        </p:nvSpPr>
        <p:spPr>
          <a:xfrm>
            <a:off x="-22652" y="44088"/>
            <a:ext cx="9144000" cy="646331"/>
          </a:xfrm>
          <a:prstGeom prst="rect">
            <a:avLst/>
          </a:prstGeom>
          <a:noFill/>
        </p:spPr>
        <p:txBody>
          <a:bodyPr wrap="square" rtlCol="0">
            <a:spAutoFit/>
          </a:bodyPr>
          <a:lstStyle/>
          <a:p>
            <a:pPr algn="ctr"/>
            <a:r>
              <a:rPr lang="en-US" sz="3600" dirty="0" smtClean="0"/>
              <a:t>Inductance</a:t>
            </a:r>
            <a:endParaRPr lang="en-US" sz="3600" dirty="0"/>
          </a:p>
        </p:txBody>
      </p:sp>
      <p:graphicFrame>
        <p:nvGraphicFramePr>
          <p:cNvPr id="7" name="Object 6"/>
          <p:cNvGraphicFramePr>
            <a:graphicFrameLocks noChangeAspect="1"/>
          </p:cNvGraphicFramePr>
          <p:nvPr>
            <p:extLst>
              <p:ext uri="{D42A27DB-BD31-4B8C-83A1-F6EECF244321}">
                <p14:modId xmlns:p14="http://schemas.microsoft.com/office/powerpoint/2010/main" val="4071151461"/>
              </p:ext>
            </p:extLst>
          </p:nvPr>
        </p:nvGraphicFramePr>
        <p:xfrm>
          <a:off x="2823418" y="690419"/>
          <a:ext cx="3451860" cy="1828800"/>
        </p:xfrm>
        <a:graphic>
          <a:graphicData uri="http://schemas.openxmlformats.org/presentationml/2006/ole">
            <mc:AlternateContent xmlns:mc="http://schemas.openxmlformats.org/markup-compatibility/2006">
              <mc:Choice xmlns:v="urn:schemas-microsoft-com:vml" Requires="v">
                <p:oleObj spid="_x0000_s17466" name="Equation" r:id="rId4" imgW="787400" imgH="419100" progId="Equation.DSMT4">
                  <p:embed/>
                </p:oleObj>
              </mc:Choice>
              <mc:Fallback>
                <p:oleObj name="Equation" r:id="rId4" imgW="787400" imgH="4191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3418" y="690419"/>
                        <a:ext cx="3451860" cy="1828800"/>
                      </a:xfrm>
                      <a:prstGeom prst="rect">
                        <a:avLst/>
                      </a:prstGeom>
                      <a:noFill/>
                    </p:spPr>
                  </p:pic>
                </p:oleObj>
              </mc:Fallback>
            </mc:AlternateContent>
          </a:graphicData>
        </a:graphic>
      </p:graphicFrame>
      <p:sp>
        <p:nvSpPr>
          <p:cNvPr id="9" name="TextBox 8"/>
          <p:cNvSpPr txBox="1"/>
          <p:nvPr/>
        </p:nvSpPr>
        <p:spPr>
          <a:xfrm>
            <a:off x="304800" y="2449969"/>
            <a:ext cx="8496300" cy="1431161"/>
          </a:xfrm>
          <a:prstGeom prst="rect">
            <a:avLst/>
          </a:prstGeom>
          <a:noFill/>
        </p:spPr>
        <p:txBody>
          <a:bodyPr wrap="square" rtlCol="0">
            <a:spAutoFit/>
          </a:bodyPr>
          <a:lstStyle/>
          <a:p>
            <a:r>
              <a:rPr lang="en-US" sz="2900" dirty="0" smtClean="0"/>
              <a:t>To make large self-inductance, we need to</a:t>
            </a:r>
          </a:p>
          <a:p>
            <a:pPr marL="457200" indent="-457200">
              <a:buFont typeface="Arial" panose="020B0604020202020204" pitchFamily="34" charset="0"/>
              <a:buChar char="•"/>
            </a:pPr>
            <a:r>
              <a:rPr lang="en-US" sz="2900" dirty="0" smtClean="0"/>
              <a:t>make N</a:t>
            </a:r>
            <a:r>
              <a:rPr lang="en-US" sz="2900" baseline="-25000" dirty="0" smtClean="0"/>
              <a:t>1</a:t>
            </a:r>
            <a:r>
              <a:rPr lang="en-US" sz="2900" dirty="0" smtClean="0"/>
              <a:t>, </a:t>
            </a:r>
            <a:r>
              <a:rPr lang="el-GR" sz="2900" dirty="0" smtClean="0"/>
              <a:t>μ</a:t>
            </a:r>
            <a:r>
              <a:rPr lang="en-US" sz="2900" dirty="0" smtClean="0"/>
              <a:t>, and A large;</a:t>
            </a:r>
          </a:p>
          <a:p>
            <a:pPr marL="457200" indent="-457200">
              <a:buFont typeface="Arial" panose="020B0604020202020204" pitchFamily="34" charset="0"/>
              <a:buChar char="•"/>
            </a:pPr>
            <a:r>
              <a:rPr lang="en-US" sz="2900" dirty="0" smtClean="0"/>
              <a:t>make l small</a:t>
            </a:r>
          </a:p>
        </p:txBody>
      </p:sp>
      <p:sp>
        <p:nvSpPr>
          <p:cNvPr id="13" name="TextBox 12"/>
          <p:cNvSpPr txBox="1"/>
          <p:nvPr/>
        </p:nvSpPr>
        <p:spPr>
          <a:xfrm>
            <a:off x="277368" y="3896370"/>
            <a:ext cx="8496300" cy="2323713"/>
          </a:xfrm>
          <a:prstGeom prst="rect">
            <a:avLst/>
          </a:prstGeom>
          <a:noFill/>
        </p:spPr>
        <p:txBody>
          <a:bodyPr wrap="square" rtlCol="0">
            <a:spAutoFit/>
          </a:bodyPr>
          <a:lstStyle/>
          <a:p>
            <a:r>
              <a:rPr lang="en-US" sz="2900" dirty="0" smtClean="0"/>
              <a:t>And so a large L</a:t>
            </a:r>
            <a:r>
              <a:rPr lang="en-US" sz="2900" baseline="-25000" dirty="0" smtClean="0"/>
              <a:t>11</a:t>
            </a:r>
            <a:r>
              <a:rPr lang="en-US" sz="2900" dirty="0" smtClean="0"/>
              <a:t> results from</a:t>
            </a:r>
          </a:p>
          <a:p>
            <a:pPr marL="457200" indent="-457200">
              <a:buFont typeface="Arial" panose="020B0604020202020204" pitchFamily="34" charset="0"/>
              <a:buChar char="•"/>
            </a:pPr>
            <a:r>
              <a:rPr lang="en-US" sz="2900" dirty="0"/>
              <a:t>m</a:t>
            </a:r>
            <a:r>
              <a:rPr lang="en-US" sz="2900" dirty="0" smtClean="0"/>
              <a:t>any turns (N</a:t>
            </a:r>
            <a:r>
              <a:rPr lang="en-US" sz="2900" baseline="-25000" dirty="0" smtClean="0"/>
              <a:t>1</a:t>
            </a:r>
            <a:r>
              <a:rPr lang="en-US" sz="2900" dirty="0" smtClean="0"/>
              <a:t>)</a:t>
            </a:r>
          </a:p>
          <a:p>
            <a:pPr marL="457200" indent="-457200">
              <a:buFont typeface="Arial" panose="020B0604020202020204" pitchFamily="34" charset="0"/>
              <a:buChar char="•"/>
            </a:pPr>
            <a:r>
              <a:rPr lang="en-US" sz="2900" dirty="0"/>
              <a:t>l</a:t>
            </a:r>
            <a:r>
              <a:rPr lang="en-US" sz="2900" dirty="0" smtClean="0"/>
              <a:t>arge </a:t>
            </a:r>
            <a:r>
              <a:rPr lang="el-GR" sz="2900" dirty="0" smtClean="0"/>
              <a:t>μ</a:t>
            </a:r>
            <a:r>
              <a:rPr lang="en-US" sz="2900" dirty="0" smtClean="0"/>
              <a:t> (core made of iron)</a:t>
            </a:r>
          </a:p>
          <a:p>
            <a:pPr marL="457200" indent="-457200">
              <a:buFont typeface="Arial" panose="020B0604020202020204" pitchFamily="34" charset="0"/>
              <a:buChar char="•"/>
            </a:pPr>
            <a:r>
              <a:rPr lang="en-US" sz="2900" dirty="0"/>
              <a:t>l</a:t>
            </a:r>
            <a:r>
              <a:rPr lang="en-US" sz="2900" dirty="0" smtClean="0"/>
              <a:t>arge cross section (A)</a:t>
            </a:r>
          </a:p>
          <a:p>
            <a:pPr marL="457200" indent="-457200">
              <a:buFont typeface="Arial" panose="020B0604020202020204" pitchFamily="34" charset="0"/>
              <a:buChar char="•"/>
            </a:pPr>
            <a:r>
              <a:rPr lang="en-US" sz="2900" dirty="0"/>
              <a:t>c</a:t>
            </a:r>
            <a:r>
              <a:rPr lang="en-US" sz="2900" dirty="0" smtClean="0"/>
              <a:t>ompact construction (small l)</a:t>
            </a:r>
          </a:p>
        </p:txBody>
      </p:sp>
    </p:spTree>
    <p:extLst>
      <p:ext uri="{BB962C8B-B14F-4D97-AF65-F5344CB8AC3E}">
        <p14:creationId xmlns:p14="http://schemas.microsoft.com/office/powerpoint/2010/main" val="2086704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14</a:t>
            </a:fld>
            <a:endParaRPr lang="en-US" dirty="0"/>
          </a:p>
        </p:txBody>
      </p:sp>
      <p:sp>
        <p:nvSpPr>
          <p:cNvPr id="4" name="Rectangle 3"/>
          <p:cNvSpPr/>
          <p:nvPr/>
        </p:nvSpPr>
        <p:spPr>
          <a:xfrm>
            <a:off x="804862" y="3112827"/>
            <a:ext cx="3309938" cy="2133600"/>
          </a:xfrm>
          <a:prstGeom prst="rect">
            <a:avLst/>
          </a:pr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041525" y="3874827"/>
            <a:ext cx="920750" cy="533400"/>
          </a:xfrm>
          <a:prstGeom prst="rect">
            <a:avLst/>
          </a:pr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813179" y="2895600"/>
            <a:ext cx="3766782" cy="232012"/>
          </a:xfrm>
          <a:custGeom>
            <a:avLst/>
            <a:gdLst>
              <a:gd name="connsiteX0" fmla="*/ 3316406 w 3766782"/>
              <a:gd name="connsiteY0" fmla="*/ 232012 h 232012"/>
              <a:gd name="connsiteX1" fmla="*/ 3766782 w 3766782"/>
              <a:gd name="connsiteY1" fmla="*/ 13648 h 232012"/>
              <a:gd name="connsiteX2" fmla="*/ 573206 w 3766782"/>
              <a:gd name="connsiteY2" fmla="*/ 0 h 232012"/>
              <a:gd name="connsiteX3" fmla="*/ 0 w 3766782"/>
              <a:gd name="connsiteY3" fmla="*/ 204717 h 232012"/>
            </a:gdLst>
            <a:ahLst/>
            <a:cxnLst>
              <a:cxn ang="0">
                <a:pos x="connsiteX0" y="connsiteY0"/>
              </a:cxn>
              <a:cxn ang="0">
                <a:pos x="connsiteX1" y="connsiteY1"/>
              </a:cxn>
              <a:cxn ang="0">
                <a:pos x="connsiteX2" y="connsiteY2"/>
              </a:cxn>
              <a:cxn ang="0">
                <a:pos x="connsiteX3" y="connsiteY3"/>
              </a:cxn>
            </a:cxnLst>
            <a:rect l="l" t="t" r="r" b="b"/>
            <a:pathLst>
              <a:path w="3766782" h="232012">
                <a:moveTo>
                  <a:pt x="3316406" y="232012"/>
                </a:moveTo>
                <a:lnTo>
                  <a:pt x="3766782" y="13648"/>
                </a:lnTo>
                <a:lnTo>
                  <a:pt x="573206" y="0"/>
                </a:lnTo>
                <a:lnTo>
                  <a:pt x="0" y="20471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156881" y="2922896"/>
            <a:ext cx="423080" cy="2292824"/>
          </a:xfrm>
          <a:custGeom>
            <a:avLst/>
            <a:gdLst>
              <a:gd name="connsiteX0" fmla="*/ 409432 w 423080"/>
              <a:gd name="connsiteY0" fmla="*/ 0 h 2292824"/>
              <a:gd name="connsiteX1" fmla="*/ 423080 w 423080"/>
              <a:gd name="connsiteY1" fmla="*/ 2033516 h 2292824"/>
              <a:gd name="connsiteX2" fmla="*/ 0 w 423080"/>
              <a:gd name="connsiteY2" fmla="*/ 2292824 h 2292824"/>
            </a:gdLst>
            <a:ahLst/>
            <a:cxnLst>
              <a:cxn ang="0">
                <a:pos x="connsiteX0" y="connsiteY0"/>
              </a:cxn>
              <a:cxn ang="0">
                <a:pos x="connsiteX1" y="connsiteY1"/>
              </a:cxn>
              <a:cxn ang="0">
                <a:pos x="connsiteX2" y="connsiteY2"/>
              </a:cxn>
            </a:cxnLst>
            <a:rect l="l" t="t" r="r" b="b"/>
            <a:pathLst>
              <a:path w="423080" h="2292824">
                <a:moveTo>
                  <a:pt x="409432" y="0"/>
                </a:moveTo>
                <a:cubicBezTo>
                  <a:pt x="413981" y="677839"/>
                  <a:pt x="418531" y="1355677"/>
                  <a:pt x="423080" y="2033516"/>
                </a:cubicBezTo>
                <a:lnTo>
                  <a:pt x="0" y="2292824"/>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055125" y="3864591"/>
            <a:ext cx="395785" cy="545911"/>
          </a:xfrm>
          <a:custGeom>
            <a:avLst/>
            <a:gdLst>
              <a:gd name="connsiteX0" fmla="*/ 0 w 395785"/>
              <a:gd name="connsiteY0" fmla="*/ 545911 h 545911"/>
              <a:gd name="connsiteX1" fmla="*/ 395785 w 395785"/>
              <a:gd name="connsiteY1" fmla="*/ 354842 h 545911"/>
              <a:gd name="connsiteX2" fmla="*/ 382138 w 395785"/>
              <a:gd name="connsiteY2" fmla="*/ 0 h 545911"/>
            </a:gdLst>
            <a:ahLst/>
            <a:cxnLst>
              <a:cxn ang="0">
                <a:pos x="connsiteX0" y="connsiteY0"/>
              </a:cxn>
              <a:cxn ang="0">
                <a:pos x="connsiteX1" y="connsiteY1"/>
              </a:cxn>
              <a:cxn ang="0">
                <a:pos x="connsiteX2" y="connsiteY2"/>
              </a:cxn>
            </a:cxnLst>
            <a:rect l="l" t="t" r="r" b="b"/>
            <a:pathLst>
              <a:path w="395785" h="545911">
                <a:moveTo>
                  <a:pt x="0" y="545911"/>
                </a:moveTo>
                <a:lnTo>
                  <a:pt x="395785" y="354842"/>
                </a:lnTo>
                <a:lnTo>
                  <a:pt x="382138"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450910" y="4219433"/>
            <a:ext cx="504968" cy="13648"/>
          </a:xfrm>
          <a:custGeom>
            <a:avLst/>
            <a:gdLst>
              <a:gd name="connsiteX0" fmla="*/ 0 w 504968"/>
              <a:gd name="connsiteY0" fmla="*/ 13648 h 13648"/>
              <a:gd name="connsiteX1" fmla="*/ 504968 w 504968"/>
              <a:gd name="connsiteY1" fmla="*/ 0 h 13648"/>
            </a:gdLst>
            <a:ahLst/>
            <a:cxnLst>
              <a:cxn ang="0">
                <a:pos x="connsiteX0" y="connsiteY0"/>
              </a:cxn>
              <a:cxn ang="0">
                <a:pos x="connsiteX1" y="connsiteY1"/>
              </a:cxn>
            </a:cxnLst>
            <a:rect l="l" t="t" r="r" b="b"/>
            <a:pathLst>
              <a:path w="504968" h="13648">
                <a:moveTo>
                  <a:pt x="0" y="13648"/>
                </a:moveTo>
                <a:lnTo>
                  <a:pt x="504968"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71680" y="3874827"/>
            <a:ext cx="2057035" cy="141730"/>
          </a:xfrm>
          <a:custGeom>
            <a:avLst/>
            <a:gdLst>
              <a:gd name="connsiteX0" fmla="*/ 1892878 w 2057035"/>
              <a:gd name="connsiteY0" fmla="*/ 5253 h 141730"/>
              <a:gd name="connsiteX1" fmla="*/ 2002060 w 2057035"/>
              <a:gd name="connsiteY1" fmla="*/ 5253 h 141730"/>
              <a:gd name="connsiteX2" fmla="*/ 1879230 w 2057035"/>
              <a:gd name="connsiteY2" fmla="*/ 59844 h 141730"/>
              <a:gd name="connsiteX3" fmla="*/ 145965 w 2057035"/>
              <a:gd name="connsiteY3" fmla="*/ 59844 h 141730"/>
              <a:gd name="connsiteX4" fmla="*/ 214204 w 2057035"/>
              <a:gd name="connsiteY4" fmla="*/ 141730 h 14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035" h="141730">
                <a:moveTo>
                  <a:pt x="1892878" y="5253"/>
                </a:moveTo>
                <a:cubicBezTo>
                  <a:pt x="1948606" y="703"/>
                  <a:pt x="2004335" y="-3846"/>
                  <a:pt x="2002060" y="5253"/>
                </a:cubicBezTo>
                <a:cubicBezTo>
                  <a:pt x="1999785" y="14352"/>
                  <a:pt x="2188579" y="50746"/>
                  <a:pt x="1879230" y="59844"/>
                </a:cubicBezTo>
                <a:cubicBezTo>
                  <a:pt x="1569881" y="68942"/>
                  <a:pt x="423469" y="46196"/>
                  <a:pt x="145965" y="59844"/>
                </a:cubicBezTo>
                <a:cubicBezTo>
                  <a:pt x="-131539" y="73492"/>
                  <a:pt x="41332" y="107611"/>
                  <a:pt x="214204" y="141730"/>
                </a:cubicBez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533400" y="3951027"/>
            <a:ext cx="2057035" cy="141730"/>
          </a:xfrm>
          <a:custGeom>
            <a:avLst/>
            <a:gdLst>
              <a:gd name="connsiteX0" fmla="*/ 1892878 w 2057035"/>
              <a:gd name="connsiteY0" fmla="*/ 5253 h 141730"/>
              <a:gd name="connsiteX1" fmla="*/ 2002060 w 2057035"/>
              <a:gd name="connsiteY1" fmla="*/ 5253 h 141730"/>
              <a:gd name="connsiteX2" fmla="*/ 1879230 w 2057035"/>
              <a:gd name="connsiteY2" fmla="*/ 59844 h 141730"/>
              <a:gd name="connsiteX3" fmla="*/ 145965 w 2057035"/>
              <a:gd name="connsiteY3" fmla="*/ 59844 h 141730"/>
              <a:gd name="connsiteX4" fmla="*/ 214204 w 2057035"/>
              <a:gd name="connsiteY4" fmla="*/ 141730 h 14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035" h="141730">
                <a:moveTo>
                  <a:pt x="1892878" y="5253"/>
                </a:moveTo>
                <a:cubicBezTo>
                  <a:pt x="1948606" y="703"/>
                  <a:pt x="2004335" y="-3846"/>
                  <a:pt x="2002060" y="5253"/>
                </a:cubicBezTo>
                <a:cubicBezTo>
                  <a:pt x="1999785" y="14352"/>
                  <a:pt x="2188579" y="50746"/>
                  <a:pt x="1879230" y="59844"/>
                </a:cubicBezTo>
                <a:cubicBezTo>
                  <a:pt x="1569881" y="68942"/>
                  <a:pt x="423469" y="46196"/>
                  <a:pt x="145965" y="59844"/>
                </a:cubicBezTo>
                <a:cubicBezTo>
                  <a:pt x="-131539" y="73492"/>
                  <a:pt x="41332" y="107611"/>
                  <a:pt x="214204" y="141730"/>
                </a:cubicBez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533765" y="4027227"/>
            <a:ext cx="2057035" cy="141730"/>
          </a:xfrm>
          <a:custGeom>
            <a:avLst/>
            <a:gdLst>
              <a:gd name="connsiteX0" fmla="*/ 1892878 w 2057035"/>
              <a:gd name="connsiteY0" fmla="*/ 5253 h 141730"/>
              <a:gd name="connsiteX1" fmla="*/ 2002060 w 2057035"/>
              <a:gd name="connsiteY1" fmla="*/ 5253 h 141730"/>
              <a:gd name="connsiteX2" fmla="*/ 1879230 w 2057035"/>
              <a:gd name="connsiteY2" fmla="*/ 59844 h 141730"/>
              <a:gd name="connsiteX3" fmla="*/ 145965 w 2057035"/>
              <a:gd name="connsiteY3" fmla="*/ 59844 h 141730"/>
              <a:gd name="connsiteX4" fmla="*/ 214204 w 2057035"/>
              <a:gd name="connsiteY4" fmla="*/ 141730 h 14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035" h="141730">
                <a:moveTo>
                  <a:pt x="1892878" y="5253"/>
                </a:moveTo>
                <a:cubicBezTo>
                  <a:pt x="1948606" y="703"/>
                  <a:pt x="2004335" y="-3846"/>
                  <a:pt x="2002060" y="5253"/>
                </a:cubicBezTo>
                <a:cubicBezTo>
                  <a:pt x="1999785" y="14352"/>
                  <a:pt x="2188579" y="50746"/>
                  <a:pt x="1879230" y="59844"/>
                </a:cubicBezTo>
                <a:cubicBezTo>
                  <a:pt x="1569881" y="68942"/>
                  <a:pt x="423469" y="46196"/>
                  <a:pt x="145965" y="59844"/>
                </a:cubicBezTo>
                <a:cubicBezTo>
                  <a:pt x="-131539" y="73492"/>
                  <a:pt x="41332" y="107611"/>
                  <a:pt x="214204" y="141730"/>
                </a:cubicBez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534130" y="4103427"/>
            <a:ext cx="2057035" cy="141730"/>
          </a:xfrm>
          <a:custGeom>
            <a:avLst/>
            <a:gdLst>
              <a:gd name="connsiteX0" fmla="*/ 1892878 w 2057035"/>
              <a:gd name="connsiteY0" fmla="*/ 5253 h 141730"/>
              <a:gd name="connsiteX1" fmla="*/ 2002060 w 2057035"/>
              <a:gd name="connsiteY1" fmla="*/ 5253 h 141730"/>
              <a:gd name="connsiteX2" fmla="*/ 1879230 w 2057035"/>
              <a:gd name="connsiteY2" fmla="*/ 59844 h 141730"/>
              <a:gd name="connsiteX3" fmla="*/ 145965 w 2057035"/>
              <a:gd name="connsiteY3" fmla="*/ 59844 h 141730"/>
              <a:gd name="connsiteX4" fmla="*/ 214204 w 2057035"/>
              <a:gd name="connsiteY4" fmla="*/ 141730 h 14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035" h="141730">
                <a:moveTo>
                  <a:pt x="1892878" y="5253"/>
                </a:moveTo>
                <a:cubicBezTo>
                  <a:pt x="1948606" y="703"/>
                  <a:pt x="2004335" y="-3846"/>
                  <a:pt x="2002060" y="5253"/>
                </a:cubicBezTo>
                <a:cubicBezTo>
                  <a:pt x="1999785" y="14352"/>
                  <a:pt x="2188579" y="50746"/>
                  <a:pt x="1879230" y="59844"/>
                </a:cubicBezTo>
                <a:cubicBezTo>
                  <a:pt x="1569881" y="68942"/>
                  <a:pt x="423469" y="46196"/>
                  <a:pt x="145965" y="59844"/>
                </a:cubicBezTo>
                <a:cubicBezTo>
                  <a:pt x="-131539" y="73492"/>
                  <a:pt x="41332" y="107611"/>
                  <a:pt x="214204" y="141730"/>
                </a:cubicBez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534495" y="4179627"/>
            <a:ext cx="2057035" cy="141730"/>
          </a:xfrm>
          <a:custGeom>
            <a:avLst/>
            <a:gdLst>
              <a:gd name="connsiteX0" fmla="*/ 1892878 w 2057035"/>
              <a:gd name="connsiteY0" fmla="*/ 5253 h 141730"/>
              <a:gd name="connsiteX1" fmla="*/ 2002060 w 2057035"/>
              <a:gd name="connsiteY1" fmla="*/ 5253 h 141730"/>
              <a:gd name="connsiteX2" fmla="*/ 1879230 w 2057035"/>
              <a:gd name="connsiteY2" fmla="*/ 59844 h 141730"/>
              <a:gd name="connsiteX3" fmla="*/ 145965 w 2057035"/>
              <a:gd name="connsiteY3" fmla="*/ 59844 h 141730"/>
              <a:gd name="connsiteX4" fmla="*/ 214204 w 2057035"/>
              <a:gd name="connsiteY4" fmla="*/ 141730 h 14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035" h="141730">
                <a:moveTo>
                  <a:pt x="1892878" y="5253"/>
                </a:moveTo>
                <a:cubicBezTo>
                  <a:pt x="1948606" y="703"/>
                  <a:pt x="2004335" y="-3846"/>
                  <a:pt x="2002060" y="5253"/>
                </a:cubicBezTo>
                <a:cubicBezTo>
                  <a:pt x="1999785" y="14352"/>
                  <a:pt x="2188579" y="50746"/>
                  <a:pt x="1879230" y="59844"/>
                </a:cubicBezTo>
                <a:cubicBezTo>
                  <a:pt x="1569881" y="68942"/>
                  <a:pt x="423469" y="46196"/>
                  <a:pt x="145965" y="59844"/>
                </a:cubicBezTo>
                <a:cubicBezTo>
                  <a:pt x="-131539" y="73492"/>
                  <a:pt x="41332" y="107611"/>
                  <a:pt x="214204" y="141730"/>
                </a:cubicBez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20812" y="3493827"/>
            <a:ext cx="2160588" cy="1371600"/>
          </a:xfrm>
          <a:prstGeom prst="rect">
            <a:avLst/>
          </a:prstGeom>
          <a:noFill/>
          <a:ln w="3175">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TextBox 50"/>
          <p:cNvSpPr txBox="1"/>
          <p:nvPr/>
        </p:nvSpPr>
        <p:spPr>
          <a:xfrm>
            <a:off x="500063" y="392885"/>
            <a:ext cx="8496300" cy="2323713"/>
          </a:xfrm>
          <a:prstGeom prst="rect">
            <a:avLst/>
          </a:prstGeom>
          <a:noFill/>
        </p:spPr>
        <p:txBody>
          <a:bodyPr wrap="square" rtlCol="0">
            <a:spAutoFit/>
          </a:bodyPr>
          <a:lstStyle/>
          <a:p>
            <a:r>
              <a:rPr lang="en-US" sz="2900" dirty="0" smtClean="0"/>
              <a:t>And so a large L</a:t>
            </a:r>
            <a:r>
              <a:rPr lang="en-US" sz="2900" baseline="-25000" dirty="0" smtClean="0"/>
              <a:t>11</a:t>
            </a:r>
            <a:r>
              <a:rPr lang="en-US" sz="2900" dirty="0" smtClean="0"/>
              <a:t> results from</a:t>
            </a:r>
          </a:p>
          <a:p>
            <a:pPr marL="457200" indent="-457200">
              <a:buFont typeface="Arial" panose="020B0604020202020204" pitchFamily="34" charset="0"/>
              <a:buChar char="•"/>
            </a:pPr>
            <a:r>
              <a:rPr lang="en-US" sz="2900" dirty="0"/>
              <a:t>m</a:t>
            </a:r>
            <a:r>
              <a:rPr lang="en-US" sz="2900" dirty="0" smtClean="0"/>
              <a:t>any turns (N</a:t>
            </a:r>
            <a:r>
              <a:rPr lang="en-US" sz="2900" baseline="-25000" dirty="0" smtClean="0"/>
              <a:t>1</a:t>
            </a:r>
            <a:r>
              <a:rPr lang="en-US" sz="2900" dirty="0" smtClean="0"/>
              <a:t>)</a:t>
            </a:r>
          </a:p>
          <a:p>
            <a:pPr marL="457200" indent="-457200">
              <a:buFont typeface="Arial" panose="020B0604020202020204" pitchFamily="34" charset="0"/>
              <a:buChar char="•"/>
            </a:pPr>
            <a:r>
              <a:rPr lang="en-US" sz="2900" dirty="0"/>
              <a:t>l</a:t>
            </a:r>
            <a:r>
              <a:rPr lang="en-US" sz="2900" dirty="0" smtClean="0"/>
              <a:t>arge </a:t>
            </a:r>
            <a:r>
              <a:rPr lang="el-GR" sz="2900" dirty="0" smtClean="0"/>
              <a:t>μ</a:t>
            </a:r>
            <a:r>
              <a:rPr lang="en-US" sz="2900" dirty="0" smtClean="0"/>
              <a:t> (core made of iron)</a:t>
            </a:r>
          </a:p>
          <a:p>
            <a:pPr marL="457200" indent="-457200">
              <a:buFont typeface="Arial" panose="020B0604020202020204" pitchFamily="34" charset="0"/>
              <a:buChar char="•"/>
            </a:pPr>
            <a:r>
              <a:rPr lang="en-US" sz="2900" dirty="0"/>
              <a:t>l</a:t>
            </a:r>
            <a:r>
              <a:rPr lang="en-US" sz="2900" dirty="0" smtClean="0"/>
              <a:t>arge cross section (A)</a:t>
            </a:r>
          </a:p>
          <a:p>
            <a:pPr marL="457200" indent="-457200">
              <a:buFont typeface="Arial" panose="020B0604020202020204" pitchFamily="34" charset="0"/>
              <a:buChar char="•"/>
            </a:pPr>
            <a:r>
              <a:rPr lang="en-US" sz="2900" dirty="0"/>
              <a:t>c</a:t>
            </a:r>
            <a:r>
              <a:rPr lang="en-US" sz="2900" dirty="0" smtClean="0"/>
              <a:t>ompact construction (small l)</a:t>
            </a:r>
          </a:p>
        </p:txBody>
      </p:sp>
      <p:sp>
        <p:nvSpPr>
          <p:cNvPr id="3" name="TextBox 2"/>
          <p:cNvSpPr txBox="1"/>
          <p:nvPr/>
        </p:nvSpPr>
        <p:spPr>
          <a:xfrm>
            <a:off x="4748213" y="2742301"/>
            <a:ext cx="1981200" cy="538609"/>
          </a:xfrm>
          <a:prstGeom prst="rect">
            <a:avLst/>
          </a:prstGeom>
          <a:noFill/>
        </p:spPr>
        <p:txBody>
          <a:bodyPr wrap="square" rtlCol="0">
            <a:spAutoFit/>
          </a:bodyPr>
          <a:lstStyle/>
          <a:p>
            <a:r>
              <a:rPr lang="en-US" sz="2900" dirty="0" smtClean="0"/>
              <a:t>Recalling </a:t>
            </a:r>
          </a:p>
        </p:txBody>
      </p:sp>
      <p:graphicFrame>
        <p:nvGraphicFramePr>
          <p:cNvPr id="17" name="Object 16"/>
          <p:cNvGraphicFramePr>
            <a:graphicFrameLocks noChangeAspect="1"/>
          </p:cNvGraphicFramePr>
          <p:nvPr>
            <p:extLst>
              <p:ext uri="{D42A27DB-BD31-4B8C-83A1-F6EECF244321}">
                <p14:modId xmlns:p14="http://schemas.microsoft.com/office/powerpoint/2010/main" val="1346317146"/>
              </p:ext>
            </p:extLst>
          </p:nvPr>
        </p:nvGraphicFramePr>
        <p:xfrm>
          <a:off x="4953000" y="3224213"/>
          <a:ext cx="1757363" cy="1250950"/>
        </p:xfrm>
        <a:graphic>
          <a:graphicData uri="http://schemas.openxmlformats.org/presentationml/2006/ole">
            <mc:AlternateContent xmlns:mc="http://schemas.openxmlformats.org/markup-compatibility/2006">
              <mc:Choice xmlns:v="urn:schemas-microsoft-com:vml" Requires="v">
                <p:oleObj spid="_x0000_s18604" name="Equation" r:id="rId4" imgW="583920" imgH="419040" progId="Equation.DSMT4">
                  <p:embed/>
                </p:oleObj>
              </mc:Choice>
              <mc:Fallback>
                <p:oleObj name="Equation" r:id="rId4" imgW="583920" imgH="419040" progId="Equation.DSMT4">
                  <p:embed/>
                  <p:pic>
                    <p:nvPicPr>
                      <p:cNvPr id="0" name="Object 1"/>
                      <p:cNvPicPr>
                        <a:picLocks noChangeAspect="1" noChangeArrowheads="1"/>
                      </p:cNvPicPr>
                      <p:nvPr/>
                    </p:nvPicPr>
                    <p:blipFill>
                      <a:blip r:embed="rId5"/>
                      <a:srcRect/>
                      <a:stretch>
                        <a:fillRect/>
                      </a:stretch>
                    </p:blipFill>
                    <p:spPr bwMode="auto">
                      <a:xfrm>
                        <a:off x="4953000" y="3224213"/>
                        <a:ext cx="1757363" cy="1250950"/>
                      </a:xfrm>
                      <a:prstGeom prst="rect">
                        <a:avLst/>
                      </a:prstGeom>
                      <a:noFill/>
                    </p:spPr>
                  </p:pic>
                </p:oleObj>
              </mc:Fallback>
            </mc:AlternateContent>
          </a:graphicData>
        </a:graphic>
      </p:graphicFrame>
      <p:sp>
        <p:nvSpPr>
          <p:cNvPr id="55" name="TextBox 54"/>
          <p:cNvSpPr txBox="1"/>
          <p:nvPr/>
        </p:nvSpPr>
        <p:spPr>
          <a:xfrm>
            <a:off x="296269" y="5378827"/>
            <a:ext cx="8567383" cy="1431161"/>
          </a:xfrm>
          <a:prstGeom prst="rect">
            <a:avLst/>
          </a:prstGeom>
          <a:noFill/>
        </p:spPr>
        <p:txBody>
          <a:bodyPr wrap="square" rtlCol="0">
            <a:spAutoFit/>
          </a:bodyPr>
          <a:lstStyle/>
          <a:p>
            <a:r>
              <a:rPr lang="en-US" sz="2900" dirty="0" smtClean="0"/>
              <a:t>we see that a magnetic circuit characterized by a large self-inductance will have a small magnetic path reluctance. </a:t>
            </a:r>
          </a:p>
        </p:txBody>
      </p:sp>
      <p:graphicFrame>
        <p:nvGraphicFramePr>
          <p:cNvPr id="56" name="Object 55"/>
          <p:cNvGraphicFramePr>
            <a:graphicFrameLocks noChangeAspect="1"/>
          </p:cNvGraphicFramePr>
          <p:nvPr>
            <p:extLst>
              <p:ext uri="{D42A27DB-BD31-4B8C-83A1-F6EECF244321}">
                <p14:modId xmlns:p14="http://schemas.microsoft.com/office/powerpoint/2010/main" val="2590005381"/>
              </p:ext>
            </p:extLst>
          </p:nvPr>
        </p:nvGraphicFramePr>
        <p:xfrm>
          <a:off x="6998165" y="3378187"/>
          <a:ext cx="1708319" cy="905070"/>
        </p:xfrm>
        <a:graphic>
          <a:graphicData uri="http://schemas.openxmlformats.org/presentationml/2006/ole">
            <mc:AlternateContent xmlns:mc="http://schemas.openxmlformats.org/markup-compatibility/2006">
              <mc:Choice xmlns:v="urn:schemas-microsoft-com:vml" Requires="v">
                <p:oleObj spid="_x0000_s18605" name="Equation" r:id="rId6" imgW="787400" imgH="419100" progId="Equation.DSMT4">
                  <p:embed/>
                </p:oleObj>
              </mc:Choice>
              <mc:Fallback>
                <p:oleObj name="Equation" r:id="rId6" imgW="787400" imgH="419100" progId="Equation.DSMT4">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8165" y="3378187"/>
                        <a:ext cx="1708319" cy="905070"/>
                      </a:xfrm>
                      <a:prstGeom prst="rect">
                        <a:avLst/>
                      </a:prstGeom>
                      <a:noFill/>
                    </p:spPr>
                  </p:pic>
                </p:oleObj>
              </mc:Fallback>
            </mc:AlternateContent>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val="2704667758"/>
              </p:ext>
            </p:extLst>
          </p:nvPr>
        </p:nvGraphicFramePr>
        <p:xfrm>
          <a:off x="6083300" y="4425950"/>
          <a:ext cx="1320800" cy="904875"/>
        </p:xfrm>
        <a:graphic>
          <a:graphicData uri="http://schemas.openxmlformats.org/presentationml/2006/ole">
            <mc:AlternateContent xmlns:mc="http://schemas.openxmlformats.org/markup-compatibility/2006">
              <mc:Choice xmlns:v="urn:schemas-microsoft-com:vml" Requires="v">
                <p:oleObj spid="_x0000_s18606" name="Equation" r:id="rId8" imgW="609480" imgH="419040" progId="Equation.DSMT4">
                  <p:embed/>
                </p:oleObj>
              </mc:Choice>
              <mc:Fallback>
                <p:oleObj name="Equation" r:id="rId8" imgW="609480" imgH="419040" progId="Equation.DSMT4">
                  <p:embed/>
                  <p:pic>
                    <p:nvPicPr>
                      <p:cNvPr id="56" name="Object 55"/>
                      <p:cNvPicPr>
                        <a:picLocks noChangeAspect="1" noChangeArrowheads="1"/>
                      </p:cNvPicPr>
                      <p:nvPr/>
                    </p:nvPicPr>
                    <p:blipFill>
                      <a:blip r:embed="rId9"/>
                      <a:srcRect/>
                      <a:stretch>
                        <a:fillRect/>
                      </a:stretch>
                    </p:blipFill>
                    <p:spPr bwMode="auto">
                      <a:xfrm>
                        <a:off x="6083300" y="4425950"/>
                        <a:ext cx="1320800" cy="904875"/>
                      </a:xfrm>
                      <a:prstGeom prst="rect">
                        <a:avLst/>
                      </a:prstGeom>
                      <a:noFill/>
                    </p:spPr>
                  </p:pic>
                </p:oleObj>
              </mc:Fallback>
            </mc:AlternateContent>
          </a:graphicData>
        </a:graphic>
      </p:graphicFrame>
    </p:spTree>
    <p:extLst>
      <p:ext uri="{BB962C8B-B14F-4D97-AF65-F5344CB8AC3E}">
        <p14:creationId xmlns:p14="http://schemas.microsoft.com/office/powerpoint/2010/main" val="1077215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15</a:t>
            </a:fld>
            <a:endParaRPr lang="en-US" dirty="0"/>
          </a:p>
        </p:txBody>
      </p:sp>
      <p:sp>
        <p:nvSpPr>
          <p:cNvPr id="51" name="TextBox 50"/>
          <p:cNvSpPr txBox="1"/>
          <p:nvPr/>
        </p:nvSpPr>
        <p:spPr>
          <a:xfrm>
            <a:off x="301198" y="628994"/>
            <a:ext cx="8496300" cy="984885"/>
          </a:xfrm>
          <a:prstGeom prst="rect">
            <a:avLst/>
          </a:prstGeom>
          <a:noFill/>
        </p:spPr>
        <p:txBody>
          <a:bodyPr wrap="square" rtlCol="0">
            <a:spAutoFit/>
          </a:bodyPr>
          <a:lstStyle/>
          <a:p>
            <a:r>
              <a:rPr lang="en-US" sz="2900" dirty="0" smtClean="0"/>
              <a:t>Example 2: Compute the self-inductance of the magnetic circuit given in Ex 1.</a:t>
            </a:r>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Example</a:t>
            </a:r>
            <a:endParaRPr lang="en-US" sz="3600" dirty="0"/>
          </a:p>
        </p:txBody>
      </p:sp>
      <p:pic>
        <p:nvPicPr>
          <p:cNvPr id="22" name="Picture 21"/>
          <p:cNvPicPr>
            <a:picLocks noChangeAspect="1"/>
          </p:cNvPicPr>
          <p:nvPr/>
        </p:nvPicPr>
        <p:blipFill>
          <a:blip r:embed="rId4"/>
          <a:stretch>
            <a:fillRect/>
          </a:stretch>
        </p:blipFill>
        <p:spPr>
          <a:xfrm>
            <a:off x="0" y="1676400"/>
            <a:ext cx="5791200" cy="4928747"/>
          </a:xfrm>
          <a:prstGeom prst="rect">
            <a:avLst/>
          </a:prstGeom>
        </p:spPr>
      </p:pic>
      <p:pic>
        <p:nvPicPr>
          <p:cNvPr id="23" name="Picture 22"/>
          <p:cNvPicPr>
            <a:picLocks noChangeAspect="1"/>
          </p:cNvPicPr>
          <p:nvPr/>
        </p:nvPicPr>
        <p:blipFill>
          <a:blip r:embed="rId5"/>
          <a:stretch>
            <a:fillRect/>
          </a:stretch>
        </p:blipFill>
        <p:spPr>
          <a:xfrm>
            <a:off x="5932166" y="1143000"/>
            <a:ext cx="3209652" cy="2611010"/>
          </a:xfrm>
          <a:prstGeom prst="rect">
            <a:avLst/>
          </a:prstGeom>
        </p:spPr>
      </p:pic>
      <p:sp>
        <p:nvSpPr>
          <p:cNvPr id="6" name="TextBox 5"/>
          <p:cNvSpPr txBox="1"/>
          <p:nvPr/>
        </p:nvSpPr>
        <p:spPr>
          <a:xfrm>
            <a:off x="5765800" y="3637845"/>
            <a:ext cx="3378200" cy="538609"/>
          </a:xfrm>
          <a:prstGeom prst="rect">
            <a:avLst/>
          </a:prstGeom>
          <a:noFill/>
        </p:spPr>
        <p:txBody>
          <a:bodyPr wrap="square" rtlCol="0">
            <a:spAutoFit/>
          </a:bodyPr>
          <a:lstStyle/>
          <a:p>
            <a:r>
              <a:rPr lang="en-US" sz="2900" dirty="0" smtClean="0"/>
              <a:t>We just found that </a:t>
            </a:r>
          </a:p>
        </p:txBody>
      </p:sp>
      <p:graphicFrame>
        <p:nvGraphicFramePr>
          <p:cNvPr id="25" name="Object 24"/>
          <p:cNvGraphicFramePr>
            <a:graphicFrameLocks noChangeAspect="1"/>
          </p:cNvGraphicFramePr>
          <p:nvPr>
            <p:extLst>
              <p:ext uri="{D42A27DB-BD31-4B8C-83A1-F6EECF244321}">
                <p14:modId xmlns:p14="http://schemas.microsoft.com/office/powerpoint/2010/main" val="3535164398"/>
              </p:ext>
            </p:extLst>
          </p:nvPr>
        </p:nvGraphicFramePr>
        <p:xfrm>
          <a:off x="5919466" y="4063481"/>
          <a:ext cx="1320800" cy="904875"/>
        </p:xfrm>
        <a:graphic>
          <a:graphicData uri="http://schemas.openxmlformats.org/presentationml/2006/ole">
            <mc:AlternateContent xmlns:mc="http://schemas.openxmlformats.org/markup-compatibility/2006">
              <mc:Choice xmlns:v="urn:schemas-microsoft-com:vml" Requires="v">
                <p:oleObj spid="_x0000_s20581" name="Equation" r:id="rId6" imgW="609480" imgH="419040" progId="Equation.DSMT4">
                  <p:embed/>
                </p:oleObj>
              </mc:Choice>
              <mc:Fallback>
                <p:oleObj name="Equation" r:id="rId6" imgW="609480" imgH="419040" progId="Equation.DSMT4">
                  <p:embed/>
                  <p:pic>
                    <p:nvPicPr>
                      <p:cNvPr id="57" name="Object 56"/>
                      <p:cNvPicPr>
                        <a:picLocks noChangeAspect="1" noChangeArrowheads="1"/>
                      </p:cNvPicPr>
                      <p:nvPr/>
                    </p:nvPicPr>
                    <p:blipFill>
                      <a:blip r:embed="rId7"/>
                      <a:srcRect/>
                      <a:stretch>
                        <a:fillRect/>
                      </a:stretch>
                    </p:blipFill>
                    <p:spPr bwMode="auto">
                      <a:xfrm>
                        <a:off x="5919466" y="4063481"/>
                        <a:ext cx="1320800" cy="904875"/>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51390847"/>
              </p:ext>
            </p:extLst>
          </p:nvPr>
        </p:nvGraphicFramePr>
        <p:xfrm>
          <a:off x="6019800" y="5254117"/>
          <a:ext cx="2592387" cy="1468437"/>
        </p:xfrm>
        <a:graphic>
          <a:graphicData uri="http://schemas.openxmlformats.org/presentationml/2006/ole">
            <mc:AlternateContent xmlns:mc="http://schemas.openxmlformats.org/markup-compatibility/2006">
              <mc:Choice xmlns:v="urn:schemas-microsoft-com:vml" Requires="v">
                <p:oleObj spid="_x0000_s20582" name="Equation" r:id="rId8" imgW="2133360" imgH="1218960" progId="Equation.DSMT4">
                  <p:embed/>
                </p:oleObj>
              </mc:Choice>
              <mc:Fallback>
                <p:oleObj name="Equation" r:id="rId8" imgW="2133360" imgH="1218960" progId="Equation.DSMT4">
                  <p:embed/>
                  <p:pic>
                    <p:nvPicPr>
                      <p:cNvPr id="0" name="Object 3"/>
                      <p:cNvPicPr>
                        <a:picLocks noChangeAspect="1" noChangeArrowheads="1"/>
                      </p:cNvPicPr>
                      <p:nvPr/>
                    </p:nvPicPr>
                    <p:blipFill>
                      <a:blip r:embed="rId9"/>
                      <a:srcRect/>
                      <a:stretch>
                        <a:fillRect/>
                      </a:stretch>
                    </p:blipFill>
                    <p:spPr bwMode="auto">
                      <a:xfrm>
                        <a:off x="6019800" y="5254117"/>
                        <a:ext cx="2592387" cy="146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Box 28"/>
          <p:cNvSpPr txBox="1"/>
          <p:nvPr/>
        </p:nvSpPr>
        <p:spPr>
          <a:xfrm>
            <a:off x="5824110" y="4876800"/>
            <a:ext cx="3167490" cy="430887"/>
          </a:xfrm>
          <a:prstGeom prst="rect">
            <a:avLst/>
          </a:prstGeom>
          <a:noFill/>
        </p:spPr>
        <p:txBody>
          <a:bodyPr wrap="square" rtlCol="0">
            <a:spAutoFit/>
          </a:bodyPr>
          <a:lstStyle/>
          <a:p>
            <a:r>
              <a:rPr lang="en-US" sz="2200" dirty="0" smtClean="0"/>
              <a:t>Alternative derivation:</a:t>
            </a:r>
          </a:p>
        </p:txBody>
      </p:sp>
    </p:spTree>
    <p:extLst>
      <p:ext uri="{BB962C8B-B14F-4D97-AF65-F5344CB8AC3E}">
        <p14:creationId xmlns:p14="http://schemas.microsoft.com/office/powerpoint/2010/main" val="242037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16</a:t>
            </a:fld>
            <a:endParaRPr lang="en-US" dirty="0"/>
          </a:p>
        </p:txBody>
      </p:sp>
      <p:sp>
        <p:nvSpPr>
          <p:cNvPr id="51" name="TextBox 50"/>
          <p:cNvSpPr txBox="1"/>
          <p:nvPr/>
        </p:nvSpPr>
        <p:spPr>
          <a:xfrm>
            <a:off x="301198" y="628994"/>
            <a:ext cx="8496300" cy="984885"/>
          </a:xfrm>
          <a:prstGeom prst="rect">
            <a:avLst/>
          </a:prstGeom>
          <a:noFill/>
        </p:spPr>
        <p:txBody>
          <a:bodyPr wrap="square" rtlCol="0">
            <a:spAutoFit/>
          </a:bodyPr>
          <a:lstStyle/>
          <a:p>
            <a:r>
              <a:rPr lang="en-US" sz="2900" dirty="0" smtClean="0"/>
              <a:t>Example 2: Compute the self-inductance of the magnetic circuit given in Ex 1.</a:t>
            </a:r>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Example</a:t>
            </a:r>
            <a:endParaRPr lang="en-US" sz="3600" dirty="0"/>
          </a:p>
        </p:txBody>
      </p:sp>
      <p:graphicFrame>
        <p:nvGraphicFramePr>
          <p:cNvPr id="25" name="Object 24"/>
          <p:cNvGraphicFramePr>
            <a:graphicFrameLocks noChangeAspect="1"/>
          </p:cNvGraphicFramePr>
          <p:nvPr>
            <p:extLst>
              <p:ext uri="{D42A27DB-BD31-4B8C-83A1-F6EECF244321}">
                <p14:modId xmlns:p14="http://schemas.microsoft.com/office/powerpoint/2010/main" val="3852055992"/>
              </p:ext>
            </p:extLst>
          </p:nvPr>
        </p:nvGraphicFramePr>
        <p:xfrm>
          <a:off x="609600" y="1828800"/>
          <a:ext cx="2806700" cy="1014413"/>
        </p:xfrm>
        <a:graphic>
          <a:graphicData uri="http://schemas.openxmlformats.org/presentationml/2006/ole">
            <mc:AlternateContent xmlns:mc="http://schemas.openxmlformats.org/markup-compatibility/2006">
              <mc:Choice xmlns:v="urn:schemas-microsoft-com:vml" Requires="v">
                <p:oleObj spid="_x0000_s21703" name="Equation" r:id="rId4" imgW="1295280" imgH="469800" progId="Equation.DSMT4">
                  <p:embed/>
                </p:oleObj>
              </mc:Choice>
              <mc:Fallback>
                <p:oleObj name="Equation" r:id="rId4" imgW="1295280" imgH="469800" progId="Equation.DSMT4">
                  <p:embed/>
                  <p:pic>
                    <p:nvPicPr>
                      <p:cNvPr id="25" name="Object 24"/>
                      <p:cNvPicPr>
                        <a:picLocks noChangeAspect="1" noChangeArrowheads="1"/>
                      </p:cNvPicPr>
                      <p:nvPr/>
                    </p:nvPicPr>
                    <p:blipFill>
                      <a:blip r:embed="rId5"/>
                      <a:srcRect/>
                      <a:stretch>
                        <a:fillRect/>
                      </a:stretch>
                    </p:blipFill>
                    <p:spPr bwMode="auto">
                      <a:xfrm>
                        <a:off x="609600" y="1828800"/>
                        <a:ext cx="2806700" cy="1014413"/>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34403350"/>
              </p:ext>
            </p:extLst>
          </p:nvPr>
        </p:nvGraphicFramePr>
        <p:xfrm>
          <a:off x="152400" y="3576494"/>
          <a:ext cx="3897998" cy="510452"/>
        </p:xfrm>
        <a:graphic>
          <a:graphicData uri="http://schemas.openxmlformats.org/presentationml/2006/ole">
            <mc:AlternateContent xmlns:mc="http://schemas.openxmlformats.org/markup-compatibility/2006">
              <mc:Choice xmlns:v="urn:schemas-microsoft-com:vml" Requires="v">
                <p:oleObj spid="_x0000_s21704" name="Equation" r:id="rId6" imgW="1752600" imgH="228600" progId="Equation.DSMT4">
                  <p:embed/>
                </p:oleObj>
              </mc:Choice>
              <mc:Fallback>
                <p:oleObj name="Equation" r:id="rId6" imgW="1752600" imgH="2286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576494"/>
                        <a:ext cx="3897998" cy="51045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48619092"/>
              </p:ext>
            </p:extLst>
          </p:nvPr>
        </p:nvGraphicFramePr>
        <p:xfrm>
          <a:off x="4961210" y="3604347"/>
          <a:ext cx="3861688" cy="510453"/>
        </p:xfrm>
        <a:graphic>
          <a:graphicData uri="http://schemas.openxmlformats.org/presentationml/2006/ole">
            <mc:AlternateContent xmlns:mc="http://schemas.openxmlformats.org/markup-compatibility/2006">
              <mc:Choice xmlns:v="urn:schemas-microsoft-com:vml" Requires="v">
                <p:oleObj spid="_x0000_s21705" name="Equation" r:id="rId8" imgW="1765300" imgH="241300" progId="Equation.DSMT4">
                  <p:embed/>
                </p:oleObj>
              </mc:Choice>
              <mc:Fallback>
                <p:oleObj name="Equation" r:id="rId8" imgW="1765300" imgH="241300"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1210" y="3604347"/>
                        <a:ext cx="3861688" cy="510453"/>
                      </a:xfrm>
                      <a:prstGeom prst="rect">
                        <a:avLst/>
                      </a:prstGeom>
                      <a:noFill/>
                    </p:spPr>
                  </p:pic>
                </p:oleObj>
              </mc:Fallback>
            </mc:AlternateContent>
          </a:graphicData>
        </a:graphic>
      </p:graphicFrame>
      <p:sp>
        <p:nvSpPr>
          <p:cNvPr id="8" name="TextBox 7"/>
          <p:cNvSpPr txBox="1"/>
          <p:nvPr/>
        </p:nvSpPr>
        <p:spPr>
          <a:xfrm>
            <a:off x="152400" y="2971800"/>
            <a:ext cx="4267200" cy="538609"/>
          </a:xfrm>
          <a:prstGeom prst="rect">
            <a:avLst/>
          </a:prstGeom>
          <a:noFill/>
        </p:spPr>
        <p:txBody>
          <a:bodyPr wrap="square" rtlCol="0">
            <a:spAutoFit/>
          </a:bodyPr>
          <a:lstStyle/>
          <a:p>
            <a:r>
              <a:rPr lang="en-US" sz="2900" dirty="0" smtClean="0"/>
              <a:t>From Ex 1, N</a:t>
            </a:r>
            <a:r>
              <a:rPr lang="en-US" sz="2900" baseline="-25000" dirty="0" smtClean="0"/>
              <a:t>1</a:t>
            </a:r>
            <a:r>
              <a:rPr lang="en-US" sz="2900" dirty="0" smtClean="0"/>
              <a:t>=100 and</a:t>
            </a:r>
          </a:p>
        </p:txBody>
      </p:sp>
      <p:graphicFrame>
        <p:nvGraphicFramePr>
          <p:cNvPr id="10" name="Object 9"/>
          <p:cNvGraphicFramePr>
            <a:graphicFrameLocks noChangeAspect="1"/>
          </p:cNvGraphicFramePr>
          <p:nvPr>
            <p:extLst>
              <p:ext uri="{D42A27DB-BD31-4B8C-83A1-F6EECF244321}">
                <p14:modId xmlns:p14="http://schemas.microsoft.com/office/powerpoint/2010/main" val="3186545603"/>
              </p:ext>
            </p:extLst>
          </p:nvPr>
        </p:nvGraphicFramePr>
        <p:xfrm>
          <a:off x="1152525" y="4357688"/>
          <a:ext cx="6991350" cy="1143000"/>
        </p:xfrm>
        <a:graphic>
          <a:graphicData uri="http://schemas.openxmlformats.org/presentationml/2006/ole">
            <mc:AlternateContent xmlns:mc="http://schemas.openxmlformats.org/markup-compatibility/2006">
              <mc:Choice xmlns:v="urn:schemas-microsoft-com:vml" Requires="v">
                <p:oleObj spid="_x0000_s21706" name="Equation" r:id="rId10" imgW="2552400" imgH="419040" progId="Equation.DSMT4">
                  <p:embed/>
                </p:oleObj>
              </mc:Choice>
              <mc:Fallback>
                <p:oleObj name="Equation" r:id="rId10" imgW="2552400" imgH="419040" progId="Equation.DSMT4">
                  <p:embed/>
                  <p:pic>
                    <p:nvPicPr>
                      <p:cNvPr id="0" name="Object 5"/>
                      <p:cNvPicPr>
                        <a:picLocks noChangeAspect="1" noChangeArrowheads="1"/>
                      </p:cNvPicPr>
                      <p:nvPr/>
                    </p:nvPicPr>
                    <p:blipFill>
                      <a:blip r:embed="rId11"/>
                      <a:srcRect/>
                      <a:stretch>
                        <a:fillRect/>
                      </a:stretch>
                    </p:blipFill>
                    <p:spPr bwMode="auto">
                      <a:xfrm>
                        <a:off x="1152525" y="4357688"/>
                        <a:ext cx="6991350" cy="1143000"/>
                      </a:xfrm>
                      <a:prstGeom prst="rect">
                        <a:avLst/>
                      </a:prstGeom>
                      <a:noFill/>
                    </p:spPr>
                  </p:pic>
                </p:oleObj>
              </mc:Fallback>
            </mc:AlternateContent>
          </a:graphicData>
        </a:graphic>
      </p:graphicFrame>
    </p:spTree>
    <p:extLst>
      <p:ext uri="{BB962C8B-B14F-4D97-AF65-F5344CB8AC3E}">
        <p14:creationId xmlns:p14="http://schemas.microsoft.com/office/powerpoint/2010/main" val="3525116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17</a:t>
            </a:fld>
            <a:endParaRPr lang="en-US" dirty="0"/>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Mutual inductance</a:t>
            </a:r>
            <a:endParaRPr lang="en-US" sz="3600" dirty="0"/>
          </a:p>
        </p:txBody>
      </p:sp>
      <p:grpSp>
        <p:nvGrpSpPr>
          <p:cNvPr id="43" name="Group 39"/>
          <p:cNvGrpSpPr>
            <a:grpSpLocks noChangeAspect="1"/>
          </p:cNvGrpSpPr>
          <p:nvPr/>
        </p:nvGrpSpPr>
        <p:grpSpPr bwMode="auto">
          <a:xfrm>
            <a:off x="-23096" y="609600"/>
            <a:ext cx="9092192" cy="3429000"/>
            <a:chOff x="1440" y="6435"/>
            <a:chExt cx="9360" cy="3530"/>
          </a:xfrm>
        </p:grpSpPr>
        <p:sp>
          <p:nvSpPr>
            <p:cNvPr id="44" name="AutoShape 70"/>
            <p:cNvSpPr>
              <a:spLocks noChangeAspect="1" noChangeArrowheads="1" noTextEdit="1"/>
            </p:cNvSpPr>
            <p:nvPr/>
          </p:nvSpPr>
          <p:spPr bwMode="auto">
            <a:xfrm>
              <a:off x="1440" y="6435"/>
              <a:ext cx="9360" cy="3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69"/>
            <p:cNvSpPr>
              <a:spLocks/>
            </p:cNvSpPr>
            <p:nvPr/>
          </p:nvSpPr>
          <p:spPr bwMode="auto">
            <a:xfrm>
              <a:off x="3796" y="6795"/>
              <a:ext cx="4364" cy="291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68"/>
            <p:cNvSpPr>
              <a:spLocks/>
            </p:cNvSpPr>
            <p:nvPr/>
          </p:nvSpPr>
          <p:spPr bwMode="auto">
            <a:xfrm>
              <a:off x="4500" y="7395"/>
              <a:ext cx="2940" cy="174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67"/>
            <p:cNvSpPr>
              <a:spLocks/>
            </p:cNvSpPr>
            <p:nvPr/>
          </p:nvSpPr>
          <p:spPr bwMode="auto">
            <a:xfrm>
              <a:off x="4500" y="7395"/>
              <a:ext cx="330" cy="1740"/>
            </a:xfrm>
            <a:custGeom>
              <a:avLst/>
              <a:gdLst>
                <a:gd name="T0" fmla="*/ 0 w 330"/>
                <a:gd name="T1" fmla="*/ 1740 h 1740"/>
                <a:gd name="T2" fmla="*/ 330 w 330"/>
                <a:gd name="T3" fmla="*/ 1500 h 1740"/>
                <a:gd name="T4" fmla="*/ 330 w 330"/>
                <a:gd name="T5" fmla="*/ 0 h 1740"/>
              </a:gdLst>
              <a:ahLst/>
              <a:cxnLst>
                <a:cxn ang="0">
                  <a:pos x="T0" y="T1"/>
                </a:cxn>
                <a:cxn ang="0">
                  <a:pos x="T2" y="T3"/>
                </a:cxn>
                <a:cxn ang="0">
                  <a:pos x="T4" y="T5"/>
                </a:cxn>
              </a:cxnLst>
              <a:rect l="0" t="0" r="r" b="b"/>
              <a:pathLst>
                <a:path w="330" h="1740">
                  <a:moveTo>
                    <a:pt x="0" y="1740"/>
                  </a:moveTo>
                  <a:lnTo>
                    <a:pt x="330" y="1500"/>
                  </a:lnTo>
                  <a:lnTo>
                    <a:pt x="33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66"/>
            <p:cNvSpPr>
              <a:spLocks noChangeShapeType="1"/>
            </p:cNvSpPr>
            <p:nvPr/>
          </p:nvSpPr>
          <p:spPr bwMode="auto">
            <a:xfrm>
              <a:off x="4830" y="8865"/>
              <a:ext cx="26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65"/>
            <p:cNvSpPr>
              <a:spLocks/>
            </p:cNvSpPr>
            <p:nvPr/>
          </p:nvSpPr>
          <p:spPr bwMode="auto">
            <a:xfrm>
              <a:off x="3796" y="6555"/>
              <a:ext cx="4649" cy="240"/>
            </a:xfrm>
            <a:custGeom>
              <a:avLst/>
              <a:gdLst>
                <a:gd name="T0" fmla="*/ 0 w 4649"/>
                <a:gd name="T1" fmla="*/ 240 h 240"/>
                <a:gd name="T2" fmla="*/ 524 w 4649"/>
                <a:gd name="T3" fmla="*/ 0 h 240"/>
                <a:gd name="T4" fmla="*/ 4649 w 4649"/>
                <a:gd name="T5" fmla="*/ 0 h 240"/>
                <a:gd name="T6" fmla="*/ 4364 w 4649"/>
                <a:gd name="T7" fmla="*/ 240 h 240"/>
              </a:gdLst>
              <a:ahLst/>
              <a:cxnLst>
                <a:cxn ang="0">
                  <a:pos x="T0" y="T1"/>
                </a:cxn>
                <a:cxn ang="0">
                  <a:pos x="T2" y="T3"/>
                </a:cxn>
                <a:cxn ang="0">
                  <a:pos x="T4" y="T5"/>
                </a:cxn>
                <a:cxn ang="0">
                  <a:pos x="T6" y="T7"/>
                </a:cxn>
              </a:cxnLst>
              <a:rect l="0" t="0" r="r" b="b"/>
              <a:pathLst>
                <a:path w="4649" h="240">
                  <a:moveTo>
                    <a:pt x="0" y="240"/>
                  </a:moveTo>
                  <a:lnTo>
                    <a:pt x="524" y="0"/>
                  </a:lnTo>
                  <a:lnTo>
                    <a:pt x="4649" y="0"/>
                  </a:lnTo>
                  <a:lnTo>
                    <a:pt x="4364"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64"/>
            <p:cNvSpPr>
              <a:spLocks/>
            </p:cNvSpPr>
            <p:nvPr/>
          </p:nvSpPr>
          <p:spPr bwMode="auto">
            <a:xfrm>
              <a:off x="8160" y="6555"/>
              <a:ext cx="285" cy="3150"/>
            </a:xfrm>
            <a:custGeom>
              <a:avLst/>
              <a:gdLst>
                <a:gd name="T0" fmla="*/ 285 w 285"/>
                <a:gd name="T1" fmla="*/ 0 h 3150"/>
                <a:gd name="T2" fmla="*/ 285 w 285"/>
                <a:gd name="T3" fmla="*/ 2925 h 3150"/>
                <a:gd name="T4" fmla="*/ 0 w 285"/>
                <a:gd name="T5" fmla="*/ 3150 h 3150"/>
              </a:gdLst>
              <a:ahLst/>
              <a:cxnLst>
                <a:cxn ang="0">
                  <a:pos x="T0" y="T1"/>
                </a:cxn>
                <a:cxn ang="0">
                  <a:pos x="T2" y="T3"/>
                </a:cxn>
                <a:cxn ang="0">
                  <a:pos x="T4" y="T5"/>
                </a:cxn>
              </a:cxnLst>
              <a:rect l="0" t="0" r="r" b="b"/>
              <a:pathLst>
                <a:path w="285" h="3150">
                  <a:moveTo>
                    <a:pt x="285" y="0"/>
                  </a:moveTo>
                  <a:lnTo>
                    <a:pt x="285" y="2925"/>
                  </a:lnTo>
                  <a:lnTo>
                    <a:pt x="0" y="31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63"/>
            <p:cNvSpPr>
              <a:spLocks/>
            </p:cNvSpPr>
            <p:nvPr/>
          </p:nvSpPr>
          <p:spPr bwMode="auto">
            <a:xfrm>
              <a:off x="3180" y="7565"/>
              <a:ext cx="2015" cy="175"/>
            </a:xfrm>
            <a:custGeom>
              <a:avLst/>
              <a:gdLst>
                <a:gd name="T0" fmla="*/ 0 w 2015"/>
                <a:gd name="T1" fmla="*/ 25 h 175"/>
                <a:gd name="T2" fmla="*/ 1740 w 2015"/>
                <a:gd name="T3" fmla="*/ 25 h 175"/>
                <a:gd name="T4" fmla="*/ 1650 w 2015"/>
                <a:gd name="T5" fmla="*/ 175 h 175"/>
              </a:gdLst>
              <a:ahLst/>
              <a:cxnLst>
                <a:cxn ang="0">
                  <a:pos x="T0" y="T1"/>
                </a:cxn>
                <a:cxn ang="0">
                  <a:pos x="T2" y="T3"/>
                </a:cxn>
                <a:cxn ang="0">
                  <a:pos x="T4" y="T5"/>
                </a:cxn>
              </a:cxnLst>
              <a:rect l="0" t="0" r="r" b="b"/>
              <a:pathLst>
                <a:path w="2015" h="175">
                  <a:moveTo>
                    <a:pt x="0" y="25"/>
                  </a:moveTo>
                  <a:cubicBezTo>
                    <a:pt x="732" y="12"/>
                    <a:pt x="1465" y="0"/>
                    <a:pt x="1740" y="25"/>
                  </a:cubicBezTo>
                  <a:cubicBezTo>
                    <a:pt x="2015" y="50"/>
                    <a:pt x="1665" y="150"/>
                    <a:pt x="1650"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62"/>
            <p:cNvSpPr>
              <a:spLocks/>
            </p:cNvSpPr>
            <p:nvPr/>
          </p:nvSpPr>
          <p:spPr bwMode="auto">
            <a:xfrm>
              <a:off x="3515" y="774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61"/>
            <p:cNvSpPr>
              <a:spLocks/>
            </p:cNvSpPr>
            <p:nvPr/>
          </p:nvSpPr>
          <p:spPr bwMode="auto">
            <a:xfrm>
              <a:off x="3515" y="798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60"/>
            <p:cNvSpPr>
              <a:spLocks/>
            </p:cNvSpPr>
            <p:nvPr/>
          </p:nvSpPr>
          <p:spPr bwMode="auto">
            <a:xfrm>
              <a:off x="3515" y="822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59"/>
            <p:cNvSpPr>
              <a:spLocks/>
            </p:cNvSpPr>
            <p:nvPr/>
          </p:nvSpPr>
          <p:spPr bwMode="auto">
            <a:xfrm>
              <a:off x="3515" y="846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58"/>
            <p:cNvSpPr>
              <a:spLocks/>
            </p:cNvSpPr>
            <p:nvPr/>
          </p:nvSpPr>
          <p:spPr bwMode="auto">
            <a:xfrm>
              <a:off x="3180" y="8865"/>
              <a:ext cx="616" cy="1"/>
            </a:xfrm>
            <a:custGeom>
              <a:avLst/>
              <a:gdLst>
                <a:gd name="T0" fmla="*/ 616 w 616"/>
                <a:gd name="T1" fmla="*/ 0 h 1"/>
                <a:gd name="T2" fmla="*/ 0 w 616"/>
                <a:gd name="T3" fmla="*/ 0 h 1"/>
              </a:gdLst>
              <a:ahLst/>
              <a:cxnLst>
                <a:cxn ang="0">
                  <a:pos x="T0" y="T1"/>
                </a:cxn>
                <a:cxn ang="0">
                  <a:pos x="T2" y="T3"/>
                </a:cxn>
              </a:cxnLst>
              <a:rect l="0" t="0" r="r" b="b"/>
              <a:pathLst>
                <a:path w="616" h="1">
                  <a:moveTo>
                    <a:pt x="616" y="0"/>
                  </a:moveTo>
                  <a:cubicBezTo>
                    <a:pt x="616" y="0"/>
                    <a:pt x="308"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AutoShape 57"/>
            <p:cNvSpPr>
              <a:spLocks noChangeShapeType="1"/>
            </p:cNvSpPr>
            <p:nvPr/>
          </p:nvSpPr>
          <p:spPr bwMode="auto">
            <a:xfrm>
              <a:off x="3000" y="7440"/>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Text Box 56"/>
            <p:cNvSpPr txBox="1">
              <a:spLocks noChangeArrowheads="1"/>
            </p:cNvSpPr>
            <p:nvPr/>
          </p:nvSpPr>
          <p:spPr bwMode="auto">
            <a:xfrm>
              <a:off x="2700" y="709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0" name="Freeform 55"/>
            <p:cNvSpPr>
              <a:spLocks/>
            </p:cNvSpPr>
            <p:nvPr/>
          </p:nvSpPr>
          <p:spPr bwMode="auto">
            <a:xfrm>
              <a:off x="4140" y="7050"/>
              <a:ext cx="795" cy="405"/>
            </a:xfrm>
            <a:custGeom>
              <a:avLst/>
              <a:gdLst>
                <a:gd name="T0" fmla="*/ 15 w 795"/>
                <a:gd name="T1" fmla="*/ 405 h 405"/>
                <a:gd name="T2" fmla="*/ 0 w 795"/>
                <a:gd name="T3" fmla="*/ 0 h 405"/>
                <a:gd name="T4" fmla="*/ 795 w 795"/>
                <a:gd name="T5" fmla="*/ 0 h 405"/>
              </a:gdLst>
              <a:ahLst/>
              <a:cxnLst>
                <a:cxn ang="0">
                  <a:pos x="T0" y="T1"/>
                </a:cxn>
                <a:cxn ang="0">
                  <a:pos x="T2" y="T3"/>
                </a:cxn>
                <a:cxn ang="0">
                  <a:pos x="T4" y="T5"/>
                </a:cxn>
              </a:cxnLst>
              <a:rect l="0" t="0" r="r" b="b"/>
              <a:pathLst>
                <a:path w="795" h="405">
                  <a:moveTo>
                    <a:pt x="15" y="405"/>
                  </a:moveTo>
                  <a:lnTo>
                    <a:pt x="0" y="0"/>
                  </a:lnTo>
                  <a:lnTo>
                    <a:pt x="795"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Text Box 54"/>
            <p:cNvSpPr txBox="1">
              <a:spLocks noChangeArrowheads="1"/>
            </p:cNvSpPr>
            <p:nvPr/>
          </p:nvSpPr>
          <p:spPr bwMode="auto">
            <a:xfrm>
              <a:off x="4575" y="6840"/>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2" name="Text Box 53"/>
            <p:cNvSpPr txBox="1">
              <a:spLocks noChangeArrowheads="1"/>
            </p:cNvSpPr>
            <p:nvPr/>
          </p:nvSpPr>
          <p:spPr bwMode="auto">
            <a:xfrm>
              <a:off x="4740"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3" name="Freeform 52"/>
            <p:cNvSpPr>
              <a:spLocks/>
            </p:cNvSpPr>
            <p:nvPr/>
          </p:nvSpPr>
          <p:spPr bwMode="auto">
            <a:xfrm>
              <a:off x="4155" y="7050"/>
              <a:ext cx="3705" cy="2325"/>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51"/>
            <p:cNvSpPr>
              <a:spLocks/>
            </p:cNvSpPr>
            <p:nvPr/>
          </p:nvSpPr>
          <p:spPr bwMode="auto">
            <a:xfrm>
              <a:off x="6978" y="7446"/>
              <a:ext cx="2427" cy="89"/>
            </a:xfrm>
            <a:custGeom>
              <a:avLst/>
              <a:gdLst>
                <a:gd name="T0" fmla="*/ 2427 w 2427"/>
                <a:gd name="T1" fmla="*/ 29 h 204"/>
                <a:gd name="T2" fmla="*/ 327 w 2427"/>
                <a:gd name="T3" fmla="*/ 29 h 204"/>
                <a:gd name="T4" fmla="*/ 462 w 2427"/>
                <a:gd name="T5" fmla="*/ 204 h 204"/>
              </a:gdLst>
              <a:ahLst/>
              <a:cxnLst>
                <a:cxn ang="0">
                  <a:pos x="T0" y="T1"/>
                </a:cxn>
                <a:cxn ang="0">
                  <a:pos x="T2" y="T3"/>
                </a:cxn>
                <a:cxn ang="0">
                  <a:pos x="T4" y="T5"/>
                </a:cxn>
              </a:cxnLst>
              <a:rect l="0" t="0" r="r" b="b"/>
              <a:pathLst>
                <a:path w="2427" h="204">
                  <a:moveTo>
                    <a:pt x="2427" y="29"/>
                  </a:moveTo>
                  <a:cubicBezTo>
                    <a:pt x="1540" y="14"/>
                    <a:pt x="654" y="0"/>
                    <a:pt x="327" y="29"/>
                  </a:cubicBezTo>
                  <a:cubicBezTo>
                    <a:pt x="0" y="58"/>
                    <a:pt x="231" y="131"/>
                    <a:pt x="462" y="20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50"/>
            <p:cNvSpPr>
              <a:spLocks/>
            </p:cNvSpPr>
            <p:nvPr/>
          </p:nvSpPr>
          <p:spPr bwMode="auto">
            <a:xfrm>
              <a:off x="7110" y="754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49"/>
            <p:cNvSpPr>
              <a:spLocks/>
            </p:cNvSpPr>
            <p:nvPr/>
          </p:nvSpPr>
          <p:spPr bwMode="auto">
            <a:xfrm>
              <a:off x="7110" y="771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48"/>
            <p:cNvSpPr>
              <a:spLocks/>
            </p:cNvSpPr>
            <p:nvPr/>
          </p:nvSpPr>
          <p:spPr bwMode="auto">
            <a:xfrm>
              <a:off x="7110" y="787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47"/>
            <p:cNvSpPr>
              <a:spLocks/>
            </p:cNvSpPr>
            <p:nvPr/>
          </p:nvSpPr>
          <p:spPr bwMode="auto">
            <a:xfrm>
              <a:off x="7110" y="804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46"/>
            <p:cNvSpPr>
              <a:spLocks/>
            </p:cNvSpPr>
            <p:nvPr/>
          </p:nvSpPr>
          <p:spPr bwMode="auto">
            <a:xfrm>
              <a:off x="7110" y="820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45"/>
            <p:cNvSpPr>
              <a:spLocks/>
            </p:cNvSpPr>
            <p:nvPr/>
          </p:nvSpPr>
          <p:spPr bwMode="auto">
            <a:xfrm>
              <a:off x="7110" y="837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44"/>
            <p:cNvSpPr>
              <a:spLocks/>
            </p:cNvSpPr>
            <p:nvPr/>
          </p:nvSpPr>
          <p:spPr bwMode="auto">
            <a:xfrm>
              <a:off x="7110" y="853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43"/>
            <p:cNvSpPr>
              <a:spLocks/>
            </p:cNvSpPr>
            <p:nvPr/>
          </p:nvSpPr>
          <p:spPr bwMode="auto">
            <a:xfrm>
              <a:off x="8445" y="8775"/>
              <a:ext cx="960" cy="1"/>
            </a:xfrm>
            <a:custGeom>
              <a:avLst/>
              <a:gdLst>
                <a:gd name="T0" fmla="*/ 0 w 960"/>
                <a:gd name="T1" fmla="*/ 0 h 1"/>
                <a:gd name="T2" fmla="*/ 960 w 960"/>
                <a:gd name="T3" fmla="*/ 0 h 1"/>
              </a:gdLst>
              <a:ahLst/>
              <a:cxnLst>
                <a:cxn ang="0">
                  <a:pos x="T0" y="T1"/>
                </a:cxn>
                <a:cxn ang="0">
                  <a:pos x="T2" y="T3"/>
                </a:cxn>
              </a:cxnLst>
              <a:rect l="0" t="0" r="r" b="b"/>
              <a:pathLst>
                <a:path w="960" h="1">
                  <a:moveTo>
                    <a:pt x="0" y="0"/>
                  </a:moveTo>
                  <a:cubicBezTo>
                    <a:pt x="0" y="0"/>
                    <a:pt x="480" y="0"/>
                    <a:pt x="9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Text Box 42"/>
            <p:cNvSpPr txBox="1">
              <a:spLocks noChangeArrowheads="1"/>
            </p:cNvSpPr>
            <p:nvPr/>
          </p:nvSpPr>
          <p:spPr bwMode="auto">
            <a:xfrm>
              <a:off x="8565" y="6946"/>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4" name="AutoShape 41"/>
            <p:cNvSpPr>
              <a:spLocks noChangeShapeType="1"/>
            </p:cNvSpPr>
            <p:nvPr/>
          </p:nvSpPr>
          <p:spPr bwMode="auto">
            <a:xfrm>
              <a:off x="8640" y="7350"/>
              <a:ext cx="570" cy="1"/>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Text Box 40"/>
            <p:cNvSpPr txBox="1">
              <a:spLocks noChangeArrowheads="1"/>
            </p:cNvSpPr>
            <p:nvPr/>
          </p:nvSpPr>
          <p:spPr bwMode="auto">
            <a:xfrm>
              <a:off x="6495"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76" name="TextBox 75"/>
          <p:cNvSpPr txBox="1"/>
          <p:nvPr/>
        </p:nvSpPr>
        <p:spPr>
          <a:xfrm>
            <a:off x="0" y="3840131"/>
            <a:ext cx="9220200" cy="523220"/>
          </a:xfrm>
          <a:prstGeom prst="rect">
            <a:avLst/>
          </a:prstGeom>
          <a:noFill/>
        </p:spPr>
        <p:txBody>
          <a:bodyPr wrap="square" rtlCol="0">
            <a:spAutoFit/>
          </a:bodyPr>
          <a:lstStyle/>
          <a:p>
            <a:r>
              <a:rPr lang="en-US" sz="2800" dirty="0" smtClean="0"/>
              <a:t>From our self-inductance work, we express for each coil </a:t>
            </a:r>
          </a:p>
        </p:txBody>
      </p:sp>
      <p:graphicFrame>
        <p:nvGraphicFramePr>
          <p:cNvPr id="78" name="Object 77"/>
          <p:cNvGraphicFramePr>
            <a:graphicFrameLocks noChangeAspect="1"/>
          </p:cNvGraphicFramePr>
          <p:nvPr>
            <p:extLst>
              <p:ext uri="{D42A27DB-BD31-4B8C-83A1-F6EECF244321}">
                <p14:modId xmlns:p14="http://schemas.microsoft.com/office/powerpoint/2010/main" val="1811246581"/>
              </p:ext>
            </p:extLst>
          </p:nvPr>
        </p:nvGraphicFramePr>
        <p:xfrm>
          <a:off x="2207481" y="4191000"/>
          <a:ext cx="1483739" cy="1086309"/>
        </p:xfrm>
        <a:graphic>
          <a:graphicData uri="http://schemas.openxmlformats.org/presentationml/2006/ole">
            <mc:AlternateContent xmlns:mc="http://schemas.openxmlformats.org/markup-compatibility/2006">
              <mc:Choice xmlns:v="urn:schemas-microsoft-com:vml" Requires="v">
                <p:oleObj spid="_x0000_s22705" name="Equation" r:id="rId4" imgW="583947" imgH="431613" progId="Equation.DSMT4">
                  <p:embed/>
                </p:oleObj>
              </mc:Choice>
              <mc:Fallback>
                <p:oleObj name="Equation" r:id="rId4" imgW="583947" imgH="431613" progId="Equation.DSMT4">
                  <p:embed/>
                  <p:pic>
                    <p:nvPicPr>
                      <p:cNvPr id="0" name="Object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7481" y="4191000"/>
                        <a:ext cx="1483739" cy="1086309"/>
                      </a:xfrm>
                      <a:prstGeom prst="rect">
                        <a:avLst/>
                      </a:prstGeom>
                      <a:noFill/>
                    </p:spPr>
                  </p:pic>
                </p:oleObj>
              </mc:Fallback>
            </mc:AlternateContent>
          </a:graphicData>
        </a:graphic>
      </p:graphicFrame>
      <p:graphicFrame>
        <p:nvGraphicFramePr>
          <p:cNvPr id="80" name="Object 79"/>
          <p:cNvGraphicFramePr>
            <a:graphicFrameLocks noChangeAspect="1"/>
          </p:cNvGraphicFramePr>
          <p:nvPr>
            <p:extLst>
              <p:ext uri="{D42A27DB-BD31-4B8C-83A1-F6EECF244321}">
                <p14:modId xmlns:p14="http://schemas.microsoft.com/office/powerpoint/2010/main" val="2362828154"/>
              </p:ext>
            </p:extLst>
          </p:nvPr>
        </p:nvGraphicFramePr>
        <p:xfrm>
          <a:off x="4523000" y="4191000"/>
          <a:ext cx="1576473" cy="1086309"/>
        </p:xfrm>
        <a:graphic>
          <a:graphicData uri="http://schemas.openxmlformats.org/presentationml/2006/ole">
            <mc:AlternateContent xmlns:mc="http://schemas.openxmlformats.org/markup-compatibility/2006">
              <mc:Choice xmlns:v="urn:schemas-microsoft-com:vml" Requires="v">
                <p:oleObj spid="_x0000_s22706" name="Equation" r:id="rId6" imgW="622030" imgH="431613" progId="Equation.DSMT4">
                  <p:embed/>
                </p:oleObj>
              </mc:Choice>
              <mc:Fallback>
                <p:oleObj name="Equation" r:id="rId6" imgW="622030" imgH="431613" progId="Equation.DSMT4">
                  <p:embed/>
                  <p:pic>
                    <p:nvPicPr>
                      <p:cNvPr id="0" name="Object 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3000" y="4191000"/>
                        <a:ext cx="1576473" cy="1086309"/>
                      </a:xfrm>
                      <a:prstGeom prst="rect">
                        <a:avLst/>
                      </a:prstGeom>
                      <a:noFill/>
                    </p:spPr>
                  </p:pic>
                </p:oleObj>
              </mc:Fallback>
            </mc:AlternateContent>
          </a:graphicData>
        </a:graphic>
      </p:graphicFrame>
      <p:sp>
        <p:nvSpPr>
          <p:cNvPr id="82" name="TextBox 81"/>
          <p:cNvSpPr txBox="1"/>
          <p:nvPr/>
        </p:nvSpPr>
        <p:spPr>
          <a:xfrm>
            <a:off x="226294" y="5154347"/>
            <a:ext cx="8842802" cy="1431161"/>
          </a:xfrm>
          <a:prstGeom prst="rect">
            <a:avLst/>
          </a:prstGeom>
          <a:noFill/>
        </p:spPr>
        <p:txBody>
          <a:bodyPr wrap="square" rtlCol="0">
            <a:spAutoFit/>
          </a:bodyPr>
          <a:lstStyle/>
          <a:p>
            <a:r>
              <a:rPr lang="en-US" sz="2900" dirty="0" smtClean="0"/>
              <a:t>where we recall the self inductance </a:t>
            </a:r>
            <a:r>
              <a:rPr lang="en-US" sz="2900" dirty="0" err="1" smtClean="0"/>
              <a:t>L</a:t>
            </a:r>
            <a:r>
              <a:rPr lang="en-US" sz="2900" baseline="-25000" dirty="0" err="1" smtClean="0"/>
              <a:t>jj</a:t>
            </a:r>
            <a:r>
              <a:rPr lang="en-US" sz="2900" dirty="0" smtClean="0"/>
              <a:t> is the ratio of</a:t>
            </a:r>
          </a:p>
          <a:p>
            <a:pPr marL="457200" indent="-457200">
              <a:buFont typeface="Arial" panose="020B0604020202020204" pitchFamily="34" charset="0"/>
              <a:buChar char="•"/>
            </a:pPr>
            <a:r>
              <a:rPr lang="en-US" sz="2900" dirty="0" smtClean="0"/>
              <a:t>the flux from coil j linking with coil j, </a:t>
            </a:r>
            <a:r>
              <a:rPr lang="el-GR" sz="2900" dirty="0" smtClean="0"/>
              <a:t>λ</a:t>
            </a:r>
            <a:r>
              <a:rPr lang="en-US" sz="2900" baseline="-25000" dirty="0" err="1" smtClean="0"/>
              <a:t>jj</a:t>
            </a:r>
            <a:r>
              <a:rPr lang="en-US" sz="2900" dirty="0" smtClean="0"/>
              <a:t> </a:t>
            </a:r>
          </a:p>
          <a:p>
            <a:pPr marL="457200" indent="-457200">
              <a:buFont typeface="Arial" panose="020B0604020202020204" pitchFamily="34" charset="0"/>
              <a:buChar char="•"/>
            </a:pPr>
            <a:r>
              <a:rPr lang="en-US" sz="2900" dirty="0" smtClean="0"/>
              <a:t>to the current in coil j, </a:t>
            </a:r>
            <a:r>
              <a:rPr lang="en-US" sz="2900" dirty="0" err="1" smtClean="0"/>
              <a:t>i</a:t>
            </a:r>
            <a:r>
              <a:rPr lang="en-US" sz="2900" baseline="-25000" dirty="0" err="1"/>
              <a:t>j</a:t>
            </a:r>
            <a:endParaRPr lang="en-US" sz="2900" dirty="0" smtClean="0"/>
          </a:p>
        </p:txBody>
      </p:sp>
    </p:spTree>
    <p:extLst>
      <p:ext uri="{BB962C8B-B14F-4D97-AF65-F5344CB8AC3E}">
        <p14:creationId xmlns:p14="http://schemas.microsoft.com/office/powerpoint/2010/main" val="4159632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18</a:t>
            </a:fld>
            <a:endParaRPr lang="en-US" dirty="0"/>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Mutual inductance</a:t>
            </a:r>
            <a:endParaRPr lang="en-US" sz="3600" dirty="0"/>
          </a:p>
        </p:txBody>
      </p:sp>
      <p:sp>
        <p:nvSpPr>
          <p:cNvPr id="82" name="TextBox 81"/>
          <p:cNvSpPr txBox="1"/>
          <p:nvPr/>
        </p:nvSpPr>
        <p:spPr>
          <a:xfrm>
            <a:off x="148798" y="2057400"/>
            <a:ext cx="8842802" cy="1431161"/>
          </a:xfrm>
          <a:prstGeom prst="rect">
            <a:avLst/>
          </a:prstGeom>
          <a:noFill/>
        </p:spPr>
        <p:txBody>
          <a:bodyPr wrap="square" rtlCol="0">
            <a:spAutoFit/>
          </a:bodyPr>
          <a:lstStyle/>
          <a:p>
            <a:r>
              <a:rPr lang="en-US" sz="2900" dirty="0"/>
              <a:t>T</a:t>
            </a:r>
            <a:r>
              <a:rPr lang="en-US" sz="2900" dirty="0" smtClean="0"/>
              <a:t>he self inductance </a:t>
            </a:r>
            <a:r>
              <a:rPr lang="en-US" sz="2900" dirty="0" err="1" smtClean="0"/>
              <a:t>L</a:t>
            </a:r>
            <a:r>
              <a:rPr lang="en-US" sz="2900" baseline="-25000" dirty="0" err="1" smtClean="0"/>
              <a:t>jj</a:t>
            </a:r>
            <a:r>
              <a:rPr lang="en-US" sz="2900" dirty="0" smtClean="0"/>
              <a:t> is the ratio of</a:t>
            </a:r>
          </a:p>
          <a:p>
            <a:pPr marL="457200" indent="-457200">
              <a:buFont typeface="Arial" panose="020B0604020202020204" pitchFamily="34" charset="0"/>
              <a:buChar char="•"/>
            </a:pPr>
            <a:r>
              <a:rPr lang="en-US" sz="2900" dirty="0" smtClean="0"/>
              <a:t>the flux from coil j linking with coil j, </a:t>
            </a:r>
            <a:r>
              <a:rPr lang="el-GR" sz="2900" dirty="0" smtClean="0"/>
              <a:t>λ</a:t>
            </a:r>
            <a:r>
              <a:rPr lang="en-US" sz="2900" baseline="-25000" dirty="0" err="1" smtClean="0"/>
              <a:t>jj</a:t>
            </a:r>
            <a:r>
              <a:rPr lang="en-US" sz="2900" dirty="0" smtClean="0"/>
              <a:t> </a:t>
            </a:r>
          </a:p>
          <a:p>
            <a:pPr marL="457200" indent="-457200">
              <a:buFont typeface="Arial" panose="020B0604020202020204" pitchFamily="34" charset="0"/>
              <a:buChar char="•"/>
            </a:pPr>
            <a:r>
              <a:rPr lang="en-US" sz="2900" dirty="0" smtClean="0"/>
              <a:t>to the current in coil j, </a:t>
            </a:r>
            <a:r>
              <a:rPr lang="en-US" sz="2900" dirty="0" err="1" smtClean="0"/>
              <a:t>i</a:t>
            </a:r>
            <a:r>
              <a:rPr lang="en-US" sz="2900" baseline="-25000" dirty="0" err="1"/>
              <a:t>j</a:t>
            </a:r>
            <a:endParaRPr lang="en-US" sz="2900" dirty="0" smtClean="0"/>
          </a:p>
        </p:txBody>
      </p:sp>
      <p:sp>
        <p:nvSpPr>
          <p:cNvPr id="40" name="TextBox 39"/>
          <p:cNvSpPr txBox="1"/>
          <p:nvPr/>
        </p:nvSpPr>
        <p:spPr>
          <a:xfrm>
            <a:off x="145195" y="4971572"/>
            <a:ext cx="7467600" cy="1431161"/>
          </a:xfrm>
          <a:prstGeom prst="rect">
            <a:avLst/>
          </a:prstGeom>
          <a:noFill/>
        </p:spPr>
        <p:txBody>
          <a:bodyPr wrap="square" rtlCol="0">
            <a:spAutoFit/>
          </a:bodyPr>
          <a:lstStyle/>
          <a:p>
            <a:r>
              <a:rPr lang="en-US" sz="2900" dirty="0" smtClean="0"/>
              <a:t>Likewise, mutual inductance </a:t>
            </a:r>
            <a:r>
              <a:rPr lang="en-US" sz="2900" dirty="0" err="1" smtClean="0"/>
              <a:t>L</a:t>
            </a:r>
            <a:r>
              <a:rPr lang="en-US" sz="2900" baseline="-25000" dirty="0" err="1" smtClean="0"/>
              <a:t>ij</a:t>
            </a:r>
            <a:r>
              <a:rPr lang="en-US" sz="2900" dirty="0" smtClean="0"/>
              <a:t> is the ratio of</a:t>
            </a:r>
          </a:p>
          <a:p>
            <a:pPr marL="457200" indent="-457200">
              <a:buFont typeface="Arial" panose="020B0604020202020204" pitchFamily="34" charset="0"/>
              <a:buChar char="•"/>
            </a:pPr>
            <a:r>
              <a:rPr lang="en-US" sz="2900" dirty="0" smtClean="0"/>
              <a:t>the flux from coil j linking with coil </a:t>
            </a:r>
            <a:r>
              <a:rPr lang="en-US" sz="2900" dirty="0"/>
              <a:t>i</a:t>
            </a:r>
            <a:r>
              <a:rPr lang="en-US" sz="2900" dirty="0" smtClean="0"/>
              <a:t>, </a:t>
            </a:r>
            <a:r>
              <a:rPr lang="el-GR" sz="2900" dirty="0" smtClean="0"/>
              <a:t>λ</a:t>
            </a:r>
            <a:r>
              <a:rPr lang="en-US" sz="2900" baseline="-25000" dirty="0" err="1" smtClean="0"/>
              <a:t>ij</a:t>
            </a:r>
            <a:r>
              <a:rPr lang="en-US" sz="2900" dirty="0" smtClean="0"/>
              <a:t> </a:t>
            </a:r>
          </a:p>
          <a:p>
            <a:pPr marL="457200" indent="-457200">
              <a:buFont typeface="Arial" panose="020B0604020202020204" pitchFamily="34" charset="0"/>
              <a:buChar char="•"/>
            </a:pPr>
            <a:r>
              <a:rPr lang="en-US" sz="2900" dirty="0" smtClean="0"/>
              <a:t>to the current in coil j, </a:t>
            </a:r>
            <a:r>
              <a:rPr lang="en-US" sz="2900" dirty="0" err="1" smtClean="0"/>
              <a:t>i</a:t>
            </a:r>
            <a:r>
              <a:rPr lang="en-US" sz="2900" baseline="-25000" dirty="0" err="1"/>
              <a:t>j</a:t>
            </a:r>
            <a:endParaRPr lang="en-US" sz="2900" dirty="0" smtClean="0"/>
          </a:p>
        </p:txBody>
      </p:sp>
      <p:graphicFrame>
        <p:nvGraphicFramePr>
          <p:cNvPr id="42" name="Object 41"/>
          <p:cNvGraphicFramePr>
            <a:graphicFrameLocks noChangeAspect="1"/>
          </p:cNvGraphicFramePr>
          <p:nvPr>
            <p:extLst>
              <p:ext uri="{D42A27DB-BD31-4B8C-83A1-F6EECF244321}">
                <p14:modId xmlns:p14="http://schemas.microsoft.com/office/powerpoint/2010/main" val="1553686345"/>
              </p:ext>
            </p:extLst>
          </p:nvPr>
        </p:nvGraphicFramePr>
        <p:xfrm>
          <a:off x="7612795" y="1962112"/>
          <a:ext cx="1192239" cy="872890"/>
        </p:xfrm>
        <a:graphic>
          <a:graphicData uri="http://schemas.openxmlformats.org/presentationml/2006/ole">
            <mc:AlternateContent xmlns:mc="http://schemas.openxmlformats.org/markup-compatibility/2006">
              <mc:Choice xmlns:v="urn:schemas-microsoft-com:vml" Requires="v">
                <p:oleObj spid="_x0000_s23702" name="Equation" r:id="rId4" imgW="583947" imgH="431613" progId="Equation.DSMT4">
                  <p:embed/>
                </p:oleObj>
              </mc:Choice>
              <mc:Fallback>
                <p:oleObj name="Equation" r:id="rId4" imgW="583947" imgH="431613" progId="Equation.DSMT4">
                  <p:embed/>
                  <p:pic>
                    <p:nvPicPr>
                      <p:cNvPr id="78" name="Object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2795" y="1962112"/>
                        <a:ext cx="1192239" cy="872890"/>
                      </a:xfrm>
                      <a:prstGeom prst="rect">
                        <a:avLst/>
                      </a:prstGeom>
                      <a:noFill/>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4062902002"/>
              </p:ext>
            </p:extLst>
          </p:nvPr>
        </p:nvGraphicFramePr>
        <p:xfrm>
          <a:off x="7612795" y="2866272"/>
          <a:ext cx="1192239" cy="821543"/>
        </p:xfrm>
        <a:graphic>
          <a:graphicData uri="http://schemas.openxmlformats.org/presentationml/2006/ole">
            <mc:AlternateContent xmlns:mc="http://schemas.openxmlformats.org/markup-compatibility/2006">
              <mc:Choice xmlns:v="urn:schemas-microsoft-com:vml" Requires="v">
                <p:oleObj spid="_x0000_s23703" name="Equation" r:id="rId6" imgW="622030" imgH="431613" progId="Equation.DSMT4">
                  <p:embed/>
                </p:oleObj>
              </mc:Choice>
              <mc:Fallback>
                <p:oleObj name="Equation" r:id="rId6" imgW="622030" imgH="431613" progId="Equation.DSMT4">
                  <p:embed/>
                  <p:pic>
                    <p:nvPicPr>
                      <p:cNvPr id="80" name="Object 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2795" y="2866272"/>
                        <a:ext cx="1192239" cy="821543"/>
                      </a:xfrm>
                      <a:prstGeom prst="rect">
                        <a:avLst/>
                      </a:prstGeom>
                      <a:noFill/>
                    </p:spPr>
                  </p:pic>
                </p:oleObj>
              </mc:Fallback>
            </mc:AlternateContent>
          </a:graphicData>
        </a:graphic>
      </p:graphicFrame>
      <p:graphicFrame>
        <p:nvGraphicFramePr>
          <p:cNvPr id="77" name="Object 76"/>
          <p:cNvGraphicFramePr>
            <a:graphicFrameLocks noChangeAspect="1"/>
          </p:cNvGraphicFramePr>
          <p:nvPr>
            <p:extLst>
              <p:ext uri="{D42A27DB-BD31-4B8C-83A1-F6EECF244321}">
                <p14:modId xmlns:p14="http://schemas.microsoft.com/office/powerpoint/2010/main" val="946165747"/>
              </p:ext>
            </p:extLst>
          </p:nvPr>
        </p:nvGraphicFramePr>
        <p:xfrm>
          <a:off x="7612063" y="5319713"/>
          <a:ext cx="1192212" cy="1022350"/>
        </p:xfrm>
        <a:graphic>
          <a:graphicData uri="http://schemas.openxmlformats.org/presentationml/2006/ole">
            <mc:AlternateContent xmlns:mc="http://schemas.openxmlformats.org/markup-compatibility/2006">
              <mc:Choice xmlns:v="urn:schemas-microsoft-com:vml" Requires="v">
                <p:oleObj spid="_x0000_s23704" name="Equation" r:id="rId8" imgW="545760" imgH="469800" progId="Equation.DSMT4">
                  <p:embed/>
                </p:oleObj>
              </mc:Choice>
              <mc:Fallback>
                <p:oleObj name="Equation" r:id="rId8" imgW="545760" imgH="469800" progId="Equation.DSMT4">
                  <p:embed/>
                  <p:pic>
                    <p:nvPicPr>
                      <p:cNvPr id="51" name="Object 50"/>
                      <p:cNvPicPr>
                        <a:picLocks noChangeAspect="1" noChangeArrowheads="1"/>
                      </p:cNvPicPr>
                      <p:nvPr/>
                    </p:nvPicPr>
                    <p:blipFill>
                      <a:blip r:embed="rId9"/>
                      <a:srcRect/>
                      <a:stretch>
                        <a:fillRect/>
                      </a:stretch>
                    </p:blipFill>
                    <p:spPr bwMode="auto">
                      <a:xfrm>
                        <a:off x="7612063" y="5319713"/>
                        <a:ext cx="1192212" cy="1022350"/>
                      </a:xfrm>
                      <a:prstGeom prst="rect">
                        <a:avLst/>
                      </a:prstGeom>
                      <a:noFill/>
                    </p:spPr>
                  </p:pic>
                </p:oleObj>
              </mc:Fallback>
            </mc:AlternateContent>
          </a:graphicData>
        </a:graphic>
      </p:graphicFrame>
      <p:pic>
        <p:nvPicPr>
          <p:cNvPr id="81"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7497" y="3568055"/>
            <a:ext cx="2858503" cy="12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380497" y="3709485"/>
            <a:ext cx="533400" cy="538609"/>
          </a:xfrm>
          <a:prstGeom prst="rect">
            <a:avLst/>
          </a:prstGeom>
          <a:solidFill>
            <a:schemeClr val="bg1"/>
          </a:solidFill>
        </p:spPr>
        <p:txBody>
          <a:bodyPr wrap="square" rtlCol="0">
            <a:spAutoFit/>
          </a:bodyPr>
          <a:lstStyle/>
          <a:p>
            <a:pPr algn="ctr"/>
            <a:r>
              <a:rPr lang="el-GR" sz="2900" dirty="0" smtClean="0"/>
              <a:t>λ</a:t>
            </a:r>
            <a:r>
              <a:rPr lang="en-US" sz="2900" baseline="-25000" dirty="0" err="1" smtClean="0"/>
              <a:t>ij</a:t>
            </a:r>
            <a:endParaRPr lang="en-US" sz="2900" dirty="0" smtClean="0"/>
          </a:p>
        </p:txBody>
      </p:sp>
      <p:pic>
        <p:nvPicPr>
          <p:cNvPr id="83"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7497" y="642913"/>
            <a:ext cx="2858503" cy="12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TextBox 83"/>
          <p:cNvSpPr txBox="1"/>
          <p:nvPr/>
        </p:nvSpPr>
        <p:spPr>
          <a:xfrm>
            <a:off x="4380497" y="784343"/>
            <a:ext cx="533400" cy="538609"/>
          </a:xfrm>
          <a:prstGeom prst="rect">
            <a:avLst/>
          </a:prstGeom>
          <a:solidFill>
            <a:schemeClr val="bg1"/>
          </a:solidFill>
        </p:spPr>
        <p:txBody>
          <a:bodyPr wrap="square" rtlCol="0">
            <a:spAutoFit/>
          </a:bodyPr>
          <a:lstStyle/>
          <a:p>
            <a:pPr algn="ctr"/>
            <a:r>
              <a:rPr lang="el-GR" sz="2900" dirty="0" smtClean="0"/>
              <a:t>λ</a:t>
            </a:r>
            <a:r>
              <a:rPr lang="en-US" sz="2900" baseline="-25000" dirty="0" err="1"/>
              <a:t>j</a:t>
            </a:r>
            <a:r>
              <a:rPr lang="en-US" sz="2900" baseline="-25000" dirty="0" err="1" smtClean="0"/>
              <a:t>j</a:t>
            </a:r>
            <a:endParaRPr lang="en-US" sz="2900" dirty="0" smtClean="0"/>
          </a:p>
        </p:txBody>
      </p:sp>
      <p:sp>
        <p:nvSpPr>
          <p:cNvPr id="4" name="Freeform 3"/>
          <p:cNvSpPr/>
          <p:nvPr/>
        </p:nvSpPr>
        <p:spPr>
          <a:xfrm>
            <a:off x="355600" y="1231900"/>
            <a:ext cx="2857500" cy="863600"/>
          </a:xfrm>
          <a:custGeom>
            <a:avLst/>
            <a:gdLst>
              <a:gd name="connsiteX0" fmla="*/ 2857500 w 2857500"/>
              <a:gd name="connsiteY0" fmla="*/ 12700 h 863600"/>
              <a:gd name="connsiteX1" fmla="*/ 12700 w 2857500"/>
              <a:gd name="connsiteY1" fmla="*/ 0 h 863600"/>
              <a:gd name="connsiteX2" fmla="*/ 0 w 2857500"/>
              <a:gd name="connsiteY2" fmla="*/ 863600 h 863600"/>
            </a:gdLst>
            <a:ahLst/>
            <a:cxnLst>
              <a:cxn ang="0">
                <a:pos x="connsiteX0" y="connsiteY0"/>
              </a:cxn>
              <a:cxn ang="0">
                <a:pos x="connsiteX1" y="connsiteY1"/>
              </a:cxn>
              <a:cxn ang="0">
                <a:pos x="connsiteX2" y="connsiteY2"/>
              </a:cxn>
            </a:cxnLst>
            <a:rect l="l" t="t" r="r" b="b"/>
            <a:pathLst>
              <a:path w="2857500" h="863600">
                <a:moveTo>
                  <a:pt x="2857500" y="12700"/>
                </a:moveTo>
                <a:lnTo>
                  <a:pt x="12700" y="0"/>
                </a:lnTo>
                <a:lnTo>
                  <a:pt x="0" y="8636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66700" y="4191000"/>
            <a:ext cx="2971800" cy="787400"/>
          </a:xfrm>
          <a:custGeom>
            <a:avLst/>
            <a:gdLst>
              <a:gd name="connsiteX0" fmla="*/ 2971800 w 2971800"/>
              <a:gd name="connsiteY0" fmla="*/ 12700 h 787400"/>
              <a:gd name="connsiteX1" fmla="*/ 0 w 2971800"/>
              <a:gd name="connsiteY1" fmla="*/ 0 h 787400"/>
              <a:gd name="connsiteX2" fmla="*/ 0 w 2971800"/>
              <a:gd name="connsiteY2" fmla="*/ 787400 h 787400"/>
            </a:gdLst>
            <a:ahLst/>
            <a:cxnLst>
              <a:cxn ang="0">
                <a:pos x="connsiteX0" y="connsiteY0"/>
              </a:cxn>
              <a:cxn ang="0">
                <a:pos x="connsiteX1" y="connsiteY1"/>
              </a:cxn>
              <a:cxn ang="0">
                <a:pos x="connsiteX2" y="connsiteY2"/>
              </a:cxn>
            </a:cxnLst>
            <a:rect l="l" t="t" r="r" b="b"/>
            <a:pathLst>
              <a:path w="2971800" h="787400">
                <a:moveTo>
                  <a:pt x="2971800" y="12700"/>
                </a:moveTo>
                <a:lnTo>
                  <a:pt x="0" y="0"/>
                </a:lnTo>
                <a:lnTo>
                  <a:pt x="0" y="7874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18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19</a:t>
            </a:fld>
            <a:endParaRPr lang="en-US" dirty="0"/>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Mutual inductance</a:t>
            </a:r>
            <a:endParaRPr lang="en-US" sz="3600" dirty="0"/>
          </a:p>
        </p:txBody>
      </p:sp>
      <p:sp>
        <p:nvSpPr>
          <p:cNvPr id="40" name="TextBox 39"/>
          <p:cNvSpPr txBox="1"/>
          <p:nvPr/>
        </p:nvSpPr>
        <p:spPr>
          <a:xfrm>
            <a:off x="145194" y="2089317"/>
            <a:ext cx="7627205" cy="1431161"/>
          </a:xfrm>
          <a:prstGeom prst="rect">
            <a:avLst/>
          </a:prstGeom>
          <a:noFill/>
        </p:spPr>
        <p:txBody>
          <a:bodyPr wrap="square" rtlCol="0">
            <a:spAutoFit/>
          </a:bodyPr>
          <a:lstStyle/>
          <a:p>
            <a:r>
              <a:rPr lang="en-US" sz="2900" dirty="0"/>
              <a:t>M</a:t>
            </a:r>
            <a:r>
              <a:rPr lang="en-US" sz="2900" dirty="0" smtClean="0"/>
              <a:t>utual inductance L</a:t>
            </a:r>
            <a:r>
              <a:rPr lang="en-US" sz="2900" baseline="-25000" dirty="0" smtClean="0"/>
              <a:t>12</a:t>
            </a:r>
            <a:r>
              <a:rPr lang="en-US" sz="2900" dirty="0" smtClean="0"/>
              <a:t> is the ratio of</a:t>
            </a:r>
          </a:p>
          <a:p>
            <a:pPr marL="457200" indent="-457200">
              <a:buFont typeface="Arial" panose="020B0604020202020204" pitchFamily="34" charset="0"/>
              <a:buChar char="•"/>
            </a:pPr>
            <a:r>
              <a:rPr lang="en-US" sz="2900" dirty="0" smtClean="0"/>
              <a:t>the flux from coil </a:t>
            </a:r>
            <a:r>
              <a:rPr lang="en-US" sz="2900" dirty="0"/>
              <a:t>2</a:t>
            </a:r>
            <a:r>
              <a:rPr lang="en-US" sz="2900" dirty="0" smtClean="0"/>
              <a:t> linking with coil 1, </a:t>
            </a:r>
            <a:r>
              <a:rPr lang="el-GR" sz="2900" dirty="0" smtClean="0"/>
              <a:t>λ</a:t>
            </a:r>
            <a:r>
              <a:rPr lang="en-US" sz="2900" baseline="-25000" dirty="0" smtClean="0"/>
              <a:t>12</a:t>
            </a:r>
            <a:r>
              <a:rPr lang="en-US" sz="2900" dirty="0" smtClean="0"/>
              <a:t> </a:t>
            </a:r>
          </a:p>
          <a:p>
            <a:pPr marL="457200" indent="-457200">
              <a:buFont typeface="Arial" panose="020B0604020202020204" pitchFamily="34" charset="0"/>
              <a:buChar char="•"/>
            </a:pPr>
            <a:r>
              <a:rPr lang="en-US" sz="2900" dirty="0" smtClean="0"/>
              <a:t>to the current in coil </a:t>
            </a:r>
            <a:r>
              <a:rPr lang="en-US" sz="2900" dirty="0"/>
              <a:t>2</a:t>
            </a:r>
            <a:r>
              <a:rPr lang="en-US" sz="2900" dirty="0" smtClean="0"/>
              <a:t>, i</a:t>
            </a:r>
            <a:r>
              <a:rPr lang="en-US" sz="2900" baseline="-25000" dirty="0" smtClean="0"/>
              <a:t>2</a:t>
            </a:r>
            <a:endParaRPr lang="en-US" sz="2900" dirty="0" smtClean="0"/>
          </a:p>
        </p:txBody>
      </p:sp>
      <p:graphicFrame>
        <p:nvGraphicFramePr>
          <p:cNvPr id="77" name="Object 76"/>
          <p:cNvGraphicFramePr>
            <a:graphicFrameLocks noChangeAspect="1"/>
          </p:cNvGraphicFramePr>
          <p:nvPr>
            <p:extLst>
              <p:ext uri="{D42A27DB-BD31-4B8C-83A1-F6EECF244321}">
                <p14:modId xmlns:p14="http://schemas.microsoft.com/office/powerpoint/2010/main" val="4118064274"/>
              </p:ext>
            </p:extLst>
          </p:nvPr>
        </p:nvGraphicFramePr>
        <p:xfrm>
          <a:off x="7556500" y="2463800"/>
          <a:ext cx="1303338" cy="966788"/>
        </p:xfrm>
        <a:graphic>
          <a:graphicData uri="http://schemas.openxmlformats.org/presentationml/2006/ole">
            <mc:AlternateContent xmlns:mc="http://schemas.openxmlformats.org/markup-compatibility/2006">
              <mc:Choice xmlns:v="urn:schemas-microsoft-com:vml" Requires="v">
                <p:oleObj spid="_x0000_s24672" name="Equation" r:id="rId4" imgW="596880" imgH="444240" progId="Equation.DSMT4">
                  <p:embed/>
                </p:oleObj>
              </mc:Choice>
              <mc:Fallback>
                <p:oleObj name="Equation" r:id="rId4" imgW="596880" imgH="444240" progId="Equation.DSMT4">
                  <p:embed/>
                  <p:pic>
                    <p:nvPicPr>
                      <p:cNvPr id="77" name="Object 76"/>
                      <p:cNvPicPr>
                        <a:picLocks noChangeAspect="1" noChangeArrowheads="1"/>
                      </p:cNvPicPr>
                      <p:nvPr/>
                    </p:nvPicPr>
                    <p:blipFill>
                      <a:blip r:embed="rId5"/>
                      <a:srcRect/>
                      <a:stretch>
                        <a:fillRect/>
                      </a:stretch>
                    </p:blipFill>
                    <p:spPr bwMode="auto">
                      <a:xfrm>
                        <a:off x="7556500" y="2463800"/>
                        <a:ext cx="1303338" cy="966788"/>
                      </a:xfrm>
                      <a:prstGeom prst="rect">
                        <a:avLst/>
                      </a:prstGeom>
                      <a:noFill/>
                    </p:spPr>
                  </p:pic>
                </p:oleObj>
              </mc:Fallback>
            </mc:AlternateContent>
          </a:graphicData>
        </a:graphic>
      </p:graphicFrame>
      <p:pic>
        <p:nvPicPr>
          <p:cNvPr id="8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7497" y="685800"/>
            <a:ext cx="2858503" cy="12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343400" y="827230"/>
            <a:ext cx="648703" cy="538609"/>
          </a:xfrm>
          <a:prstGeom prst="rect">
            <a:avLst/>
          </a:prstGeom>
          <a:solidFill>
            <a:schemeClr val="bg1"/>
          </a:solidFill>
        </p:spPr>
        <p:txBody>
          <a:bodyPr wrap="square" rtlCol="0">
            <a:spAutoFit/>
          </a:bodyPr>
          <a:lstStyle/>
          <a:p>
            <a:pPr algn="ctr"/>
            <a:r>
              <a:rPr lang="el-GR" sz="2900" dirty="0" smtClean="0"/>
              <a:t>λ</a:t>
            </a:r>
            <a:r>
              <a:rPr lang="en-US" sz="2900" baseline="-25000" dirty="0" smtClean="0"/>
              <a:t>12</a:t>
            </a:r>
            <a:endParaRPr lang="en-US" sz="2900" dirty="0" smtClean="0"/>
          </a:p>
        </p:txBody>
      </p:sp>
      <p:sp>
        <p:nvSpPr>
          <p:cNvPr id="5" name="Freeform 4"/>
          <p:cNvSpPr/>
          <p:nvPr/>
        </p:nvSpPr>
        <p:spPr>
          <a:xfrm>
            <a:off x="266700" y="1308745"/>
            <a:ext cx="2971800" cy="787400"/>
          </a:xfrm>
          <a:custGeom>
            <a:avLst/>
            <a:gdLst>
              <a:gd name="connsiteX0" fmla="*/ 2971800 w 2971800"/>
              <a:gd name="connsiteY0" fmla="*/ 12700 h 787400"/>
              <a:gd name="connsiteX1" fmla="*/ 0 w 2971800"/>
              <a:gd name="connsiteY1" fmla="*/ 0 h 787400"/>
              <a:gd name="connsiteX2" fmla="*/ 0 w 2971800"/>
              <a:gd name="connsiteY2" fmla="*/ 787400 h 787400"/>
            </a:gdLst>
            <a:ahLst/>
            <a:cxnLst>
              <a:cxn ang="0">
                <a:pos x="connsiteX0" y="connsiteY0"/>
              </a:cxn>
              <a:cxn ang="0">
                <a:pos x="connsiteX1" y="connsiteY1"/>
              </a:cxn>
              <a:cxn ang="0">
                <a:pos x="connsiteX2" y="connsiteY2"/>
              </a:cxn>
            </a:cxnLst>
            <a:rect l="l" t="t" r="r" b="b"/>
            <a:pathLst>
              <a:path w="2971800" h="787400">
                <a:moveTo>
                  <a:pt x="2971800" y="12700"/>
                </a:moveTo>
                <a:lnTo>
                  <a:pt x="0" y="0"/>
                </a:lnTo>
                <a:lnTo>
                  <a:pt x="0" y="7874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52400" y="4893439"/>
            <a:ext cx="7627205" cy="1431161"/>
          </a:xfrm>
          <a:prstGeom prst="rect">
            <a:avLst/>
          </a:prstGeom>
          <a:noFill/>
        </p:spPr>
        <p:txBody>
          <a:bodyPr wrap="square" rtlCol="0">
            <a:spAutoFit/>
          </a:bodyPr>
          <a:lstStyle/>
          <a:p>
            <a:r>
              <a:rPr lang="en-US" sz="2900" dirty="0"/>
              <a:t>M</a:t>
            </a:r>
            <a:r>
              <a:rPr lang="en-US" sz="2900" dirty="0" smtClean="0"/>
              <a:t>utual inductance L</a:t>
            </a:r>
            <a:r>
              <a:rPr lang="en-US" sz="2900" baseline="-25000" dirty="0" smtClean="0"/>
              <a:t>21</a:t>
            </a:r>
            <a:r>
              <a:rPr lang="en-US" sz="2900" dirty="0" smtClean="0"/>
              <a:t> is the ratio of</a:t>
            </a:r>
          </a:p>
          <a:p>
            <a:pPr marL="457200" indent="-457200">
              <a:buFont typeface="Arial" panose="020B0604020202020204" pitchFamily="34" charset="0"/>
              <a:buChar char="•"/>
            </a:pPr>
            <a:r>
              <a:rPr lang="en-US" sz="2900" dirty="0" smtClean="0"/>
              <a:t>the flux from coil 1 linking with coil </a:t>
            </a:r>
            <a:r>
              <a:rPr lang="en-US" sz="2900" dirty="0"/>
              <a:t>2</a:t>
            </a:r>
            <a:r>
              <a:rPr lang="en-US" sz="2900" dirty="0" smtClean="0"/>
              <a:t>, </a:t>
            </a:r>
            <a:r>
              <a:rPr lang="el-GR" sz="2900" dirty="0" smtClean="0"/>
              <a:t>λ</a:t>
            </a:r>
            <a:r>
              <a:rPr lang="en-US" sz="2900" baseline="-25000" dirty="0" smtClean="0"/>
              <a:t>21</a:t>
            </a:r>
            <a:r>
              <a:rPr lang="en-US" sz="2900" dirty="0" smtClean="0"/>
              <a:t> </a:t>
            </a:r>
          </a:p>
          <a:p>
            <a:pPr marL="457200" indent="-457200">
              <a:buFont typeface="Arial" panose="020B0604020202020204" pitchFamily="34" charset="0"/>
              <a:buChar char="•"/>
            </a:pPr>
            <a:r>
              <a:rPr lang="en-US" sz="2900" dirty="0" smtClean="0"/>
              <a:t>to the current in coil 1, i</a:t>
            </a:r>
            <a:r>
              <a:rPr lang="en-US" sz="2900" baseline="-25000" dirty="0"/>
              <a:t>1</a:t>
            </a:r>
            <a:endParaRPr lang="en-US" sz="2900" dirty="0" smtClean="0"/>
          </a:p>
        </p:txBody>
      </p:sp>
      <p:graphicFrame>
        <p:nvGraphicFramePr>
          <p:cNvPr id="16" name="Object 15"/>
          <p:cNvGraphicFramePr>
            <a:graphicFrameLocks noChangeAspect="1"/>
          </p:cNvGraphicFramePr>
          <p:nvPr>
            <p:extLst>
              <p:ext uri="{D42A27DB-BD31-4B8C-83A1-F6EECF244321}">
                <p14:modId xmlns:p14="http://schemas.microsoft.com/office/powerpoint/2010/main" val="3561891264"/>
              </p:ext>
            </p:extLst>
          </p:nvPr>
        </p:nvGraphicFramePr>
        <p:xfrm>
          <a:off x="7563706" y="5267922"/>
          <a:ext cx="1303338" cy="966788"/>
        </p:xfrm>
        <a:graphic>
          <a:graphicData uri="http://schemas.openxmlformats.org/presentationml/2006/ole">
            <mc:AlternateContent xmlns:mc="http://schemas.openxmlformats.org/markup-compatibility/2006">
              <mc:Choice xmlns:v="urn:schemas-microsoft-com:vml" Requires="v">
                <p:oleObj spid="_x0000_s24673" name="Equation" r:id="rId7" imgW="596880" imgH="444240" progId="Equation.DSMT4">
                  <p:embed/>
                </p:oleObj>
              </mc:Choice>
              <mc:Fallback>
                <p:oleObj name="Equation" r:id="rId7" imgW="596880" imgH="444240" progId="Equation.DSMT4">
                  <p:embed/>
                  <p:pic>
                    <p:nvPicPr>
                      <p:cNvPr id="77" name="Object 76"/>
                      <p:cNvPicPr>
                        <a:picLocks noChangeAspect="1" noChangeArrowheads="1"/>
                      </p:cNvPicPr>
                      <p:nvPr/>
                    </p:nvPicPr>
                    <p:blipFill>
                      <a:blip r:embed="rId8"/>
                      <a:srcRect/>
                      <a:stretch>
                        <a:fillRect/>
                      </a:stretch>
                    </p:blipFill>
                    <p:spPr bwMode="auto">
                      <a:xfrm>
                        <a:off x="7563706" y="5267922"/>
                        <a:ext cx="1303338" cy="966788"/>
                      </a:xfrm>
                      <a:prstGeom prst="rect">
                        <a:avLst/>
                      </a:prstGeom>
                      <a:noFill/>
                    </p:spPr>
                  </p:pic>
                </p:oleObj>
              </mc:Fallback>
            </mc:AlternateContent>
          </a:graphicData>
        </a:graphic>
      </p:graphicFrame>
      <p:pic>
        <p:nvPicPr>
          <p:cNvPr id="1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703" y="3489922"/>
            <a:ext cx="2858503" cy="12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4350606" y="3631352"/>
            <a:ext cx="648703" cy="538609"/>
          </a:xfrm>
          <a:prstGeom prst="rect">
            <a:avLst/>
          </a:prstGeom>
          <a:solidFill>
            <a:schemeClr val="bg1"/>
          </a:solidFill>
        </p:spPr>
        <p:txBody>
          <a:bodyPr wrap="square" rtlCol="0">
            <a:spAutoFit/>
          </a:bodyPr>
          <a:lstStyle/>
          <a:p>
            <a:pPr algn="ctr"/>
            <a:r>
              <a:rPr lang="el-GR" sz="2900" dirty="0" smtClean="0"/>
              <a:t>λ</a:t>
            </a:r>
            <a:r>
              <a:rPr lang="en-US" sz="2900" baseline="-25000" dirty="0" smtClean="0"/>
              <a:t>21</a:t>
            </a:r>
            <a:endParaRPr lang="en-US" sz="2900" dirty="0" smtClean="0"/>
          </a:p>
        </p:txBody>
      </p:sp>
      <p:sp>
        <p:nvSpPr>
          <p:cNvPr id="19" name="Freeform 18"/>
          <p:cNvSpPr/>
          <p:nvPr/>
        </p:nvSpPr>
        <p:spPr>
          <a:xfrm>
            <a:off x="273906" y="4112867"/>
            <a:ext cx="2971800" cy="787400"/>
          </a:xfrm>
          <a:custGeom>
            <a:avLst/>
            <a:gdLst>
              <a:gd name="connsiteX0" fmla="*/ 2971800 w 2971800"/>
              <a:gd name="connsiteY0" fmla="*/ 12700 h 787400"/>
              <a:gd name="connsiteX1" fmla="*/ 0 w 2971800"/>
              <a:gd name="connsiteY1" fmla="*/ 0 h 787400"/>
              <a:gd name="connsiteX2" fmla="*/ 0 w 2971800"/>
              <a:gd name="connsiteY2" fmla="*/ 787400 h 787400"/>
            </a:gdLst>
            <a:ahLst/>
            <a:cxnLst>
              <a:cxn ang="0">
                <a:pos x="connsiteX0" y="connsiteY0"/>
              </a:cxn>
              <a:cxn ang="0">
                <a:pos x="connsiteX1" y="connsiteY1"/>
              </a:cxn>
              <a:cxn ang="0">
                <a:pos x="connsiteX2" y="connsiteY2"/>
              </a:cxn>
            </a:cxnLst>
            <a:rect l="l" t="t" r="r" b="b"/>
            <a:pathLst>
              <a:path w="2971800" h="787400">
                <a:moveTo>
                  <a:pt x="2971800" y="12700"/>
                </a:moveTo>
                <a:lnTo>
                  <a:pt x="0" y="0"/>
                </a:lnTo>
                <a:lnTo>
                  <a:pt x="0" y="7874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525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2</a:t>
            </a:fld>
            <a:endParaRPr lang="en-US" dirty="0"/>
          </a:p>
        </p:txBody>
      </p:sp>
      <p:sp>
        <p:nvSpPr>
          <p:cNvPr id="3" name="TextBox 2"/>
          <p:cNvSpPr txBox="1"/>
          <p:nvPr/>
        </p:nvSpPr>
        <p:spPr>
          <a:xfrm>
            <a:off x="-9144" y="111693"/>
            <a:ext cx="9144000" cy="646331"/>
          </a:xfrm>
          <a:prstGeom prst="rect">
            <a:avLst/>
          </a:prstGeom>
          <a:noFill/>
        </p:spPr>
        <p:txBody>
          <a:bodyPr wrap="square" rtlCol="0">
            <a:spAutoFit/>
          </a:bodyPr>
          <a:lstStyle/>
          <a:p>
            <a:pPr algn="ctr"/>
            <a:r>
              <a:rPr lang="en-US" sz="3600" dirty="0" smtClean="0"/>
              <a:t>Power Industry Uses of Transformers</a:t>
            </a:r>
            <a:endParaRPr lang="en-US" sz="3600" dirty="0"/>
          </a:p>
        </p:txBody>
      </p:sp>
      <p:sp>
        <p:nvSpPr>
          <p:cNvPr id="17" name="TextBox 16"/>
          <p:cNvSpPr txBox="1"/>
          <p:nvPr/>
        </p:nvSpPr>
        <p:spPr>
          <a:xfrm>
            <a:off x="0" y="3487799"/>
            <a:ext cx="9144000" cy="3323987"/>
          </a:xfrm>
          <a:prstGeom prst="rect">
            <a:avLst/>
          </a:prstGeom>
          <a:noFill/>
        </p:spPr>
        <p:txBody>
          <a:bodyPr wrap="square" rtlCol="0">
            <a:spAutoFit/>
          </a:bodyPr>
          <a:lstStyle/>
          <a:p>
            <a:r>
              <a:rPr lang="en-US" sz="2800" b="1" u="sng" dirty="0" smtClean="0"/>
              <a:t>Power Transformers</a:t>
            </a:r>
            <a:r>
              <a:rPr lang="en-US" sz="2800" dirty="0" smtClean="0"/>
              <a:t>:</a:t>
            </a:r>
          </a:p>
          <a:p>
            <a:pPr marL="514350" indent="-514350">
              <a:buAutoNum type="arabicPeriod"/>
            </a:pPr>
            <a:r>
              <a:rPr lang="en-US" sz="2600" dirty="0" smtClean="0"/>
              <a:t>Step up voltage from generator to transmission (GSU)</a:t>
            </a:r>
          </a:p>
          <a:p>
            <a:pPr marL="514350" indent="-514350">
              <a:buAutoNum type="arabicPeriod"/>
            </a:pPr>
            <a:r>
              <a:rPr lang="en-US" sz="2600" dirty="0" smtClean="0"/>
              <a:t>Step down voltage from transmission to distribution primary levels</a:t>
            </a:r>
          </a:p>
          <a:p>
            <a:pPr marL="514350" indent="-514350">
              <a:buAutoNum type="arabicPeriod"/>
            </a:pPr>
            <a:r>
              <a:rPr lang="en-US" sz="2600" dirty="0" smtClean="0"/>
              <a:t>Step down voltage from distribution primary to distribution secondary</a:t>
            </a:r>
          </a:p>
          <a:p>
            <a:pPr marL="514350" indent="-514350">
              <a:buAutoNum type="arabicPeriod"/>
            </a:pPr>
            <a:r>
              <a:rPr lang="en-US" sz="2600" dirty="0" smtClean="0"/>
              <a:t>Interconnecting different system voltage levels in HV and EHV systems</a:t>
            </a:r>
          </a:p>
        </p:txBody>
      </p:sp>
      <p:sp>
        <p:nvSpPr>
          <p:cNvPr id="7" name="TextBox 6"/>
          <p:cNvSpPr txBox="1"/>
          <p:nvPr/>
        </p:nvSpPr>
        <p:spPr>
          <a:xfrm>
            <a:off x="0" y="804238"/>
            <a:ext cx="9144000" cy="2677656"/>
          </a:xfrm>
          <a:prstGeom prst="rect">
            <a:avLst/>
          </a:prstGeom>
          <a:noFill/>
        </p:spPr>
        <p:txBody>
          <a:bodyPr wrap="square" rtlCol="0">
            <a:spAutoFit/>
          </a:bodyPr>
          <a:lstStyle/>
          <a:p>
            <a:r>
              <a:rPr lang="en-US" sz="2800" b="1" u="sng" dirty="0" smtClean="0"/>
              <a:t>Instrument Transformers</a:t>
            </a:r>
            <a:r>
              <a:rPr lang="en-US" sz="2800" dirty="0" smtClean="0"/>
              <a:t>:</a:t>
            </a:r>
          </a:p>
          <a:p>
            <a:r>
              <a:rPr lang="en-US" sz="2800" dirty="0" smtClean="0"/>
              <a:t>Current (CT) and potential (PT) transformers: Step down quantity from power system level (gen, trans, </a:t>
            </a:r>
            <a:r>
              <a:rPr lang="en-US" sz="2800" dirty="0" err="1" smtClean="0"/>
              <a:t>dist</a:t>
            </a:r>
            <a:r>
              <a:rPr lang="en-US" sz="2800" dirty="0" smtClean="0"/>
              <a:t>) so that quantity is compatible at the instrument level, in order to perform protective relaying (you need to take EE 457 to learn about these).</a:t>
            </a:r>
          </a:p>
        </p:txBody>
      </p:sp>
    </p:spTree>
    <p:extLst>
      <p:ext uri="{BB962C8B-B14F-4D97-AF65-F5344CB8AC3E}">
        <p14:creationId xmlns:p14="http://schemas.microsoft.com/office/powerpoint/2010/main" val="613695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20</a:t>
            </a:fld>
            <a:endParaRPr lang="en-US" dirty="0"/>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Mutual inductance</a:t>
            </a:r>
            <a:endParaRPr lang="en-US" sz="3600" dirty="0"/>
          </a:p>
        </p:txBody>
      </p:sp>
      <p:sp>
        <p:nvSpPr>
          <p:cNvPr id="40" name="TextBox 39"/>
          <p:cNvSpPr txBox="1"/>
          <p:nvPr/>
        </p:nvSpPr>
        <p:spPr>
          <a:xfrm>
            <a:off x="152399" y="794744"/>
            <a:ext cx="7627205" cy="538609"/>
          </a:xfrm>
          <a:prstGeom prst="rect">
            <a:avLst/>
          </a:prstGeom>
          <a:noFill/>
        </p:spPr>
        <p:txBody>
          <a:bodyPr wrap="square" rtlCol="0">
            <a:spAutoFit/>
          </a:bodyPr>
          <a:lstStyle/>
          <a:p>
            <a:r>
              <a:rPr lang="en-US" sz="2900" dirty="0" smtClean="0"/>
              <a:t>Recall that </a:t>
            </a:r>
          </a:p>
        </p:txBody>
      </p:sp>
      <p:graphicFrame>
        <p:nvGraphicFramePr>
          <p:cNvPr id="77" name="Object 76"/>
          <p:cNvGraphicFramePr>
            <a:graphicFrameLocks noChangeAspect="1"/>
          </p:cNvGraphicFramePr>
          <p:nvPr>
            <p:extLst>
              <p:ext uri="{D42A27DB-BD31-4B8C-83A1-F6EECF244321}">
                <p14:modId xmlns:p14="http://schemas.microsoft.com/office/powerpoint/2010/main" val="4160539514"/>
              </p:ext>
            </p:extLst>
          </p:nvPr>
        </p:nvGraphicFramePr>
        <p:xfrm>
          <a:off x="2651125" y="4167649"/>
          <a:ext cx="2995612" cy="1185863"/>
        </p:xfrm>
        <a:graphic>
          <a:graphicData uri="http://schemas.openxmlformats.org/presentationml/2006/ole">
            <mc:AlternateContent xmlns:mc="http://schemas.openxmlformats.org/markup-compatibility/2006">
              <mc:Choice xmlns:v="urn:schemas-microsoft-com:vml" Requires="v">
                <p:oleObj spid="_x0000_s25840" name="Equation" r:id="rId4" imgW="1117440" imgH="444240" progId="Equation.DSMT4">
                  <p:embed/>
                </p:oleObj>
              </mc:Choice>
              <mc:Fallback>
                <p:oleObj name="Equation" r:id="rId4" imgW="1117440" imgH="444240" progId="Equation.DSMT4">
                  <p:embed/>
                  <p:pic>
                    <p:nvPicPr>
                      <p:cNvPr id="77" name="Object 76"/>
                      <p:cNvPicPr>
                        <a:picLocks noChangeAspect="1" noChangeArrowheads="1"/>
                      </p:cNvPicPr>
                      <p:nvPr/>
                    </p:nvPicPr>
                    <p:blipFill>
                      <a:blip r:embed="rId5"/>
                      <a:srcRect/>
                      <a:stretch>
                        <a:fillRect/>
                      </a:stretch>
                    </p:blipFill>
                    <p:spPr bwMode="auto">
                      <a:xfrm>
                        <a:off x="2651125" y="4167649"/>
                        <a:ext cx="2995612" cy="1185863"/>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334313804"/>
              </p:ext>
            </p:extLst>
          </p:nvPr>
        </p:nvGraphicFramePr>
        <p:xfrm>
          <a:off x="2676525" y="5406067"/>
          <a:ext cx="3063875" cy="1187450"/>
        </p:xfrm>
        <a:graphic>
          <a:graphicData uri="http://schemas.openxmlformats.org/presentationml/2006/ole">
            <mc:AlternateContent xmlns:mc="http://schemas.openxmlformats.org/markup-compatibility/2006">
              <mc:Choice xmlns:v="urn:schemas-microsoft-com:vml" Requires="v">
                <p:oleObj spid="_x0000_s25841" name="Equation" r:id="rId6" imgW="1143000" imgH="444240" progId="Equation.DSMT4">
                  <p:embed/>
                </p:oleObj>
              </mc:Choice>
              <mc:Fallback>
                <p:oleObj name="Equation" r:id="rId6" imgW="1143000" imgH="444240" progId="Equation.DSMT4">
                  <p:embed/>
                  <p:pic>
                    <p:nvPicPr>
                      <p:cNvPr id="16" name="Object 15"/>
                      <p:cNvPicPr>
                        <a:picLocks noChangeAspect="1" noChangeArrowheads="1"/>
                      </p:cNvPicPr>
                      <p:nvPr/>
                    </p:nvPicPr>
                    <p:blipFill>
                      <a:blip r:embed="rId7"/>
                      <a:srcRect/>
                      <a:stretch>
                        <a:fillRect/>
                      </a:stretch>
                    </p:blipFill>
                    <p:spPr bwMode="auto">
                      <a:xfrm>
                        <a:off x="2676525" y="5406067"/>
                        <a:ext cx="3063875" cy="1187450"/>
                      </a:xfrm>
                      <a:prstGeom prst="rect">
                        <a:avLst/>
                      </a:prstGeom>
                      <a:noFill/>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892993410"/>
              </p:ext>
            </p:extLst>
          </p:nvPr>
        </p:nvGraphicFramePr>
        <p:xfrm>
          <a:off x="706438" y="1412875"/>
          <a:ext cx="4116387" cy="676275"/>
        </p:xfrm>
        <a:graphic>
          <a:graphicData uri="http://schemas.openxmlformats.org/presentationml/2006/ole">
            <mc:AlternateContent xmlns:mc="http://schemas.openxmlformats.org/markup-compatibility/2006">
              <mc:Choice xmlns:v="urn:schemas-microsoft-com:vml" Requires="v">
                <p:oleObj spid="_x0000_s25842" name="Equation" r:id="rId8" imgW="1396800" imgH="228600" progId="Equation.DSMT4">
                  <p:embed/>
                </p:oleObj>
              </mc:Choice>
              <mc:Fallback>
                <p:oleObj name="Equation" r:id="rId8" imgW="1396800" imgH="228600" progId="Equation.DSMT4">
                  <p:embed/>
                  <p:pic>
                    <p:nvPicPr>
                      <p:cNvPr id="20" name="Object 19"/>
                      <p:cNvPicPr>
                        <a:picLocks noChangeAspect="1" noChangeArrowheads="1"/>
                      </p:cNvPicPr>
                      <p:nvPr/>
                    </p:nvPicPr>
                    <p:blipFill>
                      <a:blip r:embed="rId9"/>
                      <a:srcRect/>
                      <a:stretch>
                        <a:fillRect/>
                      </a:stretch>
                    </p:blipFill>
                    <p:spPr bwMode="auto">
                      <a:xfrm>
                        <a:off x="706438" y="1412875"/>
                        <a:ext cx="4116387" cy="676275"/>
                      </a:xfrm>
                      <a:prstGeom prst="rect">
                        <a:avLst/>
                      </a:prstGeom>
                      <a:noFill/>
                    </p:spPr>
                  </p:pic>
                </p:oleObj>
              </mc:Fallback>
            </mc:AlternateContent>
          </a:graphicData>
        </a:graphic>
      </p:graphicFrame>
      <p:sp>
        <p:nvSpPr>
          <p:cNvPr id="22" name="TextBox 21"/>
          <p:cNvSpPr txBox="1"/>
          <p:nvPr/>
        </p:nvSpPr>
        <p:spPr>
          <a:xfrm>
            <a:off x="152398" y="1935631"/>
            <a:ext cx="7627205" cy="538609"/>
          </a:xfrm>
          <a:prstGeom prst="rect">
            <a:avLst/>
          </a:prstGeom>
          <a:noFill/>
        </p:spPr>
        <p:txBody>
          <a:bodyPr wrap="square" rtlCol="0">
            <a:spAutoFit/>
          </a:bodyPr>
          <a:lstStyle/>
          <a:p>
            <a:r>
              <a:rPr lang="en-US" sz="2900" dirty="0" smtClean="0"/>
              <a:t>Likewise</a:t>
            </a:r>
          </a:p>
        </p:txBody>
      </p:sp>
      <p:graphicFrame>
        <p:nvGraphicFramePr>
          <p:cNvPr id="23" name="Object 22"/>
          <p:cNvGraphicFramePr>
            <a:graphicFrameLocks noChangeAspect="1"/>
          </p:cNvGraphicFramePr>
          <p:nvPr>
            <p:extLst>
              <p:ext uri="{D42A27DB-BD31-4B8C-83A1-F6EECF244321}">
                <p14:modId xmlns:p14="http://schemas.microsoft.com/office/powerpoint/2010/main" val="2745142676"/>
              </p:ext>
            </p:extLst>
          </p:nvPr>
        </p:nvGraphicFramePr>
        <p:xfrm>
          <a:off x="2689225" y="2273300"/>
          <a:ext cx="2095500" cy="676275"/>
        </p:xfrm>
        <a:graphic>
          <a:graphicData uri="http://schemas.openxmlformats.org/presentationml/2006/ole">
            <mc:AlternateContent xmlns:mc="http://schemas.openxmlformats.org/markup-compatibility/2006">
              <mc:Choice xmlns:v="urn:schemas-microsoft-com:vml" Requires="v">
                <p:oleObj spid="_x0000_s25843" name="Equation" r:id="rId10" imgW="711000" imgH="228600" progId="Equation.DSMT4">
                  <p:embed/>
                </p:oleObj>
              </mc:Choice>
              <mc:Fallback>
                <p:oleObj name="Equation" r:id="rId10" imgW="711000" imgH="228600" progId="Equation.DSMT4">
                  <p:embed/>
                  <p:pic>
                    <p:nvPicPr>
                      <p:cNvPr id="20" name="Object 19"/>
                      <p:cNvPicPr>
                        <a:picLocks noChangeAspect="1" noChangeArrowheads="1"/>
                      </p:cNvPicPr>
                      <p:nvPr/>
                    </p:nvPicPr>
                    <p:blipFill>
                      <a:blip r:embed="rId11"/>
                      <a:srcRect/>
                      <a:stretch>
                        <a:fillRect/>
                      </a:stretch>
                    </p:blipFill>
                    <p:spPr bwMode="auto">
                      <a:xfrm>
                        <a:off x="2689225" y="2273300"/>
                        <a:ext cx="2095500" cy="676275"/>
                      </a:xfrm>
                      <a:prstGeom prst="rect">
                        <a:avLst/>
                      </a:prstGeom>
                      <a:noFill/>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414173084"/>
              </p:ext>
            </p:extLst>
          </p:nvPr>
        </p:nvGraphicFramePr>
        <p:xfrm>
          <a:off x="2651125" y="3049588"/>
          <a:ext cx="2170113" cy="676275"/>
        </p:xfrm>
        <a:graphic>
          <a:graphicData uri="http://schemas.openxmlformats.org/presentationml/2006/ole">
            <mc:AlternateContent xmlns:mc="http://schemas.openxmlformats.org/markup-compatibility/2006">
              <mc:Choice xmlns:v="urn:schemas-microsoft-com:vml" Requires="v">
                <p:oleObj spid="_x0000_s25844" name="Equation" r:id="rId12" imgW="736560" imgH="228600" progId="Equation.DSMT4">
                  <p:embed/>
                </p:oleObj>
              </mc:Choice>
              <mc:Fallback>
                <p:oleObj name="Equation" r:id="rId12" imgW="736560" imgH="228600" progId="Equation.DSMT4">
                  <p:embed/>
                  <p:pic>
                    <p:nvPicPr>
                      <p:cNvPr id="23" name="Object 22"/>
                      <p:cNvPicPr>
                        <a:picLocks noChangeAspect="1" noChangeArrowheads="1"/>
                      </p:cNvPicPr>
                      <p:nvPr/>
                    </p:nvPicPr>
                    <p:blipFill>
                      <a:blip r:embed="rId13"/>
                      <a:srcRect/>
                      <a:stretch>
                        <a:fillRect/>
                      </a:stretch>
                    </p:blipFill>
                    <p:spPr bwMode="auto">
                      <a:xfrm>
                        <a:off x="2651125" y="3049588"/>
                        <a:ext cx="2170113" cy="676275"/>
                      </a:xfrm>
                      <a:prstGeom prst="rect">
                        <a:avLst/>
                      </a:prstGeom>
                      <a:noFill/>
                    </p:spPr>
                  </p:pic>
                </p:oleObj>
              </mc:Fallback>
            </mc:AlternateContent>
          </a:graphicData>
        </a:graphic>
      </p:graphicFrame>
      <p:sp>
        <p:nvSpPr>
          <p:cNvPr id="25" name="TextBox 24"/>
          <p:cNvSpPr txBox="1"/>
          <p:nvPr/>
        </p:nvSpPr>
        <p:spPr>
          <a:xfrm>
            <a:off x="165098" y="3692314"/>
            <a:ext cx="7627205" cy="538609"/>
          </a:xfrm>
          <a:prstGeom prst="rect">
            <a:avLst/>
          </a:prstGeom>
          <a:noFill/>
        </p:spPr>
        <p:txBody>
          <a:bodyPr wrap="square" rtlCol="0">
            <a:spAutoFit/>
          </a:bodyPr>
          <a:lstStyle/>
          <a:p>
            <a:r>
              <a:rPr lang="en-US" sz="2900" dirty="0" smtClean="0"/>
              <a:t>And the mutual inductances become</a:t>
            </a:r>
          </a:p>
        </p:txBody>
      </p:sp>
    </p:spTree>
    <p:extLst>
      <p:ext uri="{BB962C8B-B14F-4D97-AF65-F5344CB8AC3E}">
        <p14:creationId xmlns:p14="http://schemas.microsoft.com/office/powerpoint/2010/main" val="7238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21</a:t>
            </a:fld>
            <a:endParaRPr lang="en-US" dirty="0"/>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Mutual inductance</a:t>
            </a:r>
            <a:endParaRPr lang="en-US" sz="3600" dirty="0"/>
          </a:p>
        </p:txBody>
      </p:sp>
      <p:sp>
        <p:nvSpPr>
          <p:cNvPr id="40" name="TextBox 39"/>
          <p:cNvSpPr txBox="1"/>
          <p:nvPr/>
        </p:nvSpPr>
        <p:spPr>
          <a:xfrm>
            <a:off x="152399" y="594262"/>
            <a:ext cx="8839201" cy="984885"/>
          </a:xfrm>
          <a:prstGeom prst="rect">
            <a:avLst/>
          </a:prstGeom>
          <a:noFill/>
        </p:spPr>
        <p:txBody>
          <a:bodyPr wrap="square" rtlCol="0">
            <a:spAutoFit/>
          </a:bodyPr>
          <a:lstStyle/>
          <a:p>
            <a:r>
              <a:rPr lang="en-US" sz="2900" u="sng" dirty="0" smtClean="0"/>
              <a:t>Assumption</a:t>
            </a:r>
            <a:r>
              <a:rPr lang="en-US" sz="2900" dirty="0"/>
              <a:t>: </a:t>
            </a:r>
            <a:r>
              <a:rPr lang="en-US" sz="2900" dirty="0" smtClean="0"/>
              <a:t>All </a:t>
            </a:r>
            <a:r>
              <a:rPr lang="en-US" sz="2900" dirty="0"/>
              <a:t>flux produced by each coil links with the other coil. </a:t>
            </a:r>
            <a:r>
              <a:rPr lang="en-US" sz="2900" dirty="0" smtClean="0"/>
              <a:t>This implies there </a:t>
            </a:r>
            <a:r>
              <a:rPr lang="en-US" sz="2900" dirty="0"/>
              <a:t>is no leakage </a:t>
            </a:r>
            <a:r>
              <a:rPr lang="en-US" sz="2900" dirty="0" smtClean="0"/>
              <a:t>flux.  </a:t>
            </a:r>
          </a:p>
        </p:txBody>
      </p:sp>
      <p:grpSp>
        <p:nvGrpSpPr>
          <p:cNvPr id="4" name="Group 1"/>
          <p:cNvGrpSpPr>
            <a:grpSpLocks noChangeAspect="1"/>
          </p:cNvGrpSpPr>
          <p:nvPr/>
        </p:nvGrpSpPr>
        <p:grpSpPr bwMode="auto">
          <a:xfrm>
            <a:off x="74249" y="1658072"/>
            <a:ext cx="9021699" cy="3980728"/>
            <a:chOff x="1440" y="5835"/>
            <a:chExt cx="9360" cy="4130"/>
          </a:xfrm>
        </p:grpSpPr>
        <p:sp>
          <p:nvSpPr>
            <p:cNvPr id="5" name="AutoShape 35"/>
            <p:cNvSpPr>
              <a:spLocks noChangeAspect="1" noChangeArrowheads="1" noTextEdit="1"/>
            </p:cNvSpPr>
            <p:nvPr/>
          </p:nvSpPr>
          <p:spPr bwMode="auto">
            <a:xfrm>
              <a:off x="1440" y="5835"/>
              <a:ext cx="9360" cy="41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34"/>
            <p:cNvSpPr>
              <a:spLocks/>
            </p:cNvSpPr>
            <p:nvPr/>
          </p:nvSpPr>
          <p:spPr bwMode="auto">
            <a:xfrm>
              <a:off x="3796" y="6795"/>
              <a:ext cx="4364" cy="291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33"/>
            <p:cNvSpPr>
              <a:spLocks/>
            </p:cNvSpPr>
            <p:nvPr/>
          </p:nvSpPr>
          <p:spPr bwMode="auto">
            <a:xfrm>
              <a:off x="4500" y="7395"/>
              <a:ext cx="2940" cy="174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32"/>
            <p:cNvSpPr>
              <a:spLocks/>
            </p:cNvSpPr>
            <p:nvPr/>
          </p:nvSpPr>
          <p:spPr bwMode="auto">
            <a:xfrm>
              <a:off x="4500" y="7395"/>
              <a:ext cx="330" cy="1740"/>
            </a:xfrm>
            <a:custGeom>
              <a:avLst/>
              <a:gdLst>
                <a:gd name="T0" fmla="*/ 0 w 330"/>
                <a:gd name="T1" fmla="*/ 1740 h 1740"/>
                <a:gd name="T2" fmla="*/ 330 w 330"/>
                <a:gd name="T3" fmla="*/ 1500 h 1740"/>
                <a:gd name="T4" fmla="*/ 330 w 330"/>
                <a:gd name="T5" fmla="*/ 0 h 1740"/>
              </a:gdLst>
              <a:ahLst/>
              <a:cxnLst>
                <a:cxn ang="0">
                  <a:pos x="T0" y="T1"/>
                </a:cxn>
                <a:cxn ang="0">
                  <a:pos x="T2" y="T3"/>
                </a:cxn>
                <a:cxn ang="0">
                  <a:pos x="T4" y="T5"/>
                </a:cxn>
              </a:cxnLst>
              <a:rect l="0" t="0" r="r" b="b"/>
              <a:pathLst>
                <a:path w="330" h="1740">
                  <a:moveTo>
                    <a:pt x="0" y="1740"/>
                  </a:moveTo>
                  <a:lnTo>
                    <a:pt x="330" y="1500"/>
                  </a:lnTo>
                  <a:lnTo>
                    <a:pt x="33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31"/>
            <p:cNvSpPr>
              <a:spLocks noChangeShapeType="1"/>
            </p:cNvSpPr>
            <p:nvPr/>
          </p:nvSpPr>
          <p:spPr bwMode="auto">
            <a:xfrm>
              <a:off x="4830" y="8865"/>
              <a:ext cx="26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30"/>
            <p:cNvSpPr>
              <a:spLocks/>
            </p:cNvSpPr>
            <p:nvPr/>
          </p:nvSpPr>
          <p:spPr bwMode="auto">
            <a:xfrm>
              <a:off x="3796" y="6555"/>
              <a:ext cx="4649" cy="240"/>
            </a:xfrm>
            <a:custGeom>
              <a:avLst/>
              <a:gdLst>
                <a:gd name="T0" fmla="*/ 0 w 4649"/>
                <a:gd name="T1" fmla="*/ 240 h 240"/>
                <a:gd name="T2" fmla="*/ 524 w 4649"/>
                <a:gd name="T3" fmla="*/ 0 h 240"/>
                <a:gd name="T4" fmla="*/ 4649 w 4649"/>
                <a:gd name="T5" fmla="*/ 0 h 240"/>
                <a:gd name="T6" fmla="*/ 4364 w 4649"/>
                <a:gd name="T7" fmla="*/ 240 h 240"/>
              </a:gdLst>
              <a:ahLst/>
              <a:cxnLst>
                <a:cxn ang="0">
                  <a:pos x="T0" y="T1"/>
                </a:cxn>
                <a:cxn ang="0">
                  <a:pos x="T2" y="T3"/>
                </a:cxn>
                <a:cxn ang="0">
                  <a:pos x="T4" y="T5"/>
                </a:cxn>
                <a:cxn ang="0">
                  <a:pos x="T6" y="T7"/>
                </a:cxn>
              </a:cxnLst>
              <a:rect l="0" t="0" r="r" b="b"/>
              <a:pathLst>
                <a:path w="4649" h="240">
                  <a:moveTo>
                    <a:pt x="0" y="240"/>
                  </a:moveTo>
                  <a:lnTo>
                    <a:pt x="524" y="0"/>
                  </a:lnTo>
                  <a:lnTo>
                    <a:pt x="4649" y="0"/>
                  </a:lnTo>
                  <a:lnTo>
                    <a:pt x="4364"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29"/>
            <p:cNvSpPr>
              <a:spLocks/>
            </p:cNvSpPr>
            <p:nvPr/>
          </p:nvSpPr>
          <p:spPr bwMode="auto">
            <a:xfrm>
              <a:off x="8160" y="6555"/>
              <a:ext cx="285" cy="3150"/>
            </a:xfrm>
            <a:custGeom>
              <a:avLst/>
              <a:gdLst>
                <a:gd name="T0" fmla="*/ 285 w 285"/>
                <a:gd name="T1" fmla="*/ 0 h 3150"/>
                <a:gd name="T2" fmla="*/ 285 w 285"/>
                <a:gd name="T3" fmla="*/ 2925 h 3150"/>
                <a:gd name="T4" fmla="*/ 0 w 285"/>
                <a:gd name="T5" fmla="*/ 3150 h 3150"/>
              </a:gdLst>
              <a:ahLst/>
              <a:cxnLst>
                <a:cxn ang="0">
                  <a:pos x="T0" y="T1"/>
                </a:cxn>
                <a:cxn ang="0">
                  <a:pos x="T2" y="T3"/>
                </a:cxn>
                <a:cxn ang="0">
                  <a:pos x="T4" y="T5"/>
                </a:cxn>
              </a:cxnLst>
              <a:rect l="0" t="0" r="r" b="b"/>
              <a:pathLst>
                <a:path w="285" h="3150">
                  <a:moveTo>
                    <a:pt x="285" y="0"/>
                  </a:moveTo>
                  <a:lnTo>
                    <a:pt x="285" y="2925"/>
                  </a:lnTo>
                  <a:lnTo>
                    <a:pt x="0" y="31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28"/>
            <p:cNvSpPr>
              <a:spLocks/>
            </p:cNvSpPr>
            <p:nvPr/>
          </p:nvSpPr>
          <p:spPr bwMode="auto">
            <a:xfrm>
              <a:off x="3180" y="7565"/>
              <a:ext cx="2015" cy="175"/>
            </a:xfrm>
            <a:custGeom>
              <a:avLst/>
              <a:gdLst>
                <a:gd name="T0" fmla="*/ 0 w 2015"/>
                <a:gd name="T1" fmla="*/ 25 h 175"/>
                <a:gd name="T2" fmla="*/ 1740 w 2015"/>
                <a:gd name="T3" fmla="*/ 25 h 175"/>
                <a:gd name="T4" fmla="*/ 1650 w 2015"/>
                <a:gd name="T5" fmla="*/ 175 h 175"/>
              </a:gdLst>
              <a:ahLst/>
              <a:cxnLst>
                <a:cxn ang="0">
                  <a:pos x="T0" y="T1"/>
                </a:cxn>
                <a:cxn ang="0">
                  <a:pos x="T2" y="T3"/>
                </a:cxn>
                <a:cxn ang="0">
                  <a:pos x="T4" y="T5"/>
                </a:cxn>
              </a:cxnLst>
              <a:rect l="0" t="0" r="r" b="b"/>
              <a:pathLst>
                <a:path w="2015" h="175">
                  <a:moveTo>
                    <a:pt x="0" y="25"/>
                  </a:moveTo>
                  <a:cubicBezTo>
                    <a:pt x="732" y="12"/>
                    <a:pt x="1465" y="0"/>
                    <a:pt x="1740" y="25"/>
                  </a:cubicBezTo>
                  <a:cubicBezTo>
                    <a:pt x="2015" y="50"/>
                    <a:pt x="1665" y="150"/>
                    <a:pt x="1650"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27"/>
            <p:cNvSpPr>
              <a:spLocks/>
            </p:cNvSpPr>
            <p:nvPr/>
          </p:nvSpPr>
          <p:spPr bwMode="auto">
            <a:xfrm>
              <a:off x="3515" y="774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auto">
            <a:xfrm>
              <a:off x="3515" y="798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25"/>
            <p:cNvSpPr>
              <a:spLocks/>
            </p:cNvSpPr>
            <p:nvPr/>
          </p:nvSpPr>
          <p:spPr bwMode="auto">
            <a:xfrm>
              <a:off x="3515" y="822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24"/>
            <p:cNvSpPr>
              <a:spLocks/>
            </p:cNvSpPr>
            <p:nvPr/>
          </p:nvSpPr>
          <p:spPr bwMode="auto">
            <a:xfrm>
              <a:off x="3515" y="846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23"/>
            <p:cNvSpPr>
              <a:spLocks/>
            </p:cNvSpPr>
            <p:nvPr/>
          </p:nvSpPr>
          <p:spPr bwMode="auto">
            <a:xfrm>
              <a:off x="3180" y="8865"/>
              <a:ext cx="616" cy="1"/>
            </a:xfrm>
            <a:custGeom>
              <a:avLst/>
              <a:gdLst>
                <a:gd name="T0" fmla="*/ 616 w 616"/>
                <a:gd name="T1" fmla="*/ 0 h 1"/>
                <a:gd name="T2" fmla="*/ 0 w 616"/>
                <a:gd name="T3" fmla="*/ 0 h 1"/>
              </a:gdLst>
              <a:ahLst/>
              <a:cxnLst>
                <a:cxn ang="0">
                  <a:pos x="T0" y="T1"/>
                </a:cxn>
                <a:cxn ang="0">
                  <a:pos x="T2" y="T3"/>
                </a:cxn>
              </a:cxnLst>
              <a:rect l="0" t="0" r="r" b="b"/>
              <a:pathLst>
                <a:path w="616" h="1">
                  <a:moveTo>
                    <a:pt x="616" y="0"/>
                  </a:moveTo>
                  <a:cubicBezTo>
                    <a:pt x="616" y="0"/>
                    <a:pt x="308"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22"/>
            <p:cNvSpPr>
              <a:spLocks noChangeShapeType="1"/>
            </p:cNvSpPr>
            <p:nvPr/>
          </p:nvSpPr>
          <p:spPr bwMode="auto">
            <a:xfrm>
              <a:off x="3000" y="7440"/>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Text Box 21"/>
            <p:cNvSpPr txBox="1">
              <a:spLocks noChangeArrowheads="1"/>
            </p:cNvSpPr>
            <p:nvPr/>
          </p:nvSpPr>
          <p:spPr bwMode="auto">
            <a:xfrm>
              <a:off x="2700" y="709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Freeform 20"/>
            <p:cNvSpPr>
              <a:spLocks/>
            </p:cNvSpPr>
            <p:nvPr/>
          </p:nvSpPr>
          <p:spPr bwMode="auto">
            <a:xfrm>
              <a:off x="4140" y="7050"/>
              <a:ext cx="795" cy="405"/>
            </a:xfrm>
            <a:custGeom>
              <a:avLst/>
              <a:gdLst>
                <a:gd name="T0" fmla="*/ 15 w 795"/>
                <a:gd name="T1" fmla="*/ 405 h 405"/>
                <a:gd name="T2" fmla="*/ 0 w 795"/>
                <a:gd name="T3" fmla="*/ 0 h 405"/>
                <a:gd name="T4" fmla="*/ 795 w 795"/>
                <a:gd name="T5" fmla="*/ 0 h 405"/>
              </a:gdLst>
              <a:ahLst/>
              <a:cxnLst>
                <a:cxn ang="0">
                  <a:pos x="T0" y="T1"/>
                </a:cxn>
                <a:cxn ang="0">
                  <a:pos x="T2" y="T3"/>
                </a:cxn>
                <a:cxn ang="0">
                  <a:pos x="T4" y="T5"/>
                </a:cxn>
              </a:cxnLst>
              <a:rect l="0" t="0" r="r" b="b"/>
              <a:pathLst>
                <a:path w="795" h="405">
                  <a:moveTo>
                    <a:pt x="15" y="405"/>
                  </a:moveTo>
                  <a:lnTo>
                    <a:pt x="0" y="0"/>
                  </a:lnTo>
                  <a:lnTo>
                    <a:pt x="795"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Text Box 19"/>
            <p:cNvSpPr txBox="1">
              <a:spLocks noChangeArrowheads="1"/>
            </p:cNvSpPr>
            <p:nvPr/>
          </p:nvSpPr>
          <p:spPr bwMode="auto">
            <a:xfrm>
              <a:off x="4575" y="6840"/>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Text Box 18"/>
            <p:cNvSpPr txBox="1">
              <a:spLocks noChangeArrowheads="1"/>
            </p:cNvSpPr>
            <p:nvPr/>
          </p:nvSpPr>
          <p:spPr bwMode="auto">
            <a:xfrm>
              <a:off x="4740"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Freeform 17"/>
            <p:cNvSpPr>
              <a:spLocks/>
            </p:cNvSpPr>
            <p:nvPr/>
          </p:nvSpPr>
          <p:spPr bwMode="auto">
            <a:xfrm>
              <a:off x="4155" y="7050"/>
              <a:ext cx="3705" cy="2325"/>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6"/>
            <p:cNvSpPr>
              <a:spLocks/>
            </p:cNvSpPr>
            <p:nvPr/>
          </p:nvSpPr>
          <p:spPr bwMode="auto">
            <a:xfrm>
              <a:off x="6978" y="7446"/>
              <a:ext cx="2427" cy="89"/>
            </a:xfrm>
            <a:custGeom>
              <a:avLst/>
              <a:gdLst>
                <a:gd name="T0" fmla="*/ 2427 w 2427"/>
                <a:gd name="T1" fmla="*/ 29 h 204"/>
                <a:gd name="T2" fmla="*/ 327 w 2427"/>
                <a:gd name="T3" fmla="*/ 29 h 204"/>
                <a:gd name="T4" fmla="*/ 462 w 2427"/>
                <a:gd name="T5" fmla="*/ 204 h 204"/>
              </a:gdLst>
              <a:ahLst/>
              <a:cxnLst>
                <a:cxn ang="0">
                  <a:pos x="T0" y="T1"/>
                </a:cxn>
                <a:cxn ang="0">
                  <a:pos x="T2" y="T3"/>
                </a:cxn>
                <a:cxn ang="0">
                  <a:pos x="T4" y="T5"/>
                </a:cxn>
              </a:cxnLst>
              <a:rect l="0" t="0" r="r" b="b"/>
              <a:pathLst>
                <a:path w="2427" h="204">
                  <a:moveTo>
                    <a:pt x="2427" y="29"/>
                  </a:moveTo>
                  <a:cubicBezTo>
                    <a:pt x="1540" y="14"/>
                    <a:pt x="654" y="0"/>
                    <a:pt x="327" y="29"/>
                  </a:cubicBezTo>
                  <a:cubicBezTo>
                    <a:pt x="0" y="58"/>
                    <a:pt x="231" y="131"/>
                    <a:pt x="462" y="20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5"/>
            <p:cNvSpPr>
              <a:spLocks/>
            </p:cNvSpPr>
            <p:nvPr/>
          </p:nvSpPr>
          <p:spPr bwMode="auto">
            <a:xfrm>
              <a:off x="7110" y="754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4"/>
            <p:cNvSpPr>
              <a:spLocks/>
            </p:cNvSpPr>
            <p:nvPr/>
          </p:nvSpPr>
          <p:spPr bwMode="auto">
            <a:xfrm>
              <a:off x="7110" y="771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p:cNvSpPr>
              <a:spLocks/>
            </p:cNvSpPr>
            <p:nvPr/>
          </p:nvSpPr>
          <p:spPr bwMode="auto">
            <a:xfrm>
              <a:off x="7110" y="787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2"/>
            <p:cNvSpPr>
              <a:spLocks/>
            </p:cNvSpPr>
            <p:nvPr/>
          </p:nvSpPr>
          <p:spPr bwMode="auto">
            <a:xfrm>
              <a:off x="7110" y="804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1"/>
            <p:cNvSpPr>
              <a:spLocks/>
            </p:cNvSpPr>
            <p:nvPr/>
          </p:nvSpPr>
          <p:spPr bwMode="auto">
            <a:xfrm>
              <a:off x="7110" y="820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0"/>
            <p:cNvSpPr>
              <a:spLocks/>
            </p:cNvSpPr>
            <p:nvPr/>
          </p:nvSpPr>
          <p:spPr bwMode="auto">
            <a:xfrm>
              <a:off x="7110" y="837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9"/>
            <p:cNvSpPr>
              <a:spLocks/>
            </p:cNvSpPr>
            <p:nvPr/>
          </p:nvSpPr>
          <p:spPr bwMode="auto">
            <a:xfrm>
              <a:off x="7110" y="853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8"/>
            <p:cNvSpPr>
              <a:spLocks/>
            </p:cNvSpPr>
            <p:nvPr/>
          </p:nvSpPr>
          <p:spPr bwMode="auto">
            <a:xfrm>
              <a:off x="8445" y="8775"/>
              <a:ext cx="960" cy="1"/>
            </a:xfrm>
            <a:custGeom>
              <a:avLst/>
              <a:gdLst>
                <a:gd name="T0" fmla="*/ 0 w 960"/>
                <a:gd name="T1" fmla="*/ 0 h 1"/>
                <a:gd name="T2" fmla="*/ 960 w 960"/>
                <a:gd name="T3" fmla="*/ 0 h 1"/>
              </a:gdLst>
              <a:ahLst/>
              <a:cxnLst>
                <a:cxn ang="0">
                  <a:pos x="T0" y="T1"/>
                </a:cxn>
                <a:cxn ang="0">
                  <a:pos x="T2" y="T3"/>
                </a:cxn>
              </a:cxnLst>
              <a:rect l="0" t="0" r="r" b="b"/>
              <a:pathLst>
                <a:path w="960" h="1">
                  <a:moveTo>
                    <a:pt x="0" y="0"/>
                  </a:moveTo>
                  <a:cubicBezTo>
                    <a:pt x="0" y="0"/>
                    <a:pt x="480" y="0"/>
                    <a:pt x="9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Text Box 7"/>
            <p:cNvSpPr txBox="1">
              <a:spLocks noChangeArrowheads="1"/>
            </p:cNvSpPr>
            <p:nvPr/>
          </p:nvSpPr>
          <p:spPr bwMode="auto">
            <a:xfrm>
              <a:off x="8565" y="6946"/>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2" name="AutoShape 6"/>
            <p:cNvSpPr>
              <a:spLocks noChangeShapeType="1"/>
            </p:cNvSpPr>
            <p:nvPr/>
          </p:nvSpPr>
          <p:spPr bwMode="auto">
            <a:xfrm>
              <a:off x="8640" y="7350"/>
              <a:ext cx="570" cy="1"/>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Text Box 5"/>
            <p:cNvSpPr txBox="1">
              <a:spLocks noChangeArrowheads="1"/>
            </p:cNvSpPr>
            <p:nvPr/>
          </p:nvSpPr>
          <p:spPr bwMode="auto">
            <a:xfrm>
              <a:off x="6495"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4" name="Freeform 4"/>
            <p:cNvSpPr>
              <a:spLocks/>
            </p:cNvSpPr>
            <p:nvPr/>
          </p:nvSpPr>
          <p:spPr bwMode="auto">
            <a:xfrm>
              <a:off x="3570" y="6180"/>
              <a:ext cx="570" cy="766"/>
            </a:xfrm>
            <a:custGeom>
              <a:avLst/>
              <a:gdLst>
                <a:gd name="T0" fmla="*/ 570 w 570"/>
                <a:gd name="T1" fmla="*/ 766 h 766"/>
                <a:gd name="T2" fmla="*/ 465 w 570"/>
                <a:gd name="T3" fmla="*/ 180 h 766"/>
                <a:gd name="T4" fmla="*/ 0 w 570"/>
                <a:gd name="T5" fmla="*/ 0 h 766"/>
              </a:gdLst>
              <a:ahLst/>
              <a:cxnLst>
                <a:cxn ang="0">
                  <a:pos x="T0" y="T1"/>
                </a:cxn>
                <a:cxn ang="0">
                  <a:pos x="T2" y="T3"/>
                </a:cxn>
                <a:cxn ang="0">
                  <a:pos x="T4" y="T5"/>
                </a:cxn>
              </a:cxnLst>
              <a:rect l="0" t="0" r="r" b="b"/>
              <a:pathLst>
                <a:path w="570" h="766">
                  <a:moveTo>
                    <a:pt x="570" y="766"/>
                  </a:moveTo>
                  <a:cubicBezTo>
                    <a:pt x="565" y="537"/>
                    <a:pt x="560" y="308"/>
                    <a:pt x="465" y="180"/>
                  </a:cubicBezTo>
                  <a:cubicBezTo>
                    <a:pt x="370" y="52"/>
                    <a:pt x="185" y="26"/>
                    <a:pt x="0"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3"/>
            <p:cNvSpPr>
              <a:spLocks/>
            </p:cNvSpPr>
            <p:nvPr/>
          </p:nvSpPr>
          <p:spPr bwMode="auto">
            <a:xfrm flipH="1">
              <a:off x="4140" y="6165"/>
              <a:ext cx="570" cy="766"/>
            </a:xfrm>
            <a:custGeom>
              <a:avLst/>
              <a:gdLst>
                <a:gd name="T0" fmla="*/ 570 w 570"/>
                <a:gd name="T1" fmla="*/ 766 h 766"/>
                <a:gd name="T2" fmla="*/ 465 w 570"/>
                <a:gd name="T3" fmla="*/ 180 h 766"/>
                <a:gd name="T4" fmla="*/ 0 w 570"/>
                <a:gd name="T5" fmla="*/ 0 h 766"/>
              </a:gdLst>
              <a:ahLst/>
              <a:cxnLst>
                <a:cxn ang="0">
                  <a:pos x="T0" y="T1"/>
                </a:cxn>
                <a:cxn ang="0">
                  <a:pos x="T2" y="T3"/>
                </a:cxn>
                <a:cxn ang="0">
                  <a:pos x="T4" y="T5"/>
                </a:cxn>
              </a:cxnLst>
              <a:rect l="0" t="0" r="r" b="b"/>
              <a:pathLst>
                <a:path w="570" h="766">
                  <a:moveTo>
                    <a:pt x="570" y="766"/>
                  </a:moveTo>
                  <a:cubicBezTo>
                    <a:pt x="565" y="537"/>
                    <a:pt x="560" y="308"/>
                    <a:pt x="465" y="180"/>
                  </a:cubicBezTo>
                  <a:cubicBezTo>
                    <a:pt x="370" y="52"/>
                    <a:pt x="185" y="26"/>
                    <a:pt x="0"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Text Box 2"/>
            <p:cNvSpPr txBox="1">
              <a:spLocks noChangeArrowheads="1"/>
            </p:cNvSpPr>
            <p:nvPr/>
          </p:nvSpPr>
          <p:spPr bwMode="auto">
            <a:xfrm>
              <a:off x="2340" y="5835"/>
              <a:ext cx="438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leakage flux is assumed to be zero.</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grpSp>
      <p:sp>
        <p:nvSpPr>
          <p:cNvPr id="47" name="Rectangle 46"/>
          <p:cNvSpPr/>
          <p:nvPr/>
        </p:nvSpPr>
        <p:spPr>
          <a:xfrm>
            <a:off x="40624" y="1893202"/>
            <a:ext cx="1667362" cy="1708160"/>
          </a:xfrm>
          <a:prstGeom prst="rect">
            <a:avLst/>
          </a:prstGeom>
        </p:spPr>
        <p:txBody>
          <a:bodyPr wrap="square">
            <a:spAutoFit/>
          </a:bodyPr>
          <a:lstStyle/>
          <a:p>
            <a:r>
              <a:rPr lang="en-US" sz="1500" dirty="0" smtClean="0">
                <a:latin typeface="Calibri" panose="020F0502020204030204" pitchFamily="34" charset="0"/>
                <a:ea typeface="Calibri" panose="020F0502020204030204" pitchFamily="34" charset="0"/>
                <a:cs typeface="Times New Roman" panose="02020603050405020304" pitchFamily="18" charset="0"/>
              </a:rPr>
              <a:t>In </a:t>
            </a:r>
            <a:r>
              <a:rPr lang="en-US" sz="1500" dirty="0">
                <a:latin typeface="Calibri" panose="020F0502020204030204" pitchFamily="34" charset="0"/>
                <a:ea typeface="Calibri" panose="020F0502020204030204" pitchFamily="34" charset="0"/>
                <a:cs typeface="Times New Roman" panose="02020603050405020304" pitchFamily="18" charset="0"/>
              </a:rPr>
              <a:t>reality there is some leakage flux, it is quite small because the iron has much less reluctance than the air</a:t>
            </a:r>
            <a:endParaRPr lang="en-US" sz="1500" dirty="0"/>
          </a:p>
        </p:txBody>
      </p:sp>
      <p:sp>
        <p:nvSpPr>
          <p:cNvPr id="50" name="TextBox 49"/>
          <p:cNvSpPr txBox="1"/>
          <p:nvPr/>
        </p:nvSpPr>
        <p:spPr>
          <a:xfrm>
            <a:off x="40624" y="5491896"/>
            <a:ext cx="9092719" cy="1431161"/>
          </a:xfrm>
          <a:prstGeom prst="rect">
            <a:avLst/>
          </a:prstGeom>
          <a:noFill/>
        </p:spPr>
        <p:txBody>
          <a:bodyPr wrap="square" rtlCol="0">
            <a:spAutoFit/>
          </a:bodyPr>
          <a:lstStyle/>
          <a:p>
            <a:r>
              <a:rPr lang="en-US" sz="2900" dirty="0" smtClean="0"/>
              <a:t>With no leakage flux, it must be the case that all flux developed by one coil must completely link with the other coil.</a:t>
            </a:r>
          </a:p>
        </p:txBody>
      </p:sp>
    </p:spTree>
    <p:extLst>
      <p:ext uri="{BB962C8B-B14F-4D97-AF65-F5344CB8AC3E}">
        <p14:creationId xmlns:p14="http://schemas.microsoft.com/office/powerpoint/2010/main" val="2954625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22</a:t>
            </a:fld>
            <a:endParaRPr lang="en-US" dirty="0"/>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Mutual inductance</a:t>
            </a:r>
            <a:endParaRPr lang="en-US" sz="3600" dirty="0"/>
          </a:p>
        </p:txBody>
      </p:sp>
      <p:sp>
        <p:nvSpPr>
          <p:cNvPr id="50" name="TextBox 49"/>
          <p:cNvSpPr txBox="1"/>
          <p:nvPr/>
        </p:nvSpPr>
        <p:spPr>
          <a:xfrm>
            <a:off x="74249" y="512047"/>
            <a:ext cx="9092719" cy="1877437"/>
          </a:xfrm>
          <a:prstGeom prst="rect">
            <a:avLst/>
          </a:prstGeom>
          <a:noFill/>
        </p:spPr>
        <p:txBody>
          <a:bodyPr wrap="square" rtlCol="0">
            <a:spAutoFit/>
          </a:bodyPr>
          <a:lstStyle/>
          <a:p>
            <a:r>
              <a:rPr lang="en-US" sz="2900" dirty="0" smtClean="0"/>
              <a:t>If all flux developed by one coil completely links with the other coil, then</a:t>
            </a:r>
          </a:p>
          <a:p>
            <a:pPr marL="457200" indent="-457200">
              <a:buFont typeface="Arial" panose="020B0604020202020204" pitchFamily="34" charset="0"/>
              <a:buChar char="•"/>
            </a:pPr>
            <a:r>
              <a:rPr lang="en-US" sz="2900" dirty="0" smtClean="0"/>
              <a:t>the </a:t>
            </a:r>
            <a:r>
              <a:rPr lang="en-US" sz="2900" dirty="0"/>
              <a:t>flux from coil 2 linking with coil 1 is equal </a:t>
            </a:r>
            <a:r>
              <a:rPr lang="en-US" sz="2900" dirty="0" smtClean="0"/>
              <a:t>to the </a:t>
            </a:r>
            <a:r>
              <a:rPr lang="en-US" sz="2900" dirty="0"/>
              <a:t>flux from coil 2 linking with coil </a:t>
            </a:r>
            <a:r>
              <a:rPr lang="en-US" sz="2900" dirty="0" smtClean="0"/>
              <a:t>2, i.e., </a:t>
            </a:r>
          </a:p>
        </p:txBody>
      </p:sp>
      <p:sp>
        <p:nvSpPr>
          <p:cNvPr id="48" name="TextBox 47"/>
          <p:cNvSpPr txBox="1"/>
          <p:nvPr/>
        </p:nvSpPr>
        <p:spPr>
          <a:xfrm>
            <a:off x="74248" y="3200400"/>
            <a:ext cx="9092719" cy="984885"/>
          </a:xfrm>
          <a:prstGeom prst="rect">
            <a:avLst/>
          </a:prstGeom>
          <a:noFill/>
        </p:spPr>
        <p:txBody>
          <a:bodyPr wrap="square" rtlCol="0">
            <a:spAutoFit/>
          </a:bodyPr>
          <a:lstStyle/>
          <a:p>
            <a:pPr marL="457200" indent="-457200">
              <a:buFont typeface="Arial" panose="020B0604020202020204" pitchFamily="34" charset="0"/>
              <a:buChar char="•"/>
            </a:pPr>
            <a:r>
              <a:rPr lang="en-US" sz="2900" dirty="0" smtClean="0"/>
              <a:t>the </a:t>
            </a:r>
            <a:r>
              <a:rPr lang="en-US" sz="2900" dirty="0"/>
              <a:t>flux from coil 1 linking with coil 2 is equal to the flux from coil 1 linking with coil 1, </a:t>
            </a:r>
            <a:endParaRPr lang="en-US" sz="2900" dirty="0" smtClean="0"/>
          </a:p>
        </p:txBody>
      </p:sp>
      <p:graphicFrame>
        <p:nvGraphicFramePr>
          <p:cNvPr id="16" name="Object 15"/>
          <p:cNvGraphicFramePr>
            <a:graphicFrameLocks noChangeAspect="1"/>
          </p:cNvGraphicFramePr>
          <p:nvPr>
            <p:extLst>
              <p:ext uri="{D42A27DB-BD31-4B8C-83A1-F6EECF244321}">
                <p14:modId xmlns:p14="http://schemas.microsoft.com/office/powerpoint/2010/main" val="3053988200"/>
              </p:ext>
            </p:extLst>
          </p:nvPr>
        </p:nvGraphicFramePr>
        <p:xfrm>
          <a:off x="2514600" y="2290153"/>
          <a:ext cx="3715087" cy="1206197"/>
        </p:xfrm>
        <a:graphic>
          <a:graphicData uri="http://schemas.openxmlformats.org/presentationml/2006/ole">
            <mc:AlternateContent xmlns:mc="http://schemas.openxmlformats.org/markup-compatibility/2006">
              <mc:Choice xmlns:v="urn:schemas-microsoft-com:vml" Requires="v">
                <p:oleObj spid="_x0000_s27835" name="Equation" r:id="rId4" imgW="1205977" imgH="393529" progId="Equation.DSMT4">
                  <p:embed/>
                </p:oleObj>
              </mc:Choice>
              <mc:Fallback>
                <p:oleObj name="Equation" r:id="rId4" imgW="1205977" imgH="393529"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290153"/>
                        <a:ext cx="3715087" cy="1206197"/>
                      </a:xfrm>
                      <a:prstGeom prst="rect">
                        <a:avLst/>
                      </a:prstGeom>
                      <a:noFill/>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887462966"/>
              </p:ext>
            </p:extLst>
          </p:nvPr>
        </p:nvGraphicFramePr>
        <p:xfrm>
          <a:off x="2514600" y="4009896"/>
          <a:ext cx="3715087" cy="1255097"/>
        </p:xfrm>
        <a:graphic>
          <a:graphicData uri="http://schemas.openxmlformats.org/presentationml/2006/ole">
            <mc:AlternateContent xmlns:mc="http://schemas.openxmlformats.org/markup-compatibility/2006">
              <mc:Choice xmlns:v="urn:schemas-microsoft-com:vml" Requires="v">
                <p:oleObj spid="_x0000_s27836" name="Equation" r:id="rId6" imgW="1155700" imgH="393700" progId="Equation.DSMT4">
                  <p:embed/>
                </p:oleObj>
              </mc:Choice>
              <mc:Fallback>
                <p:oleObj name="Equation" r:id="rId6" imgW="1155700" imgH="3937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009896"/>
                        <a:ext cx="3715087" cy="1255097"/>
                      </a:xfrm>
                      <a:prstGeom prst="rect">
                        <a:avLst/>
                      </a:prstGeom>
                      <a:noFill/>
                    </p:spPr>
                  </p:pic>
                </p:oleObj>
              </mc:Fallback>
            </mc:AlternateContent>
          </a:graphicData>
        </a:graphic>
      </p:graphicFrame>
      <p:sp>
        <p:nvSpPr>
          <p:cNvPr id="49" name="TextBox 48"/>
          <p:cNvSpPr txBox="1"/>
          <p:nvPr/>
        </p:nvSpPr>
        <p:spPr>
          <a:xfrm>
            <a:off x="74248" y="4995688"/>
            <a:ext cx="9092719" cy="538609"/>
          </a:xfrm>
          <a:prstGeom prst="rect">
            <a:avLst/>
          </a:prstGeom>
          <a:noFill/>
        </p:spPr>
        <p:txBody>
          <a:bodyPr wrap="square" rtlCol="0">
            <a:spAutoFit/>
          </a:bodyPr>
          <a:lstStyle/>
          <a:p>
            <a:r>
              <a:rPr lang="en-US" sz="2900" dirty="0"/>
              <a:t>S</a:t>
            </a:r>
            <a:r>
              <a:rPr lang="en-US" sz="2900" dirty="0" smtClean="0"/>
              <a:t>ubstitute above into slide 20 inductance expressions: </a:t>
            </a:r>
          </a:p>
        </p:txBody>
      </p:sp>
      <p:graphicFrame>
        <p:nvGraphicFramePr>
          <p:cNvPr id="4" name="Object 3"/>
          <p:cNvGraphicFramePr>
            <a:graphicFrameLocks noChangeAspect="1"/>
          </p:cNvGraphicFramePr>
          <p:nvPr>
            <p:extLst>
              <p:ext uri="{D42A27DB-BD31-4B8C-83A1-F6EECF244321}">
                <p14:modId xmlns:p14="http://schemas.microsoft.com/office/powerpoint/2010/main" val="2020513009"/>
              </p:ext>
            </p:extLst>
          </p:nvPr>
        </p:nvGraphicFramePr>
        <p:xfrm>
          <a:off x="228600" y="5610821"/>
          <a:ext cx="4010025" cy="856654"/>
        </p:xfrm>
        <a:graphic>
          <a:graphicData uri="http://schemas.openxmlformats.org/presentationml/2006/ole">
            <mc:AlternateContent xmlns:mc="http://schemas.openxmlformats.org/markup-compatibility/2006">
              <mc:Choice xmlns:v="urn:schemas-microsoft-com:vml" Requires="v">
                <p:oleObj spid="_x0000_s27837" name="Equation" r:id="rId8" imgW="2832100" imgH="609600" progId="Equation.DSMT4">
                  <p:embed/>
                </p:oleObj>
              </mc:Choice>
              <mc:Fallback>
                <p:oleObj name="Equation" r:id="rId8" imgW="2832100" imgH="6096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610821"/>
                        <a:ext cx="4010025" cy="856654"/>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68479296"/>
              </p:ext>
            </p:extLst>
          </p:nvPr>
        </p:nvGraphicFramePr>
        <p:xfrm>
          <a:off x="4953000" y="5578004"/>
          <a:ext cx="4032182" cy="856654"/>
        </p:xfrm>
        <a:graphic>
          <a:graphicData uri="http://schemas.openxmlformats.org/presentationml/2006/ole">
            <mc:AlternateContent xmlns:mc="http://schemas.openxmlformats.org/markup-compatibility/2006">
              <mc:Choice xmlns:v="urn:schemas-microsoft-com:vml" Requires="v">
                <p:oleObj spid="_x0000_s27838" name="Equation" r:id="rId10" imgW="2844800" imgH="609600" progId="Equation.DSMT4">
                  <p:embed/>
                </p:oleObj>
              </mc:Choice>
              <mc:Fallback>
                <p:oleObj name="Equation" r:id="rId10" imgW="2844800" imgH="60960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5578004"/>
                        <a:ext cx="4032182" cy="856654"/>
                      </a:xfrm>
                      <a:prstGeom prst="rect">
                        <a:avLst/>
                      </a:prstGeom>
                      <a:noFill/>
                    </p:spPr>
                  </p:pic>
                </p:oleObj>
              </mc:Fallback>
            </mc:AlternateContent>
          </a:graphicData>
        </a:graphic>
      </p:graphicFrame>
    </p:spTree>
    <p:extLst>
      <p:ext uri="{BB962C8B-B14F-4D97-AF65-F5344CB8AC3E}">
        <p14:creationId xmlns:p14="http://schemas.microsoft.com/office/powerpoint/2010/main" val="2043696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23</a:t>
            </a:fld>
            <a:endParaRPr lang="en-US" dirty="0"/>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Mutual inductance</a:t>
            </a:r>
            <a:endParaRPr lang="en-US" sz="3600" dirty="0"/>
          </a:p>
        </p:txBody>
      </p:sp>
      <p:sp>
        <p:nvSpPr>
          <p:cNvPr id="48" name="TextBox 47"/>
          <p:cNvSpPr txBox="1"/>
          <p:nvPr/>
        </p:nvSpPr>
        <p:spPr>
          <a:xfrm>
            <a:off x="51281" y="1525982"/>
            <a:ext cx="9092719" cy="538609"/>
          </a:xfrm>
          <a:prstGeom prst="rect">
            <a:avLst/>
          </a:prstGeom>
          <a:noFill/>
        </p:spPr>
        <p:txBody>
          <a:bodyPr wrap="square" rtlCol="0">
            <a:spAutoFit/>
          </a:bodyPr>
          <a:lstStyle/>
          <a:p>
            <a:r>
              <a:rPr lang="en-US" sz="2900" dirty="0" smtClean="0"/>
              <a:t>Comparing the above leads to</a:t>
            </a:r>
          </a:p>
        </p:txBody>
      </p:sp>
      <p:sp>
        <p:nvSpPr>
          <p:cNvPr id="49" name="TextBox 48"/>
          <p:cNvSpPr txBox="1"/>
          <p:nvPr/>
        </p:nvSpPr>
        <p:spPr>
          <a:xfrm>
            <a:off x="51280" y="2920683"/>
            <a:ext cx="9092719" cy="1431161"/>
          </a:xfrm>
          <a:prstGeom prst="rect">
            <a:avLst/>
          </a:prstGeom>
          <a:noFill/>
        </p:spPr>
        <p:txBody>
          <a:bodyPr wrap="square" rtlCol="0">
            <a:spAutoFit/>
          </a:bodyPr>
          <a:lstStyle/>
          <a:p>
            <a:r>
              <a:rPr lang="en-US" sz="2900" dirty="0" smtClean="0"/>
              <a:t>This says that the mutual inductances are reciprocal:</a:t>
            </a:r>
          </a:p>
          <a:p>
            <a:pPr marL="457200" indent="-457200">
              <a:buFont typeface="Arial" panose="020B0604020202020204" pitchFamily="34" charset="0"/>
              <a:buChar char="•"/>
            </a:pPr>
            <a:r>
              <a:rPr lang="en-US" sz="2900" dirty="0" smtClean="0"/>
              <a:t>The ratio of </a:t>
            </a:r>
          </a:p>
          <a:p>
            <a:pPr marL="914400" lvl="1" indent="-457200">
              <a:buFont typeface="Wingdings" panose="05000000000000000000" pitchFamily="2" charset="2"/>
              <a:buChar char="§"/>
            </a:pPr>
            <a:r>
              <a:rPr lang="en-US" sz="2900" dirty="0" smtClean="0"/>
              <a:t>flux from coil 2 linking with coil 1, </a:t>
            </a:r>
            <a:r>
              <a:rPr lang="el-GR" sz="2900" dirty="0" smtClean="0"/>
              <a:t>λ</a:t>
            </a:r>
            <a:r>
              <a:rPr lang="en-US" sz="2900" baseline="-25000" dirty="0" smtClean="0"/>
              <a:t>12</a:t>
            </a:r>
            <a:r>
              <a:rPr lang="en-US" sz="2900" dirty="0" smtClean="0"/>
              <a:t>, to i</a:t>
            </a:r>
            <a:r>
              <a:rPr lang="en-US" sz="2900" baseline="-25000" dirty="0" smtClean="0"/>
              <a:t>2</a:t>
            </a:r>
            <a:r>
              <a:rPr lang="en-US" sz="2900" dirty="0" smtClean="0"/>
              <a:t> </a:t>
            </a:r>
          </a:p>
        </p:txBody>
      </p:sp>
      <p:graphicFrame>
        <p:nvGraphicFramePr>
          <p:cNvPr id="4" name="Object 3"/>
          <p:cNvGraphicFramePr>
            <a:graphicFrameLocks noChangeAspect="1"/>
          </p:cNvGraphicFramePr>
          <p:nvPr>
            <p:extLst>
              <p:ext uri="{D42A27DB-BD31-4B8C-83A1-F6EECF244321}">
                <p14:modId xmlns:p14="http://schemas.microsoft.com/office/powerpoint/2010/main" val="2005294659"/>
              </p:ext>
            </p:extLst>
          </p:nvPr>
        </p:nvGraphicFramePr>
        <p:xfrm>
          <a:off x="304800" y="632354"/>
          <a:ext cx="4010025" cy="856654"/>
        </p:xfrm>
        <a:graphic>
          <a:graphicData uri="http://schemas.openxmlformats.org/presentationml/2006/ole">
            <mc:AlternateContent xmlns:mc="http://schemas.openxmlformats.org/markup-compatibility/2006">
              <mc:Choice xmlns:v="urn:schemas-microsoft-com:vml" Requires="v">
                <p:oleObj spid="_x0000_s28905" name="Equation" r:id="rId4" imgW="2832100" imgH="609600" progId="Equation.DSMT4">
                  <p:embed/>
                </p:oleObj>
              </mc:Choice>
              <mc:Fallback>
                <p:oleObj name="Equation" r:id="rId4" imgW="2832100" imgH="609600" progId="Equation.DSMT4">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32354"/>
                        <a:ext cx="4010025" cy="856654"/>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45958544"/>
              </p:ext>
            </p:extLst>
          </p:nvPr>
        </p:nvGraphicFramePr>
        <p:xfrm>
          <a:off x="4738530" y="533400"/>
          <a:ext cx="4032182" cy="856654"/>
        </p:xfrm>
        <a:graphic>
          <a:graphicData uri="http://schemas.openxmlformats.org/presentationml/2006/ole">
            <mc:AlternateContent xmlns:mc="http://schemas.openxmlformats.org/markup-compatibility/2006">
              <mc:Choice xmlns:v="urn:schemas-microsoft-com:vml" Requires="v">
                <p:oleObj spid="_x0000_s28906" name="Equation" r:id="rId6" imgW="2844800" imgH="609600" progId="Equation.DSMT4">
                  <p:embed/>
                </p:oleObj>
              </mc:Choice>
              <mc:Fallback>
                <p:oleObj name="Equation" r:id="rId6" imgW="2844800" imgH="609600" progId="Equation.DSMT4">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8530" y="533400"/>
                        <a:ext cx="4032182" cy="856654"/>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11972208"/>
              </p:ext>
            </p:extLst>
          </p:nvPr>
        </p:nvGraphicFramePr>
        <p:xfrm>
          <a:off x="2949389" y="1919264"/>
          <a:ext cx="3199918" cy="1218243"/>
        </p:xfrm>
        <a:graphic>
          <a:graphicData uri="http://schemas.openxmlformats.org/presentationml/2006/ole">
            <mc:AlternateContent xmlns:mc="http://schemas.openxmlformats.org/markup-compatibility/2006">
              <mc:Choice xmlns:v="urn:schemas-microsoft-com:vml" Requires="v">
                <p:oleObj spid="_x0000_s28907" name="Equation" r:id="rId8" imgW="1028254" imgH="393529" progId="Equation.DSMT4">
                  <p:embed/>
                </p:oleObj>
              </mc:Choice>
              <mc:Fallback>
                <p:oleObj name="Equation" r:id="rId8" imgW="1028254" imgH="393529"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9389" y="1919264"/>
                        <a:ext cx="3199918" cy="1218243"/>
                      </a:xfrm>
                      <a:prstGeom prst="rect">
                        <a:avLst/>
                      </a:prstGeom>
                      <a:noFill/>
                    </p:spPr>
                  </p:pic>
                </p:oleObj>
              </mc:Fallback>
            </mc:AlternateContent>
          </a:graphicData>
        </a:graphic>
      </p:graphicFrame>
      <p:sp>
        <p:nvSpPr>
          <p:cNvPr id="7" name="Oval 6"/>
          <p:cNvSpPr/>
          <p:nvPr/>
        </p:nvSpPr>
        <p:spPr>
          <a:xfrm>
            <a:off x="3604052" y="777369"/>
            <a:ext cx="891748" cy="746631"/>
          </a:xfrm>
          <a:prstGeom prst="ellipse">
            <a:avLst/>
          </a:pr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015130" y="719623"/>
            <a:ext cx="891748" cy="746631"/>
          </a:xfrm>
          <a:prstGeom prst="ellipse">
            <a:avLst/>
          </a:pr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1294607708"/>
              </p:ext>
            </p:extLst>
          </p:nvPr>
        </p:nvGraphicFramePr>
        <p:xfrm>
          <a:off x="2743200" y="4207085"/>
          <a:ext cx="2185988" cy="865360"/>
        </p:xfrm>
        <a:graphic>
          <a:graphicData uri="http://schemas.openxmlformats.org/presentationml/2006/ole">
            <mc:AlternateContent xmlns:mc="http://schemas.openxmlformats.org/markup-compatibility/2006">
              <mc:Choice xmlns:v="urn:schemas-microsoft-com:vml" Requires="v">
                <p:oleObj spid="_x0000_s28908" name="Equation" r:id="rId10" imgW="1117440" imgH="444240" progId="Equation.DSMT4">
                  <p:embed/>
                </p:oleObj>
              </mc:Choice>
              <mc:Fallback>
                <p:oleObj name="Equation" r:id="rId10" imgW="1117440" imgH="444240" progId="Equation.DSMT4">
                  <p:embed/>
                  <p:pic>
                    <p:nvPicPr>
                      <p:cNvPr id="77" name="Object 76"/>
                      <p:cNvPicPr>
                        <a:picLocks noChangeAspect="1" noChangeArrowheads="1"/>
                      </p:cNvPicPr>
                      <p:nvPr/>
                    </p:nvPicPr>
                    <p:blipFill>
                      <a:blip r:embed="rId11"/>
                      <a:srcRect/>
                      <a:stretch>
                        <a:fillRect/>
                      </a:stretch>
                    </p:blipFill>
                    <p:spPr bwMode="auto">
                      <a:xfrm>
                        <a:off x="2743200" y="4207085"/>
                        <a:ext cx="2185988" cy="865360"/>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4202571274"/>
              </p:ext>
            </p:extLst>
          </p:nvPr>
        </p:nvGraphicFramePr>
        <p:xfrm>
          <a:off x="2743200" y="5869278"/>
          <a:ext cx="2551113" cy="988722"/>
        </p:xfrm>
        <a:graphic>
          <a:graphicData uri="http://schemas.openxmlformats.org/presentationml/2006/ole">
            <mc:AlternateContent xmlns:mc="http://schemas.openxmlformats.org/markup-compatibility/2006">
              <mc:Choice xmlns:v="urn:schemas-microsoft-com:vml" Requires="v">
                <p:oleObj spid="_x0000_s28909" name="Equation" r:id="rId12" imgW="1143000" imgH="444240" progId="Equation.DSMT4">
                  <p:embed/>
                </p:oleObj>
              </mc:Choice>
              <mc:Fallback>
                <p:oleObj name="Equation" r:id="rId12" imgW="1143000" imgH="444240" progId="Equation.DSMT4">
                  <p:embed/>
                  <p:pic>
                    <p:nvPicPr>
                      <p:cNvPr id="16" name="Object 15"/>
                      <p:cNvPicPr>
                        <a:picLocks noChangeAspect="1" noChangeArrowheads="1"/>
                      </p:cNvPicPr>
                      <p:nvPr/>
                    </p:nvPicPr>
                    <p:blipFill>
                      <a:blip r:embed="rId13"/>
                      <a:srcRect/>
                      <a:stretch>
                        <a:fillRect/>
                      </a:stretch>
                    </p:blipFill>
                    <p:spPr bwMode="auto">
                      <a:xfrm>
                        <a:off x="2743200" y="5869278"/>
                        <a:ext cx="2551113" cy="988722"/>
                      </a:xfrm>
                      <a:prstGeom prst="rect">
                        <a:avLst/>
                      </a:prstGeom>
                      <a:noFill/>
                    </p:spPr>
                  </p:pic>
                </p:oleObj>
              </mc:Fallback>
            </mc:AlternateContent>
          </a:graphicData>
        </a:graphic>
      </p:graphicFrame>
      <p:sp>
        <p:nvSpPr>
          <p:cNvPr id="18" name="TextBox 17"/>
          <p:cNvSpPr txBox="1"/>
          <p:nvPr/>
        </p:nvSpPr>
        <p:spPr>
          <a:xfrm>
            <a:off x="51281" y="4953000"/>
            <a:ext cx="9092719" cy="984885"/>
          </a:xfrm>
          <a:prstGeom prst="rect">
            <a:avLst/>
          </a:prstGeom>
          <a:noFill/>
        </p:spPr>
        <p:txBody>
          <a:bodyPr wrap="square" rtlCol="0">
            <a:spAutoFit/>
          </a:bodyPr>
          <a:lstStyle/>
          <a:p>
            <a:pPr marL="457200" indent="-457200">
              <a:buFont typeface="Arial" panose="020B0604020202020204" pitchFamily="34" charset="0"/>
              <a:buChar char="•"/>
            </a:pPr>
            <a:r>
              <a:rPr lang="en-US" sz="2900" dirty="0" smtClean="0"/>
              <a:t>is the same as the ratio of </a:t>
            </a:r>
          </a:p>
          <a:p>
            <a:pPr marL="914400" lvl="1" indent="-457200">
              <a:buFont typeface="Wingdings" panose="05000000000000000000" pitchFamily="2" charset="2"/>
              <a:buChar char="§"/>
            </a:pPr>
            <a:r>
              <a:rPr lang="en-US" sz="2900" dirty="0" smtClean="0"/>
              <a:t>flux from coil 1 linking with coil 2, </a:t>
            </a:r>
            <a:r>
              <a:rPr lang="el-GR" sz="2900" dirty="0" smtClean="0"/>
              <a:t>λ</a:t>
            </a:r>
            <a:r>
              <a:rPr lang="en-US" sz="2900" baseline="-25000" dirty="0" smtClean="0"/>
              <a:t>21</a:t>
            </a:r>
            <a:r>
              <a:rPr lang="en-US" sz="2900" dirty="0" smtClean="0"/>
              <a:t>, to i</a:t>
            </a:r>
            <a:r>
              <a:rPr lang="en-US" sz="2900" baseline="-25000" dirty="0"/>
              <a:t>1</a:t>
            </a:r>
            <a:r>
              <a:rPr lang="en-US" sz="2900" dirty="0" smtClean="0"/>
              <a:t> </a:t>
            </a:r>
          </a:p>
        </p:txBody>
      </p:sp>
    </p:spTree>
    <p:extLst>
      <p:ext uri="{BB962C8B-B14F-4D97-AF65-F5344CB8AC3E}">
        <p14:creationId xmlns:p14="http://schemas.microsoft.com/office/powerpoint/2010/main" val="283968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24</a:t>
            </a:fld>
            <a:endParaRPr lang="en-US" dirty="0"/>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Mutual inductance</a:t>
            </a:r>
            <a:endParaRPr lang="en-US" sz="3600" dirty="0"/>
          </a:p>
        </p:txBody>
      </p:sp>
      <p:graphicFrame>
        <p:nvGraphicFramePr>
          <p:cNvPr id="16" name="Object 15"/>
          <p:cNvGraphicFramePr>
            <a:graphicFrameLocks noChangeAspect="1"/>
          </p:cNvGraphicFramePr>
          <p:nvPr>
            <p:extLst>
              <p:ext uri="{D42A27DB-BD31-4B8C-83A1-F6EECF244321}">
                <p14:modId xmlns:p14="http://schemas.microsoft.com/office/powerpoint/2010/main" val="1176143752"/>
              </p:ext>
            </p:extLst>
          </p:nvPr>
        </p:nvGraphicFramePr>
        <p:xfrm>
          <a:off x="1752600" y="1143000"/>
          <a:ext cx="1320800" cy="904875"/>
        </p:xfrm>
        <a:graphic>
          <a:graphicData uri="http://schemas.openxmlformats.org/presentationml/2006/ole">
            <mc:AlternateContent xmlns:mc="http://schemas.openxmlformats.org/markup-compatibility/2006">
              <mc:Choice xmlns:v="urn:schemas-microsoft-com:vml" Requires="v">
                <p:oleObj spid="_x0000_s29925" name="Equation" r:id="rId4" imgW="609480" imgH="419040" progId="Equation.DSMT4">
                  <p:embed/>
                </p:oleObj>
              </mc:Choice>
              <mc:Fallback>
                <p:oleObj name="Equation" r:id="rId4" imgW="609480" imgH="419040" progId="Equation.DSMT4">
                  <p:embed/>
                  <p:pic>
                    <p:nvPicPr>
                      <p:cNvPr id="57" name="Object 56"/>
                      <p:cNvPicPr>
                        <a:picLocks noChangeAspect="1" noChangeArrowheads="1"/>
                      </p:cNvPicPr>
                      <p:nvPr/>
                    </p:nvPicPr>
                    <p:blipFill>
                      <a:blip r:embed="rId5"/>
                      <a:srcRect/>
                      <a:stretch>
                        <a:fillRect/>
                      </a:stretch>
                    </p:blipFill>
                    <p:spPr bwMode="auto">
                      <a:xfrm>
                        <a:off x="1752600" y="1143000"/>
                        <a:ext cx="1320800" cy="904875"/>
                      </a:xfrm>
                      <a:prstGeom prst="rect">
                        <a:avLst/>
                      </a:prstGeom>
                      <a:noFill/>
                    </p:spPr>
                  </p:pic>
                </p:oleObj>
              </mc:Fallback>
            </mc:AlternateContent>
          </a:graphicData>
        </a:graphic>
      </p:graphicFrame>
      <p:sp>
        <p:nvSpPr>
          <p:cNvPr id="19" name="TextBox 18"/>
          <p:cNvSpPr txBox="1"/>
          <p:nvPr/>
        </p:nvSpPr>
        <p:spPr>
          <a:xfrm>
            <a:off x="51281" y="690419"/>
            <a:ext cx="9092719" cy="538609"/>
          </a:xfrm>
          <a:prstGeom prst="rect">
            <a:avLst/>
          </a:prstGeom>
          <a:noFill/>
        </p:spPr>
        <p:txBody>
          <a:bodyPr wrap="square" rtlCol="0">
            <a:spAutoFit/>
          </a:bodyPr>
          <a:lstStyle/>
          <a:p>
            <a:r>
              <a:rPr lang="en-US" sz="2900" dirty="0" smtClean="0"/>
              <a:t>We showed on slide 14 that</a:t>
            </a:r>
          </a:p>
        </p:txBody>
      </p:sp>
      <p:graphicFrame>
        <p:nvGraphicFramePr>
          <p:cNvPr id="20" name="Object 19"/>
          <p:cNvGraphicFramePr>
            <a:graphicFrameLocks noChangeAspect="1"/>
          </p:cNvGraphicFramePr>
          <p:nvPr>
            <p:extLst>
              <p:ext uri="{D42A27DB-BD31-4B8C-83A1-F6EECF244321}">
                <p14:modId xmlns:p14="http://schemas.microsoft.com/office/powerpoint/2010/main" val="3373509103"/>
              </p:ext>
            </p:extLst>
          </p:nvPr>
        </p:nvGraphicFramePr>
        <p:xfrm>
          <a:off x="4583113" y="1185863"/>
          <a:ext cx="1349375" cy="904875"/>
        </p:xfrm>
        <a:graphic>
          <a:graphicData uri="http://schemas.openxmlformats.org/presentationml/2006/ole">
            <mc:AlternateContent xmlns:mc="http://schemas.openxmlformats.org/markup-compatibility/2006">
              <mc:Choice xmlns:v="urn:schemas-microsoft-com:vml" Requires="v">
                <p:oleObj spid="_x0000_s29926" name="Equation" r:id="rId6" imgW="622080" imgH="419040" progId="Equation.DSMT4">
                  <p:embed/>
                </p:oleObj>
              </mc:Choice>
              <mc:Fallback>
                <p:oleObj name="Equation" r:id="rId6" imgW="622080" imgH="419040" progId="Equation.DSMT4">
                  <p:embed/>
                  <p:pic>
                    <p:nvPicPr>
                      <p:cNvPr id="16" name="Object 15"/>
                      <p:cNvPicPr>
                        <a:picLocks noChangeAspect="1" noChangeArrowheads="1"/>
                      </p:cNvPicPr>
                      <p:nvPr/>
                    </p:nvPicPr>
                    <p:blipFill>
                      <a:blip r:embed="rId7"/>
                      <a:srcRect/>
                      <a:stretch>
                        <a:fillRect/>
                      </a:stretch>
                    </p:blipFill>
                    <p:spPr bwMode="auto">
                      <a:xfrm>
                        <a:off x="4583113" y="1185863"/>
                        <a:ext cx="1349375" cy="904875"/>
                      </a:xfrm>
                      <a:prstGeom prst="rect">
                        <a:avLst/>
                      </a:prstGeom>
                      <a:noFill/>
                    </p:spPr>
                  </p:pic>
                </p:oleObj>
              </mc:Fallback>
            </mc:AlternateContent>
          </a:graphicData>
        </a:graphic>
      </p:graphicFrame>
      <p:sp>
        <p:nvSpPr>
          <p:cNvPr id="22" name="TextBox 21"/>
          <p:cNvSpPr txBox="1"/>
          <p:nvPr/>
        </p:nvSpPr>
        <p:spPr>
          <a:xfrm>
            <a:off x="83365" y="2004710"/>
            <a:ext cx="9092719" cy="538609"/>
          </a:xfrm>
          <a:prstGeom prst="rect">
            <a:avLst/>
          </a:prstGeom>
          <a:noFill/>
        </p:spPr>
        <p:txBody>
          <a:bodyPr wrap="square" rtlCol="0">
            <a:spAutoFit/>
          </a:bodyPr>
          <a:lstStyle/>
          <a:p>
            <a:r>
              <a:rPr lang="en-US" sz="2900" dirty="0" smtClean="0"/>
              <a:t>Solve for N</a:t>
            </a:r>
            <a:r>
              <a:rPr lang="en-US" sz="2900" baseline="-25000" dirty="0" smtClean="0"/>
              <a:t>1</a:t>
            </a:r>
            <a:r>
              <a:rPr lang="en-US" sz="2900" dirty="0" smtClean="0"/>
              <a:t> and N</a:t>
            </a:r>
            <a:r>
              <a:rPr lang="en-US" sz="2900" baseline="-25000" dirty="0" smtClean="0"/>
              <a:t>2</a:t>
            </a:r>
            <a:r>
              <a:rPr lang="en-US" sz="2900" dirty="0" smtClean="0"/>
              <a:t>:</a:t>
            </a:r>
          </a:p>
        </p:txBody>
      </p:sp>
      <p:graphicFrame>
        <p:nvGraphicFramePr>
          <p:cNvPr id="8" name="Object 7"/>
          <p:cNvGraphicFramePr>
            <a:graphicFrameLocks noChangeAspect="1"/>
          </p:cNvGraphicFramePr>
          <p:nvPr>
            <p:extLst>
              <p:ext uri="{D42A27DB-BD31-4B8C-83A1-F6EECF244321}">
                <p14:modId xmlns:p14="http://schemas.microsoft.com/office/powerpoint/2010/main" val="362876271"/>
              </p:ext>
            </p:extLst>
          </p:nvPr>
        </p:nvGraphicFramePr>
        <p:xfrm>
          <a:off x="1295401" y="2847053"/>
          <a:ext cx="2209800" cy="746356"/>
        </p:xfrm>
        <a:graphic>
          <a:graphicData uri="http://schemas.openxmlformats.org/presentationml/2006/ole">
            <mc:AlternateContent xmlns:mc="http://schemas.openxmlformats.org/markup-compatibility/2006">
              <mc:Choice xmlns:v="urn:schemas-microsoft-com:vml" Requires="v">
                <p:oleObj spid="_x0000_s29927" name="Equation" r:id="rId8" imgW="787058" imgH="266584" progId="Equation.DSMT4">
                  <p:embed/>
                </p:oleObj>
              </mc:Choice>
              <mc:Fallback>
                <p:oleObj name="Equation" r:id="rId8" imgW="787058" imgH="266584"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1" y="2847053"/>
                        <a:ext cx="2209800" cy="746356"/>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65362119"/>
              </p:ext>
            </p:extLst>
          </p:nvPr>
        </p:nvGraphicFramePr>
        <p:xfrm>
          <a:off x="5105400" y="2847052"/>
          <a:ext cx="2312244" cy="746357"/>
        </p:xfrm>
        <a:graphic>
          <a:graphicData uri="http://schemas.openxmlformats.org/presentationml/2006/ole">
            <mc:AlternateContent xmlns:mc="http://schemas.openxmlformats.org/markup-compatibility/2006">
              <mc:Choice xmlns:v="urn:schemas-microsoft-com:vml" Requires="v">
                <p:oleObj spid="_x0000_s29928" name="Equation" r:id="rId10" imgW="825142" imgH="266584" progId="Equation.DSMT4">
                  <p:embed/>
                </p:oleObj>
              </mc:Choice>
              <mc:Fallback>
                <p:oleObj name="Equation" r:id="rId10" imgW="825142" imgH="266584"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2847052"/>
                        <a:ext cx="2312244" cy="746357"/>
                      </a:xfrm>
                      <a:prstGeom prst="rect">
                        <a:avLst/>
                      </a:prstGeom>
                      <a:noFill/>
                    </p:spPr>
                  </p:pic>
                </p:oleObj>
              </mc:Fallback>
            </mc:AlternateContent>
          </a:graphicData>
        </a:graphic>
      </p:graphicFrame>
      <p:sp>
        <p:nvSpPr>
          <p:cNvPr id="24" name="TextBox 23"/>
          <p:cNvSpPr txBox="1"/>
          <p:nvPr/>
        </p:nvSpPr>
        <p:spPr>
          <a:xfrm>
            <a:off x="71333" y="3577367"/>
            <a:ext cx="9092719" cy="538609"/>
          </a:xfrm>
          <a:prstGeom prst="rect">
            <a:avLst/>
          </a:prstGeom>
          <a:noFill/>
        </p:spPr>
        <p:txBody>
          <a:bodyPr wrap="square" rtlCol="0">
            <a:spAutoFit/>
          </a:bodyPr>
          <a:lstStyle/>
          <a:p>
            <a:r>
              <a:rPr lang="en-US" sz="2900" dirty="0" smtClean="0"/>
              <a:t>Substitute into slide 22 mutual inductance expression:</a:t>
            </a:r>
          </a:p>
        </p:txBody>
      </p:sp>
      <p:graphicFrame>
        <p:nvGraphicFramePr>
          <p:cNvPr id="25" name="Object 24"/>
          <p:cNvGraphicFramePr>
            <a:graphicFrameLocks noChangeAspect="1"/>
          </p:cNvGraphicFramePr>
          <p:nvPr>
            <p:extLst>
              <p:ext uri="{D42A27DB-BD31-4B8C-83A1-F6EECF244321}">
                <p14:modId xmlns:p14="http://schemas.microsoft.com/office/powerpoint/2010/main" val="657103847"/>
              </p:ext>
            </p:extLst>
          </p:nvPr>
        </p:nvGraphicFramePr>
        <p:xfrm>
          <a:off x="322836" y="4159696"/>
          <a:ext cx="8613776" cy="1373188"/>
        </p:xfrm>
        <a:graphic>
          <a:graphicData uri="http://schemas.openxmlformats.org/presentationml/2006/ole">
            <mc:AlternateContent xmlns:mc="http://schemas.openxmlformats.org/markup-compatibility/2006">
              <mc:Choice xmlns:v="urn:schemas-microsoft-com:vml" Requires="v">
                <p:oleObj spid="_x0000_s29929" name="Equation" r:id="rId12" imgW="2768400" imgH="444240" progId="Equation.DSMT4">
                  <p:embed/>
                </p:oleObj>
              </mc:Choice>
              <mc:Fallback>
                <p:oleObj name="Equation" r:id="rId12" imgW="2768400" imgH="444240" progId="Equation.DSMT4">
                  <p:embed/>
                  <p:pic>
                    <p:nvPicPr>
                      <p:cNvPr id="5" name="Object 4"/>
                      <p:cNvPicPr>
                        <a:picLocks noChangeAspect="1" noChangeArrowheads="1"/>
                      </p:cNvPicPr>
                      <p:nvPr/>
                    </p:nvPicPr>
                    <p:blipFill>
                      <a:blip r:embed="rId13"/>
                      <a:srcRect/>
                      <a:stretch>
                        <a:fillRect/>
                      </a:stretch>
                    </p:blipFill>
                    <p:spPr bwMode="auto">
                      <a:xfrm>
                        <a:off x="322836" y="4159696"/>
                        <a:ext cx="8613776" cy="1373188"/>
                      </a:xfrm>
                      <a:prstGeom prst="rect">
                        <a:avLst/>
                      </a:prstGeom>
                      <a:noFill/>
                    </p:spPr>
                  </p:pic>
                </p:oleObj>
              </mc:Fallback>
            </mc:AlternateContent>
          </a:graphicData>
        </a:graphic>
      </p:graphicFrame>
    </p:spTree>
    <p:extLst>
      <p:ext uri="{BB962C8B-B14F-4D97-AF65-F5344CB8AC3E}">
        <p14:creationId xmlns:p14="http://schemas.microsoft.com/office/powerpoint/2010/main" val="179301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25</a:t>
            </a:fld>
            <a:endParaRPr lang="en-US" dirty="0"/>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Mutual inductance</a:t>
            </a:r>
            <a:endParaRPr lang="en-US" sz="3600" dirty="0"/>
          </a:p>
        </p:txBody>
      </p:sp>
      <p:sp>
        <p:nvSpPr>
          <p:cNvPr id="24" name="TextBox 23"/>
          <p:cNvSpPr txBox="1"/>
          <p:nvPr/>
        </p:nvSpPr>
        <p:spPr>
          <a:xfrm>
            <a:off x="71334" y="690419"/>
            <a:ext cx="9092719" cy="538609"/>
          </a:xfrm>
          <a:prstGeom prst="rect">
            <a:avLst/>
          </a:prstGeom>
          <a:noFill/>
        </p:spPr>
        <p:txBody>
          <a:bodyPr wrap="square" rtlCol="0">
            <a:spAutoFit/>
          </a:bodyPr>
          <a:lstStyle/>
          <a:p>
            <a:r>
              <a:rPr lang="en-US" sz="2900" dirty="0" smtClean="0"/>
              <a:t>It is conventional to denote mutual inductance as M:</a:t>
            </a:r>
          </a:p>
        </p:txBody>
      </p:sp>
      <p:graphicFrame>
        <p:nvGraphicFramePr>
          <p:cNvPr id="25" name="Object 24"/>
          <p:cNvGraphicFramePr>
            <a:graphicFrameLocks noChangeAspect="1"/>
          </p:cNvGraphicFramePr>
          <p:nvPr>
            <p:extLst>
              <p:ext uri="{D42A27DB-BD31-4B8C-83A1-F6EECF244321}">
                <p14:modId xmlns:p14="http://schemas.microsoft.com/office/powerpoint/2010/main" val="3296501975"/>
              </p:ext>
            </p:extLst>
          </p:nvPr>
        </p:nvGraphicFramePr>
        <p:xfrm>
          <a:off x="304800" y="1259717"/>
          <a:ext cx="8609013" cy="1231283"/>
        </p:xfrm>
        <a:graphic>
          <a:graphicData uri="http://schemas.openxmlformats.org/presentationml/2006/ole">
            <mc:AlternateContent xmlns:mc="http://schemas.openxmlformats.org/markup-compatibility/2006">
              <mc:Choice xmlns:v="urn:schemas-microsoft-com:vml" Requires="v">
                <p:oleObj spid="_x0000_s30813" name="Equation" r:id="rId4" imgW="3085920" imgH="444240" progId="Equation.DSMT4">
                  <p:embed/>
                </p:oleObj>
              </mc:Choice>
              <mc:Fallback>
                <p:oleObj name="Equation" r:id="rId4" imgW="3085920" imgH="444240" progId="Equation.DSMT4">
                  <p:embed/>
                  <p:pic>
                    <p:nvPicPr>
                      <p:cNvPr id="25" name="Object 24"/>
                      <p:cNvPicPr>
                        <a:picLocks noChangeAspect="1" noChangeArrowheads="1"/>
                      </p:cNvPicPr>
                      <p:nvPr/>
                    </p:nvPicPr>
                    <p:blipFill>
                      <a:blip r:embed="rId5"/>
                      <a:srcRect/>
                      <a:stretch>
                        <a:fillRect/>
                      </a:stretch>
                    </p:blipFill>
                    <p:spPr bwMode="auto">
                      <a:xfrm>
                        <a:off x="304800" y="1259717"/>
                        <a:ext cx="8609013" cy="1231283"/>
                      </a:xfrm>
                      <a:prstGeom prst="rect">
                        <a:avLst/>
                      </a:prstGeom>
                      <a:noFill/>
                    </p:spPr>
                  </p:pic>
                </p:oleObj>
              </mc:Fallback>
            </mc:AlternateContent>
          </a:graphicData>
        </a:graphic>
      </p:graphicFrame>
      <p:sp>
        <p:nvSpPr>
          <p:cNvPr id="3" name="Rectangle 2"/>
          <p:cNvSpPr/>
          <p:nvPr/>
        </p:nvSpPr>
        <p:spPr>
          <a:xfrm>
            <a:off x="228600" y="2417090"/>
            <a:ext cx="6627813" cy="1431161"/>
          </a:xfrm>
          <a:prstGeom prst="rect">
            <a:avLst/>
          </a:prstGeom>
        </p:spPr>
        <p:txBody>
          <a:bodyPr wrap="square">
            <a:spAutoFit/>
          </a:bodyPr>
          <a:lstStyle/>
          <a:p>
            <a:pPr marL="0" marR="0" algn="just">
              <a:spcBef>
                <a:spcPts val="0"/>
              </a:spcBef>
              <a:spcAft>
                <a:spcPts val="0"/>
              </a:spcAft>
            </a:pPr>
            <a:r>
              <a:rPr lang="en-US" sz="2900" dirty="0">
                <a:latin typeface="+mj-lt"/>
                <a:ea typeface="Calibri" panose="020F0502020204030204" pitchFamily="34" charset="0"/>
                <a:cs typeface="Times New Roman" panose="02020603050405020304" pitchFamily="18" charset="0"/>
              </a:rPr>
              <a:t>Mutual inductance gives the ratio </a:t>
            </a:r>
            <a:r>
              <a:rPr lang="en-US" sz="2900" dirty="0" smtClean="0">
                <a:latin typeface="+mj-lt"/>
                <a:ea typeface="Calibri" panose="020F0502020204030204" pitchFamily="34" charset="0"/>
                <a:cs typeface="Times New Roman" panose="02020603050405020304" pitchFamily="18" charset="0"/>
              </a:rPr>
              <a:t>of:</a:t>
            </a:r>
            <a:endParaRPr lang="en-US" sz="2900" dirty="0">
              <a:latin typeface="+mj-lt"/>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900" dirty="0">
                <a:latin typeface="+mj-lt"/>
                <a:ea typeface="Calibri" panose="020F0502020204030204" pitchFamily="34" charset="0"/>
                <a:cs typeface="Times New Roman" panose="02020603050405020304" pitchFamily="18" charset="0"/>
              </a:rPr>
              <a:t>flux from coil k linking with coil j, </a:t>
            </a:r>
            <a:r>
              <a:rPr lang="en-US" sz="2900" dirty="0" err="1">
                <a:latin typeface="+mj-lt"/>
                <a:ea typeface="Calibri" panose="020F0502020204030204" pitchFamily="34" charset="0"/>
                <a:cs typeface="Times New Roman" panose="02020603050405020304" pitchFamily="18" charset="0"/>
              </a:rPr>
              <a:t>λ</a:t>
            </a:r>
            <a:r>
              <a:rPr lang="en-US" sz="2900" baseline="-25000" dirty="0" err="1">
                <a:latin typeface="+mj-lt"/>
                <a:ea typeface="Calibri" panose="020F0502020204030204" pitchFamily="34" charset="0"/>
                <a:cs typeface="Times New Roman" panose="02020603050405020304" pitchFamily="18" charset="0"/>
              </a:rPr>
              <a:t>jk</a:t>
            </a:r>
            <a:r>
              <a:rPr lang="en-US" sz="2900" dirty="0">
                <a:latin typeface="+mj-lt"/>
                <a:ea typeface="Calibri" panose="020F0502020204030204" pitchFamily="34" charset="0"/>
                <a:cs typeface="Times New Roman" panose="02020603050405020304" pitchFamily="18" charset="0"/>
              </a:rPr>
              <a:t> </a:t>
            </a:r>
          </a:p>
          <a:p>
            <a:pPr marL="342900" marR="0" lvl="0" indent="-342900" algn="just">
              <a:spcBef>
                <a:spcPts val="0"/>
              </a:spcBef>
              <a:spcAft>
                <a:spcPts val="0"/>
              </a:spcAft>
              <a:buFont typeface="Symbol" panose="05050102010706020507" pitchFamily="18" charset="2"/>
              <a:buChar char=""/>
            </a:pPr>
            <a:r>
              <a:rPr lang="en-US" sz="2900" dirty="0">
                <a:latin typeface="+mj-lt"/>
                <a:ea typeface="Calibri" panose="020F0502020204030204" pitchFamily="34" charset="0"/>
                <a:cs typeface="Times New Roman" panose="02020603050405020304" pitchFamily="18" charset="0"/>
              </a:rPr>
              <a:t>to the current in coil k, </a:t>
            </a:r>
            <a:r>
              <a:rPr lang="en-US" sz="2900" dirty="0" err="1">
                <a:latin typeface="+mj-lt"/>
                <a:ea typeface="Calibri" panose="020F0502020204030204" pitchFamily="34" charset="0"/>
                <a:cs typeface="Times New Roman" panose="02020603050405020304" pitchFamily="18" charset="0"/>
              </a:rPr>
              <a:t>i</a:t>
            </a:r>
            <a:r>
              <a:rPr lang="en-US" sz="2900" baseline="-25000" dirty="0" err="1">
                <a:latin typeface="+mj-lt"/>
                <a:ea typeface="Calibri" panose="020F0502020204030204" pitchFamily="34" charset="0"/>
                <a:cs typeface="Times New Roman" panose="02020603050405020304" pitchFamily="18" charset="0"/>
              </a:rPr>
              <a:t>k</a:t>
            </a:r>
            <a:r>
              <a:rPr lang="en-US" sz="2900" dirty="0">
                <a:latin typeface="+mj-lt"/>
                <a:ea typeface="Calibri" panose="020F0502020204030204" pitchFamily="34" charset="0"/>
                <a:cs typeface="Times New Roman" panose="02020603050405020304" pitchFamily="18" charset="0"/>
              </a:rPr>
              <a:t>,</a:t>
            </a:r>
            <a:endParaRPr lang="en-US" sz="2900" dirty="0">
              <a:effectLst/>
              <a:latin typeface="+mj-lt"/>
              <a:ea typeface="Calibri" panose="020F0502020204030204" pitchFamily="34"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258779191"/>
              </p:ext>
            </p:extLst>
          </p:nvPr>
        </p:nvGraphicFramePr>
        <p:xfrm>
          <a:off x="3062654" y="3848251"/>
          <a:ext cx="1486694" cy="1920313"/>
        </p:xfrm>
        <a:graphic>
          <a:graphicData uri="http://schemas.openxmlformats.org/presentationml/2006/ole">
            <mc:AlternateContent xmlns:mc="http://schemas.openxmlformats.org/markup-compatibility/2006">
              <mc:Choice xmlns:v="urn:schemas-microsoft-com:vml" Requires="v">
                <p:oleObj spid="_x0000_s30814" name="Equation" r:id="rId6" imgW="647700" imgH="838200" progId="Equation.DSMT4">
                  <p:embed/>
                </p:oleObj>
              </mc:Choice>
              <mc:Fallback>
                <p:oleObj name="Equation" r:id="rId6" imgW="647700" imgH="8382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2654" y="3848251"/>
                        <a:ext cx="1486694" cy="1920313"/>
                      </a:xfrm>
                      <a:prstGeom prst="rect">
                        <a:avLst/>
                      </a:prstGeom>
                      <a:noFill/>
                    </p:spPr>
                  </p:pic>
                </p:oleObj>
              </mc:Fallback>
            </mc:AlternateContent>
          </a:graphicData>
        </a:graphic>
      </p:graphicFrame>
    </p:spTree>
    <p:extLst>
      <p:ext uri="{BB962C8B-B14F-4D97-AF65-F5344CB8AC3E}">
        <p14:creationId xmlns:p14="http://schemas.microsoft.com/office/powerpoint/2010/main" val="123434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26</a:t>
            </a:fld>
            <a:endParaRPr lang="en-US" dirty="0"/>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Polarity &amp; dot convention for coupled </a:t>
            </a:r>
            <a:r>
              <a:rPr lang="en-US" sz="3600" dirty="0" err="1" smtClean="0"/>
              <a:t>ccts</a:t>
            </a:r>
            <a:endParaRPr lang="en-US" sz="3600" dirty="0"/>
          </a:p>
        </p:txBody>
      </p:sp>
      <p:grpSp>
        <p:nvGrpSpPr>
          <p:cNvPr id="6" name="Group 4"/>
          <p:cNvGrpSpPr>
            <a:grpSpLocks noChangeAspect="1"/>
          </p:cNvGrpSpPr>
          <p:nvPr/>
        </p:nvGrpSpPr>
        <p:grpSpPr bwMode="auto">
          <a:xfrm>
            <a:off x="533400" y="685800"/>
            <a:ext cx="7475803" cy="2819400"/>
            <a:chOff x="1440" y="6435"/>
            <a:chExt cx="9360" cy="3530"/>
          </a:xfrm>
        </p:grpSpPr>
        <p:sp>
          <p:nvSpPr>
            <p:cNvPr id="7" name="AutoShape 56"/>
            <p:cNvSpPr>
              <a:spLocks noChangeAspect="1" noChangeArrowheads="1" noTextEdit="1"/>
            </p:cNvSpPr>
            <p:nvPr/>
          </p:nvSpPr>
          <p:spPr bwMode="auto">
            <a:xfrm>
              <a:off x="1440" y="6435"/>
              <a:ext cx="9360" cy="3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55"/>
            <p:cNvSpPr>
              <a:spLocks/>
            </p:cNvSpPr>
            <p:nvPr/>
          </p:nvSpPr>
          <p:spPr bwMode="auto">
            <a:xfrm>
              <a:off x="3796" y="6795"/>
              <a:ext cx="4364" cy="291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4"/>
            <p:cNvSpPr>
              <a:spLocks/>
            </p:cNvSpPr>
            <p:nvPr/>
          </p:nvSpPr>
          <p:spPr bwMode="auto">
            <a:xfrm>
              <a:off x="4500" y="7395"/>
              <a:ext cx="2940" cy="174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3"/>
            <p:cNvSpPr>
              <a:spLocks/>
            </p:cNvSpPr>
            <p:nvPr/>
          </p:nvSpPr>
          <p:spPr bwMode="auto">
            <a:xfrm>
              <a:off x="4500" y="7395"/>
              <a:ext cx="330" cy="1740"/>
            </a:xfrm>
            <a:custGeom>
              <a:avLst/>
              <a:gdLst>
                <a:gd name="T0" fmla="*/ 0 w 330"/>
                <a:gd name="T1" fmla="*/ 1740 h 1740"/>
                <a:gd name="T2" fmla="*/ 330 w 330"/>
                <a:gd name="T3" fmla="*/ 1500 h 1740"/>
                <a:gd name="T4" fmla="*/ 330 w 330"/>
                <a:gd name="T5" fmla="*/ 0 h 1740"/>
              </a:gdLst>
              <a:ahLst/>
              <a:cxnLst>
                <a:cxn ang="0">
                  <a:pos x="T0" y="T1"/>
                </a:cxn>
                <a:cxn ang="0">
                  <a:pos x="T2" y="T3"/>
                </a:cxn>
                <a:cxn ang="0">
                  <a:pos x="T4" y="T5"/>
                </a:cxn>
              </a:cxnLst>
              <a:rect l="0" t="0" r="r" b="b"/>
              <a:pathLst>
                <a:path w="330" h="1740">
                  <a:moveTo>
                    <a:pt x="0" y="1740"/>
                  </a:moveTo>
                  <a:lnTo>
                    <a:pt x="330" y="1500"/>
                  </a:lnTo>
                  <a:lnTo>
                    <a:pt x="33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52"/>
            <p:cNvSpPr>
              <a:spLocks noChangeShapeType="1"/>
            </p:cNvSpPr>
            <p:nvPr/>
          </p:nvSpPr>
          <p:spPr bwMode="auto">
            <a:xfrm>
              <a:off x="4830" y="8865"/>
              <a:ext cx="26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51"/>
            <p:cNvSpPr>
              <a:spLocks/>
            </p:cNvSpPr>
            <p:nvPr/>
          </p:nvSpPr>
          <p:spPr bwMode="auto">
            <a:xfrm>
              <a:off x="3796" y="6555"/>
              <a:ext cx="4649" cy="240"/>
            </a:xfrm>
            <a:custGeom>
              <a:avLst/>
              <a:gdLst>
                <a:gd name="T0" fmla="*/ 0 w 4649"/>
                <a:gd name="T1" fmla="*/ 240 h 240"/>
                <a:gd name="T2" fmla="*/ 524 w 4649"/>
                <a:gd name="T3" fmla="*/ 0 h 240"/>
                <a:gd name="T4" fmla="*/ 4649 w 4649"/>
                <a:gd name="T5" fmla="*/ 0 h 240"/>
                <a:gd name="T6" fmla="*/ 4364 w 4649"/>
                <a:gd name="T7" fmla="*/ 240 h 240"/>
              </a:gdLst>
              <a:ahLst/>
              <a:cxnLst>
                <a:cxn ang="0">
                  <a:pos x="T0" y="T1"/>
                </a:cxn>
                <a:cxn ang="0">
                  <a:pos x="T2" y="T3"/>
                </a:cxn>
                <a:cxn ang="0">
                  <a:pos x="T4" y="T5"/>
                </a:cxn>
                <a:cxn ang="0">
                  <a:pos x="T6" y="T7"/>
                </a:cxn>
              </a:cxnLst>
              <a:rect l="0" t="0" r="r" b="b"/>
              <a:pathLst>
                <a:path w="4649" h="240">
                  <a:moveTo>
                    <a:pt x="0" y="240"/>
                  </a:moveTo>
                  <a:lnTo>
                    <a:pt x="524" y="0"/>
                  </a:lnTo>
                  <a:lnTo>
                    <a:pt x="4649" y="0"/>
                  </a:lnTo>
                  <a:lnTo>
                    <a:pt x="4364"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50"/>
            <p:cNvSpPr>
              <a:spLocks/>
            </p:cNvSpPr>
            <p:nvPr/>
          </p:nvSpPr>
          <p:spPr bwMode="auto">
            <a:xfrm>
              <a:off x="8160" y="6555"/>
              <a:ext cx="285" cy="3150"/>
            </a:xfrm>
            <a:custGeom>
              <a:avLst/>
              <a:gdLst>
                <a:gd name="T0" fmla="*/ 285 w 285"/>
                <a:gd name="T1" fmla="*/ 0 h 3150"/>
                <a:gd name="T2" fmla="*/ 285 w 285"/>
                <a:gd name="T3" fmla="*/ 2925 h 3150"/>
                <a:gd name="T4" fmla="*/ 0 w 285"/>
                <a:gd name="T5" fmla="*/ 3150 h 3150"/>
              </a:gdLst>
              <a:ahLst/>
              <a:cxnLst>
                <a:cxn ang="0">
                  <a:pos x="T0" y="T1"/>
                </a:cxn>
                <a:cxn ang="0">
                  <a:pos x="T2" y="T3"/>
                </a:cxn>
                <a:cxn ang="0">
                  <a:pos x="T4" y="T5"/>
                </a:cxn>
              </a:cxnLst>
              <a:rect l="0" t="0" r="r" b="b"/>
              <a:pathLst>
                <a:path w="285" h="3150">
                  <a:moveTo>
                    <a:pt x="285" y="0"/>
                  </a:moveTo>
                  <a:lnTo>
                    <a:pt x="285" y="2925"/>
                  </a:lnTo>
                  <a:lnTo>
                    <a:pt x="0" y="31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49"/>
            <p:cNvSpPr>
              <a:spLocks/>
            </p:cNvSpPr>
            <p:nvPr/>
          </p:nvSpPr>
          <p:spPr bwMode="auto">
            <a:xfrm>
              <a:off x="3180" y="7565"/>
              <a:ext cx="2015" cy="175"/>
            </a:xfrm>
            <a:custGeom>
              <a:avLst/>
              <a:gdLst>
                <a:gd name="T0" fmla="*/ 0 w 2015"/>
                <a:gd name="T1" fmla="*/ 25 h 175"/>
                <a:gd name="T2" fmla="*/ 1740 w 2015"/>
                <a:gd name="T3" fmla="*/ 25 h 175"/>
                <a:gd name="T4" fmla="*/ 1650 w 2015"/>
                <a:gd name="T5" fmla="*/ 175 h 175"/>
              </a:gdLst>
              <a:ahLst/>
              <a:cxnLst>
                <a:cxn ang="0">
                  <a:pos x="T0" y="T1"/>
                </a:cxn>
                <a:cxn ang="0">
                  <a:pos x="T2" y="T3"/>
                </a:cxn>
                <a:cxn ang="0">
                  <a:pos x="T4" y="T5"/>
                </a:cxn>
              </a:cxnLst>
              <a:rect l="0" t="0" r="r" b="b"/>
              <a:pathLst>
                <a:path w="2015" h="175">
                  <a:moveTo>
                    <a:pt x="0" y="25"/>
                  </a:moveTo>
                  <a:cubicBezTo>
                    <a:pt x="732" y="12"/>
                    <a:pt x="1465" y="0"/>
                    <a:pt x="1740" y="25"/>
                  </a:cubicBezTo>
                  <a:cubicBezTo>
                    <a:pt x="2015" y="50"/>
                    <a:pt x="1665" y="150"/>
                    <a:pt x="1650"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48"/>
            <p:cNvSpPr>
              <a:spLocks/>
            </p:cNvSpPr>
            <p:nvPr/>
          </p:nvSpPr>
          <p:spPr bwMode="auto">
            <a:xfrm>
              <a:off x="3515" y="774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47"/>
            <p:cNvSpPr>
              <a:spLocks/>
            </p:cNvSpPr>
            <p:nvPr/>
          </p:nvSpPr>
          <p:spPr bwMode="auto">
            <a:xfrm>
              <a:off x="3515" y="798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46"/>
            <p:cNvSpPr>
              <a:spLocks/>
            </p:cNvSpPr>
            <p:nvPr/>
          </p:nvSpPr>
          <p:spPr bwMode="auto">
            <a:xfrm>
              <a:off x="3515" y="822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45"/>
            <p:cNvSpPr>
              <a:spLocks/>
            </p:cNvSpPr>
            <p:nvPr/>
          </p:nvSpPr>
          <p:spPr bwMode="auto">
            <a:xfrm>
              <a:off x="3515" y="846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44"/>
            <p:cNvSpPr>
              <a:spLocks/>
            </p:cNvSpPr>
            <p:nvPr/>
          </p:nvSpPr>
          <p:spPr bwMode="auto">
            <a:xfrm>
              <a:off x="3180" y="8865"/>
              <a:ext cx="616" cy="1"/>
            </a:xfrm>
            <a:custGeom>
              <a:avLst/>
              <a:gdLst>
                <a:gd name="T0" fmla="*/ 616 w 616"/>
                <a:gd name="T1" fmla="*/ 0 h 1"/>
                <a:gd name="T2" fmla="*/ 0 w 616"/>
                <a:gd name="T3" fmla="*/ 0 h 1"/>
              </a:gdLst>
              <a:ahLst/>
              <a:cxnLst>
                <a:cxn ang="0">
                  <a:pos x="T0" y="T1"/>
                </a:cxn>
                <a:cxn ang="0">
                  <a:pos x="T2" y="T3"/>
                </a:cxn>
              </a:cxnLst>
              <a:rect l="0" t="0" r="r" b="b"/>
              <a:pathLst>
                <a:path w="616" h="1">
                  <a:moveTo>
                    <a:pt x="616" y="0"/>
                  </a:moveTo>
                  <a:cubicBezTo>
                    <a:pt x="616" y="0"/>
                    <a:pt x="308"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43"/>
            <p:cNvSpPr>
              <a:spLocks noChangeShapeType="1"/>
            </p:cNvSpPr>
            <p:nvPr/>
          </p:nvSpPr>
          <p:spPr bwMode="auto">
            <a:xfrm>
              <a:off x="3000" y="7440"/>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Text Box 42"/>
            <p:cNvSpPr txBox="1">
              <a:spLocks noChangeArrowheads="1"/>
            </p:cNvSpPr>
            <p:nvPr/>
          </p:nvSpPr>
          <p:spPr bwMode="auto">
            <a:xfrm>
              <a:off x="2700" y="709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Freeform 41"/>
            <p:cNvSpPr>
              <a:spLocks/>
            </p:cNvSpPr>
            <p:nvPr/>
          </p:nvSpPr>
          <p:spPr bwMode="auto">
            <a:xfrm>
              <a:off x="4140" y="7050"/>
              <a:ext cx="795" cy="405"/>
            </a:xfrm>
            <a:custGeom>
              <a:avLst/>
              <a:gdLst>
                <a:gd name="T0" fmla="*/ 15 w 795"/>
                <a:gd name="T1" fmla="*/ 405 h 405"/>
                <a:gd name="T2" fmla="*/ 0 w 795"/>
                <a:gd name="T3" fmla="*/ 0 h 405"/>
                <a:gd name="T4" fmla="*/ 795 w 795"/>
                <a:gd name="T5" fmla="*/ 0 h 405"/>
              </a:gdLst>
              <a:ahLst/>
              <a:cxnLst>
                <a:cxn ang="0">
                  <a:pos x="T0" y="T1"/>
                </a:cxn>
                <a:cxn ang="0">
                  <a:pos x="T2" y="T3"/>
                </a:cxn>
                <a:cxn ang="0">
                  <a:pos x="T4" y="T5"/>
                </a:cxn>
              </a:cxnLst>
              <a:rect l="0" t="0" r="r" b="b"/>
              <a:pathLst>
                <a:path w="795" h="405">
                  <a:moveTo>
                    <a:pt x="15" y="405"/>
                  </a:moveTo>
                  <a:lnTo>
                    <a:pt x="0" y="0"/>
                  </a:lnTo>
                  <a:lnTo>
                    <a:pt x="795"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Text Box 40"/>
            <p:cNvSpPr txBox="1">
              <a:spLocks noChangeArrowheads="1"/>
            </p:cNvSpPr>
            <p:nvPr/>
          </p:nvSpPr>
          <p:spPr bwMode="auto">
            <a:xfrm>
              <a:off x="4575" y="6840"/>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Text Box 39"/>
            <p:cNvSpPr txBox="1">
              <a:spLocks noChangeArrowheads="1"/>
            </p:cNvSpPr>
            <p:nvPr/>
          </p:nvSpPr>
          <p:spPr bwMode="auto">
            <a:xfrm>
              <a:off x="4740"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Freeform 38"/>
            <p:cNvSpPr>
              <a:spLocks/>
            </p:cNvSpPr>
            <p:nvPr/>
          </p:nvSpPr>
          <p:spPr bwMode="auto">
            <a:xfrm>
              <a:off x="4155" y="7050"/>
              <a:ext cx="3705" cy="2325"/>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37"/>
            <p:cNvSpPr>
              <a:spLocks/>
            </p:cNvSpPr>
            <p:nvPr/>
          </p:nvSpPr>
          <p:spPr bwMode="auto">
            <a:xfrm>
              <a:off x="6978" y="7446"/>
              <a:ext cx="2427" cy="89"/>
            </a:xfrm>
            <a:custGeom>
              <a:avLst/>
              <a:gdLst>
                <a:gd name="T0" fmla="*/ 2427 w 2427"/>
                <a:gd name="T1" fmla="*/ 29 h 204"/>
                <a:gd name="T2" fmla="*/ 327 w 2427"/>
                <a:gd name="T3" fmla="*/ 29 h 204"/>
                <a:gd name="T4" fmla="*/ 462 w 2427"/>
                <a:gd name="T5" fmla="*/ 204 h 204"/>
              </a:gdLst>
              <a:ahLst/>
              <a:cxnLst>
                <a:cxn ang="0">
                  <a:pos x="T0" y="T1"/>
                </a:cxn>
                <a:cxn ang="0">
                  <a:pos x="T2" y="T3"/>
                </a:cxn>
                <a:cxn ang="0">
                  <a:pos x="T4" y="T5"/>
                </a:cxn>
              </a:cxnLst>
              <a:rect l="0" t="0" r="r" b="b"/>
              <a:pathLst>
                <a:path w="2427" h="204">
                  <a:moveTo>
                    <a:pt x="2427" y="29"/>
                  </a:moveTo>
                  <a:cubicBezTo>
                    <a:pt x="1540" y="14"/>
                    <a:pt x="654" y="0"/>
                    <a:pt x="327" y="29"/>
                  </a:cubicBezTo>
                  <a:cubicBezTo>
                    <a:pt x="0" y="58"/>
                    <a:pt x="231" y="131"/>
                    <a:pt x="462" y="20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36"/>
            <p:cNvSpPr>
              <a:spLocks/>
            </p:cNvSpPr>
            <p:nvPr/>
          </p:nvSpPr>
          <p:spPr bwMode="auto">
            <a:xfrm>
              <a:off x="7110" y="754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5"/>
            <p:cNvSpPr>
              <a:spLocks/>
            </p:cNvSpPr>
            <p:nvPr/>
          </p:nvSpPr>
          <p:spPr bwMode="auto">
            <a:xfrm>
              <a:off x="7110" y="771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4"/>
            <p:cNvSpPr>
              <a:spLocks/>
            </p:cNvSpPr>
            <p:nvPr/>
          </p:nvSpPr>
          <p:spPr bwMode="auto">
            <a:xfrm>
              <a:off x="7110" y="787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p:nvSpPr>
          <p:spPr bwMode="auto">
            <a:xfrm>
              <a:off x="7110" y="804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p:nvSpPr>
          <p:spPr bwMode="auto">
            <a:xfrm>
              <a:off x="7110" y="820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1"/>
            <p:cNvSpPr>
              <a:spLocks/>
            </p:cNvSpPr>
            <p:nvPr/>
          </p:nvSpPr>
          <p:spPr bwMode="auto">
            <a:xfrm>
              <a:off x="7110" y="837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0"/>
            <p:cNvSpPr>
              <a:spLocks/>
            </p:cNvSpPr>
            <p:nvPr/>
          </p:nvSpPr>
          <p:spPr bwMode="auto">
            <a:xfrm>
              <a:off x="7110" y="853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9"/>
            <p:cNvSpPr>
              <a:spLocks/>
            </p:cNvSpPr>
            <p:nvPr/>
          </p:nvSpPr>
          <p:spPr bwMode="auto">
            <a:xfrm>
              <a:off x="8445" y="8775"/>
              <a:ext cx="960" cy="1"/>
            </a:xfrm>
            <a:custGeom>
              <a:avLst/>
              <a:gdLst>
                <a:gd name="T0" fmla="*/ 0 w 960"/>
                <a:gd name="T1" fmla="*/ 0 h 1"/>
                <a:gd name="T2" fmla="*/ 960 w 960"/>
                <a:gd name="T3" fmla="*/ 0 h 1"/>
              </a:gdLst>
              <a:ahLst/>
              <a:cxnLst>
                <a:cxn ang="0">
                  <a:pos x="T0" y="T1"/>
                </a:cxn>
                <a:cxn ang="0">
                  <a:pos x="T2" y="T3"/>
                </a:cxn>
              </a:cxnLst>
              <a:rect l="0" t="0" r="r" b="b"/>
              <a:pathLst>
                <a:path w="960" h="1">
                  <a:moveTo>
                    <a:pt x="0" y="0"/>
                  </a:moveTo>
                  <a:cubicBezTo>
                    <a:pt x="0" y="0"/>
                    <a:pt x="480" y="0"/>
                    <a:pt x="9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Text Box 28"/>
            <p:cNvSpPr txBox="1">
              <a:spLocks noChangeArrowheads="1"/>
            </p:cNvSpPr>
            <p:nvPr/>
          </p:nvSpPr>
          <p:spPr bwMode="auto">
            <a:xfrm>
              <a:off x="9252" y="690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9" name="AutoShape 27"/>
            <p:cNvSpPr>
              <a:spLocks noChangeShapeType="1"/>
            </p:cNvSpPr>
            <p:nvPr/>
          </p:nvSpPr>
          <p:spPr bwMode="auto">
            <a:xfrm flipH="1">
              <a:off x="9410" y="7350"/>
              <a:ext cx="570" cy="1"/>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Text Box 26"/>
            <p:cNvSpPr txBox="1">
              <a:spLocks noChangeArrowheads="1"/>
            </p:cNvSpPr>
            <p:nvPr/>
          </p:nvSpPr>
          <p:spPr bwMode="auto">
            <a:xfrm>
              <a:off x="6495"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 name="Text Box 25"/>
            <p:cNvSpPr txBox="1">
              <a:spLocks noChangeArrowheads="1"/>
            </p:cNvSpPr>
            <p:nvPr/>
          </p:nvSpPr>
          <p:spPr bwMode="auto">
            <a:xfrm>
              <a:off x="3180" y="805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2" name="Text Box 24"/>
            <p:cNvSpPr txBox="1">
              <a:spLocks noChangeArrowheads="1"/>
            </p:cNvSpPr>
            <p:nvPr/>
          </p:nvSpPr>
          <p:spPr bwMode="auto">
            <a:xfrm>
              <a:off x="8818" y="778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Freeform 23"/>
            <p:cNvSpPr>
              <a:spLocks/>
            </p:cNvSpPr>
            <p:nvPr/>
          </p:nvSpPr>
          <p:spPr bwMode="auto">
            <a:xfrm>
              <a:off x="3151" y="7705"/>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2"/>
            <p:cNvSpPr>
              <a:spLocks/>
            </p:cNvSpPr>
            <p:nvPr/>
          </p:nvSpPr>
          <p:spPr bwMode="auto">
            <a:xfrm flipH="1">
              <a:off x="9074" y="761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Oval 21"/>
            <p:cNvSpPr>
              <a:spLocks noChangeArrowheads="1"/>
            </p:cNvSpPr>
            <p:nvPr/>
          </p:nvSpPr>
          <p:spPr bwMode="auto">
            <a:xfrm>
              <a:off x="1975" y="8040"/>
              <a:ext cx="436"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Text Box 20"/>
            <p:cNvSpPr txBox="1">
              <a:spLocks noChangeArrowheads="1"/>
            </p:cNvSpPr>
            <p:nvPr/>
          </p:nvSpPr>
          <p:spPr bwMode="auto">
            <a:xfrm>
              <a:off x="1571" y="8023"/>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7" name="Freeform 19"/>
            <p:cNvSpPr>
              <a:spLocks/>
            </p:cNvSpPr>
            <p:nvPr/>
          </p:nvSpPr>
          <p:spPr bwMode="auto">
            <a:xfrm>
              <a:off x="2193" y="7595"/>
              <a:ext cx="1145" cy="428"/>
            </a:xfrm>
            <a:custGeom>
              <a:avLst/>
              <a:gdLst>
                <a:gd name="T0" fmla="*/ 0 w 1145"/>
                <a:gd name="T1" fmla="*/ 428 h 428"/>
                <a:gd name="T2" fmla="*/ 0 w 1145"/>
                <a:gd name="T3" fmla="*/ 10 h 428"/>
                <a:gd name="T4" fmla="*/ 1145 w 1145"/>
                <a:gd name="T5" fmla="*/ 0 h 428"/>
              </a:gdLst>
              <a:ahLst/>
              <a:cxnLst>
                <a:cxn ang="0">
                  <a:pos x="T0" y="T1"/>
                </a:cxn>
                <a:cxn ang="0">
                  <a:pos x="T2" y="T3"/>
                </a:cxn>
                <a:cxn ang="0">
                  <a:pos x="T4" y="T5"/>
                </a:cxn>
              </a:cxnLst>
              <a:rect l="0" t="0" r="r" b="b"/>
              <a:pathLst>
                <a:path w="1145" h="428">
                  <a:moveTo>
                    <a:pt x="0" y="428"/>
                  </a:moveTo>
                  <a:lnTo>
                    <a:pt x="0" y="10"/>
                  </a:lnTo>
                  <a:lnTo>
                    <a:pt x="1145"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8"/>
            <p:cNvSpPr>
              <a:spLocks/>
            </p:cNvSpPr>
            <p:nvPr/>
          </p:nvSpPr>
          <p:spPr bwMode="auto">
            <a:xfrm>
              <a:off x="2193" y="8460"/>
              <a:ext cx="1069" cy="405"/>
            </a:xfrm>
            <a:custGeom>
              <a:avLst/>
              <a:gdLst>
                <a:gd name="T0" fmla="*/ 0 w 1069"/>
                <a:gd name="T1" fmla="*/ 0 h 405"/>
                <a:gd name="T2" fmla="*/ 0 w 1069"/>
                <a:gd name="T3" fmla="*/ 405 h 405"/>
                <a:gd name="T4" fmla="*/ 1069 w 1069"/>
                <a:gd name="T5" fmla="*/ 405 h 405"/>
              </a:gdLst>
              <a:ahLst/>
              <a:cxnLst>
                <a:cxn ang="0">
                  <a:pos x="T0" y="T1"/>
                </a:cxn>
                <a:cxn ang="0">
                  <a:pos x="T2" y="T3"/>
                </a:cxn>
                <a:cxn ang="0">
                  <a:pos x="T4" y="T5"/>
                </a:cxn>
              </a:cxnLst>
              <a:rect l="0" t="0" r="r" b="b"/>
              <a:pathLst>
                <a:path w="1069" h="405">
                  <a:moveTo>
                    <a:pt x="0" y="0"/>
                  </a:moveTo>
                  <a:lnTo>
                    <a:pt x="0" y="405"/>
                  </a:lnTo>
                  <a:lnTo>
                    <a:pt x="1069" y="40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7"/>
            <p:cNvSpPr>
              <a:spLocks/>
            </p:cNvSpPr>
            <p:nvPr/>
          </p:nvSpPr>
          <p:spPr bwMode="auto">
            <a:xfrm>
              <a:off x="1634" y="783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p:cNvSpPr>
            <p:nvPr/>
          </p:nvSpPr>
          <p:spPr bwMode="auto">
            <a:xfrm>
              <a:off x="9342" y="7457"/>
              <a:ext cx="913" cy="577"/>
            </a:xfrm>
            <a:custGeom>
              <a:avLst/>
              <a:gdLst>
                <a:gd name="T0" fmla="*/ 0 w 913"/>
                <a:gd name="T1" fmla="*/ 0 h 577"/>
                <a:gd name="T2" fmla="*/ 902 w 913"/>
                <a:gd name="T3" fmla="*/ 0 h 577"/>
                <a:gd name="T4" fmla="*/ 913 w 913"/>
                <a:gd name="T5" fmla="*/ 577 h 577"/>
              </a:gdLst>
              <a:ahLst/>
              <a:cxnLst>
                <a:cxn ang="0">
                  <a:pos x="T0" y="T1"/>
                </a:cxn>
                <a:cxn ang="0">
                  <a:pos x="T2" y="T3"/>
                </a:cxn>
                <a:cxn ang="0">
                  <a:pos x="T4" y="T5"/>
                </a:cxn>
              </a:cxnLst>
              <a:rect l="0" t="0" r="r" b="b"/>
              <a:pathLst>
                <a:path w="913" h="577">
                  <a:moveTo>
                    <a:pt x="0" y="0"/>
                  </a:moveTo>
                  <a:lnTo>
                    <a:pt x="902" y="0"/>
                  </a:lnTo>
                  <a:lnTo>
                    <a:pt x="913" y="577"/>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15"/>
            <p:cNvSpPr>
              <a:spLocks noChangeArrowheads="1"/>
            </p:cNvSpPr>
            <p:nvPr/>
          </p:nvSpPr>
          <p:spPr bwMode="auto">
            <a:xfrm>
              <a:off x="10102" y="8023"/>
              <a:ext cx="305" cy="2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4"/>
            <p:cNvSpPr>
              <a:spLocks/>
            </p:cNvSpPr>
            <p:nvPr/>
          </p:nvSpPr>
          <p:spPr bwMode="auto">
            <a:xfrm>
              <a:off x="9392" y="8220"/>
              <a:ext cx="906" cy="556"/>
            </a:xfrm>
            <a:custGeom>
              <a:avLst/>
              <a:gdLst>
                <a:gd name="T0" fmla="*/ 0 w 906"/>
                <a:gd name="T1" fmla="*/ 556 h 556"/>
                <a:gd name="T2" fmla="*/ 906 w 906"/>
                <a:gd name="T3" fmla="*/ 556 h 556"/>
                <a:gd name="T4" fmla="*/ 906 w 906"/>
                <a:gd name="T5" fmla="*/ 0 h 556"/>
              </a:gdLst>
              <a:ahLst/>
              <a:cxnLst>
                <a:cxn ang="0">
                  <a:pos x="T0" y="T1"/>
                </a:cxn>
                <a:cxn ang="0">
                  <a:pos x="T2" y="T3"/>
                </a:cxn>
                <a:cxn ang="0">
                  <a:pos x="T4" y="T5"/>
                </a:cxn>
              </a:cxnLst>
              <a:rect l="0" t="0" r="r" b="b"/>
              <a:pathLst>
                <a:path w="906" h="556">
                  <a:moveTo>
                    <a:pt x="0" y="556"/>
                  </a:moveTo>
                  <a:lnTo>
                    <a:pt x="906" y="556"/>
                  </a:lnTo>
                  <a:lnTo>
                    <a:pt x="906" y="0"/>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13"/>
            <p:cNvSpPr>
              <a:spLocks noChangeShapeType="1"/>
            </p:cNvSpPr>
            <p:nvPr/>
          </p:nvSpPr>
          <p:spPr bwMode="auto">
            <a:xfrm>
              <a:off x="8247" y="7643"/>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12"/>
            <p:cNvSpPr>
              <a:spLocks noChangeShapeType="1"/>
            </p:cNvSpPr>
            <p:nvPr/>
          </p:nvSpPr>
          <p:spPr bwMode="auto">
            <a:xfrm>
              <a:off x="8245" y="7806"/>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11"/>
            <p:cNvSpPr>
              <a:spLocks noChangeShapeType="1"/>
            </p:cNvSpPr>
            <p:nvPr/>
          </p:nvSpPr>
          <p:spPr bwMode="auto">
            <a:xfrm>
              <a:off x="8254" y="7969"/>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10"/>
            <p:cNvSpPr>
              <a:spLocks noChangeShapeType="1"/>
            </p:cNvSpPr>
            <p:nvPr/>
          </p:nvSpPr>
          <p:spPr bwMode="auto">
            <a:xfrm>
              <a:off x="8241" y="8132"/>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9"/>
            <p:cNvSpPr>
              <a:spLocks noChangeShapeType="1"/>
            </p:cNvSpPr>
            <p:nvPr/>
          </p:nvSpPr>
          <p:spPr bwMode="auto">
            <a:xfrm>
              <a:off x="8250" y="8295"/>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8"/>
            <p:cNvSpPr>
              <a:spLocks noChangeShapeType="1"/>
            </p:cNvSpPr>
            <p:nvPr/>
          </p:nvSpPr>
          <p:spPr bwMode="auto">
            <a:xfrm>
              <a:off x="8248" y="8458"/>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7"/>
            <p:cNvSpPr>
              <a:spLocks noChangeShapeType="1"/>
            </p:cNvSpPr>
            <p:nvPr/>
          </p:nvSpPr>
          <p:spPr bwMode="auto">
            <a:xfrm>
              <a:off x="8246" y="8621"/>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Text Box 6"/>
            <p:cNvSpPr txBox="1">
              <a:spLocks noChangeArrowheads="1"/>
            </p:cNvSpPr>
            <p:nvPr/>
          </p:nvSpPr>
          <p:spPr bwMode="auto">
            <a:xfrm>
              <a:off x="7538" y="685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1" name="Freeform 5"/>
            <p:cNvSpPr>
              <a:spLocks/>
            </p:cNvSpPr>
            <p:nvPr/>
          </p:nvSpPr>
          <p:spPr bwMode="auto">
            <a:xfrm>
              <a:off x="7440" y="7039"/>
              <a:ext cx="420" cy="328"/>
            </a:xfrm>
            <a:custGeom>
              <a:avLst/>
              <a:gdLst>
                <a:gd name="T0" fmla="*/ 0 w 420"/>
                <a:gd name="T1" fmla="*/ 0 h 328"/>
                <a:gd name="T2" fmla="*/ 420 w 420"/>
                <a:gd name="T3" fmla="*/ 11 h 328"/>
                <a:gd name="T4" fmla="*/ 420 w 420"/>
                <a:gd name="T5" fmla="*/ 328 h 328"/>
              </a:gdLst>
              <a:ahLst/>
              <a:cxnLst>
                <a:cxn ang="0">
                  <a:pos x="T0" y="T1"/>
                </a:cxn>
                <a:cxn ang="0">
                  <a:pos x="T2" y="T3"/>
                </a:cxn>
                <a:cxn ang="0">
                  <a:pos x="T4" y="T5"/>
                </a:cxn>
              </a:cxnLst>
              <a:rect l="0" t="0" r="r" b="b"/>
              <a:pathLst>
                <a:path w="420" h="328">
                  <a:moveTo>
                    <a:pt x="0" y="0"/>
                  </a:moveTo>
                  <a:lnTo>
                    <a:pt x="420" y="11"/>
                  </a:lnTo>
                  <a:lnTo>
                    <a:pt x="420" y="328"/>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2" name="TextBox 61"/>
          <p:cNvSpPr txBox="1"/>
          <p:nvPr/>
        </p:nvSpPr>
        <p:spPr>
          <a:xfrm>
            <a:off x="39481" y="3048000"/>
            <a:ext cx="2034130" cy="538609"/>
          </a:xfrm>
          <a:prstGeom prst="rect">
            <a:avLst/>
          </a:prstGeom>
          <a:noFill/>
        </p:spPr>
        <p:txBody>
          <a:bodyPr wrap="square" rtlCol="0">
            <a:spAutoFit/>
          </a:bodyPr>
          <a:lstStyle/>
          <a:p>
            <a:r>
              <a:rPr lang="en-US" sz="2900" dirty="0" smtClean="0"/>
              <a:t>DC voltage</a:t>
            </a:r>
          </a:p>
        </p:txBody>
      </p:sp>
      <p:sp>
        <p:nvSpPr>
          <p:cNvPr id="63" name="Freeform 62"/>
          <p:cNvSpPr/>
          <p:nvPr/>
        </p:nvSpPr>
        <p:spPr>
          <a:xfrm>
            <a:off x="638029" y="2638927"/>
            <a:ext cx="144024" cy="463524"/>
          </a:xfrm>
          <a:custGeom>
            <a:avLst/>
            <a:gdLst>
              <a:gd name="connsiteX0" fmla="*/ 0 w 288758"/>
              <a:gd name="connsiteY0" fmla="*/ 1022685 h 1022685"/>
              <a:gd name="connsiteX1" fmla="*/ 288758 w 288758"/>
              <a:gd name="connsiteY1" fmla="*/ 0 h 1022685"/>
            </a:gdLst>
            <a:ahLst/>
            <a:cxnLst>
              <a:cxn ang="0">
                <a:pos x="connsiteX0" y="connsiteY0"/>
              </a:cxn>
              <a:cxn ang="0">
                <a:pos x="connsiteX1" y="connsiteY1"/>
              </a:cxn>
            </a:cxnLst>
            <a:rect l="l" t="t" r="r" b="b"/>
            <a:pathLst>
              <a:path w="288758" h="1022685">
                <a:moveTo>
                  <a:pt x="0" y="1022685"/>
                </a:moveTo>
                <a:lnTo>
                  <a:pt x="288758"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6877289" y="2708193"/>
            <a:ext cx="2034130" cy="538609"/>
          </a:xfrm>
          <a:prstGeom prst="rect">
            <a:avLst/>
          </a:prstGeom>
          <a:noFill/>
        </p:spPr>
        <p:txBody>
          <a:bodyPr wrap="square" rtlCol="0">
            <a:spAutoFit/>
          </a:bodyPr>
          <a:lstStyle/>
          <a:p>
            <a:r>
              <a:rPr lang="en-US" sz="2900" dirty="0" smtClean="0"/>
              <a:t>Open </a:t>
            </a:r>
            <a:r>
              <a:rPr lang="en-US" sz="2900" dirty="0" err="1" smtClean="0"/>
              <a:t>cct</a:t>
            </a:r>
            <a:endParaRPr lang="en-US" sz="2900" dirty="0" smtClean="0"/>
          </a:p>
        </p:txBody>
      </p:sp>
      <p:sp>
        <p:nvSpPr>
          <p:cNvPr id="65" name="TextBox 64"/>
          <p:cNvSpPr txBox="1"/>
          <p:nvPr/>
        </p:nvSpPr>
        <p:spPr>
          <a:xfrm>
            <a:off x="62016" y="3527012"/>
            <a:ext cx="2639846" cy="984885"/>
          </a:xfrm>
          <a:prstGeom prst="rect">
            <a:avLst/>
          </a:prstGeom>
          <a:noFill/>
        </p:spPr>
        <p:txBody>
          <a:bodyPr wrap="square" rtlCol="0">
            <a:spAutoFit/>
          </a:bodyPr>
          <a:lstStyle/>
          <a:p>
            <a:r>
              <a:rPr lang="en-US" sz="2900" dirty="0" smtClean="0"/>
              <a:t>We have a dial to increase v</a:t>
            </a:r>
            <a:r>
              <a:rPr lang="en-US" sz="2900" baseline="-25000" dirty="0" smtClean="0"/>
              <a:t>1</a:t>
            </a:r>
            <a:endParaRPr lang="en-US" sz="2900" dirty="0" smtClean="0"/>
          </a:p>
        </p:txBody>
      </p:sp>
      <p:sp>
        <p:nvSpPr>
          <p:cNvPr id="66" name="TextBox 65"/>
          <p:cNvSpPr txBox="1"/>
          <p:nvPr/>
        </p:nvSpPr>
        <p:spPr>
          <a:xfrm>
            <a:off x="3000849" y="3603938"/>
            <a:ext cx="5119584" cy="984885"/>
          </a:xfrm>
          <a:prstGeom prst="rect">
            <a:avLst/>
          </a:prstGeom>
          <a:noFill/>
        </p:spPr>
        <p:txBody>
          <a:bodyPr wrap="square" rtlCol="0">
            <a:spAutoFit/>
          </a:bodyPr>
          <a:lstStyle/>
          <a:p>
            <a:r>
              <a:rPr lang="en-US" sz="2900" dirty="0" smtClean="0"/>
              <a:t>Coil 1: very small resistance so in steady-state, i</a:t>
            </a:r>
            <a:r>
              <a:rPr lang="en-US" sz="2900" baseline="-25000" dirty="0" smtClean="0"/>
              <a:t>1</a:t>
            </a:r>
            <a:r>
              <a:rPr lang="en-US" sz="2900" dirty="0" smtClean="0"/>
              <a:t>≠∞</a:t>
            </a:r>
          </a:p>
        </p:txBody>
      </p:sp>
      <p:sp>
        <p:nvSpPr>
          <p:cNvPr id="67" name="Freeform 66"/>
          <p:cNvSpPr/>
          <p:nvPr/>
        </p:nvSpPr>
        <p:spPr>
          <a:xfrm>
            <a:off x="7690864" y="2307631"/>
            <a:ext cx="294701" cy="534651"/>
          </a:xfrm>
          <a:custGeom>
            <a:avLst/>
            <a:gdLst>
              <a:gd name="connsiteX0" fmla="*/ 385011 w 385011"/>
              <a:gd name="connsiteY0" fmla="*/ 854242 h 854242"/>
              <a:gd name="connsiteX1" fmla="*/ 108284 w 385011"/>
              <a:gd name="connsiteY1" fmla="*/ 96253 h 854242"/>
              <a:gd name="connsiteX2" fmla="*/ 0 w 385011"/>
              <a:gd name="connsiteY2" fmla="*/ 0 h 854242"/>
            </a:gdLst>
            <a:ahLst/>
            <a:cxnLst>
              <a:cxn ang="0">
                <a:pos x="connsiteX0" y="connsiteY0"/>
              </a:cxn>
              <a:cxn ang="0">
                <a:pos x="connsiteX1" y="connsiteY1"/>
              </a:cxn>
              <a:cxn ang="0">
                <a:pos x="connsiteX2" y="connsiteY2"/>
              </a:cxn>
            </a:cxnLst>
            <a:rect l="l" t="t" r="r" b="b"/>
            <a:pathLst>
              <a:path w="385011" h="854242">
                <a:moveTo>
                  <a:pt x="385011" y="854242"/>
                </a:moveTo>
                <a:lnTo>
                  <a:pt x="108284" y="96253"/>
                </a:lnTo>
                <a:lnTo>
                  <a:pt x="0"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429000" y="2494547"/>
            <a:ext cx="386721" cy="1191925"/>
          </a:xfrm>
          <a:custGeom>
            <a:avLst/>
            <a:gdLst>
              <a:gd name="connsiteX0" fmla="*/ 577516 w 577516"/>
              <a:gd name="connsiteY0" fmla="*/ 1684421 h 1684421"/>
              <a:gd name="connsiteX1" fmla="*/ 0 w 577516"/>
              <a:gd name="connsiteY1" fmla="*/ 0 h 1684421"/>
            </a:gdLst>
            <a:ahLst/>
            <a:cxnLst>
              <a:cxn ang="0">
                <a:pos x="connsiteX0" y="connsiteY0"/>
              </a:cxn>
              <a:cxn ang="0">
                <a:pos x="connsiteX1" y="connsiteY1"/>
              </a:cxn>
            </a:cxnLst>
            <a:rect l="l" t="t" r="r" b="b"/>
            <a:pathLst>
              <a:path w="577516" h="1684421">
                <a:moveTo>
                  <a:pt x="577516" y="1684421"/>
                </a:moveTo>
                <a:lnTo>
                  <a:pt x="0"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90747" y="4520360"/>
            <a:ext cx="9059332" cy="1877437"/>
          </a:xfrm>
          <a:prstGeom prst="rect">
            <a:avLst/>
          </a:prstGeom>
        </p:spPr>
        <p:txBody>
          <a:bodyPr wrap="square">
            <a:spAutoFit/>
          </a:bodyPr>
          <a:lstStyle/>
          <a:p>
            <a:r>
              <a:rPr lang="en-US" sz="2900" dirty="0" smtClean="0">
                <a:latin typeface="Calibri" panose="020F0502020204030204" pitchFamily="34" charset="0"/>
                <a:ea typeface="Calibri" panose="020F0502020204030204" pitchFamily="34" charset="0"/>
                <a:cs typeface="Times New Roman" panose="02020603050405020304" pitchFamily="18" charset="0"/>
              </a:rPr>
              <a:t>Increase voltage </a:t>
            </a:r>
            <a:r>
              <a:rPr lang="en-US" sz="2900" dirty="0">
                <a:latin typeface="Calibri" panose="020F0502020204030204" pitchFamily="34" charset="0"/>
                <a:ea typeface="Calibri" panose="020F0502020204030204" pitchFamily="34" charset="0"/>
                <a:cs typeface="Times New Roman" panose="02020603050405020304" pitchFamily="18" charset="0"/>
              </a:rPr>
              <a:t>v</a:t>
            </a:r>
            <a:r>
              <a:rPr lang="en-US" sz="2900" baseline="-25000" dirty="0">
                <a:latin typeface="Calibri" panose="020F0502020204030204" pitchFamily="34" charset="0"/>
                <a:ea typeface="Calibri" panose="020F0502020204030204" pitchFamily="34" charset="0"/>
                <a:cs typeface="Times New Roman" panose="02020603050405020304" pitchFamily="18" charset="0"/>
              </a:rPr>
              <a:t>1</a:t>
            </a:r>
            <a:r>
              <a:rPr lang="en-US" sz="2900" dirty="0">
                <a:latin typeface="Calibri" panose="020F0502020204030204" pitchFamily="34" charset="0"/>
                <a:ea typeface="Calibri" panose="020F0502020204030204" pitchFamily="34" charset="0"/>
                <a:cs typeface="Times New Roman" panose="02020603050405020304" pitchFamily="18" charset="0"/>
              </a:rPr>
              <a:t> to some higher </a:t>
            </a:r>
            <a:r>
              <a:rPr lang="en-US" sz="2900" dirty="0" smtClean="0">
                <a:latin typeface="Calibri" panose="020F0502020204030204" pitchFamily="34" charset="0"/>
                <a:ea typeface="Calibri" panose="020F0502020204030204" pitchFamily="34" charset="0"/>
                <a:cs typeface="Times New Roman" panose="02020603050405020304" pitchFamily="18" charset="0"/>
              </a:rPr>
              <a:t>value </a:t>
            </a:r>
          </a:p>
          <a:p>
            <a:r>
              <a:rPr lang="en-US" sz="2900"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US" sz="2900" dirty="0" smtClean="0">
                <a:latin typeface="Calibri" panose="020F0502020204030204" pitchFamily="34" charset="0"/>
                <a:ea typeface="Calibri" panose="020F0502020204030204" pitchFamily="34" charset="0"/>
                <a:cs typeface="Times New Roman" panose="02020603050405020304" pitchFamily="18" charset="0"/>
              </a:rPr>
              <a:t>current i</a:t>
            </a:r>
            <a:r>
              <a:rPr lang="en-US" sz="2900" baseline="-25000" dirty="0" smtClean="0">
                <a:latin typeface="Calibri" panose="020F0502020204030204" pitchFamily="34" charset="0"/>
                <a:ea typeface="Calibri" panose="020F0502020204030204" pitchFamily="34" charset="0"/>
                <a:cs typeface="Times New Roman" panose="02020603050405020304" pitchFamily="18" charset="0"/>
              </a:rPr>
              <a:t>1</a:t>
            </a:r>
            <a:r>
              <a:rPr lang="en-US" sz="2900" dirty="0" smtClean="0">
                <a:latin typeface="Calibri" panose="020F0502020204030204" pitchFamily="34" charset="0"/>
                <a:ea typeface="Calibri" panose="020F0502020204030204" pitchFamily="34" charset="0"/>
                <a:cs typeface="Times New Roman" panose="02020603050405020304" pitchFamily="18" charset="0"/>
              </a:rPr>
              <a:t> increases </a:t>
            </a:r>
            <a:r>
              <a:rPr lang="en-US" sz="2900" dirty="0">
                <a:latin typeface="Calibri" panose="020F0502020204030204" pitchFamily="34" charset="0"/>
                <a:ea typeface="Calibri" panose="020F0502020204030204" pitchFamily="34" charset="0"/>
                <a:cs typeface="Times New Roman" panose="02020603050405020304" pitchFamily="18" charset="0"/>
              </a:rPr>
              <a:t>with </a:t>
            </a:r>
            <a:r>
              <a:rPr lang="en-US" sz="2900" dirty="0" smtClean="0">
                <a:latin typeface="Calibri" panose="020F0502020204030204" pitchFamily="34" charset="0"/>
                <a:ea typeface="Calibri" panose="020F0502020204030204" pitchFamily="34" charset="0"/>
                <a:cs typeface="Times New Roman" panose="02020603050405020304" pitchFamily="18" charset="0"/>
              </a:rPr>
              <a:t>time </a:t>
            </a:r>
          </a:p>
          <a:p>
            <a:r>
              <a:rPr lang="en-US" sz="2900"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US" sz="2900" dirty="0" smtClean="0">
                <a:latin typeface="Calibri" panose="020F0502020204030204" pitchFamily="34" charset="0"/>
                <a:ea typeface="Calibri" panose="020F0502020204030204" pitchFamily="34" charset="0"/>
                <a:cs typeface="Times New Roman" panose="02020603050405020304" pitchFamily="18" charset="0"/>
              </a:rPr>
              <a:t> flux </a:t>
            </a:r>
            <a:r>
              <a:rPr lang="en-US" sz="2900" dirty="0">
                <a:latin typeface="Calibri" panose="020F0502020204030204" pitchFamily="34" charset="0"/>
                <a:ea typeface="Calibri" panose="020F0502020204030204" pitchFamily="34" charset="0"/>
                <a:cs typeface="Times New Roman" panose="02020603050405020304" pitchFamily="18" charset="0"/>
              </a:rPr>
              <a:t>from coil 1, </a:t>
            </a:r>
            <a:r>
              <a:rPr lang="en-US" sz="2900" dirty="0">
                <a:latin typeface="Calibri" panose="020F0502020204030204" pitchFamily="34" charset="0"/>
                <a:ea typeface="Calibri" panose="020F0502020204030204" pitchFamily="34" charset="0"/>
              </a:rPr>
              <a:t>φ</a:t>
            </a:r>
            <a:r>
              <a:rPr lang="en-US" sz="2900" baseline="-25000" dirty="0">
                <a:latin typeface="Calibri" panose="020F0502020204030204" pitchFamily="34" charset="0"/>
                <a:ea typeface="Calibri" panose="020F0502020204030204" pitchFamily="34" charset="0"/>
                <a:cs typeface="Times New Roman" panose="02020603050405020304" pitchFamily="18" charset="0"/>
              </a:rPr>
              <a:t>11</a:t>
            </a:r>
            <a:r>
              <a:rPr lang="en-US" sz="2900" dirty="0">
                <a:latin typeface="Calibri" panose="020F0502020204030204" pitchFamily="34" charset="0"/>
                <a:ea typeface="Calibri" panose="020F0502020204030204" pitchFamily="34" charset="0"/>
                <a:cs typeface="Times New Roman" panose="02020603050405020304" pitchFamily="18" charset="0"/>
              </a:rPr>
              <a:t>, </a:t>
            </a:r>
            <a:r>
              <a:rPr lang="en-US" sz="2900" dirty="0" smtClean="0">
                <a:latin typeface="Calibri" panose="020F0502020204030204" pitchFamily="34" charset="0"/>
                <a:ea typeface="Calibri" panose="020F0502020204030204" pitchFamily="34" charset="0"/>
                <a:cs typeface="Times New Roman" panose="02020603050405020304" pitchFamily="18" charset="0"/>
              </a:rPr>
              <a:t>increases </a:t>
            </a:r>
            <a:r>
              <a:rPr lang="en-US" sz="2900" dirty="0">
                <a:latin typeface="Calibri" panose="020F0502020204030204" pitchFamily="34" charset="0"/>
                <a:ea typeface="Calibri" panose="020F0502020204030204" pitchFamily="34" charset="0"/>
                <a:cs typeface="Times New Roman" panose="02020603050405020304" pitchFamily="18" charset="0"/>
              </a:rPr>
              <a:t>with time </a:t>
            </a:r>
            <a:endParaRPr lang="en-US" sz="2900" dirty="0" smtClean="0">
              <a:latin typeface="Calibri" panose="020F0502020204030204" pitchFamily="34" charset="0"/>
              <a:ea typeface="Calibri" panose="020F0502020204030204" pitchFamily="34" charset="0"/>
              <a:cs typeface="Times New Roman" panose="02020603050405020304" pitchFamily="18" charset="0"/>
            </a:endParaRPr>
          </a:p>
          <a:p>
            <a:r>
              <a:rPr lang="en-US" sz="29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US" sz="2900"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 </a:t>
            </a:r>
            <a:r>
              <a:rPr lang="en-US" sz="2900" dirty="0" smtClean="0">
                <a:latin typeface="Calibri" panose="020F0502020204030204" pitchFamily="34" charset="0"/>
                <a:ea typeface="Calibri" panose="020F0502020204030204" pitchFamily="34" charset="0"/>
                <a:cs typeface="Times New Roman" panose="02020603050405020304" pitchFamily="18" charset="0"/>
              </a:rPr>
              <a:t>flux </a:t>
            </a:r>
            <a:r>
              <a:rPr lang="en-US" sz="2900" dirty="0">
                <a:latin typeface="Calibri" panose="020F0502020204030204" pitchFamily="34" charset="0"/>
                <a:ea typeface="Calibri" panose="020F0502020204030204" pitchFamily="34" charset="0"/>
                <a:cs typeface="Times New Roman" panose="02020603050405020304" pitchFamily="18" charset="0"/>
              </a:rPr>
              <a:t>linkages </a:t>
            </a:r>
            <a:r>
              <a:rPr lang="en-US" sz="2900" dirty="0">
                <a:latin typeface="Calibri" panose="020F0502020204030204" pitchFamily="34" charset="0"/>
                <a:ea typeface="Calibri" panose="020F0502020204030204" pitchFamily="34" charset="0"/>
              </a:rPr>
              <a:t>λ</a:t>
            </a:r>
            <a:r>
              <a:rPr lang="en-US" sz="2900" baseline="-25000" dirty="0">
                <a:latin typeface="Calibri" panose="020F0502020204030204" pitchFamily="34" charset="0"/>
                <a:ea typeface="Calibri" panose="020F0502020204030204" pitchFamily="34" charset="0"/>
                <a:cs typeface="Times New Roman" panose="02020603050405020304" pitchFamily="18" charset="0"/>
              </a:rPr>
              <a:t>11</a:t>
            </a:r>
            <a:r>
              <a:rPr lang="en-US" sz="2900" dirty="0">
                <a:latin typeface="Calibri" panose="020F0502020204030204" pitchFamily="34" charset="0"/>
                <a:ea typeface="Calibri" panose="020F0502020204030204" pitchFamily="34" charset="0"/>
                <a:cs typeface="Times New Roman" panose="02020603050405020304" pitchFamily="18" charset="0"/>
              </a:rPr>
              <a:t> </a:t>
            </a:r>
            <a:r>
              <a:rPr lang="en-US" sz="2900" dirty="0" smtClean="0">
                <a:latin typeface="Calibri" panose="020F0502020204030204" pitchFamily="34" charset="0"/>
                <a:ea typeface="Calibri" panose="020F0502020204030204" pitchFamily="34" charset="0"/>
                <a:cs typeface="Times New Roman" panose="02020603050405020304" pitchFamily="18" charset="0"/>
              </a:rPr>
              <a:t>increases </a:t>
            </a:r>
            <a:r>
              <a:rPr lang="en-US" sz="2900" dirty="0">
                <a:latin typeface="Calibri" panose="020F0502020204030204" pitchFamily="34" charset="0"/>
                <a:ea typeface="Calibri" panose="020F0502020204030204" pitchFamily="34" charset="0"/>
                <a:cs typeface="Times New Roman" panose="02020603050405020304" pitchFamily="18" charset="0"/>
              </a:rPr>
              <a:t>with </a:t>
            </a:r>
            <a:r>
              <a:rPr lang="en-US" sz="2900" dirty="0" smtClean="0">
                <a:latin typeface="Calibri" panose="020F0502020204030204" pitchFamily="34" charset="0"/>
                <a:ea typeface="Calibri" panose="020F0502020204030204" pitchFamily="34" charset="0"/>
                <a:cs typeface="Times New Roman" panose="02020603050405020304" pitchFamily="18" charset="0"/>
              </a:rPr>
              <a:t>time. </a:t>
            </a:r>
            <a:endParaRPr lang="en-US" sz="2900" dirty="0"/>
          </a:p>
        </p:txBody>
      </p:sp>
      <p:sp>
        <p:nvSpPr>
          <p:cNvPr id="70" name="TextBox 69"/>
          <p:cNvSpPr txBox="1"/>
          <p:nvPr/>
        </p:nvSpPr>
        <p:spPr>
          <a:xfrm>
            <a:off x="174039" y="6283551"/>
            <a:ext cx="8892748" cy="538609"/>
          </a:xfrm>
          <a:prstGeom prst="rect">
            <a:avLst/>
          </a:prstGeom>
          <a:noFill/>
        </p:spPr>
        <p:txBody>
          <a:bodyPr wrap="square" rtlCol="0">
            <a:spAutoFit/>
          </a:bodyPr>
          <a:lstStyle/>
          <a:p>
            <a:r>
              <a:rPr lang="en-US" sz="2900" dirty="0" smtClean="0"/>
              <a:t>Who speaks when you have d</a:t>
            </a:r>
            <a:r>
              <a:rPr lang="el-GR" sz="2900" dirty="0" smtClean="0"/>
              <a:t>λ</a:t>
            </a:r>
            <a:r>
              <a:rPr lang="en-US" sz="2900" dirty="0" smtClean="0"/>
              <a:t>/</a:t>
            </a:r>
            <a:r>
              <a:rPr lang="en-US" sz="2900" dirty="0" err="1" smtClean="0"/>
              <a:t>dt</a:t>
            </a:r>
            <a:r>
              <a:rPr lang="en-US" sz="2900" dirty="0" smtClean="0"/>
              <a:t> (=d(N</a:t>
            </a:r>
            <a:r>
              <a:rPr lang="el-GR" sz="2900" dirty="0" smtClean="0"/>
              <a:t>ϕ</a:t>
            </a:r>
            <a:r>
              <a:rPr lang="en-US" sz="2900" dirty="0" smtClean="0"/>
              <a:t>)/</a:t>
            </a:r>
            <a:r>
              <a:rPr lang="en-US" sz="2900" dirty="0" err="1" smtClean="0"/>
              <a:t>dt</a:t>
            </a:r>
            <a:r>
              <a:rPr lang="en-US" sz="2900" dirty="0" smtClean="0"/>
              <a:t>)≠0?</a:t>
            </a:r>
          </a:p>
        </p:txBody>
      </p:sp>
    </p:spTree>
    <p:extLst>
      <p:ext uri="{BB962C8B-B14F-4D97-AF65-F5344CB8AC3E}">
        <p14:creationId xmlns:p14="http://schemas.microsoft.com/office/powerpoint/2010/main" val="281531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9">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9">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9">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9">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animBg="1"/>
      <p:bldP spid="64" grpId="0"/>
      <p:bldP spid="65" grpId="0"/>
      <p:bldP spid="66" grpId="0"/>
      <p:bldP spid="67" grpId="0" animBg="1"/>
      <p:bldP spid="68" grpId="0" animBg="1"/>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27</a:t>
            </a:fld>
            <a:endParaRPr lang="en-US" dirty="0"/>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Polarity &amp; dot convention for coupled </a:t>
            </a:r>
            <a:r>
              <a:rPr lang="en-US" sz="3600" dirty="0" err="1" smtClean="0"/>
              <a:t>ccts</a:t>
            </a:r>
            <a:endParaRPr lang="en-US" sz="3600" dirty="0"/>
          </a:p>
        </p:txBody>
      </p:sp>
      <p:grpSp>
        <p:nvGrpSpPr>
          <p:cNvPr id="6" name="Group 4"/>
          <p:cNvGrpSpPr>
            <a:grpSpLocks noChangeAspect="1"/>
          </p:cNvGrpSpPr>
          <p:nvPr/>
        </p:nvGrpSpPr>
        <p:grpSpPr bwMode="auto">
          <a:xfrm>
            <a:off x="533400" y="685800"/>
            <a:ext cx="7475803" cy="2819400"/>
            <a:chOff x="1440" y="6435"/>
            <a:chExt cx="9360" cy="3530"/>
          </a:xfrm>
        </p:grpSpPr>
        <p:sp>
          <p:nvSpPr>
            <p:cNvPr id="7" name="AutoShape 56"/>
            <p:cNvSpPr>
              <a:spLocks noChangeAspect="1" noChangeArrowheads="1" noTextEdit="1"/>
            </p:cNvSpPr>
            <p:nvPr/>
          </p:nvSpPr>
          <p:spPr bwMode="auto">
            <a:xfrm>
              <a:off x="1440" y="6435"/>
              <a:ext cx="9360" cy="3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55"/>
            <p:cNvSpPr>
              <a:spLocks/>
            </p:cNvSpPr>
            <p:nvPr/>
          </p:nvSpPr>
          <p:spPr bwMode="auto">
            <a:xfrm>
              <a:off x="3796" y="6795"/>
              <a:ext cx="4364" cy="291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4"/>
            <p:cNvSpPr>
              <a:spLocks/>
            </p:cNvSpPr>
            <p:nvPr/>
          </p:nvSpPr>
          <p:spPr bwMode="auto">
            <a:xfrm>
              <a:off x="4500" y="7395"/>
              <a:ext cx="2940" cy="174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3"/>
            <p:cNvSpPr>
              <a:spLocks/>
            </p:cNvSpPr>
            <p:nvPr/>
          </p:nvSpPr>
          <p:spPr bwMode="auto">
            <a:xfrm>
              <a:off x="4500" y="7395"/>
              <a:ext cx="330" cy="1740"/>
            </a:xfrm>
            <a:custGeom>
              <a:avLst/>
              <a:gdLst>
                <a:gd name="T0" fmla="*/ 0 w 330"/>
                <a:gd name="T1" fmla="*/ 1740 h 1740"/>
                <a:gd name="T2" fmla="*/ 330 w 330"/>
                <a:gd name="T3" fmla="*/ 1500 h 1740"/>
                <a:gd name="T4" fmla="*/ 330 w 330"/>
                <a:gd name="T5" fmla="*/ 0 h 1740"/>
              </a:gdLst>
              <a:ahLst/>
              <a:cxnLst>
                <a:cxn ang="0">
                  <a:pos x="T0" y="T1"/>
                </a:cxn>
                <a:cxn ang="0">
                  <a:pos x="T2" y="T3"/>
                </a:cxn>
                <a:cxn ang="0">
                  <a:pos x="T4" y="T5"/>
                </a:cxn>
              </a:cxnLst>
              <a:rect l="0" t="0" r="r" b="b"/>
              <a:pathLst>
                <a:path w="330" h="1740">
                  <a:moveTo>
                    <a:pt x="0" y="1740"/>
                  </a:moveTo>
                  <a:lnTo>
                    <a:pt x="330" y="1500"/>
                  </a:lnTo>
                  <a:lnTo>
                    <a:pt x="33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52"/>
            <p:cNvSpPr>
              <a:spLocks noChangeShapeType="1"/>
            </p:cNvSpPr>
            <p:nvPr/>
          </p:nvSpPr>
          <p:spPr bwMode="auto">
            <a:xfrm>
              <a:off x="4830" y="8865"/>
              <a:ext cx="26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51"/>
            <p:cNvSpPr>
              <a:spLocks/>
            </p:cNvSpPr>
            <p:nvPr/>
          </p:nvSpPr>
          <p:spPr bwMode="auto">
            <a:xfrm>
              <a:off x="3796" y="6555"/>
              <a:ext cx="4649" cy="240"/>
            </a:xfrm>
            <a:custGeom>
              <a:avLst/>
              <a:gdLst>
                <a:gd name="T0" fmla="*/ 0 w 4649"/>
                <a:gd name="T1" fmla="*/ 240 h 240"/>
                <a:gd name="T2" fmla="*/ 524 w 4649"/>
                <a:gd name="T3" fmla="*/ 0 h 240"/>
                <a:gd name="T4" fmla="*/ 4649 w 4649"/>
                <a:gd name="T5" fmla="*/ 0 h 240"/>
                <a:gd name="T6" fmla="*/ 4364 w 4649"/>
                <a:gd name="T7" fmla="*/ 240 h 240"/>
              </a:gdLst>
              <a:ahLst/>
              <a:cxnLst>
                <a:cxn ang="0">
                  <a:pos x="T0" y="T1"/>
                </a:cxn>
                <a:cxn ang="0">
                  <a:pos x="T2" y="T3"/>
                </a:cxn>
                <a:cxn ang="0">
                  <a:pos x="T4" y="T5"/>
                </a:cxn>
                <a:cxn ang="0">
                  <a:pos x="T6" y="T7"/>
                </a:cxn>
              </a:cxnLst>
              <a:rect l="0" t="0" r="r" b="b"/>
              <a:pathLst>
                <a:path w="4649" h="240">
                  <a:moveTo>
                    <a:pt x="0" y="240"/>
                  </a:moveTo>
                  <a:lnTo>
                    <a:pt x="524" y="0"/>
                  </a:lnTo>
                  <a:lnTo>
                    <a:pt x="4649" y="0"/>
                  </a:lnTo>
                  <a:lnTo>
                    <a:pt x="4364"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50"/>
            <p:cNvSpPr>
              <a:spLocks/>
            </p:cNvSpPr>
            <p:nvPr/>
          </p:nvSpPr>
          <p:spPr bwMode="auto">
            <a:xfrm>
              <a:off x="8160" y="6555"/>
              <a:ext cx="285" cy="3150"/>
            </a:xfrm>
            <a:custGeom>
              <a:avLst/>
              <a:gdLst>
                <a:gd name="T0" fmla="*/ 285 w 285"/>
                <a:gd name="T1" fmla="*/ 0 h 3150"/>
                <a:gd name="T2" fmla="*/ 285 w 285"/>
                <a:gd name="T3" fmla="*/ 2925 h 3150"/>
                <a:gd name="T4" fmla="*/ 0 w 285"/>
                <a:gd name="T5" fmla="*/ 3150 h 3150"/>
              </a:gdLst>
              <a:ahLst/>
              <a:cxnLst>
                <a:cxn ang="0">
                  <a:pos x="T0" y="T1"/>
                </a:cxn>
                <a:cxn ang="0">
                  <a:pos x="T2" y="T3"/>
                </a:cxn>
                <a:cxn ang="0">
                  <a:pos x="T4" y="T5"/>
                </a:cxn>
              </a:cxnLst>
              <a:rect l="0" t="0" r="r" b="b"/>
              <a:pathLst>
                <a:path w="285" h="3150">
                  <a:moveTo>
                    <a:pt x="285" y="0"/>
                  </a:moveTo>
                  <a:lnTo>
                    <a:pt x="285" y="2925"/>
                  </a:lnTo>
                  <a:lnTo>
                    <a:pt x="0" y="31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49"/>
            <p:cNvSpPr>
              <a:spLocks/>
            </p:cNvSpPr>
            <p:nvPr/>
          </p:nvSpPr>
          <p:spPr bwMode="auto">
            <a:xfrm>
              <a:off x="3180" y="7565"/>
              <a:ext cx="2015" cy="175"/>
            </a:xfrm>
            <a:custGeom>
              <a:avLst/>
              <a:gdLst>
                <a:gd name="T0" fmla="*/ 0 w 2015"/>
                <a:gd name="T1" fmla="*/ 25 h 175"/>
                <a:gd name="T2" fmla="*/ 1740 w 2015"/>
                <a:gd name="T3" fmla="*/ 25 h 175"/>
                <a:gd name="T4" fmla="*/ 1650 w 2015"/>
                <a:gd name="T5" fmla="*/ 175 h 175"/>
              </a:gdLst>
              <a:ahLst/>
              <a:cxnLst>
                <a:cxn ang="0">
                  <a:pos x="T0" y="T1"/>
                </a:cxn>
                <a:cxn ang="0">
                  <a:pos x="T2" y="T3"/>
                </a:cxn>
                <a:cxn ang="0">
                  <a:pos x="T4" y="T5"/>
                </a:cxn>
              </a:cxnLst>
              <a:rect l="0" t="0" r="r" b="b"/>
              <a:pathLst>
                <a:path w="2015" h="175">
                  <a:moveTo>
                    <a:pt x="0" y="25"/>
                  </a:moveTo>
                  <a:cubicBezTo>
                    <a:pt x="732" y="12"/>
                    <a:pt x="1465" y="0"/>
                    <a:pt x="1740" y="25"/>
                  </a:cubicBezTo>
                  <a:cubicBezTo>
                    <a:pt x="2015" y="50"/>
                    <a:pt x="1665" y="150"/>
                    <a:pt x="1650"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48"/>
            <p:cNvSpPr>
              <a:spLocks/>
            </p:cNvSpPr>
            <p:nvPr/>
          </p:nvSpPr>
          <p:spPr bwMode="auto">
            <a:xfrm>
              <a:off x="3515" y="774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47"/>
            <p:cNvSpPr>
              <a:spLocks/>
            </p:cNvSpPr>
            <p:nvPr/>
          </p:nvSpPr>
          <p:spPr bwMode="auto">
            <a:xfrm>
              <a:off x="3515" y="798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46"/>
            <p:cNvSpPr>
              <a:spLocks/>
            </p:cNvSpPr>
            <p:nvPr/>
          </p:nvSpPr>
          <p:spPr bwMode="auto">
            <a:xfrm>
              <a:off x="3515" y="822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45"/>
            <p:cNvSpPr>
              <a:spLocks/>
            </p:cNvSpPr>
            <p:nvPr/>
          </p:nvSpPr>
          <p:spPr bwMode="auto">
            <a:xfrm>
              <a:off x="3515" y="846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44"/>
            <p:cNvSpPr>
              <a:spLocks/>
            </p:cNvSpPr>
            <p:nvPr/>
          </p:nvSpPr>
          <p:spPr bwMode="auto">
            <a:xfrm>
              <a:off x="3180" y="8865"/>
              <a:ext cx="616" cy="1"/>
            </a:xfrm>
            <a:custGeom>
              <a:avLst/>
              <a:gdLst>
                <a:gd name="T0" fmla="*/ 616 w 616"/>
                <a:gd name="T1" fmla="*/ 0 h 1"/>
                <a:gd name="T2" fmla="*/ 0 w 616"/>
                <a:gd name="T3" fmla="*/ 0 h 1"/>
              </a:gdLst>
              <a:ahLst/>
              <a:cxnLst>
                <a:cxn ang="0">
                  <a:pos x="T0" y="T1"/>
                </a:cxn>
                <a:cxn ang="0">
                  <a:pos x="T2" y="T3"/>
                </a:cxn>
              </a:cxnLst>
              <a:rect l="0" t="0" r="r" b="b"/>
              <a:pathLst>
                <a:path w="616" h="1">
                  <a:moveTo>
                    <a:pt x="616" y="0"/>
                  </a:moveTo>
                  <a:cubicBezTo>
                    <a:pt x="616" y="0"/>
                    <a:pt x="308"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43"/>
            <p:cNvSpPr>
              <a:spLocks noChangeShapeType="1"/>
            </p:cNvSpPr>
            <p:nvPr/>
          </p:nvSpPr>
          <p:spPr bwMode="auto">
            <a:xfrm>
              <a:off x="3000" y="7440"/>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Text Box 42"/>
            <p:cNvSpPr txBox="1">
              <a:spLocks noChangeArrowheads="1"/>
            </p:cNvSpPr>
            <p:nvPr/>
          </p:nvSpPr>
          <p:spPr bwMode="auto">
            <a:xfrm>
              <a:off x="2700" y="709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Freeform 41"/>
            <p:cNvSpPr>
              <a:spLocks/>
            </p:cNvSpPr>
            <p:nvPr/>
          </p:nvSpPr>
          <p:spPr bwMode="auto">
            <a:xfrm>
              <a:off x="4140" y="7050"/>
              <a:ext cx="795" cy="405"/>
            </a:xfrm>
            <a:custGeom>
              <a:avLst/>
              <a:gdLst>
                <a:gd name="T0" fmla="*/ 15 w 795"/>
                <a:gd name="T1" fmla="*/ 405 h 405"/>
                <a:gd name="T2" fmla="*/ 0 w 795"/>
                <a:gd name="T3" fmla="*/ 0 h 405"/>
                <a:gd name="T4" fmla="*/ 795 w 795"/>
                <a:gd name="T5" fmla="*/ 0 h 405"/>
              </a:gdLst>
              <a:ahLst/>
              <a:cxnLst>
                <a:cxn ang="0">
                  <a:pos x="T0" y="T1"/>
                </a:cxn>
                <a:cxn ang="0">
                  <a:pos x="T2" y="T3"/>
                </a:cxn>
                <a:cxn ang="0">
                  <a:pos x="T4" y="T5"/>
                </a:cxn>
              </a:cxnLst>
              <a:rect l="0" t="0" r="r" b="b"/>
              <a:pathLst>
                <a:path w="795" h="405">
                  <a:moveTo>
                    <a:pt x="15" y="405"/>
                  </a:moveTo>
                  <a:lnTo>
                    <a:pt x="0" y="0"/>
                  </a:lnTo>
                  <a:lnTo>
                    <a:pt x="795"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Text Box 40"/>
            <p:cNvSpPr txBox="1">
              <a:spLocks noChangeArrowheads="1"/>
            </p:cNvSpPr>
            <p:nvPr/>
          </p:nvSpPr>
          <p:spPr bwMode="auto">
            <a:xfrm>
              <a:off x="4575" y="6840"/>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Text Box 39"/>
            <p:cNvSpPr txBox="1">
              <a:spLocks noChangeArrowheads="1"/>
            </p:cNvSpPr>
            <p:nvPr/>
          </p:nvSpPr>
          <p:spPr bwMode="auto">
            <a:xfrm>
              <a:off x="4740"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Freeform 38"/>
            <p:cNvSpPr>
              <a:spLocks/>
            </p:cNvSpPr>
            <p:nvPr/>
          </p:nvSpPr>
          <p:spPr bwMode="auto">
            <a:xfrm>
              <a:off x="4155" y="7050"/>
              <a:ext cx="3705" cy="2325"/>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37"/>
            <p:cNvSpPr>
              <a:spLocks/>
            </p:cNvSpPr>
            <p:nvPr/>
          </p:nvSpPr>
          <p:spPr bwMode="auto">
            <a:xfrm>
              <a:off x="6978" y="7446"/>
              <a:ext cx="2427" cy="89"/>
            </a:xfrm>
            <a:custGeom>
              <a:avLst/>
              <a:gdLst>
                <a:gd name="T0" fmla="*/ 2427 w 2427"/>
                <a:gd name="T1" fmla="*/ 29 h 204"/>
                <a:gd name="T2" fmla="*/ 327 w 2427"/>
                <a:gd name="T3" fmla="*/ 29 h 204"/>
                <a:gd name="T4" fmla="*/ 462 w 2427"/>
                <a:gd name="T5" fmla="*/ 204 h 204"/>
              </a:gdLst>
              <a:ahLst/>
              <a:cxnLst>
                <a:cxn ang="0">
                  <a:pos x="T0" y="T1"/>
                </a:cxn>
                <a:cxn ang="0">
                  <a:pos x="T2" y="T3"/>
                </a:cxn>
                <a:cxn ang="0">
                  <a:pos x="T4" y="T5"/>
                </a:cxn>
              </a:cxnLst>
              <a:rect l="0" t="0" r="r" b="b"/>
              <a:pathLst>
                <a:path w="2427" h="204">
                  <a:moveTo>
                    <a:pt x="2427" y="29"/>
                  </a:moveTo>
                  <a:cubicBezTo>
                    <a:pt x="1540" y="14"/>
                    <a:pt x="654" y="0"/>
                    <a:pt x="327" y="29"/>
                  </a:cubicBezTo>
                  <a:cubicBezTo>
                    <a:pt x="0" y="58"/>
                    <a:pt x="231" y="131"/>
                    <a:pt x="462" y="20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36"/>
            <p:cNvSpPr>
              <a:spLocks/>
            </p:cNvSpPr>
            <p:nvPr/>
          </p:nvSpPr>
          <p:spPr bwMode="auto">
            <a:xfrm>
              <a:off x="7110" y="754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5"/>
            <p:cNvSpPr>
              <a:spLocks/>
            </p:cNvSpPr>
            <p:nvPr/>
          </p:nvSpPr>
          <p:spPr bwMode="auto">
            <a:xfrm>
              <a:off x="7110" y="771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4"/>
            <p:cNvSpPr>
              <a:spLocks/>
            </p:cNvSpPr>
            <p:nvPr/>
          </p:nvSpPr>
          <p:spPr bwMode="auto">
            <a:xfrm>
              <a:off x="7110" y="787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p:nvSpPr>
          <p:spPr bwMode="auto">
            <a:xfrm>
              <a:off x="7110" y="804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p:nvSpPr>
          <p:spPr bwMode="auto">
            <a:xfrm>
              <a:off x="7110" y="820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1"/>
            <p:cNvSpPr>
              <a:spLocks/>
            </p:cNvSpPr>
            <p:nvPr/>
          </p:nvSpPr>
          <p:spPr bwMode="auto">
            <a:xfrm>
              <a:off x="7110" y="837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0"/>
            <p:cNvSpPr>
              <a:spLocks/>
            </p:cNvSpPr>
            <p:nvPr/>
          </p:nvSpPr>
          <p:spPr bwMode="auto">
            <a:xfrm>
              <a:off x="7110" y="853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9"/>
            <p:cNvSpPr>
              <a:spLocks/>
            </p:cNvSpPr>
            <p:nvPr/>
          </p:nvSpPr>
          <p:spPr bwMode="auto">
            <a:xfrm>
              <a:off x="8445" y="8775"/>
              <a:ext cx="960" cy="1"/>
            </a:xfrm>
            <a:custGeom>
              <a:avLst/>
              <a:gdLst>
                <a:gd name="T0" fmla="*/ 0 w 960"/>
                <a:gd name="T1" fmla="*/ 0 h 1"/>
                <a:gd name="T2" fmla="*/ 960 w 960"/>
                <a:gd name="T3" fmla="*/ 0 h 1"/>
              </a:gdLst>
              <a:ahLst/>
              <a:cxnLst>
                <a:cxn ang="0">
                  <a:pos x="T0" y="T1"/>
                </a:cxn>
                <a:cxn ang="0">
                  <a:pos x="T2" y="T3"/>
                </a:cxn>
              </a:cxnLst>
              <a:rect l="0" t="0" r="r" b="b"/>
              <a:pathLst>
                <a:path w="960" h="1">
                  <a:moveTo>
                    <a:pt x="0" y="0"/>
                  </a:moveTo>
                  <a:cubicBezTo>
                    <a:pt x="0" y="0"/>
                    <a:pt x="480" y="0"/>
                    <a:pt x="9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Text Box 28"/>
            <p:cNvSpPr txBox="1">
              <a:spLocks noChangeArrowheads="1"/>
            </p:cNvSpPr>
            <p:nvPr/>
          </p:nvSpPr>
          <p:spPr bwMode="auto">
            <a:xfrm>
              <a:off x="9252" y="690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9" name="AutoShape 27"/>
            <p:cNvSpPr>
              <a:spLocks noChangeShapeType="1"/>
            </p:cNvSpPr>
            <p:nvPr/>
          </p:nvSpPr>
          <p:spPr bwMode="auto">
            <a:xfrm flipH="1">
              <a:off x="9410" y="7350"/>
              <a:ext cx="570" cy="1"/>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Text Box 26"/>
            <p:cNvSpPr txBox="1">
              <a:spLocks noChangeArrowheads="1"/>
            </p:cNvSpPr>
            <p:nvPr/>
          </p:nvSpPr>
          <p:spPr bwMode="auto">
            <a:xfrm>
              <a:off x="6495"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 name="Text Box 25"/>
            <p:cNvSpPr txBox="1">
              <a:spLocks noChangeArrowheads="1"/>
            </p:cNvSpPr>
            <p:nvPr/>
          </p:nvSpPr>
          <p:spPr bwMode="auto">
            <a:xfrm>
              <a:off x="3180" y="805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2" name="Text Box 24"/>
            <p:cNvSpPr txBox="1">
              <a:spLocks noChangeArrowheads="1"/>
            </p:cNvSpPr>
            <p:nvPr/>
          </p:nvSpPr>
          <p:spPr bwMode="auto">
            <a:xfrm>
              <a:off x="8818" y="778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Freeform 23"/>
            <p:cNvSpPr>
              <a:spLocks/>
            </p:cNvSpPr>
            <p:nvPr/>
          </p:nvSpPr>
          <p:spPr bwMode="auto">
            <a:xfrm>
              <a:off x="3151" y="7705"/>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2"/>
            <p:cNvSpPr>
              <a:spLocks/>
            </p:cNvSpPr>
            <p:nvPr/>
          </p:nvSpPr>
          <p:spPr bwMode="auto">
            <a:xfrm flipH="1">
              <a:off x="9074" y="761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Oval 21"/>
            <p:cNvSpPr>
              <a:spLocks noChangeArrowheads="1"/>
            </p:cNvSpPr>
            <p:nvPr/>
          </p:nvSpPr>
          <p:spPr bwMode="auto">
            <a:xfrm>
              <a:off x="1975" y="8040"/>
              <a:ext cx="436"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Text Box 20"/>
            <p:cNvSpPr txBox="1">
              <a:spLocks noChangeArrowheads="1"/>
            </p:cNvSpPr>
            <p:nvPr/>
          </p:nvSpPr>
          <p:spPr bwMode="auto">
            <a:xfrm>
              <a:off x="1571" y="8023"/>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7" name="Freeform 19"/>
            <p:cNvSpPr>
              <a:spLocks/>
            </p:cNvSpPr>
            <p:nvPr/>
          </p:nvSpPr>
          <p:spPr bwMode="auto">
            <a:xfrm>
              <a:off x="2193" y="7595"/>
              <a:ext cx="1145" cy="428"/>
            </a:xfrm>
            <a:custGeom>
              <a:avLst/>
              <a:gdLst>
                <a:gd name="T0" fmla="*/ 0 w 1145"/>
                <a:gd name="T1" fmla="*/ 428 h 428"/>
                <a:gd name="T2" fmla="*/ 0 w 1145"/>
                <a:gd name="T3" fmla="*/ 10 h 428"/>
                <a:gd name="T4" fmla="*/ 1145 w 1145"/>
                <a:gd name="T5" fmla="*/ 0 h 428"/>
              </a:gdLst>
              <a:ahLst/>
              <a:cxnLst>
                <a:cxn ang="0">
                  <a:pos x="T0" y="T1"/>
                </a:cxn>
                <a:cxn ang="0">
                  <a:pos x="T2" y="T3"/>
                </a:cxn>
                <a:cxn ang="0">
                  <a:pos x="T4" y="T5"/>
                </a:cxn>
              </a:cxnLst>
              <a:rect l="0" t="0" r="r" b="b"/>
              <a:pathLst>
                <a:path w="1145" h="428">
                  <a:moveTo>
                    <a:pt x="0" y="428"/>
                  </a:moveTo>
                  <a:lnTo>
                    <a:pt x="0" y="10"/>
                  </a:lnTo>
                  <a:lnTo>
                    <a:pt x="1145"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8"/>
            <p:cNvSpPr>
              <a:spLocks/>
            </p:cNvSpPr>
            <p:nvPr/>
          </p:nvSpPr>
          <p:spPr bwMode="auto">
            <a:xfrm>
              <a:off x="2193" y="8460"/>
              <a:ext cx="1069" cy="405"/>
            </a:xfrm>
            <a:custGeom>
              <a:avLst/>
              <a:gdLst>
                <a:gd name="T0" fmla="*/ 0 w 1069"/>
                <a:gd name="T1" fmla="*/ 0 h 405"/>
                <a:gd name="T2" fmla="*/ 0 w 1069"/>
                <a:gd name="T3" fmla="*/ 405 h 405"/>
                <a:gd name="T4" fmla="*/ 1069 w 1069"/>
                <a:gd name="T5" fmla="*/ 405 h 405"/>
              </a:gdLst>
              <a:ahLst/>
              <a:cxnLst>
                <a:cxn ang="0">
                  <a:pos x="T0" y="T1"/>
                </a:cxn>
                <a:cxn ang="0">
                  <a:pos x="T2" y="T3"/>
                </a:cxn>
                <a:cxn ang="0">
                  <a:pos x="T4" y="T5"/>
                </a:cxn>
              </a:cxnLst>
              <a:rect l="0" t="0" r="r" b="b"/>
              <a:pathLst>
                <a:path w="1069" h="405">
                  <a:moveTo>
                    <a:pt x="0" y="0"/>
                  </a:moveTo>
                  <a:lnTo>
                    <a:pt x="0" y="405"/>
                  </a:lnTo>
                  <a:lnTo>
                    <a:pt x="1069" y="40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7"/>
            <p:cNvSpPr>
              <a:spLocks/>
            </p:cNvSpPr>
            <p:nvPr/>
          </p:nvSpPr>
          <p:spPr bwMode="auto">
            <a:xfrm>
              <a:off x="1634" y="783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p:cNvSpPr>
            <p:nvPr/>
          </p:nvSpPr>
          <p:spPr bwMode="auto">
            <a:xfrm>
              <a:off x="9342" y="7457"/>
              <a:ext cx="913" cy="577"/>
            </a:xfrm>
            <a:custGeom>
              <a:avLst/>
              <a:gdLst>
                <a:gd name="T0" fmla="*/ 0 w 913"/>
                <a:gd name="T1" fmla="*/ 0 h 577"/>
                <a:gd name="T2" fmla="*/ 902 w 913"/>
                <a:gd name="T3" fmla="*/ 0 h 577"/>
                <a:gd name="T4" fmla="*/ 913 w 913"/>
                <a:gd name="T5" fmla="*/ 577 h 577"/>
              </a:gdLst>
              <a:ahLst/>
              <a:cxnLst>
                <a:cxn ang="0">
                  <a:pos x="T0" y="T1"/>
                </a:cxn>
                <a:cxn ang="0">
                  <a:pos x="T2" y="T3"/>
                </a:cxn>
                <a:cxn ang="0">
                  <a:pos x="T4" y="T5"/>
                </a:cxn>
              </a:cxnLst>
              <a:rect l="0" t="0" r="r" b="b"/>
              <a:pathLst>
                <a:path w="913" h="577">
                  <a:moveTo>
                    <a:pt x="0" y="0"/>
                  </a:moveTo>
                  <a:lnTo>
                    <a:pt x="902" y="0"/>
                  </a:lnTo>
                  <a:lnTo>
                    <a:pt x="913" y="577"/>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15"/>
            <p:cNvSpPr>
              <a:spLocks noChangeArrowheads="1"/>
            </p:cNvSpPr>
            <p:nvPr/>
          </p:nvSpPr>
          <p:spPr bwMode="auto">
            <a:xfrm>
              <a:off x="10102" y="8023"/>
              <a:ext cx="305" cy="2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4"/>
            <p:cNvSpPr>
              <a:spLocks/>
            </p:cNvSpPr>
            <p:nvPr/>
          </p:nvSpPr>
          <p:spPr bwMode="auto">
            <a:xfrm>
              <a:off x="9392" y="8220"/>
              <a:ext cx="906" cy="556"/>
            </a:xfrm>
            <a:custGeom>
              <a:avLst/>
              <a:gdLst>
                <a:gd name="T0" fmla="*/ 0 w 906"/>
                <a:gd name="T1" fmla="*/ 556 h 556"/>
                <a:gd name="T2" fmla="*/ 906 w 906"/>
                <a:gd name="T3" fmla="*/ 556 h 556"/>
                <a:gd name="T4" fmla="*/ 906 w 906"/>
                <a:gd name="T5" fmla="*/ 0 h 556"/>
              </a:gdLst>
              <a:ahLst/>
              <a:cxnLst>
                <a:cxn ang="0">
                  <a:pos x="T0" y="T1"/>
                </a:cxn>
                <a:cxn ang="0">
                  <a:pos x="T2" y="T3"/>
                </a:cxn>
                <a:cxn ang="0">
                  <a:pos x="T4" y="T5"/>
                </a:cxn>
              </a:cxnLst>
              <a:rect l="0" t="0" r="r" b="b"/>
              <a:pathLst>
                <a:path w="906" h="556">
                  <a:moveTo>
                    <a:pt x="0" y="556"/>
                  </a:moveTo>
                  <a:lnTo>
                    <a:pt x="906" y="556"/>
                  </a:lnTo>
                  <a:lnTo>
                    <a:pt x="906" y="0"/>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13"/>
            <p:cNvSpPr>
              <a:spLocks noChangeShapeType="1"/>
            </p:cNvSpPr>
            <p:nvPr/>
          </p:nvSpPr>
          <p:spPr bwMode="auto">
            <a:xfrm>
              <a:off x="8247" y="7643"/>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12"/>
            <p:cNvSpPr>
              <a:spLocks noChangeShapeType="1"/>
            </p:cNvSpPr>
            <p:nvPr/>
          </p:nvSpPr>
          <p:spPr bwMode="auto">
            <a:xfrm>
              <a:off x="8245" y="7806"/>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11"/>
            <p:cNvSpPr>
              <a:spLocks noChangeShapeType="1"/>
            </p:cNvSpPr>
            <p:nvPr/>
          </p:nvSpPr>
          <p:spPr bwMode="auto">
            <a:xfrm>
              <a:off x="8254" y="7969"/>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10"/>
            <p:cNvSpPr>
              <a:spLocks noChangeShapeType="1"/>
            </p:cNvSpPr>
            <p:nvPr/>
          </p:nvSpPr>
          <p:spPr bwMode="auto">
            <a:xfrm>
              <a:off x="8241" y="8132"/>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9"/>
            <p:cNvSpPr>
              <a:spLocks noChangeShapeType="1"/>
            </p:cNvSpPr>
            <p:nvPr/>
          </p:nvSpPr>
          <p:spPr bwMode="auto">
            <a:xfrm>
              <a:off x="8250" y="8295"/>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8"/>
            <p:cNvSpPr>
              <a:spLocks noChangeShapeType="1"/>
            </p:cNvSpPr>
            <p:nvPr/>
          </p:nvSpPr>
          <p:spPr bwMode="auto">
            <a:xfrm>
              <a:off x="8248" y="8458"/>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7"/>
            <p:cNvSpPr>
              <a:spLocks noChangeShapeType="1"/>
            </p:cNvSpPr>
            <p:nvPr/>
          </p:nvSpPr>
          <p:spPr bwMode="auto">
            <a:xfrm>
              <a:off x="8246" y="8621"/>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Text Box 6"/>
            <p:cNvSpPr txBox="1">
              <a:spLocks noChangeArrowheads="1"/>
            </p:cNvSpPr>
            <p:nvPr/>
          </p:nvSpPr>
          <p:spPr bwMode="auto">
            <a:xfrm>
              <a:off x="7538" y="685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1" name="Freeform 5"/>
            <p:cNvSpPr>
              <a:spLocks/>
            </p:cNvSpPr>
            <p:nvPr/>
          </p:nvSpPr>
          <p:spPr bwMode="auto">
            <a:xfrm>
              <a:off x="7440" y="7039"/>
              <a:ext cx="420" cy="328"/>
            </a:xfrm>
            <a:custGeom>
              <a:avLst/>
              <a:gdLst>
                <a:gd name="T0" fmla="*/ 0 w 420"/>
                <a:gd name="T1" fmla="*/ 0 h 328"/>
                <a:gd name="T2" fmla="*/ 420 w 420"/>
                <a:gd name="T3" fmla="*/ 11 h 328"/>
                <a:gd name="T4" fmla="*/ 420 w 420"/>
                <a:gd name="T5" fmla="*/ 328 h 328"/>
              </a:gdLst>
              <a:ahLst/>
              <a:cxnLst>
                <a:cxn ang="0">
                  <a:pos x="T0" y="T1"/>
                </a:cxn>
                <a:cxn ang="0">
                  <a:pos x="T2" y="T3"/>
                </a:cxn>
                <a:cxn ang="0">
                  <a:pos x="T4" y="T5"/>
                </a:cxn>
              </a:cxnLst>
              <a:rect l="0" t="0" r="r" b="b"/>
              <a:pathLst>
                <a:path w="420" h="328">
                  <a:moveTo>
                    <a:pt x="0" y="0"/>
                  </a:moveTo>
                  <a:lnTo>
                    <a:pt x="420" y="11"/>
                  </a:lnTo>
                  <a:lnTo>
                    <a:pt x="420" y="328"/>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0" name="TextBox 69"/>
          <p:cNvSpPr txBox="1"/>
          <p:nvPr/>
        </p:nvSpPr>
        <p:spPr>
          <a:xfrm>
            <a:off x="102974" y="3339100"/>
            <a:ext cx="8892748" cy="538609"/>
          </a:xfrm>
          <a:prstGeom prst="rect">
            <a:avLst/>
          </a:prstGeom>
          <a:noFill/>
        </p:spPr>
        <p:txBody>
          <a:bodyPr wrap="square" rtlCol="0">
            <a:spAutoFit/>
          </a:bodyPr>
          <a:lstStyle/>
          <a:p>
            <a:r>
              <a:rPr lang="en-US" sz="2900" dirty="0" smtClean="0"/>
              <a:t>Who speaks when you have d</a:t>
            </a:r>
            <a:r>
              <a:rPr lang="el-GR" sz="2900" dirty="0" smtClean="0"/>
              <a:t>λ</a:t>
            </a:r>
            <a:r>
              <a:rPr lang="en-US" sz="2900" dirty="0" smtClean="0"/>
              <a:t>/</a:t>
            </a:r>
            <a:r>
              <a:rPr lang="en-US" sz="2900" dirty="0" err="1" smtClean="0"/>
              <a:t>dt</a:t>
            </a:r>
            <a:r>
              <a:rPr lang="en-US" sz="2900" dirty="0" smtClean="0"/>
              <a:t> (=d(N</a:t>
            </a:r>
            <a:r>
              <a:rPr lang="el-GR" sz="2900" dirty="0" smtClean="0"/>
              <a:t>ϕ</a:t>
            </a:r>
            <a:r>
              <a:rPr lang="en-US" sz="2900" dirty="0" smtClean="0"/>
              <a:t>)/</a:t>
            </a:r>
            <a:r>
              <a:rPr lang="en-US" sz="2900" dirty="0" err="1" smtClean="0"/>
              <a:t>dt</a:t>
            </a:r>
            <a:r>
              <a:rPr lang="en-US" sz="2900" dirty="0" smtClean="0"/>
              <a:t>)≠0?</a:t>
            </a:r>
          </a:p>
        </p:txBody>
      </p:sp>
      <p:graphicFrame>
        <p:nvGraphicFramePr>
          <p:cNvPr id="4" name="Object 3"/>
          <p:cNvGraphicFramePr>
            <a:graphicFrameLocks noChangeAspect="1"/>
          </p:cNvGraphicFramePr>
          <p:nvPr>
            <p:extLst>
              <p:ext uri="{D42A27DB-BD31-4B8C-83A1-F6EECF244321}">
                <p14:modId xmlns:p14="http://schemas.microsoft.com/office/powerpoint/2010/main" val="3752977106"/>
              </p:ext>
            </p:extLst>
          </p:nvPr>
        </p:nvGraphicFramePr>
        <p:xfrm>
          <a:off x="2832449" y="3840653"/>
          <a:ext cx="5560866" cy="906663"/>
        </p:xfrm>
        <a:graphic>
          <a:graphicData uri="http://schemas.openxmlformats.org/presentationml/2006/ole">
            <mc:AlternateContent xmlns:mc="http://schemas.openxmlformats.org/markup-compatibility/2006">
              <mc:Choice xmlns:v="urn:schemas-microsoft-com:vml" Requires="v">
                <p:oleObj spid="_x0000_s32816" name="Equation" r:id="rId4" imgW="2400300" imgH="393700" progId="Equation.DSMT4">
                  <p:embed/>
                </p:oleObj>
              </mc:Choice>
              <mc:Fallback>
                <p:oleObj name="Equation" r:id="rId4" imgW="2400300" imgH="393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449" y="3840653"/>
                        <a:ext cx="5560866" cy="906663"/>
                      </a:xfrm>
                      <a:prstGeom prst="rect">
                        <a:avLst/>
                      </a:prstGeom>
                      <a:noFill/>
                    </p:spPr>
                  </p:pic>
                </p:oleObj>
              </mc:Fallback>
            </mc:AlternateContent>
          </a:graphicData>
        </a:graphic>
      </p:graphicFrame>
      <p:sp>
        <p:nvSpPr>
          <p:cNvPr id="5" name="Rectangle 4"/>
          <p:cNvSpPr/>
          <p:nvPr/>
        </p:nvSpPr>
        <p:spPr>
          <a:xfrm>
            <a:off x="58741" y="5543969"/>
            <a:ext cx="8944235" cy="1118768"/>
          </a:xfrm>
          <a:prstGeom prst="rect">
            <a:avLst/>
          </a:prstGeom>
        </p:spPr>
        <p:txBody>
          <a:bodyPr wrap="square">
            <a:spAutoFit/>
          </a:bodyPr>
          <a:lstStyle/>
          <a:p>
            <a:pPr marL="0" marR="0">
              <a:lnSpc>
                <a:spcPct val="115000"/>
              </a:lnSpc>
              <a:spcBef>
                <a:spcPts val="0"/>
              </a:spcBef>
              <a:spcAft>
                <a:spcPts val="1000"/>
              </a:spcAft>
            </a:pPr>
            <a:r>
              <a:rPr lang="en-US" sz="2900" dirty="0" smtClean="0">
                <a:effectLst/>
                <a:latin typeface="+mn-lt"/>
                <a:ea typeface="Calibri" panose="020F0502020204030204" pitchFamily="34" charset="0"/>
                <a:cs typeface="Times New Roman" panose="02020603050405020304" pitchFamily="18" charset="0"/>
              </a:rPr>
              <a:t>But what about the sign of the right-hand-side (RHS)? </a:t>
            </a:r>
            <a:r>
              <a:rPr lang="en-US" sz="2900" dirty="0" smtClean="0">
                <a:latin typeface="+mn-lt"/>
                <a:ea typeface="Calibri" panose="020F0502020204030204" pitchFamily="34" charset="0"/>
                <a:cs typeface="Times New Roman" panose="02020603050405020304" pitchFamily="18" charset="0"/>
              </a:rPr>
              <a:t>Is it positive or negative?</a:t>
            </a:r>
            <a:endParaRPr lang="en-US" sz="2900" dirty="0">
              <a:effectLst/>
              <a:latin typeface="+mn-lt"/>
              <a:ea typeface="Calibri" panose="020F0502020204030204" pitchFamily="34" charset="0"/>
              <a:cs typeface="Times New Roman" panose="02020603050405020304" pitchFamily="18" charset="0"/>
            </a:endParaRPr>
          </a:p>
        </p:txBody>
      </p:sp>
      <p:sp>
        <p:nvSpPr>
          <p:cNvPr id="24" name="TextBox 23"/>
          <p:cNvSpPr txBox="1"/>
          <p:nvPr/>
        </p:nvSpPr>
        <p:spPr>
          <a:xfrm>
            <a:off x="410973" y="4050768"/>
            <a:ext cx="2362200" cy="538609"/>
          </a:xfrm>
          <a:prstGeom prst="rect">
            <a:avLst/>
          </a:prstGeom>
          <a:noFill/>
        </p:spPr>
        <p:txBody>
          <a:bodyPr wrap="square" rtlCol="0">
            <a:spAutoFit/>
          </a:bodyPr>
          <a:lstStyle/>
          <a:p>
            <a:r>
              <a:rPr lang="en-US" sz="2900" dirty="0" smtClean="0"/>
              <a:t>Faraday! </a:t>
            </a:r>
            <a:r>
              <a:rPr lang="en-US" sz="2900" dirty="0" smtClean="0">
                <a:sym typeface="Wingdings" panose="05000000000000000000" pitchFamily="2" charset="2"/>
              </a:rPr>
              <a:t></a:t>
            </a:r>
            <a:endParaRPr lang="en-US" sz="2900" dirty="0" smtClean="0"/>
          </a:p>
        </p:txBody>
      </p:sp>
      <p:sp>
        <p:nvSpPr>
          <p:cNvPr id="25" name="Freeform 24"/>
          <p:cNvSpPr/>
          <p:nvPr/>
        </p:nvSpPr>
        <p:spPr>
          <a:xfrm>
            <a:off x="7555832" y="4596063"/>
            <a:ext cx="24063" cy="1034716"/>
          </a:xfrm>
          <a:custGeom>
            <a:avLst/>
            <a:gdLst>
              <a:gd name="connsiteX0" fmla="*/ 24063 w 24063"/>
              <a:gd name="connsiteY0" fmla="*/ 1034716 h 1034716"/>
              <a:gd name="connsiteX1" fmla="*/ 0 w 24063"/>
              <a:gd name="connsiteY1" fmla="*/ 0 h 1034716"/>
            </a:gdLst>
            <a:ahLst/>
            <a:cxnLst>
              <a:cxn ang="0">
                <a:pos x="connsiteX0" y="connsiteY0"/>
              </a:cxn>
              <a:cxn ang="0">
                <a:pos x="connsiteX1" y="connsiteY1"/>
              </a:cxn>
            </a:cxnLst>
            <a:rect l="l" t="t" r="r" b="b"/>
            <a:pathLst>
              <a:path w="24063" h="1034716">
                <a:moveTo>
                  <a:pt x="24063" y="1034716"/>
                </a:moveTo>
                <a:lnTo>
                  <a:pt x="0"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58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28</a:t>
            </a:fld>
            <a:endParaRPr lang="en-US" dirty="0"/>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Polarity &amp; dot convention for coupled </a:t>
            </a:r>
            <a:r>
              <a:rPr lang="en-US" sz="3600" dirty="0" err="1" smtClean="0"/>
              <a:t>ccts</a:t>
            </a:r>
            <a:endParaRPr lang="en-US" sz="3600" dirty="0"/>
          </a:p>
        </p:txBody>
      </p:sp>
      <p:grpSp>
        <p:nvGrpSpPr>
          <p:cNvPr id="6" name="Group 4"/>
          <p:cNvGrpSpPr>
            <a:grpSpLocks noChangeAspect="1"/>
          </p:cNvGrpSpPr>
          <p:nvPr/>
        </p:nvGrpSpPr>
        <p:grpSpPr bwMode="auto">
          <a:xfrm>
            <a:off x="533400" y="685800"/>
            <a:ext cx="7475803" cy="2819400"/>
            <a:chOff x="1440" y="6435"/>
            <a:chExt cx="9360" cy="3530"/>
          </a:xfrm>
        </p:grpSpPr>
        <p:sp>
          <p:nvSpPr>
            <p:cNvPr id="7" name="AutoShape 56"/>
            <p:cNvSpPr>
              <a:spLocks noChangeAspect="1" noChangeArrowheads="1" noTextEdit="1"/>
            </p:cNvSpPr>
            <p:nvPr/>
          </p:nvSpPr>
          <p:spPr bwMode="auto">
            <a:xfrm>
              <a:off x="1440" y="6435"/>
              <a:ext cx="9360" cy="3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55"/>
            <p:cNvSpPr>
              <a:spLocks/>
            </p:cNvSpPr>
            <p:nvPr/>
          </p:nvSpPr>
          <p:spPr bwMode="auto">
            <a:xfrm>
              <a:off x="3796" y="6795"/>
              <a:ext cx="4364" cy="291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4"/>
            <p:cNvSpPr>
              <a:spLocks/>
            </p:cNvSpPr>
            <p:nvPr/>
          </p:nvSpPr>
          <p:spPr bwMode="auto">
            <a:xfrm>
              <a:off x="4500" y="7395"/>
              <a:ext cx="2940" cy="174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3"/>
            <p:cNvSpPr>
              <a:spLocks/>
            </p:cNvSpPr>
            <p:nvPr/>
          </p:nvSpPr>
          <p:spPr bwMode="auto">
            <a:xfrm>
              <a:off x="4500" y="7395"/>
              <a:ext cx="330" cy="1740"/>
            </a:xfrm>
            <a:custGeom>
              <a:avLst/>
              <a:gdLst>
                <a:gd name="T0" fmla="*/ 0 w 330"/>
                <a:gd name="T1" fmla="*/ 1740 h 1740"/>
                <a:gd name="T2" fmla="*/ 330 w 330"/>
                <a:gd name="T3" fmla="*/ 1500 h 1740"/>
                <a:gd name="T4" fmla="*/ 330 w 330"/>
                <a:gd name="T5" fmla="*/ 0 h 1740"/>
              </a:gdLst>
              <a:ahLst/>
              <a:cxnLst>
                <a:cxn ang="0">
                  <a:pos x="T0" y="T1"/>
                </a:cxn>
                <a:cxn ang="0">
                  <a:pos x="T2" y="T3"/>
                </a:cxn>
                <a:cxn ang="0">
                  <a:pos x="T4" y="T5"/>
                </a:cxn>
              </a:cxnLst>
              <a:rect l="0" t="0" r="r" b="b"/>
              <a:pathLst>
                <a:path w="330" h="1740">
                  <a:moveTo>
                    <a:pt x="0" y="1740"/>
                  </a:moveTo>
                  <a:lnTo>
                    <a:pt x="330" y="1500"/>
                  </a:lnTo>
                  <a:lnTo>
                    <a:pt x="33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52"/>
            <p:cNvSpPr>
              <a:spLocks noChangeShapeType="1"/>
            </p:cNvSpPr>
            <p:nvPr/>
          </p:nvSpPr>
          <p:spPr bwMode="auto">
            <a:xfrm>
              <a:off x="4830" y="8865"/>
              <a:ext cx="26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51"/>
            <p:cNvSpPr>
              <a:spLocks/>
            </p:cNvSpPr>
            <p:nvPr/>
          </p:nvSpPr>
          <p:spPr bwMode="auto">
            <a:xfrm>
              <a:off x="3796" y="6555"/>
              <a:ext cx="4649" cy="240"/>
            </a:xfrm>
            <a:custGeom>
              <a:avLst/>
              <a:gdLst>
                <a:gd name="T0" fmla="*/ 0 w 4649"/>
                <a:gd name="T1" fmla="*/ 240 h 240"/>
                <a:gd name="T2" fmla="*/ 524 w 4649"/>
                <a:gd name="T3" fmla="*/ 0 h 240"/>
                <a:gd name="T4" fmla="*/ 4649 w 4649"/>
                <a:gd name="T5" fmla="*/ 0 h 240"/>
                <a:gd name="T6" fmla="*/ 4364 w 4649"/>
                <a:gd name="T7" fmla="*/ 240 h 240"/>
              </a:gdLst>
              <a:ahLst/>
              <a:cxnLst>
                <a:cxn ang="0">
                  <a:pos x="T0" y="T1"/>
                </a:cxn>
                <a:cxn ang="0">
                  <a:pos x="T2" y="T3"/>
                </a:cxn>
                <a:cxn ang="0">
                  <a:pos x="T4" y="T5"/>
                </a:cxn>
                <a:cxn ang="0">
                  <a:pos x="T6" y="T7"/>
                </a:cxn>
              </a:cxnLst>
              <a:rect l="0" t="0" r="r" b="b"/>
              <a:pathLst>
                <a:path w="4649" h="240">
                  <a:moveTo>
                    <a:pt x="0" y="240"/>
                  </a:moveTo>
                  <a:lnTo>
                    <a:pt x="524" y="0"/>
                  </a:lnTo>
                  <a:lnTo>
                    <a:pt x="4649" y="0"/>
                  </a:lnTo>
                  <a:lnTo>
                    <a:pt x="4364"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50"/>
            <p:cNvSpPr>
              <a:spLocks/>
            </p:cNvSpPr>
            <p:nvPr/>
          </p:nvSpPr>
          <p:spPr bwMode="auto">
            <a:xfrm>
              <a:off x="8160" y="6555"/>
              <a:ext cx="285" cy="3150"/>
            </a:xfrm>
            <a:custGeom>
              <a:avLst/>
              <a:gdLst>
                <a:gd name="T0" fmla="*/ 285 w 285"/>
                <a:gd name="T1" fmla="*/ 0 h 3150"/>
                <a:gd name="T2" fmla="*/ 285 w 285"/>
                <a:gd name="T3" fmla="*/ 2925 h 3150"/>
                <a:gd name="T4" fmla="*/ 0 w 285"/>
                <a:gd name="T5" fmla="*/ 3150 h 3150"/>
              </a:gdLst>
              <a:ahLst/>
              <a:cxnLst>
                <a:cxn ang="0">
                  <a:pos x="T0" y="T1"/>
                </a:cxn>
                <a:cxn ang="0">
                  <a:pos x="T2" y="T3"/>
                </a:cxn>
                <a:cxn ang="0">
                  <a:pos x="T4" y="T5"/>
                </a:cxn>
              </a:cxnLst>
              <a:rect l="0" t="0" r="r" b="b"/>
              <a:pathLst>
                <a:path w="285" h="3150">
                  <a:moveTo>
                    <a:pt x="285" y="0"/>
                  </a:moveTo>
                  <a:lnTo>
                    <a:pt x="285" y="2925"/>
                  </a:lnTo>
                  <a:lnTo>
                    <a:pt x="0" y="31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49"/>
            <p:cNvSpPr>
              <a:spLocks/>
            </p:cNvSpPr>
            <p:nvPr/>
          </p:nvSpPr>
          <p:spPr bwMode="auto">
            <a:xfrm>
              <a:off x="3180" y="7565"/>
              <a:ext cx="2015" cy="175"/>
            </a:xfrm>
            <a:custGeom>
              <a:avLst/>
              <a:gdLst>
                <a:gd name="T0" fmla="*/ 0 w 2015"/>
                <a:gd name="T1" fmla="*/ 25 h 175"/>
                <a:gd name="T2" fmla="*/ 1740 w 2015"/>
                <a:gd name="T3" fmla="*/ 25 h 175"/>
                <a:gd name="T4" fmla="*/ 1650 w 2015"/>
                <a:gd name="T5" fmla="*/ 175 h 175"/>
              </a:gdLst>
              <a:ahLst/>
              <a:cxnLst>
                <a:cxn ang="0">
                  <a:pos x="T0" y="T1"/>
                </a:cxn>
                <a:cxn ang="0">
                  <a:pos x="T2" y="T3"/>
                </a:cxn>
                <a:cxn ang="0">
                  <a:pos x="T4" y="T5"/>
                </a:cxn>
              </a:cxnLst>
              <a:rect l="0" t="0" r="r" b="b"/>
              <a:pathLst>
                <a:path w="2015" h="175">
                  <a:moveTo>
                    <a:pt x="0" y="25"/>
                  </a:moveTo>
                  <a:cubicBezTo>
                    <a:pt x="732" y="12"/>
                    <a:pt x="1465" y="0"/>
                    <a:pt x="1740" y="25"/>
                  </a:cubicBezTo>
                  <a:cubicBezTo>
                    <a:pt x="2015" y="50"/>
                    <a:pt x="1665" y="150"/>
                    <a:pt x="1650"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48"/>
            <p:cNvSpPr>
              <a:spLocks/>
            </p:cNvSpPr>
            <p:nvPr/>
          </p:nvSpPr>
          <p:spPr bwMode="auto">
            <a:xfrm>
              <a:off x="3515" y="774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47"/>
            <p:cNvSpPr>
              <a:spLocks/>
            </p:cNvSpPr>
            <p:nvPr/>
          </p:nvSpPr>
          <p:spPr bwMode="auto">
            <a:xfrm>
              <a:off x="3515" y="798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46"/>
            <p:cNvSpPr>
              <a:spLocks/>
            </p:cNvSpPr>
            <p:nvPr/>
          </p:nvSpPr>
          <p:spPr bwMode="auto">
            <a:xfrm>
              <a:off x="3515" y="822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45"/>
            <p:cNvSpPr>
              <a:spLocks/>
            </p:cNvSpPr>
            <p:nvPr/>
          </p:nvSpPr>
          <p:spPr bwMode="auto">
            <a:xfrm>
              <a:off x="3515" y="846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44"/>
            <p:cNvSpPr>
              <a:spLocks/>
            </p:cNvSpPr>
            <p:nvPr/>
          </p:nvSpPr>
          <p:spPr bwMode="auto">
            <a:xfrm>
              <a:off x="3180" y="8865"/>
              <a:ext cx="616" cy="1"/>
            </a:xfrm>
            <a:custGeom>
              <a:avLst/>
              <a:gdLst>
                <a:gd name="T0" fmla="*/ 616 w 616"/>
                <a:gd name="T1" fmla="*/ 0 h 1"/>
                <a:gd name="T2" fmla="*/ 0 w 616"/>
                <a:gd name="T3" fmla="*/ 0 h 1"/>
              </a:gdLst>
              <a:ahLst/>
              <a:cxnLst>
                <a:cxn ang="0">
                  <a:pos x="T0" y="T1"/>
                </a:cxn>
                <a:cxn ang="0">
                  <a:pos x="T2" y="T3"/>
                </a:cxn>
              </a:cxnLst>
              <a:rect l="0" t="0" r="r" b="b"/>
              <a:pathLst>
                <a:path w="616" h="1">
                  <a:moveTo>
                    <a:pt x="616" y="0"/>
                  </a:moveTo>
                  <a:cubicBezTo>
                    <a:pt x="616" y="0"/>
                    <a:pt x="308"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43"/>
            <p:cNvSpPr>
              <a:spLocks noChangeShapeType="1"/>
            </p:cNvSpPr>
            <p:nvPr/>
          </p:nvSpPr>
          <p:spPr bwMode="auto">
            <a:xfrm>
              <a:off x="3000" y="7440"/>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Text Box 42"/>
            <p:cNvSpPr txBox="1">
              <a:spLocks noChangeArrowheads="1"/>
            </p:cNvSpPr>
            <p:nvPr/>
          </p:nvSpPr>
          <p:spPr bwMode="auto">
            <a:xfrm>
              <a:off x="2700" y="709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Freeform 41"/>
            <p:cNvSpPr>
              <a:spLocks/>
            </p:cNvSpPr>
            <p:nvPr/>
          </p:nvSpPr>
          <p:spPr bwMode="auto">
            <a:xfrm>
              <a:off x="4140" y="7050"/>
              <a:ext cx="795" cy="405"/>
            </a:xfrm>
            <a:custGeom>
              <a:avLst/>
              <a:gdLst>
                <a:gd name="T0" fmla="*/ 15 w 795"/>
                <a:gd name="T1" fmla="*/ 405 h 405"/>
                <a:gd name="T2" fmla="*/ 0 w 795"/>
                <a:gd name="T3" fmla="*/ 0 h 405"/>
                <a:gd name="T4" fmla="*/ 795 w 795"/>
                <a:gd name="T5" fmla="*/ 0 h 405"/>
              </a:gdLst>
              <a:ahLst/>
              <a:cxnLst>
                <a:cxn ang="0">
                  <a:pos x="T0" y="T1"/>
                </a:cxn>
                <a:cxn ang="0">
                  <a:pos x="T2" y="T3"/>
                </a:cxn>
                <a:cxn ang="0">
                  <a:pos x="T4" y="T5"/>
                </a:cxn>
              </a:cxnLst>
              <a:rect l="0" t="0" r="r" b="b"/>
              <a:pathLst>
                <a:path w="795" h="405">
                  <a:moveTo>
                    <a:pt x="15" y="405"/>
                  </a:moveTo>
                  <a:lnTo>
                    <a:pt x="0" y="0"/>
                  </a:lnTo>
                  <a:lnTo>
                    <a:pt x="795"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Text Box 40"/>
            <p:cNvSpPr txBox="1">
              <a:spLocks noChangeArrowheads="1"/>
            </p:cNvSpPr>
            <p:nvPr/>
          </p:nvSpPr>
          <p:spPr bwMode="auto">
            <a:xfrm>
              <a:off x="4575" y="6840"/>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Text Box 39"/>
            <p:cNvSpPr txBox="1">
              <a:spLocks noChangeArrowheads="1"/>
            </p:cNvSpPr>
            <p:nvPr/>
          </p:nvSpPr>
          <p:spPr bwMode="auto">
            <a:xfrm>
              <a:off x="4740"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Freeform 38"/>
            <p:cNvSpPr>
              <a:spLocks/>
            </p:cNvSpPr>
            <p:nvPr/>
          </p:nvSpPr>
          <p:spPr bwMode="auto">
            <a:xfrm>
              <a:off x="4155" y="7050"/>
              <a:ext cx="3705" cy="2325"/>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37"/>
            <p:cNvSpPr>
              <a:spLocks/>
            </p:cNvSpPr>
            <p:nvPr/>
          </p:nvSpPr>
          <p:spPr bwMode="auto">
            <a:xfrm>
              <a:off x="6978" y="7446"/>
              <a:ext cx="2427" cy="89"/>
            </a:xfrm>
            <a:custGeom>
              <a:avLst/>
              <a:gdLst>
                <a:gd name="T0" fmla="*/ 2427 w 2427"/>
                <a:gd name="T1" fmla="*/ 29 h 204"/>
                <a:gd name="T2" fmla="*/ 327 w 2427"/>
                <a:gd name="T3" fmla="*/ 29 h 204"/>
                <a:gd name="T4" fmla="*/ 462 w 2427"/>
                <a:gd name="T5" fmla="*/ 204 h 204"/>
              </a:gdLst>
              <a:ahLst/>
              <a:cxnLst>
                <a:cxn ang="0">
                  <a:pos x="T0" y="T1"/>
                </a:cxn>
                <a:cxn ang="0">
                  <a:pos x="T2" y="T3"/>
                </a:cxn>
                <a:cxn ang="0">
                  <a:pos x="T4" y="T5"/>
                </a:cxn>
              </a:cxnLst>
              <a:rect l="0" t="0" r="r" b="b"/>
              <a:pathLst>
                <a:path w="2427" h="204">
                  <a:moveTo>
                    <a:pt x="2427" y="29"/>
                  </a:moveTo>
                  <a:cubicBezTo>
                    <a:pt x="1540" y="14"/>
                    <a:pt x="654" y="0"/>
                    <a:pt x="327" y="29"/>
                  </a:cubicBezTo>
                  <a:cubicBezTo>
                    <a:pt x="0" y="58"/>
                    <a:pt x="231" y="131"/>
                    <a:pt x="462" y="20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36"/>
            <p:cNvSpPr>
              <a:spLocks/>
            </p:cNvSpPr>
            <p:nvPr/>
          </p:nvSpPr>
          <p:spPr bwMode="auto">
            <a:xfrm>
              <a:off x="7110" y="754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5"/>
            <p:cNvSpPr>
              <a:spLocks/>
            </p:cNvSpPr>
            <p:nvPr/>
          </p:nvSpPr>
          <p:spPr bwMode="auto">
            <a:xfrm>
              <a:off x="7110" y="771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4"/>
            <p:cNvSpPr>
              <a:spLocks/>
            </p:cNvSpPr>
            <p:nvPr/>
          </p:nvSpPr>
          <p:spPr bwMode="auto">
            <a:xfrm>
              <a:off x="7110" y="787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p:nvSpPr>
          <p:spPr bwMode="auto">
            <a:xfrm>
              <a:off x="7110" y="804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p:nvSpPr>
          <p:spPr bwMode="auto">
            <a:xfrm>
              <a:off x="7110" y="820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1"/>
            <p:cNvSpPr>
              <a:spLocks/>
            </p:cNvSpPr>
            <p:nvPr/>
          </p:nvSpPr>
          <p:spPr bwMode="auto">
            <a:xfrm>
              <a:off x="7110" y="837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0"/>
            <p:cNvSpPr>
              <a:spLocks/>
            </p:cNvSpPr>
            <p:nvPr/>
          </p:nvSpPr>
          <p:spPr bwMode="auto">
            <a:xfrm>
              <a:off x="7110" y="853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9"/>
            <p:cNvSpPr>
              <a:spLocks/>
            </p:cNvSpPr>
            <p:nvPr/>
          </p:nvSpPr>
          <p:spPr bwMode="auto">
            <a:xfrm>
              <a:off x="8445" y="8775"/>
              <a:ext cx="960" cy="1"/>
            </a:xfrm>
            <a:custGeom>
              <a:avLst/>
              <a:gdLst>
                <a:gd name="T0" fmla="*/ 0 w 960"/>
                <a:gd name="T1" fmla="*/ 0 h 1"/>
                <a:gd name="T2" fmla="*/ 960 w 960"/>
                <a:gd name="T3" fmla="*/ 0 h 1"/>
              </a:gdLst>
              <a:ahLst/>
              <a:cxnLst>
                <a:cxn ang="0">
                  <a:pos x="T0" y="T1"/>
                </a:cxn>
                <a:cxn ang="0">
                  <a:pos x="T2" y="T3"/>
                </a:cxn>
              </a:cxnLst>
              <a:rect l="0" t="0" r="r" b="b"/>
              <a:pathLst>
                <a:path w="960" h="1">
                  <a:moveTo>
                    <a:pt x="0" y="0"/>
                  </a:moveTo>
                  <a:cubicBezTo>
                    <a:pt x="0" y="0"/>
                    <a:pt x="480" y="0"/>
                    <a:pt x="9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Text Box 28"/>
            <p:cNvSpPr txBox="1">
              <a:spLocks noChangeArrowheads="1"/>
            </p:cNvSpPr>
            <p:nvPr/>
          </p:nvSpPr>
          <p:spPr bwMode="auto">
            <a:xfrm>
              <a:off x="9252" y="690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9" name="AutoShape 27"/>
            <p:cNvSpPr>
              <a:spLocks noChangeShapeType="1"/>
            </p:cNvSpPr>
            <p:nvPr/>
          </p:nvSpPr>
          <p:spPr bwMode="auto">
            <a:xfrm flipH="1">
              <a:off x="9410" y="7350"/>
              <a:ext cx="570" cy="1"/>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Text Box 26"/>
            <p:cNvSpPr txBox="1">
              <a:spLocks noChangeArrowheads="1"/>
            </p:cNvSpPr>
            <p:nvPr/>
          </p:nvSpPr>
          <p:spPr bwMode="auto">
            <a:xfrm>
              <a:off x="6495"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 name="Text Box 25"/>
            <p:cNvSpPr txBox="1">
              <a:spLocks noChangeArrowheads="1"/>
            </p:cNvSpPr>
            <p:nvPr/>
          </p:nvSpPr>
          <p:spPr bwMode="auto">
            <a:xfrm>
              <a:off x="3180" y="805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2" name="Text Box 24"/>
            <p:cNvSpPr txBox="1">
              <a:spLocks noChangeArrowheads="1"/>
            </p:cNvSpPr>
            <p:nvPr/>
          </p:nvSpPr>
          <p:spPr bwMode="auto">
            <a:xfrm>
              <a:off x="8818" y="778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Freeform 23"/>
            <p:cNvSpPr>
              <a:spLocks/>
            </p:cNvSpPr>
            <p:nvPr/>
          </p:nvSpPr>
          <p:spPr bwMode="auto">
            <a:xfrm>
              <a:off x="3151" y="7705"/>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2"/>
            <p:cNvSpPr>
              <a:spLocks/>
            </p:cNvSpPr>
            <p:nvPr/>
          </p:nvSpPr>
          <p:spPr bwMode="auto">
            <a:xfrm flipH="1">
              <a:off x="9074" y="761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Oval 21"/>
            <p:cNvSpPr>
              <a:spLocks noChangeArrowheads="1"/>
            </p:cNvSpPr>
            <p:nvPr/>
          </p:nvSpPr>
          <p:spPr bwMode="auto">
            <a:xfrm>
              <a:off x="1975" y="8040"/>
              <a:ext cx="436"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Text Box 20"/>
            <p:cNvSpPr txBox="1">
              <a:spLocks noChangeArrowheads="1"/>
            </p:cNvSpPr>
            <p:nvPr/>
          </p:nvSpPr>
          <p:spPr bwMode="auto">
            <a:xfrm>
              <a:off x="1571" y="8023"/>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7" name="Freeform 19"/>
            <p:cNvSpPr>
              <a:spLocks/>
            </p:cNvSpPr>
            <p:nvPr/>
          </p:nvSpPr>
          <p:spPr bwMode="auto">
            <a:xfrm>
              <a:off x="2193" y="7595"/>
              <a:ext cx="1145" cy="428"/>
            </a:xfrm>
            <a:custGeom>
              <a:avLst/>
              <a:gdLst>
                <a:gd name="T0" fmla="*/ 0 w 1145"/>
                <a:gd name="T1" fmla="*/ 428 h 428"/>
                <a:gd name="T2" fmla="*/ 0 w 1145"/>
                <a:gd name="T3" fmla="*/ 10 h 428"/>
                <a:gd name="T4" fmla="*/ 1145 w 1145"/>
                <a:gd name="T5" fmla="*/ 0 h 428"/>
              </a:gdLst>
              <a:ahLst/>
              <a:cxnLst>
                <a:cxn ang="0">
                  <a:pos x="T0" y="T1"/>
                </a:cxn>
                <a:cxn ang="0">
                  <a:pos x="T2" y="T3"/>
                </a:cxn>
                <a:cxn ang="0">
                  <a:pos x="T4" y="T5"/>
                </a:cxn>
              </a:cxnLst>
              <a:rect l="0" t="0" r="r" b="b"/>
              <a:pathLst>
                <a:path w="1145" h="428">
                  <a:moveTo>
                    <a:pt x="0" y="428"/>
                  </a:moveTo>
                  <a:lnTo>
                    <a:pt x="0" y="10"/>
                  </a:lnTo>
                  <a:lnTo>
                    <a:pt x="1145"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8"/>
            <p:cNvSpPr>
              <a:spLocks/>
            </p:cNvSpPr>
            <p:nvPr/>
          </p:nvSpPr>
          <p:spPr bwMode="auto">
            <a:xfrm>
              <a:off x="2193" y="8460"/>
              <a:ext cx="1069" cy="405"/>
            </a:xfrm>
            <a:custGeom>
              <a:avLst/>
              <a:gdLst>
                <a:gd name="T0" fmla="*/ 0 w 1069"/>
                <a:gd name="T1" fmla="*/ 0 h 405"/>
                <a:gd name="T2" fmla="*/ 0 w 1069"/>
                <a:gd name="T3" fmla="*/ 405 h 405"/>
                <a:gd name="T4" fmla="*/ 1069 w 1069"/>
                <a:gd name="T5" fmla="*/ 405 h 405"/>
              </a:gdLst>
              <a:ahLst/>
              <a:cxnLst>
                <a:cxn ang="0">
                  <a:pos x="T0" y="T1"/>
                </a:cxn>
                <a:cxn ang="0">
                  <a:pos x="T2" y="T3"/>
                </a:cxn>
                <a:cxn ang="0">
                  <a:pos x="T4" y="T5"/>
                </a:cxn>
              </a:cxnLst>
              <a:rect l="0" t="0" r="r" b="b"/>
              <a:pathLst>
                <a:path w="1069" h="405">
                  <a:moveTo>
                    <a:pt x="0" y="0"/>
                  </a:moveTo>
                  <a:lnTo>
                    <a:pt x="0" y="405"/>
                  </a:lnTo>
                  <a:lnTo>
                    <a:pt x="1069" y="40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7"/>
            <p:cNvSpPr>
              <a:spLocks/>
            </p:cNvSpPr>
            <p:nvPr/>
          </p:nvSpPr>
          <p:spPr bwMode="auto">
            <a:xfrm>
              <a:off x="1634" y="783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p:cNvSpPr>
            <p:nvPr/>
          </p:nvSpPr>
          <p:spPr bwMode="auto">
            <a:xfrm>
              <a:off x="9342" y="7457"/>
              <a:ext cx="913" cy="577"/>
            </a:xfrm>
            <a:custGeom>
              <a:avLst/>
              <a:gdLst>
                <a:gd name="T0" fmla="*/ 0 w 913"/>
                <a:gd name="T1" fmla="*/ 0 h 577"/>
                <a:gd name="T2" fmla="*/ 902 w 913"/>
                <a:gd name="T3" fmla="*/ 0 h 577"/>
                <a:gd name="T4" fmla="*/ 913 w 913"/>
                <a:gd name="T5" fmla="*/ 577 h 577"/>
              </a:gdLst>
              <a:ahLst/>
              <a:cxnLst>
                <a:cxn ang="0">
                  <a:pos x="T0" y="T1"/>
                </a:cxn>
                <a:cxn ang="0">
                  <a:pos x="T2" y="T3"/>
                </a:cxn>
                <a:cxn ang="0">
                  <a:pos x="T4" y="T5"/>
                </a:cxn>
              </a:cxnLst>
              <a:rect l="0" t="0" r="r" b="b"/>
              <a:pathLst>
                <a:path w="913" h="577">
                  <a:moveTo>
                    <a:pt x="0" y="0"/>
                  </a:moveTo>
                  <a:lnTo>
                    <a:pt x="902" y="0"/>
                  </a:lnTo>
                  <a:lnTo>
                    <a:pt x="913" y="577"/>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15"/>
            <p:cNvSpPr>
              <a:spLocks noChangeArrowheads="1"/>
            </p:cNvSpPr>
            <p:nvPr/>
          </p:nvSpPr>
          <p:spPr bwMode="auto">
            <a:xfrm>
              <a:off x="10102" y="8023"/>
              <a:ext cx="305" cy="2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4"/>
            <p:cNvSpPr>
              <a:spLocks/>
            </p:cNvSpPr>
            <p:nvPr/>
          </p:nvSpPr>
          <p:spPr bwMode="auto">
            <a:xfrm>
              <a:off x="9392" y="8220"/>
              <a:ext cx="906" cy="556"/>
            </a:xfrm>
            <a:custGeom>
              <a:avLst/>
              <a:gdLst>
                <a:gd name="T0" fmla="*/ 0 w 906"/>
                <a:gd name="T1" fmla="*/ 556 h 556"/>
                <a:gd name="T2" fmla="*/ 906 w 906"/>
                <a:gd name="T3" fmla="*/ 556 h 556"/>
                <a:gd name="T4" fmla="*/ 906 w 906"/>
                <a:gd name="T5" fmla="*/ 0 h 556"/>
              </a:gdLst>
              <a:ahLst/>
              <a:cxnLst>
                <a:cxn ang="0">
                  <a:pos x="T0" y="T1"/>
                </a:cxn>
                <a:cxn ang="0">
                  <a:pos x="T2" y="T3"/>
                </a:cxn>
                <a:cxn ang="0">
                  <a:pos x="T4" y="T5"/>
                </a:cxn>
              </a:cxnLst>
              <a:rect l="0" t="0" r="r" b="b"/>
              <a:pathLst>
                <a:path w="906" h="556">
                  <a:moveTo>
                    <a:pt x="0" y="556"/>
                  </a:moveTo>
                  <a:lnTo>
                    <a:pt x="906" y="556"/>
                  </a:lnTo>
                  <a:lnTo>
                    <a:pt x="906" y="0"/>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13"/>
            <p:cNvSpPr>
              <a:spLocks noChangeShapeType="1"/>
            </p:cNvSpPr>
            <p:nvPr/>
          </p:nvSpPr>
          <p:spPr bwMode="auto">
            <a:xfrm>
              <a:off x="8247" y="7643"/>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12"/>
            <p:cNvSpPr>
              <a:spLocks noChangeShapeType="1"/>
            </p:cNvSpPr>
            <p:nvPr/>
          </p:nvSpPr>
          <p:spPr bwMode="auto">
            <a:xfrm>
              <a:off x="8245" y="7806"/>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11"/>
            <p:cNvSpPr>
              <a:spLocks noChangeShapeType="1"/>
            </p:cNvSpPr>
            <p:nvPr/>
          </p:nvSpPr>
          <p:spPr bwMode="auto">
            <a:xfrm>
              <a:off x="8254" y="7969"/>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10"/>
            <p:cNvSpPr>
              <a:spLocks noChangeShapeType="1"/>
            </p:cNvSpPr>
            <p:nvPr/>
          </p:nvSpPr>
          <p:spPr bwMode="auto">
            <a:xfrm>
              <a:off x="8241" y="8132"/>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9"/>
            <p:cNvSpPr>
              <a:spLocks noChangeShapeType="1"/>
            </p:cNvSpPr>
            <p:nvPr/>
          </p:nvSpPr>
          <p:spPr bwMode="auto">
            <a:xfrm>
              <a:off x="8250" y="8295"/>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8"/>
            <p:cNvSpPr>
              <a:spLocks noChangeShapeType="1"/>
            </p:cNvSpPr>
            <p:nvPr/>
          </p:nvSpPr>
          <p:spPr bwMode="auto">
            <a:xfrm>
              <a:off x="8248" y="8458"/>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7"/>
            <p:cNvSpPr>
              <a:spLocks noChangeShapeType="1"/>
            </p:cNvSpPr>
            <p:nvPr/>
          </p:nvSpPr>
          <p:spPr bwMode="auto">
            <a:xfrm>
              <a:off x="8246" y="8621"/>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Text Box 6"/>
            <p:cNvSpPr txBox="1">
              <a:spLocks noChangeArrowheads="1"/>
            </p:cNvSpPr>
            <p:nvPr/>
          </p:nvSpPr>
          <p:spPr bwMode="auto">
            <a:xfrm>
              <a:off x="7538" y="685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1" name="Freeform 5"/>
            <p:cNvSpPr>
              <a:spLocks/>
            </p:cNvSpPr>
            <p:nvPr/>
          </p:nvSpPr>
          <p:spPr bwMode="auto">
            <a:xfrm>
              <a:off x="7440" y="7039"/>
              <a:ext cx="420" cy="328"/>
            </a:xfrm>
            <a:custGeom>
              <a:avLst/>
              <a:gdLst>
                <a:gd name="T0" fmla="*/ 0 w 420"/>
                <a:gd name="T1" fmla="*/ 0 h 328"/>
                <a:gd name="T2" fmla="*/ 420 w 420"/>
                <a:gd name="T3" fmla="*/ 11 h 328"/>
                <a:gd name="T4" fmla="*/ 420 w 420"/>
                <a:gd name="T5" fmla="*/ 328 h 328"/>
              </a:gdLst>
              <a:ahLst/>
              <a:cxnLst>
                <a:cxn ang="0">
                  <a:pos x="T0" y="T1"/>
                </a:cxn>
                <a:cxn ang="0">
                  <a:pos x="T2" y="T3"/>
                </a:cxn>
                <a:cxn ang="0">
                  <a:pos x="T4" y="T5"/>
                </a:cxn>
              </a:cxnLst>
              <a:rect l="0" t="0" r="r" b="b"/>
              <a:pathLst>
                <a:path w="420" h="328">
                  <a:moveTo>
                    <a:pt x="0" y="0"/>
                  </a:moveTo>
                  <a:lnTo>
                    <a:pt x="420" y="11"/>
                  </a:lnTo>
                  <a:lnTo>
                    <a:pt x="420" y="328"/>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 name="Rectangle 4"/>
          <p:cNvSpPr/>
          <p:nvPr/>
        </p:nvSpPr>
        <p:spPr>
          <a:xfrm>
            <a:off x="12032" y="4277934"/>
            <a:ext cx="9131968" cy="848181"/>
          </a:xfrm>
          <a:prstGeom prst="rect">
            <a:avLst/>
          </a:prstGeom>
        </p:spPr>
        <p:txBody>
          <a:bodyPr wrap="square">
            <a:spAutoFit/>
          </a:bodyPr>
          <a:lstStyle/>
          <a:p>
            <a:pPr marL="0" marR="0">
              <a:lnSpc>
                <a:spcPct val="115000"/>
              </a:lnSpc>
              <a:spcBef>
                <a:spcPts val="0"/>
              </a:spcBef>
              <a:spcAft>
                <a:spcPts val="1000"/>
              </a:spcAft>
            </a:pPr>
            <a:r>
              <a:rPr lang="en-US" sz="2200" dirty="0" smtClean="0">
                <a:latin typeface="Calibri" panose="020F0502020204030204" pitchFamily="34" charset="0"/>
                <a:ea typeface="Calibri" panose="020F0502020204030204" pitchFamily="34" charset="0"/>
                <a:cs typeface="Times New Roman" panose="02020603050405020304" pitchFamily="18" charset="0"/>
              </a:rPr>
              <a:t>The </a:t>
            </a:r>
            <a:r>
              <a:rPr lang="en-US" sz="2200" dirty="0">
                <a:latin typeface="Calibri" panose="020F0502020204030204" pitchFamily="34" charset="0"/>
                <a:ea typeface="Calibri" panose="020F0502020204030204" pitchFamily="34" charset="0"/>
                <a:cs typeface="Times New Roman" panose="02020603050405020304" pitchFamily="18" charset="0"/>
              </a:rPr>
              <a:t>sign of </a:t>
            </a:r>
            <a:r>
              <a:rPr lang="en-US" sz="2200" dirty="0" smtClean="0">
                <a:latin typeface="Calibri" panose="020F0502020204030204" pitchFamily="34" charset="0"/>
                <a:ea typeface="Calibri" panose="020F0502020204030204" pitchFamily="34" charset="0"/>
                <a:cs typeface="Times New Roman" panose="02020603050405020304" pitchFamily="18" charset="0"/>
              </a:rPr>
              <a:t>RHS is </a:t>
            </a:r>
            <a:r>
              <a:rPr lang="en-US" sz="2200" dirty="0">
                <a:latin typeface="Calibri" panose="020F0502020204030204" pitchFamily="34" charset="0"/>
                <a:ea typeface="Calibri" panose="020F0502020204030204" pitchFamily="34" charset="0"/>
                <a:cs typeface="Times New Roman" panose="02020603050405020304" pitchFamily="18" charset="0"/>
              </a:rPr>
              <a:t>positive because </a:t>
            </a:r>
            <a:r>
              <a:rPr lang="en-US" sz="2200" dirty="0" smtClean="0">
                <a:latin typeface="Calibri" panose="020F0502020204030204" pitchFamily="34" charset="0"/>
                <a:ea typeface="Calibri" panose="020F0502020204030204" pitchFamily="34" charset="0"/>
                <a:cs typeface="Times New Roman" panose="02020603050405020304" pitchFamily="18" charset="0"/>
              </a:rPr>
              <a:t>self-induced </a:t>
            </a:r>
            <a:r>
              <a:rPr lang="en-US" sz="2200" dirty="0">
                <a:latin typeface="Calibri" panose="020F0502020204030204" pitchFamily="34" charset="0"/>
                <a:ea typeface="Calibri" panose="020F0502020204030204" pitchFamily="34" charset="0"/>
                <a:cs typeface="Times New Roman" panose="02020603050405020304" pitchFamily="18" charset="0"/>
              </a:rPr>
              <a:t>voltage across a coil is always positive at </a:t>
            </a:r>
            <a:r>
              <a:rPr lang="en-US" sz="2200" dirty="0" smtClean="0">
                <a:latin typeface="Calibri" panose="020F0502020204030204" pitchFamily="34" charset="0"/>
                <a:ea typeface="Calibri" panose="020F0502020204030204" pitchFamily="34" charset="0"/>
                <a:cs typeface="Times New Roman" panose="02020603050405020304" pitchFamily="18" charset="0"/>
              </a:rPr>
              <a:t>terminal the </a:t>
            </a:r>
            <a:r>
              <a:rPr lang="en-US" sz="2200" dirty="0">
                <a:latin typeface="Calibri" panose="020F0502020204030204" pitchFamily="34" charset="0"/>
                <a:ea typeface="Calibri" panose="020F0502020204030204" pitchFamily="34" charset="0"/>
                <a:cs typeface="Times New Roman" panose="02020603050405020304" pitchFamily="18" charset="0"/>
              </a:rPr>
              <a:t>current enters, &amp;</a:t>
            </a:r>
            <a:r>
              <a:rPr lang="en-US" sz="2200" dirty="0" smtClean="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e</a:t>
            </a:r>
            <a:r>
              <a:rPr lang="en-US" sz="2200" baseline="-25000" dirty="0">
                <a:latin typeface="Calibri" panose="020F0502020204030204" pitchFamily="34" charset="0"/>
                <a:ea typeface="Calibri" panose="020F0502020204030204" pitchFamily="34" charset="0"/>
                <a:cs typeface="Times New Roman" panose="02020603050405020304" pitchFamily="18" charset="0"/>
              </a:rPr>
              <a:t>1</a:t>
            </a:r>
            <a:r>
              <a:rPr lang="en-US" sz="2200" dirty="0">
                <a:latin typeface="Calibri" panose="020F0502020204030204" pitchFamily="34" charset="0"/>
                <a:ea typeface="Calibri" panose="020F0502020204030204" pitchFamily="34" charset="0"/>
                <a:cs typeface="Times New Roman" panose="02020603050405020304" pitchFamily="18" charset="0"/>
              </a:rPr>
              <a:t> is defined positive at this terminal. </a:t>
            </a:r>
            <a:endParaRPr lang="en-US" sz="22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62" name="Rectangle 61"/>
          <p:cNvSpPr/>
          <p:nvPr/>
        </p:nvSpPr>
        <p:spPr>
          <a:xfrm>
            <a:off x="77230" y="3281041"/>
            <a:ext cx="8944235" cy="1118768"/>
          </a:xfrm>
          <a:prstGeom prst="rect">
            <a:avLst/>
          </a:prstGeom>
        </p:spPr>
        <p:txBody>
          <a:bodyPr wrap="square">
            <a:spAutoFit/>
          </a:bodyPr>
          <a:lstStyle/>
          <a:p>
            <a:pPr marL="0" marR="0">
              <a:lnSpc>
                <a:spcPct val="115000"/>
              </a:lnSpc>
              <a:spcBef>
                <a:spcPts val="0"/>
              </a:spcBef>
              <a:spcAft>
                <a:spcPts val="1000"/>
              </a:spcAft>
            </a:pPr>
            <a:r>
              <a:rPr lang="en-US" sz="2900" dirty="0" smtClean="0">
                <a:effectLst/>
                <a:latin typeface="+mn-lt"/>
                <a:ea typeface="Calibri" panose="020F0502020204030204" pitchFamily="34" charset="0"/>
                <a:cs typeface="Times New Roman" panose="02020603050405020304" pitchFamily="18" charset="0"/>
              </a:rPr>
              <a:t>But what about the sign of the right-hand-side (RHS)? </a:t>
            </a:r>
            <a:r>
              <a:rPr lang="en-US" sz="2900" dirty="0" smtClean="0">
                <a:latin typeface="+mn-lt"/>
                <a:ea typeface="Calibri" panose="020F0502020204030204" pitchFamily="34" charset="0"/>
                <a:cs typeface="Times New Roman" panose="02020603050405020304" pitchFamily="18" charset="0"/>
              </a:rPr>
              <a:t>Is it positive or negative?</a:t>
            </a:r>
            <a:endParaRPr lang="en-US" sz="2900" dirty="0">
              <a:effectLst/>
              <a:latin typeface="+mn-lt"/>
              <a:ea typeface="Calibri" panose="020F0502020204030204" pitchFamily="34" charset="0"/>
              <a:cs typeface="Times New Roman" panose="02020603050405020304" pitchFamily="18" charset="0"/>
            </a:endParaRPr>
          </a:p>
        </p:txBody>
      </p:sp>
      <p:sp>
        <p:nvSpPr>
          <p:cNvPr id="63" name="Rectangle 62"/>
          <p:cNvSpPr/>
          <p:nvPr/>
        </p:nvSpPr>
        <p:spPr>
          <a:xfrm>
            <a:off x="35811" y="6010480"/>
            <a:ext cx="9131968" cy="848181"/>
          </a:xfrm>
          <a:prstGeom prst="rect">
            <a:avLst/>
          </a:prstGeom>
        </p:spPr>
        <p:txBody>
          <a:bodyPr wrap="square">
            <a:spAutoFit/>
          </a:bodyPr>
          <a:lstStyle/>
          <a:p>
            <a:pPr marL="0" marR="0">
              <a:lnSpc>
                <a:spcPct val="115000"/>
              </a:lnSpc>
              <a:spcBef>
                <a:spcPts val="0"/>
              </a:spcBef>
              <a:spcAft>
                <a:spcPts val="1000"/>
              </a:spcAft>
            </a:pPr>
            <a:r>
              <a:rPr lang="en-US" sz="2200" dirty="0" smtClean="0">
                <a:latin typeface="Calibri" panose="020F0502020204030204" pitchFamily="34" charset="0"/>
                <a:ea typeface="Calibri" panose="020F0502020204030204" pitchFamily="34" charset="0"/>
                <a:cs typeface="Times New Roman" panose="02020603050405020304" pitchFamily="18" charset="0"/>
              </a:rPr>
              <a:t>If </a:t>
            </a:r>
            <a:r>
              <a:rPr lang="en-US" sz="2200" dirty="0">
                <a:latin typeface="Calibri" panose="020F0502020204030204" pitchFamily="34" charset="0"/>
                <a:ea typeface="Calibri" panose="020F0502020204030204" pitchFamily="34" charset="0"/>
                <a:cs typeface="Times New Roman" panose="02020603050405020304" pitchFamily="18" charset="0"/>
              </a:rPr>
              <a:t>e</a:t>
            </a:r>
            <a:r>
              <a:rPr lang="en-US" sz="2200" baseline="-25000" dirty="0">
                <a:latin typeface="Calibri" panose="020F0502020204030204" pitchFamily="34" charset="0"/>
                <a:ea typeface="Calibri" panose="020F0502020204030204" pitchFamily="34" charset="0"/>
                <a:cs typeface="Times New Roman" panose="02020603050405020304" pitchFamily="18" charset="0"/>
              </a:rPr>
              <a:t>1</a:t>
            </a:r>
            <a:r>
              <a:rPr lang="en-US" sz="2200" dirty="0">
                <a:latin typeface="Calibri" panose="020F0502020204030204" pitchFamily="34" charset="0"/>
                <a:ea typeface="Calibri" panose="020F0502020204030204" pitchFamily="34" charset="0"/>
                <a:cs typeface="Times New Roman" panose="02020603050405020304" pitchFamily="18" charset="0"/>
              </a:rPr>
              <a:t> would have been defined negative at </a:t>
            </a:r>
            <a:r>
              <a:rPr lang="en-US" sz="2200" dirty="0" smtClean="0">
                <a:latin typeface="Calibri" panose="020F0502020204030204" pitchFamily="34" charset="0"/>
                <a:ea typeface="Calibri" panose="020F0502020204030204" pitchFamily="34" charset="0"/>
                <a:cs typeface="Times New Roman" panose="02020603050405020304" pitchFamily="18" charset="0"/>
              </a:rPr>
              <a:t>terminal </a:t>
            </a:r>
            <a:r>
              <a:rPr lang="en-US" sz="2200" dirty="0">
                <a:latin typeface="Calibri" panose="020F0502020204030204" pitchFamily="34" charset="0"/>
                <a:ea typeface="Calibri" panose="020F0502020204030204" pitchFamily="34" charset="0"/>
                <a:cs typeface="Times New Roman" panose="02020603050405020304" pitchFamily="18" charset="0"/>
              </a:rPr>
              <a:t>in which the current </a:t>
            </a:r>
            <a:r>
              <a:rPr lang="en-US" sz="2200" dirty="0" smtClean="0">
                <a:latin typeface="Calibri" panose="020F0502020204030204" pitchFamily="34" charset="0"/>
                <a:ea typeface="Calibri" panose="020F0502020204030204" pitchFamily="34" charset="0"/>
                <a:cs typeface="Times New Roman" panose="02020603050405020304" pitchFamily="18" charset="0"/>
              </a:rPr>
              <a:t>entered, </a:t>
            </a:r>
            <a:r>
              <a:rPr lang="en-US" sz="2200" dirty="0">
                <a:latin typeface="Calibri" panose="020F0502020204030204" pitchFamily="34" charset="0"/>
                <a:ea typeface="Calibri" panose="020F0502020204030204" pitchFamily="34" charset="0"/>
                <a:cs typeface="Times New Roman" panose="02020603050405020304" pitchFamily="18" charset="0"/>
              </a:rPr>
              <a:t>then </a:t>
            </a:r>
            <a:r>
              <a:rPr lang="en-US" sz="2200" dirty="0" smtClean="0">
                <a:latin typeface="Calibri" panose="020F0502020204030204" pitchFamily="34" charset="0"/>
                <a:ea typeface="Calibri" panose="020F0502020204030204" pitchFamily="34" charset="0"/>
                <a:cs typeface="Times New Roman" panose="02020603050405020304" pitchFamily="18" charset="0"/>
              </a:rPr>
              <a:t>sign </a:t>
            </a:r>
            <a:r>
              <a:rPr lang="en-US" sz="2200" dirty="0">
                <a:latin typeface="Calibri" panose="020F0502020204030204" pitchFamily="34" charset="0"/>
                <a:ea typeface="Calibri" panose="020F0502020204030204" pitchFamily="34" charset="0"/>
                <a:cs typeface="Times New Roman" panose="02020603050405020304" pitchFamily="18" charset="0"/>
              </a:rPr>
              <a:t>of </a:t>
            </a:r>
            <a:r>
              <a:rPr lang="en-US" sz="2200" dirty="0" smtClean="0">
                <a:latin typeface="Calibri" panose="020F0502020204030204" pitchFamily="34" charset="0"/>
                <a:ea typeface="Calibri" panose="020F0502020204030204" pitchFamily="34" charset="0"/>
                <a:cs typeface="Times New Roman" panose="02020603050405020304" pitchFamily="18" charset="0"/>
              </a:rPr>
              <a:t>RHS would be negative</a:t>
            </a:r>
            <a:r>
              <a:rPr lang="en-US" sz="2200" dirty="0">
                <a:latin typeface="Calibri" panose="020F0502020204030204" pitchFamily="34"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4" name="Object 63"/>
          <p:cNvGraphicFramePr>
            <a:graphicFrameLocks noChangeAspect="1"/>
          </p:cNvGraphicFramePr>
          <p:nvPr>
            <p:extLst>
              <p:ext uri="{D42A27DB-BD31-4B8C-83A1-F6EECF244321}">
                <p14:modId xmlns:p14="http://schemas.microsoft.com/office/powerpoint/2010/main" val="440176201"/>
              </p:ext>
            </p:extLst>
          </p:nvPr>
        </p:nvGraphicFramePr>
        <p:xfrm>
          <a:off x="3230563" y="5016500"/>
          <a:ext cx="1854200" cy="936625"/>
        </p:xfrm>
        <a:graphic>
          <a:graphicData uri="http://schemas.openxmlformats.org/presentationml/2006/ole">
            <mc:AlternateContent xmlns:mc="http://schemas.openxmlformats.org/markup-compatibility/2006">
              <mc:Choice xmlns:v="urn:schemas-microsoft-com:vml" Requires="v">
                <p:oleObj spid="_x0000_s33840" name="Equation" r:id="rId4" imgW="799920" imgH="406080" progId="Equation.DSMT4">
                  <p:embed/>
                </p:oleObj>
              </mc:Choice>
              <mc:Fallback>
                <p:oleObj name="Equation" r:id="rId4" imgW="799920" imgH="406080" progId="Equation.DSMT4">
                  <p:embed/>
                  <p:pic>
                    <p:nvPicPr>
                      <p:cNvPr id="4" name="Object 3"/>
                      <p:cNvPicPr>
                        <a:picLocks noChangeAspect="1" noChangeArrowheads="1"/>
                      </p:cNvPicPr>
                      <p:nvPr/>
                    </p:nvPicPr>
                    <p:blipFill>
                      <a:blip r:embed="rId5"/>
                      <a:srcRect/>
                      <a:stretch>
                        <a:fillRect/>
                      </a:stretch>
                    </p:blipFill>
                    <p:spPr bwMode="auto">
                      <a:xfrm>
                        <a:off x="3230563" y="5016500"/>
                        <a:ext cx="1854200" cy="936625"/>
                      </a:xfrm>
                      <a:prstGeom prst="rect">
                        <a:avLst/>
                      </a:prstGeom>
                      <a:noFill/>
                    </p:spPr>
                  </p:pic>
                </p:oleObj>
              </mc:Fallback>
            </mc:AlternateContent>
          </a:graphicData>
        </a:graphic>
      </p:graphicFrame>
    </p:spTree>
    <p:extLst>
      <p:ext uri="{BB962C8B-B14F-4D97-AF65-F5344CB8AC3E}">
        <p14:creationId xmlns:p14="http://schemas.microsoft.com/office/powerpoint/2010/main" val="32460247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29</a:t>
            </a:fld>
            <a:endParaRPr lang="en-US" dirty="0"/>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Polarity &amp; dot convention for coupled </a:t>
            </a:r>
            <a:r>
              <a:rPr lang="en-US" sz="3600" dirty="0" err="1" smtClean="0"/>
              <a:t>ccts</a:t>
            </a:r>
            <a:endParaRPr lang="en-US" sz="3600" dirty="0"/>
          </a:p>
        </p:txBody>
      </p:sp>
      <p:grpSp>
        <p:nvGrpSpPr>
          <p:cNvPr id="6" name="Group 4"/>
          <p:cNvGrpSpPr>
            <a:grpSpLocks noChangeAspect="1"/>
          </p:cNvGrpSpPr>
          <p:nvPr/>
        </p:nvGrpSpPr>
        <p:grpSpPr bwMode="auto">
          <a:xfrm>
            <a:off x="533400" y="685800"/>
            <a:ext cx="7475803" cy="2819400"/>
            <a:chOff x="1440" y="6435"/>
            <a:chExt cx="9360" cy="3530"/>
          </a:xfrm>
        </p:grpSpPr>
        <p:sp>
          <p:nvSpPr>
            <p:cNvPr id="7" name="AutoShape 56"/>
            <p:cNvSpPr>
              <a:spLocks noChangeAspect="1" noChangeArrowheads="1" noTextEdit="1"/>
            </p:cNvSpPr>
            <p:nvPr/>
          </p:nvSpPr>
          <p:spPr bwMode="auto">
            <a:xfrm>
              <a:off x="1440" y="6435"/>
              <a:ext cx="9360" cy="3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55"/>
            <p:cNvSpPr>
              <a:spLocks/>
            </p:cNvSpPr>
            <p:nvPr/>
          </p:nvSpPr>
          <p:spPr bwMode="auto">
            <a:xfrm>
              <a:off x="3796" y="6795"/>
              <a:ext cx="4364" cy="291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4"/>
            <p:cNvSpPr>
              <a:spLocks/>
            </p:cNvSpPr>
            <p:nvPr/>
          </p:nvSpPr>
          <p:spPr bwMode="auto">
            <a:xfrm>
              <a:off x="4500" y="7395"/>
              <a:ext cx="2940" cy="174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3"/>
            <p:cNvSpPr>
              <a:spLocks/>
            </p:cNvSpPr>
            <p:nvPr/>
          </p:nvSpPr>
          <p:spPr bwMode="auto">
            <a:xfrm>
              <a:off x="4500" y="7395"/>
              <a:ext cx="330" cy="1740"/>
            </a:xfrm>
            <a:custGeom>
              <a:avLst/>
              <a:gdLst>
                <a:gd name="T0" fmla="*/ 0 w 330"/>
                <a:gd name="T1" fmla="*/ 1740 h 1740"/>
                <a:gd name="T2" fmla="*/ 330 w 330"/>
                <a:gd name="T3" fmla="*/ 1500 h 1740"/>
                <a:gd name="T4" fmla="*/ 330 w 330"/>
                <a:gd name="T5" fmla="*/ 0 h 1740"/>
              </a:gdLst>
              <a:ahLst/>
              <a:cxnLst>
                <a:cxn ang="0">
                  <a:pos x="T0" y="T1"/>
                </a:cxn>
                <a:cxn ang="0">
                  <a:pos x="T2" y="T3"/>
                </a:cxn>
                <a:cxn ang="0">
                  <a:pos x="T4" y="T5"/>
                </a:cxn>
              </a:cxnLst>
              <a:rect l="0" t="0" r="r" b="b"/>
              <a:pathLst>
                <a:path w="330" h="1740">
                  <a:moveTo>
                    <a:pt x="0" y="1740"/>
                  </a:moveTo>
                  <a:lnTo>
                    <a:pt x="330" y="1500"/>
                  </a:lnTo>
                  <a:lnTo>
                    <a:pt x="33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52"/>
            <p:cNvSpPr>
              <a:spLocks noChangeShapeType="1"/>
            </p:cNvSpPr>
            <p:nvPr/>
          </p:nvSpPr>
          <p:spPr bwMode="auto">
            <a:xfrm>
              <a:off x="4830" y="8865"/>
              <a:ext cx="26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51"/>
            <p:cNvSpPr>
              <a:spLocks/>
            </p:cNvSpPr>
            <p:nvPr/>
          </p:nvSpPr>
          <p:spPr bwMode="auto">
            <a:xfrm>
              <a:off x="3796" y="6555"/>
              <a:ext cx="4649" cy="240"/>
            </a:xfrm>
            <a:custGeom>
              <a:avLst/>
              <a:gdLst>
                <a:gd name="T0" fmla="*/ 0 w 4649"/>
                <a:gd name="T1" fmla="*/ 240 h 240"/>
                <a:gd name="T2" fmla="*/ 524 w 4649"/>
                <a:gd name="T3" fmla="*/ 0 h 240"/>
                <a:gd name="T4" fmla="*/ 4649 w 4649"/>
                <a:gd name="T5" fmla="*/ 0 h 240"/>
                <a:gd name="T6" fmla="*/ 4364 w 4649"/>
                <a:gd name="T7" fmla="*/ 240 h 240"/>
              </a:gdLst>
              <a:ahLst/>
              <a:cxnLst>
                <a:cxn ang="0">
                  <a:pos x="T0" y="T1"/>
                </a:cxn>
                <a:cxn ang="0">
                  <a:pos x="T2" y="T3"/>
                </a:cxn>
                <a:cxn ang="0">
                  <a:pos x="T4" y="T5"/>
                </a:cxn>
                <a:cxn ang="0">
                  <a:pos x="T6" y="T7"/>
                </a:cxn>
              </a:cxnLst>
              <a:rect l="0" t="0" r="r" b="b"/>
              <a:pathLst>
                <a:path w="4649" h="240">
                  <a:moveTo>
                    <a:pt x="0" y="240"/>
                  </a:moveTo>
                  <a:lnTo>
                    <a:pt x="524" y="0"/>
                  </a:lnTo>
                  <a:lnTo>
                    <a:pt x="4649" y="0"/>
                  </a:lnTo>
                  <a:lnTo>
                    <a:pt x="4364"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50"/>
            <p:cNvSpPr>
              <a:spLocks/>
            </p:cNvSpPr>
            <p:nvPr/>
          </p:nvSpPr>
          <p:spPr bwMode="auto">
            <a:xfrm>
              <a:off x="8160" y="6555"/>
              <a:ext cx="285" cy="3150"/>
            </a:xfrm>
            <a:custGeom>
              <a:avLst/>
              <a:gdLst>
                <a:gd name="T0" fmla="*/ 285 w 285"/>
                <a:gd name="T1" fmla="*/ 0 h 3150"/>
                <a:gd name="T2" fmla="*/ 285 w 285"/>
                <a:gd name="T3" fmla="*/ 2925 h 3150"/>
                <a:gd name="T4" fmla="*/ 0 w 285"/>
                <a:gd name="T5" fmla="*/ 3150 h 3150"/>
              </a:gdLst>
              <a:ahLst/>
              <a:cxnLst>
                <a:cxn ang="0">
                  <a:pos x="T0" y="T1"/>
                </a:cxn>
                <a:cxn ang="0">
                  <a:pos x="T2" y="T3"/>
                </a:cxn>
                <a:cxn ang="0">
                  <a:pos x="T4" y="T5"/>
                </a:cxn>
              </a:cxnLst>
              <a:rect l="0" t="0" r="r" b="b"/>
              <a:pathLst>
                <a:path w="285" h="3150">
                  <a:moveTo>
                    <a:pt x="285" y="0"/>
                  </a:moveTo>
                  <a:lnTo>
                    <a:pt x="285" y="2925"/>
                  </a:lnTo>
                  <a:lnTo>
                    <a:pt x="0" y="31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49"/>
            <p:cNvSpPr>
              <a:spLocks/>
            </p:cNvSpPr>
            <p:nvPr/>
          </p:nvSpPr>
          <p:spPr bwMode="auto">
            <a:xfrm>
              <a:off x="3180" y="7565"/>
              <a:ext cx="2015" cy="175"/>
            </a:xfrm>
            <a:custGeom>
              <a:avLst/>
              <a:gdLst>
                <a:gd name="T0" fmla="*/ 0 w 2015"/>
                <a:gd name="T1" fmla="*/ 25 h 175"/>
                <a:gd name="T2" fmla="*/ 1740 w 2015"/>
                <a:gd name="T3" fmla="*/ 25 h 175"/>
                <a:gd name="T4" fmla="*/ 1650 w 2015"/>
                <a:gd name="T5" fmla="*/ 175 h 175"/>
              </a:gdLst>
              <a:ahLst/>
              <a:cxnLst>
                <a:cxn ang="0">
                  <a:pos x="T0" y="T1"/>
                </a:cxn>
                <a:cxn ang="0">
                  <a:pos x="T2" y="T3"/>
                </a:cxn>
                <a:cxn ang="0">
                  <a:pos x="T4" y="T5"/>
                </a:cxn>
              </a:cxnLst>
              <a:rect l="0" t="0" r="r" b="b"/>
              <a:pathLst>
                <a:path w="2015" h="175">
                  <a:moveTo>
                    <a:pt x="0" y="25"/>
                  </a:moveTo>
                  <a:cubicBezTo>
                    <a:pt x="732" y="12"/>
                    <a:pt x="1465" y="0"/>
                    <a:pt x="1740" y="25"/>
                  </a:cubicBezTo>
                  <a:cubicBezTo>
                    <a:pt x="2015" y="50"/>
                    <a:pt x="1665" y="150"/>
                    <a:pt x="1650"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48"/>
            <p:cNvSpPr>
              <a:spLocks/>
            </p:cNvSpPr>
            <p:nvPr/>
          </p:nvSpPr>
          <p:spPr bwMode="auto">
            <a:xfrm>
              <a:off x="3515" y="774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47"/>
            <p:cNvSpPr>
              <a:spLocks/>
            </p:cNvSpPr>
            <p:nvPr/>
          </p:nvSpPr>
          <p:spPr bwMode="auto">
            <a:xfrm>
              <a:off x="3515" y="798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46"/>
            <p:cNvSpPr>
              <a:spLocks/>
            </p:cNvSpPr>
            <p:nvPr/>
          </p:nvSpPr>
          <p:spPr bwMode="auto">
            <a:xfrm>
              <a:off x="3515" y="822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45"/>
            <p:cNvSpPr>
              <a:spLocks/>
            </p:cNvSpPr>
            <p:nvPr/>
          </p:nvSpPr>
          <p:spPr bwMode="auto">
            <a:xfrm>
              <a:off x="3515" y="846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44"/>
            <p:cNvSpPr>
              <a:spLocks/>
            </p:cNvSpPr>
            <p:nvPr/>
          </p:nvSpPr>
          <p:spPr bwMode="auto">
            <a:xfrm>
              <a:off x="3180" y="8865"/>
              <a:ext cx="616" cy="1"/>
            </a:xfrm>
            <a:custGeom>
              <a:avLst/>
              <a:gdLst>
                <a:gd name="T0" fmla="*/ 616 w 616"/>
                <a:gd name="T1" fmla="*/ 0 h 1"/>
                <a:gd name="T2" fmla="*/ 0 w 616"/>
                <a:gd name="T3" fmla="*/ 0 h 1"/>
              </a:gdLst>
              <a:ahLst/>
              <a:cxnLst>
                <a:cxn ang="0">
                  <a:pos x="T0" y="T1"/>
                </a:cxn>
                <a:cxn ang="0">
                  <a:pos x="T2" y="T3"/>
                </a:cxn>
              </a:cxnLst>
              <a:rect l="0" t="0" r="r" b="b"/>
              <a:pathLst>
                <a:path w="616" h="1">
                  <a:moveTo>
                    <a:pt x="616" y="0"/>
                  </a:moveTo>
                  <a:cubicBezTo>
                    <a:pt x="616" y="0"/>
                    <a:pt x="308"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43"/>
            <p:cNvSpPr>
              <a:spLocks noChangeShapeType="1"/>
            </p:cNvSpPr>
            <p:nvPr/>
          </p:nvSpPr>
          <p:spPr bwMode="auto">
            <a:xfrm>
              <a:off x="3000" y="7440"/>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Text Box 42"/>
            <p:cNvSpPr txBox="1">
              <a:spLocks noChangeArrowheads="1"/>
            </p:cNvSpPr>
            <p:nvPr/>
          </p:nvSpPr>
          <p:spPr bwMode="auto">
            <a:xfrm>
              <a:off x="2700" y="709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Freeform 41"/>
            <p:cNvSpPr>
              <a:spLocks/>
            </p:cNvSpPr>
            <p:nvPr/>
          </p:nvSpPr>
          <p:spPr bwMode="auto">
            <a:xfrm>
              <a:off x="4140" y="7050"/>
              <a:ext cx="795" cy="405"/>
            </a:xfrm>
            <a:custGeom>
              <a:avLst/>
              <a:gdLst>
                <a:gd name="T0" fmla="*/ 15 w 795"/>
                <a:gd name="T1" fmla="*/ 405 h 405"/>
                <a:gd name="T2" fmla="*/ 0 w 795"/>
                <a:gd name="T3" fmla="*/ 0 h 405"/>
                <a:gd name="T4" fmla="*/ 795 w 795"/>
                <a:gd name="T5" fmla="*/ 0 h 405"/>
              </a:gdLst>
              <a:ahLst/>
              <a:cxnLst>
                <a:cxn ang="0">
                  <a:pos x="T0" y="T1"/>
                </a:cxn>
                <a:cxn ang="0">
                  <a:pos x="T2" y="T3"/>
                </a:cxn>
                <a:cxn ang="0">
                  <a:pos x="T4" y="T5"/>
                </a:cxn>
              </a:cxnLst>
              <a:rect l="0" t="0" r="r" b="b"/>
              <a:pathLst>
                <a:path w="795" h="405">
                  <a:moveTo>
                    <a:pt x="15" y="405"/>
                  </a:moveTo>
                  <a:lnTo>
                    <a:pt x="0" y="0"/>
                  </a:lnTo>
                  <a:lnTo>
                    <a:pt x="795"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Text Box 40"/>
            <p:cNvSpPr txBox="1">
              <a:spLocks noChangeArrowheads="1"/>
            </p:cNvSpPr>
            <p:nvPr/>
          </p:nvSpPr>
          <p:spPr bwMode="auto">
            <a:xfrm>
              <a:off x="4575" y="6840"/>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Text Box 39"/>
            <p:cNvSpPr txBox="1">
              <a:spLocks noChangeArrowheads="1"/>
            </p:cNvSpPr>
            <p:nvPr/>
          </p:nvSpPr>
          <p:spPr bwMode="auto">
            <a:xfrm>
              <a:off x="4740"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Freeform 38"/>
            <p:cNvSpPr>
              <a:spLocks/>
            </p:cNvSpPr>
            <p:nvPr/>
          </p:nvSpPr>
          <p:spPr bwMode="auto">
            <a:xfrm>
              <a:off x="4155" y="7050"/>
              <a:ext cx="3705" cy="2325"/>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37"/>
            <p:cNvSpPr>
              <a:spLocks/>
            </p:cNvSpPr>
            <p:nvPr/>
          </p:nvSpPr>
          <p:spPr bwMode="auto">
            <a:xfrm>
              <a:off x="6978" y="7446"/>
              <a:ext cx="2427" cy="89"/>
            </a:xfrm>
            <a:custGeom>
              <a:avLst/>
              <a:gdLst>
                <a:gd name="T0" fmla="*/ 2427 w 2427"/>
                <a:gd name="T1" fmla="*/ 29 h 204"/>
                <a:gd name="T2" fmla="*/ 327 w 2427"/>
                <a:gd name="T3" fmla="*/ 29 h 204"/>
                <a:gd name="T4" fmla="*/ 462 w 2427"/>
                <a:gd name="T5" fmla="*/ 204 h 204"/>
              </a:gdLst>
              <a:ahLst/>
              <a:cxnLst>
                <a:cxn ang="0">
                  <a:pos x="T0" y="T1"/>
                </a:cxn>
                <a:cxn ang="0">
                  <a:pos x="T2" y="T3"/>
                </a:cxn>
                <a:cxn ang="0">
                  <a:pos x="T4" y="T5"/>
                </a:cxn>
              </a:cxnLst>
              <a:rect l="0" t="0" r="r" b="b"/>
              <a:pathLst>
                <a:path w="2427" h="204">
                  <a:moveTo>
                    <a:pt x="2427" y="29"/>
                  </a:moveTo>
                  <a:cubicBezTo>
                    <a:pt x="1540" y="14"/>
                    <a:pt x="654" y="0"/>
                    <a:pt x="327" y="29"/>
                  </a:cubicBezTo>
                  <a:cubicBezTo>
                    <a:pt x="0" y="58"/>
                    <a:pt x="231" y="131"/>
                    <a:pt x="462" y="20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36"/>
            <p:cNvSpPr>
              <a:spLocks/>
            </p:cNvSpPr>
            <p:nvPr/>
          </p:nvSpPr>
          <p:spPr bwMode="auto">
            <a:xfrm>
              <a:off x="7110" y="754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5"/>
            <p:cNvSpPr>
              <a:spLocks/>
            </p:cNvSpPr>
            <p:nvPr/>
          </p:nvSpPr>
          <p:spPr bwMode="auto">
            <a:xfrm>
              <a:off x="7110" y="771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4"/>
            <p:cNvSpPr>
              <a:spLocks/>
            </p:cNvSpPr>
            <p:nvPr/>
          </p:nvSpPr>
          <p:spPr bwMode="auto">
            <a:xfrm>
              <a:off x="7110" y="787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p:nvSpPr>
          <p:spPr bwMode="auto">
            <a:xfrm>
              <a:off x="7110" y="804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p:nvSpPr>
          <p:spPr bwMode="auto">
            <a:xfrm>
              <a:off x="7110" y="820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1"/>
            <p:cNvSpPr>
              <a:spLocks/>
            </p:cNvSpPr>
            <p:nvPr/>
          </p:nvSpPr>
          <p:spPr bwMode="auto">
            <a:xfrm>
              <a:off x="7110" y="837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0"/>
            <p:cNvSpPr>
              <a:spLocks/>
            </p:cNvSpPr>
            <p:nvPr/>
          </p:nvSpPr>
          <p:spPr bwMode="auto">
            <a:xfrm>
              <a:off x="7110" y="853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9"/>
            <p:cNvSpPr>
              <a:spLocks/>
            </p:cNvSpPr>
            <p:nvPr/>
          </p:nvSpPr>
          <p:spPr bwMode="auto">
            <a:xfrm>
              <a:off x="8445" y="8775"/>
              <a:ext cx="960" cy="1"/>
            </a:xfrm>
            <a:custGeom>
              <a:avLst/>
              <a:gdLst>
                <a:gd name="T0" fmla="*/ 0 w 960"/>
                <a:gd name="T1" fmla="*/ 0 h 1"/>
                <a:gd name="T2" fmla="*/ 960 w 960"/>
                <a:gd name="T3" fmla="*/ 0 h 1"/>
              </a:gdLst>
              <a:ahLst/>
              <a:cxnLst>
                <a:cxn ang="0">
                  <a:pos x="T0" y="T1"/>
                </a:cxn>
                <a:cxn ang="0">
                  <a:pos x="T2" y="T3"/>
                </a:cxn>
              </a:cxnLst>
              <a:rect l="0" t="0" r="r" b="b"/>
              <a:pathLst>
                <a:path w="960" h="1">
                  <a:moveTo>
                    <a:pt x="0" y="0"/>
                  </a:moveTo>
                  <a:cubicBezTo>
                    <a:pt x="0" y="0"/>
                    <a:pt x="480" y="0"/>
                    <a:pt x="9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Text Box 28"/>
            <p:cNvSpPr txBox="1">
              <a:spLocks noChangeArrowheads="1"/>
            </p:cNvSpPr>
            <p:nvPr/>
          </p:nvSpPr>
          <p:spPr bwMode="auto">
            <a:xfrm>
              <a:off x="9252" y="690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9" name="AutoShape 27"/>
            <p:cNvSpPr>
              <a:spLocks noChangeShapeType="1"/>
            </p:cNvSpPr>
            <p:nvPr/>
          </p:nvSpPr>
          <p:spPr bwMode="auto">
            <a:xfrm flipH="1">
              <a:off x="9410" y="7350"/>
              <a:ext cx="570" cy="1"/>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Text Box 26"/>
            <p:cNvSpPr txBox="1">
              <a:spLocks noChangeArrowheads="1"/>
            </p:cNvSpPr>
            <p:nvPr/>
          </p:nvSpPr>
          <p:spPr bwMode="auto">
            <a:xfrm>
              <a:off x="6495"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 name="Text Box 25"/>
            <p:cNvSpPr txBox="1">
              <a:spLocks noChangeArrowheads="1"/>
            </p:cNvSpPr>
            <p:nvPr/>
          </p:nvSpPr>
          <p:spPr bwMode="auto">
            <a:xfrm>
              <a:off x="3180" y="805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2" name="Text Box 24"/>
            <p:cNvSpPr txBox="1">
              <a:spLocks noChangeArrowheads="1"/>
            </p:cNvSpPr>
            <p:nvPr/>
          </p:nvSpPr>
          <p:spPr bwMode="auto">
            <a:xfrm>
              <a:off x="8818" y="778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Freeform 23"/>
            <p:cNvSpPr>
              <a:spLocks/>
            </p:cNvSpPr>
            <p:nvPr/>
          </p:nvSpPr>
          <p:spPr bwMode="auto">
            <a:xfrm>
              <a:off x="3151" y="7705"/>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2"/>
            <p:cNvSpPr>
              <a:spLocks/>
            </p:cNvSpPr>
            <p:nvPr/>
          </p:nvSpPr>
          <p:spPr bwMode="auto">
            <a:xfrm flipH="1">
              <a:off x="9074" y="761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Oval 21"/>
            <p:cNvSpPr>
              <a:spLocks noChangeArrowheads="1"/>
            </p:cNvSpPr>
            <p:nvPr/>
          </p:nvSpPr>
          <p:spPr bwMode="auto">
            <a:xfrm>
              <a:off x="1975" y="8040"/>
              <a:ext cx="436"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Text Box 20"/>
            <p:cNvSpPr txBox="1">
              <a:spLocks noChangeArrowheads="1"/>
            </p:cNvSpPr>
            <p:nvPr/>
          </p:nvSpPr>
          <p:spPr bwMode="auto">
            <a:xfrm>
              <a:off x="1571" y="8023"/>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7" name="Freeform 19"/>
            <p:cNvSpPr>
              <a:spLocks/>
            </p:cNvSpPr>
            <p:nvPr/>
          </p:nvSpPr>
          <p:spPr bwMode="auto">
            <a:xfrm>
              <a:off x="2193" y="7595"/>
              <a:ext cx="1145" cy="428"/>
            </a:xfrm>
            <a:custGeom>
              <a:avLst/>
              <a:gdLst>
                <a:gd name="T0" fmla="*/ 0 w 1145"/>
                <a:gd name="T1" fmla="*/ 428 h 428"/>
                <a:gd name="T2" fmla="*/ 0 w 1145"/>
                <a:gd name="T3" fmla="*/ 10 h 428"/>
                <a:gd name="T4" fmla="*/ 1145 w 1145"/>
                <a:gd name="T5" fmla="*/ 0 h 428"/>
              </a:gdLst>
              <a:ahLst/>
              <a:cxnLst>
                <a:cxn ang="0">
                  <a:pos x="T0" y="T1"/>
                </a:cxn>
                <a:cxn ang="0">
                  <a:pos x="T2" y="T3"/>
                </a:cxn>
                <a:cxn ang="0">
                  <a:pos x="T4" y="T5"/>
                </a:cxn>
              </a:cxnLst>
              <a:rect l="0" t="0" r="r" b="b"/>
              <a:pathLst>
                <a:path w="1145" h="428">
                  <a:moveTo>
                    <a:pt x="0" y="428"/>
                  </a:moveTo>
                  <a:lnTo>
                    <a:pt x="0" y="10"/>
                  </a:lnTo>
                  <a:lnTo>
                    <a:pt x="1145"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8"/>
            <p:cNvSpPr>
              <a:spLocks/>
            </p:cNvSpPr>
            <p:nvPr/>
          </p:nvSpPr>
          <p:spPr bwMode="auto">
            <a:xfrm>
              <a:off x="2193" y="8460"/>
              <a:ext cx="1069" cy="405"/>
            </a:xfrm>
            <a:custGeom>
              <a:avLst/>
              <a:gdLst>
                <a:gd name="T0" fmla="*/ 0 w 1069"/>
                <a:gd name="T1" fmla="*/ 0 h 405"/>
                <a:gd name="T2" fmla="*/ 0 w 1069"/>
                <a:gd name="T3" fmla="*/ 405 h 405"/>
                <a:gd name="T4" fmla="*/ 1069 w 1069"/>
                <a:gd name="T5" fmla="*/ 405 h 405"/>
              </a:gdLst>
              <a:ahLst/>
              <a:cxnLst>
                <a:cxn ang="0">
                  <a:pos x="T0" y="T1"/>
                </a:cxn>
                <a:cxn ang="0">
                  <a:pos x="T2" y="T3"/>
                </a:cxn>
                <a:cxn ang="0">
                  <a:pos x="T4" y="T5"/>
                </a:cxn>
              </a:cxnLst>
              <a:rect l="0" t="0" r="r" b="b"/>
              <a:pathLst>
                <a:path w="1069" h="405">
                  <a:moveTo>
                    <a:pt x="0" y="0"/>
                  </a:moveTo>
                  <a:lnTo>
                    <a:pt x="0" y="405"/>
                  </a:lnTo>
                  <a:lnTo>
                    <a:pt x="1069" y="40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7"/>
            <p:cNvSpPr>
              <a:spLocks/>
            </p:cNvSpPr>
            <p:nvPr/>
          </p:nvSpPr>
          <p:spPr bwMode="auto">
            <a:xfrm>
              <a:off x="1634" y="783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p:cNvSpPr>
            <p:nvPr/>
          </p:nvSpPr>
          <p:spPr bwMode="auto">
            <a:xfrm>
              <a:off x="9342" y="7457"/>
              <a:ext cx="913" cy="577"/>
            </a:xfrm>
            <a:custGeom>
              <a:avLst/>
              <a:gdLst>
                <a:gd name="T0" fmla="*/ 0 w 913"/>
                <a:gd name="T1" fmla="*/ 0 h 577"/>
                <a:gd name="T2" fmla="*/ 902 w 913"/>
                <a:gd name="T3" fmla="*/ 0 h 577"/>
                <a:gd name="T4" fmla="*/ 913 w 913"/>
                <a:gd name="T5" fmla="*/ 577 h 577"/>
              </a:gdLst>
              <a:ahLst/>
              <a:cxnLst>
                <a:cxn ang="0">
                  <a:pos x="T0" y="T1"/>
                </a:cxn>
                <a:cxn ang="0">
                  <a:pos x="T2" y="T3"/>
                </a:cxn>
                <a:cxn ang="0">
                  <a:pos x="T4" y="T5"/>
                </a:cxn>
              </a:cxnLst>
              <a:rect l="0" t="0" r="r" b="b"/>
              <a:pathLst>
                <a:path w="913" h="577">
                  <a:moveTo>
                    <a:pt x="0" y="0"/>
                  </a:moveTo>
                  <a:lnTo>
                    <a:pt x="902" y="0"/>
                  </a:lnTo>
                  <a:lnTo>
                    <a:pt x="913" y="577"/>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15"/>
            <p:cNvSpPr>
              <a:spLocks noChangeArrowheads="1"/>
            </p:cNvSpPr>
            <p:nvPr/>
          </p:nvSpPr>
          <p:spPr bwMode="auto">
            <a:xfrm>
              <a:off x="10102" y="8023"/>
              <a:ext cx="305" cy="2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4"/>
            <p:cNvSpPr>
              <a:spLocks/>
            </p:cNvSpPr>
            <p:nvPr/>
          </p:nvSpPr>
          <p:spPr bwMode="auto">
            <a:xfrm>
              <a:off x="9392" y="8220"/>
              <a:ext cx="906" cy="556"/>
            </a:xfrm>
            <a:custGeom>
              <a:avLst/>
              <a:gdLst>
                <a:gd name="T0" fmla="*/ 0 w 906"/>
                <a:gd name="T1" fmla="*/ 556 h 556"/>
                <a:gd name="T2" fmla="*/ 906 w 906"/>
                <a:gd name="T3" fmla="*/ 556 h 556"/>
                <a:gd name="T4" fmla="*/ 906 w 906"/>
                <a:gd name="T5" fmla="*/ 0 h 556"/>
              </a:gdLst>
              <a:ahLst/>
              <a:cxnLst>
                <a:cxn ang="0">
                  <a:pos x="T0" y="T1"/>
                </a:cxn>
                <a:cxn ang="0">
                  <a:pos x="T2" y="T3"/>
                </a:cxn>
                <a:cxn ang="0">
                  <a:pos x="T4" y="T5"/>
                </a:cxn>
              </a:cxnLst>
              <a:rect l="0" t="0" r="r" b="b"/>
              <a:pathLst>
                <a:path w="906" h="556">
                  <a:moveTo>
                    <a:pt x="0" y="556"/>
                  </a:moveTo>
                  <a:lnTo>
                    <a:pt x="906" y="556"/>
                  </a:lnTo>
                  <a:lnTo>
                    <a:pt x="906" y="0"/>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13"/>
            <p:cNvSpPr>
              <a:spLocks noChangeShapeType="1"/>
            </p:cNvSpPr>
            <p:nvPr/>
          </p:nvSpPr>
          <p:spPr bwMode="auto">
            <a:xfrm>
              <a:off x="8247" y="7643"/>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12"/>
            <p:cNvSpPr>
              <a:spLocks noChangeShapeType="1"/>
            </p:cNvSpPr>
            <p:nvPr/>
          </p:nvSpPr>
          <p:spPr bwMode="auto">
            <a:xfrm>
              <a:off x="8245" y="7806"/>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11"/>
            <p:cNvSpPr>
              <a:spLocks noChangeShapeType="1"/>
            </p:cNvSpPr>
            <p:nvPr/>
          </p:nvSpPr>
          <p:spPr bwMode="auto">
            <a:xfrm>
              <a:off x="8254" y="7969"/>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10"/>
            <p:cNvSpPr>
              <a:spLocks noChangeShapeType="1"/>
            </p:cNvSpPr>
            <p:nvPr/>
          </p:nvSpPr>
          <p:spPr bwMode="auto">
            <a:xfrm>
              <a:off x="8241" y="8132"/>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9"/>
            <p:cNvSpPr>
              <a:spLocks noChangeShapeType="1"/>
            </p:cNvSpPr>
            <p:nvPr/>
          </p:nvSpPr>
          <p:spPr bwMode="auto">
            <a:xfrm>
              <a:off x="8250" y="8295"/>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8"/>
            <p:cNvSpPr>
              <a:spLocks noChangeShapeType="1"/>
            </p:cNvSpPr>
            <p:nvPr/>
          </p:nvSpPr>
          <p:spPr bwMode="auto">
            <a:xfrm>
              <a:off x="8248" y="8458"/>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7"/>
            <p:cNvSpPr>
              <a:spLocks noChangeShapeType="1"/>
            </p:cNvSpPr>
            <p:nvPr/>
          </p:nvSpPr>
          <p:spPr bwMode="auto">
            <a:xfrm>
              <a:off x="8246" y="8621"/>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Text Box 6"/>
            <p:cNvSpPr txBox="1">
              <a:spLocks noChangeArrowheads="1"/>
            </p:cNvSpPr>
            <p:nvPr/>
          </p:nvSpPr>
          <p:spPr bwMode="auto">
            <a:xfrm>
              <a:off x="7538" y="685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1" name="Freeform 5"/>
            <p:cNvSpPr>
              <a:spLocks/>
            </p:cNvSpPr>
            <p:nvPr/>
          </p:nvSpPr>
          <p:spPr bwMode="auto">
            <a:xfrm>
              <a:off x="7440" y="7039"/>
              <a:ext cx="420" cy="328"/>
            </a:xfrm>
            <a:custGeom>
              <a:avLst/>
              <a:gdLst>
                <a:gd name="T0" fmla="*/ 0 w 420"/>
                <a:gd name="T1" fmla="*/ 0 h 328"/>
                <a:gd name="T2" fmla="*/ 420 w 420"/>
                <a:gd name="T3" fmla="*/ 11 h 328"/>
                <a:gd name="T4" fmla="*/ 420 w 420"/>
                <a:gd name="T5" fmla="*/ 328 h 328"/>
              </a:gdLst>
              <a:ahLst/>
              <a:cxnLst>
                <a:cxn ang="0">
                  <a:pos x="T0" y="T1"/>
                </a:cxn>
                <a:cxn ang="0">
                  <a:pos x="T2" y="T3"/>
                </a:cxn>
                <a:cxn ang="0">
                  <a:pos x="T4" y="T5"/>
                </a:cxn>
              </a:cxnLst>
              <a:rect l="0" t="0" r="r" b="b"/>
              <a:pathLst>
                <a:path w="420" h="328">
                  <a:moveTo>
                    <a:pt x="0" y="0"/>
                  </a:moveTo>
                  <a:lnTo>
                    <a:pt x="420" y="11"/>
                  </a:lnTo>
                  <a:lnTo>
                    <a:pt x="420" y="328"/>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3" name="Rectangle 62"/>
          <p:cNvSpPr/>
          <p:nvPr/>
        </p:nvSpPr>
        <p:spPr>
          <a:xfrm>
            <a:off x="12032" y="3447729"/>
            <a:ext cx="9131968" cy="848181"/>
          </a:xfrm>
          <a:prstGeom prst="rect">
            <a:avLst/>
          </a:prstGeom>
        </p:spPr>
        <p:txBody>
          <a:bodyPr wrap="square">
            <a:spAutoFit/>
          </a:bodyPr>
          <a:lstStyle/>
          <a:p>
            <a:pPr marL="0" marR="0">
              <a:lnSpc>
                <a:spcPct val="115000"/>
              </a:lnSpc>
              <a:spcBef>
                <a:spcPts val="0"/>
              </a:spcBef>
              <a:spcAft>
                <a:spcPts val="1000"/>
              </a:spcAft>
            </a:pPr>
            <a:r>
              <a:rPr lang="en-US" sz="2200" dirty="0" smtClean="0">
                <a:latin typeface="Calibri" panose="020F0502020204030204" pitchFamily="34" charset="0"/>
                <a:ea typeface="Calibri" panose="020F0502020204030204" pitchFamily="34" charset="0"/>
                <a:cs typeface="Times New Roman" panose="02020603050405020304" pitchFamily="18" charset="0"/>
              </a:rPr>
              <a:t>If </a:t>
            </a:r>
            <a:r>
              <a:rPr lang="en-US" sz="2200" dirty="0">
                <a:latin typeface="Calibri" panose="020F0502020204030204" pitchFamily="34" charset="0"/>
                <a:ea typeface="Calibri" panose="020F0502020204030204" pitchFamily="34" charset="0"/>
                <a:cs typeface="Times New Roman" panose="02020603050405020304" pitchFamily="18" charset="0"/>
              </a:rPr>
              <a:t>e</a:t>
            </a:r>
            <a:r>
              <a:rPr lang="en-US" sz="2200" baseline="-25000" dirty="0">
                <a:latin typeface="Calibri" panose="020F0502020204030204" pitchFamily="34" charset="0"/>
                <a:ea typeface="Calibri" panose="020F0502020204030204" pitchFamily="34" charset="0"/>
                <a:cs typeface="Times New Roman" panose="02020603050405020304" pitchFamily="18" charset="0"/>
              </a:rPr>
              <a:t>1</a:t>
            </a:r>
            <a:r>
              <a:rPr lang="en-US" sz="2200" dirty="0">
                <a:latin typeface="Calibri" panose="020F0502020204030204" pitchFamily="34" charset="0"/>
                <a:ea typeface="Calibri" panose="020F0502020204030204" pitchFamily="34" charset="0"/>
                <a:cs typeface="Times New Roman" panose="02020603050405020304" pitchFamily="18" charset="0"/>
              </a:rPr>
              <a:t> would have been defined negative at </a:t>
            </a:r>
            <a:r>
              <a:rPr lang="en-US" sz="2200" dirty="0" smtClean="0">
                <a:latin typeface="Calibri" panose="020F0502020204030204" pitchFamily="34" charset="0"/>
                <a:ea typeface="Calibri" panose="020F0502020204030204" pitchFamily="34" charset="0"/>
                <a:cs typeface="Times New Roman" panose="02020603050405020304" pitchFamily="18" charset="0"/>
              </a:rPr>
              <a:t>terminal </a:t>
            </a:r>
            <a:r>
              <a:rPr lang="en-US" sz="2200" dirty="0">
                <a:latin typeface="Calibri" panose="020F0502020204030204" pitchFamily="34" charset="0"/>
                <a:ea typeface="Calibri" panose="020F0502020204030204" pitchFamily="34" charset="0"/>
                <a:cs typeface="Times New Roman" panose="02020603050405020304" pitchFamily="18" charset="0"/>
              </a:rPr>
              <a:t>in which the current </a:t>
            </a:r>
            <a:r>
              <a:rPr lang="en-US" sz="2200" dirty="0" smtClean="0">
                <a:latin typeface="Calibri" panose="020F0502020204030204" pitchFamily="34" charset="0"/>
                <a:ea typeface="Calibri" panose="020F0502020204030204" pitchFamily="34" charset="0"/>
                <a:cs typeface="Times New Roman" panose="02020603050405020304" pitchFamily="18" charset="0"/>
              </a:rPr>
              <a:t>entered, </a:t>
            </a:r>
            <a:r>
              <a:rPr lang="en-US" sz="2200" dirty="0">
                <a:latin typeface="Calibri" panose="020F0502020204030204" pitchFamily="34" charset="0"/>
                <a:ea typeface="Calibri" panose="020F0502020204030204" pitchFamily="34" charset="0"/>
                <a:cs typeface="Times New Roman" panose="02020603050405020304" pitchFamily="18" charset="0"/>
              </a:rPr>
              <a:t>then </a:t>
            </a:r>
            <a:r>
              <a:rPr lang="en-US" sz="2200" dirty="0" smtClean="0">
                <a:latin typeface="Calibri" panose="020F0502020204030204" pitchFamily="34" charset="0"/>
                <a:ea typeface="Calibri" panose="020F0502020204030204" pitchFamily="34" charset="0"/>
                <a:cs typeface="Times New Roman" panose="02020603050405020304" pitchFamily="18" charset="0"/>
              </a:rPr>
              <a:t>sign </a:t>
            </a:r>
            <a:r>
              <a:rPr lang="en-US" sz="2200" dirty="0">
                <a:latin typeface="Calibri" panose="020F0502020204030204" pitchFamily="34" charset="0"/>
                <a:ea typeface="Calibri" panose="020F0502020204030204" pitchFamily="34" charset="0"/>
                <a:cs typeface="Times New Roman" panose="02020603050405020304" pitchFamily="18" charset="0"/>
              </a:rPr>
              <a:t>of </a:t>
            </a:r>
            <a:r>
              <a:rPr lang="en-US" sz="2200" dirty="0" smtClean="0">
                <a:latin typeface="Calibri" panose="020F0502020204030204" pitchFamily="34" charset="0"/>
                <a:ea typeface="Calibri" panose="020F0502020204030204" pitchFamily="34" charset="0"/>
                <a:cs typeface="Times New Roman" panose="02020603050405020304" pitchFamily="18" charset="0"/>
              </a:rPr>
              <a:t>RHS would be negative</a:t>
            </a:r>
            <a:r>
              <a:rPr lang="en-US" sz="2200" dirty="0">
                <a:latin typeface="Calibri" panose="020F0502020204030204" pitchFamily="34"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4" name="Object 63"/>
          <p:cNvGraphicFramePr>
            <a:graphicFrameLocks noChangeAspect="1"/>
          </p:cNvGraphicFramePr>
          <p:nvPr>
            <p:extLst>
              <p:ext uri="{D42A27DB-BD31-4B8C-83A1-F6EECF244321}">
                <p14:modId xmlns:p14="http://schemas.microsoft.com/office/powerpoint/2010/main" val="1964668608"/>
              </p:ext>
            </p:extLst>
          </p:nvPr>
        </p:nvGraphicFramePr>
        <p:xfrm>
          <a:off x="3051175" y="4257675"/>
          <a:ext cx="1824038" cy="936625"/>
        </p:xfrm>
        <a:graphic>
          <a:graphicData uri="http://schemas.openxmlformats.org/presentationml/2006/ole">
            <mc:AlternateContent xmlns:mc="http://schemas.openxmlformats.org/markup-compatibility/2006">
              <mc:Choice xmlns:v="urn:schemas-microsoft-com:vml" Requires="v">
                <p:oleObj spid="_x0000_s34862" name="Equation" r:id="rId4" imgW="787320" imgH="406080" progId="Equation.DSMT4">
                  <p:embed/>
                </p:oleObj>
              </mc:Choice>
              <mc:Fallback>
                <p:oleObj name="Equation" r:id="rId4" imgW="787320" imgH="406080" progId="Equation.DSMT4">
                  <p:embed/>
                  <p:pic>
                    <p:nvPicPr>
                      <p:cNvPr id="64" name="Object 63"/>
                      <p:cNvPicPr>
                        <a:picLocks noChangeAspect="1" noChangeArrowheads="1"/>
                      </p:cNvPicPr>
                      <p:nvPr/>
                    </p:nvPicPr>
                    <p:blipFill>
                      <a:blip r:embed="rId5"/>
                      <a:srcRect/>
                      <a:stretch>
                        <a:fillRect/>
                      </a:stretch>
                    </p:blipFill>
                    <p:spPr bwMode="auto">
                      <a:xfrm>
                        <a:off x="3051175" y="4257675"/>
                        <a:ext cx="1824038" cy="936625"/>
                      </a:xfrm>
                      <a:prstGeom prst="rect">
                        <a:avLst/>
                      </a:prstGeom>
                      <a:noFill/>
                    </p:spPr>
                  </p:pic>
                </p:oleObj>
              </mc:Fallback>
            </mc:AlternateContent>
          </a:graphicData>
        </a:graphic>
      </p:graphicFrame>
      <p:sp>
        <p:nvSpPr>
          <p:cNvPr id="3" name="Freeform 2"/>
          <p:cNvSpPr/>
          <p:nvPr/>
        </p:nvSpPr>
        <p:spPr>
          <a:xfrm>
            <a:off x="1070811" y="2418347"/>
            <a:ext cx="818147" cy="1070811"/>
          </a:xfrm>
          <a:custGeom>
            <a:avLst/>
            <a:gdLst>
              <a:gd name="connsiteX0" fmla="*/ 0 w 818147"/>
              <a:gd name="connsiteY0" fmla="*/ 1070811 h 1070811"/>
              <a:gd name="connsiteX1" fmla="*/ 818147 w 818147"/>
              <a:gd name="connsiteY1" fmla="*/ 0 h 1070811"/>
            </a:gdLst>
            <a:ahLst/>
            <a:cxnLst>
              <a:cxn ang="0">
                <a:pos x="connsiteX0" y="connsiteY0"/>
              </a:cxn>
              <a:cxn ang="0">
                <a:pos x="connsiteX1" y="connsiteY1"/>
              </a:cxn>
            </a:cxnLst>
            <a:rect l="l" t="t" r="r" b="b"/>
            <a:pathLst>
              <a:path w="818147" h="1070811">
                <a:moveTo>
                  <a:pt x="0" y="1070811"/>
                </a:moveTo>
                <a:lnTo>
                  <a:pt x="818147"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166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3</a:t>
            </a:fld>
            <a:endParaRPr lang="en-US" dirty="0"/>
          </a:p>
        </p:txBody>
      </p:sp>
      <p:sp>
        <p:nvSpPr>
          <p:cNvPr id="3" name="TextBox 2"/>
          <p:cNvSpPr txBox="1"/>
          <p:nvPr/>
        </p:nvSpPr>
        <p:spPr>
          <a:xfrm>
            <a:off x="0" y="304800"/>
            <a:ext cx="9144000" cy="646331"/>
          </a:xfrm>
          <a:prstGeom prst="rect">
            <a:avLst/>
          </a:prstGeom>
          <a:noFill/>
        </p:spPr>
        <p:txBody>
          <a:bodyPr wrap="square" rtlCol="0">
            <a:spAutoFit/>
          </a:bodyPr>
          <a:lstStyle/>
          <a:p>
            <a:pPr algn="ctr"/>
            <a:r>
              <a:rPr lang="en-US" sz="3600" dirty="0" smtClean="0"/>
              <a:t>Magnetic circuits</a:t>
            </a:r>
            <a:endParaRPr lang="en-US" sz="3600" dirty="0"/>
          </a:p>
        </p:txBody>
      </p:sp>
      <p:pic>
        <p:nvPicPr>
          <p:cNvPr id="4" name="Picture 3"/>
          <p:cNvPicPr>
            <a:picLocks noChangeAspect="1"/>
          </p:cNvPicPr>
          <p:nvPr/>
        </p:nvPicPr>
        <p:blipFill>
          <a:blip r:embed="rId4"/>
          <a:stretch>
            <a:fillRect/>
          </a:stretch>
        </p:blipFill>
        <p:spPr>
          <a:xfrm>
            <a:off x="2418142" y="1840788"/>
            <a:ext cx="6725857" cy="3200400"/>
          </a:xfrm>
          <a:prstGeom prst="rect">
            <a:avLst/>
          </a:prstGeom>
        </p:spPr>
      </p:pic>
      <p:sp>
        <p:nvSpPr>
          <p:cNvPr id="5" name="TextBox 4"/>
          <p:cNvSpPr txBox="1"/>
          <p:nvPr/>
        </p:nvSpPr>
        <p:spPr>
          <a:xfrm>
            <a:off x="211142" y="951131"/>
            <a:ext cx="2644833" cy="523220"/>
          </a:xfrm>
          <a:prstGeom prst="rect">
            <a:avLst/>
          </a:prstGeom>
          <a:noFill/>
        </p:spPr>
        <p:txBody>
          <a:bodyPr wrap="square" rtlCol="0">
            <a:spAutoFit/>
          </a:bodyPr>
          <a:lstStyle/>
          <a:p>
            <a:r>
              <a:rPr lang="en-US" sz="2800" dirty="0" smtClean="0"/>
              <a:t>Ampere’s Law:</a:t>
            </a:r>
            <a:endParaRPr lang="en-US" sz="2800" dirty="0"/>
          </a:p>
        </p:txBody>
      </p:sp>
      <p:pic>
        <p:nvPicPr>
          <p:cNvPr id="6" name="Picture 5"/>
          <p:cNvPicPr>
            <a:picLocks noChangeAspect="1"/>
          </p:cNvPicPr>
          <p:nvPr/>
        </p:nvPicPr>
        <p:blipFill>
          <a:blip r:embed="rId5"/>
          <a:stretch>
            <a:fillRect/>
          </a:stretch>
        </p:blipFill>
        <p:spPr>
          <a:xfrm>
            <a:off x="2597053" y="813137"/>
            <a:ext cx="2038510" cy="835462"/>
          </a:xfrm>
          <a:prstGeom prst="rect">
            <a:avLst/>
          </a:prstGeom>
        </p:spPr>
      </p:pic>
      <p:sp>
        <p:nvSpPr>
          <p:cNvPr id="8" name="TextBox 7"/>
          <p:cNvSpPr txBox="1"/>
          <p:nvPr/>
        </p:nvSpPr>
        <p:spPr>
          <a:xfrm>
            <a:off x="0" y="1472326"/>
            <a:ext cx="9165336" cy="400110"/>
          </a:xfrm>
          <a:prstGeom prst="rect">
            <a:avLst/>
          </a:prstGeom>
          <a:noFill/>
        </p:spPr>
        <p:txBody>
          <a:bodyPr wrap="square" rtlCol="0">
            <a:spAutoFit/>
          </a:bodyPr>
          <a:lstStyle/>
          <a:p>
            <a:r>
              <a:rPr lang="en-US" sz="2000" dirty="0" smtClean="0">
                <a:sym typeface="Wingdings" panose="05000000000000000000" pitchFamily="2" charset="2"/>
              </a:rPr>
              <a:t></a:t>
            </a:r>
            <a:r>
              <a:rPr lang="en-US" sz="2000" dirty="0" smtClean="0"/>
              <a:t>Line integral of mag </a:t>
            </a:r>
            <a:r>
              <a:rPr lang="en-US" sz="2000" dirty="0" err="1" smtClean="0"/>
              <a:t>fld</a:t>
            </a:r>
            <a:r>
              <a:rPr lang="en-US" sz="2000" dirty="0" smtClean="0"/>
              <a:t> intensity about a closed path equals current enclosed. </a:t>
            </a:r>
            <a:endParaRPr lang="en-US" sz="2000" dirty="0"/>
          </a:p>
        </p:txBody>
      </p:sp>
      <p:sp>
        <p:nvSpPr>
          <p:cNvPr id="9" name="TextBox 8"/>
          <p:cNvSpPr txBox="1"/>
          <p:nvPr/>
        </p:nvSpPr>
        <p:spPr>
          <a:xfrm>
            <a:off x="46896" y="4983534"/>
            <a:ext cx="9097103" cy="1754326"/>
          </a:xfrm>
          <a:prstGeom prst="rect">
            <a:avLst/>
          </a:prstGeom>
          <a:noFill/>
        </p:spPr>
        <p:txBody>
          <a:bodyPr wrap="square" rtlCol="0">
            <a:spAutoFit/>
          </a:bodyPr>
          <a:lstStyle/>
          <a:p>
            <a:pPr marL="285750" indent="-285750">
              <a:buFont typeface="Arial" panose="020B0604020202020204" pitchFamily="34" charset="0"/>
              <a:buChar char="•"/>
            </a:pPr>
            <a:r>
              <a:rPr lang="en-US" sz="2700" dirty="0" smtClean="0"/>
              <a:t>Make the path the dotted line.</a:t>
            </a:r>
          </a:p>
          <a:p>
            <a:pPr marL="285750" indent="-285750">
              <a:buFont typeface="Arial" panose="020B0604020202020204" pitchFamily="34" charset="0"/>
              <a:buChar char="•"/>
            </a:pPr>
            <a:r>
              <a:rPr lang="en-US" sz="2700" dirty="0" smtClean="0"/>
              <a:t>H is along direction of </a:t>
            </a:r>
            <a:r>
              <a:rPr lang="el-GR" sz="2700" dirty="0" smtClean="0"/>
              <a:t>ϕ</a:t>
            </a:r>
            <a:r>
              <a:rPr lang="en-US" sz="2700" dirty="0" smtClean="0"/>
              <a:t>, which is same direction as </a:t>
            </a:r>
            <a:r>
              <a:rPr lang="en-US" sz="2700" dirty="0" err="1" smtClean="0"/>
              <a:t>dL</a:t>
            </a:r>
            <a:endParaRPr lang="en-US" sz="2700" dirty="0" smtClean="0"/>
          </a:p>
          <a:p>
            <a:pPr marL="285750" indent="-285750">
              <a:buFont typeface="Arial" panose="020B0604020202020204" pitchFamily="34" charset="0"/>
              <a:buChar char="•"/>
            </a:pPr>
            <a:r>
              <a:rPr lang="en-US" sz="2700" dirty="0" smtClean="0"/>
              <a:t>Let l be length of dotted path, therefore LHS is Hl</a:t>
            </a:r>
          </a:p>
          <a:p>
            <a:pPr marL="285750" indent="-285750">
              <a:buFont typeface="Arial" panose="020B0604020202020204" pitchFamily="34" charset="0"/>
              <a:buChar char="•"/>
            </a:pPr>
            <a:r>
              <a:rPr lang="en-US" sz="2700" dirty="0" smtClean="0"/>
              <a:t>RHS is current enclosed: Ni.</a:t>
            </a:r>
            <a:endParaRPr lang="en-US" sz="2700" dirty="0"/>
          </a:p>
        </p:txBody>
      </p:sp>
      <p:sp>
        <p:nvSpPr>
          <p:cNvPr id="10" name="TextBox 9"/>
          <p:cNvSpPr txBox="1"/>
          <p:nvPr/>
        </p:nvSpPr>
        <p:spPr>
          <a:xfrm>
            <a:off x="1560277" y="2010159"/>
            <a:ext cx="1541458" cy="381000"/>
          </a:xfrm>
          <a:prstGeom prst="rect">
            <a:avLst/>
          </a:prstGeom>
          <a:noFill/>
        </p:spPr>
        <p:txBody>
          <a:bodyPr wrap="square" rtlCol="0">
            <a:spAutoFit/>
          </a:bodyPr>
          <a:lstStyle/>
          <a:p>
            <a:r>
              <a:rPr lang="en-US" dirty="0" smtClean="0"/>
              <a:t>Apply it here:</a:t>
            </a:r>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3495390299"/>
              </p:ext>
            </p:extLst>
          </p:nvPr>
        </p:nvGraphicFramePr>
        <p:xfrm>
          <a:off x="5475959" y="6248400"/>
          <a:ext cx="1828797" cy="609599"/>
        </p:xfrm>
        <a:graphic>
          <a:graphicData uri="http://schemas.openxmlformats.org/presentationml/2006/ole">
            <mc:AlternateContent xmlns:mc="http://schemas.openxmlformats.org/markup-compatibility/2006">
              <mc:Choice xmlns:v="urn:schemas-microsoft-com:vml" Requires="v">
                <p:oleObj spid="_x0000_s8251" name="Equation" r:id="rId6" imgW="532937" imgH="177646" progId="Equation.DSMT4">
                  <p:embed/>
                </p:oleObj>
              </mc:Choice>
              <mc:Fallback>
                <p:oleObj name="Equation" r:id="rId6" imgW="532937" imgH="177646"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5959" y="6248400"/>
                        <a:ext cx="1828797" cy="609599"/>
                      </a:xfrm>
                      <a:prstGeom prst="rect">
                        <a:avLst/>
                      </a:prstGeom>
                      <a:noFill/>
                    </p:spPr>
                  </p:pic>
                </p:oleObj>
              </mc:Fallback>
            </mc:AlternateContent>
          </a:graphicData>
        </a:graphic>
      </p:graphicFrame>
    </p:spTree>
    <p:extLst>
      <p:ext uri="{BB962C8B-B14F-4D97-AF65-F5344CB8AC3E}">
        <p14:creationId xmlns:p14="http://schemas.microsoft.com/office/powerpoint/2010/main" val="212644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4"/>
          <p:cNvGrpSpPr>
            <a:grpSpLocks noChangeAspect="1"/>
          </p:cNvGrpSpPr>
          <p:nvPr/>
        </p:nvGrpSpPr>
        <p:grpSpPr bwMode="auto">
          <a:xfrm>
            <a:off x="533400" y="685800"/>
            <a:ext cx="7475803" cy="2819400"/>
            <a:chOff x="1440" y="6435"/>
            <a:chExt cx="9360" cy="3530"/>
          </a:xfrm>
        </p:grpSpPr>
        <p:sp>
          <p:nvSpPr>
            <p:cNvPr id="66" name="AutoShape 56"/>
            <p:cNvSpPr>
              <a:spLocks noChangeAspect="1" noChangeArrowheads="1" noTextEdit="1"/>
            </p:cNvSpPr>
            <p:nvPr/>
          </p:nvSpPr>
          <p:spPr bwMode="auto">
            <a:xfrm>
              <a:off x="1440" y="6435"/>
              <a:ext cx="9360" cy="3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55"/>
            <p:cNvSpPr>
              <a:spLocks/>
            </p:cNvSpPr>
            <p:nvPr/>
          </p:nvSpPr>
          <p:spPr bwMode="auto">
            <a:xfrm>
              <a:off x="3796" y="6795"/>
              <a:ext cx="4364" cy="291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4"/>
            <p:cNvSpPr>
              <a:spLocks/>
            </p:cNvSpPr>
            <p:nvPr/>
          </p:nvSpPr>
          <p:spPr bwMode="auto">
            <a:xfrm>
              <a:off x="4500" y="7395"/>
              <a:ext cx="2940" cy="174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53"/>
            <p:cNvSpPr>
              <a:spLocks/>
            </p:cNvSpPr>
            <p:nvPr/>
          </p:nvSpPr>
          <p:spPr bwMode="auto">
            <a:xfrm>
              <a:off x="4500" y="7395"/>
              <a:ext cx="330" cy="1740"/>
            </a:xfrm>
            <a:custGeom>
              <a:avLst/>
              <a:gdLst>
                <a:gd name="T0" fmla="*/ 0 w 330"/>
                <a:gd name="T1" fmla="*/ 1740 h 1740"/>
                <a:gd name="T2" fmla="*/ 330 w 330"/>
                <a:gd name="T3" fmla="*/ 1500 h 1740"/>
                <a:gd name="T4" fmla="*/ 330 w 330"/>
                <a:gd name="T5" fmla="*/ 0 h 1740"/>
              </a:gdLst>
              <a:ahLst/>
              <a:cxnLst>
                <a:cxn ang="0">
                  <a:pos x="T0" y="T1"/>
                </a:cxn>
                <a:cxn ang="0">
                  <a:pos x="T2" y="T3"/>
                </a:cxn>
                <a:cxn ang="0">
                  <a:pos x="T4" y="T5"/>
                </a:cxn>
              </a:cxnLst>
              <a:rect l="0" t="0" r="r" b="b"/>
              <a:pathLst>
                <a:path w="330" h="1740">
                  <a:moveTo>
                    <a:pt x="0" y="1740"/>
                  </a:moveTo>
                  <a:lnTo>
                    <a:pt x="330" y="1500"/>
                  </a:lnTo>
                  <a:lnTo>
                    <a:pt x="33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52"/>
            <p:cNvSpPr>
              <a:spLocks noChangeShapeType="1"/>
            </p:cNvSpPr>
            <p:nvPr/>
          </p:nvSpPr>
          <p:spPr bwMode="auto">
            <a:xfrm>
              <a:off x="4830" y="8865"/>
              <a:ext cx="26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51"/>
            <p:cNvSpPr>
              <a:spLocks/>
            </p:cNvSpPr>
            <p:nvPr/>
          </p:nvSpPr>
          <p:spPr bwMode="auto">
            <a:xfrm>
              <a:off x="3796" y="6555"/>
              <a:ext cx="4649" cy="240"/>
            </a:xfrm>
            <a:custGeom>
              <a:avLst/>
              <a:gdLst>
                <a:gd name="T0" fmla="*/ 0 w 4649"/>
                <a:gd name="T1" fmla="*/ 240 h 240"/>
                <a:gd name="T2" fmla="*/ 524 w 4649"/>
                <a:gd name="T3" fmla="*/ 0 h 240"/>
                <a:gd name="T4" fmla="*/ 4649 w 4649"/>
                <a:gd name="T5" fmla="*/ 0 h 240"/>
                <a:gd name="T6" fmla="*/ 4364 w 4649"/>
                <a:gd name="T7" fmla="*/ 240 h 240"/>
              </a:gdLst>
              <a:ahLst/>
              <a:cxnLst>
                <a:cxn ang="0">
                  <a:pos x="T0" y="T1"/>
                </a:cxn>
                <a:cxn ang="0">
                  <a:pos x="T2" y="T3"/>
                </a:cxn>
                <a:cxn ang="0">
                  <a:pos x="T4" y="T5"/>
                </a:cxn>
                <a:cxn ang="0">
                  <a:pos x="T6" y="T7"/>
                </a:cxn>
              </a:cxnLst>
              <a:rect l="0" t="0" r="r" b="b"/>
              <a:pathLst>
                <a:path w="4649" h="240">
                  <a:moveTo>
                    <a:pt x="0" y="240"/>
                  </a:moveTo>
                  <a:lnTo>
                    <a:pt x="524" y="0"/>
                  </a:lnTo>
                  <a:lnTo>
                    <a:pt x="4649" y="0"/>
                  </a:lnTo>
                  <a:lnTo>
                    <a:pt x="4364"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50"/>
            <p:cNvSpPr>
              <a:spLocks/>
            </p:cNvSpPr>
            <p:nvPr/>
          </p:nvSpPr>
          <p:spPr bwMode="auto">
            <a:xfrm>
              <a:off x="8160" y="6555"/>
              <a:ext cx="285" cy="3150"/>
            </a:xfrm>
            <a:custGeom>
              <a:avLst/>
              <a:gdLst>
                <a:gd name="T0" fmla="*/ 285 w 285"/>
                <a:gd name="T1" fmla="*/ 0 h 3150"/>
                <a:gd name="T2" fmla="*/ 285 w 285"/>
                <a:gd name="T3" fmla="*/ 2925 h 3150"/>
                <a:gd name="T4" fmla="*/ 0 w 285"/>
                <a:gd name="T5" fmla="*/ 3150 h 3150"/>
              </a:gdLst>
              <a:ahLst/>
              <a:cxnLst>
                <a:cxn ang="0">
                  <a:pos x="T0" y="T1"/>
                </a:cxn>
                <a:cxn ang="0">
                  <a:pos x="T2" y="T3"/>
                </a:cxn>
                <a:cxn ang="0">
                  <a:pos x="T4" y="T5"/>
                </a:cxn>
              </a:cxnLst>
              <a:rect l="0" t="0" r="r" b="b"/>
              <a:pathLst>
                <a:path w="285" h="3150">
                  <a:moveTo>
                    <a:pt x="285" y="0"/>
                  </a:moveTo>
                  <a:lnTo>
                    <a:pt x="285" y="2925"/>
                  </a:lnTo>
                  <a:lnTo>
                    <a:pt x="0" y="31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49"/>
            <p:cNvSpPr>
              <a:spLocks/>
            </p:cNvSpPr>
            <p:nvPr/>
          </p:nvSpPr>
          <p:spPr bwMode="auto">
            <a:xfrm>
              <a:off x="3180" y="7565"/>
              <a:ext cx="2015" cy="175"/>
            </a:xfrm>
            <a:custGeom>
              <a:avLst/>
              <a:gdLst>
                <a:gd name="T0" fmla="*/ 0 w 2015"/>
                <a:gd name="T1" fmla="*/ 25 h 175"/>
                <a:gd name="T2" fmla="*/ 1740 w 2015"/>
                <a:gd name="T3" fmla="*/ 25 h 175"/>
                <a:gd name="T4" fmla="*/ 1650 w 2015"/>
                <a:gd name="T5" fmla="*/ 175 h 175"/>
              </a:gdLst>
              <a:ahLst/>
              <a:cxnLst>
                <a:cxn ang="0">
                  <a:pos x="T0" y="T1"/>
                </a:cxn>
                <a:cxn ang="0">
                  <a:pos x="T2" y="T3"/>
                </a:cxn>
                <a:cxn ang="0">
                  <a:pos x="T4" y="T5"/>
                </a:cxn>
              </a:cxnLst>
              <a:rect l="0" t="0" r="r" b="b"/>
              <a:pathLst>
                <a:path w="2015" h="175">
                  <a:moveTo>
                    <a:pt x="0" y="25"/>
                  </a:moveTo>
                  <a:cubicBezTo>
                    <a:pt x="732" y="12"/>
                    <a:pt x="1465" y="0"/>
                    <a:pt x="1740" y="25"/>
                  </a:cubicBezTo>
                  <a:cubicBezTo>
                    <a:pt x="2015" y="50"/>
                    <a:pt x="1665" y="150"/>
                    <a:pt x="1650"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48"/>
            <p:cNvSpPr>
              <a:spLocks/>
            </p:cNvSpPr>
            <p:nvPr/>
          </p:nvSpPr>
          <p:spPr bwMode="auto">
            <a:xfrm>
              <a:off x="3515" y="774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47"/>
            <p:cNvSpPr>
              <a:spLocks/>
            </p:cNvSpPr>
            <p:nvPr/>
          </p:nvSpPr>
          <p:spPr bwMode="auto">
            <a:xfrm>
              <a:off x="3515" y="798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46"/>
            <p:cNvSpPr>
              <a:spLocks/>
            </p:cNvSpPr>
            <p:nvPr/>
          </p:nvSpPr>
          <p:spPr bwMode="auto">
            <a:xfrm>
              <a:off x="3515" y="822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45"/>
            <p:cNvSpPr>
              <a:spLocks/>
            </p:cNvSpPr>
            <p:nvPr/>
          </p:nvSpPr>
          <p:spPr bwMode="auto">
            <a:xfrm>
              <a:off x="3515" y="846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44"/>
            <p:cNvSpPr>
              <a:spLocks/>
            </p:cNvSpPr>
            <p:nvPr/>
          </p:nvSpPr>
          <p:spPr bwMode="auto">
            <a:xfrm>
              <a:off x="3180" y="8865"/>
              <a:ext cx="616" cy="1"/>
            </a:xfrm>
            <a:custGeom>
              <a:avLst/>
              <a:gdLst>
                <a:gd name="T0" fmla="*/ 616 w 616"/>
                <a:gd name="T1" fmla="*/ 0 h 1"/>
                <a:gd name="T2" fmla="*/ 0 w 616"/>
                <a:gd name="T3" fmla="*/ 0 h 1"/>
              </a:gdLst>
              <a:ahLst/>
              <a:cxnLst>
                <a:cxn ang="0">
                  <a:pos x="T0" y="T1"/>
                </a:cxn>
                <a:cxn ang="0">
                  <a:pos x="T2" y="T3"/>
                </a:cxn>
              </a:cxnLst>
              <a:rect l="0" t="0" r="r" b="b"/>
              <a:pathLst>
                <a:path w="616" h="1">
                  <a:moveTo>
                    <a:pt x="616" y="0"/>
                  </a:moveTo>
                  <a:cubicBezTo>
                    <a:pt x="616" y="0"/>
                    <a:pt x="308"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AutoShape 43"/>
            <p:cNvSpPr>
              <a:spLocks noChangeShapeType="1"/>
            </p:cNvSpPr>
            <p:nvPr/>
          </p:nvSpPr>
          <p:spPr bwMode="auto">
            <a:xfrm>
              <a:off x="3000" y="7440"/>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Text Box 42"/>
            <p:cNvSpPr txBox="1">
              <a:spLocks noChangeArrowheads="1"/>
            </p:cNvSpPr>
            <p:nvPr/>
          </p:nvSpPr>
          <p:spPr bwMode="auto">
            <a:xfrm>
              <a:off x="2700" y="709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1" name="Freeform 41"/>
            <p:cNvSpPr>
              <a:spLocks/>
            </p:cNvSpPr>
            <p:nvPr/>
          </p:nvSpPr>
          <p:spPr bwMode="auto">
            <a:xfrm>
              <a:off x="4140" y="7050"/>
              <a:ext cx="795" cy="405"/>
            </a:xfrm>
            <a:custGeom>
              <a:avLst/>
              <a:gdLst>
                <a:gd name="T0" fmla="*/ 15 w 795"/>
                <a:gd name="T1" fmla="*/ 405 h 405"/>
                <a:gd name="T2" fmla="*/ 0 w 795"/>
                <a:gd name="T3" fmla="*/ 0 h 405"/>
                <a:gd name="T4" fmla="*/ 795 w 795"/>
                <a:gd name="T5" fmla="*/ 0 h 405"/>
              </a:gdLst>
              <a:ahLst/>
              <a:cxnLst>
                <a:cxn ang="0">
                  <a:pos x="T0" y="T1"/>
                </a:cxn>
                <a:cxn ang="0">
                  <a:pos x="T2" y="T3"/>
                </a:cxn>
                <a:cxn ang="0">
                  <a:pos x="T4" y="T5"/>
                </a:cxn>
              </a:cxnLst>
              <a:rect l="0" t="0" r="r" b="b"/>
              <a:pathLst>
                <a:path w="795" h="405">
                  <a:moveTo>
                    <a:pt x="15" y="405"/>
                  </a:moveTo>
                  <a:lnTo>
                    <a:pt x="0" y="0"/>
                  </a:lnTo>
                  <a:lnTo>
                    <a:pt x="795"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Text Box 40"/>
            <p:cNvSpPr txBox="1">
              <a:spLocks noChangeArrowheads="1"/>
            </p:cNvSpPr>
            <p:nvPr/>
          </p:nvSpPr>
          <p:spPr bwMode="auto">
            <a:xfrm>
              <a:off x="4575" y="6840"/>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3" name="Text Box 39"/>
            <p:cNvSpPr txBox="1">
              <a:spLocks noChangeArrowheads="1"/>
            </p:cNvSpPr>
            <p:nvPr/>
          </p:nvSpPr>
          <p:spPr bwMode="auto">
            <a:xfrm>
              <a:off x="4740"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4" name="Freeform 38"/>
            <p:cNvSpPr>
              <a:spLocks/>
            </p:cNvSpPr>
            <p:nvPr/>
          </p:nvSpPr>
          <p:spPr bwMode="auto">
            <a:xfrm>
              <a:off x="4155" y="7050"/>
              <a:ext cx="3705" cy="2325"/>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37"/>
            <p:cNvSpPr>
              <a:spLocks/>
            </p:cNvSpPr>
            <p:nvPr/>
          </p:nvSpPr>
          <p:spPr bwMode="auto">
            <a:xfrm>
              <a:off x="6978" y="7446"/>
              <a:ext cx="2427" cy="89"/>
            </a:xfrm>
            <a:custGeom>
              <a:avLst/>
              <a:gdLst>
                <a:gd name="T0" fmla="*/ 2427 w 2427"/>
                <a:gd name="T1" fmla="*/ 29 h 204"/>
                <a:gd name="T2" fmla="*/ 327 w 2427"/>
                <a:gd name="T3" fmla="*/ 29 h 204"/>
                <a:gd name="T4" fmla="*/ 462 w 2427"/>
                <a:gd name="T5" fmla="*/ 204 h 204"/>
              </a:gdLst>
              <a:ahLst/>
              <a:cxnLst>
                <a:cxn ang="0">
                  <a:pos x="T0" y="T1"/>
                </a:cxn>
                <a:cxn ang="0">
                  <a:pos x="T2" y="T3"/>
                </a:cxn>
                <a:cxn ang="0">
                  <a:pos x="T4" y="T5"/>
                </a:cxn>
              </a:cxnLst>
              <a:rect l="0" t="0" r="r" b="b"/>
              <a:pathLst>
                <a:path w="2427" h="204">
                  <a:moveTo>
                    <a:pt x="2427" y="29"/>
                  </a:moveTo>
                  <a:cubicBezTo>
                    <a:pt x="1540" y="14"/>
                    <a:pt x="654" y="0"/>
                    <a:pt x="327" y="29"/>
                  </a:cubicBezTo>
                  <a:cubicBezTo>
                    <a:pt x="0" y="58"/>
                    <a:pt x="231" y="131"/>
                    <a:pt x="462" y="20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36"/>
            <p:cNvSpPr>
              <a:spLocks/>
            </p:cNvSpPr>
            <p:nvPr/>
          </p:nvSpPr>
          <p:spPr bwMode="auto">
            <a:xfrm>
              <a:off x="7110" y="754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35"/>
            <p:cNvSpPr>
              <a:spLocks/>
            </p:cNvSpPr>
            <p:nvPr/>
          </p:nvSpPr>
          <p:spPr bwMode="auto">
            <a:xfrm>
              <a:off x="7110" y="771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34"/>
            <p:cNvSpPr>
              <a:spLocks/>
            </p:cNvSpPr>
            <p:nvPr/>
          </p:nvSpPr>
          <p:spPr bwMode="auto">
            <a:xfrm>
              <a:off x="7110" y="787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33"/>
            <p:cNvSpPr>
              <a:spLocks/>
            </p:cNvSpPr>
            <p:nvPr/>
          </p:nvSpPr>
          <p:spPr bwMode="auto">
            <a:xfrm>
              <a:off x="7110" y="804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32"/>
            <p:cNvSpPr>
              <a:spLocks/>
            </p:cNvSpPr>
            <p:nvPr/>
          </p:nvSpPr>
          <p:spPr bwMode="auto">
            <a:xfrm>
              <a:off x="7110" y="820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31"/>
            <p:cNvSpPr>
              <a:spLocks/>
            </p:cNvSpPr>
            <p:nvPr/>
          </p:nvSpPr>
          <p:spPr bwMode="auto">
            <a:xfrm>
              <a:off x="7110" y="837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30"/>
            <p:cNvSpPr>
              <a:spLocks/>
            </p:cNvSpPr>
            <p:nvPr/>
          </p:nvSpPr>
          <p:spPr bwMode="auto">
            <a:xfrm>
              <a:off x="7110" y="853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9"/>
            <p:cNvSpPr>
              <a:spLocks/>
            </p:cNvSpPr>
            <p:nvPr/>
          </p:nvSpPr>
          <p:spPr bwMode="auto">
            <a:xfrm>
              <a:off x="8445" y="8775"/>
              <a:ext cx="960" cy="1"/>
            </a:xfrm>
            <a:custGeom>
              <a:avLst/>
              <a:gdLst>
                <a:gd name="T0" fmla="*/ 0 w 960"/>
                <a:gd name="T1" fmla="*/ 0 h 1"/>
                <a:gd name="T2" fmla="*/ 960 w 960"/>
                <a:gd name="T3" fmla="*/ 0 h 1"/>
              </a:gdLst>
              <a:ahLst/>
              <a:cxnLst>
                <a:cxn ang="0">
                  <a:pos x="T0" y="T1"/>
                </a:cxn>
                <a:cxn ang="0">
                  <a:pos x="T2" y="T3"/>
                </a:cxn>
              </a:cxnLst>
              <a:rect l="0" t="0" r="r" b="b"/>
              <a:pathLst>
                <a:path w="960" h="1">
                  <a:moveTo>
                    <a:pt x="0" y="0"/>
                  </a:moveTo>
                  <a:cubicBezTo>
                    <a:pt x="0" y="0"/>
                    <a:pt x="480" y="0"/>
                    <a:pt x="9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Text Box 28"/>
            <p:cNvSpPr txBox="1">
              <a:spLocks noChangeArrowheads="1"/>
            </p:cNvSpPr>
            <p:nvPr/>
          </p:nvSpPr>
          <p:spPr bwMode="auto">
            <a:xfrm>
              <a:off x="9252" y="690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5" name="AutoShape 27"/>
            <p:cNvSpPr>
              <a:spLocks noChangeShapeType="1"/>
            </p:cNvSpPr>
            <p:nvPr/>
          </p:nvSpPr>
          <p:spPr bwMode="auto">
            <a:xfrm flipH="1">
              <a:off x="9410" y="7350"/>
              <a:ext cx="570" cy="1"/>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Text Box 26"/>
            <p:cNvSpPr txBox="1">
              <a:spLocks noChangeArrowheads="1"/>
            </p:cNvSpPr>
            <p:nvPr/>
          </p:nvSpPr>
          <p:spPr bwMode="auto">
            <a:xfrm>
              <a:off x="6495"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Text Box 25"/>
            <p:cNvSpPr txBox="1">
              <a:spLocks noChangeArrowheads="1"/>
            </p:cNvSpPr>
            <p:nvPr/>
          </p:nvSpPr>
          <p:spPr bwMode="auto">
            <a:xfrm>
              <a:off x="3180" y="805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8" name="Text Box 24"/>
            <p:cNvSpPr txBox="1">
              <a:spLocks noChangeArrowheads="1"/>
            </p:cNvSpPr>
            <p:nvPr/>
          </p:nvSpPr>
          <p:spPr bwMode="auto">
            <a:xfrm>
              <a:off x="8818" y="778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9" name="Freeform 23"/>
            <p:cNvSpPr>
              <a:spLocks/>
            </p:cNvSpPr>
            <p:nvPr/>
          </p:nvSpPr>
          <p:spPr bwMode="auto">
            <a:xfrm>
              <a:off x="3151" y="7705"/>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22"/>
            <p:cNvSpPr>
              <a:spLocks/>
            </p:cNvSpPr>
            <p:nvPr/>
          </p:nvSpPr>
          <p:spPr bwMode="auto">
            <a:xfrm flipH="1">
              <a:off x="9074" y="761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Oval 21"/>
            <p:cNvSpPr>
              <a:spLocks noChangeArrowheads="1"/>
            </p:cNvSpPr>
            <p:nvPr/>
          </p:nvSpPr>
          <p:spPr bwMode="auto">
            <a:xfrm>
              <a:off x="1975" y="8040"/>
              <a:ext cx="436"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Text Box 20"/>
            <p:cNvSpPr txBox="1">
              <a:spLocks noChangeArrowheads="1"/>
            </p:cNvSpPr>
            <p:nvPr/>
          </p:nvSpPr>
          <p:spPr bwMode="auto">
            <a:xfrm>
              <a:off x="1571" y="8023"/>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3" name="Freeform 19"/>
            <p:cNvSpPr>
              <a:spLocks/>
            </p:cNvSpPr>
            <p:nvPr/>
          </p:nvSpPr>
          <p:spPr bwMode="auto">
            <a:xfrm>
              <a:off x="2193" y="7595"/>
              <a:ext cx="1145" cy="428"/>
            </a:xfrm>
            <a:custGeom>
              <a:avLst/>
              <a:gdLst>
                <a:gd name="T0" fmla="*/ 0 w 1145"/>
                <a:gd name="T1" fmla="*/ 428 h 428"/>
                <a:gd name="T2" fmla="*/ 0 w 1145"/>
                <a:gd name="T3" fmla="*/ 10 h 428"/>
                <a:gd name="T4" fmla="*/ 1145 w 1145"/>
                <a:gd name="T5" fmla="*/ 0 h 428"/>
              </a:gdLst>
              <a:ahLst/>
              <a:cxnLst>
                <a:cxn ang="0">
                  <a:pos x="T0" y="T1"/>
                </a:cxn>
                <a:cxn ang="0">
                  <a:pos x="T2" y="T3"/>
                </a:cxn>
                <a:cxn ang="0">
                  <a:pos x="T4" y="T5"/>
                </a:cxn>
              </a:cxnLst>
              <a:rect l="0" t="0" r="r" b="b"/>
              <a:pathLst>
                <a:path w="1145" h="428">
                  <a:moveTo>
                    <a:pt x="0" y="428"/>
                  </a:moveTo>
                  <a:lnTo>
                    <a:pt x="0" y="10"/>
                  </a:lnTo>
                  <a:lnTo>
                    <a:pt x="1145"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8"/>
            <p:cNvSpPr>
              <a:spLocks/>
            </p:cNvSpPr>
            <p:nvPr/>
          </p:nvSpPr>
          <p:spPr bwMode="auto">
            <a:xfrm>
              <a:off x="2193" y="8460"/>
              <a:ext cx="1069" cy="405"/>
            </a:xfrm>
            <a:custGeom>
              <a:avLst/>
              <a:gdLst>
                <a:gd name="T0" fmla="*/ 0 w 1069"/>
                <a:gd name="T1" fmla="*/ 0 h 405"/>
                <a:gd name="T2" fmla="*/ 0 w 1069"/>
                <a:gd name="T3" fmla="*/ 405 h 405"/>
                <a:gd name="T4" fmla="*/ 1069 w 1069"/>
                <a:gd name="T5" fmla="*/ 405 h 405"/>
              </a:gdLst>
              <a:ahLst/>
              <a:cxnLst>
                <a:cxn ang="0">
                  <a:pos x="T0" y="T1"/>
                </a:cxn>
                <a:cxn ang="0">
                  <a:pos x="T2" y="T3"/>
                </a:cxn>
                <a:cxn ang="0">
                  <a:pos x="T4" y="T5"/>
                </a:cxn>
              </a:cxnLst>
              <a:rect l="0" t="0" r="r" b="b"/>
              <a:pathLst>
                <a:path w="1069" h="405">
                  <a:moveTo>
                    <a:pt x="0" y="0"/>
                  </a:moveTo>
                  <a:lnTo>
                    <a:pt x="0" y="405"/>
                  </a:lnTo>
                  <a:lnTo>
                    <a:pt x="1069" y="40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7"/>
            <p:cNvSpPr>
              <a:spLocks/>
            </p:cNvSpPr>
            <p:nvPr/>
          </p:nvSpPr>
          <p:spPr bwMode="auto">
            <a:xfrm>
              <a:off x="1634" y="783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6"/>
            <p:cNvSpPr>
              <a:spLocks/>
            </p:cNvSpPr>
            <p:nvPr/>
          </p:nvSpPr>
          <p:spPr bwMode="auto">
            <a:xfrm>
              <a:off x="9342" y="7457"/>
              <a:ext cx="913" cy="577"/>
            </a:xfrm>
            <a:custGeom>
              <a:avLst/>
              <a:gdLst>
                <a:gd name="T0" fmla="*/ 0 w 913"/>
                <a:gd name="T1" fmla="*/ 0 h 577"/>
                <a:gd name="T2" fmla="*/ 902 w 913"/>
                <a:gd name="T3" fmla="*/ 0 h 577"/>
                <a:gd name="T4" fmla="*/ 913 w 913"/>
                <a:gd name="T5" fmla="*/ 577 h 577"/>
              </a:gdLst>
              <a:ahLst/>
              <a:cxnLst>
                <a:cxn ang="0">
                  <a:pos x="T0" y="T1"/>
                </a:cxn>
                <a:cxn ang="0">
                  <a:pos x="T2" y="T3"/>
                </a:cxn>
                <a:cxn ang="0">
                  <a:pos x="T4" y="T5"/>
                </a:cxn>
              </a:cxnLst>
              <a:rect l="0" t="0" r="r" b="b"/>
              <a:pathLst>
                <a:path w="913" h="577">
                  <a:moveTo>
                    <a:pt x="0" y="0"/>
                  </a:moveTo>
                  <a:lnTo>
                    <a:pt x="902" y="0"/>
                  </a:lnTo>
                  <a:lnTo>
                    <a:pt x="913" y="577"/>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Rectangle 15"/>
            <p:cNvSpPr>
              <a:spLocks noChangeArrowheads="1"/>
            </p:cNvSpPr>
            <p:nvPr/>
          </p:nvSpPr>
          <p:spPr bwMode="auto">
            <a:xfrm>
              <a:off x="10102" y="8023"/>
              <a:ext cx="305" cy="2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4"/>
            <p:cNvSpPr>
              <a:spLocks/>
            </p:cNvSpPr>
            <p:nvPr/>
          </p:nvSpPr>
          <p:spPr bwMode="auto">
            <a:xfrm>
              <a:off x="9392" y="8220"/>
              <a:ext cx="906" cy="556"/>
            </a:xfrm>
            <a:custGeom>
              <a:avLst/>
              <a:gdLst>
                <a:gd name="T0" fmla="*/ 0 w 906"/>
                <a:gd name="T1" fmla="*/ 556 h 556"/>
                <a:gd name="T2" fmla="*/ 906 w 906"/>
                <a:gd name="T3" fmla="*/ 556 h 556"/>
                <a:gd name="T4" fmla="*/ 906 w 906"/>
                <a:gd name="T5" fmla="*/ 0 h 556"/>
              </a:gdLst>
              <a:ahLst/>
              <a:cxnLst>
                <a:cxn ang="0">
                  <a:pos x="T0" y="T1"/>
                </a:cxn>
                <a:cxn ang="0">
                  <a:pos x="T2" y="T3"/>
                </a:cxn>
                <a:cxn ang="0">
                  <a:pos x="T4" y="T5"/>
                </a:cxn>
              </a:cxnLst>
              <a:rect l="0" t="0" r="r" b="b"/>
              <a:pathLst>
                <a:path w="906" h="556">
                  <a:moveTo>
                    <a:pt x="0" y="556"/>
                  </a:moveTo>
                  <a:lnTo>
                    <a:pt x="906" y="556"/>
                  </a:lnTo>
                  <a:lnTo>
                    <a:pt x="906" y="0"/>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3"/>
            <p:cNvSpPr>
              <a:spLocks noChangeShapeType="1"/>
            </p:cNvSpPr>
            <p:nvPr/>
          </p:nvSpPr>
          <p:spPr bwMode="auto">
            <a:xfrm>
              <a:off x="8247" y="7643"/>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12"/>
            <p:cNvSpPr>
              <a:spLocks noChangeShapeType="1"/>
            </p:cNvSpPr>
            <p:nvPr/>
          </p:nvSpPr>
          <p:spPr bwMode="auto">
            <a:xfrm>
              <a:off x="8245" y="7806"/>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11"/>
            <p:cNvSpPr>
              <a:spLocks noChangeShapeType="1"/>
            </p:cNvSpPr>
            <p:nvPr/>
          </p:nvSpPr>
          <p:spPr bwMode="auto">
            <a:xfrm>
              <a:off x="8254" y="7969"/>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10"/>
            <p:cNvSpPr>
              <a:spLocks noChangeShapeType="1"/>
            </p:cNvSpPr>
            <p:nvPr/>
          </p:nvSpPr>
          <p:spPr bwMode="auto">
            <a:xfrm>
              <a:off x="8241" y="8132"/>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9"/>
            <p:cNvSpPr>
              <a:spLocks noChangeShapeType="1"/>
            </p:cNvSpPr>
            <p:nvPr/>
          </p:nvSpPr>
          <p:spPr bwMode="auto">
            <a:xfrm>
              <a:off x="8250" y="8295"/>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8"/>
            <p:cNvSpPr>
              <a:spLocks noChangeShapeType="1"/>
            </p:cNvSpPr>
            <p:nvPr/>
          </p:nvSpPr>
          <p:spPr bwMode="auto">
            <a:xfrm>
              <a:off x="8248" y="8458"/>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7"/>
            <p:cNvSpPr>
              <a:spLocks noChangeShapeType="1"/>
            </p:cNvSpPr>
            <p:nvPr/>
          </p:nvSpPr>
          <p:spPr bwMode="auto">
            <a:xfrm>
              <a:off x="8246" y="8621"/>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Text Box 6"/>
            <p:cNvSpPr txBox="1">
              <a:spLocks noChangeArrowheads="1"/>
            </p:cNvSpPr>
            <p:nvPr/>
          </p:nvSpPr>
          <p:spPr bwMode="auto">
            <a:xfrm>
              <a:off x="7538" y="685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7" name="Freeform 5"/>
            <p:cNvSpPr>
              <a:spLocks/>
            </p:cNvSpPr>
            <p:nvPr/>
          </p:nvSpPr>
          <p:spPr bwMode="auto">
            <a:xfrm>
              <a:off x="7440" y="7039"/>
              <a:ext cx="420" cy="328"/>
            </a:xfrm>
            <a:custGeom>
              <a:avLst/>
              <a:gdLst>
                <a:gd name="T0" fmla="*/ 0 w 420"/>
                <a:gd name="T1" fmla="*/ 0 h 328"/>
                <a:gd name="T2" fmla="*/ 420 w 420"/>
                <a:gd name="T3" fmla="*/ 11 h 328"/>
                <a:gd name="T4" fmla="*/ 420 w 420"/>
                <a:gd name="T5" fmla="*/ 328 h 328"/>
              </a:gdLst>
              <a:ahLst/>
              <a:cxnLst>
                <a:cxn ang="0">
                  <a:pos x="T0" y="T1"/>
                </a:cxn>
                <a:cxn ang="0">
                  <a:pos x="T2" y="T3"/>
                </a:cxn>
                <a:cxn ang="0">
                  <a:pos x="T4" y="T5"/>
                </a:cxn>
              </a:cxnLst>
              <a:rect l="0" t="0" r="r" b="b"/>
              <a:pathLst>
                <a:path w="420" h="328">
                  <a:moveTo>
                    <a:pt x="0" y="0"/>
                  </a:moveTo>
                  <a:lnTo>
                    <a:pt x="420" y="11"/>
                  </a:lnTo>
                  <a:lnTo>
                    <a:pt x="420" y="328"/>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30</a:t>
            </a:fld>
            <a:endParaRPr lang="en-US" dirty="0"/>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Polarity &amp; dot convention for coupled </a:t>
            </a:r>
            <a:r>
              <a:rPr lang="en-US" sz="3600" dirty="0" err="1" smtClean="0"/>
              <a:t>ccts</a:t>
            </a:r>
            <a:endParaRPr lang="en-US" sz="3600" dirty="0"/>
          </a:p>
        </p:txBody>
      </p:sp>
      <p:sp>
        <p:nvSpPr>
          <p:cNvPr id="63" name="Rectangle 62"/>
          <p:cNvSpPr/>
          <p:nvPr/>
        </p:nvSpPr>
        <p:spPr>
          <a:xfrm>
            <a:off x="0" y="3338273"/>
            <a:ext cx="9131968" cy="2145203"/>
          </a:xfrm>
          <a:prstGeom prst="rect">
            <a:avLst/>
          </a:prstGeom>
        </p:spPr>
        <p:txBody>
          <a:bodyPr wrap="square">
            <a:spAutoFit/>
          </a:bodyPr>
          <a:lstStyle/>
          <a:p>
            <a:pPr marL="0" marR="0">
              <a:lnSpc>
                <a:spcPct val="115000"/>
              </a:lnSpc>
              <a:spcBef>
                <a:spcPts val="0"/>
              </a:spcBef>
              <a:spcAft>
                <a:spcPts val="1000"/>
              </a:spcAft>
            </a:pPr>
            <a:r>
              <a:rPr lang="en-US" sz="2900" dirty="0" smtClean="0">
                <a:latin typeface="Calibri" panose="020F0502020204030204" pitchFamily="34" charset="0"/>
                <a:ea typeface="Calibri" panose="020F0502020204030204" pitchFamily="34" charset="0"/>
                <a:cs typeface="Times New Roman" panose="02020603050405020304" pitchFamily="18" charset="0"/>
              </a:rPr>
              <a:t>Now consider coil 2… it sees same flux </a:t>
            </a:r>
            <a:r>
              <a:rPr lang="en-US" sz="2900" dirty="0">
                <a:latin typeface="Calibri" panose="020F0502020204030204" pitchFamily="34" charset="0"/>
                <a:ea typeface="Calibri" panose="020F0502020204030204" pitchFamily="34" charset="0"/>
                <a:cs typeface="Times New Roman" panose="02020603050405020304" pitchFamily="18" charset="0"/>
              </a:rPr>
              <a:t>that coil 1 sees which we denote by φ</a:t>
            </a:r>
            <a:r>
              <a:rPr lang="en-US" sz="2900" baseline="-25000" dirty="0">
                <a:latin typeface="Calibri" panose="020F0502020204030204" pitchFamily="34" charset="0"/>
                <a:ea typeface="Calibri" panose="020F0502020204030204" pitchFamily="34" charset="0"/>
                <a:cs typeface="Times New Roman" panose="02020603050405020304" pitchFamily="18" charset="0"/>
              </a:rPr>
              <a:t>21</a:t>
            </a:r>
            <a:r>
              <a:rPr lang="en-US" sz="2900" dirty="0">
                <a:latin typeface="Calibri" panose="020F0502020204030204" pitchFamily="34" charset="0"/>
                <a:ea typeface="Calibri" panose="020F0502020204030204" pitchFamily="34" charset="0"/>
                <a:cs typeface="Times New Roman" panose="02020603050405020304" pitchFamily="18" charset="0"/>
              </a:rPr>
              <a:t> (and correspondingly, the flux linkages are denoted as λ</a:t>
            </a:r>
            <a:r>
              <a:rPr lang="en-US" sz="2900" baseline="-25000" dirty="0">
                <a:latin typeface="Calibri" panose="020F0502020204030204" pitchFamily="34" charset="0"/>
                <a:ea typeface="Calibri" panose="020F0502020204030204" pitchFamily="34" charset="0"/>
                <a:cs typeface="Times New Roman" panose="02020603050405020304" pitchFamily="18" charset="0"/>
              </a:rPr>
              <a:t>21</a:t>
            </a:r>
            <a:r>
              <a:rPr lang="en-US" sz="2900" dirty="0">
                <a:latin typeface="Calibri" panose="020F0502020204030204" pitchFamily="34" charset="0"/>
                <a:ea typeface="Calibri" panose="020F0502020204030204" pitchFamily="34" charset="0"/>
                <a:cs typeface="Times New Roman" panose="02020603050405020304" pitchFamily="18" charset="0"/>
              </a:rPr>
              <a:t>). </a:t>
            </a:r>
            <a:r>
              <a:rPr lang="en-US" sz="2900" dirty="0" smtClean="0">
                <a:latin typeface="Calibri" panose="020F0502020204030204" pitchFamily="34" charset="0"/>
                <a:ea typeface="Calibri" panose="020F0502020204030204" pitchFamily="34" charset="0"/>
                <a:cs typeface="Times New Roman" panose="02020603050405020304" pitchFamily="18" charset="0"/>
              </a:rPr>
              <a:t>Considering our action of using the dial to increase v</a:t>
            </a:r>
            <a:r>
              <a:rPr lang="en-US" sz="2900" baseline="-25000" dirty="0" smtClean="0">
                <a:latin typeface="Calibri" panose="020F0502020204030204" pitchFamily="34" charset="0"/>
                <a:ea typeface="Calibri" panose="020F0502020204030204" pitchFamily="34" charset="0"/>
                <a:cs typeface="Times New Roman" panose="02020603050405020304" pitchFamily="18" charset="0"/>
              </a:rPr>
              <a:t>1</a:t>
            </a:r>
            <a:r>
              <a:rPr lang="en-US" sz="2900" dirty="0" smtClean="0">
                <a:latin typeface="Calibri" panose="020F0502020204030204" pitchFamily="34" charset="0"/>
                <a:ea typeface="Calibri" panose="020F0502020204030204" pitchFamily="34" charset="0"/>
                <a:cs typeface="Times New Roman" panose="02020603050405020304" pitchFamily="18" charset="0"/>
              </a:rPr>
              <a:t>, we again have, </a:t>
            </a:r>
            <a:r>
              <a:rPr lang="en-US" sz="2900" dirty="0">
                <a:latin typeface="Calibri" panose="020F0502020204030204" pitchFamily="34" charset="0"/>
                <a:ea typeface="Calibri" panose="020F0502020204030204" pitchFamily="34" charset="0"/>
                <a:cs typeface="Times New Roman" panose="02020603050405020304" pitchFamily="18" charset="0"/>
              </a:rPr>
              <a:t>by Faraday’s Law, </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reeform 2"/>
          <p:cNvSpPr/>
          <p:nvPr/>
        </p:nvSpPr>
        <p:spPr>
          <a:xfrm>
            <a:off x="2840036" y="2478873"/>
            <a:ext cx="2116548" cy="978405"/>
          </a:xfrm>
          <a:custGeom>
            <a:avLst/>
            <a:gdLst>
              <a:gd name="connsiteX0" fmla="*/ 0 w 818147"/>
              <a:gd name="connsiteY0" fmla="*/ 1070811 h 1070811"/>
              <a:gd name="connsiteX1" fmla="*/ 818147 w 818147"/>
              <a:gd name="connsiteY1" fmla="*/ 0 h 1070811"/>
            </a:gdLst>
            <a:ahLst/>
            <a:cxnLst>
              <a:cxn ang="0">
                <a:pos x="connsiteX0" y="connsiteY0"/>
              </a:cxn>
              <a:cxn ang="0">
                <a:pos x="connsiteX1" y="connsiteY1"/>
              </a:cxn>
            </a:cxnLst>
            <a:rect l="l" t="t" r="r" b="b"/>
            <a:pathLst>
              <a:path w="818147" h="1070811">
                <a:moveTo>
                  <a:pt x="0" y="1070811"/>
                </a:moveTo>
                <a:lnTo>
                  <a:pt x="818147"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3643973"/>
              </p:ext>
            </p:extLst>
          </p:nvPr>
        </p:nvGraphicFramePr>
        <p:xfrm>
          <a:off x="977605" y="5401331"/>
          <a:ext cx="6630652" cy="864868"/>
        </p:xfrm>
        <a:graphic>
          <a:graphicData uri="http://schemas.openxmlformats.org/presentationml/2006/ole">
            <mc:AlternateContent xmlns:mc="http://schemas.openxmlformats.org/markup-compatibility/2006">
              <mc:Choice xmlns:v="urn:schemas-microsoft-com:vml" Requires="v">
                <p:oleObj spid="_x0000_s35887" name="Equation" r:id="rId4" imgW="2997200" imgH="393700" progId="Equation.DSMT4">
                  <p:embed/>
                </p:oleObj>
              </mc:Choice>
              <mc:Fallback>
                <p:oleObj name="Equation" r:id="rId4" imgW="2997200" imgH="393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605" y="5401331"/>
                        <a:ext cx="6630652" cy="864868"/>
                      </a:xfrm>
                      <a:prstGeom prst="rect">
                        <a:avLst/>
                      </a:prstGeom>
                      <a:noFill/>
                    </p:spPr>
                  </p:pic>
                </p:oleObj>
              </mc:Fallback>
            </mc:AlternateContent>
          </a:graphicData>
        </a:graphic>
      </p:graphicFrame>
      <p:sp>
        <p:nvSpPr>
          <p:cNvPr id="62" name="Rectangle 61"/>
          <p:cNvSpPr/>
          <p:nvPr/>
        </p:nvSpPr>
        <p:spPr>
          <a:xfrm>
            <a:off x="93867" y="6213859"/>
            <a:ext cx="6678954" cy="605550"/>
          </a:xfrm>
          <a:prstGeom prst="rect">
            <a:avLst/>
          </a:prstGeom>
        </p:spPr>
        <p:txBody>
          <a:bodyPr wrap="square">
            <a:spAutoFit/>
          </a:bodyPr>
          <a:lstStyle/>
          <a:p>
            <a:pPr marL="0" marR="0">
              <a:lnSpc>
                <a:spcPct val="115000"/>
              </a:lnSpc>
              <a:spcBef>
                <a:spcPts val="0"/>
              </a:spcBef>
              <a:spcAft>
                <a:spcPts val="1000"/>
              </a:spcAft>
            </a:pPr>
            <a:r>
              <a:rPr lang="en-US" sz="2900" dirty="0" smtClean="0">
                <a:effectLst/>
                <a:latin typeface="+mn-lt"/>
                <a:ea typeface="Calibri" panose="020F0502020204030204" pitchFamily="34" charset="0"/>
                <a:cs typeface="Times New Roman" panose="02020603050405020304" pitchFamily="18" charset="0"/>
              </a:rPr>
              <a:t>Is the sign of RHS </a:t>
            </a:r>
            <a:r>
              <a:rPr lang="en-US" sz="2900" dirty="0" smtClean="0">
                <a:latin typeface="+mn-lt"/>
                <a:ea typeface="Calibri" panose="020F0502020204030204" pitchFamily="34" charset="0"/>
                <a:cs typeface="Times New Roman" panose="02020603050405020304" pitchFamily="18" charset="0"/>
              </a:rPr>
              <a:t>positive or negative?</a:t>
            </a:r>
            <a:endParaRPr lang="en-US" sz="2900" dirty="0">
              <a:effectLst/>
              <a:latin typeface="+mn-lt"/>
              <a:ea typeface="Calibri" panose="020F0502020204030204" pitchFamily="34" charset="0"/>
              <a:cs typeface="Times New Roman" panose="02020603050405020304" pitchFamily="18" charset="0"/>
            </a:endParaRPr>
          </a:p>
        </p:txBody>
      </p:sp>
      <p:sp>
        <p:nvSpPr>
          <p:cNvPr id="24" name="Freeform 23"/>
          <p:cNvSpPr/>
          <p:nvPr/>
        </p:nvSpPr>
        <p:spPr>
          <a:xfrm>
            <a:off x="6629400" y="6003758"/>
            <a:ext cx="433137" cy="553453"/>
          </a:xfrm>
          <a:custGeom>
            <a:avLst/>
            <a:gdLst>
              <a:gd name="connsiteX0" fmla="*/ 0 w 433137"/>
              <a:gd name="connsiteY0" fmla="*/ 553453 h 553453"/>
              <a:gd name="connsiteX1" fmla="*/ 433137 w 433137"/>
              <a:gd name="connsiteY1" fmla="*/ 541421 h 553453"/>
              <a:gd name="connsiteX2" fmla="*/ 168442 w 433137"/>
              <a:gd name="connsiteY2" fmla="*/ 0 h 553453"/>
            </a:gdLst>
            <a:ahLst/>
            <a:cxnLst>
              <a:cxn ang="0">
                <a:pos x="connsiteX0" y="connsiteY0"/>
              </a:cxn>
              <a:cxn ang="0">
                <a:pos x="connsiteX1" y="connsiteY1"/>
              </a:cxn>
              <a:cxn ang="0">
                <a:pos x="connsiteX2" y="connsiteY2"/>
              </a:cxn>
            </a:cxnLst>
            <a:rect l="l" t="t" r="r" b="b"/>
            <a:pathLst>
              <a:path w="433137" h="553453">
                <a:moveTo>
                  <a:pt x="0" y="553453"/>
                </a:moveTo>
                <a:lnTo>
                  <a:pt x="433137" y="541421"/>
                </a:lnTo>
                <a:lnTo>
                  <a:pt x="168442"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641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31</a:t>
            </a:fld>
            <a:endParaRPr lang="en-US" dirty="0"/>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Polarity &amp; dot convention for coupled </a:t>
            </a:r>
            <a:r>
              <a:rPr lang="en-US" sz="3600" dirty="0" err="1" smtClean="0"/>
              <a:t>ccts</a:t>
            </a:r>
            <a:endParaRPr lang="en-US" sz="3600" dirty="0"/>
          </a:p>
        </p:txBody>
      </p:sp>
      <p:graphicFrame>
        <p:nvGraphicFramePr>
          <p:cNvPr id="5" name="Object 4"/>
          <p:cNvGraphicFramePr>
            <a:graphicFrameLocks noChangeAspect="1"/>
          </p:cNvGraphicFramePr>
          <p:nvPr>
            <p:extLst>
              <p:ext uri="{D42A27DB-BD31-4B8C-83A1-F6EECF244321}">
                <p14:modId xmlns:p14="http://schemas.microsoft.com/office/powerpoint/2010/main" val="79501638"/>
              </p:ext>
            </p:extLst>
          </p:nvPr>
        </p:nvGraphicFramePr>
        <p:xfrm>
          <a:off x="1079088" y="3477269"/>
          <a:ext cx="6630652" cy="864868"/>
        </p:xfrm>
        <a:graphic>
          <a:graphicData uri="http://schemas.openxmlformats.org/presentationml/2006/ole">
            <mc:AlternateContent xmlns:mc="http://schemas.openxmlformats.org/markup-compatibility/2006">
              <mc:Choice xmlns:v="urn:schemas-microsoft-com:vml" Requires="v">
                <p:oleObj spid="_x0000_s36955" name="Equation" r:id="rId4" imgW="2997200" imgH="393700" progId="Equation.DSMT4">
                  <p:embed/>
                </p:oleObj>
              </mc:Choice>
              <mc:Fallback>
                <p:oleObj name="Equation" r:id="rId4" imgW="2997200" imgH="39370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088" y="3477269"/>
                        <a:ext cx="6630652" cy="864868"/>
                      </a:xfrm>
                      <a:prstGeom prst="rect">
                        <a:avLst/>
                      </a:prstGeom>
                      <a:noFill/>
                    </p:spPr>
                  </p:pic>
                </p:oleObj>
              </mc:Fallback>
            </mc:AlternateContent>
          </a:graphicData>
        </a:graphic>
      </p:graphicFrame>
      <p:sp>
        <p:nvSpPr>
          <p:cNvPr id="62" name="Rectangle 61"/>
          <p:cNvSpPr/>
          <p:nvPr/>
        </p:nvSpPr>
        <p:spPr>
          <a:xfrm>
            <a:off x="134724" y="4330017"/>
            <a:ext cx="8986623" cy="1247008"/>
          </a:xfrm>
          <a:prstGeom prst="rect">
            <a:avLst/>
          </a:prstGeom>
        </p:spPr>
        <p:txBody>
          <a:bodyPr wrap="square">
            <a:spAutoFit/>
          </a:bodyPr>
          <a:lstStyle/>
          <a:p>
            <a:pPr marL="0" marR="0">
              <a:lnSpc>
                <a:spcPct val="115000"/>
              </a:lnSpc>
              <a:spcBef>
                <a:spcPts val="0"/>
              </a:spcBef>
              <a:spcAft>
                <a:spcPts val="1000"/>
              </a:spcAft>
            </a:pPr>
            <a:r>
              <a:rPr lang="en-US" sz="2900" dirty="0" smtClean="0">
                <a:effectLst/>
                <a:latin typeface="+mn-lt"/>
                <a:ea typeface="Calibri" panose="020F0502020204030204" pitchFamily="34" charset="0"/>
                <a:cs typeface="Times New Roman" panose="02020603050405020304" pitchFamily="18" charset="0"/>
              </a:rPr>
              <a:t>Is the sign of RHS </a:t>
            </a:r>
            <a:r>
              <a:rPr lang="en-US" sz="2900" dirty="0" smtClean="0">
                <a:latin typeface="+mn-lt"/>
                <a:ea typeface="Calibri" panose="020F0502020204030204" pitchFamily="34" charset="0"/>
                <a:cs typeface="Times New Roman" panose="02020603050405020304" pitchFamily="18" charset="0"/>
              </a:rPr>
              <a:t>positive or negative?</a:t>
            </a:r>
          </a:p>
          <a:p>
            <a:pPr marL="0" marR="0">
              <a:lnSpc>
                <a:spcPct val="115000"/>
              </a:lnSpc>
              <a:spcBef>
                <a:spcPts val="0"/>
              </a:spcBef>
              <a:spcAft>
                <a:spcPts val="1000"/>
              </a:spcAft>
            </a:pPr>
            <a:r>
              <a:rPr lang="en-US" sz="2900" dirty="0" smtClean="0">
                <a:effectLst/>
                <a:latin typeface="+mn-lt"/>
                <a:ea typeface="Calibri" panose="020F0502020204030204" pitchFamily="34" charset="0"/>
                <a:cs typeface="Times New Roman" panose="02020603050405020304" pitchFamily="18" charset="0"/>
              </a:rPr>
              <a:t>That is, how do we know which of below are correct?</a:t>
            </a:r>
            <a:endParaRPr lang="en-US" sz="2900" dirty="0">
              <a:effectLst/>
              <a:latin typeface="+mn-lt"/>
              <a:ea typeface="Calibri" panose="020F0502020204030204" pitchFamily="34" charset="0"/>
              <a:cs typeface="Times New Roman" panose="02020603050405020304" pitchFamily="18" charset="0"/>
            </a:endParaRPr>
          </a:p>
        </p:txBody>
      </p:sp>
      <p:sp>
        <p:nvSpPr>
          <p:cNvPr id="24" name="Freeform 23"/>
          <p:cNvSpPr/>
          <p:nvPr/>
        </p:nvSpPr>
        <p:spPr>
          <a:xfrm>
            <a:off x="6725643" y="4079339"/>
            <a:ext cx="433137" cy="553453"/>
          </a:xfrm>
          <a:custGeom>
            <a:avLst/>
            <a:gdLst>
              <a:gd name="connsiteX0" fmla="*/ 0 w 433137"/>
              <a:gd name="connsiteY0" fmla="*/ 553453 h 553453"/>
              <a:gd name="connsiteX1" fmla="*/ 433137 w 433137"/>
              <a:gd name="connsiteY1" fmla="*/ 541421 h 553453"/>
              <a:gd name="connsiteX2" fmla="*/ 168442 w 433137"/>
              <a:gd name="connsiteY2" fmla="*/ 0 h 553453"/>
            </a:gdLst>
            <a:ahLst/>
            <a:cxnLst>
              <a:cxn ang="0">
                <a:pos x="connsiteX0" y="connsiteY0"/>
              </a:cxn>
              <a:cxn ang="0">
                <a:pos x="connsiteX1" y="connsiteY1"/>
              </a:cxn>
              <a:cxn ang="0">
                <a:pos x="connsiteX2" y="connsiteY2"/>
              </a:cxn>
            </a:cxnLst>
            <a:rect l="l" t="t" r="r" b="b"/>
            <a:pathLst>
              <a:path w="433137" h="553453">
                <a:moveTo>
                  <a:pt x="0" y="553453"/>
                </a:moveTo>
                <a:lnTo>
                  <a:pt x="433137" y="541421"/>
                </a:lnTo>
                <a:lnTo>
                  <a:pt x="168442"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Object 24"/>
          <p:cNvGraphicFramePr>
            <a:graphicFrameLocks noChangeAspect="1"/>
          </p:cNvGraphicFramePr>
          <p:nvPr>
            <p:extLst>
              <p:ext uri="{D42A27DB-BD31-4B8C-83A1-F6EECF244321}">
                <p14:modId xmlns:p14="http://schemas.microsoft.com/office/powerpoint/2010/main" val="105093778"/>
              </p:ext>
            </p:extLst>
          </p:nvPr>
        </p:nvGraphicFramePr>
        <p:xfrm>
          <a:off x="907072" y="5480444"/>
          <a:ext cx="6642702" cy="1044435"/>
        </p:xfrm>
        <a:graphic>
          <a:graphicData uri="http://schemas.openxmlformats.org/presentationml/2006/ole">
            <mc:AlternateContent xmlns:mc="http://schemas.openxmlformats.org/markup-compatibility/2006">
              <mc:Choice xmlns:v="urn:schemas-microsoft-com:vml" Requires="v">
                <p:oleObj spid="_x0000_s36956" name="Equation" r:id="rId6" imgW="2577960" imgH="406080" progId="Equation.DSMT4">
                  <p:embed/>
                </p:oleObj>
              </mc:Choice>
              <mc:Fallback>
                <p:oleObj name="Equation" r:id="rId6" imgW="2577960" imgH="406080" progId="Equation.DSMT4">
                  <p:embed/>
                  <p:pic>
                    <p:nvPicPr>
                      <p:cNvPr id="0" name="Object 1"/>
                      <p:cNvPicPr>
                        <a:picLocks noChangeAspect="1" noChangeArrowheads="1"/>
                      </p:cNvPicPr>
                      <p:nvPr/>
                    </p:nvPicPr>
                    <p:blipFill>
                      <a:blip r:embed="rId7"/>
                      <a:srcRect/>
                      <a:stretch>
                        <a:fillRect/>
                      </a:stretch>
                    </p:blipFill>
                    <p:spPr bwMode="auto">
                      <a:xfrm>
                        <a:off x="907072" y="5480444"/>
                        <a:ext cx="6642702" cy="1044435"/>
                      </a:xfrm>
                      <a:prstGeom prst="rect">
                        <a:avLst/>
                      </a:prstGeom>
                      <a:noFill/>
                    </p:spPr>
                  </p:pic>
                </p:oleObj>
              </mc:Fallback>
            </mc:AlternateContent>
          </a:graphicData>
        </a:graphic>
      </p:graphicFrame>
      <p:grpSp>
        <p:nvGrpSpPr>
          <p:cNvPr id="64" name="Group 4"/>
          <p:cNvGrpSpPr>
            <a:grpSpLocks noChangeAspect="1"/>
          </p:cNvGrpSpPr>
          <p:nvPr/>
        </p:nvGrpSpPr>
        <p:grpSpPr bwMode="auto">
          <a:xfrm>
            <a:off x="533400" y="685800"/>
            <a:ext cx="7475803" cy="2819400"/>
            <a:chOff x="1440" y="6435"/>
            <a:chExt cx="9360" cy="3530"/>
          </a:xfrm>
        </p:grpSpPr>
        <p:sp>
          <p:nvSpPr>
            <p:cNvPr id="65" name="AutoShape 56"/>
            <p:cNvSpPr>
              <a:spLocks noChangeAspect="1" noChangeArrowheads="1" noTextEdit="1"/>
            </p:cNvSpPr>
            <p:nvPr/>
          </p:nvSpPr>
          <p:spPr bwMode="auto">
            <a:xfrm>
              <a:off x="1440" y="6435"/>
              <a:ext cx="9360" cy="3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55"/>
            <p:cNvSpPr>
              <a:spLocks/>
            </p:cNvSpPr>
            <p:nvPr/>
          </p:nvSpPr>
          <p:spPr bwMode="auto">
            <a:xfrm>
              <a:off x="3796" y="6795"/>
              <a:ext cx="4364" cy="291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54"/>
            <p:cNvSpPr>
              <a:spLocks/>
            </p:cNvSpPr>
            <p:nvPr/>
          </p:nvSpPr>
          <p:spPr bwMode="auto">
            <a:xfrm>
              <a:off x="4500" y="7395"/>
              <a:ext cx="2940" cy="174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3"/>
            <p:cNvSpPr>
              <a:spLocks/>
            </p:cNvSpPr>
            <p:nvPr/>
          </p:nvSpPr>
          <p:spPr bwMode="auto">
            <a:xfrm>
              <a:off x="4500" y="7395"/>
              <a:ext cx="330" cy="1740"/>
            </a:xfrm>
            <a:custGeom>
              <a:avLst/>
              <a:gdLst>
                <a:gd name="T0" fmla="*/ 0 w 330"/>
                <a:gd name="T1" fmla="*/ 1740 h 1740"/>
                <a:gd name="T2" fmla="*/ 330 w 330"/>
                <a:gd name="T3" fmla="*/ 1500 h 1740"/>
                <a:gd name="T4" fmla="*/ 330 w 330"/>
                <a:gd name="T5" fmla="*/ 0 h 1740"/>
              </a:gdLst>
              <a:ahLst/>
              <a:cxnLst>
                <a:cxn ang="0">
                  <a:pos x="T0" y="T1"/>
                </a:cxn>
                <a:cxn ang="0">
                  <a:pos x="T2" y="T3"/>
                </a:cxn>
                <a:cxn ang="0">
                  <a:pos x="T4" y="T5"/>
                </a:cxn>
              </a:cxnLst>
              <a:rect l="0" t="0" r="r" b="b"/>
              <a:pathLst>
                <a:path w="330" h="1740">
                  <a:moveTo>
                    <a:pt x="0" y="1740"/>
                  </a:moveTo>
                  <a:lnTo>
                    <a:pt x="330" y="1500"/>
                  </a:lnTo>
                  <a:lnTo>
                    <a:pt x="33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52"/>
            <p:cNvSpPr>
              <a:spLocks noChangeShapeType="1"/>
            </p:cNvSpPr>
            <p:nvPr/>
          </p:nvSpPr>
          <p:spPr bwMode="auto">
            <a:xfrm>
              <a:off x="4830" y="8865"/>
              <a:ext cx="26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51"/>
            <p:cNvSpPr>
              <a:spLocks/>
            </p:cNvSpPr>
            <p:nvPr/>
          </p:nvSpPr>
          <p:spPr bwMode="auto">
            <a:xfrm>
              <a:off x="3796" y="6555"/>
              <a:ext cx="4649" cy="240"/>
            </a:xfrm>
            <a:custGeom>
              <a:avLst/>
              <a:gdLst>
                <a:gd name="T0" fmla="*/ 0 w 4649"/>
                <a:gd name="T1" fmla="*/ 240 h 240"/>
                <a:gd name="T2" fmla="*/ 524 w 4649"/>
                <a:gd name="T3" fmla="*/ 0 h 240"/>
                <a:gd name="T4" fmla="*/ 4649 w 4649"/>
                <a:gd name="T5" fmla="*/ 0 h 240"/>
                <a:gd name="T6" fmla="*/ 4364 w 4649"/>
                <a:gd name="T7" fmla="*/ 240 h 240"/>
              </a:gdLst>
              <a:ahLst/>
              <a:cxnLst>
                <a:cxn ang="0">
                  <a:pos x="T0" y="T1"/>
                </a:cxn>
                <a:cxn ang="0">
                  <a:pos x="T2" y="T3"/>
                </a:cxn>
                <a:cxn ang="0">
                  <a:pos x="T4" y="T5"/>
                </a:cxn>
                <a:cxn ang="0">
                  <a:pos x="T6" y="T7"/>
                </a:cxn>
              </a:cxnLst>
              <a:rect l="0" t="0" r="r" b="b"/>
              <a:pathLst>
                <a:path w="4649" h="240">
                  <a:moveTo>
                    <a:pt x="0" y="240"/>
                  </a:moveTo>
                  <a:lnTo>
                    <a:pt x="524" y="0"/>
                  </a:lnTo>
                  <a:lnTo>
                    <a:pt x="4649" y="0"/>
                  </a:lnTo>
                  <a:lnTo>
                    <a:pt x="4364"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50"/>
            <p:cNvSpPr>
              <a:spLocks/>
            </p:cNvSpPr>
            <p:nvPr/>
          </p:nvSpPr>
          <p:spPr bwMode="auto">
            <a:xfrm>
              <a:off x="8160" y="6555"/>
              <a:ext cx="285" cy="3150"/>
            </a:xfrm>
            <a:custGeom>
              <a:avLst/>
              <a:gdLst>
                <a:gd name="T0" fmla="*/ 285 w 285"/>
                <a:gd name="T1" fmla="*/ 0 h 3150"/>
                <a:gd name="T2" fmla="*/ 285 w 285"/>
                <a:gd name="T3" fmla="*/ 2925 h 3150"/>
                <a:gd name="T4" fmla="*/ 0 w 285"/>
                <a:gd name="T5" fmla="*/ 3150 h 3150"/>
              </a:gdLst>
              <a:ahLst/>
              <a:cxnLst>
                <a:cxn ang="0">
                  <a:pos x="T0" y="T1"/>
                </a:cxn>
                <a:cxn ang="0">
                  <a:pos x="T2" y="T3"/>
                </a:cxn>
                <a:cxn ang="0">
                  <a:pos x="T4" y="T5"/>
                </a:cxn>
              </a:cxnLst>
              <a:rect l="0" t="0" r="r" b="b"/>
              <a:pathLst>
                <a:path w="285" h="3150">
                  <a:moveTo>
                    <a:pt x="285" y="0"/>
                  </a:moveTo>
                  <a:lnTo>
                    <a:pt x="285" y="2925"/>
                  </a:lnTo>
                  <a:lnTo>
                    <a:pt x="0" y="31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49"/>
            <p:cNvSpPr>
              <a:spLocks/>
            </p:cNvSpPr>
            <p:nvPr/>
          </p:nvSpPr>
          <p:spPr bwMode="auto">
            <a:xfrm>
              <a:off x="3180" y="7565"/>
              <a:ext cx="2015" cy="175"/>
            </a:xfrm>
            <a:custGeom>
              <a:avLst/>
              <a:gdLst>
                <a:gd name="T0" fmla="*/ 0 w 2015"/>
                <a:gd name="T1" fmla="*/ 25 h 175"/>
                <a:gd name="T2" fmla="*/ 1740 w 2015"/>
                <a:gd name="T3" fmla="*/ 25 h 175"/>
                <a:gd name="T4" fmla="*/ 1650 w 2015"/>
                <a:gd name="T5" fmla="*/ 175 h 175"/>
              </a:gdLst>
              <a:ahLst/>
              <a:cxnLst>
                <a:cxn ang="0">
                  <a:pos x="T0" y="T1"/>
                </a:cxn>
                <a:cxn ang="0">
                  <a:pos x="T2" y="T3"/>
                </a:cxn>
                <a:cxn ang="0">
                  <a:pos x="T4" y="T5"/>
                </a:cxn>
              </a:cxnLst>
              <a:rect l="0" t="0" r="r" b="b"/>
              <a:pathLst>
                <a:path w="2015" h="175">
                  <a:moveTo>
                    <a:pt x="0" y="25"/>
                  </a:moveTo>
                  <a:cubicBezTo>
                    <a:pt x="732" y="12"/>
                    <a:pt x="1465" y="0"/>
                    <a:pt x="1740" y="25"/>
                  </a:cubicBezTo>
                  <a:cubicBezTo>
                    <a:pt x="2015" y="50"/>
                    <a:pt x="1665" y="150"/>
                    <a:pt x="1650"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48"/>
            <p:cNvSpPr>
              <a:spLocks/>
            </p:cNvSpPr>
            <p:nvPr/>
          </p:nvSpPr>
          <p:spPr bwMode="auto">
            <a:xfrm>
              <a:off x="3515" y="774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47"/>
            <p:cNvSpPr>
              <a:spLocks/>
            </p:cNvSpPr>
            <p:nvPr/>
          </p:nvSpPr>
          <p:spPr bwMode="auto">
            <a:xfrm>
              <a:off x="3515" y="798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46"/>
            <p:cNvSpPr>
              <a:spLocks/>
            </p:cNvSpPr>
            <p:nvPr/>
          </p:nvSpPr>
          <p:spPr bwMode="auto">
            <a:xfrm>
              <a:off x="3515" y="822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45"/>
            <p:cNvSpPr>
              <a:spLocks/>
            </p:cNvSpPr>
            <p:nvPr/>
          </p:nvSpPr>
          <p:spPr bwMode="auto">
            <a:xfrm>
              <a:off x="3515" y="846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44"/>
            <p:cNvSpPr>
              <a:spLocks/>
            </p:cNvSpPr>
            <p:nvPr/>
          </p:nvSpPr>
          <p:spPr bwMode="auto">
            <a:xfrm>
              <a:off x="3180" y="8865"/>
              <a:ext cx="616" cy="1"/>
            </a:xfrm>
            <a:custGeom>
              <a:avLst/>
              <a:gdLst>
                <a:gd name="T0" fmla="*/ 616 w 616"/>
                <a:gd name="T1" fmla="*/ 0 h 1"/>
                <a:gd name="T2" fmla="*/ 0 w 616"/>
                <a:gd name="T3" fmla="*/ 0 h 1"/>
              </a:gdLst>
              <a:ahLst/>
              <a:cxnLst>
                <a:cxn ang="0">
                  <a:pos x="T0" y="T1"/>
                </a:cxn>
                <a:cxn ang="0">
                  <a:pos x="T2" y="T3"/>
                </a:cxn>
              </a:cxnLst>
              <a:rect l="0" t="0" r="r" b="b"/>
              <a:pathLst>
                <a:path w="616" h="1">
                  <a:moveTo>
                    <a:pt x="616" y="0"/>
                  </a:moveTo>
                  <a:cubicBezTo>
                    <a:pt x="616" y="0"/>
                    <a:pt x="308"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AutoShape 43"/>
            <p:cNvSpPr>
              <a:spLocks noChangeShapeType="1"/>
            </p:cNvSpPr>
            <p:nvPr/>
          </p:nvSpPr>
          <p:spPr bwMode="auto">
            <a:xfrm>
              <a:off x="3000" y="7440"/>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Text Box 42"/>
            <p:cNvSpPr txBox="1">
              <a:spLocks noChangeArrowheads="1"/>
            </p:cNvSpPr>
            <p:nvPr/>
          </p:nvSpPr>
          <p:spPr bwMode="auto">
            <a:xfrm>
              <a:off x="2700" y="709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0" name="Freeform 41"/>
            <p:cNvSpPr>
              <a:spLocks/>
            </p:cNvSpPr>
            <p:nvPr/>
          </p:nvSpPr>
          <p:spPr bwMode="auto">
            <a:xfrm>
              <a:off x="4140" y="7050"/>
              <a:ext cx="795" cy="405"/>
            </a:xfrm>
            <a:custGeom>
              <a:avLst/>
              <a:gdLst>
                <a:gd name="T0" fmla="*/ 15 w 795"/>
                <a:gd name="T1" fmla="*/ 405 h 405"/>
                <a:gd name="T2" fmla="*/ 0 w 795"/>
                <a:gd name="T3" fmla="*/ 0 h 405"/>
                <a:gd name="T4" fmla="*/ 795 w 795"/>
                <a:gd name="T5" fmla="*/ 0 h 405"/>
              </a:gdLst>
              <a:ahLst/>
              <a:cxnLst>
                <a:cxn ang="0">
                  <a:pos x="T0" y="T1"/>
                </a:cxn>
                <a:cxn ang="0">
                  <a:pos x="T2" y="T3"/>
                </a:cxn>
                <a:cxn ang="0">
                  <a:pos x="T4" y="T5"/>
                </a:cxn>
              </a:cxnLst>
              <a:rect l="0" t="0" r="r" b="b"/>
              <a:pathLst>
                <a:path w="795" h="405">
                  <a:moveTo>
                    <a:pt x="15" y="405"/>
                  </a:moveTo>
                  <a:lnTo>
                    <a:pt x="0" y="0"/>
                  </a:lnTo>
                  <a:lnTo>
                    <a:pt x="795"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Text Box 40"/>
            <p:cNvSpPr txBox="1">
              <a:spLocks noChangeArrowheads="1"/>
            </p:cNvSpPr>
            <p:nvPr/>
          </p:nvSpPr>
          <p:spPr bwMode="auto">
            <a:xfrm>
              <a:off x="4575" y="6840"/>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2" name="Text Box 39"/>
            <p:cNvSpPr txBox="1">
              <a:spLocks noChangeArrowheads="1"/>
            </p:cNvSpPr>
            <p:nvPr/>
          </p:nvSpPr>
          <p:spPr bwMode="auto">
            <a:xfrm>
              <a:off x="4740"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3" name="Freeform 38"/>
            <p:cNvSpPr>
              <a:spLocks/>
            </p:cNvSpPr>
            <p:nvPr/>
          </p:nvSpPr>
          <p:spPr bwMode="auto">
            <a:xfrm>
              <a:off x="4155" y="7050"/>
              <a:ext cx="3705" cy="2325"/>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p:cNvSpPr>
            <p:nvPr/>
          </p:nvSpPr>
          <p:spPr bwMode="auto">
            <a:xfrm>
              <a:off x="6978" y="7446"/>
              <a:ext cx="2427" cy="89"/>
            </a:xfrm>
            <a:custGeom>
              <a:avLst/>
              <a:gdLst>
                <a:gd name="T0" fmla="*/ 2427 w 2427"/>
                <a:gd name="T1" fmla="*/ 29 h 204"/>
                <a:gd name="T2" fmla="*/ 327 w 2427"/>
                <a:gd name="T3" fmla="*/ 29 h 204"/>
                <a:gd name="T4" fmla="*/ 462 w 2427"/>
                <a:gd name="T5" fmla="*/ 204 h 204"/>
              </a:gdLst>
              <a:ahLst/>
              <a:cxnLst>
                <a:cxn ang="0">
                  <a:pos x="T0" y="T1"/>
                </a:cxn>
                <a:cxn ang="0">
                  <a:pos x="T2" y="T3"/>
                </a:cxn>
                <a:cxn ang="0">
                  <a:pos x="T4" y="T5"/>
                </a:cxn>
              </a:cxnLst>
              <a:rect l="0" t="0" r="r" b="b"/>
              <a:pathLst>
                <a:path w="2427" h="204">
                  <a:moveTo>
                    <a:pt x="2427" y="29"/>
                  </a:moveTo>
                  <a:cubicBezTo>
                    <a:pt x="1540" y="14"/>
                    <a:pt x="654" y="0"/>
                    <a:pt x="327" y="29"/>
                  </a:cubicBezTo>
                  <a:cubicBezTo>
                    <a:pt x="0" y="58"/>
                    <a:pt x="231" y="131"/>
                    <a:pt x="462" y="20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36"/>
            <p:cNvSpPr>
              <a:spLocks/>
            </p:cNvSpPr>
            <p:nvPr/>
          </p:nvSpPr>
          <p:spPr bwMode="auto">
            <a:xfrm>
              <a:off x="7110" y="754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35"/>
            <p:cNvSpPr>
              <a:spLocks/>
            </p:cNvSpPr>
            <p:nvPr/>
          </p:nvSpPr>
          <p:spPr bwMode="auto">
            <a:xfrm>
              <a:off x="7110" y="771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34"/>
            <p:cNvSpPr>
              <a:spLocks/>
            </p:cNvSpPr>
            <p:nvPr/>
          </p:nvSpPr>
          <p:spPr bwMode="auto">
            <a:xfrm>
              <a:off x="7110" y="787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7110" y="804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32"/>
            <p:cNvSpPr>
              <a:spLocks/>
            </p:cNvSpPr>
            <p:nvPr/>
          </p:nvSpPr>
          <p:spPr bwMode="auto">
            <a:xfrm>
              <a:off x="7110" y="820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31"/>
            <p:cNvSpPr>
              <a:spLocks/>
            </p:cNvSpPr>
            <p:nvPr/>
          </p:nvSpPr>
          <p:spPr bwMode="auto">
            <a:xfrm>
              <a:off x="7110" y="837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30"/>
            <p:cNvSpPr>
              <a:spLocks/>
            </p:cNvSpPr>
            <p:nvPr/>
          </p:nvSpPr>
          <p:spPr bwMode="auto">
            <a:xfrm>
              <a:off x="7110" y="853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9"/>
            <p:cNvSpPr>
              <a:spLocks/>
            </p:cNvSpPr>
            <p:nvPr/>
          </p:nvSpPr>
          <p:spPr bwMode="auto">
            <a:xfrm>
              <a:off x="8445" y="8775"/>
              <a:ext cx="960" cy="1"/>
            </a:xfrm>
            <a:custGeom>
              <a:avLst/>
              <a:gdLst>
                <a:gd name="T0" fmla="*/ 0 w 960"/>
                <a:gd name="T1" fmla="*/ 0 h 1"/>
                <a:gd name="T2" fmla="*/ 960 w 960"/>
                <a:gd name="T3" fmla="*/ 0 h 1"/>
              </a:gdLst>
              <a:ahLst/>
              <a:cxnLst>
                <a:cxn ang="0">
                  <a:pos x="T0" y="T1"/>
                </a:cxn>
                <a:cxn ang="0">
                  <a:pos x="T2" y="T3"/>
                </a:cxn>
              </a:cxnLst>
              <a:rect l="0" t="0" r="r" b="b"/>
              <a:pathLst>
                <a:path w="960" h="1">
                  <a:moveTo>
                    <a:pt x="0" y="0"/>
                  </a:moveTo>
                  <a:cubicBezTo>
                    <a:pt x="0" y="0"/>
                    <a:pt x="480" y="0"/>
                    <a:pt x="9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Text Box 28"/>
            <p:cNvSpPr txBox="1">
              <a:spLocks noChangeArrowheads="1"/>
            </p:cNvSpPr>
            <p:nvPr/>
          </p:nvSpPr>
          <p:spPr bwMode="auto">
            <a:xfrm>
              <a:off x="9252" y="690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AutoShape 27"/>
            <p:cNvSpPr>
              <a:spLocks noChangeShapeType="1"/>
            </p:cNvSpPr>
            <p:nvPr/>
          </p:nvSpPr>
          <p:spPr bwMode="auto">
            <a:xfrm flipH="1">
              <a:off x="9410" y="7350"/>
              <a:ext cx="570" cy="1"/>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Text Box 26"/>
            <p:cNvSpPr txBox="1">
              <a:spLocks noChangeArrowheads="1"/>
            </p:cNvSpPr>
            <p:nvPr/>
          </p:nvSpPr>
          <p:spPr bwMode="auto">
            <a:xfrm>
              <a:off x="6495"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6" name="Text Box 25"/>
            <p:cNvSpPr txBox="1">
              <a:spLocks noChangeArrowheads="1"/>
            </p:cNvSpPr>
            <p:nvPr/>
          </p:nvSpPr>
          <p:spPr bwMode="auto">
            <a:xfrm>
              <a:off x="3180" y="805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Text Box 24"/>
            <p:cNvSpPr txBox="1">
              <a:spLocks noChangeArrowheads="1"/>
            </p:cNvSpPr>
            <p:nvPr/>
          </p:nvSpPr>
          <p:spPr bwMode="auto">
            <a:xfrm>
              <a:off x="8818" y="778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8" name="Freeform 23"/>
            <p:cNvSpPr>
              <a:spLocks/>
            </p:cNvSpPr>
            <p:nvPr/>
          </p:nvSpPr>
          <p:spPr bwMode="auto">
            <a:xfrm>
              <a:off x="3151" y="7705"/>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22"/>
            <p:cNvSpPr>
              <a:spLocks/>
            </p:cNvSpPr>
            <p:nvPr/>
          </p:nvSpPr>
          <p:spPr bwMode="auto">
            <a:xfrm flipH="1">
              <a:off x="9074" y="761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Oval 21"/>
            <p:cNvSpPr>
              <a:spLocks noChangeArrowheads="1"/>
            </p:cNvSpPr>
            <p:nvPr/>
          </p:nvSpPr>
          <p:spPr bwMode="auto">
            <a:xfrm>
              <a:off x="1975" y="8040"/>
              <a:ext cx="436"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Text Box 20"/>
            <p:cNvSpPr txBox="1">
              <a:spLocks noChangeArrowheads="1"/>
            </p:cNvSpPr>
            <p:nvPr/>
          </p:nvSpPr>
          <p:spPr bwMode="auto">
            <a:xfrm>
              <a:off x="1571" y="8023"/>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2" name="Freeform 19"/>
            <p:cNvSpPr>
              <a:spLocks/>
            </p:cNvSpPr>
            <p:nvPr/>
          </p:nvSpPr>
          <p:spPr bwMode="auto">
            <a:xfrm>
              <a:off x="2193" y="7595"/>
              <a:ext cx="1145" cy="428"/>
            </a:xfrm>
            <a:custGeom>
              <a:avLst/>
              <a:gdLst>
                <a:gd name="T0" fmla="*/ 0 w 1145"/>
                <a:gd name="T1" fmla="*/ 428 h 428"/>
                <a:gd name="T2" fmla="*/ 0 w 1145"/>
                <a:gd name="T3" fmla="*/ 10 h 428"/>
                <a:gd name="T4" fmla="*/ 1145 w 1145"/>
                <a:gd name="T5" fmla="*/ 0 h 428"/>
              </a:gdLst>
              <a:ahLst/>
              <a:cxnLst>
                <a:cxn ang="0">
                  <a:pos x="T0" y="T1"/>
                </a:cxn>
                <a:cxn ang="0">
                  <a:pos x="T2" y="T3"/>
                </a:cxn>
                <a:cxn ang="0">
                  <a:pos x="T4" y="T5"/>
                </a:cxn>
              </a:cxnLst>
              <a:rect l="0" t="0" r="r" b="b"/>
              <a:pathLst>
                <a:path w="1145" h="428">
                  <a:moveTo>
                    <a:pt x="0" y="428"/>
                  </a:moveTo>
                  <a:lnTo>
                    <a:pt x="0" y="10"/>
                  </a:lnTo>
                  <a:lnTo>
                    <a:pt x="1145"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8"/>
            <p:cNvSpPr>
              <a:spLocks/>
            </p:cNvSpPr>
            <p:nvPr/>
          </p:nvSpPr>
          <p:spPr bwMode="auto">
            <a:xfrm>
              <a:off x="2193" y="8460"/>
              <a:ext cx="1069" cy="405"/>
            </a:xfrm>
            <a:custGeom>
              <a:avLst/>
              <a:gdLst>
                <a:gd name="T0" fmla="*/ 0 w 1069"/>
                <a:gd name="T1" fmla="*/ 0 h 405"/>
                <a:gd name="T2" fmla="*/ 0 w 1069"/>
                <a:gd name="T3" fmla="*/ 405 h 405"/>
                <a:gd name="T4" fmla="*/ 1069 w 1069"/>
                <a:gd name="T5" fmla="*/ 405 h 405"/>
              </a:gdLst>
              <a:ahLst/>
              <a:cxnLst>
                <a:cxn ang="0">
                  <a:pos x="T0" y="T1"/>
                </a:cxn>
                <a:cxn ang="0">
                  <a:pos x="T2" y="T3"/>
                </a:cxn>
                <a:cxn ang="0">
                  <a:pos x="T4" y="T5"/>
                </a:cxn>
              </a:cxnLst>
              <a:rect l="0" t="0" r="r" b="b"/>
              <a:pathLst>
                <a:path w="1069" h="405">
                  <a:moveTo>
                    <a:pt x="0" y="0"/>
                  </a:moveTo>
                  <a:lnTo>
                    <a:pt x="0" y="405"/>
                  </a:lnTo>
                  <a:lnTo>
                    <a:pt x="1069" y="40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7"/>
            <p:cNvSpPr>
              <a:spLocks/>
            </p:cNvSpPr>
            <p:nvPr/>
          </p:nvSpPr>
          <p:spPr bwMode="auto">
            <a:xfrm>
              <a:off x="1634" y="783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6"/>
            <p:cNvSpPr>
              <a:spLocks/>
            </p:cNvSpPr>
            <p:nvPr/>
          </p:nvSpPr>
          <p:spPr bwMode="auto">
            <a:xfrm>
              <a:off x="9342" y="7457"/>
              <a:ext cx="913" cy="577"/>
            </a:xfrm>
            <a:custGeom>
              <a:avLst/>
              <a:gdLst>
                <a:gd name="T0" fmla="*/ 0 w 913"/>
                <a:gd name="T1" fmla="*/ 0 h 577"/>
                <a:gd name="T2" fmla="*/ 902 w 913"/>
                <a:gd name="T3" fmla="*/ 0 h 577"/>
                <a:gd name="T4" fmla="*/ 913 w 913"/>
                <a:gd name="T5" fmla="*/ 577 h 577"/>
              </a:gdLst>
              <a:ahLst/>
              <a:cxnLst>
                <a:cxn ang="0">
                  <a:pos x="T0" y="T1"/>
                </a:cxn>
                <a:cxn ang="0">
                  <a:pos x="T2" y="T3"/>
                </a:cxn>
                <a:cxn ang="0">
                  <a:pos x="T4" y="T5"/>
                </a:cxn>
              </a:cxnLst>
              <a:rect l="0" t="0" r="r" b="b"/>
              <a:pathLst>
                <a:path w="913" h="577">
                  <a:moveTo>
                    <a:pt x="0" y="0"/>
                  </a:moveTo>
                  <a:lnTo>
                    <a:pt x="902" y="0"/>
                  </a:lnTo>
                  <a:lnTo>
                    <a:pt x="913" y="577"/>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5"/>
            <p:cNvSpPr>
              <a:spLocks noChangeArrowheads="1"/>
            </p:cNvSpPr>
            <p:nvPr/>
          </p:nvSpPr>
          <p:spPr bwMode="auto">
            <a:xfrm>
              <a:off x="10102" y="8023"/>
              <a:ext cx="305" cy="2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4"/>
            <p:cNvSpPr>
              <a:spLocks/>
            </p:cNvSpPr>
            <p:nvPr/>
          </p:nvSpPr>
          <p:spPr bwMode="auto">
            <a:xfrm>
              <a:off x="9392" y="8220"/>
              <a:ext cx="906" cy="556"/>
            </a:xfrm>
            <a:custGeom>
              <a:avLst/>
              <a:gdLst>
                <a:gd name="T0" fmla="*/ 0 w 906"/>
                <a:gd name="T1" fmla="*/ 556 h 556"/>
                <a:gd name="T2" fmla="*/ 906 w 906"/>
                <a:gd name="T3" fmla="*/ 556 h 556"/>
                <a:gd name="T4" fmla="*/ 906 w 906"/>
                <a:gd name="T5" fmla="*/ 0 h 556"/>
              </a:gdLst>
              <a:ahLst/>
              <a:cxnLst>
                <a:cxn ang="0">
                  <a:pos x="T0" y="T1"/>
                </a:cxn>
                <a:cxn ang="0">
                  <a:pos x="T2" y="T3"/>
                </a:cxn>
                <a:cxn ang="0">
                  <a:pos x="T4" y="T5"/>
                </a:cxn>
              </a:cxnLst>
              <a:rect l="0" t="0" r="r" b="b"/>
              <a:pathLst>
                <a:path w="906" h="556">
                  <a:moveTo>
                    <a:pt x="0" y="556"/>
                  </a:moveTo>
                  <a:lnTo>
                    <a:pt x="906" y="556"/>
                  </a:lnTo>
                  <a:lnTo>
                    <a:pt x="906" y="0"/>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13"/>
            <p:cNvSpPr>
              <a:spLocks noChangeShapeType="1"/>
            </p:cNvSpPr>
            <p:nvPr/>
          </p:nvSpPr>
          <p:spPr bwMode="auto">
            <a:xfrm>
              <a:off x="8247" y="7643"/>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2"/>
            <p:cNvSpPr>
              <a:spLocks noChangeShapeType="1"/>
            </p:cNvSpPr>
            <p:nvPr/>
          </p:nvSpPr>
          <p:spPr bwMode="auto">
            <a:xfrm>
              <a:off x="8245" y="7806"/>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11"/>
            <p:cNvSpPr>
              <a:spLocks noChangeShapeType="1"/>
            </p:cNvSpPr>
            <p:nvPr/>
          </p:nvSpPr>
          <p:spPr bwMode="auto">
            <a:xfrm>
              <a:off x="8254" y="7969"/>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10"/>
            <p:cNvSpPr>
              <a:spLocks noChangeShapeType="1"/>
            </p:cNvSpPr>
            <p:nvPr/>
          </p:nvSpPr>
          <p:spPr bwMode="auto">
            <a:xfrm>
              <a:off x="8241" y="8132"/>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9"/>
            <p:cNvSpPr>
              <a:spLocks noChangeShapeType="1"/>
            </p:cNvSpPr>
            <p:nvPr/>
          </p:nvSpPr>
          <p:spPr bwMode="auto">
            <a:xfrm>
              <a:off x="8250" y="8295"/>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8"/>
            <p:cNvSpPr>
              <a:spLocks noChangeShapeType="1"/>
            </p:cNvSpPr>
            <p:nvPr/>
          </p:nvSpPr>
          <p:spPr bwMode="auto">
            <a:xfrm>
              <a:off x="8248" y="8458"/>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7"/>
            <p:cNvSpPr>
              <a:spLocks noChangeShapeType="1"/>
            </p:cNvSpPr>
            <p:nvPr/>
          </p:nvSpPr>
          <p:spPr bwMode="auto">
            <a:xfrm>
              <a:off x="8246" y="8621"/>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Text Box 6"/>
            <p:cNvSpPr txBox="1">
              <a:spLocks noChangeArrowheads="1"/>
            </p:cNvSpPr>
            <p:nvPr/>
          </p:nvSpPr>
          <p:spPr bwMode="auto">
            <a:xfrm>
              <a:off x="7538" y="685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6" name="Freeform 5"/>
            <p:cNvSpPr>
              <a:spLocks/>
            </p:cNvSpPr>
            <p:nvPr/>
          </p:nvSpPr>
          <p:spPr bwMode="auto">
            <a:xfrm>
              <a:off x="7440" y="7039"/>
              <a:ext cx="420" cy="328"/>
            </a:xfrm>
            <a:custGeom>
              <a:avLst/>
              <a:gdLst>
                <a:gd name="T0" fmla="*/ 0 w 420"/>
                <a:gd name="T1" fmla="*/ 0 h 328"/>
                <a:gd name="T2" fmla="*/ 420 w 420"/>
                <a:gd name="T3" fmla="*/ 11 h 328"/>
                <a:gd name="T4" fmla="*/ 420 w 420"/>
                <a:gd name="T5" fmla="*/ 328 h 328"/>
              </a:gdLst>
              <a:ahLst/>
              <a:cxnLst>
                <a:cxn ang="0">
                  <a:pos x="T0" y="T1"/>
                </a:cxn>
                <a:cxn ang="0">
                  <a:pos x="T2" y="T3"/>
                </a:cxn>
                <a:cxn ang="0">
                  <a:pos x="T4" y="T5"/>
                </a:cxn>
              </a:cxnLst>
              <a:rect l="0" t="0" r="r" b="b"/>
              <a:pathLst>
                <a:path w="420" h="328">
                  <a:moveTo>
                    <a:pt x="0" y="0"/>
                  </a:moveTo>
                  <a:lnTo>
                    <a:pt x="420" y="11"/>
                  </a:lnTo>
                  <a:lnTo>
                    <a:pt x="420" y="328"/>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860324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32</a:t>
            </a:fld>
            <a:endParaRPr lang="en-US" dirty="0"/>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Polarity &amp; dot convention for coupled </a:t>
            </a:r>
            <a:r>
              <a:rPr lang="en-US" sz="3600" dirty="0" err="1" smtClean="0"/>
              <a:t>ccts</a:t>
            </a:r>
            <a:endParaRPr lang="en-US" sz="3600" dirty="0"/>
          </a:p>
        </p:txBody>
      </p:sp>
      <p:sp>
        <p:nvSpPr>
          <p:cNvPr id="62" name="Rectangle 61"/>
          <p:cNvSpPr/>
          <p:nvPr/>
        </p:nvSpPr>
        <p:spPr>
          <a:xfrm>
            <a:off x="114860" y="3356521"/>
            <a:ext cx="8986623" cy="561885"/>
          </a:xfrm>
          <a:prstGeom prst="rect">
            <a:avLst/>
          </a:prstGeom>
        </p:spPr>
        <p:txBody>
          <a:bodyPr wrap="square">
            <a:spAutoFit/>
          </a:bodyPr>
          <a:lstStyle/>
          <a:p>
            <a:pPr marL="0" marR="0">
              <a:lnSpc>
                <a:spcPct val="115000"/>
              </a:lnSpc>
              <a:spcBef>
                <a:spcPts val="0"/>
              </a:spcBef>
              <a:spcAft>
                <a:spcPts val="1000"/>
              </a:spcAft>
            </a:pPr>
            <a:r>
              <a:rPr lang="en-US" sz="2900" dirty="0" smtClean="0">
                <a:effectLst/>
                <a:latin typeface="+mn-lt"/>
                <a:ea typeface="Calibri" panose="020F0502020204030204" pitchFamily="34" charset="0"/>
                <a:cs typeface="Times New Roman" panose="02020603050405020304" pitchFamily="18" charset="0"/>
              </a:rPr>
              <a:t>That is, how do we know which of below are correct?</a:t>
            </a:r>
            <a:endParaRPr lang="en-US" sz="2900" dirty="0">
              <a:effectLst/>
              <a:latin typeface="+mn-lt"/>
              <a:ea typeface="Calibri" panose="020F0502020204030204" pitchFamily="34" charset="0"/>
              <a:cs typeface="Times New Roman" panose="02020603050405020304" pitchFamily="18" charset="0"/>
            </a:endParaRPr>
          </a:p>
        </p:txBody>
      </p:sp>
      <p:sp>
        <p:nvSpPr>
          <p:cNvPr id="63" name="Rectangle 62"/>
          <p:cNvSpPr/>
          <p:nvPr/>
        </p:nvSpPr>
        <p:spPr>
          <a:xfrm>
            <a:off x="1" y="4561251"/>
            <a:ext cx="9144000" cy="1075103"/>
          </a:xfrm>
          <a:prstGeom prst="rect">
            <a:avLst/>
          </a:prstGeom>
        </p:spPr>
        <p:txBody>
          <a:bodyPr wrap="square">
            <a:spAutoFit/>
          </a:bodyPr>
          <a:lstStyle/>
          <a:p>
            <a:pPr marL="0" marR="0">
              <a:lnSpc>
                <a:spcPct val="115000"/>
              </a:lnSpc>
              <a:spcBef>
                <a:spcPts val="0"/>
              </a:spcBef>
              <a:spcAft>
                <a:spcPts val="1000"/>
              </a:spcAft>
            </a:pPr>
            <a:r>
              <a:rPr lang="en-US" sz="2900" dirty="0">
                <a:latin typeface="+mn-lt"/>
                <a:ea typeface="Calibri" panose="020F0502020204030204" pitchFamily="34" charset="0"/>
                <a:cs typeface="Times New Roman" panose="02020603050405020304" pitchFamily="18" charset="0"/>
              </a:rPr>
              <a:t>Alternatively: Does </a:t>
            </a:r>
            <a:r>
              <a:rPr lang="en-US" sz="2900" dirty="0" smtClean="0">
                <a:latin typeface="+mn-lt"/>
                <a:ea typeface="Calibri" panose="020F0502020204030204" pitchFamily="34" charset="0"/>
                <a:cs typeface="Times New Roman" panose="02020603050405020304" pitchFamily="18" charset="0"/>
              </a:rPr>
              <a:t>assumed </a:t>
            </a:r>
            <a:r>
              <a:rPr lang="en-US" sz="2900" dirty="0">
                <a:ea typeface="Calibri" panose="020F0502020204030204" pitchFamily="34" charset="0"/>
                <a:cs typeface="Times New Roman" panose="02020603050405020304" pitchFamily="18" charset="0"/>
              </a:rPr>
              <a:t>e</a:t>
            </a:r>
            <a:r>
              <a:rPr lang="en-US" sz="2900" baseline="-25000" dirty="0">
                <a:ea typeface="Calibri" panose="020F0502020204030204" pitchFamily="34" charset="0"/>
                <a:cs typeface="Times New Roman" panose="02020603050405020304" pitchFamily="18" charset="0"/>
              </a:rPr>
              <a:t>2 </a:t>
            </a:r>
            <a:r>
              <a:rPr lang="en-US" sz="2900" dirty="0" smtClean="0">
                <a:latin typeface="+mn-lt"/>
                <a:ea typeface="Calibri" panose="020F0502020204030204" pitchFamily="34" charset="0"/>
                <a:cs typeface="Times New Roman" panose="02020603050405020304" pitchFamily="18" charset="0"/>
              </a:rPr>
              <a:t>polarity match actual </a:t>
            </a:r>
            <a:r>
              <a:rPr lang="en-US" sz="2900" dirty="0">
                <a:latin typeface="+mn-lt"/>
                <a:ea typeface="Calibri" panose="020F0502020204030204" pitchFamily="34" charset="0"/>
                <a:cs typeface="Times New Roman" panose="02020603050405020304" pitchFamily="18" charset="0"/>
              </a:rPr>
              <a:t>polarity of </a:t>
            </a:r>
            <a:r>
              <a:rPr lang="en-US" sz="2900" dirty="0" smtClean="0">
                <a:latin typeface="+mn-lt"/>
                <a:ea typeface="Calibri" panose="020F0502020204030204" pitchFamily="34" charset="0"/>
                <a:cs typeface="Times New Roman" panose="02020603050405020304" pitchFamily="18" charset="0"/>
              </a:rPr>
              <a:t>voltage induced </a:t>
            </a:r>
            <a:r>
              <a:rPr lang="en-US" sz="2900" dirty="0">
                <a:latin typeface="+mn-lt"/>
                <a:ea typeface="Calibri" panose="020F0502020204030204" pitchFamily="34" charset="0"/>
                <a:cs typeface="Times New Roman" panose="02020603050405020304" pitchFamily="18" charset="0"/>
              </a:rPr>
              <a:t>by </a:t>
            </a:r>
            <a:r>
              <a:rPr lang="en-US" sz="2900" dirty="0" smtClean="0">
                <a:latin typeface="+mn-lt"/>
                <a:ea typeface="Calibri" panose="020F0502020204030204" pitchFamily="34" charset="0"/>
                <a:cs typeface="Times New Roman" panose="02020603050405020304" pitchFamily="18" charset="0"/>
              </a:rPr>
              <a:t>changing </a:t>
            </a:r>
            <a:r>
              <a:rPr lang="en-US" sz="2900" dirty="0">
                <a:latin typeface="+mn-lt"/>
                <a:ea typeface="Calibri" panose="020F0502020204030204" pitchFamily="34" charset="0"/>
                <a:cs typeface="Times New Roman" panose="02020603050405020304" pitchFamily="18" charset="0"/>
              </a:rPr>
              <a:t>current i</a:t>
            </a:r>
            <a:r>
              <a:rPr lang="en-US" sz="2900" baseline="-25000" dirty="0">
                <a:latin typeface="+mn-lt"/>
                <a:ea typeface="Calibri" panose="020F0502020204030204" pitchFamily="34" charset="0"/>
                <a:cs typeface="Times New Roman" panose="02020603050405020304" pitchFamily="18" charset="0"/>
              </a:rPr>
              <a:t>1</a:t>
            </a:r>
            <a:r>
              <a:rPr lang="en-US" sz="2900" dirty="0">
                <a:latin typeface="+mn-lt"/>
                <a:ea typeface="Calibri" panose="020F0502020204030204" pitchFamily="34" charset="0"/>
                <a:cs typeface="Times New Roman" panose="02020603050405020304" pitchFamily="18" charset="0"/>
              </a:rPr>
              <a:t>? </a:t>
            </a:r>
            <a:endParaRPr lang="en-US" sz="2900" dirty="0" smtClean="0">
              <a:latin typeface="+mn-lt"/>
              <a:ea typeface="Calibri" panose="020F0502020204030204" pitchFamily="34" charset="0"/>
              <a:cs typeface="Times New Roman" panose="02020603050405020304" pitchFamily="18" charset="0"/>
            </a:endParaRPr>
          </a:p>
        </p:txBody>
      </p:sp>
      <p:graphicFrame>
        <p:nvGraphicFramePr>
          <p:cNvPr id="64" name="Object 63"/>
          <p:cNvGraphicFramePr>
            <a:graphicFrameLocks noChangeAspect="1"/>
          </p:cNvGraphicFramePr>
          <p:nvPr>
            <p:extLst>
              <p:ext uri="{D42A27DB-BD31-4B8C-83A1-F6EECF244321}">
                <p14:modId xmlns:p14="http://schemas.microsoft.com/office/powerpoint/2010/main" val="748097988"/>
              </p:ext>
            </p:extLst>
          </p:nvPr>
        </p:nvGraphicFramePr>
        <p:xfrm>
          <a:off x="977298" y="3679965"/>
          <a:ext cx="6642702" cy="1044435"/>
        </p:xfrm>
        <a:graphic>
          <a:graphicData uri="http://schemas.openxmlformats.org/presentationml/2006/ole">
            <mc:AlternateContent xmlns:mc="http://schemas.openxmlformats.org/markup-compatibility/2006">
              <mc:Choice xmlns:v="urn:schemas-microsoft-com:vml" Requires="v">
                <p:oleObj spid="_x0000_s37934" name="Equation" r:id="rId4" imgW="2577960" imgH="406080" progId="Equation.DSMT4">
                  <p:embed/>
                </p:oleObj>
              </mc:Choice>
              <mc:Fallback>
                <p:oleObj name="Equation" r:id="rId4" imgW="2577960" imgH="406080" progId="Equation.DSMT4">
                  <p:embed/>
                  <p:pic>
                    <p:nvPicPr>
                      <p:cNvPr id="25" name="Object 24"/>
                      <p:cNvPicPr>
                        <a:picLocks noChangeAspect="1" noChangeArrowheads="1"/>
                      </p:cNvPicPr>
                      <p:nvPr/>
                    </p:nvPicPr>
                    <p:blipFill>
                      <a:blip r:embed="rId5"/>
                      <a:srcRect/>
                      <a:stretch>
                        <a:fillRect/>
                      </a:stretch>
                    </p:blipFill>
                    <p:spPr bwMode="auto">
                      <a:xfrm>
                        <a:off x="977298" y="3679965"/>
                        <a:ext cx="6642702" cy="1044435"/>
                      </a:xfrm>
                      <a:prstGeom prst="rect">
                        <a:avLst/>
                      </a:prstGeom>
                      <a:noFill/>
                    </p:spPr>
                  </p:pic>
                </p:oleObj>
              </mc:Fallback>
            </mc:AlternateContent>
          </a:graphicData>
        </a:graphic>
      </p:graphicFrame>
      <p:sp>
        <p:nvSpPr>
          <p:cNvPr id="65" name="Rectangle 64"/>
          <p:cNvSpPr/>
          <p:nvPr/>
        </p:nvSpPr>
        <p:spPr>
          <a:xfrm>
            <a:off x="782553" y="5608777"/>
            <a:ext cx="5339330" cy="1118768"/>
          </a:xfrm>
          <a:prstGeom prst="rect">
            <a:avLst/>
          </a:prstGeom>
        </p:spPr>
        <p:txBody>
          <a:bodyPr wrap="square">
            <a:spAutoFit/>
          </a:bodyPr>
          <a:lstStyle/>
          <a:p>
            <a:pPr marL="0" marR="0">
              <a:lnSpc>
                <a:spcPct val="115000"/>
              </a:lnSpc>
              <a:spcBef>
                <a:spcPts val="0"/>
              </a:spcBef>
              <a:spcAft>
                <a:spcPts val="1000"/>
              </a:spcAft>
            </a:pPr>
            <a:r>
              <a:rPr lang="en-US" sz="2900" dirty="0" smtClean="0">
                <a:latin typeface="+mn-lt"/>
                <a:ea typeface="Calibri" panose="020F0502020204030204" pitchFamily="34" charset="0"/>
                <a:cs typeface="Times New Roman" panose="02020603050405020304" pitchFamily="18" charset="0"/>
              </a:rPr>
              <a:t>If yes, </a:t>
            </a:r>
            <a:r>
              <a:rPr lang="en-US" sz="2900" dirty="0">
                <a:latin typeface="+mn-lt"/>
                <a:ea typeface="Calibri" panose="020F0502020204030204" pitchFamily="34" charset="0"/>
                <a:cs typeface="Times New Roman" panose="02020603050405020304" pitchFamily="18" charset="0"/>
              </a:rPr>
              <a:t>we </a:t>
            </a:r>
            <a:r>
              <a:rPr lang="en-US" sz="2900" dirty="0" smtClean="0">
                <a:latin typeface="+mn-lt"/>
                <a:ea typeface="Calibri" panose="020F0502020204030204" pitchFamily="34" charset="0"/>
                <a:cs typeface="Times New Roman" panose="02020603050405020304" pitchFamily="18" charset="0"/>
              </a:rPr>
              <a:t>choose positive sign. If </a:t>
            </a:r>
            <a:r>
              <a:rPr lang="en-US" sz="2900" dirty="0">
                <a:latin typeface="+mn-lt"/>
                <a:ea typeface="Calibri" panose="020F0502020204030204" pitchFamily="34" charset="0"/>
                <a:cs typeface="Times New Roman" panose="02020603050405020304" pitchFamily="18" charset="0"/>
              </a:rPr>
              <a:t>not, we </a:t>
            </a:r>
            <a:r>
              <a:rPr lang="en-US" sz="2900" dirty="0" smtClean="0">
                <a:latin typeface="+mn-lt"/>
                <a:ea typeface="Calibri" panose="020F0502020204030204" pitchFamily="34" charset="0"/>
                <a:cs typeface="Times New Roman" panose="02020603050405020304" pitchFamily="18" charset="0"/>
              </a:rPr>
              <a:t>choose negative </a:t>
            </a:r>
            <a:r>
              <a:rPr lang="en-US" sz="2900" dirty="0">
                <a:latin typeface="+mn-lt"/>
                <a:ea typeface="Calibri" panose="020F0502020204030204" pitchFamily="34" charset="0"/>
                <a:cs typeface="Times New Roman" panose="02020603050405020304" pitchFamily="18" charset="0"/>
              </a:rPr>
              <a:t>sign.</a:t>
            </a:r>
            <a:endParaRPr lang="en-US" sz="2900" dirty="0">
              <a:effectLst/>
              <a:latin typeface="+mn-lt"/>
              <a:ea typeface="Calibri" panose="020F0502020204030204" pitchFamily="34" charset="0"/>
              <a:cs typeface="Times New Roman" panose="02020603050405020304" pitchFamily="18" charset="0"/>
            </a:endParaRPr>
          </a:p>
        </p:txBody>
      </p:sp>
      <p:grpSp>
        <p:nvGrpSpPr>
          <p:cNvPr id="66" name="Group 4"/>
          <p:cNvGrpSpPr>
            <a:grpSpLocks noChangeAspect="1"/>
          </p:cNvGrpSpPr>
          <p:nvPr/>
        </p:nvGrpSpPr>
        <p:grpSpPr bwMode="auto">
          <a:xfrm>
            <a:off x="533400" y="685800"/>
            <a:ext cx="7475803" cy="2819400"/>
            <a:chOff x="1440" y="6435"/>
            <a:chExt cx="9360" cy="3530"/>
          </a:xfrm>
        </p:grpSpPr>
        <p:sp>
          <p:nvSpPr>
            <p:cNvPr id="67" name="AutoShape 56"/>
            <p:cNvSpPr>
              <a:spLocks noChangeAspect="1" noChangeArrowheads="1" noTextEdit="1"/>
            </p:cNvSpPr>
            <p:nvPr/>
          </p:nvSpPr>
          <p:spPr bwMode="auto">
            <a:xfrm>
              <a:off x="1440" y="6435"/>
              <a:ext cx="9360" cy="3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55"/>
            <p:cNvSpPr>
              <a:spLocks/>
            </p:cNvSpPr>
            <p:nvPr/>
          </p:nvSpPr>
          <p:spPr bwMode="auto">
            <a:xfrm>
              <a:off x="3796" y="6795"/>
              <a:ext cx="4364" cy="291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54"/>
            <p:cNvSpPr>
              <a:spLocks/>
            </p:cNvSpPr>
            <p:nvPr/>
          </p:nvSpPr>
          <p:spPr bwMode="auto">
            <a:xfrm>
              <a:off x="4500" y="7395"/>
              <a:ext cx="2940" cy="174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53"/>
            <p:cNvSpPr>
              <a:spLocks/>
            </p:cNvSpPr>
            <p:nvPr/>
          </p:nvSpPr>
          <p:spPr bwMode="auto">
            <a:xfrm>
              <a:off x="4500" y="7395"/>
              <a:ext cx="330" cy="1740"/>
            </a:xfrm>
            <a:custGeom>
              <a:avLst/>
              <a:gdLst>
                <a:gd name="T0" fmla="*/ 0 w 330"/>
                <a:gd name="T1" fmla="*/ 1740 h 1740"/>
                <a:gd name="T2" fmla="*/ 330 w 330"/>
                <a:gd name="T3" fmla="*/ 1500 h 1740"/>
                <a:gd name="T4" fmla="*/ 330 w 330"/>
                <a:gd name="T5" fmla="*/ 0 h 1740"/>
              </a:gdLst>
              <a:ahLst/>
              <a:cxnLst>
                <a:cxn ang="0">
                  <a:pos x="T0" y="T1"/>
                </a:cxn>
                <a:cxn ang="0">
                  <a:pos x="T2" y="T3"/>
                </a:cxn>
                <a:cxn ang="0">
                  <a:pos x="T4" y="T5"/>
                </a:cxn>
              </a:cxnLst>
              <a:rect l="0" t="0" r="r" b="b"/>
              <a:pathLst>
                <a:path w="330" h="1740">
                  <a:moveTo>
                    <a:pt x="0" y="1740"/>
                  </a:moveTo>
                  <a:lnTo>
                    <a:pt x="330" y="1500"/>
                  </a:lnTo>
                  <a:lnTo>
                    <a:pt x="33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52"/>
            <p:cNvSpPr>
              <a:spLocks noChangeShapeType="1"/>
            </p:cNvSpPr>
            <p:nvPr/>
          </p:nvSpPr>
          <p:spPr bwMode="auto">
            <a:xfrm>
              <a:off x="4830" y="8865"/>
              <a:ext cx="26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p:cNvSpPr>
            <p:nvPr/>
          </p:nvSpPr>
          <p:spPr bwMode="auto">
            <a:xfrm>
              <a:off x="3796" y="6555"/>
              <a:ext cx="4649" cy="240"/>
            </a:xfrm>
            <a:custGeom>
              <a:avLst/>
              <a:gdLst>
                <a:gd name="T0" fmla="*/ 0 w 4649"/>
                <a:gd name="T1" fmla="*/ 240 h 240"/>
                <a:gd name="T2" fmla="*/ 524 w 4649"/>
                <a:gd name="T3" fmla="*/ 0 h 240"/>
                <a:gd name="T4" fmla="*/ 4649 w 4649"/>
                <a:gd name="T5" fmla="*/ 0 h 240"/>
                <a:gd name="T6" fmla="*/ 4364 w 4649"/>
                <a:gd name="T7" fmla="*/ 240 h 240"/>
              </a:gdLst>
              <a:ahLst/>
              <a:cxnLst>
                <a:cxn ang="0">
                  <a:pos x="T0" y="T1"/>
                </a:cxn>
                <a:cxn ang="0">
                  <a:pos x="T2" y="T3"/>
                </a:cxn>
                <a:cxn ang="0">
                  <a:pos x="T4" y="T5"/>
                </a:cxn>
                <a:cxn ang="0">
                  <a:pos x="T6" y="T7"/>
                </a:cxn>
              </a:cxnLst>
              <a:rect l="0" t="0" r="r" b="b"/>
              <a:pathLst>
                <a:path w="4649" h="240">
                  <a:moveTo>
                    <a:pt x="0" y="240"/>
                  </a:moveTo>
                  <a:lnTo>
                    <a:pt x="524" y="0"/>
                  </a:lnTo>
                  <a:lnTo>
                    <a:pt x="4649" y="0"/>
                  </a:lnTo>
                  <a:lnTo>
                    <a:pt x="4364"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50"/>
            <p:cNvSpPr>
              <a:spLocks/>
            </p:cNvSpPr>
            <p:nvPr/>
          </p:nvSpPr>
          <p:spPr bwMode="auto">
            <a:xfrm>
              <a:off x="8160" y="6555"/>
              <a:ext cx="285" cy="3150"/>
            </a:xfrm>
            <a:custGeom>
              <a:avLst/>
              <a:gdLst>
                <a:gd name="T0" fmla="*/ 285 w 285"/>
                <a:gd name="T1" fmla="*/ 0 h 3150"/>
                <a:gd name="T2" fmla="*/ 285 w 285"/>
                <a:gd name="T3" fmla="*/ 2925 h 3150"/>
                <a:gd name="T4" fmla="*/ 0 w 285"/>
                <a:gd name="T5" fmla="*/ 3150 h 3150"/>
              </a:gdLst>
              <a:ahLst/>
              <a:cxnLst>
                <a:cxn ang="0">
                  <a:pos x="T0" y="T1"/>
                </a:cxn>
                <a:cxn ang="0">
                  <a:pos x="T2" y="T3"/>
                </a:cxn>
                <a:cxn ang="0">
                  <a:pos x="T4" y="T5"/>
                </a:cxn>
              </a:cxnLst>
              <a:rect l="0" t="0" r="r" b="b"/>
              <a:pathLst>
                <a:path w="285" h="3150">
                  <a:moveTo>
                    <a:pt x="285" y="0"/>
                  </a:moveTo>
                  <a:lnTo>
                    <a:pt x="285" y="2925"/>
                  </a:lnTo>
                  <a:lnTo>
                    <a:pt x="0" y="31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49"/>
            <p:cNvSpPr>
              <a:spLocks/>
            </p:cNvSpPr>
            <p:nvPr/>
          </p:nvSpPr>
          <p:spPr bwMode="auto">
            <a:xfrm>
              <a:off x="3180" y="7565"/>
              <a:ext cx="2015" cy="175"/>
            </a:xfrm>
            <a:custGeom>
              <a:avLst/>
              <a:gdLst>
                <a:gd name="T0" fmla="*/ 0 w 2015"/>
                <a:gd name="T1" fmla="*/ 25 h 175"/>
                <a:gd name="T2" fmla="*/ 1740 w 2015"/>
                <a:gd name="T3" fmla="*/ 25 h 175"/>
                <a:gd name="T4" fmla="*/ 1650 w 2015"/>
                <a:gd name="T5" fmla="*/ 175 h 175"/>
              </a:gdLst>
              <a:ahLst/>
              <a:cxnLst>
                <a:cxn ang="0">
                  <a:pos x="T0" y="T1"/>
                </a:cxn>
                <a:cxn ang="0">
                  <a:pos x="T2" y="T3"/>
                </a:cxn>
                <a:cxn ang="0">
                  <a:pos x="T4" y="T5"/>
                </a:cxn>
              </a:cxnLst>
              <a:rect l="0" t="0" r="r" b="b"/>
              <a:pathLst>
                <a:path w="2015" h="175">
                  <a:moveTo>
                    <a:pt x="0" y="25"/>
                  </a:moveTo>
                  <a:cubicBezTo>
                    <a:pt x="732" y="12"/>
                    <a:pt x="1465" y="0"/>
                    <a:pt x="1740" y="25"/>
                  </a:cubicBezTo>
                  <a:cubicBezTo>
                    <a:pt x="2015" y="50"/>
                    <a:pt x="1665" y="150"/>
                    <a:pt x="1650"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48"/>
            <p:cNvSpPr>
              <a:spLocks/>
            </p:cNvSpPr>
            <p:nvPr/>
          </p:nvSpPr>
          <p:spPr bwMode="auto">
            <a:xfrm>
              <a:off x="3515" y="774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47"/>
            <p:cNvSpPr>
              <a:spLocks/>
            </p:cNvSpPr>
            <p:nvPr/>
          </p:nvSpPr>
          <p:spPr bwMode="auto">
            <a:xfrm>
              <a:off x="3515" y="798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46"/>
            <p:cNvSpPr>
              <a:spLocks/>
            </p:cNvSpPr>
            <p:nvPr/>
          </p:nvSpPr>
          <p:spPr bwMode="auto">
            <a:xfrm>
              <a:off x="3515" y="822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45"/>
            <p:cNvSpPr>
              <a:spLocks/>
            </p:cNvSpPr>
            <p:nvPr/>
          </p:nvSpPr>
          <p:spPr bwMode="auto">
            <a:xfrm>
              <a:off x="3515" y="846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44"/>
            <p:cNvSpPr>
              <a:spLocks/>
            </p:cNvSpPr>
            <p:nvPr/>
          </p:nvSpPr>
          <p:spPr bwMode="auto">
            <a:xfrm>
              <a:off x="3180" y="8865"/>
              <a:ext cx="616" cy="1"/>
            </a:xfrm>
            <a:custGeom>
              <a:avLst/>
              <a:gdLst>
                <a:gd name="T0" fmla="*/ 616 w 616"/>
                <a:gd name="T1" fmla="*/ 0 h 1"/>
                <a:gd name="T2" fmla="*/ 0 w 616"/>
                <a:gd name="T3" fmla="*/ 0 h 1"/>
              </a:gdLst>
              <a:ahLst/>
              <a:cxnLst>
                <a:cxn ang="0">
                  <a:pos x="T0" y="T1"/>
                </a:cxn>
                <a:cxn ang="0">
                  <a:pos x="T2" y="T3"/>
                </a:cxn>
              </a:cxnLst>
              <a:rect l="0" t="0" r="r" b="b"/>
              <a:pathLst>
                <a:path w="616" h="1">
                  <a:moveTo>
                    <a:pt x="616" y="0"/>
                  </a:moveTo>
                  <a:cubicBezTo>
                    <a:pt x="616" y="0"/>
                    <a:pt x="308"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AutoShape 43"/>
            <p:cNvSpPr>
              <a:spLocks noChangeShapeType="1"/>
            </p:cNvSpPr>
            <p:nvPr/>
          </p:nvSpPr>
          <p:spPr bwMode="auto">
            <a:xfrm>
              <a:off x="3000" y="7440"/>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Text Box 42"/>
            <p:cNvSpPr txBox="1">
              <a:spLocks noChangeArrowheads="1"/>
            </p:cNvSpPr>
            <p:nvPr/>
          </p:nvSpPr>
          <p:spPr bwMode="auto">
            <a:xfrm>
              <a:off x="2700" y="709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2" name="Freeform 41"/>
            <p:cNvSpPr>
              <a:spLocks/>
            </p:cNvSpPr>
            <p:nvPr/>
          </p:nvSpPr>
          <p:spPr bwMode="auto">
            <a:xfrm>
              <a:off x="4140" y="7050"/>
              <a:ext cx="795" cy="405"/>
            </a:xfrm>
            <a:custGeom>
              <a:avLst/>
              <a:gdLst>
                <a:gd name="T0" fmla="*/ 15 w 795"/>
                <a:gd name="T1" fmla="*/ 405 h 405"/>
                <a:gd name="T2" fmla="*/ 0 w 795"/>
                <a:gd name="T3" fmla="*/ 0 h 405"/>
                <a:gd name="T4" fmla="*/ 795 w 795"/>
                <a:gd name="T5" fmla="*/ 0 h 405"/>
              </a:gdLst>
              <a:ahLst/>
              <a:cxnLst>
                <a:cxn ang="0">
                  <a:pos x="T0" y="T1"/>
                </a:cxn>
                <a:cxn ang="0">
                  <a:pos x="T2" y="T3"/>
                </a:cxn>
                <a:cxn ang="0">
                  <a:pos x="T4" y="T5"/>
                </a:cxn>
              </a:cxnLst>
              <a:rect l="0" t="0" r="r" b="b"/>
              <a:pathLst>
                <a:path w="795" h="405">
                  <a:moveTo>
                    <a:pt x="15" y="405"/>
                  </a:moveTo>
                  <a:lnTo>
                    <a:pt x="0" y="0"/>
                  </a:lnTo>
                  <a:lnTo>
                    <a:pt x="795"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Text Box 40"/>
            <p:cNvSpPr txBox="1">
              <a:spLocks noChangeArrowheads="1"/>
            </p:cNvSpPr>
            <p:nvPr/>
          </p:nvSpPr>
          <p:spPr bwMode="auto">
            <a:xfrm>
              <a:off x="4575" y="6840"/>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4" name="Text Box 39"/>
            <p:cNvSpPr txBox="1">
              <a:spLocks noChangeArrowheads="1"/>
            </p:cNvSpPr>
            <p:nvPr/>
          </p:nvSpPr>
          <p:spPr bwMode="auto">
            <a:xfrm>
              <a:off x="4740"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5" name="Freeform 38"/>
            <p:cNvSpPr>
              <a:spLocks/>
            </p:cNvSpPr>
            <p:nvPr/>
          </p:nvSpPr>
          <p:spPr bwMode="auto">
            <a:xfrm>
              <a:off x="4155" y="7050"/>
              <a:ext cx="3705" cy="2325"/>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37"/>
            <p:cNvSpPr>
              <a:spLocks/>
            </p:cNvSpPr>
            <p:nvPr/>
          </p:nvSpPr>
          <p:spPr bwMode="auto">
            <a:xfrm>
              <a:off x="6978" y="7446"/>
              <a:ext cx="2427" cy="89"/>
            </a:xfrm>
            <a:custGeom>
              <a:avLst/>
              <a:gdLst>
                <a:gd name="T0" fmla="*/ 2427 w 2427"/>
                <a:gd name="T1" fmla="*/ 29 h 204"/>
                <a:gd name="T2" fmla="*/ 327 w 2427"/>
                <a:gd name="T3" fmla="*/ 29 h 204"/>
                <a:gd name="T4" fmla="*/ 462 w 2427"/>
                <a:gd name="T5" fmla="*/ 204 h 204"/>
              </a:gdLst>
              <a:ahLst/>
              <a:cxnLst>
                <a:cxn ang="0">
                  <a:pos x="T0" y="T1"/>
                </a:cxn>
                <a:cxn ang="0">
                  <a:pos x="T2" y="T3"/>
                </a:cxn>
                <a:cxn ang="0">
                  <a:pos x="T4" y="T5"/>
                </a:cxn>
              </a:cxnLst>
              <a:rect l="0" t="0" r="r" b="b"/>
              <a:pathLst>
                <a:path w="2427" h="204">
                  <a:moveTo>
                    <a:pt x="2427" y="29"/>
                  </a:moveTo>
                  <a:cubicBezTo>
                    <a:pt x="1540" y="14"/>
                    <a:pt x="654" y="0"/>
                    <a:pt x="327" y="29"/>
                  </a:cubicBezTo>
                  <a:cubicBezTo>
                    <a:pt x="0" y="58"/>
                    <a:pt x="231" y="131"/>
                    <a:pt x="462" y="20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36"/>
            <p:cNvSpPr>
              <a:spLocks/>
            </p:cNvSpPr>
            <p:nvPr/>
          </p:nvSpPr>
          <p:spPr bwMode="auto">
            <a:xfrm>
              <a:off x="7110" y="754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35"/>
            <p:cNvSpPr>
              <a:spLocks/>
            </p:cNvSpPr>
            <p:nvPr/>
          </p:nvSpPr>
          <p:spPr bwMode="auto">
            <a:xfrm>
              <a:off x="7110" y="771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7110" y="787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33"/>
            <p:cNvSpPr>
              <a:spLocks/>
            </p:cNvSpPr>
            <p:nvPr/>
          </p:nvSpPr>
          <p:spPr bwMode="auto">
            <a:xfrm>
              <a:off x="7110" y="804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32"/>
            <p:cNvSpPr>
              <a:spLocks/>
            </p:cNvSpPr>
            <p:nvPr/>
          </p:nvSpPr>
          <p:spPr bwMode="auto">
            <a:xfrm>
              <a:off x="7110" y="820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31"/>
            <p:cNvSpPr>
              <a:spLocks/>
            </p:cNvSpPr>
            <p:nvPr/>
          </p:nvSpPr>
          <p:spPr bwMode="auto">
            <a:xfrm>
              <a:off x="7110" y="837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30"/>
            <p:cNvSpPr>
              <a:spLocks/>
            </p:cNvSpPr>
            <p:nvPr/>
          </p:nvSpPr>
          <p:spPr bwMode="auto">
            <a:xfrm>
              <a:off x="7110" y="853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9"/>
            <p:cNvSpPr>
              <a:spLocks/>
            </p:cNvSpPr>
            <p:nvPr/>
          </p:nvSpPr>
          <p:spPr bwMode="auto">
            <a:xfrm>
              <a:off x="8445" y="8775"/>
              <a:ext cx="960" cy="1"/>
            </a:xfrm>
            <a:custGeom>
              <a:avLst/>
              <a:gdLst>
                <a:gd name="T0" fmla="*/ 0 w 960"/>
                <a:gd name="T1" fmla="*/ 0 h 1"/>
                <a:gd name="T2" fmla="*/ 960 w 960"/>
                <a:gd name="T3" fmla="*/ 0 h 1"/>
              </a:gdLst>
              <a:ahLst/>
              <a:cxnLst>
                <a:cxn ang="0">
                  <a:pos x="T0" y="T1"/>
                </a:cxn>
                <a:cxn ang="0">
                  <a:pos x="T2" y="T3"/>
                </a:cxn>
              </a:cxnLst>
              <a:rect l="0" t="0" r="r" b="b"/>
              <a:pathLst>
                <a:path w="960" h="1">
                  <a:moveTo>
                    <a:pt x="0" y="0"/>
                  </a:moveTo>
                  <a:cubicBezTo>
                    <a:pt x="0" y="0"/>
                    <a:pt x="480" y="0"/>
                    <a:pt x="9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Text Box 28"/>
            <p:cNvSpPr txBox="1">
              <a:spLocks noChangeArrowheads="1"/>
            </p:cNvSpPr>
            <p:nvPr/>
          </p:nvSpPr>
          <p:spPr bwMode="auto">
            <a:xfrm>
              <a:off x="9252" y="690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6" name="AutoShape 27"/>
            <p:cNvSpPr>
              <a:spLocks noChangeShapeType="1"/>
            </p:cNvSpPr>
            <p:nvPr/>
          </p:nvSpPr>
          <p:spPr bwMode="auto">
            <a:xfrm flipH="1">
              <a:off x="9410" y="7350"/>
              <a:ext cx="570" cy="1"/>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Text Box 26"/>
            <p:cNvSpPr txBox="1">
              <a:spLocks noChangeArrowheads="1"/>
            </p:cNvSpPr>
            <p:nvPr/>
          </p:nvSpPr>
          <p:spPr bwMode="auto">
            <a:xfrm>
              <a:off x="6495"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8" name="Text Box 25"/>
            <p:cNvSpPr txBox="1">
              <a:spLocks noChangeArrowheads="1"/>
            </p:cNvSpPr>
            <p:nvPr/>
          </p:nvSpPr>
          <p:spPr bwMode="auto">
            <a:xfrm>
              <a:off x="3180" y="805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9" name="Text Box 24"/>
            <p:cNvSpPr txBox="1">
              <a:spLocks noChangeArrowheads="1"/>
            </p:cNvSpPr>
            <p:nvPr/>
          </p:nvSpPr>
          <p:spPr bwMode="auto">
            <a:xfrm>
              <a:off x="8818" y="778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0" name="Freeform 23"/>
            <p:cNvSpPr>
              <a:spLocks/>
            </p:cNvSpPr>
            <p:nvPr/>
          </p:nvSpPr>
          <p:spPr bwMode="auto">
            <a:xfrm>
              <a:off x="3151" y="7705"/>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22"/>
            <p:cNvSpPr>
              <a:spLocks/>
            </p:cNvSpPr>
            <p:nvPr/>
          </p:nvSpPr>
          <p:spPr bwMode="auto">
            <a:xfrm flipH="1">
              <a:off x="9074" y="761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Oval 21"/>
            <p:cNvSpPr>
              <a:spLocks noChangeArrowheads="1"/>
            </p:cNvSpPr>
            <p:nvPr/>
          </p:nvSpPr>
          <p:spPr bwMode="auto">
            <a:xfrm>
              <a:off x="1975" y="8040"/>
              <a:ext cx="436"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Text Box 20"/>
            <p:cNvSpPr txBox="1">
              <a:spLocks noChangeArrowheads="1"/>
            </p:cNvSpPr>
            <p:nvPr/>
          </p:nvSpPr>
          <p:spPr bwMode="auto">
            <a:xfrm>
              <a:off x="1571" y="8023"/>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4" name="Freeform 19"/>
            <p:cNvSpPr>
              <a:spLocks/>
            </p:cNvSpPr>
            <p:nvPr/>
          </p:nvSpPr>
          <p:spPr bwMode="auto">
            <a:xfrm>
              <a:off x="2193" y="7595"/>
              <a:ext cx="1145" cy="428"/>
            </a:xfrm>
            <a:custGeom>
              <a:avLst/>
              <a:gdLst>
                <a:gd name="T0" fmla="*/ 0 w 1145"/>
                <a:gd name="T1" fmla="*/ 428 h 428"/>
                <a:gd name="T2" fmla="*/ 0 w 1145"/>
                <a:gd name="T3" fmla="*/ 10 h 428"/>
                <a:gd name="T4" fmla="*/ 1145 w 1145"/>
                <a:gd name="T5" fmla="*/ 0 h 428"/>
              </a:gdLst>
              <a:ahLst/>
              <a:cxnLst>
                <a:cxn ang="0">
                  <a:pos x="T0" y="T1"/>
                </a:cxn>
                <a:cxn ang="0">
                  <a:pos x="T2" y="T3"/>
                </a:cxn>
                <a:cxn ang="0">
                  <a:pos x="T4" y="T5"/>
                </a:cxn>
              </a:cxnLst>
              <a:rect l="0" t="0" r="r" b="b"/>
              <a:pathLst>
                <a:path w="1145" h="428">
                  <a:moveTo>
                    <a:pt x="0" y="428"/>
                  </a:moveTo>
                  <a:lnTo>
                    <a:pt x="0" y="10"/>
                  </a:lnTo>
                  <a:lnTo>
                    <a:pt x="1145"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8"/>
            <p:cNvSpPr>
              <a:spLocks/>
            </p:cNvSpPr>
            <p:nvPr/>
          </p:nvSpPr>
          <p:spPr bwMode="auto">
            <a:xfrm>
              <a:off x="2193" y="8460"/>
              <a:ext cx="1069" cy="405"/>
            </a:xfrm>
            <a:custGeom>
              <a:avLst/>
              <a:gdLst>
                <a:gd name="T0" fmla="*/ 0 w 1069"/>
                <a:gd name="T1" fmla="*/ 0 h 405"/>
                <a:gd name="T2" fmla="*/ 0 w 1069"/>
                <a:gd name="T3" fmla="*/ 405 h 405"/>
                <a:gd name="T4" fmla="*/ 1069 w 1069"/>
                <a:gd name="T5" fmla="*/ 405 h 405"/>
              </a:gdLst>
              <a:ahLst/>
              <a:cxnLst>
                <a:cxn ang="0">
                  <a:pos x="T0" y="T1"/>
                </a:cxn>
                <a:cxn ang="0">
                  <a:pos x="T2" y="T3"/>
                </a:cxn>
                <a:cxn ang="0">
                  <a:pos x="T4" y="T5"/>
                </a:cxn>
              </a:cxnLst>
              <a:rect l="0" t="0" r="r" b="b"/>
              <a:pathLst>
                <a:path w="1069" h="405">
                  <a:moveTo>
                    <a:pt x="0" y="0"/>
                  </a:moveTo>
                  <a:lnTo>
                    <a:pt x="0" y="405"/>
                  </a:lnTo>
                  <a:lnTo>
                    <a:pt x="1069" y="40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7"/>
            <p:cNvSpPr>
              <a:spLocks/>
            </p:cNvSpPr>
            <p:nvPr/>
          </p:nvSpPr>
          <p:spPr bwMode="auto">
            <a:xfrm>
              <a:off x="1634" y="783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6"/>
            <p:cNvSpPr>
              <a:spLocks/>
            </p:cNvSpPr>
            <p:nvPr/>
          </p:nvSpPr>
          <p:spPr bwMode="auto">
            <a:xfrm>
              <a:off x="9342" y="7457"/>
              <a:ext cx="913" cy="577"/>
            </a:xfrm>
            <a:custGeom>
              <a:avLst/>
              <a:gdLst>
                <a:gd name="T0" fmla="*/ 0 w 913"/>
                <a:gd name="T1" fmla="*/ 0 h 577"/>
                <a:gd name="T2" fmla="*/ 902 w 913"/>
                <a:gd name="T3" fmla="*/ 0 h 577"/>
                <a:gd name="T4" fmla="*/ 913 w 913"/>
                <a:gd name="T5" fmla="*/ 577 h 577"/>
              </a:gdLst>
              <a:ahLst/>
              <a:cxnLst>
                <a:cxn ang="0">
                  <a:pos x="T0" y="T1"/>
                </a:cxn>
                <a:cxn ang="0">
                  <a:pos x="T2" y="T3"/>
                </a:cxn>
                <a:cxn ang="0">
                  <a:pos x="T4" y="T5"/>
                </a:cxn>
              </a:cxnLst>
              <a:rect l="0" t="0" r="r" b="b"/>
              <a:pathLst>
                <a:path w="913" h="577">
                  <a:moveTo>
                    <a:pt x="0" y="0"/>
                  </a:moveTo>
                  <a:lnTo>
                    <a:pt x="902" y="0"/>
                  </a:lnTo>
                  <a:lnTo>
                    <a:pt x="913" y="577"/>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5"/>
            <p:cNvSpPr>
              <a:spLocks noChangeArrowheads="1"/>
            </p:cNvSpPr>
            <p:nvPr/>
          </p:nvSpPr>
          <p:spPr bwMode="auto">
            <a:xfrm>
              <a:off x="10102" y="8023"/>
              <a:ext cx="305" cy="2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4"/>
            <p:cNvSpPr>
              <a:spLocks/>
            </p:cNvSpPr>
            <p:nvPr/>
          </p:nvSpPr>
          <p:spPr bwMode="auto">
            <a:xfrm>
              <a:off x="9392" y="8220"/>
              <a:ext cx="906" cy="556"/>
            </a:xfrm>
            <a:custGeom>
              <a:avLst/>
              <a:gdLst>
                <a:gd name="T0" fmla="*/ 0 w 906"/>
                <a:gd name="T1" fmla="*/ 556 h 556"/>
                <a:gd name="T2" fmla="*/ 906 w 906"/>
                <a:gd name="T3" fmla="*/ 556 h 556"/>
                <a:gd name="T4" fmla="*/ 906 w 906"/>
                <a:gd name="T5" fmla="*/ 0 h 556"/>
              </a:gdLst>
              <a:ahLst/>
              <a:cxnLst>
                <a:cxn ang="0">
                  <a:pos x="T0" y="T1"/>
                </a:cxn>
                <a:cxn ang="0">
                  <a:pos x="T2" y="T3"/>
                </a:cxn>
                <a:cxn ang="0">
                  <a:pos x="T4" y="T5"/>
                </a:cxn>
              </a:cxnLst>
              <a:rect l="0" t="0" r="r" b="b"/>
              <a:pathLst>
                <a:path w="906" h="556">
                  <a:moveTo>
                    <a:pt x="0" y="556"/>
                  </a:moveTo>
                  <a:lnTo>
                    <a:pt x="906" y="556"/>
                  </a:lnTo>
                  <a:lnTo>
                    <a:pt x="906" y="0"/>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13"/>
            <p:cNvSpPr>
              <a:spLocks noChangeShapeType="1"/>
            </p:cNvSpPr>
            <p:nvPr/>
          </p:nvSpPr>
          <p:spPr bwMode="auto">
            <a:xfrm>
              <a:off x="8247" y="7643"/>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12"/>
            <p:cNvSpPr>
              <a:spLocks noChangeShapeType="1"/>
            </p:cNvSpPr>
            <p:nvPr/>
          </p:nvSpPr>
          <p:spPr bwMode="auto">
            <a:xfrm>
              <a:off x="8245" y="7806"/>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11"/>
            <p:cNvSpPr>
              <a:spLocks noChangeShapeType="1"/>
            </p:cNvSpPr>
            <p:nvPr/>
          </p:nvSpPr>
          <p:spPr bwMode="auto">
            <a:xfrm>
              <a:off x="8254" y="7969"/>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10"/>
            <p:cNvSpPr>
              <a:spLocks noChangeShapeType="1"/>
            </p:cNvSpPr>
            <p:nvPr/>
          </p:nvSpPr>
          <p:spPr bwMode="auto">
            <a:xfrm>
              <a:off x="8241" y="8132"/>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9"/>
            <p:cNvSpPr>
              <a:spLocks noChangeShapeType="1"/>
            </p:cNvSpPr>
            <p:nvPr/>
          </p:nvSpPr>
          <p:spPr bwMode="auto">
            <a:xfrm>
              <a:off x="8250" y="8295"/>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8"/>
            <p:cNvSpPr>
              <a:spLocks noChangeShapeType="1"/>
            </p:cNvSpPr>
            <p:nvPr/>
          </p:nvSpPr>
          <p:spPr bwMode="auto">
            <a:xfrm>
              <a:off x="8248" y="8458"/>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7"/>
            <p:cNvSpPr>
              <a:spLocks noChangeShapeType="1"/>
            </p:cNvSpPr>
            <p:nvPr/>
          </p:nvSpPr>
          <p:spPr bwMode="auto">
            <a:xfrm>
              <a:off x="8246" y="8621"/>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Text Box 6"/>
            <p:cNvSpPr txBox="1">
              <a:spLocks noChangeArrowheads="1"/>
            </p:cNvSpPr>
            <p:nvPr/>
          </p:nvSpPr>
          <p:spPr bwMode="auto">
            <a:xfrm>
              <a:off x="7538" y="685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8" name="Freeform 5"/>
            <p:cNvSpPr>
              <a:spLocks/>
            </p:cNvSpPr>
            <p:nvPr/>
          </p:nvSpPr>
          <p:spPr bwMode="auto">
            <a:xfrm>
              <a:off x="7440" y="7039"/>
              <a:ext cx="420" cy="328"/>
            </a:xfrm>
            <a:custGeom>
              <a:avLst/>
              <a:gdLst>
                <a:gd name="T0" fmla="*/ 0 w 420"/>
                <a:gd name="T1" fmla="*/ 0 h 328"/>
                <a:gd name="T2" fmla="*/ 420 w 420"/>
                <a:gd name="T3" fmla="*/ 11 h 328"/>
                <a:gd name="T4" fmla="*/ 420 w 420"/>
                <a:gd name="T5" fmla="*/ 328 h 328"/>
              </a:gdLst>
              <a:ahLst/>
              <a:cxnLst>
                <a:cxn ang="0">
                  <a:pos x="T0" y="T1"/>
                </a:cxn>
                <a:cxn ang="0">
                  <a:pos x="T2" y="T3"/>
                </a:cxn>
                <a:cxn ang="0">
                  <a:pos x="T4" y="T5"/>
                </a:cxn>
              </a:cxnLst>
              <a:rect l="0" t="0" r="r" b="b"/>
              <a:pathLst>
                <a:path w="420" h="328">
                  <a:moveTo>
                    <a:pt x="0" y="0"/>
                  </a:moveTo>
                  <a:lnTo>
                    <a:pt x="420" y="11"/>
                  </a:lnTo>
                  <a:lnTo>
                    <a:pt x="420" y="328"/>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45350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33</a:t>
            </a:fld>
            <a:endParaRPr lang="en-US" dirty="0"/>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Polarity &amp; dot convention for coupled </a:t>
            </a:r>
            <a:r>
              <a:rPr lang="en-US" sz="3600" dirty="0" err="1" smtClean="0"/>
              <a:t>ccts</a:t>
            </a:r>
            <a:endParaRPr lang="en-US" sz="3600" dirty="0"/>
          </a:p>
        </p:txBody>
      </p:sp>
      <p:sp>
        <p:nvSpPr>
          <p:cNvPr id="62" name="Rectangle 61"/>
          <p:cNvSpPr/>
          <p:nvPr/>
        </p:nvSpPr>
        <p:spPr>
          <a:xfrm>
            <a:off x="114860" y="3356521"/>
            <a:ext cx="8986623" cy="561885"/>
          </a:xfrm>
          <a:prstGeom prst="rect">
            <a:avLst/>
          </a:prstGeom>
        </p:spPr>
        <p:txBody>
          <a:bodyPr wrap="square">
            <a:spAutoFit/>
          </a:bodyPr>
          <a:lstStyle/>
          <a:p>
            <a:pPr marL="0" marR="0">
              <a:lnSpc>
                <a:spcPct val="115000"/>
              </a:lnSpc>
              <a:spcBef>
                <a:spcPts val="0"/>
              </a:spcBef>
              <a:spcAft>
                <a:spcPts val="1000"/>
              </a:spcAft>
            </a:pPr>
            <a:r>
              <a:rPr lang="en-US" sz="2900" dirty="0" smtClean="0">
                <a:effectLst/>
                <a:latin typeface="+mn-lt"/>
                <a:ea typeface="Calibri" panose="020F0502020204030204" pitchFamily="34" charset="0"/>
                <a:cs typeface="Times New Roman" panose="02020603050405020304" pitchFamily="18" charset="0"/>
              </a:rPr>
              <a:t>That is, how do we know which of below are correct?</a:t>
            </a:r>
            <a:endParaRPr lang="en-US" sz="2900" dirty="0">
              <a:effectLst/>
              <a:latin typeface="+mn-lt"/>
              <a:ea typeface="Calibri" panose="020F0502020204030204" pitchFamily="34" charset="0"/>
              <a:cs typeface="Times New Roman" panose="02020603050405020304" pitchFamily="18" charset="0"/>
            </a:endParaRPr>
          </a:p>
        </p:txBody>
      </p:sp>
      <p:graphicFrame>
        <p:nvGraphicFramePr>
          <p:cNvPr id="64" name="Object 63"/>
          <p:cNvGraphicFramePr>
            <a:graphicFrameLocks noChangeAspect="1"/>
          </p:cNvGraphicFramePr>
          <p:nvPr>
            <p:extLst>
              <p:ext uri="{D42A27DB-BD31-4B8C-83A1-F6EECF244321}">
                <p14:modId xmlns:p14="http://schemas.microsoft.com/office/powerpoint/2010/main" val="748097988"/>
              </p:ext>
            </p:extLst>
          </p:nvPr>
        </p:nvGraphicFramePr>
        <p:xfrm>
          <a:off x="977298" y="3679965"/>
          <a:ext cx="6642702" cy="1044435"/>
        </p:xfrm>
        <a:graphic>
          <a:graphicData uri="http://schemas.openxmlformats.org/presentationml/2006/ole">
            <mc:AlternateContent xmlns:mc="http://schemas.openxmlformats.org/markup-compatibility/2006">
              <mc:Choice xmlns:v="urn:schemas-microsoft-com:vml" Requires="v">
                <p:oleObj spid="_x0000_s38957" name="Equation" r:id="rId4" imgW="2577960" imgH="406080" progId="Equation.DSMT4">
                  <p:embed/>
                </p:oleObj>
              </mc:Choice>
              <mc:Fallback>
                <p:oleObj name="Equation" r:id="rId4" imgW="2577960" imgH="406080" progId="Equation.DSMT4">
                  <p:embed/>
                  <p:pic>
                    <p:nvPicPr>
                      <p:cNvPr id="64" name="Object 63"/>
                      <p:cNvPicPr>
                        <a:picLocks noChangeAspect="1" noChangeArrowheads="1"/>
                      </p:cNvPicPr>
                      <p:nvPr/>
                    </p:nvPicPr>
                    <p:blipFill>
                      <a:blip r:embed="rId5"/>
                      <a:srcRect/>
                      <a:stretch>
                        <a:fillRect/>
                      </a:stretch>
                    </p:blipFill>
                    <p:spPr bwMode="auto">
                      <a:xfrm>
                        <a:off x="977298" y="3679965"/>
                        <a:ext cx="6642702" cy="1044435"/>
                      </a:xfrm>
                      <a:prstGeom prst="rect">
                        <a:avLst/>
                      </a:prstGeom>
                      <a:noFill/>
                    </p:spPr>
                  </p:pic>
                </p:oleObj>
              </mc:Fallback>
            </mc:AlternateContent>
          </a:graphicData>
        </a:graphic>
      </p:graphicFrame>
      <p:sp>
        <p:nvSpPr>
          <p:cNvPr id="3" name="Rectangle 2"/>
          <p:cNvSpPr/>
          <p:nvPr/>
        </p:nvSpPr>
        <p:spPr>
          <a:xfrm>
            <a:off x="-22652" y="4677875"/>
            <a:ext cx="8986623" cy="1749710"/>
          </a:xfrm>
          <a:prstGeom prst="rect">
            <a:avLst/>
          </a:prstGeom>
        </p:spPr>
        <p:txBody>
          <a:bodyPr wrap="square">
            <a:spAutoFit/>
          </a:bodyPr>
          <a:lstStyle/>
          <a:p>
            <a:pPr marL="0" marR="0" algn="just">
              <a:spcBef>
                <a:spcPts val="0"/>
              </a:spcBef>
              <a:spcAft>
                <a:spcPts val="0"/>
              </a:spcAft>
            </a:pPr>
            <a:r>
              <a:rPr lang="en-US" sz="2900" dirty="0" smtClean="0">
                <a:latin typeface="Calibri" panose="020F0502020204030204" pitchFamily="34" charset="0"/>
                <a:ea typeface="Calibri" panose="020F0502020204030204" pitchFamily="34" charset="0"/>
                <a:cs typeface="Times New Roman" panose="02020603050405020304" pitchFamily="18" charset="0"/>
              </a:rPr>
              <a:t>Use </a:t>
            </a:r>
            <a:r>
              <a:rPr lang="en-US" sz="2900" dirty="0">
                <a:latin typeface="Calibri" panose="020F0502020204030204" pitchFamily="34" charset="0"/>
                <a:ea typeface="Calibri" panose="020F0502020204030204" pitchFamily="34" charset="0"/>
                <a:cs typeface="Times New Roman" panose="02020603050405020304" pitchFamily="18" charset="0"/>
              </a:rPr>
              <a:t>Lenz’s </a:t>
            </a:r>
            <a:r>
              <a:rPr lang="en-US" sz="2900" dirty="0" smtClean="0">
                <a:latin typeface="Calibri" panose="020F0502020204030204" pitchFamily="34" charset="0"/>
                <a:ea typeface="Calibri" panose="020F0502020204030204" pitchFamily="34" charset="0"/>
                <a:cs typeface="Times New Roman" panose="02020603050405020304" pitchFamily="18" charset="0"/>
              </a:rPr>
              <a:t>Law: induced </a:t>
            </a:r>
            <a:r>
              <a:rPr lang="en-US" sz="2900" dirty="0">
                <a:latin typeface="Calibri" panose="020F0502020204030204" pitchFamily="34" charset="0"/>
                <a:ea typeface="Calibri" panose="020F0502020204030204" pitchFamily="34" charset="0"/>
                <a:cs typeface="Times New Roman" panose="02020603050405020304" pitchFamily="18" charset="0"/>
              </a:rPr>
              <a:t>voltage e</a:t>
            </a:r>
            <a:r>
              <a:rPr lang="en-US" sz="2900" baseline="-25000" dirty="0">
                <a:latin typeface="Calibri" panose="020F0502020204030204" pitchFamily="34" charset="0"/>
                <a:ea typeface="Calibri" panose="020F0502020204030204" pitchFamily="34" charset="0"/>
                <a:cs typeface="Times New Roman" panose="02020603050405020304" pitchFamily="18" charset="0"/>
              </a:rPr>
              <a:t>2</a:t>
            </a:r>
            <a:r>
              <a:rPr lang="en-US" sz="2900" dirty="0">
                <a:latin typeface="Calibri" panose="020F0502020204030204" pitchFamily="34" charset="0"/>
                <a:ea typeface="Calibri" panose="020F0502020204030204" pitchFamily="34" charset="0"/>
                <a:cs typeface="Times New Roman" panose="02020603050405020304" pitchFamily="18" charset="0"/>
              </a:rPr>
              <a:t> must be in a direction so as to establish a current in a direction to produce a flux opposing the change in flux that produced e</a:t>
            </a:r>
            <a:r>
              <a:rPr lang="en-US" sz="2900" baseline="-25000" dirty="0">
                <a:latin typeface="Calibri" panose="020F0502020204030204" pitchFamily="34" charset="0"/>
                <a:ea typeface="Calibri" panose="020F0502020204030204" pitchFamily="34" charset="0"/>
                <a:cs typeface="Times New Roman" panose="02020603050405020304" pitchFamily="18" charset="0"/>
              </a:rPr>
              <a:t>2</a:t>
            </a:r>
            <a:r>
              <a:rPr lang="en-US" sz="2900" dirty="0">
                <a:latin typeface="Calibri" panose="020F0502020204030204" pitchFamily="34" charset="0"/>
                <a:ea typeface="Calibri" panose="020F0502020204030204" pitchFamily="34" charset="0"/>
                <a:cs typeface="Times New Roman" panose="02020603050405020304" pitchFamily="18" charset="0"/>
              </a:rPr>
              <a:t>. </a:t>
            </a:r>
            <a:endParaRPr lang="en-US" sz="2900" dirty="0" smtClean="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See </a:t>
            </a:r>
            <a:r>
              <a:rPr lang="en-US" sz="13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www.khanacademy.org/science/physics/magnetic-forces-and-magnetic-fields/magnetic-flux-faradays-law/v/lenzs-law</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6" name="Group 4"/>
          <p:cNvGrpSpPr>
            <a:grpSpLocks noChangeAspect="1"/>
          </p:cNvGrpSpPr>
          <p:nvPr/>
        </p:nvGrpSpPr>
        <p:grpSpPr bwMode="auto">
          <a:xfrm>
            <a:off x="533400" y="685800"/>
            <a:ext cx="7475803" cy="2819400"/>
            <a:chOff x="1440" y="6435"/>
            <a:chExt cx="9360" cy="3530"/>
          </a:xfrm>
        </p:grpSpPr>
        <p:sp>
          <p:nvSpPr>
            <p:cNvPr id="67" name="AutoShape 56"/>
            <p:cNvSpPr>
              <a:spLocks noChangeAspect="1" noChangeArrowheads="1" noTextEdit="1"/>
            </p:cNvSpPr>
            <p:nvPr/>
          </p:nvSpPr>
          <p:spPr bwMode="auto">
            <a:xfrm>
              <a:off x="1440" y="6435"/>
              <a:ext cx="9360" cy="3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55"/>
            <p:cNvSpPr>
              <a:spLocks/>
            </p:cNvSpPr>
            <p:nvPr/>
          </p:nvSpPr>
          <p:spPr bwMode="auto">
            <a:xfrm>
              <a:off x="3796" y="6795"/>
              <a:ext cx="4364" cy="291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54"/>
            <p:cNvSpPr>
              <a:spLocks/>
            </p:cNvSpPr>
            <p:nvPr/>
          </p:nvSpPr>
          <p:spPr bwMode="auto">
            <a:xfrm>
              <a:off x="4500" y="7395"/>
              <a:ext cx="2940" cy="174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53"/>
            <p:cNvSpPr>
              <a:spLocks/>
            </p:cNvSpPr>
            <p:nvPr/>
          </p:nvSpPr>
          <p:spPr bwMode="auto">
            <a:xfrm>
              <a:off x="4500" y="7395"/>
              <a:ext cx="330" cy="1740"/>
            </a:xfrm>
            <a:custGeom>
              <a:avLst/>
              <a:gdLst>
                <a:gd name="T0" fmla="*/ 0 w 330"/>
                <a:gd name="T1" fmla="*/ 1740 h 1740"/>
                <a:gd name="T2" fmla="*/ 330 w 330"/>
                <a:gd name="T3" fmla="*/ 1500 h 1740"/>
                <a:gd name="T4" fmla="*/ 330 w 330"/>
                <a:gd name="T5" fmla="*/ 0 h 1740"/>
              </a:gdLst>
              <a:ahLst/>
              <a:cxnLst>
                <a:cxn ang="0">
                  <a:pos x="T0" y="T1"/>
                </a:cxn>
                <a:cxn ang="0">
                  <a:pos x="T2" y="T3"/>
                </a:cxn>
                <a:cxn ang="0">
                  <a:pos x="T4" y="T5"/>
                </a:cxn>
              </a:cxnLst>
              <a:rect l="0" t="0" r="r" b="b"/>
              <a:pathLst>
                <a:path w="330" h="1740">
                  <a:moveTo>
                    <a:pt x="0" y="1740"/>
                  </a:moveTo>
                  <a:lnTo>
                    <a:pt x="330" y="1500"/>
                  </a:lnTo>
                  <a:lnTo>
                    <a:pt x="33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52"/>
            <p:cNvSpPr>
              <a:spLocks noChangeShapeType="1"/>
            </p:cNvSpPr>
            <p:nvPr/>
          </p:nvSpPr>
          <p:spPr bwMode="auto">
            <a:xfrm>
              <a:off x="4830" y="8865"/>
              <a:ext cx="26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p:cNvSpPr>
            <p:nvPr/>
          </p:nvSpPr>
          <p:spPr bwMode="auto">
            <a:xfrm>
              <a:off x="3796" y="6555"/>
              <a:ext cx="4649" cy="240"/>
            </a:xfrm>
            <a:custGeom>
              <a:avLst/>
              <a:gdLst>
                <a:gd name="T0" fmla="*/ 0 w 4649"/>
                <a:gd name="T1" fmla="*/ 240 h 240"/>
                <a:gd name="T2" fmla="*/ 524 w 4649"/>
                <a:gd name="T3" fmla="*/ 0 h 240"/>
                <a:gd name="T4" fmla="*/ 4649 w 4649"/>
                <a:gd name="T5" fmla="*/ 0 h 240"/>
                <a:gd name="T6" fmla="*/ 4364 w 4649"/>
                <a:gd name="T7" fmla="*/ 240 h 240"/>
              </a:gdLst>
              <a:ahLst/>
              <a:cxnLst>
                <a:cxn ang="0">
                  <a:pos x="T0" y="T1"/>
                </a:cxn>
                <a:cxn ang="0">
                  <a:pos x="T2" y="T3"/>
                </a:cxn>
                <a:cxn ang="0">
                  <a:pos x="T4" y="T5"/>
                </a:cxn>
                <a:cxn ang="0">
                  <a:pos x="T6" y="T7"/>
                </a:cxn>
              </a:cxnLst>
              <a:rect l="0" t="0" r="r" b="b"/>
              <a:pathLst>
                <a:path w="4649" h="240">
                  <a:moveTo>
                    <a:pt x="0" y="240"/>
                  </a:moveTo>
                  <a:lnTo>
                    <a:pt x="524" y="0"/>
                  </a:lnTo>
                  <a:lnTo>
                    <a:pt x="4649" y="0"/>
                  </a:lnTo>
                  <a:lnTo>
                    <a:pt x="4364"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50"/>
            <p:cNvSpPr>
              <a:spLocks/>
            </p:cNvSpPr>
            <p:nvPr/>
          </p:nvSpPr>
          <p:spPr bwMode="auto">
            <a:xfrm>
              <a:off x="8160" y="6555"/>
              <a:ext cx="285" cy="3150"/>
            </a:xfrm>
            <a:custGeom>
              <a:avLst/>
              <a:gdLst>
                <a:gd name="T0" fmla="*/ 285 w 285"/>
                <a:gd name="T1" fmla="*/ 0 h 3150"/>
                <a:gd name="T2" fmla="*/ 285 w 285"/>
                <a:gd name="T3" fmla="*/ 2925 h 3150"/>
                <a:gd name="T4" fmla="*/ 0 w 285"/>
                <a:gd name="T5" fmla="*/ 3150 h 3150"/>
              </a:gdLst>
              <a:ahLst/>
              <a:cxnLst>
                <a:cxn ang="0">
                  <a:pos x="T0" y="T1"/>
                </a:cxn>
                <a:cxn ang="0">
                  <a:pos x="T2" y="T3"/>
                </a:cxn>
                <a:cxn ang="0">
                  <a:pos x="T4" y="T5"/>
                </a:cxn>
              </a:cxnLst>
              <a:rect l="0" t="0" r="r" b="b"/>
              <a:pathLst>
                <a:path w="285" h="3150">
                  <a:moveTo>
                    <a:pt x="285" y="0"/>
                  </a:moveTo>
                  <a:lnTo>
                    <a:pt x="285" y="2925"/>
                  </a:lnTo>
                  <a:lnTo>
                    <a:pt x="0" y="31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49"/>
            <p:cNvSpPr>
              <a:spLocks/>
            </p:cNvSpPr>
            <p:nvPr/>
          </p:nvSpPr>
          <p:spPr bwMode="auto">
            <a:xfrm>
              <a:off x="3180" y="7565"/>
              <a:ext cx="2015" cy="175"/>
            </a:xfrm>
            <a:custGeom>
              <a:avLst/>
              <a:gdLst>
                <a:gd name="T0" fmla="*/ 0 w 2015"/>
                <a:gd name="T1" fmla="*/ 25 h 175"/>
                <a:gd name="T2" fmla="*/ 1740 w 2015"/>
                <a:gd name="T3" fmla="*/ 25 h 175"/>
                <a:gd name="T4" fmla="*/ 1650 w 2015"/>
                <a:gd name="T5" fmla="*/ 175 h 175"/>
              </a:gdLst>
              <a:ahLst/>
              <a:cxnLst>
                <a:cxn ang="0">
                  <a:pos x="T0" y="T1"/>
                </a:cxn>
                <a:cxn ang="0">
                  <a:pos x="T2" y="T3"/>
                </a:cxn>
                <a:cxn ang="0">
                  <a:pos x="T4" y="T5"/>
                </a:cxn>
              </a:cxnLst>
              <a:rect l="0" t="0" r="r" b="b"/>
              <a:pathLst>
                <a:path w="2015" h="175">
                  <a:moveTo>
                    <a:pt x="0" y="25"/>
                  </a:moveTo>
                  <a:cubicBezTo>
                    <a:pt x="732" y="12"/>
                    <a:pt x="1465" y="0"/>
                    <a:pt x="1740" y="25"/>
                  </a:cubicBezTo>
                  <a:cubicBezTo>
                    <a:pt x="2015" y="50"/>
                    <a:pt x="1665" y="150"/>
                    <a:pt x="1650"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48"/>
            <p:cNvSpPr>
              <a:spLocks/>
            </p:cNvSpPr>
            <p:nvPr/>
          </p:nvSpPr>
          <p:spPr bwMode="auto">
            <a:xfrm>
              <a:off x="3515" y="774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47"/>
            <p:cNvSpPr>
              <a:spLocks/>
            </p:cNvSpPr>
            <p:nvPr/>
          </p:nvSpPr>
          <p:spPr bwMode="auto">
            <a:xfrm>
              <a:off x="3515" y="798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46"/>
            <p:cNvSpPr>
              <a:spLocks/>
            </p:cNvSpPr>
            <p:nvPr/>
          </p:nvSpPr>
          <p:spPr bwMode="auto">
            <a:xfrm>
              <a:off x="3515" y="822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45"/>
            <p:cNvSpPr>
              <a:spLocks/>
            </p:cNvSpPr>
            <p:nvPr/>
          </p:nvSpPr>
          <p:spPr bwMode="auto">
            <a:xfrm>
              <a:off x="3515" y="846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44"/>
            <p:cNvSpPr>
              <a:spLocks/>
            </p:cNvSpPr>
            <p:nvPr/>
          </p:nvSpPr>
          <p:spPr bwMode="auto">
            <a:xfrm>
              <a:off x="3180" y="8865"/>
              <a:ext cx="616" cy="1"/>
            </a:xfrm>
            <a:custGeom>
              <a:avLst/>
              <a:gdLst>
                <a:gd name="T0" fmla="*/ 616 w 616"/>
                <a:gd name="T1" fmla="*/ 0 h 1"/>
                <a:gd name="T2" fmla="*/ 0 w 616"/>
                <a:gd name="T3" fmla="*/ 0 h 1"/>
              </a:gdLst>
              <a:ahLst/>
              <a:cxnLst>
                <a:cxn ang="0">
                  <a:pos x="T0" y="T1"/>
                </a:cxn>
                <a:cxn ang="0">
                  <a:pos x="T2" y="T3"/>
                </a:cxn>
              </a:cxnLst>
              <a:rect l="0" t="0" r="r" b="b"/>
              <a:pathLst>
                <a:path w="616" h="1">
                  <a:moveTo>
                    <a:pt x="616" y="0"/>
                  </a:moveTo>
                  <a:cubicBezTo>
                    <a:pt x="616" y="0"/>
                    <a:pt x="308"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AutoShape 43"/>
            <p:cNvSpPr>
              <a:spLocks noChangeShapeType="1"/>
            </p:cNvSpPr>
            <p:nvPr/>
          </p:nvSpPr>
          <p:spPr bwMode="auto">
            <a:xfrm>
              <a:off x="3000" y="7440"/>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Text Box 42"/>
            <p:cNvSpPr txBox="1">
              <a:spLocks noChangeArrowheads="1"/>
            </p:cNvSpPr>
            <p:nvPr/>
          </p:nvSpPr>
          <p:spPr bwMode="auto">
            <a:xfrm>
              <a:off x="2700" y="709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2" name="Freeform 41"/>
            <p:cNvSpPr>
              <a:spLocks/>
            </p:cNvSpPr>
            <p:nvPr/>
          </p:nvSpPr>
          <p:spPr bwMode="auto">
            <a:xfrm>
              <a:off x="4140" y="7050"/>
              <a:ext cx="795" cy="405"/>
            </a:xfrm>
            <a:custGeom>
              <a:avLst/>
              <a:gdLst>
                <a:gd name="T0" fmla="*/ 15 w 795"/>
                <a:gd name="T1" fmla="*/ 405 h 405"/>
                <a:gd name="T2" fmla="*/ 0 w 795"/>
                <a:gd name="T3" fmla="*/ 0 h 405"/>
                <a:gd name="T4" fmla="*/ 795 w 795"/>
                <a:gd name="T5" fmla="*/ 0 h 405"/>
              </a:gdLst>
              <a:ahLst/>
              <a:cxnLst>
                <a:cxn ang="0">
                  <a:pos x="T0" y="T1"/>
                </a:cxn>
                <a:cxn ang="0">
                  <a:pos x="T2" y="T3"/>
                </a:cxn>
                <a:cxn ang="0">
                  <a:pos x="T4" y="T5"/>
                </a:cxn>
              </a:cxnLst>
              <a:rect l="0" t="0" r="r" b="b"/>
              <a:pathLst>
                <a:path w="795" h="405">
                  <a:moveTo>
                    <a:pt x="15" y="405"/>
                  </a:moveTo>
                  <a:lnTo>
                    <a:pt x="0" y="0"/>
                  </a:lnTo>
                  <a:lnTo>
                    <a:pt x="795"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Text Box 40"/>
            <p:cNvSpPr txBox="1">
              <a:spLocks noChangeArrowheads="1"/>
            </p:cNvSpPr>
            <p:nvPr/>
          </p:nvSpPr>
          <p:spPr bwMode="auto">
            <a:xfrm>
              <a:off x="4575" y="6840"/>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4" name="Text Box 39"/>
            <p:cNvSpPr txBox="1">
              <a:spLocks noChangeArrowheads="1"/>
            </p:cNvSpPr>
            <p:nvPr/>
          </p:nvSpPr>
          <p:spPr bwMode="auto">
            <a:xfrm>
              <a:off x="4740"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5" name="Freeform 38"/>
            <p:cNvSpPr>
              <a:spLocks/>
            </p:cNvSpPr>
            <p:nvPr/>
          </p:nvSpPr>
          <p:spPr bwMode="auto">
            <a:xfrm>
              <a:off x="4155" y="7050"/>
              <a:ext cx="3705" cy="2325"/>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37"/>
            <p:cNvSpPr>
              <a:spLocks/>
            </p:cNvSpPr>
            <p:nvPr/>
          </p:nvSpPr>
          <p:spPr bwMode="auto">
            <a:xfrm>
              <a:off x="6978" y="7446"/>
              <a:ext cx="2427" cy="89"/>
            </a:xfrm>
            <a:custGeom>
              <a:avLst/>
              <a:gdLst>
                <a:gd name="T0" fmla="*/ 2427 w 2427"/>
                <a:gd name="T1" fmla="*/ 29 h 204"/>
                <a:gd name="T2" fmla="*/ 327 w 2427"/>
                <a:gd name="T3" fmla="*/ 29 h 204"/>
                <a:gd name="T4" fmla="*/ 462 w 2427"/>
                <a:gd name="T5" fmla="*/ 204 h 204"/>
              </a:gdLst>
              <a:ahLst/>
              <a:cxnLst>
                <a:cxn ang="0">
                  <a:pos x="T0" y="T1"/>
                </a:cxn>
                <a:cxn ang="0">
                  <a:pos x="T2" y="T3"/>
                </a:cxn>
                <a:cxn ang="0">
                  <a:pos x="T4" y="T5"/>
                </a:cxn>
              </a:cxnLst>
              <a:rect l="0" t="0" r="r" b="b"/>
              <a:pathLst>
                <a:path w="2427" h="204">
                  <a:moveTo>
                    <a:pt x="2427" y="29"/>
                  </a:moveTo>
                  <a:cubicBezTo>
                    <a:pt x="1540" y="14"/>
                    <a:pt x="654" y="0"/>
                    <a:pt x="327" y="29"/>
                  </a:cubicBezTo>
                  <a:cubicBezTo>
                    <a:pt x="0" y="58"/>
                    <a:pt x="231" y="131"/>
                    <a:pt x="462" y="20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36"/>
            <p:cNvSpPr>
              <a:spLocks/>
            </p:cNvSpPr>
            <p:nvPr/>
          </p:nvSpPr>
          <p:spPr bwMode="auto">
            <a:xfrm>
              <a:off x="7110" y="754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35"/>
            <p:cNvSpPr>
              <a:spLocks/>
            </p:cNvSpPr>
            <p:nvPr/>
          </p:nvSpPr>
          <p:spPr bwMode="auto">
            <a:xfrm>
              <a:off x="7110" y="771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7110" y="787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33"/>
            <p:cNvSpPr>
              <a:spLocks/>
            </p:cNvSpPr>
            <p:nvPr/>
          </p:nvSpPr>
          <p:spPr bwMode="auto">
            <a:xfrm>
              <a:off x="7110" y="804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32"/>
            <p:cNvSpPr>
              <a:spLocks/>
            </p:cNvSpPr>
            <p:nvPr/>
          </p:nvSpPr>
          <p:spPr bwMode="auto">
            <a:xfrm>
              <a:off x="7110" y="820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31"/>
            <p:cNvSpPr>
              <a:spLocks/>
            </p:cNvSpPr>
            <p:nvPr/>
          </p:nvSpPr>
          <p:spPr bwMode="auto">
            <a:xfrm>
              <a:off x="7110" y="837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30"/>
            <p:cNvSpPr>
              <a:spLocks/>
            </p:cNvSpPr>
            <p:nvPr/>
          </p:nvSpPr>
          <p:spPr bwMode="auto">
            <a:xfrm>
              <a:off x="7110" y="853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9"/>
            <p:cNvSpPr>
              <a:spLocks/>
            </p:cNvSpPr>
            <p:nvPr/>
          </p:nvSpPr>
          <p:spPr bwMode="auto">
            <a:xfrm>
              <a:off x="8445" y="8775"/>
              <a:ext cx="960" cy="1"/>
            </a:xfrm>
            <a:custGeom>
              <a:avLst/>
              <a:gdLst>
                <a:gd name="T0" fmla="*/ 0 w 960"/>
                <a:gd name="T1" fmla="*/ 0 h 1"/>
                <a:gd name="T2" fmla="*/ 960 w 960"/>
                <a:gd name="T3" fmla="*/ 0 h 1"/>
              </a:gdLst>
              <a:ahLst/>
              <a:cxnLst>
                <a:cxn ang="0">
                  <a:pos x="T0" y="T1"/>
                </a:cxn>
                <a:cxn ang="0">
                  <a:pos x="T2" y="T3"/>
                </a:cxn>
              </a:cxnLst>
              <a:rect l="0" t="0" r="r" b="b"/>
              <a:pathLst>
                <a:path w="960" h="1">
                  <a:moveTo>
                    <a:pt x="0" y="0"/>
                  </a:moveTo>
                  <a:cubicBezTo>
                    <a:pt x="0" y="0"/>
                    <a:pt x="480" y="0"/>
                    <a:pt x="9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Text Box 28"/>
            <p:cNvSpPr txBox="1">
              <a:spLocks noChangeArrowheads="1"/>
            </p:cNvSpPr>
            <p:nvPr/>
          </p:nvSpPr>
          <p:spPr bwMode="auto">
            <a:xfrm>
              <a:off x="9252" y="690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6" name="AutoShape 27"/>
            <p:cNvSpPr>
              <a:spLocks noChangeShapeType="1"/>
            </p:cNvSpPr>
            <p:nvPr/>
          </p:nvSpPr>
          <p:spPr bwMode="auto">
            <a:xfrm flipH="1">
              <a:off x="9410" y="7350"/>
              <a:ext cx="570" cy="1"/>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Text Box 26"/>
            <p:cNvSpPr txBox="1">
              <a:spLocks noChangeArrowheads="1"/>
            </p:cNvSpPr>
            <p:nvPr/>
          </p:nvSpPr>
          <p:spPr bwMode="auto">
            <a:xfrm>
              <a:off x="6495"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8" name="Text Box 25"/>
            <p:cNvSpPr txBox="1">
              <a:spLocks noChangeArrowheads="1"/>
            </p:cNvSpPr>
            <p:nvPr/>
          </p:nvSpPr>
          <p:spPr bwMode="auto">
            <a:xfrm>
              <a:off x="3180" y="805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9" name="Text Box 24"/>
            <p:cNvSpPr txBox="1">
              <a:spLocks noChangeArrowheads="1"/>
            </p:cNvSpPr>
            <p:nvPr/>
          </p:nvSpPr>
          <p:spPr bwMode="auto">
            <a:xfrm>
              <a:off x="8818" y="778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0" name="Freeform 23"/>
            <p:cNvSpPr>
              <a:spLocks/>
            </p:cNvSpPr>
            <p:nvPr/>
          </p:nvSpPr>
          <p:spPr bwMode="auto">
            <a:xfrm>
              <a:off x="3151" y="7705"/>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22"/>
            <p:cNvSpPr>
              <a:spLocks/>
            </p:cNvSpPr>
            <p:nvPr/>
          </p:nvSpPr>
          <p:spPr bwMode="auto">
            <a:xfrm flipH="1">
              <a:off x="9074" y="761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Oval 21"/>
            <p:cNvSpPr>
              <a:spLocks noChangeArrowheads="1"/>
            </p:cNvSpPr>
            <p:nvPr/>
          </p:nvSpPr>
          <p:spPr bwMode="auto">
            <a:xfrm>
              <a:off x="1975" y="8040"/>
              <a:ext cx="436"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Text Box 20"/>
            <p:cNvSpPr txBox="1">
              <a:spLocks noChangeArrowheads="1"/>
            </p:cNvSpPr>
            <p:nvPr/>
          </p:nvSpPr>
          <p:spPr bwMode="auto">
            <a:xfrm>
              <a:off x="1571" y="8023"/>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4" name="Freeform 19"/>
            <p:cNvSpPr>
              <a:spLocks/>
            </p:cNvSpPr>
            <p:nvPr/>
          </p:nvSpPr>
          <p:spPr bwMode="auto">
            <a:xfrm>
              <a:off x="2193" y="7595"/>
              <a:ext cx="1145" cy="428"/>
            </a:xfrm>
            <a:custGeom>
              <a:avLst/>
              <a:gdLst>
                <a:gd name="T0" fmla="*/ 0 w 1145"/>
                <a:gd name="T1" fmla="*/ 428 h 428"/>
                <a:gd name="T2" fmla="*/ 0 w 1145"/>
                <a:gd name="T3" fmla="*/ 10 h 428"/>
                <a:gd name="T4" fmla="*/ 1145 w 1145"/>
                <a:gd name="T5" fmla="*/ 0 h 428"/>
              </a:gdLst>
              <a:ahLst/>
              <a:cxnLst>
                <a:cxn ang="0">
                  <a:pos x="T0" y="T1"/>
                </a:cxn>
                <a:cxn ang="0">
                  <a:pos x="T2" y="T3"/>
                </a:cxn>
                <a:cxn ang="0">
                  <a:pos x="T4" y="T5"/>
                </a:cxn>
              </a:cxnLst>
              <a:rect l="0" t="0" r="r" b="b"/>
              <a:pathLst>
                <a:path w="1145" h="428">
                  <a:moveTo>
                    <a:pt x="0" y="428"/>
                  </a:moveTo>
                  <a:lnTo>
                    <a:pt x="0" y="10"/>
                  </a:lnTo>
                  <a:lnTo>
                    <a:pt x="1145"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8"/>
            <p:cNvSpPr>
              <a:spLocks/>
            </p:cNvSpPr>
            <p:nvPr/>
          </p:nvSpPr>
          <p:spPr bwMode="auto">
            <a:xfrm>
              <a:off x="2193" y="8460"/>
              <a:ext cx="1069" cy="405"/>
            </a:xfrm>
            <a:custGeom>
              <a:avLst/>
              <a:gdLst>
                <a:gd name="T0" fmla="*/ 0 w 1069"/>
                <a:gd name="T1" fmla="*/ 0 h 405"/>
                <a:gd name="T2" fmla="*/ 0 w 1069"/>
                <a:gd name="T3" fmla="*/ 405 h 405"/>
                <a:gd name="T4" fmla="*/ 1069 w 1069"/>
                <a:gd name="T5" fmla="*/ 405 h 405"/>
              </a:gdLst>
              <a:ahLst/>
              <a:cxnLst>
                <a:cxn ang="0">
                  <a:pos x="T0" y="T1"/>
                </a:cxn>
                <a:cxn ang="0">
                  <a:pos x="T2" y="T3"/>
                </a:cxn>
                <a:cxn ang="0">
                  <a:pos x="T4" y="T5"/>
                </a:cxn>
              </a:cxnLst>
              <a:rect l="0" t="0" r="r" b="b"/>
              <a:pathLst>
                <a:path w="1069" h="405">
                  <a:moveTo>
                    <a:pt x="0" y="0"/>
                  </a:moveTo>
                  <a:lnTo>
                    <a:pt x="0" y="405"/>
                  </a:lnTo>
                  <a:lnTo>
                    <a:pt x="1069" y="40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7"/>
            <p:cNvSpPr>
              <a:spLocks/>
            </p:cNvSpPr>
            <p:nvPr/>
          </p:nvSpPr>
          <p:spPr bwMode="auto">
            <a:xfrm>
              <a:off x="1634" y="783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6"/>
            <p:cNvSpPr>
              <a:spLocks/>
            </p:cNvSpPr>
            <p:nvPr/>
          </p:nvSpPr>
          <p:spPr bwMode="auto">
            <a:xfrm>
              <a:off x="9342" y="7457"/>
              <a:ext cx="913" cy="577"/>
            </a:xfrm>
            <a:custGeom>
              <a:avLst/>
              <a:gdLst>
                <a:gd name="T0" fmla="*/ 0 w 913"/>
                <a:gd name="T1" fmla="*/ 0 h 577"/>
                <a:gd name="T2" fmla="*/ 902 w 913"/>
                <a:gd name="T3" fmla="*/ 0 h 577"/>
                <a:gd name="T4" fmla="*/ 913 w 913"/>
                <a:gd name="T5" fmla="*/ 577 h 577"/>
              </a:gdLst>
              <a:ahLst/>
              <a:cxnLst>
                <a:cxn ang="0">
                  <a:pos x="T0" y="T1"/>
                </a:cxn>
                <a:cxn ang="0">
                  <a:pos x="T2" y="T3"/>
                </a:cxn>
                <a:cxn ang="0">
                  <a:pos x="T4" y="T5"/>
                </a:cxn>
              </a:cxnLst>
              <a:rect l="0" t="0" r="r" b="b"/>
              <a:pathLst>
                <a:path w="913" h="577">
                  <a:moveTo>
                    <a:pt x="0" y="0"/>
                  </a:moveTo>
                  <a:lnTo>
                    <a:pt x="902" y="0"/>
                  </a:lnTo>
                  <a:lnTo>
                    <a:pt x="913" y="577"/>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5"/>
            <p:cNvSpPr>
              <a:spLocks noChangeArrowheads="1"/>
            </p:cNvSpPr>
            <p:nvPr/>
          </p:nvSpPr>
          <p:spPr bwMode="auto">
            <a:xfrm>
              <a:off x="10102" y="8023"/>
              <a:ext cx="305" cy="2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4"/>
            <p:cNvSpPr>
              <a:spLocks/>
            </p:cNvSpPr>
            <p:nvPr/>
          </p:nvSpPr>
          <p:spPr bwMode="auto">
            <a:xfrm>
              <a:off x="9392" y="8220"/>
              <a:ext cx="906" cy="556"/>
            </a:xfrm>
            <a:custGeom>
              <a:avLst/>
              <a:gdLst>
                <a:gd name="T0" fmla="*/ 0 w 906"/>
                <a:gd name="T1" fmla="*/ 556 h 556"/>
                <a:gd name="T2" fmla="*/ 906 w 906"/>
                <a:gd name="T3" fmla="*/ 556 h 556"/>
                <a:gd name="T4" fmla="*/ 906 w 906"/>
                <a:gd name="T5" fmla="*/ 0 h 556"/>
              </a:gdLst>
              <a:ahLst/>
              <a:cxnLst>
                <a:cxn ang="0">
                  <a:pos x="T0" y="T1"/>
                </a:cxn>
                <a:cxn ang="0">
                  <a:pos x="T2" y="T3"/>
                </a:cxn>
                <a:cxn ang="0">
                  <a:pos x="T4" y="T5"/>
                </a:cxn>
              </a:cxnLst>
              <a:rect l="0" t="0" r="r" b="b"/>
              <a:pathLst>
                <a:path w="906" h="556">
                  <a:moveTo>
                    <a:pt x="0" y="556"/>
                  </a:moveTo>
                  <a:lnTo>
                    <a:pt x="906" y="556"/>
                  </a:lnTo>
                  <a:lnTo>
                    <a:pt x="906" y="0"/>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13"/>
            <p:cNvSpPr>
              <a:spLocks noChangeShapeType="1"/>
            </p:cNvSpPr>
            <p:nvPr/>
          </p:nvSpPr>
          <p:spPr bwMode="auto">
            <a:xfrm>
              <a:off x="8247" y="7643"/>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12"/>
            <p:cNvSpPr>
              <a:spLocks noChangeShapeType="1"/>
            </p:cNvSpPr>
            <p:nvPr/>
          </p:nvSpPr>
          <p:spPr bwMode="auto">
            <a:xfrm>
              <a:off x="8245" y="7806"/>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11"/>
            <p:cNvSpPr>
              <a:spLocks noChangeShapeType="1"/>
            </p:cNvSpPr>
            <p:nvPr/>
          </p:nvSpPr>
          <p:spPr bwMode="auto">
            <a:xfrm>
              <a:off x="8254" y="7969"/>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10"/>
            <p:cNvSpPr>
              <a:spLocks noChangeShapeType="1"/>
            </p:cNvSpPr>
            <p:nvPr/>
          </p:nvSpPr>
          <p:spPr bwMode="auto">
            <a:xfrm>
              <a:off x="8241" y="8132"/>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9"/>
            <p:cNvSpPr>
              <a:spLocks noChangeShapeType="1"/>
            </p:cNvSpPr>
            <p:nvPr/>
          </p:nvSpPr>
          <p:spPr bwMode="auto">
            <a:xfrm>
              <a:off x="8250" y="8295"/>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8"/>
            <p:cNvSpPr>
              <a:spLocks noChangeShapeType="1"/>
            </p:cNvSpPr>
            <p:nvPr/>
          </p:nvSpPr>
          <p:spPr bwMode="auto">
            <a:xfrm>
              <a:off x="8248" y="8458"/>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7"/>
            <p:cNvSpPr>
              <a:spLocks noChangeShapeType="1"/>
            </p:cNvSpPr>
            <p:nvPr/>
          </p:nvSpPr>
          <p:spPr bwMode="auto">
            <a:xfrm>
              <a:off x="8246" y="8621"/>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Text Box 6"/>
            <p:cNvSpPr txBox="1">
              <a:spLocks noChangeArrowheads="1"/>
            </p:cNvSpPr>
            <p:nvPr/>
          </p:nvSpPr>
          <p:spPr bwMode="auto">
            <a:xfrm>
              <a:off x="7538" y="685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8" name="Freeform 5"/>
            <p:cNvSpPr>
              <a:spLocks/>
            </p:cNvSpPr>
            <p:nvPr/>
          </p:nvSpPr>
          <p:spPr bwMode="auto">
            <a:xfrm>
              <a:off x="7440" y="7039"/>
              <a:ext cx="420" cy="328"/>
            </a:xfrm>
            <a:custGeom>
              <a:avLst/>
              <a:gdLst>
                <a:gd name="T0" fmla="*/ 0 w 420"/>
                <a:gd name="T1" fmla="*/ 0 h 328"/>
                <a:gd name="T2" fmla="*/ 420 w 420"/>
                <a:gd name="T3" fmla="*/ 11 h 328"/>
                <a:gd name="T4" fmla="*/ 420 w 420"/>
                <a:gd name="T5" fmla="*/ 328 h 328"/>
              </a:gdLst>
              <a:ahLst/>
              <a:cxnLst>
                <a:cxn ang="0">
                  <a:pos x="T0" y="T1"/>
                </a:cxn>
                <a:cxn ang="0">
                  <a:pos x="T2" y="T3"/>
                </a:cxn>
                <a:cxn ang="0">
                  <a:pos x="T4" y="T5"/>
                </a:cxn>
              </a:cxnLst>
              <a:rect l="0" t="0" r="r" b="b"/>
              <a:pathLst>
                <a:path w="420" h="328">
                  <a:moveTo>
                    <a:pt x="0" y="0"/>
                  </a:moveTo>
                  <a:lnTo>
                    <a:pt x="420" y="11"/>
                  </a:lnTo>
                  <a:lnTo>
                    <a:pt x="420" y="328"/>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32959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34</a:t>
            </a:fld>
            <a:endParaRPr lang="en-US" dirty="0"/>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Polarity &amp; dot convention for coupled </a:t>
            </a:r>
            <a:r>
              <a:rPr lang="en-US" sz="3600" dirty="0" err="1" smtClean="0"/>
              <a:t>ccts</a:t>
            </a:r>
            <a:endParaRPr lang="en-US" sz="3600" dirty="0"/>
          </a:p>
        </p:txBody>
      </p:sp>
      <p:sp>
        <p:nvSpPr>
          <p:cNvPr id="4" name="Rectangle 3"/>
          <p:cNvSpPr/>
          <p:nvPr/>
        </p:nvSpPr>
        <p:spPr>
          <a:xfrm>
            <a:off x="-22652" y="3467031"/>
            <a:ext cx="9096847" cy="954107"/>
          </a:xfrm>
          <a:prstGeom prst="rect">
            <a:avLst/>
          </a:prstGeom>
        </p:spPr>
        <p:txBody>
          <a:bodyPr wrap="square">
            <a:spAutoFit/>
          </a:bodyPr>
          <a:lstStyle/>
          <a:p>
            <a:pPr marL="0" marR="0" algn="just">
              <a:spcBef>
                <a:spcPts val="0"/>
              </a:spcBef>
              <a:spcAft>
                <a:spcPts val="0"/>
              </a:spcAft>
            </a:pPr>
            <a:r>
              <a:rPr lang="en-US" sz="2800" dirty="0">
                <a:latin typeface="Calibri" panose="020F0502020204030204" pitchFamily="34" charset="0"/>
                <a:ea typeface="Calibri" panose="020F0502020204030204" pitchFamily="34" charset="0"/>
                <a:cs typeface="Calibri" panose="020F0502020204030204" pitchFamily="34" charset="0"/>
              </a:rPr>
              <a:t>When e</a:t>
            </a:r>
            <a:r>
              <a:rPr lang="en-US" sz="2800" baseline="-25000" dirty="0">
                <a:latin typeface="Calibri" panose="020F0502020204030204" pitchFamily="34" charset="0"/>
                <a:ea typeface="Calibri" panose="020F0502020204030204" pitchFamily="34" charset="0"/>
                <a:cs typeface="Calibri" panose="020F0502020204030204" pitchFamily="34" charset="0"/>
              </a:rPr>
              <a:t>1</a:t>
            </a:r>
            <a:r>
              <a:rPr lang="en-US" sz="2800" dirty="0">
                <a:latin typeface="Calibri" panose="020F0502020204030204" pitchFamily="34" charset="0"/>
                <a:ea typeface="Calibri" panose="020F0502020204030204" pitchFamily="34" charset="0"/>
                <a:cs typeface="Calibri" panose="020F0502020204030204" pitchFamily="34" charset="0"/>
              </a:rPr>
              <a:t> increases, i</a:t>
            </a:r>
            <a:r>
              <a:rPr lang="en-US" sz="2800" baseline="-25000" dirty="0">
                <a:latin typeface="Calibri" panose="020F0502020204030204" pitchFamily="34" charset="0"/>
                <a:ea typeface="Calibri" panose="020F0502020204030204" pitchFamily="34" charset="0"/>
                <a:cs typeface="Calibri" panose="020F0502020204030204" pitchFamily="34" charset="0"/>
              </a:rPr>
              <a:t>1 </a:t>
            </a:r>
            <a:r>
              <a:rPr lang="en-US" sz="2800" dirty="0">
                <a:latin typeface="Calibri" panose="020F0502020204030204" pitchFamily="34" charset="0"/>
                <a:ea typeface="Calibri" panose="020F0502020204030204" pitchFamily="34" charset="0"/>
                <a:cs typeface="Calibri" panose="020F0502020204030204" pitchFamily="34" charset="0"/>
              </a:rPr>
              <a:t>increases, and by the right-hand-rule (RHR), φ</a:t>
            </a:r>
            <a:r>
              <a:rPr lang="en-US" sz="2800" baseline="-25000" dirty="0">
                <a:latin typeface="Calibri" panose="020F0502020204030204" pitchFamily="34" charset="0"/>
                <a:ea typeface="Calibri" panose="020F0502020204030204" pitchFamily="34" charset="0"/>
                <a:cs typeface="Calibri" panose="020F0502020204030204" pitchFamily="34" charset="0"/>
              </a:rPr>
              <a:t>21 </a:t>
            </a:r>
            <a:r>
              <a:rPr lang="en-US" sz="2800" dirty="0">
                <a:latin typeface="Calibri" panose="020F0502020204030204" pitchFamily="34" charset="0"/>
                <a:ea typeface="Calibri" panose="020F0502020204030204" pitchFamily="34" charset="0"/>
                <a:cs typeface="Calibri" panose="020F0502020204030204" pitchFamily="34" charset="0"/>
              </a:rPr>
              <a:t>increases. </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grpSp>
        <p:nvGrpSpPr>
          <p:cNvPr id="63" name="Group 4"/>
          <p:cNvGrpSpPr>
            <a:grpSpLocks noChangeAspect="1"/>
          </p:cNvGrpSpPr>
          <p:nvPr/>
        </p:nvGrpSpPr>
        <p:grpSpPr bwMode="auto">
          <a:xfrm>
            <a:off x="533400" y="685800"/>
            <a:ext cx="7475803" cy="2819400"/>
            <a:chOff x="1440" y="6435"/>
            <a:chExt cx="9360" cy="3530"/>
          </a:xfrm>
        </p:grpSpPr>
        <p:sp>
          <p:nvSpPr>
            <p:cNvPr id="65" name="AutoShape 56"/>
            <p:cNvSpPr>
              <a:spLocks noChangeAspect="1" noChangeArrowheads="1" noTextEdit="1"/>
            </p:cNvSpPr>
            <p:nvPr/>
          </p:nvSpPr>
          <p:spPr bwMode="auto">
            <a:xfrm>
              <a:off x="1440" y="6435"/>
              <a:ext cx="9360" cy="3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55"/>
            <p:cNvSpPr>
              <a:spLocks/>
            </p:cNvSpPr>
            <p:nvPr/>
          </p:nvSpPr>
          <p:spPr bwMode="auto">
            <a:xfrm>
              <a:off x="3796" y="6795"/>
              <a:ext cx="4364" cy="291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54"/>
            <p:cNvSpPr>
              <a:spLocks/>
            </p:cNvSpPr>
            <p:nvPr/>
          </p:nvSpPr>
          <p:spPr bwMode="auto">
            <a:xfrm>
              <a:off x="4500" y="7395"/>
              <a:ext cx="2940" cy="174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3"/>
            <p:cNvSpPr>
              <a:spLocks/>
            </p:cNvSpPr>
            <p:nvPr/>
          </p:nvSpPr>
          <p:spPr bwMode="auto">
            <a:xfrm>
              <a:off x="4500" y="7395"/>
              <a:ext cx="330" cy="1740"/>
            </a:xfrm>
            <a:custGeom>
              <a:avLst/>
              <a:gdLst>
                <a:gd name="T0" fmla="*/ 0 w 330"/>
                <a:gd name="T1" fmla="*/ 1740 h 1740"/>
                <a:gd name="T2" fmla="*/ 330 w 330"/>
                <a:gd name="T3" fmla="*/ 1500 h 1740"/>
                <a:gd name="T4" fmla="*/ 330 w 330"/>
                <a:gd name="T5" fmla="*/ 0 h 1740"/>
              </a:gdLst>
              <a:ahLst/>
              <a:cxnLst>
                <a:cxn ang="0">
                  <a:pos x="T0" y="T1"/>
                </a:cxn>
                <a:cxn ang="0">
                  <a:pos x="T2" y="T3"/>
                </a:cxn>
                <a:cxn ang="0">
                  <a:pos x="T4" y="T5"/>
                </a:cxn>
              </a:cxnLst>
              <a:rect l="0" t="0" r="r" b="b"/>
              <a:pathLst>
                <a:path w="330" h="1740">
                  <a:moveTo>
                    <a:pt x="0" y="1740"/>
                  </a:moveTo>
                  <a:lnTo>
                    <a:pt x="330" y="1500"/>
                  </a:lnTo>
                  <a:lnTo>
                    <a:pt x="33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52"/>
            <p:cNvSpPr>
              <a:spLocks noChangeShapeType="1"/>
            </p:cNvSpPr>
            <p:nvPr/>
          </p:nvSpPr>
          <p:spPr bwMode="auto">
            <a:xfrm>
              <a:off x="4830" y="8865"/>
              <a:ext cx="26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51"/>
            <p:cNvSpPr>
              <a:spLocks/>
            </p:cNvSpPr>
            <p:nvPr/>
          </p:nvSpPr>
          <p:spPr bwMode="auto">
            <a:xfrm>
              <a:off x="3796" y="6555"/>
              <a:ext cx="4649" cy="240"/>
            </a:xfrm>
            <a:custGeom>
              <a:avLst/>
              <a:gdLst>
                <a:gd name="T0" fmla="*/ 0 w 4649"/>
                <a:gd name="T1" fmla="*/ 240 h 240"/>
                <a:gd name="T2" fmla="*/ 524 w 4649"/>
                <a:gd name="T3" fmla="*/ 0 h 240"/>
                <a:gd name="T4" fmla="*/ 4649 w 4649"/>
                <a:gd name="T5" fmla="*/ 0 h 240"/>
                <a:gd name="T6" fmla="*/ 4364 w 4649"/>
                <a:gd name="T7" fmla="*/ 240 h 240"/>
              </a:gdLst>
              <a:ahLst/>
              <a:cxnLst>
                <a:cxn ang="0">
                  <a:pos x="T0" y="T1"/>
                </a:cxn>
                <a:cxn ang="0">
                  <a:pos x="T2" y="T3"/>
                </a:cxn>
                <a:cxn ang="0">
                  <a:pos x="T4" y="T5"/>
                </a:cxn>
                <a:cxn ang="0">
                  <a:pos x="T6" y="T7"/>
                </a:cxn>
              </a:cxnLst>
              <a:rect l="0" t="0" r="r" b="b"/>
              <a:pathLst>
                <a:path w="4649" h="240">
                  <a:moveTo>
                    <a:pt x="0" y="240"/>
                  </a:moveTo>
                  <a:lnTo>
                    <a:pt x="524" y="0"/>
                  </a:lnTo>
                  <a:lnTo>
                    <a:pt x="4649" y="0"/>
                  </a:lnTo>
                  <a:lnTo>
                    <a:pt x="4364"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50"/>
            <p:cNvSpPr>
              <a:spLocks/>
            </p:cNvSpPr>
            <p:nvPr/>
          </p:nvSpPr>
          <p:spPr bwMode="auto">
            <a:xfrm>
              <a:off x="8160" y="6555"/>
              <a:ext cx="285" cy="3150"/>
            </a:xfrm>
            <a:custGeom>
              <a:avLst/>
              <a:gdLst>
                <a:gd name="T0" fmla="*/ 285 w 285"/>
                <a:gd name="T1" fmla="*/ 0 h 3150"/>
                <a:gd name="T2" fmla="*/ 285 w 285"/>
                <a:gd name="T3" fmla="*/ 2925 h 3150"/>
                <a:gd name="T4" fmla="*/ 0 w 285"/>
                <a:gd name="T5" fmla="*/ 3150 h 3150"/>
              </a:gdLst>
              <a:ahLst/>
              <a:cxnLst>
                <a:cxn ang="0">
                  <a:pos x="T0" y="T1"/>
                </a:cxn>
                <a:cxn ang="0">
                  <a:pos x="T2" y="T3"/>
                </a:cxn>
                <a:cxn ang="0">
                  <a:pos x="T4" y="T5"/>
                </a:cxn>
              </a:cxnLst>
              <a:rect l="0" t="0" r="r" b="b"/>
              <a:pathLst>
                <a:path w="285" h="3150">
                  <a:moveTo>
                    <a:pt x="285" y="0"/>
                  </a:moveTo>
                  <a:lnTo>
                    <a:pt x="285" y="2925"/>
                  </a:lnTo>
                  <a:lnTo>
                    <a:pt x="0" y="31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49"/>
            <p:cNvSpPr>
              <a:spLocks/>
            </p:cNvSpPr>
            <p:nvPr/>
          </p:nvSpPr>
          <p:spPr bwMode="auto">
            <a:xfrm>
              <a:off x="3180" y="7565"/>
              <a:ext cx="2015" cy="175"/>
            </a:xfrm>
            <a:custGeom>
              <a:avLst/>
              <a:gdLst>
                <a:gd name="T0" fmla="*/ 0 w 2015"/>
                <a:gd name="T1" fmla="*/ 25 h 175"/>
                <a:gd name="T2" fmla="*/ 1740 w 2015"/>
                <a:gd name="T3" fmla="*/ 25 h 175"/>
                <a:gd name="T4" fmla="*/ 1650 w 2015"/>
                <a:gd name="T5" fmla="*/ 175 h 175"/>
              </a:gdLst>
              <a:ahLst/>
              <a:cxnLst>
                <a:cxn ang="0">
                  <a:pos x="T0" y="T1"/>
                </a:cxn>
                <a:cxn ang="0">
                  <a:pos x="T2" y="T3"/>
                </a:cxn>
                <a:cxn ang="0">
                  <a:pos x="T4" y="T5"/>
                </a:cxn>
              </a:cxnLst>
              <a:rect l="0" t="0" r="r" b="b"/>
              <a:pathLst>
                <a:path w="2015" h="175">
                  <a:moveTo>
                    <a:pt x="0" y="25"/>
                  </a:moveTo>
                  <a:cubicBezTo>
                    <a:pt x="732" y="12"/>
                    <a:pt x="1465" y="0"/>
                    <a:pt x="1740" y="25"/>
                  </a:cubicBezTo>
                  <a:cubicBezTo>
                    <a:pt x="2015" y="50"/>
                    <a:pt x="1665" y="150"/>
                    <a:pt x="1650"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48"/>
            <p:cNvSpPr>
              <a:spLocks/>
            </p:cNvSpPr>
            <p:nvPr/>
          </p:nvSpPr>
          <p:spPr bwMode="auto">
            <a:xfrm>
              <a:off x="3515" y="774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47"/>
            <p:cNvSpPr>
              <a:spLocks/>
            </p:cNvSpPr>
            <p:nvPr/>
          </p:nvSpPr>
          <p:spPr bwMode="auto">
            <a:xfrm>
              <a:off x="3515" y="798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46"/>
            <p:cNvSpPr>
              <a:spLocks/>
            </p:cNvSpPr>
            <p:nvPr/>
          </p:nvSpPr>
          <p:spPr bwMode="auto">
            <a:xfrm>
              <a:off x="3515" y="822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45"/>
            <p:cNvSpPr>
              <a:spLocks/>
            </p:cNvSpPr>
            <p:nvPr/>
          </p:nvSpPr>
          <p:spPr bwMode="auto">
            <a:xfrm>
              <a:off x="3515" y="846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44"/>
            <p:cNvSpPr>
              <a:spLocks/>
            </p:cNvSpPr>
            <p:nvPr/>
          </p:nvSpPr>
          <p:spPr bwMode="auto">
            <a:xfrm>
              <a:off x="3180" y="8865"/>
              <a:ext cx="616" cy="1"/>
            </a:xfrm>
            <a:custGeom>
              <a:avLst/>
              <a:gdLst>
                <a:gd name="T0" fmla="*/ 616 w 616"/>
                <a:gd name="T1" fmla="*/ 0 h 1"/>
                <a:gd name="T2" fmla="*/ 0 w 616"/>
                <a:gd name="T3" fmla="*/ 0 h 1"/>
              </a:gdLst>
              <a:ahLst/>
              <a:cxnLst>
                <a:cxn ang="0">
                  <a:pos x="T0" y="T1"/>
                </a:cxn>
                <a:cxn ang="0">
                  <a:pos x="T2" y="T3"/>
                </a:cxn>
              </a:cxnLst>
              <a:rect l="0" t="0" r="r" b="b"/>
              <a:pathLst>
                <a:path w="616" h="1">
                  <a:moveTo>
                    <a:pt x="616" y="0"/>
                  </a:moveTo>
                  <a:cubicBezTo>
                    <a:pt x="616" y="0"/>
                    <a:pt x="308"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AutoShape 43"/>
            <p:cNvSpPr>
              <a:spLocks noChangeShapeType="1"/>
            </p:cNvSpPr>
            <p:nvPr/>
          </p:nvSpPr>
          <p:spPr bwMode="auto">
            <a:xfrm>
              <a:off x="3000" y="7440"/>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Text Box 42"/>
            <p:cNvSpPr txBox="1">
              <a:spLocks noChangeArrowheads="1"/>
            </p:cNvSpPr>
            <p:nvPr/>
          </p:nvSpPr>
          <p:spPr bwMode="auto">
            <a:xfrm>
              <a:off x="2700" y="709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0" name="Freeform 41"/>
            <p:cNvSpPr>
              <a:spLocks/>
            </p:cNvSpPr>
            <p:nvPr/>
          </p:nvSpPr>
          <p:spPr bwMode="auto">
            <a:xfrm>
              <a:off x="4140" y="7050"/>
              <a:ext cx="795" cy="405"/>
            </a:xfrm>
            <a:custGeom>
              <a:avLst/>
              <a:gdLst>
                <a:gd name="T0" fmla="*/ 15 w 795"/>
                <a:gd name="T1" fmla="*/ 405 h 405"/>
                <a:gd name="T2" fmla="*/ 0 w 795"/>
                <a:gd name="T3" fmla="*/ 0 h 405"/>
                <a:gd name="T4" fmla="*/ 795 w 795"/>
                <a:gd name="T5" fmla="*/ 0 h 405"/>
              </a:gdLst>
              <a:ahLst/>
              <a:cxnLst>
                <a:cxn ang="0">
                  <a:pos x="T0" y="T1"/>
                </a:cxn>
                <a:cxn ang="0">
                  <a:pos x="T2" y="T3"/>
                </a:cxn>
                <a:cxn ang="0">
                  <a:pos x="T4" y="T5"/>
                </a:cxn>
              </a:cxnLst>
              <a:rect l="0" t="0" r="r" b="b"/>
              <a:pathLst>
                <a:path w="795" h="405">
                  <a:moveTo>
                    <a:pt x="15" y="405"/>
                  </a:moveTo>
                  <a:lnTo>
                    <a:pt x="0" y="0"/>
                  </a:lnTo>
                  <a:lnTo>
                    <a:pt x="795"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Text Box 40"/>
            <p:cNvSpPr txBox="1">
              <a:spLocks noChangeArrowheads="1"/>
            </p:cNvSpPr>
            <p:nvPr/>
          </p:nvSpPr>
          <p:spPr bwMode="auto">
            <a:xfrm>
              <a:off x="4575" y="6840"/>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2" name="Text Box 39"/>
            <p:cNvSpPr txBox="1">
              <a:spLocks noChangeArrowheads="1"/>
            </p:cNvSpPr>
            <p:nvPr/>
          </p:nvSpPr>
          <p:spPr bwMode="auto">
            <a:xfrm>
              <a:off x="4740"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3" name="Freeform 38"/>
            <p:cNvSpPr>
              <a:spLocks/>
            </p:cNvSpPr>
            <p:nvPr/>
          </p:nvSpPr>
          <p:spPr bwMode="auto">
            <a:xfrm>
              <a:off x="4155" y="7050"/>
              <a:ext cx="3705" cy="2325"/>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p:cNvSpPr>
            <p:nvPr/>
          </p:nvSpPr>
          <p:spPr bwMode="auto">
            <a:xfrm>
              <a:off x="6978" y="7446"/>
              <a:ext cx="2427" cy="89"/>
            </a:xfrm>
            <a:custGeom>
              <a:avLst/>
              <a:gdLst>
                <a:gd name="T0" fmla="*/ 2427 w 2427"/>
                <a:gd name="T1" fmla="*/ 29 h 204"/>
                <a:gd name="T2" fmla="*/ 327 w 2427"/>
                <a:gd name="T3" fmla="*/ 29 h 204"/>
                <a:gd name="T4" fmla="*/ 462 w 2427"/>
                <a:gd name="T5" fmla="*/ 204 h 204"/>
              </a:gdLst>
              <a:ahLst/>
              <a:cxnLst>
                <a:cxn ang="0">
                  <a:pos x="T0" y="T1"/>
                </a:cxn>
                <a:cxn ang="0">
                  <a:pos x="T2" y="T3"/>
                </a:cxn>
                <a:cxn ang="0">
                  <a:pos x="T4" y="T5"/>
                </a:cxn>
              </a:cxnLst>
              <a:rect l="0" t="0" r="r" b="b"/>
              <a:pathLst>
                <a:path w="2427" h="204">
                  <a:moveTo>
                    <a:pt x="2427" y="29"/>
                  </a:moveTo>
                  <a:cubicBezTo>
                    <a:pt x="1540" y="14"/>
                    <a:pt x="654" y="0"/>
                    <a:pt x="327" y="29"/>
                  </a:cubicBezTo>
                  <a:cubicBezTo>
                    <a:pt x="0" y="58"/>
                    <a:pt x="231" y="131"/>
                    <a:pt x="462" y="20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36"/>
            <p:cNvSpPr>
              <a:spLocks/>
            </p:cNvSpPr>
            <p:nvPr/>
          </p:nvSpPr>
          <p:spPr bwMode="auto">
            <a:xfrm>
              <a:off x="7110" y="754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35"/>
            <p:cNvSpPr>
              <a:spLocks/>
            </p:cNvSpPr>
            <p:nvPr/>
          </p:nvSpPr>
          <p:spPr bwMode="auto">
            <a:xfrm>
              <a:off x="7110" y="771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34"/>
            <p:cNvSpPr>
              <a:spLocks/>
            </p:cNvSpPr>
            <p:nvPr/>
          </p:nvSpPr>
          <p:spPr bwMode="auto">
            <a:xfrm>
              <a:off x="7110" y="787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7110" y="804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32"/>
            <p:cNvSpPr>
              <a:spLocks/>
            </p:cNvSpPr>
            <p:nvPr/>
          </p:nvSpPr>
          <p:spPr bwMode="auto">
            <a:xfrm>
              <a:off x="7110" y="820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31"/>
            <p:cNvSpPr>
              <a:spLocks/>
            </p:cNvSpPr>
            <p:nvPr/>
          </p:nvSpPr>
          <p:spPr bwMode="auto">
            <a:xfrm>
              <a:off x="7110" y="837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30"/>
            <p:cNvSpPr>
              <a:spLocks/>
            </p:cNvSpPr>
            <p:nvPr/>
          </p:nvSpPr>
          <p:spPr bwMode="auto">
            <a:xfrm>
              <a:off x="7110" y="853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9"/>
            <p:cNvSpPr>
              <a:spLocks/>
            </p:cNvSpPr>
            <p:nvPr/>
          </p:nvSpPr>
          <p:spPr bwMode="auto">
            <a:xfrm>
              <a:off x="8445" y="8775"/>
              <a:ext cx="960" cy="1"/>
            </a:xfrm>
            <a:custGeom>
              <a:avLst/>
              <a:gdLst>
                <a:gd name="T0" fmla="*/ 0 w 960"/>
                <a:gd name="T1" fmla="*/ 0 h 1"/>
                <a:gd name="T2" fmla="*/ 960 w 960"/>
                <a:gd name="T3" fmla="*/ 0 h 1"/>
              </a:gdLst>
              <a:ahLst/>
              <a:cxnLst>
                <a:cxn ang="0">
                  <a:pos x="T0" y="T1"/>
                </a:cxn>
                <a:cxn ang="0">
                  <a:pos x="T2" y="T3"/>
                </a:cxn>
              </a:cxnLst>
              <a:rect l="0" t="0" r="r" b="b"/>
              <a:pathLst>
                <a:path w="960" h="1">
                  <a:moveTo>
                    <a:pt x="0" y="0"/>
                  </a:moveTo>
                  <a:cubicBezTo>
                    <a:pt x="0" y="0"/>
                    <a:pt x="480" y="0"/>
                    <a:pt x="9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Text Box 28"/>
            <p:cNvSpPr txBox="1">
              <a:spLocks noChangeArrowheads="1"/>
            </p:cNvSpPr>
            <p:nvPr/>
          </p:nvSpPr>
          <p:spPr bwMode="auto">
            <a:xfrm>
              <a:off x="9252" y="690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AutoShape 27"/>
            <p:cNvSpPr>
              <a:spLocks noChangeShapeType="1"/>
            </p:cNvSpPr>
            <p:nvPr/>
          </p:nvSpPr>
          <p:spPr bwMode="auto">
            <a:xfrm flipH="1">
              <a:off x="9410" y="7350"/>
              <a:ext cx="570" cy="1"/>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Text Box 26"/>
            <p:cNvSpPr txBox="1">
              <a:spLocks noChangeArrowheads="1"/>
            </p:cNvSpPr>
            <p:nvPr/>
          </p:nvSpPr>
          <p:spPr bwMode="auto">
            <a:xfrm>
              <a:off x="6495"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6" name="Text Box 25"/>
            <p:cNvSpPr txBox="1">
              <a:spLocks noChangeArrowheads="1"/>
            </p:cNvSpPr>
            <p:nvPr/>
          </p:nvSpPr>
          <p:spPr bwMode="auto">
            <a:xfrm>
              <a:off x="3180" y="805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Text Box 24"/>
            <p:cNvSpPr txBox="1">
              <a:spLocks noChangeArrowheads="1"/>
            </p:cNvSpPr>
            <p:nvPr/>
          </p:nvSpPr>
          <p:spPr bwMode="auto">
            <a:xfrm>
              <a:off x="8818" y="778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8" name="Freeform 23"/>
            <p:cNvSpPr>
              <a:spLocks/>
            </p:cNvSpPr>
            <p:nvPr/>
          </p:nvSpPr>
          <p:spPr bwMode="auto">
            <a:xfrm>
              <a:off x="3151" y="7705"/>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22"/>
            <p:cNvSpPr>
              <a:spLocks/>
            </p:cNvSpPr>
            <p:nvPr/>
          </p:nvSpPr>
          <p:spPr bwMode="auto">
            <a:xfrm flipH="1">
              <a:off x="9074" y="761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Oval 21"/>
            <p:cNvSpPr>
              <a:spLocks noChangeArrowheads="1"/>
            </p:cNvSpPr>
            <p:nvPr/>
          </p:nvSpPr>
          <p:spPr bwMode="auto">
            <a:xfrm>
              <a:off x="1975" y="8040"/>
              <a:ext cx="436"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Text Box 20"/>
            <p:cNvSpPr txBox="1">
              <a:spLocks noChangeArrowheads="1"/>
            </p:cNvSpPr>
            <p:nvPr/>
          </p:nvSpPr>
          <p:spPr bwMode="auto">
            <a:xfrm>
              <a:off x="1571" y="8023"/>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2" name="Freeform 19"/>
            <p:cNvSpPr>
              <a:spLocks/>
            </p:cNvSpPr>
            <p:nvPr/>
          </p:nvSpPr>
          <p:spPr bwMode="auto">
            <a:xfrm>
              <a:off x="2193" y="7595"/>
              <a:ext cx="1145" cy="428"/>
            </a:xfrm>
            <a:custGeom>
              <a:avLst/>
              <a:gdLst>
                <a:gd name="T0" fmla="*/ 0 w 1145"/>
                <a:gd name="T1" fmla="*/ 428 h 428"/>
                <a:gd name="T2" fmla="*/ 0 w 1145"/>
                <a:gd name="T3" fmla="*/ 10 h 428"/>
                <a:gd name="T4" fmla="*/ 1145 w 1145"/>
                <a:gd name="T5" fmla="*/ 0 h 428"/>
              </a:gdLst>
              <a:ahLst/>
              <a:cxnLst>
                <a:cxn ang="0">
                  <a:pos x="T0" y="T1"/>
                </a:cxn>
                <a:cxn ang="0">
                  <a:pos x="T2" y="T3"/>
                </a:cxn>
                <a:cxn ang="0">
                  <a:pos x="T4" y="T5"/>
                </a:cxn>
              </a:cxnLst>
              <a:rect l="0" t="0" r="r" b="b"/>
              <a:pathLst>
                <a:path w="1145" h="428">
                  <a:moveTo>
                    <a:pt x="0" y="428"/>
                  </a:moveTo>
                  <a:lnTo>
                    <a:pt x="0" y="10"/>
                  </a:lnTo>
                  <a:lnTo>
                    <a:pt x="1145"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8"/>
            <p:cNvSpPr>
              <a:spLocks/>
            </p:cNvSpPr>
            <p:nvPr/>
          </p:nvSpPr>
          <p:spPr bwMode="auto">
            <a:xfrm>
              <a:off x="2193" y="8460"/>
              <a:ext cx="1069" cy="405"/>
            </a:xfrm>
            <a:custGeom>
              <a:avLst/>
              <a:gdLst>
                <a:gd name="T0" fmla="*/ 0 w 1069"/>
                <a:gd name="T1" fmla="*/ 0 h 405"/>
                <a:gd name="T2" fmla="*/ 0 w 1069"/>
                <a:gd name="T3" fmla="*/ 405 h 405"/>
                <a:gd name="T4" fmla="*/ 1069 w 1069"/>
                <a:gd name="T5" fmla="*/ 405 h 405"/>
              </a:gdLst>
              <a:ahLst/>
              <a:cxnLst>
                <a:cxn ang="0">
                  <a:pos x="T0" y="T1"/>
                </a:cxn>
                <a:cxn ang="0">
                  <a:pos x="T2" y="T3"/>
                </a:cxn>
                <a:cxn ang="0">
                  <a:pos x="T4" y="T5"/>
                </a:cxn>
              </a:cxnLst>
              <a:rect l="0" t="0" r="r" b="b"/>
              <a:pathLst>
                <a:path w="1069" h="405">
                  <a:moveTo>
                    <a:pt x="0" y="0"/>
                  </a:moveTo>
                  <a:lnTo>
                    <a:pt x="0" y="405"/>
                  </a:lnTo>
                  <a:lnTo>
                    <a:pt x="1069" y="40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7"/>
            <p:cNvSpPr>
              <a:spLocks/>
            </p:cNvSpPr>
            <p:nvPr/>
          </p:nvSpPr>
          <p:spPr bwMode="auto">
            <a:xfrm>
              <a:off x="1634" y="783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6"/>
            <p:cNvSpPr>
              <a:spLocks/>
            </p:cNvSpPr>
            <p:nvPr/>
          </p:nvSpPr>
          <p:spPr bwMode="auto">
            <a:xfrm>
              <a:off x="9342" y="7457"/>
              <a:ext cx="913" cy="577"/>
            </a:xfrm>
            <a:custGeom>
              <a:avLst/>
              <a:gdLst>
                <a:gd name="T0" fmla="*/ 0 w 913"/>
                <a:gd name="T1" fmla="*/ 0 h 577"/>
                <a:gd name="T2" fmla="*/ 902 w 913"/>
                <a:gd name="T3" fmla="*/ 0 h 577"/>
                <a:gd name="T4" fmla="*/ 913 w 913"/>
                <a:gd name="T5" fmla="*/ 577 h 577"/>
              </a:gdLst>
              <a:ahLst/>
              <a:cxnLst>
                <a:cxn ang="0">
                  <a:pos x="T0" y="T1"/>
                </a:cxn>
                <a:cxn ang="0">
                  <a:pos x="T2" y="T3"/>
                </a:cxn>
                <a:cxn ang="0">
                  <a:pos x="T4" y="T5"/>
                </a:cxn>
              </a:cxnLst>
              <a:rect l="0" t="0" r="r" b="b"/>
              <a:pathLst>
                <a:path w="913" h="577">
                  <a:moveTo>
                    <a:pt x="0" y="0"/>
                  </a:moveTo>
                  <a:lnTo>
                    <a:pt x="902" y="0"/>
                  </a:lnTo>
                  <a:lnTo>
                    <a:pt x="913" y="577"/>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5"/>
            <p:cNvSpPr>
              <a:spLocks noChangeArrowheads="1"/>
            </p:cNvSpPr>
            <p:nvPr/>
          </p:nvSpPr>
          <p:spPr bwMode="auto">
            <a:xfrm>
              <a:off x="10102" y="8023"/>
              <a:ext cx="305" cy="2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4"/>
            <p:cNvSpPr>
              <a:spLocks/>
            </p:cNvSpPr>
            <p:nvPr/>
          </p:nvSpPr>
          <p:spPr bwMode="auto">
            <a:xfrm>
              <a:off x="9392" y="8220"/>
              <a:ext cx="906" cy="556"/>
            </a:xfrm>
            <a:custGeom>
              <a:avLst/>
              <a:gdLst>
                <a:gd name="T0" fmla="*/ 0 w 906"/>
                <a:gd name="T1" fmla="*/ 556 h 556"/>
                <a:gd name="T2" fmla="*/ 906 w 906"/>
                <a:gd name="T3" fmla="*/ 556 h 556"/>
                <a:gd name="T4" fmla="*/ 906 w 906"/>
                <a:gd name="T5" fmla="*/ 0 h 556"/>
              </a:gdLst>
              <a:ahLst/>
              <a:cxnLst>
                <a:cxn ang="0">
                  <a:pos x="T0" y="T1"/>
                </a:cxn>
                <a:cxn ang="0">
                  <a:pos x="T2" y="T3"/>
                </a:cxn>
                <a:cxn ang="0">
                  <a:pos x="T4" y="T5"/>
                </a:cxn>
              </a:cxnLst>
              <a:rect l="0" t="0" r="r" b="b"/>
              <a:pathLst>
                <a:path w="906" h="556">
                  <a:moveTo>
                    <a:pt x="0" y="556"/>
                  </a:moveTo>
                  <a:lnTo>
                    <a:pt x="906" y="556"/>
                  </a:lnTo>
                  <a:lnTo>
                    <a:pt x="906" y="0"/>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13"/>
            <p:cNvSpPr>
              <a:spLocks noChangeShapeType="1"/>
            </p:cNvSpPr>
            <p:nvPr/>
          </p:nvSpPr>
          <p:spPr bwMode="auto">
            <a:xfrm>
              <a:off x="8247" y="7643"/>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2"/>
            <p:cNvSpPr>
              <a:spLocks noChangeShapeType="1"/>
            </p:cNvSpPr>
            <p:nvPr/>
          </p:nvSpPr>
          <p:spPr bwMode="auto">
            <a:xfrm>
              <a:off x="8245" y="7806"/>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11"/>
            <p:cNvSpPr>
              <a:spLocks noChangeShapeType="1"/>
            </p:cNvSpPr>
            <p:nvPr/>
          </p:nvSpPr>
          <p:spPr bwMode="auto">
            <a:xfrm>
              <a:off x="8254" y="7969"/>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10"/>
            <p:cNvSpPr>
              <a:spLocks noChangeShapeType="1"/>
            </p:cNvSpPr>
            <p:nvPr/>
          </p:nvSpPr>
          <p:spPr bwMode="auto">
            <a:xfrm>
              <a:off x="8241" y="8132"/>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9"/>
            <p:cNvSpPr>
              <a:spLocks noChangeShapeType="1"/>
            </p:cNvSpPr>
            <p:nvPr/>
          </p:nvSpPr>
          <p:spPr bwMode="auto">
            <a:xfrm>
              <a:off x="8250" y="8295"/>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8"/>
            <p:cNvSpPr>
              <a:spLocks noChangeShapeType="1"/>
            </p:cNvSpPr>
            <p:nvPr/>
          </p:nvSpPr>
          <p:spPr bwMode="auto">
            <a:xfrm>
              <a:off x="8248" y="8458"/>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7"/>
            <p:cNvSpPr>
              <a:spLocks noChangeShapeType="1"/>
            </p:cNvSpPr>
            <p:nvPr/>
          </p:nvSpPr>
          <p:spPr bwMode="auto">
            <a:xfrm>
              <a:off x="8246" y="8621"/>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Text Box 6"/>
            <p:cNvSpPr txBox="1">
              <a:spLocks noChangeArrowheads="1"/>
            </p:cNvSpPr>
            <p:nvPr/>
          </p:nvSpPr>
          <p:spPr bwMode="auto">
            <a:xfrm>
              <a:off x="7538" y="685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6" name="Freeform 5"/>
            <p:cNvSpPr>
              <a:spLocks/>
            </p:cNvSpPr>
            <p:nvPr/>
          </p:nvSpPr>
          <p:spPr bwMode="auto">
            <a:xfrm>
              <a:off x="7440" y="7039"/>
              <a:ext cx="420" cy="328"/>
            </a:xfrm>
            <a:custGeom>
              <a:avLst/>
              <a:gdLst>
                <a:gd name="T0" fmla="*/ 0 w 420"/>
                <a:gd name="T1" fmla="*/ 0 h 328"/>
                <a:gd name="T2" fmla="*/ 420 w 420"/>
                <a:gd name="T3" fmla="*/ 11 h 328"/>
                <a:gd name="T4" fmla="*/ 420 w 420"/>
                <a:gd name="T5" fmla="*/ 328 h 328"/>
              </a:gdLst>
              <a:ahLst/>
              <a:cxnLst>
                <a:cxn ang="0">
                  <a:pos x="T0" y="T1"/>
                </a:cxn>
                <a:cxn ang="0">
                  <a:pos x="T2" y="T3"/>
                </a:cxn>
                <a:cxn ang="0">
                  <a:pos x="T4" y="T5"/>
                </a:cxn>
              </a:cxnLst>
              <a:rect l="0" t="0" r="r" b="b"/>
              <a:pathLst>
                <a:path w="420" h="328">
                  <a:moveTo>
                    <a:pt x="0" y="0"/>
                  </a:moveTo>
                  <a:lnTo>
                    <a:pt x="420" y="11"/>
                  </a:lnTo>
                  <a:lnTo>
                    <a:pt x="420" y="328"/>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 name="Rectangle 4"/>
          <p:cNvSpPr/>
          <p:nvPr/>
        </p:nvSpPr>
        <p:spPr>
          <a:xfrm>
            <a:off x="-7078" y="4394386"/>
            <a:ext cx="9065697" cy="984885"/>
          </a:xfrm>
          <a:prstGeom prst="rect">
            <a:avLst/>
          </a:prstGeom>
        </p:spPr>
        <p:txBody>
          <a:bodyPr wrap="square">
            <a:spAutoFit/>
          </a:bodyPr>
          <a:lstStyle/>
          <a:p>
            <a:r>
              <a:rPr lang="en-US" sz="2900" dirty="0">
                <a:latin typeface="Calibri" panose="020F0502020204030204" pitchFamily="34" charset="0"/>
                <a:ea typeface="Calibri" panose="020F0502020204030204" pitchFamily="34" charset="0"/>
                <a:cs typeface="Times New Roman" panose="02020603050405020304" pitchFamily="18" charset="0"/>
              </a:rPr>
              <a:t>A</a:t>
            </a:r>
            <a:r>
              <a:rPr lang="en-US" sz="2900" dirty="0" smtClean="0">
                <a:latin typeface="Calibri" panose="020F0502020204030204" pitchFamily="34" charset="0"/>
                <a:ea typeface="Calibri" panose="020F0502020204030204" pitchFamily="34" charset="0"/>
                <a:cs typeface="Times New Roman" panose="02020603050405020304" pitchFamily="18" charset="0"/>
              </a:rPr>
              <a:t>ssumed </a:t>
            </a:r>
            <a:r>
              <a:rPr lang="en-US" sz="2900" dirty="0">
                <a:latin typeface="Calibri" panose="020F0502020204030204" pitchFamily="34" charset="0"/>
                <a:ea typeface="Calibri" panose="020F0502020204030204" pitchFamily="34" charset="0"/>
                <a:cs typeface="Times New Roman" panose="02020603050405020304" pitchFamily="18" charset="0"/>
              </a:rPr>
              <a:t>polarity of </a:t>
            </a:r>
            <a:r>
              <a:rPr lang="en-US" sz="2900" dirty="0" smtClean="0">
                <a:latin typeface="Calibri" panose="020F0502020204030204" pitchFamily="34" charset="0"/>
                <a:ea typeface="Calibri" panose="020F0502020204030204" pitchFamily="34" charset="0"/>
                <a:cs typeface="Times New Roman" panose="02020603050405020304" pitchFamily="18" charset="0"/>
              </a:rPr>
              <a:t>e</a:t>
            </a:r>
            <a:r>
              <a:rPr lang="en-US" sz="29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US" sz="2900" dirty="0" smtClean="0">
                <a:latin typeface="Calibri" panose="020F0502020204030204" pitchFamily="34" charset="0"/>
                <a:ea typeface="Calibri" panose="020F0502020204030204" pitchFamily="34" charset="0"/>
                <a:cs typeface="Times New Roman" panose="02020603050405020304" pitchFamily="18" charset="0"/>
              </a:rPr>
              <a:t> causes </a:t>
            </a:r>
            <a:r>
              <a:rPr lang="en-US" sz="2900" dirty="0">
                <a:latin typeface="Calibri" panose="020F0502020204030204" pitchFamily="34" charset="0"/>
                <a:ea typeface="Calibri" panose="020F0502020204030204" pitchFamily="34" charset="0"/>
                <a:cs typeface="Times New Roman" panose="02020603050405020304" pitchFamily="18" charset="0"/>
              </a:rPr>
              <a:t>current to flow into the load in </a:t>
            </a:r>
            <a:r>
              <a:rPr lang="en-US" sz="2900" dirty="0" smtClean="0">
                <a:latin typeface="Calibri" panose="020F0502020204030204" pitchFamily="34" charset="0"/>
                <a:ea typeface="Calibri" panose="020F0502020204030204" pitchFamily="34" charset="0"/>
                <a:cs typeface="Times New Roman" panose="02020603050405020304" pitchFamily="18" charset="0"/>
              </a:rPr>
              <a:t>direction </a:t>
            </a:r>
            <a:r>
              <a:rPr lang="en-US" sz="2900" dirty="0">
                <a:latin typeface="Calibri" panose="020F0502020204030204" pitchFamily="34" charset="0"/>
                <a:ea typeface="Calibri" panose="020F0502020204030204" pitchFamily="34" charset="0"/>
                <a:cs typeface="Times New Roman" panose="02020603050405020304" pitchFamily="18" charset="0"/>
              </a:rPr>
              <a:t>shown. How do we know </a:t>
            </a:r>
            <a:r>
              <a:rPr lang="en-US" sz="2900" dirty="0" smtClean="0">
                <a:latin typeface="Calibri" panose="020F0502020204030204" pitchFamily="34" charset="0"/>
                <a:ea typeface="Calibri" panose="020F0502020204030204" pitchFamily="34" charset="0"/>
                <a:cs typeface="Times New Roman" panose="02020603050405020304" pitchFamily="18" charset="0"/>
              </a:rPr>
              <a:t>e</a:t>
            </a:r>
            <a:r>
              <a:rPr lang="en-US" sz="29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US" sz="2900" dirty="0" smtClean="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polarity is </a:t>
            </a:r>
            <a:r>
              <a:rPr lang="en-US" sz="2900" dirty="0" smtClean="0">
                <a:latin typeface="Calibri" panose="020F0502020204030204" pitchFamily="34" charset="0"/>
                <a:ea typeface="Calibri" panose="020F0502020204030204" pitchFamily="34" charset="0"/>
                <a:cs typeface="Times New Roman" panose="02020603050405020304" pitchFamily="18" charset="0"/>
              </a:rPr>
              <a:t>correct?</a:t>
            </a:r>
            <a:endParaRPr lang="en-US" sz="2900" dirty="0"/>
          </a:p>
        </p:txBody>
      </p:sp>
      <p:sp>
        <p:nvSpPr>
          <p:cNvPr id="117" name="Rectangle 116"/>
          <p:cNvSpPr/>
          <p:nvPr/>
        </p:nvSpPr>
        <p:spPr>
          <a:xfrm>
            <a:off x="0" y="5284464"/>
            <a:ext cx="8986623" cy="1431161"/>
          </a:xfrm>
          <a:prstGeom prst="rect">
            <a:avLst/>
          </a:prstGeom>
        </p:spPr>
        <p:txBody>
          <a:bodyPr wrap="square">
            <a:spAutoFit/>
          </a:bodyPr>
          <a:lstStyle/>
          <a:p>
            <a:pPr marL="0" marR="0" algn="just">
              <a:spcBef>
                <a:spcPts val="0"/>
              </a:spcBef>
              <a:spcAft>
                <a:spcPts val="0"/>
              </a:spcAft>
            </a:pPr>
            <a:r>
              <a:rPr lang="en-US" sz="2900" dirty="0" smtClean="0">
                <a:latin typeface="Calibri" panose="020F0502020204030204" pitchFamily="34" charset="0"/>
                <a:ea typeface="Calibri" panose="020F0502020204030204" pitchFamily="34" charset="0"/>
                <a:cs typeface="Times New Roman" panose="02020603050405020304" pitchFamily="18" charset="0"/>
              </a:rPr>
              <a:t>Use </a:t>
            </a:r>
            <a:r>
              <a:rPr lang="en-US" sz="2900" dirty="0">
                <a:latin typeface="Calibri" panose="020F0502020204030204" pitchFamily="34" charset="0"/>
                <a:ea typeface="Calibri" panose="020F0502020204030204" pitchFamily="34" charset="0"/>
                <a:cs typeface="Times New Roman" panose="02020603050405020304" pitchFamily="18" charset="0"/>
              </a:rPr>
              <a:t>Lenz’s </a:t>
            </a:r>
            <a:r>
              <a:rPr lang="en-US" sz="2900" dirty="0" smtClean="0">
                <a:latin typeface="Calibri" panose="020F0502020204030204" pitchFamily="34" charset="0"/>
                <a:ea typeface="Calibri" panose="020F0502020204030204" pitchFamily="34" charset="0"/>
                <a:cs typeface="Times New Roman" panose="02020603050405020304" pitchFamily="18" charset="0"/>
              </a:rPr>
              <a:t>Law: induced </a:t>
            </a:r>
            <a:r>
              <a:rPr lang="en-US" sz="2900" dirty="0">
                <a:latin typeface="Calibri" panose="020F0502020204030204" pitchFamily="34" charset="0"/>
                <a:ea typeface="Calibri" panose="020F0502020204030204" pitchFamily="34" charset="0"/>
                <a:cs typeface="Times New Roman" panose="02020603050405020304" pitchFamily="18" charset="0"/>
              </a:rPr>
              <a:t>voltage e</a:t>
            </a:r>
            <a:r>
              <a:rPr lang="en-US" sz="2900" baseline="-25000" dirty="0">
                <a:latin typeface="Calibri" panose="020F0502020204030204" pitchFamily="34" charset="0"/>
                <a:ea typeface="Calibri" panose="020F0502020204030204" pitchFamily="34" charset="0"/>
                <a:cs typeface="Times New Roman" panose="02020603050405020304" pitchFamily="18" charset="0"/>
              </a:rPr>
              <a:t>2</a:t>
            </a:r>
            <a:r>
              <a:rPr lang="en-US" sz="2900" dirty="0">
                <a:latin typeface="Calibri" panose="020F0502020204030204" pitchFamily="34" charset="0"/>
                <a:ea typeface="Calibri" panose="020F0502020204030204" pitchFamily="34" charset="0"/>
                <a:cs typeface="Times New Roman" panose="02020603050405020304" pitchFamily="18" charset="0"/>
              </a:rPr>
              <a:t> must be in a direction so as to establish a current in a direction to produce a flux opposing the change in flux that produced e</a:t>
            </a:r>
            <a:r>
              <a:rPr lang="en-US" sz="2900" baseline="-25000" dirty="0">
                <a:latin typeface="Calibri" panose="020F0502020204030204" pitchFamily="34" charset="0"/>
                <a:ea typeface="Calibri" panose="020F0502020204030204" pitchFamily="34" charset="0"/>
                <a:cs typeface="Times New Roman" panose="02020603050405020304" pitchFamily="18" charset="0"/>
              </a:rPr>
              <a:t>2</a:t>
            </a:r>
            <a:r>
              <a:rPr lang="en-US" sz="2900" dirty="0">
                <a:latin typeface="Calibri" panose="020F0502020204030204" pitchFamily="34" charset="0"/>
                <a:ea typeface="Calibri" panose="020F0502020204030204" pitchFamily="34" charset="0"/>
                <a:cs typeface="Times New Roman" panose="02020603050405020304" pitchFamily="18" charset="0"/>
              </a:rPr>
              <a:t>. </a:t>
            </a:r>
            <a:endParaRPr lang="en-US" sz="29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352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35</a:t>
            </a:fld>
            <a:endParaRPr lang="en-US" dirty="0"/>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Polarity &amp; dot convention for coupled </a:t>
            </a:r>
            <a:r>
              <a:rPr lang="en-US" sz="3600" dirty="0" err="1" smtClean="0"/>
              <a:t>ccts</a:t>
            </a:r>
            <a:endParaRPr lang="en-US" sz="3600" dirty="0"/>
          </a:p>
        </p:txBody>
      </p:sp>
      <p:grpSp>
        <p:nvGrpSpPr>
          <p:cNvPr id="63" name="Group 4"/>
          <p:cNvGrpSpPr>
            <a:grpSpLocks noChangeAspect="1"/>
          </p:cNvGrpSpPr>
          <p:nvPr/>
        </p:nvGrpSpPr>
        <p:grpSpPr bwMode="auto">
          <a:xfrm>
            <a:off x="533400" y="685800"/>
            <a:ext cx="7475803" cy="2819400"/>
            <a:chOff x="1440" y="6435"/>
            <a:chExt cx="9360" cy="3530"/>
          </a:xfrm>
        </p:grpSpPr>
        <p:sp>
          <p:nvSpPr>
            <p:cNvPr id="65" name="AutoShape 56"/>
            <p:cNvSpPr>
              <a:spLocks noChangeAspect="1" noChangeArrowheads="1" noTextEdit="1"/>
            </p:cNvSpPr>
            <p:nvPr/>
          </p:nvSpPr>
          <p:spPr bwMode="auto">
            <a:xfrm>
              <a:off x="1440" y="6435"/>
              <a:ext cx="9360" cy="3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55"/>
            <p:cNvSpPr>
              <a:spLocks/>
            </p:cNvSpPr>
            <p:nvPr/>
          </p:nvSpPr>
          <p:spPr bwMode="auto">
            <a:xfrm>
              <a:off x="3796" y="6795"/>
              <a:ext cx="4364" cy="291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54"/>
            <p:cNvSpPr>
              <a:spLocks/>
            </p:cNvSpPr>
            <p:nvPr/>
          </p:nvSpPr>
          <p:spPr bwMode="auto">
            <a:xfrm>
              <a:off x="4500" y="7395"/>
              <a:ext cx="2940" cy="174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3"/>
            <p:cNvSpPr>
              <a:spLocks/>
            </p:cNvSpPr>
            <p:nvPr/>
          </p:nvSpPr>
          <p:spPr bwMode="auto">
            <a:xfrm>
              <a:off x="4500" y="7395"/>
              <a:ext cx="330" cy="1740"/>
            </a:xfrm>
            <a:custGeom>
              <a:avLst/>
              <a:gdLst>
                <a:gd name="T0" fmla="*/ 0 w 330"/>
                <a:gd name="T1" fmla="*/ 1740 h 1740"/>
                <a:gd name="T2" fmla="*/ 330 w 330"/>
                <a:gd name="T3" fmla="*/ 1500 h 1740"/>
                <a:gd name="T4" fmla="*/ 330 w 330"/>
                <a:gd name="T5" fmla="*/ 0 h 1740"/>
              </a:gdLst>
              <a:ahLst/>
              <a:cxnLst>
                <a:cxn ang="0">
                  <a:pos x="T0" y="T1"/>
                </a:cxn>
                <a:cxn ang="0">
                  <a:pos x="T2" y="T3"/>
                </a:cxn>
                <a:cxn ang="0">
                  <a:pos x="T4" y="T5"/>
                </a:cxn>
              </a:cxnLst>
              <a:rect l="0" t="0" r="r" b="b"/>
              <a:pathLst>
                <a:path w="330" h="1740">
                  <a:moveTo>
                    <a:pt x="0" y="1740"/>
                  </a:moveTo>
                  <a:lnTo>
                    <a:pt x="330" y="1500"/>
                  </a:lnTo>
                  <a:lnTo>
                    <a:pt x="33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52"/>
            <p:cNvSpPr>
              <a:spLocks noChangeShapeType="1"/>
            </p:cNvSpPr>
            <p:nvPr/>
          </p:nvSpPr>
          <p:spPr bwMode="auto">
            <a:xfrm>
              <a:off x="4830" y="8865"/>
              <a:ext cx="26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51"/>
            <p:cNvSpPr>
              <a:spLocks/>
            </p:cNvSpPr>
            <p:nvPr/>
          </p:nvSpPr>
          <p:spPr bwMode="auto">
            <a:xfrm>
              <a:off x="3796" y="6555"/>
              <a:ext cx="4649" cy="240"/>
            </a:xfrm>
            <a:custGeom>
              <a:avLst/>
              <a:gdLst>
                <a:gd name="T0" fmla="*/ 0 w 4649"/>
                <a:gd name="T1" fmla="*/ 240 h 240"/>
                <a:gd name="T2" fmla="*/ 524 w 4649"/>
                <a:gd name="T3" fmla="*/ 0 h 240"/>
                <a:gd name="T4" fmla="*/ 4649 w 4649"/>
                <a:gd name="T5" fmla="*/ 0 h 240"/>
                <a:gd name="T6" fmla="*/ 4364 w 4649"/>
                <a:gd name="T7" fmla="*/ 240 h 240"/>
              </a:gdLst>
              <a:ahLst/>
              <a:cxnLst>
                <a:cxn ang="0">
                  <a:pos x="T0" y="T1"/>
                </a:cxn>
                <a:cxn ang="0">
                  <a:pos x="T2" y="T3"/>
                </a:cxn>
                <a:cxn ang="0">
                  <a:pos x="T4" y="T5"/>
                </a:cxn>
                <a:cxn ang="0">
                  <a:pos x="T6" y="T7"/>
                </a:cxn>
              </a:cxnLst>
              <a:rect l="0" t="0" r="r" b="b"/>
              <a:pathLst>
                <a:path w="4649" h="240">
                  <a:moveTo>
                    <a:pt x="0" y="240"/>
                  </a:moveTo>
                  <a:lnTo>
                    <a:pt x="524" y="0"/>
                  </a:lnTo>
                  <a:lnTo>
                    <a:pt x="4649" y="0"/>
                  </a:lnTo>
                  <a:lnTo>
                    <a:pt x="4364"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50"/>
            <p:cNvSpPr>
              <a:spLocks/>
            </p:cNvSpPr>
            <p:nvPr/>
          </p:nvSpPr>
          <p:spPr bwMode="auto">
            <a:xfrm>
              <a:off x="8160" y="6555"/>
              <a:ext cx="285" cy="3150"/>
            </a:xfrm>
            <a:custGeom>
              <a:avLst/>
              <a:gdLst>
                <a:gd name="T0" fmla="*/ 285 w 285"/>
                <a:gd name="T1" fmla="*/ 0 h 3150"/>
                <a:gd name="T2" fmla="*/ 285 w 285"/>
                <a:gd name="T3" fmla="*/ 2925 h 3150"/>
                <a:gd name="T4" fmla="*/ 0 w 285"/>
                <a:gd name="T5" fmla="*/ 3150 h 3150"/>
              </a:gdLst>
              <a:ahLst/>
              <a:cxnLst>
                <a:cxn ang="0">
                  <a:pos x="T0" y="T1"/>
                </a:cxn>
                <a:cxn ang="0">
                  <a:pos x="T2" y="T3"/>
                </a:cxn>
                <a:cxn ang="0">
                  <a:pos x="T4" y="T5"/>
                </a:cxn>
              </a:cxnLst>
              <a:rect l="0" t="0" r="r" b="b"/>
              <a:pathLst>
                <a:path w="285" h="3150">
                  <a:moveTo>
                    <a:pt x="285" y="0"/>
                  </a:moveTo>
                  <a:lnTo>
                    <a:pt x="285" y="2925"/>
                  </a:lnTo>
                  <a:lnTo>
                    <a:pt x="0" y="31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49"/>
            <p:cNvSpPr>
              <a:spLocks/>
            </p:cNvSpPr>
            <p:nvPr/>
          </p:nvSpPr>
          <p:spPr bwMode="auto">
            <a:xfrm>
              <a:off x="3180" y="7565"/>
              <a:ext cx="2015" cy="175"/>
            </a:xfrm>
            <a:custGeom>
              <a:avLst/>
              <a:gdLst>
                <a:gd name="T0" fmla="*/ 0 w 2015"/>
                <a:gd name="T1" fmla="*/ 25 h 175"/>
                <a:gd name="T2" fmla="*/ 1740 w 2015"/>
                <a:gd name="T3" fmla="*/ 25 h 175"/>
                <a:gd name="T4" fmla="*/ 1650 w 2015"/>
                <a:gd name="T5" fmla="*/ 175 h 175"/>
              </a:gdLst>
              <a:ahLst/>
              <a:cxnLst>
                <a:cxn ang="0">
                  <a:pos x="T0" y="T1"/>
                </a:cxn>
                <a:cxn ang="0">
                  <a:pos x="T2" y="T3"/>
                </a:cxn>
                <a:cxn ang="0">
                  <a:pos x="T4" y="T5"/>
                </a:cxn>
              </a:cxnLst>
              <a:rect l="0" t="0" r="r" b="b"/>
              <a:pathLst>
                <a:path w="2015" h="175">
                  <a:moveTo>
                    <a:pt x="0" y="25"/>
                  </a:moveTo>
                  <a:cubicBezTo>
                    <a:pt x="732" y="12"/>
                    <a:pt x="1465" y="0"/>
                    <a:pt x="1740" y="25"/>
                  </a:cubicBezTo>
                  <a:cubicBezTo>
                    <a:pt x="2015" y="50"/>
                    <a:pt x="1665" y="150"/>
                    <a:pt x="1650"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48"/>
            <p:cNvSpPr>
              <a:spLocks/>
            </p:cNvSpPr>
            <p:nvPr/>
          </p:nvSpPr>
          <p:spPr bwMode="auto">
            <a:xfrm>
              <a:off x="3515" y="774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47"/>
            <p:cNvSpPr>
              <a:spLocks/>
            </p:cNvSpPr>
            <p:nvPr/>
          </p:nvSpPr>
          <p:spPr bwMode="auto">
            <a:xfrm>
              <a:off x="3515" y="798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46"/>
            <p:cNvSpPr>
              <a:spLocks/>
            </p:cNvSpPr>
            <p:nvPr/>
          </p:nvSpPr>
          <p:spPr bwMode="auto">
            <a:xfrm>
              <a:off x="3515" y="822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45"/>
            <p:cNvSpPr>
              <a:spLocks/>
            </p:cNvSpPr>
            <p:nvPr/>
          </p:nvSpPr>
          <p:spPr bwMode="auto">
            <a:xfrm>
              <a:off x="3515" y="846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44"/>
            <p:cNvSpPr>
              <a:spLocks/>
            </p:cNvSpPr>
            <p:nvPr/>
          </p:nvSpPr>
          <p:spPr bwMode="auto">
            <a:xfrm>
              <a:off x="3180" y="8865"/>
              <a:ext cx="616" cy="1"/>
            </a:xfrm>
            <a:custGeom>
              <a:avLst/>
              <a:gdLst>
                <a:gd name="T0" fmla="*/ 616 w 616"/>
                <a:gd name="T1" fmla="*/ 0 h 1"/>
                <a:gd name="T2" fmla="*/ 0 w 616"/>
                <a:gd name="T3" fmla="*/ 0 h 1"/>
              </a:gdLst>
              <a:ahLst/>
              <a:cxnLst>
                <a:cxn ang="0">
                  <a:pos x="T0" y="T1"/>
                </a:cxn>
                <a:cxn ang="0">
                  <a:pos x="T2" y="T3"/>
                </a:cxn>
              </a:cxnLst>
              <a:rect l="0" t="0" r="r" b="b"/>
              <a:pathLst>
                <a:path w="616" h="1">
                  <a:moveTo>
                    <a:pt x="616" y="0"/>
                  </a:moveTo>
                  <a:cubicBezTo>
                    <a:pt x="616" y="0"/>
                    <a:pt x="308"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AutoShape 43"/>
            <p:cNvSpPr>
              <a:spLocks noChangeShapeType="1"/>
            </p:cNvSpPr>
            <p:nvPr/>
          </p:nvSpPr>
          <p:spPr bwMode="auto">
            <a:xfrm>
              <a:off x="3000" y="7440"/>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Text Box 42"/>
            <p:cNvSpPr txBox="1">
              <a:spLocks noChangeArrowheads="1"/>
            </p:cNvSpPr>
            <p:nvPr/>
          </p:nvSpPr>
          <p:spPr bwMode="auto">
            <a:xfrm>
              <a:off x="2700" y="709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0" name="Freeform 41"/>
            <p:cNvSpPr>
              <a:spLocks/>
            </p:cNvSpPr>
            <p:nvPr/>
          </p:nvSpPr>
          <p:spPr bwMode="auto">
            <a:xfrm>
              <a:off x="4140" y="7050"/>
              <a:ext cx="795" cy="405"/>
            </a:xfrm>
            <a:custGeom>
              <a:avLst/>
              <a:gdLst>
                <a:gd name="T0" fmla="*/ 15 w 795"/>
                <a:gd name="T1" fmla="*/ 405 h 405"/>
                <a:gd name="T2" fmla="*/ 0 w 795"/>
                <a:gd name="T3" fmla="*/ 0 h 405"/>
                <a:gd name="T4" fmla="*/ 795 w 795"/>
                <a:gd name="T5" fmla="*/ 0 h 405"/>
              </a:gdLst>
              <a:ahLst/>
              <a:cxnLst>
                <a:cxn ang="0">
                  <a:pos x="T0" y="T1"/>
                </a:cxn>
                <a:cxn ang="0">
                  <a:pos x="T2" y="T3"/>
                </a:cxn>
                <a:cxn ang="0">
                  <a:pos x="T4" y="T5"/>
                </a:cxn>
              </a:cxnLst>
              <a:rect l="0" t="0" r="r" b="b"/>
              <a:pathLst>
                <a:path w="795" h="405">
                  <a:moveTo>
                    <a:pt x="15" y="405"/>
                  </a:moveTo>
                  <a:lnTo>
                    <a:pt x="0" y="0"/>
                  </a:lnTo>
                  <a:lnTo>
                    <a:pt x="795"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Text Box 40"/>
            <p:cNvSpPr txBox="1">
              <a:spLocks noChangeArrowheads="1"/>
            </p:cNvSpPr>
            <p:nvPr/>
          </p:nvSpPr>
          <p:spPr bwMode="auto">
            <a:xfrm>
              <a:off x="4575" y="6840"/>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2" name="Text Box 39"/>
            <p:cNvSpPr txBox="1">
              <a:spLocks noChangeArrowheads="1"/>
            </p:cNvSpPr>
            <p:nvPr/>
          </p:nvSpPr>
          <p:spPr bwMode="auto">
            <a:xfrm>
              <a:off x="4740"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3" name="Freeform 38"/>
            <p:cNvSpPr>
              <a:spLocks/>
            </p:cNvSpPr>
            <p:nvPr/>
          </p:nvSpPr>
          <p:spPr bwMode="auto">
            <a:xfrm>
              <a:off x="4155" y="7050"/>
              <a:ext cx="3705" cy="2325"/>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p:cNvSpPr>
            <p:nvPr/>
          </p:nvSpPr>
          <p:spPr bwMode="auto">
            <a:xfrm>
              <a:off x="6978" y="7446"/>
              <a:ext cx="2427" cy="89"/>
            </a:xfrm>
            <a:custGeom>
              <a:avLst/>
              <a:gdLst>
                <a:gd name="T0" fmla="*/ 2427 w 2427"/>
                <a:gd name="T1" fmla="*/ 29 h 204"/>
                <a:gd name="T2" fmla="*/ 327 w 2427"/>
                <a:gd name="T3" fmla="*/ 29 h 204"/>
                <a:gd name="T4" fmla="*/ 462 w 2427"/>
                <a:gd name="T5" fmla="*/ 204 h 204"/>
              </a:gdLst>
              <a:ahLst/>
              <a:cxnLst>
                <a:cxn ang="0">
                  <a:pos x="T0" y="T1"/>
                </a:cxn>
                <a:cxn ang="0">
                  <a:pos x="T2" y="T3"/>
                </a:cxn>
                <a:cxn ang="0">
                  <a:pos x="T4" y="T5"/>
                </a:cxn>
              </a:cxnLst>
              <a:rect l="0" t="0" r="r" b="b"/>
              <a:pathLst>
                <a:path w="2427" h="204">
                  <a:moveTo>
                    <a:pt x="2427" y="29"/>
                  </a:moveTo>
                  <a:cubicBezTo>
                    <a:pt x="1540" y="14"/>
                    <a:pt x="654" y="0"/>
                    <a:pt x="327" y="29"/>
                  </a:cubicBezTo>
                  <a:cubicBezTo>
                    <a:pt x="0" y="58"/>
                    <a:pt x="231" y="131"/>
                    <a:pt x="462" y="20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36"/>
            <p:cNvSpPr>
              <a:spLocks/>
            </p:cNvSpPr>
            <p:nvPr/>
          </p:nvSpPr>
          <p:spPr bwMode="auto">
            <a:xfrm>
              <a:off x="7110" y="754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35"/>
            <p:cNvSpPr>
              <a:spLocks/>
            </p:cNvSpPr>
            <p:nvPr/>
          </p:nvSpPr>
          <p:spPr bwMode="auto">
            <a:xfrm>
              <a:off x="7110" y="771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34"/>
            <p:cNvSpPr>
              <a:spLocks/>
            </p:cNvSpPr>
            <p:nvPr/>
          </p:nvSpPr>
          <p:spPr bwMode="auto">
            <a:xfrm>
              <a:off x="7110" y="787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7110" y="804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32"/>
            <p:cNvSpPr>
              <a:spLocks/>
            </p:cNvSpPr>
            <p:nvPr/>
          </p:nvSpPr>
          <p:spPr bwMode="auto">
            <a:xfrm>
              <a:off x="7110" y="820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31"/>
            <p:cNvSpPr>
              <a:spLocks/>
            </p:cNvSpPr>
            <p:nvPr/>
          </p:nvSpPr>
          <p:spPr bwMode="auto">
            <a:xfrm>
              <a:off x="7110" y="837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30"/>
            <p:cNvSpPr>
              <a:spLocks/>
            </p:cNvSpPr>
            <p:nvPr/>
          </p:nvSpPr>
          <p:spPr bwMode="auto">
            <a:xfrm>
              <a:off x="7110" y="853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9"/>
            <p:cNvSpPr>
              <a:spLocks/>
            </p:cNvSpPr>
            <p:nvPr/>
          </p:nvSpPr>
          <p:spPr bwMode="auto">
            <a:xfrm>
              <a:off x="8445" y="8775"/>
              <a:ext cx="960" cy="1"/>
            </a:xfrm>
            <a:custGeom>
              <a:avLst/>
              <a:gdLst>
                <a:gd name="T0" fmla="*/ 0 w 960"/>
                <a:gd name="T1" fmla="*/ 0 h 1"/>
                <a:gd name="T2" fmla="*/ 960 w 960"/>
                <a:gd name="T3" fmla="*/ 0 h 1"/>
              </a:gdLst>
              <a:ahLst/>
              <a:cxnLst>
                <a:cxn ang="0">
                  <a:pos x="T0" y="T1"/>
                </a:cxn>
                <a:cxn ang="0">
                  <a:pos x="T2" y="T3"/>
                </a:cxn>
              </a:cxnLst>
              <a:rect l="0" t="0" r="r" b="b"/>
              <a:pathLst>
                <a:path w="960" h="1">
                  <a:moveTo>
                    <a:pt x="0" y="0"/>
                  </a:moveTo>
                  <a:cubicBezTo>
                    <a:pt x="0" y="0"/>
                    <a:pt x="480" y="0"/>
                    <a:pt x="9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Text Box 28"/>
            <p:cNvSpPr txBox="1">
              <a:spLocks noChangeArrowheads="1"/>
            </p:cNvSpPr>
            <p:nvPr/>
          </p:nvSpPr>
          <p:spPr bwMode="auto">
            <a:xfrm>
              <a:off x="9252" y="690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AutoShape 27"/>
            <p:cNvSpPr>
              <a:spLocks noChangeShapeType="1"/>
            </p:cNvSpPr>
            <p:nvPr/>
          </p:nvSpPr>
          <p:spPr bwMode="auto">
            <a:xfrm flipH="1">
              <a:off x="9410" y="7350"/>
              <a:ext cx="570" cy="1"/>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Text Box 26"/>
            <p:cNvSpPr txBox="1">
              <a:spLocks noChangeArrowheads="1"/>
            </p:cNvSpPr>
            <p:nvPr/>
          </p:nvSpPr>
          <p:spPr bwMode="auto">
            <a:xfrm>
              <a:off x="6495"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6" name="Text Box 25"/>
            <p:cNvSpPr txBox="1">
              <a:spLocks noChangeArrowheads="1"/>
            </p:cNvSpPr>
            <p:nvPr/>
          </p:nvSpPr>
          <p:spPr bwMode="auto">
            <a:xfrm>
              <a:off x="3180" y="805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Text Box 24"/>
            <p:cNvSpPr txBox="1">
              <a:spLocks noChangeArrowheads="1"/>
            </p:cNvSpPr>
            <p:nvPr/>
          </p:nvSpPr>
          <p:spPr bwMode="auto">
            <a:xfrm>
              <a:off x="8818" y="778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8" name="Freeform 23"/>
            <p:cNvSpPr>
              <a:spLocks/>
            </p:cNvSpPr>
            <p:nvPr/>
          </p:nvSpPr>
          <p:spPr bwMode="auto">
            <a:xfrm>
              <a:off x="3151" y="7705"/>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22"/>
            <p:cNvSpPr>
              <a:spLocks/>
            </p:cNvSpPr>
            <p:nvPr/>
          </p:nvSpPr>
          <p:spPr bwMode="auto">
            <a:xfrm flipH="1">
              <a:off x="9074" y="761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Oval 21"/>
            <p:cNvSpPr>
              <a:spLocks noChangeArrowheads="1"/>
            </p:cNvSpPr>
            <p:nvPr/>
          </p:nvSpPr>
          <p:spPr bwMode="auto">
            <a:xfrm>
              <a:off x="1975" y="8040"/>
              <a:ext cx="436"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Text Box 20"/>
            <p:cNvSpPr txBox="1">
              <a:spLocks noChangeArrowheads="1"/>
            </p:cNvSpPr>
            <p:nvPr/>
          </p:nvSpPr>
          <p:spPr bwMode="auto">
            <a:xfrm>
              <a:off x="1571" y="8023"/>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2" name="Freeform 19"/>
            <p:cNvSpPr>
              <a:spLocks/>
            </p:cNvSpPr>
            <p:nvPr/>
          </p:nvSpPr>
          <p:spPr bwMode="auto">
            <a:xfrm>
              <a:off x="2193" y="7595"/>
              <a:ext cx="1145" cy="428"/>
            </a:xfrm>
            <a:custGeom>
              <a:avLst/>
              <a:gdLst>
                <a:gd name="T0" fmla="*/ 0 w 1145"/>
                <a:gd name="T1" fmla="*/ 428 h 428"/>
                <a:gd name="T2" fmla="*/ 0 w 1145"/>
                <a:gd name="T3" fmla="*/ 10 h 428"/>
                <a:gd name="T4" fmla="*/ 1145 w 1145"/>
                <a:gd name="T5" fmla="*/ 0 h 428"/>
              </a:gdLst>
              <a:ahLst/>
              <a:cxnLst>
                <a:cxn ang="0">
                  <a:pos x="T0" y="T1"/>
                </a:cxn>
                <a:cxn ang="0">
                  <a:pos x="T2" y="T3"/>
                </a:cxn>
                <a:cxn ang="0">
                  <a:pos x="T4" y="T5"/>
                </a:cxn>
              </a:cxnLst>
              <a:rect l="0" t="0" r="r" b="b"/>
              <a:pathLst>
                <a:path w="1145" h="428">
                  <a:moveTo>
                    <a:pt x="0" y="428"/>
                  </a:moveTo>
                  <a:lnTo>
                    <a:pt x="0" y="10"/>
                  </a:lnTo>
                  <a:lnTo>
                    <a:pt x="1145"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8"/>
            <p:cNvSpPr>
              <a:spLocks/>
            </p:cNvSpPr>
            <p:nvPr/>
          </p:nvSpPr>
          <p:spPr bwMode="auto">
            <a:xfrm>
              <a:off x="2193" y="8460"/>
              <a:ext cx="1069" cy="405"/>
            </a:xfrm>
            <a:custGeom>
              <a:avLst/>
              <a:gdLst>
                <a:gd name="T0" fmla="*/ 0 w 1069"/>
                <a:gd name="T1" fmla="*/ 0 h 405"/>
                <a:gd name="T2" fmla="*/ 0 w 1069"/>
                <a:gd name="T3" fmla="*/ 405 h 405"/>
                <a:gd name="T4" fmla="*/ 1069 w 1069"/>
                <a:gd name="T5" fmla="*/ 405 h 405"/>
              </a:gdLst>
              <a:ahLst/>
              <a:cxnLst>
                <a:cxn ang="0">
                  <a:pos x="T0" y="T1"/>
                </a:cxn>
                <a:cxn ang="0">
                  <a:pos x="T2" y="T3"/>
                </a:cxn>
                <a:cxn ang="0">
                  <a:pos x="T4" y="T5"/>
                </a:cxn>
              </a:cxnLst>
              <a:rect l="0" t="0" r="r" b="b"/>
              <a:pathLst>
                <a:path w="1069" h="405">
                  <a:moveTo>
                    <a:pt x="0" y="0"/>
                  </a:moveTo>
                  <a:lnTo>
                    <a:pt x="0" y="405"/>
                  </a:lnTo>
                  <a:lnTo>
                    <a:pt x="1069" y="40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7"/>
            <p:cNvSpPr>
              <a:spLocks/>
            </p:cNvSpPr>
            <p:nvPr/>
          </p:nvSpPr>
          <p:spPr bwMode="auto">
            <a:xfrm>
              <a:off x="1634" y="783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6"/>
            <p:cNvSpPr>
              <a:spLocks/>
            </p:cNvSpPr>
            <p:nvPr/>
          </p:nvSpPr>
          <p:spPr bwMode="auto">
            <a:xfrm>
              <a:off x="9342" y="7457"/>
              <a:ext cx="913" cy="577"/>
            </a:xfrm>
            <a:custGeom>
              <a:avLst/>
              <a:gdLst>
                <a:gd name="T0" fmla="*/ 0 w 913"/>
                <a:gd name="T1" fmla="*/ 0 h 577"/>
                <a:gd name="T2" fmla="*/ 902 w 913"/>
                <a:gd name="T3" fmla="*/ 0 h 577"/>
                <a:gd name="T4" fmla="*/ 913 w 913"/>
                <a:gd name="T5" fmla="*/ 577 h 577"/>
              </a:gdLst>
              <a:ahLst/>
              <a:cxnLst>
                <a:cxn ang="0">
                  <a:pos x="T0" y="T1"/>
                </a:cxn>
                <a:cxn ang="0">
                  <a:pos x="T2" y="T3"/>
                </a:cxn>
                <a:cxn ang="0">
                  <a:pos x="T4" y="T5"/>
                </a:cxn>
              </a:cxnLst>
              <a:rect l="0" t="0" r="r" b="b"/>
              <a:pathLst>
                <a:path w="913" h="577">
                  <a:moveTo>
                    <a:pt x="0" y="0"/>
                  </a:moveTo>
                  <a:lnTo>
                    <a:pt x="902" y="0"/>
                  </a:lnTo>
                  <a:lnTo>
                    <a:pt x="913" y="577"/>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5"/>
            <p:cNvSpPr>
              <a:spLocks noChangeArrowheads="1"/>
            </p:cNvSpPr>
            <p:nvPr/>
          </p:nvSpPr>
          <p:spPr bwMode="auto">
            <a:xfrm>
              <a:off x="10102" y="8023"/>
              <a:ext cx="305" cy="2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4"/>
            <p:cNvSpPr>
              <a:spLocks/>
            </p:cNvSpPr>
            <p:nvPr/>
          </p:nvSpPr>
          <p:spPr bwMode="auto">
            <a:xfrm>
              <a:off x="9392" y="8220"/>
              <a:ext cx="906" cy="556"/>
            </a:xfrm>
            <a:custGeom>
              <a:avLst/>
              <a:gdLst>
                <a:gd name="T0" fmla="*/ 0 w 906"/>
                <a:gd name="T1" fmla="*/ 556 h 556"/>
                <a:gd name="T2" fmla="*/ 906 w 906"/>
                <a:gd name="T3" fmla="*/ 556 h 556"/>
                <a:gd name="T4" fmla="*/ 906 w 906"/>
                <a:gd name="T5" fmla="*/ 0 h 556"/>
              </a:gdLst>
              <a:ahLst/>
              <a:cxnLst>
                <a:cxn ang="0">
                  <a:pos x="T0" y="T1"/>
                </a:cxn>
                <a:cxn ang="0">
                  <a:pos x="T2" y="T3"/>
                </a:cxn>
                <a:cxn ang="0">
                  <a:pos x="T4" y="T5"/>
                </a:cxn>
              </a:cxnLst>
              <a:rect l="0" t="0" r="r" b="b"/>
              <a:pathLst>
                <a:path w="906" h="556">
                  <a:moveTo>
                    <a:pt x="0" y="556"/>
                  </a:moveTo>
                  <a:lnTo>
                    <a:pt x="906" y="556"/>
                  </a:lnTo>
                  <a:lnTo>
                    <a:pt x="906" y="0"/>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13"/>
            <p:cNvSpPr>
              <a:spLocks noChangeShapeType="1"/>
            </p:cNvSpPr>
            <p:nvPr/>
          </p:nvSpPr>
          <p:spPr bwMode="auto">
            <a:xfrm>
              <a:off x="8247" y="7643"/>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2"/>
            <p:cNvSpPr>
              <a:spLocks noChangeShapeType="1"/>
            </p:cNvSpPr>
            <p:nvPr/>
          </p:nvSpPr>
          <p:spPr bwMode="auto">
            <a:xfrm>
              <a:off x="8245" y="7806"/>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11"/>
            <p:cNvSpPr>
              <a:spLocks noChangeShapeType="1"/>
            </p:cNvSpPr>
            <p:nvPr/>
          </p:nvSpPr>
          <p:spPr bwMode="auto">
            <a:xfrm>
              <a:off x="8254" y="7969"/>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10"/>
            <p:cNvSpPr>
              <a:spLocks noChangeShapeType="1"/>
            </p:cNvSpPr>
            <p:nvPr/>
          </p:nvSpPr>
          <p:spPr bwMode="auto">
            <a:xfrm>
              <a:off x="8241" y="8132"/>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9"/>
            <p:cNvSpPr>
              <a:spLocks noChangeShapeType="1"/>
            </p:cNvSpPr>
            <p:nvPr/>
          </p:nvSpPr>
          <p:spPr bwMode="auto">
            <a:xfrm>
              <a:off x="8250" y="8295"/>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8"/>
            <p:cNvSpPr>
              <a:spLocks noChangeShapeType="1"/>
            </p:cNvSpPr>
            <p:nvPr/>
          </p:nvSpPr>
          <p:spPr bwMode="auto">
            <a:xfrm>
              <a:off x="8248" y="8458"/>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7"/>
            <p:cNvSpPr>
              <a:spLocks noChangeShapeType="1"/>
            </p:cNvSpPr>
            <p:nvPr/>
          </p:nvSpPr>
          <p:spPr bwMode="auto">
            <a:xfrm>
              <a:off x="8246" y="8621"/>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Text Box 6"/>
            <p:cNvSpPr txBox="1">
              <a:spLocks noChangeArrowheads="1"/>
            </p:cNvSpPr>
            <p:nvPr/>
          </p:nvSpPr>
          <p:spPr bwMode="auto">
            <a:xfrm>
              <a:off x="7538" y="685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6" name="Freeform 5"/>
            <p:cNvSpPr>
              <a:spLocks/>
            </p:cNvSpPr>
            <p:nvPr/>
          </p:nvSpPr>
          <p:spPr bwMode="auto">
            <a:xfrm>
              <a:off x="7440" y="7039"/>
              <a:ext cx="420" cy="328"/>
            </a:xfrm>
            <a:custGeom>
              <a:avLst/>
              <a:gdLst>
                <a:gd name="T0" fmla="*/ 0 w 420"/>
                <a:gd name="T1" fmla="*/ 0 h 328"/>
                <a:gd name="T2" fmla="*/ 420 w 420"/>
                <a:gd name="T3" fmla="*/ 11 h 328"/>
                <a:gd name="T4" fmla="*/ 420 w 420"/>
                <a:gd name="T5" fmla="*/ 328 h 328"/>
              </a:gdLst>
              <a:ahLst/>
              <a:cxnLst>
                <a:cxn ang="0">
                  <a:pos x="T0" y="T1"/>
                </a:cxn>
                <a:cxn ang="0">
                  <a:pos x="T2" y="T3"/>
                </a:cxn>
                <a:cxn ang="0">
                  <a:pos x="T4" y="T5"/>
                </a:cxn>
              </a:cxnLst>
              <a:rect l="0" t="0" r="r" b="b"/>
              <a:pathLst>
                <a:path w="420" h="328">
                  <a:moveTo>
                    <a:pt x="0" y="0"/>
                  </a:moveTo>
                  <a:lnTo>
                    <a:pt x="420" y="11"/>
                  </a:lnTo>
                  <a:lnTo>
                    <a:pt x="420" y="328"/>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 name="Rectangle 2"/>
          <p:cNvSpPr/>
          <p:nvPr/>
        </p:nvSpPr>
        <p:spPr>
          <a:xfrm>
            <a:off x="11205" y="3388764"/>
            <a:ext cx="8839200" cy="1431161"/>
          </a:xfrm>
          <a:prstGeom prst="rect">
            <a:avLst/>
          </a:prstGeom>
        </p:spPr>
        <p:txBody>
          <a:bodyPr wrap="square">
            <a:spAutoFit/>
          </a:bodyPr>
          <a:lstStyle/>
          <a:p>
            <a:r>
              <a:rPr lang="en-US" sz="2900" dirty="0">
                <a:latin typeface="Calibri" panose="020F0502020204030204" pitchFamily="34" charset="0"/>
                <a:ea typeface="Calibri" panose="020F0502020204030204" pitchFamily="34" charset="0"/>
                <a:cs typeface="Times New Roman" panose="02020603050405020304" pitchFamily="18" charset="0"/>
              </a:rPr>
              <a:t>We know </a:t>
            </a:r>
            <a:r>
              <a:rPr lang="en-US" sz="2900" dirty="0" smtClean="0">
                <a:latin typeface="Calibri" panose="020F0502020204030204" pitchFamily="34" charset="0"/>
                <a:ea typeface="Calibri" panose="020F0502020204030204" pitchFamily="34" charset="0"/>
                <a:cs typeface="Times New Roman" panose="02020603050405020304" pitchFamily="18" charset="0"/>
              </a:rPr>
              <a:t>e</a:t>
            </a:r>
            <a:r>
              <a:rPr lang="en-US" sz="29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US" sz="2900" dirty="0" smtClean="0">
                <a:latin typeface="Calibri" panose="020F0502020204030204" pitchFamily="34" charset="0"/>
                <a:ea typeface="Calibri" panose="020F0502020204030204" pitchFamily="34" charset="0"/>
                <a:cs typeface="Times New Roman" panose="02020603050405020304" pitchFamily="18" charset="0"/>
              </a:rPr>
              <a:t> polarity is </a:t>
            </a:r>
            <a:r>
              <a:rPr lang="en-US" sz="2900" dirty="0">
                <a:latin typeface="Calibri" panose="020F0502020204030204" pitchFamily="34" charset="0"/>
                <a:ea typeface="Calibri" panose="020F0502020204030204" pitchFamily="34" charset="0"/>
                <a:cs typeface="Times New Roman" panose="02020603050405020304" pitchFamily="18" charset="0"/>
              </a:rPr>
              <a:t>correct because </a:t>
            </a:r>
            <a:r>
              <a:rPr lang="en-US" sz="2900" dirty="0" smtClean="0">
                <a:latin typeface="Calibri" panose="020F0502020204030204" pitchFamily="34" charset="0"/>
                <a:ea typeface="Calibri" panose="020F0502020204030204" pitchFamily="34" charset="0"/>
                <a:cs typeface="Times New Roman" panose="02020603050405020304" pitchFamily="18" charset="0"/>
              </a:rPr>
              <a:t>RHR </a:t>
            </a:r>
            <a:r>
              <a:rPr lang="en-US" sz="2900" dirty="0">
                <a:latin typeface="Calibri" panose="020F0502020204030204" pitchFamily="34" charset="0"/>
                <a:ea typeface="Calibri" panose="020F0502020204030204" pitchFamily="34" charset="0"/>
                <a:cs typeface="Times New Roman" panose="02020603050405020304" pitchFamily="18" charset="0"/>
              </a:rPr>
              <a:t>says that a current in </a:t>
            </a:r>
            <a:r>
              <a:rPr lang="en-US" sz="2900" dirty="0" smtClean="0">
                <a:latin typeface="Calibri" panose="020F0502020204030204" pitchFamily="34" charset="0"/>
                <a:ea typeface="Calibri" panose="020F0502020204030204" pitchFamily="34" charset="0"/>
                <a:cs typeface="Times New Roman" panose="02020603050405020304" pitchFamily="18" charset="0"/>
              </a:rPr>
              <a:t>direction </a:t>
            </a:r>
            <a:r>
              <a:rPr lang="en-US" sz="2900" dirty="0">
                <a:latin typeface="Calibri" panose="020F0502020204030204" pitchFamily="34" charset="0"/>
                <a:ea typeface="Calibri" panose="020F0502020204030204" pitchFamily="34" charset="0"/>
                <a:cs typeface="Times New Roman" panose="02020603050405020304" pitchFamily="18" charset="0"/>
              </a:rPr>
              <a:t>of i</a:t>
            </a:r>
            <a:r>
              <a:rPr lang="en-US" sz="2900" baseline="-25000" dirty="0">
                <a:latin typeface="Calibri" panose="020F0502020204030204" pitchFamily="34" charset="0"/>
                <a:ea typeface="Calibri" panose="020F0502020204030204" pitchFamily="34" charset="0"/>
                <a:cs typeface="Times New Roman" panose="02020603050405020304" pitchFamily="18" charset="0"/>
              </a:rPr>
              <a:t>2</a:t>
            </a:r>
            <a:r>
              <a:rPr lang="en-US" sz="2900" dirty="0">
                <a:latin typeface="Calibri" panose="020F0502020204030204" pitchFamily="34" charset="0"/>
                <a:ea typeface="Calibri" panose="020F0502020204030204" pitchFamily="34" charset="0"/>
                <a:cs typeface="Times New Roman" panose="02020603050405020304" pitchFamily="18" charset="0"/>
              </a:rPr>
              <a:t> </a:t>
            </a:r>
            <a:r>
              <a:rPr lang="en-US" sz="2900" dirty="0" smtClean="0">
                <a:latin typeface="Calibri" panose="020F0502020204030204" pitchFamily="34" charset="0"/>
                <a:ea typeface="Calibri" panose="020F0502020204030204" pitchFamily="34" charset="0"/>
                <a:cs typeface="Times New Roman" panose="02020603050405020304" pitchFamily="18" charset="0"/>
              </a:rPr>
              <a:t>causes </a:t>
            </a:r>
            <a:r>
              <a:rPr lang="en-US" sz="2900" dirty="0">
                <a:latin typeface="Calibri" panose="020F0502020204030204" pitchFamily="34" charset="0"/>
                <a:ea typeface="Calibri" panose="020F0502020204030204" pitchFamily="34" charset="0"/>
                <a:cs typeface="Times New Roman" panose="02020603050405020304" pitchFamily="18" charset="0"/>
              </a:rPr>
              <a:t>flux in </a:t>
            </a:r>
            <a:r>
              <a:rPr lang="en-US" sz="2900" dirty="0" smtClean="0">
                <a:latin typeface="Calibri" panose="020F0502020204030204" pitchFamily="34" charset="0"/>
                <a:ea typeface="Calibri" panose="020F0502020204030204" pitchFamily="34" charset="0"/>
                <a:cs typeface="Times New Roman" panose="02020603050405020304" pitchFamily="18" charset="0"/>
              </a:rPr>
              <a:t>direction </a:t>
            </a:r>
            <a:r>
              <a:rPr lang="en-US" sz="2900" dirty="0">
                <a:latin typeface="Calibri" panose="020F0502020204030204" pitchFamily="34" charset="0"/>
                <a:ea typeface="Calibri" panose="020F0502020204030204" pitchFamily="34" charset="0"/>
                <a:cs typeface="Times New Roman" panose="02020603050405020304" pitchFamily="18" charset="0"/>
              </a:rPr>
              <a:t>opposite to the direction of </a:t>
            </a:r>
            <a:r>
              <a:rPr lang="en-US" sz="2900" i="1" dirty="0">
                <a:latin typeface="Calibri" panose="020F0502020204030204" pitchFamily="34" charset="0"/>
                <a:ea typeface="Calibri" panose="020F0502020204030204" pitchFamily="34" charset="0"/>
                <a:cs typeface="Times New Roman" panose="02020603050405020304" pitchFamily="18" charset="0"/>
              </a:rPr>
              <a:t>the </a:t>
            </a:r>
            <a:r>
              <a:rPr lang="en-US" sz="2900" dirty="0">
                <a:latin typeface="Calibri" panose="020F0502020204030204" pitchFamily="34" charset="0"/>
                <a:ea typeface="Calibri" panose="020F0502020204030204" pitchFamily="34" charset="0"/>
              </a:rPr>
              <a:t>φ</a:t>
            </a:r>
            <a:r>
              <a:rPr lang="en-US" sz="2900" baseline="-25000" dirty="0">
                <a:latin typeface="Calibri" panose="020F0502020204030204" pitchFamily="34" charset="0"/>
                <a:ea typeface="Calibri" panose="020F0502020204030204" pitchFamily="34" charset="0"/>
                <a:cs typeface="Times New Roman" panose="02020603050405020304" pitchFamily="18" charset="0"/>
              </a:rPr>
              <a:t>21</a:t>
            </a:r>
            <a:r>
              <a:rPr lang="en-US" sz="2900" i="1" dirty="0">
                <a:latin typeface="Calibri" panose="020F0502020204030204" pitchFamily="34" charset="0"/>
                <a:ea typeface="Calibri" panose="020F0502020204030204" pitchFamily="34" charset="0"/>
                <a:cs typeface="Times New Roman" panose="02020603050405020304" pitchFamily="18" charset="0"/>
              </a:rPr>
              <a:t> </a:t>
            </a:r>
            <a:r>
              <a:rPr lang="en-US" sz="2900" i="1" dirty="0" smtClean="0">
                <a:latin typeface="Calibri" panose="020F0502020204030204" pitchFamily="34" charset="0"/>
                <a:ea typeface="Calibri" panose="020F0502020204030204" pitchFamily="34" charset="0"/>
                <a:cs typeface="Times New Roman" panose="02020603050405020304" pitchFamily="18" charset="0"/>
              </a:rPr>
              <a:t>increase</a:t>
            </a:r>
            <a:r>
              <a:rPr lang="en-US" sz="2900" dirty="0" smtClean="0">
                <a:latin typeface="Calibri" panose="020F0502020204030204" pitchFamily="34" charset="0"/>
                <a:ea typeface="Calibri" panose="020F0502020204030204" pitchFamily="34" charset="0"/>
                <a:cs typeface="Times New Roman" panose="02020603050405020304" pitchFamily="18" charset="0"/>
              </a:rPr>
              <a:t>.</a:t>
            </a:r>
          </a:p>
        </p:txBody>
      </p:sp>
      <p:sp>
        <p:nvSpPr>
          <p:cNvPr id="61" name="Rectangle 60"/>
          <p:cNvSpPr/>
          <p:nvPr/>
        </p:nvSpPr>
        <p:spPr>
          <a:xfrm>
            <a:off x="0" y="4831779"/>
            <a:ext cx="9144000" cy="1877437"/>
          </a:xfrm>
          <a:prstGeom prst="rect">
            <a:avLst/>
          </a:prstGeom>
        </p:spPr>
        <p:txBody>
          <a:bodyPr wrap="square">
            <a:spAutoFit/>
          </a:bodyPr>
          <a:lstStyle/>
          <a:p>
            <a:r>
              <a:rPr lang="en-US" sz="2900" dirty="0" smtClean="0">
                <a:latin typeface="Calibri" panose="020F0502020204030204" pitchFamily="34" charset="0"/>
                <a:ea typeface="Calibri" panose="020F0502020204030204" pitchFamily="34" charset="0"/>
                <a:cs typeface="Calibri" panose="020F0502020204030204" pitchFamily="34" charset="0"/>
              </a:rPr>
              <a:t>This </a:t>
            </a:r>
            <a:r>
              <a:rPr lang="en-US" sz="2900" dirty="0">
                <a:latin typeface="Calibri" panose="020F0502020204030204" pitchFamily="34" charset="0"/>
                <a:ea typeface="Calibri" panose="020F0502020204030204" pitchFamily="34" charset="0"/>
                <a:cs typeface="Calibri" panose="020F0502020204030204" pitchFamily="34" charset="0"/>
              </a:rPr>
              <a:t>is “</a:t>
            </a:r>
            <a:r>
              <a:rPr lang="en-US" sz="2900" i="1" dirty="0">
                <a:latin typeface="Calibri" panose="020F0502020204030204" pitchFamily="34" charset="0"/>
                <a:ea typeface="Calibri" panose="020F0502020204030204" pitchFamily="34" charset="0"/>
                <a:cs typeface="Calibri" panose="020F0502020204030204" pitchFamily="34" charset="0"/>
              </a:rPr>
              <a:t>the </a:t>
            </a:r>
            <a:r>
              <a:rPr lang="en-US" sz="2900" dirty="0">
                <a:latin typeface="Calibri" panose="020F0502020204030204" pitchFamily="34" charset="0"/>
                <a:ea typeface="Calibri" panose="020F0502020204030204" pitchFamily="34" charset="0"/>
                <a:cs typeface="Calibri" panose="020F0502020204030204" pitchFamily="34" charset="0"/>
              </a:rPr>
              <a:t>φ</a:t>
            </a:r>
            <a:r>
              <a:rPr lang="en-US" sz="2900" baseline="-25000" dirty="0">
                <a:latin typeface="Calibri" panose="020F0502020204030204" pitchFamily="34" charset="0"/>
                <a:ea typeface="Calibri" panose="020F0502020204030204" pitchFamily="34" charset="0"/>
                <a:cs typeface="Calibri" panose="020F0502020204030204" pitchFamily="34" charset="0"/>
              </a:rPr>
              <a:t>21</a:t>
            </a:r>
            <a:r>
              <a:rPr lang="en-US" sz="2900" dirty="0">
                <a:latin typeface="Calibri" panose="020F0502020204030204" pitchFamily="34" charset="0"/>
                <a:ea typeface="Calibri" panose="020F0502020204030204" pitchFamily="34" charset="0"/>
                <a:cs typeface="Calibri" panose="020F0502020204030204" pitchFamily="34" charset="0"/>
              </a:rPr>
              <a:t> </a:t>
            </a:r>
            <a:r>
              <a:rPr lang="en-US" sz="2900" i="1" dirty="0">
                <a:latin typeface="Calibri" panose="020F0502020204030204" pitchFamily="34" charset="0"/>
                <a:ea typeface="Calibri" panose="020F0502020204030204" pitchFamily="34" charset="0"/>
                <a:cs typeface="Calibri" panose="020F0502020204030204" pitchFamily="34" charset="0"/>
              </a:rPr>
              <a:t>increase</a:t>
            </a:r>
            <a:r>
              <a:rPr lang="en-US" sz="2900" dirty="0">
                <a:latin typeface="Calibri" panose="020F0502020204030204" pitchFamily="34" charset="0"/>
                <a:ea typeface="Calibri" panose="020F0502020204030204" pitchFamily="34" charset="0"/>
                <a:cs typeface="Calibri" panose="020F0502020204030204" pitchFamily="34" charset="0"/>
              </a:rPr>
              <a:t>,” i.e., it is “the change in flux that produced e</a:t>
            </a:r>
            <a:r>
              <a:rPr lang="en-US" sz="2900" baseline="-25000" dirty="0">
                <a:latin typeface="Calibri" panose="020F0502020204030204" pitchFamily="34" charset="0"/>
                <a:ea typeface="Calibri" panose="020F0502020204030204" pitchFamily="34" charset="0"/>
                <a:cs typeface="Calibri" panose="020F0502020204030204" pitchFamily="34" charset="0"/>
              </a:rPr>
              <a:t>2</a:t>
            </a:r>
            <a:r>
              <a:rPr lang="en-US" sz="2900" dirty="0">
                <a:latin typeface="Calibri" panose="020F0502020204030204" pitchFamily="34" charset="0"/>
                <a:ea typeface="Calibri" panose="020F0502020204030204" pitchFamily="34" charset="0"/>
                <a:cs typeface="Calibri" panose="020F0502020204030204" pitchFamily="34" charset="0"/>
              </a:rPr>
              <a:t>” and not necessarily the direction of φ</a:t>
            </a:r>
            <a:r>
              <a:rPr lang="en-US" sz="2900" baseline="-25000" dirty="0">
                <a:latin typeface="Calibri" panose="020F0502020204030204" pitchFamily="34" charset="0"/>
                <a:ea typeface="Calibri" panose="020F0502020204030204" pitchFamily="34" charset="0"/>
                <a:cs typeface="Calibri" panose="020F0502020204030204" pitchFamily="34" charset="0"/>
              </a:rPr>
              <a:t>21</a:t>
            </a:r>
            <a:r>
              <a:rPr lang="en-US" sz="2900" dirty="0">
                <a:latin typeface="Calibri" panose="020F0502020204030204" pitchFamily="34" charset="0"/>
                <a:ea typeface="Calibri" panose="020F0502020204030204" pitchFamily="34" charset="0"/>
                <a:cs typeface="Calibri" panose="020F0502020204030204" pitchFamily="34" charset="0"/>
              </a:rPr>
              <a:t> </a:t>
            </a:r>
            <a:r>
              <a:rPr lang="en-US" sz="2900" dirty="0" smtClean="0">
                <a:latin typeface="Calibri" panose="020F0502020204030204" pitchFamily="34" charset="0"/>
                <a:ea typeface="Calibri" panose="020F0502020204030204" pitchFamily="34" charset="0"/>
                <a:cs typeface="Calibri" panose="020F0502020204030204" pitchFamily="34" charset="0"/>
              </a:rPr>
              <a:t>itself (in </a:t>
            </a:r>
            <a:r>
              <a:rPr lang="en-US" sz="2900" dirty="0">
                <a:latin typeface="Calibri" panose="020F0502020204030204" pitchFamily="34" charset="0"/>
                <a:ea typeface="Calibri" panose="020F0502020204030204" pitchFamily="34" charset="0"/>
                <a:cs typeface="Calibri" panose="020F0502020204030204" pitchFamily="34" charset="0"/>
              </a:rPr>
              <a:t>this </a:t>
            </a:r>
            <a:r>
              <a:rPr lang="en-US" sz="2900" dirty="0" smtClean="0">
                <a:latin typeface="Calibri" panose="020F0502020204030204" pitchFamily="34" charset="0"/>
                <a:ea typeface="Calibri" panose="020F0502020204030204" pitchFamily="34" charset="0"/>
                <a:cs typeface="Calibri" panose="020F0502020204030204" pitchFamily="34" charset="0"/>
              </a:rPr>
              <a:t>particular case</a:t>
            </a:r>
            <a:r>
              <a:rPr lang="en-US" sz="2900" dirty="0">
                <a:latin typeface="Calibri" panose="020F0502020204030204" pitchFamily="34" charset="0"/>
                <a:ea typeface="Calibri" panose="020F0502020204030204" pitchFamily="34" charset="0"/>
                <a:cs typeface="Calibri" panose="020F0502020204030204" pitchFamily="34" charset="0"/>
              </a:rPr>
              <a:t>, “</a:t>
            </a:r>
            <a:r>
              <a:rPr lang="en-US" sz="2900" i="1" dirty="0">
                <a:latin typeface="Calibri" panose="020F0502020204030204" pitchFamily="34" charset="0"/>
                <a:ea typeface="Calibri" panose="020F0502020204030204" pitchFamily="34" charset="0"/>
                <a:cs typeface="Calibri" panose="020F0502020204030204" pitchFamily="34" charset="0"/>
              </a:rPr>
              <a:t>the </a:t>
            </a:r>
            <a:r>
              <a:rPr lang="en-US" sz="2900" dirty="0">
                <a:latin typeface="Calibri" panose="020F0502020204030204" pitchFamily="34" charset="0"/>
                <a:ea typeface="Calibri" panose="020F0502020204030204" pitchFamily="34" charset="0"/>
                <a:cs typeface="Calibri" panose="020F0502020204030204" pitchFamily="34" charset="0"/>
              </a:rPr>
              <a:t>φ</a:t>
            </a:r>
            <a:r>
              <a:rPr lang="en-US" sz="2900" baseline="-25000" dirty="0">
                <a:latin typeface="Calibri" panose="020F0502020204030204" pitchFamily="34" charset="0"/>
                <a:ea typeface="Calibri" panose="020F0502020204030204" pitchFamily="34" charset="0"/>
                <a:cs typeface="Calibri" panose="020F0502020204030204" pitchFamily="34" charset="0"/>
              </a:rPr>
              <a:t>21</a:t>
            </a:r>
            <a:r>
              <a:rPr lang="en-US" sz="2900" dirty="0">
                <a:latin typeface="Calibri" panose="020F0502020204030204" pitchFamily="34" charset="0"/>
                <a:ea typeface="Calibri" panose="020F0502020204030204" pitchFamily="34" charset="0"/>
                <a:cs typeface="Calibri" panose="020F0502020204030204" pitchFamily="34" charset="0"/>
              </a:rPr>
              <a:t> </a:t>
            </a:r>
            <a:r>
              <a:rPr lang="en-US" sz="2900" i="1" dirty="0">
                <a:latin typeface="Calibri" panose="020F0502020204030204" pitchFamily="34" charset="0"/>
                <a:ea typeface="Calibri" panose="020F0502020204030204" pitchFamily="34" charset="0"/>
                <a:cs typeface="Calibri" panose="020F0502020204030204" pitchFamily="34" charset="0"/>
              </a:rPr>
              <a:t>increase</a:t>
            </a:r>
            <a:r>
              <a:rPr lang="en-US" sz="2900" dirty="0">
                <a:latin typeface="Calibri" panose="020F0502020204030204" pitchFamily="34" charset="0"/>
                <a:ea typeface="Calibri" panose="020F0502020204030204" pitchFamily="34" charset="0"/>
                <a:cs typeface="Calibri" panose="020F0502020204030204" pitchFamily="34" charset="0"/>
              </a:rPr>
              <a:t>” is </a:t>
            </a:r>
            <a:r>
              <a:rPr lang="en-US" sz="2900" dirty="0" smtClean="0">
                <a:latin typeface="Calibri" panose="020F0502020204030204" pitchFamily="34" charset="0"/>
                <a:ea typeface="Calibri" panose="020F0502020204030204" pitchFamily="34" charset="0"/>
                <a:cs typeface="Calibri" panose="020F0502020204030204" pitchFamily="34" charset="0"/>
              </a:rPr>
              <a:t>the same as the </a:t>
            </a:r>
            <a:r>
              <a:rPr lang="en-US" sz="2900" dirty="0">
                <a:latin typeface="Calibri" panose="020F0502020204030204" pitchFamily="34" charset="0"/>
                <a:ea typeface="Calibri" panose="020F0502020204030204" pitchFamily="34" charset="0"/>
                <a:cs typeface="Calibri" panose="020F0502020204030204" pitchFamily="34" charset="0"/>
              </a:rPr>
              <a:t>direction of φ</a:t>
            </a:r>
            <a:r>
              <a:rPr lang="en-US" sz="2900" baseline="-25000" dirty="0">
                <a:latin typeface="Calibri" panose="020F0502020204030204" pitchFamily="34" charset="0"/>
                <a:ea typeface="Calibri" panose="020F0502020204030204" pitchFamily="34" charset="0"/>
                <a:cs typeface="Calibri" panose="020F0502020204030204" pitchFamily="34" charset="0"/>
              </a:rPr>
              <a:t>21</a:t>
            </a:r>
            <a:r>
              <a:rPr lang="en-US" sz="2900" dirty="0">
                <a:latin typeface="Calibri" panose="020F0502020204030204" pitchFamily="34" charset="0"/>
                <a:ea typeface="Calibri" panose="020F0502020204030204" pitchFamily="34" charset="0"/>
                <a:cs typeface="Calibri" panose="020F0502020204030204" pitchFamily="34" charset="0"/>
              </a:rPr>
              <a:t> </a:t>
            </a:r>
            <a:r>
              <a:rPr lang="en-US" sz="2900" dirty="0" smtClean="0">
                <a:latin typeface="Calibri" panose="020F0502020204030204" pitchFamily="34" charset="0"/>
                <a:ea typeface="Calibri" panose="020F0502020204030204" pitchFamily="34" charset="0"/>
                <a:cs typeface="Calibri" panose="020F0502020204030204" pitchFamily="34" charset="0"/>
              </a:rPr>
              <a:t>itself). </a:t>
            </a:r>
            <a:endParaRPr lang="en-US" sz="2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86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36</a:t>
            </a:fld>
            <a:endParaRPr lang="en-US" dirty="0"/>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Polarity &amp; dot convention for coupled </a:t>
            </a:r>
            <a:r>
              <a:rPr lang="en-US" sz="3600" dirty="0" err="1" smtClean="0"/>
              <a:t>ccts</a:t>
            </a:r>
            <a:endParaRPr lang="en-US" sz="3600" dirty="0"/>
          </a:p>
        </p:txBody>
      </p:sp>
      <p:grpSp>
        <p:nvGrpSpPr>
          <p:cNvPr id="63" name="Group 4"/>
          <p:cNvGrpSpPr>
            <a:grpSpLocks noChangeAspect="1"/>
          </p:cNvGrpSpPr>
          <p:nvPr/>
        </p:nvGrpSpPr>
        <p:grpSpPr bwMode="auto">
          <a:xfrm>
            <a:off x="533400" y="685800"/>
            <a:ext cx="7475803" cy="2819400"/>
            <a:chOff x="1440" y="6435"/>
            <a:chExt cx="9360" cy="3530"/>
          </a:xfrm>
        </p:grpSpPr>
        <p:sp>
          <p:nvSpPr>
            <p:cNvPr id="65" name="AutoShape 56"/>
            <p:cNvSpPr>
              <a:spLocks noChangeAspect="1" noChangeArrowheads="1" noTextEdit="1"/>
            </p:cNvSpPr>
            <p:nvPr/>
          </p:nvSpPr>
          <p:spPr bwMode="auto">
            <a:xfrm>
              <a:off x="1440" y="6435"/>
              <a:ext cx="9360" cy="3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55"/>
            <p:cNvSpPr>
              <a:spLocks/>
            </p:cNvSpPr>
            <p:nvPr/>
          </p:nvSpPr>
          <p:spPr bwMode="auto">
            <a:xfrm>
              <a:off x="3796" y="6795"/>
              <a:ext cx="4364" cy="291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54"/>
            <p:cNvSpPr>
              <a:spLocks/>
            </p:cNvSpPr>
            <p:nvPr/>
          </p:nvSpPr>
          <p:spPr bwMode="auto">
            <a:xfrm>
              <a:off x="4500" y="7395"/>
              <a:ext cx="2940" cy="174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3"/>
            <p:cNvSpPr>
              <a:spLocks/>
            </p:cNvSpPr>
            <p:nvPr/>
          </p:nvSpPr>
          <p:spPr bwMode="auto">
            <a:xfrm>
              <a:off x="4500" y="7395"/>
              <a:ext cx="330" cy="1740"/>
            </a:xfrm>
            <a:custGeom>
              <a:avLst/>
              <a:gdLst>
                <a:gd name="T0" fmla="*/ 0 w 330"/>
                <a:gd name="T1" fmla="*/ 1740 h 1740"/>
                <a:gd name="T2" fmla="*/ 330 w 330"/>
                <a:gd name="T3" fmla="*/ 1500 h 1740"/>
                <a:gd name="T4" fmla="*/ 330 w 330"/>
                <a:gd name="T5" fmla="*/ 0 h 1740"/>
              </a:gdLst>
              <a:ahLst/>
              <a:cxnLst>
                <a:cxn ang="0">
                  <a:pos x="T0" y="T1"/>
                </a:cxn>
                <a:cxn ang="0">
                  <a:pos x="T2" y="T3"/>
                </a:cxn>
                <a:cxn ang="0">
                  <a:pos x="T4" y="T5"/>
                </a:cxn>
              </a:cxnLst>
              <a:rect l="0" t="0" r="r" b="b"/>
              <a:pathLst>
                <a:path w="330" h="1740">
                  <a:moveTo>
                    <a:pt x="0" y="1740"/>
                  </a:moveTo>
                  <a:lnTo>
                    <a:pt x="330" y="1500"/>
                  </a:lnTo>
                  <a:lnTo>
                    <a:pt x="33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52"/>
            <p:cNvSpPr>
              <a:spLocks noChangeShapeType="1"/>
            </p:cNvSpPr>
            <p:nvPr/>
          </p:nvSpPr>
          <p:spPr bwMode="auto">
            <a:xfrm>
              <a:off x="4830" y="8865"/>
              <a:ext cx="26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51"/>
            <p:cNvSpPr>
              <a:spLocks/>
            </p:cNvSpPr>
            <p:nvPr/>
          </p:nvSpPr>
          <p:spPr bwMode="auto">
            <a:xfrm>
              <a:off x="3796" y="6555"/>
              <a:ext cx="4649" cy="240"/>
            </a:xfrm>
            <a:custGeom>
              <a:avLst/>
              <a:gdLst>
                <a:gd name="T0" fmla="*/ 0 w 4649"/>
                <a:gd name="T1" fmla="*/ 240 h 240"/>
                <a:gd name="T2" fmla="*/ 524 w 4649"/>
                <a:gd name="T3" fmla="*/ 0 h 240"/>
                <a:gd name="T4" fmla="*/ 4649 w 4649"/>
                <a:gd name="T5" fmla="*/ 0 h 240"/>
                <a:gd name="T6" fmla="*/ 4364 w 4649"/>
                <a:gd name="T7" fmla="*/ 240 h 240"/>
              </a:gdLst>
              <a:ahLst/>
              <a:cxnLst>
                <a:cxn ang="0">
                  <a:pos x="T0" y="T1"/>
                </a:cxn>
                <a:cxn ang="0">
                  <a:pos x="T2" y="T3"/>
                </a:cxn>
                <a:cxn ang="0">
                  <a:pos x="T4" y="T5"/>
                </a:cxn>
                <a:cxn ang="0">
                  <a:pos x="T6" y="T7"/>
                </a:cxn>
              </a:cxnLst>
              <a:rect l="0" t="0" r="r" b="b"/>
              <a:pathLst>
                <a:path w="4649" h="240">
                  <a:moveTo>
                    <a:pt x="0" y="240"/>
                  </a:moveTo>
                  <a:lnTo>
                    <a:pt x="524" y="0"/>
                  </a:lnTo>
                  <a:lnTo>
                    <a:pt x="4649" y="0"/>
                  </a:lnTo>
                  <a:lnTo>
                    <a:pt x="4364"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50"/>
            <p:cNvSpPr>
              <a:spLocks/>
            </p:cNvSpPr>
            <p:nvPr/>
          </p:nvSpPr>
          <p:spPr bwMode="auto">
            <a:xfrm>
              <a:off x="8160" y="6555"/>
              <a:ext cx="285" cy="3150"/>
            </a:xfrm>
            <a:custGeom>
              <a:avLst/>
              <a:gdLst>
                <a:gd name="T0" fmla="*/ 285 w 285"/>
                <a:gd name="T1" fmla="*/ 0 h 3150"/>
                <a:gd name="T2" fmla="*/ 285 w 285"/>
                <a:gd name="T3" fmla="*/ 2925 h 3150"/>
                <a:gd name="T4" fmla="*/ 0 w 285"/>
                <a:gd name="T5" fmla="*/ 3150 h 3150"/>
              </a:gdLst>
              <a:ahLst/>
              <a:cxnLst>
                <a:cxn ang="0">
                  <a:pos x="T0" y="T1"/>
                </a:cxn>
                <a:cxn ang="0">
                  <a:pos x="T2" y="T3"/>
                </a:cxn>
                <a:cxn ang="0">
                  <a:pos x="T4" y="T5"/>
                </a:cxn>
              </a:cxnLst>
              <a:rect l="0" t="0" r="r" b="b"/>
              <a:pathLst>
                <a:path w="285" h="3150">
                  <a:moveTo>
                    <a:pt x="285" y="0"/>
                  </a:moveTo>
                  <a:lnTo>
                    <a:pt x="285" y="2925"/>
                  </a:lnTo>
                  <a:lnTo>
                    <a:pt x="0" y="31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49"/>
            <p:cNvSpPr>
              <a:spLocks/>
            </p:cNvSpPr>
            <p:nvPr/>
          </p:nvSpPr>
          <p:spPr bwMode="auto">
            <a:xfrm>
              <a:off x="3180" y="7565"/>
              <a:ext cx="2015" cy="175"/>
            </a:xfrm>
            <a:custGeom>
              <a:avLst/>
              <a:gdLst>
                <a:gd name="T0" fmla="*/ 0 w 2015"/>
                <a:gd name="T1" fmla="*/ 25 h 175"/>
                <a:gd name="T2" fmla="*/ 1740 w 2015"/>
                <a:gd name="T3" fmla="*/ 25 h 175"/>
                <a:gd name="T4" fmla="*/ 1650 w 2015"/>
                <a:gd name="T5" fmla="*/ 175 h 175"/>
              </a:gdLst>
              <a:ahLst/>
              <a:cxnLst>
                <a:cxn ang="0">
                  <a:pos x="T0" y="T1"/>
                </a:cxn>
                <a:cxn ang="0">
                  <a:pos x="T2" y="T3"/>
                </a:cxn>
                <a:cxn ang="0">
                  <a:pos x="T4" y="T5"/>
                </a:cxn>
              </a:cxnLst>
              <a:rect l="0" t="0" r="r" b="b"/>
              <a:pathLst>
                <a:path w="2015" h="175">
                  <a:moveTo>
                    <a:pt x="0" y="25"/>
                  </a:moveTo>
                  <a:cubicBezTo>
                    <a:pt x="732" y="12"/>
                    <a:pt x="1465" y="0"/>
                    <a:pt x="1740" y="25"/>
                  </a:cubicBezTo>
                  <a:cubicBezTo>
                    <a:pt x="2015" y="50"/>
                    <a:pt x="1665" y="150"/>
                    <a:pt x="1650"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48"/>
            <p:cNvSpPr>
              <a:spLocks/>
            </p:cNvSpPr>
            <p:nvPr/>
          </p:nvSpPr>
          <p:spPr bwMode="auto">
            <a:xfrm>
              <a:off x="3515" y="774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47"/>
            <p:cNvSpPr>
              <a:spLocks/>
            </p:cNvSpPr>
            <p:nvPr/>
          </p:nvSpPr>
          <p:spPr bwMode="auto">
            <a:xfrm>
              <a:off x="3515" y="798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46"/>
            <p:cNvSpPr>
              <a:spLocks/>
            </p:cNvSpPr>
            <p:nvPr/>
          </p:nvSpPr>
          <p:spPr bwMode="auto">
            <a:xfrm>
              <a:off x="3515" y="822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45"/>
            <p:cNvSpPr>
              <a:spLocks/>
            </p:cNvSpPr>
            <p:nvPr/>
          </p:nvSpPr>
          <p:spPr bwMode="auto">
            <a:xfrm>
              <a:off x="3515" y="846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44"/>
            <p:cNvSpPr>
              <a:spLocks/>
            </p:cNvSpPr>
            <p:nvPr/>
          </p:nvSpPr>
          <p:spPr bwMode="auto">
            <a:xfrm>
              <a:off x="3180" y="8865"/>
              <a:ext cx="616" cy="1"/>
            </a:xfrm>
            <a:custGeom>
              <a:avLst/>
              <a:gdLst>
                <a:gd name="T0" fmla="*/ 616 w 616"/>
                <a:gd name="T1" fmla="*/ 0 h 1"/>
                <a:gd name="T2" fmla="*/ 0 w 616"/>
                <a:gd name="T3" fmla="*/ 0 h 1"/>
              </a:gdLst>
              <a:ahLst/>
              <a:cxnLst>
                <a:cxn ang="0">
                  <a:pos x="T0" y="T1"/>
                </a:cxn>
                <a:cxn ang="0">
                  <a:pos x="T2" y="T3"/>
                </a:cxn>
              </a:cxnLst>
              <a:rect l="0" t="0" r="r" b="b"/>
              <a:pathLst>
                <a:path w="616" h="1">
                  <a:moveTo>
                    <a:pt x="616" y="0"/>
                  </a:moveTo>
                  <a:cubicBezTo>
                    <a:pt x="616" y="0"/>
                    <a:pt x="308"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AutoShape 43"/>
            <p:cNvSpPr>
              <a:spLocks noChangeShapeType="1"/>
            </p:cNvSpPr>
            <p:nvPr/>
          </p:nvSpPr>
          <p:spPr bwMode="auto">
            <a:xfrm>
              <a:off x="3000" y="7440"/>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Text Box 42"/>
            <p:cNvSpPr txBox="1">
              <a:spLocks noChangeArrowheads="1"/>
            </p:cNvSpPr>
            <p:nvPr/>
          </p:nvSpPr>
          <p:spPr bwMode="auto">
            <a:xfrm>
              <a:off x="2700" y="709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0" name="Freeform 41"/>
            <p:cNvSpPr>
              <a:spLocks/>
            </p:cNvSpPr>
            <p:nvPr/>
          </p:nvSpPr>
          <p:spPr bwMode="auto">
            <a:xfrm>
              <a:off x="4140" y="7050"/>
              <a:ext cx="795" cy="405"/>
            </a:xfrm>
            <a:custGeom>
              <a:avLst/>
              <a:gdLst>
                <a:gd name="T0" fmla="*/ 15 w 795"/>
                <a:gd name="T1" fmla="*/ 405 h 405"/>
                <a:gd name="T2" fmla="*/ 0 w 795"/>
                <a:gd name="T3" fmla="*/ 0 h 405"/>
                <a:gd name="T4" fmla="*/ 795 w 795"/>
                <a:gd name="T5" fmla="*/ 0 h 405"/>
              </a:gdLst>
              <a:ahLst/>
              <a:cxnLst>
                <a:cxn ang="0">
                  <a:pos x="T0" y="T1"/>
                </a:cxn>
                <a:cxn ang="0">
                  <a:pos x="T2" y="T3"/>
                </a:cxn>
                <a:cxn ang="0">
                  <a:pos x="T4" y="T5"/>
                </a:cxn>
              </a:cxnLst>
              <a:rect l="0" t="0" r="r" b="b"/>
              <a:pathLst>
                <a:path w="795" h="405">
                  <a:moveTo>
                    <a:pt x="15" y="405"/>
                  </a:moveTo>
                  <a:lnTo>
                    <a:pt x="0" y="0"/>
                  </a:lnTo>
                  <a:lnTo>
                    <a:pt x="795"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Text Box 40"/>
            <p:cNvSpPr txBox="1">
              <a:spLocks noChangeArrowheads="1"/>
            </p:cNvSpPr>
            <p:nvPr/>
          </p:nvSpPr>
          <p:spPr bwMode="auto">
            <a:xfrm>
              <a:off x="4575" y="6840"/>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2" name="Text Box 39"/>
            <p:cNvSpPr txBox="1">
              <a:spLocks noChangeArrowheads="1"/>
            </p:cNvSpPr>
            <p:nvPr/>
          </p:nvSpPr>
          <p:spPr bwMode="auto">
            <a:xfrm>
              <a:off x="4740"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3" name="Freeform 38"/>
            <p:cNvSpPr>
              <a:spLocks/>
            </p:cNvSpPr>
            <p:nvPr/>
          </p:nvSpPr>
          <p:spPr bwMode="auto">
            <a:xfrm>
              <a:off x="4155" y="7050"/>
              <a:ext cx="3705" cy="2325"/>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p:cNvSpPr>
            <p:nvPr/>
          </p:nvSpPr>
          <p:spPr bwMode="auto">
            <a:xfrm>
              <a:off x="6978" y="7446"/>
              <a:ext cx="2427" cy="89"/>
            </a:xfrm>
            <a:custGeom>
              <a:avLst/>
              <a:gdLst>
                <a:gd name="T0" fmla="*/ 2427 w 2427"/>
                <a:gd name="T1" fmla="*/ 29 h 204"/>
                <a:gd name="T2" fmla="*/ 327 w 2427"/>
                <a:gd name="T3" fmla="*/ 29 h 204"/>
                <a:gd name="T4" fmla="*/ 462 w 2427"/>
                <a:gd name="T5" fmla="*/ 204 h 204"/>
              </a:gdLst>
              <a:ahLst/>
              <a:cxnLst>
                <a:cxn ang="0">
                  <a:pos x="T0" y="T1"/>
                </a:cxn>
                <a:cxn ang="0">
                  <a:pos x="T2" y="T3"/>
                </a:cxn>
                <a:cxn ang="0">
                  <a:pos x="T4" y="T5"/>
                </a:cxn>
              </a:cxnLst>
              <a:rect l="0" t="0" r="r" b="b"/>
              <a:pathLst>
                <a:path w="2427" h="204">
                  <a:moveTo>
                    <a:pt x="2427" y="29"/>
                  </a:moveTo>
                  <a:cubicBezTo>
                    <a:pt x="1540" y="14"/>
                    <a:pt x="654" y="0"/>
                    <a:pt x="327" y="29"/>
                  </a:cubicBezTo>
                  <a:cubicBezTo>
                    <a:pt x="0" y="58"/>
                    <a:pt x="231" y="131"/>
                    <a:pt x="462" y="20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36"/>
            <p:cNvSpPr>
              <a:spLocks/>
            </p:cNvSpPr>
            <p:nvPr/>
          </p:nvSpPr>
          <p:spPr bwMode="auto">
            <a:xfrm>
              <a:off x="7110" y="754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35"/>
            <p:cNvSpPr>
              <a:spLocks/>
            </p:cNvSpPr>
            <p:nvPr/>
          </p:nvSpPr>
          <p:spPr bwMode="auto">
            <a:xfrm>
              <a:off x="7110" y="771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34"/>
            <p:cNvSpPr>
              <a:spLocks/>
            </p:cNvSpPr>
            <p:nvPr/>
          </p:nvSpPr>
          <p:spPr bwMode="auto">
            <a:xfrm>
              <a:off x="7110" y="787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7110" y="804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32"/>
            <p:cNvSpPr>
              <a:spLocks/>
            </p:cNvSpPr>
            <p:nvPr/>
          </p:nvSpPr>
          <p:spPr bwMode="auto">
            <a:xfrm>
              <a:off x="7110" y="820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31"/>
            <p:cNvSpPr>
              <a:spLocks/>
            </p:cNvSpPr>
            <p:nvPr/>
          </p:nvSpPr>
          <p:spPr bwMode="auto">
            <a:xfrm>
              <a:off x="7110" y="837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30"/>
            <p:cNvSpPr>
              <a:spLocks/>
            </p:cNvSpPr>
            <p:nvPr/>
          </p:nvSpPr>
          <p:spPr bwMode="auto">
            <a:xfrm>
              <a:off x="7110" y="853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9"/>
            <p:cNvSpPr>
              <a:spLocks/>
            </p:cNvSpPr>
            <p:nvPr/>
          </p:nvSpPr>
          <p:spPr bwMode="auto">
            <a:xfrm>
              <a:off x="8445" y="8775"/>
              <a:ext cx="960" cy="1"/>
            </a:xfrm>
            <a:custGeom>
              <a:avLst/>
              <a:gdLst>
                <a:gd name="T0" fmla="*/ 0 w 960"/>
                <a:gd name="T1" fmla="*/ 0 h 1"/>
                <a:gd name="T2" fmla="*/ 960 w 960"/>
                <a:gd name="T3" fmla="*/ 0 h 1"/>
              </a:gdLst>
              <a:ahLst/>
              <a:cxnLst>
                <a:cxn ang="0">
                  <a:pos x="T0" y="T1"/>
                </a:cxn>
                <a:cxn ang="0">
                  <a:pos x="T2" y="T3"/>
                </a:cxn>
              </a:cxnLst>
              <a:rect l="0" t="0" r="r" b="b"/>
              <a:pathLst>
                <a:path w="960" h="1">
                  <a:moveTo>
                    <a:pt x="0" y="0"/>
                  </a:moveTo>
                  <a:cubicBezTo>
                    <a:pt x="0" y="0"/>
                    <a:pt x="480" y="0"/>
                    <a:pt x="9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Text Box 28"/>
            <p:cNvSpPr txBox="1">
              <a:spLocks noChangeArrowheads="1"/>
            </p:cNvSpPr>
            <p:nvPr/>
          </p:nvSpPr>
          <p:spPr bwMode="auto">
            <a:xfrm>
              <a:off x="9252" y="690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AutoShape 27"/>
            <p:cNvSpPr>
              <a:spLocks noChangeShapeType="1"/>
            </p:cNvSpPr>
            <p:nvPr/>
          </p:nvSpPr>
          <p:spPr bwMode="auto">
            <a:xfrm flipH="1">
              <a:off x="9410" y="7350"/>
              <a:ext cx="570" cy="1"/>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Text Box 26"/>
            <p:cNvSpPr txBox="1">
              <a:spLocks noChangeArrowheads="1"/>
            </p:cNvSpPr>
            <p:nvPr/>
          </p:nvSpPr>
          <p:spPr bwMode="auto">
            <a:xfrm>
              <a:off x="6495"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6" name="Text Box 25"/>
            <p:cNvSpPr txBox="1">
              <a:spLocks noChangeArrowheads="1"/>
            </p:cNvSpPr>
            <p:nvPr/>
          </p:nvSpPr>
          <p:spPr bwMode="auto">
            <a:xfrm>
              <a:off x="3180" y="805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Text Box 24"/>
            <p:cNvSpPr txBox="1">
              <a:spLocks noChangeArrowheads="1"/>
            </p:cNvSpPr>
            <p:nvPr/>
          </p:nvSpPr>
          <p:spPr bwMode="auto">
            <a:xfrm>
              <a:off x="8818" y="778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8" name="Freeform 23"/>
            <p:cNvSpPr>
              <a:spLocks/>
            </p:cNvSpPr>
            <p:nvPr/>
          </p:nvSpPr>
          <p:spPr bwMode="auto">
            <a:xfrm>
              <a:off x="3151" y="7705"/>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22"/>
            <p:cNvSpPr>
              <a:spLocks/>
            </p:cNvSpPr>
            <p:nvPr/>
          </p:nvSpPr>
          <p:spPr bwMode="auto">
            <a:xfrm flipH="1">
              <a:off x="9074" y="761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Oval 21"/>
            <p:cNvSpPr>
              <a:spLocks noChangeArrowheads="1"/>
            </p:cNvSpPr>
            <p:nvPr/>
          </p:nvSpPr>
          <p:spPr bwMode="auto">
            <a:xfrm>
              <a:off x="1975" y="8040"/>
              <a:ext cx="436"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Text Box 20"/>
            <p:cNvSpPr txBox="1">
              <a:spLocks noChangeArrowheads="1"/>
            </p:cNvSpPr>
            <p:nvPr/>
          </p:nvSpPr>
          <p:spPr bwMode="auto">
            <a:xfrm>
              <a:off x="1571" y="8023"/>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2" name="Freeform 19"/>
            <p:cNvSpPr>
              <a:spLocks/>
            </p:cNvSpPr>
            <p:nvPr/>
          </p:nvSpPr>
          <p:spPr bwMode="auto">
            <a:xfrm>
              <a:off x="2193" y="7595"/>
              <a:ext cx="1145" cy="428"/>
            </a:xfrm>
            <a:custGeom>
              <a:avLst/>
              <a:gdLst>
                <a:gd name="T0" fmla="*/ 0 w 1145"/>
                <a:gd name="T1" fmla="*/ 428 h 428"/>
                <a:gd name="T2" fmla="*/ 0 w 1145"/>
                <a:gd name="T3" fmla="*/ 10 h 428"/>
                <a:gd name="T4" fmla="*/ 1145 w 1145"/>
                <a:gd name="T5" fmla="*/ 0 h 428"/>
              </a:gdLst>
              <a:ahLst/>
              <a:cxnLst>
                <a:cxn ang="0">
                  <a:pos x="T0" y="T1"/>
                </a:cxn>
                <a:cxn ang="0">
                  <a:pos x="T2" y="T3"/>
                </a:cxn>
                <a:cxn ang="0">
                  <a:pos x="T4" y="T5"/>
                </a:cxn>
              </a:cxnLst>
              <a:rect l="0" t="0" r="r" b="b"/>
              <a:pathLst>
                <a:path w="1145" h="428">
                  <a:moveTo>
                    <a:pt x="0" y="428"/>
                  </a:moveTo>
                  <a:lnTo>
                    <a:pt x="0" y="10"/>
                  </a:lnTo>
                  <a:lnTo>
                    <a:pt x="1145"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8"/>
            <p:cNvSpPr>
              <a:spLocks/>
            </p:cNvSpPr>
            <p:nvPr/>
          </p:nvSpPr>
          <p:spPr bwMode="auto">
            <a:xfrm>
              <a:off x="2193" y="8460"/>
              <a:ext cx="1069" cy="405"/>
            </a:xfrm>
            <a:custGeom>
              <a:avLst/>
              <a:gdLst>
                <a:gd name="T0" fmla="*/ 0 w 1069"/>
                <a:gd name="T1" fmla="*/ 0 h 405"/>
                <a:gd name="T2" fmla="*/ 0 w 1069"/>
                <a:gd name="T3" fmla="*/ 405 h 405"/>
                <a:gd name="T4" fmla="*/ 1069 w 1069"/>
                <a:gd name="T5" fmla="*/ 405 h 405"/>
              </a:gdLst>
              <a:ahLst/>
              <a:cxnLst>
                <a:cxn ang="0">
                  <a:pos x="T0" y="T1"/>
                </a:cxn>
                <a:cxn ang="0">
                  <a:pos x="T2" y="T3"/>
                </a:cxn>
                <a:cxn ang="0">
                  <a:pos x="T4" y="T5"/>
                </a:cxn>
              </a:cxnLst>
              <a:rect l="0" t="0" r="r" b="b"/>
              <a:pathLst>
                <a:path w="1069" h="405">
                  <a:moveTo>
                    <a:pt x="0" y="0"/>
                  </a:moveTo>
                  <a:lnTo>
                    <a:pt x="0" y="405"/>
                  </a:lnTo>
                  <a:lnTo>
                    <a:pt x="1069" y="40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7"/>
            <p:cNvSpPr>
              <a:spLocks/>
            </p:cNvSpPr>
            <p:nvPr/>
          </p:nvSpPr>
          <p:spPr bwMode="auto">
            <a:xfrm>
              <a:off x="1634" y="783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6"/>
            <p:cNvSpPr>
              <a:spLocks/>
            </p:cNvSpPr>
            <p:nvPr/>
          </p:nvSpPr>
          <p:spPr bwMode="auto">
            <a:xfrm>
              <a:off x="9342" y="7457"/>
              <a:ext cx="913" cy="577"/>
            </a:xfrm>
            <a:custGeom>
              <a:avLst/>
              <a:gdLst>
                <a:gd name="T0" fmla="*/ 0 w 913"/>
                <a:gd name="T1" fmla="*/ 0 h 577"/>
                <a:gd name="T2" fmla="*/ 902 w 913"/>
                <a:gd name="T3" fmla="*/ 0 h 577"/>
                <a:gd name="T4" fmla="*/ 913 w 913"/>
                <a:gd name="T5" fmla="*/ 577 h 577"/>
              </a:gdLst>
              <a:ahLst/>
              <a:cxnLst>
                <a:cxn ang="0">
                  <a:pos x="T0" y="T1"/>
                </a:cxn>
                <a:cxn ang="0">
                  <a:pos x="T2" y="T3"/>
                </a:cxn>
                <a:cxn ang="0">
                  <a:pos x="T4" y="T5"/>
                </a:cxn>
              </a:cxnLst>
              <a:rect l="0" t="0" r="r" b="b"/>
              <a:pathLst>
                <a:path w="913" h="577">
                  <a:moveTo>
                    <a:pt x="0" y="0"/>
                  </a:moveTo>
                  <a:lnTo>
                    <a:pt x="902" y="0"/>
                  </a:lnTo>
                  <a:lnTo>
                    <a:pt x="913" y="577"/>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5"/>
            <p:cNvSpPr>
              <a:spLocks noChangeArrowheads="1"/>
            </p:cNvSpPr>
            <p:nvPr/>
          </p:nvSpPr>
          <p:spPr bwMode="auto">
            <a:xfrm>
              <a:off x="10102" y="8023"/>
              <a:ext cx="305" cy="2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4"/>
            <p:cNvSpPr>
              <a:spLocks/>
            </p:cNvSpPr>
            <p:nvPr/>
          </p:nvSpPr>
          <p:spPr bwMode="auto">
            <a:xfrm>
              <a:off x="9392" y="8220"/>
              <a:ext cx="906" cy="556"/>
            </a:xfrm>
            <a:custGeom>
              <a:avLst/>
              <a:gdLst>
                <a:gd name="T0" fmla="*/ 0 w 906"/>
                <a:gd name="T1" fmla="*/ 556 h 556"/>
                <a:gd name="T2" fmla="*/ 906 w 906"/>
                <a:gd name="T3" fmla="*/ 556 h 556"/>
                <a:gd name="T4" fmla="*/ 906 w 906"/>
                <a:gd name="T5" fmla="*/ 0 h 556"/>
              </a:gdLst>
              <a:ahLst/>
              <a:cxnLst>
                <a:cxn ang="0">
                  <a:pos x="T0" y="T1"/>
                </a:cxn>
                <a:cxn ang="0">
                  <a:pos x="T2" y="T3"/>
                </a:cxn>
                <a:cxn ang="0">
                  <a:pos x="T4" y="T5"/>
                </a:cxn>
              </a:cxnLst>
              <a:rect l="0" t="0" r="r" b="b"/>
              <a:pathLst>
                <a:path w="906" h="556">
                  <a:moveTo>
                    <a:pt x="0" y="556"/>
                  </a:moveTo>
                  <a:lnTo>
                    <a:pt x="906" y="556"/>
                  </a:lnTo>
                  <a:lnTo>
                    <a:pt x="906" y="0"/>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13"/>
            <p:cNvSpPr>
              <a:spLocks noChangeShapeType="1"/>
            </p:cNvSpPr>
            <p:nvPr/>
          </p:nvSpPr>
          <p:spPr bwMode="auto">
            <a:xfrm>
              <a:off x="8247" y="7643"/>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2"/>
            <p:cNvSpPr>
              <a:spLocks noChangeShapeType="1"/>
            </p:cNvSpPr>
            <p:nvPr/>
          </p:nvSpPr>
          <p:spPr bwMode="auto">
            <a:xfrm>
              <a:off x="8245" y="7806"/>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11"/>
            <p:cNvSpPr>
              <a:spLocks noChangeShapeType="1"/>
            </p:cNvSpPr>
            <p:nvPr/>
          </p:nvSpPr>
          <p:spPr bwMode="auto">
            <a:xfrm>
              <a:off x="8254" y="7969"/>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10"/>
            <p:cNvSpPr>
              <a:spLocks noChangeShapeType="1"/>
            </p:cNvSpPr>
            <p:nvPr/>
          </p:nvSpPr>
          <p:spPr bwMode="auto">
            <a:xfrm>
              <a:off x="8241" y="8132"/>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9"/>
            <p:cNvSpPr>
              <a:spLocks noChangeShapeType="1"/>
            </p:cNvSpPr>
            <p:nvPr/>
          </p:nvSpPr>
          <p:spPr bwMode="auto">
            <a:xfrm>
              <a:off x="8250" y="8295"/>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8"/>
            <p:cNvSpPr>
              <a:spLocks noChangeShapeType="1"/>
            </p:cNvSpPr>
            <p:nvPr/>
          </p:nvSpPr>
          <p:spPr bwMode="auto">
            <a:xfrm>
              <a:off x="8248" y="8458"/>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7"/>
            <p:cNvSpPr>
              <a:spLocks noChangeShapeType="1"/>
            </p:cNvSpPr>
            <p:nvPr/>
          </p:nvSpPr>
          <p:spPr bwMode="auto">
            <a:xfrm>
              <a:off x="8246" y="8621"/>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Text Box 6"/>
            <p:cNvSpPr txBox="1">
              <a:spLocks noChangeArrowheads="1"/>
            </p:cNvSpPr>
            <p:nvPr/>
          </p:nvSpPr>
          <p:spPr bwMode="auto">
            <a:xfrm>
              <a:off x="7538" y="685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6" name="Freeform 5"/>
            <p:cNvSpPr>
              <a:spLocks/>
            </p:cNvSpPr>
            <p:nvPr/>
          </p:nvSpPr>
          <p:spPr bwMode="auto">
            <a:xfrm>
              <a:off x="7440" y="7039"/>
              <a:ext cx="420" cy="328"/>
            </a:xfrm>
            <a:custGeom>
              <a:avLst/>
              <a:gdLst>
                <a:gd name="T0" fmla="*/ 0 w 420"/>
                <a:gd name="T1" fmla="*/ 0 h 328"/>
                <a:gd name="T2" fmla="*/ 420 w 420"/>
                <a:gd name="T3" fmla="*/ 11 h 328"/>
                <a:gd name="T4" fmla="*/ 420 w 420"/>
                <a:gd name="T5" fmla="*/ 328 h 328"/>
              </a:gdLst>
              <a:ahLst/>
              <a:cxnLst>
                <a:cxn ang="0">
                  <a:pos x="T0" y="T1"/>
                </a:cxn>
                <a:cxn ang="0">
                  <a:pos x="T2" y="T3"/>
                </a:cxn>
                <a:cxn ang="0">
                  <a:pos x="T4" y="T5"/>
                </a:cxn>
              </a:cxnLst>
              <a:rect l="0" t="0" r="r" b="b"/>
              <a:pathLst>
                <a:path w="420" h="328">
                  <a:moveTo>
                    <a:pt x="0" y="0"/>
                  </a:moveTo>
                  <a:lnTo>
                    <a:pt x="420" y="11"/>
                  </a:lnTo>
                  <a:lnTo>
                    <a:pt x="420" y="328"/>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 name="Rectangle 2"/>
          <p:cNvSpPr/>
          <p:nvPr/>
        </p:nvSpPr>
        <p:spPr>
          <a:xfrm>
            <a:off x="11205" y="3388764"/>
            <a:ext cx="8839200" cy="1431161"/>
          </a:xfrm>
          <a:prstGeom prst="rect">
            <a:avLst/>
          </a:prstGeom>
        </p:spPr>
        <p:txBody>
          <a:bodyPr wrap="square">
            <a:spAutoFit/>
          </a:bodyPr>
          <a:lstStyle/>
          <a:p>
            <a:r>
              <a:rPr lang="en-US" sz="2900" dirty="0">
                <a:latin typeface="Calibri" panose="020F0502020204030204" pitchFamily="34" charset="0"/>
                <a:ea typeface="Calibri" panose="020F0502020204030204" pitchFamily="34" charset="0"/>
                <a:cs typeface="Times New Roman" panose="02020603050405020304" pitchFamily="18" charset="0"/>
              </a:rPr>
              <a:t>We know </a:t>
            </a:r>
            <a:r>
              <a:rPr lang="en-US" sz="2900" dirty="0" smtClean="0">
                <a:latin typeface="Calibri" panose="020F0502020204030204" pitchFamily="34" charset="0"/>
                <a:ea typeface="Calibri" panose="020F0502020204030204" pitchFamily="34" charset="0"/>
                <a:cs typeface="Times New Roman" panose="02020603050405020304" pitchFamily="18" charset="0"/>
              </a:rPr>
              <a:t>e</a:t>
            </a:r>
            <a:r>
              <a:rPr lang="en-US" sz="29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US" sz="2900" dirty="0" smtClean="0">
                <a:latin typeface="Calibri" panose="020F0502020204030204" pitchFamily="34" charset="0"/>
                <a:ea typeface="Calibri" panose="020F0502020204030204" pitchFamily="34" charset="0"/>
                <a:cs typeface="Times New Roman" panose="02020603050405020304" pitchFamily="18" charset="0"/>
              </a:rPr>
              <a:t> polarity is </a:t>
            </a:r>
            <a:r>
              <a:rPr lang="en-US" sz="2900" dirty="0">
                <a:latin typeface="Calibri" panose="020F0502020204030204" pitchFamily="34" charset="0"/>
                <a:ea typeface="Calibri" panose="020F0502020204030204" pitchFamily="34" charset="0"/>
                <a:cs typeface="Times New Roman" panose="02020603050405020304" pitchFamily="18" charset="0"/>
              </a:rPr>
              <a:t>correct because </a:t>
            </a:r>
            <a:r>
              <a:rPr lang="en-US" sz="2900" dirty="0" smtClean="0">
                <a:latin typeface="Calibri" panose="020F0502020204030204" pitchFamily="34" charset="0"/>
                <a:ea typeface="Calibri" panose="020F0502020204030204" pitchFamily="34" charset="0"/>
                <a:cs typeface="Times New Roman" panose="02020603050405020304" pitchFamily="18" charset="0"/>
              </a:rPr>
              <a:t>RHR </a:t>
            </a:r>
            <a:r>
              <a:rPr lang="en-US" sz="2900" dirty="0">
                <a:latin typeface="Calibri" panose="020F0502020204030204" pitchFamily="34" charset="0"/>
                <a:ea typeface="Calibri" panose="020F0502020204030204" pitchFamily="34" charset="0"/>
                <a:cs typeface="Times New Roman" panose="02020603050405020304" pitchFamily="18" charset="0"/>
              </a:rPr>
              <a:t>says that a current in </a:t>
            </a:r>
            <a:r>
              <a:rPr lang="en-US" sz="2900" dirty="0" smtClean="0">
                <a:latin typeface="Calibri" panose="020F0502020204030204" pitchFamily="34" charset="0"/>
                <a:ea typeface="Calibri" panose="020F0502020204030204" pitchFamily="34" charset="0"/>
                <a:cs typeface="Times New Roman" panose="02020603050405020304" pitchFamily="18" charset="0"/>
              </a:rPr>
              <a:t>direction </a:t>
            </a:r>
            <a:r>
              <a:rPr lang="en-US" sz="2900" dirty="0">
                <a:latin typeface="Calibri" panose="020F0502020204030204" pitchFamily="34" charset="0"/>
                <a:ea typeface="Calibri" panose="020F0502020204030204" pitchFamily="34" charset="0"/>
                <a:cs typeface="Times New Roman" panose="02020603050405020304" pitchFamily="18" charset="0"/>
              </a:rPr>
              <a:t>of i</a:t>
            </a:r>
            <a:r>
              <a:rPr lang="en-US" sz="2900" baseline="-25000" dirty="0">
                <a:latin typeface="Calibri" panose="020F0502020204030204" pitchFamily="34" charset="0"/>
                <a:ea typeface="Calibri" panose="020F0502020204030204" pitchFamily="34" charset="0"/>
                <a:cs typeface="Times New Roman" panose="02020603050405020304" pitchFamily="18" charset="0"/>
              </a:rPr>
              <a:t>2</a:t>
            </a:r>
            <a:r>
              <a:rPr lang="en-US" sz="2900" dirty="0">
                <a:latin typeface="Calibri" panose="020F0502020204030204" pitchFamily="34" charset="0"/>
                <a:ea typeface="Calibri" panose="020F0502020204030204" pitchFamily="34" charset="0"/>
                <a:cs typeface="Times New Roman" panose="02020603050405020304" pitchFamily="18" charset="0"/>
              </a:rPr>
              <a:t> </a:t>
            </a:r>
            <a:r>
              <a:rPr lang="en-US" sz="2900" dirty="0" smtClean="0">
                <a:latin typeface="Calibri" panose="020F0502020204030204" pitchFamily="34" charset="0"/>
                <a:ea typeface="Calibri" panose="020F0502020204030204" pitchFamily="34" charset="0"/>
                <a:cs typeface="Times New Roman" panose="02020603050405020304" pitchFamily="18" charset="0"/>
              </a:rPr>
              <a:t>causes </a:t>
            </a:r>
            <a:r>
              <a:rPr lang="en-US" sz="2900" dirty="0">
                <a:latin typeface="Calibri" panose="020F0502020204030204" pitchFamily="34" charset="0"/>
                <a:ea typeface="Calibri" panose="020F0502020204030204" pitchFamily="34" charset="0"/>
                <a:cs typeface="Times New Roman" panose="02020603050405020304" pitchFamily="18" charset="0"/>
              </a:rPr>
              <a:t>flux in </a:t>
            </a:r>
            <a:r>
              <a:rPr lang="en-US" sz="2900" dirty="0" smtClean="0">
                <a:latin typeface="Calibri" panose="020F0502020204030204" pitchFamily="34" charset="0"/>
                <a:ea typeface="Calibri" panose="020F0502020204030204" pitchFamily="34" charset="0"/>
                <a:cs typeface="Times New Roman" panose="02020603050405020304" pitchFamily="18" charset="0"/>
              </a:rPr>
              <a:t>direction </a:t>
            </a:r>
            <a:r>
              <a:rPr lang="en-US" sz="2900" dirty="0">
                <a:latin typeface="Calibri" panose="020F0502020204030204" pitchFamily="34" charset="0"/>
                <a:ea typeface="Calibri" panose="020F0502020204030204" pitchFamily="34" charset="0"/>
                <a:cs typeface="Times New Roman" panose="02020603050405020304" pitchFamily="18" charset="0"/>
              </a:rPr>
              <a:t>opposite to the direction of </a:t>
            </a:r>
            <a:r>
              <a:rPr lang="en-US" sz="2900" i="1" dirty="0">
                <a:latin typeface="Calibri" panose="020F0502020204030204" pitchFamily="34" charset="0"/>
                <a:ea typeface="Calibri" panose="020F0502020204030204" pitchFamily="34" charset="0"/>
                <a:cs typeface="Times New Roman" panose="02020603050405020304" pitchFamily="18" charset="0"/>
              </a:rPr>
              <a:t>the </a:t>
            </a:r>
            <a:r>
              <a:rPr lang="en-US" sz="2900" dirty="0">
                <a:latin typeface="Calibri" panose="020F0502020204030204" pitchFamily="34" charset="0"/>
                <a:ea typeface="Calibri" panose="020F0502020204030204" pitchFamily="34" charset="0"/>
              </a:rPr>
              <a:t>φ</a:t>
            </a:r>
            <a:r>
              <a:rPr lang="en-US" sz="2900" baseline="-25000" dirty="0">
                <a:latin typeface="Calibri" panose="020F0502020204030204" pitchFamily="34" charset="0"/>
                <a:ea typeface="Calibri" panose="020F0502020204030204" pitchFamily="34" charset="0"/>
                <a:cs typeface="Times New Roman" panose="02020603050405020304" pitchFamily="18" charset="0"/>
              </a:rPr>
              <a:t>21</a:t>
            </a:r>
            <a:r>
              <a:rPr lang="en-US" sz="2900" i="1" dirty="0">
                <a:latin typeface="Calibri" panose="020F0502020204030204" pitchFamily="34" charset="0"/>
                <a:ea typeface="Calibri" panose="020F0502020204030204" pitchFamily="34" charset="0"/>
                <a:cs typeface="Times New Roman" panose="02020603050405020304" pitchFamily="18" charset="0"/>
              </a:rPr>
              <a:t> </a:t>
            </a:r>
            <a:r>
              <a:rPr lang="en-US" sz="2900" i="1" dirty="0" smtClean="0">
                <a:latin typeface="Calibri" panose="020F0502020204030204" pitchFamily="34" charset="0"/>
                <a:ea typeface="Calibri" panose="020F0502020204030204" pitchFamily="34" charset="0"/>
                <a:cs typeface="Times New Roman" panose="02020603050405020304" pitchFamily="18" charset="0"/>
              </a:rPr>
              <a:t>increase</a:t>
            </a:r>
            <a:r>
              <a:rPr lang="en-US" sz="2900" dirty="0" smtClean="0">
                <a:latin typeface="Calibri" panose="020F0502020204030204" pitchFamily="34" charset="0"/>
                <a:ea typeface="Calibri" panose="020F0502020204030204" pitchFamily="34" charset="0"/>
                <a:cs typeface="Times New Roman" panose="02020603050405020304" pitchFamily="18" charset="0"/>
              </a:rPr>
              <a:t>.</a:t>
            </a:r>
          </a:p>
        </p:txBody>
      </p:sp>
      <p:graphicFrame>
        <p:nvGraphicFramePr>
          <p:cNvPr id="5" name="Object 4"/>
          <p:cNvGraphicFramePr>
            <a:graphicFrameLocks noChangeAspect="1"/>
          </p:cNvGraphicFramePr>
          <p:nvPr>
            <p:extLst>
              <p:ext uri="{D42A27DB-BD31-4B8C-83A1-F6EECF244321}">
                <p14:modId xmlns:p14="http://schemas.microsoft.com/office/powerpoint/2010/main" val="1038787647"/>
              </p:ext>
            </p:extLst>
          </p:nvPr>
        </p:nvGraphicFramePr>
        <p:xfrm>
          <a:off x="3054557" y="4850950"/>
          <a:ext cx="2104676" cy="1066559"/>
        </p:xfrm>
        <a:graphic>
          <a:graphicData uri="http://schemas.openxmlformats.org/presentationml/2006/ole">
            <mc:AlternateContent xmlns:mc="http://schemas.openxmlformats.org/markup-compatibility/2006">
              <mc:Choice xmlns:v="urn:schemas-microsoft-com:vml" Requires="v">
                <p:oleObj spid="_x0000_s39981" name="Equation" r:id="rId4" imgW="774364" imgH="393529" progId="Equation.DSMT4">
                  <p:embed/>
                </p:oleObj>
              </mc:Choice>
              <mc:Fallback>
                <p:oleObj name="Equation" r:id="rId4" imgW="774364" imgH="393529"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4557" y="4850950"/>
                        <a:ext cx="2104676" cy="1066559"/>
                      </a:xfrm>
                      <a:prstGeom prst="rect">
                        <a:avLst/>
                      </a:prstGeom>
                      <a:noFill/>
                    </p:spPr>
                  </p:pic>
                </p:oleObj>
              </mc:Fallback>
            </mc:AlternateContent>
          </a:graphicData>
        </a:graphic>
      </p:graphicFrame>
      <p:sp>
        <p:nvSpPr>
          <p:cNvPr id="6" name="Right Arrow 5"/>
          <p:cNvSpPr/>
          <p:nvPr/>
        </p:nvSpPr>
        <p:spPr>
          <a:xfrm>
            <a:off x="1539758" y="5110420"/>
            <a:ext cx="1188062" cy="621894"/>
          </a:xfrm>
          <a:prstGeom prst="rightArrow">
            <a:avLst/>
          </a:pr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3944" y="6022809"/>
            <a:ext cx="7973721" cy="575479"/>
          </a:xfrm>
          <a:prstGeom prst="rect">
            <a:avLst/>
          </a:prstGeom>
        </p:spPr>
        <p:txBody>
          <a:bodyPr wrap="none">
            <a:spAutoFit/>
          </a:bodyPr>
          <a:lstStyle/>
          <a:p>
            <a:pPr marL="0" marR="0">
              <a:lnSpc>
                <a:spcPct val="115000"/>
              </a:lnSpc>
              <a:spcBef>
                <a:spcPts val="0"/>
              </a:spcBef>
              <a:spcAft>
                <a:spcPts val="1000"/>
              </a:spcAft>
            </a:pPr>
            <a:r>
              <a:rPr lang="en-US" sz="2900" dirty="0" smtClean="0">
                <a:latin typeface="Calibri" panose="020F0502020204030204" pitchFamily="34" charset="0"/>
                <a:ea typeface="Calibri" panose="020F0502020204030204" pitchFamily="34" charset="0"/>
                <a:cs typeface="Times New Roman" panose="02020603050405020304" pitchFamily="18" charset="0"/>
              </a:rPr>
              <a:t>Question: How </a:t>
            </a:r>
            <a:r>
              <a:rPr lang="en-US" sz="2900" dirty="0">
                <a:latin typeface="Calibri" panose="020F0502020204030204" pitchFamily="34" charset="0"/>
                <a:ea typeface="Calibri" panose="020F0502020204030204" pitchFamily="34" charset="0"/>
                <a:cs typeface="Times New Roman" panose="02020603050405020304" pitchFamily="18" charset="0"/>
              </a:rPr>
              <a:t>might we obtain a different answer?</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333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37</a:t>
            </a:fld>
            <a:endParaRPr lang="en-US" dirty="0"/>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Polarity &amp; dot convention for coupled </a:t>
            </a:r>
            <a:r>
              <a:rPr lang="en-US" sz="3600" dirty="0" err="1" smtClean="0"/>
              <a:t>ccts</a:t>
            </a:r>
            <a:endParaRPr lang="en-US" sz="3600" dirty="0"/>
          </a:p>
        </p:txBody>
      </p:sp>
      <p:sp>
        <p:nvSpPr>
          <p:cNvPr id="3" name="Rectangle 2"/>
          <p:cNvSpPr/>
          <p:nvPr/>
        </p:nvSpPr>
        <p:spPr>
          <a:xfrm>
            <a:off x="11205" y="3145906"/>
            <a:ext cx="9110143" cy="1877437"/>
          </a:xfrm>
          <a:prstGeom prst="rect">
            <a:avLst/>
          </a:prstGeom>
        </p:spPr>
        <p:txBody>
          <a:bodyPr wrap="square">
            <a:spAutoFit/>
          </a:bodyPr>
          <a:lstStyle/>
          <a:p>
            <a:r>
              <a:rPr lang="en-US" sz="2900" dirty="0" smtClean="0">
                <a:latin typeface="Calibri" panose="020F0502020204030204" pitchFamily="34" charset="0"/>
                <a:ea typeface="Calibri" panose="020F0502020204030204" pitchFamily="34" charset="0"/>
                <a:cs typeface="Calibri" panose="020F0502020204030204" pitchFamily="34" charset="0"/>
              </a:rPr>
              <a:t>There are two ways. </a:t>
            </a:r>
          </a:p>
          <a:p>
            <a:r>
              <a:rPr lang="en-US" sz="2900" u="sng" dirty="0" smtClean="0">
                <a:latin typeface="Calibri" panose="020F0502020204030204" pitchFamily="34" charset="0"/>
                <a:cs typeface="Calibri" panose="020F0502020204030204" pitchFamily="34" charset="0"/>
              </a:rPr>
              <a:t>First way</a:t>
            </a:r>
            <a:r>
              <a:rPr lang="en-US" sz="2900" dirty="0" smtClean="0">
                <a:latin typeface="Calibri" panose="020F0502020204030204" pitchFamily="34" charset="0"/>
                <a:cs typeface="Calibri" panose="020F0502020204030204" pitchFamily="34" charset="0"/>
              </a:rPr>
              <a:t>: Switch sign </a:t>
            </a:r>
            <a:r>
              <a:rPr lang="en-US" sz="2900" dirty="0">
                <a:latin typeface="Calibri" panose="020F0502020204030204" pitchFamily="34" charset="0"/>
                <a:cs typeface="Calibri" panose="020F0502020204030204" pitchFamily="34" charset="0"/>
              </a:rPr>
              <a:t>of </a:t>
            </a:r>
            <a:r>
              <a:rPr lang="en-US" sz="2900" dirty="0" smtClean="0">
                <a:latin typeface="Calibri" panose="020F0502020204030204" pitchFamily="34" charset="0"/>
                <a:cs typeface="Calibri" panose="020F0502020204030204" pitchFamily="34" charset="0"/>
              </a:rPr>
              <a:t>e</a:t>
            </a:r>
            <a:r>
              <a:rPr lang="en-US" sz="2900" baseline="-25000" dirty="0" smtClean="0">
                <a:latin typeface="Calibri" panose="020F0502020204030204" pitchFamily="34" charset="0"/>
                <a:cs typeface="Calibri" panose="020F0502020204030204" pitchFamily="34" charset="0"/>
              </a:rPr>
              <a:t>2</a:t>
            </a:r>
            <a:r>
              <a:rPr lang="en-US" sz="2900" dirty="0" smtClean="0">
                <a:latin typeface="Calibri" panose="020F0502020204030204" pitchFamily="34" charset="0"/>
                <a:cs typeface="Calibri" panose="020F0502020204030204" pitchFamily="34" charset="0"/>
              </a:rPr>
              <a:t>, as above. Here, </a:t>
            </a:r>
            <a:r>
              <a:rPr lang="en-US" sz="2900" dirty="0">
                <a:latin typeface="Calibri" panose="020F0502020204030204" pitchFamily="34" charset="0"/>
                <a:cs typeface="Calibri" panose="020F0502020204030204" pitchFamily="34" charset="0"/>
              </a:rPr>
              <a:t>we also must switch </a:t>
            </a:r>
            <a:r>
              <a:rPr lang="en-US" sz="2900" dirty="0" smtClean="0">
                <a:latin typeface="Calibri" panose="020F0502020204030204" pitchFamily="34" charset="0"/>
                <a:cs typeface="Calibri" panose="020F0502020204030204" pitchFamily="34" charset="0"/>
              </a:rPr>
              <a:t>current </a:t>
            </a:r>
            <a:r>
              <a:rPr lang="en-US" sz="2900" dirty="0">
                <a:latin typeface="Calibri" panose="020F0502020204030204" pitchFamily="34" charset="0"/>
                <a:cs typeface="Calibri" panose="020F0502020204030204" pitchFamily="34" charset="0"/>
              </a:rPr>
              <a:t>i</a:t>
            </a:r>
            <a:r>
              <a:rPr lang="en-US" sz="2900" baseline="-25000" dirty="0">
                <a:latin typeface="Calibri" panose="020F0502020204030204" pitchFamily="34" charset="0"/>
                <a:cs typeface="Calibri" panose="020F0502020204030204" pitchFamily="34" charset="0"/>
              </a:rPr>
              <a:t>2</a:t>
            </a:r>
            <a:r>
              <a:rPr lang="en-US" sz="2900" dirty="0">
                <a:latin typeface="Calibri" panose="020F0502020204030204" pitchFamily="34" charset="0"/>
                <a:cs typeface="Calibri" panose="020F0502020204030204" pitchFamily="34" charset="0"/>
              </a:rPr>
              <a:t> </a:t>
            </a:r>
            <a:r>
              <a:rPr lang="en-US" sz="2900" dirty="0" smtClean="0">
                <a:latin typeface="Calibri" panose="020F0502020204030204" pitchFamily="34" charset="0"/>
                <a:cs typeface="Calibri" panose="020F0502020204030204" pitchFamily="34" charset="0"/>
              </a:rPr>
              <a:t>direction, because, in </a:t>
            </a:r>
            <a:r>
              <a:rPr lang="en-US" sz="2900" dirty="0">
                <a:latin typeface="Calibri" panose="020F0502020204030204" pitchFamily="34" charset="0"/>
                <a:cs typeface="Calibri" panose="020F0502020204030204" pitchFamily="34" charset="0"/>
              </a:rPr>
              <a:t>using Lenz’s Law, the i</a:t>
            </a:r>
            <a:r>
              <a:rPr lang="en-US" sz="2900" baseline="-25000" dirty="0">
                <a:latin typeface="Calibri" panose="020F0502020204030204" pitchFamily="34" charset="0"/>
                <a:cs typeface="Calibri" panose="020F0502020204030204" pitchFamily="34" charset="0"/>
              </a:rPr>
              <a:t>2</a:t>
            </a:r>
            <a:r>
              <a:rPr lang="en-US" sz="2900" dirty="0">
                <a:latin typeface="Calibri" panose="020F0502020204030204" pitchFamily="34" charset="0"/>
                <a:cs typeface="Calibri" panose="020F0502020204030204" pitchFamily="34" charset="0"/>
              </a:rPr>
              <a:t> direction must be consistent with the e</a:t>
            </a:r>
            <a:r>
              <a:rPr lang="en-US" sz="2900" baseline="-25000" dirty="0">
                <a:latin typeface="Calibri" panose="020F0502020204030204" pitchFamily="34" charset="0"/>
                <a:cs typeface="Calibri" panose="020F0502020204030204" pitchFamily="34" charset="0"/>
              </a:rPr>
              <a:t>2</a:t>
            </a:r>
            <a:r>
              <a:rPr lang="en-US" sz="2900" dirty="0">
                <a:latin typeface="Calibri" panose="020F0502020204030204" pitchFamily="34" charset="0"/>
                <a:cs typeface="Calibri" panose="020F0502020204030204" pitchFamily="34" charset="0"/>
              </a:rPr>
              <a:t> </a:t>
            </a:r>
            <a:r>
              <a:rPr lang="en-US" sz="2900" dirty="0" smtClean="0">
                <a:latin typeface="Calibri" panose="020F0502020204030204" pitchFamily="34" charset="0"/>
                <a:cs typeface="Calibri" panose="020F0502020204030204" pitchFamily="34" charset="0"/>
              </a:rPr>
              <a:t>direction.</a:t>
            </a:r>
            <a:endParaRPr lang="en-US" sz="2900" dirty="0">
              <a:latin typeface="Calibri" panose="020F0502020204030204" pitchFamily="34" charset="0"/>
              <a:cs typeface="Calibri" panose="020F0502020204030204" pitchFamily="34" charset="0"/>
            </a:endParaRPr>
          </a:p>
        </p:txBody>
      </p:sp>
      <p:grpSp>
        <p:nvGrpSpPr>
          <p:cNvPr id="8" name="Group 1"/>
          <p:cNvGrpSpPr>
            <a:grpSpLocks noChangeAspect="1"/>
          </p:cNvGrpSpPr>
          <p:nvPr/>
        </p:nvGrpSpPr>
        <p:grpSpPr bwMode="auto">
          <a:xfrm>
            <a:off x="914400" y="726383"/>
            <a:ext cx="7059458" cy="2662381"/>
            <a:chOff x="1440" y="6435"/>
            <a:chExt cx="9360" cy="3530"/>
          </a:xfrm>
        </p:grpSpPr>
        <p:sp>
          <p:nvSpPr>
            <p:cNvPr id="9" name="AutoShape 53"/>
            <p:cNvSpPr>
              <a:spLocks noChangeAspect="1" noChangeArrowheads="1" noTextEdit="1"/>
            </p:cNvSpPr>
            <p:nvPr/>
          </p:nvSpPr>
          <p:spPr bwMode="auto">
            <a:xfrm>
              <a:off x="1440" y="6435"/>
              <a:ext cx="9360" cy="3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52"/>
            <p:cNvSpPr>
              <a:spLocks/>
            </p:cNvSpPr>
            <p:nvPr/>
          </p:nvSpPr>
          <p:spPr bwMode="auto">
            <a:xfrm>
              <a:off x="3796" y="6795"/>
              <a:ext cx="4364" cy="291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51"/>
            <p:cNvSpPr>
              <a:spLocks/>
            </p:cNvSpPr>
            <p:nvPr/>
          </p:nvSpPr>
          <p:spPr bwMode="auto">
            <a:xfrm>
              <a:off x="4500" y="7395"/>
              <a:ext cx="2940" cy="174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50"/>
            <p:cNvSpPr>
              <a:spLocks/>
            </p:cNvSpPr>
            <p:nvPr/>
          </p:nvSpPr>
          <p:spPr bwMode="auto">
            <a:xfrm>
              <a:off x="4500" y="7395"/>
              <a:ext cx="330" cy="1740"/>
            </a:xfrm>
            <a:custGeom>
              <a:avLst/>
              <a:gdLst>
                <a:gd name="T0" fmla="*/ 0 w 330"/>
                <a:gd name="T1" fmla="*/ 1740 h 1740"/>
                <a:gd name="T2" fmla="*/ 330 w 330"/>
                <a:gd name="T3" fmla="*/ 1500 h 1740"/>
                <a:gd name="T4" fmla="*/ 330 w 330"/>
                <a:gd name="T5" fmla="*/ 0 h 1740"/>
              </a:gdLst>
              <a:ahLst/>
              <a:cxnLst>
                <a:cxn ang="0">
                  <a:pos x="T0" y="T1"/>
                </a:cxn>
                <a:cxn ang="0">
                  <a:pos x="T2" y="T3"/>
                </a:cxn>
                <a:cxn ang="0">
                  <a:pos x="T4" y="T5"/>
                </a:cxn>
              </a:cxnLst>
              <a:rect l="0" t="0" r="r" b="b"/>
              <a:pathLst>
                <a:path w="330" h="1740">
                  <a:moveTo>
                    <a:pt x="0" y="1740"/>
                  </a:moveTo>
                  <a:lnTo>
                    <a:pt x="330" y="1500"/>
                  </a:lnTo>
                  <a:lnTo>
                    <a:pt x="33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49"/>
            <p:cNvSpPr>
              <a:spLocks noChangeShapeType="1"/>
            </p:cNvSpPr>
            <p:nvPr/>
          </p:nvSpPr>
          <p:spPr bwMode="auto">
            <a:xfrm>
              <a:off x="4830" y="8865"/>
              <a:ext cx="26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48"/>
            <p:cNvSpPr>
              <a:spLocks/>
            </p:cNvSpPr>
            <p:nvPr/>
          </p:nvSpPr>
          <p:spPr bwMode="auto">
            <a:xfrm>
              <a:off x="3796" y="6555"/>
              <a:ext cx="4649" cy="240"/>
            </a:xfrm>
            <a:custGeom>
              <a:avLst/>
              <a:gdLst>
                <a:gd name="T0" fmla="*/ 0 w 4649"/>
                <a:gd name="T1" fmla="*/ 240 h 240"/>
                <a:gd name="T2" fmla="*/ 524 w 4649"/>
                <a:gd name="T3" fmla="*/ 0 h 240"/>
                <a:gd name="T4" fmla="*/ 4649 w 4649"/>
                <a:gd name="T5" fmla="*/ 0 h 240"/>
                <a:gd name="T6" fmla="*/ 4364 w 4649"/>
                <a:gd name="T7" fmla="*/ 240 h 240"/>
              </a:gdLst>
              <a:ahLst/>
              <a:cxnLst>
                <a:cxn ang="0">
                  <a:pos x="T0" y="T1"/>
                </a:cxn>
                <a:cxn ang="0">
                  <a:pos x="T2" y="T3"/>
                </a:cxn>
                <a:cxn ang="0">
                  <a:pos x="T4" y="T5"/>
                </a:cxn>
                <a:cxn ang="0">
                  <a:pos x="T6" y="T7"/>
                </a:cxn>
              </a:cxnLst>
              <a:rect l="0" t="0" r="r" b="b"/>
              <a:pathLst>
                <a:path w="4649" h="240">
                  <a:moveTo>
                    <a:pt x="0" y="240"/>
                  </a:moveTo>
                  <a:lnTo>
                    <a:pt x="524" y="0"/>
                  </a:lnTo>
                  <a:lnTo>
                    <a:pt x="4649" y="0"/>
                  </a:lnTo>
                  <a:lnTo>
                    <a:pt x="4364"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47"/>
            <p:cNvSpPr>
              <a:spLocks/>
            </p:cNvSpPr>
            <p:nvPr/>
          </p:nvSpPr>
          <p:spPr bwMode="auto">
            <a:xfrm>
              <a:off x="8160" y="6555"/>
              <a:ext cx="285" cy="3150"/>
            </a:xfrm>
            <a:custGeom>
              <a:avLst/>
              <a:gdLst>
                <a:gd name="T0" fmla="*/ 285 w 285"/>
                <a:gd name="T1" fmla="*/ 0 h 3150"/>
                <a:gd name="T2" fmla="*/ 285 w 285"/>
                <a:gd name="T3" fmla="*/ 2925 h 3150"/>
                <a:gd name="T4" fmla="*/ 0 w 285"/>
                <a:gd name="T5" fmla="*/ 3150 h 3150"/>
              </a:gdLst>
              <a:ahLst/>
              <a:cxnLst>
                <a:cxn ang="0">
                  <a:pos x="T0" y="T1"/>
                </a:cxn>
                <a:cxn ang="0">
                  <a:pos x="T2" y="T3"/>
                </a:cxn>
                <a:cxn ang="0">
                  <a:pos x="T4" y="T5"/>
                </a:cxn>
              </a:cxnLst>
              <a:rect l="0" t="0" r="r" b="b"/>
              <a:pathLst>
                <a:path w="285" h="3150">
                  <a:moveTo>
                    <a:pt x="285" y="0"/>
                  </a:moveTo>
                  <a:lnTo>
                    <a:pt x="285" y="2925"/>
                  </a:lnTo>
                  <a:lnTo>
                    <a:pt x="0" y="31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46"/>
            <p:cNvSpPr>
              <a:spLocks/>
            </p:cNvSpPr>
            <p:nvPr/>
          </p:nvSpPr>
          <p:spPr bwMode="auto">
            <a:xfrm>
              <a:off x="3180" y="7565"/>
              <a:ext cx="2015" cy="175"/>
            </a:xfrm>
            <a:custGeom>
              <a:avLst/>
              <a:gdLst>
                <a:gd name="T0" fmla="*/ 0 w 2015"/>
                <a:gd name="T1" fmla="*/ 25 h 175"/>
                <a:gd name="T2" fmla="*/ 1740 w 2015"/>
                <a:gd name="T3" fmla="*/ 25 h 175"/>
                <a:gd name="T4" fmla="*/ 1650 w 2015"/>
                <a:gd name="T5" fmla="*/ 175 h 175"/>
              </a:gdLst>
              <a:ahLst/>
              <a:cxnLst>
                <a:cxn ang="0">
                  <a:pos x="T0" y="T1"/>
                </a:cxn>
                <a:cxn ang="0">
                  <a:pos x="T2" y="T3"/>
                </a:cxn>
                <a:cxn ang="0">
                  <a:pos x="T4" y="T5"/>
                </a:cxn>
              </a:cxnLst>
              <a:rect l="0" t="0" r="r" b="b"/>
              <a:pathLst>
                <a:path w="2015" h="175">
                  <a:moveTo>
                    <a:pt x="0" y="25"/>
                  </a:moveTo>
                  <a:cubicBezTo>
                    <a:pt x="732" y="12"/>
                    <a:pt x="1465" y="0"/>
                    <a:pt x="1740" y="25"/>
                  </a:cubicBezTo>
                  <a:cubicBezTo>
                    <a:pt x="2015" y="50"/>
                    <a:pt x="1665" y="150"/>
                    <a:pt x="1650"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45"/>
            <p:cNvSpPr>
              <a:spLocks/>
            </p:cNvSpPr>
            <p:nvPr/>
          </p:nvSpPr>
          <p:spPr bwMode="auto">
            <a:xfrm>
              <a:off x="3515" y="774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44"/>
            <p:cNvSpPr>
              <a:spLocks/>
            </p:cNvSpPr>
            <p:nvPr/>
          </p:nvSpPr>
          <p:spPr bwMode="auto">
            <a:xfrm>
              <a:off x="3515" y="798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43"/>
            <p:cNvSpPr>
              <a:spLocks/>
            </p:cNvSpPr>
            <p:nvPr/>
          </p:nvSpPr>
          <p:spPr bwMode="auto">
            <a:xfrm>
              <a:off x="3515" y="822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42"/>
            <p:cNvSpPr>
              <a:spLocks/>
            </p:cNvSpPr>
            <p:nvPr/>
          </p:nvSpPr>
          <p:spPr bwMode="auto">
            <a:xfrm>
              <a:off x="3515" y="846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41"/>
            <p:cNvSpPr>
              <a:spLocks/>
            </p:cNvSpPr>
            <p:nvPr/>
          </p:nvSpPr>
          <p:spPr bwMode="auto">
            <a:xfrm>
              <a:off x="3180" y="8865"/>
              <a:ext cx="616" cy="1"/>
            </a:xfrm>
            <a:custGeom>
              <a:avLst/>
              <a:gdLst>
                <a:gd name="T0" fmla="*/ 616 w 616"/>
                <a:gd name="T1" fmla="*/ 0 h 1"/>
                <a:gd name="T2" fmla="*/ 0 w 616"/>
                <a:gd name="T3" fmla="*/ 0 h 1"/>
              </a:gdLst>
              <a:ahLst/>
              <a:cxnLst>
                <a:cxn ang="0">
                  <a:pos x="T0" y="T1"/>
                </a:cxn>
                <a:cxn ang="0">
                  <a:pos x="T2" y="T3"/>
                </a:cxn>
              </a:cxnLst>
              <a:rect l="0" t="0" r="r" b="b"/>
              <a:pathLst>
                <a:path w="616" h="1">
                  <a:moveTo>
                    <a:pt x="616" y="0"/>
                  </a:moveTo>
                  <a:cubicBezTo>
                    <a:pt x="616" y="0"/>
                    <a:pt x="308"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AutoShape 40"/>
            <p:cNvSpPr>
              <a:spLocks noChangeShapeType="1"/>
            </p:cNvSpPr>
            <p:nvPr/>
          </p:nvSpPr>
          <p:spPr bwMode="auto">
            <a:xfrm>
              <a:off x="3000" y="7440"/>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Text Box 39"/>
            <p:cNvSpPr txBox="1">
              <a:spLocks noChangeArrowheads="1"/>
            </p:cNvSpPr>
            <p:nvPr/>
          </p:nvSpPr>
          <p:spPr bwMode="auto">
            <a:xfrm>
              <a:off x="2700" y="709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Freeform 38"/>
            <p:cNvSpPr>
              <a:spLocks/>
            </p:cNvSpPr>
            <p:nvPr/>
          </p:nvSpPr>
          <p:spPr bwMode="auto">
            <a:xfrm>
              <a:off x="4140" y="7050"/>
              <a:ext cx="795" cy="405"/>
            </a:xfrm>
            <a:custGeom>
              <a:avLst/>
              <a:gdLst>
                <a:gd name="T0" fmla="*/ 15 w 795"/>
                <a:gd name="T1" fmla="*/ 405 h 405"/>
                <a:gd name="T2" fmla="*/ 0 w 795"/>
                <a:gd name="T3" fmla="*/ 0 h 405"/>
                <a:gd name="T4" fmla="*/ 795 w 795"/>
                <a:gd name="T5" fmla="*/ 0 h 405"/>
              </a:gdLst>
              <a:ahLst/>
              <a:cxnLst>
                <a:cxn ang="0">
                  <a:pos x="T0" y="T1"/>
                </a:cxn>
                <a:cxn ang="0">
                  <a:pos x="T2" y="T3"/>
                </a:cxn>
                <a:cxn ang="0">
                  <a:pos x="T4" y="T5"/>
                </a:cxn>
              </a:cxnLst>
              <a:rect l="0" t="0" r="r" b="b"/>
              <a:pathLst>
                <a:path w="795" h="405">
                  <a:moveTo>
                    <a:pt x="15" y="405"/>
                  </a:moveTo>
                  <a:lnTo>
                    <a:pt x="0" y="0"/>
                  </a:lnTo>
                  <a:lnTo>
                    <a:pt x="795"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Text Box 37"/>
            <p:cNvSpPr txBox="1">
              <a:spLocks noChangeArrowheads="1"/>
            </p:cNvSpPr>
            <p:nvPr/>
          </p:nvSpPr>
          <p:spPr bwMode="auto">
            <a:xfrm>
              <a:off x="4575" y="6840"/>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Text Box 36"/>
            <p:cNvSpPr txBox="1">
              <a:spLocks noChangeArrowheads="1"/>
            </p:cNvSpPr>
            <p:nvPr/>
          </p:nvSpPr>
          <p:spPr bwMode="auto">
            <a:xfrm>
              <a:off x="4740"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Freeform 35"/>
            <p:cNvSpPr>
              <a:spLocks/>
            </p:cNvSpPr>
            <p:nvPr/>
          </p:nvSpPr>
          <p:spPr bwMode="auto">
            <a:xfrm>
              <a:off x="4155" y="7050"/>
              <a:ext cx="3705" cy="2325"/>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34"/>
            <p:cNvSpPr>
              <a:spLocks/>
            </p:cNvSpPr>
            <p:nvPr/>
          </p:nvSpPr>
          <p:spPr bwMode="auto">
            <a:xfrm>
              <a:off x="6978" y="7446"/>
              <a:ext cx="2427" cy="89"/>
            </a:xfrm>
            <a:custGeom>
              <a:avLst/>
              <a:gdLst>
                <a:gd name="T0" fmla="*/ 2427 w 2427"/>
                <a:gd name="T1" fmla="*/ 29 h 204"/>
                <a:gd name="T2" fmla="*/ 327 w 2427"/>
                <a:gd name="T3" fmla="*/ 29 h 204"/>
                <a:gd name="T4" fmla="*/ 462 w 2427"/>
                <a:gd name="T5" fmla="*/ 204 h 204"/>
              </a:gdLst>
              <a:ahLst/>
              <a:cxnLst>
                <a:cxn ang="0">
                  <a:pos x="T0" y="T1"/>
                </a:cxn>
                <a:cxn ang="0">
                  <a:pos x="T2" y="T3"/>
                </a:cxn>
                <a:cxn ang="0">
                  <a:pos x="T4" y="T5"/>
                </a:cxn>
              </a:cxnLst>
              <a:rect l="0" t="0" r="r" b="b"/>
              <a:pathLst>
                <a:path w="2427" h="204">
                  <a:moveTo>
                    <a:pt x="2427" y="29"/>
                  </a:moveTo>
                  <a:cubicBezTo>
                    <a:pt x="1540" y="14"/>
                    <a:pt x="654" y="0"/>
                    <a:pt x="327" y="29"/>
                  </a:cubicBezTo>
                  <a:cubicBezTo>
                    <a:pt x="0" y="58"/>
                    <a:pt x="231" y="131"/>
                    <a:pt x="462" y="20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33"/>
            <p:cNvSpPr>
              <a:spLocks/>
            </p:cNvSpPr>
            <p:nvPr/>
          </p:nvSpPr>
          <p:spPr bwMode="auto">
            <a:xfrm>
              <a:off x="7110" y="754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2"/>
            <p:cNvSpPr>
              <a:spLocks/>
            </p:cNvSpPr>
            <p:nvPr/>
          </p:nvSpPr>
          <p:spPr bwMode="auto">
            <a:xfrm>
              <a:off x="7110" y="771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7110" y="787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30"/>
            <p:cNvSpPr>
              <a:spLocks/>
            </p:cNvSpPr>
            <p:nvPr/>
          </p:nvSpPr>
          <p:spPr bwMode="auto">
            <a:xfrm>
              <a:off x="7110" y="804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p:cNvSpPr>
            <p:nvPr/>
          </p:nvSpPr>
          <p:spPr bwMode="auto">
            <a:xfrm>
              <a:off x="7110" y="820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p:nvSpPr>
          <p:spPr bwMode="auto">
            <a:xfrm>
              <a:off x="7110" y="837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p:cNvSpPr>
              <a:spLocks/>
            </p:cNvSpPr>
            <p:nvPr/>
          </p:nvSpPr>
          <p:spPr bwMode="auto">
            <a:xfrm>
              <a:off x="7110" y="853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6"/>
            <p:cNvSpPr>
              <a:spLocks/>
            </p:cNvSpPr>
            <p:nvPr/>
          </p:nvSpPr>
          <p:spPr bwMode="auto">
            <a:xfrm>
              <a:off x="8445" y="8775"/>
              <a:ext cx="960" cy="1"/>
            </a:xfrm>
            <a:custGeom>
              <a:avLst/>
              <a:gdLst>
                <a:gd name="T0" fmla="*/ 0 w 960"/>
                <a:gd name="T1" fmla="*/ 0 h 1"/>
                <a:gd name="T2" fmla="*/ 960 w 960"/>
                <a:gd name="T3" fmla="*/ 0 h 1"/>
              </a:gdLst>
              <a:ahLst/>
              <a:cxnLst>
                <a:cxn ang="0">
                  <a:pos x="T0" y="T1"/>
                </a:cxn>
                <a:cxn ang="0">
                  <a:pos x="T2" y="T3"/>
                </a:cxn>
              </a:cxnLst>
              <a:rect l="0" t="0" r="r" b="b"/>
              <a:pathLst>
                <a:path w="960" h="1">
                  <a:moveTo>
                    <a:pt x="0" y="0"/>
                  </a:moveTo>
                  <a:cubicBezTo>
                    <a:pt x="0" y="0"/>
                    <a:pt x="480" y="0"/>
                    <a:pt x="9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Text Box 25"/>
            <p:cNvSpPr txBox="1">
              <a:spLocks noChangeArrowheads="1"/>
            </p:cNvSpPr>
            <p:nvPr/>
          </p:nvSpPr>
          <p:spPr bwMode="auto">
            <a:xfrm>
              <a:off x="9252" y="8970"/>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9" name="AutoShape 24"/>
            <p:cNvSpPr>
              <a:spLocks noChangeShapeType="1"/>
            </p:cNvSpPr>
            <p:nvPr/>
          </p:nvSpPr>
          <p:spPr bwMode="auto">
            <a:xfrm flipH="1">
              <a:off x="9410" y="8921"/>
              <a:ext cx="570" cy="1"/>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Text Box 23"/>
            <p:cNvSpPr txBox="1">
              <a:spLocks noChangeArrowheads="1"/>
            </p:cNvSpPr>
            <p:nvPr/>
          </p:nvSpPr>
          <p:spPr bwMode="auto">
            <a:xfrm>
              <a:off x="6495"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 name="Text Box 22"/>
            <p:cNvSpPr txBox="1">
              <a:spLocks noChangeArrowheads="1"/>
            </p:cNvSpPr>
            <p:nvPr/>
          </p:nvSpPr>
          <p:spPr bwMode="auto">
            <a:xfrm>
              <a:off x="3180" y="805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2" name="Text Box 21"/>
            <p:cNvSpPr txBox="1">
              <a:spLocks noChangeArrowheads="1"/>
            </p:cNvSpPr>
            <p:nvPr/>
          </p:nvSpPr>
          <p:spPr bwMode="auto">
            <a:xfrm>
              <a:off x="8818" y="778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Freeform 20"/>
            <p:cNvSpPr>
              <a:spLocks/>
            </p:cNvSpPr>
            <p:nvPr/>
          </p:nvSpPr>
          <p:spPr bwMode="auto">
            <a:xfrm>
              <a:off x="3151" y="7705"/>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9"/>
            <p:cNvSpPr>
              <a:spLocks/>
            </p:cNvSpPr>
            <p:nvPr/>
          </p:nvSpPr>
          <p:spPr bwMode="auto">
            <a:xfrm flipH="1" flipV="1">
              <a:off x="9074" y="761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Oval 18"/>
            <p:cNvSpPr>
              <a:spLocks noChangeArrowheads="1"/>
            </p:cNvSpPr>
            <p:nvPr/>
          </p:nvSpPr>
          <p:spPr bwMode="auto">
            <a:xfrm>
              <a:off x="1975" y="8040"/>
              <a:ext cx="436"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Text Box 17"/>
            <p:cNvSpPr txBox="1">
              <a:spLocks noChangeArrowheads="1"/>
            </p:cNvSpPr>
            <p:nvPr/>
          </p:nvSpPr>
          <p:spPr bwMode="auto">
            <a:xfrm>
              <a:off x="1571" y="8023"/>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7" name="Freeform 16"/>
            <p:cNvSpPr>
              <a:spLocks/>
            </p:cNvSpPr>
            <p:nvPr/>
          </p:nvSpPr>
          <p:spPr bwMode="auto">
            <a:xfrm>
              <a:off x="2193" y="7595"/>
              <a:ext cx="1145" cy="428"/>
            </a:xfrm>
            <a:custGeom>
              <a:avLst/>
              <a:gdLst>
                <a:gd name="T0" fmla="*/ 0 w 1145"/>
                <a:gd name="T1" fmla="*/ 428 h 428"/>
                <a:gd name="T2" fmla="*/ 0 w 1145"/>
                <a:gd name="T3" fmla="*/ 10 h 428"/>
                <a:gd name="T4" fmla="*/ 1145 w 1145"/>
                <a:gd name="T5" fmla="*/ 0 h 428"/>
              </a:gdLst>
              <a:ahLst/>
              <a:cxnLst>
                <a:cxn ang="0">
                  <a:pos x="T0" y="T1"/>
                </a:cxn>
                <a:cxn ang="0">
                  <a:pos x="T2" y="T3"/>
                </a:cxn>
                <a:cxn ang="0">
                  <a:pos x="T4" y="T5"/>
                </a:cxn>
              </a:cxnLst>
              <a:rect l="0" t="0" r="r" b="b"/>
              <a:pathLst>
                <a:path w="1145" h="428">
                  <a:moveTo>
                    <a:pt x="0" y="428"/>
                  </a:moveTo>
                  <a:lnTo>
                    <a:pt x="0" y="10"/>
                  </a:lnTo>
                  <a:lnTo>
                    <a:pt x="1145"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p:cNvSpPr>
              <a:spLocks/>
            </p:cNvSpPr>
            <p:nvPr/>
          </p:nvSpPr>
          <p:spPr bwMode="auto">
            <a:xfrm>
              <a:off x="2193" y="8460"/>
              <a:ext cx="1069" cy="405"/>
            </a:xfrm>
            <a:custGeom>
              <a:avLst/>
              <a:gdLst>
                <a:gd name="T0" fmla="*/ 0 w 1069"/>
                <a:gd name="T1" fmla="*/ 0 h 405"/>
                <a:gd name="T2" fmla="*/ 0 w 1069"/>
                <a:gd name="T3" fmla="*/ 405 h 405"/>
                <a:gd name="T4" fmla="*/ 1069 w 1069"/>
                <a:gd name="T5" fmla="*/ 405 h 405"/>
              </a:gdLst>
              <a:ahLst/>
              <a:cxnLst>
                <a:cxn ang="0">
                  <a:pos x="T0" y="T1"/>
                </a:cxn>
                <a:cxn ang="0">
                  <a:pos x="T2" y="T3"/>
                </a:cxn>
                <a:cxn ang="0">
                  <a:pos x="T4" y="T5"/>
                </a:cxn>
              </a:cxnLst>
              <a:rect l="0" t="0" r="r" b="b"/>
              <a:pathLst>
                <a:path w="1069" h="405">
                  <a:moveTo>
                    <a:pt x="0" y="0"/>
                  </a:moveTo>
                  <a:lnTo>
                    <a:pt x="0" y="405"/>
                  </a:lnTo>
                  <a:lnTo>
                    <a:pt x="1069" y="40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p:cNvSpPr>
              <a:spLocks/>
            </p:cNvSpPr>
            <p:nvPr/>
          </p:nvSpPr>
          <p:spPr bwMode="auto">
            <a:xfrm>
              <a:off x="1634" y="783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3"/>
            <p:cNvSpPr>
              <a:spLocks/>
            </p:cNvSpPr>
            <p:nvPr/>
          </p:nvSpPr>
          <p:spPr bwMode="auto">
            <a:xfrm>
              <a:off x="9342" y="7457"/>
              <a:ext cx="913" cy="577"/>
            </a:xfrm>
            <a:custGeom>
              <a:avLst/>
              <a:gdLst>
                <a:gd name="T0" fmla="*/ 0 w 913"/>
                <a:gd name="T1" fmla="*/ 0 h 577"/>
                <a:gd name="T2" fmla="*/ 902 w 913"/>
                <a:gd name="T3" fmla="*/ 0 h 577"/>
                <a:gd name="T4" fmla="*/ 913 w 913"/>
                <a:gd name="T5" fmla="*/ 577 h 577"/>
              </a:gdLst>
              <a:ahLst/>
              <a:cxnLst>
                <a:cxn ang="0">
                  <a:pos x="T0" y="T1"/>
                </a:cxn>
                <a:cxn ang="0">
                  <a:pos x="T2" y="T3"/>
                </a:cxn>
                <a:cxn ang="0">
                  <a:pos x="T4" y="T5"/>
                </a:cxn>
              </a:cxnLst>
              <a:rect l="0" t="0" r="r" b="b"/>
              <a:pathLst>
                <a:path w="913" h="577">
                  <a:moveTo>
                    <a:pt x="0" y="0"/>
                  </a:moveTo>
                  <a:lnTo>
                    <a:pt x="902" y="0"/>
                  </a:lnTo>
                  <a:lnTo>
                    <a:pt x="913" y="577"/>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12"/>
            <p:cNvSpPr>
              <a:spLocks noChangeArrowheads="1"/>
            </p:cNvSpPr>
            <p:nvPr/>
          </p:nvSpPr>
          <p:spPr bwMode="auto">
            <a:xfrm>
              <a:off x="10102" y="8023"/>
              <a:ext cx="305" cy="2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1"/>
            <p:cNvSpPr>
              <a:spLocks/>
            </p:cNvSpPr>
            <p:nvPr/>
          </p:nvSpPr>
          <p:spPr bwMode="auto">
            <a:xfrm>
              <a:off x="9392" y="8220"/>
              <a:ext cx="906" cy="556"/>
            </a:xfrm>
            <a:custGeom>
              <a:avLst/>
              <a:gdLst>
                <a:gd name="T0" fmla="*/ 0 w 906"/>
                <a:gd name="T1" fmla="*/ 556 h 556"/>
                <a:gd name="T2" fmla="*/ 906 w 906"/>
                <a:gd name="T3" fmla="*/ 556 h 556"/>
                <a:gd name="T4" fmla="*/ 906 w 906"/>
                <a:gd name="T5" fmla="*/ 0 h 556"/>
              </a:gdLst>
              <a:ahLst/>
              <a:cxnLst>
                <a:cxn ang="0">
                  <a:pos x="T0" y="T1"/>
                </a:cxn>
                <a:cxn ang="0">
                  <a:pos x="T2" y="T3"/>
                </a:cxn>
                <a:cxn ang="0">
                  <a:pos x="T4" y="T5"/>
                </a:cxn>
              </a:cxnLst>
              <a:rect l="0" t="0" r="r" b="b"/>
              <a:pathLst>
                <a:path w="906" h="556">
                  <a:moveTo>
                    <a:pt x="0" y="556"/>
                  </a:moveTo>
                  <a:lnTo>
                    <a:pt x="906" y="556"/>
                  </a:lnTo>
                  <a:lnTo>
                    <a:pt x="906" y="0"/>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10"/>
            <p:cNvSpPr>
              <a:spLocks noChangeShapeType="1"/>
            </p:cNvSpPr>
            <p:nvPr/>
          </p:nvSpPr>
          <p:spPr bwMode="auto">
            <a:xfrm flipH="1">
              <a:off x="8247" y="7643"/>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9"/>
            <p:cNvSpPr>
              <a:spLocks noChangeShapeType="1"/>
            </p:cNvSpPr>
            <p:nvPr/>
          </p:nvSpPr>
          <p:spPr bwMode="auto">
            <a:xfrm flipH="1">
              <a:off x="8245" y="7806"/>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8"/>
            <p:cNvSpPr>
              <a:spLocks noChangeShapeType="1"/>
            </p:cNvSpPr>
            <p:nvPr/>
          </p:nvSpPr>
          <p:spPr bwMode="auto">
            <a:xfrm flipH="1">
              <a:off x="8254" y="7969"/>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7"/>
            <p:cNvSpPr>
              <a:spLocks noChangeShapeType="1"/>
            </p:cNvSpPr>
            <p:nvPr/>
          </p:nvSpPr>
          <p:spPr bwMode="auto">
            <a:xfrm flipH="1">
              <a:off x="8241" y="8132"/>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6"/>
            <p:cNvSpPr>
              <a:spLocks noChangeShapeType="1"/>
            </p:cNvSpPr>
            <p:nvPr/>
          </p:nvSpPr>
          <p:spPr bwMode="auto">
            <a:xfrm flipH="1">
              <a:off x="8250" y="8295"/>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5"/>
            <p:cNvSpPr>
              <a:spLocks noChangeShapeType="1"/>
            </p:cNvSpPr>
            <p:nvPr/>
          </p:nvSpPr>
          <p:spPr bwMode="auto">
            <a:xfrm flipH="1">
              <a:off x="8248" y="8458"/>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4"/>
            <p:cNvSpPr>
              <a:spLocks noChangeShapeType="1"/>
            </p:cNvSpPr>
            <p:nvPr/>
          </p:nvSpPr>
          <p:spPr bwMode="auto">
            <a:xfrm flipH="1">
              <a:off x="8246" y="8621"/>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Text Box 3"/>
            <p:cNvSpPr txBox="1">
              <a:spLocks noChangeArrowheads="1"/>
            </p:cNvSpPr>
            <p:nvPr/>
          </p:nvSpPr>
          <p:spPr bwMode="auto">
            <a:xfrm>
              <a:off x="7538" y="685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1" name="Freeform 2"/>
            <p:cNvSpPr>
              <a:spLocks/>
            </p:cNvSpPr>
            <p:nvPr/>
          </p:nvSpPr>
          <p:spPr bwMode="auto">
            <a:xfrm>
              <a:off x="7440" y="7039"/>
              <a:ext cx="420" cy="328"/>
            </a:xfrm>
            <a:custGeom>
              <a:avLst/>
              <a:gdLst>
                <a:gd name="T0" fmla="*/ 0 w 420"/>
                <a:gd name="T1" fmla="*/ 0 h 328"/>
                <a:gd name="T2" fmla="*/ 420 w 420"/>
                <a:gd name="T3" fmla="*/ 11 h 328"/>
                <a:gd name="T4" fmla="*/ 420 w 420"/>
                <a:gd name="T5" fmla="*/ 328 h 328"/>
              </a:gdLst>
              <a:ahLst/>
              <a:cxnLst>
                <a:cxn ang="0">
                  <a:pos x="T0" y="T1"/>
                </a:cxn>
                <a:cxn ang="0">
                  <a:pos x="T2" y="T3"/>
                </a:cxn>
                <a:cxn ang="0">
                  <a:pos x="T4" y="T5"/>
                </a:cxn>
              </a:cxnLst>
              <a:rect l="0" t="0" r="r" b="b"/>
              <a:pathLst>
                <a:path w="420" h="328">
                  <a:moveTo>
                    <a:pt x="0" y="0"/>
                  </a:moveTo>
                  <a:lnTo>
                    <a:pt x="420" y="11"/>
                  </a:lnTo>
                  <a:lnTo>
                    <a:pt x="420" y="328"/>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2" name="Rectangle 61"/>
          <p:cNvSpPr/>
          <p:nvPr/>
        </p:nvSpPr>
        <p:spPr>
          <a:xfrm>
            <a:off x="11205" y="5023343"/>
            <a:ext cx="9110143" cy="984885"/>
          </a:xfrm>
          <a:prstGeom prst="rect">
            <a:avLst/>
          </a:prstGeom>
        </p:spPr>
        <p:txBody>
          <a:bodyPr wrap="square">
            <a:spAutoFit/>
          </a:bodyPr>
          <a:lstStyle/>
          <a:p>
            <a:r>
              <a:rPr lang="en-US" sz="2900" dirty="0" smtClean="0">
                <a:latin typeface="Calibri" panose="020F0502020204030204" pitchFamily="34" charset="0"/>
                <a:ea typeface="Calibri" panose="020F0502020204030204" pitchFamily="34" charset="0"/>
                <a:cs typeface="Times New Roman" panose="02020603050405020304" pitchFamily="18" charset="0"/>
              </a:rPr>
              <a:t>Here, the </a:t>
            </a:r>
            <a:r>
              <a:rPr lang="en-US" sz="2900" dirty="0">
                <a:latin typeface="Calibri" panose="020F0502020204030204" pitchFamily="34" charset="0"/>
                <a:ea typeface="Calibri" panose="020F0502020204030204" pitchFamily="34" charset="0"/>
                <a:cs typeface="Times New Roman" panose="02020603050405020304" pitchFamily="18" charset="0"/>
              </a:rPr>
              <a:t>current i</a:t>
            </a:r>
            <a:r>
              <a:rPr lang="en-US" sz="2900" baseline="-25000" dirty="0">
                <a:latin typeface="Calibri" panose="020F0502020204030204" pitchFamily="34" charset="0"/>
                <a:ea typeface="Calibri" panose="020F0502020204030204" pitchFamily="34" charset="0"/>
                <a:cs typeface="Times New Roman" panose="02020603050405020304" pitchFamily="18" charset="0"/>
              </a:rPr>
              <a:t>2</a:t>
            </a:r>
            <a:r>
              <a:rPr lang="en-US" sz="2900" dirty="0">
                <a:latin typeface="Calibri" panose="020F0502020204030204" pitchFamily="34" charset="0"/>
                <a:ea typeface="Calibri" panose="020F0502020204030204" pitchFamily="34" charset="0"/>
                <a:cs typeface="Times New Roman" panose="02020603050405020304" pitchFamily="18" charset="0"/>
              </a:rPr>
              <a:t>, by </a:t>
            </a:r>
            <a:r>
              <a:rPr lang="en-US" sz="2900" dirty="0" smtClean="0">
                <a:latin typeface="Calibri" panose="020F0502020204030204" pitchFamily="34" charset="0"/>
                <a:ea typeface="Calibri" panose="020F0502020204030204" pitchFamily="34" charset="0"/>
                <a:cs typeface="Times New Roman" panose="02020603050405020304" pitchFamily="18" charset="0"/>
              </a:rPr>
              <a:t>RHR</a:t>
            </a:r>
            <a:r>
              <a:rPr lang="en-US" sz="2900" dirty="0">
                <a:latin typeface="Calibri" panose="020F0502020204030204" pitchFamily="34" charset="0"/>
                <a:ea typeface="Calibri" panose="020F0502020204030204" pitchFamily="34" charset="0"/>
                <a:cs typeface="Times New Roman" panose="02020603050405020304" pitchFamily="18" charset="0"/>
              </a:rPr>
              <a:t>, </a:t>
            </a:r>
            <a:r>
              <a:rPr lang="en-US" sz="2900" dirty="0" smtClean="0">
                <a:latin typeface="Calibri" panose="020F0502020204030204" pitchFamily="34" charset="0"/>
                <a:ea typeface="Calibri" panose="020F0502020204030204" pitchFamily="34" charset="0"/>
                <a:cs typeface="Times New Roman" panose="02020603050405020304" pitchFamily="18" charset="0"/>
              </a:rPr>
              <a:t>produces </a:t>
            </a:r>
            <a:r>
              <a:rPr lang="en-US" sz="2900" dirty="0">
                <a:latin typeface="Calibri" panose="020F0502020204030204" pitchFamily="34" charset="0"/>
                <a:ea typeface="Calibri" panose="020F0502020204030204" pitchFamily="34" charset="0"/>
                <a:cs typeface="Times New Roman" panose="02020603050405020304" pitchFamily="18" charset="0"/>
              </a:rPr>
              <a:t>a flux in the same direction as the </a:t>
            </a:r>
            <a:r>
              <a:rPr lang="en-US" sz="2900" dirty="0">
                <a:latin typeface="Calibri" panose="020F0502020204030204" pitchFamily="34" charset="0"/>
                <a:ea typeface="Calibri" panose="020F0502020204030204" pitchFamily="34" charset="0"/>
              </a:rPr>
              <a:t>φ</a:t>
            </a:r>
            <a:r>
              <a:rPr lang="en-US" sz="2900" baseline="-25000" dirty="0">
                <a:latin typeface="Calibri" panose="020F0502020204030204" pitchFamily="34" charset="0"/>
                <a:ea typeface="Calibri" panose="020F0502020204030204" pitchFamily="34" charset="0"/>
                <a:cs typeface="Times New Roman" panose="02020603050405020304" pitchFamily="18" charset="0"/>
              </a:rPr>
              <a:t>21</a:t>
            </a:r>
            <a:r>
              <a:rPr lang="en-US" sz="2900" dirty="0">
                <a:latin typeface="Calibri" panose="020F0502020204030204" pitchFamily="34" charset="0"/>
                <a:ea typeface="Calibri" panose="020F0502020204030204" pitchFamily="34" charset="0"/>
                <a:cs typeface="Times New Roman" panose="02020603050405020304" pitchFamily="18" charset="0"/>
              </a:rPr>
              <a:t> increase</a:t>
            </a:r>
            <a:r>
              <a:rPr lang="en-US" sz="2900" dirty="0" smtClean="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in violation of Lenz’s </a:t>
            </a:r>
            <a:r>
              <a:rPr lang="en-US" sz="2900" dirty="0" smtClean="0">
                <a:latin typeface="Calibri" panose="020F0502020204030204" pitchFamily="34" charset="0"/>
                <a:ea typeface="Calibri" panose="020F0502020204030204" pitchFamily="34" charset="0"/>
                <a:cs typeface="Times New Roman" panose="02020603050405020304" pitchFamily="18" charset="0"/>
              </a:rPr>
              <a:t>Law</a:t>
            </a:r>
            <a:r>
              <a:rPr lang="en-US" sz="2900" dirty="0">
                <a:latin typeface="Calibri" panose="020F0502020204030204" pitchFamily="34" charset="0"/>
                <a:ea typeface="Calibri" panose="020F0502020204030204" pitchFamily="34" charset="0"/>
                <a:cs typeface="Times New Roman" panose="02020603050405020304" pitchFamily="18" charset="0"/>
              </a:rPr>
              <a:t>:</a:t>
            </a:r>
            <a:endParaRPr lang="en-US" sz="2900" dirty="0"/>
          </a:p>
        </p:txBody>
      </p:sp>
      <p:graphicFrame>
        <p:nvGraphicFramePr>
          <p:cNvPr id="117" name="Object 116"/>
          <p:cNvGraphicFramePr>
            <a:graphicFrameLocks noChangeAspect="1"/>
          </p:cNvGraphicFramePr>
          <p:nvPr>
            <p:extLst>
              <p:ext uri="{D42A27DB-BD31-4B8C-83A1-F6EECF244321}">
                <p14:modId xmlns:p14="http://schemas.microsoft.com/office/powerpoint/2010/main" val="406169818"/>
              </p:ext>
            </p:extLst>
          </p:nvPr>
        </p:nvGraphicFramePr>
        <p:xfrm>
          <a:off x="3403299" y="5926893"/>
          <a:ext cx="1558009" cy="789532"/>
        </p:xfrm>
        <a:graphic>
          <a:graphicData uri="http://schemas.openxmlformats.org/presentationml/2006/ole">
            <mc:AlternateContent xmlns:mc="http://schemas.openxmlformats.org/markup-compatibility/2006">
              <mc:Choice xmlns:v="urn:schemas-microsoft-com:vml" Requires="v">
                <p:oleObj spid="_x0000_s43115" name="Equation" r:id="rId4" imgW="774364" imgH="393529" progId="Equation.DSMT4">
                  <p:embed/>
                </p:oleObj>
              </mc:Choice>
              <mc:Fallback>
                <p:oleObj name="Equation" r:id="rId4" imgW="774364" imgH="393529" progId="Equation.DSMT4">
                  <p:embed/>
                  <p:pic>
                    <p:nvPicPr>
                      <p:cNvPr id="0" name="Object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299" y="5926893"/>
                        <a:ext cx="1558009" cy="789532"/>
                      </a:xfrm>
                      <a:prstGeom prst="rect">
                        <a:avLst/>
                      </a:prstGeom>
                      <a:noFill/>
                    </p:spPr>
                  </p:pic>
                </p:oleObj>
              </mc:Fallback>
            </mc:AlternateContent>
          </a:graphicData>
        </a:graphic>
      </p:graphicFrame>
    </p:spTree>
    <p:extLst>
      <p:ext uri="{BB962C8B-B14F-4D97-AF65-F5344CB8AC3E}">
        <p14:creationId xmlns:p14="http://schemas.microsoft.com/office/powerpoint/2010/main" val="11970562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38</a:t>
            </a:fld>
            <a:endParaRPr lang="en-US" dirty="0"/>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Polarity &amp; dot convention for coupled </a:t>
            </a:r>
            <a:r>
              <a:rPr lang="en-US" sz="3600" dirty="0" err="1" smtClean="0"/>
              <a:t>ccts</a:t>
            </a:r>
            <a:endParaRPr lang="en-US" sz="3600" dirty="0"/>
          </a:p>
        </p:txBody>
      </p:sp>
      <p:sp>
        <p:nvSpPr>
          <p:cNvPr id="3" name="Rectangle 2"/>
          <p:cNvSpPr/>
          <p:nvPr/>
        </p:nvSpPr>
        <p:spPr>
          <a:xfrm>
            <a:off x="11205" y="3145906"/>
            <a:ext cx="9110143" cy="1431161"/>
          </a:xfrm>
          <a:prstGeom prst="rect">
            <a:avLst/>
          </a:prstGeom>
        </p:spPr>
        <p:txBody>
          <a:bodyPr wrap="square">
            <a:spAutoFit/>
          </a:bodyPr>
          <a:lstStyle/>
          <a:p>
            <a:r>
              <a:rPr lang="en-US" sz="2900" dirty="0" smtClean="0">
                <a:latin typeface="Calibri" panose="020F0502020204030204" pitchFamily="34" charset="0"/>
                <a:ea typeface="Calibri" panose="020F0502020204030204" pitchFamily="34" charset="0"/>
                <a:cs typeface="Calibri" panose="020F0502020204030204" pitchFamily="34" charset="0"/>
              </a:rPr>
              <a:t>There are two ways. </a:t>
            </a:r>
          </a:p>
          <a:p>
            <a:r>
              <a:rPr lang="en-US" sz="2900" u="sng" dirty="0" smtClean="0">
                <a:latin typeface="Calibri" panose="020F0502020204030204" pitchFamily="34" charset="0"/>
                <a:cs typeface="Calibri" panose="020F0502020204030204" pitchFamily="34" charset="0"/>
              </a:rPr>
              <a:t>Second way</a:t>
            </a:r>
            <a:r>
              <a:rPr lang="en-US" sz="2900" dirty="0">
                <a:latin typeface="Calibri" panose="020F0502020204030204" pitchFamily="34" charset="0"/>
                <a:cs typeface="Calibri" panose="020F0502020204030204" pitchFamily="34" charset="0"/>
              </a:rPr>
              <a:t>: Switch the sense of the coil 2 wrapping, while keeping the directions of e</a:t>
            </a:r>
            <a:r>
              <a:rPr lang="en-US" sz="2900" baseline="-25000" dirty="0">
                <a:latin typeface="Calibri" panose="020F0502020204030204" pitchFamily="34" charset="0"/>
                <a:cs typeface="Calibri" panose="020F0502020204030204" pitchFamily="34" charset="0"/>
              </a:rPr>
              <a:t>2</a:t>
            </a:r>
            <a:r>
              <a:rPr lang="en-US" sz="2900" dirty="0">
                <a:latin typeface="Calibri" panose="020F0502020204030204" pitchFamily="34" charset="0"/>
                <a:cs typeface="Calibri" panose="020F0502020204030204" pitchFamily="34" charset="0"/>
              </a:rPr>
              <a:t> and i</a:t>
            </a:r>
            <a:r>
              <a:rPr lang="en-US" sz="2900" baseline="-25000" dirty="0">
                <a:latin typeface="Calibri" panose="020F0502020204030204" pitchFamily="34" charset="0"/>
                <a:cs typeface="Calibri" panose="020F0502020204030204" pitchFamily="34" charset="0"/>
              </a:rPr>
              <a:t>2</a:t>
            </a:r>
            <a:r>
              <a:rPr lang="en-US" sz="2900" dirty="0">
                <a:latin typeface="Calibri" panose="020F0502020204030204" pitchFamily="34" charset="0"/>
                <a:cs typeface="Calibri" panose="020F0502020204030204" pitchFamily="34" charset="0"/>
              </a:rPr>
              <a:t> as they </a:t>
            </a:r>
            <a:r>
              <a:rPr lang="en-US" sz="2900" dirty="0" smtClean="0">
                <a:latin typeface="Calibri" panose="020F0502020204030204" pitchFamily="34" charset="0"/>
                <a:cs typeface="Calibri" panose="020F0502020204030204" pitchFamily="34" charset="0"/>
              </a:rPr>
              <a:t>were originally.</a:t>
            </a:r>
            <a:endParaRPr lang="en-US" sz="2900" dirty="0">
              <a:latin typeface="Calibri" panose="020F0502020204030204" pitchFamily="34" charset="0"/>
              <a:cs typeface="Calibri" panose="020F0502020204030204" pitchFamily="34" charset="0"/>
            </a:endParaRPr>
          </a:p>
        </p:txBody>
      </p:sp>
      <p:graphicFrame>
        <p:nvGraphicFramePr>
          <p:cNvPr id="117" name="Object 116"/>
          <p:cNvGraphicFramePr>
            <a:graphicFrameLocks noChangeAspect="1"/>
          </p:cNvGraphicFramePr>
          <p:nvPr>
            <p:extLst>
              <p:ext uri="{D42A27DB-BD31-4B8C-83A1-F6EECF244321}">
                <p14:modId xmlns:p14="http://schemas.microsoft.com/office/powerpoint/2010/main" val="1638384407"/>
              </p:ext>
            </p:extLst>
          </p:nvPr>
        </p:nvGraphicFramePr>
        <p:xfrm>
          <a:off x="3357753" y="5715000"/>
          <a:ext cx="1558009" cy="789532"/>
        </p:xfrm>
        <a:graphic>
          <a:graphicData uri="http://schemas.openxmlformats.org/presentationml/2006/ole">
            <mc:AlternateContent xmlns:mc="http://schemas.openxmlformats.org/markup-compatibility/2006">
              <mc:Choice xmlns:v="urn:schemas-microsoft-com:vml" Requires="v">
                <p:oleObj spid="_x0000_s44145" name="Equation" r:id="rId4" imgW="774364" imgH="393529" progId="Equation.DSMT4">
                  <p:embed/>
                </p:oleObj>
              </mc:Choice>
              <mc:Fallback>
                <p:oleObj name="Equation" r:id="rId4" imgW="774364" imgH="393529" progId="Equation.DSMT4">
                  <p:embed/>
                  <p:pic>
                    <p:nvPicPr>
                      <p:cNvPr id="117" name="Object 1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753" y="5715000"/>
                        <a:ext cx="1558009" cy="789532"/>
                      </a:xfrm>
                      <a:prstGeom prst="rect">
                        <a:avLst/>
                      </a:prstGeom>
                      <a:noFill/>
                    </p:spPr>
                  </p:pic>
                </p:oleObj>
              </mc:Fallback>
            </mc:AlternateContent>
          </a:graphicData>
        </a:graphic>
      </p:graphicFrame>
      <p:grpSp>
        <p:nvGrpSpPr>
          <p:cNvPr id="5" name="Group 3"/>
          <p:cNvGrpSpPr>
            <a:grpSpLocks noChangeAspect="1"/>
          </p:cNvGrpSpPr>
          <p:nvPr/>
        </p:nvGrpSpPr>
        <p:grpSpPr bwMode="auto">
          <a:xfrm>
            <a:off x="879646" y="609600"/>
            <a:ext cx="7273754" cy="2743200"/>
            <a:chOff x="1440" y="6435"/>
            <a:chExt cx="9360" cy="3530"/>
          </a:xfrm>
        </p:grpSpPr>
        <p:sp>
          <p:nvSpPr>
            <p:cNvPr id="6" name="AutoShape 60"/>
            <p:cNvSpPr>
              <a:spLocks noChangeAspect="1" noChangeArrowheads="1" noTextEdit="1"/>
            </p:cNvSpPr>
            <p:nvPr/>
          </p:nvSpPr>
          <p:spPr bwMode="auto">
            <a:xfrm>
              <a:off x="1440" y="6435"/>
              <a:ext cx="9360" cy="3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59"/>
            <p:cNvSpPr>
              <a:spLocks/>
            </p:cNvSpPr>
            <p:nvPr/>
          </p:nvSpPr>
          <p:spPr bwMode="auto">
            <a:xfrm>
              <a:off x="3796" y="6795"/>
              <a:ext cx="4364" cy="291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58"/>
            <p:cNvSpPr>
              <a:spLocks/>
            </p:cNvSpPr>
            <p:nvPr/>
          </p:nvSpPr>
          <p:spPr bwMode="auto">
            <a:xfrm>
              <a:off x="4500" y="7395"/>
              <a:ext cx="2940" cy="174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p:nvSpPr>
          <p:spPr bwMode="auto">
            <a:xfrm>
              <a:off x="4500" y="7395"/>
              <a:ext cx="330" cy="1740"/>
            </a:xfrm>
            <a:custGeom>
              <a:avLst/>
              <a:gdLst>
                <a:gd name="T0" fmla="*/ 0 w 330"/>
                <a:gd name="T1" fmla="*/ 1740 h 1740"/>
                <a:gd name="T2" fmla="*/ 330 w 330"/>
                <a:gd name="T3" fmla="*/ 1500 h 1740"/>
                <a:gd name="T4" fmla="*/ 330 w 330"/>
                <a:gd name="T5" fmla="*/ 0 h 1740"/>
              </a:gdLst>
              <a:ahLst/>
              <a:cxnLst>
                <a:cxn ang="0">
                  <a:pos x="T0" y="T1"/>
                </a:cxn>
                <a:cxn ang="0">
                  <a:pos x="T2" y="T3"/>
                </a:cxn>
                <a:cxn ang="0">
                  <a:pos x="T4" y="T5"/>
                </a:cxn>
              </a:cxnLst>
              <a:rect l="0" t="0" r="r" b="b"/>
              <a:pathLst>
                <a:path w="330" h="1740">
                  <a:moveTo>
                    <a:pt x="0" y="1740"/>
                  </a:moveTo>
                  <a:lnTo>
                    <a:pt x="330" y="1500"/>
                  </a:lnTo>
                  <a:lnTo>
                    <a:pt x="33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56"/>
            <p:cNvSpPr>
              <a:spLocks noChangeShapeType="1"/>
            </p:cNvSpPr>
            <p:nvPr/>
          </p:nvSpPr>
          <p:spPr bwMode="auto">
            <a:xfrm>
              <a:off x="4830" y="8865"/>
              <a:ext cx="26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55"/>
            <p:cNvSpPr>
              <a:spLocks/>
            </p:cNvSpPr>
            <p:nvPr/>
          </p:nvSpPr>
          <p:spPr bwMode="auto">
            <a:xfrm>
              <a:off x="3796" y="6555"/>
              <a:ext cx="4649" cy="240"/>
            </a:xfrm>
            <a:custGeom>
              <a:avLst/>
              <a:gdLst>
                <a:gd name="T0" fmla="*/ 0 w 4649"/>
                <a:gd name="T1" fmla="*/ 240 h 240"/>
                <a:gd name="T2" fmla="*/ 524 w 4649"/>
                <a:gd name="T3" fmla="*/ 0 h 240"/>
                <a:gd name="T4" fmla="*/ 4649 w 4649"/>
                <a:gd name="T5" fmla="*/ 0 h 240"/>
                <a:gd name="T6" fmla="*/ 4364 w 4649"/>
                <a:gd name="T7" fmla="*/ 240 h 240"/>
              </a:gdLst>
              <a:ahLst/>
              <a:cxnLst>
                <a:cxn ang="0">
                  <a:pos x="T0" y="T1"/>
                </a:cxn>
                <a:cxn ang="0">
                  <a:pos x="T2" y="T3"/>
                </a:cxn>
                <a:cxn ang="0">
                  <a:pos x="T4" y="T5"/>
                </a:cxn>
                <a:cxn ang="0">
                  <a:pos x="T6" y="T7"/>
                </a:cxn>
              </a:cxnLst>
              <a:rect l="0" t="0" r="r" b="b"/>
              <a:pathLst>
                <a:path w="4649" h="240">
                  <a:moveTo>
                    <a:pt x="0" y="240"/>
                  </a:moveTo>
                  <a:lnTo>
                    <a:pt x="524" y="0"/>
                  </a:lnTo>
                  <a:lnTo>
                    <a:pt x="4649" y="0"/>
                  </a:lnTo>
                  <a:lnTo>
                    <a:pt x="4364"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54"/>
            <p:cNvSpPr>
              <a:spLocks/>
            </p:cNvSpPr>
            <p:nvPr/>
          </p:nvSpPr>
          <p:spPr bwMode="auto">
            <a:xfrm>
              <a:off x="8160" y="6555"/>
              <a:ext cx="285" cy="3150"/>
            </a:xfrm>
            <a:custGeom>
              <a:avLst/>
              <a:gdLst>
                <a:gd name="T0" fmla="*/ 285 w 285"/>
                <a:gd name="T1" fmla="*/ 0 h 3150"/>
                <a:gd name="T2" fmla="*/ 285 w 285"/>
                <a:gd name="T3" fmla="*/ 2925 h 3150"/>
                <a:gd name="T4" fmla="*/ 0 w 285"/>
                <a:gd name="T5" fmla="*/ 3150 h 3150"/>
              </a:gdLst>
              <a:ahLst/>
              <a:cxnLst>
                <a:cxn ang="0">
                  <a:pos x="T0" y="T1"/>
                </a:cxn>
                <a:cxn ang="0">
                  <a:pos x="T2" y="T3"/>
                </a:cxn>
                <a:cxn ang="0">
                  <a:pos x="T4" y="T5"/>
                </a:cxn>
              </a:cxnLst>
              <a:rect l="0" t="0" r="r" b="b"/>
              <a:pathLst>
                <a:path w="285" h="3150">
                  <a:moveTo>
                    <a:pt x="285" y="0"/>
                  </a:moveTo>
                  <a:lnTo>
                    <a:pt x="285" y="2925"/>
                  </a:lnTo>
                  <a:lnTo>
                    <a:pt x="0" y="31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53"/>
            <p:cNvSpPr>
              <a:spLocks/>
            </p:cNvSpPr>
            <p:nvPr/>
          </p:nvSpPr>
          <p:spPr bwMode="auto">
            <a:xfrm>
              <a:off x="3180" y="7565"/>
              <a:ext cx="2015" cy="175"/>
            </a:xfrm>
            <a:custGeom>
              <a:avLst/>
              <a:gdLst>
                <a:gd name="T0" fmla="*/ 0 w 2015"/>
                <a:gd name="T1" fmla="*/ 25 h 175"/>
                <a:gd name="T2" fmla="*/ 1740 w 2015"/>
                <a:gd name="T3" fmla="*/ 25 h 175"/>
                <a:gd name="T4" fmla="*/ 1650 w 2015"/>
                <a:gd name="T5" fmla="*/ 175 h 175"/>
              </a:gdLst>
              <a:ahLst/>
              <a:cxnLst>
                <a:cxn ang="0">
                  <a:pos x="T0" y="T1"/>
                </a:cxn>
                <a:cxn ang="0">
                  <a:pos x="T2" y="T3"/>
                </a:cxn>
                <a:cxn ang="0">
                  <a:pos x="T4" y="T5"/>
                </a:cxn>
              </a:cxnLst>
              <a:rect l="0" t="0" r="r" b="b"/>
              <a:pathLst>
                <a:path w="2015" h="175">
                  <a:moveTo>
                    <a:pt x="0" y="25"/>
                  </a:moveTo>
                  <a:cubicBezTo>
                    <a:pt x="732" y="12"/>
                    <a:pt x="1465" y="0"/>
                    <a:pt x="1740" y="25"/>
                  </a:cubicBezTo>
                  <a:cubicBezTo>
                    <a:pt x="2015" y="50"/>
                    <a:pt x="1665" y="150"/>
                    <a:pt x="1650"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52"/>
            <p:cNvSpPr>
              <a:spLocks/>
            </p:cNvSpPr>
            <p:nvPr/>
          </p:nvSpPr>
          <p:spPr bwMode="auto">
            <a:xfrm>
              <a:off x="3515" y="774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51"/>
            <p:cNvSpPr>
              <a:spLocks/>
            </p:cNvSpPr>
            <p:nvPr/>
          </p:nvSpPr>
          <p:spPr bwMode="auto">
            <a:xfrm>
              <a:off x="3515" y="798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50"/>
            <p:cNvSpPr>
              <a:spLocks/>
            </p:cNvSpPr>
            <p:nvPr/>
          </p:nvSpPr>
          <p:spPr bwMode="auto">
            <a:xfrm>
              <a:off x="3515" y="822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49"/>
            <p:cNvSpPr>
              <a:spLocks/>
            </p:cNvSpPr>
            <p:nvPr/>
          </p:nvSpPr>
          <p:spPr bwMode="auto">
            <a:xfrm>
              <a:off x="3515" y="846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48"/>
            <p:cNvSpPr>
              <a:spLocks/>
            </p:cNvSpPr>
            <p:nvPr/>
          </p:nvSpPr>
          <p:spPr bwMode="auto">
            <a:xfrm>
              <a:off x="3180" y="8865"/>
              <a:ext cx="616" cy="1"/>
            </a:xfrm>
            <a:custGeom>
              <a:avLst/>
              <a:gdLst>
                <a:gd name="T0" fmla="*/ 616 w 616"/>
                <a:gd name="T1" fmla="*/ 0 h 1"/>
                <a:gd name="T2" fmla="*/ 0 w 616"/>
                <a:gd name="T3" fmla="*/ 0 h 1"/>
              </a:gdLst>
              <a:ahLst/>
              <a:cxnLst>
                <a:cxn ang="0">
                  <a:pos x="T0" y="T1"/>
                </a:cxn>
                <a:cxn ang="0">
                  <a:pos x="T2" y="T3"/>
                </a:cxn>
              </a:cxnLst>
              <a:rect l="0" t="0" r="r" b="b"/>
              <a:pathLst>
                <a:path w="616" h="1">
                  <a:moveTo>
                    <a:pt x="616" y="0"/>
                  </a:moveTo>
                  <a:cubicBezTo>
                    <a:pt x="616" y="0"/>
                    <a:pt x="308"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AutoShape 47"/>
            <p:cNvSpPr>
              <a:spLocks noChangeShapeType="1"/>
            </p:cNvSpPr>
            <p:nvPr/>
          </p:nvSpPr>
          <p:spPr bwMode="auto">
            <a:xfrm>
              <a:off x="3000" y="7440"/>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Text Box 46"/>
            <p:cNvSpPr txBox="1">
              <a:spLocks noChangeArrowheads="1"/>
            </p:cNvSpPr>
            <p:nvPr/>
          </p:nvSpPr>
          <p:spPr bwMode="auto">
            <a:xfrm>
              <a:off x="2700" y="709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6" name="Freeform 45"/>
            <p:cNvSpPr>
              <a:spLocks/>
            </p:cNvSpPr>
            <p:nvPr/>
          </p:nvSpPr>
          <p:spPr bwMode="auto">
            <a:xfrm>
              <a:off x="4140" y="7050"/>
              <a:ext cx="795" cy="405"/>
            </a:xfrm>
            <a:custGeom>
              <a:avLst/>
              <a:gdLst>
                <a:gd name="T0" fmla="*/ 15 w 795"/>
                <a:gd name="T1" fmla="*/ 405 h 405"/>
                <a:gd name="T2" fmla="*/ 0 w 795"/>
                <a:gd name="T3" fmla="*/ 0 h 405"/>
                <a:gd name="T4" fmla="*/ 795 w 795"/>
                <a:gd name="T5" fmla="*/ 0 h 405"/>
              </a:gdLst>
              <a:ahLst/>
              <a:cxnLst>
                <a:cxn ang="0">
                  <a:pos x="T0" y="T1"/>
                </a:cxn>
                <a:cxn ang="0">
                  <a:pos x="T2" y="T3"/>
                </a:cxn>
                <a:cxn ang="0">
                  <a:pos x="T4" y="T5"/>
                </a:cxn>
              </a:cxnLst>
              <a:rect l="0" t="0" r="r" b="b"/>
              <a:pathLst>
                <a:path w="795" h="405">
                  <a:moveTo>
                    <a:pt x="15" y="405"/>
                  </a:moveTo>
                  <a:lnTo>
                    <a:pt x="0" y="0"/>
                  </a:lnTo>
                  <a:lnTo>
                    <a:pt x="795"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Text Box 44"/>
            <p:cNvSpPr txBox="1">
              <a:spLocks noChangeArrowheads="1"/>
            </p:cNvSpPr>
            <p:nvPr/>
          </p:nvSpPr>
          <p:spPr bwMode="auto">
            <a:xfrm>
              <a:off x="4575" y="6840"/>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8" name="Text Box 43"/>
            <p:cNvSpPr txBox="1">
              <a:spLocks noChangeArrowheads="1"/>
            </p:cNvSpPr>
            <p:nvPr/>
          </p:nvSpPr>
          <p:spPr bwMode="auto">
            <a:xfrm>
              <a:off x="4740"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9" name="Freeform 42"/>
            <p:cNvSpPr>
              <a:spLocks/>
            </p:cNvSpPr>
            <p:nvPr/>
          </p:nvSpPr>
          <p:spPr bwMode="auto">
            <a:xfrm>
              <a:off x="4155" y="7050"/>
              <a:ext cx="3705" cy="2325"/>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Text Box 41"/>
            <p:cNvSpPr txBox="1">
              <a:spLocks noChangeArrowheads="1"/>
            </p:cNvSpPr>
            <p:nvPr/>
          </p:nvSpPr>
          <p:spPr bwMode="auto">
            <a:xfrm>
              <a:off x="9252" y="690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1" name="AutoShape 40"/>
            <p:cNvSpPr>
              <a:spLocks noChangeShapeType="1"/>
            </p:cNvSpPr>
            <p:nvPr/>
          </p:nvSpPr>
          <p:spPr bwMode="auto">
            <a:xfrm flipH="1">
              <a:off x="9410" y="7350"/>
              <a:ext cx="570" cy="1"/>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Text Box 39"/>
            <p:cNvSpPr txBox="1">
              <a:spLocks noChangeArrowheads="1"/>
            </p:cNvSpPr>
            <p:nvPr/>
          </p:nvSpPr>
          <p:spPr bwMode="auto">
            <a:xfrm>
              <a:off x="6495"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3" name="Text Box 38"/>
            <p:cNvSpPr txBox="1">
              <a:spLocks noChangeArrowheads="1"/>
            </p:cNvSpPr>
            <p:nvPr/>
          </p:nvSpPr>
          <p:spPr bwMode="auto">
            <a:xfrm>
              <a:off x="3180" y="805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4" name="Text Box 37"/>
            <p:cNvSpPr txBox="1">
              <a:spLocks noChangeArrowheads="1"/>
            </p:cNvSpPr>
            <p:nvPr/>
          </p:nvSpPr>
          <p:spPr bwMode="auto">
            <a:xfrm>
              <a:off x="8818" y="778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5" name="Freeform 36"/>
            <p:cNvSpPr>
              <a:spLocks/>
            </p:cNvSpPr>
            <p:nvPr/>
          </p:nvSpPr>
          <p:spPr bwMode="auto">
            <a:xfrm>
              <a:off x="3151" y="7705"/>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35"/>
            <p:cNvSpPr>
              <a:spLocks/>
            </p:cNvSpPr>
            <p:nvPr/>
          </p:nvSpPr>
          <p:spPr bwMode="auto">
            <a:xfrm flipH="1">
              <a:off x="9074" y="761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Oval 34"/>
            <p:cNvSpPr>
              <a:spLocks noChangeArrowheads="1"/>
            </p:cNvSpPr>
            <p:nvPr/>
          </p:nvSpPr>
          <p:spPr bwMode="auto">
            <a:xfrm>
              <a:off x="1975" y="8040"/>
              <a:ext cx="436"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Text Box 33"/>
            <p:cNvSpPr txBox="1">
              <a:spLocks noChangeArrowheads="1"/>
            </p:cNvSpPr>
            <p:nvPr/>
          </p:nvSpPr>
          <p:spPr bwMode="auto">
            <a:xfrm>
              <a:off x="1571" y="8023"/>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9" name="Freeform 32"/>
            <p:cNvSpPr>
              <a:spLocks/>
            </p:cNvSpPr>
            <p:nvPr/>
          </p:nvSpPr>
          <p:spPr bwMode="auto">
            <a:xfrm>
              <a:off x="2193" y="7595"/>
              <a:ext cx="1145" cy="428"/>
            </a:xfrm>
            <a:custGeom>
              <a:avLst/>
              <a:gdLst>
                <a:gd name="T0" fmla="*/ 0 w 1145"/>
                <a:gd name="T1" fmla="*/ 428 h 428"/>
                <a:gd name="T2" fmla="*/ 0 w 1145"/>
                <a:gd name="T3" fmla="*/ 10 h 428"/>
                <a:gd name="T4" fmla="*/ 1145 w 1145"/>
                <a:gd name="T5" fmla="*/ 0 h 428"/>
              </a:gdLst>
              <a:ahLst/>
              <a:cxnLst>
                <a:cxn ang="0">
                  <a:pos x="T0" y="T1"/>
                </a:cxn>
                <a:cxn ang="0">
                  <a:pos x="T2" y="T3"/>
                </a:cxn>
                <a:cxn ang="0">
                  <a:pos x="T4" y="T5"/>
                </a:cxn>
              </a:cxnLst>
              <a:rect l="0" t="0" r="r" b="b"/>
              <a:pathLst>
                <a:path w="1145" h="428">
                  <a:moveTo>
                    <a:pt x="0" y="428"/>
                  </a:moveTo>
                  <a:lnTo>
                    <a:pt x="0" y="10"/>
                  </a:lnTo>
                  <a:lnTo>
                    <a:pt x="1145"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31"/>
            <p:cNvSpPr>
              <a:spLocks/>
            </p:cNvSpPr>
            <p:nvPr/>
          </p:nvSpPr>
          <p:spPr bwMode="auto">
            <a:xfrm>
              <a:off x="2193" y="8460"/>
              <a:ext cx="1069" cy="405"/>
            </a:xfrm>
            <a:custGeom>
              <a:avLst/>
              <a:gdLst>
                <a:gd name="T0" fmla="*/ 0 w 1069"/>
                <a:gd name="T1" fmla="*/ 0 h 405"/>
                <a:gd name="T2" fmla="*/ 0 w 1069"/>
                <a:gd name="T3" fmla="*/ 405 h 405"/>
                <a:gd name="T4" fmla="*/ 1069 w 1069"/>
                <a:gd name="T5" fmla="*/ 405 h 405"/>
              </a:gdLst>
              <a:ahLst/>
              <a:cxnLst>
                <a:cxn ang="0">
                  <a:pos x="T0" y="T1"/>
                </a:cxn>
                <a:cxn ang="0">
                  <a:pos x="T2" y="T3"/>
                </a:cxn>
                <a:cxn ang="0">
                  <a:pos x="T4" y="T5"/>
                </a:cxn>
              </a:cxnLst>
              <a:rect l="0" t="0" r="r" b="b"/>
              <a:pathLst>
                <a:path w="1069" h="405">
                  <a:moveTo>
                    <a:pt x="0" y="0"/>
                  </a:moveTo>
                  <a:lnTo>
                    <a:pt x="0" y="405"/>
                  </a:lnTo>
                  <a:lnTo>
                    <a:pt x="1069" y="40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30"/>
            <p:cNvSpPr>
              <a:spLocks/>
            </p:cNvSpPr>
            <p:nvPr/>
          </p:nvSpPr>
          <p:spPr bwMode="auto">
            <a:xfrm>
              <a:off x="1634" y="783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9"/>
            <p:cNvSpPr>
              <a:spLocks/>
            </p:cNvSpPr>
            <p:nvPr/>
          </p:nvSpPr>
          <p:spPr bwMode="auto">
            <a:xfrm>
              <a:off x="9342" y="7457"/>
              <a:ext cx="913" cy="577"/>
            </a:xfrm>
            <a:custGeom>
              <a:avLst/>
              <a:gdLst>
                <a:gd name="T0" fmla="*/ 0 w 913"/>
                <a:gd name="T1" fmla="*/ 0 h 577"/>
                <a:gd name="T2" fmla="*/ 902 w 913"/>
                <a:gd name="T3" fmla="*/ 0 h 577"/>
                <a:gd name="T4" fmla="*/ 913 w 913"/>
                <a:gd name="T5" fmla="*/ 577 h 577"/>
              </a:gdLst>
              <a:ahLst/>
              <a:cxnLst>
                <a:cxn ang="0">
                  <a:pos x="T0" y="T1"/>
                </a:cxn>
                <a:cxn ang="0">
                  <a:pos x="T2" y="T3"/>
                </a:cxn>
                <a:cxn ang="0">
                  <a:pos x="T4" y="T5"/>
                </a:cxn>
              </a:cxnLst>
              <a:rect l="0" t="0" r="r" b="b"/>
              <a:pathLst>
                <a:path w="913" h="577">
                  <a:moveTo>
                    <a:pt x="0" y="0"/>
                  </a:moveTo>
                  <a:lnTo>
                    <a:pt x="902" y="0"/>
                  </a:lnTo>
                  <a:lnTo>
                    <a:pt x="913" y="577"/>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Rectangle 28"/>
            <p:cNvSpPr>
              <a:spLocks noChangeArrowheads="1"/>
            </p:cNvSpPr>
            <p:nvPr/>
          </p:nvSpPr>
          <p:spPr bwMode="auto">
            <a:xfrm>
              <a:off x="10102" y="8023"/>
              <a:ext cx="305" cy="2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7"/>
            <p:cNvSpPr>
              <a:spLocks/>
            </p:cNvSpPr>
            <p:nvPr/>
          </p:nvSpPr>
          <p:spPr bwMode="auto">
            <a:xfrm>
              <a:off x="9392" y="8220"/>
              <a:ext cx="906" cy="556"/>
            </a:xfrm>
            <a:custGeom>
              <a:avLst/>
              <a:gdLst>
                <a:gd name="T0" fmla="*/ 0 w 906"/>
                <a:gd name="T1" fmla="*/ 556 h 556"/>
                <a:gd name="T2" fmla="*/ 906 w 906"/>
                <a:gd name="T3" fmla="*/ 556 h 556"/>
                <a:gd name="T4" fmla="*/ 906 w 906"/>
                <a:gd name="T5" fmla="*/ 0 h 556"/>
              </a:gdLst>
              <a:ahLst/>
              <a:cxnLst>
                <a:cxn ang="0">
                  <a:pos x="T0" y="T1"/>
                </a:cxn>
                <a:cxn ang="0">
                  <a:pos x="T2" y="T3"/>
                </a:cxn>
                <a:cxn ang="0">
                  <a:pos x="T4" y="T5"/>
                </a:cxn>
              </a:cxnLst>
              <a:rect l="0" t="0" r="r" b="b"/>
              <a:pathLst>
                <a:path w="906" h="556">
                  <a:moveTo>
                    <a:pt x="0" y="556"/>
                  </a:moveTo>
                  <a:lnTo>
                    <a:pt x="906" y="556"/>
                  </a:lnTo>
                  <a:lnTo>
                    <a:pt x="906" y="0"/>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Text Box 26"/>
            <p:cNvSpPr txBox="1">
              <a:spLocks noChangeArrowheads="1"/>
            </p:cNvSpPr>
            <p:nvPr/>
          </p:nvSpPr>
          <p:spPr bwMode="auto">
            <a:xfrm>
              <a:off x="7538" y="685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6" name="Freeform 25"/>
            <p:cNvSpPr>
              <a:spLocks/>
            </p:cNvSpPr>
            <p:nvPr/>
          </p:nvSpPr>
          <p:spPr bwMode="auto">
            <a:xfrm>
              <a:off x="7440" y="7039"/>
              <a:ext cx="420" cy="328"/>
            </a:xfrm>
            <a:custGeom>
              <a:avLst/>
              <a:gdLst>
                <a:gd name="T0" fmla="*/ 0 w 420"/>
                <a:gd name="T1" fmla="*/ 0 h 328"/>
                <a:gd name="T2" fmla="*/ 420 w 420"/>
                <a:gd name="T3" fmla="*/ 11 h 328"/>
                <a:gd name="T4" fmla="*/ 420 w 420"/>
                <a:gd name="T5" fmla="*/ 328 h 328"/>
              </a:gdLst>
              <a:ahLst/>
              <a:cxnLst>
                <a:cxn ang="0">
                  <a:pos x="T0" y="T1"/>
                </a:cxn>
                <a:cxn ang="0">
                  <a:pos x="T2" y="T3"/>
                </a:cxn>
                <a:cxn ang="0">
                  <a:pos x="T4" y="T5"/>
                </a:cxn>
              </a:cxnLst>
              <a:rect l="0" t="0" r="r" b="b"/>
              <a:pathLst>
                <a:path w="420" h="328">
                  <a:moveTo>
                    <a:pt x="0" y="0"/>
                  </a:moveTo>
                  <a:lnTo>
                    <a:pt x="420" y="11"/>
                  </a:lnTo>
                  <a:lnTo>
                    <a:pt x="420" y="328"/>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24"/>
            <p:cNvSpPr>
              <a:spLocks noChangeShapeType="1"/>
            </p:cNvSpPr>
            <p:nvPr/>
          </p:nvSpPr>
          <p:spPr bwMode="auto">
            <a:xfrm flipH="1">
              <a:off x="8444" y="7457"/>
              <a:ext cx="92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23"/>
            <p:cNvSpPr>
              <a:spLocks/>
            </p:cNvSpPr>
            <p:nvPr/>
          </p:nvSpPr>
          <p:spPr bwMode="auto">
            <a:xfrm>
              <a:off x="7201" y="7479"/>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22"/>
            <p:cNvSpPr>
              <a:spLocks/>
            </p:cNvSpPr>
            <p:nvPr/>
          </p:nvSpPr>
          <p:spPr bwMode="auto">
            <a:xfrm>
              <a:off x="7177" y="7598"/>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21"/>
            <p:cNvSpPr>
              <a:spLocks/>
            </p:cNvSpPr>
            <p:nvPr/>
          </p:nvSpPr>
          <p:spPr bwMode="auto">
            <a:xfrm>
              <a:off x="7208" y="7717"/>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20"/>
            <p:cNvSpPr>
              <a:spLocks/>
            </p:cNvSpPr>
            <p:nvPr/>
          </p:nvSpPr>
          <p:spPr bwMode="auto">
            <a:xfrm>
              <a:off x="7195" y="7836"/>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19"/>
            <p:cNvSpPr>
              <a:spLocks/>
            </p:cNvSpPr>
            <p:nvPr/>
          </p:nvSpPr>
          <p:spPr bwMode="auto">
            <a:xfrm>
              <a:off x="7193" y="7955"/>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8"/>
            <p:cNvSpPr>
              <a:spLocks/>
            </p:cNvSpPr>
            <p:nvPr/>
          </p:nvSpPr>
          <p:spPr bwMode="auto">
            <a:xfrm>
              <a:off x="7202" y="8074"/>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7"/>
            <p:cNvSpPr>
              <a:spLocks/>
            </p:cNvSpPr>
            <p:nvPr/>
          </p:nvSpPr>
          <p:spPr bwMode="auto">
            <a:xfrm>
              <a:off x="7211" y="8193"/>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6"/>
            <p:cNvSpPr>
              <a:spLocks/>
            </p:cNvSpPr>
            <p:nvPr/>
          </p:nvSpPr>
          <p:spPr bwMode="auto">
            <a:xfrm>
              <a:off x="7220" y="8312"/>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5"/>
            <p:cNvSpPr>
              <a:spLocks/>
            </p:cNvSpPr>
            <p:nvPr/>
          </p:nvSpPr>
          <p:spPr bwMode="auto">
            <a:xfrm>
              <a:off x="7229" y="8431"/>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14"/>
            <p:cNvSpPr>
              <a:spLocks noChangeShapeType="1"/>
            </p:cNvSpPr>
            <p:nvPr/>
          </p:nvSpPr>
          <p:spPr bwMode="auto">
            <a:xfrm flipH="1" flipV="1">
              <a:off x="7440" y="8755"/>
              <a:ext cx="1985" cy="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13"/>
            <p:cNvSpPr>
              <a:spLocks/>
            </p:cNvSpPr>
            <p:nvPr/>
          </p:nvSpPr>
          <p:spPr bwMode="auto">
            <a:xfrm>
              <a:off x="7320" y="8642"/>
              <a:ext cx="140" cy="113"/>
            </a:xfrm>
            <a:custGeom>
              <a:avLst/>
              <a:gdLst>
                <a:gd name="T0" fmla="*/ 140 w 140"/>
                <a:gd name="T1" fmla="*/ 113 h 113"/>
                <a:gd name="T2" fmla="*/ 44 w 140"/>
                <a:gd name="T3" fmla="*/ 92 h 113"/>
                <a:gd name="T4" fmla="*/ 11 w 140"/>
                <a:gd name="T5" fmla="*/ 15 h 113"/>
                <a:gd name="T6" fmla="*/ 109 w 140"/>
                <a:gd name="T7" fmla="*/ 1 h 113"/>
              </a:gdLst>
              <a:ahLst/>
              <a:cxnLst>
                <a:cxn ang="0">
                  <a:pos x="T0" y="T1"/>
                </a:cxn>
                <a:cxn ang="0">
                  <a:pos x="T2" y="T3"/>
                </a:cxn>
                <a:cxn ang="0">
                  <a:pos x="T4" y="T5"/>
                </a:cxn>
                <a:cxn ang="0">
                  <a:pos x="T6" y="T7"/>
                </a:cxn>
              </a:cxnLst>
              <a:rect l="0" t="0" r="r" b="b"/>
              <a:pathLst>
                <a:path w="140" h="113">
                  <a:moveTo>
                    <a:pt x="140" y="113"/>
                  </a:moveTo>
                  <a:cubicBezTo>
                    <a:pt x="102" y="110"/>
                    <a:pt x="65" y="108"/>
                    <a:pt x="44" y="92"/>
                  </a:cubicBezTo>
                  <a:cubicBezTo>
                    <a:pt x="23" y="76"/>
                    <a:pt x="0" y="30"/>
                    <a:pt x="11" y="15"/>
                  </a:cubicBezTo>
                  <a:cubicBezTo>
                    <a:pt x="22" y="0"/>
                    <a:pt x="65" y="0"/>
                    <a:pt x="109" y="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2"/>
            <p:cNvSpPr>
              <a:spLocks noChangeShapeType="1"/>
            </p:cNvSpPr>
            <p:nvPr/>
          </p:nvSpPr>
          <p:spPr bwMode="auto">
            <a:xfrm flipH="1">
              <a:off x="7936" y="7539"/>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11"/>
            <p:cNvSpPr>
              <a:spLocks noChangeShapeType="1"/>
            </p:cNvSpPr>
            <p:nvPr/>
          </p:nvSpPr>
          <p:spPr bwMode="auto">
            <a:xfrm flipH="1">
              <a:off x="7923" y="7658"/>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10"/>
            <p:cNvSpPr>
              <a:spLocks noChangeShapeType="1"/>
            </p:cNvSpPr>
            <p:nvPr/>
          </p:nvSpPr>
          <p:spPr bwMode="auto">
            <a:xfrm flipH="1">
              <a:off x="7910" y="7777"/>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9"/>
            <p:cNvSpPr>
              <a:spLocks noChangeShapeType="1"/>
            </p:cNvSpPr>
            <p:nvPr/>
          </p:nvSpPr>
          <p:spPr bwMode="auto">
            <a:xfrm flipH="1">
              <a:off x="7908" y="7896"/>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8"/>
            <p:cNvSpPr>
              <a:spLocks noChangeShapeType="1"/>
            </p:cNvSpPr>
            <p:nvPr/>
          </p:nvSpPr>
          <p:spPr bwMode="auto">
            <a:xfrm flipH="1">
              <a:off x="7917" y="8015"/>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7"/>
            <p:cNvSpPr>
              <a:spLocks noChangeShapeType="1"/>
            </p:cNvSpPr>
            <p:nvPr/>
          </p:nvSpPr>
          <p:spPr bwMode="auto">
            <a:xfrm flipH="1">
              <a:off x="7926" y="8134"/>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6"/>
            <p:cNvSpPr>
              <a:spLocks noChangeShapeType="1"/>
            </p:cNvSpPr>
            <p:nvPr/>
          </p:nvSpPr>
          <p:spPr bwMode="auto">
            <a:xfrm flipH="1">
              <a:off x="7924" y="8253"/>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5"/>
            <p:cNvSpPr>
              <a:spLocks noChangeShapeType="1"/>
            </p:cNvSpPr>
            <p:nvPr/>
          </p:nvSpPr>
          <p:spPr bwMode="auto">
            <a:xfrm flipH="1">
              <a:off x="7922" y="8372"/>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4"/>
            <p:cNvSpPr>
              <a:spLocks noChangeShapeType="1"/>
            </p:cNvSpPr>
            <p:nvPr/>
          </p:nvSpPr>
          <p:spPr bwMode="auto">
            <a:xfrm flipH="1">
              <a:off x="7920" y="8491"/>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9" name="Rectangle 118"/>
          <p:cNvSpPr/>
          <p:nvPr/>
        </p:nvSpPr>
        <p:spPr>
          <a:xfrm>
            <a:off x="68600" y="4738206"/>
            <a:ext cx="8922999" cy="984885"/>
          </a:xfrm>
          <a:prstGeom prst="rect">
            <a:avLst/>
          </a:prstGeom>
        </p:spPr>
        <p:txBody>
          <a:bodyPr wrap="square">
            <a:spAutoFit/>
          </a:bodyPr>
          <a:lstStyle/>
          <a:p>
            <a:r>
              <a:rPr lang="en-US" sz="2900" dirty="0" smtClean="0">
                <a:latin typeface="Calibri" panose="020F0502020204030204" pitchFamily="34" charset="0"/>
                <a:ea typeface="Calibri" panose="020F0502020204030204" pitchFamily="34" charset="0"/>
                <a:cs typeface="Times New Roman" panose="02020603050405020304" pitchFamily="18" charset="0"/>
              </a:rPr>
              <a:t>The </a:t>
            </a:r>
            <a:r>
              <a:rPr lang="en-US" sz="2900" dirty="0">
                <a:latin typeface="Calibri" panose="020F0502020204030204" pitchFamily="34" charset="0"/>
                <a:ea typeface="Calibri" panose="020F0502020204030204" pitchFamily="34" charset="0"/>
                <a:cs typeface="Times New Roman" panose="02020603050405020304" pitchFamily="18" charset="0"/>
              </a:rPr>
              <a:t>current i</a:t>
            </a:r>
            <a:r>
              <a:rPr lang="en-US" sz="2900" baseline="-25000" dirty="0">
                <a:latin typeface="Calibri" panose="020F0502020204030204" pitchFamily="34" charset="0"/>
                <a:ea typeface="Calibri" panose="020F0502020204030204" pitchFamily="34" charset="0"/>
                <a:cs typeface="Times New Roman" panose="02020603050405020304" pitchFamily="18" charset="0"/>
              </a:rPr>
              <a:t>2</a:t>
            </a:r>
            <a:r>
              <a:rPr lang="en-US" sz="2900" dirty="0">
                <a:latin typeface="Calibri" panose="020F0502020204030204" pitchFamily="34" charset="0"/>
                <a:ea typeface="Calibri" panose="020F0502020204030204" pitchFamily="34" charset="0"/>
                <a:cs typeface="Times New Roman" panose="02020603050405020304" pitchFamily="18" charset="0"/>
              </a:rPr>
              <a:t>, by </a:t>
            </a:r>
            <a:r>
              <a:rPr lang="en-US" sz="2900" dirty="0" smtClean="0">
                <a:latin typeface="Calibri" panose="020F0502020204030204" pitchFamily="34" charset="0"/>
                <a:ea typeface="Calibri" panose="020F0502020204030204" pitchFamily="34" charset="0"/>
                <a:cs typeface="Times New Roman" panose="02020603050405020304" pitchFamily="18" charset="0"/>
              </a:rPr>
              <a:t>RHR</a:t>
            </a:r>
            <a:r>
              <a:rPr lang="en-US" sz="2900" dirty="0">
                <a:latin typeface="Calibri" panose="020F0502020204030204" pitchFamily="34" charset="0"/>
                <a:ea typeface="Calibri" panose="020F0502020204030204" pitchFamily="34" charset="0"/>
                <a:cs typeface="Times New Roman" panose="02020603050405020304" pitchFamily="18" charset="0"/>
              </a:rPr>
              <a:t>, </a:t>
            </a:r>
            <a:r>
              <a:rPr lang="en-US" sz="2900" dirty="0" smtClean="0">
                <a:latin typeface="Calibri" panose="020F0502020204030204" pitchFamily="34" charset="0"/>
                <a:ea typeface="Calibri" panose="020F0502020204030204" pitchFamily="34" charset="0"/>
                <a:cs typeface="Times New Roman" panose="02020603050405020304" pitchFamily="18" charset="0"/>
              </a:rPr>
              <a:t>produces flux </a:t>
            </a:r>
            <a:r>
              <a:rPr lang="en-US" sz="2900" dirty="0">
                <a:latin typeface="Calibri" panose="020F0502020204030204" pitchFamily="34" charset="0"/>
                <a:ea typeface="Calibri" panose="020F0502020204030204" pitchFamily="34" charset="0"/>
                <a:cs typeface="Times New Roman" panose="02020603050405020304" pitchFamily="18" charset="0"/>
              </a:rPr>
              <a:t>in </a:t>
            </a:r>
            <a:r>
              <a:rPr lang="en-US" sz="2900" dirty="0" smtClean="0">
                <a:latin typeface="Calibri" panose="020F0502020204030204" pitchFamily="34" charset="0"/>
                <a:ea typeface="Calibri" panose="020F0502020204030204" pitchFamily="34" charset="0"/>
                <a:cs typeface="Times New Roman" panose="02020603050405020304" pitchFamily="18" charset="0"/>
              </a:rPr>
              <a:t>same </a:t>
            </a:r>
            <a:r>
              <a:rPr lang="en-US" sz="2900" dirty="0">
                <a:latin typeface="Calibri" panose="020F0502020204030204" pitchFamily="34" charset="0"/>
                <a:ea typeface="Calibri" panose="020F0502020204030204" pitchFamily="34" charset="0"/>
                <a:cs typeface="Times New Roman" panose="02020603050405020304" pitchFamily="18" charset="0"/>
              </a:rPr>
              <a:t>direction as the </a:t>
            </a:r>
            <a:r>
              <a:rPr lang="en-US" sz="2900" dirty="0">
                <a:latin typeface="Calibri" panose="020F0502020204030204" pitchFamily="34" charset="0"/>
                <a:ea typeface="Calibri" panose="020F0502020204030204" pitchFamily="34" charset="0"/>
              </a:rPr>
              <a:t>φ</a:t>
            </a:r>
            <a:r>
              <a:rPr lang="en-US" sz="2900" baseline="-25000" dirty="0">
                <a:latin typeface="Calibri" panose="020F0502020204030204" pitchFamily="34" charset="0"/>
                <a:ea typeface="Calibri" panose="020F0502020204030204" pitchFamily="34" charset="0"/>
                <a:cs typeface="Times New Roman" panose="02020603050405020304" pitchFamily="18" charset="0"/>
              </a:rPr>
              <a:t>21</a:t>
            </a:r>
            <a:r>
              <a:rPr lang="en-US" sz="2900" dirty="0">
                <a:latin typeface="Calibri" panose="020F0502020204030204" pitchFamily="34" charset="0"/>
                <a:ea typeface="Calibri" panose="020F0502020204030204" pitchFamily="34" charset="0"/>
                <a:cs typeface="Times New Roman" panose="02020603050405020304" pitchFamily="18" charset="0"/>
              </a:rPr>
              <a:t> increase. </a:t>
            </a:r>
            <a:r>
              <a:rPr lang="en-US" sz="2900" dirty="0" smtClean="0">
                <a:latin typeface="Calibri" panose="020F0502020204030204" pitchFamily="34" charset="0"/>
                <a:ea typeface="Calibri" panose="020F0502020204030204" pitchFamily="34" charset="0"/>
                <a:cs typeface="Times New Roman" panose="02020603050405020304" pitchFamily="18" charset="0"/>
              </a:rPr>
              <a:t>Therefore</a:t>
            </a:r>
            <a:endParaRPr lang="en-US" sz="2900" dirty="0"/>
          </a:p>
        </p:txBody>
      </p:sp>
    </p:spTree>
    <p:extLst>
      <p:ext uri="{BB962C8B-B14F-4D97-AF65-F5344CB8AC3E}">
        <p14:creationId xmlns:p14="http://schemas.microsoft.com/office/powerpoint/2010/main" val="17904316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39</a:t>
            </a:fld>
            <a:endParaRPr lang="en-US" dirty="0"/>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Polarity &amp; dot convention for coupled </a:t>
            </a:r>
            <a:r>
              <a:rPr lang="en-US" sz="3600" dirty="0" err="1" smtClean="0"/>
              <a:t>ccts</a:t>
            </a:r>
            <a:endParaRPr lang="en-US" sz="3600" dirty="0"/>
          </a:p>
        </p:txBody>
      </p:sp>
      <p:sp>
        <p:nvSpPr>
          <p:cNvPr id="3" name="Rectangle 2"/>
          <p:cNvSpPr/>
          <p:nvPr/>
        </p:nvSpPr>
        <p:spPr>
          <a:xfrm>
            <a:off x="33857" y="3315024"/>
            <a:ext cx="9110143" cy="1877437"/>
          </a:xfrm>
          <a:prstGeom prst="rect">
            <a:avLst/>
          </a:prstGeom>
        </p:spPr>
        <p:txBody>
          <a:bodyPr wrap="square">
            <a:spAutoFit/>
          </a:bodyPr>
          <a:lstStyle/>
          <a:p>
            <a:r>
              <a:rPr lang="en-US" sz="2900" dirty="0" smtClean="0">
                <a:latin typeface="Calibri" panose="020F0502020204030204" pitchFamily="34" charset="0"/>
                <a:ea typeface="Calibri" panose="020F0502020204030204" pitchFamily="34" charset="0"/>
                <a:cs typeface="Calibri" panose="020F0502020204030204" pitchFamily="34" charset="0"/>
              </a:rPr>
              <a:t>Let’s articulate what we are trying to do:</a:t>
            </a:r>
          </a:p>
          <a:p>
            <a:r>
              <a:rPr lang="en-US" sz="2900" dirty="0">
                <a:latin typeface="Calibri" panose="020F0502020204030204" pitchFamily="34" charset="0"/>
                <a:ea typeface="Calibri" panose="020F0502020204030204" pitchFamily="34" charset="0"/>
                <a:cs typeface="Calibri" panose="020F0502020204030204" pitchFamily="34" charset="0"/>
              </a:rPr>
              <a:t>W</a:t>
            </a:r>
            <a:r>
              <a:rPr lang="en-US" sz="2900" dirty="0" smtClean="0">
                <a:latin typeface="Calibri" panose="020F0502020204030204" pitchFamily="34" charset="0"/>
                <a:ea typeface="Calibri" panose="020F0502020204030204" pitchFamily="34" charset="0"/>
                <a:cs typeface="Calibri" panose="020F0502020204030204" pitchFamily="34" charset="0"/>
              </a:rPr>
              <a:t>e </a:t>
            </a:r>
            <a:r>
              <a:rPr lang="en-US" sz="2900" dirty="0">
                <a:latin typeface="Calibri" panose="020F0502020204030204" pitchFamily="34" charset="0"/>
                <a:ea typeface="Calibri" panose="020F0502020204030204" pitchFamily="34" charset="0"/>
                <a:cs typeface="Calibri" panose="020F0502020204030204" pitchFamily="34" charset="0"/>
              </a:rPr>
              <a:t>want to </a:t>
            </a:r>
            <a:r>
              <a:rPr lang="en-US" sz="2900" dirty="0" smtClean="0">
                <a:latin typeface="Calibri" panose="020F0502020204030204" pitchFamily="34" charset="0"/>
                <a:ea typeface="Calibri" panose="020F0502020204030204" pitchFamily="34" charset="0"/>
                <a:cs typeface="Calibri" panose="020F0502020204030204" pitchFamily="34" charset="0"/>
              </a:rPr>
              <a:t>know </a:t>
            </a:r>
            <a:r>
              <a:rPr lang="en-US" sz="2900" dirty="0">
                <a:latin typeface="Calibri" panose="020F0502020204030204" pitchFamily="34" charset="0"/>
                <a:ea typeface="Calibri" panose="020F0502020204030204" pitchFamily="34" charset="0"/>
                <a:cs typeface="Calibri" panose="020F0502020204030204" pitchFamily="34" charset="0"/>
              </a:rPr>
              <a:t>which secondary terminal, when defined with positive voltage polarity, results in using </a:t>
            </a:r>
            <a:r>
              <a:rPr lang="en-US" sz="2900" dirty="0" smtClean="0">
                <a:latin typeface="Calibri" panose="020F0502020204030204" pitchFamily="34" charset="0"/>
                <a:ea typeface="Calibri" panose="020F0502020204030204" pitchFamily="34" charset="0"/>
                <a:cs typeface="Calibri" panose="020F0502020204030204" pitchFamily="34" charset="0"/>
              </a:rPr>
              <a:t>Faraday’s Law with </a:t>
            </a:r>
            <a:r>
              <a:rPr lang="en-US" sz="2900" dirty="0">
                <a:latin typeface="Calibri" panose="020F0502020204030204" pitchFamily="34" charset="0"/>
                <a:ea typeface="Calibri" panose="020F0502020204030204" pitchFamily="34" charset="0"/>
                <a:cs typeface="Calibri" panose="020F0502020204030204" pitchFamily="34" charset="0"/>
              </a:rPr>
              <a:t>a positive sign. </a:t>
            </a:r>
            <a:endParaRPr lang="en-US" sz="2900" dirty="0" smtClean="0">
              <a:latin typeface="Calibri" panose="020F0502020204030204" pitchFamily="34" charset="0"/>
              <a:ea typeface="Calibri" panose="020F0502020204030204" pitchFamily="34" charset="0"/>
              <a:cs typeface="Calibri" panose="020F0502020204030204" pitchFamily="34" charset="0"/>
            </a:endParaRPr>
          </a:p>
        </p:txBody>
      </p:sp>
      <p:grpSp>
        <p:nvGrpSpPr>
          <p:cNvPr id="120" name="Group 4"/>
          <p:cNvGrpSpPr>
            <a:grpSpLocks noChangeAspect="1"/>
          </p:cNvGrpSpPr>
          <p:nvPr/>
        </p:nvGrpSpPr>
        <p:grpSpPr bwMode="auto">
          <a:xfrm>
            <a:off x="533400" y="685800"/>
            <a:ext cx="7475803" cy="2819400"/>
            <a:chOff x="1440" y="6435"/>
            <a:chExt cx="9360" cy="3530"/>
          </a:xfrm>
        </p:grpSpPr>
        <p:sp>
          <p:nvSpPr>
            <p:cNvPr id="121" name="AutoShape 56"/>
            <p:cNvSpPr>
              <a:spLocks noChangeAspect="1" noChangeArrowheads="1" noTextEdit="1"/>
            </p:cNvSpPr>
            <p:nvPr/>
          </p:nvSpPr>
          <p:spPr bwMode="auto">
            <a:xfrm>
              <a:off x="1440" y="6435"/>
              <a:ext cx="9360" cy="3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55"/>
            <p:cNvSpPr>
              <a:spLocks/>
            </p:cNvSpPr>
            <p:nvPr/>
          </p:nvSpPr>
          <p:spPr bwMode="auto">
            <a:xfrm>
              <a:off x="3796" y="6795"/>
              <a:ext cx="4364" cy="291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54"/>
            <p:cNvSpPr>
              <a:spLocks/>
            </p:cNvSpPr>
            <p:nvPr/>
          </p:nvSpPr>
          <p:spPr bwMode="auto">
            <a:xfrm>
              <a:off x="4500" y="7395"/>
              <a:ext cx="2940" cy="174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53"/>
            <p:cNvSpPr>
              <a:spLocks/>
            </p:cNvSpPr>
            <p:nvPr/>
          </p:nvSpPr>
          <p:spPr bwMode="auto">
            <a:xfrm>
              <a:off x="4500" y="7395"/>
              <a:ext cx="330" cy="1740"/>
            </a:xfrm>
            <a:custGeom>
              <a:avLst/>
              <a:gdLst>
                <a:gd name="T0" fmla="*/ 0 w 330"/>
                <a:gd name="T1" fmla="*/ 1740 h 1740"/>
                <a:gd name="T2" fmla="*/ 330 w 330"/>
                <a:gd name="T3" fmla="*/ 1500 h 1740"/>
                <a:gd name="T4" fmla="*/ 330 w 330"/>
                <a:gd name="T5" fmla="*/ 0 h 1740"/>
              </a:gdLst>
              <a:ahLst/>
              <a:cxnLst>
                <a:cxn ang="0">
                  <a:pos x="T0" y="T1"/>
                </a:cxn>
                <a:cxn ang="0">
                  <a:pos x="T2" y="T3"/>
                </a:cxn>
                <a:cxn ang="0">
                  <a:pos x="T4" y="T5"/>
                </a:cxn>
              </a:cxnLst>
              <a:rect l="0" t="0" r="r" b="b"/>
              <a:pathLst>
                <a:path w="330" h="1740">
                  <a:moveTo>
                    <a:pt x="0" y="1740"/>
                  </a:moveTo>
                  <a:lnTo>
                    <a:pt x="330" y="1500"/>
                  </a:lnTo>
                  <a:lnTo>
                    <a:pt x="33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52"/>
            <p:cNvSpPr>
              <a:spLocks noChangeShapeType="1"/>
            </p:cNvSpPr>
            <p:nvPr/>
          </p:nvSpPr>
          <p:spPr bwMode="auto">
            <a:xfrm>
              <a:off x="4830" y="8865"/>
              <a:ext cx="26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51"/>
            <p:cNvSpPr>
              <a:spLocks/>
            </p:cNvSpPr>
            <p:nvPr/>
          </p:nvSpPr>
          <p:spPr bwMode="auto">
            <a:xfrm>
              <a:off x="3796" y="6555"/>
              <a:ext cx="4649" cy="240"/>
            </a:xfrm>
            <a:custGeom>
              <a:avLst/>
              <a:gdLst>
                <a:gd name="T0" fmla="*/ 0 w 4649"/>
                <a:gd name="T1" fmla="*/ 240 h 240"/>
                <a:gd name="T2" fmla="*/ 524 w 4649"/>
                <a:gd name="T3" fmla="*/ 0 h 240"/>
                <a:gd name="T4" fmla="*/ 4649 w 4649"/>
                <a:gd name="T5" fmla="*/ 0 h 240"/>
                <a:gd name="T6" fmla="*/ 4364 w 4649"/>
                <a:gd name="T7" fmla="*/ 240 h 240"/>
              </a:gdLst>
              <a:ahLst/>
              <a:cxnLst>
                <a:cxn ang="0">
                  <a:pos x="T0" y="T1"/>
                </a:cxn>
                <a:cxn ang="0">
                  <a:pos x="T2" y="T3"/>
                </a:cxn>
                <a:cxn ang="0">
                  <a:pos x="T4" y="T5"/>
                </a:cxn>
                <a:cxn ang="0">
                  <a:pos x="T6" y="T7"/>
                </a:cxn>
              </a:cxnLst>
              <a:rect l="0" t="0" r="r" b="b"/>
              <a:pathLst>
                <a:path w="4649" h="240">
                  <a:moveTo>
                    <a:pt x="0" y="240"/>
                  </a:moveTo>
                  <a:lnTo>
                    <a:pt x="524" y="0"/>
                  </a:lnTo>
                  <a:lnTo>
                    <a:pt x="4649" y="0"/>
                  </a:lnTo>
                  <a:lnTo>
                    <a:pt x="4364"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50"/>
            <p:cNvSpPr>
              <a:spLocks/>
            </p:cNvSpPr>
            <p:nvPr/>
          </p:nvSpPr>
          <p:spPr bwMode="auto">
            <a:xfrm>
              <a:off x="8160" y="6555"/>
              <a:ext cx="285" cy="3150"/>
            </a:xfrm>
            <a:custGeom>
              <a:avLst/>
              <a:gdLst>
                <a:gd name="T0" fmla="*/ 285 w 285"/>
                <a:gd name="T1" fmla="*/ 0 h 3150"/>
                <a:gd name="T2" fmla="*/ 285 w 285"/>
                <a:gd name="T3" fmla="*/ 2925 h 3150"/>
                <a:gd name="T4" fmla="*/ 0 w 285"/>
                <a:gd name="T5" fmla="*/ 3150 h 3150"/>
              </a:gdLst>
              <a:ahLst/>
              <a:cxnLst>
                <a:cxn ang="0">
                  <a:pos x="T0" y="T1"/>
                </a:cxn>
                <a:cxn ang="0">
                  <a:pos x="T2" y="T3"/>
                </a:cxn>
                <a:cxn ang="0">
                  <a:pos x="T4" y="T5"/>
                </a:cxn>
              </a:cxnLst>
              <a:rect l="0" t="0" r="r" b="b"/>
              <a:pathLst>
                <a:path w="285" h="3150">
                  <a:moveTo>
                    <a:pt x="285" y="0"/>
                  </a:moveTo>
                  <a:lnTo>
                    <a:pt x="285" y="2925"/>
                  </a:lnTo>
                  <a:lnTo>
                    <a:pt x="0" y="31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49"/>
            <p:cNvSpPr>
              <a:spLocks/>
            </p:cNvSpPr>
            <p:nvPr/>
          </p:nvSpPr>
          <p:spPr bwMode="auto">
            <a:xfrm>
              <a:off x="3180" y="7565"/>
              <a:ext cx="2015" cy="175"/>
            </a:xfrm>
            <a:custGeom>
              <a:avLst/>
              <a:gdLst>
                <a:gd name="T0" fmla="*/ 0 w 2015"/>
                <a:gd name="T1" fmla="*/ 25 h 175"/>
                <a:gd name="T2" fmla="*/ 1740 w 2015"/>
                <a:gd name="T3" fmla="*/ 25 h 175"/>
                <a:gd name="T4" fmla="*/ 1650 w 2015"/>
                <a:gd name="T5" fmla="*/ 175 h 175"/>
              </a:gdLst>
              <a:ahLst/>
              <a:cxnLst>
                <a:cxn ang="0">
                  <a:pos x="T0" y="T1"/>
                </a:cxn>
                <a:cxn ang="0">
                  <a:pos x="T2" y="T3"/>
                </a:cxn>
                <a:cxn ang="0">
                  <a:pos x="T4" y="T5"/>
                </a:cxn>
              </a:cxnLst>
              <a:rect l="0" t="0" r="r" b="b"/>
              <a:pathLst>
                <a:path w="2015" h="175">
                  <a:moveTo>
                    <a:pt x="0" y="25"/>
                  </a:moveTo>
                  <a:cubicBezTo>
                    <a:pt x="732" y="12"/>
                    <a:pt x="1465" y="0"/>
                    <a:pt x="1740" y="25"/>
                  </a:cubicBezTo>
                  <a:cubicBezTo>
                    <a:pt x="2015" y="50"/>
                    <a:pt x="1665" y="150"/>
                    <a:pt x="1650"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48"/>
            <p:cNvSpPr>
              <a:spLocks/>
            </p:cNvSpPr>
            <p:nvPr/>
          </p:nvSpPr>
          <p:spPr bwMode="auto">
            <a:xfrm>
              <a:off x="3515" y="774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47"/>
            <p:cNvSpPr>
              <a:spLocks/>
            </p:cNvSpPr>
            <p:nvPr/>
          </p:nvSpPr>
          <p:spPr bwMode="auto">
            <a:xfrm>
              <a:off x="3515" y="798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46"/>
            <p:cNvSpPr>
              <a:spLocks/>
            </p:cNvSpPr>
            <p:nvPr/>
          </p:nvSpPr>
          <p:spPr bwMode="auto">
            <a:xfrm>
              <a:off x="3515" y="822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45"/>
            <p:cNvSpPr>
              <a:spLocks/>
            </p:cNvSpPr>
            <p:nvPr/>
          </p:nvSpPr>
          <p:spPr bwMode="auto">
            <a:xfrm>
              <a:off x="3515" y="846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44"/>
            <p:cNvSpPr>
              <a:spLocks/>
            </p:cNvSpPr>
            <p:nvPr/>
          </p:nvSpPr>
          <p:spPr bwMode="auto">
            <a:xfrm>
              <a:off x="3180" y="8865"/>
              <a:ext cx="616" cy="1"/>
            </a:xfrm>
            <a:custGeom>
              <a:avLst/>
              <a:gdLst>
                <a:gd name="T0" fmla="*/ 616 w 616"/>
                <a:gd name="T1" fmla="*/ 0 h 1"/>
                <a:gd name="T2" fmla="*/ 0 w 616"/>
                <a:gd name="T3" fmla="*/ 0 h 1"/>
              </a:gdLst>
              <a:ahLst/>
              <a:cxnLst>
                <a:cxn ang="0">
                  <a:pos x="T0" y="T1"/>
                </a:cxn>
                <a:cxn ang="0">
                  <a:pos x="T2" y="T3"/>
                </a:cxn>
              </a:cxnLst>
              <a:rect l="0" t="0" r="r" b="b"/>
              <a:pathLst>
                <a:path w="616" h="1">
                  <a:moveTo>
                    <a:pt x="616" y="0"/>
                  </a:moveTo>
                  <a:cubicBezTo>
                    <a:pt x="616" y="0"/>
                    <a:pt x="308"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AutoShape 43"/>
            <p:cNvSpPr>
              <a:spLocks noChangeShapeType="1"/>
            </p:cNvSpPr>
            <p:nvPr/>
          </p:nvSpPr>
          <p:spPr bwMode="auto">
            <a:xfrm>
              <a:off x="3000" y="7440"/>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Text Box 42"/>
            <p:cNvSpPr txBox="1">
              <a:spLocks noChangeArrowheads="1"/>
            </p:cNvSpPr>
            <p:nvPr/>
          </p:nvSpPr>
          <p:spPr bwMode="auto">
            <a:xfrm>
              <a:off x="2700" y="709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6" name="Freeform 41"/>
            <p:cNvSpPr>
              <a:spLocks/>
            </p:cNvSpPr>
            <p:nvPr/>
          </p:nvSpPr>
          <p:spPr bwMode="auto">
            <a:xfrm>
              <a:off x="4140" y="7050"/>
              <a:ext cx="795" cy="405"/>
            </a:xfrm>
            <a:custGeom>
              <a:avLst/>
              <a:gdLst>
                <a:gd name="T0" fmla="*/ 15 w 795"/>
                <a:gd name="T1" fmla="*/ 405 h 405"/>
                <a:gd name="T2" fmla="*/ 0 w 795"/>
                <a:gd name="T3" fmla="*/ 0 h 405"/>
                <a:gd name="T4" fmla="*/ 795 w 795"/>
                <a:gd name="T5" fmla="*/ 0 h 405"/>
              </a:gdLst>
              <a:ahLst/>
              <a:cxnLst>
                <a:cxn ang="0">
                  <a:pos x="T0" y="T1"/>
                </a:cxn>
                <a:cxn ang="0">
                  <a:pos x="T2" y="T3"/>
                </a:cxn>
                <a:cxn ang="0">
                  <a:pos x="T4" y="T5"/>
                </a:cxn>
              </a:cxnLst>
              <a:rect l="0" t="0" r="r" b="b"/>
              <a:pathLst>
                <a:path w="795" h="405">
                  <a:moveTo>
                    <a:pt x="15" y="405"/>
                  </a:moveTo>
                  <a:lnTo>
                    <a:pt x="0" y="0"/>
                  </a:lnTo>
                  <a:lnTo>
                    <a:pt x="795"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Text Box 40"/>
            <p:cNvSpPr txBox="1">
              <a:spLocks noChangeArrowheads="1"/>
            </p:cNvSpPr>
            <p:nvPr/>
          </p:nvSpPr>
          <p:spPr bwMode="auto">
            <a:xfrm>
              <a:off x="4575" y="6840"/>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8" name="Text Box 39"/>
            <p:cNvSpPr txBox="1">
              <a:spLocks noChangeArrowheads="1"/>
            </p:cNvSpPr>
            <p:nvPr/>
          </p:nvSpPr>
          <p:spPr bwMode="auto">
            <a:xfrm>
              <a:off x="4740"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9" name="Freeform 38"/>
            <p:cNvSpPr>
              <a:spLocks/>
            </p:cNvSpPr>
            <p:nvPr/>
          </p:nvSpPr>
          <p:spPr bwMode="auto">
            <a:xfrm>
              <a:off x="4155" y="7050"/>
              <a:ext cx="3705" cy="2325"/>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37"/>
            <p:cNvSpPr>
              <a:spLocks/>
            </p:cNvSpPr>
            <p:nvPr/>
          </p:nvSpPr>
          <p:spPr bwMode="auto">
            <a:xfrm>
              <a:off x="6978" y="7446"/>
              <a:ext cx="2427" cy="89"/>
            </a:xfrm>
            <a:custGeom>
              <a:avLst/>
              <a:gdLst>
                <a:gd name="T0" fmla="*/ 2427 w 2427"/>
                <a:gd name="T1" fmla="*/ 29 h 204"/>
                <a:gd name="T2" fmla="*/ 327 w 2427"/>
                <a:gd name="T3" fmla="*/ 29 h 204"/>
                <a:gd name="T4" fmla="*/ 462 w 2427"/>
                <a:gd name="T5" fmla="*/ 204 h 204"/>
              </a:gdLst>
              <a:ahLst/>
              <a:cxnLst>
                <a:cxn ang="0">
                  <a:pos x="T0" y="T1"/>
                </a:cxn>
                <a:cxn ang="0">
                  <a:pos x="T2" y="T3"/>
                </a:cxn>
                <a:cxn ang="0">
                  <a:pos x="T4" y="T5"/>
                </a:cxn>
              </a:cxnLst>
              <a:rect l="0" t="0" r="r" b="b"/>
              <a:pathLst>
                <a:path w="2427" h="204">
                  <a:moveTo>
                    <a:pt x="2427" y="29"/>
                  </a:moveTo>
                  <a:cubicBezTo>
                    <a:pt x="1540" y="14"/>
                    <a:pt x="654" y="0"/>
                    <a:pt x="327" y="29"/>
                  </a:cubicBezTo>
                  <a:cubicBezTo>
                    <a:pt x="0" y="58"/>
                    <a:pt x="231" y="131"/>
                    <a:pt x="462" y="20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36"/>
            <p:cNvSpPr>
              <a:spLocks/>
            </p:cNvSpPr>
            <p:nvPr/>
          </p:nvSpPr>
          <p:spPr bwMode="auto">
            <a:xfrm>
              <a:off x="7110" y="754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35"/>
            <p:cNvSpPr>
              <a:spLocks/>
            </p:cNvSpPr>
            <p:nvPr/>
          </p:nvSpPr>
          <p:spPr bwMode="auto">
            <a:xfrm>
              <a:off x="7110" y="771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34"/>
            <p:cNvSpPr>
              <a:spLocks/>
            </p:cNvSpPr>
            <p:nvPr/>
          </p:nvSpPr>
          <p:spPr bwMode="auto">
            <a:xfrm>
              <a:off x="7110" y="787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33"/>
            <p:cNvSpPr>
              <a:spLocks/>
            </p:cNvSpPr>
            <p:nvPr/>
          </p:nvSpPr>
          <p:spPr bwMode="auto">
            <a:xfrm>
              <a:off x="7110" y="804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32"/>
            <p:cNvSpPr>
              <a:spLocks/>
            </p:cNvSpPr>
            <p:nvPr/>
          </p:nvSpPr>
          <p:spPr bwMode="auto">
            <a:xfrm>
              <a:off x="7110" y="820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31"/>
            <p:cNvSpPr>
              <a:spLocks/>
            </p:cNvSpPr>
            <p:nvPr/>
          </p:nvSpPr>
          <p:spPr bwMode="auto">
            <a:xfrm>
              <a:off x="7110" y="837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30"/>
            <p:cNvSpPr>
              <a:spLocks/>
            </p:cNvSpPr>
            <p:nvPr/>
          </p:nvSpPr>
          <p:spPr bwMode="auto">
            <a:xfrm>
              <a:off x="7110" y="853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29"/>
            <p:cNvSpPr>
              <a:spLocks/>
            </p:cNvSpPr>
            <p:nvPr/>
          </p:nvSpPr>
          <p:spPr bwMode="auto">
            <a:xfrm>
              <a:off x="8445" y="8775"/>
              <a:ext cx="960" cy="1"/>
            </a:xfrm>
            <a:custGeom>
              <a:avLst/>
              <a:gdLst>
                <a:gd name="T0" fmla="*/ 0 w 960"/>
                <a:gd name="T1" fmla="*/ 0 h 1"/>
                <a:gd name="T2" fmla="*/ 960 w 960"/>
                <a:gd name="T3" fmla="*/ 0 h 1"/>
              </a:gdLst>
              <a:ahLst/>
              <a:cxnLst>
                <a:cxn ang="0">
                  <a:pos x="T0" y="T1"/>
                </a:cxn>
                <a:cxn ang="0">
                  <a:pos x="T2" y="T3"/>
                </a:cxn>
              </a:cxnLst>
              <a:rect l="0" t="0" r="r" b="b"/>
              <a:pathLst>
                <a:path w="960" h="1">
                  <a:moveTo>
                    <a:pt x="0" y="0"/>
                  </a:moveTo>
                  <a:cubicBezTo>
                    <a:pt x="0" y="0"/>
                    <a:pt x="480" y="0"/>
                    <a:pt x="9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Text Box 28"/>
            <p:cNvSpPr txBox="1">
              <a:spLocks noChangeArrowheads="1"/>
            </p:cNvSpPr>
            <p:nvPr/>
          </p:nvSpPr>
          <p:spPr bwMode="auto">
            <a:xfrm>
              <a:off x="9252" y="690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0" name="AutoShape 27"/>
            <p:cNvSpPr>
              <a:spLocks noChangeShapeType="1"/>
            </p:cNvSpPr>
            <p:nvPr/>
          </p:nvSpPr>
          <p:spPr bwMode="auto">
            <a:xfrm flipH="1">
              <a:off x="9410" y="7350"/>
              <a:ext cx="570" cy="1"/>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Text Box 26"/>
            <p:cNvSpPr txBox="1">
              <a:spLocks noChangeArrowheads="1"/>
            </p:cNvSpPr>
            <p:nvPr/>
          </p:nvSpPr>
          <p:spPr bwMode="auto">
            <a:xfrm>
              <a:off x="6495"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2" name="Text Box 25"/>
            <p:cNvSpPr txBox="1">
              <a:spLocks noChangeArrowheads="1"/>
            </p:cNvSpPr>
            <p:nvPr/>
          </p:nvSpPr>
          <p:spPr bwMode="auto">
            <a:xfrm>
              <a:off x="3180" y="805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3" name="Text Box 24"/>
            <p:cNvSpPr txBox="1">
              <a:spLocks noChangeArrowheads="1"/>
            </p:cNvSpPr>
            <p:nvPr/>
          </p:nvSpPr>
          <p:spPr bwMode="auto">
            <a:xfrm>
              <a:off x="8818" y="778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4" name="Freeform 23"/>
            <p:cNvSpPr>
              <a:spLocks/>
            </p:cNvSpPr>
            <p:nvPr/>
          </p:nvSpPr>
          <p:spPr bwMode="auto">
            <a:xfrm>
              <a:off x="3151" y="7705"/>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2"/>
            <p:cNvSpPr>
              <a:spLocks/>
            </p:cNvSpPr>
            <p:nvPr/>
          </p:nvSpPr>
          <p:spPr bwMode="auto">
            <a:xfrm flipH="1">
              <a:off x="9074" y="761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Oval 21"/>
            <p:cNvSpPr>
              <a:spLocks noChangeArrowheads="1"/>
            </p:cNvSpPr>
            <p:nvPr/>
          </p:nvSpPr>
          <p:spPr bwMode="auto">
            <a:xfrm>
              <a:off x="1975" y="8040"/>
              <a:ext cx="436"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Text Box 20"/>
            <p:cNvSpPr txBox="1">
              <a:spLocks noChangeArrowheads="1"/>
            </p:cNvSpPr>
            <p:nvPr/>
          </p:nvSpPr>
          <p:spPr bwMode="auto">
            <a:xfrm>
              <a:off x="1571" y="8023"/>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8" name="Freeform 19"/>
            <p:cNvSpPr>
              <a:spLocks/>
            </p:cNvSpPr>
            <p:nvPr/>
          </p:nvSpPr>
          <p:spPr bwMode="auto">
            <a:xfrm>
              <a:off x="2193" y="7595"/>
              <a:ext cx="1145" cy="428"/>
            </a:xfrm>
            <a:custGeom>
              <a:avLst/>
              <a:gdLst>
                <a:gd name="T0" fmla="*/ 0 w 1145"/>
                <a:gd name="T1" fmla="*/ 428 h 428"/>
                <a:gd name="T2" fmla="*/ 0 w 1145"/>
                <a:gd name="T3" fmla="*/ 10 h 428"/>
                <a:gd name="T4" fmla="*/ 1145 w 1145"/>
                <a:gd name="T5" fmla="*/ 0 h 428"/>
              </a:gdLst>
              <a:ahLst/>
              <a:cxnLst>
                <a:cxn ang="0">
                  <a:pos x="T0" y="T1"/>
                </a:cxn>
                <a:cxn ang="0">
                  <a:pos x="T2" y="T3"/>
                </a:cxn>
                <a:cxn ang="0">
                  <a:pos x="T4" y="T5"/>
                </a:cxn>
              </a:cxnLst>
              <a:rect l="0" t="0" r="r" b="b"/>
              <a:pathLst>
                <a:path w="1145" h="428">
                  <a:moveTo>
                    <a:pt x="0" y="428"/>
                  </a:moveTo>
                  <a:lnTo>
                    <a:pt x="0" y="10"/>
                  </a:lnTo>
                  <a:lnTo>
                    <a:pt x="1145"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18"/>
            <p:cNvSpPr>
              <a:spLocks/>
            </p:cNvSpPr>
            <p:nvPr/>
          </p:nvSpPr>
          <p:spPr bwMode="auto">
            <a:xfrm>
              <a:off x="2193" y="8460"/>
              <a:ext cx="1069" cy="405"/>
            </a:xfrm>
            <a:custGeom>
              <a:avLst/>
              <a:gdLst>
                <a:gd name="T0" fmla="*/ 0 w 1069"/>
                <a:gd name="T1" fmla="*/ 0 h 405"/>
                <a:gd name="T2" fmla="*/ 0 w 1069"/>
                <a:gd name="T3" fmla="*/ 405 h 405"/>
                <a:gd name="T4" fmla="*/ 1069 w 1069"/>
                <a:gd name="T5" fmla="*/ 405 h 405"/>
              </a:gdLst>
              <a:ahLst/>
              <a:cxnLst>
                <a:cxn ang="0">
                  <a:pos x="T0" y="T1"/>
                </a:cxn>
                <a:cxn ang="0">
                  <a:pos x="T2" y="T3"/>
                </a:cxn>
                <a:cxn ang="0">
                  <a:pos x="T4" y="T5"/>
                </a:cxn>
              </a:cxnLst>
              <a:rect l="0" t="0" r="r" b="b"/>
              <a:pathLst>
                <a:path w="1069" h="405">
                  <a:moveTo>
                    <a:pt x="0" y="0"/>
                  </a:moveTo>
                  <a:lnTo>
                    <a:pt x="0" y="405"/>
                  </a:lnTo>
                  <a:lnTo>
                    <a:pt x="1069" y="40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17"/>
            <p:cNvSpPr>
              <a:spLocks/>
            </p:cNvSpPr>
            <p:nvPr/>
          </p:nvSpPr>
          <p:spPr bwMode="auto">
            <a:xfrm>
              <a:off x="1634" y="783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16"/>
            <p:cNvSpPr>
              <a:spLocks/>
            </p:cNvSpPr>
            <p:nvPr/>
          </p:nvSpPr>
          <p:spPr bwMode="auto">
            <a:xfrm>
              <a:off x="9342" y="7457"/>
              <a:ext cx="913" cy="577"/>
            </a:xfrm>
            <a:custGeom>
              <a:avLst/>
              <a:gdLst>
                <a:gd name="T0" fmla="*/ 0 w 913"/>
                <a:gd name="T1" fmla="*/ 0 h 577"/>
                <a:gd name="T2" fmla="*/ 902 w 913"/>
                <a:gd name="T3" fmla="*/ 0 h 577"/>
                <a:gd name="T4" fmla="*/ 913 w 913"/>
                <a:gd name="T5" fmla="*/ 577 h 577"/>
              </a:gdLst>
              <a:ahLst/>
              <a:cxnLst>
                <a:cxn ang="0">
                  <a:pos x="T0" y="T1"/>
                </a:cxn>
                <a:cxn ang="0">
                  <a:pos x="T2" y="T3"/>
                </a:cxn>
                <a:cxn ang="0">
                  <a:pos x="T4" y="T5"/>
                </a:cxn>
              </a:cxnLst>
              <a:rect l="0" t="0" r="r" b="b"/>
              <a:pathLst>
                <a:path w="913" h="577">
                  <a:moveTo>
                    <a:pt x="0" y="0"/>
                  </a:moveTo>
                  <a:lnTo>
                    <a:pt x="902" y="0"/>
                  </a:lnTo>
                  <a:lnTo>
                    <a:pt x="913" y="577"/>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5"/>
            <p:cNvSpPr>
              <a:spLocks noChangeArrowheads="1"/>
            </p:cNvSpPr>
            <p:nvPr/>
          </p:nvSpPr>
          <p:spPr bwMode="auto">
            <a:xfrm>
              <a:off x="10102" y="8023"/>
              <a:ext cx="305" cy="2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4"/>
            <p:cNvSpPr>
              <a:spLocks/>
            </p:cNvSpPr>
            <p:nvPr/>
          </p:nvSpPr>
          <p:spPr bwMode="auto">
            <a:xfrm>
              <a:off x="9392" y="8220"/>
              <a:ext cx="906" cy="556"/>
            </a:xfrm>
            <a:custGeom>
              <a:avLst/>
              <a:gdLst>
                <a:gd name="T0" fmla="*/ 0 w 906"/>
                <a:gd name="T1" fmla="*/ 556 h 556"/>
                <a:gd name="T2" fmla="*/ 906 w 906"/>
                <a:gd name="T3" fmla="*/ 556 h 556"/>
                <a:gd name="T4" fmla="*/ 906 w 906"/>
                <a:gd name="T5" fmla="*/ 0 h 556"/>
              </a:gdLst>
              <a:ahLst/>
              <a:cxnLst>
                <a:cxn ang="0">
                  <a:pos x="T0" y="T1"/>
                </a:cxn>
                <a:cxn ang="0">
                  <a:pos x="T2" y="T3"/>
                </a:cxn>
                <a:cxn ang="0">
                  <a:pos x="T4" y="T5"/>
                </a:cxn>
              </a:cxnLst>
              <a:rect l="0" t="0" r="r" b="b"/>
              <a:pathLst>
                <a:path w="906" h="556">
                  <a:moveTo>
                    <a:pt x="0" y="556"/>
                  </a:moveTo>
                  <a:lnTo>
                    <a:pt x="906" y="556"/>
                  </a:lnTo>
                  <a:lnTo>
                    <a:pt x="906" y="0"/>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3"/>
            <p:cNvSpPr>
              <a:spLocks noChangeShapeType="1"/>
            </p:cNvSpPr>
            <p:nvPr/>
          </p:nvSpPr>
          <p:spPr bwMode="auto">
            <a:xfrm>
              <a:off x="8247" y="7643"/>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2"/>
            <p:cNvSpPr>
              <a:spLocks noChangeShapeType="1"/>
            </p:cNvSpPr>
            <p:nvPr/>
          </p:nvSpPr>
          <p:spPr bwMode="auto">
            <a:xfrm>
              <a:off x="8245" y="7806"/>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1"/>
            <p:cNvSpPr>
              <a:spLocks noChangeShapeType="1"/>
            </p:cNvSpPr>
            <p:nvPr/>
          </p:nvSpPr>
          <p:spPr bwMode="auto">
            <a:xfrm>
              <a:off x="8254" y="7969"/>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10"/>
            <p:cNvSpPr>
              <a:spLocks noChangeShapeType="1"/>
            </p:cNvSpPr>
            <p:nvPr/>
          </p:nvSpPr>
          <p:spPr bwMode="auto">
            <a:xfrm>
              <a:off x="8241" y="8132"/>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9"/>
            <p:cNvSpPr>
              <a:spLocks noChangeShapeType="1"/>
            </p:cNvSpPr>
            <p:nvPr/>
          </p:nvSpPr>
          <p:spPr bwMode="auto">
            <a:xfrm>
              <a:off x="8250" y="8295"/>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8"/>
            <p:cNvSpPr>
              <a:spLocks noChangeShapeType="1"/>
            </p:cNvSpPr>
            <p:nvPr/>
          </p:nvSpPr>
          <p:spPr bwMode="auto">
            <a:xfrm>
              <a:off x="8248" y="8458"/>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7"/>
            <p:cNvSpPr>
              <a:spLocks noChangeShapeType="1"/>
            </p:cNvSpPr>
            <p:nvPr/>
          </p:nvSpPr>
          <p:spPr bwMode="auto">
            <a:xfrm>
              <a:off x="8246" y="8621"/>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Text Box 6"/>
            <p:cNvSpPr txBox="1">
              <a:spLocks noChangeArrowheads="1"/>
            </p:cNvSpPr>
            <p:nvPr/>
          </p:nvSpPr>
          <p:spPr bwMode="auto">
            <a:xfrm>
              <a:off x="7538" y="685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2" name="Freeform 5"/>
            <p:cNvSpPr>
              <a:spLocks/>
            </p:cNvSpPr>
            <p:nvPr/>
          </p:nvSpPr>
          <p:spPr bwMode="auto">
            <a:xfrm>
              <a:off x="7440" y="7039"/>
              <a:ext cx="420" cy="328"/>
            </a:xfrm>
            <a:custGeom>
              <a:avLst/>
              <a:gdLst>
                <a:gd name="T0" fmla="*/ 0 w 420"/>
                <a:gd name="T1" fmla="*/ 0 h 328"/>
                <a:gd name="T2" fmla="*/ 420 w 420"/>
                <a:gd name="T3" fmla="*/ 11 h 328"/>
                <a:gd name="T4" fmla="*/ 420 w 420"/>
                <a:gd name="T5" fmla="*/ 328 h 328"/>
              </a:gdLst>
              <a:ahLst/>
              <a:cxnLst>
                <a:cxn ang="0">
                  <a:pos x="T0" y="T1"/>
                </a:cxn>
                <a:cxn ang="0">
                  <a:pos x="T2" y="T3"/>
                </a:cxn>
                <a:cxn ang="0">
                  <a:pos x="T4" y="T5"/>
                </a:cxn>
              </a:cxnLst>
              <a:rect l="0" t="0" r="r" b="b"/>
              <a:pathLst>
                <a:path w="420" h="328">
                  <a:moveTo>
                    <a:pt x="0" y="0"/>
                  </a:moveTo>
                  <a:lnTo>
                    <a:pt x="420" y="11"/>
                  </a:lnTo>
                  <a:lnTo>
                    <a:pt x="420" y="328"/>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8" name="Object 7"/>
          <p:cNvGraphicFramePr>
            <a:graphicFrameLocks noChangeAspect="1"/>
          </p:cNvGraphicFramePr>
          <p:nvPr>
            <p:extLst>
              <p:ext uri="{D42A27DB-BD31-4B8C-83A1-F6EECF244321}">
                <p14:modId xmlns:p14="http://schemas.microsoft.com/office/powerpoint/2010/main" val="3547718070"/>
              </p:ext>
            </p:extLst>
          </p:nvPr>
        </p:nvGraphicFramePr>
        <p:xfrm>
          <a:off x="3253228" y="4663863"/>
          <a:ext cx="2072353" cy="1050179"/>
        </p:xfrm>
        <a:graphic>
          <a:graphicData uri="http://schemas.openxmlformats.org/presentationml/2006/ole">
            <mc:AlternateContent xmlns:mc="http://schemas.openxmlformats.org/markup-compatibility/2006">
              <mc:Choice xmlns:v="urn:schemas-microsoft-com:vml" Requires="v">
                <p:oleObj spid="_x0000_s45100" name="Equation" r:id="rId4" imgW="774364" imgH="393529" progId="Equation.DSMT4">
                  <p:embed/>
                </p:oleObj>
              </mc:Choice>
              <mc:Fallback>
                <p:oleObj name="Equation" r:id="rId4" imgW="774364" imgH="393529"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3228" y="4663863"/>
                        <a:ext cx="2072353" cy="1050179"/>
                      </a:xfrm>
                      <a:prstGeom prst="rect">
                        <a:avLst/>
                      </a:prstGeom>
                      <a:noFill/>
                    </p:spPr>
                  </p:pic>
                </p:oleObj>
              </mc:Fallback>
            </mc:AlternateContent>
          </a:graphicData>
        </a:graphic>
      </p:graphicFrame>
      <p:sp>
        <p:nvSpPr>
          <p:cNvPr id="9" name="Rectangle 8"/>
          <p:cNvSpPr/>
          <p:nvPr/>
        </p:nvSpPr>
        <p:spPr>
          <a:xfrm>
            <a:off x="0" y="5466666"/>
            <a:ext cx="9121348" cy="1431161"/>
          </a:xfrm>
          <a:prstGeom prst="rect">
            <a:avLst/>
          </a:prstGeom>
        </p:spPr>
        <p:txBody>
          <a:bodyPr wrap="square">
            <a:spAutoFit/>
          </a:bodyPr>
          <a:lstStyle/>
          <a:p>
            <a:pPr marL="0" marR="0" algn="just">
              <a:spcBef>
                <a:spcPts val="0"/>
              </a:spcBef>
              <a:spcAft>
                <a:spcPts val="0"/>
              </a:spcAft>
            </a:pPr>
            <a:r>
              <a:rPr lang="en-US" sz="2900" dirty="0">
                <a:latin typeface="Calibri" panose="020F0502020204030204" pitchFamily="34" charset="0"/>
                <a:ea typeface="Calibri" panose="020F0502020204030204" pitchFamily="34" charset="0"/>
                <a:cs typeface="Times New Roman" panose="02020603050405020304" pitchFamily="18" charset="0"/>
              </a:rPr>
              <a:t>On paper, there are 2</a:t>
            </a:r>
            <a:r>
              <a:rPr lang="en-US" sz="2900" dirty="0" smtClean="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approaches for doing this. </a:t>
            </a:r>
          </a:p>
          <a:p>
            <a:pPr marL="0" marR="0" algn="just">
              <a:spcBef>
                <a:spcPts val="0"/>
              </a:spcBef>
              <a:spcAft>
                <a:spcPts val="0"/>
              </a:spcAft>
            </a:pPr>
            <a:r>
              <a:rPr lang="en-US" sz="2900" dirty="0" smtClean="0">
                <a:latin typeface="Calibri" panose="020F0502020204030204" pitchFamily="34" charset="0"/>
                <a:ea typeface="Calibri" panose="020F0502020204030204" pitchFamily="34" charset="0"/>
                <a:cs typeface="Times New Roman" panose="02020603050405020304" pitchFamily="18" charset="0"/>
              </a:rPr>
              <a:t>1. Draw </a:t>
            </a:r>
            <a:r>
              <a:rPr lang="en-US" sz="2900" dirty="0">
                <a:latin typeface="Calibri" panose="020F0502020204030204" pitchFamily="34" charset="0"/>
                <a:ea typeface="Calibri" panose="020F0502020204030204" pitchFamily="34" charset="0"/>
                <a:cs typeface="Times New Roman" panose="02020603050405020304" pitchFamily="18" charset="0"/>
              </a:rPr>
              <a:t>the physical winding </a:t>
            </a:r>
            <a:r>
              <a:rPr lang="en-US" sz="2900" dirty="0" smtClean="0">
                <a:latin typeface="Calibri" panose="020F0502020204030204" pitchFamily="34" charset="0"/>
                <a:ea typeface="Calibri" panose="020F0502020204030204" pitchFamily="34" charset="0"/>
                <a:cs typeface="Times New Roman" panose="02020603050405020304" pitchFamily="18" charset="0"/>
              </a:rPr>
              <a:t>go </a:t>
            </a:r>
            <a:r>
              <a:rPr lang="en-US" sz="2900" dirty="0">
                <a:latin typeface="Calibri" panose="020F0502020204030204" pitchFamily="34" charset="0"/>
                <a:ea typeface="Calibri" panose="020F0502020204030204" pitchFamily="34" charset="0"/>
                <a:cs typeface="Times New Roman" panose="02020603050405020304" pitchFamily="18" charset="0"/>
              </a:rPr>
              <a:t>through </a:t>
            </a:r>
            <a:r>
              <a:rPr lang="en-US" sz="2900" dirty="0" smtClean="0">
                <a:latin typeface="Calibri" panose="020F0502020204030204" pitchFamily="34" charset="0"/>
                <a:ea typeface="Calibri" panose="020F0502020204030204" pitchFamily="34" charset="0"/>
                <a:cs typeface="Times New Roman" panose="02020603050405020304" pitchFamily="18" charset="0"/>
              </a:rPr>
              <a:t>Lenz’s </a:t>
            </a:r>
            <a:r>
              <a:rPr lang="en-US" sz="2900" dirty="0">
                <a:latin typeface="Calibri" panose="020F0502020204030204" pitchFamily="34" charset="0"/>
                <a:ea typeface="Calibri" panose="020F0502020204030204" pitchFamily="34" charset="0"/>
                <a:cs typeface="Times New Roman" panose="02020603050405020304" pitchFamily="18" charset="0"/>
              </a:rPr>
              <a:t>Law analysis as we have </a:t>
            </a:r>
            <a:r>
              <a:rPr lang="en-US" sz="2900" dirty="0" smtClean="0">
                <a:latin typeface="Calibri" panose="020F0502020204030204" pitchFamily="34" charset="0"/>
                <a:ea typeface="Calibri" panose="020F0502020204030204" pitchFamily="34" charset="0"/>
                <a:cs typeface="Times New Roman" panose="02020603050405020304" pitchFamily="18" charset="0"/>
              </a:rPr>
              <a:t>done in previous slides. </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386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4</a:t>
            </a:fld>
            <a:endParaRPr lang="en-US" dirty="0"/>
          </a:p>
        </p:txBody>
      </p:sp>
      <p:sp>
        <p:nvSpPr>
          <p:cNvPr id="3" name="TextBox 2"/>
          <p:cNvSpPr txBox="1"/>
          <p:nvPr/>
        </p:nvSpPr>
        <p:spPr>
          <a:xfrm>
            <a:off x="0" y="304800"/>
            <a:ext cx="9144000" cy="646331"/>
          </a:xfrm>
          <a:prstGeom prst="rect">
            <a:avLst/>
          </a:prstGeom>
          <a:noFill/>
        </p:spPr>
        <p:txBody>
          <a:bodyPr wrap="square" rtlCol="0">
            <a:spAutoFit/>
          </a:bodyPr>
          <a:lstStyle/>
          <a:p>
            <a:pPr algn="ctr"/>
            <a:r>
              <a:rPr lang="en-US" sz="3600" dirty="0"/>
              <a:t>Magnetic circuits</a:t>
            </a:r>
          </a:p>
        </p:txBody>
      </p:sp>
      <p:pic>
        <p:nvPicPr>
          <p:cNvPr id="4" name="Picture 3"/>
          <p:cNvPicPr>
            <a:picLocks noChangeAspect="1"/>
          </p:cNvPicPr>
          <p:nvPr/>
        </p:nvPicPr>
        <p:blipFill>
          <a:blip r:embed="rId4"/>
          <a:stretch>
            <a:fillRect/>
          </a:stretch>
        </p:blipFill>
        <p:spPr>
          <a:xfrm>
            <a:off x="2418142" y="924905"/>
            <a:ext cx="6725857" cy="3200400"/>
          </a:xfrm>
          <a:prstGeom prst="rect">
            <a:avLst/>
          </a:prstGeom>
        </p:spPr>
      </p:pic>
      <p:sp>
        <p:nvSpPr>
          <p:cNvPr id="9" name="TextBox 8"/>
          <p:cNvSpPr txBox="1"/>
          <p:nvPr/>
        </p:nvSpPr>
        <p:spPr>
          <a:xfrm>
            <a:off x="309913" y="2017274"/>
            <a:ext cx="1781904" cy="507831"/>
          </a:xfrm>
          <a:prstGeom prst="rect">
            <a:avLst/>
          </a:prstGeom>
          <a:noFill/>
        </p:spPr>
        <p:txBody>
          <a:bodyPr wrap="square" rtlCol="0">
            <a:spAutoFit/>
          </a:bodyPr>
          <a:lstStyle/>
          <a:p>
            <a:r>
              <a:rPr lang="en-US" sz="2700" dirty="0" smtClean="0"/>
              <a:t>Recall</a:t>
            </a:r>
            <a:endParaRPr lang="en-US" sz="2700" dirty="0"/>
          </a:p>
        </p:txBody>
      </p:sp>
      <p:graphicFrame>
        <p:nvGraphicFramePr>
          <p:cNvPr id="14" name="Object 13"/>
          <p:cNvGraphicFramePr>
            <a:graphicFrameLocks noChangeAspect="1"/>
          </p:cNvGraphicFramePr>
          <p:nvPr>
            <p:extLst>
              <p:ext uri="{D42A27DB-BD31-4B8C-83A1-F6EECF244321}">
                <p14:modId xmlns:p14="http://schemas.microsoft.com/office/powerpoint/2010/main" val="1193002054"/>
              </p:ext>
            </p:extLst>
          </p:nvPr>
        </p:nvGraphicFramePr>
        <p:xfrm>
          <a:off x="263213" y="2525105"/>
          <a:ext cx="1869354" cy="714753"/>
        </p:xfrm>
        <a:graphic>
          <a:graphicData uri="http://schemas.openxmlformats.org/presentationml/2006/ole">
            <mc:AlternateContent xmlns:mc="http://schemas.openxmlformats.org/markup-compatibility/2006">
              <mc:Choice xmlns:v="urn:schemas-microsoft-com:vml" Requires="v">
                <p:oleObj spid="_x0000_s7457" name="Equation" r:id="rId5" imgW="533169" imgH="203112" progId="Equation.DSMT4">
                  <p:embed/>
                </p:oleObj>
              </mc:Choice>
              <mc:Fallback>
                <p:oleObj name="Equation" r:id="rId5" imgW="533169" imgH="203112"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213" y="2525105"/>
                        <a:ext cx="1869354" cy="714753"/>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87054706"/>
              </p:ext>
            </p:extLst>
          </p:nvPr>
        </p:nvGraphicFramePr>
        <p:xfrm>
          <a:off x="198756" y="3553321"/>
          <a:ext cx="2020630" cy="847361"/>
        </p:xfrm>
        <a:graphic>
          <a:graphicData uri="http://schemas.openxmlformats.org/presentationml/2006/ole">
            <mc:AlternateContent xmlns:mc="http://schemas.openxmlformats.org/markup-compatibility/2006">
              <mc:Choice xmlns:v="urn:schemas-microsoft-com:vml" Requires="v">
                <p:oleObj spid="_x0000_s7458" name="Equation" r:id="rId7" imgW="482391" imgH="203112" progId="Equation.DSMT4">
                  <p:embed/>
                </p:oleObj>
              </mc:Choice>
              <mc:Fallback>
                <p:oleObj name="Equation" r:id="rId7" imgW="482391" imgH="203112"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756" y="3553321"/>
                        <a:ext cx="2020630" cy="847361"/>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783350370"/>
              </p:ext>
            </p:extLst>
          </p:nvPr>
        </p:nvGraphicFramePr>
        <p:xfrm>
          <a:off x="309913" y="1371099"/>
          <a:ext cx="1828797" cy="609599"/>
        </p:xfrm>
        <a:graphic>
          <a:graphicData uri="http://schemas.openxmlformats.org/presentationml/2006/ole">
            <mc:AlternateContent xmlns:mc="http://schemas.openxmlformats.org/markup-compatibility/2006">
              <mc:Choice xmlns:v="urn:schemas-microsoft-com:vml" Requires="v">
                <p:oleObj spid="_x0000_s7459" name="Equation" r:id="rId9" imgW="532937" imgH="177646" progId="Equation.DSMT4">
                  <p:embed/>
                </p:oleObj>
              </mc:Choice>
              <mc:Fallback>
                <p:oleObj name="Equation" r:id="rId9" imgW="532937" imgH="177646" progId="Equation.DSMT4">
                  <p:embed/>
                  <p:pic>
                    <p:nvPicPr>
                      <p:cNvPr id="13"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913" y="1371099"/>
                        <a:ext cx="1828797" cy="609599"/>
                      </a:xfrm>
                      <a:prstGeom prst="rect">
                        <a:avLst/>
                      </a:prstGeom>
                      <a:noFill/>
                    </p:spPr>
                  </p:pic>
                </p:oleObj>
              </mc:Fallback>
            </mc:AlternateContent>
          </a:graphicData>
        </a:graphic>
      </p:graphicFrame>
      <p:sp>
        <p:nvSpPr>
          <p:cNvPr id="18" name="Freeform 17"/>
          <p:cNvSpPr/>
          <p:nvPr/>
        </p:nvSpPr>
        <p:spPr>
          <a:xfrm>
            <a:off x="676656" y="3072384"/>
            <a:ext cx="841248" cy="585216"/>
          </a:xfrm>
          <a:custGeom>
            <a:avLst/>
            <a:gdLst>
              <a:gd name="connsiteX0" fmla="*/ 841248 w 841248"/>
              <a:gd name="connsiteY0" fmla="*/ 585216 h 585216"/>
              <a:gd name="connsiteX1" fmla="*/ 0 w 841248"/>
              <a:gd name="connsiteY1" fmla="*/ 0 h 585216"/>
            </a:gdLst>
            <a:ahLst/>
            <a:cxnLst>
              <a:cxn ang="0">
                <a:pos x="connsiteX0" y="connsiteY0"/>
              </a:cxn>
              <a:cxn ang="0">
                <a:pos x="connsiteX1" y="connsiteY1"/>
              </a:cxn>
            </a:cxnLst>
            <a:rect l="l" t="t" r="r" b="b"/>
            <a:pathLst>
              <a:path w="841248" h="585216">
                <a:moveTo>
                  <a:pt x="841248" y="585216"/>
                </a:moveTo>
                <a:lnTo>
                  <a:pt x="0"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603504" y="1865376"/>
            <a:ext cx="1188720" cy="786384"/>
          </a:xfrm>
          <a:custGeom>
            <a:avLst/>
            <a:gdLst>
              <a:gd name="connsiteX0" fmla="*/ 1188720 w 1188720"/>
              <a:gd name="connsiteY0" fmla="*/ 786384 h 786384"/>
              <a:gd name="connsiteX1" fmla="*/ 1188720 w 1188720"/>
              <a:gd name="connsiteY1" fmla="*/ 182880 h 786384"/>
              <a:gd name="connsiteX2" fmla="*/ 0 w 1188720"/>
              <a:gd name="connsiteY2" fmla="*/ 109728 h 786384"/>
              <a:gd name="connsiteX3" fmla="*/ 0 w 1188720"/>
              <a:gd name="connsiteY3" fmla="*/ 0 h 786384"/>
            </a:gdLst>
            <a:ahLst/>
            <a:cxnLst>
              <a:cxn ang="0">
                <a:pos x="connsiteX0" y="connsiteY0"/>
              </a:cxn>
              <a:cxn ang="0">
                <a:pos x="connsiteX1" y="connsiteY1"/>
              </a:cxn>
              <a:cxn ang="0">
                <a:pos x="connsiteX2" y="connsiteY2"/>
              </a:cxn>
              <a:cxn ang="0">
                <a:pos x="connsiteX3" y="connsiteY3"/>
              </a:cxn>
            </a:cxnLst>
            <a:rect l="l" t="t" r="r" b="b"/>
            <a:pathLst>
              <a:path w="1188720" h="786384">
                <a:moveTo>
                  <a:pt x="1188720" y="786384"/>
                </a:moveTo>
                <a:lnTo>
                  <a:pt x="1188720" y="182880"/>
                </a:lnTo>
                <a:lnTo>
                  <a:pt x="0" y="109728"/>
                </a:lnTo>
                <a:lnTo>
                  <a:pt x="0"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3962347336"/>
              </p:ext>
            </p:extLst>
          </p:nvPr>
        </p:nvGraphicFramePr>
        <p:xfrm>
          <a:off x="2085721" y="4545273"/>
          <a:ext cx="1752600" cy="1149246"/>
        </p:xfrm>
        <a:graphic>
          <a:graphicData uri="http://schemas.openxmlformats.org/presentationml/2006/ole">
            <mc:AlternateContent xmlns:mc="http://schemas.openxmlformats.org/markup-compatibility/2006">
              <mc:Choice xmlns:v="urn:schemas-microsoft-com:vml" Requires="v">
                <p:oleObj spid="_x0000_s7460" name="Equation" r:id="rId11" imgW="634725" imgH="418918" progId="Equation.DSMT4">
                  <p:embed/>
                </p:oleObj>
              </mc:Choice>
              <mc:Fallback>
                <p:oleObj name="Equation" r:id="rId11" imgW="634725" imgH="418918"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85721" y="4545273"/>
                        <a:ext cx="1752600" cy="1149246"/>
                      </a:xfrm>
                      <a:prstGeom prst="rect">
                        <a:avLst/>
                      </a:prstGeom>
                      <a:noFill/>
                    </p:spPr>
                  </p:pic>
                </p:oleObj>
              </mc:Fallback>
            </mc:AlternateContent>
          </a:graphicData>
        </a:graphic>
      </p:graphicFrame>
      <p:sp>
        <p:nvSpPr>
          <p:cNvPr id="22" name="Right Arrow 21"/>
          <p:cNvSpPr/>
          <p:nvPr/>
        </p:nvSpPr>
        <p:spPr>
          <a:xfrm>
            <a:off x="4197889" y="4853196"/>
            <a:ext cx="908304" cy="533400"/>
          </a:xfrm>
          <a:prstGeom prst="rightArrow">
            <a:avLst/>
          </a:pr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762000" y="4953000"/>
            <a:ext cx="908304" cy="533400"/>
          </a:xfrm>
          <a:prstGeom prst="rightArrow">
            <a:avLst/>
          </a:pr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Object 24"/>
          <p:cNvGraphicFramePr>
            <a:graphicFrameLocks noChangeAspect="1"/>
          </p:cNvGraphicFramePr>
          <p:nvPr>
            <p:extLst>
              <p:ext uri="{D42A27DB-BD31-4B8C-83A1-F6EECF244321}">
                <p14:modId xmlns:p14="http://schemas.microsoft.com/office/powerpoint/2010/main" val="295012247"/>
              </p:ext>
            </p:extLst>
          </p:nvPr>
        </p:nvGraphicFramePr>
        <p:xfrm>
          <a:off x="5444425" y="4486483"/>
          <a:ext cx="2178939" cy="1266825"/>
        </p:xfrm>
        <a:graphic>
          <a:graphicData uri="http://schemas.openxmlformats.org/presentationml/2006/ole">
            <mc:AlternateContent xmlns:mc="http://schemas.openxmlformats.org/markup-compatibility/2006">
              <mc:Choice xmlns:v="urn:schemas-microsoft-com:vml" Requires="v">
                <p:oleObj spid="_x0000_s7461" name="Equation" r:id="rId13" imgW="672808" imgH="393529" progId="Equation.DSMT4">
                  <p:embed/>
                </p:oleObj>
              </mc:Choice>
              <mc:Fallback>
                <p:oleObj name="Equation" r:id="rId13" imgW="672808" imgH="393529"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44425" y="4486483"/>
                        <a:ext cx="2178939" cy="1266825"/>
                      </a:xfrm>
                      <a:prstGeom prst="rect">
                        <a:avLst/>
                      </a:prstGeom>
                      <a:noFill/>
                    </p:spPr>
                  </p:pic>
                </p:oleObj>
              </mc:Fallback>
            </mc:AlternateContent>
          </a:graphicData>
        </a:graphic>
      </p:graphicFrame>
    </p:spTree>
    <p:extLst>
      <p:ext uri="{BB962C8B-B14F-4D97-AF65-F5344CB8AC3E}">
        <p14:creationId xmlns:p14="http://schemas.microsoft.com/office/powerpoint/2010/main" val="35676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animBg="1"/>
      <p:bldP spid="22"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40</a:t>
            </a:fld>
            <a:endParaRPr lang="en-US" dirty="0"/>
          </a:p>
        </p:txBody>
      </p:sp>
      <p:sp>
        <p:nvSpPr>
          <p:cNvPr id="21" name="TextBox 20"/>
          <p:cNvSpPr txBox="1"/>
          <p:nvPr/>
        </p:nvSpPr>
        <p:spPr>
          <a:xfrm>
            <a:off x="-22652" y="44088"/>
            <a:ext cx="9144000" cy="646331"/>
          </a:xfrm>
          <a:prstGeom prst="rect">
            <a:avLst/>
          </a:prstGeom>
          <a:noFill/>
        </p:spPr>
        <p:txBody>
          <a:bodyPr wrap="square" rtlCol="0">
            <a:spAutoFit/>
          </a:bodyPr>
          <a:lstStyle/>
          <a:p>
            <a:pPr algn="ctr"/>
            <a:r>
              <a:rPr lang="en-US" sz="3600" dirty="0" smtClean="0"/>
              <a:t>Polarity &amp; dot convention for coupled </a:t>
            </a:r>
            <a:r>
              <a:rPr lang="en-US" sz="3600" dirty="0" err="1" smtClean="0"/>
              <a:t>ccts</a:t>
            </a:r>
            <a:endParaRPr lang="en-US" sz="3600" dirty="0"/>
          </a:p>
        </p:txBody>
      </p:sp>
      <p:grpSp>
        <p:nvGrpSpPr>
          <p:cNvPr id="120" name="Group 4"/>
          <p:cNvGrpSpPr>
            <a:grpSpLocks noChangeAspect="1"/>
          </p:cNvGrpSpPr>
          <p:nvPr/>
        </p:nvGrpSpPr>
        <p:grpSpPr bwMode="auto">
          <a:xfrm>
            <a:off x="533400" y="533400"/>
            <a:ext cx="7475803" cy="2819400"/>
            <a:chOff x="1440" y="6435"/>
            <a:chExt cx="9360" cy="3530"/>
          </a:xfrm>
        </p:grpSpPr>
        <p:sp>
          <p:nvSpPr>
            <p:cNvPr id="121" name="AutoShape 56"/>
            <p:cNvSpPr>
              <a:spLocks noChangeAspect="1" noChangeArrowheads="1" noTextEdit="1"/>
            </p:cNvSpPr>
            <p:nvPr/>
          </p:nvSpPr>
          <p:spPr bwMode="auto">
            <a:xfrm>
              <a:off x="1440" y="6435"/>
              <a:ext cx="9360" cy="3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55"/>
            <p:cNvSpPr>
              <a:spLocks/>
            </p:cNvSpPr>
            <p:nvPr/>
          </p:nvSpPr>
          <p:spPr bwMode="auto">
            <a:xfrm>
              <a:off x="3796" y="6795"/>
              <a:ext cx="4364" cy="291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54"/>
            <p:cNvSpPr>
              <a:spLocks/>
            </p:cNvSpPr>
            <p:nvPr/>
          </p:nvSpPr>
          <p:spPr bwMode="auto">
            <a:xfrm>
              <a:off x="4500" y="7395"/>
              <a:ext cx="2940" cy="174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53"/>
            <p:cNvSpPr>
              <a:spLocks/>
            </p:cNvSpPr>
            <p:nvPr/>
          </p:nvSpPr>
          <p:spPr bwMode="auto">
            <a:xfrm>
              <a:off x="4500" y="7395"/>
              <a:ext cx="330" cy="1740"/>
            </a:xfrm>
            <a:custGeom>
              <a:avLst/>
              <a:gdLst>
                <a:gd name="T0" fmla="*/ 0 w 330"/>
                <a:gd name="T1" fmla="*/ 1740 h 1740"/>
                <a:gd name="T2" fmla="*/ 330 w 330"/>
                <a:gd name="T3" fmla="*/ 1500 h 1740"/>
                <a:gd name="T4" fmla="*/ 330 w 330"/>
                <a:gd name="T5" fmla="*/ 0 h 1740"/>
              </a:gdLst>
              <a:ahLst/>
              <a:cxnLst>
                <a:cxn ang="0">
                  <a:pos x="T0" y="T1"/>
                </a:cxn>
                <a:cxn ang="0">
                  <a:pos x="T2" y="T3"/>
                </a:cxn>
                <a:cxn ang="0">
                  <a:pos x="T4" y="T5"/>
                </a:cxn>
              </a:cxnLst>
              <a:rect l="0" t="0" r="r" b="b"/>
              <a:pathLst>
                <a:path w="330" h="1740">
                  <a:moveTo>
                    <a:pt x="0" y="1740"/>
                  </a:moveTo>
                  <a:lnTo>
                    <a:pt x="330" y="1500"/>
                  </a:lnTo>
                  <a:lnTo>
                    <a:pt x="33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52"/>
            <p:cNvSpPr>
              <a:spLocks noChangeShapeType="1"/>
            </p:cNvSpPr>
            <p:nvPr/>
          </p:nvSpPr>
          <p:spPr bwMode="auto">
            <a:xfrm>
              <a:off x="4830" y="8865"/>
              <a:ext cx="26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51"/>
            <p:cNvSpPr>
              <a:spLocks/>
            </p:cNvSpPr>
            <p:nvPr/>
          </p:nvSpPr>
          <p:spPr bwMode="auto">
            <a:xfrm>
              <a:off x="3796" y="6555"/>
              <a:ext cx="4649" cy="240"/>
            </a:xfrm>
            <a:custGeom>
              <a:avLst/>
              <a:gdLst>
                <a:gd name="T0" fmla="*/ 0 w 4649"/>
                <a:gd name="T1" fmla="*/ 240 h 240"/>
                <a:gd name="T2" fmla="*/ 524 w 4649"/>
                <a:gd name="T3" fmla="*/ 0 h 240"/>
                <a:gd name="T4" fmla="*/ 4649 w 4649"/>
                <a:gd name="T5" fmla="*/ 0 h 240"/>
                <a:gd name="T6" fmla="*/ 4364 w 4649"/>
                <a:gd name="T7" fmla="*/ 240 h 240"/>
              </a:gdLst>
              <a:ahLst/>
              <a:cxnLst>
                <a:cxn ang="0">
                  <a:pos x="T0" y="T1"/>
                </a:cxn>
                <a:cxn ang="0">
                  <a:pos x="T2" y="T3"/>
                </a:cxn>
                <a:cxn ang="0">
                  <a:pos x="T4" y="T5"/>
                </a:cxn>
                <a:cxn ang="0">
                  <a:pos x="T6" y="T7"/>
                </a:cxn>
              </a:cxnLst>
              <a:rect l="0" t="0" r="r" b="b"/>
              <a:pathLst>
                <a:path w="4649" h="240">
                  <a:moveTo>
                    <a:pt x="0" y="240"/>
                  </a:moveTo>
                  <a:lnTo>
                    <a:pt x="524" y="0"/>
                  </a:lnTo>
                  <a:lnTo>
                    <a:pt x="4649" y="0"/>
                  </a:lnTo>
                  <a:lnTo>
                    <a:pt x="4364"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50"/>
            <p:cNvSpPr>
              <a:spLocks/>
            </p:cNvSpPr>
            <p:nvPr/>
          </p:nvSpPr>
          <p:spPr bwMode="auto">
            <a:xfrm>
              <a:off x="8160" y="6555"/>
              <a:ext cx="285" cy="3150"/>
            </a:xfrm>
            <a:custGeom>
              <a:avLst/>
              <a:gdLst>
                <a:gd name="T0" fmla="*/ 285 w 285"/>
                <a:gd name="T1" fmla="*/ 0 h 3150"/>
                <a:gd name="T2" fmla="*/ 285 w 285"/>
                <a:gd name="T3" fmla="*/ 2925 h 3150"/>
                <a:gd name="T4" fmla="*/ 0 w 285"/>
                <a:gd name="T5" fmla="*/ 3150 h 3150"/>
              </a:gdLst>
              <a:ahLst/>
              <a:cxnLst>
                <a:cxn ang="0">
                  <a:pos x="T0" y="T1"/>
                </a:cxn>
                <a:cxn ang="0">
                  <a:pos x="T2" y="T3"/>
                </a:cxn>
                <a:cxn ang="0">
                  <a:pos x="T4" y="T5"/>
                </a:cxn>
              </a:cxnLst>
              <a:rect l="0" t="0" r="r" b="b"/>
              <a:pathLst>
                <a:path w="285" h="3150">
                  <a:moveTo>
                    <a:pt x="285" y="0"/>
                  </a:moveTo>
                  <a:lnTo>
                    <a:pt x="285" y="2925"/>
                  </a:lnTo>
                  <a:lnTo>
                    <a:pt x="0" y="31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49"/>
            <p:cNvSpPr>
              <a:spLocks/>
            </p:cNvSpPr>
            <p:nvPr/>
          </p:nvSpPr>
          <p:spPr bwMode="auto">
            <a:xfrm>
              <a:off x="3180" y="7565"/>
              <a:ext cx="2015" cy="175"/>
            </a:xfrm>
            <a:custGeom>
              <a:avLst/>
              <a:gdLst>
                <a:gd name="T0" fmla="*/ 0 w 2015"/>
                <a:gd name="T1" fmla="*/ 25 h 175"/>
                <a:gd name="T2" fmla="*/ 1740 w 2015"/>
                <a:gd name="T3" fmla="*/ 25 h 175"/>
                <a:gd name="T4" fmla="*/ 1650 w 2015"/>
                <a:gd name="T5" fmla="*/ 175 h 175"/>
              </a:gdLst>
              <a:ahLst/>
              <a:cxnLst>
                <a:cxn ang="0">
                  <a:pos x="T0" y="T1"/>
                </a:cxn>
                <a:cxn ang="0">
                  <a:pos x="T2" y="T3"/>
                </a:cxn>
                <a:cxn ang="0">
                  <a:pos x="T4" y="T5"/>
                </a:cxn>
              </a:cxnLst>
              <a:rect l="0" t="0" r="r" b="b"/>
              <a:pathLst>
                <a:path w="2015" h="175">
                  <a:moveTo>
                    <a:pt x="0" y="25"/>
                  </a:moveTo>
                  <a:cubicBezTo>
                    <a:pt x="732" y="12"/>
                    <a:pt x="1465" y="0"/>
                    <a:pt x="1740" y="25"/>
                  </a:cubicBezTo>
                  <a:cubicBezTo>
                    <a:pt x="2015" y="50"/>
                    <a:pt x="1665" y="150"/>
                    <a:pt x="1650"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48"/>
            <p:cNvSpPr>
              <a:spLocks/>
            </p:cNvSpPr>
            <p:nvPr/>
          </p:nvSpPr>
          <p:spPr bwMode="auto">
            <a:xfrm>
              <a:off x="3515" y="774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47"/>
            <p:cNvSpPr>
              <a:spLocks/>
            </p:cNvSpPr>
            <p:nvPr/>
          </p:nvSpPr>
          <p:spPr bwMode="auto">
            <a:xfrm>
              <a:off x="3515" y="798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46"/>
            <p:cNvSpPr>
              <a:spLocks/>
            </p:cNvSpPr>
            <p:nvPr/>
          </p:nvSpPr>
          <p:spPr bwMode="auto">
            <a:xfrm>
              <a:off x="3515" y="822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45"/>
            <p:cNvSpPr>
              <a:spLocks/>
            </p:cNvSpPr>
            <p:nvPr/>
          </p:nvSpPr>
          <p:spPr bwMode="auto">
            <a:xfrm>
              <a:off x="3515" y="846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44"/>
            <p:cNvSpPr>
              <a:spLocks/>
            </p:cNvSpPr>
            <p:nvPr/>
          </p:nvSpPr>
          <p:spPr bwMode="auto">
            <a:xfrm>
              <a:off x="3180" y="8865"/>
              <a:ext cx="616" cy="1"/>
            </a:xfrm>
            <a:custGeom>
              <a:avLst/>
              <a:gdLst>
                <a:gd name="T0" fmla="*/ 616 w 616"/>
                <a:gd name="T1" fmla="*/ 0 h 1"/>
                <a:gd name="T2" fmla="*/ 0 w 616"/>
                <a:gd name="T3" fmla="*/ 0 h 1"/>
              </a:gdLst>
              <a:ahLst/>
              <a:cxnLst>
                <a:cxn ang="0">
                  <a:pos x="T0" y="T1"/>
                </a:cxn>
                <a:cxn ang="0">
                  <a:pos x="T2" y="T3"/>
                </a:cxn>
              </a:cxnLst>
              <a:rect l="0" t="0" r="r" b="b"/>
              <a:pathLst>
                <a:path w="616" h="1">
                  <a:moveTo>
                    <a:pt x="616" y="0"/>
                  </a:moveTo>
                  <a:cubicBezTo>
                    <a:pt x="616" y="0"/>
                    <a:pt x="308"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AutoShape 43"/>
            <p:cNvSpPr>
              <a:spLocks noChangeShapeType="1"/>
            </p:cNvSpPr>
            <p:nvPr/>
          </p:nvSpPr>
          <p:spPr bwMode="auto">
            <a:xfrm>
              <a:off x="3000" y="7440"/>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Text Box 42"/>
            <p:cNvSpPr txBox="1">
              <a:spLocks noChangeArrowheads="1"/>
            </p:cNvSpPr>
            <p:nvPr/>
          </p:nvSpPr>
          <p:spPr bwMode="auto">
            <a:xfrm>
              <a:off x="2700" y="709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6" name="Freeform 41"/>
            <p:cNvSpPr>
              <a:spLocks/>
            </p:cNvSpPr>
            <p:nvPr/>
          </p:nvSpPr>
          <p:spPr bwMode="auto">
            <a:xfrm>
              <a:off x="4140" y="7050"/>
              <a:ext cx="795" cy="405"/>
            </a:xfrm>
            <a:custGeom>
              <a:avLst/>
              <a:gdLst>
                <a:gd name="T0" fmla="*/ 15 w 795"/>
                <a:gd name="T1" fmla="*/ 405 h 405"/>
                <a:gd name="T2" fmla="*/ 0 w 795"/>
                <a:gd name="T3" fmla="*/ 0 h 405"/>
                <a:gd name="T4" fmla="*/ 795 w 795"/>
                <a:gd name="T5" fmla="*/ 0 h 405"/>
              </a:gdLst>
              <a:ahLst/>
              <a:cxnLst>
                <a:cxn ang="0">
                  <a:pos x="T0" y="T1"/>
                </a:cxn>
                <a:cxn ang="0">
                  <a:pos x="T2" y="T3"/>
                </a:cxn>
                <a:cxn ang="0">
                  <a:pos x="T4" y="T5"/>
                </a:cxn>
              </a:cxnLst>
              <a:rect l="0" t="0" r="r" b="b"/>
              <a:pathLst>
                <a:path w="795" h="405">
                  <a:moveTo>
                    <a:pt x="15" y="405"/>
                  </a:moveTo>
                  <a:lnTo>
                    <a:pt x="0" y="0"/>
                  </a:lnTo>
                  <a:lnTo>
                    <a:pt x="795"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Text Box 40"/>
            <p:cNvSpPr txBox="1">
              <a:spLocks noChangeArrowheads="1"/>
            </p:cNvSpPr>
            <p:nvPr/>
          </p:nvSpPr>
          <p:spPr bwMode="auto">
            <a:xfrm>
              <a:off x="4575" y="6840"/>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8" name="Text Box 39"/>
            <p:cNvSpPr txBox="1">
              <a:spLocks noChangeArrowheads="1"/>
            </p:cNvSpPr>
            <p:nvPr/>
          </p:nvSpPr>
          <p:spPr bwMode="auto">
            <a:xfrm>
              <a:off x="4740"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9" name="Freeform 38"/>
            <p:cNvSpPr>
              <a:spLocks/>
            </p:cNvSpPr>
            <p:nvPr/>
          </p:nvSpPr>
          <p:spPr bwMode="auto">
            <a:xfrm>
              <a:off x="4155" y="7050"/>
              <a:ext cx="3705" cy="2325"/>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37"/>
            <p:cNvSpPr>
              <a:spLocks/>
            </p:cNvSpPr>
            <p:nvPr/>
          </p:nvSpPr>
          <p:spPr bwMode="auto">
            <a:xfrm>
              <a:off x="6978" y="7446"/>
              <a:ext cx="2427" cy="89"/>
            </a:xfrm>
            <a:custGeom>
              <a:avLst/>
              <a:gdLst>
                <a:gd name="T0" fmla="*/ 2427 w 2427"/>
                <a:gd name="T1" fmla="*/ 29 h 204"/>
                <a:gd name="T2" fmla="*/ 327 w 2427"/>
                <a:gd name="T3" fmla="*/ 29 h 204"/>
                <a:gd name="T4" fmla="*/ 462 w 2427"/>
                <a:gd name="T5" fmla="*/ 204 h 204"/>
              </a:gdLst>
              <a:ahLst/>
              <a:cxnLst>
                <a:cxn ang="0">
                  <a:pos x="T0" y="T1"/>
                </a:cxn>
                <a:cxn ang="0">
                  <a:pos x="T2" y="T3"/>
                </a:cxn>
                <a:cxn ang="0">
                  <a:pos x="T4" y="T5"/>
                </a:cxn>
              </a:cxnLst>
              <a:rect l="0" t="0" r="r" b="b"/>
              <a:pathLst>
                <a:path w="2427" h="204">
                  <a:moveTo>
                    <a:pt x="2427" y="29"/>
                  </a:moveTo>
                  <a:cubicBezTo>
                    <a:pt x="1540" y="14"/>
                    <a:pt x="654" y="0"/>
                    <a:pt x="327" y="29"/>
                  </a:cubicBezTo>
                  <a:cubicBezTo>
                    <a:pt x="0" y="58"/>
                    <a:pt x="231" y="131"/>
                    <a:pt x="462" y="20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36"/>
            <p:cNvSpPr>
              <a:spLocks/>
            </p:cNvSpPr>
            <p:nvPr/>
          </p:nvSpPr>
          <p:spPr bwMode="auto">
            <a:xfrm>
              <a:off x="7110" y="754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35"/>
            <p:cNvSpPr>
              <a:spLocks/>
            </p:cNvSpPr>
            <p:nvPr/>
          </p:nvSpPr>
          <p:spPr bwMode="auto">
            <a:xfrm>
              <a:off x="7110" y="771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34"/>
            <p:cNvSpPr>
              <a:spLocks/>
            </p:cNvSpPr>
            <p:nvPr/>
          </p:nvSpPr>
          <p:spPr bwMode="auto">
            <a:xfrm>
              <a:off x="7110" y="787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33"/>
            <p:cNvSpPr>
              <a:spLocks/>
            </p:cNvSpPr>
            <p:nvPr/>
          </p:nvSpPr>
          <p:spPr bwMode="auto">
            <a:xfrm>
              <a:off x="7110" y="804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32"/>
            <p:cNvSpPr>
              <a:spLocks/>
            </p:cNvSpPr>
            <p:nvPr/>
          </p:nvSpPr>
          <p:spPr bwMode="auto">
            <a:xfrm>
              <a:off x="7110" y="820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31"/>
            <p:cNvSpPr>
              <a:spLocks/>
            </p:cNvSpPr>
            <p:nvPr/>
          </p:nvSpPr>
          <p:spPr bwMode="auto">
            <a:xfrm>
              <a:off x="7110" y="8370"/>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30"/>
            <p:cNvSpPr>
              <a:spLocks/>
            </p:cNvSpPr>
            <p:nvPr/>
          </p:nvSpPr>
          <p:spPr bwMode="auto">
            <a:xfrm>
              <a:off x="7110" y="8535"/>
              <a:ext cx="1690" cy="240"/>
            </a:xfrm>
            <a:custGeom>
              <a:avLst/>
              <a:gdLst>
                <a:gd name="T0" fmla="*/ 1335 w 1690"/>
                <a:gd name="T1" fmla="*/ 0 h 240"/>
                <a:gd name="T2" fmla="*/ 1500 w 1690"/>
                <a:gd name="T3" fmla="*/ 90 h 240"/>
                <a:gd name="T4" fmla="*/ 195 w 1690"/>
                <a:gd name="T5" fmla="*/ 90 h 240"/>
                <a:gd name="T6" fmla="*/ 330 w 1690"/>
                <a:gd name="T7" fmla="*/ 240 h 240"/>
              </a:gdLst>
              <a:ahLst/>
              <a:cxnLst>
                <a:cxn ang="0">
                  <a:pos x="T0" y="T1"/>
                </a:cxn>
                <a:cxn ang="0">
                  <a:pos x="T2" y="T3"/>
                </a:cxn>
                <a:cxn ang="0">
                  <a:pos x="T4" y="T5"/>
                </a:cxn>
                <a:cxn ang="0">
                  <a:pos x="T6" y="T7"/>
                </a:cxn>
              </a:cxnLst>
              <a:rect l="0" t="0" r="r" b="b"/>
              <a:pathLst>
                <a:path w="1690" h="240">
                  <a:moveTo>
                    <a:pt x="1335" y="0"/>
                  </a:moveTo>
                  <a:cubicBezTo>
                    <a:pt x="1512" y="37"/>
                    <a:pt x="1690" y="75"/>
                    <a:pt x="1500" y="90"/>
                  </a:cubicBezTo>
                  <a:cubicBezTo>
                    <a:pt x="1310" y="105"/>
                    <a:pt x="390" y="65"/>
                    <a:pt x="195" y="90"/>
                  </a:cubicBezTo>
                  <a:cubicBezTo>
                    <a:pt x="0" y="115"/>
                    <a:pt x="165" y="177"/>
                    <a:pt x="330" y="2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29"/>
            <p:cNvSpPr>
              <a:spLocks/>
            </p:cNvSpPr>
            <p:nvPr/>
          </p:nvSpPr>
          <p:spPr bwMode="auto">
            <a:xfrm>
              <a:off x="8445" y="8775"/>
              <a:ext cx="960" cy="1"/>
            </a:xfrm>
            <a:custGeom>
              <a:avLst/>
              <a:gdLst>
                <a:gd name="T0" fmla="*/ 0 w 960"/>
                <a:gd name="T1" fmla="*/ 0 h 1"/>
                <a:gd name="T2" fmla="*/ 960 w 960"/>
                <a:gd name="T3" fmla="*/ 0 h 1"/>
              </a:gdLst>
              <a:ahLst/>
              <a:cxnLst>
                <a:cxn ang="0">
                  <a:pos x="T0" y="T1"/>
                </a:cxn>
                <a:cxn ang="0">
                  <a:pos x="T2" y="T3"/>
                </a:cxn>
              </a:cxnLst>
              <a:rect l="0" t="0" r="r" b="b"/>
              <a:pathLst>
                <a:path w="960" h="1">
                  <a:moveTo>
                    <a:pt x="0" y="0"/>
                  </a:moveTo>
                  <a:cubicBezTo>
                    <a:pt x="0" y="0"/>
                    <a:pt x="480" y="0"/>
                    <a:pt x="9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Text Box 28"/>
            <p:cNvSpPr txBox="1">
              <a:spLocks noChangeArrowheads="1"/>
            </p:cNvSpPr>
            <p:nvPr/>
          </p:nvSpPr>
          <p:spPr bwMode="auto">
            <a:xfrm>
              <a:off x="9252" y="690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0" name="AutoShape 27"/>
            <p:cNvSpPr>
              <a:spLocks noChangeShapeType="1"/>
            </p:cNvSpPr>
            <p:nvPr/>
          </p:nvSpPr>
          <p:spPr bwMode="auto">
            <a:xfrm flipH="1">
              <a:off x="9410" y="7350"/>
              <a:ext cx="570" cy="1"/>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Text Box 26"/>
            <p:cNvSpPr txBox="1">
              <a:spLocks noChangeArrowheads="1"/>
            </p:cNvSpPr>
            <p:nvPr/>
          </p:nvSpPr>
          <p:spPr bwMode="auto">
            <a:xfrm>
              <a:off x="6495"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2" name="Text Box 25"/>
            <p:cNvSpPr txBox="1">
              <a:spLocks noChangeArrowheads="1"/>
            </p:cNvSpPr>
            <p:nvPr/>
          </p:nvSpPr>
          <p:spPr bwMode="auto">
            <a:xfrm>
              <a:off x="3180" y="805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3" name="Text Box 24"/>
            <p:cNvSpPr txBox="1">
              <a:spLocks noChangeArrowheads="1"/>
            </p:cNvSpPr>
            <p:nvPr/>
          </p:nvSpPr>
          <p:spPr bwMode="auto">
            <a:xfrm>
              <a:off x="8818" y="778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4" name="Freeform 23"/>
            <p:cNvSpPr>
              <a:spLocks/>
            </p:cNvSpPr>
            <p:nvPr/>
          </p:nvSpPr>
          <p:spPr bwMode="auto">
            <a:xfrm>
              <a:off x="3151" y="7705"/>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2"/>
            <p:cNvSpPr>
              <a:spLocks/>
            </p:cNvSpPr>
            <p:nvPr/>
          </p:nvSpPr>
          <p:spPr bwMode="auto">
            <a:xfrm flipH="1">
              <a:off x="9074" y="761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Oval 21"/>
            <p:cNvSpPr>
              <a:spLocks noChangeArrowheads="1"/>
            </p:cNvSpPr>
            <p:nvPr/>
          </p:nvSpPr>
          <p:spPr bwMode="auto">
            <a:xfrm>
              <a:off x="1975" y="8040"/>
              <a:ext cx="436" cy="4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Text Box 20"/>
            <p:cNvSpPr txBox="1">
              <a:spLocks noChangeArrowheads="1"/>
            </p:cNvSpPr>
            <p:nvPr/>
          </p:nvSpPr>
          <p:spPr bwMode="auto">
            <a:xfrm>
              <a:off x="1571" y="8023"/>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8" name="Freeform 19"/>
            <p:cNvSpPr>
              <a:spLocks/>
            </p:cNvSpPr>
            <p:nvPr/>
          </p:nvSpPr>
          <p:spPr bwMode="auto">
            <a:xfrm>
              <a:off x="2193" y="7595"/>
              <a:ext cx="1145" cy="428"/>
            </a:xfrm>
            <a:custGeom>
              <a:avLst/>
              <a:gdLst>
                <a:gd name="T0" fmla="*/ 0 w 1145"/>
                <a:gd name="T1" fmla="*/ 428 h 428"/>
                <a:gd name="T2" fmla="*/ 0 w 1145"/>
                <a:gd name="T3" fmla="*/ 10 h 428"/>
                <a:gd name="T4" fmla="*/ 1145 w 1145"/>
                <a:gd name="T5" fmla="*/ 0 h 428"/>
              </a:gdLst>
              <a:ahLst/>
              <a:cxnLst>
                <a:cxn ang="0">
                  <a:pos x="T0" y="T1"/>
                </a:cxn>
                <a:cxn ang="0">
                  <a:pos x="T2" y="T3"/>
                </a:cxn>
                <a:cxn ang="0">
                  <a:pos x="T4" y="T5"/>
                </a:cxn>
              </a:cxnLst>
              <a:rect l="0" t="0" r="r" b="b"/>
              <a:pathLst>
                <a:path w="1145" h="428">
                  <a:moveTo>
                    <a:pt x="0" y="428"/>
                  </a:moveTo>
                  <a:lnTo>
                    <a:pt x="0" y="10"/>
                  </a:lnTo>
                  <a:lnTo>
                    <a:pt x="1145"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18"/>
            <p:cNvSpPr>
              <a:spLocks/>
            </p:cNvSpPr>
            <p:nvPr/>
          </p:nvSpPr>
          <p:spPr bwMode="auto">
            <a:xfrm>
              <a:off x="2193" y="8460"/>
              <a:ext cx="1069" cy="405"/>
            </a:xfrm>
            <a:custGeom>
              <a:avLst/>
              <a:gdLst>
                <a:gd name="T0" fmla="*/ 0 w 1069"/>
                <a:gd name="T1" fmla="*/ 0 h 405"/>
                <a:gd name="T2" fmla="*/ 0 w 1069"/>
                <a:gd name="T3" fmla="*/ 405 h 405"/>
                <a:gd name="T4" fmla="*/ 1069 w 1069"/>
                <a:gd name="T5" fmla="*/ 405 h 405"/>
              </a:gdLst>
              <a:ahLst/>
              <a:cxnLst>
                <a:cxn ang="0">
                  <a:pos x="T0" y="T1"/>
                </a:cxn>
                <a:cxn ang="0">
                  <a:pos x="T2" y="T3"/>
                </a:cxn>
                <a:cxn ang="0">
                  <a:pos x="T4" y="T5"/>
                </a:cxn>
              </a:cxnLst>
              <a:rect l="0" t="0" r="r" b="b"/>
              <a:pathLst>
                <a:path w="1069" h="405">
                  <a:moveTo>
                    <a:pt x="0" y="0"/>
                  </a:moveTo>
                  <a:lnTo>
                    <a:pt x="0" y="405"/>
                  </a:lnTo>
                  <a:lnTo>
                    <a:pt x="1069" y="40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17"/>
            <p:cNvSpPr>
              <a:spLocks/>
            </p:cNvSpPr>
            <p:nvPr/>
          </p:nvSpPr>
          <p:spPr bwMode="auto">
            <a:xfrm>
              <a:off x="1634" y="783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16"/>
            <p:cNvSpPr>
              <a:spLocks/>
            </p:cNvSpPr>
            <p:nvPr/>
          </p:nvSpPr>
          <p:spPr bwMode="auto">
            <a:xfrm>
              <a:off x="9342" y="7457"/>
              <a:ext cx="913" cy="577"/>
            </a:xfrm>
            <a:custGeom>
              <a:avLst/>
              <a:gdLst>
                <a:gd name="T0" fmla="*/ 0 w 913"/>
                <a:gd name="T1" fmla="*/ 0 h 577"/>
                <a:gd name="T2" fmla="*/ 902 w 913"/>
                <a:gd name="T3" fmla="*/ 0 h 577"/>
                <a:gd name="T4" fmla="*/ 913 w 913"/>
                <a:gd name="T5" fmla="*/ 577 h 577"/>
              </a:gdLst>
              <a:ahLst/>
              <a:cxnLst>
                <a:cxn ang="0">
                  <a:pos x="T0" y="T1"/>
                </a:cxn>
                <a:cxn ang="0">
                  <a:pos x="T2" y="T3"/>
                </a:cxn>
                <a:cxn ang="0">
                  <a:pos x="T4" y="T5"/>
                </a:cxn>
              </a:cxnLst>
              <a:rect l="0" t="0" r="r" b="b"/>
              <a:pathLst>
                <a:path w="913" h="577">
                  <a:moveTo>
                    <a:pt x="0" y="0"/>
                  </a:moveTo>
                  <a:lnTo>
                    <a:pt x="902" y="0"/>
                  </a:lnTo>
                  <a:lnTo>
                    <a:pt x="913" y="577"/>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5"/>
            <p:cNvSpPr>
              <a:spLocks noChangeArrowheads="1"/>
            </p:cNvSpPr>
            <p:nvPr/>
          </p:nvSpPr>
          <p:spPr bwMode="auto">
            <a:xfrm>
              <a:off x="10102" y="8023"/>
              <a:ext cx="305" cy="2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4"/>
            <p:cNvSpPr>
              <a:spLocks/>
            </p:cNvSpPr>
            <p:nvPr/>
          </p:nvSpPr>
          <p:spPr bwMode="auto">
            <a:xfrm>
              <a:off x="9392" y="8220"/>
              <a:ext cx="906" cy="556"/>
            </a:xfrm>
            <a:custGeom>
              <a:avLst/>
              <a:gdLst>
                <a:gd name="T0" fmla="*/ 0 w 906"/>
                <a:gd name="T1" fmla="*/ 556 h 556"/>
                <a:gd name="T2" fmla="*/ 906 w 906"/>
                <a:gd name="T3" fmla="*/ 556 h 556"/>
                <a:gd name="T4" fmla="*/ 906 w 906"/>
                <a:gd name="T5" fmla="*/ 0 h 556"/>
              </a:gdLst>
              <a:ahLst/>
              <a:cxnLst>
                <a:cxn ang="0">
                  <a:pos x="T0" y="T1"/>
                </a:cxn>
                <a:cxn ang="0">
                  <a:pos x="T2" y="T3"/>
                </a:cxn>
                <a:cxn ang="0">
                  <a:pos x="T4" y="T5"/>
                </a:cxn>
              </a:cxnLst>
              <a:rect l="0" t="0" r="r" b="b"/>
              <a:pathLst>
                <a:path w="906" h="556">
                  <a:moveTo>
                    <a:pt x="0" y="556"/>
                  </a:moveTo>
                  <a:lnTo>
                    <a:pt x="906" y="556"/>
                  </a:lnTo>
                  <a:lnTo>
                    <a:pt x="906" y="0"/>
                  </a:ln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3"/>
            <p:cNvSpPr>
              <a:spLocks noChangeShapeType="1"/>
            </p:cNvSpPr>
            <p:nvPr/>
          </p:nvSpPr>
          <p:spPr bwMode="auto">
            <a:xfrm>
              <a:off x="8247" y="7643"/>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2"/>
            <p:cNvSpPr>
              <a:spLocks noChangeShapeType="1"/>
            </p:cNvSpPr>
            <p:nvPr/>
          </p:nvSpPr>
          <p:spPr bwMode="auto">
            <a:xfrm>
              <a:off x="8245" y="7806"/>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1"/>
            <p:cNvSpPr>
              <a:spLocks noChangeShapeType="1"/>
            </p:cNvSpPr>
            <p:nvPr/>
          </p:nvSpPr>
          <p:spPr bwMode="auto">
            <a:xfrm>
              <a:off x="8254" y="7969"/>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10"/>
            <p:cNvSpPr>
              <a:spLocks noChangeShapeType="1"/>
            </p:cNvSpPr>
            <p:nvPr/>
          </p:nvSpPr>
          <p:spPr bwMode="auto">
            <a:xfrm>
              <a:off x="8241" y="8132"/>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9"/>
            <p:cNvSpPr>
              <a:spLocks noChangeShapeType="1"/>
            </p:cNvSpPr>
            <p:nvPr/>
          </p:nvSpPr>
          <p:spPr bwMode="auto">
            <a:xfrm>
              <a:off x="8250" y="8295"/>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8"/>
            <p:cNvSpPr>
              <a:spLocks noChangeShapeType="1"/>
            </p:cNvSpPr>
            <p:nvPr/>
          </p:nvSpPr>
          <p:spPr bwMode="auto">
            <a:xfrm>
              <a:off x="8248" y="8458"/>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7"/>
            <p:cNvSpPr>
              <a:spLocks noChangeShapeType="1"/>
            </p:cNvSpPr>
            <p:nvPr/>
          </p:nvSpPr>
          <p:spPr bwMode="auto">
            <a:xfrm>
              <a:off x="8246" y="8621"/>
              <a:ext cx="19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Text Box 6"/>
            <p:cNvSpPr txBox="1">
              <a:spLocks noChangeArrowheads="1"/>
            </p:cNvSpPr>
            <p:nvPr/>
          </p:nvSpPr>
          <p:spPr bwMode="auto">
            <a:xfrm>
              <a:off x="7538" y="685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2" name="Freeform 5"/>
            <p:cNvSpPr>
              <a:spLocks/>
            </p:cNvSpPr>
            <p:nvPr/>
          </p:nvSpPr>
          <p:spPr bwMode="auto">
            <a:xfrm>
              <a:off x="7440" y="7039"/>
              <a:ext cx="420" cy="328"/>
            </a:xfrm>
            <a:custGeom>
              <a:avLst/>
              <a:gdLst>
                <a:gd name="T0" fmla="*/ 0 w 420"/>
                <a:gd name="T1" fmla="*/ 0 h 328"/>
                <a:gd name="T2" fmla="*/ 420 w 420"/>
                <a:gd name="T3" fmla="*/ 11 h 328"/>
                <a:gd name="T4" fmla="*/ 420 w 420"/>
                <a:gd name="T5" fmla="*/ 328 h 328"/>
              </a:gdLst>
              <a:ahLst/>
              <a:cxnLst>
                <a:cxn ang="0">
                  <a:pos x="T0" y="T1"/>
                </a:cxn>
                <a:cxn ang="0">
                  <a:pos x="T2" y="T3"/>
                </a:cxn>
                <a:cxn ang="0">
                  <a:pos x="T4" y="T5"/>
                </a:cxn>
              </a:cxnLst>
              <a:rect l="0" t="0" r="r" b="b"/>
              <a:pathLst>
                <a:path w="420" h="328">
                  <a:moveTo>
                    <a:pt x="0" y="0"/>
                  </a:moveTo>
                  <a:lnTo>
                    <a:pt x="420" y="11"/>
                  </a:lnTo>
                  <a:lnTo>
                    <a:pt x="420" y="328"/>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 name="Rectangle 8"/>
          <p:cNvSpPr/>
          <p:nvPr/>
        </p:nvSpPr>
        <p:spPr>
          <a:xfrm>
            <a:off x="22652" y="3048000"/>
            <a:ext cx="9121348" cy="1877437"/>
          </a:xfrm>
          <a:prstGeom prst="rect">
            <a:avLst/>
          </a:prstGeom>
        </p:spPr>
        <p:txBody>
          <a:bodyPr wrap="square">
            <a:spAutoFit/>
          </a:bodyPr>
          <a:lstStyle/>
          <a:p>
            <a:pPr marL="0" marR="0" algn="just">
              <a:spcBef>
                <a:spcPts val="0"/>
              </a:spcBef>
              <a:spcAft>
                <a:spcPts val="0"/>
              </a:spcAft>
            </a:pPr>
            <a:r>
              <a:rPr lang="en-US" sz="2900" dirty="0">
                <a:latin typeface="Calibri" panose="020F0502020204030204" pitchFamily="34" charset="0"/>
                <a:ea typeface="Calibri" panose="020F0502020204030204" pitchFamily="34" charset="0"/>
                <a:cs typeface="Times New Roman" panose="02020603050405020304" pitchFamily="18" charset="0"/>
              </a:rPr>
              <a:t>On paper, there are 2</a:t>
            </a:r>
            <a:r>
              <a:rPr lang="en-US" sz="2900" dirty="0" smtClean="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approaches for doing this. </a:t>
            </a:r>
          </a:p>
          <a:p>
            <a:pPr marL="514350" marR="0" indent="-514350" algn="just">
              <a:spcBef>
                <a:spcPts val="0"/>
              </a:spcBef>
              <a:spcAft>
                <a:spcPts val="0"/>
              </a:spcAft>
              <a:buAutoNum type="arabicPeriod"/>
            </a:pPr>
            <a:r>
              <a:rPr lang="en-US" sz="2900" dirty="0" smtClean="0">
                <a:latin typeface="Calibri" panose="020F0502020204030204" pitchFamily="34" charset="0"/>
                <a:ea typeface="Calibri" panose="020F0502020204030204" pitchFamily="34" charset="0"/>
                <a:cs typeface="Times New Roman" panose="02020603050405020304" pitchFamily="18" charset="0"/>
              </a:rPr>
              <a:t>Draw </a:t>
            </a:r>
            <a:r>
              <a:rPr lang="en-US" sz="2900" dirty="0">
                <a:latin typeface="Calibri" panose="020F0502020204030204" pitchFamily="34" charset="0"/>
                <a:ea typeface="Calibri" panose="020F0502020204030204" pitchFamily="34" charset="0"/>
                <a:cs typeface="Times New Roman" panose="02020603050405020304" pitchFamily="18" charset="0"/>
              </a:rPr>
              <a:t>the physical </a:t>
            </a:r>
            <a:r>
              <a:rPr lang="en-US" sz="2900" dirty="0" smtClean="0">
                <a:latin typeface="Calibri" panose="020F0502020204030204" pitchFamily="34" charset="0"/>
                <a:ea typeface="Calibri" panose="020F0502020204030204" pitchFamily="34" charset="0"/>
                <a:cs typeface="Times New Roman" panose="02020603050405020304" pitchFamily="18" charset="0"/>
              </a:rPr>
              <a:t>winding; go </a:t>
            </a:r>
            <a:r>
              <a:rPr lang="en-US" sz="2900" dirty="0">
                <a:latin typeface="Calibri" panose="020F0502020204030204" pitchFamily="34" charset="0"/>
                <a:ea typeface="Calibri" panose="020F0502020204030204" pitchFamily="34" charset="0"/>
                <a:cs typeface="Times New Roman" panose="02020603050405020304" pitchFamily="18" charset="0"/>
              </a:rPr>
              <a:t>through </a:t>
            </a:r>
            <a:r>
              <a:rPr lang="en-US" sz="2900" dirty="0" smtClean="0">
                <a:latin typeface="Calibri" panose="020F0502020204030204" pitchFamily="34" charset="0"/>
                <a:ea typeface="Calibri" panose="020F0502020204030204" pitchFamily="34" charset="0"/>
                <a:cs typeface="Times New Roman" panose="02020603050405020304" pitchFamily="18" charset="0"/>
              </a:rPr>
              <a:t>Lenz’s </a:t>
            </a:r>
            <a:r>
              <a:rPr lang="en-US" sz="2900" dirty="0">
                <a:latin typeface="Calibri" panose="020F0502020204030204" pitchFamily="34" charset="0"/>
                <a:ea typeface="Calibri" panose="020F0502020204030204" pitchFamily="34" charset="0"/>
                <a:cs typeface="Times New Roman" panose="02020603050405020304" pitchFamily="18" charset="0"/>
              </a:rPr>
              <a:t>Law analysis as we have </a:t>
            </a:r>
            <a:r>
              <a:rPr lang="en-US" sz="2900" dirty="0" smtClean="0">
                <a:latin typeface="Calibri" panose="020F0502020204030204" pitchFamily="34" charset="0"/>
                <a:ea typeface="Calibri" panose="020F0502020204030204" pitchFamily="34" charset="0"/>
                <a:cs typeface="Times New Roman" panose="02020603050405020304" pitchFamily="18" charset="0"/>
              </a:rPr>
              <a:t>done in previous slides. </a:t>
            </a:r>
          </a:p>
          <a:p>
            <a:pPr marL="514350" marR="0" indent="-514350" algn="just">
              <a:spcBef>
                <a:spcPts val="0"/>
              </a:spcBef>
              <a:spcAft>
                <a:spcPts val="0"/>
              </a:spcAft>
              <a:buAutoNum type="arabicPeriod"/>
            </a:pPr>
            <a:r>
              <a:rPr lang="en-US" sz="2900" dirty="0" smtClean="0">
                <a:effectLst/>
                <a:latin typeface="Calibri" panose="020F0502020204030204" pitchFamily="34" charset="0"/>
                <a:ea typeface="Calibri" panose="020F0502020204030204" pitchFamily="34" charset="0"/>
                <a:cs typeface="Times New Roman" panose="02020603050405020304" pitchFamily="18" charset="0"/>
              </a:rPr>
              <a:t>Use the “dot convention.”</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5304" y="4724400"/>
            <a:ext cx="9098696" cy="1431161"/>
          </a:xfrm>
          <a:prstGeom prst="rect">
            <a:avLst/>
          </a:prstGeom>
        </p:spPr>
        <p:txBody>
          <a:bodyPr wrap="square">
            <a:spAutoFit/>
          </a:bodyPr>
          <a:lstStyle/>
          <a:p>
            <a:pPr marL="0" marR="0" algn="just">
              <a:spcBef>
                <a:spcPts val="0"/>
              </a:spcBef>
              <a:spcAft>
                <a:spcPts val="0"/>
              </a:spcAft>
            </a:pPr>
            <a:r>
              <a:rPr lang="en-US" sz="2900" dirty="0" smtClean="0">
                <a:latin typeface="Calibri" panose="020F0502020204030204" pitchFamily="34" charset="0"/>
                <a:ea typeface="Calibri" panose="020F0502020204030204" pitchFamily="34" charset="0"/>
                <a:cs typeface="Times New Roman" panose="02020603050405020304" pitchFamily="18" charset="0"/>
              </a:rPr>
              <a:t>In dot convention, we </a:t>
            </a:r>
            <a:r>
              <a:rPr lang="en-US" sz="2900" dirty="0">
                <a:latin typeface="Calibri" panose="020F0502020204030204" pitchFamily="34" charset="0"/>
                <a:ea typeface="Calibri" panose="020F0502020204030204" pitchFamily="34" charset="0"/>
                <a:cs typeface="Times New Roman" panose="02020603050405020304" pitchFamily="18" charset="0"/>
              </a:rPr>
              <a:t>mark 1</a:t>
            </a:r>
            <a:r>
              <a:rPr lang="en-US" sz="2900" dirty="0" smtClean="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terminal on </a:t>
            </a:r>
            <a:r>
              <a:rPr lang="en-US" sz="2900" dirty="0" smtClean="0">
                <a:latin typeface="Calibri" panose="020F0502020204030204" pitchFamily="34" charset="0"/>
                <a:ea typeface="Calibri" panose="020F0502020204030204" pitchFamily="34" charset="0"/>
                <a:cs typeface="Times New Roman" panose="02020603050405020304" pitchFamily="18" charset="0"/>
              </a:rPr>
              <a:t>each coil so </a:t>
            </a:r>
            <a:r>
              <a:rPr lang="en-US" sz="2900" dirty="0">
                <a:latin typeface="Calibri" panose="020F0502020204030204" pitchFamily="34" charset="0"/>
                <a:ea typeface="Calibri" panose="020F0502020204030204" pitchFamily="34" charset="0"/>
                <a:cs typeface="Times New Roman" panose="02020603050405020304" pitchFamily="18" charset="0"/>
              </a:rPr>
              <a:t>that </a:t>
            </a:r>
          </a:p>
          <a:p>
            <a:pPr marL="342900" marR="0" lvl="0" indent="-342900" algn="just">
              <a:spcBef>
                <a:spcPts val="0"/>
              </a:spcBef>
              <a:spcAft>
                <a:spcPts val="0"/>
              </a:spcAft>
              <a:buFont typeface="Symbol" panose="05050102010706020507" pitchFamily="18" charset="2"/>
              <a:buChar char=""/>
            </a:pPr>
            <a:r>
              <a:rPr lang="en-US" sz="2900" dirty="0">
                <a:latin typeface="Calibri" panose="020F0502020204030204" pitchFamily="34" charset="0"/>
                <a:ea typeface="Calibri" panose="020F0502020204030204" pitchFamily="34" charset="0"/>
                <a:cs typeface="Times New Roman" panose="02020603050405020304" pitchFamily="18" charset="0"/>
              </a:rPr>
              <a:t>when e</a:t>
            </a:r>
            <a:r>
              <a:rPr lang="en-US" sz="2900" baseline="-25000" dirty="0">
                <a:latin typeface="Calibri" panose="020F0502020204030204" pitchFamily="34" charset="0"/>
                <a:ea typeface="Calibri" panose="020F0502020204030204" pitchFamily="34" charset="0"/>
                <a:cs typeface="Times New Roman" panose="02020603050405020304" pitchFamily="18" charset="0"/>
              </a:rPr>
              <a:t>2</a:t>
            </a:r>
            <a:r>
              <a:rPr lang="en-US" sz="2900" dirty="0">
                <a:latin typeface="Calibri" panose="020F0502020204030204" pitchFamily="34" charset="0"/>
                <a:ea typeface="Calibri" panose="020F0502020204030204" pitchFamily="34" charset="0"/>
                <a:cs typeface="Times New Roman" panose="02020603050405020304" pitchFamily="18" charset="0"/>
              </a:rPr>
              <a:t> is defined positive at </a:t>
            </a:r>
            <a:r>
              <a:rPr lang="en-US" sz="2900" dirty="0" smtClean="0">
                <a:latin typeface="Calibri" panose="020F0502020204030204" pitchFamily="34" charset="0"/>
                <a:ea typeface="Calibri" panose="020F0502020204030204" pitchFamily="34" charset="0"/>
                <a:cs typeface="Times New Roman" panose="02020603050405020304" pitchFamily="18" charset="0"/>
              </a:rPr>
              <a:t>dotted </a:t>
            </a:r>
            <a:r>
              <a:rPr lang="en-US" sz="2900" dirty="0">
                <a:latin typeface="Calibri" panose="020F0502020204030204" pitchFamily="34" charset="0"/>
                <a:ea typeface="Calibri" panose="020F0502020204030204" pitchFamily="34" charset="0"/>
                <a:cs typeface="Times New Roman" panose="02020603050405020304" pitchFamily="18" charset="0"/>
              </a:rPr>
              <a:t>terminal of coil </a:t>
            </a:r>
            <a:r>
              <a:rPr lang="en-US" sz="2900" dirty="0" smtClean="0">
                <a:latin typeface="Calibri" panose="020F0502020204030204" pitchFamily="34" charset="0"/>
                <a:ea typeface="Calibri" panose="020F0502020204030204" pitchFamily="34" charset="0"/>
                <a:cs typeface="Times New Roman" panose="02020603050405020304" pitchFamily="18" charset="0"/>
              </a:rPr>
              <a:t>2</a:t>
            </a:r>
          </a:p>
          <a:p>
            <a:pPr marL="342900" marR="0" lvl="0" indent="-342900" algn="just">
              <a:spcBef>
                <a:spcPts val="0"/>
              </a:spcBef>
              <a:spcAft>
                <a:spcPts val="0"/>
              </a:spcAft>
              <a:buFont typeface="Symbol" panose="05050102010706020507" pitchFamily="18" charset="2"/>
              <a:buChar char=""/>
            </a:pPr>
            <a:r>
              <a:rPr lang="en-US" sz="2900" dirty="0" smtClean="0">
                <a:latin typeface="Calibri" panose="020F0502020204030204" pitchFamily="34" charset="0"/>
                <a:ea typeface="Calibri" panose="020F0502020204030204" pitchFamily="34" charset="0"/>
                <a:cs typeface="Times New Roman" panose="02020603050405020304" pitchFamily="18" charset="0"/>
              </a:rPr>
              <a:t>and i</a:t>
            </a:r>
            <a:r>
              <a:rPr lang="en-US" sz="2900" baseline="-25000" dirty="0" smtClean="0">
                <a:latin typeface="Calibri" panose="020F0502020204030204" pitchFamily="34" charset="0"/>
                <a:ea typeface="Calibri" panose="020F0502020204030204" pitchFamily="34" charset="0"/>
                <a:cs typeface="Times New Roman" panose="02020603050405020304" pitchFamily="18" charset="0"/>
              </a:rPr>
              <a:t>1</a:t>
            </a:r>
            <a:r>
              <a:rPr lang="en-US" sz="2900" dirty="0" smtClean="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is into the dotted terminal of coil 1, then</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17124458"/>
              </p:ext>
            </p:extLst>
          </p:nvPr>
        </p:nvGraphicFramePr>
        <p:xfrm>
          <a:off x="3808058" y="5953963"/>
          <a:ext cx="1783967" cy="904037"/>
        </p:xfrm>
        <a:graphic>
          <a:graphicData uri="http://schemas.openxmlformats.org/presentationml/2006/ole">
            <mc:AlternateContent xmlns:mc="http://schemas.openxmlformats.org/markup-compatibility/2006">
              <mc:Choice xmlns:v="urn:schemas-microsoft-com:vml" Requires="v">
                <p:oleObj spid="_x0000_s46125" name="Equation" r:id="rId4" imgW="774364" imgH="393529" progId="Equation.DSMT4">
                  <p:embed/>
                </p:oleObj>
              </mc:Choice>
              <mc:Fallback>
                <p:oleObj name="Equation" r:id="rId4" imgW="774364" imgH="393529"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8058" y="5953963"/>
                        <a:ext cx="1783967" cy="904037"/>
                      </a:xfrm>
                      <a:prstGeom prst="rect">
                        <a:avLst/>
                      </a:prstGeom>
                      <a:noFill/>
                    </p:spPr>
                  </p:pic>
                </p:oleObj>
              </mc:Fallback>
            </mc:AlternateContent>
          </a:graphicData>
        </a:graphic>
      </p:graphicFrame>
    </p:spTree>
    <p:extLst>
      <p:ext uri="{BB962C8B-B14F-4D97-AF65-F5344CB8AC3E}">
        <p14:creationId xmlns:p14="http://schemas.microsoft.com/office/powerpoint/2010/main" val="252329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41</a:t>
            </a:fld>
            <a:endParaRPr lang="en-US" dirty="0"/>
          </a:p>
        </p:txBody>
      </p:sp>
      <p:sp>
        <p:nvSpPr>
          <p:cNvPr id="60" name="TextBox 59"/>
          <p:cNvSpPr txBox="1"/>
          <p:nvPr/>
        </p:nvSpPr>
        <p:spPr>
          <a:xfrm>
            <a:off x="0" y="628994"/>
            <a:ext cx="9121348" cy="538609"/>
          </a:xfrm>
          <a:prstGeom prst="rect">
            <a:avLst/>
          </a:prstGeom>
          <a:noFill/>
        </p:spPr>
        <p:txBody>
          <a:bodyPr wrap="square" rtlCol="0">
            <a:spAutoFit/>
          </a:bodyPr>
          <a:lstStyle/>
          <a:p>
            <a:r>
              <a:rPr lang="en-US" sz="2900" dirty="0" smtClean="0"/>
              <a:t>Ex 3: Express the voltage for each pair of coils below.</a:t>
            </a:r>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Example</a:t>
            </a:r>
            <a:endParaRPr lang="en-US" sz="3600" dirty="0"/>
          </a:p>
        </p:txBody>
      </p:sp>
      <p:sp>
        <p:nvSpPr>
          <p:cNvPr id="62" name="Freeform 2"/>
          <p:cNvSpPr>
            <a:spLocks/>
          </p:cNvSpPr>
          <p:nvPr/>
        </p:nvSpPr>
        <p:spPr bwMode="auto">
          <a:xfrm>
            <a:off x="5278665" y="1751138"/>
            <a:ext cx="609600" cy="180975"/>
          </a:xfrm>
          <a:custGeom>
            <a:avLst/>
            <a:gdLst>
              <a:gd name="T0" fmla="*/ 949 w 960"/>
              <a:gd name="T1" fmla="*/ 283 h 283"/>
              <a:gd name="T2" fmla="*/ 960 w 960"/>
              <a:gd name="T3" fmla="*/ 0 h 283"/>
              <a:gd name="T4" fmla="*/ 0 w 960"/>
              <a:gd name="T5" fmla="*/ 0 h 283"/>
            </a:gdLst>
            <a:ahLst/>
            <a:cxnLst>
              <a:cxn ang="0">
                <a:pos x="T0" y="T1"/>
              </a:cxn>
              <a:cxn ang="0">
                <a:pos x="T2" y="T3"/>
              </a:cxn>
              <a:cxn ang="0">
                <a:pos x="T4" y="T5"/>
              </a:cxn>
            </a:cxnLst>
            <a:rect l="0" t="0" r="r" b="b"/>
            <a:pathLst>
              <a:path w="960" h="283">
                <a:moveTo>
                  <a:pt x="949" y="283"/>
                </a:moveTo>
                <a:lnTo>
                  <a:pt x="960" y="0"/>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3"/>
          <p:cNvSpPr>
            <a:spLocks/>
          </p:cNvSpPr>
          <p:nvPr/>
        </p:nvSpPr>
        <p:spPr bwMode="auto">
          <a:xfrm flipV="1">
            <a:off x="5270727" y="2078163"/>
            <a:ext cx="609600" cy="180975"/>
          </a:xfrm>
          <a:custGeom>
            <a:avLst/>
            <a:gdLst>
              <a:gd name="T0" fmla="*/ 949 w 960"/>
              <a:gd name="T1" fmla="*/ 283 h 283"/>
              <a:gd name="T2" fmla="*/ 960 w 960"/>
              <a:gd name="T3" fmla="*/ 0 h 283"/>
              <a:gd name="T4" fmla="*/ 0 w 960"/>
              <a:gd name="T5" fmla="*/ 0 h 283"/>
            </a:gdLst>
            <a:ahLst/>
            <a:cxnLst>
              <a:cxn ang="0">
                <a:pos x="T0" y="T1"/>
              </a:cxn>
              <a:cxn ang="0">
                <a:pos x="T2" y="T3"/>
              </a:cxn>
              <a:cxn ang="0">
                <a:pos x="T4" y="T5"/>
              </a:cxn>
            </a:cxnLst>
            <a:rect l="0" t="0" r="r" b="b"/>
            <a:pathLst>
              <a:path w="960" h="283">
                <a:moveTo>
                  <a:pt x="949" y="283"/>
                </a:moveTo>
                <a:lnTo>
                  <a:pt x="960" y="0"/>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4"/>
          <p:cNvSpPr>
            <a:spLocks/>
          </p:cNvSpPr>
          <p:nvPr/>
        </p:nvSpPr>
        <p:spPr bwMode="auto">
          <a:xfrm flipH="1">
            <a:off x="6053365" y="1757488"/>
            <a:ext cx="609600" cy="179387"/>
          </a:xfrm>
          <a:custGeom>
            <a:avLst/>
            <a:gdLst>
              <a:gd name="T0" fmla="*/ 949 w 960"/>
              <a:gd name="T1" fmla="*/ 283 h 283"/>
              <a:gd name="T2" fmla="*/ 960 w 960"/>
              <a:gd name="T3" fmla="*/ 0 h 283"/>
              <a:gd name="T4" fmla="*/ 0 w 960"/>
              <a:gd name="T5" fmla="*/ 0 h 283"/>
            </a:gdLst>
            <a:ahLst/>
            <a:cxnLst>
              <a:cxn ang="0">
                <a:pos x="T0" y="T1"/>
              </a:cxn>
              <a:cxn ang="0">
                <a:pos x="T2" y="T3"/>
              </a:cxn>
              <a:cxn ang="0">
                <a:pos x="T4" y="T5"/>
              </a:cxn>
            </a:cxnLst>
            <a:rect l="0" t="0" r="r" b="b"/>
            <a:pathLst>
              <a:path w="960" h="283">
                <a:moveTo>
                  <a:pt x="949" y="283"/>
                </a:moveTo>
                <a:lnTo>
                  <a:pt x="960" y="0"/>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5"/>
          <p:cNvSpPr>
            <a:spLocks/>
          </p:cNvSpPr>
          <p:nvPr/>
        </p:nvSpPr>
        <p:spPr bwMode="auto">
          <a:xfrm flipH="1" flipV="1">
            <a:off x="6045427" y="2084513"/>
            <a:ext cx="609600" cy="179387"/>
          </a:xfrm>
          <a:custGeom>
            <a:avLst/>
            <a:gdLst>
              <a:gd name="T0" fmla="*/ 949 w 960"/>
              <a:gd name="T1" fmla="*/ 283 h 283"/>
              <a:gd name="T2" fmla="*/ 960 w 960"/>
              <a:gd name="T3" fmla="*/ 0 h 283"/>
              <a:gd name="T4" fmla="*/ 0 w 960"/>
              <a:gd name="T5" fmla="*/ 0 h 283"/>
            </a:gdLst>
            <a:ahLst/>
            <a:cxnLst>
              <a:cxn ang="0">
                <a:pos x="T0" y="T1"/>
              </a:cxn>
              <a:cxn ang="0">
                <a:pos x="T2" y="T3"/>
              </a:cxn>
              <a:cxn ang="0">
                <a:pos x="T4" y="T5"/>
              </a:cxn>
            </a:cxnLst>
            <a:rect l="0" t="0" r="r" b="b"/>
            <a:pathLst>
              <a:path w="960" h="283">
                <a:moveTo>
                  <a:pt x="949" y="283"/>
                </a:moveTo>
                <a:lnTo>
                  <a:pt x="960" y="0"/>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TextBox 65"/>
          <p:cNvSpPr txBox="1"/>
          <p:nvPr/>
        </p:nvSpPr>
        <p:spPr>
          <a:xfrm>
            <a:off x="5748565" y="1839006"/>
            <a:ext cx="304800" cy="369332"/>
          </a:xfrm>
          <a:prstGeom prst="rect">
            <a:avLst/>
          </a:prstGeom>
          <a:noFill/>
        </p:spPr>
        <p:txBody>
          <a:bodyPr wrap="square" rtlCol="0">
            <a:spAutoFit/>
          </a:bodyPr>
          <a:lstStyle/>
          <a:p>
            <a:r>
              <a:rPr lang="en-US" dirty="0" smtClean="0"/>
              <a:t>3</a:t>
            </a:r>
            <a:endParaRPr lang="en-US" dirty="0"/>
          </a:p>
        </p:txBody>
      </p:sp>
      <p:sp>
        <p:nvSpPr>
          <p:cNvPr id="67" name="TextBox 66"/>
          <p:cNvSpPr txBox="1"/>
          <p:nvPr/>
        </p:nvSpPr>
        <p:spPr>
          <a:xfrm>
            <a:off x="5900965" y="1839006"/>
            <a:ext cx="304800" cy="369332"/>
          </a:xfrm>
          <a:prstGeom prst="rect">
            <a:avLst/>
          </a:prstGeom>
          <a:noFill/>
        </p:spPr>
        <p:txBody>
          <a:bodyPr wrap="square" rtlCol="0">
            <a:spAutoFit/>
          </a:bodyPr>
          <a:lstStyle/>
          <a:p>
            <a:r>
              <a:rPr lang="en-US" dirty="0" smtClean="0"/>
              <a:t>3</a:t>
            </a:r>
            <a:endParaRPr lang="en-US" dirty="0"/>
          </a:p>
        </p:txBody>
      </p:sp>
      <p:sp>
        <p:nvSpPr>
          <p:cNvPr id="68" name="Oval 67"/>
          <p:cNvSpPr/>
          <p:nvPr/>
        </p:nvSpPr>
        <p:spPr>
          <a:xfrm>
            <a:off x="5748565" y="1615747"/>
            <a:ext cx="76200" cy="762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129565" y="1598738"/>
            <a:ext cx="76200" cy="762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5046436" y="1668361"/>
            <a:ext cx="464457" cy="0"/>
          </a:xfrm>
          <a:custGeom>
            <a:avLst/>
            <a:gdLst>
              <a:gd name="connsiteX0" fmla="*/ 0 w 464457"/>
              <a:gd name="connsiteY0" fmla="*/ 0 h 0"/>
              <a:gd name="connsiteX1" fmla="*/ 464457 w 464457"/>
              <a:gd name="connsiteY1" fmla="*/ 0 h 0"/>
            </a:gdLst>
            <a:ahLst/>
            <a:cxnLst>
              <a:cxn ang="0">
                <a:pos x="connsiteX0" y="connsiteY0"/>
              </a:cxn>
              <a:cxn ang="0">
                <a:pos x="connsiteX1" y="connsiteY1"/>
              </a:cxn>
            </a:cxnLst>
            <a:rect l="l" t="t" r="r" b="b"/>
            <a:pathLst>
              <a:path w="464457">
                <a:moveTo>
                  <a:pt x="0" y="0"/>
                </a:moveTo>
                <a:lnTo>
                  <a:pt x="464457"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4926694" y="1295400"/>
            <a:ext cx="517071" cy="369332"/>
          </a:xfrm>
          <a:prstGeom prst="rect">
            <a:avLst/>
          </a:prstGeom>
          <a:noFill/>
        </p:spPr>
        <p:txBody>
          <a:bodyPr wrap="square" rtlCol="0">
            <a:spAutoFit/>
          </a:bodyPr>
          <a:lstStyle/>
          <a:p>
            <a:r>
              <a:rPr lang="en-US" dirty="0" smtClean="0"/>
              <a:t>i</a:t>
            </a:r>
            <a:r>
              <a:rPr lang="en-US" baseline="-25000" dirty="0" smtClean="0"/>
              <a:t>1</a:t>
            </a:r>
            <a:endParaRPr lang="en-US" dirty="0"/>
          </a:p>
        </p:txBody>
      </p:sp>
      <p:sp>
        <p:nvSpPr>
          <p:cNvPr id="72" name="TextBox 71"/>
          <p:cNvSpPr txBox="1"/>
          <p:nvPr/>
        </p:nvSpPr>
        <p:spPr>
          <a:xfrm>
            <a:off x="6569529" y="1799318"/>
            <a:ext cx="517071" cy="369332"/>
          </a:xfrm>
          <a:prstGeom prst="rect">
            <a:avLst/>
          </a:prstGeom>
          <a:noFill/>
        </p:spPr>
        <p:txBody>
          <a:bodyPr wrap="square" rtlCol="0">
            <a:spAutoFit/>
          </a:bodyPr>
          <a:lstStyle/>
          <a:p>
            <a:r>
              <a:rPr lang="en-US" dirty="0" smtClean="0"/>
              <a:t>e</a:t>
            </a:r>
            <a:r>
              <a:rPr lang="en-US" baseline="-25000" dirty="0"/>
              <a:t>2</a:t>
            </a:r>
            <a:endParaRPr lang="en-US" dirty="0"/>
          </a:p>
        </p:txBody>
      </p:sp>
      <p:sp>
        <p:nvSpPr>
          <p:cNvPr id="73" name="Freeform 72"/>
          <p:cNvSpPr/>
          <p:nvPr/>
        </p:nvSpPr>
        <p:spPr>
          <a:xfrm>
            <a:off x="6916965" y="1809195"/>
            <a:ext cx="145207" cy="377372"/>
          </a:xfrm>
          <a:custGeom>
            <a:avLst/>
            <a:gdLst>
              <a:gd name="connsiteX0" fmla="*/ 14514 w 145207"/>
              <a:gd name="connsiteY0" fmla="*/ 377372 h 377372"/>
              <a:gd name="connsiteX1" fmla="*/ 145143 w 145207"/>
              <a:gd name="connsiteY1" fmla="*/ 159657 h 377372"/>
              <a:gd name="connsiteX2" fmla="*/ 0 w 145207"/>
              <a:gd name="connsiteY2" fmla="*/ 0 h 377372"/>
            </a:gdLst>
            <a:ahLst/>
            <a:cxnLst>
              <a:cxn ang="0">
                <a:pos x="connsiteX0" y="connsiteY0"/>
              </a:cxn>
              <a:cxn ang="0">
                <a:pos x="connsiteX1" y="connsiteY1"/>
              </a:cxn>
              <a:cxn ang="0">
                <a:pos x="connsiteX2" y="connsiteY2"/>
              </a:cxn>
            </a:cxnLst>
            <a:rect l="l" t="t" r="r" b="b"/>
            <a:pathLst>
              <a:path w="145207" h="377372">
                <a:moveTo>
                  <a:pt x="14514" y="377372"/>
                </a:moveTo>
                <a:cubicBezTo>
                  <a:pt x="81038" y="299962"/>
                  <a:pt x="147562" y="222552"/>
                  <a:pt x="145143" y="159657"/>
                </a:cubicBezTo>
                <a:cubicBezTo>
                  <a:pt x="142724" y="96762"/>
                  <a:pt x="71362" y="48381"/>
                  <a:pt x="0"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2"/>
          <p:cNvSpPr>
            <a:spLocks/>
          </p:cNvSpPr>
          <p:nvPr/>
        </p:nvSpPr>
        <p:spPr bwMode="auto">
          <a:xfrm>
            <a:off x="5354865" y="3088400"/>
            <a:ext cx="609600" cy="180975"/>
          </a:xfrm>
          <a:custGeom>
            <a:avLst/>
            <a:gdLst>
              <a:gd name="T0" fmla="*/ 949 w 960"/>
              <a:gd name="T1" fmla="*/ 283 h 283"/>
              <a:gd name="T2" fmla="*/ 960 w 960"/>
              <a:gd name="T3" fmla="*/ 0 h 283"/>
              <a:gd name="T4" fmla="*/ 0 w 960"/>
              <a:gd name="T5" fmla="*/ 0 h 283"/>
            </a:gdLst>
            <a:ahLst/>
            <a:cxnLst>
              <a:cxn ang="0">
                <a:pos x="T0" y="T1"/>
              </a:cxn>
              <a:cxn ang="0">
                <a:pos x="T2" y="T3"/>
              </a:cxn>
              <a:cxn ang="0">
                <a:pos x="T4" y="T5"/>
              </a:cxn>
            </a:cxnLst>
            <a:rect l="0" t="0" r="r" b="b"/>
            <a:pathLst>
              <a:path w="960" h="283">
                <a:moveTo>
                  <a:pt x="949" y="283"/>
                </a:moveTo>
                <a:lnTo>
                  <a:pt x="960" y="0"/>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3"/>
          <p:cNvSpPr>
            <a:spLocks/>
          </p:cNvSpPr>
          <p:nvPr/>
        </p:nvSpPr>
        <p:spPr bwMode="auto">
          <a:xfrm flipV="1">
            <a:off x="5346927" y="3415425"/>
            <a:ext cx="609600" cy="180975"/>
          </a:xfrm>
          <a:custGeom>
            <a:avLst/>
            <a:gdLst>
              <a:gd name="T0" fmla="*/ 949 w 960"/>
              <a:gd name="T1" fmla="*/ 283 h 283"/>
              <a:gd name="T2" fmla="*/ 960 w 960"/>
              <a:gd name="T3" fmla="*/ 0 h 283"/>
              <a:gd name="T4" fmla="*/ 0 w 960"/>
              <a:gd name="T5" fmla="*/ 0 h 283"/>
            </a:gdLst>
            <a:ahLst/>
            <a:cxnLst>
              <a:cxn ang="0">
                <a:pos x="T0" y="T1"/>
              </a:cxn>
              <a:cxn ang="0">
                <a:pos x="T2" y="T3"/>
              </a:cxn>
              <a:cxn ang="0">
                <a:pos x="T4" y="T5"/>
              </a:cxn>
            </a:cxnLst>
            <a:rect l="0" t="0" r="r" b="b"/>
            <a:pathLst>
              <a:path w="960" h="283">
                <a:moveTo>
                  <a:pt x="949" y="283"/>
                </a:moveTo>
                <a:lnTo>
                  <a:pt x="960" y="0"/>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4"/>
          <p:cNvSpPr>
            <a:spLocks/>
          </p:cNvSpPr>
          <p:nvPr/>
        </p:nvSpPr>
        <p:spPr bwMode="auto">
          <a:xfrm flipH="1">
            <a:off x="6129565" y="3094750"/>
            <a:ext cx="609600" cy="179387"/>
          </a:xfrm>
          <a:custGeom>
            <a:avLst/>
            <a:gdLst>
              <a:gd name="T0" fmla="*/ 949 w 960"/>
              <a:gd name="T1" fmla="*/ 283 h 283"/>
              <a:gd name="T2" fmla="*/ 960 w 960"/>
              <a:gd name="T3" fmla="*/ 0 h 283"/>
              <a:gd name="T4" fmla="*/ 0 w 960"/>
              <a:gd name="T5" fmla="*/ 0 h 283"/>
            </a:gdLst>
            <a:ahLst/>
            <a:cxnLst>
              <a:cxn ang="0">
                <a:pos x="T0" y="T1"/>
              </a:cxn>
              <a:cxn ang="0">
                <a:pos x="T2" y="T3"/>
              </a:cxn>
              <a:cxn ang="0">
                <a:pos x="T4" y="T5"/>
              </a:cxn>
            </a:cxnLst>
            <a:rect l="0" t="0" r="r" b="b"/>
            <a:pathLst>
              <a:path w="960" h="283">
                <a:moveTo>
                  <a:pt x="949" y="283"/>
                </a:moveTo>
                <a:lnTo>
                  <a:pt x="960" y="0"/>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5"/>
          <p:cNvSpPr>
            <a:spLocks/>
          </p:cNvSpPr>
          <p:nvPr/>
        </p:nvSpPr>
        <p:spPr bwMode="auto">
          <a:xfrm flipH="1" flipV="1">
            <a:off x="6121627" y="3421775"/>
            <a:ext cx="609600" cy="179387"/>
          </a:xfrm>
          <a:custGeom>
            <a:avLst/>
            <a:gdLst>
              <a:gd name="T0" fmla="*/ 949 w 960"/>
              <a:gd name="T1" fmla="*/ 283 h 283"/>
              <a:gd name="T2" fmla="*/ 960 w 960"/>
              <a:gd name="T3" fmla="*/ 0 h 283"/>
              <a:gd name="T4" fmla="*/ 0 w 960"/>
              <a:gd name="T5" fmla="*/ 0 h 283"/>
            </a:gdLst>
            <a:ahLst/>
            <a:cxnLst>
              <a:cxn ang="0">
                <a:pos x="T0" y="T1"/>
              </a:cxn>
              <a:cxn ang="0">
                <a:pos x="T2" y="T3"/>
              </a:cxn>
              <a:cxn ang="0">
                <a:pos x="T4" y="T5"/>
              </a:cxn>
            </a:cxnLst>
            <a:rect l="0" t="0" r="r" b="b"/>
            <a:pathLst>
              <a:path w="960" h="283">
                <a:moveTo>
                  <a:pt x="949" y="283"/>
                </a:moveTo>
                <a:lnTo>
                  <a:pt x="960" y="0"/>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TextBox 77"/>
          <p:cNvSpPr txBox="1"/>
          <p:nvPr/>
        </p:nvSpPr>
        <p:spPr>
          <a:xfrm>
            <a:off x="5824765" y="3176268"/>
            <a:ext cx="304800" cy="369332"/>
          </a:xfrm>
          <a:prstGeom prst="rect">
            <a:avLst/>
          </a:prstGeom>
          <a:noFill/>
        </p:spPr>
        <p:txBody>
          <a:bodyPr wrap="square" rtlCol="0">
            <a:spAutoFit/>
          </a:bodyPr>
          <a:lstStyle/>
          <a:p>
            <a:r>
              <a:rPr lang="en-US" dirty="0" smtClean="0"/>
              <a:t>3</a:t>
            </a:r>
            <a:endParaRPr lang="en-US" dirty="0"/>
          </a:p>
        </p:txBody>
      </p:sp>
      <p:sp>
        <p:nvSpPr>
          <p:cNvPr id="79" name="TextBox 78"/>
          <p:cNvSpPr txBox="1"/>
          <p:nvPr/>
        </p:nvSpPr>
        <p:spPr>
          <a:xfrm>
            <a:off x="5977165" y="3176268"/>
            <a:ext cx="304800" cy="369332"/>
          </a:xfrm>
          <a:prstGeom prst="rect">
            <a:avLst/>
          </a:prstGeom>
          <a:noFill/>
        </p:spPr>
        <p:txBody>
          <a:bodyPr wrap="square" rtlCol="0">
            <a:spAutoFit/>
          </a:bodyPr>
          <a:lstStyle/>
          <a:p>
            <a:r>
              <a:rPr lang="en-US" dirty="0" smtClean="0"/>
              <a:t>3</a:t>
            </a:r>
            <a:endParaRPr lang="en-US" dirty="0"/>
          </a:p>
        </p:txBody>
      </p:sp>
      <p:sp>
        <p:nvSpPr>
          <p:cNvPr id="80" name="Oval 79"/>
          <p:cNvSpPr/>
          <p:nvPr/>
        </p:nvSpPr>
        <p:spPr>
          <a:xfrm>
            <a:off x="5824765" y="2953009"/>
            <a:ext cx="76200" cy="762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6205765" y="2936000"/>
            <a:ext cx="76200" cy="762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5122636" y="3005623"/>
            <a:ext cx="464457" cy="0"/>
          </a:xfrm>
          <a:custGeom>
            <a:avLst/>
            <a:gdLst>
              <a:gd name="connsiteX0" fmla="*/ 0 w 464457"/>
              <a:gd name="connsiteY0" fmla="*/ 0 h 0"/>
              <a:gd name="connsiteX1" fmla="*/ 464457 w 464457"/>
              <a:gd name="connsiteY1" fmla="*/ 0 h 0"/>
            </a:gdLst>
            <a:ahLst/>
            <a:cxnLst>
              <a:cxn ang="0">
                <a:pos x="connsiteX0" y="connsiteY0"/>
              </a:cxn>
              <a:cxn ang="0">
                <a:pos x="connsiteX1" y="connsiteY1"/>
              </a:cxn>
            </a:cxnLst>
            <a:rect l="l" t="t" r="r" b="b"/>
            <a:pathLst>
              <a:path w="464457">
                <a:moveTo>
                  <a:pt x="0" y="0"/>
                </a:moveTo>
                <a:lnTo>
                  <a:pt x="464457"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5002894" y="2632662"/>
            <a:ext cx="517071" cy="369332"/>
          </a:xfrm>
          <a:prstGeom prst="rect">
            <a:avLst/>
          </a:prstGeom>
          <a:noFill/>
        </p:spPr>
        <p:txBody>
          <a:bodyPr wrap="square" rtlCol="0">
            <a:spAutoFit/>
          </a:bodyPr>
          <a:lstStyle/>
          <a:p>
            <a:r>
              <a:rPr lang="en-US" dirty="0" smtClean="0"/>
              <a:t>i</a:t>
            </a:r>
            <a:r>
              <a:rPr lang="en-US" baseline="-25000" dirty="0" smtClean="0"/>
              <a:t>1</a:t>
            </a:r>
            <a:endParaRPr lang="en-US" dirty="0"/>
          </a:p>
        </p:txBody>
      </p:sp>
      <p:sp>
        <p:nvSpPr>
          <p:cNvPr id="84" name="TextBox 83"/>
          <p:cNvSpPr txBox="1"/>
          <p:nvPr/>
        </p:nvSpPr>
        <p:spPr>
          <a:xfrm>
            <a:off x="6645729" y="3136580"/>
            <a:ext cx="517071" cy="369332"/>
          </a:xfrm>
          <a:prstGeom prst="rect">
            <a:avLst/>
          </a:prstGeom>
          <a:noFill/>
        </p:spPr>
        <p:txBody>
          <a:bodyPr wrap="square" rtlCol="0">
            <a:spAutoFit/>
          </a:bodyPr>
          <a:lstStyle/>
          <a:p>
            <a:r>
              <a:rPr lang="en-US" dirty="0" smtClean="0"/>
              <a:t>e</a:t>
            </a:r>
            <a:r>
              <a:rPr lang="en-US" baseline="-25000" dirty="0"/>
              <a:t>2</a:t>
            </a:r>
            <a:endParaRPr lang="en-US" dirty="0"/>
          </a:p>
        </p:txBody>
      </p:sp>
      <p:sp>
        <p:nvSpPr>
          <p:cNvPr id="85" name="Freeform 84"/>
          <p:cNvSpPr/>
          <p:nvPr/>
        </p:nvSpPr>
        <p:spPr>
          <a:xfrm flipV="1">
            <a:off x="6993165" y="3146457"/>
            <a:ext cx="145207" cy="377372"/>
          </a:xfrm>
          <a:custGeom>
            <a:avLst/>
            <a:gdLst>
              <a:gd name="connsiteX0" fmla="*/ 14514 w 145207"/>
              <a:gd name="connsiteY0" fmla="*/ 377372 h 377372"/>
              <a:gd name="connsiteX1" fmla="*/ 145143 w 145207"/>
              <a:gd name="connsiteY1" fmla="*/ 159657 h 377372"/>
              <a:gd name="connsiteX2" fmla="*/ 0 w 145207"/>
              <a:gd name="connsiteY2" fmla="*/ 0 h 377372"/>
            </a:gdLst>
            <a:ahLst/>
            <a:cxnLst>
              <a:cxn ang="0">
                <a:pos x="connsiteX0" y="connsiteY0"/>
              </a:cxn>
              <a:cxn ang="0">
                <a:pos x="connsiteX1" y="connsiteY1"/>
              </a:cxn>
              <a:cxn ang="0">
                <a:pos x="connsiteX2" y="connsiteY2"/>
              </a:cxn>
            </a:cxnLst>
            <a:rect l="l" t="t" r="r" b="b"/>
            <a:pathLst>
              <a:path w="145207" h="377372">
                <a:moveTo>
                  <a:pt x="14514" y="377372"/>
                </a:moveTo>
                <a:cubicBezTo>
                  <a:pt x="81038" y="299962"/>
                  <a:pt x="147562" y="222552"/>
                  <a:pt x="145143" y="159657"/>
                </a:cubicBezTo>
                <a:cubicBezTo>
                  <a:pt x="142724" y="96762"/>
                  <a:pt x="71362" y="48381"/>
                  <a:pt x="0"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2"/>
          <p:cNvSpPr>
            <a:spLocks/>
          </p:cNvSpPr>
          <p:nvPr/>
        </p:nvSpPr>
        <p:spPr bwMode="auto">
          <a:xfrm>
            <a:off x="5354865" y="4383800"/>
            <a:ext cx="609600" cy="180975"/>
          </a:xfrm>
          <a:custGeom>
            <a:avLst/>
            <a:gdLst>
              <a:gd name="T0" fmla="*/ 949 w 960"/>
              <a:gd name="T1" fmla="*/ 283 h 283"/>
              <a:gd name="T2" fmla="*/ 960 w 960"/>
              <a:gd name="T3" fmla="*/ 0 h 283"/>
              <a:gd name="T4" fmla="*/ 0 w 960"/>
              <a:gd name="T5" fmla="*/ 0 h 283"/>
            </a:gdLst>
            <a:ahLst/>
            <a:cxnLst>
              <a:cxn ang="0">
                <a:pos x="T0" y="T1"/>
              </a:cxn>
              <a:cxn ang="0">
                <a:pos x="T2" y="T3"/>
              </a:cxn>
              <a:cxn ang="0">
                <a:pos x="T4" y="T5"/>
              </a:cxn>
            </a:cxnLst>
            <a:rect l="0" t="0" r="r" b="b"/>
            <a:pathLst>
              <a:path w="960" h="283">
                <a:moveTo>
                  <a:pt x="949" y="283"/>
                </a:moveTo>
                <a:lnTo>
                  <a:pt x="960" y="0"/>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3"/>
          <p:cNvSpPr>
            <a:spLocks/>
          </p:cNvSpPr>
          <p:nvPr/>
        </p:nvSpPr>
        <p:spPr bwMode="auto">
          <a:xfrm flipV="1">
            <a:off x="5346927" y="4710825"/>
            <a:ext cx="609600" cy="180975"/>
          </a:xfrm>
          <a:custGeom>
            <a:avLst/>
            <a:gdLst>
              <a:gd name="T0" fmla="*/ 949 w 960"/>
              <a:gd name="T1" fmla="*/ 283 h 283"/>
              <a:gd name="T2" fmla="*/ 960 w 960"/>
              <a:gd name="T3" fmla="*/ 0 h 283"/>
              <a:gd name="T4" fmla="*/ 0 w 960"/>
              <a:gd name="T5" fmla="*/ 0 h 283"/>
            </a:gdLst>
            <a:ahLst/>
            <a:cxnLst>
              <a:cxn ang="0">
                <a:pos x="T0" y="T1"/>
              </a:cxn>
              <a:cxn ang="0">
                <a:pos x="T2" y="T3"/>
              </a:cxn>
              <a:cxn ang="0">
                <a:pos x="T4" y="T5"/>
              </a:cxn>
            </a:cxnLst>
            <a:rect l="0" t="0" r="r" b="b"/>
            <a:pathLst>
              <a:path w="960" h="283">
                <a:moveTo>
                  <a:pt x="949" y="283"/>
                </a:moveTo>
                <a:lnTo>
                  <a:pt x="960" y="0"/>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4"/>
          <p:cNvSpPr>
            <a:spLocks/>
          </p:cNvSpPr>
          <p:nvPr/>
        </p:nvSpPr>
        <p:spPr bwMode="auto">
          <a:xfrm flipH="1">
            <a:off x="6129565" y="4390150"/>
            <a:ext cx="609600" cy="179387"/>
          </a:xfrm>
          <a:custGeom>
            <a:avLst/>
            <a:gdLst>
              <a:gd name="T0" fmla="*/ 949 w 960"/>
              <a:gd name="T1" fmla="*/ 283 h 283"/>
              <a:gd name="T2" fmla="*/ 960 w 960"/>
              <a:gd name="T3" fmla="*/ 0 h 283"/>
              <a:gd name="T4" fmla="*/ 0 w 960"/>
              <a:gd name="T5" fmla="*/ 0 h 283"/>
            </a:gdLst>
            <a:ahLst/>
            <a:cxnLst>
              <a:cxn ang="0">
                <a:pos x="T0" y="T1"/>
              </a:cxn>
              <a:cxn ang="0">
                <a:pos x="T2" y="T3"/>
              </a:cxn>
              <a:cxn ang="0">
                <a:pos x="T4" y="T5"/>
              </a:cxn>
            </a:cxnLst>
            <a:rect l="0" t="0" r="r" b="b"/>
            <a:pathLst>
              <a:path w="960" h="283">
                <a:moveTo>
                  <a:pt x="949" y="283"/>
                </a:moveTo>
                <a:lnTo>
                  <a:pt x="960" y="0"/>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5"/>
          <p:cNvSpPr>
            <a:spLocks/>
          </p:cNvSpPr>
          <p:nvPr/>
        </p:nvSpPr>
        <p:spPr bwMode="auto">
          <a:xfrm flipH="1" flipV="1">
            <a:off x="6121627" y="4717175"/>
            <a:ext cx="609600" cy="179387"/>
          </a:xfrm>
          <a:custGeom>
            <a:avLst/>
            <a:gdLst>
              <a:gd name="T0" fmla="*/ 949 w 960"/>
              <a:gd name="T1" fmla="*/ 283 h 283"/>
              <a:gd name="T2" fmla="*/ 960 w 960"/>
              <a:gd name="T3" fmla="*/ 0 h 283"/>
              <a:gd name="T4" fmla="*/ 0 w 960"/>
              <a:gd name="T5" fmla="*/ 0 h 283"/>
            </a:gdLst>
            <a:ahLst/>
            <a:cxnLst>
              <a:cxn ang="0">
                <a:pos x="T0" y="T1"/>
              </a:cxn>
              <a:cxn ang="0">
                <a:pos x="T2" y="T3"/>
              </a:cxn>
              <a:cxn ang="0">
                <a:pos x="T4" y="T5"/>
              </a:cxn>
            </a:cxnLst>
            <a:rect l="0" t="0" r="r" b="b"/>
            <a:pathLst>
              <a:path w="960" h="283">
                <a:moveTo>
                  <a:pt x="949" y="283"/>
                </a:moveTo>
                <a:lnTo>
                  <a:pt x="960" y="0"/>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TextBox 89"/>
          <p:cNvSpPr txBox="1"/>
          <p:nvPr/>
        </p:nvSpPr>
        <p:spPr>
          <a:xfrm>
            <a:off x="5824765" y="4471668"/>
            <a:ext cx="304800" cy="369332"/>
          </a:xfrm>
          <a:prstGeom prst="rect">
            <a:avLst/>
          </a:prstGeom>
          <a:noFill/>
        </p:spPr>
        <p:txBody>
          <a:bodyPr wrap="square" rtlCol="0">
            <a:spAutoFit/>
          </a:bodyPr>
          <a:lstStyle/>
          <a:p>
            <a:r>
              <a:rPr lang="en-US" dirty="0" smtClean="0"/>
              <a:t>3</a:t>
            </a:r>
            <a:endParaRPr lang="en-US" dirty="0"/>
          </a:p>
        </p:txBody>
      </p:sp>
      <p:sp>
        <p:nvSpPr>
          <p:cNvPr id="91" name="TextBox 90"/>
          <p:cNvSpPr txBox="1"/>
          <p:nvPr/>
        </p:nvSpPr>
        <p:spPr>
          <a:xfrm>
            <a:off x="5977165" y="4471668"/>
            <a:ext cx="304800" cy="369332"/>
          </a:xfrm>
          <a:prstGeom prst="rect">
            <a:avLst/>
          </a:prstGeom>
          <a:noFill/>
        </p:spPr>
        <p:txBody>
          <a:bodyPr wrap="square" rtlCol="0">
            <a:spAutoFit/>
          </a:bodyPr>
          <a:lstStyle/>
          <a:p>
            <a:r>
              <a:rPr lang="en-US" dirty="0" smtClean="0"/>
              <a:t>3</a:t>
            </a:r>
            <a:endParaRPr lang="en-US" dirty="0"/>
          </a:p>
        </p:txBody>
      </p:sp>
      <p:sp>
        <p:nvSpPr>
          <p:cNvPr id="92" name="Oval 91"/>
          <p:cNvSpPr/>
          <p:nvPr/>
        </p:nvSpPr>
        <p:spPr>
          <a:xfrm>
            <a:off x="5824765" y="4248409"/>
            <a:ext cx="76200" cy="762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5122636" y="4301023"/>
            <a:ext cx="464457" cy="0"/>
          </a:xfrm>
          <a:custGeom>
            <a:avLst/>
            <a:gdLst>
              <a:gd name="connsiteX0" fmla="*/ 0 w 464457"/>
              <a:gd name="connsiteY0" fmla="*/ 0 h 0"/>
              <a:gd name="connsiteX1" fmla="*/ 464457 w 464457"/>
              <a:gd name="connsiteY1" fmla="*/ 0 h 0"/>
            </a:gdLst>
            <a:ahLst/>
            <a:cxnLst>
              <a:cxn ang="0">
                <a:pos x="connsiteX0" y="connsiteY0"/>
              </a:cxn>
              <a:cxn ang="0">
                <a:pos x="connsiteX1" y="connsiteY1"/>
              </a:cxn>
            </a:cxnLst>
            <a:rect l="l" t="t" r="r" b="b"/>
            <a:pathLst>
              <a:path w="464457">
                <a:moveTo>
                  <a:pt x="0" y="0"/>
                </a:moveTo>
                <a:lnTo>
                  <a:pt x="464457"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5002894" y="3928062"/>
            <a:ext cx="517071" cy="369332"/>
          </a:xfrm>
          <a:prstGeom prst="rect">
            <a:avLst/>
          </a:prstGeom>
          <a:noFill/>
        </p:spPr>
        <p:txBody>
          <a:bodyPr wrap="square" rtlCol="0">
            <a:spAutoFit/>
          </a:bodyPr>
          <a:lstStyle/>
          <a:p>
            <a:r>
              <a:rPr lang="en-US" dirty="0" smtClean="0"/>
              <a:t>i</a:t>
            </a:r>
            <a:r>
              <a:rPr lang="en-US" baseline="-25000" dirty="0" smtClean="0"/>
              <a:t>1</a:t>
            </a:r>
            <a:endParaRPr lang="en-US" dirty="0"/>
          </a:p>
        </p:txBody>
      </p:sp>
      <p:sp>
        <p:nvSpPr>
          <p:cNvPr id="95" name="TextBox 94"/>
          <p:cNvSpPr txBox="1"/>
          <p:nvPr/>
        </p:nvSpPr>
        <p:spPr>
          <a:xfrm>
            <a:off x="6645729" y="4431980"/>
            <a:ext cx="517071" cy="369332"/>
          </a:xfrm>
          <a:prstGeom prst="rect">
            <a:avLst/>
          </a:prstGeom>
          <a:noFill/>
        </p:spPr>
        <p:txBody>
          <a:bodyPr wrap="square" rtlCol="0">
            <a:spAutoFit/>
          </a:bodyPr>
          <a:lstStyle/>
          <a:p>
            <a:r>
              <a:rPr lang="en-US" dirty="0" smtClean="0"/>
              <a:t>e</a:t>
            </a:r>
            <a:r>
              <a:rPr lang="en-US" baseline="-25000" dirty="0"/>
              <a:t>2</a:t>
            </a:r>
            <a:endParaRPr lang="en-US" dirty="0"/>
          </a:p>
        </p:txBody>
      </p:sp>
      <p:sp>
        <p:nvSpPr>
          <p:cNvPr id="96" name="Freeform 95"/>
          <p:cNvSpPr/>
          <p:nvPr/>
        </p:nvSpPr>
        <p:spPr>
          <a:xfrm flipV="1">
            <a:off x="6993165" y="4441857"/>
            <a:ext cx="145207" cy="377372"/>
          </a:xfrm>
          <a:custGeom>
            <a:avLst/>
            <a:gdLst>
              <a:gd name="connsiteX0" fmla="*/ 14514 w 145207"/>
              <a:gd name="connsiteY0" fmla="*/ 377372 h 377372"/>
              <a:gd name="connsiteX1" fmla="*/ 145143 w 145207"/>
              <a:gd name="connsiteY1" fmla="*/ 159657 h 377372"/>
              <a:gd name="connsiteX2" fmla="*/ 0 w 145207"/>
              <a:gd name="connsiteY2" fmla="*/ 0 h 377372"/>
            </a:gdLst>
            <a:ahLst/>
            <a:cxnLst>
              <a:cxn ang="0">
                <a:pos x="connsiteX0" y="connsiteY0"/>
              </a:cxn>
              <a:cxn ang="0">
                <a:pos x="connsiteX1" y="connsiteY1"/>
              </a:cxn>
              <a:cxn ang="0">
                <a:pos x="connsiteX2" y="connsiteY2"/>
              </a:cxn>
            </a:cxnLst>
            <a:rect l="l" t="t" r="r" b="b"/>
            <a:pathLst>
              <a:path w="145207" h="377372">
                <a:moveTo>
                  <a:pt x="14514" y="377372"/>
                </a:moveTo>
                <a:cubicBezTo>
                  <a:pt x="81038" y="299962"/>
                  <a:pt x="147562" y="222552"/>
                  <a:pt x="145143" y="159657"/>
                </a:cubicBezTo>
                <a:cubicBezTo>
                  <a:pt x="142724" y="96762"/>
                  <a:pt x="71362" y="48381"/>
                  <a:pt x="0"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129565" y="4951538"/>
            <a:ext cx="76200" cy="762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2"/>
          <p:cNvSpPr>
            <a:spLocks/>
          </p:cNvSpPr>
          <p:nvPr/>
        </p:nvSpPr>
        <p:spPr bwMode="auto">
          <a:xfrm>
            <a:off x="5354865" y="5679200"/>
            <a:ext cx="609600" cy="180975"/>
          </a:xfrm>
          <a:custGeom>
            <a:avLst/>
            <a:gdLst>
              <a:gd name="T0" fmla="*/ 949 w 960"/>
              <a:gd name="T1" fmla="*/ 283 h 283"/>
              <a:gd name="T2" fmla="*/ 960 w 960"/>
              <a:gd name="T3" fmla="*/ 0 h 283"/>
              <a:gd name="T4" fmla="*/ 0 w 960"/>
              <a:gd name="T5" fmla="*/ 0 h 283"/>
            </a:gdLst>
            <a:ahLst/>
            <a:cxnLst>
              <a:cxn ang="0">
                <a:pos x="T0" y="T1"/>
              </a:cxn>
              <a:cxn ang="0">
                <a:pos x="T2" y="T3"/>
              </a:cxn>
              <a:cxn ang="0">
                <a:pos x="T4" y="T5"/>
              </a:cxn>
            </a:cxnLst>
            <a:rect l="0" t="0" r="r" b="b"/>
            <a:pathLst>
              <a:path w="960" h="283">
                <a:moveTo>
                  <a:pt x="949" y="283"/>
                </a:moveTo>
                <a:lnTo>
                  <a:pt x="960" y="0"/>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3"/>
          <p:cNvSpPr>
            <a:spLocks/>
          </p:cNvSpPr>
          <p:nvPr/>
        </p:nvSpPr>
        <p:spPr bwMode="auto">
          <a:xfrm flipV="1">
            <a:off x="5346927" y="6006225"/>
            <a:ext cx="609600" cy="180975"/>
          </a:xfrm>
          <a:custGeom>
            <a:avLst/>
            <a:gdLst>
              <a:gd name="T0" fmla="*/ 949 w 960"/>
              <a:gd name="T1" fmla="*/ 283 h 283"/>
              <a:gd name="T2" fmla="*/ 960 w 960"/>
              <a:gd name="T3" fmla="*/ 0 h 283"/>
              <a:gd name="T4" fmla="*/ 0 w 960"/>
              <a:gd name="T5" fmla="*/ 0 h 283"/>
            </a:gdLst>
            <a:ahLst/>
            <a:cxnLst>
              <a:cxn ang="0">
                <a:pos x="T0" y="T1"/>
              </a:cxn>
              <a:cxn ang="0">
                <a:pos x="T2" y="T3"/>
              </a:cxn>
              <a:cxn ang="0">
                <a:pos x="T4" y="T5"/>
              </a:cxn>
            </a:cxnLst>
            <a:rect l="0" t="0" r="r" b="b"/>
            <a:pathLst>
              <a:path w="960" h="283">
                <a:moveTo>
                  <a:pt x="949" y="283"/>
                </a:moveTo>
                <a:lnTo>
                  <a:pt x="960" y="0"/>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4"/>
          <p:cNvSpPr>
            <a:spLocks/>
          </p:cNvSpPr>
          <p:nvPr/>
        </p:nvSpPr>
        <p:spPr bwMode="auto">
          <a:xfrm flipH="1">
            <a:off x="6129565" y="5685550"/>
            <a:ext cx="609600" cy="179387"/>
          </a:xfrm>
          <a:custGeom>
            <a:avLst/>
            <a:gdLst>
              <a:gd name="T0" fmla="*/ 949 w 960"/>
              <a:gd name="T1" fmla="*/ 283 h 283"/>
              <a:gd name="T2" fmla="*/ 960 w 960"/>
              <a:gd name="T3" fmla="*/ 0 h 283"/>
              <a:gd name="T4" fmla="*/ 0 w 960"/>
              <a:gd name="T5" fmla="*/ 0 h 283"/>
            </a:gdLst>
            <a:ahLst/>
            <a:cxnLst>
              <a:cxn ang="0">
                <a:pos x="T0" y="T1"/>
              </a:cxn>
              <a:cxn ang="0">
                <a:pos x="T2" y="T3"/>
              </a:cxn>
              <a:cxn ang="0">
                <a:pos x="T4" y="T5"/>
              </a:cxn>
            </a:cxnLst>
            <a:rect l="0" t="0" r="r" b="b"/>
            <a:pathLst>
              <a:path w="960" h="283">
                <a:moveTo>
                  <a:pt x="949" y="283"/>
                </a:moveTo>
                <a:lnTo>
                  <a:pt x="960" y="0"/>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5"/>
          <p:cNvSpPr>
            <a:spLocks/>
          </p:cNvSpPr>
          <p:nvPr/>
        </p:nvSpPr>
        <p:spPr bwMode="auto">
          <a:xfrm flipH="1" flipV="1">
            <a:off x="6121627" y="6012575"/>
            <a:ext cx="609600" cy="179387"/>
          </a:xfrm>
          <a:custGeom>
            <a:avLst/>
            <a:gdLst>
              <a:gd name="T0" fmla="*/ 949 w 960"/>
              <a:gd name="T1" fmla="*/ 283 h 283"/>
              <a:gd name="T2" fmla="*/ 960 w 960"/>
              <a:gd name="T3" fmla="*/ 0 h 283"/>
              <a:gd name="T4" fmla="*/ 0 w 960"/>
              <a:gd name="T5" fmla="*/ 0 h 283"/>
            </a:gdLst>
            <a:ahLst/>
            <a:cxnLst>
              <a:cxn ang="0">
                <a:pos x="T0" y="T1"/>
              </a:cxn>
              <a:cxn ang="0">
                <a:pos x="T2" y="T3"/>
              </a:cxn>
              <a:cxn ang="0">
                <a:pos x="T4" y="T5"/>
              </a:cxn>
            </a:cxnLst>
            <a:rect l="0" t="0" r="r" b="b"/>
            <a:pathLst>
              <a:path w="960" h="283">
                <a:moveTo>
                  <a:pt x="949" y="283"/>
                </a:moveTo>
                <a:lnTo>
                  <a:pt x="960" y="0"/>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TextBox 101"/>
          <p:cNvSpPr txBox="1"/>
          <p:nvPr/>
        </p:nvSpPr>
        <p:spPr>
          <a:xfrm>
            <a:off x="5824765" y="5767068"/>
            <a:ext cx="304800" cy="369332"/>
          </a:xfrm>
          <a:prstGeom prst="rect">
            <a:avLst/>
          </a:prstGeom>
          <a:noFill/>
        </p:spPr>
        <p:txBody>
          <a:bodyPr wrap="square" rtlCol="0">
            <a:spAutoFit/>
          </a:bodyPr>
          <a:lstStyle/>
          <a:p>
            <a:r>
              <a:rPr lang="en-US" dirty="0" smtClean="0"/>
              <a:t>3</a:t>
            </a:r>
            <a:endParaRPr lang="en-US" dirty="0"/>
          </a:p>
        </p:txBody>
      </p:sp>
      <p:sp>
        <p:nvSpPr>
          <p:cNvPr id="103" name="TextBox 102"/>
          <p:cNvSpPr txBox="1"/>
          <p:nvPr/>
        </p:nvSpPr>
        <p:spPr>
          <a:xfrm>
            <a:off x="5977165" y="5767068"/>
            <a:ext cx="304800" cy="369332"/>
          </a:xfrm>
          <a:prstGeom prst="rect">
            <a:avLst/>
          </a:prstGeom>
          <a:noFill/>
        </p:spPr>
        <p:txBody>
          <a:bodyPr wrap="square" rtlCol="0">
            <a:spAutoFit/>
          </a:bodyPr>
          <a:lstStyle/>
          <a:p>
            <a:r>
              <a:rPr lang="en-US" dirty="0" smtClean="0"/>
              <a:t>3</a:t>
            </a:r>
            <a:endParaRPr lang="en-US" dirty="0"/>
          </a:p>
        </p:txBody>
      </p:sp>
      <p:sp>
        <p:nvSpPr>
          <p:cNvPr id="104" name="Oval 103"/>
          <p:cNvSpPr/>
          <p:nvPr/>
        </p:nvSpPr>
        <p:spPr>
          <a:xfrm>
            <a:off x="5824765" y="5543809"/>
            <a:ext cx="76200" cy="762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122636" y="5596423"/>
            <a:ext cx="464457" cy="0"/>
          </a:xfrm>
          <a:custGeom>
            <a:avLst/>
            <a:gdLst>
              <a:gd name="connsiteX0" fmla="*/ 0 w 464457"/>
              <a:gd name="connsiteY0" fmla="*/ 0 h 0"/>
              <a:gd name="connsiteX1" fmla="*/ 464457 w 464457"/>
              <a:gd name="connsiteY1" fmla="*/ 0 h 0"/>
            </a:gdLst>
            <a:ahLst/>
            <a:cxnLst>
              <a:cxn ang="0">
                <a:pos x="connsiteX0" y="connsiteY0"/>
              </a:cxn>
              <a:cxn ang="0">
                <a:pos x="connsiteX1" y="connsiteY1"/>
              </a:cxn>
            </a:cxnLst>
            <a:rect l="l" t="t" r="r" b="b"/>
            <a:pathLst>
              <a:path w="464457">
                <a:moveTo>
                  <a:pt x="0" y="0"/>
                </a:moveTo>
                <a:lnTo>
                  <a:pt x="464457"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5002894" y="5223462"/>
            <a:ext cx="517071" cy="369332"/>
          </a:xfrm>
          <a:prstGeom prst="rect">
            <a:avLst/>
          </a:prstGeom>
          <a:noFill/>
        </p:spPr>
        <p:txBody>
          <a:bodyPr wrap="square" rtlCol="0">
            <a:spAutoFit/>
          </a:bodyPr>
          <a:lstStyle/>
          <a:p>
            <a:r>
              <a:rPr lang="en-US" dirty="0" smtClean="0"/>
              <a:t>i</a:t>
            </a:r>
            <a:r>
              <a:rPr lang="en-US" baseline="-25000" dirty="0" smtClean="0"/>
              <a:t>1</a:t>
            </a:r>
            <a:endParaRPr lang="en-US" dirty="0"/>
          </a:p>
        </p:txBody>
      </p:sp>
      <p:sp>
        <p:nvSpPr>
          <p:cNvPr id="107" name="TextBox 106"/>
          <p:cNvSpPr txBox="1"/>
          <p:nvPr/>
        </p:nvSpPr>
        <p:spPr>
          <a:xfrm>
            <a:off x="6645729" y="5727380"/>
            <a:ext cx="517071" cy="369332"/>
          </a:xfrm>
          <a:prstGeom prst="rect">
            <a:avLst/>
          </a:prstGeom>
          <a:noFill/>
        </p:spPr>
        <p:txBody>
          <a:bodyPr wrap="square" rtlCol="0">
            <a:spAutoFit/>
          </a:bodyPr>
          <a:lstStyle/>
          <a:p>
            <a:r>
              <a:rPr lang="en-US" dirty="0" smtClean="0"/>
              <a:t>e</a:t>
            </a:r>
            <a:r>
              <a:rPr lang="en-US" baseline="-25000" dirty="0"/>
              <a:t>2</a:t>
            </a:r>
            <a:endParaRPr lang="en-US" dirty="0"/>
          </a:p>
        </p:txBody>
      </p:sp>
      <p:sp>
        <p:nvSpPr>
          <p:cNvPr id="108" name="Freeform 107"/>
          <p:cNvSpPr/>
          <p:nvPr/>
        </p:nvSpPr>
        <p:spPr>
          <a:xfrm>
            <a:off x="6993165" y="5737257"/>
            <a:ext cx="145207" cy="377372"/>
          </a:xfrm>
          <a:custGeom>
            <a:avLst/>
            <a:gdLst>
              <a:gd name="connsiteX0" fmla="*/ 14514 w 145207"/>
              <a:gd name="connsiteY0" fmla="*/ 377372 h 377372"/>
              <a:gd name="connsiteX1" fmla="*/ 145143 w 145207"/>
              <a:gd name="connsiteY1" fmla="*/ 159657 h 377372"/>
              <a:gd name="connsiteX2" fmla="*/ 0 w 145207"/>
              <a:gd name="connsiteY2" fmla="*/ 0 h 377372"/>
            </a:gdLst>
            <a:ahLst/>
            <a:cxnLst>
              <a:cxn ang="0">
                <a:pos x="connsiteX0" y="connsiteY0"/>
              </a:cxn>
              <a:cxn ang="0">
                <a:pos x="connsiteX1" y="connsiteY1"/>
              </a:cxn>
              <a:cxn ang="0">
                <a:pos x="connsiteX2" y="connsiteY2"/>
              </a:cxn>
            </a:cxnLst>
            <a:rect l="l" t="t" r="r" b="b"/>
            <a:pathLst>
              <a:path w="145207" h="377372">
                <a:moveTo>
                  <a:pt x="14514" y="377372"/>
                </a:moveTo>
                <a:cubicBezTo>
                  <a:pt x="81038" y="299962"/>
                  <a:pt x="147562" y="222552"/>
                  <a:pt x="145143" y="159657"/>
                </a:cubicBezTo>
                <a:cubicBezTo>
                  <a:pt x="142724" y="96762"/>
                  <a:pt x="71362" y="48381"/>
                  <a:pt x="0"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129565" y="6246938"/>
            <a:ext cx="76200" cy="762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0" name="Object 109"/>
          <p:cNvGraphicFramePr>
            <a:graphicFrameLocks noChangeAspect="1"/>
          </p:cNvGraphicFramePr>
          <p:nvPr>
            <p:extLst>
              <p:ext uri="{D42A27DB-BD31-4B8C-83A1-F6EECF244321}">
                <p14:modId xmlns:p14="http://schemas.microsoft.com/office/powerpoint/2010/main" val="1735992838"/>
              </p:ext>
            </p:extLst>
          </p:nvPr>
        </p:nvGraphicFramePr>
        <p:xfrm>
          <a:off x="7620000" y="1600200"/>
          <a:ext cx="1524000" cy="773526"/>
        </p:xfrm>
        <a:graphic>
          <a:graphicData uri="http://schemas.openxmlformats.org/presentationml/2006/ole">
            <mc:AlternateContent xmlns:mc="http://schemas.openxmlformats.org/markup-compatibility/2006">
              <mc:Choice xmlns:v="urn:schemas-microsoft-com:vml" Requires="v">
                <p:oleObj spid="_x0000_s47326" name="Equation" r:id="rId4" imgW="774364" imgH="393529" progId="Equation.DSMT4">
                  <p:embed/>
                </p:oleObj>
              </mc:Choice>
              <mc:Fallback>
                <p:oleObj name="Equation" r:id="rId4" imgW="774364" imgH="393529" progId="Equation.DSMT4">
                  <p:embed/>
                  <p:pic>
                    <p:nvPicPr>
                      <p:cNvPr id="2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600200"/>
                        <a:ext cx="1524000" cy="773526"/>
                      </a:xfrm>
                      <a:prstGeom prst="rect">
                        <a:avLst/>
                      </a:prstGeom>
                      <a:noFill/>
                    </p:spPr>
                  </p:pic>
                </p:oleObj>
              </mc:Fallback>
            </mc:AlternateContent>
          </a:graphicData>
        </a:graphic>
      </p:graphicFrame>
      <p:graphicFrame>
        <p:nvGraphicFramePr>
          <p:cNvPr id="111" name="Object 110"/>
          <p:cNvGraphicFramePr>
            <a:graphicFrameLocks noChangeAspect="1"/>
          </p:cNvGraphicFramePr>
          <p:nvPr>
            <p:extLst>
              <p:ext uri="{D42A27DB-BD31-4B8C-83A1-F6EECF244321}">
                <p14:modId xmlns:p14="http://schemas.microsoft.com/office/powerpoint/2010/main" val="4209605278"/>
              </p:ext>
            </p:extLst>
          </p:nvPr>
        </p:nvGraphicFramePr>
        <p:xfrm>
          <a:off x="7696200" y="2937462"/>
          <a:ext cx="1524000" cy="773526"/>
        </p:xfrm>
        <a:graphic>
          <a:graphicData uri="http://schemas.openxmlformats.org/presentationml/2006/ole">
            <mc:AlternateContent xmlns:mc="http://schemas.openxmlformats.org/markup-compatibility/2006">
              <mc:Choice xmlns:v="urn:schemas-microsoft-com:vml" Requires="v">
                <p:oleObj spid="_x0000_s47327" name="Equation" r:id="rId6" imgW="774360" imgH="393480" progId="Equation.DSMT4">
                  <p:embed/>
                </p:oleObj>
              </mc:Choice>
              <mc:Fallback>
                <p:oleObj name="Equation" r:id="rId6" imgW="774360" imgH="393480" progId="Equation.DSMT4">
                  <p:embed/>
                  <p:pic>
                    <p:nvPicPr>
                      <p:cNvPr id="104" name="Object 103"/>
                      <p:cNvPicPr>
                        <a:picLocks noChangeAspect="1" noChangeArrowheads="1"/>
                      </p:cNvPicPr>
                      <p:nvPr/>
                    </p:nvPicPr>
                    <p:blipFill>
                      <a:blip r:embed="rId7"/>
                      <a:srcRect/>
                      <a:stretch>
                        <a:fillRect/>
                      </a:stretch>
                    </p:blipFill>
                    <p:spPr bwMode="auto">
                      <a:xfrm>
                        <a:off x="7696200" y="2937462"/>
                        <a:ext cx="1524000" cy="773526"/>
                      </a:xfrm>
                      <a:prstGeom prst="rect">
                        <a:avLst/>
                      </a:prstGeom>
                      <a:noFill/>
                    </p:spPr>
                  </p:pic>
                </p:oleObj>
              </mc:Fallback>
            </mc:AlternateContent>
          </a:graphicData>
        </a:graphic>
      </p:graphicFrame>
      <p:graphicFrame>
        <p:nvGraphicFramePr>
          <p:cNvPr id="112" name="Object 111"/>
          <p:cNvGraphicFramePr>
            <a:graphicFrameLocks noChangeAspect="1"/>
          </p:cNvGraphicFramePr>
          <p:nvPr>
            <p:extLst>
              <p:ext uri="{D42A27DB-BD31-4B8C-83A1-F6EECF244321}">
                <p14:modId xmlns:p14="http://schemas.microsoft.com/office/powerpoint/2010/main" val="2581273758"/>
              </p:ext>
            </p:extLst>
          </p:nvPr>
        </p:nvGraphicFramePr>
        <p:xfrm>
          <a:off x="7696200" y="4232862"/>
          <a:ext cx="1524000" cy="773526"/>
        </p:xfrm>
        <a:graphic>
          <a:graphicData uri="http://schemas.openxmlformats.org/presentationml/2006/ole">
            <mc:AlternateContent xmlns:mc="http://schemas.openxmlformats.org/markup-compatibility/2006">
              <mc:Choice xmlns:v="urn:schemas-microsoft-com:vml" Requires="v">
                <p:oleObj spid="_x0000_s47328" name="Equation" r:id="rId8" imgW="774360" imgH="393480" progId="Equation.DSMT4">
                  <p:embed/>
                </p:oleObj>
              </mc:Choice>
              <mc:Fallback>
                <p:oleObj name="Equation" r:id="rId8" imgW="774360" imgH="393480" progId="Equation.DSMT4">
                  <p:embed/>
                  <p:pic>
                    <p:nvPicPr>
                      <p:cNvPr id="117" name="Object 116"/>
                      <p:cNvPicPr>
                        <a:picLocks noChangeAspect="1" noChangeArrowheads="1"/>
                      </p:cNvPicPr>
                      <p:nvPr/>
                    </p:nvPicPr>
                    <p:blipFill>
                      <a:blip r:embed="rId9"/>
                      <a:srcRect/>
                      <a:stretch>
                        <a:fillRect/>
                      </a:stretch>
                    </p:blipFill>
                    <p:spPr bwMode="auto">
                      <a:xfrm>
                        <a:off x="7696200" y="4232862"/>
                        <a:ext cx="1524000" cy="773526"/>
                      </a:xfrm>
                      <a:prstGeom prst="rect">
                        <a:avLst/>
                      </a:prstGeom>
                      <a:noFill/>
                    </p:spPr>
                  </p:pic>
                </p:oleObj>
              </mc:Fallback>
            </mc:AlternateContent>
          </a:graphicData>
        </a:graphic>
      </p:graphicFrame>
      <p:graphicFrame>
        <p:nvGraphicFramePr>
          <p:cNvPr id="113" name="Object 112"/>
          <p:cNvGraphicFramePr>
            <a:graphicFrameLocks noChangeAspect="1"/>
          </p:cNvGraphicFramePr>
          <p:nvPr>
            <p:extLst>
              <p:ext uri="{D42A27DB-BD31-4B8C-83A1-F6EECF244321}">
                <p14:modId xmlns:p14="http://schemas.microsoft.com/office/powerpoint/2010/main" val="3194481345"/>
              </p:ext>
            </p:extLst>
          </p:nvPr>
        </p:nvGraphicFramePr>
        <p:xfrm>
          <a:off x="7696200" y="5528262"/>
          <a:ext cx="1524000" cy="773526"/>
        </p:xfrm>
        <a:graphic>
          <a:graphicData uri="http://schemas.openxmlformats.org/presentationml/2006/ole">
            <mc:AlternateContent xmlns:mc="http://schemas.openxmlformats.org/markup-compatibility/2006">
              <mc:Choice xmlns:v="urn:schemas-microsoft-com:vml" Requires="v">
                <p:oleObj spid="_x0000_s47329" name="Equation" r:id="rId10" imgW="774360" imgH="393480" progId="Equation.DSMT4">
                  <p:embed/>
                </p:oleObj>
              </mc:Choice>
              <mc:Fallback>
                <p:oleObj name="Equation" r:id="rId10" imgW="774360" imgH="393480" progId="Equation.DSMT4">
                  <p:embed/>
                  <p:pic>
                    <p:nvPicPr>
                      <p:cNvPr id="130" name="Object 129"/>
                      <p:cNvPicPr>
                        <a:picLocks noChangeAspect="1" noChangeArrowheads="1"/>
                      </p:cNvPicPr>
                      <p:nvPr/>
                    </p:nvPicPr>
                    <p:blipFill>
                      <a:blip r:embed="rId11"/>
                      <a:srcRect/>
                      <a:stretch>
                        <a:fillRect/>
                      </a:stretch>
                    </p:blipFill>
                    <p:spPr bwMode="auto">
                      <a:xfrm>
                        <a:off x="7696200" y="5528262"/>
                        <a:ext cx="1524000" cy="773526"/>
                      </a:xfrm>
                      <a:prstGeom prst="rect">
                        <a:avLst/>
                      </a:prstGeom>
                      <a:noFill/>
                    </p:spPr>
                  </p:pic>
                </p:oleObj>
              </mc:Fallback>
            </mc:AlternateContent>
          </a:graphicData>
        </a:graphic>
      </p:graphicFrame>
      <p:sp>
        <p:nvSpPr>
          <p:cNvPr id="3" name="Rectangle 2"/>
          <p:cNvSpPr/>
          <p:nvPr/>
        </p:nvSpPr>
        <p:spPr>
          <a:xfrm>
            <a:off x="152400" y="1153118"/>
            <a:ext cx="4486730" cy="1477328"/>
          </a:xfrm>
          <a:prstGeom prst="rect">
            <a:avLst/>
          </a:prstGeom>
        </p:spPr>
        <p:txBody>
          <a:bodyPr wrap="square">
            <a:spAutoFit/>
          </a:bodyPr>
          <a:lstStyle/>
          <a:p>
            <a:pPr marL="0" marR="0" algn="just">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From previous slide: In </a:t>
            </a:r>
            <a:r>
              <a:rPr lang="en-US" dirty="0">
                <a:latin typeface="Calibri" panose="020F0502020204030204" pitchFamily="34" charset="0"/>
                <a:ea typeface="Calibri" panose="020F0502020204030204" pitchFamily="34" charset="0"/>
                <a:cs typeface="Times New Roman" panose="02020603050405020304" pitchFamily="18" charset="0"/>
              </a:rPr>
              <a:t>dot convention, we mark 1 terminal on each coil so that </a:t>
            </a:r>
          </a:p>
          <a:p>
            <a:pPr marL="342900" marR="0" lvl="0" indent="-342900" algn="just">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when e</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is defined positive at dotted terminal of coil </a:t>
            </a:r>
            <a:r>
              <a:rPr lang="en-US" dirty="0" smtClean="0">
                <a:latin typeface="Calibri" panose="020F0502020204030204" pitchFamily="34" charset="0"/>
                <a:ea typeface="Calibri" panose="020F0502020204030204" pitchFamily="34" charset="0"/>
                <a:cs typeface="Times New Roman" panose="02020603050405020304" pitchFamily="18" charset="0"/>
              </a:rPr>
              <a:t>2, and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i</a:t>
            </a:r>
            <a:r>
              <a:rPr lang="en-US" baseline="-25000" dirty="0" smtClean="0">
                <a:latin typeface="Calibri" panose="020F0502020204030204" pitchFamily="34" charset="0"/>
                <a:ea typeface="Calibri" panose="020F0502020204030204" pitchFamily="34" charset="0"/>
                <a:cs typeface="Times New Roman" panose="02020603050405020304" pitchFamily="18" charset="0"/>
              </a:rPr>
              <a:t>1</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is into the dotted terminal of coil 1, then</a:t>
            </a:r>
            <a:endParaRPr lang="en-US" dirty="0"/>
          </a:p>
        </p:txBody>
      </p:sp>
      <p:graphicFrame>
        <p:nvGraphicFramePr>
          <p:cNvPr id="115" name="Object 114"/>
          <p:cNvGraphicFramePr>
            <a:graphicFrameLocks noChangeAspect="1"/>
          </p:cNvGraphicFramePr>
          <p:nvPr>
            <p:extLst>
              <p:ext uri="{D42A27DB-BD31-4B8C-83A1-F6EECF244321}">
                <p14:modId xmlns:p14="http://schemas.microsoft.com/office/powerpoint/2010/main" val="3085358877"/>
              </p:ext>
            </p:extLst>
          </p:nvPr>
        </p:nvGraphicFramePr>
        <p:xfrm>
          <a:off x="1600200" y="2547138"/>
          <a:ext cx="1133499" cy="574408"/>
        </p:xfrm>
        <a:graphic>
          <a:graphicData uri="http://schemas.openxmlformats.org/presentationml/2006/ole">
            <mc:AlternateContent xmlns:mc="http://schemas.openxmlformats.org/markup-compatibility/2006">
              <mc:Choice xmlns:v="urn:schemas-microsoft-com:vml" Requires="v">
                <p:oleObj spid="_x0000_s47330" name="Equation" r:id="rId12" imgW="774364" imgH="393529" progId="Equation.DSMT4">
                  <p:embed/>
                </p:oleObj>
              </mc:Choice>
              <mc:Fallback>
                <p:oleObj name="Equation" r:id="rId12" imgW="774364" imgH="393529"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547138"/>
                        <a:ext cx="1133499" cy="574408"/>
                      </a:xfrm>
                      <a:prstGeom prst="rect">
                        <a:avLst/>
                      </a:prstGeom>
                      <a:noFill/>
                    </p:spPr>
                  </p:pic>
                </p:oleObj>
              </mc:Fallback>
            </mc:AlternateContent>
          </a:graphicData>
        </a:graphic>
      </p:graphicFrame>
      <p:sp>
        <p:nvSpPr>
          <p:cNvPr id="4" name="TextBox 3"/>
          <p:cNvSpPr txBox="1"/>
          <p:nvPr/>
        </p:nvSpPr>
        <p:spPr>
          <a:xfrm>
            <a:off x="-2" y="3146457"/>
            <a:ext cx="5080456" cy="1754326"/>
          </a:xfrm>
          <a:prstGeom prst="rect">
            <a:avLst/>
          </a:prstGeom>
          <a:noFill/>
        </p:spPr>
        <p:txBody>
          <a:bodyPr wrap="square" rtlCol="0">
            <a:spAutoFit/>
          </a:bodyPr>
          <a:lstStyle/>
          <a:p>
            <a:r>
              <a:rPr lang="en-US" dirty="0" smtClean="0"/>
              <a:t>(1) Recall the sign on the RHS is determined not by direction of flux flow (or current i</a:t>
            </a:r>
            <a:r>
              <a:rPr lang="en-US" baseline="-25000" dirty="0" smtClean="0"/>
              <a:t>1</a:t>
            </a:r>
            <a:r>
              <a:rPr lang="en-US" dirty="0" smtClean="0"/>
              <a:t> flow) but by </a:t>
            </a:r>
            <a:r>
              <a:rPr lang="en-US" i="1" u="sng" dirty="0" smtClean="0"/>
              <a:t>direction of change </a:t>
            </a:r>
            <a:r>
              <a:rPr lang="en-US" dirty="0" smtClean="0"/>
              <a:t>in flux flow (or current i</a:t>
            </a:r>
            <a:r>
              <a:rPr lang="en-US" baseline="-25000" dirty="0" smtClean="0"/>
              <a:t>1</a:t>
            </a:r>
            <a:r>
              <a:rPr lang="en-US" dirty="0" smtClean="0"/>
              <a:t> flow). (2) Our above dot convention seems to depend only on direction of current (i</a:t>
            </a:r>
            <a:r>
              <a:rPr lang="en-US" baseline="-25000" dirty="0" smtClean="0"/>
              <a:t>1</a:t>
            </a:r>
            <a:r>
              <a:rPr lang="en-US" dirty="0" smtClean="0"/>
              <a:t>) flow and not on direction of change in current flow. </a:t>
            </a:r>
          </a:p>
        </p:txBody>
      </p:sp>
      <p:sp>
        <p:nvSpPr>
          <p:cNvPr id="114" name="TextBox 113"/>
          <p:cNvSpPr txBox="1"/>
          <p:nvPr/>
        </p:nvSpPr>
        <p:spPr>
          <a:xfrm>
            <a:off x="-2" y="4851913"/>
            <a:ext cx="5080456" cy="923330"/>
          </a:xfrm>
          <a:prstGeom prst="rect">
            <a:avLst/>
          </a:prstGeom>
          <a:noFill/>
        </p:spPr>
        <p:txBody>
          <a:bodyPr wrap="square" rtlCol="0">
            <a:spAutoFit/>
          </a:bodyPr>
          <a:lstStyle/>
          <a:p>
            <a:r>
              <a:rPr lang="en-US" b="1" u="sng" dirty="0" smtClean="0"/>
              <a:t>Question</a:t>
            </a:r>
            <a:r>
              <a:rPr lang="en-US" dirty="0" smtClean="0"/>
              <a:t>: How can our dot convention give correct sign if it does not account for direction of change in current i</a:t>
            </a:r>
            <a:r>
              <a:rPr lang="en-US" baseline="-25000" dirty="0" smtClean="0"/>
              <a:t>1</a:t>
            </a:r>
            <a:r>
              <a:rPr lang="en-US" dirty="0" smtClean="0"/>
              <a:t> flow?</a:t>
            </a:r>
          </a:p>
        </p:txBody>
      </p:sp>
      <p:sp>
        <p:nvSpPr>
          <p:cNvPr id="116" name="TextBox 115"/>
          <p:cNvSpPr txBox="1"/>
          <p:nvPr/>
        </p:nvSpPr>
        <p:spPr>
          <a:xfrm>
            <a:off x="6348" y="5679200"/>
            <a:ext cx="5080456" cy="1200329"/>
          </a:xfrm>
          <a:prstGeom prst="rect">
            <a:avLst/>
          </a:prstGeom>
          <a:noFill/>
        </p:spPr>
        <p:txBody>
          <a:bodyPr wrap="square" rtlCol="0">
            <a:spAutoFit/>
          </a:bodyPr>
          <a:lstStyle/>
          <a:p>
            <a:r>
              <a:rPr lang="en-US" b="1" u="sng" dirty="0" smtClean="0"/>
              <a:t>Answer</a:t>
            </a:r>
            <a:r>
              <a:rPr lang="en-US" dirty="0" smtClean="0"/>
              <a:t>: It does account for direction of change in current flow in that the above e</a:t>
            </a:r>
            <a:r>
              <a:rPr lang="en-US" baseline="-25000" dirty="0" smtClean="0"/>
              <a:t>2</a:t>
            </a:r>
            <a:r>
              <a:rPr lang="en-US" dirty="0" smtClean="0"/>
              <a:t> equation implies positive direction of change (di</a:t>
            </a:r>
            <a:r>
              <a:rPr lang="en-US" baseline="-25000" dirty="0" smtClean="0"/>
              <a:t>1</a:t>
            </a:r>
            <a:r>
              <a:rPr lang="en-US" dirty="0" smtClean="0"/>
              <a:t>/</a:t>
            </a:r>
            <a:r>
              <a:rPr lang="en-US" dirty="0" err="1" smtClean="0"/>
              <a:t>dt</a:t>
            </a:r>
            <a:r>
              <a:rPr lang="en-US" dirty="0" smtClean="0"/>
              <a:t> is positive).</a:t>
            </a:r>
          </a:p>
        </p:txBody>
      </p:sp>
    </p:spTree>
    <p:extLst>
      <p:ext uri="{BB962C8B-B14F-4D97-AF65-F5344CB8AC3E}">
        <p14:creationId xmlns:p14="http://schemas.microsoft.com/office/powerpoint/2010/main" val="53965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4" grpId="0"/>
      <p:bldP spid="1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42</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A second question</a:t>
            </a:r>
            <a:endParaRPr lang="en-US" sz="3600" dirty="0"/>
          </a:p>
        </p:txBody>
      </p:sp>
      <p:sp>
        <p:nvSpPr>
          <p:cNvPr id="4" name="Rectangle 3"/>
          <p:cNvSpPr/>
          <p:nvPr/>
        </p:nvSpPr>
        <p:spPr>
          <a:xfrm>
            <a:off x="16042" y="710472"/>
            <a:ext cx="9105306" cy="1431161"/>
          </a:xfrm>
          <a:prstGeom prst="rect">
            <a:avLst/>
          </a:prstGeom>
        </p:spPr>
        <p:txBody>
          <a:bodyPr wrap="square">
            <a:spAutoFit/>
          </a:bodyPr>
          <a:lstStyle/>
          <a:p>
            <a:pPr marL="0" marR="0">
              <a:spcBef>
                <a:spcPts val="0"/>
              </a:spcBef>
              <a:spcAft>
                <a:spcPts val="0"/>
              </a:spcAft>
            </a:pPr>
            <a:r>
              <a:rPr lang="en-US" sz="2900" dirty="0">
                <a:latin typeface="Calibri" panose="020F0502020204030204" pitchFamily="34" charset="0"/>
                <a:ea typeface="Calibri" panose="020F0502020204030204" pitchFamily="34" charset="0"/>
                <a:cs typeface="Times New Roman" panose="02020603050405020304" pitchFamily="18" charset="0"/>
              </a:rPr>
              <a:t>So far, we have focused on answering </a:t>
            </a:r>
            <a:r>
              <a:rPr lang="en-US" sz="2900" dirty="0" smtClean="0">
                <a:latin typeface="Calibri" panose="020F0502020204030204" pitchFamily="34" charset="0"/>
                <a:ea typeface="Calibri" panose="020F0502020204030204" pitchFamily="34" charset="0"/>
                <a:cs typeface="Times New Roman" panose="02020603050405020304" pitchFamily="18" charset="0"/>
              </a:rPr>
              <a:t>this question:</a:t>
            </a:r>
          </a:p>
          <a:p>
            <a:pPr marL="0" marR="0">
              <a:spcBef>
                <a:spcPts val="0"/>
              </a:spcBef>
              <a:spcAft>
                <a:spcPts val="0"/>
              </a:spcAft>
            </a:pPr>
            <a:r>
              <a:rPr lang="en-US" sz="2900"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G</a:t>
            </a:r>
            <a:r>
              <a:rPr lang="en-US" sz="2900" dirty="0" smtClean="0">
                <a:latin typeface="Calibri" panose="020F0502020204030204" pitchFamily="34" charset="0"/>
                <a:ea typeface="Calibri" panose="020F0502020204030204" pitchFamily="34" charset="0"/>
                <a:cs typeface="Times New Roman" panose="02020603050405020304" pitchFamily="18" charset="0"/>
              </a:rPr>
              <a:t>iven dotted </a:t>
            </a:r>
            <a:r>
              <a:rPr lang="en-US" sz="2900" dirty="0">
                <a:latin typeface="Calibri" panose="020F0502020204030204" pitchFamily="34" charset="0"/>
                <a:ea typeface="Calibri" panose="020F0502020204030204" pitchFamily="34" charset="0"/>
                <a:cs typeface="Times New Roman" panose="02020603050405020304" pitchFamily="18" charset="0"/>
              </a:rPr>
              <a:t>terminals, how to determine the sign to use in </a:t>
            </a:r>
            <a:r>
              <a:rPr lang="en-US" sz="2900" dirty="0" smtClean="0">
                <a:latin typeface="Calibri" panose="020F0502020204030204" pitchFamily="34" charset="0"/>
                <a:ea typeface="Calibri" panose="020F0502020204030204" pitchFamily="34" charset="0"/>
                <a:cs typeface="Times New Roman" panose="02020603050405020304" pitchFamily="18" charset="0"/>
              </a:rPr>
              <a:t>Faraday’s law?</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29748" y="2177728"/>
            <a:ext cx="8839200" cy="1431161"/>
          </a:xfrm>
          <a:prstGeom prst="rect">
            <a:avLst/>
          </a:prstGeom>
        </p:spPr>
        <p:txBody>
          <a:bodyPr wrap="square">
            <a:spAutoFit/>
          </a:bodyPr>
          <a:lstStyle/>
          <a:p>
            <a:r>
              <a:rPr lang="en-US" sz="2900" dirty="0" smtClean="0">
                <a:latin typeface="Calibri" panose="020F0502020204030204" pitchFamily="34" charset="0"/>
                <a:ea typeface="Calibri" panose="020F0502020204030204" pitchFamily="34" charset="0"/>
                <a:cs typeface="Times New Roman" panose="02020603050405020304" pitchFamily="18" charset="0"/>
              </a:rPr>
              <a:t>A second question</a:t>
            </a:r>
            <a:r>
              <a:rPr lang="en-US" sz="2900" dirty="0">
                <a:latin typeface="Calibri" panose="020F0502020204030204" pitchFamily="34" charset="0"/>
                <a:ea typeface="Calibri" panose="020F0502020204030204" pitchFamily="34" charset="0"/>
                <a:cs typeface="Times New Roman" panose="02020603050405020304" pitchFamily="18" charset="0"/>
              </a:rPr>
              <a:t>: </a:t>
            </a:r>
            <a:endParaRPr lang="en-US" sz="2900" dirty="0" smtClean="0">
              <a:latin typeface="Calibri" panose="020F0502020204030204" pitchFamily="34" charset="0"/>
              <a:ea typeface="Calibri" panose="020F0502020204030204" pitchFamily="34" charset="0"/>
              <a:cs typeface="Times New Roman" panose="02020603050405020304" pitchFamily="18" charset="0"/>
            </a:endParaRPr>
          </a:p>
          <a:p>
            <a:r>
              <a:rPr lang="en-US" sz="2900"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2900" dirty="0" smtClean="0">
                <a:latin typeface="Calibri" panose="020F0502020204030204" pitchFamily="34" charset="0"/>
                <a:ea typeface="Calibri" panose="020F0502020204030204" pitchFamily="34" charset="0"/>
                <a:cs typeface="Times New Roman" panose="02020603050405020304" pitchFamily="18" charset="0"/>
              </a:rPr>
              <a:t>If </a:t>
            </a:r>
            <a:r>
              <a:rPr lang="en-US" sz="2900" dirty="0">
                <a:latin typeface="Calibri" panose="020F0502020204030204" pitchFamily="34" charset="0"/>
                <a:ea typeface="Calibri" panose="020F0502020204030204" pitchFamily="34" charset="0"/>
                <a:cs typeface="Times New Roman" panose="02020603050405020304" pitchFamily="18" charset="0"/>
              </a:rPr>
              <a:t>you are given the physical layout, how do you obtain the dot-markings? </a:t>
            </a:r>
            <a:endParaRPr lang="en-US" sz="2900" dirty="0"/>
          </a:p>
        </p:txBody>
      </p:sp>
      <p:sp>
        <p:nvSpPr>
          <p:cNvPr id="6" name="Rectangle 5"/>
          <p:cNvSpPr/>
          <p:nvPr/>
        </p:nvSpPr>
        <p:spPr>
          <a:xfrm>
            <a:off x="149095" y="3549005"/>
            <a:ext cx="8839200" cy="3141566"/>
          </a:xfrm>
          <a:prstGeom prst="rect">
            <a:avLst/>
          </a:prstGeom>
        </p:spPr>
        <p:txBody>
          <a:bodyPr wrap="square">
            <a:spAutoFit/>
          </a:bodyPr>
          <a:lstStyle/>
          <a:p>
            <a:pPr marL="0" marR="0">
              <a:lnSpc>
                <a:spcPct val="115000"/>
              </a:lnSpc>
              <a:spcBef>
                <a:spcPts val="0"/>
              </a:spcBef>
              <a:spcAft>
                <a:spcPts val="1000"/>
              </a:spcAft>
            </a:pPr>
            <a:r>
              <a:rPr lang="en-US" sz="2900" b="1" u="sng" dirty="0" smtClean="0">
                <a:latin typeface="Calibri" panose="020F0502020204030204" pitchFamily="34" charset="0"/>
                <a:ea typeface="Calibri" panose="020F0502020204030204" pitchFamily="34" charset="0"/>
                <a:cs typeface="Times New Roman" panose="02020603050405020304" pitchFamily="18" charset="0"/>
              </a:rPr>
              <a:t>Approach 1</a:t>
            </a:r>
            <a:r>
              <a:rPr lang="en-US" sz="2900" dirty="0" smtClean="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Use Lenz’s Law and the right-hand-rule (RHR) to determine if a defined voltage direction at the secondary produces a current in the secondary that generates flux opposing the flux change that caused that voltage. (This is actually a conceptual summary of </a:t>
            </a:r>
            <a:r>
              <a:rPr lang="en-US" sz="2900" dirty="0" smtClean="0">
                <a:latin typeface="Calibri" panose="020F0502020204030204" pitchFamily="34" charset="0"/>
                <a:ea typeface="Calibri" panose="020F0502020204030204" pitchFamily="34" charset="0"/>
                <a:cs typeface="Times New Roman" panose="02020603050405020304" pitchFamily="18" charset="0"/>
              </a:rPr>
              <a:t>Approach 2 below.)</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080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43</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A second question</a:t>
            </a:r>
            <a:endParaRPr lang="en-US" sz="3600" dirty="0"/>
          </a:p>
        </p:txBody>
      </p:sp>
      <p:sp>
        <p:nvSpPr>
          <p:cNvPr id="5" name="Rectangle 4"/>
          <p:cNvSpPr/>
          <p:nvPr/>
        </p:nvSpPr>
        <p:spPr>
          <a:xfrm>
            <a:off x="149095" y="533400"/>
            <a:ext cx="8839200" cy="984885"/>
          </a:xfrm>
          <a:prstGeom prst="rect">
            <a:avLst/>
          </a:prstGeom>
        </p:spPr>
        <p:txBody>
          <a:bodyPr wrap="square">
            <a:spAutoFit/>
          </a:bodyPr>
          <a:lstStyle/>
          <a:p>
            <a:r>
              <a:rPr lang="en-US" sz="2900"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2900" dirty="0" smtClean="0">
                <a:latin typeface="Calibri" panose="020F0502020204030204" pitchFamily="34" charset="0"/>
                <a:ea typeface="Calibri" panose="020F0502020204030204" pitchFamily="34" charset="0"/>
                <a:cs typeface="Times New Roman" panose="02020603050405020304" pitchFamily="18" charset="0"/>
              </a:rPr>
              <a:t>If </a:t>
            </a:r>
            <a:r>
              <a:rPr lang="en-US" sz="2900" dirty="0">
                <a:latin typeface="Calibri" panose="020F0502020204030204" pitchFamily="34" charset="0"/>
                <a:ea typeface="Calibri" panose="020F0502020204030204" pitchFamily="34" charset="0"/>
                <a:cs typeface="Times New Roman" panose="02020603050405020304" pitchFamily="18" charset="0"/>
              </a:rPr>
              <a:t>you are given the physical layout, how do you obtain the dot-markings? </a:t>
            </a:r>
            <a:endParaRPr lang="en-US" sz="2900" dirty="0"/>
          </a:p>
        </p:txBody>
      </p:sp>
      <p:sp>
        <p:nvSpPr>
          <p:cNvPr id="6" name="Rectangle 5"/>
          <p:cNvSpPr/>
          <p:nvPr/>
        </p:nvSpPr>
        <p:spPr>
          <a:xfrm>
            <a:off x="129748" y="1371600"/>
            <a:ext cx="8839200" cy="984885"/>
          </a:xfrm>
          <a:prstGeom prst="rect">
            <a:avLst/>
          </a:prstGeom>
        </p:spPr>
        <p:txBody>
          <a:bodyPr wrap="square">
            <a:spAutoFit/>
          </a:bodyPr>
          <a:lstStyle/>
          <a:p>
            <a:pPr>
              <a:spcBef>
                <a:spcPts val="0"/>
              </a:spcBef>
              <a:spcAft>
                <a:spcPts val="0"/>
              </a:spcAft>
            </a:pPr>
            <a:r>
              <a:rPr lang="en-US" sz="2900" b="1" u="sng" dirty="0" smtClean="0">
                <a:latin typeface="Calibri" panose="020F0502020204030204" pitchFamily="34" charset="0"/>
                <a:ea typeface="Calibri" panose="020F0502020204030204" pitchFamily="34" charset="0"/>
                <a:cs typeface="Times New Roman" panose="02020603050405020304" pitchFamily="18" charset="0"/>
              </a:rPr>
              <a:t>Approach 2</a:t>
            </a:r>
            <a:r>
              <a:rPr lang="en-US" sz="2900" dirty="0" smtClean="0">
                <a:latin typeface="Calibri" panose="020F0502020204030204" pitchFamily="34" charset="0"/>
                <a:ea typeface="Calibri" panose="020F0502020204030204" pitchFamily="34" charset="0"/>
                <a:cs typeface="Times New Roman" panose="02020603050405020304" pitchFamily="18" charset="0"/>
              </a:rPr>
              <a:t>: </a:t>
            </a:r>
            <a:r>
              <a:rPr lang="en-US" sz="2900" dirty="0"/>
              <a:t>Do it by steps. (This is actually a step-by-step articulation of the first approach</a:t>
            </a:r>
            <a:r>
              <a:rPr lang="en-US" sz="2900" dirty="0" smtClean="0"/>
              <a:t>.)</a:t>
            </a:r>
            <a:endParaRPr lang="en-US" sz="2900" dirty="0"/>
          </a:p>
        </p:txBody>
      </p:sp>
      <p:sp>
        <p:nvSpPr>
          <p:cNvPr id="3" name="Rectangle 2"/>
          <p:cNvSpPr/>
          <p:nvPr/>
        </p:nvSpPr>
        <p:spPr>
          <a:xfrm>
            <a:off x="63221" y="2356485"/>
            <a:ext cx="9010947" cy="2585323"/>
          </a:xfrm>
          <a:prstGeom prst="rect">
            <a:avLst/>
          </a:prstGeom>
        </p:spPr>
        <p:txBody>
          <a:bodyPr wrap="square">
            <a:spAutoFit/>
          </a:bodyPr>
          <a:lstStyle/>
          <a:p>
            <a:pPr marL="342900" marR="0" lvl="0" indent="-342900">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Arbitrarily pick a terminal on one side and dot it.</a:t>
            </a:r>
          </a:p>
          <a:p>
            <a:pPr marL="342900" marR="0" lvl="0" indent="-342900">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Assign a current into the dotted terminal.</a:t>
            </a:r>
          </a:p>
          <a:p>
            <a:pPr marL="342900" marR="0" lvl="0" indent="-342900">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Use RHR to determine flux direction for current assigned in step 2.</a:t>
            </a:r>
          </a:p>
          <a:p>
            <a:pPr marL="342900" marR="0" lvl="0" indent="-342900">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Arbitrarily pick a terminal on the other side and assign a current </a:t>
            </a:r>
            <a:r>
              <a:rPr lang="en-US" i="1" dirty="0">
                <a:latin typeface="Calibri" panose="020F0502020204030204" pitchFamily="34" charset="0"/>
                <a:ea typeface="Calibri" panose="020F0502020204030204" pitchFamily="34" charset="0"/>
                <a:cs typeface="Times New Roman" panose="02020603050405020304" pitchFamily="18" charset="0"/>
              </a:rPr>
              <a:t>out of</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u="sng" dirty="0">
                <a:latin typeface="Calibri" panose="020F0502020204030204" pitchFamily="34" charset="0"/>
                <a:ea typeface="Calibri" panose="020F0502020204030204" pitchFamily="34" charset="0"/>
                <a:cs typeface="Times New Roman" panose="02020603050405020304" pitchFamily="18" charset="0"/>
              </a:rPr>
              <a:t>(into)</a:t>
            </a:r>
            <a:r>
              <a:rPr lang="en-US" dirty="0">
                <a:latin typeface="Calibri" panose="020F0502020204030204" pitchFamily="34" charset="0"/>
                <a:ea typeface="Calibri" panose="020F0502020204030204" pitchFamily="34" charset="0"/>
                <a:cs typeface="Times New Roman" panose="02020603050405020304" pitchFamily="18" charset="0"/>
              </a:rPr>
              <a:t> it.</a:t>
            </a:r>
          </a:p>
          <a:p>
            <a:pPr marL="342900" marR="0" lvl="0" indent="-342900">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Use RHR to determine flux direction for current assigned in Step 4.</a:t>
            </a:r>
          </a:p>
          <a:p>
            <a:pPr marL="342900" marR="0" lvl="0" indent="-342900">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Compare the direction of the two fluxes (the one from Step 3 and the one from Step 5). If the two flux directions are </a:t>
            </a:r>
            <a:r>
              <a:rPr lang="en-US" i="1" dirty="0">
                <a:latin typeface="Calibri" panose="020F0502020204030204" pitchFamily="34" charset="0"/>
                <a:ea typeface="Calibri" panose="020F0502020204030204" pitchFamily="34" charset="0"/>
                <a:cs typeface="Times New Roman" panose="02020603050405020304" pitchFamily="18" charset="0"/>
              </a:rPr>
              <a:t>opposite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u="sng" dirty="0">
                <a:latin typeface="Calibri" panose="020F0502020204030204" pitchFamily="34" charset="0"/>
                <a:ea typeface="Calibri" panose="020F0502020204030204" pitchFamily="34" charset="0"/>
                <a:cs typeface="Times New Roman" panose="02020603050405020304" pitchFamily="18" charset="0"/>
              </a:rPr>
              <a:t>(same)</a:t>
            </a:r>
            <a:r>
              <a:rPr lang="en-US" dirty="0">
                <a:latin typeface="Calibri" panose="020F0502020204030204" pitchFamily="34" charset="0"/>
                <a:ea typeface="Calibri" panose="020F0502020204030204" pitchFamily="34" charset="0"/>
                <a:cs typeface="Times New Roman" panose="02020603050405020304" pitchFamily="18" charset="0"/>
              </a:rPr>
              <a:t>, then the terminal chosen in Step 4 is correct. If the two flux directions are </a:t>
            </a:r>
            <a:r>
              <a:rPr lang="en-US" i="1" dirty="0">
                <a:latin typeface="Calibri" panose="020F0502020204030204" pitchFamily="34" charset="0"/>
                <a:ea typeface="Calibri" panose="020F0502020204030204" pitchFamily="34" charset="0"/>
                <a:cs typeface="Times New Roman" panose="02020603050405020304" pitchFamily="18" charset="0"/>
              </a:rPr>
              <a:t>same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u="sng" dirty="0">
                <a:latin typeface="Calibri" panose="020F0502020204030204" pitchFamily="34" charset="0"/>
                <a:ea typeface="Calibri" panose="020F0502020204030204" pitchFamily="34" charset="0"/>
                <a:cs typeface="Times New Roman" panose="02020603050405020304" pitchFamily="18" charset="0"/>
              </a:rPr>
              <a:t>(opposite)</a:t>
            </a:r>
            <a:r>
              <a:rPr lang="en-US" dirty="0">
                <a:latin typeface="Calibri" panose="020F0502020204030204" pitchFamily="34" charset="0"/>
                <a:ea typeface="Calibri" panose="020F0502020204030204" pitchFamily="34" charset="0"/>
                <a:cs typeface="Times New Roman" panose="02020603050405020304" pitchFamily="18" charset="0"/>
              </a:rPr>
              <a:t>, then the terminal chosen in Step 4 is incorrect – dot the other terminal.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1999" y="4902845"/>
            <a:ext cx="9010947" cy="1754326"/>
          </a:xfrm>
          <a:prstGeom prst="rect">
            <a:avLst/>
          </a:prstGeom>
        </p:spPr>
        <p:txBody>
          <a:bodyPr wrap="square">
            <a:spAutoFit/>
          </a:bodyPr>
          <a:lstStyle/>
          <a:p>
            <a:pPr marL="228600" marR="0">
              <a:spcBef>
                <a:spcPts val="0"/>
              </a:spcBef>
              <a:spcAft>
                <a:spcPts val="0"/>
              </a:spcAft>
            </a:pPr>
            <a:r>
              <a:rPr lang="en-US" i="1" dirty="0">
                <a:latin typeface="Calibri" panose="020F0502020204030204" pitchFamily="34" charset="0"/>
                <a:ea typeface="Calibri" panose="020F0502020204030204" pitchFamily="34" charset="0"/>
                <a:cs typeface="Times New Roman" panose="02020603050405020304" pitchFamily="18" charset="0"/>
              </a:rPr>
              <a:t>This approach depends on the following principle (consistent with words in italics in above steps): Current entering one dotted terminal and leaving the other dotted terminal should produce fluxes inside the core that are in opposite directions.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b="1" u="sng" dirty="0">
                <a:latin typeface="Calibri" panose="020F0502020204030204" pitchFamily="34" charset="0"/>
                <a:ea typeface="Calibri" panose="020F0502020204030204" pitchFamily="34" charset="0"/>
                <a:cs typeface="Times New Roman" panose="02020603050405020304" pitchFamily="18" charset="0"/>
              </a:rPr>
              <a:t>An alternative statement of this principle is as follows (consistent with words in underline bold in above steps): Currents entering the dotted terminals should produce fluxes inside the core that are in the same direction.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346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44</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Example</a:t>
            </a:r>
            <a:endParaRPr lang="en-US" sz="3600" dirty="0"/>
          </a:p>
        </p:txBody>
      </p:sp>
      <p:sp>
        <p:nvSpPr>
          <p:cNvPr id="4" name="Rectangle 3"/>
          <p:cNvSpPr/>
          <p:nvPr/>
        </p:nvSpPr>
        <p:spPr>
          <a:xfrm>
            <a:off x="-22652" y="690419"/>
            <a:ext cx="9014252" cy="729430"/>
          </a:xfrm>
          <a:prstGeom prst="rect">
            <a:avLst/>
          </a:prstGeom>
        </p:spPr>
        <p:txBody>
          <a:bodyPr wrap="square">
            <a:spAutoFit/>
          </a:bodyPr>
          <a:lstStyle/>
          <a:p>
            <a:pPr marL="228600" marR="0">
              <a:lnSpc>
                <a:spcPct val="115000"/>
              </a:lnSpc>
              <a:spcBef>
                <a:spcPts val="0"/>
              </a:spcBef>
              <a:spcAft>
                <a:spcPts val="1000"/>
              </a:spcAft>
            </a:pPr>
            <a:r>
              <a:rPr lang="en-US" b="1" u="sng" dirty="0">
                <a:latin typeface="Calibri" panose="020F0502020204030204" pitchFamily="34" charset="0"/>
                <a:ea typeface="Calibri" panose="020F0502020204030204" pitchFamily="34" charset="0"/>
                <a:cs typeface="Times New Roman" panose="02020603050405020304" pitchFamily="18" charset="0"/>
              </a:rPr>
              <a:t>Example 4</a:t>
            </a:r>
            <a:r>
              <a:rPr lang="en-US" dirty="0">
                <a:latin typeface="Calibri" panose="020F0502020204030204" pitchFamily="34" charset="0"/>
                <a:ea typeface="Calibri" panose="020F0502020204030204" pitchFamily="34" charset="0"/>
                <a:cs typeface="Times New Roman" panose="02020603050405020304" pitchFamily="18" charset="0"/>
              </a:rPr>
              <a:t>: Determine the dotted terminals for the configuration below, and then write the relation between i</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 and e</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1"/>
          <p:cNvGrpSpPr>
            <a:grpSpLocks noChangeAspect="1"/>
          </p:cNvGrpSpPr>
          <p:nvPr/>
        </p:nvGrpSpPr>
        <p:grpSpPr bwMode="auto">
          <a:xfrm>
            <a:off x="3177748" y="1419849"/>
            <a:ext cx="5943600" cy="2159000"/>
            <a:chOff x="1440" y="6435"/>
            <a:chExt cx="9360" cy="3400"/>
          </a:xfrm>
        </p:grpSpPr>
        <p:sp>
          <p:nvSpPr>
            <p:cNvPr id="10" name="AutoShape 33"/>
            <p:cNvSpPr>
              <a:spLocks noChangeAspect="1" noChangeArrowheads="1" noTextEdit="1"/>
            </p:cNvSpPr>
            <p:nvPr/>
          </p:nvSpPr>
          <p:spPr bwMode="auto">
            <a:xfrm>
              <a:off x="1440" y="6435"/>
              <a:ext cx="9360" cy="3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32"/>
            <p:cNvSpPr>
              <a:spLocks/>
            </p:cNvSpPr>
            <p:nvPr/>
          </p:nvSpPr>
          <p:spPr bwMode="auto">
            <a:xfrm>
              <a:off x="3796" y="6795"/>
              <a:ext cx="4364" cy="291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1"/>
            <p:cNvSpPr>
              <a:spLocks/>
            </p:cNvSpPr>
            <p:nvPr/>
          </p:nvSpPr>
          <p:spPr bwMode="auto">
            <a:xfrm>
              <a:off x="4500" y="7395"/>
              <a:ext cx="2940" cy="174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0"/>
            <p:cNvSpPr>
              <a:spLocks/>
            </p:cNvSpPr>
            <p:nvPr/>
          </p:nvSpPr>
          <p:spPr bwMode="auto">
            <a:xfrm>
              <a:off x="4500" y="7395"/>
              <a:ext cx="330" cy="1740"/>
            </a:xfrm>
            <a:custGeom>
              <a:avLst/>
              <a:gdLst>
                <a:gd name="T0" fmla="*/ 0 w 330"/>
                <a:gd name="T1" fmla="*/ 1740 h 1740"/>
                <a:gd name="T2" fmla="*/ 330 w 330"/>
                <a:gd name="T3" fmla="*/ 1500 h 1740"/>
                <a:gd name="T4" fmla="*/ 330 w 330"/>
                <a:gd name="T5" fmla="*/ 0 h 1740"/>
              </a:gdLst>
              <a:ahLst/>
              <a:cxnLst>
                <a:cxn ang="0">
                  <a:pos x="T0" y="T1"/>
                </a:cxn>
                <a:cxn ang="0">
                  <a:pos x="T2" y="T3"/>
                </a:cxn>
                <a:cxn ang="0">
                  <a:pos x="T4" y="T5"/>
                </a:cxn>
              </a:cxnLst>
              <a:rect l="0" t="0" r="r" b="b"/>
              <a:pathLst>
                <a:path w="330" h="1740">
                  <a:moveTo>
                    <a:pt x="0" y="1740"/>
                  </a:moveTo>
                  <a:lnTo>
                    <a:pt x="330" y="1500"/>
                  </a:lnTo>
                  <a:lnTo>
                    <a:pt x="33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29"/>
            <p:cNvSpPr>
              <a:spLocks noChangeShapeType="1"/>
            </p:cNvSpPr>
            <p:nvPr/>
          </p:nvSpPr>
          <p:spPr bwMode="auto">
            <a:xfrm>
              <a:off x="4830" y="8865"/>
              <a:ext cx="26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28"/>
            <p:cNvSpPr>
              <a:spLocks/>
            </p:cNvSpPr>
            <p:nvPr/>
          </p:nvSpPr>
          <p:spPr bwMode="auto">
            <a:xfrm>
              <a:off x="3796" y="6555"/>
              <a:ext cx="4649" cy="240"/>
            </a:xfrm>
            <a:custGeom>
              <a:avLst/>
              <a:gdLst>
                <a:gd name="T0" fmla="*/ 0 w 4649"/>
                <a:gd name="T1" fmla="*/ 240 h 240"/>
                <a:gd name="T2" fmla="*/ 524 w 4649"/>
                <a:gd name="T3" fmla="*/ 0 h 240"/>
                <a:gd name="T4" fmla="*/ 4649 w 4649"/>
                <a:gd name="T5" fmla="*/ 0 h 240"/>
                <a:gd name="T6" fmla="*/ 4364 w 4649"/>
                <a:gd name="T7" fmla="*/ 240 h 240"/>
              </a:gdLst>
              <a:ahLst/>
              <a:cxnLst>
                <a:cxn ang="0">
                  <a:pos x="T0" y="T1"/>
                </a:cxn>
                <a:cxn ang="0">
                  <a:pos x="T2" y="T3"/>
                </a:cxn>
                <a:cxn ang="0">
                  <a:pos x="T4" y="T5"/>
                </a:cxn>
                <a:cxn ang="0">
                  <a:pos x="T6" y="T7"/>
                </a:cxn>
              </a:cxnLst>
              <a:rect l="0" t="0" r="r" b="b"/>
              <a:pathLst>
                <a:path w="4649" h="240">
                  <a:moveTo>
                    <a:pt x="0" y="240"/>
                  </a:moveTo>
                  <a:lnTo>
                    <a:pt x="524" y="0"/>
                  </a:lnTo>
                  <a:lnTo>
                    <a:pt x="4649" y="0"/>
                  </a:lnTo>
                  <a:lnTo>
                    <a:pt x="4364"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27"/>
            <p:cNvSpPr>
              <a:spLocks/>
            </p:cNvSpPr>
            <p:nvPr/>
          </p:nvSpPr>
          <p:spPr bwMode="auto">
            <a:xfrm>
              <a:off x="8160" y="6555"/>
              <a:ext cx="285" cy="3150"/>
            </a:xfrm>
            <a:custGeom>
              <a:avLst/>
              <a:gdLst>
                <a:gd name="T0" fmla="*/ 285 w 285"/>
                <a:gd name="T1" fmla="*/ 0 h 3150"/>
                <a:gd name="T2" fmla="*/ 285 w 285"/>
                <a:gd name="T3" fmla="*/ 2925 h 3150"/>
                <a:gd name="T4" fmla="*/ 0 w 285"/>
                <a:gd name="T5" fmla="*/ 3150 h 3150"/>
              </a:gdLst>
              <a:ahLst/>
              <a:cxnLst>
                <a:cxn ang="0">
                  <a:pos x="T0" y="T1"/>
                </a:cxn>
                <a:cxn ang="0">
                  <a:pos x="T2" y="T3"/>
                </a:cxn>
                <a:cxn ang="0">
                  <a:pos x="T4" y="T5"/>
                </a:cxn>
              </a:cxnLst>
              <a:rect l="0" t="0" r="r" b="b"/>
              <a:pathLst>
                <a:path w="285" h="3150">
                  <a:moveTo>
                    <a:pt x="285" y="0"/>
                  </a:moveTo>
                  <a:lnTo>
                    <a:pt x="285" y="2925"/>
                  </a:lnTo>
                  <a:lnTo>
                    <a:pt x="0" y="31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p:cNvSpPr>
            <p:nvPr/>
          </p:nvSpPr>
          <p:spPr bwMode="auto">
            <a:xfrm>
              <a:off x="3180" y="7565"/>
              <a:ext cx="2015" cy="175"/>
            </a:xfrm>
            <a:custGeom>
              <a:avLst/>
              <a:gdLst>
                <a:gd name="T0" fmla="*/ 0 w 2015"/>
                <a:gd name="T1" fmla="*/ 25 h 175"/>
                <a:gd name="T2" fmla="*/ 1740 w 2015"/>
                <a:gd name="T3" fmla="*/ 25 h 175"/>
                <a:gd name="T4" fmla="*/ 1650 w 2015"/>
                <a:gd name="T5" fmla="*/ 175 h 175"/>
              </a:gdLst>
              <a:ahLst/>
              <a:cxnLst>
                <a:cxn ang="0">
                  <a:pos x="T0" y="T1"/>
                </a:cxn>
                <a:cxn ang="0">
                  <a:pos x="T2" y="T3"/>
                </a:cxn>
                <a:cxn ang="0">
                  <a:pos x="T4" y="T5"/>
                </a:cxn>
              </a:cxnLst>
              <a:rect l="0" t="0" r="r" b="b"/>
              <a:pathLst>
                <a:path w="2015" h="175">
                  <a:moveTo>
                    <a:pt x="0" y="25"/>
                  </a:moveTo>
                  <a:cubicBezTo>
                    <a:pt x="732" y="12"/>
                    <a:pt x="1465" y="0"/>
                    <a:pt x="1740" y="25"/>
                  </a:cubicBezTo>
                  <a:cubicBezTo>
                    <a:pt x="2015" y="50"/>
                    <a:pt x="1665" y="150"/>
                    <a:pt x="1650"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25"/>
            <p:cNvSpPr>
              <a:spLocks/>
            </p:cNvSpPr>
            <p:nvPr/>
          </p:nvSpPr>
          <p:spPr bwMode="auto">
            <a:xfrm>
              <a:off x="3515" y="774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24"/>
            <p:cNvSpPr>
              <a:spLocks/>
            </p:cNvSpPr>
            <p:nvPr/>
          </p:nvSpPr>
          <p:spPr bwMode="auto">
            <a:xfrm>
              <a:off x="3515" y="798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23"/>
            <p:cNvSpPr>
              <a:spLocks/>
            </p:cNvSpPr>
            <p:nvPr/>
          </p:nvSpPr>
          <p:spPr bwMode="auto">
            <a:xfrm>
              <a:off x="3515" y="822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22"/>
            <p:cNvSpPr>
              <a:spLocks/>
            </p:cNvSpPr>
            <p:nvPr/>
          </p:nvSpPr>
          <p:spPr bwMode="auto">
            <a:xfrm>
              <a:off x="3515" y="846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3180" y="8865"/>
              <a:ext cx="616" cy="1"/>
            </a:xfrm>
            <a:custGeom>
              <a:avLst/>
              <a:gdLst>
                <a:gd name="T0" fmla="*/ 616 w 616"/>
                <a:gd name="T1" fmla="*/ 0 h 1"/>
                <a:gd name="T2" fmla="*/ 0 w 616"/>
                <a:gd name="T3" fmla="*/ 0 h 1"/>
              </a:gdLst>
              <a:ahLst/>
              <a:cxnLst>
                <a:cxn ang="0">
                  <a:pos x="T0" y="T1"/>
                </a:cxn>
                <a:cxn ang="0">
                  <a:pos x="T2" y="T3"/>
                </a:cxn>
              </a:cxnLst>
              <a:rect l="0" t="0" r="r" b="b"/>
              <a:pathLst>
                <a:path w="616" h="1">
                  <a:moveTo>
                    <a:pt x="616" y="0"/>
                  </a:moveTo>
                  <a:cubicBezTo>
                    <a:pt x="616" y="0"/>
                    <a:pt x="308"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AutoShape 20"/>
            <p:cNvSpPr>
              <a:spLocks noChangeShapeType="1"/>
            </p:cNvSpPr>
            <p:nvPr/>
          </p:nvSpPr>
          <p:spPr bwMode="auto">
            <a:xfrm>
              <a:off x="3000" y="7440"/>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Text Box 19"/>
            <p:cNvSpPr txBox="1">
              <a:spLocks noChangeArrowheads="1"/>
            </p:cNvSpPr>
            <p:nvPr/>
          </p:nvSpPr>
          <p:spPr bwMode="auto">
            <a:xfrm>
              <a:off x="2700" y="709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Text Box 18"/>
            <p:cNvSpPr txBox="1">
              <a:spLocks noChangeArrowheads="1"/>
            </p:cNvSpPr>
            <p:nvPr/>
          </p:nvSpPr>
          <p:spPr bwMode="auto">
            <a:xfrm>
              <a:off x="4740"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Freeform 17"/>
            <p:cNvSpPr>
              <a:spLocks/>
            </p:cNvSpPr>
            <p:nvPr/>
          </p:nvSpPr>
          <p:spPr bwMode="auto">
            <a:xfrm>
              <a:off x="4155" y="7050"/>
              <a:ext cx="3705" cy="2325"/>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Text Box 16"/>
            <p:cNvSpPr txBox="1">
              <a:spLocks noChangeArrowheads="1"/>
            </p:cNvSpPr>
            <p:nvPr/>
          </p:nvSpPr>
          <p:spPr bwMode="auto">
            <a:xfrm>
              <a:off x="6495"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Text Box 15"/>
            <p:cNvSpPr txBox="1">
              <a:spLocks noChangeArrowheads="1"/>
            </p:cNvSpPr>
            <p:nvPr/>
          </p:nvSpPr>
          <p:spPr bwMode="auto">
            <a:xfrm>
              <a:off x="8818" y="778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Freeform 14"/>
            <p:cNvSpPr>
              <a:spLocks/>
            </p:cNvSpPr>
            <p:nvPr/>
          </p:nvSpPr>
          <p:spPr bwMode="auto">
            <a:xfrm flipH="1">
              <a:off x="9074" y="761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13"/>
            <p:cNvSpPr>
              <a:spLocks noChangeShapeType="1"/>
            </p:cNvSpPr>
            <p:nvPr/>
          </p:nvSpPr>
          <p:spPr bwMode="auto">
            <a:xfrm flipH="1">
              <a:off x="8444" y="7457"/>
              <a:ext cx="92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2"/>
            <p:cNvSpPr>
              <a:spLocks/>
            </p:cNvSpPr>
            <p:nvPr/>
          </p:nvSpPr>
          <p:spPr bwMode="auto">
            <a:xfrm>
              <a:off x="7201" y="7479"/>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p:cNvSpPr>
              <a:spLocks/>
            </p:cNvSpPr>
            <p:nvPr/>
          </p:nvSpPr>
          <p:spPr bwMode="auto">
            <a:xfrm>
              <a:off x="7177" y="7598"/>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0"/>
            <p:cNvSpPr>
              <a:spLocks/>
            </p:cNvSpPr>
            <p:nvPr/>
          </p:nvSpPr>
          <p:spPr bwMode="auto">
            <a:xfrm>
              <a:off x="7208" y="7717"/>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9"/>
            <p:cNvSpPr>
              <a:spLocks/>
            </p:cNvSpPr>
            <p:nvPr/>
          </p:nvSpPr>
          <p:spPr bwMode="auto">
            <a:xfrm>
              <a:off x="7195" y="7836"/>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8"/>
            <p:cNvSpPr>
              <a:spLocks/>
            </p:cNvSpPr>
            <p:nvPr/>
          </p:nvSpPr>
          <p:spPr bwMode="auto">
            <a:xfrm>
              <a:off x="7193" y="7955"/>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7"/>
            <p:cNvSpPr>
              <a:spLocks/>
            </p:cNvSpPr>
            <p:nvPr/>
          </p:nvSpPr>
          <p:spPr bwMode="auto">
            <a:xfrm>
              <a:off x="7202" y="8074"/>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6"/>
            <p:cNvSpPr>
              <a:spLocks/>
            </p:cNvSpPr>
            <p:nvPr/>
          </p:nvSpPr>
          <p:spPr bwMode="auto">
            <a:xfrm>
              <a:off x="7211" y="8193"/>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5"/>
            <p:cNvSpPr>
              <a:spLocks/>
            </p:cNvSpPr>
            <p:nvPr/>
          </p:nvSpPr>
          <p:spPr bwMode="auto">
            <a:xfrm>
              <a:off x="7220" y="8312"/>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4"/>
            <p:cNvSpPr>
              <a:spLocks/>
            </p:cNvSpPr>
            <p:nvPr/>
          </p:nvSpPr>
          <p:spPr bwMode="auto">
            <a:xfrm>
              <a:off x="7229" y="8431"/>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
            <p:cNvSpPr>
              <a:spLocks noChangeShapeType="1"/>
            </p:cNvSpPr>
            <p:nvPr/>
          </p:nvSpPr>
          <p:spPr bwMode="auto">
            <a:xfrm flipH="1" flipV="1">
              <a:off x="7440" y="8755"/>
              <a:ext cx="1985" cy="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
            <p:cNvSpPr>
              <a:spLocks/>
            </p:cNvSpPr>
            <p:nvPr/>
          </p:nvSpPr>
          <p:spPr bwMode="auto">
            <a:xfrm>
              <a:off x="7320" y="8642"/>
              <a:ext cx="140" cy="113"/>
            </a:xfrm>
            <a:custGeom>
              <a:avLst/>
              <a:gdLst>
                <a:gd name="T0" fmla="*/ 140 w 140"/>
                <a:gd name="T1" fmla="*/ 113 h 113"/>
                <a:gd name="T2" fmla="*/ 44 w 140"/>
                <a:gd name="T3" fmla="*/ 92 h 113"/>
                <a:gd name="T4" fmla="*/ 11 w 140"/>
                <a:gd name="T5" fmla="*/ 15 h 113"/>
                <a:gd name="T6" fmla="*/ 109 w 140"/>
                <a:gd name="T7" fmla="*/ 1 h 113"/>
              </a:gdLst>
              <a:ahLst/>
              <a:cxnLst>
                <a:cxn ang="0">
                  <a:pos x="T0" y="T1"/>
                </a:cxn>
                <a:cxn ang="0">
                  <a:pos x="T2" y="T3"/>
                </a:cxn>
                <a:cxn ang="0">
                  <a:pos x="T4" y="T5"/>
                </a:cxn>
                <a:cxn ang="0">
                  <a:pos x="T6" y="T7"/>
                </a:cxn>
              </a:cxnLst>
              <a:rect l="0" t="0" r="r" b="b"/>
              <a:pathLst>
                <a:path w="140" h="113">
                  <a:moveTo>
                    <a:pt x="140" y="113"/>
                  </a:moveTo>
                  <a:cubicBezTo>
                    <a:pt x="102" y="110"/>
                    <a:pt x="65" y="108"/>
                    <a:pt x="44" y="92"/>
                  </a:cubicBezTo>
                  <a:cubicBezTo>
                    <a:pt x="23" y="76"/>
                    <a:pt x="0" y="30"/>
                    <a:pt x="11" y="15"/>
                  </a:cubicBezTo>
                  <a:cubicBezTo>
                    <a:pt x="22" y="0"/>
                    <a:pt x="65" y="0"/>
                    <a:pt x="109" y="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 name="Rectangle 2"/>
          <p:cNvSpPr/>
          <p:nvPr/>
        </p:nvSpPr>
        <p:spPr>
          <a:xfrm>
            <a:off x="58207" y="1856570"/>
            <a:ext cx="3087791" cy="1754326"/>
          </a:xfrm>
          <a:prstGeom prst="rect">
            <a:avLst/>
          </a:prstGeom>
        </p:spPr>
        <p:txBody>
          <a:bodyPr wrap="square">
            <a:spAutoFit/>
          </a:bodyPr>
          <a:lstStyle/>
          <a:p>
            <a:pPr marL="228600" marR="0">
              <a:spcBef>
                <a:spcPts val="0"/>
              </a:spcBef>
              <a:spcAft>
                <a:spcPts val="0"/>
              </a:spcAft>
            </a:pPr>
            <a:r>
              <a:rPr lang="en-US" b="1" u="sng" dirty="0" smtClean="0">
                <a:latin typeface="Calibri" panose="020F0502020204030204" pitchFamily="34" charset="0"/>
                <a:ea typeface="Calibri" panose="020F0502020204030204" pitchFamily="34" charset="0"/>
                <a:cs typeface="Times New Roman" panose="02020603050405020304" pitchFamily="18" charset="0"/>
              </a:rPr>
              <a:t>Remember</a:t>
            </a:r>
            <a:r>
              <a:rPr lang="en-US" i="1" dirty="0" smtClean="0">
                <a:latin typeface="Calibri" panose="020F0502020204030204" pitchFamily="34" charset="0"/>
                <a:ea typeface="Calibri" panose="020F0502020204030204" pitchFamily="34" charset="0"/>
                <a:cs typeface="Times New Roman" panose="02020603050405020304" pitchFamily="18" charset="0"/>
              </a:rPr>
              <a:t>: Current </a:t>
            </a:r>
            <a:r>
              <a:rPr lang="en-US" i="1" dirty="0">
                <a:latin typeface="Calibri" panose="020F0502020204030204" pitchFamily="34" charset="0"/>
                <a:ea typeface="Calibri" panose="020F0502020204030204" pitchFamily="34" charset="0"/>
                <a:cs typeface="Times New Roman" panose="02020603050405020304" pitchFamily="18" charset="0"/>
              </a:rPr>
              <a:t>entering one dotted terminal and leaving the other dotted terminal should produce fluxes inside the core that are in opposite directions.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735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45</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Example</a:t>
            </a:r>
            <a:endParaRPr lang="en-US" sz="3600" dirty="0"/>
          </a:p>
        </p:txBody>
      </p:sp>
      <p:sp>
        <p:nvSpPr>
          <p:cNvPr id="4" name="Rectangle 3"/>
          <p:cNvSpPr/>
          <p:nvPr/>
        </p:nvSpPr>
        <p:spPr>
          <a:xfrm>
            <a:off x="-22652" y="690419"/>
            <a:ext cx="9014252" cy="729430"/>
          </a:xfrm>
          <a:prstGeom prst="rect">
            <a:avLst/>
          </a:prstGeom>
        </p:spPr>
        <p:txBody>
          <a:bodyPr wrap="square">
            <a:spAutoFit/>
          </a:bodyPr>
          <a:lstStyle/>
          <a:p>
            <a:pPr marL="228600" marR="0">
              <a:lnSpc>
                <a:spcPct val="115000"/>
              </a:lnSpc>
              <a:spcBef>
                <a:spcPts val="0"/>
              </a:spcBef>
              <a:spcAft>
                <a:spcPts val="1000"/>
              </a:spcAft>
            </a:pPr>
            <a:r>
              <a:rPr lang="en-US" b="1" u="sng" dirty="0">
                <a:latin typeface="Calibri" panose="020F0502020204030204" pitchFamily="34" charset="0"/>
                <a:ea typeface="Calibri" panose="020F0502020204030204" pitchFamily="34" charset="0"/>
                <a:cs typeface="Times New Roman" panose="02020603050405020304" pitchFamily="18" charset="0"/>
              </a:rPr>
              <a:t>Example 4</a:t>
            </a:r>
            <a:r>
              <a:rPr lang="en-US" dirty="0">
                <a:latin typeface="Calibri" panose="020F0502020204030204" pitchFamily="34" charset="0"/>
                <a:ea typeface="Calibri" panose="020F0502020204030204" pitchFamily="34" charset="0"/>
                <a:cs typeface="Times New Roman" panose="02020603050405020304" pitchFamily="18" charset="0"/>
              </a:rPr>
              <a:t>: Determine the dotted terminals for the configuration below, and then write the relation between i</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 and e</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3" name="Group 39"/>
          <p:cNvGrpSpPr>
            <a:grpSpLocks noChangeAspect="1"/>
          </p:cNvGrpSpPr>
          <p:nvPr/>
        </p:nvGrpSpPr>
        <p:grpSpPr bwMode="auto">
          <a:xfrm>
            <a:off x="1295400" y="1524000"/>
            <a:ext cx="5943600" cy="2241550"/>
            <a:chOff x="1440" y="6435"/>
            <a:chExt cx="9360" cy="3530"/>
          </a:xfrm>
        </p:grpSpPr>
        <p:sp>
          <p:nvSpPr>
            <p:cNvPr id="44" name="AutoShape 74"/>
            <p:cNvSpPr>
              <a:spLocks noChangeAspect="1" noChangeArrowheads="1" noTextEdit="1"/>
            </p:cNvSpPr>
            <p:nvPr/>
          </p:nvSpPr>
          <p:spPr bwMode="auto">
            <a:xfrm>
              <a:off x="1440" y="6435"/>
              <a:ext cx="9360" cy="3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73"/>
            <p:cNvSpPr>
              <a:spLocks/>
            </p:cNvSpPr>
            <p:nvPr/>
          </p:nvSpPr>
          <p:spPr bwMode="auto">
            <a:xfrm>
              <a:off x="3796" y="6795"/>
              <a:ext cx="4364" cy="291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72"/>
            <p:cNvSpPr>
              <a:spLocks/>
            </p:cNvSpPr>
            <p:nvPr/>
          </p:nvSpPr>
          <p:spPr bwMode="auto">
            <a:xfrm>
              <a:off x="4500" y="7395"/>
              <a:ext cx="2940" cy="174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71"/>
            <p:cNvSpPr>
              <a:spLocks/>
            </p:cNvSpPr>
            <p:nvPr/>
          </p:nvSpPr>
          <p:spPr bwMode="auto">
            <a:xfrm>
              <a:off x="4500" y="7395"/>
              <a:ext cx="330" cy="1740"/>
            </a:xfrm>
            <a:custGeom>
              <a:avLst/>
              <a:gdLst>
                <a:gd name="T0" fmla="*/ 0 w 330"/>
                <a:gd name="T1" fmla="*/ 1740 h 1740"/>
                <a:gd name="T2" fmla="*/ 330 w 330"/>
                <a:gd name="T3" fmla="*/ 1500 h 1740"/>
                <a:gd name="T4" fmla="*/ 330 w 330"/>
                <a:gd name="T5" fmla="*/ 0 h 1740"/>
              </a:gdLst>
              <a:ahLst/>
              <a:cxnLst>
                <a:cxn ang="0">
                  <a:pos x="T0" y="T1"/>
                </a:cxn>
                <a:cxn ang="0">
                  <a:pos x="T2" y="T3"/>
                </a:cxn>
                <a:cxn ang="0">
                  <a:pos x="T4" y="T5"/>
                </a:cxn>
              </a:cxnLst>
              <a:rect l="0" t="0" r="r" b="b"/>
              <a:pathLst>
                <a:path w="330" h="1740">
                  <a:moveTo>
                    <a:pt x="0" y="1740"/>
                  </a:moveTo>
                  <a:lnTo>
                    <a:pt x="330" y="1500"/>
                  </a:lnTo>
                  <a:lnTo>
                    <a:pt x="33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70"/>
            <p:cNvSpPr>
              <a:spLocks noChangeShapeType="1"/>
            </p:cNvSpPr>
            <p:nvPr/>
          </p:nvSpPr>
          <p:spPr bwMode="auto">
            <a:xfrm>
              <a:off x="4830" y="8865"/>
              <a:ext cx="26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69"/>
            <p:cNvSpPr>
              <a:spLocks/>
            </p:cNvSpPr>
            <p:nvPr/>
          </p:nvSpPr>
          <p:spPr bwMode="auto">
            <a:xfrm>
              <a:off x="3796" y="6555"/>
              <a:ext cx="4649" cy="240"/>
            </a:xfrm>
            <a:custGeom>
              <a:avLst/>
              <a:gdLst>
                <a:gd name="T0" fmla="*/ 0 w 4649"/>
                <a:gd name="T1" fmla="*/ 240 h 240"/>
                <a:gd name="T2" fmla="*/ 524 w 4649"/>
                <a:gd name="T3" fmla="*/ 0 h 240"/>
                <a:gd name="T4" fmla="*/ 4649 w 4649"/>
                <a:gd name="T5" fmla="*/ 0 h 240"/>
                <a:gd name="T6" fmla="*/ 4364 w 4649"/>
                <a:gd name="T7" fmla="*/ 240 h 240"/>
              </a:gdLst>
              <a:ahLst/>
              <a:cxnLst>
                <a:cxn ang="0">
                  <a:pos x="T0" y="T1"/>
                </a:cxn>
                <a:cxn ang="0">
                  <a:pos x="T2" y="T3"/>
                </a:cxn>
                <a:cxn ang="0">
                  <a:pos x="T4" y="T5"/>
                </a:cxn>
                <a:cxn ang="0">
                  <a:pos x="T6" y="T7"/>
                </a:cxn>
              </a:cxnLst>
              <a:rect l="0" t="0" r="r" b="b"/>
              <a:pathLst>
                <a:path w="4649" h="240">
                  <a:moveTo>
                    <a:pt x="0" y="240"/>
                  </a:moveTo>
                  <a:lnTo>
                    <a:pt x="524" y="0"/>
                  </a:lnTo>
                  <a:lnTo>
                    <a:pt x="4649" y="0"/>
                  </a:lnTo>
                  <a:lnTo>
                    <a:pt x="4364"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68"/>
            <p:cNvSpPr>
              <a:spLocks/>
            </p:cNvSpPr>
            <p:nvPr/>
          </p:nvSpPr>
          <p:spPr bwMode="auto">
            <a:xfrm>
              <a:off x="8160" y="6555"/>
              <a:ext cx="285" cy="3150"/>
            </a:xfrm>
            <a:custGeom>
              <a:avLst/>
              <a:gdLst>
                <a:gd name="T0" fmla="*/ 285 w 285"/>
                <a:gd name="T1" fmla="*/ 0 h 3150"/>
                <a:gd name="T2" fmla="*/ 285 w 285"/>
                <a:gd name="T3" fmla="*/ 2925 h 3150"/>
                <a:gd name="T4" fmla="*/ 0 w 285"/>
                <a:gd name="T5" fmla="*/ 3150 h 3150"/>
              </a:gdLst>
              <a:ahLst/>
              <a:cxnLst>
                <a:cxn ang="0">
                  <a:pos x="T0" y="T1"/>
                </a:cxn>
                <a:cxn ang="0">
                  <a:pos x="T2" y="T3"/>
                </a:cxn>
                <a:cxn ang="0">
                  <a:pos x="T4" y="T5"/>
                </a:cxn>
              </a:cxnLst>
              <a:rect l="0" t="0" r="r" b="b"/>
              <a:pathLst>
                <a:path w="285" h="3150">
                  <a:moveTo>
                    <a:pt x="285" y="0"/>
                  </a:moveTo>
                  <a:lnTo>
                    <a:pt x="285" y="2925"/>
                  </a:lnTo>
                  <a:lnTo>
                    <a:pt x="0" y="31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67"/>
            <p:cNvSpPr>
              <a:spLocks/>
            </p:cNvSpPr>
            <p:nvPr/>
          </p:nvSpPr>
          <p:spPr bwMode="auto">
            <a:xfrm>
              <a:off x="3180" y="7565"/>
              <a:ext cx="2015" cy="175"/>
            </a:xfrm>
            <a:custGeom>
              <a:avLst/>
              <a:gdLst>
                <a:gd name="T0" fmla="*/ 0 w 2015"/>
                <a:gd name="T1" fmla="*/ 25 h 175"/>
                <a:gd name="T2" fmla="*/ 1740 w 2015"/>
                <a:gd name="T3" fmla="*/ 25 h 175"/>
                <a:gd name="T4" fmla="*/ 1650 w 2015"/>
                <a:gd name="T5" fmla="*/ 175 h 175"/>
              </a:gdLst>
              <a:ahLst/>
              <a:cxnLst>
                <a:cxn ang="0">
                  <a:pos x="T0" y="T1"/>
                </a:cxn>
                <a:cxn ang="0">
                  <a:pos x="T2" y="T3"/>
                </a:cxn>
                <a:cxn ang="0">
                  <a:pos x="T4" y="T5"/>
                </a:cxn>
              </a:cxnLst>
              <a:rect l="0" t="0" r="r" b="b"/>
              <a:pathLst>
                <a:path w="2015" h="175">
                  <a:moveTo>
                    <a:pt x="0" y="25"/>
                  </a:moveTo>
                  <a:cubicBezTo>
                    <a:pt x="732" y="12"/>
                    <a:pt x="1465" y="0"/>
                    <a:pt x="1740" y="25"/>
                  </a:cubicBezTo>
                  <a:cubicBezTo>
                    <a:pt x="2015" y="50"/>
                    <a:pt x="1665" y="150"/>
                    <a:pt x="1650"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66"/>
            <p:cNvSpPr>
              <a:spLocks/>
            </p:cNvSpPr>
            <p:nvPr/>
          </p:nvSpPr>
          <p:spPr bwMode="auto">
            <a:xfrm>
              <a:off x="3515" y="774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65"/>
            <p:cNvSpPr>
              <a:spLocks/>
            </p:cNvSpPr>
            <p:nvPr/>
          </p:nvSpPr>
          <p:spPr bwMode="auto">
            <a:xfrm>
              <a:off x="3515" y="798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64"/>
            <p:cNvSpPr>
              <a:spLocks/>
            </p:cNvSpPr>
            <p:nvPr/>
          </p:nvSpPr>
          <p:spPr bwMode="auto">
            <a:xfrm>
              <a:off x="3515" y="822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63"/>
            <p:cNvSpPr>
              <a:spLocks/>
            </p:cNvSpPr>
            <p:nvPr/>
          </p:nvSpPr>
          <p:spPr bwMode="auto">
            <a:xfrm>
              <a:off x="3515" y="846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62"/>
            <p:cNvSpPr>
              <a:spLocks/>
            </p:cNvSpPr>
            <p:nvPr/>
          </p:nvSpPr>
          <p:spPr bwMode="auto">
            <a:xfrm>
              <a:off x="3180" y="8865"/>
              <a:ext cx="616" cy="1"/>
            </a:xfrm>
            <a:custGeom>
              <a:avLst/>
              <a:gdLst>
                <a:gd name="T0" fmla="*/ 616 w 616"/>
                <a:gd name="T1" fmla="*/ 0 h 1"/>
                <a:gd name="T2" fmla="*/ 0 w 616"/>
                <a:gd name="T3" fmla="*/ 0 h 1"/>
              </a:gdLst>
              <a:ahLst/>
              <a:cxnLst>
                <a:cxn ang="0">
                  <a:pos x="T0" y="T1"/>
                </a:cxn>
                <a:cxn ang="0">
                  <a:pos x="T2" y="T3"/>
                </a:cxn>
              </a:cxnLst>
              <a:rect l="0" t="0" r="r" b="b"/>
              <a:pathLst>
                <a:path w="616" h="1">
                  <a:moveTo>
                    <a:pt x="616" y="0"/>
                  </a:moveTo>
                  <a:cubicBezTo>
                    <a:pt x="616" y="0"/>
                    <a:pt x="308"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AutoShape 61"/>
            <p:cNvSpPr>
              <a:spLocks noChangeShapeType="1"/>
            </p:cNvSpPr>
            <p:nvPr/>
          </p:nvSpPr>
          <p:spPr bwMode="auto">
            <a:xfrm>
              <a:off x="3000" y="7440"/>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Text Box 60"/>
            <p:cNvSpPr txBox="1">
              <a:spLocks noChangeArrowheads="1"/>
            </p:cNvSpPr>
            <p:nvPr/>
          </p:nvSpPr>
          <p:spPr bwMode="auto">
            <a:xfrm>
              <a:off x="2700" y="709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9" name="Text Box 59"/>
            <p:cNvSpPr txBox="1">
              <a:spLocks noChangeArrowheads="1"/>
            </p:cNvSpPr>
            <p:nvPr/>
          </p:nvSpPr>
          <p:spPr bwMode="auto">
            <a:xfrm>
              <a:off x="4740"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0" name="Freeform 58"/>
            <p:cNvSpPr>
              <a:spLocks/>
            </p:cNvSpPr>
            <p:nvPr/>
          </p:nvSpPr>
          <p:spPr bwMode="auto">
            <a:xfrm>
              <a:off x="4155" y="7050"/>
              <a:ext cx="3705" cy="2325"/>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Text Box 57"/>
            <p:cNvSpPr txBox="1">
              <a:spLocks noChangeArrowheads="1"/>
            </p:cNvSpPr>
            <p:nvPr/>
          </p:nvSpPr>
          <p:spPr bwMode="auto">
            <a:xfrm>
              <a:off x="6495"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3" name="Text Box 56"/>
            <p:cNvSpPr txBox="1">
              <a:spLocks noChangeArrowheads="1"/>
            </p:cNvSpPr>
            <p:nvPr/>
          </p:nvSpPr>
          <p:spPr bwMode="auto">
            <a:xfrm>
              <a:off x="8818" y="778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4" name="Freeform 55"/>
            <p:cNvSpPr>
              <a:spLocks/>
            </p:cNvSpPr>
            <p:nvPr/>
          </p:nvSpPr>
          <p:spPr bwMode="auto">
            <a:xfrm flipH="1">
              <a:off x="9074" y="761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54"/>
            <p:cNvSpPr>
              <a:spLocks noChangeShapeType="1"/>
            </p:cNvSpPr>
            <p:nvPr/>
          </p:nvSpPr>
          <p:spPr bwMode="auto">
            <a:xfrm flipH="1">
              <a:off x="8444" y="7457"/>
              <a:ext cx="92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53"/>
            <p:cNvSpPr>
              <a:spLocks/>
            </p:cNvSpPr>
            <p:nvPr/>
          </p:nvSpPr>
          <p:spPr bwMode="auto">
            <a:xfrm>
              <a:off x="7201" y="7479"/>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52"/>
            <p:cNvSpPr>
              <a:spLocks/>
            </p:cNvSpPr>
            <p:nvPr/>
          </p:nvSpPr>
          <p:spPr bwMode="auto">
            <a:xfrm>
              <a:off x="7177" y="7598"/>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51"/>
            <p:cNvSpPr>
              <a:spLocks/>
            </p:cNvSpPr>
            <p:nvPr/>
          </p:nvSpPr>
          <p:spPr bwMode="auto">
            <a:xfrm>
              <a:off x="7208" y="7717"/>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50"/>
            <p:cNvSpPr>
              <a:spLocks/>
            </p:cNvSpPr>
            <p:nvPr/>
          </p:nvSpPr>
          <p:spPr bwMode="auto">
            <a:xfrm>
              <a:off x="7195" y="7836"/>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49"/>
            <p:cNvSpPr>
              <a:spLocks/>
            </p:cNvSpPr>
            <p:nvPr/>
          </p:nvSpPr>
          <p:spPr bwMode="auto">
            <a:xfrm>
              <a:off x="7193" y="7955"/>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48"/>
            <p:cNvSpPr>
              <a:spLocks/>
            </p:cNvSpPr>
            <p:nvPr/>
          </p:nvSpPr>
          <p:spPr bwMode="auto">
            <a:xfrm>
              <a:off x="7202" y="8074"/>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47"/>
            <p:cNvSpPr>
              <a:spLocks/>
            </p:cNvSpPr>
            <p:nvPr/>
          </p:nvSpPr>
          <p:spPr bwMode="auto">
            <a:xfrm>
              <a:off x="7211" y="8193"/>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46"/>
            <p:cNvSpPr>
              <a:spLocks/>
            </p:cNvSpPr>
            <p:nvPr/>
          </p:nvSpPr>
          <p:spPr bwMode="auto">
            <a:xfrm>
              <a:off x="7220" y="8312"/>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45"/>
            <p:cNvSpPr>
              <a:spLocks/>
            </p:cNvSpPr>
            <p:nvPr/>
          </p:nvSpPr>
          <p:spPr bwMode="auto">
            <a:xfrm>
              <a:off x="7229" y="8431"/>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44"/>
            <p:cNvSpPr>
              <a:spLocks noChangeShapeType="1"/>
            </p:cNvSpPr>
            <p:nvPr/>
          </p:nvSpPr>
          <p:spPr bwMode="auto">
            <a:xfrm flipH="1" flipV="1">
              <a:off x="7440" y="8755"/>
              <a:ext cx="1985" cy="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43"/>
            <p:cNvSpPr>
              <a:spLocks/>
            </p:cNvSpPr>
            <p:nvPr/>
          </p:nvSpPr>
          <p:spPr bwMode="auto">
            <a:xfrm>
              <a:off x="7320" y="8642"/>
              <a:ext cx="140" cy="113"/>
            </a:xfrm>
            <a:custGeom>
              <a:avLst/>
              <a:gdLst>
                <a:gd name="T0" fmla="*/ 140 w 140"/>
                <a:gd name="T1" fmla="*/ 113 h 113"/>
                <a:gd name="T2" fmla="*/ 44 w 140"/>
                <a:gd name="T3" fmla="*/ 92 h 113"/>
                <a:gd name="T4" fmla="*/ 11 w 140"/>
                <a:gd name="T5" fmla="*/ 15 h 113"/>
                <a:gd name="T6" fmla="*/ 109 w 140"/>
                <a:gd name="T7" fmla="*/ 1 h 113"/>
              </a:gdLst>
              <a:ahLst/>
              <a:cxnLst>
                <a:cxn ang="0">
                  <a:pos x="T0" y="T1"/>
                </a:cxn>
                <a:cxn ang="0">
                  <a:pos x="T2" y="T3"/>
                </a:cxn>
                <a:cxn ang="0">
                  <a:pos x="T4" y="T5"/>
                </a:cxn>
                <a:cxn ang="0">
                  <a:pos x="T6" y="T7"/>
                </a:cxn>
              </a:cxnLst>
              <a:rect l="0" t="0" r="r" b="b"/>
              <a:pathLst>
                <a:path w="140" h="113">
                  <a:moveTo>
                    <a:pt x="140" y="113"/>
                  </a:moveTo>
                  <a:cubicBezTo>
                    <a:pt x="102" y="110"/>
                    <a:pt x="65" y="108"/>
                    <a:pt x="44" y="92"/>
                  </a:cubicBezTo>
                  <a:cubicBezTo>
                    <a:pt x="23" y="76"/>
                    <a:pt x="0" y="30"/>
                    <a:pt x="11" y="15"/>
                  </a:cubicBezTo>
                  <a:cubicBezTo>
                    <a:pt x="22" y="0"/>
                    <a:pt x="65" y="0"/>
                    <a:pt x="109" y="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Oval 42"/>
            <p:cNvSpPr>
              <a:spLocks noChangeArrowheads="1"/>
            </p:cNvSpPr>
            <p:nvPr/>
          </p:nvSpPr>
          <p:spPr bwMode="auto">
            <a:xfrm>
              <a:off x="3351" y="6989"/>
              <a:ext cx="194" cy="14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41"/>
            <p:cNvSpPr>
              <a:spLocks/>
            </p:cNvSpPr>
            <p:nvPr/>
          </p:nvSpPr>
          <p:spPr bwMode="auto">
            <a:xfrm>
              <a:off x="4155" y="7050"/>
              <a:ext cx="691" cy="290"/>
            </a:xfrm>
            <a:custGeom>
              <a:avLst/>
              <a:gdLst>
                <a:gd name="T0" fmla="*/ 0 w 691"/>
                <a:gd name="T1" fmla="*/ 290 h 290"/>
                <a:gd name="T2" fmla="*/ 0 w 691"/>
                <a:gd name="T3" fmla="*/ 0 h 290"/>
                <a:gd name="T4" fmla="*/ 691 w 691"/>
                <a:gd name="T5" fmla="*/ 0 h 290"/>
              </a:gdLst>
              <a:ahLst/>
              <a:cxnLst>
                <a:cxn ang="0">
                  <a:pos x="T0" y="T1"/>
                </a:cxn>
                <a:cxn ang="0">
                  <a:pos x="T2" y="T3"/>
                </a:cxn>
                <a:cxn ang="0">
                  <a:pos x="T4" y="T5"/>
                </a:cxn>
              </a:cxnLst>
              <a:rect l="0" t="0" r="r" b="b"/>
              <a:pathLst>
                <a:path w="691" h="290">
                  <a:moveTo>
                    <a:pt x="0" y="290"/>
                  </a:moveTo>
                  <a:lnTo>
                    <a:pt x="0" y="0"/>
                  </a:lnTo>
                  <a:lnTo>
                    <a:pt x="691"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Text Box 40"/>
            <p:cNvSpPr txBox="1">
              <a:spLocks noChangeArrowheads="1"/>
            </p:cNvSpPr>
            <p:nvPr/>
          </p:nvSpPr>
          <p:spPr bwMode="auto">
            <a:xfrm>
              <a:off x="4429" y="6679"/>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80" name="Rectangle 79"/>
          <p:cNvSpPr/>
          <p:nvPr/>
        </p:nvSpPr>
        <p:spPr>
          <a:xfrm>
            <a:off x="0" y="1295400"/>
            <a:ext cx="4572000" cy="410882"/>
          </a:xfrm>
          <a:prstGeom prst="rect">
            <a:avLst/>
          </a:prstGeom>
        </p:spPr>
        <p:txBody>
          <a:bodyPr>
            <a:spAutoFit/>
          </a:bodyPr>
          <a:lstStyle/>
          <a:p>
            <a:pPr marL="228600" marR="0">
              <a:lnSpc>
                <a:spcPct val="115000"/>
              </a:lnSpc>
              <a:spcBef>
                <a:spcPts val="0"/>
              </a:spcBef>
              <a:spcAft>
                <a:spcPts val="1000"/>
              </a:spcAft>
            </a:pPr>
            <a:r>
              <a:rPr lang="en-US" b="1" u="sng" dirty="0">
                <a:latin typeface="Calibri" panose="020F0502020204030204" pitchFamily="34" charset="0"/>
                <a:ea typeface="Calibri" panose="020F0502020204030204" pitchFamily="34" charset="0"/>
                <a:cs typeface="Times New Roman" panose="02020603050405020304" pitchFamily="18" charset="0"/>
              </a:rPr>
              <a:t>Solution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 Steps </a:t>
            </a:r>
            <a:r>
              <a:rPr lang="en-US" dirty="0">
                <a:latin typeface="Calibri" panose="020F0502020204030204" pitchFamily="34" charset="0"/>
                <a:ea typeface="Calibri" panose="020F0502020204030204" pitchFamily="34" charset="0"/>
                <a:cs typeface="Times New Roman" panose="02020603050405020304" pitchFamily="18" charset="0"/>
              </a:rPr>
              <a:t>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28600" y="3869701"/>
            <a:ext cx="1341586" cy="410882"/>
          </a:xfrm>
          <a:prstGeom prst="rect">
            <a:avLst/>
          </a:prstGeom>
        </p:spPr>
        <p:txBody>
          <a:bodyPr wrap="none">
            <a:spAutoFit/>
          </a:bodyPr>
          <a:lstStyle/>
          <a:p>
            <a:pPr marL="228600" marR="0">
              <a:lnSpc>
                <a:spcPct val="115000"/>
              </a:lnSpc>
              <a:spcBef>
                <a:spcPts val="0"/>
              </a:spcBef>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Steps 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1"/>
          <p:cNvGrpSpPr>
            <a:grpSpLocks noChangeAspect="1"/>
          </p:cNvGrpSpPr>
          <p:nvPr/>
        </p:nvGrpSpPr>
        <p:grpSpPr bwMode="auto">
          <a:xfrm>
            <a:off x="1143000" y="4343400"/>
            <a:ext cx="5943600" cy="2057400"/>
            <a:chOff x="1440" y="6525"/>
            <a:chExt cx="9360" cy="3240"/>
          </a:xfrm>
        </p:grpSpPr>
        <p:sp>
          <p:nvSpPr>
            <p:cNvPr id="7" name="AutoShape 41"/>
            <p:cNvSpPr>
              <a:spLocks noChangeAspect="1" noChangeArrowheads="1" noTextEdit="1"/>
            </p:cNvSpPr>
            <p:nvPr/>
          </p:nvSpPr>
          <p:spPr bwMode="auto">
            <a:xfrm>
              <a:off x="1440" y="6525"/>
              <a:ext cx="9360" cy="3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40"/>
            <p:cNvSpPr>
              <a:spLocks/>
            </p:cNvSpPr>
            <p:nvPr/>
          </p:nvSpPr>
          <p:spPr bwMode="auto">
            <a:xfrm>
              <a:off x="3796" y="6795"/>
              <a:ext cx="4364" cy="291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9"/>
            <p:cNvSpPr>
              <a:spLocks/>
            </p:cNvSpPr>
            <p:nvPr/>
          </p:nvSpPr>
          <p:spPr bwMode="auto">
            <a:xfrm>
              <a:off x="4500" y="7395"/>
              <a:ext cx="2940" cy="174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38"/>
            <p:cNvSpPr>
              <a:spLocks/>
            </p:cNvSpPr>
            <p:nvPr/>
          </p:nvSpPr>
          <p:spPr bwMode="auto">
            <a:xfrm>
              <a:off x="4500" y="7395"/>
              <a:ext cx="330" cy="1740"/>
            </a:xfrm>
            <a:custGeom>
              <a:avLst/>
              <a:gdLst>
                <a:gd name="T0" fmla="*/ 0 w 330"/>
                <a:gd name="T1" fmla="*/ 1740 h 1740"/>
                <a:gd name="T2" fmla="*/ 330 w 330"/>
                <a:gd name="T3" fmla="*/ 1500 h 1740"/>
                <a:gd name="T4" fmla="*/ 330 w 330"/>
                <a:gd name="T5" fmla="*/ 0 h 1740"/>
              </a:gdLst>
              <a:ahLst/>
              <a:cxnLst>
                <a:cxn ang="0">
                  <a:pos x="T0" y="T1"/>
                </a:cxn>
                <a:cxn ang="0">
                  <a:pos x="T2" y="T3"/>
                </a:cxn>
                <a:cxn ang="0">
                  <a:pos x="T4" y="T5"/>
                </a:cxn>
              </a:cxnLst>
              <a:rect l="0" t="0" r="r" b="b"/>
              <a:pathLst>
                <a:path w="330" h="1740">
                  <a:moveTo>
                    <a:pt x="0" y="1740"/>
                  </a:moveTo>
                  <a:lnTo>
                    <a:pt x="330" y="1500"/>
                  </a:lnTo>
                  <a:lnTo>
                    <a:pt x="33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37"/>
            <p:cNvSpPr>
              <a:spLocks noChangeShapeType="1"/>
            </p:cNvSpPr>
            <p:nvPr/>
          </p:nvSpPr>
          <p:spPr bwMode="auto">
            <a:xfrm>
              <a:off x="4830" y="8865"/>
              <a:ext cx="26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3796" y="6555"/>
              <a:ext cx="4649" cy="240"/>
            </a:xfrm>
            <a:custGeom>
              <a:avLst/>
              <a:gdLst>
                <a:gd name="T0" fmla="*/ 0 w 4649"/>
                <a:gd name="T1" fmla="*/ 240 h 240"/>
                <a:gd name="T2" fmla="*/ 524 w 4649"/>
                <a:gd name="T3" fmla="*/ 0 h 240"/>
                <a:gd name="T4" fmla="*/ 4649 w 4649"/>
                <a:gd name="T5" fmla="*/ 0 h 240"/>
                <a:gd name="T6" fmla="*/ 4364 w 4649"/>
                <a:gd name="T7" fmla="*/ 240 h 240"/>
              </a:gdLst>
              <a:ahLst/>
              <a:cxnLst>
                <a:cxn ang="0">
                  <a:pos x="T0" y="T1"/>
                </a:cxn>
                <a:cxn ang="0">
                  <a:pos x="T2" y="T3"/>
                </a:cxn>
                <a:cxn ang="0">
                  <a:pos x="T4" y="T5"/>
                </a:cxn>
                <a:cxn ang="0">
                  <a:pos x="T6" y="T7"/>
                </a:cxn>
              </a:cxnLst>
              <a:rect l="0" t="0" r="r" b="b"/>
              <a:pathLst>
                <a:path w="4649" h="240">
                  <a:moveTo>
                    <a:pt x="0" y="240"/>
                  </a:moveTo>
                  <a:lnTo>
                    <a:pt x="524" y="0"/>
                  </a:lnTo>
                  <a:lnTo>
                    <a:pt x="4649" y="0"/>
                  </a:lnTo>
                  <a:lnTo>
                    <a:pt x="4364"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35"/>
            <p:cNvSpPr>
              <a:spLocks/>
            </p:cNvSpPr>
            <p:nvPr/>
          </p:nvSpPr>
          <p:spPr bwMode="auto">
            <a:xfrm>
              <a:off x="8160" y="6555"/>
              <a:ext cx="285" cy="3150"/>
            </a:xfrm>
            <a:custGeom>
              <a:avLst/>
              <a:gdLst>
                <a:gd name="T0" fmla="*/ 285 w 285"/>
                <a:gd name="T1" fmla="*/ 0 h 3150"/>
                <a:gd name="T2" fmla="*/ 285 w 285"/>
                <a:gd name="T3" fmla="*/ 2925 h 3150"/>
                <a:gd name="T4" fmla="*/ 0 w 285"/>
                <a:gd name="T5" fmla="*/ 3150 h 3150"/>
              </a:gdLst>
              <a:ahLst/>
              <a:cxnLst>
                <a:cxn ang="0">
                  <a:pos x="T0" y="T1"/>
                </a:cxn>
                <a:cxn ang="0">
                  <a:pos x="T2" y="T3"/>
                </a:cxn>
                <a:cxn ang="0">
                  <a:pos x="T4" y="T5"/>
                </a:cxn>
              </a:cxnLst>
              <a:rect l="0" t="0" r="r" b="b"/>
              <a:pathLst>
                <a:path w="285" h="3150">
                  <a:moveTo>
                    <a:pt x="285" y="0"/>
                  </a:moveTo>
                  <a:lnTo>
                    <a:pt x="285" y="2925"/>
                  </a:lnTo>
                  <a:lnTo>
                    <a:pt x="0" y="31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34"/>
            <p:cNvSpPr>
              <a:spLocks/>
            </p:cNvSpPr>
            <p:nvPr/>
          </p:nvSpPr>
          <p:spPr bwMode="auto">
            <a:xfrm>
              <a:off x="3180" y="7565"/>
              <a:ext cx="2015" cy="175"/>
            </a:xfrm>
            <a:custGeom>
              <a:avLst/>
              <a:gdLst>
                <a:gd name="T0" fmla="*/ 0 w 2015"/>
                <a:gd name="T1" fmla="*/ 25 h 175"/>
                <a:gd name="T2" fmla="*/ 1740 w 2015"/>
                <a:gd name="T3" fmla="*/ 25 h 175"/>
                <a:gd name="T4" fmla="*/ 1650 w 2015"/>
                <a:gd name="T5" fmla="*/ 175 h 175"/>
              </a:gdLst>
              <a:ahLst/>
              <a:cxnLst>
                <a:cxn ang="0">
                  <a:pos x="T0" y="T1"/>
                </a:cxn>
                <a:cxn ang="0">
                  <a:pos x="T2" y="T3"/>
                </a:cxn>
                <a:cxn ang="0">
                  <a:pos x="T4" y="T5"/>
                </a:cxn>
              </a:cxnLst>
              <a:rect l="0" t="0" r="r" b="b"/>
              <a:pathLst>
                <a:path w="2015" h="175">
                  <a:moveTo>
                    <a:pt x="0" y="25"/>
                  </a:moveTo>
                  <a:cubicBezTo>
                    <a:pt x="732" y="12"/>
                    <a:pt x="1465" y="0"/>
                    <a:pt x="1740" y="25"/>
                  </a:cubicBezTo>
                  <a:cubicBezTo>
                    <a:pt x="2015" y="50"/>
                    <a:pt x="1665" y="150"/>
                    <a:pt x="1650"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33"/>
            <p:cNvSpPr>
              <a:spLocks/>
            </p:cNvSpPr>
            <p:nvPr/>
          </p:nvSpPr>
          <p:spPr bwMode="auto">
            <a:xfrm>
              <a:off x="3515" y="774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3515" y="798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31"/>
            <p:cNvSpPr>
              <a:spLocks/>
            </p:cNvSpPr>
            <p:nvPr/>
          </p:nvSpPr>
          <p:spPr bwMode="auto">
            <a:xfrm>
              <a:off x="3515" y="822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30"/>
            <p:cNvSpPr>
              <a:spLocks/>
            </p:cNvSpPr>
            <p:nvPr/>
          </p:nvSpPr>
          <p:spPr bwMode="auto">
            <a:xfrm>
              <a:off x="3515" y="846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9"/>
            <p:cNvSpPr>
              <a:spLocks/>
            </p:cNvSpPr>
            <p:nvPr/>
          </p:nvSpPr>
          <p:spPr bwMode="auto">
            <a:xfrm>
              <a:off x="3180" y="8865"/>
              <a:ext cx="616" cy="1"/>
            </a:xfrm>
            <a:custGeom>
              <a:avLst/>
              <a:gdLst>
                <a:gd name="T0" fmla="*/ 616 w 616"/>
                <a:gd name="T1" fmla="*/ 0 h 1"/>
                <a:gd name="T2" fmla="*/ 0 w 616"/>
                <a:gd name="T3" fmla="*/ 0 h 1"/>
              </a:gdLst>
              <a:ahLst/>
              <a:cxnLst>
                <a:cxn ang="0">
                  <a:pos x="T0" y="T1"/>
                </a:cxn>
                <a:cxn ang="0">
                  <a:pos x="T2" y="T3"/>
                </a:cxn>
              </a:cxnLst>
              <a:rect l="0" t="0" r="r" b="b"/>
              <a:pathLst>
                <a:path w="616" h="1">
                  <a:moveTo>
                    <a:pt x="616" y="0"/>
                  </a:moveTo>
                  <a:cubicBezTo>
                    <a:pt x="616" y="0"/>
                    <a:pt x="308"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AutoShape 28"/>
            <p:cNvSpPr>
              <a:spLocks noChangeShapeType="1"/>
            </p:cNvSpPr>
            <p:nvPr/>
          </p:nvSpPr>
          <p:spPr bwMode="auto">
            <a:xfrm>
              <a:off x="3000" y="7440"/>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Text Box 27"/>
            <p:cNvSpPr txBox="1">
              <a:spLocks noChangeArrowheads="1"/>
            </p:cNvSpPr>
            <p:nvPr/>
          </p:nvSpPr>
          <p:spPr bwMode="auto">
            <a:xfrm>
              <a:off x="2700" y="709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3" name="Text Box 26"/>
            <p:cNvSpPr txBox="1">
              <a:spLocks noChangeArrowheads="1"/>
            </p:cNvSpPr>
            <p:nvPr/>
          </p:nvSpPr>
          <p:spPr bwMode="auto">
            <a:xfrm>
              <a:off x="4740"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Freeform 25"/>
            <p:cNvSpPr>
              <a:spLocks/>
            </p:cNvSpPr>
            <p:nvPr/>
          </p:nvSpPr>
          <p:spPr bwMode="auto">
            <a:xfrm>
              <a:off x="4155" y="7050"/>
              <a:ext cx="3705" cy="2325"/>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Text Box 24"/>
            <p:cNvSpPr txBox="1">
              <a:spLocks noChangeArrowheads="1"/>
            </p:cNvSpPr>
            <p:nvPr/>
          </p:nvSpPr>
          <p:spPr bwMode="auto">
            <a:xfrm>
              <a:off x="6495"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6" name="Text Box 23"/>
            <p:cNvSpPr txBox="1">
              <a:spLocks noChangeArrowheads="1"/>
            </p:cNvSpPr>
            <p:nvPr/>
          </p:nvSpPr>
          <p:spPr bwMode="auto">
            <a:xfrm>
              <a:off x="8818" y="778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Freeform 22"/>
            <p:cNvSpPr>
              <a:spLocks/>
            </p:cNvSpPr>
            <p:nvPr/>
          </p:nvSpPr>
          <p:spPr bwMode="auto">
            <a:xfrm flipH="1">
              <a:off x="9074" y="761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21"/>
            <p:cNvSpPr>
              <a:spLocks noChangeShapeType="1"/>
            </p:cNvSpPr>
            <p:nvPr/>
          </p:nvSpPr>
          <p:spPr bwMode="auto">
            <a:xfrm flipH="1">
              <a:off x="8444" y="7457"/>
              <a:ext cx="92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20"/>
            <p:cNvSpPr>
              <a:spLocks/>
            </p:cNvSpPr>
            <p:nvPr/>
          </p:nvSpPr>
          <p:spPr bwMode="auto">
            <a:xfrm>
              <a:off x="7201" y="7479"/>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19"/>
            <p:cNvSpPr>
              <a:spLocks/>
            </p:cNvSpPr>
            <p:nvPr/>
          </p:nvSpPr>
          <p:spPr bwMode="auto">
            <a:xfrm>
              <a:off x="7177" y="7598"/>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8"/>
            <p:cNvSpPr>
              <a:spLocks/>
            </p:cNvSpPr>
            <p:nvPr/>
          </p:nvSpPr>
          <p:spPr bwMode="auto">
            <a:xfrm>
              <a:off x="7208" y="7717"/>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17"/>
            <p:cNvSpPr>
              <a:spLocks/>
            </p:cNvSpPr>
            <p:nvPr/>
          </p:nvSpPr>
          <p:spPr bwMode="auto">
            <a:xfrm>
              <a:off x="7195" y="7836"/>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6"/>
            <p:cNvSpPr>
              <a:spLocks/>
            </p:cNvSpPr>
            <p:nvPr/>
          </p:nvSpPr>
          <p:spPr bwMode="auto">
            <a:xfrm>
              <a:off x="7193" y="7955"/>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5"/>
            <p:cNvSpPr>
              <a:spLocks/>
            </p:cNvSpPr>
            <p:nvPr/>
          </p:nvSpPr>
          <p:spPr bwMode="auto">
            <a:xfrm>
              <a:off x="7202" y="8074"/>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4"/>
            <p:cNvSpPr>
              <a:spLocks/>
            </p:cNvSpPr>
            <p:nvPr/>
          </p:nvSpPr>
          <p:spPr bwMode="auto">
            <a:xfrm>
              <a:off x="7211" y="8193"/>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3"/>
            <p:cNvSpPr>
              <a:spLocks/>
            </p:cNvSpPr>
            <p:nvPr/>
          </p:nvSpPr>
          <p:spPr bwMode="auto">
            <a:xfrm>
              <a:off x="7220" y="8312"/>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2"/>
            <p:cNvSpPr>
              <a:spLocks/>
            </p:cNvSpPr>
            <p:nvPr/>
          </p:nvSpPr>
          <p:spPr bwMode="auto">
            <a:xfrm>
              <a:off x="7229" y="8431"/>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11"/>
            <p:cNvSpPr>
              <a:spLocks noChangeShapeType="1"/>
            </p:cNvSpPr>
            <p:nvPr/>
          </p:nvSpPr>
          <p:spPr bwMode="auto">
            <a:xfrm flipH="1" flipV="1">
              <a:off x="7440" y="8755"/>
              <a:ext cx="1985" cy="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
            <p:cNvSpPr>
              <a:spLocks/>
            </p:cNvSpPr>
            <p:nvPr/>
          </p:nvSpPr>
          <p:spPr bwMode="auto">
            <a:xfrm>
              <a:off x="7320" y="8642"/>
              <a:ext cx="140" cy="113"/>
            </a:xfrm>
            <a:custGeom>
              <a:avLst/>
              <a:gdLst>
                <a:gd name="T0" fmla="*/ 140 w 140"/>
                <a:gd name="T1" fmla="*/ 113 h 113"/>
                <a:gd name="T2" fmla="*/ 44 w 140"/>
                <a:gd name="T3" fmla="*/ 92 h 113"/>
                <a:gd name="T4" fmla="*/ 11 w 140"/>
                <a:gd name="T5" fmla="*/ 15 h 113"/>
                <a:gd name="T6" fmla="*/ 109 w 140"/>
                <a:gd name="T7" fmla="*/ 1 h 113"/>
              </a:gdLst>
              <a:ahLst/>
              <a:cxnLst>
                <a:cxn ang="0">
                  <a:pos x="T0" y="T1"/>
                </a:cxn>
                <a:cxn ang="0">
                  <a:pos x="T2" y="T3"/>
                </a:cxn>
                <a:cxn ang="0">
                  <a:pos x="T4" y="T5"/>
                </a:cxn>
                <a:cxn ang="0">
                  <a:pos x="T6" y="T7"/>
                </a:cxn>
              </a:cxnLst>
              <a:rect l="0" t="0" r="r" b="b"/>
              <a:pathLst>
                <a:path w="140" h="113">
                  <a:moveTo>
                    <a:pt x="140" y="113"/>
                  </a:moveTo>
                  <a:cubicBezTo>
                    <a:pt x="102" y="110"/>
                    <a:pt x="65" y="108"/>
                    <a:pt x="44" y="92"/>
                  </a:cubicBezTo>
                  <a:cubicBezTo>
                    <a:pt x="23" y="76"/>
                    <a:pt x="0" y="30"/>
                    <a:pt x="11" y="15"/>
                  </a:cubicBezTo>
                  <a:cubicBezTo>
                    <a:pt x="22" y="0"/>
                    <a:pt x="65" y="0"/>
                    <a:pt x="109" y="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Oval 9"/>
            <p:cNvSpPr>
              <a:spLocks noChangeArrowheads="1"/>
            </p:cNvSpPr>
            <p:nvPr/>
          </p:nvSpPr>
          <p:spPr bwMode="auto">
            <a:xfrm>
              <a:off x="3351" y="6989"/>
              <a:ext cx="194" cy="14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8"/>
            <p:cNvSpPr>
              <a:spLocks/>
            </p:cNvSpPr>
            <p:nvPr/>
          </p:nvSpPr>
          <p:spPr bwMode="auto">
            <a:xfrm>
              <a:off x="4155" y="7050"/>
              <a:ext cx="691" cy="290"/>
            </a:xfrm>
            <a:custGeom>
              <a:avLst/>
              <a:gdLst>
                <a:gd name="T0" fmla="*/ 0 w 691"/>
                <a:gd name="T1" fmla="*/ 290 h 290"/>
                <a:gd name="T2" fmla="*/ 0 w 691"/>
                <a:gd name="T3" fmla="*/ 0 h 290"/>
                <a:gd name="T4" fmla="*/ 691 w 691"/>
                <a:gd name="T5" fmla="*/ 0 h 290"/>
              </a:gdLst>
              <a:ahLst/>
              <a:cxnLst>
                <a:cxn ang="0">
                  <a:pos x="T0" y="T1"/>
                </a:cxn>
                <a:cxn ang="0">
                  <a:pos x="T2" y="T3"/>
                </a:cxn>
                <a:cxn ang="0">
                  <a:pos x="T4" y="T5"/>
                </a:cxn>
              </a:cxnLst>
              <a:rect l="0" t="0" r="r" b="b"/>
              <a:pathLst>
                <a:path w="691" h="290">
                  <a:moveTo>
                    <a:pt x="0" y="290"/>
                  </a:moveTo>
                  <a:lnTo>
                    <a:pt x="0" y="0"/>
                  </a:lnTo>
                  <a:lnTo>
                    <a:pt x="691"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Text Box 7"/>
            <p:cNvSpPr txBox="1">
              <a:spLocks noChangeArrowheads="1"/>
            </p:cNvSpPr>
            <p:nvPr/>
          </p:nvSpPr>
          <p:spPr bwMode="auto">
            <a:xfrm>
              <a:off x="4429" y="6679"/>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3" name="Oval 6"/>
            <p:cNvSpPr>
              <a:spLocks noChangeArrowheads="1"/>
            </p:cNvSpPr>
            <p:nvPr/>
          </p:nvSpPr>
          <p:spPr bwMode="auto">
            <a:xfrm>
              <a:off x="8538" y="9047"/>
              <a:ext cx="194" cy="14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Text Box 5"/>
            <p:cNvSpPr txBox="1">
              <a:spLocks noChangeArrowheads="1"/>
            </p:cNvSpPr>
            <p:nvPr/>
          </p:nvSpPr>
          <p:spPr bwMode="auto">
            <a:xfrm>
              <a:off x="8931" y="8840"/>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5" name="AutoShape 4"/>
            <p:cNvSpPr>
              <a:spLocks noChangeShapeType="1"/>
            </p:cNvSpPr>
            <p:nvPr/>
          </p:nvSpPr>
          <p:spPr bwMode="auto">
            <a:xfrm>
              <a:off x="8931" y="8864"/>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3"/>
            <p:cNvSpPr>
              <a:spLocks/>
            </p:cNvSpPr>
            <p:nvPr/>
          </p:nvSpPr>
          <p:spPr bwMode="auto">
            <a:xfrm>
              <a:off x="7532" y="8910"/>
              <a:ext cx="328" cy="465"/>
            </a:xfrm>
            <a:custGeom>
              <a:avLst/>
              <a:gdLst>
                <a:gd name="T0" fmla="*/ 0 w 328"/>
                <a:gd name="T1" fmla="*/ 465 h 465"/>
                <a:gd name="T2" fmla="*/ 328 w 328"/>
                <a:gd name="T3" fmla="*/ 465 h 465"/>
                <a:gd name="T4" fmla="*/ 328 w 328"/>
                <a:gd name="T5" fmla="*/ 0 h 465"/>
              </a:gdLst>
              <a:ahLst/>
              <a:cxnLst>
                <a:cxn ang="0">
                  <a:pos x="T0" y="T1"/>
                </a:cxn>
                <a:cxn ang="0">
                  <a:pos x="T2" y="T3"/>
                </a:cxn>
                <a:cxn ang="0">
                  <a:pos x="T4" y="T5"/>
                </a:cxn>
              </a:cxnLst>
              <a:rect l="0" t="0" r="r" b="b"/>
              <a:pathLst>
                <a:path w="328" h="465">
                  <a:moveTo>
                    <a:pt x="0" y="465"/>
                  </a:moveTo>
                  <a:lnTo>
                    <a:pt x="328" y="465"/>
                  </a:lnTo>
                  <a:lnTo>
                    <a:pt x="328"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Text Box 2"/>
            <p:cNvSpPr txBox="1">
              <a:spLocks noChangeArrowheads="1"/>
            </p:cNvSpPr>
            <p:nvPr/>
          </p:nvSpPr>
          <p:spPr bwMode="auto">
            <a:xfrm>
              <a:off x="7174" y="8766"/>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118" name="Rectangle 117"/>
          <p:cNvSpPr/>
          <p:nvPr/>
        </p:nvSpPr>
        <p:spPr>
          <a:xfrm>
            <a:off x="6077585" y="3050402"/>
            <a:ext cx="3087791" cy="1754326"/>
          </a:xfrm>
          <a:prstGeom prst="rect">
            <a:avLst/>
          </a:prstGeom>
        </p:spPr>
        <p:txBody>
          <a:bodyPr wrap="square">
            <a:spAutoFit/>
          </a:bodyPr>
          <a:lstStyle/>
          <a:p>
            <a:pPr marL="228600" marR="0">
              <a:spcBef>
                <a:spcPts val="0"/>
              </a:spcBef>
              <a:spcAft>
                <a:spcPts val="0"/>
              </a:spcAft>
            </a:pPr>
            <a:r>
              <a:rPr lang="en-US" b="1" u="sng" dirty="0" smtClean="0">
                <a:latin typeface="Calibri" panose="020F0502020204030204" pitchFamily="34" charset="0"/>
                <a:ea typeface="Calibri" panose="020F0502020204030204" pitchFamily="34" charset="0"/>
                <a:cs typeface="Times New Roman" panose="02020603050405020304" pitchFamily="18" charset="0"/>
              </a:rPr>
              <a:t>Remember</a:t>
            </a:r>
            <a:r>
              <a:rPr lang="en-US" i="1" dirty="0" smtClean="0">
                <a:latin typeface="Calibri" panose="020F0502020204030204" pitchFamily="34" charset="0"/>
                <a:ea typeface="Calibri" panose="020F0502020204030204" pitchFamily="34" charset="0"/>
                <a:cs typeface="Times New Roman" panose="02020603050405020304" pitchFamily="18" charset="0"/>
              </a:rPr>
              <a:t>: Current </a:t>
            </a:r>
            <a:r>
              <a:rPr lang="en-US" i="1" dirty="0">
                <a:latin typeface="Calibri" panose="020F0502020204030204" pitchFamily="34" charset="0"/>
                <a:ea typeface="Calibri" panose="020F0502020204030204" pitchFamily="34" charset="0"/>
                <a:cs typeface="Times New Roman" panose="02020603050405020304" pitchFamily="18" charset="0"/>
              </a:rPr>
              <a:t>entering one dotted terminal and leaving the other dotted terminal should produce fluxes inside the core that are in opposite directions.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22753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46</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Example</a:t>
            </a:r>
            <a:endParaRPr lang="en-US" sz="3600" dirty="0"/>
          </a:p>
        </p:txBody>
      </p:sp>
      <p:sp>
        <p:nvSpPr>
          <p:cNvPr id="4" name="Rectangle 3"/>
          <p:cNvSpPr/>
          <p:nvPr/>
        </p:nvSpPr>
        <p:spPr>
          <a:xfrm>
            <a:off x="-22652" y="690419"/>
            <a:ext cx="9014252" cy="729430"/>
          </a:xfrm>
          <a:prstGeom prst="rect">
            <a:avLst/>
          </a:prstGeom>
        </p:spPr>
        <p:txBody>
          <a:bodyPr wrap="square">
            <a:spAutoFit/>
          </a:bodyPr>
          <a:lstStyle/>
          <a:p>
            <a:pPr marL="228600" marR="0">
              <a:lnSpc>
                <a:spcPct val="115000"/>
              </a:lnSpc>
              <a:spcBef>
                <a:spcPts val="0"/>
              </a:spcBef>
              <a:spcAft>
                <a:spcPts val="1000"/>
              </a:spcAft>
            </a:pPr>
            <a:r>
              <a:rPr lang="en-US" b="1" u="sng" dirty="0">
                <a:latin typeface="Calibri" panose="020F0502020204030204" pitchFamily="34" charset="0"/>
                <a:ea typeface="Calibri" panose="020F0502020204030204" pitchFamily="34" charset="0"/>
                <a:cs typeface="Times New Roman" panose="02020603050405020304" pitchFamily="18" charset="0"/>
              </a:rPr>
              <a:t>Example 4</a:t>
            </a:r>
            <a:r>
              <a:rPr lang="en-US" dirty="0">
                <a:latin typeface="Calibri" panose="020F0502020204030204" pitchFamily="34" charset="0"/>
                <a:ea typeface="Calibri" panose="020F0502020204030204" pitchFamily="34" charset="0"/>
                <a:cs typeface="Times New Roman" panose="02020603050405020304" pitchFamily="18" charset="0"/>
              </a:rPr>
              <a:t>: Determine the dotted terminals for the configuration below, and then write the relation between i</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 and e</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Rectangle 79"/>
          <p:cNvSpPr/>
          <p:nvPr/>
        </p:nvSpPr>
        <p:spPr>
          <a:xfrm>
            <a:off x="0" y="1295400"/>
            <a:ext cx="5943600" cy="392159"/>
          </a:xfrm>
          <a:prstGeom prst="rect">
            <a:avLst/>
          </a:prstGeom>
        </p:spPr>
        <p:txBody>
          <a:bodyPr wrap="square">
            <a:spAutoFit/>
          </a:bodyPr>
          <a:lstStyle/>
          <a:p>
            <a:pPr marL="228600" marR="0">
              <a:lnSpc>
                <a:spcPct val="115000"/>
              </a:lnSpc>
              <a:spcBef>
                <a:spcPts val="0"/>
              </a:spcBef>
              <a:spcAft>
                <a:spcPts val="1000"/>
              </a:spcAft>
            </a:pPr>
            <a:r>
              <a:rPr lang="en-US" b="1" u="sng" dirty="0">
                <a:latin typeface="Calibri" panose="020F0502020204030204" pitchFamily="34" charset="0"/>
                <a:ea typeface="Calibri" panose="020F0502020204030204" pitchFamily="34" charset="0"/>
                <a:cs typeface="Times New Roman" panose="02020603050405020304" pitchFamily="18" charset="0"/>
              </a:rPr>
              <a:t>Solution</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1"/>
          <p:cNvGrpSpPr>
            <a:grpSpLocks noChangeAspect="1"/>
          </p:cNvGrpSpPr>
          <p:nvPr/>
        </p:nvGrpSpPr>
        <p:grpSpPr bwMode="auto">
          <a:xfrm>
            <a:off x="3048000" y="3919160"/>
            <a:ext cx="5943600" cy="2057400"/>
            <a:chOff x="1440" y="6525"/>
            <a:chExt cx="9360" cy="3240"/>
          </a:xfrm>
        </p:grpSpPr>
        <p:sp>
          <p:nvSpPr>
            <p:cNvPr id="7" name="AutoShape 41"/>
            <p:cNvSpPr>
              <a:spLocks noChangeAspect="1" noChangeArrowheads="1" noTextEdit="1"/>
            </p:cNvSpPr>
            <p:nvPr/>
          </p:nvSpPr>
          <p:spPr bwMode="auto">
            <a:xfrm>
              <a:off x="1440" y="6525"/>
              <a:ext cx="9360" cy="3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40"/>
            <p:cNvSpPr>
              <a:spLocks/>
            </p:cNvSpPr>
            <p:nvPr/>
          </p:nvSpPr>
          <p:spPr bwMode="auto">
            <a:xfrm>
              <a:off x="3796" y="6795"/>
              <a:ext cx="4364" cy="291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9"/>
            <p:cNvSpPr>
              <a:spLocks/>
            </p:cNvSpPr>
            <p:nvPr/>
          </p:nvSpPr>
          <p:spPr bwMode="auto">
            <a:xfrm>
              <a:off x="4500" y="7395"/>
              <a:ext cx="2940" cy="174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38"/>
            <p:cNvSpPr>
              <a:spLocks/>
            </p:cNvSpPr>
            <p:nvPr/>
          </p:nvSpPr>
          <p:spPr bwMode="auto">
            <a:xfrm>
              <a:off x="4500" y="7395"/>
              <a:ext cx="330" cy="1740"/>
            </a:xfrm>
            <a:custGeom>
              <a:avLst/>
              <a:gdLst>
                <a:gd name="T0" fmla="*/ 0 w 330"/>
                <a:gd name="T1" fmla="*/ 1740 h 1740"/>
                <a:gd name="T2" fmla="*/ 330 w 330"/>
                <a:gd name="T3" fmla="*/ 1500 h 1740"/>
                <a:gd name="T4" fmla="*/ 330 w 330"/>
                <a:gd name="T5" fmla="*/ 0 h 1740"/>
              </a:gdLst>
              <a:ahLst/>
              <a:cxnLst>
                <a:cxn ang="0">
                  <a:pos x="T0" y="T1"/>
                </a:cxn>
                <a:cxn ang="0">
                  <a:pos x="T2" y="T3"/>
                </a:cxn>
                <a:cxn ang="0">
                  <a:pos x="T4" y="T5"/>
                </a:cxn>
              </a:cxnLst>
              <a:rect l="0" t="0" r="r" b="b"/>
              <a:pathLst>
                <a:path w="330" h="1740">
                  <a:moveTo>
                    <a:pt x="0" y="1740"/>
                  </a:moveTo>
                  <a:lnTo>
                    <a:pt x="330" y="1500"/>
                  </a:lnTo>
                  <a:lnTo>
                    <a:pt x="33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37"/>
            <p:cNvSpPr>
              <a:spLocks noChangeShapeType="1"/>
            </p:cNvSpPr>
            <p:nvPr/>
          </p:nvSpPr>
          <p:spPr bwMode="auto">
            <a:xfrm>
              <a:off x="4830" y="8865"/>
              <a:ext cx="26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3796" y="6555"/>
              <a:ext cx="4649" cy="240"/>
            </a:xfrm>
            <a:custGeom>
              <a:avLst/>
              <a:gdLst>
                <a:gd name="T0" fmla="*/ 0 w 4649"/>
                <a:gd name="T1" fmla="*/ 240 h 240"/>
                <a:gd name="T2" fmla="*/ 524 w 4649"/>
                <a:gd name="T3" fmla="*/ 0 h 240"/>
                <a:gd name="T4" fmla="*/ 4649 w 4649"/>
                <a:gd name="T5" fmla="*/ 0 h 240"/>
                <a:gd name="T6" fmla="*/ 4364 w 4649"/>
                <a:gd name="T7" fmla="*/ 240 h 240"/>
              </a:gdLst>
              <a:ahLst/>
              <a:cxnLst>
                <a:cxn ang="0">
                  <a:pos x="T0" y="T1"/>
                </a:cxn>
                <a:cxn ang="0">
                  <a:pos x="T2" y="T3"/>
                </a:cxn>
                <a:cxn ang="0">
                  <a:pos x="T4" y="T5"/>
                </a:cxn>
                <a:cxn ang="0">
                  <a:pos x="T6" y="T7"/>
                </a:cxn>
              </a:cxnLst>
              <a:rect l="0" t="0" r="r" b="b"/>
              <a:pathLst>
                <a:path w="4649" h="240">
                  <a:moveTo>
                    <a:pt x="0" y="240"/>
                  </a:moveTo>
                  <a:lnTo>
                    <a:pt x="524" y="0"/>
                  </a:lnTo>
                  <a:lnTo>
                    <a:pt x="4649" y="0"/>
                  </a:lnTo>
                  <a:lnTo>
                    <a:pt x="4364"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35"/>
            <p:cNvSpPr>
              <a:spLocks/>
            </p:cNvSpPr>
            <p:nvPr/>
          </p:nvSpPr>
          <p:spPr bwMode="auto">
            <a:xfrm>
              <a:off x="8160" y="6555"/>
              <a:ext cx="285" cy="3150"/>
            </a:xfrm>
            <a:custGeom>
              <a:avLst/>
              <a:gdLst>
                <a:gd name="T0" fmla="*/ 285 w 285"/>
                <a:gd name="T1" fmla="*/ 0 h 3150"/>
                <a:gd name="T2" fmla="*/ 285 w 285"/>
                <a:gd name="T3" fmla="*/ 2925 h 3150"/>
                <a:gd name="T4" fmla="*/ 0 w 285"/>
                <a:gd name="T5" fmla="*/ 3150 h 3150"/>
              </a:gdLst>
              <a:ahLst/>
              <a:cxnLst>
                <a:cxn ang="0">
                  <a:pos x="T0" y="T1"/>
                </a:cxn>
                <a:cxn ang="0">
                  <a:pos x="T2" y="T3"/>
                </a:cxn>
                <a:cxn ang="0">
                  <a:pos x="T4" y="T5"/>
                </a:cxn>
              </a:cxnLst>
              <a:rect l="0" t="0" r="r" b="b"/>
              <a:pathLst>
                <a:path w="285" h="3150">
                  <a:moveTo>
                    <a:pt x="285" y="0"/>
                  </a:moveTo>
                  <a:lnTo>
                    <a:pt x="285" y="2925"/>
                  </a:lnTo>
                  <a:lnTo>
                    <a:pt x="0" y="31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34"/>
            <p:cNvSpPr>
              <a:spLocks/>
            </p:cNvSpPr>
            <p:nvPr/>
          </p:nvSpPr>
          <p:spPr bwMode="auto">
            <a:xfrm>
              <a:off x="3180" y="7565"/>
              <a:ext cx="2015" cy="175"/>
            </a:xfrm>
            <a:custGeom>
              <a:avLst/>
              <a:gdLst>
                <a:gd name="T0" fmla="*/ 0 w 2015"/>
                <a:gd name="T1" fmla="*/ 25 h 175"/>
                <a:gd name="T2" fmla="*/ 1740 w 2015"/>
                <a:gd name="T3" fmla="*/ 25 h 175"/>
                <a:gd name="T4" fmla="*/ 1650 w 2015"/>
                <a:gd name="T5" fmla="*/ 175 h 175"/>
              </a:gdLst>
              <a:ahLst/>
              <a:cxnLst>
                <a:cxn ang="0">
                  <a:pos x="T0" y="T1"/>
                </a:cxn>
                <a:cxn ang="0">
                  <a:pos x="T2" y="T3"/>
                </a:cxn>
                <a:cxn ang="0">
                  <a:pos x="T4" y="T5"/>
                </a:cxn>
              </a:cxnLst>
              <a:rect l="0" t="0" r="r" b="b"/>
              <a:pathLst>
                <a:path w="2015" h="175">
                  <a:moveTo>
                    <a:pt x="0" y="25"/>
                  </a:moveTo>
                  <a:cubicBezTo>
                    <a:pt x="732" y="12"/>
                    <a:pt x="1465" y="0"/>
                    <a:pt x="1740" y="25"/>
                  </a:cubicBezTo>
                  <a:cubicBezTo>
                    <a:pt x="2015" y="50"/>
                    <a:pt x="1665" y="150"/>
                    <a:pt x="1650"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33"/>
            <p:cNvSpPr>
              <a:spLocks/>
            </p:cNvSpPr>
            <p:nvPr/>
          </p:nvSpPr>
          <p:spPr bwMode="auto">
            <a:xfrm>
              <a:off x="3515" y="774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3515" y="798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31"/>
            <p:cNvSpPr>
              <a:spLocks/>
            </p:cNvSpPr>
            <p:nvPr/>
          </p:nvSpPr>
          <p:spPr bwMode="auto">
            <a:xfrm>
              <a:off x="3515" y="822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30"/>
            <p:cNvSpPr>
              <a:spLocks/>
            </p:cNvSpPr>
            <p:nvPr/>
          </p:nvSpPr>
          <p:spPr bwMode="auto">
            <a:xfrm>
              <a:off x="3515" y="846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9"/>
            <p:cNvSpPr>
              <a:spLocks/>
            </p:cNvSpPr>
            <p:nvPr/>
          </p:nvSpPr>
          <p:spPr bwMode="auto">
            <a:xfrm>
              <a:off x="3180" y="8865"/>
              <a:ext cx="616" cy="1"/>
            </a:xfrm>
            <a:custGeom>
              <a:avLst/>
              <a:gdLst>
                <a:gd name="T0" fmla="*/ 616 w 616"/>
                <a:gd name="T1" fmla="*/ 0 h 1"/>
                <a:gd name="T2" fmla="*/ 0 w 616"/>
                <a:gd name="T3" fmla="*/ 0 h 1"/>
              </a:gdLst>
              <a:ahLst/>
              <a:cxnLst>
                <a:cxn ang="0">
                  <a:pos x="T0" y="T1"/>
                </a:cxn>
                <a:cxn ang="0">
                  <a:pos x="T2" y="T3"/>
                </a:cxn>
              </a:cxnLst>
              <a:rect l="0" t="0" r="r" b="b"/>
              <a:pathLst>
                <a:path w="616" h="1">
                  <a:moveTo>
                    <a:pt x="616" y="0"/>
                  </a:moveTo>
                  <a:cubicBezTo>
                    <a:pt x="616" y="0"/>
                    <a:pt x="308"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AutoShape 28"/>
            <p:cNvSpPr>
              <a:spLocks noChangeShapeType="1"/>
            </p:cNvSpPr>
            <p:nvPr/>
          </p:nvSpPr>
          <p:spPr bwMode="auto">
            <a:xfrm>
              <a:off x="3000" y="7440"/>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Text Box 27"/>
            <p:cNvSpPr txBox="1">
              <a:spLocks noChangeArrowheads="1"/>
            </p:cNvSpPr>
            <p:nvPr/>
          </p:nvSpPr>
          <p:spPr bwMode="auto">
            <a:xfrm>
              <a:off x="2700" y="709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3" name="Text Box 26"/>
            <p:cNvSpPr txBox="1">
              <a:spLocks noChangeArrowheads="1"/>
            </p:cNvSpPr>
            <p:nvPr/>
          </p:nvSpPr>
          <p:spPr bwMode="auto">
            <a:xfrm>
              <a:off x="4740"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Freeform 25"/>
            <p:cNvSpPr>
              <a:spLocks/>
            </p:cNvSpPr>
            <p:nvPr/>
          </p:nvSpPr>
          <p:spPr bwMode="auto">
            <a:xfrm>
              <a:off x="4155" y="7050"/>
              <a:ext cx="3705" cy="2325"/>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Text Box 24"/>
            <p:cNvSpPr txBox="1">
              <a:spLocks noChangeArrowheads="1"/>
            </p:cNvSpPr>
            <p:nvPr/>
          </p:nvSpPr>
          <p:spPr bwMode="auto">
            <a:xfrm>
              <a:off x="6495"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6" name="Text Box 23"/>
            <p:cNvSpPr txBox="1">
              <a:spLocks noChangeArrowheads="1"/>
            </p:cNvSpPr>
            <p:nvPr/>
          </p:nvSpPr>
          <p:spPr bwMode="auto">
            <a:xfrm>
              <a:off x="8818" y="778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Freeform 22"/>
            <p:cNvSpPr>
              <a:spLocks/>
            </p:cNvSpPr>
            <p:nvPr/>
          </p:nvSpPr>
          <p:spPr bwMode="auto">
            <a:xfrm flipH="1">
              <a:off x="9074" y="761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21"/>
            <p:cNvSpPr>
              <a:spLocks noChangeShapeType="1"/>
            </p:cNvSpPr>
            <p:nvPr/>
          </p:nvSpPr>
          <p:spPr bwMode="auto">
            <a:xfrm flipH="1">
              <a:off x="8444" y="7457"/>
              <a:ext cx="92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20"/>
            <p:cNvSpPr>
              <a:spLocks/>
            </p:cNvSpPr>
            <p:nvPr/>
          </p:nvSpPr>
          <p:spPr bwMode="auto">
            <a:xfrm>
              <a:off x="7201" y="7479"/>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19"/>
            <p:cNvSpPr>
              <a:spLocks/>
            </p:cNvSpPr>
            <p:nvPr/>
          </p:nvSpPr>
          <p:spPr bwMode="auto">
            <a:xfrm>
              <a:off x="7177" y="7598"/>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8"/>
            <p:cNvSpPr>
              <a:spLocks/>
            </p:cNvSpPr>
            <p:nvPr/>
          </p:nvSpPr>
          <p:spPr bwMode="auto">
            <a:xfrm>
              <a:off x="7208" y="7717"/>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17"/>
            <p:cNvSpPr>
              <a:spLocks/>
            </p:cNvSpPr>
            <p:nvPr/>
          </p:nvSpPr>
          <p:spPr bwMode="auto">
            <a:xfrm>
              <a:off x="7195" y="7836"/>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6"/>
            <p:cNvSpPr>
              <a:spLocks/>
            </p:cNvSpPr>
            <p:nvPr/>
          </p:nvSpPr>
          <p:spPr bwMode="auto">
            <a:xfrm>
              <a:off x="7193" y="7955"/>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5"/>
            <p:cNvSpPr>
              <a:spLocks/>
            </p:cNvSpPr>
            <p:nvPr/>
          </p:nvSpPr>
          <p:spPr bwMode="auto">
            <a:xfrm>
              <a:off x="7202" y="8074"/>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4"/>
            <p:cNvSpPr>
              <a:spLocks/>
            </p:cNvSpPr>
            <p:nvPr/>
          </p:nvSpPr>
          <p:spPr bwMode="auto">
            <a:xfrm>
              <a:off x="7211" y="8193"/>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3"/>
            <p:cNvSpPr>
              <a:spLocks/>
            </p:cNvSpPr>
            <p:nvPr/>
          </p:nvSpPr>
          <p:spPr bwMode="auto">
            <a:xfrm>
              <a:off x="7220" y="8312"/>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2"/>
            <p:cNvSpPr>
              <a:spLocks/>
            </p:cNvSpPr>
            <p:nvPr/>
          </p:nvSpPr>
          <p:spPr bwMode="auto">
            <a:xfrm>
              <a:off x="7229" y="8431"/>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11"/>
            <p:cNvSpPr>
              <a:spLocks noChangeShapeType="1"/>
            </p:cNvSpPr>
            <p:nvPr/>
          </p:nvSpPr>
          <p:spPr bwMode="auto">
            <a:xfrm flipH="1" flipV="1">
              <a:off x="7440" y="8755"/>
              <a:ext cx="1985" cy="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
            <p:cNvSpPr>
              <a:spLocks/>
            </p:cNvSpPr>
            <p:nvPr/>
          </p:nvSpPr>
          <p:spPr bwMode="auto">
            <a:xfrm>
              <a:off x="7320" y="8642"/>
              <a:ext cx="140" cy="113"/>
            </a:xfrm>
            <a:custGeom>
              <a:avLst/>
              <a:gdLst>
                <a:gd name="T0" fmla="*/ 140 w 140"/>
                <a:gd name="T1" fmla="*/ 113 h 113"/>
                <a:gd name="T2" fmla="*/ 44 w 140"/>
                <a:gd name="T3" fmla="*/ 92 h 113"/>
                <a:gd name="T4" fmla="*/ 11 w 140"/>
                <a:gd name="T5" fmla="*/ 15 h 113"/>
                <a:gd name="T6" fmla="*/ 109 w 140"/>
                <a:gd name="T7" fmla="*/ 1 h 113"/>
              </a:gdLst>
              <a:ahLst/>
              <a:cxnLst>
                <a:cxn ang="0">
                  <a:pos x="T0" y="T1"/>
                </a:cxn>
                <a:cxn ang="0">
                  <a:pos x="T2" y="T3"/>
                </a:cxn>
                <a:cxn ang="0">
                  <a:pos x="T4" y="T5"/>
                </a:cxn>
                <a:cxn ang="0">
                  <a:pos x="T6" y="T7"/>
                </a:cxn>
              </a:cxnLst>
              <a:rect l="0" t="0" r="r" b="b"/>
              <a:pathLst>
                <a:path w="140" h="113">
                  <a:moveTo>
                    <a:pt x="140" y="113"/>
                  </a:moveTo>
                  <a:cubicBezTo>
                    <a:pt x="102" y="110"/>
                    <a:pt x="65" y="108"/>
                    <a:pt x="44" y="92"/>
                  </a:cubicBezTo>
                  <a:cubicBezTo>
                    <a:pt x="23" y="76"/>
                    <a:pt x="0" y="30"/>
                    <a:pt x="11" y="15"/>
                  </a:cubicBezTo>
                  <a:cubicBezTo>
                    <a:pt x="22" y="0"/>
                    <a:pt x="65" y="0"/>
                    <a:pt x="109" y="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Oval 9"/>
            <p:cNvSpPr>
              <a:spLocks noChangeArrowheads="1"/>
            </p:cNvSpPr>
            <p:nvPr/>
          </p:nvSpPr>
          <p:spPr bwMode="auto">
            <a:xfrm>
              <a:off x="3351" y="6989"/>
              <a:ext cx="194" cy="14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8"/>
            <p:cNvSpPr>
              <a:spLocks/>
            </p:cNvSpPr>
            <p:nvPr/>
          </p:nvSpPr>
          <p:spPr bwMode="auto">
            <a:xfrm>
              <a:off x="4155" y="7050"/>
              <a:ext cx="691" cy="290"/>
            </a:xfrm>
            <a:custGeom>
              <a:avLst/>
              <a:gdLst>
                <a:gd name="T0" fmla="*/ 0 w 691"/>
                <a:gd name="T1" fmla="*/ 290 h 290"/>
                <a:gd name="T2" fmla="*/ 0 w 691"/>
                <a:gd name="T3" fmla="*/ 0 h 290"/>
                <a:gd name="T4" fmla="*/ 691 w 691"/>
                <a:gd name="T5" fmla="*/ 0 h 290"/>
              </a:gdLst>
              <a:ahLst/>
              <a:cxnLst>
                <a:cxn ang="0">
                  <a:pos x="T0" y="T1"/>
                </a:cxn>
                <a:cxn ang="0">
                  <a:pos x="T2" y="T3"/>
                </a:cxn>
                <a:cxn ang="0">
                  <a:pos x="T4" y="T5"/>
                </a:cxn>
              </a:cxnLst>
              <a:rect l="0" t="0" r="r" b="b"/>
              <a:pathLst>
                <a:path w="691" h="290">
                  <a:moveTo>
                    <a:pt x="0" y="290"/>
                  </a:moveTo>
                  <a:lnTo>
                    <a:pt x="0" y="0"/>
                  </a:lnTo>
                  <a:lnTo>
                    <a:pt x="691"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Text Box 7"/>
            <p:cNvSpPr txBox="1">
              <a:spLocks noChangeArrowheads="1"/>
            </p:cNvSpPr>
            <p:nvPr/>
          </p:nvSpPr>
          <p:spPr bwMode="auto">
            <a:xfrm>
              <a:off x="4429" y="6679"/>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3" name="Oval 6"/>
            <p:cNvSpPr>
              <a:spLocks noChangeArrowheads="1"/>
            </p:cNvSpPr>
            <p:nvPr/>
          </p:nvSpPr>
          <p:spPr bwMode="auto">
            <a:xfrm>
              <a:off x="8538" y="9047"/>
              <a:ext cx="194" cy="14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Text Box 5"/>
            <p:cNvSpPr txBox="1">
              <a:spLocks noChangeArrowheads="1"/>
            </p:cNvSpPr>
            <p:nvPr/>
          </p:nvSpPr>
          <p:spPr bwMode="auto">
            <a:xfrm>
              <a:off x="8931" y="8840"/>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5" name="AutoShape 4"/>
            <p:cNvSpPr>
              <a:spLocks noChangeShapeType="1"/>
            </p:cNvSpPr>
            <p:nvPr/>
          </p:nvSpPr>
          <p:spPr bwMode="auto">
            <a:xfrm>
              <a:off x="8931" y="8864"/>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3"/>
            <p:cNvSpPr>
              <a:spLocks/>
            </p:cNvSpPr>
            <p:nvPr/>
          </p:nvSpPr>
          <p:spPr bwMode="auto">
            <a:xfrm>
              <a:off x="7532" y="8910"/>
              <a:ext cx="328" cy="465"/>
            </a:xfrm>
            <a:custGeom>
              <a:avLst/>
              <a:gdLst>
                <a:gd name="T0" fmla="*/ 0 w 328"/>
                <a:gd name="T1" fmla="*/ 465 h 465"/>
                <a:gd name="T2" fmla="*/ 328 w 328"/>
                <a:gd name="T3" fmla="*/ 465 h 465"/>
                <a:gd name="T4" fmla="*/ 328 w 328"/>
                <a:gd name="T5" fmla="*/ 0 h 465"/>
              </a:gdLst>
              <a:ahLst/>
              <a:cxnLst>
                <a:cxn ang="0">
                  <a:pos x="T0" y="T1"/>
                </a:cxn>
                <a:cxn ang="0">
                  <a:pos x="T2" y="T3"/>
                </a:cxn>
                <a:cxn ang="0">
                  <a:pos x="T4" y="T5"/>
                </a:cxn>
              </a:cxnLst>
              <a:rect l="0" t="0" r="r" b="b"/>
              <a:pathLst>
                <a:path w="328" h="465">
                  <a:moveTo>
                    <a:pt x="0" y="465"/>
                  </a:moveTo>
                  <a:lnTo>
                    <a:pt x="328" y="465"/>
                  </a:lnTo>
                  <a:lnTo>
                    <a:pt x="328"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Text Box 2"/>
            <p:cNvSpPr txBox="1">
              <a:spLocks noChangeArrowheads="1"/>
            </p:cNvSpPr>
            <p:nvPr/>
          </p:nvSpPr>
          <p:spPr bwMode="auto">
            <a:xfrm>
              <a:off x="7174" y="8766"/>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5" name="Rectangle 4"/>
          <p:cNvSpPr/>
          <p:nvPr/>
        </p:nvSpPr>
        <p:spPr>
          <a:xfrm>
            <a:off x="152400" y="1741248"/>
            <a:ext cx="8839200" cy="1569660"/>
          </a:xfrm>
          <a:prstGeom prst="rect">
            <a:avLst/>
          </a:prstGeom>
        </p:spPr>
        <p:txBody>
          <a:bodyPr wrap="square">
            <a:spAutoFit/>
          </a:bodyPr>
          <a:lstStyle/>
          <a:p>
            <a:pPr marL="0" marR="0" algn="just">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Now </a:t>
            </a:r>
            <a:r>
              <a:rPr lang="en-US" sz="2400" dirty="0" smtClean="0">
                <a:latin typeface="Calibri" panose="020F0502020204030204" pitchFamily="34" charset="0"/>
                <a:ea typeface="Calibri" panose="020F0502020204030204" pitchFamily="34" charset="0"/>
                <a:cs typeface="Times New Roman" panose="02020603050405020304" pitchFamily="18" charset="0"/>
              </a:rPr>
              <a:t>write equation </a:t>
            </a:r>
            <a:r>
              <a:rPr lang="en-US" sz="2400" dirty="0">
                <a:latin typeface="Calibri" panose="020F0502020204030204" pitchFamily="34" charset="0"/>
                <a:ea typeface="Calibri" panose="020F0502020204030204" pitchFamily="34" charset="0"/>
                <a:cs typeface="Times New Roman" panose="02020603050405020304" pitchFamily="18" charset="0"/>
              </a:rPr>
              <a:t>for the </a:t>
            </a:r>
            <a:r>
              <a:rPr lang="en-US" sz="2400" dirty="0" smtClean="0">
                <a:latin typeface="Calibri" panose="020F0502020204030204" pitchFamily="34" charset="0"/>
                <a:ea typeface="Calibri" panose="020F0502020204030204" pitchFamily="34" charset="0"/>
                <a:cs typeface="Times New Roman" panose="02020603050405020304" pitchFamily="18" charset="0"/>
              </a:rPr>
              <a:t>coupled </a:t>
            </a:r>
            <a:r>
              <a:rPr lang="en-US" sz="2400" dirty="0">
                <a:latin typeface="Calibri" panose="020F0502020204030204" pitchFamily="34" charset="0"/>
                <a:ea typeface="Calibri" panose="020F0502020204030204" pitchFamily="34" charset="0"/>
                <a:cs typeface="Times New Roman" panose="02020603050405020304" pitchFamily="18" charset="0"/>
              </a:rPr>
              <a:t>circuits. Recall that </a:t>
            </a:r>
            <a:r>
              <a:rPr lang="en-US" sz="2400" dirty="0" smtClean="0">
                <a:latin typeface="Calibri" panose="020F0502020204030204" pitchFamily="34" charset="0"/>
                <a:ea typeface="Calibri" panose="020F0502020204030204" pitchFamily="34" charset="0"/>
                <a:cs typeface="Times New Roman" panose="02020603050405020304" pitchFamily="18" charset="0"/>
              </a:rPr>
              <a:t>in </a:t>
            </a:r>
            <a:r>
              <a:rPr lang="en-US" sz="2400" dirty="0">
                <a:latin typeface="Calibri" panose="020F0502020204030204" pitchFamily="34" charset="0"/>
                <a:ea typeface="Calibri" panose="020F0502020204030204" pitchFamily="34" charset="0"/>
                <a:cs typeface="Times New Roman" panose="02020603050405020304" pitchFamily="18" charset="0"/>
              </a:rPr>
              <a:t>dot convention, we </a:t>
            </a:r>
            <a:r>
              <a:rPr lang="en-US" sz="2400" dirty="0" smtClean="0">
                <a:latin typeface="Calibri" panose="020F0502020204030204" pitchFamily="34" charset="0"/>
                <a:ea typeface="Calibri" panose="020F0502020204030204" pitchFamily="34" charset="0"/>
                <a:cs typeface="Times New Roman" panose="02020603050405020304" pitchFamily="18" charset="0"/>
              </a:rPr>
              <a:t>mark 1 </a:t>
            </a:r>
            <a:r>
              <a:rPr lang="en-US" sz="2400" dirty="0">
                <a:latin typeface="Calibri" panose="020F0502020204030204" pitchFamily="34" charset="0"/>
                <a:ea typeface="Calibri" panose="020F0502020204030204" pitchFamily="34" charset="0"/>
                <a:cs typeface="Times New Roman" panose="02020603050405020304" pitchFamily="18" charset="0"/>
              </a:rPr>
              <a:t>terminal on either side of </a:t>
            </a:r>
            <a:r>
              <a:rPr lang="en-US" sz="2400" dirty="0" smtClean="0">
                <a:latin typeface="Calibri" panose="020F0502020204030204" pitchFamily="34" charset="0"/>
                <a:ea typeface="Calibri" panose="020F0502020204030204" pitchFamily="34" charset="0"/>
                <a:cs typeface="Times New Roman" panose="02020603050405020304" pitchFamily="18" charset="0"/>
              </a:rPr>
              <a:t>transformer </a:t>
            </a:r>
            <a:r>
              <a:rPr lang="en-US" sz="2400" dirty="0">
                <a:latin typeface="Calibri" panose="020F0502020204030204" pitchFamily="34" charset="0"/>
                <a:ea typeface="Calibri" panose="020F0502020204030204" pitchFamily="34" charset="0"/>
                <a:cs typeface="Times New Roman" panose="02020603050405020304" pitchFamily="18" charset="0"/>
              </a:rPr>
              <a:t>so that </a:t>
            </a:r>
          </a:p>
          <a:p>
            <a:pPr marL="342900" marR="0" lvl="0" indent="-342900" algn="just">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when e</a:t>
            </a:r>
            <a:r>
              <a:rPr lang="en-US" sz="2400" baseline="-25000" dirty="0">
                <a:latin typeface="Calibri" panose="020F0502020204030204" pitchFamily="34" charset="0"/>
                <a:ea typeface="Calibri" panose="020F0502020204030204" pitchFamily="34" charset="0"/>
                <a:cs typeface="Times New Roman" panose="02020603050405020304" pitchFamily="18" charset="0"/>
              </a:rPr>
              <a:t>2</a:t>
            </a:r>
            <a:r>
              <a:rPr lang="en-US" sz="2400" dirty="0">
                <a:latin typeface="Calibri" panose="020F0502020204030204" pitchFamily="34" charset="0"/>
                <a:ea typeface="Calibri" panose="020F0502020204030204" pitchFamily="34" charset="0"/>
                <a:cs typeface="Times New Roman" panose="02020603050405020304" pitchFamily="18" charset="0"/>
              </a:rPr>
              <a:t> is defined positive at the dotted terminal of coil 2 and</a:t>
            </a:r>
          </a:p>
          <a:p>
            <a:pPr marL="342900" marR="0" lvl="0" indent="-342900" algn="just">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i</a:t>
            </a:r>
            <a:r>
              <a:rPr lang="en-US" sz="2400" baseline="-25000" dirty="0">
                <a:latin typeface="Calibri" panose="020F0502020204030204" pitchFamily="34" charset="0"/>
                <a:ea typeface="Calibri" panose="020F0502020204030204" pitchFamily="34" charset="0"/>
                <a:cs typeface="Times New Roman" panose="02020603050405020304" pitchFamily="18" charset="0"/>
              </a:rPr>
              <a:t>1</a:t>
            </a:r>
            <a:r>
              <a:rPr lang="en-US" sz="2400" dirty="0">
                <a:latin typeface="Calibri" panose="020F0502020204030204" pitchFamily="34" charset="0"/>
                <a:ea typeface="Calibri" panose="020F0502020204030204" pitchFamily="34" charset="0"/>
                <a:cs typeface="Times New Roman" panose="02020603050405020304" pitchFamily="18" charset="0"/>
              </a:rPr>
              <a:t> is into the dotted terminal of coil 1, then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266143931"/>
              </p:ext>
            </p:extLst>
          </p:nvPr>
        </p:nvGraphicFramePr>
        <p:xfrm>
          <a:off x="5321776" y="3033909"/>
          <a:ext cx="1536224" cy="778492"/>
        </p:xfrm>
        <a:graphic>
          <a:graphicData uri="http://schemas.openxmlformats.org/presentationml/2006/ole">
            <mc:AlternateContent xmlns:mc="http://schemas.openxmlformats.org/markup-compatibility/2006">
              <mc:Choice xmlns:v="urn:schemas-microsoft-com:vml" Requires="v">
                <p:oleObj spid="_x0000_s48209" name="Equation" r:id="rId4" imgW="774364" imgH="393529" progId="Equation.DSMT4">
                  <p:embed/>
                </p:oleObj>
              </mc:Choice>
              <mc:Fallback>
                <p:oleObj name="Equation" r:id="rId4" imgW="774364" imgH="393529"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1776" y="3033909"/>
                        <a:ext cx="1536224" cy="778492"/>
                      </a:xfrm>
                      <a:prstGeom prst="rect">
                        <a:avLst/>
                      </a:prstGeom>
                      <a:noFill/>
                    </p:spPr>
                  </p:pic>
                </p:oleObj>
              </mc:Fallback>
            </mc:AlternateContent>
          </a:graphicData>
        </a:graphic>
      </p:graphicFrame>
      <p:sp>
        <p:nvSpPr>
          <p:cNvPr id="11" name="Rectangle 10"/>
          <p:cNvSpPr/>
          <p:nvPr/>
        </p:nvSpPr>
        <p:spPr>
          <a:xfrm>
            <a:off x="0" y="3351679"/>
            <a:ext cx="3700145" cy="2215991"/>
          </a:xfrm>
          <a:prstGeom prst="rect">
            <a:avLst/>
          </a:prstGeom>
        </p:spPr>
        <p:txBody>
          <a:bodyPr wrap="square">
            <a:spAutoFit/>
          </a:bodyPr>
          <a:lstStyle/>
          <a:p>
            <a:pPr marL="0" marR="0">
              <a:lnSpc>
                <a:spcPct val="115000"/>
              </a:lnSpc>
              <a:spcBef>
                <a:spcPts val="0"/>
              </a:spcBef>
              <a:spcAft>
                <a:spcPts val="10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Here, </a:t>
            </a:r>
            <a:r>
              <a:rPr lang="en-US" sz="2400" dirty="0">
                <a:latin typeface="Calibri" panose="020F0502020204030204" pitchFamily="34" charset="0"/>
                <a:ea typeface="Calibri" panose="020F0502020204030204" pitchFamily="34" charset="0"/>
                <a:cs typeface="Times New Roman" panose="02020603050405020304" pitchFamily="18" charset="0"/>
              </a:rPr>
              <a:t>however, although </a:t>
            </a:r>
            <a:r>
              <a:rPr lang="en-US" sz="2400" dirty="0" smtClean="0">
                <a:latin typeface="Calibri" panose="020F0502020204030204" pitchFamily="34" charset="0"/>
                <a:ea typeface="Calibri" panose="020F0502020204030204" pitchFamily="34" charset="0"/>
                <a:cs typeface="Times New Roman" panose="02020603050405020304" pitchFamily="18" charset="0"/>
              </a:rPr>
              <a:t>i</a:t>
            </a:r>
            <a:r>
              <a:rPr lang="en-US" sz="2400" baseline="-25000" dirty="0">
                <a:latin typeface="Calibri" panose="020F0502020204030204" pitchFamily="34" charset="0"/>
                <a:ea typeface="Calibri" panose="020F0502020204030204" pitchFamily="34" charset="0"/>
                <a:cs typeface="Times New Roman" panose="02020603050405020304" pitchFamily="18" charset="0"/>
              </a:rPr>
              <a:t>1</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is into the </a:t>
            </a:r>
            <a:r>
              <a:rPr lang="en-US" sz="2400" dirty="0" smtClean="0">
                <a:latin typeface="Calibri" panose="020F0502020204030204" pitchFamily="34" charset="0"/>
                <a:ea typeface="Calibri" panose="020F0502020204030204" pitchFamily="34" charset="0"/>
                <a:cs typeface="Times New Roman" panose="02020603050405020304" pitchFamily="18" charset="0"/>
              </a:rPr>
              <a:t>coil 1 dotted terminal, </a:t>
            </a:r>
            <a:r>
              <a:rPr lang="en-US" sz="2400" dirty="0">
                <a:latin typeface="Calibri" panose="020F0502020204030204" pitchFamily="34" charset="0"/>
                <a:ea typeface="Calibri" panose="020F0502020204030204" pitchFamily="34" charset="0"/>
                <a:cs typeface="Times New Roman" panose="02020603050405020304" pitchFamily="18" charset="0"/>
              </a:rPr>
              <a:t>e</a:t>
            </a:r>
            <a:r>
              <a:rPr lang="en-US" sz="2400" baseline="-25000" dirty="0">
                <a:latin typeface="Calibri" panose="020F0502020204030204" pitchFamily="34" charset="0"/>
                <a:ea typeface="Calibri" panose="020F0502020204030204" pitchFamily="34" charset="0"/>
                <a:cs typeface="Times New Roman" panose="02020603050405020304" pitchFamily="18" charset="0"/>
              </a:rPr>
              <a:t>2</a:t>
            </a:r>
            <a:r>
              <a:rPr lang="en-US" sz="2400" dirty="0">
                <a:latin typeface="Calibri" panose="020F0502020204030204" pitchFamily="34" charset="0"/>
                <a:ea typeface="Calibri" panose="020F0502020204030204" pitchFamily="34" charset="0"/>
                <a:cs typeface="Times New Roman" panose="02020603050405020304" pitchFamily="18" charset="0"/>
              </a:rPr>
              <a:t> is defined negative at the </a:t>
            </a:r>
            <a:r>
              <a:rPr lang="en-US" sz="2400" dirty="0" smtClean="0">
                <a:latin typeface="Calibri" panose="020F0502020204030204" pitchFamily="34" charset="0"/>
                <a:ea typeface="Calibri" panose="020F0502020204030204" pitchFamily="34" charset="0"/>
                <a:cs typeface="Times New Roman" panose="02020603050405020304" pitchFamily="18" charset="0"/>
              </a:rPr>
              <a:t>coil 2 dotted terminal. </a:t>
            </a:r>
            <a:r>
              <a:rPr lang="en-US" sz="2400" dirty="0">
                <a:latin typeface="Calibri" panose="020F0502020204030204" pitchFamily="34" charset="0"/>
                <a:ea typeface="Calibri" panose="020F0502020204030204" pitchFamily="34" charset="0"/>
                <a:cs typeface="Times New Roman" panose="02020603050405020304" pitchFamily="18" charset="0"/>
              </a:rPr>
              <a:t>Therefore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308898596"/>
              </p:ext>
            </p:extLst>
          </p:nvPr>
        </p:nvGraphicFramePr>
        <p:xfrm>
          <a:off x="1468825" y="5444278"/>
          <a:ext cx="1818073" cy="921321"/>
        </p:xfrm>
        <a:graphic>
          <a:graphicData uri="http://schemas.openxmlformats.org/presentationml/2006/ole">
            <mc:AlternateContent xmlns:mc="http://schemas.openxmlformats.org/markup-compatibility/2006">
              <mc:Choice xmlns:v="urn:schemas-microsoft-com:vml" Requires="v">
                <p:oleObj spid="_x0000_s48210" name="Equation" r:id="rId6" imgW="774364" imgH="393529" progId="Equation.DSMT4">
                  <p:embed/>
                </p:oleObj>
              </mc:Choice>
              <mc:Fallback>
                <p:oleObj name="Equation" r:id="rId6" imgW="774364" imgH="393529"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8825" y="5444278"/>
                        <a:ext cx="1818073" cy="921321"/>
                      </a:xfrm>
                      <a:prstGeom prst="rect">
                        <a:avLst/>
                      </a:prstGeom>
                      <a:noFill/>
                    </p:spPr>
                  </p:pic>
                </p:oleObj>
              </mc:Fallback>
            </mc:AlternateContent>
          </a:graphicData>
        </a:graphic>
      </p:graphicFrame>
    </p:spTree>
    <p:extLst>
      <p:ext uri="{BB962C8B-B14F-4D97-AF65-F5344CB8AC3E}">
        <p14:creationId xmlns:p14="http://schemas.microsoft.com/office/powerpoint/2010/main" val="503010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47</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Example</a:t>
            </a:r>
            <a:endParaRPr lang="en-US" sz="3600" dirty="0"/>
          </a:p>
        </p:txBody>
      </p:sp>
      <p:sp>
        <p:nvSpPr>
          <p:cNvPr id="4" name="Rectangle 3"/>
          <p:cNvSpPr/>
          <p:nvPr/>
        </p:nvSpPr>
        <p:spPr>
          <a:xfrm>
            <a:off x="-22652" y="690419"/>
            <a:ext cx="9014252" cy="729430"/>
          </a:xfrm>
          <a:prstGeom prst="rect">
            <a:avLst/>
          </a:prstGeom>
        </p:spPr>
        <p:txBody>
          <a:bodyPr wrap="square">
            <a:spAutoFit/>
          </a:bodyPr>
          <a:lstStyle/>
          <a:p>
            <a:pPr marL="228600" marR="0">
              <a:lnSpc>
                <a:spcPct val="115000"/>
              </a:lnSpc>
              <a:spcBef>
                <a:spcPts val="0"/>
              </a:spcBef>
              <a:spcAft>
                <a:spcPts val="1000"/>
              </a:spcAft>
            </a:pPr>
            <a:r>
              <a:rPr lang="en-US" b="1" u="sng" dirty="0">
                <a:latin typeface="Calibri" panose="020F0502020204030204" pitchFamily="34" charset="0"/>
                <a:ea typeface="Calibri" panose="020F0502020204030204" pitchFamily="34" charset="0"/>
                <a:cs typeface="Times New Roman" panose="02020603050405020304" pitchFamily="18" charset="0"/>
              </a:rPr>
              <a:t>Example 4</a:t>
            </a:r>
            <a:r>
              <a:rPr lang="en-US" dirty="0">
                <a:latin typeface="Calibri" panose="020F0502020204030204" pitchFamily="34" charset="0"/>
                <a:ea typeface="Calibri" panose="020F0502020204030204" pitchFamily="34" charset="0"/>
                <a:cs typeface="Times New Roman" panose="02020603050405020304" pitchFamily="18" charset="0"/>
              </a:rPr>
              <a:t>: Determine the dotted terminals for the configuration below, and then write the relation between i</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 and e</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Rectangle 79"/>
          <p:cNvSpPr/>
          <p:nvPr/>
        </p:nvSpPr>
        <p:spPr>
          <a:xfrm>
            <a:off x="0" y="1295400"/>
            <a:ext cx="8153400" cy="410882"/>
          </a:xfrm>
          <a:prstGeom prst="rect">
            <a:avLst/>
          </a:prstGeom>
        </p:spPr>
        <p:txBody>
          <a:bodyPr wrap="square">
            <a:spAutoFit/>
          </a:bodyPr>
          <a:lstStyle/>
          <a:p>
            <a:pPr marL="228600" marR="0">
              <a:lnSpc>
                <a:spcPct val="115000"/>
              </a:lnSpc>
              <a:spcBef>
                <a:spcPts val="0"/>
              </a:spcBef>
              <a:spcAft>
                <a:spcPts val="1000"/>
              </a:spcAft>
            </a:pPr>
            <a:r>
              <a:rPr lang="en-US" b="1" u="sng" dirty="0">
                <a:latin typeface="Calibri" panose="020F0502020204030204" pitchFamily="34" charset="0"/>
                <a:ea typeface="Calibri" panose="020F0502020204030204" pitchFamily="34" charset="0"/>
                <a:cs typeface="Times New Roman" panose="02020603050405020304" pitchFamily="18" charset="0"/>
              </a:rPr>
              <a:t>Solution</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t>there is another way we could have solved this problem, as follows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57200" y="1719534"/>
            <a:ext cx="1341586" cy="410882"/>
          </a:xfrm>
          <a:prstGeom prst="rect">
            <a:avLst/>
          </a:prstGeom>
        </p:spPr>
        <p:txBody>
          <a:bodyPr wrap="none">
            <a:spAutoFit/>
          </a:bodyPr>
          <a:lstStyle/>
          <a:p>
            <a:pPr marL="228600" marR="0">
              <a:lnSpc>
                <a:spcPct val="115000"/>
              </a:lnSpc>
              <a:spcBef>
                <a:spcPts val="0"/>
              </a:spcBef>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Steps 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
          <p:cNvGrpSpPr>
            <a:grpSpLocks noChangeAspect="1"/>
          </p:cNvGrpSpPr>
          <p:nvPr/>
        </p:nvGrpSpPr>
        <p:grpSpPr bwMode="auto">
          <a:xfrm>
            <a:off x="1512674" y="1981200"/>
            <a:ext cx="5943600" cy="2114550"/>
            <a:chOff x="1440" y="6435"/>
            <a:chExt cx="9360" cy="3330"/>
          </a:xfrm>
        </p:grpSpPr>
        <p:sp>
          <p:nvSpPr>
            <p:cNvPr id="14" name="AutoShape 36"/>
            <p:cNvSpPr>
              <a:spLocks noChangeAspect="1" noChangeArrowheads="1" noTextEdit="1"/>
            </p:cNvSpPr>
            <p:nvPr/>
          </p:nvSpPr>
          <p:spPr bwMode="auto">
            <a:xfrm>
              <a:off x="1440" y="6435"/>
              <a:ext cx="9360" cy="33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35"/>
            <p:cNvSpPr>
              <a:spLocks/>
            </p:cNvSpPr>
            <p:nvPr/>
          </p:nvSpPr>
          <p:spPr bwMode="auto">
            <a:xfrm>
              <a:off x="3796" y="6795"/>
              <a:ext cx="4364" cy="291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4"/>
            <p:cNvSpPr>
              <a:spLocks/>
            </p:cNvSpPr>
            <p:nvPr/>
          </p:nvSpPr>
          <p:spPr bwMode="auto">
            <a:xfrm>
              <a:off x="4500" y="7395"/>
              <a:ext cx="2940" cy="174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a:off x="4500" y="7395"/>
              <a:ext cx="330" cy="1740"/>
            </a:xfrm>
            <a:custGeom>
              <a:avLst/>
              <a:gdLst>
                <a:gd name="T0" fmla="*/ 0 w 330"/>
                <a:gd name="T1" fmla="*/ 1740 h 1740"/>
                <a:gd name="T2" fmla="*/ 330 w 330"/>
                <a:gd name="T3" fmla="*/ 1500 h 1740"/>
                <a:gd name="T4" fmla="*/ 330 w 330"/>
                <a:gd name="T5" fmla="*/ 0 h 1740"/>
              </a:gdLst>
              <a:ahLst/>
              <a:cxnLst>
                <a:cxn ang="0">
                  <a:pos x="T0" y="T1"/>
                </a:cxn>
                <a:cxn ang="0">
                  <a:pos x="T2" y="T3"/>
                </a:cxn>
                <a:cxn ang="0">
                  <a:pos x="T4" y="T5"/>
                </a:cxn>
              </a:cxnLst>
              <a:rect l="0" t="0" r="r" b="b"/>
              <a:pathLst>
                <a:path w="330" h="1740">
                  <a:moveTo>
                    <a:pt x="0" y="1740"/>
                  </a:moveTo>
                  <a:lnTo>
                    <a:pt x="330" y="1500"/>
                  </a:lnTo>
                  <a:lnTo>
                    <a:pt x="33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32"/>
            <p:cNvSpPr>
              <a:spLocks noChangeShapeType="1"/>
            </p:cNvSpPr>
            <p:nvPr/>
          </p:nvSpPr>
          <p:spPr bwMode="auto">
            <a:xfrm>
              <a:off x="4830" y="8865"/>
              <a:ext cx="26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31"/>
            <p:cNvSpPr>
              <a:spLocks/>
            </p:cNvSpPr>
            <p:nvPr/>
          </p:nvSpPr>
          <p:spPr bwMode="auto">
            <a:xfrm>
              <a:off x="3796" y="6555"/>
              <a:ext cx="4649" cy="240"/>
            </a:xfrm>
            <a:custGeom>
              <a:avLst/>
              <a:gdLst>
                <a:gd name="T0" fmla="*/ 0 w 4649"/>
                <a:gd name="T1" fmla="*/ 240 h 240"/>
                <a:gd name="T2" fmla="*/ 524 w 4649"/>
                <a:gd name="T3" fmla="*/ 0 h 240"/>
                <a:gd name="T4" fmla="*/ 4649 w 4649"/>
                <a:gd name="T5" fmla="*/ 0 h 240"/>
                <a:gd name="T6" fmla="*/ 4364 w 4649"/>
                <a:gd name="T7" fmla="*/ 240 h 240"/>
              </a:gdLst>
              <a:ahLst/>
              <a:cxnLst>
                <a:cxn ang="0">
                  <a:pos x="T0" y="T1"/>
                </a:cxn>
                <a:cxn ang="0">
                  <a:pos x="T2" y="T3"/>
                </a:cxn>
                <a:cxn ang="0">
                  <a:pos x="T4" y="T5"/>
                </a:cxn>
                <a:cxn ang="0">
                  <a:pos x="T6" y="T7"/>
                </a:cxn>
              </a:cxnLst>
              <a:rect l="0" t="0" r="r" b="b"/>
              <a:pathLst>
                <a:path w="4649" h="240">
                  <a:moveTo>
                    <a:pt x="0" y="240"/>
                  </a:moveTo>
                  <a:lnTo>
                    <a:pt x="524" y="0"/>
                  </a:lnTo>
                  <a:lnTo>
                    <a:pt x="4649" y="0"/>
                  </a:lnTo>
                  <a:lnTo>
                    <a:pt x="4364"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30"/>
            <p:cNvSpPr>
              <a:spLocks/>
            </p:cNvSpPr>
            <p:nvPr/>
          </p:nvSpPr>
          <p:spPr bwMode="auto">
            <a:xfrm>
              <a:off x="8160" y="6555"/>
              <a:ext cx="285" cy="3150"/>
            </a:xfrm>
            <a:custGeom>
              <a:avLst/>
              <a:gdLst>
                <a:gd name="T0" fmla="*/ 285 w 285"/>
                <a:gd name="T1" fmla="*/ 0 h 3150"/>
                <a:gd name="T2" fmla="*/ 285 w 285"/>
                <a:gd name="T3" fmla="*/ 2925 h 3150"/>
                <a:gd name="T4" fmla="*/ 0 w 285"/>
                <a:gd name="T5" fmla="*/ 3150 h 3150"/>
              </a:gdLst>
              <a:ahLst/>
              <a:cxnLst>
                <a:cxn ang="0">
                  <a:pos x="T0" y="T1"/>
                </a:cxn>
                <a:cxn ang="0">
                  <a:pos x="T2" y="T3"/>
                </a:cxn>
                <a:cxn ang="0">
                  <a:pos x="T4" y="T5"/>
                </a:cxn>
              </a:cxnLst>
              <a:rect l="0" t="0" r="r" b="b"/>
              <a:pathLst>
                <a:path w="285" h="3150">
                  <a:moveTo>
                    <a:pt x="285" y="0"/>
                  </a:moveTo>
                  <a:lnTo>
                    <a:pt x="285" y="2925"/>
                  </a:lnTo>
                  <a:lnTo>
                    <a:pt x="0" y="31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29"/>
            <p:cNvSpPr>
              <a:spLocks/>
            </p:cNvSpPr>
            <p:nvPr/>
          </p:nvSpPr>
          <p:spPr bwMode="auto">
            <a:xfrm>
              <a:off x="3180" y="7565"/>
              <a:ext cx="2015" cy="175"/>
            </a:xfrm>
            <a:custGeom>
              <a:avLst/>
              <a:gdLst>
                <a:gd name="T0" fmla="*/ 0 w 2015"/>
                <a:gd name="T1" fmla="*/ 25 h 175"/>
                <a:gd name="T2" fmla="*/ 1740 w 2015"/>
                <a:gd name="T3" fmla="*/ 25 h 175"/>
                <a:gd name="T4" fmla="*/ 1650 w 2015"/>
                <a:gd name="T5" fmla="*/ 175 h 175"/>
              </a:gdLst>
              <a:ahLst/>
              <a:cxnLst>
                <a:cxn ang="0">
                  <a:pos x="T0" y="T1"/>
                </a:cxn>
                <a:cxn ang="0">
                  <a:pos x="T2" y="T3"/>
                </a:cxn>
                <a:cxn ang="0">
                  <a:pos x="T4" y="T5"/>
                </a:cxn>
              </a:cxnLst>
              <a:rect l="0" t="0" r="r" b="b"/>
              <a:pathLst>
                <a:path w="2015" h="175">
                  <a:moveTo>
                    <a:pt x="0" y="25"/>
                  </a:moveTo>
                  <a:cubicBezTo>
                    <a:pt x="732" y="12"/>
                    <a:pt x="1465" y="0"/>
                    <a:pt x="1740" y="25"/>
                  </a:cubicBezTo>
                  <a:cubicBezTo>
                    <a:pt x="2015" y="50"/>
                    <a:pt x="1665" y="150"/>
                    <a:pt x="1650"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p:cNvSpPr>
            <p:nvPr/>
          </p:nvSpPr>
          <p:spPr bwMode="auto">
            <a:xfrm>
              <a:off x="3515" y="774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7"/>
            <p:cNvSpPr>
              <a:spLocks/>
            </p:cNvSpPr>
            <p:nvPr/>
          </p:nvSpPr>
          <p:spPr bwMode="auto">
            <a:xfrm>
              <a:off x="3515" y="798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6"/>
            <p:cNvSpPr>
              <a:spLocks/>
            </p:cNvSpPr>
            <p:nvPr/>
          </p:nvSpPr>
          <p:spPr bwMode="auto">
            <a:xfrm>
              <a:off x="3515" y="822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3515" y="846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3180" y="8865"/>
              <a:ext cx="616" cy="1"/>
            </a:xfrm>
            <a:custGeom>
              <a:avLst/>
              <a:gdLst>
                <a:gd name="T0" fmla="*/ 616 w 616"/>
                <a:gd name="T1" fmla="*/ 0 h 1"/>
                <a:gd name="T2" fmla="*/ 0 w 616"/>
                <a:gd name="T3" fmla="*/ 0 h 1"/>
              </a:gdLst>
              <a:ahLst/>
              <a:cxnLst>
                <a:cxn ang="0">
                  <a:pos x="T0" y="T1"/>
                </a:cxn>
                <a:cxn ang="0">
                  <a:pos x="T2" y="T3"/>
                </a:cxn>
              </a:cxnLst>
              <a:rect l="0" t="0" r="r" b="b"/>
              <a:pathLst>
                <a:path w="616" h="1">
                  <a:moveTo>
                    <a:pt x="616" y="0"/>
                  </a:moveTo>
                  <a:cubicBezTo>
                    <a:pt x="616" y="0"/>
                    <a:pt x="308"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AutoShape 23"/>
            <p:cNvSpPr>
              <a:spLocks noChangeShapeType="1"/>
            </p:cNvSpPr>
            <p:nvPr/>
          </p:nvSpPr>
          <p:spPr bwMode="auto">
            <a:xfrm>
              <a:off x="2797" y="8977"/>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Text Box 22"/>
            <p:cNvSpPr txBox="1">
              <a:spLocks noChangeArrowheads="1"/>
            </p:cNvSpPr>
            <p:nvPr/>
          </p:nvSpPr>
          <p:spPr bwMode="auto">
            <a:xfrm>
              <a:off x="2589" y="901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Text Box 21"/>
            <p:cNvSpPr txBox="1">
              <a:spLocks noChangeArrowheads="1"/>
            </p:cNvSpPr>
            <p:nvPr/>
          </p:nvSpPr>
          <p:spPr bwMode="auto">
            <a:xfrm>
              <a:off x="4740"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Freeform 20"/>
            <p:cNvSpPr>
              <a:spLocks/>
            </p:cNvSpPr>
            <p:nvPr/>
          </p:nvSpPr>
          <p:spPr bwMode="auto">
            <a:xfrm>
              <a:off x="4155" y="7050"/>
              <a:ext cx="3705" cy="2325"/>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Text Box 19"/>
            <p:cNvSpPr txBox="1">
              <a:spLocks noChangeArrowheads="1"/>
            </p:cNvSpPr>
            <p:nvPr/>
          </p:nvSpPr>
          <p:spPr bwMode="auto">
            <a:xfrm>
              <a:off x="6495"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 name="Text Box 18"/>
            <p:cNvSpPr txBox="1">
              <a:spLocks noChangeArrowheads="1"/>
            </p:cNvSpPr>
            <p:nvPr/>
          </p:nvSpPr>
          <p:spPr bwMode="auto">
            <a:xfrm>
              <a:off x="8818" y="778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 name="Freeform 17"/>
            <p:cNvSpPr>
              <a:spLocks/>
            </p:cNvSpPr>
            <p:nvPr/>
          </p:nvSpPr>
          <p:spPr bwMode="auto">
            <a:xfrm flipH="1">
              <a:off x="9074" y="761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16"/>
            <p:cNvSpPr>
              <a:spLocks noChangeShapeType="1"/>
            </p:cNvSpPr>
            <p:nvPr/>
          </p:nvSpPr>
          <p:spPr bwMode="auto">
            <a:xfrm flipH="1">
              <a:off x="8444" y="7457"/>
              <a:ext cx="92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5"/>
            <p:cNvSpPr>
              <a:spLocks/>
            </p:cNvSpPr>
            <p:nvPr/>
          </p:nvSpPr>
          <p:spPr bwMode="auto">
            <a:xfrm>
              <a:off x="7201" y="7479"/>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4"/>
            <p:cNvSpPr>
              <a:spLocks/>
            </p:cNvSpPr>
            <p:nvPr/>
          </p:nvSpPr>
          <p:spPr bwMode="auto">
            <a:xfrm>
              <a:off x="7177" y="7598"/>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3"/>
            <p:cNvSpPr>
              <a:spLocks/>
            </p:cNvSpPr>
            <p:nvPr/>
          </p:nvSpPr>
          <p:spPr bwMode="auto">
            <a:xfrm>
              <a:off x="7208" y="7717"/>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2"/>
            <p:cNvSpPr>
              <a:spLocks/>
            </p:cNvSpPr>
            <p:nvPr/>
          </p:nvSpPr>
          <p:spPr bwMode="auto">
            <a:xfrm>
              <a:off x="7195" y="7836"/>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p:cNvSpPr>
            <p:nvPr/>
          </p:nvSpPr>
          <p:spPr bwMode="auto">
            <a:xfrm>
              <a:off x="7193" y="7955"/>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p:nvSpPr>
          <p:spPr bwMode="auto">
            <a:xfrm>
              <a:off x="7202" y="8074"/>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p:nvSpPr>
          <p:spPr bwMode="auto">
            <a:xfrm>
              <a:off x="7211" y="8193"/>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p:cNvSpPr>
              <a:spLocks/>
            </p:cNvSpPr>
            <p:nvPr/>
          </p:nvSpPr>
          <p:spPr bwMode="auto">
            <a:xfrm>
              <a:off x="7220" y="8312"/>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7"/>
            <p:cNvSpPr>
              <a:spLocks/>
            </p:cNvSpPr>
            <p:nvPr/>
          </p:nvSpPr>
          <p:spPr bwMode="auto">
            <a:xfrm>
              <a:off x="7229" y="8431"/>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flipH="1" flipV="1">
              <a:off x="7440" y="8755"/>
              <a:ext cx="1985" cy="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5"/>
            <p:cNvSpPr>
              <a:spLocks/>
            </p:cNvSpPr>
            <p:nvPr/>
          </p:nvSpPr>
          <p:spPr bwMode="auto">
            <a:xfrm>
              <a:off x="7320" y="8642"/>
              <a:ext cx="140" cy="113"/>
            </a:xfrm>
            <a:custGeom>
              <a:avLst/>
              <a:gdLst>
                <a:gd name="T0" fmla="*/ 140 w 140"/>
                <a:gd name="T1" fmla="*/ 113 h 113"/>
                <a:gd name="T2" fmla="*/ 44 w 140"/>
                <a:gd name="T3" fmla="*/ 92 h 113"/>
                <a:gd name="T4" fmla="*/ 11 w 140"/>
                <a:gd name="T5" fmla="*/ 15 h 113"/>
                <a:gd name="T6" fmla="*/ 109 w 140"/>
                <a:gd name="T7" fmla="*/ 1 h 113"/>
              </a:gdLst>
              <a:ahLst/>
              <a:cxnLst>
                <a:cxn ang="0">
                  <a:pos x="T0" y="T1"/>
                </a:cxn>
                <a:cxn ang="0">
                  <a:pos x="T2" y="T3"/>
                </a:cxn>
                <a:cxn ang="0">
                  <a:pos x="T4" y="T5"/>
                </a:cxn>
                <a:cxn ang="0">
                  <a:pos x="T6" y="T7"/>
                </a:cxn>
              </a:cxnLst>
              <a:rect l="0" t="0" r="r" b="b"/>
              <a:pathLst>
                <a:path w="140" h="113">
                  <a:moveTo>
                    <a:pt x="140" y="113"/>
                  </a:moveTo>
                  <a:cubicBezTo>
                    <a:pt x="102" y="110"/>
                    <a:pt x="65" y="108"/>
                    <a:pt x="44" y="92"/>
                  </a:cubicBezTo>
                  <a:cubicBezTo>
                    <a:pt x="23" y="76"/>
                    <a:pt x="0" y="30"/>
                    <a:pt x="11" y="15"/>
                  </a:cubicBezTo>
                  <a:cubicBezTo>
                    <a:pt x="22" y="0"/>
                    <a:pt x="65" y="0"/>
                    <a:pt x="109" y="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Oval 4"/>
            <p:cNvSpPr>
              <a:spLocks noChangeArrowheads="1"/>
            </p:cNvSpPr>
            <p:nvPr/>
          </p:nvSpPr>
          <p:spPr bwMode="auto">
            <a:xfrm>
              <a:off x="3462" y="8946"/>
              <a:ext cx="194" cy="14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
            <p:cNvSpPr>
              <a:spLocks/>
            </p:cNvSpPr>
            <p:nvPr/>
          </p:nvSpPr>
          <p:spPr bwMode="auto">
            <a:xfrm flipV="1">
              <a:off x="4139" y="9102"/>
              <a:ext cx="691" cy="290"/>
            </a:xfrm>
            <a:custGeom>
              <a:avLst/>
              <a:gdLst>
                <a:gd name="T0" fmla="*/ 0 w 691"/>
                <a:gd name="T1" fmla="*/ 290 h 290"/>
                <a:gd name="T2" fmla="*/ 0 w 691"/>
                <a:gd name="T3" fmla="*/ 0 h 290"/>
                <a:gd name="T4" fmla="*/ 691 w 691"/>
                <a:gd name="T5" fmla="*/ 0 h 290"/>
              </a:gdLst>
              <a:ahLst/>
              <a:cxnLst>
                <a:cxn ang="0">
                  <a:pos x="T0" y="T1"/>
                </a:cxn>
                <a:cxn ang="0">
                  <a:pos x="T2" y="T3"/>
                </a:cxn>
                <a:cxn ang="0">
                  <a:pos x="T4" y="T5"/>
                </a:cxn>
              </a:cxnLst>
              <a:rect l="0" t="0" r="r" b="b"/>
              <a:pathLst>
                <a:path w="691" h="290">
                  <a:moveTo>
                    <a:pt x="0" y="290"/>
                  </a:moveTo>
                  <a:lnTo>
                    <a:pt x="0" y="0"/>
                  </a:lnTo>
                  <a:lnTo>
                    <a:pt x="691"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Text Box 2"/>
            <p:cNvSpPr txBox="1">
              <a:spLocks noChangeArrowheads="1"/>
            </p:cNvSpPr>
            <p:nvPr/>
          </p:nvSpPr>
          <p:spPr bwMode="auto">
            <a:xfrm>
              <a:off x="4512" y="924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grpSp>
        <p:nvGrpSpPr>
          <p:cNvPr id="51" name="Group 43"/>
          <p:cNvGrpSpPr>
            <a:grpSpLocks noChangeAspect="1"/>
          </p:cNvGrpSpPr>
          <p:nvPr/>
        </p:nvGrpSpPr>
        <p:grpSpPr bwMode="auto">
          <a:xfrm>
            <a:off x="1524000" y="4235450"/>
            <a:ext cx="5943600" cy="2241550"/>
            <a:chOff x="1440" y="6435"/>
            <a:chExt cx="9360" cy="3530"/>
          </a:xfrm>
        </p:grpSpPr>
        <p:sp>
          <p:nvSpPr>
            <p:cNvPr id="52" name="AutoShape 83"/>
            <p:cNvSpPr>
              <a:spLocks noChangeAspect="1" noChangeArrowheads="1" noTextEdit="1"/>
            </p:cNvSpPr>
            <p:nvPr/>
          </p:nvSpPr>
          <p:spPr bwMode="auto">
            <a:xfrm>
              <a:off x="1440" y="6435"/>
              <a:ext cx="9360" cy="3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82"/>
            <p:cNvSpPr>
              <a:spLocks/>
            </p:cNvSpPr>
            <p:nvPr/>
          </p:nvSpPr>
          <p:spPr bwMode="auto">
            <a:xfrm>
              <a:off x="3796" y="6795"/>
              <a:ext cx="4364" cy="291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81"/>
            <p:cNvSpPr>
              <a:spLocks/>
            </p:cNvSpPr>
            <p:nvPr/>
          </p:nvSpPr>
          <p:spPr bwMode="auto">
            <a:xfrm>
              <a:off x="4500" y="7395"/>
              <a:ext cx="2940" cy="174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80"/>
            <p:cNvSpPr>
              <a:spLocks/>
            </p:cNvSpPr>
            <p:nvPr/>
          </p:nvSpPr>
          <p:spPr bwMode="auto">
            <a:xfrm>
              <a:off x="4500" y="7395"/>
              <a:ext cx="330" cy="1740"/>
            </a:xfrm>
            <a:custGeom>
              <a:avLst/>
              <a:gdLst>
                <a:gd name="T0" fmla="*/ 0 w 330"/>
                <a:gd name="T1" fmla="*/ 1740 h 1740"/>
                <a:gd name="T2" fmla="*/ 330 w 330"/>
                <a:gd name="T3" fmla="*/ 1500 h 1740"/>
                <a:gd name="T4" fmla="*/ 330 w 330"/>
                <a:gd name="T5" fmla="*/ 0 h 1740"/>
              </a:gdLst>
              <a:ahLst/>
              <a:cxnLst>
                <a:cxn ang="0">
                  <a:pos x="T0" y="T1"/>
                </a:cxn>
                <a:cxn ang="0">
                  <a:pos x="T2" y="T3"/>
                </a:cxn>
                <a:cxn ang="0">
                  <a:pos x="T4" y="T5"/>
                </a:cxn>
              </a:cxnLst>
              <a:rect l="0" t="0" r="r" b="b"/>
              <a:pathLst>
                <a:path w="330" h="1740">
                  <a:moveTo>
                    <a:pt x="0" y="1740"/>
                  </a:moveTo>
                  <a:lnTo>
                    <a:pt x="330" y="1500"/>
                  </a:lnTo>
                  <a:lnTo>
                    <a:pt x="33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79"/>
            <p:cNvSpPr>
              <a:spLocks noChangeShapeType="1"/>
            </p:cNvSpPr>
            <p:nvPr/>
          </p:nvSpPr>
          <p:spPr bwMode="auto">
            <a:xfrm>
              <a:off x="4830" y="8865"/>
              <a:ext cx="26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78"/>
            <p:cNvSpPr>
              <a:spLocks/>
            </p:cNvSpPr>
            <p:nvPr/>
          </p:nvSpPr>
          <p:spPr bwMode="auto">
            <a:xfrm>
              <a:off x="3796" y="6555"/>
              <a:ext cx="4649" cy="240"/>
            </a:xfrm>
            <a:custGeom>
              <a:avLst/>
              <a:gdLst>
                <a:gd name="T0" fmla="*/ 0 w 4649"/>
                <a:gd name="T1" fmla="*/ 240 h 240"/>
                <a:gd name="T2" fmla="*/ 524 w 4649"/>
                <a:gd name="T3" fmla="*/ 0 h 240"/>
                <a:gd name="T4" fmla="*/ 4649 w 4649"/>
                <a:gd name="T5" fmla="*/ 0 h 240"/>
                <a:gd name="T6" fmla="*/ 4364 w 4649"/>
                <a:gd name="T7" fmla="*/ 240 h 240"/>
              </a:gdLst>
              <a:ahLst/>
              <a:cxnLst>
                <a:cxn ang="0">
                  <a:pos x="T0" y="T1"/>
                </a:cxn>
                <a:cxn ang="0">
                  <a:pos x="T2" y="T3"/>
                </a:cxn>
                <a:cxn ang="0">
                  <a:pos x="T4" y="T5"/>
                </a:cxn>
                <a:cxn ang="0">
                  <a:pos x="T6" y="T7"/>
                </a:cxn>
              </a:cxnLst>
              <a:rect l="0" t="0" r="r" b="b"/>
              <a:pathLst>
                <a:path w="4649" h="240">
                  <a:moveTo>
                    <a:pt x="0" y="240"/>
                  </a:moveTo>
                  <a:lnTo>
                    <a:pt x="524" y="0"/>
                  </a:lnTo>
                  <a:lnTo>
                    <a:pt x="4649" y="0"/>
                  </a:lnTo>
                  <a:lnTo>
                    <a:pt x="4364"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77"/>
            <p:cNvSpPr>
              <a:spLocks/>
            </p:cNvSpPr>
            <p:nvPr/>
          </p:nvSpPr>
          <p:spPr bwMode="auto">
            <a:xfrm>
              <a:off x="8160" y="6555"/>
              <a:ext cx="285" cy="3150"/>
            </a:xfrm>
            <a:custGeom>
              <a:avLst/>
              <a:gdLst>
                <a:gd name="T0" fmla="*/ 285 w 285"/>
                <a:gd name="T1" fmla="*/ 0 h 3150"/>
                <a:gd name="T2" fmla="*/ 285 w 285"/>
                <a:gd name="T3" fmla="*/ 2925 h 3150"/>
                <a:gd name="T4" fmla="*/ 0 w 285"/>
                <a:gd name="T5" fmla="*/ 3150 h 3150"/>
              </a:gdLst>
              <a:ahLst/>
              <a:cxnLst>
                <a:cxn ang="0">
                  <a:pos x="T0" y="T1"/>
                </a:cxn>
                <a:cxn ang="0">
                  <a:pos x="T2" y="T3"/>
                </a:cxn>
                <a:cxn ang="0">
                  <a:pos x="T4" y="T5"/>
                </a:cxn>
              </a:cxnLst>
              <a:rect l="0" t="0" r="r" b="b"/>
              <a:pathLst>
                <a:path w="285" h="3150">
                  <a:moveTo>
                    <a:pt x="285" y="0"/>
                  </a:moveTo>
                  <a:lnTo>
                    <a:pt x="285" y="2925"/>
                  </a:lnTo>
                  <a:lnTo>
                    <a:pt x="0" y="31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76"/>
            <p:cNvSpPr>
              <a:spLocks/>
            </p:cNvSpPr>
            <p:nvPr/>
          </p:nvSpPr>
          <p:spPr bwMode="auto">
            <a:xfrm>
              <a:off x="3180" y="7565"/>
              <a:ext cx="2015" cy="175"/>
            </a:xfrm>
            <a:custGeom>
              <a:avLst/>
              <a:gdLst>
                <a:gd name="T0" fmla="*/ 0 w 2015"/>
                <a:gd name="T1" fmla="*/ 25 h 175"/>
                <a:gd name="T2" fmla="*/ 1740 w 2015"/>
                <a:gd name="T3" fmla="*/ 25 h 175"/>
                <a:gd name="T4" fmla="*/ 1650 w 2015"/>
                <a:gd name="T5" fmla="*/ 175 h 175"/>
              </a:gdLst>
              <a:ahLst/>
              <a:cxnLst>
                <a:cxn ang="0">
                  <a:pos x="T0" y="T1"/>
                </a:cxn>
                <a:cxn ang="0">
                  <a:pos x="T2" y="T3"/>
                </a:cxn>
                <a:cxn ang="0">
                  <a:pos x="T4" y="T5"/>
                </a:cxn>
              </a:cxnLst>
              <a:rect l="0" t="0" r="r" b="b"/>
              <a:pathLst>
                <a:path w="2015" h="175">
                  <a:moveTo>
                    <a:pt x="0" y="25"/>
                  </a:moveTo>
                  <a:cubicBezTo>
                    <a:pt x="732" y="12"/>
                    <a:pt x="1465" y="0"/>
                    <a:pt x="1740" y="25"/>
                  </a:cubicBezTo>
                  <a:cubicBezTo>
                    <a:pt x="2015" y="50"/>
                    <a:pt x="1665" y="150"/>
                    <a:pt x="1650"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75"/>
            <p:cNvSpPr>
              <a:spLocks/>
            </p:cNvSpPr>
            <p:nvPr/>
          </p:nvSpPr>
          <p:spPr bwMode="auto">
            <a:xfrm>
              <a:off x="3515" y="774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74"/>
            <p:cNvSpPr>
              <a:spLocks/>
            </p:cNvSpPr>
            <p:nvPr/>
          </p:nvSpPr>
          <p:spPr bwMode="auto">
            <a:xfrm>
              <a:off x="3515" y="798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73"/>
            <p:cNvSpPr>
              <a:spLocks/>
            </p:cNvSpPr>
            <p:nvPr/>
          </p:nvSpPr>
          <p:spPr bwMode="auto">
            <a:xfrm>
              <a:off x="3515" y="822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72"/>
            <p:cNvSpPr>
              <a:spLocks/>
            </p:cNvSpPr>
            <p:nvPr/>
          </p:nvSpPr>
          <p:spPr bwMode="auto">
            <a:xfrm>
              <a:off x="3515" y="846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71"/>
            <p:cNvSpPr>
              <a:spLocks/>
            </p:cNvSpPr>
            <p:nvPr/>
          </p:nvSpPr>
          <p:spPr bwMode="auto">
            <a:xfrm>
              <a:off x="3180" y="8865"/>
              <a:ext cx="616" cy="1"/>
            </a:xfrm>
            <a:custGeom>
              <a:avLst/>
              <a:gdLst>
                <a:gd name="T0" fmla="*/ 616 w 616"/>
                <a:gd name="T1" fmla="*/ 0 h 1"/>
                <a:gd name="T2" fmla="*/ 0 w 616"/>
                <a:gd name="T3" fmla="*/ 0 h 1"/>
              </a:gdLst>
              <a:ahLst/>
              <a:cxnLst>
                <a:cxn ang="0">
                  <a:pos x="T0" y="T1"/>
                </a:cxn>
                <a:cxn ang="0">
                  <a:pos x="T2" y="T3"/>
                </a:cxn>
              </a:cxnLst>
              <a:rect l="0" t="0" r="r" b="b"/>
              <a:pathLst>
                <a:path w="616" h="1">
                  <a:moveTo>
                    <a:pt x="616" y="0"/>
                  </a:moveTo>
                  <a:cubicBezTo>
                    <a:pt x="616" y="0"/>
                    <a:pt x="308"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AutoShape 70"/>
            <p:cNvSpPr>
              <a:spLocks noChangeShapeType="1"/>
            </p:cNvSpPr>
            <p:nvPr/>
          </p:nvSpPr>
          <p:spPr bwMode="auto">
            <a:xfrm>
              <a:off x="2907" y="9019"/>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Text Box 69"/>
            <p:cNvSpPr txBox="1">
              <a:spLocks noChangeArrowheads="1"/>
            </p:cNvSpPr>
            <p:nvPr/>
          </p:nvSpPr>
          <p:spPr bwMode="auto">
            <a:xfrm>
              <a:off x="2681" y="9096"/>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8" name="Text Box 68"/>
            <p:cNvSpPr txBox="1">
              <a:spLocks noChangeArrowheads="1"/>
            </p:cNvSpPr>
            <p:nvPr/>
          </p:nvSpPr>
          <p:spPr bwMode="auto">
            <a:xfrm>
              <a:off x="4740"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9" name="Freeform 67"/>
            <p:cNvSpPr>
              <a:spLocks/>
            </p:cNvSpPr>
            <p:nvPr/>
          </p:nvSpPr>
          <p:spPr bwMode="auto">
            <a:xfrm>
              <a:off x="4155" y="7050"/>
              <a:ext cx="3705" cy="2325"/>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Text Box 66"/>
            <p:cNvSpPr txBox="1">
              <a:spLocks noChangeArrowheads="1"/>
            </p:cNvSpPr>
            <p:nvPr/>
          </p:nvSpPr>
          <p:spPr bwMode="auto">
            <a:xfrm>
              <a:off x="6495"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1" name="Text Box 65"/>
            <p:cNvSpPr txBox="1">
              <a:spLocks noChangeArrowheads="1"/>
            </p:cNvSpPr>
            <p:nvPr/>
          </p:nvSpPr>
          <p:spPr bwMode="auto">
            <a:xfrm>
              <a:off x="8818" y="778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2" name="Freeform 64"/>
            <p:cNvSpPr>
              <a:spLocks/>
            </p:cNvSpPr>
            <p:nvPr/>
          </p:nvSpPr>
          <p:spPr bwMode="auto">
            <a:xfrm flipH="1">
              <a:off x="9074" y="761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63"/>
            <p:cNvSpPr>
              <a:spLocks noChangeShapeType="1"/>
            </p:cNvSpPr>
            <p:nvPr/>
          </p:nvSpPr>
          <p:spPr bwMode="auto">
            <a:xfrm flipH="1">
              <a:off x="8444" y="7457"/>
              <a:ext cx="92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62"/>
            <p:cNvSpPr>
              <a:spLocks/>
            </p:cNvSpPr>
            <p:nvPr/>
          </p:nvSpPr>
          <p:spPr bwMode="auto">
            <a:xfrm>
              <a:off x="7201" y="7479"/>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61"/>
            <p:cNvSpPr>
              <a:spLocks/>
            </p:cNvSpPr>
            <p:nvPr/>
          </p:nvSpPr>
          <p:spPr bwMode="auto">
            <a:xfrm>
              <a:off x="7177" y="7598"/>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60"/>
            <p:cNvSpPr>
              <a:spLocks/>
            </p:cNvSpPr>
            <p:nvPr/>
          </p:nvSpPr>
          <p:spPr bwMode="auto">
            <a:xfrm>
              <a:off x="7208" y="7717"/>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59"/>
            <p:cNvSpPr>
              <a:spLocks/>
            </p:cNvSpPr>
            <p:nvPr/>
          </p:nvSpPr>
          <p:spPr bwMode="auto">
            <a:xfrm>
              <a:off x="7195" y="7836"/>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58"/>
            <p:cNvSpPr>
              <a:spLocks/>
            </p:cNvSpPr>
            <p:nvPr/>
          </p:nvSpPr>
          <p:spPr bwMode="auto">
            <a:xfrm>
              <a:off x="7193" y="7955"/>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57"/>
            <p:cNvSpPr>
              <a:spLocks/>
            </p:cNvSpPr>
            <p:nvPr/>
          </p:nvSpPr>
          <p:spPr bwMode="auto">
            <a:xfrm>
              <a:off x="7202" y="8074"/>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56"/>
            <p:cNvSpPr>
              <a:spLocks/>
            </p:cNvSpPr>
            <p:nvPr/>
          </p:nvSpPr>
          <p:spPr bwMode="auto">
            <a:xfrm>
              <a:off x="7211" y="8193"/>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55"/>
            <p:cNvSpPr>
              <a:spLocks/>
            </p:cNvSpPr>
            <p:nvPr/>
          </p:nvSpPr>
          <p:spPr bwMode="auto">
            <a:xfrm>
              <a:off x="7220" y="8312"/>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54"/>
            <p:cNvSpPr>
              <a:spLocks/>
            </p:cNvSpPr>
            <p:nvPr/>
          </p:nvSpPr>
          <p:spPr bwMode="auto">
            <a:xfrm>
              <a:off x="7229" y="8431"/>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53"/>
            <p:cNvSpPr>
              <a:spLocks noChangeShapeType="1"/>
            </p:cNvSpPr>
            <p:nvPr/>
          </p:nvSpPr>
          <p:spPr bwMode="auto">
            <a:xfrm flipH="1" flipV="1">
              <a:off x="7440" y="8755"/>
              <a:ext cx="1985" cy="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52"/>
            <p:cNvSpPr>
              <a:spLocks/>
            </p:cNvSpPr>
            <p:nvPr/>
          </p:nvSpPr>
          <p:spPr bwMode="auto">
            <a:xfrm>
              <a:off x="7320" y="8642"/>
              <a:ext cx="140" cy="113"/>
            </a:xfrm>
            <a:custGeom>
              <a:avLst/>
              <a:gdLst>
                <a:gd name="T0" fmla="*/ 140 w 140"/>
                <a:gd name="T1" fmla="*/ 113 h 113"/>
                <a:gd name="T2" fmla="*/ 44 w 140"/>
                <a:gd name="T3" fmla="*/ 92 h 113"/>
                <a:gd name="T4" fmla="*/ 11 w 140"/>
                <a:gd name="T5" fmla="*/ 15 h 113"/>
                <a:gd name="T6" fmla="*/ 109 w 140"/>
                <a:gd name="T7" fmla="*/ 1 h 113"/>
              </a:gdLst>
              <a:ahLst/>
              <a:cxnLst>
                <a:cxn ang="0">
                  <a:pos x="T0" y="T1"/>
                </a:cxn>
                <a:cxn ang="0">
                  <a:pos x="T2" y="T3"/>
                </a:cxn>
                <a:cxn ang="0">
                  <a:pos x="T4" y="T5"/>
                </a:cxn>
                <a:cxn ang="0">
                  <a:pos x="T6" y="T7"/>
                </a:cxn>
              </a:cxnLst>
              <a:rect l="0" t="0" r="r" b="b"/>
              <a:pathLst>
                <a:path w="140" h="113">
                  <a:moveTo>
                    <a:pt x="140" y="113"/>
                  </a:moveTo>
                  <a:cubicBezTo>
                    <a:pt x="102" y="110"/>
                    <a:pt x="65" y="108"/>
                    <a:pt x="44" y="92"/>
                  </a:cubicBezTo>
                  <a:cubicBezTo>
                    <a:pt x="23" y="76"/>
                    <a:pt x="0" y="30"/>
                    <a:pt x="11" y="15"/>
                  </a:cubicBezTo>
                  <a:cubicBezTo>
                    <a:pt x="22" y="0"/>
                    <a:pt x="65" y="0"/>
                    <a:pt x="109" y="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Oval 51"/>
            <p:cNvSpPr>
              <a:spLocks noChangeArrowheads="1"/>
            </p:cNvSpPr>
            <p:nvPr/>
          </p:nvSpPr>
          <p:spPr bwMode="auto">
            <a:xfrm>
              <a:off x="3515" y="9047"/>
              <a:ext cx="194" cy="14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50"/>
            <p:cNvSpPr>
              <a:spLocks/>
            </p:cNvSpPr>
            <p:nvPr/>
          </p:nvSpPr>
          <p:spPr bwMode="auto">
            <a:xfrm flipV="1">
              <a:off x="4139" y="9096"/>
              <a:ext cx="691" cy="290"/>
            </a:xfrm>
            <a:custGeom>
              <a:avLst/>
              <a:gdLst>
                <a:gd name="T0" fmla="*/ 0 w 691"/>
                <a:gd name="T1" fmla="*/ 290 h 290"/>
                <a:gd name="T2" fmla="*/ 0 w 691"/>
                <a:gd name="T3" fmla="*/ 0 h 290"/>
                <a:gd name="T4" fmla="*/ 691 w 691"/>
                <a:gd name="T5" fmla="*/ 0 h 290"/>
              </a:gdLst>
              <a:ahLst/>
              <a:cxnLst>
                <a:cxn ang="0">
                  <a:pos x="T0" y="T1"/>
                </a:cxn>
                <a:cxn ang="0">
                  <a:pos x="T2" y="T3"/>
                </a:cxn>
                <a:cxn ang="0">
                  <a:pos x="T4" y="T5"/>
                </a:cxn>
              </a:cxnLst>
              <a:rect l="0" t="0" r="r" b="b"/>
              <a:pathLst>
                <a:path w="691" h="290">
                  <a:moveTo>
                    <a:pt x="0" y="290"/>
                  </a:moveTo>
                  <a:lnTo>
                    <a:pt x="0" y="0"/>
                  </a:lnTo>
                  <a:lnTo>
                    <a:pt x="691"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Text Box 49"/>
            <p:cNvSpPr txBox="1">
              <a:spLocks noChangeArrowheads="1"/>
            </p:cNvSpPr>
            <p:nvPr/>
          </p:nvSpPr>
          <p:spPr bwMode="auto">
            <a:xfrm>
              <a:off x="4383" y="9310"/>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6" name="Oval 48"/>
            <p:cNvSpPr>
              <a:spLocks noChangeArrowheads="1"/>
            </p:cNvSpPr>
            <p:nvPr/>
          </p:nvSpPr>
          <p:spPr bwMode="auto">
            <a:xfrm>
              <a:off x="8591" y="7224"/>
              <a:ext cx="194" cy="14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Text Box 47"/>
            <p:cNvSpPr txBox="1">
              <a:spLocks noChangeArrowheads="1"/>
            </p:cNvSpPr>
            <p:nvPr/>
          </p:nvSpPr>
          <p:spPr bwMode="auto">
            <a:xfrm>
              <a:off x="8922" y="6880"/>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8" name="AutoShape 46"/>
            <p:cNvSpPr>
              <a:spLocks noChangeShapeType="1"/>
            </p:cNvSpPr>
            <p:nvPr/>
          </p:nvSpPr>
          <p:spPr bwMode="auto">
            <a:xfrm>
              <a:off x="8876" y="7285"/>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45"/>
            <p:cNvSpPr>
              <a:spLocks/>
            </p:cNvSpPr>
            <p:nvPr/>
          </p:nvSpPr>
          <p:spPr bwMode="auto">
            <a:xfrm rot="5400000" flipV="1">
              <a:off x="7469" y="8973"/>
              <a:ext cx="328" cy="465"/>
            </a:xfrm>
            <a:custGeom>
              <a:avLst/>
              <a:gdLst>
                <a:gd name="T0" fmla="*/ 0 w 328"/>
                <a:gd name="T1" fmla="*/ 465 h 465"/>
                <a:gd name="T2" fmla="*/ 328 w 328"/>
                <a:gd name="T3" fmla="*/ 465 h 465"/>
                <a:gd name="T4" fmla="*/ 328 w 328"/>
                <a:gd name="T5" fmla="*/ 0 h 465"/>
              </a:gdLst>
              <a:ahLst/>
              <a:cxnLst>
                <a:cxn ang="0">
                  <a:pos x="T0" y="T1"/>
                </a:cxn>
                <a:cxn ang="0">
                  <a:pos x="T2" y="T3"/>
                </a:cxn>
                <a:cxn ang="0">
                  <a:pos x="T4" y="T5"/>
                </a:cxn>
              </a:cxnLst>
              <a:rect l="0" t="0" r="r" b="b"/>
              <a:pathLst>
                <a:path w="328" h="465">
                  <a:moveTo>
                    <a:pt x="0" y="465"/>
                  </a:moveTo>
                  <a:lnTo>
                    <a:pt x="328" y="465"/>
                  </a:lnTo>
                  <a:lnTo>
                    <a:pt x="328"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Text Box 44"/>
            <p:cNvSpPr txBox="1">
              <a:spLocks noChangeArrowheads="1"/>
            </p:cNvSpPr>
            <p:nvPr/>
          </p:nvSpPr>
          <p:spPr bwMode="auto">
            <a:xfrm>
              <a:off x="7220" y="928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131" name="Rectangle 130"/>
          <p:cNvSpPr/>
          <p:nvPr/>
        </p:nvSpPr>
        <p:spPr>
          <a:xfrm>
            <a:off x="536265" y="4058644"/>
            <a:ext cx="1341586" cy="410882"/>
          </a:xfrm>
          <a:prstGeom prst="rect">
            <a:avLst/>
          </a:prstGeom>
        </p:spPr>
        <p:txBody>
          <a:bodyPr wrap="none">
            <a:spAutoFit/>
          </a:bodyPr>
          <a:lstStyle/>
          <a:p>
            <a:pPr marL="228600" marR="0">
              <a:lnSpc>
                <a:spcPct val="115000"/>
              </a:lnSpc>
              <a:spcBef>
                <a:spcPts val="0"/>
              </a:spcBef>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Steps 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61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48</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Example</a:t>
            </a:r>
            <a:endParaRPr lang="en-US" sz="3600" dirty="0"/>
          </a:p>
        </p:txBody>
      </p:sp>
      <p:sp>
        <p:nvSpPr>
          <p:cNvPr id="4" name="Rectangle 3"/>
          <p:cNvSpPr/>
          <p:nvPr/>
        </p:nvSpPr>
        <p:spPr>
          <a:xfrm>
            <a:off x="-22652" y="690419"/>
            <a:ext cx="9014252" cy="729430"/>
          </a:xfrm>
          <a:prstGeom prst="rect">
            <a:avLst/>
          </a:prstGeom>
        </p:spPr>
        <p:txBody>
          <a:bodyPr wrap="square">
            <a:spAutoFit/>
          </a:bodyPr>
          <a:lstStyle/>
          <a:p>
            <a:pPr marL="228600" marR="0">
              <a:lnSpc>
                <a:spcPct val="115000"/>
              </a:lnSpc>
              <a:spcBef>
                <a:spcPts val="0"/>
              </a:spcBef>
              <a:spcAft>
                <a:spcPts val="1000"/>
              </a:spcAft>
            </a:pPr>
            <a:r>
              <a:rPr lang="en-US" b="1" u="sng" dirty="0">
                <a:latin typeface="Calibri" panose="020F0502020204030204" pitchFamily="34" charset="0"/>
                <a:ea typeface="Calibri" panose="020F0502020204030204" pitchFamily="34" charset="0"/>
                <a:cs typeface="Times New Roman" panose="02020603050405020304" pitchFamily="18" charset="0"/>
              </a:rPr>
              <a:t>Example 4</a:t>
            </a:r>
            <a:r>
              <a:rPr lang="en-US" dirty="0">
                <a:latin typeface="Calibri" panose="020F0502020204030204" pitchFamily="34" charset="0"/>
                <a:ea typeface="Calibri" panose="020F0502020204030204" pitchFamily="34" charset="0"/>
                <a:cs typeface="Times New Roman" panose="02020603050405020304" pitchFamily="18" charset="0"/>
              </a:rPr>
              <a:t>: Determine the dotted terminals for the configuration below, and then write the relation between i</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 and e</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Rectangle 79"/>
          <p:cNvSpPr/>
          <p:nvPr/>
        </p:nvSpPr>
        <p:spPr>
          <a:xfrm>
            <a:off x="0" y="1295400"/>
            <a:ext cx="8153400" cy="410882"/>
          </a:xfrm>
          <a:prstGeom prst="rect">
            <a:avLst/>
          </a:prstGeom>
        </p:spPr>
        <p:txBody>
          <a:bodyPr wrap="square">
            <a:spAutoFit/>
          </a:bodyPr>
          <a:lstStyle/>
          <a:p>
            <a:pPr marL="228600" marR="0">
              <a:lnSpc>
                <a:spcPct val="115000"/>
              </a:lnSpc>
              <a:spcBef>
                <a:spcPts val="0"/>
              </a:spcBef>
              <a:spcAft>
                <a:spcPts val="1000"/>
              </a:spcAft>
            </a:pPr>
            <a:r>
              <a:rPr lang="en-US" b="1" u="sng" dirty="0">
                <a:latin typeface="Calibri" panose="020F0502020204030204" pitchFamily="34" charset="0"/>
                <a:ea typeface="Calibri" panose="020F0502020204030204" pitchFamily="34" charset="0"/>
                <a:cs typeface="Times New Roman" panose="02020603050405020304" pitchFamily="18" charset="0"/>
              </a:rPr>
              <a:t>Solution</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t>T</a:t>
            </a:r>
            <a:r>
              <a:rPr lang="en-US" dirty="0" smtClean="0"/>
              <a:t>here </a:t>
            </a:r>
            <a:r>
              <a:rPr lang="en-US" dirty="0"/>
              <a:t>is another way we could have solved this </a:t>
            </a:r>
            <a:r>
              <a:rPr lang="en-US" dirty="0" smtClean="0"/>
              <a:t>problem</a:t>
            </a:r>
            <a:r>
              <a:rPr lang="en-US" dirty="0"/>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1" name="Group 43"/>
          <p:cNvGrpSpPr>
            <a:grpSpLocks noChangeAspect="1"/>
          </p:cNvGrpSpPr>
          <p:nvPr/>
        </p:nvGrpSpPr>
        <p:grpSpPr bwMode="auto">
          <a:xfrm>
            <a:off x="2867439" y="4114800"/>
            <a:ext cx="5943600" cy="2241550"/>
            <a:chOff x="1440" y="6435"/>
            <a:chExt cx="9360" cy="3530"/>
          </a:xfrm>
        </p:grpSpPr>
        <p:sp>
          <p:nvSpPr>
            <p:cNvPr id="52" name="AutoShape 83"/>
            <p:cNvSpPr>
              <a:spLocks noChangeAspect="1" noChangeArrowheads="1" noTextEdit="1"/>
            </p:cNvSpPr>
            <p:nvPr/>
          </p:nvSpPr>
          <p:spPr bwMode="auto">
            <a:xfrm>
              <a:off x="1440" y="6435"/>
              <a:ext cx="9360" cy="3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82"/>
            <p:cNvSpPr>
              <a:spLocks/>
            </p:cNvSpPr>
            <p:nvPr/>
          </p:nvSpPr>
          <p:spPr bwMode="auto">
            <a:xfrm>
              <a:off x="3796" y="6795"/>
              <a:ext cx="4364" cy="291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81"/>
            <p:cNvSpPr>
              <a:spLocks/>
            </p:cNvSpPr>
            <p:nvPr/>
          </p:nvSpPr>
          <p:spPr bwMode="auto">
            <a:xfrm>
              <a:off x="4500" y="7395"/>
              <a:ext cx="2940" cy="1740"/>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80"/>
            <p:cNvSpPr>
              <a:spLocks/>
            </p:cNvSpPr>
            <p:nvPr/>
          </p:nvSpPr>
          <p:spPr bwMode="auto">
            <a:xfrm>
              <a:off x="4500" y="7395"/>
              <a:ext cx="330" cy="1740"/>
            </a:xfrm>
            <a:custGeom>
              <a:avLst/>
              <a:gdLst>
                <a:gd name="T0" fmla="*/ 0 w 330"/>
                <a:gd name="T1" fmla="*/ 1740 h 1740"/>
                <a:gd name="T2" fmla="*/ 330 w 330"/>
                <a:gd name="T3" fmla="*/ 1500 h 1740"/>
                <a:gd name="T4" fmla="*/ 330 w 330"/>
                <a:gd name="T5" fmla="*/ 0 h 1740"/>
              </a:gdLst>
              <a:ahLst/>
              <a:cxnLst>
                <a:cxn ang="0">
                  <a:pos x="T0" y="T1"/>
                </a:cxn>
                <a:cxn ang="0">
                  <a:pos x="T2" y="T3"/>
                </a:cxn>
                <a:cxn ang="0">
                  <a:pos x="T4" y="T5"/>
                </a:cxn>
              </a:cxnLst>
              <a:rect l="0" t="0" r="r" b="b"/>
              <a:pathLst>
                <a:path w="330" h="1740">
                  <a:moveTo>
                    <a:pt x="0" y="1740"/>
                  </a:moveTo>
                  <a:lnTo>
                    <a:pt x="330" y="1500"/>
                  </a:lnTo>
                  <a:lnTo>
                    <a:pt x="33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79"/>
            <p:cNvSpPr>
              <a:spLocks noChangeShapeType="1"/>
            </p:cNvSpPr>
            <p:nvPr/>
          </p:nvSpPr>
          <p:spPr bwMode="auto">
            <a:xfrm>
              <a:off x="4830" y="8865"/>
              <a:ext cx="26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78"/>
            <p:cNvSpPr>
              <a:spLocks/>
            </p:cNvSpPr>
            <p:nvPr/>
          </p:nvSpPr>
          <p:spPr bwMode="auto">
            <a:xfrm>
              <a:off x="3796" y="6555"/>
              <a:ext cx="4649" cy="240"/>
            </a:xfrm>
            <a:custGeom>
              <a:avLst/>
              <a:gdLst>
                <a:gd name="T0" fmla="*/ 0 w 4649"/>
                <a:gd name="T1" fmla="*/ 240 h 240"/>
                <a:gd name="T2" fmla="*/ 524 w 4649"/>
                <a:gd name="T3" fmla="*/ 0 h 240"/>
                <a:gd name="T4" fmla="*/ 4649 w 4649"/>
                <a:gd name="T5" fmla="*/ 0 h 240"/>
                <a:gd name="T6" fmla="*/ 4364 w 4649"/>
                <a:gd name="T7" fmla="*/ 240 h 240"/>
              </a:gdLst>
              <a:ahLst/>
              <a:cxnLst>
                <a:cxn ang="0">
                  <a:pos x="T0" y="T1"/>
                </a:cxn>
                <a:cxn ang="0">
                  <a:pos x="T2" y="T3"/>
                </a:cxn>
                <a:cxn ang="0">
                  <a:pos x="T4" y="T5"/>
                </a:cxn>
                <a:cxn ang="0">
                  <a:pos x="T6" y="T7"/>
                </a:cxn>
              </a:cxnLst>
              <a:rect l="0" t="0" r="r" b="b"/>
              <a:pathLst>
                <a:path w="4649" h="240">
                  <a:moveTo>
                    <a:pt x="0" y="240"/>
                  </a:moveTo>
                  <a:lnTo>
                    <a:pt x="524" y="0"/>
                  </a:lnTo>
                  <a:lnTo>
                    <a:pt x="4649" y="0"/>
                  </a:lnTo>
                  <a:lnTo>
                    <a:pt x="4364"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77"/>
            <p:cNvSpPr>
              <a:spLocks/>
            </p:cNvSpPr>
            <p:nvPr/>
          </p:nvSpPr>
          <p:spPr bwMode="auto">
            <a:xfrm>
              <a:off x="8160" y="6555"/>
              <a:ext cx="285" cy="3150"/>
            </a:xfrm>
            <a:custGeom>
              <a:avLst/>
              <a:gdLst>
                <a:gd name="T0" fmla="*/ 285 w 285"/>
                <a:gd name="T1" fmla="*/ 0 h 3150"/>
                <a:gd name="T2" fmla="*/ 285 w 285"/>
                <a:gd name="T3" fmla="*/ 2925 h 3150"/>
                <a:gd name="T4" fmla="*/ 0 w 285"/>
                <a:gd name="T5" fmla="*/ 3150 h 3150"/>
              </a:gdLst>
              <a:ahLst/>
              <a:cxnLst>
                <a:cxn ang="0">
                  <a:pos x="T0" y="T1"/>
                </a:cxn>
                <a:cxn ang="0">
                  <a:pos x="T2" y="T3"/>
                </a:cxn>
                <a:cxn ang="0">
                  <a:pos x="T4" y="T5"/>
                </a:cxn>
              </a:cxnLst>
              <a:rect l="0" t="0" r="r" b="b"/>
              <a:pathLst>
                <a:path w="285" h="3150">
                  <a:moveTo>
                    <a:pt x="285" y="0"/>
                  </a:moveTo>
                  <a:lnTo>
                    <a:pt x="285" y="2925"/>
                  </a:lnTo>
                  <a:lnTo>
                    <a:pt x="0" y="31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76"/>
            <p:cNvSpPr>
              <a:spLocks/>
            </p:cNvSpPr>
            <p:nvPr/>
          </p:nvSpPr>
          <p:spPr bwMode="auto">
            <a:xfrm>
              <a:off x="3180" y="7565"/>
              <a:ext cx="2015" cy="175"/>
            </a:xfrm>
            <a:custGeom>
              <a:avLst/>
              <a:gdLst>
                <a:gd name="T0" fmla="*/ 0 w 2015"/>
                <a:gd name="T1" fmla="*/ 25 h 175"/>
                <a:gd name="T2" fmla="*/ 1740 w 2015"/>
                <a:gd name="T3" fmla="*/ 25 h 175"/>
                <a:gd name="T4" fmla="*/ 1650 w 2015"/>
                <a:gd name="T5" fmla="*/ 175 h 175"/>
              </a:gdLst>
              <a:ahLst/>
              <a:cxnLst>
                <a:cxn ang="0">
                  <a:pos x="T0" y="T1"/>
                </a:cxn>
                <a:cxn ang="0">
                  <a:pos x="T2" y="T3"/>
                </a:cxn>
                <a:cxn ang="0">
                  <a:pos x="T4" y="T5"/>
                </a:cxn>
              </a:cxnLst>
              <a:rect l="0" t="0" r="r" b="b"/>
              <a:pathLst>
                <a:path w="2015" h="175">
                  <a:moveTo>
                    <a:pt x="0" y="25"/>
                  </a:moveTo>
                  <a:cubicBezTo>
                    <a:pt x="732" y="12"/>
                    <a:pt x="1465" y="0"/>
                    <a:pt x="1740" y="25"/>
                  </a:cubicBezTo>
                  <a:cubicBezTo>
                    <a:pt x="2015" y="50"/>
                    <a:pt x="1665" y="150"/>
                    <a:pt x="1650" y="17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75"/>
            <p:cNvSpPr>
              <a:spLocks/>
            </p:cNvSpPr>
            <p:nvPr/>
          </p:nvSpPr>
          <p:spPr bwMode="auto">
            <a:xfrm>
              <a:off x="3515" y="774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74"/>
            <p:cNvSpPr>
              <a:spLocks/>
            </p:cNvSpPr>
            <p:nvPr/>
          </p:nvSpPr>
          <p:spPr bwMode="auto">
            <a:xfrm>
              <a:off x="3515" y="798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73"/>
            <p:cNvSpPr>
              <a:spLocks/>
            </p:cNvSpPr>
            <p:nvPr/>
          </p:nvSpPr>
          <p:spPr bwMode="auto">
            <a:xfrm>
              <a:off x="3515" y="822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72"/>
            <p:cNvSpPr>
              <a:spLocks/>
            </p:cNvSpPr>
            <p:nvPr/>
          </p:nvSpPr>
          <p:spPr bwMode="auto">
            <a:xfrm>
              <a:off x="3515" y="8460"/>
              <a:ext cx="1607" cy="315"/>
            </a:xfrm>
            <a:custGeom>
              <a:avLst/>
              <a:gdLst>
                <a:gd name="T0" fmla="*/ 281 w 1607"/>
                <a:gd name="T1" fmla="*/ 0 h 315"/>
                <a:gd name="T2" fmla="*/ 190 w 1607"/>
                <a:gd name="T3" fmla="*/ 90 h 315"/>
                <a:gd name="T4" fmla="*/ 1420 w 1607"/>
                <a:gd name="T5" fmla="*/ 120 h 315"/>
                <a:gd name="T6" fmla="*/ 1315 w 1607"/>
                <a:gd name="T7" fmla="*/ 315 h 315"/>
              </a:gdLst>
              <a:ahLst/>
              <a:cxnLst>
                <a:cxn ang="0">
                  <a:pos x="T0" y="T1"/>
                </a:cxn>
                <a:cxn ang="0">
                  <a:pos x="T2" y="T3"/>
                </a:cxn>
                <a:cxn ang="0">
                  <a:pos x="T4" y="T5"/>
                </a:cxn>
                <a:cxn ang="0">
                  <a:pos x="T6" y="T7"/>
                </a:cxn>
              </a:cxnLst>
              <a:rect l="0" t="0" r="r" b="b"/>
              <a:pathLst>
                <a:path w="1607" h="315">
                  <a:moveTo>
                    <a:pt x="281" y="0"/>
                  </a:moveTo>
                  <a:cubicBezTo>
                    <a:pt x="140" y="35"/>
                    <a:pt x="0" y="70"/>
                    <a:pt x="190" y="90"/>
                  </a:cubicBezTo>
                  <a:cubicBezTo>
                    <a:pt x="380" y="110"/>
                    <a:pt x="1233" y="83"/>
                    <a:pt x="1420" y="120"/>
                  </a:cubicBezTo>
                  <a:cubicBezTo>
                    <a:pt x="1607" y="157"/>
                    <a:pt x="1461" y="236"/>
                    <a:pt x="1315" y="3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71"/>
            <p:cNvSpPr>
              <a:spLocks/>
            </p:cNvSpPr>
            <p:nvPr/>
          </p:nvSpPr>
          <p:spPr bwMode="auto">
            <a:xfrm>
              <a:off x="3180" y="8865"/>
              <a:ext cx="616" cy="1"/>
            </a:xfrm>
            <a:custGeom>
              <a:avLst/>
              <a:gdLst>
                <a:gd name="T0" fmla="*/ 616 w 616"/>
                <a:gd name="T1" fmla="*/ 0 h 1"/>
                <a:gd name="T2" fmla="*/ 0 w 616"/>
                <a:gd name="T3" fmla="*/ 0 h 1"/>
              </a:gdLst>
              <a:ahLst/>
              <a:cxnLst>
                <a:cxn ang="0">
                  <a:pos x="T0" y="T1"/>
                </a:cxn>
                <a:cxn ang="0">
                  <a:pos x="T2" y="T3"/>
                </a:cxn>
              </a:cxnLst>
              <a:rect l="0" t="0" r="r" b="b"/>
              <a:pathLst>
                <a:path w="616" h="1">
                  <a:moveTo>
                    <a:pt x="616" y="0"/>
                  </a:moveTo>
                  <a:cubicBezTo>
                    <a:pt x="616" y="0"/>
                    <a:pt x="308" y="0"/>
                    <a:pt x="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AutoShape 70"/>
            <p:cNvSpPr>
              <a:spLocks noChangeShapeType="1"/>
            </p:cNvSpPr>
            <p:nvPr/>
          </p:nvSpPr>
          <p:spPr bwMode="auto">
            <a:xfrm>
              <a:off x="2907" y="9019"/>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Text Box 69"/>
            <p:cNvSpPr txBox="1">
              <a:spLocks noChangeArrowheads="1"/>
            </p:cNvSpPr>
            <p:nvPr/>
          </p:nvSpPr>
          <p:spPr bwMode="auto">
            <a:xfrm>
              <a:off x="2681" y="9096"/>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8" name="Text Box 68"/>
            <p:cNvSpPr txBox="1">
              <a:spLocks noChangeArrowheads="1"/>
            </p:cNvSpPr>
            <p:nvPr/>
          </p:nvSpPr>
          <p:spPr bwMode="auto">
            <a:xfrm>
              <a:off x="4740"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9" name="Freeform 67"/>
            <p:cNvSpPr>
              <a:spLocks/>
            </p:cNvSpPr>
            <p:nvPr/>
          </p:nvSpPr>
          <p:spPr bwMode="auto">
            <a:xfrm>
              <a:off x="4155" y="7050"/>
              <a:ext cx="3705" cy="2325"/>
            </a:xfrm>
            <a:custGeom>
              <a:avLst/>
              <a:gdLst>
                <a:gd name="T0" fmla="*/ 0 w 4365"/>
                <a:gd name="T1" fmla="*/ 2910 h 2910"/>
                <a:gd name="T2" fmla="*/ 0 w 4365"/>
                <a:gd name="T3" fmla="*/ 0 h 2910"/>
                <a:gd name="T4" fmla="*/ 4365 w 4365"/>
                <a:gd name="T5" fmla="*/ 0 h 2910"/>
                <a:gd name="T6" fmla="*/ 4365 w 4365"/>
                <a:gd name="T7" fmla="*/ 2910 h 2910"/>
                <a:gd name="T8" fmla="*/ 0 w 4365"/>
                <a:gd name="T9" fmla="*/ 2910 h 2910"/>
              </a:gdLst>
              <a:ahLst/>
              <a:cxnLst>
                <a:cxn ang="0">
                  <a:pos x="T0" y="T1"/>
                </a:cxn>
                <a:cxn ang="0">
                  <a:pos x="T2" y="T3"/>
                </a:cxn>
                <a:cxn ang="0">
                  <a:pos x="T4" y="T5"/>
                </a:cxn>
                <a:cxn ang="0">
                  <a:pos x="T6" y="T7"/>
                </a:cxn>
                <a:cxn ang="0">
                  <a:pos x="T8" y="T9"/>
                </a:cxn>
              </a:cxnLst>
              <a:rect l="0" t="0" r="r" b="b"/>
              <a:pathLst>
                <a:path w="4365" h="2910">
                  <a:moveTo>
                    <a:pt x="0" y="2910"/>
                  </a:moveTo>
                  <a:lnTo>
                    <a:pt x="0" y="0"/>
                  </a:lnTo>
                  <a:lnTo>
                    <a:pt x="4365" y="0"/>
                  </a:lnTo>
                  <a:lnTo>
                    <a:pt x="4365" y="2910"/>
                  </a:lnTo>
                  <a:lnTo>
                    <a:pt x="0" y="2910"/>
                  </a:lnTo>
                  <a:close/>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Text Box 66"/>
            <p:cNvSpPr txBox="1">
              <a:spLocks noChangeArrowheads="1"/>
            </p:cNvSpPr>
            <p:nvPr/>
          </p:nvSpPr>
          <p:spPr bwMode="auto">
            <a:xfrm>
              <a:off x="6495" y="7905"/>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1" name="Text Box 65"/>
            <p:cNvSpPr txBox="1">
              <a:spLocks noChangeArrowheads="1"/>
            </p:cNvSpPr>
            <p:nvPr/>
          </p:nvSpPr>
          <p:spPr bwMode="auto">
            <a:xfrm>
              <a:off x="8818" y="7785"/>
              <a:ext cx="52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2" name="Freeform 64"/>
            <p:cNvSpPr>
              <a:spLocks/>
            </p:cNvSpPr>
            <p:nvPr/>
          </p:nvSpPr>
          <p:spPr bwMode="auto">
            <a:xfrm flipH="1">
              <a:off x="9074" y="7618"/>
              <a:ext cx="318" cy="938"/>
            </a:xfrm>
            <a:custGeom>
              <a:avLst/>
              <a:gdLst>
                <a:gd name="T0" fmla="*/ 318 w 318"/>
                <a:gd name="T1" fmla="*/ 938 h 938"/>
                <a:gd name="T2" fmla="*/ 2 w 318"/>
                <a:gd name="T3" fmla="*/ 394 h 938"/>
                <a:gd name="T4" fmla="*/ 307 w 318"/>
                <a:gd name="T5" fmla="*/ 0 h 938"/>
              </a:gdLst>
              <a:ahLst/>
              <a:cxnLst>
                <a:cxn ang="0">
                  <a:pos x="T0" y="T1"/>
                </a:cxn>
                <a:cxn ang="0">
                  <a:pos x="T2" y="T3"/>
                </a:cxn>
                <a:cxn ang="0">
                  <a:pos x="T4" y="T5"/>
                </a:cxn>
              </a:cxnLst>
              <a:rect l="0" t="0" r="r" b="b"/>
              <a:pathLst>
                <a:path w="318" h="938">
                  <a:moveTo>
                    <a:pt x="318" y="938"/>
                  </a:moveTo>
                  <a:cubicBezTo>
                    <a:pt x="161" y="744"/>
                    <a:pt x="4" y="550"/>
                    <a:pt x="2" y="394"/>
                  </a:cubicBezTo>
                  <a:cubicBezTo>
                    <a:pt x="0" y="238"/>
                    <a:pt x="153" y="119"/>
                    <a:pt x="307"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63"/>
            <p:cNvSpPr>
              <a:spLocks noChangeShapeType="1"/>
            </p:cNvSpPr>
            <p:nvPr/>
          </p:nvSpPr>
          <p:spPr bwMode="auto">
            <a:xfrm flipH="1">
              <a:off x="8444" y="7457"/>
              <a:ext cx="92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62"/>
            <p:cNvSpPr>
              <a:spLocks/>
            </p:cNvSpPr>
            <p:nvPr/>
          </p:nvSpPr>
          <p:spPr bwMode="auto">
            <a:xfrm>
              <a:off x="7201" y="7479"/>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61"/>
            <p:cNvSpPr>
              <a:spLocks/>
            </p:cNvSpPr>
            <p:nvPr/>
          </p:nvSpPr>
          <p:spPr bwMode="auto">
            <a:xfrm>
              <a:off x="7177" y="7598"/>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60"/>
            <p:cNvSpPr>
              <a:spLocks/>
            </p:cNvSpPr>
            <p:nvPr/>
          </p:nvSpPr>
          <p:spPr bwMode="auto">
            <a:xfrm>
              <a:off x="7208" y="7717"/>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59"/>
            <p:cNvSpPr>
              <a:spLocks/>
            </p:cNvSpPr>
            <p:nvPr/>
          </p:nvSpPr>
          <p:spPr bwMode="auto">
            <a:xfrm>
              <a:off x="7195" y="7836"/>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58"/>
            <p:cNvSpPr>
              <a:spLocks/>
            </p:cNvSpPr>
            <p:nvPr/>
          </p:nvSpPr>
          <p:spPr bwMode="auto">
            <a:xfrm>
              <a:off x="7193" y="7955"/>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57"/>
            <p:cNvSpPr>
              <a:spLocks/>
            </p:cNvSpPr>
            <p:nvPr/>
          </p:nvSpPr>
          <p:spPr bwMode="auto">
            <a:xfrm>
              <a:off x="7202" y="8074"/>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56"/>
            <p:cNvSpPr>
              <a:spLocks/>
            </p:cNvSpPr>
            <p:nvPr/>
          </p:nvSpPr>
          <p:spPr bwMode="auto">
            <a:xfrm>
              <a:off x="7211" y="8193"/>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55"/>
            <p:cNvSpPr>
              <a:spLocks/>
            </p:cNvSpPr>
            <p:nvPr/>
          </p:nvSpPr>
          <p:spPr bwMode="auto">
            <a:xfrm>
              <a:off x="7220" y="8312"/>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54"/>
            <p:cNvSpPr>
              <a:spLocks/>
            </p:cNvSpPr>
            <p:nvPr/>
          </p:nvSpPr>
          <p:spPr bwMode="auto">
            <a:xfrm>
              <a:off x="7229" y="8431"/>
              <a:ext cx="1476" cy="186"/>
            </a:xfrm>
            <a:custGeom>
              <a:avLst/>
              <a:gdLst>
                <a:gd name="T0" fmla="*/ 259 w 1476"/>
                <a:gd name="T1" fmla="*/ 0 h 186"/>
                <a:gd name="T2" fmla="*/ 174 w 1476"/>
                <a:gd name="T3" fmla="*/ 33 h 186"/>
                <a:gd name="T4" fmla="*/ 1302 w 1476"/>
                <a:gd name="T5" fmla="*/ 86 h 186"/>
                <a:gd name="T6" fmla="*/ 1221 w 1476"/>
                <a:gd name="T7" fmla="*/ 186 h 186"/>
              </a:gdLst>
              <a:ahLst/>
              <a:cxnLst>
                <a:cxn ang="0">
                  <a:pos x="T0" y="T1"/>
                </a:cxn>
                <a:cxn ang="0">
                  <a:pos x="T2" y="T3"/>
                </a:cxn>
                <a:cxn ang="0">
                  <a:pos x="T4" y="T5"/>
                </a:cxn>
                <a:cxn ang="0">
                  <a:pos x="T6" y="T7"/>
                </a:cxn>
              </a:cxnLst>
              <a:rect l="0" t="0" r="r" b="b"/>
              <a:pathLst>
                <a:path w="1476" h="186">
                  <a:moveTo>
                    <a:pt x="259" y="0"/>
                  </a:moveTo>
                  <a:cubicBezTo>
                    <a:pt x="129" y="9"/>
                    <a:pt x="0" y="19"/>
                    <a:pt x="174" y="33"/>
                  </a:cubicBezTo>
                  <a:cubicBezTo>
                    <a:pt x="348" y="47"/>
                    <a:pt x="1128" y="61"/>
                    <a:pt x="1302" y="86"/>
                  </a:cubicBezTo>
                  <a:cubicBezTo>
                    <a:pt x="1476" y="111"/>
                    <a:pt x="1348" y="148"/>
                    <a:pt x="1221" y="18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53"/>
            <p:cNvSpPr>
              <a:spLocks noChangeShapeType="1"/>
            </p:cNvSpPr>
            <p:nvPr/>
          </p:nvSpPr>
          <p:spPr bwMode="auto">
            <a:xfrm flipH="1" flipV="1">
              <a:off x="7440" y="8755"/>
              <a:ext cx="1985" cy="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52"/>
            <p:cNvSpPr>
              <a:spLocks/>
            </p:cNvSpPr>
            <p:nvPr/>
          </p:nvSpPr>
          <p:spPr bwMode="auto">
            <a:xfrm>
              <a:off x="7320" y="8642"/>
              <a:ext cx="140" cy="113"/>
            </a:xfrm>
            <a:custGeom>
              <a:avLst/>
              <a:gdLst>
                <a:gd name="T0" fmla="*/ 140 w 140"/>
                <a:gd name="T1" fmla="*/ 113 h 113"/>
                <a:gd name="T2" fmla="*/ 44 w 140"/>
                <a:gd name="T3" fmla="*/ 92 h 113"/>
                <a:gd name="T4" fmla="*/ 11 w 140"/>
                <a:gd name="T5" fmla="*/ 15 h 113"/>
                <a:gd name="T6" fmla="*/ 109 w 140"/>
                <a:gd name="T7" fmla="*/ 1 h 113"/>
              </a:gdLst>
              <a:ahLst/>
              <a:cxnLst>
                <a:cxn ang="0">
                  <a:pos x="T0" y="T1"/>
                </a:cxn>
                <a:cxn ang="0">
                  <a:pos x="T2" y="T3"/>
                </a:cxn>
                <a:cxn ang="0">
                  <a:pos x="T4" y="T5"/>
                </a:cxn>
                <a:cxn ang="0">
                  <a:pos x="T6" y="T7"/>
                </a:cxn>
              </a:cxnLst>
              <a:rect l="0" t="0" r="r" b="b"/>
              <a:pathLst>
                <a:path w="140" h="113">
                  <a:moveTo>
                    <a:pt x="140" y="113"/>
                  </a:moveTo>
                  <a:cubicBezTo>
                    <a:pt x="102" y="110"/>
                    <a:pt x="65" y="108"/>
                    <a:pt x="44" y="92"/>
                  </a:cubicBezTo>
                  <a:cubicBezTo>
                    <a:pt x="23" y="76"/>
                    <a:pt x="0" y="30"/>
                    <a:pt x="11" y="15"/>
                  </a:cubicBezTo>
                  <a:cubicBezTo>
                    <a:pt x="22" y="0"/>
                    <a:pt x="65" y="0"/>
                    <a:pt x="109" y="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Oval 51"/>
            <p:cNvSpPr>
              <a:spLocks noChangeArrowheads="1"/>
            </p:cNvSpPr>
            <p:nvPr/>
          </p:nvSpPr>
          <p:spPr bwMode="auto">
            <a:xfrm>
              <a:off x="3515" y="9047"/>
              <a:ext cx="194" cy="14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50"/>
            <p:cNvSpPr>
              <a:spLocks/>
            </p:cNvSpPr>
            <p:nvPr/>
          </p:nvSpPr>
          <p:spPr bwMode="auto">
            <a:xfrm flipV="1">
              <a:off x="4139" y="9096"/>
              <a:ext cx="691" cy="290"/>
            </a:xfrm>
            <a:custGeom>
              <a:avLst/>
              <a:gdLst>
                <a:gd name="T0" fmla="*/ 0 w 691"/>
                <a:gd name="T1" fmla="*/ 290 h 290"/>
                <a:gd name="T2" fmla="*/ 0 w 691"/>
                <a:gd name="T3" fmla="*/ 0 h 290"/>
                <a:gd name="T4" fmla="*/ 691 w 691"/>
                <a:gd name="T5" fmla="*/ 0 h 290"/>
              </a:gdLst>
              <a:ahLst/>
              <a:cxnLst>
                <a:cxn ang="0">
                  <a:pos x="T0" y="T1"/>
                </a:cxn>
                <a:cxn ang="0">
                  <a:pos x="T2" y="T3"/>
                </a:cxn>
                <a:cxn ang="0">
                  <a:pos x="T4" y="T5"/>
                </a:cxn>
              </a:cxnLst>
              <a:rect l="0" t="0" r="r" b="b"/>
              <a:pathLst>
                <a:path w="691" h="290">
                  <a:moveTo>
                    <a:pt x="0" y="290"/>
                  </a:moveTo>
                  <a:lnTo>
                    <a:pt x="0" y="0"/>
                  </a:lnTo>
                  <a:lnTo>
                    <a:pt x="691"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Text Box 49"/>
            <p:cNvSpPr txBox="1">
              <a:spLocks noChangeArrowheads="1"/>
            </p:cNvSpPr>
            <p:nvPr/>
          </p:nvSpPr>
          <p:spPr bwMode="auto">
            <a:xfrm>
              <a:off x="4383" y="9310"/>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6" name="Oval 48"/>
            <p:cNvSpPr>
              <a:spLocks noChangeArrowheads="1"/>
            </p:cNvSpPr>
            <p:nvPr/>
          </p:nvSpPr>
          <p:spPr bwMode="auto">
            <a:xfrm>
              <a:off x="8591" y="7224"/>
              <a:ext cx="194" cy="14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Text Box 47"/>
            <p:cNvSpPr txBox="1">
              <a:spLocks noChangeArrowheads="1"/>
            </p:cNvSpPr>
            <p:nvPr/>
          </p:nvSpPr>
          <p:spPr bwMode="auto">
            <a:xfrm>
              <a:off x="8922" y="6880"/>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8" name="AutoShape 46"/>
            <p:cNvSpPr>
              <a:spLocks noChangeShapeType="1"/>
            </p:cNvSpPr>
            <p:nvPr/>
          </p:nvSpPr>
          <p:spPr bwMode="auto">
            <a:xfrm>
              <a:off x="8876" y="7285"/>
              <a:ext cx="57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45"/>
            <p:cNvSpPr>
              <a:spLocks/>
            </p:cNvSpPr>
            <p:nvPr/>
          </p:nvSpPr>
          <p:spPr bwMode="auto">
            <a:xfrm rot="5400000" flipV="1">
              <a:off x="7469" y="8973"/>
              <a:ext cx="328" cy="465"/>
            </a:xfrm>
            <a:custGeom>
              <a:avLst/>
              <a:gdLst>
                <a:gd name="T0" fmla="*/ 0 w 328"/>
                <a:gd name="T1" fmla="*/ 465 h 465"/>
                <a:gd name="T2" fmla="*/ 328 w 328"/>
                <a:gd name="T3" fmla="*/ 465 h 465"/>
                <a:gd name="T4" fmla="*/ 328 w 328"/>
                <a:gd name="T5" fmla="*/ 0 h 465"/>
              </a:gdLst>
              <a:ahLst/>
              <a:cxnLst>
                <a:cxn ang="0">
                  <a:pos x="T0" y="T1"/>
                </a:cxn>
                <a:cxn ang="0">
                  <a:pos x="T2" y="T3"/>
                </a:cxn>
                <a:cxn ang="0">
                  <a:pos x="T4" y="T5"/>
                </a:cxn>
              </a:cxnLst>
              <a:rect l="0" t="0" r="r" b="b"/>
              <a:pathLst>
                <a:path w="328" h="465">
                  <a:moveTo>
                    <a:pt x="0" y="465"/>
                  </a:moveTo>
                  <a:lnTo>
                    <a:pt x="328" y="465"/>
                  </a:lnTo>
                  <a:lnTo>
                    <a:pt x="328"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Text Box 44"/>
            <p:cNvSpPr txBox="1">
              <a:spLocks noChangeArrowheads="1"/>
            </p:cNvSpPr>
            <p:nvPr/>
          </p:nvSpPr>
          <p:spPr bwMode="auto">
            <a:xfrm>
              <a:off x="7220" y="9282"/>
              <a:ext cx="96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φ</a:t>
              </a:r>
              <a:r>
                <a:rPr kumimoji="0" lang="en-US" altLang="en-US" sz="1100" b="0" i="0" u="none" strike="noStrike" cap="none" normalizeH="0" baseline="-3000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85" name="Rectangle 84"/>
          <p:cNvSpPr/>
          <p:nvPr/>
        </p:nvSpPr>
        <p:spPr>
          <a:xfrm>
            <a:off x="152400" y="1741248"/>
            <a:ext cx="8839200" cy="1569660"/>
          </a:xfrm>
          <a:prstGeom prst="rect">
            <a:avLst/>
          </a:prstGeom>
        </p:spPr>
        <p:txBody>
          <a:bodyPr wrap="square">
            <a:spAutoFit/>
          </a:bodyPr>
          <a:lstStyle/>
          <a:p>
            <a:pPr marL="0" marR="0" algn="just">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W</a:t>
            </a:r>
            <a:r>
              <a:rPr lang="en-US" sz="2400" dirty="0" smtClean="0">
                <a:latin typeface="Calibri" panose="020F0502020204030204" pitchFamily="34" charset="0"/>
                <a:ea typeface="Calibri" panose="020F0502020204030204" pitchFamily="34" charset="0"/>
                <a:cs typeface="Times New Roman" panose="02020603050405020304" pitchFamily="18" charset="0"/>
              </a:rPr>
              <a:t>rite equation </a:t>
            </a:r>
            <a:r>
              <a:rPr lang="en-US" sz="2400" dirty="0">
                <a:latin typeface="Calibri" panose="020F0502020204030204" pitchFamily="34" charset="0"/>
                <a:ea typeface="Calibri" panose="020F0502020204030204" pitchFamily="34" charset="0"/>
                <a:cs typeface="Times New Roman" panose="02020603050405020304" pitchFamily="18" charset="0"/>
              </a:rPr>
              <a:t>for the </a:t>
            </a:r>
            <a:r>
              <a:rPr lang="en-US" sz="2400" dirty="0" smtClean="0">
                <a:latin typeface="Calibri" panose="020F0502020204030204" pitchFamily="34" charset="0"/>
                <a:ea typeface="Calibri" panose="020F0502020204030204" pitchFamily="34" charset="0"/>
                <a:cs typeface="Times New Roman" panose="02020603050405020304" pitchFamily="18" charset="0"/>
              </a:rPr>
              <a:t>coupled </a:t>
            </a:r>
            <a:r>
              <a:rPr lang="en-US" sz="2400" dirty="0">
                <a:latin typeface="Calibri" panose="020F0502020204030204" pitchFamily="34" charset="0"/>
                <a:ea typeface="Calibri" panose="020F0502020204030204" pitchFamily="34" charset="0"/>
                <a:cs typeface="Times New Roman" panose="02020603050405020304" pitchFamily="18" charset="0"/>
              </a:rPr>
              <a:t>circuits. Recall that </a:t>
            </a:r>
            <a:r>
              <a:rPr lang="en-US" sz="2400" dirty="0" smtClean="0">
                <a:latin typeface="Calibri" panose="020F0502020204030204" pitchFamily="34" charset="0"/>
                <a:ea typeface="Calibri" panose="020F0502020204030204" pitchFamily="34" charset="0"/>
                <a:cs typeface="Times New Roman" panose="02020603050405020304" pitchFamily="18" charset="0"/>
              </a:rPr>
              <a:t>in </a:t>
            </a:r>
            <a:r>
              <a:rPr lang="en-US" sz="2400" dirty="0">
                <a:latin typeface="Calibri" panose="020F0502020204030204" pitchFamily="34" charset="0"/>
                <a:ea typeface="Calibri" panose="020F0502020204030204" pitchFamily="34" charset="0"/>
                <a:cs typeface="Times New Roman" panose="02020603050405020304" pitchFamily="18" charset="0"/>
              </a:rPr>
              <a:t>dot convention, we </a:t>
            </a:r>
            <a:r>
              <a:rPr lang="en-US" sz="2400" dirty="0" smtClean="0">
                <a:latin typeface="Calibri" panose="020F0502020204030204" pitchFamily="34" charset="0"/>
                <a:ea typeface="Calibri" panose="020F0502020204030204" pitchFamily="34" charset="0"/>
                <a:cs typeface="Times New Roman" panose="02020603050405020304" pitchFamily="18" charset="0"/>
              </a:rPr>
              <a:t>mark 1 </a:t>
            </a:r>
            <a:r>
              <a:rPr lang="en-US" sz="2400" dirty="0">
                <a:latin typeface="Calibri" panose="020F0502020204030204" pitchFamily="34" charset="0"/>
                <a:ea typeface="Calibri" panose="020F0502020204030204" pitchFamily="34" charset="0"/>
                <a:cs typeface="Times New Roman" panose="02020603050405020304" pitchFamily="18" charset="0"/>
              </a:rPr>
              <a:t>terminal on either side of </a:t>
            </a:r>
            <a:r>
              <a:rPr lang="en-US" sz="2400" dirty="0" smtClean="0">
                <a:latin typeface="Calibri" panose="020F0502020204030204" pitchFamily="34" charset="0"/>
                <a:ea typeface="Calibri" panose="020F0502020204030204" pitchFamily="34" charset="0"/>
                <a:cs typeface="Times New Roman" panose="02020603050405020304" pitchFamily="18" charset="0"/>
              </a:rPr>
              <a:t>transformer </a:t>
            </a:r>
            <a:r>
              <a:rPr lang="en-US" sz="2400" dirty="0">
                <a:latin typeface="Calibri" panose="020F0502020204030204" pitchFamily="34" charset="0"/>
                <a:ea typeface="Calibri" panose="020F0502020204030204" pitchFamily="34" charset="0"/>
                <a:cs typeface="Times New Roman" panose="02020603050405020304" pitchFamily="18" charset="0"/>
              </a:rPr>
              <a:t>so that </a:t>
            </a:r>
          </a:p>
          <a:p>
            <a:pPr marL="342900" marR="0" lvl="0" indent="-342900" algn="just">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when e</a:t>
            </a:r>
            <a:r>
              <a:rPr lang="en-US" sz="2400" baseline="-25000" dirty="0">
                <a:latin typeface="Calibri" panose="020F0502020204030204" pitchFamily="34" charset="0"/>
                <a:ea typeface="Calibri" panose="020F0502020204030204" pitchFamily="34" charset="0"/>
                <a:cs typeface="Times New Roman" panose="02020603050405020304" pitchFamily="18" charset="0"/>
              </a:rPr>
              <a:t>2</a:t>
            </a:r>
            <a:r>
              <a:rPr lang="en-US" sz="2400" dirty="0">
                <a:latin typeface="Calibri" panose="020F0502020204030204" pitchFamily="34" charset="0"/>
                <a:ea typeface="Calibri" panose="020F0502020204030204" pitchFamily="34" charset="0"/>
                <a:cs typeface="Times New Roman" panose="02020603050405020304" pitchFamily="18" charset="0"/>
              </a:rPr>
              <a:t> is defined positive at the dotted terminal of coil 2 and</a:t>
            </a:r>
          </a:p>
          <a:p>
            <a:pPr marL="342900" marR="0" lvl="0" indent="-342900" algn="just">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i</a:t>
            </a:r>
            <a:r>
              <a:rPr lang="en-US" sz="2400" baseline="-25000" dirty="0">
                <a:latin typeface="Calibri" panose="020F0502020204030204" pitchFamily="34" charset="0"/>
                <a:ea typeface="Calibri" panose="020F0502020204030204" pitchFamily="34" charset="0"/>
                <a:cs typeface="Times New Roman" panose="02020603050405020304" pitchFamily="18" charset="0"/>
              </a:rPr>
              <a:t>1</a:t>
            </a:r>
            <a:r>
              <a:rPr lang="en-US" sz="2400" dirty="0">
                <a:latin typeface="Calibri" panose="020F0502020204030204" pitchFamily="34" charset="0"/>
                <a:ea typeface="Calibri" panose="020F0502020204030204" pitchFamily="34" charset="0"/>
                <a:cs typeface="Times New Roman" panose="02020603050405020304" pitchFamily="18" charset="0"/>
              </a:rPr>
              <a:t> is into the dotted terminal of coil 1, then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6" name="Object 85"/>
          <p:cNvGraphicFramePr>
            <a:graphicFrameLocks noChangeAspect="1"/>
          </p:cNvGraphicFramePr>
          <p:nvPr>
            <p:extLst>
              <p:ext uri="{D42A27DB-BD31-4B8C-83A1-F6EECF244321}">
                <p14:modId xmlns:p14="http://schemas.microsoft.com/office/powerpoint/2010/main" val="2300321006"/>
              </p:ext>
            </p:extLst>
          </p:nvPr>
        </p:nvGraphicFramePr>
        <p:xfrm>
          <a:off x="5321776" y="3033909"/>
          <a:ext cx="1536224" cy="778492"/>
        </p:xfrm>
        <a:graphic>
          <a:graphicData uri="http://schemas.openxmlformats.org/presentationml/2006/ole">
            <mc:AlternateContent xmlns:mc="http://schemas.openxmlformats.org/markup-compatibility/2006">
              <mc:Choice xmlns:v="urn:schemas-microsoft-com:vml" Requires="v">
                <p:oleObj spid="_x0000_s50290" name="Equation" r:id="rId4" imgW="774364" imgH="393529" progId="Equation.DSMT4">
                  <p:embed/>
                </p:oleObj>
              </mc:Choice>
              <mc:Fallback>
                <p:oleObj name="Equation" r:id="rId4" imgW="774364" imgH="393529" progId="Equation.DSMT4">
                  <p:embed/>
                  <p:pic>
                    <p:nvPicPr>
                      <p:cNvPr id="1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1776" y="3033909"/>
                        <a:ext cx="1536224" cy="778492"/>
                      </a:xfrm>
                      <a:prstGeom prst="rect">
                        <a:avLst/>
                      </a:prstGeom>
                      <a:noFill/>
                    </p:spPr>
                  </p:pic>
                </p:oleObj>
              </mc:Fallback>
            </mc:AlternateContent>
          </a:graphicData>
        </a:graphic>
      </p:graphicFrame>
      <p:sp>
        <p:nvSpPr>
          <p:cNvPr id="87" name="Rectangle 86"/>
          <p:cNvSpPr/>
          <p:nvPr/>
        </p:nvSpPr>
        <p:spPr>
          <a:xfrm>
            <a:off x="0" y="3351679"/>
            <a:ext cx="3700145" cy="1791260"/>
          </a:xfrm>
          <a:prstGeom prst="rect">
            <a:avLst/>
          </a:prstGeom>
        </p:spPr>
        <p:txBody>
          <a:bodyPr wrap="square">
            <a:spAutoFit/>
          </a:bodyPr>
          <a:lstStyle/>
          <a:p>
            <a:pPr marL="0" marR="0">
              <a:lnSpc>
                <a:spcPct val="115000"/>
              </a:lnSpc>
              <a:spcBef>
                <a:spcPts val="0"/>
              </a:spcBef>
              <a:spcAft>
                <a:spcPts val="10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Here,  i’</a:t>
            </a:r>
            <a:r>
              <a:rPr lang="en-US" sz="24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is into the </a:t>
            </a:r>
            <a:r>
              <a:rPr lang="en-US" sz="2400" dirty="0" smtClean="0">
                <a:latin typeface="Calibri" panose="020F0502020204030204" pitchFamily="34" charset="0"/>
                <a:ea typeface="Calibri" panose="020F0502020204030204" pitchFamily="34" charset="0"/>
                <a:cs typeface="Times New Roman" panose="02020603050405020304" pitchFamily="18" charset="0"/>
              </a:rPr>
              <a:t>coil 1 dotted terminal, </a:t>
            </a:r>
            <a:r>
              <a:rPr lang="en-US" sz="2400" dirty="0">
                <a:latin typeface="Calibri" panose="020F0502020204030204" pitchFamily="34" charset="0"/>
                <a:ea typeface="Calibri" panose="020F0502020204030204" pitchFamily="34" charset="0"/>
                <a:cs typeface="Times New Roman" panose="02020603050405020304" pitchFamily="18" charset="0"/>
              </a:rPr>
              <a:t>e</a:t>
            </a:r>
            <a:r>
              <a:rPr lang="en-US" sz="2400" baseline="-25000" dirty="0">
                <a:latin typeface="Calibri" panose="020F0502020204030204" pitchFamily="34" charset="0"/>
                <a:ea typeface="Calibri" panose="020F0502020204030204" pitchFamily="34" charset="0"/>
                <a:cs typeface="Times New Roman" panose="02020603050405020304" pitchFamily="18" charset="0"/>
              </a:rPr>
              <a:t>2</a:t>
            </a:r>
            <a:r>
              <a:rPr lang="en-US" sz="2400" dirty="0">
                <a:latin typeface="Calibri" panose="020F0502020204030204" pitchFamily="34" charset="0"/>
                <a:ea typeface="Calibri" panose="020F0502020204030204" pitchFamily="34" charset="0"/>
                <a:cs typeface="Times New Roman" panose="02020603050405020304" pitchFamily="18" charset="0"/>
              </a:rPr>
              <a:t> is defined </a:t>
            </a:r>
            <a:r>
              <a:rPr lang="en-US" sz="2400" dirty="0" smtClean="0">
                <a:latin typeface="Calibri" panose="020F0502020204030204" pitchFamily="34" charset="0"/>
                <a:ea typeface="Calibri" panose="020F0502020204030204" pitchFamily="34" charset="0"/>
                <a:cs typeface="Times New Roman" panose="02020603050405020304" pitchFamily="18" charset="0"/>
              </a:rPr>
              <a:t>positive </a:t>
            </a:r>
            <a:r>
              <a:rPr lang="en-US" sz="2400" dirty="0">
                <a:latin typeface="Calibri" panose="020F0502020204030204" pitchFamily="34" charset="0"/>
                <a:ea typeface="Calibri" panose="020F0502020204030204" pitchFamily="34" charset="0"/>
                <a:cs typeface="Times New Roman" panose="02020603050405020304" pitchFamily="18" charset="0"/>
              </a:rPr>
              <a:t>at the </a:t>
            </a:r>
            <a:r>
              <a:rPr lang="en-US" sz="2400" dirty="0" smtClean="0">
                <a:latin typeface="Calibri" panose="020F0502020204030204" pitchFamily="34" charset="0"/>
                <a:ea typeface="Calibri" panose="020F0502020204030204" pitchFamily="34" charset="0"/>
                <a:cs typeface="Times New Roman" panose="02020603050405020304" pitchFamily="18" charset="0"/>
              </a:rPr>
              <a:t>coil 2 dotted terminal. </a:t>
            </a:r>
            <a:r>
              <a:rPr lang="en-US" sz="2400" dirty="0">
                <a:latin typeface="Calibri" panose="020F0502020204030204" pitchFamily="34" charset="0"/>
                <a:ea typeface="Calibri" panose="020F0502020204030204" pitchFamily="34" charset="0"/>
                <a:cs typeface="Times New Roman" panose="02020603050405020304" pitchFamily="18" charset="0"/>
              </a:rPr>
              <a:t>Therefore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9" name="Object 88"/>
          <p:cNvGraphicFramePr>
            <a:graphicFrameLocks noChangeAspect="1"/>
          </p:cNvGraphicFramePr>
          <p:nvPr>
            <p:extLst>
              <p:ext uri="{D42A27DB-BD31-4B8C-83A1-F6EECF244321}">
                <p14:modId xmlns:p14="http://schemas.microsoft.com/office/powerpoint/2010/main" val="882096195"/>
              </p:ext>
            </p:extLst>
          </p:nvPr>
        </p:nvGraphicFramePr>
        <p:xfrm>
          <a:off x="1356615" y="4975487"/>
          <a:ext cx="1560513" cy="803275"/>
        </p:xfrm>
        <a:graphic>
          <a:graphicData uri="http://schemas.openxmlformats.org/presentationml/2006/ole">
            <mc:AlternateContent xmlns:mc="http://schemas.openxmlformats.org/markup-compatibility/2006">
              <mc:Choice xmlns:v="urn:schemas-microsoft-com:vml" Requires="v">
                <p:oleObj spid="_x0000_s50291" name="Equation" r:id="rId6" imgW="787320" imgH="406080" progId="Equation.DSMT4">
                  <p:embed/>
                </p:oleObj>
              </mc:Choice>
              <mc:Fallback>
                <p:oleObj name="Equation" r:id="rId6" imgW="787320" imgH="406080" progId="Equation.DSMT4">
                  <p:embed/>
                  <p:pic>
                    <p:nvPicPr>
                      <p:cNvPr id="86" name="Object 85"/>
                      <p:cNvPicPr>
                        <a:picLocks noChangeAspect="1" noChangeArrowheads="1"/>
                      </p:cNvPicPr>
                      <p:nvPr/>
                    </p:nvPicPr>
                    <p:blipFill>
                      <a:blip r:embed="rId7"/>
                      <a:srcRect/>
                      <a:stretch>
                        <a:fillRect/>
                      </a:stretch>
                    </p:blipFill>
                    <p:spPr bwMode="auto">
                      <a:xfrm>
                        <a:off x="1356615" y="4975487"/>
                        <a:ext cx="1560513" cy="803275"/>
                      </a:xfrm>
                      <a:prstGeom prst="rect">
                        <a:avLst/>
                      </a:prstGeom>
                      <a:noFill/>
                    </p:spPr>
                  </p:pic>
                </p:oleObj>
              </mc:Fallback>
            </mc:AlternateContent>
          </a:graphicData>
        </a:graphic>
      </p:graphicFrame>
      <p:sp>
        <p:nvSpPr>
          <p:cNvPr id="5" name="Rectangle 4"/>
          <p:cNvSpPr/>
          <p:nvPr/>
        </p:nvSpPr>
        <p:spPr>
          <a:xfrm>
            <a:off x="-34856" y="5655830"/>
            <a:ext cx="3361400" cy="1047979"/>
          </a:xfrm>
          <a:prstGeom prst="rect">
            <a:avLst/>
          </a:prstGeom>
        </p:spPr>
        <p:txBody>
          <a:bodyPr wrap="square">
            <a:spAutoFit/>
          </a:bodyPr>
          <a:lstStyle/>
          <a:p>
            <a:pPr marL="0" marR="0">
              <a:lnSpc>
                <a:spcPct val="115000"/>
              </a:lnSpc>
              <a:spcBef>
                <a:spcPts val="0"/>
              </a:spcBef>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If, however, we wanted to express e</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as a function of i</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 (observing that i</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=-i'</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 then we would have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083051366"/>
              </p:ext>
            </p:extLst>
          </p:nvPr>
        </p:nvGraphicFramePr>
        <p:xfrm>
          <a:off x="3136900" y="6255816"/>
          <a:ext cx="939800" cy="476250"/>
        </p:xfrm>
        <a:graphic>
          <a:graphicData uri="http://schemas.openxmlformats.org/presentationml/2006/ole">
            <mc:AlternateContent xmlns:mc="http://schemas.openxmlformats.org/markup-compatibility/2006">
              <mc:Choice xmlns:v="urn:schemas-microsoft-com:vml" Requires="v">
                <p:oleObj spid="_x0000_s50292" name="Equation" r:id="rId8" imgW="774364" imgH="393529" progId="Equation.DSMT4">
                  <p:embed/>
                </p:oleObj>
              </mc:Choice>
              <mc:Fallback>
                <p:oleObj name="Equation" r:id="rId8" imgW="774364" imgH="393529"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6900" y="6255816"/>
                        <a:ext cx="93980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733629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49</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Example</a:t>
            </a:r>
            <a:endParaRPr lang="en-US" sz="3600" dirty="0"/>
          </a:p>
        </p:txBody>
      </p:sp>
      <p:sp>
        <p:nvSpPr>
          <p:cNvPr id="4" name="Rectangle 3"/>
          <p:cNvSpPr/>
          <p:nvPr/>
        </p:nvSpPr>
        <p:spPr>
          <a:xfrm>
            <a:off x="-22652" y="588797"/>
            <a:ext cx="9014252" cy="708912"/>
          </a:xfrm>
          <a:prstGeom prst="rect">
            <a:avLst/>
          </a:prstGeom>
        </p:spPr>
        <p:txBody>
          <a:bodyPr wrap="square">
            <a:spAutoFit/>
          </a:bodyPr>
          <a:lstStyle/>
          <a:p>
            <a:pPr marL="228600">
              <a:lnSpc>
                <a:spcPct val="115000"/>
              </a:lnSpc>
              <a:spcBef>
                <a:spcPts val="0"/>
              </a:spcBef>
              <a:spcAft>
                <a:spcPts val="1000"/>
              </a:spcAft>
            </a:pPr>
            <a:r>
              <a:rPr lang="en-US" b="1" u="sng" dirty="0">
                <a:latin typeface="Calibri" panose="020F0502020204030204" pitchFamily="34" charset="0"/>
                <a:ea typeface="Calibri" panose="020F0502020204030204" pitchFamily="34" charset="0"/>
                <a:cs typeface="Times New Roman" panose="02020603050405020304" pitchFamily="18" charset="0"/>
              </a:rPr>
              <a:t>Example </a:t>
            </a:r>
            <a:r>
              <a:rPr lang="en-US" b="1" u="sng" dirty="0" smtClean="0">
                <a:latin typeface="Calibri" panose="020F0502020204030204" pitchFamily="34" charset="0"/>
                <a:ea typeface="Calibri" panose="020F0502020204030204" pitchFamily="34" charset="0"/>
                <a:cs typeface="Times New Roman" panose="02020603050405020304" pitchFamily="18" charset="0"/>
              </a:rPr>
              <a:t>5</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t>For the configuration below, determine the dotted terminals and write the relation between i</a:t>
            </a:r>
            <a:r>
              <a:rPr lang="en-US" baseline="-25000" dirty="0"/>
              <a:t>1</a:t>
            </a:r>
            <a:r>
              <a:rPr lang="en-US" dirty="0"/>
              <a:t> and e</a:t>
            </a:r>
            <a:r>
              <a:rPr lang="en-US" baseline="-25000" dirty="0"/>
              <a:t>2</a:t>
            </a:r>
            <a:r>
              <a:rPr lang="en-US" dirty="0" smtClean="0"/>
              <a:t>.</a:t>
            </a: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1"/>
          <p:cNvGrpSpPr>
            <a:grpSpLocks noChangeAspect="1"/>
          </p:cNvGrpSpPr>
          <p:nvPr/>
        </p:nvGrpSpPr>
        <p:grpSpPr bwMode="auto">
          <a:xfrm>
            <a:off x="1600200" y="1905000"/>
            <a:ext cx="6324600" cy="2958138"/>
            <a:chOff x="3517" y="894"/>
            <a:chExt cx="5481" cy="2564"/>
          </a:xfrm>
        </p:grpSpPr>
        <p:sp>
          <p:nvSpPr>
            <p:cNvPr id="8" name="AutoShape 3"/>
            <p:cNvSpPr>
              <a:spLocks noChangeAspect="1" noChangeArrowheads="1" noTextEdit="1"/>
            </p:cNvSpPr>
            <p:nvPr/>
          </p:nvSpPr>
          <p:spPr bwMode="auto">
            <a:xfrm>
              <a:off x="3517" y="894"/>
              <a:ext cx="5481" cy="25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2" y="947"/>
              <a:ext cx="4821" cy="233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2400300" y="5181600"/>
            <a:ext cx="4724400" cy="984885"/>
          </a:xfrm>
          <a:prstGeom prst="rect">
            <a:avLst/>
          </a:prstGeom>
          <a:noFill/>
        </p:spPr>
        <p:txBody>
          <a:bodyPr wrap="square" rtlCol="0">
            <a:spAutoFit/>
          </a:bodyPr>
          <a:lstStyle/>
          <a:p>
            <a:r>
              <a:rPr lang="en-US" sz="2900" dirty="0" smtClean="0"/>
              <a:t>Note</a:t>
            </a:r>
            <a:r>
              <a:rPr lang="en-US" sz="2900" smtClean="0"/>
              <a:t>: Problems </a:t>
            </a:r>
            <a:r>
              <a:rPr lang="en-US" sz="2900" dirty="0" smtClean="0"/>
              <a:t>1a,b,c,d are </a:t>
            </a:r>
            <a:r>
              <a:rPr lang="en-US" sz="2900" smtClean="0"/>
              <a:t>very similar to this one.</a:t>
            </a:r>
            <a:endParaRPr lang="en-US" sz="2900" dirty="0" smtClean="0"/>
          </a:p>
        </p:txBody>
      </p:sp>
    </p:spTree>
    <p:extLst>
      <p:ext uri="{BB962C8B-B14F-4D97-AF65-F5344CB8AC3E}">
        <p14:creationId xmlns:p14="http://schemas.microsoft.com/office/powerpoint/2010/main" val="683570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5</a:t>
            </a:fld>
            <a:endParaRPr lang="en-US" dirty="0"/>
          </a:p>
        </p:txBody>
      </p:sp>
      <p:sp>
        <p:nvSpPr>
          <p:cNvPr id="3" name="TextBox 2"/>
          <p:cNvSpPr txBox="1"/>
          <p:nvPr/>
        </p:nvSpPr>
        <p:spPr>
          <a:xfrm>
            <a:off x="0" y="304800"/>
            <a:ext cx="9144000" cy="646331"/>
          </a:xfrm>
          <a:prstGeom prst="rect">
            <a:avLst/>
          </a:prstGeom>
          <a:noFill/>
        </p:spPr>
        <p:txBody>
          <a:bodyPr wrap="square" rtlCol="0">
            <a:spAutoFit/>
          </a:bodyPr>
          <a:lstStyle/>
          <a:p>
            <a:pPr algn="ctr"/>
            <a:r>
              <a:rPr lang="en-US" sz="3600" dirty="0"/>
              <a:t>Magnetic circuits</a:t>
            </a:r>
          </a:p>
        </p:txBody>
      </p:sp>
      <p:pic>
        <p:nvPicPr>
          <p:cNvPr id="4" name="Picture 3"/>
          <p:cNvPicPr>
            <a:picLocks noChangeAspect="1"/>
          </p:cNvPicPr>
          <p:nvPr/>
        </p:nvPicPr>
        <p:blipFill>
          <a:blip r:embed="rId4"/>
          <a:stretch>
            <a:fillRect/>
          </a:stretch>
        </p:blipFill>
        <p:spPr>
          <a:xfrm>
            <a:off x="2418142" y="924905"/>
            <a:ext cx="6725857" cy="3200400"/>
          </a:xfrm>
          <a:prstGeom prst="rect">
            <a:avLst/>
          </a:prstGeom>
        </p:spPr>
      </p:pic>
      <p:graphicFrame>
        <p:nvGraphicFramePr>
          <p:cNvPr id="25" name="Object 24"/>
          <p:cNvGraphicFramePr>
            <a:graphicFrameLocks noChangeAspect="1"/>
          </p:cNvGraphicFramePr>
          <p:nvPr>
            <p:extLst>
              <p:ext uri="{D42A27DB-BD31-4B8C-83A1-F6EECF244321}">
                <p14:modId xmlns:p14="http://schemas.microsoft.com/office/powerpoint/2010/main" val="2521000010"/>
              </p:ext>
            </p:extLst>
          </p:nvPr>
        </p:nvGraphicFramePr>
        <p:xfrm>
          <a:off x="122991" y="2925093"/>
          <a:ext cx="2178939" cy="1266825"/>
        </p:xfrm>
        <a:graphic>
          <a:graphicData uri="http://schemas.openxmlformats.org/presentationml/2006/ole">
            <mc:AlternateContent xmlns:mc="http://schemas.openxmlformats.org/markup-compatibility/2006">
              <mc:Choice xmlns:v="urn:schemas-microsoft-com:vml" Requires="v">
                <p:oleObj spid="_x0000_s10475" name="Equation" r:id="rId5" imgW="672808" imgH="393529" progId="Equation.DSMT4">
                  <p:embed/>
                </p:oleObj>
              </mc:Choice>
              <mc:Fallback>
                <p:oleObj name="Equation" r:id="rId5" imgW="672808" imgH="393529" progId="Equation.DSMT4">
                  <p:embed/>
                  <p:pic>
                    <p:nvPicPr>
                      <p:cNvPr id="25"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991" y="2925093"/>
                        <a:ext cx="2178939" cy="1266825"/>
                      </a:xfrm>
                      <a:prstGeom prst="rect">
                        <a:avLst/>
                      </a:prstGeom>
                      <a:noFill/>
                    </p:spPr>
                  </p:pic>
                </p:oleObj>
              </mc:Fallback>
            </mc:AlternateContent>
          </a:graphicData>
        </a:graphic>
      </p:graphicFrame>
      <p:sp>
        <p:nvSpPr>
          <p:cNvPr id="5" name="TextBox 4"/>
          <p:cNvSpPr txBox="1"/>
          <p:nvPr/>
        </p:nvSpPr>
        <p:spPr>
          <a:xfrm>
            <a:off x="457200" y="4191918"/>
            <a:ext cx="6400800" cy="984885"/>
          </a:xfrm>
          <a:prstGeom prst="rect">
            <a:avLst/>
          </a:prstGeom>
          <a:noFill/>
        </p:spPr>
        <p:txBody>
          <a:bodyPr wrap="square" rtlCol="0">
            <a:spAutoFit/>
          </a:bodyPr>
          <a:lstStyle/>
          <a:p>
            <a:r>
              <a:rPr lang="en-US" sz="2900" dirty="0" smtClean="0"/>
              <a:t>Define: </a:t>
            </a:r>
            <a:r>
              <a:rPr lang="en-US" sz="2900" dirty="0" err="1" smtClean="0"/>
              <a:t>magnetomotive</a:t>
            </a:r>
            <a:r>
              <a:rPr lang="en-US" sz="2900" dirty="0" smtClean="0"/>
              <a:t> force (MMF):</a:t>
            </a:r>
          </a:p>
          <a:p>
            <a:r>
              <a:rPr lang="en-US" sz="2900" dirty="0"/>
              <a:t>	 </a:t>
            </a:r>
            <a:r>
              <a:rPr lang="en-US" sz="2900" dirty="0" smtClean="0"/>
              <a:t>   			     reluctance:</a:t>
            </a:r>
          </a:p>
        </p:txBody>
      </p:sp>
      <p:graphicFrame>
        <p:nvGraphicFramePr>
          <p:cNvPr id="7" name="Object 6"/>
          <p:cNvGraphicFramePr>
            <a:graphicFrameLocks noChangeAspect="1"/>
          </p:cNvGraphicFramePr>
          <p:nvPr>
            <p:extLst>
              <p:ext uri="{D42A27DB-BD31-4B8C-83A1-F6EECF244321}">
                <p14:modId xmlns:p14="http://schemas.microsoft.com/office/powerpoint/2010/main" val="3407997903"/>
              </p:ext>
            </p:extLst>
          </p:nvPr>
        </p:nvGraphicFramePr>
        <p:xfrm>
          <a:off x="7066789" y="4103969"/>
          <a:ext cx="1933575" cy="687387"/>
        </p:xfrm>
        <a:graphic>
          <a:graphicData uri="http://schemas.openxmlformats.org/presentationml/2006/ole">
            <mc:AlternateContent xmlns:mc="http://schemas.openxmlformats.org/markup-compatibility/2006">
              <mc:Choice xmlns:v="urn:schemas-microsoft-com:vml" Requires="v">
                <p:oleObj spid="_x0000_s10476" name="Equation" r:id="rId7" imgW="495000" imgH="177480" progId="Equation.DSMT4">
                  <p:embed/>
                </p:oleObj>
              </mc:Choice>
              <mc:Fallback>
                <p:oleObj name="Equation" r:id="rId7" imgW="495000" imgH="177480" progId="Equation.DSMT4">
                  <p:embed/>
                  <p:pic>
                    <p:nvPicPr>
                      <p:cNvPr id="0" name="Object 1"/>
                      <p:cNvPicPr>
                        <a:picLocks noChangeAspect="1" noChangeArrowheads="1"/>
                      </p:cNvPicPr>
                      <p:nvPr/>
                    </p:nvPicPr>
                    <p:blipFill>
                      <a:blip r:embed="rId8"/>
                      <a:srcRect/>
                      <a:stretch>
                        <a:fillRect/>
                      </a:stretch>
                    </p:blipFill>
                    <p:spPr bwMode="auto">
                      <a:xfrm>
                        <a:off x="7066789" y="4103969"/>
                        <a:ext cx="1933575" cy="687387"/>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548222438"/>
              </p:ext>
            </p:extLst>
          </p:nvPr>
        </p:nvGraphicFramePr>
        <p:xfrm>
          <a:off x="7066789" y="4653808"/>
          <a:ext cx="1274089" cy="926610"/>
        </p:xfrm>
        <a:graphic>
          <a:graphicData uri="http://schemas.openxmlformats.org/presentationml/2006/ole">
            <mc:AlternateContent xmlns:mc="http://schemas.openxmlformats.org/markup-compatibility/2006">
              <mc:Choice xmlns:v="urn:schemas-microsoft-com:vml" Requires="v">
                <p:oleObj spid="_x0000_s10477" name="Equation" r:id="rId9" imgW="571252" imgH="418918" progId="Equation.DSMT4">
                  <p:embed/>
                </p:oleObj>
              </mc:Choice>
              <mc:Fallback>
                <p:oleObj name="Equation" r:id="rId9" imgW="571252" imgH="418918"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66789" y="4653808"/>
                        <a:ext cx="1274089" cy="926610"/>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892781420"/>
              </p:ext>
            </p:extLst>
          </p:nvPr>
        </p:nvGraphicFramePr>
        <p:xfrm>
          <a:off x="1524000" y="5112572"/>
          <a:ext cx="1325106" cy="1104255"/>
        </p:xfrm>
        <a:graphic>
          <a:graphicData uri="http://schemas.openxmlformats.org/presentationml/2006/ole">
            <mc:AlternateContent xmlns:mc="http://schemas.openxmlformats.org/markup-compatibility/2006">
              <mc:Choice xmlns:v="urn:schemas-microsoft-com:vml" Requires="v">
                <p:oleObj spid="_x0000_s10478" name="Equation" r:id="rId11" imgW="469696" imgH="393529" progId="Equation.DSMT4">
                  <p:embed/>
                </p:oleObj>
              </mc:Choice>
              <mc:Fallback>
                <p:oleObj name="Equation" r:id="rId11" imgW="469696" imgH="393529"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5112572"/>
                        <a:ext cx="1325106" cy="1104255"/>
                      </a:xfrm>
                      <a:prstGeom prst="rect">
                        <a:avLst/>
                      </a:prstGeom>
                      <a:noFill/>
                    </p:spPr>
                  </p:pic>
                </p:oleObj>
              </mc:Fallback>
            </mc:AlternateContent>
          </a:graphicData>
        </a:graphic>
      </p:graphicFrame>
      <p:sp>
        <p:nvSpPr>
          <p:cNvPr id="13" name="Right Arrow 12"/>
          <p:cNvSpPr/>
          <p:nvPr/>
        </p:nvSpPr>
        <p:spPr>
          <a:xfrm>
            <a:off x="747922" y="5243416"/>
            <a:ext cx="671683" cy="887057"/>
          </a:xfrm>
          <a:prstGeom prst="rightArrow">
            <a:avLst/>
          </a:pr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011812" y="5176803"/>
            <a:ext cx="3962400" cy="1200329"/>
          </a:xfrm>
          <a:prstGeom prst="rect">
            <a:avLst/>
          </a:prstGeom>
          <a:noFill/>
        </p:spPr>
        <p:txBody>
          <a:bodyPr wrap="square" rtlCol="0">
            <a:spAutoFit/>
          </a:bodyPr>
          <a:lstStyle/>
          <a:p>
            <a:r>
              <a:rPr lang="en-US" sz="2400" dirty="0" smtClean="0"/>
              <a:t>This looks suspiciously familiar. What does this remind you of?</a:t>
            </a:r>
          </a:p>
        </p:txBody>
      </p:sp>
      <p:sp>
        <p:nvSpPr>
          <p:cNvPr id="20" name="Freeform 19"/>
          <p:cNvSpPr/>
          <p:nvPr/>
        </p:nvSpPr>
        <p:spPr>
          <a:xfrm>
            <a:off x="201168" y="3986784"/>
            <a:ext cx="384048" cy="1627632"/>
          </a:xfrm>
          <a:custGeom>
            <a:avLst/>
            <a:gdLst>
              <a:gd name="connsiteX0" fmla="*/ 0 w 384048"/>
              <a:gd name="connsiteY0" fmla="*/ 0 h 1627632"/>
              <a:gd name="connsiteX1" fmla="*/ 0 w 384048"/>
              <a:gd name="connsiteY1" fmla="*/ 1627632 h 1627632"/>
              <a:gd name="connsiteX2" fmla="*/ 384048 w 384048"/>
              <a:gd name="connsiteY2" fmla="*/ 1627632 h 1627632"/>
            </a:gdLst>
            <a:ahLst/>
            <a:cxnLst>
              <a:cxn ang="0">
                <a:pos x="connsiteX0" y="connsiteY0"/>
              </a:cxn>
              <a:cxn ang="0">
                <a:pos x="connsiteX1" y="connsiteY1"/>
              </a:cxn>
              <a:cxn ang="0">
                <a:pos x="connsiteX2" y="connsiteY2"/>
              </a:cxn>
            </a:cxnLst>
            <a:rect l="l" t="t" r="r" b="b"/>
            <a:pathLst>
              <a:path w="384048" h="1627632">
                <a:moveTo>
                  <a:pt x="0" y="0"/>
                </a:moveTo>
                <a:lnTo>
                  <a:pt x="0" y="1627632"/>
                </a:lnTo>
                <a:lnTo>
                  <a:pt x="384048" y="1627632"/>
                </a:lnTo>
              </a:path>
            </a:pathLst>
          </a:custGeom>
          <a:noFill/>
          <a:ln w="3175">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77986" y="6296543"/>
            <a:ext cx="6959228" cy="477054"/>
          </a:xfrm>
          <a:prstGeom prst="rect">
            <a:avLst/>
          </a:prstGeom>
          <a:noFill/>
        </p:spPr>
        <p:txBody>
          <a:bodyPr wrap="square" rtlCol="0">
            <a:spAutoFit/>
          </a:bodyPr>
          <a:lstStyle/>
          <a:p>
            <a:r>
              <a:rPr lang="en-US" sz="2500" dirty="0" smtClean="0"/>
              <a:t>Write down the relations for F, R, and </a:t>
            </a:r>
            <a:r>
              <a:rPr lang="el-GR" sz="2500" dirty="0" smtClean="0"/>
              <a:t>ϕ</a:t>
            </a:r>
            <a:r>
              <a:rPr lang="en-US" sz="2500" dirty="0" smtClean="0"/>
              <a:t>. </a:t>
            </a:r>
          </a:p>
        </p:txBody>
      </p:sp>
    </p:spTree>
    <p:extLst>
      <p:ext uri="{BB962C8B-B14F-4D97-AF65-F5344CB8AC3E}">
        <p14:creationId xmlns:p14="http://schemas.microsoft.com/office/powerpoint/2010/main" val="341387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20" grpId="0" animBg="1"/>
      <p:bldP spid="2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50</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Example</a:t>
            </a:r>
            <a:endParaRPr lang="en-US" sz="3600" dirty="0"/>
          </a:p>
        </p:txBody>
      </p:sp>
      <p:sp>
        <p:nvSpPr>
          <p:cNvPr id="4" name="Rectangle 3"/>
          <p:cNvSpPr/>
          <p:nvPr/>
        </p:nvSpPr>
        <p:spPr>
          <a:xfrm>
            <a:off x="-22652" y="588797"/>
            <a:ext cx="9014252" cy="708912"/>
          </a:xfrm>
          <a:prstGeom prst="rect">
            <a:avLst/>
          </a:prstGeom>
        </p:spPr>
        <p:txBody>
          <a:bodyPr wrap="square">
            <a:spAutoFit/>
          </a:bodyPr>
          <a:lstStyle/>
          <a:p>
            <a:pPr marL="228600">
              <a:lnSpc>
                <a:spcPct val="115000"/>
              </a:lnSpc>
              <a:spcBef>
                <a:spcPts val="0"/>
              </a:spcBef>
              <a:spcAft>
                <a:spcPts val="1000"/>
              </a:spcAft>
            </a:pPr>
            <a:r>
              <a:rPr lang="en-US" b="1" u="sng" dirty="0">
                <a:latin typeface="Calibri" panose="020F0502020204030204" pitchFamily="34" charset="0"/>
                <a:ea typeface="Calibri" panose="020F0502020204030204" pitchFamily="34" charset="0"/>
                <a:cs typeface="Times New Roman" panose="02020603050405020304" pitchFamily="18" charset="0"/>
              </a:rPr>
              <a:t>Example </a:t>
            </a:r>
            <a:r>
              <a:rPr lang="en-US" b="1" u="sng" dirty="0" smtClean="0">
                <a:latin typeface="Calibri" panose="020F0502020204030204" pitchFamily="34" charset="0"/>
                <a:ea typeface="Calibri" panose="020F0502020204030204" pitchFamily="34" charset="0"/>
                <a:cs typeface="Times New Roman" panose="02020603050405020304" pitchFamily="18" charset="0"/>
              </a:rPr>
              <a:t>5</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t>For the configuration below, determine the dotted terminals and write the relation between i</a:t>
            </a:r>
            <a:r>
              <a:rPr lang="en-US" baseline="-25000" dirty="0"/>
              <a:t>1</a:t>
            </a:r>
            <a:r>
              <a:rPr lang="en-US" dirty="0"/>
              <a:t> and e</a:t>
            </a:r>
            <a:r>
              <a:rPr lang="en-US" baseline="-25000" dirty="0"/>
              <a:t>2</a:t>
            </a:r>
            <a:r>
              <a:rPr lang="en-US" dirty="0" smtClean="0"/>
              <a:t>.</a:t>
            </a: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0" y="1295400"/>
            <a:ext cx="8153400" cy="390363"/>
          </a:xfrm>
          <a:prstGeom prst="rect">
            <a:avLst/>
          </a:prstGeom>
        </p:spPr>
        <p:txBody>
          <a:bodyPr wrap="square">
            <a:spAutoFit/>
          </a:bodyPr>
          <a:lstStyle/>
          <a:p>
            <a:pPr marL="228600" marR="0">
              <a:lnSpc>
                <a:spcPct val="115000"/>
              </a:lnSpc>
              <a:spcBef>
                <a:spcPts val="0"/>
              </a:spcBef>
              <a:spcAft>
                <a:spcPts val="1000"/>
              </a:spcAft>
            </a:pPr>
            <a:r>
              <a:rPr lang="en-US" b="1" u="sng" dirty="0">
                <a:latin typeface="Calibri" panose="020F0502020204030204" pitchFamily="34" charset="0"/>
                <a:ea typeface="Calibri" panose="020F0502020204030204" pitchFamily="34" charset="0"/>
                <a:cs typeface="Times New Roman" panose="02020603050405020304" pitchFamily="18" charset="0"/>
              </a:rPr>
              <a:t>Solution</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1"/>
          <p:cNvGrpSpPr>
            <a:grpSpLocks noChangeAspect="1"/>
          </p:cNvGrpSpPr>
          <p:nvPr/>
        </p:nvGrpSpPr>
        <p:grpSpPr bwMode="auto">
          <a:xfrm>
            <a:off x="2579260" y="1295400"/>
            <a:ext cx="3940175" cy="1990725"/>
            <a:chOff x="2540" y="6349"/>
            <a:chExt cx="6205" cy="3134"/>
          </a:xfrm>
        </p:grpSpPr>
        <p:sp>
          <p:nvSpPr>
            <p:cNvPr id="7" name="AutoShape 3"/>
            <p:cNvSpPr>
              <a:spLocks noChangeAspect="1" noChangeArrowheads="1" noTextEdit="1"/>
            </p:cNvSpPr>
            <p:nvPr/>
          </p:nvSpPr>
          <p:spPr bwMode="auto">
            <a:xfrm>
              <a:off x="2540" y="6349"/>
              <a:ext cx="6205" cy="31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32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2" y="6364"/>
              <a:ext cx="5600" cy="304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1134541" y="1685763"/>
            <a:ext cx="1110753"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Steps </a:t>
            </a:r>
            <a:r>
              <a:rPr lang="en-US" dirty="0" smtClean="0">
                <a:latin typeface="Calibri" panose="020F0502020204030204" pitchFamily="34" charset="0"/>
                <a:ea typeface="Calibri" panose="020F0502020204030204" pitchFamily="34" charset="0"/>
                <a:cs typeface="Times New Roman" panose="02020603050405020304" pitchFamily="18" charset="0"/>
              </a:rPr>
              <a:t>1-3:</a:t>
            </a:r>
            <a:endParaRPr lang="en-US" dirty="0"/>
          </a:p>
        </p:txBody>
      </p:sp>
      <p:grpSp>
        <p:nvGrpSpPr>
          <p:cNvPr id="13" name="Group 5"/>
          <p:cNvGrpSpPr>
            <a:grpSpLocks noChangeAspect="1"/>
          </p:cNvGrpSpPr>
          <p:nvPr/>
        </p:nvGrpSpPr>
        <p:grpSpPr bwMode="auto">
          <a:xfrm>
            <a:off x="697755" y="4702175"/>
            <a:ext cx="3940175" cy="2079625"/>
            <a:chOff x="2540" y="6435"/>
            <a:chExt cx="6205" cy="3276"/>
          </a:xfrm>
        </p:grpSpPr>
        <p:sp>
          <p:nvSpPr>
            <p:cNvPr id="14" name="AutoShape 7"/>
            <p:cNvSpPr>
              <a:spLocks noChangeAspect="1" noChangeArrowheads="1" noTextEdit="1"/>
            </p:cNvSpPr>
            <p:nvPr/>
          </p:nvSpPr>
          <p:spPr bwMode="auto">
            <a:xfrm>
              <a:off x="2540" y="6435"/>
              <a:ext cx="6205" cy="3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32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6" y="6488"/>
              <a:ext cx="5859" cy="3145"/>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19"/>
          <p:cNvSpPr/>
          <p:nvPr/>
        </p:nvSpPr>
        <p:spPr>
          <a:xfrm>
            <a:off x="71840" y="3352800"/>
            <a:ext cx="4804960" cy="1477328"/>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Steps 4-6: Here we arbitrarily assign </a:t>
            </a:r>
            <a:r>
              <a:rPr lang="en-US" dirty="0" smtClean="0">
                <a:latin typeface="Calibri" panose="020F0502020204030204" pitchFamily="34" charset="0"/>
                <a:ea typeface="Calibri" panose="020F0502020204030204" pitchFamily="34" charset="0"/>
                <a:cs typeface="Times New Roman" panose="02020603050405020304" pitchFamily="18" charset="0"/>
              </a:rPr>
              <a:t>dot </a:t>
            </a:r>
            <a:r>
              <a:rPr lang="en-US" dirty="0">
                <a:latin typeface="Calibri" panose="020F0502020204030204" pitchFamily="34" charset="0"/>
                <a:ea typeface="Calibri" panose="020F0502020204030204" pitchFamily="34" charset="0"/>
                <a:cs typeface="Times New Roman" panose="02020603050405020304" pitchFamily="18" charset="0"/>
              </a:rPr>
              <a:t>to </a:t>
            </a:r>
            <a:r>
              <a:rPr lang="en-US" dirty="0" smtClean="0">
                <a:latin typeface="Calibri" panose="020F0502020204030204" pitchFamily="34" charset="0"/>
                <a:ea typeface="Calibri" panose="020F0502020204030204" pitchFamily="34" charset="0"/>
                <a:cs typeface="Times New Roman" panose="02020603050405020304" pitchFamily="18" charset="0"/>
              </a:rPr>
              <a:t>upper </a:t>
            </a:r>
            <a:r>
              <a:rPr lang="en-US" dirty="0">
                <a:latin typeface="Calibri" panose="020F0502020204030204" pitchFamily="34" charset="0"/>
                <a:ea typeface="Calibri" panose="020F0502020204030204" pitchFamily="34" charset="0"/>
                <a:cs typeface="Times New Roman" panose="02020603050405020304" pitchFamily="18" charset="0"/>
              </a:rPr>
              <a:t>terminal of coil </a:t>
            </a:r>
            <a:r>
              <a:rPr lang="en-US" dirty="0" smtClean="0">
                <a:latin typeface="Calibri" panose="020F0502020204030204" pitchFamily="34" charset="0"/>
                <a:ea typeface="Calibri" panose="020F0502020204030204" pitchFamily="34" charset="0"/>
                <a:cs typeface="Times New Roman" panose="02020603050405020304" pitchFamily="18" charset="0"/>
              </a:rPr>
              <a:t>2; then</a:t>
            </a:r>
            <a:r>
              <a:rPr lang="en-US" dirty="0">
                <a:latin typeface="Calibri" panose="020F0502020204030204" pitchFamily="34" charset="0"/>
                <a:ea typeface="Calibri" panose="020F0502020204030204" pitchFamily="34" charset="0"/>
                <a:cs typeface="Times New Roman" panose="02020603050405020304" pitchFamily="18" charset="0"/>
              </a:rPr>
              <a:t>, with i</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out of this dotted terminal, we use </a:t>
            </a:r>
            <a:r>
              <a:rPr lang="en-US" dirty="0" smtClean="0">
                <a:latin typeface="Calibri" panose="020F0502020204030204" pitchFamily="34" charset="0"/>
                <a:ea typeface="Calibri" panose="020F0502020204030204" pitchFamily="34" charset="0"/>
                <a:cs typeface="Times New Roman" panose="02020603050405020304" pitchFamily="18" charset="0"/>
              </a:rPr>
              <a:t>RHR </a:t>
            </a:r>
            <a:r>
              <a:rPr lang="en-US" dirty="0">
                <a:latin typeface="Calibri" panose="020F0502020204030204" pitchFamily="34" charset="0"/>
                <a:ea typeface="Calibri" panose="020F0502020204030204" pitchFamily="34" charset="0"/>
                <a:cs typeface="Times New Roman" panose="02020603050405020304" pitchFamily="18" charset="0"/>
              </a:rPr>
              <a:t>to determine </a:t>
            </a:r>
            <a:r>
              <a:rPr lang="en-US" dirty="0" smtClean="0">
                <a:latin typeface="Calibri" panose="020F0502020204030204" pitchFamily="34" charset="0"/>
                <a:ea typeface="Calibri" panose="020F0502020204030204" pitchFamily="34" charset="0"/>
                <a:cs typeface="Times New Roman" panose="02020603050405020304" pitchFamily="18" charset="0"/>
              </a:rPr>
              <a:t>flux </a:t>
            </a:r>
            <a:r>
              <a:rPr lang="en-US" dirty="0">
                <a:latin typeface="Calibri" panose="020F0502020204030204" pitchFamily="34" charset="0"/>
                <a:ea typeface="Calibri" panose="020F0502020204030204" pitchFamily="34" charset="0"/>
                <a:cs typeface="Calibri" panose="020F0502020204030204" pitchFamily="34" charset="0"/>
              </a:rPr>
              <a:t>φ</a:t>
            </a:r>
            <a:r>
              <a:rPr lang="en-US" baseline="-25000" dirty="0">
                <a:latin typeface="Calibri" panose="020F0502020204030204" pitchFamily="34" charset="0"/>
                <a:ea typeface="Calibri" panose="020F0502020204030204" pitchFamily="34" charset="0"/>
                <a:cs typeface="Calibri" panose="020F0502020204030204" pitchFamily="34" charset="0"/>
              </a:rPr>
              <a:t>22</a:t>
            </a:r>
            <a:r>
              <a:rPr lang="en-US" dirty="0">
                <a:latin typeface="Calibri" panose="020F0502020204030204" pitchFamily="34" charset="0"/>
                <a:ea typeface="Calibri" panose="020F0502020204030204" pitchFamily="34" charset="0"/>
                <a:cs typeface="Times New Roman" panose="02020603050405020304" pitchFamily="18" charset="0"/>
              </a:rPr>
              <a:t> is in </a:t>
            </a:r>
            <a:r>
              <a:rPr lang="en-US" dirty="0" smtClean="0">
                <a:latin typeface="Calibri" panose="020F0502020204030204" pitchFamily="34" charset="0"/>
                <a:ea typeface="Calibri" panose="020F0502020204030204" pitchFamily="34" charset="0"/>
                <a:cs typeface="Times New Roman" panose="02020603050405020304" pitchFamily="18" charset="0"/>
              </a:rPr>
              <a:t>same </a:t>
            </a:r>
            <a:r>
              <a:rPr lang="en-US" dirty="0">
                <a:latin typeface="Calibri" panose="020F0502020204030204" pitchFamily="34" charset="0"/>
                <a:ea typeface="Calibri" panose="020F0502020204030204" pitchFamily="34" charset="0"/>
                <a:cs typeface="Times New Roman" panose="02020603050405020304" pitchFamily="18" charset="0"/>
              </a:rPr>
              <a:t>direction as </a:t>
            </a:r>
            <a:r>
              <a:rPr lang="en-US" dirty="0" smtClean="0">
                <a:latin typeface="Calibri" panose="020F0502020204030204" pitchFamily="34" charset="0"/>
                <a:ea typeface="Calibri" panose="020F0502020204030204" pitchFamily="34" charset="0"/>
                <a:cs typeface="Times New Roman" panose="02020603050405020304" pitchFamily="18" charset="0"/>
              </a:rPr>
              <a:t>coil 1 flux. This </a:t>
            </a:r>
            <a:r>
              <a:rPr lang="en-US" dirty="0">
                <a:latin typeface="Calibri" panose="020F0502020204030204" pitchFamily="34" charset="0"/>
                <a:ea typeface="Calibri" panose="020F0502020204030204" pitchFamily="34" charset="0"/>
                <a:cs typeface="Times New Roman" panose="02020603050405020304" pitchFamily="18" charset="0"/>
              </a:rPr>
              <a:t>means our choice of </a:t>
            </a:r>
            <a:r>
              <a:rPr lang="en-US" dirty="0" smtClean="0">
                <a:latin typeface="Calibri" panose="020F0502020204030204" pitchFamily="34" charset="0"/>
                <a:ea typeface="Calibri" panose="020F0502020204030204" pitchFamily="34" charset="0"/>
                <a:cs typeface="Times New Roman" panose="02020603050405020304" pitchFamily="18" charset="0"/>
              </a:rPr>
              <a:t>coil </a:t>
            </a:r>
            <a:r>
              <a:rPr lang="en-US" dirty="0">
                <a:latin typeface="Calibri" panose="020F0502020204030204" pitchFamily="34" charset="0"/>
                <a:ea typeface="Calibri" panose="020F0502020204030204" pitchFamily="34" charset="0"/>
                <a:cs typeface="Times New Roman" panose="02020603050405020304" pitchFamily="18" charset="0"/>
              </a:rPr>
              <a:t>2 terminal location dot </a:t>
            </a:r>
            <a:r>
              <a:rPr lang="en-US" dirty="0" smtClean="0">
                <a:latin typeface="Calibri" panose="020F0502020204030204" pitchFamily="34" charset="0"/>
                <a:ea typeface="Calibri" panose="020F0502020204030204" pitchFamily="34" charset="0"/>
                <a:cs typeface="Times New Roman" panose="02020603050405020304" pitchFamily="18" charset="0"/>
              </a:rPr>
              <a:t>is </a:t>
            </a:r>
            <a:r>
              <a:rPr lang="en-US" dirty="0">
                <a:latin typeface="Calibri" panose="020F0502020204030204" pitchFamily="34" charset="0"/>
                <a:ea typeface="Calibri" panose="020F0502020204030204" pitchFamily="34" charset="0"/>
                <a:cs typeface="Times New Roman" panose="02020603050405020304" pitchFamily="18" charset="0"/>
              </a:rPr>
              <a:t>wrong. </a:t>
            </a:r>
          </a:p>
        </p:txBody>
      </p:sp>
      <p:sp>
        <p:nvSpPr>
          <p:cNvPr id="21" name="Rectangle 20"/>
          <p:cNvSpPr/>
          <p:nvPr/>
        </p:nvSpPr>
        <p:spPr>
          <a:xfrm>
            <a:off x="4876800" y="3429000"/>
            <a:ext cx="4244548" cy="1200329"/>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Therefore we know </a:t>
            </a:r>
            <a:r>
              <a:rPr lang="en-US" dirty="0" smtClean="0">
                <a:latin typeface="Calibri" panose="020F0502020204030204" pitchFamily="34" charset="0"/>
                <a:cs typeface="Calibri" panose="020F0502020204030204" pitchFamily="34" charset="0"/>
              </a:rPr>
              <a:t>dot </a:t>
            </a:r>
            <a:r>
              <a:rPr lang="en-US" dirty="0">
                <a:latin typeface="Calibri" panose="020F0502020204030204" pitchFamily="34" charset="0"/>
                <a:cs typeface="Calibri" panose="020F0502020204030204" pitchFamily="34" charset="0"/>
              </a:rPr>
              <a:t>must be </a:t>
            </a:r>
            <a:r>
              <a:rPr lang="en-US" dirty="0" smtClean="0">
                <a:latin typeface="Calibri" panose="020F0502020204030204" pitchFamily="34" charset="0"/>
                <a:cs typeface="Calibri" panose="020F0502020204030204" pitchFamily="34" charset="0"/>
              </a:rPr>
              <a:t>at </a:t>
            </a:r>
            <a:r>
              <a:rPr lang="en-US" dirty="0">
                <a:latin typeface="Calibri" panose="020F0502020204030204" pitchFamily="34" charset="0"/>
                <a:cs typeface="Calibri" panose="020F0502020204030204" pitchFamily="34" charset="0"/>
              </a:rPr>
              <a:t>other terminal, and the below shows clearly this is the case, since the flux from coil 2, φ</a:t>
            </a:r>
            <a:r>
              <a:rPr lang="en-US" baseline="-25000" dirty="0">
                <a:latin typeface="Calibri" panose="020F0502020204030204" pitchFamily="34" charset="0"/>
                <a:cs typeface="Calibri" panose="020F0502020204030204" pitchFamily="34" charset="0"/>
              </a:rPr>
              <a:t>22</a:t>
            </a:r>
            <a:r>
              <a:rPr lang="en-US" dirty="0">
                <a:latin typeface="Calibri" panose="020F0502020204030204" pitchFamily="34" charset="0"/>
                <a:cs typeface="Calibri" panose="020F0502020204030204" pitchFamily="34" charset="0"/>
              </a:rPr>
              <a:t>, is opposite to the flux from coil 1, φ</a:t>
            </a:r>
            <a:r>
              <a:rPr lang="en-US" baseline="-25000" dirty="0">
                <a:latin typeface="Calibri" panose="020F0502020204030204" pitchFamily="34" charset="0"/>
                <a:cs typeface="Calibri" panose="020F0502020204030204" pitchFamily="34" charset="0"/>
              </a:rPr>
              <a:t>21</a:t>
            </a:r>
            <a:r>
              <a:rPr lang="en-US" dirty="0">
                <a:latin typeface="Calibri" panose="020F0502020204030204" pitchFamily="34" charset="0"/>
                <a:cs typeface="Calibri" panose="020F0502020204030204" pitchFamily="34" charset="0"/>
              </a:rPr>
              <a:t>.</a:t>
            </a:r>
          </a:p>
        </p:txBody>
      </p:sp>
      <p:grpSp>
        <p:nvGrpSpPr>
          <p:cNvPr id="17" name="Group 9"/>
          <p:cNvGrpSpPr>
            <a:grpSpLocks noChangeAspect="1"/>
          </p:cNvGrpSpPr>
          <p:nvPr/>
        </p:nvGrpSpPr>
        <p:grpSpPr bwMode="auto">
          <a:xfrm>
            <a:off x="4902200" y="4642157"/>
            <a:ext cx="3940175" cy="2079625"/>
            <a:chOff x="2540" y="6435"/>
            <a:chExt cx="6205" cy="3276"/>
          </a:xfrm>
        </p:grpSpPr>
        <p:sp>
          <p:nvSpPr>
            <p:cNvPr id="18" name="AutoShape 11"/>
            <p:cNvSpPr>
              <a:spLocks noChangeAspect="1" noChangeArrowheads="1" noTextEdit="1"/>
            </p:cNvSpPr>
            <p:nvPr/>
          </p:nvSpPr>
          <p:spPr bwMode="auto">
            <a:xfrm>
              <a:off x="2540" y="6435"/>
              <a:ext cx="6205" cy="3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325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 y="6435"/>
              <a:ext cx="5672" cy="30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373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51</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Example</a:t>
            </a:r>
            <a:endParaRPr lang="en-US" sz="3600" dirty="0"/>
          </a:p>
        </p:txBody>
      </p:sp>
      <p:sp>
        <p:nvSpPr>
          <p:cNvPr id="4" name="Rectangle 3"/>
          <p:cNvSpPr/>
          <p:nvPr/>
        </p:nvSpPr>
        <p:spPr>
          <a:xfrm>
            <a:off x="-22652" y="588797"/>
            <a:ext cx="9014252" cy="708912"/>
          </a:xfrm>
          <a:prstGeom prst="rect">
            <a:avLst/>
          </a:prstGeom>
        </p:spPr>
        <p:txBody>
          <a:bodyPr wrap="square">
            <a:spAutoFit/>
          </a:bodyPr>
          <a:lstStyle/>
          <a:p>
            <a:pPr marL="228600">
              <a:lnSpc>
                <a:spcPct val="115000"/>
              </a:lnSpc>
              <a:spcBef>
                <a:spcPts val="0"/>
              </a:spcBef>
              <a:spcAft>
                <a:spcPts val="1000"/>
              </a:spcAft>
            </a:pPr>
            <a:r>
              <a:rPr lang="en-US" b="1" u="sng" dirty="0">
                <a:latin typeface="Calibri" panose="020F0502020204030204" pitchFamily="34" charset="0"/>
                <a:ea typeface="Calibri" panose="020F0502020204030204" pitchFamily="34" charset="0"/>
                <a:cs typeface="Times New Roman" panose="02020603050405020304" pitchFamily="18" charset="0"/>
              </a:rPr>
              <a:t>Example </a:t>
            </a:r>
            <a:r>
              <a:rPr lang="en-US" b="1" u="sng" dirty="0" smtClean="0">
                <a:latin typeface="Calibri" panose="020F0502020204030204" pitchFamily="34" charset="0"/>
                <a:ea typeface="Calibri" panose="020F0502020204030204" pitchFamily="34" charset="0"/>
                <a:cs typeface="Times New Roman" panose="02020603050405020304" pitchFamily="18" charset="0"/>
              </a:rPr>
              <a:t>5</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t>For the configuration below, determine the dotted terminals and write the relation between i</a:t>
            </a:r>
            <a:r>
              <a:rPr lang="en-US" baseline="-25000" dirty="0"/>
              <a:t>1</a:t>
            </a:r>
            <a:r>
              <a:rPr lang="en-US" dirty="0"/>
              <a:t> and e</a:t>
            </a:r>
            <a:r>
              <a:rPr lang="en-US" baseline="-25000" dirty="0"/>
              <a:t>2</a:t>
            </a:r>
            <a:r>
              <a:rPr lang="en-US" dirty="0" smtClean="0"/>
              <a:t>.</a:t>
            </a: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0" y="1295400"/>
            <a:ext cx="8153400" cy="390363"/>
          </a:xfrm>
          <a:prstGeom prst="rect">
            <a:avLst/>
          </a:prstGeom>
        </p:spPr>
        <p:txBody>
          <a:bodyPr wrap="square">
            <a:spAutoFit/>
          </a:bodyPr>
          <a:lstStyle/>
          <a:p>
            <a:pPr marL="228600" marR="0">
              <a:lnSpc>
                <a:spcPct val="115000"/>
              </a:lnSpc>
              <a:spcBef>
                <a:spcPts val="0"/>
              </a:spcBef>
              <a:spcAft>
                <a:spcPts val="1000"/>
              </a:spcAft>
            </a:pPr>
            <a:r>
              <a:rPr lang="en-US" b="1" u="sng" dirty="0">
                <a:latin typeface="Calibri" panose="020F0502020204030204" pitchFamily="34" charset="0"/>
                <a:ea typeface="Calibri" panose="020F0502020204030204" pitchFamily="34" charset="0"/>
                <a:cs typeface="Times New Roman" panose="02020603050405020304" pitchFamily="18" charset="0"/>
              </a:rPr>
              <a:t>Solution</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7" name="Group 9"/>
          <p:cNvGrpSpPr>
            <a:grpSpLocks noChangeAspect="1"/>
          </p:cNvGrpSpPr>
          <p:nvPr/>
        </p:nvGrpSpPr>
        <p:grpSpPr bwMode="auto">
          <a:xfrm>
            <a:off x="2690812" y="3301242"/>
            <a:ext cx="3940175" cy="2079625"/>
            <a:chOff x="2540" y="6435"/>
            <a:chExt cx="6205" cy="3276"/>
          </a:xfrm>
        </p:grpSpPr>
        <p:sp>
          <p:nvSpPr>
            <p:cNvPr id="18" name="AutoShape 11"/>
            <p:cNvSpPr>
              <a:spLocks noChangeAspect="1" noChangeArrowheads="1" noTextEdit="1"/>
            </p:cNvSpPr>
            <p:nvPr/>
          </p:nvSpPr>
          <p:spPr bwMode="auto">
            <a:xfrm>
              <a:off x="2540" y="6435"/>
              <a:ext cx="6205" cy="3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325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 y="6435"/>
              <a:ext cx="5672" cy="307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317501" y="1704233"/>
            <a:ext cx="8686799" cy="1623008"/>
          </a:xfrm>
          <a:prstGeom prst="rect">
            <a:avLst/>
          </a:prstGeom>
        </p:spPr>
        <p:txBody>
          <a:bodyPr wrap="square">
            <a:spAutoFit/>
          </a:bodyPr>
          <a:lstStyle/>
          <a:p>
            <a:pPr marL="0" marR="0" algn="just">
              <a:lnSpc>
                <a:spcPct val="115000"/>
              </a:lnSpc>
              <a:spcBef>
                <a:spcPts val="0"/>
              </a:spcBef>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Now we can write the equation for e</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Recall that in the dot convention, we mark one terminal on either side so that </a:t>
            </a:r>
          </a:p>
          <a:p>
            <a:pPr marL="342900" marR="0" lvl="0" indent="-342900" algn="just">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when e</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is defined positive at the dotted terminal of coil 2 and</a:t>
            </a:r>
          </a:p>
          <a:p>
            <a:pPr marL="342900" marR="0" lvl="0" indent="-342900" algn="just">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 is into the dotted terminal of coil 1, then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624372202"/>
              </p:ext>
            </p:extLst>
          </p:nvPr>
        </p:nvGraphicFramePr>
        <p:xfrm>
          <a:off x="5029200" y="2864572"/>
          <a:ext cx="939800" cy="476250"/>
        </p:xfrm>
        <a:graphic>
          <a:graphicData uri="http://schemas.openxmlformats.org/presentationml/2006/ole">
            <mc:AlternateContent xmlns:mc="http://schemas.openxmlformats.org/markup-compatibility/2006">
              <mc:Choice xmlns:v="urn:schemas-microsoft-com:vml" Requires="v">
                <p:oleObj spid="_x0000_s54339" name="Equation" r:id="rId5" imgW="774364" imgH="393529" progId="Equation.DSMT4">
                  <p:embed/>
                </p:oleObj>
              </mc:Choice>
              <mc:Fallback>
                <p:oleObj name="Equation" r:id="rId5" imgW="774364" imgH="393529"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2864572"/>
                        <a:ext cx="93980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ight Arrow 9"/>
          <p:cNvSpPr/>
          <p:nvPr/>
        </p:nvSpPr>
        <p:spPr>
          <a:xfrm>
            <a:off x="2286000" y="5791200"/>
            <a:ext cx="914400" cy="457200"/>
          </a:xfrm>
          <a:prstGeom prst="rightArrow">
            <a:avLst/>
          </a:pr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3482669232"/>
              </p:ext>
            </p:extLst>
          </p:nvPr>
        </p:nvGraphicFramePr>
        <p:xfrm>
          <a:off x="3429000" y="5592548"/>
          <a:ext cx="1676400" cy="849527"/>
        </p:xfrm>
        <a:graphic>
          <a:graphicData uri="http://schemas.openxmlformats.org/presentationml/2006/ole">
            <mc:AlternateContent xmlns:mc="http://schemas.openxmlformats.org/markup-compatibility/2006">
              <mc:Choice xmlns:v="urn:schemas-microsoft-com:vml" Requires="v">
                <p:oleObj spid="_x0000_s54340" name="Equation" r:id="rId7" imgW="774364" imgH="393529" progId="Equation.DSMT4">
                  <p:embed/>
                </p:oleObj>
              </mc:Choice>
              <mc:Fallback>
                <p:oleObj name="Equation" r:id="rId7" imgW="774364" imgH="393529" progId="Equation.DSMT4">
                  <p:embed/>
                  <p:pic>
                    <p:nvPicPr>
                      <p:cNvPr id="8"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5592548"/>
                        <a:ext cx="1676400" cy="849527"/>
                      </a:xfrm>
                      <a:prstGeom prst="rect">
                        <a:avLst/>
                      </a:prstGeom>
                      <a:noFill/>
                    </p:spPr>
                  </p:pic>
                </p:oleObj>
              </mc:Fallback>
            </mc:AlternateContent>
          </a:graphicData>
        </a:graphic>
      </p:graphicFrame>
    </p:spTree>
    <p:extLst>
      <p:ext uri="{BB962C8B-B14F-4D97-AF65-F5344CB8AC3E}">
        <p14:creationId xmlns:p14="http://schemas.microsoft.com/office/powerpoint/2010/main" val="390236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52</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Writing circuit equations for coupled coils</a:t>
            </a:r>
            <a:endParaRPr lang="en-US" sz="3600" dirty="0"/>
          </a:p>
        </p:txBody>
      </p:sp>
      <p:sp>
        <p:nvSpPr>
          <p:cNvPr id="5" name="Rectangle 4"/>
          <p:cNvSpPr/>
          <p:nvPr/>
        </p:nvSpPr>
        <p:spPr>
          <a:xfrm>
            <a:off x="0" y="611049"/>
            <a:ext cx="9121348" cy="1341586"/>
          </a:xfrm>
          <a:prstGeom prst="rect">
            <a:avLst/>
          </a:prstGeom>
        </p:spPr>
        <p:txBody>
          <a:bodyPr wrap="square">
            <a:spAutoFit/>
          </a:bodyPr>
          <a:lstStyle/>
          <a:p>
            <a:pPr marL="0" marR="0">
              <a:lnSpc>
                <a:spcPct val="115000"/>
              </a:lnSpc>
              <a:spcBef>
                <a:spcPts val="0"/>
              </a:spcBef>
              <a:spcAft>
                <a:spcPts val="10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We </a:t>
            </a:r>
            <a:r>
              <a:rPr lang="en-US" sz="2400" dirty="0">
                <a:latin typeface="Calibri" panose="020F0502020204030204" pitchFamily="34" charset="0"/>
                <a:ea typeface="Calibri" panose="020F0502020204030204" pitchFamily="34" charset="0"/>
                <a:cs typeface="Times New Roman" panose="02020603050405020304" pitchFamily="18" charset="0"/>
              </a:rPr>
              <a:t>have </a:t>
            </a:r>
            <a:r>
              <a:rPr lang="en-US" sz="2400" dirty="0" smtClean="0">
                <a:latin typeface="Calibri" panose="020F0502020204030204" pitchFamily="34" charset="0"/>
                <a:ea typeface="Calibri" panose="020F0502020204030204" pitchFamily="34" charset="0"/>
                <a:cs typeface="Times New Roman" panose="02020603050405020304" pitchFamily="18" charset="0"/>
              </a:rPr>
              <a:t>so-far focused </a:t>
            </a:r>
            <a:r>
              <a:rPr lang="en-US" sz="2400" dirty="0">
                <a:latin typeface="Calibri" panose="020F0502020204030204" pitchFamily="34" charset="0"/>
                <a:ea typeface="Calibri" panose="020F0502020204030204" pitchFamily="34" charset="0"/>
                <a:cs typeface="Times New Roman" panose="02020603050405020304" pitchFamily="18" charset="0"/>
              </a:rPr>
              <a:t>on transformers or similar circuits having magnetic coupling between coils. We may also encounter other kinds of circuits having elements that are magnetically coupled.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0" y="4310209"/>
            <a:ext cx="9169400" cy="2123658"/>
          </a:xfrm>
          <a:prstGeom prst="rect">
            <a:avLst/>
          </a:prstGeom>
        </p:spPr>
        <p:txBody>
          <a:bodyPr wrap="square">
            <a:spAutoFit/>
          </a:bodyPr>
          <a:lstStyle/>
          <a:p>
            <a:pPr marL="0" marR="0">
              <a:spcBef>
                <a:spcPts val="0"/>
              </a:spcBef>
              <a:spcAft>
                <a:spcPts val="0"/>
              </a:spcAft>
            </a:pPr>
            <a:r>
              <a:rPr lang="en-US" sz="2200" dirty="0" smtClean="0">
                <a:latin typeface="Calibri" panose="020F0502020204030204" pitchFamily="34" charset="0"/>
                <a:ea typeface="Calibri" panose="020F0502020204030204" pitchFamily="34" charset="0"/>
                <a:cs typeface="Times New Roman" panose="02020603050405020304" pitchFamily="18" charset="0"/>
              </a:rPr>
              <a:t>We </a:t>
            </a:r>
            <a:r>
              <a:rPr lang="en-US" sz="2200" dirty="0">
                <a:latin typeface="Calibri" panose="020F0502020204030204" pitchFamily="34" charset="0"/>
                <a:ea typeface="Calibri" panose="020F0502020204030204" pitchFamily="34" charset="0"/>
                <a:cs typeface="Times New Roman" panose="02020603050405020304" pitchFamily="18" charset="0"/>
              </a:rPr>
              <a:t>are well-positioned to handle such circuits by combining our (new) knowledge of the dot convention with our (old) knowledge of circuit analysis. </a:t>
            </a:r>
            <a:endParaRPr lang="en-US" sz="2200" dirty="0" smtClean="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200" b="1" u="sng" dirty="0" smtClean="0">
                <a:latin typeface="Calibri" panose="020F0502020204030204" pitchFamily="34" charset="0"/>
                <a:ea typeface="Calibri" panose="020F0502020204030204" pitchFamily="34" charset="0"/>
                <a:cs typeface="Times New Roman" panose="02020603050405020304" pitchFamily="18" charset="0"/>
              </a:rPr>
              <a:t>Issue</a:t>
            </a:r>
            <a:r>
              <a:rPr lang="en-US" sz="2200" dirty="0" smtClean="0">
                <a:latin typeface="Calibri" panose="020F0502020204030204" pitchFamily="34" charset="0"/>
                <a:ea typeface="Calibri" panose="020F0502020204030204" pitchFamily="34" charset="0"/>
                <a:cs typeface="Times New Roman" panose="02020603050405020304" pitchFamily="18" charset="0"/>
              </a:rPr>
              <a:t>: When </a:t>
            </a:r>
            <a:r>
              <a:rPr lang="en-US" sz="2200" dirty="0">
                <a:latin typeface="Calibri" panose="020F0502020204030204" pitchFamily="34" charset="0"/>
                <a:ea typeface="Calibri" panose="020F0502020204030204" pitchFamily="34" charset="0"/>
                <a:cs typeface="Times New Roman" panose="02020603050405020304" pitchFamily="18" charset="0"/>
              </a:rPr>
              <a:t>we write a voltage equation, we must account for </a:t>
            </a:r>
            <a:endParaRPr lang="en-US" sz="2200" dirty="0" smtClean="0">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200" dirty="0" smtClean="0">
                <a:latin typeface="Calibri" panose="020F0502020204030204" pitchFamily="34" charset="0"/>
                <a:ea typeface="Calibri" panose="020F0502020204030204" pitchFamily="34" charset="0"/>
                <a:cs typeface="Times New Roman" panose="02020603050405020304" pitchFamily="18" charset="0"/>
              </a:rPr>
              <a:t>the </a:t>
            </a:r>
            <a:r>
              <a:rPr lang="en-US" sz="2200" dirty="0">
                <a:latin typeface="Calibri" panose="020F0502020204030204" pitchFamily="34" charset="0"/>
                <a:ea typeface="Calibri" panose="020F0502020204030204" pitchFamily="34" charset="0"/>
                <a:cs typeface="Times New Roman" panose="02020603050405020304" pitchFamily="18" charset="0"/>
              </a:rPr>
              <a:t>self-induced voltage in an inductor from its own current </a:t>
            </a:r>
            <a:endParaRPr lang="en-US" sz="2200" dirty="0" smtClean="0">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200" dirty="0" smtClean="0">
                <a:latin typeface="Calibri" panose="020F0502020204030204" pitchFamily="34" charset="0"/>
                <a:ea typeface="Calibri" panose="020F0502020204030204" pitchFamily="34" charset="0"/>
                <a:cs typeface="Times New Roman" panose="02020603050405020304" pitchFamily="18" charset="0"/>
              </a:rPr>
              <a:t>as </a:t>
            </a:r>
            <a:r>
              <a:rPr lang="en-US" sz="2200" dirty="0">
                <a:latin typeface="Calibri" panose="020F0502020204030204" pitchFamily="34" charset="0"/>
                <a:ea typeface="Calibri" panose="020F0502020204030204" pitchFamily="34" charset="0"/>
                <a:cs typeface="Times New Roman" panose="02020603050405020304" pitchFamily="18" charset="0"/>
              </a:rPr>
              <a:t>well as any mutually-induced voltage in the inductor from a current in a coupled coil</a:t>
            </a:r>
            <a:r>
              <a:rPr lang="en-US" sz="2200" dirty="0" smtClean="0">
                <a:latin typeface="Calibri" panose="020F0502020204030204" pitchFamily="34"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533400" y="2296978"/>
            <a:ext cx="2565495" cy="1932616"/>
          </a:xfrm>
          <a:prstGeom prst="rect">
            <a:avLst/>
          </a:prstGeom>
        </p:spPr>
      </p:pic>
      <p:sp>
        <p:nvSpPr>
          <p:cNvPr id="7" name="Rectangle 6"/>
          <p:cNvSpPr/>
          <p:nvPr/>
        </p:nvSpPr>
        <p:spPr>
          <a:xfrm>
            <a:off x="4876800" y="1835320"/>
            <a:ext cx="4572000" cy="923330"/>
          </a:xfrm>
          <a:prstGeom prst="rect">
            <a:avLst/>
          </a:prstGeom>
        </p:spPr>
        <p:txBody>
          <a:bodyPr>
            <a:spAutoFit/>
          </a:bodyPr>
          <a:lstStyle/>
          <a:p>
            <a:r>
              <a:rPr lang="en-US" b="1" u="sng" dirty="0" smtClean="0">
                <a:solidFill>
                  <a:srgbClr val="2E414F"/>
                </a:solidFill>
                <a:latin typeface="-apple-system"/>
              </a:rPr>
              <a:t>Example</a:t>
            </a:r>
            <a:r>
              <a:rPr lang="en-US" dirty="0" smtClean="0">
                <a:solidFill>
                  <a:srgbClr val="2E414F"/>
                </a:solidFill>
                <a:latin typeface="-apple-system"/>
              </a:rPr>
              <a:t>: In </a:t>
            </a:r>
            <a:r>
              <a:rPr lang="en-US" dirty="0">
                <a:solidFill>
                  <a:srgbClr val="2E414F"/>
                </a:solidFill>
                <a:latin typeface="-apple-system"/>
              </a:rPr>
              <a:t>this paper, the feasibility of resonant electrical coupling as a wireless power transfer technique is studied.</a:t>
            </a:r>
            <a:endParaRPr lang="en-US" dirty="0"/>
          </a:p>
        </p:txBody>
      </p:sp>
      <p:sp>
        <p:nvSpPr>
          <p:cNvPr id="11" name="Rectangle 10"/>
          <p:cNvSpPr/>
          <p:nvPr/>
        </p:nvSpPr>
        <p:spPr>
          <a:xfrm>
            <a:off x="4889500" y="2669757"/>
            <a:ext cx="4231848" cy="646331"/>
          </a:xfrm>
          <a:prstGeom prst="rect">
            <a:avLst/>
          </a:prstGeom>
        </p:spPr>
        <p:txBody>
          <a:bodyPr wrap="square">
            <a:spAutoFit/>
          </a:bodyPr>
          <a:lstStyle/>
          <a:p>
            <a:r>
              <a:rPr lang="en-US" dirty="0">
                <a:solidFill>
                  <a:srgbClr val="2E414F"/>
                </a:solidFill>
                <a:latin typeface="-apple-system"/>
              </a:rPr>
              <a:t>Published 2015 in IEEE Transactions on Microwave Theory and…</a:t>
            </a:r>
            <a:endParaRPr lang="en-US" b="0" i="0" dirty="0">
              <a:solidFill>
                <a:srgbClr val="2E414F"/>
              </a:solidFill>
              <a:effectLst/>
              <a:latin typeface="-apple-system"/>
            </a:endParaRPr>
          </a:p>
        </p:txBody>
      </p:sp>
      <p:pic>
        <p:nvPicPr>
          <p:cNvPr id="55300" name="Picture 4" descr="Image result for &quot;Magnetic coupling&quot; circui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75" y="3295774"/>
            <a:ext cx="3375025" cy="10347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89179" y="1826158"/>
            <a:ext cx="1754021" cy="538609"/>
          </a:xfrm>
          <a:prstGeom prst="rect">
            <a:avLst/>
          </a:prstGeom>
          <a:noFill/>
        </p:spPr>
        <p:txBody>
          <a:bodyPr wrap="square" rtlCol="0">
            <a:spAutoFit/>
          </a:bodyPr>
          <a:lstStyle/>
          <a:p>
            <a:r>
              <a:rPr lang="en-US" sz="2900" dirty="0" smtClean="0"/>
              <a:t>Example</a:t>
            </a:r>
          </a:p>
        </p:txBody>
      </p:sp>
    </p:spTree>
    <p:extLst>
      <p:ext uri="{BB962C8B-B14F-4D97-AF65-F5344CB8AC3E}">
        <p14:creationId xmlns:p14="http://schemas.microsoft.com/office/powerpoint/2010/main" val="307466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11" grpId="0"/>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53</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Writing circuit equations for coupled coils</a:t>
            </a:r>
            <a:endParaRPr lang="en-US" sz="3600" dirty="0"/>
          </a:p>
        </p:txBody>
      </p:sp>
      <p:sp>
        <p:nvSpPr>
          <p:cNvPr id="5" name="Rectangle 4"/>
          <p:cNvSpPr/>
          <p:nvPr/>
        </p:nvSpPr>
        <p:spPr>
          <a:xfrm>
            <a:off x="22652" y="641247"/>
            <a:ext cx="9121348" cy="492122"/>
          </a:xfrm>
          <a:prstGeom prst="rect">
            <a:avLst/>
          </a:prstGeom>
        </p:spPr>
        <p:txBody>
          <a:bodyPr wrap="square">
            <a:spAutoFit/>
          </a:bodyPr>
          <a:lstStyle/>
          <a:p>
            <a:pPr marL="0" marR="0">
              <a:lnSpc>
                <a:spcPct val="115000"/>
              </a:lnSpc>
              <a:spcBef>
                <a:spcPts val="0"/>
              </a:spcBef>
              <a:spcAft>
                <a:spcPts val="10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Consider below circuit, where there may be currents in both windings: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1"/>
          <p:cNvGrpSpPr>
            <a:grpSpLocks noChangeAspect="1"/>
          </p:cNvGrpSpPr>
          <p:nvPr/>
        </p:nvGrpSpPr>
        <p:grpSpPr bwMode="auto">
          <a:xfrm>
            <a:off x="2209800" y="953315"/>
            <a:ext cx="3581400" cy="2018485"/>
            <a:chOff x="2751" y="1440"/>
            <a:chExt cx="3971" cy="2237"/>
          </a:xfrm>
        </p:grpSpPr>
        <p:sp>
          <p:nvSpPr>
            <p:cNvPr id="8" name="AutoShape 3"/>
            <p:cNvSpPr>
              <a:spLocks noChangeAspect="1" noChangeArrowheads="1" noTextEdit="1"/>
            </p:cNvSpPr>
            <p:nvPr/>
          </p:nvSpPr>
          <p:spPr bwMode="auto">
            <a:xfrm>
              <a:off x="2751" y="1440"/>
              <a:ext cx="3971" cy="22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63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 y="1505"/>
              <a:ext cx="3264" cy="1632"/>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4"/>
          <p:cNvSpPr/>
          <p:nvPr/>
        </p:nvSpPr>
        <p:spPr>
          <a:xfrm>
            <a:off x="22652" y="4397009"/>
            <a:ext cx="9121348" cy="492122"/>
          </a:xfrm>
          <a:prstGeom prst="rect">
            <a:avLst/>
          </a:prstGeom>
        </p:spPr>
        <p:txBody>
          <a:bodyPr wrap="square">
            <a:spAutoFit/>
          </a:bodyPr>
          <a:lstStyle/>
          <a:p>
            <a:pPr marL="0" marR="0">
              <a:lnSpc>
                <a:spcPct val="115000"/>
              </a:lnSpc>
              <a:spcBef>
                <a:spcPts val="0"/>
              </a:spcBef>
              <a:spcAft>
                <a:spcPts val="10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What does Faraday’s law say about e</a:t>
            </a:r>
            <a:r>
              <a:rPr lang="en-US" sz="2400" baseline="-25000" dirty="0" smtClean="0">
                <a:latin typeface="Calibri" panose="020F0502020204030204" pitchFamily="34" charset="0"/>
                <a:ea typeface="Calibri" panose="020F0502020204030204" pitchFamily="34" charset="0"/>
                <a:cs typeface="Times New Roman" panose="02020603050405020304" pitchFamily="18" charset="0"/>
              </a:rPr>
              <a:t>1</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smtClean="0">
                <a:latin typeface="Calibri" panose="020F0502020204030204" pitchFamily="34" charset="0"/>
                <a:ea typeface="Calibri" panose="020F0502020204030204" pitchFamily="34" charset="0"/>
                <a:cs typeface="Times New Roman" panose="02020603050405020304" pitchFamily="18" charset="0"/>
              </a:rPr>
              <a:t>as a function of </a:t>
            </a:r>
            <a:r>
              <a:rPr lang="el-GR" sz="2400" dirty="0" smtClean="0">
                <a:latin typeface="Calibri" panose="020F0502020204030204" pitchFamily="34" charset="0"/>
                <a:ea typeface="Calibri" panose="020F0502020204030204" pitchFamily="34" charset="0"/>
                <a:cs typeface="Times New Roman" panose="02020603050405020304" pitchFamily="18" charset="0"/>
              </a:rPr>
              <a:t>λ</a:t>
            </a:r>
            <a:r>
              <a:rPr lang="en-US" sz="2400" baseline="-25000" dirty="0" smtClean="0">
                <a:latin typeface="Calibri" panose="020F0502020204030204" pitchFamily="34" charset="0"/>
                <a:ea typeface="Calibri" panose="020F0502020204030204" pitchFamily="34" charset="0"/>
                <a:cs typeface="Times New Roman" panose="02020603050405020304" pitchFamily="18" charset="0"/>
              </a:rPr>
              <a:t>1</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478445101"/>
              </p:ext>
            </p:extLst>
          </p:nvPr>
        </p:nvGraphicFramePr>
        <p:xfrm>
          <a:off x="1676400" y="4883604"/>
          <a:ext cx="1314450" cy="938893"/>
        </p:xfrm>
        <a:graphic>
          <a:graphicData uri="http://schemas.openxmlformats.org/presentationml/2006/ole">
            <mc:AlternateContent xmlns:mc="http://schemas.openxmlformats.org/markup-compatibility/2006">
              <mc:Choice xmlns:v="urn:schemas-microsoft-com:vml" Requires="v">
                <p:oleObj spid="_x0000_s56526" name="Equation" r:id="rId5" imgW="545863" imgH="393529" progId="Equation.DSMT4">
                  <p:embed/>
                </p:oleObj>
              </mc:Choice>
              <mc:Fallback>
                <p:oleObj name="Equation" r:id="rId5" imgW="545863" imgH="393529"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883604"/>
                        <a:ext cx="1314450" cy="938893"/>
                      </a:xfrm>
                      <a:prstGeom prst="rect">
                        <a:avLst/>
                      </a:prstGeom>
                      <a:noFill/>
                    </p:spPr>
                  </p:pic>
                </p:oleObj>
              </mc:Fallback>
            </mc:AlternateContent>
          </a:graphicData>
        </a:graphic>
      </p:graphicFrame>
      <p:sp>
        <p:nvSpPr>
          <p:cNvPr id="18" name="Rectangle 17"/>
          <p:cNvSpPr/>
          <p:nvPr/>
        </p:nvSpPr>
        <p:spPr>
          <a:xfrm>
            <a:off x="35352" y="2435185"/>
            <a:ext cx="5374848" cy="1569660"/>
          </a:xfrm>
          <a:prstGeom prst="rect">
            <a:avLst/>
          </a:prstGeom>
        </p:spPr>
        <p:txBody>
          <a:bodyPr wrap="square">
            <a:spAutoFit/>
          </a:bodyPr>
          <a:lstStyle/>
          <a:p>
            <a:pPr marL="0" marR="0">
              <a:spcBef>
                <a:spcPts val="0"/>
              </a:spcBef>
              <a:spcAft>
                <a:spcPts val="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Let’s  define  </a:t>
            </a:r>
            <a:r>
              <a:rPr lang="el-GR" sz="2400" dirty="0" smtClean="0">
                <a:latin typeface="Calibri" panose="020F0502020204030204" pitchFamily="34" charset="0"/>
                <a:ea typeface="Calibri" panose="020F0502020204030204" pitchFamily="34" charset="0"/>
                <a:cs typeface="Times New Roman" panose="02020603050405020304" pitchFamily="18" charset="0"/>
              </a:rPr>
              <a:t>λ</a:t>
            </a:r>
            <a:r>
              <a:rPr lang="en-US" sz="2400" baseline="-25000" dirty="0" smtClean="0">
                <a:latin typeface="Calibri" panose="020F0502020204030204" pitchFamily="34" charset="0"/>
                <a:ea typeface="Calibri" panose="020F0502020204030204" pitchFamily="34" charset="0"/>
                <a:cs typeface="Times New Roman" panose="02020603050405020304" pitchFamily="18" charset="0"/>
              </a:rPr>
              <a:t>1</a:t>
            </a:r>
            <a:r>
              <a:rPr lang="en-US" sz="2400" dirty="0" smtClean="0">
                <a:latin typeface="Calibri" panose="020F0502020204030204" pitchFamily="34" charset="0"/>
                <a:ea typeface="Calibri" panose="020F0502020204030204" pitchFamily="34" charset="0"/>
                <a:cs typeface="Times New Roman" panose="02020603050405020304" pitchFamily="18" charset="0"/>
              </a:rPr>
              <a:t> as the sum of</a:t>
            </a:r>
          </a:p>
          <a:p>
            <a:pPr marL="342900" marR="0" indent="-342900">
              <a:spcBef>
                <a:spcPts val="0"/>
              </a:spcBef>
              <a:spcAft>
                <a:spcPts val="0"/>
              </a:spcAft>
              <a:buFont typeface="Arial" panose="020B0604020202020204" pitchFamily="34" charset="0"/>
              <a:buChar char="•"/>
            </a:pPr>
            <a:r>
              <a:rPr lang="el-GR" sz="2400" dirty="0" smtClean="0">
                <a:latin typeface="Calibri" panose="020F0502020204030204" pitchFamily="34" charset="0"/>
                <a:ea typeface="Calibri" panose="020F0502020204030204" pitchFamily="34" charset="0"/>
                <a:cs typeface="Times New Roman" panose="02020603050405020304" pitchFamily="18" charset="0"/>
              </a:rPr>
              <a:t>λ</a:t>
            </a:r>
            <a:r>
              <a:rPr lang="en-US" sz="2400" baseline="-25000" dirty="0" smtClean="0">
                <a:latin typeface="Calibri" panose="020F0502020204030204" pitchFamily="34" charset="0"/>
                <a:ea typeface="Calibri" panose="020F0502020204030204" pitchFamily="34" charset="0"/>
                <a:cs typeface="Times New Roman" panose="02020603050405020304" pitchFamily="18" charset="0"/>
              </a:rPr>
              <a:t>11</a:t>
            </a:r>
            <a:r>
              <a:rPr lang="en-US" sz="2400" dirty="0" smtClean="0">
                <a:latin typeface="Calibri" panose="020F0502020204030204" pitchFamily="34" charset="0"/>
                <a:ea typeface="Calibri" panose="020F0502020204030204" pitchFamily="34" charset="0"/>
                <a:cs typeface="Times New Roman" panose="02020603050405020304" pitchFamily="18" charset="0"/>
              </a:rPr>
              <a:t>, the flux from coil 1 seen by coil 1</a:t>
            </a:r>
          </a:p>
          <a:p>
            <a:pPr marL="342900" indent="-342900">
              <a:spcBef>
                <a:spcPts val="0"/>
              </a:spcBef>
              <a:spcAft>
                <a:spcPts val="0"/>
              </a:spcAft>
              <a:buFont typeface="Arial" panose="020B0604020202020204" pitchFamily="34" charset="0"/>
              <a:buChar char="•"/>
            </a:pPr>
            <a:r>
              <a:rPr lang="el-GR" sz="2400" dirty="0">
                <a:latin typeface="Calibri" panose="020F0502020204030204" pitchFamily="34" charset="0"/>
                <a:ea typeface="Calibri" panose="020F0502020204030204" pitchFamily="34" charset="0"/>
                <a:cs typeface="Times New Roman" panose="02020603050405020304" pitchFamily="18" charset="0"/>
              </a:rPr>
              <a:t>λ</a:t>
            </a:r>
            <a:r>
              <a:rPr lang="en-US" sz="2400" baseline="-25000" dirty="0" smtClean="0">
                <a:latin typeface="Calibri" panose="020F0502020204030204" pitchFamily="34" charset="0"/>
                <a:ea typeface="Calibri" panose="020F0502020204030204" pitchFamily="34" charset="0"/>
                <a:cs typeface="Times New Roman" panose="02020603050405020304" pitchFamily="18" charset="0"/>
              </a:rPr>
              <a:t>12</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the flux from coil </a:t>
            </a:r>
            <a:r>
              <a:rPr lang="en-US" sz="2400" dirty="0" smtClean="0">
                <a:latin typeface="Calibri" panose="020F0502020204030204" pitchFamily="34" charset="0"/>
                <a:ea typeface="Calibri" panose="020F0502020204030204" pitchFamily="34" charset="0"/>
                <a:cs typeface="Times New Roman" panose="02020603050405020304" pitchFamily="18" charset="0"/>
              </a:rPr>
              <a:t>2 </a:t>
            </a:r>
            <a:r>
              <a:rPr lang="en-US" sz="2400" dirty="0">
                <a:latin typeface="Calibri" panose="020F0502020204030204" pitchFamily="34" charset="0"/>
                <a:ea typeface="Calibri" panose="020F0502020204030204" pitchFamily="34" charset="0"/>
                <a:cs typeface="Times New Roman" panose="02020603050405020304" pitchFamily="18" charset="0"/>
              </a:rPr>
              <a:t>seen by coil </a:t>
            </a:r>
            <a:r>
              <a:rPr lang="en-US" sz="2400" dirty="0" smtClean="0">
                <a:latin typeface="Calibri" panose="020F0502020204030204" pitchFamily="34" charset="0"/>
                <a:ea typeface="Calibri" panose="020F0502020204030204" pitchFamily="34" charset="0"/>
                <a:cs typeface="Times New Roman" panose="02020603050405020304" pitchFamily="18" charset="0"/>
              </a:rPr>
              <a:t>1.</a:t>
            </a:r>
          </a:p>
          <a:p>
            <a:pPr>
              <a:spcBef>
                <a:spcPts val="0"/>
              </a:spcBef>
              <a:spcAft>
                <a:spcPts val="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Therefore:</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1282058116"/>
              </p:ext>
            </p:extLst>
          </p:nvPr>
        </p:nvGraphicFramePr>
        <p:xfrm>
          <a:off x="2819400" y="3843572"/>
          <a:ext cx="2057400" cy="599507"/>
        </p:xfrm>
        <a:graphic>
          <a:graphicData uri="http://schemas.openxmlformats.org/presentationml/2006/ole">
            <mc:AlternateContent xmlns:mc="http://schemas.openxmlformats.org/markup-compatibility/2006">
              <mc:Choice xmlns:v="urn:schemas-microsoft-com:vml" Requires="v">
                <p:oleObj spid="_x0000_s56527" name="Equation" r:id="rId7" imgW="787400" imgH="228600" progId="Equation.DSMT4">
                  <p:embed/>
                </p:oleObj>
              </mc:Choice>
              <mc:Fallback>
                <p:oleObj name="Equation" r:id="rId7" imgW="787400" imgH="2286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3843572"/>
                        <a:ext cx="2057400" cy="599507"/>
                      </a:xfrm>
                      <a:prstGeom prst="rect">
                        <a:avLst/>
                      </a:prstGeom>
                      <a:noFill/>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794939946"/>
              </p:ext>
            </p:extLst>
          </p:nvPr>
        </p:nvGraphicFramePr>
        <p:xfrm>
          <a:off x="3016250" y="4838700"/>
          <a:ext cx="2230438" cy="1028700"/>
        </p:xfrm>
        <a:graphic>
          <a:graphicData uri="http://schemas.openxmlformats.org/presentationml/2006/ole">
            <mc:AlternateContent xmlns:mc="http://schemas.openxmlformats.org/markup-compatibility/2006">
              <mc:Choice xmlns:v="urn:schemas-microsoft-com:vml" Requires="v">
                <p:oleObj spid="_x0000_s56528" name="Equation" r:id="rId9" imgW="927000" imgH="431640" progId="Equation.DSMT4">
                  <p:embed/>
                </p:oleObj>
              </mc:Choice>
              <mc:Fallback>
                <p:oleObj name="Equation" r:id="rId9" imgW="927000" imgH="431640" progId="Equation.DSMT4">
                  <p:embed/>
                  <p:pic>
                    <p:nvPicPr>
                      <p:cNvPr id="10" name="Object 9"/>
                      <p:cNvPicPr>
                        <a:picLocks noChangeAspect="1" noChangeArrowheads="1"/>
                      </p:cNvPicPr>
                      <p:nvPr/>
                    </p:nvPicPr>
                    <p:blipFill>
                      <a:blip r:embed="rId10"/>
                      <a:srcRect/>
                      <a:stretch>
                        <a:fillRect/>
                      </a:stretch>
                    </p:blipFill>
                    <p:spPr bwMode="auto">
                      <a:xfrm>
                        <a:off x="3016250" y="4838700"/>
                        <a:ext cx="2230438" cy="1028700"/>
                      </a:xfrm>
                      <a:prstGeom prst="rect">
                        <a:avLst/>
                      </a:prstGeom>
                      <a:noFill/>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611949794"/>
              </p:ext>
            </p:extLst>
          </p:nvPr>
        </p:nvGraphicFramePr>
        <p:xfrm>
          <a:off x="5302250" y="4878879"/>
          <a:ext cx="2170113" cy="966787"/>
        </p:xfrm>
        <a:graphic>
          <a:graphicData uri="http://schemas.openxmlformats.org/presentationml/2006/ole">
            <mc:AlternateContent xmlns:mc="http://schemas.openxmlformats.org/markup-compatibility/2006">
              <mc:Choice xmlns:v="urn:schemas-microsoft-com:vml" Requires="v">
                <p:oleObj spid="_x0000_s56529" name="Equation" r:id="rId11" imgW="901440" imgH="406080" progId="Equation.DSMT4">
                  <p:embed/>
                </p:oleObj>
              </mc:Choice>
              <mc:Fallback>
                <p:oleObj name="Equation" r:id="rId11" imgW="901440" imgH="406080" progId="Equation.DSMT4">
                  <p:embed/>
                  <p:pic>
                    <p:nvPicPr>
                      <p:cNvPr id="21" name="Object 20"/>
                      <p:cNvPicPr>
                        <a:picLocks noChangeAspect="1" noChangeArrowheads="1"/>
                      </p:cNvPicPr>
                      <p:nvPr/>
                    </p:nvPicPr>
                    <p:blipFill>
                      <a:blip r:embed="rId12"/>
                      <a:srcRect/>
                      <a:stretch>
                        <a:fillRect/>
                      </a:stretch>
                    </p:blipFill>
                    <p:spPr bwMode="auto">
                      <a:xfrm>
                        <a:off x="5302250" y="4878879"/>
                        <a:ext cx="2170113" cy="966787"/>
                      </a:xfrm>
                      <a:prstGeom prst="rect">
                        <a:avLst/>
                      </a:prstGeom>
                      <a:noFill/>
                    </p:spPr>
                  </p:pic>
                </p:oleObj>
              </mc:Fallback>
            </mc:AlternateContent>
          </a:graphicData>
        </a:graphic>
      </p:graphicFrame>
      <p:sp>
        <p:nvSpPr>
          <p:cNvPr id="17" name="TextBox 16"/>
          <p:cNvSpPr txBox="1"/>
          <p:nvPr/>
        </p:nvSpPr>
        <p:spPr>
          <a:xfrm>
            <a:off x="152400" y="5845666"/>
            <a:ext cx="3581400" cy="468674"/>
          </a:xfrm>
          <a:prstGeom prst="rect">
            <a:avLst/>
          </a:prstGeom>
          <a:noFill/>
        </p:spPr>
        <p:txBody>
          <a:bodyPr wrap="square" rtlCol="0">
            <a:spAutoFit/>
          </a:bodyPr>
          <a:lstStyle/>
          <a:p>
            <a:r>
              <a:rPr lang="en-US" sz="2400" dirty="0" smtClean="0">
                <a:latin typeface="Calibri" panose="020F0502020204030204" pitchFamily="34" charset="0"/>
                <a:cs typeface="Calibri" panose="020F0502020204030204" pitchFamily="34" charset="0"/>
              </a:rPr>
              <a:t>But from slides 12 and 25:</a:t>
            </a:r>
          </a:p>
        </p:txBody>
      </p:sp>
      <p:graphicFrame>
        <p:nvGraphicFramePr>
          <p:cNvPr id="24" name="Object 23"/>
          <p:cNvGraphicFramePr>
            <a:graphicFrameLocks noChangeAspect="1"/>
          </p:cNvGraphicFramePr>
          <p:nvPr>
            <p:extLst>
              <p:ext uri="{D42A27DB-BD31-4B8C-83A1-F6EECF244321}">
                <p14:modId xmlns:p14="http://schemas.microsoft.com/office/powerpoint/2010/main" val="3145519968"/>
              </p:ext>
            </p:extLst>
          </p:nvPr>
        </p:nvGraphicFramePr>
        <p:xfrm>
          <a:off x="3605213" y="5832045"/>
          <a:ext cx="2879725" cy="495916"/>
        </p:xfrm>
        <a:graphic>
          <a:graphicData uri="http://schemas.openxmlformats.org/presentationml/2006/ole">
            <mc:AlternateContent xmlns:mc="http://schemas.openxmlformats.org/markup-compatibility/2006">
              <mc:Choice xmlns:v="urn:schemas-microsoft-com:vml" Requires="v">
                <p:oleObj spid="_x0000_s56530" name="Equation" r:id="rId13" imgW="1333440" imgH="228600" progId="Equation.DSMT4">
                  <p:embed/>
                </p:oleObj>
              </mc:Choice>
              <mc:Fallback>
                <p:oleObj name="Equation" r:id="rId13" imgW="1333440" imgH="228600" progId="Equation.DSMT4">
                  <p:embed/>
                  <p:pic>
                    <p:nvPicPr>
                      <p:cNvPr id="16" name="Object 15"/>
                      <p:cNvPicPr>
                        <a:picLocks noChangeAspect="1" noChangeArrowheads="1"/>
                      </p:cNvPicPr>
                      <p:nvPr/>
                    </p:nvPicPr>
                    <p:blipFill>
                      <a:blip r:embed="rId14"/>
                      <a:srcRect/>
                      <a:stretch>
                        <a:fillRect/>
                      </a:stretch>
                    </p:blipFill>
                    <p:spPr bwMode="auto">
                      <a:xfrm>
                        <a:off x="3605213" y="5832045"/>
                        <a:ext cx="2879725" cy="495916"/>
                      </a:xfrm>
                      <a:prstGeom prst="rect">
                        <a:avLst/>
                      </a:prstGeom>
                      <a:noFill/>
                    </p:spPr>
                  </p:pic>
                </p:oleObj>
              </mc:Fallback>
            </mc:AlternateContent>
          </a:graphicData>
        </a:graphic>
      </p:graphicFrame>
      <p:sp>
        <p:nvSpPr>
          <p:cNvPr id="19" name="Right Arrow 18"/>
          <p:cNvSpPr/>
          <p:nvPr/>
        </p:nvSpPr>
        <p:spPr>
          <a:xfrm>
            <a:off x="1828800" y="6205277"/>
            <a:ext cx="700269" cy="542925"/>
          </a:xfrm>
          <a:prstGeom prst="rightArrow">
            <a:avLst/>
          </a:pr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127657524"/>
              </p:ext>
            </p:extLst>
          </p:nvPr>
        </p:nvGraphicFramePr>
        <p:xfrm>
          <a:off x="2695789" y="6205277"/>
          <a:ext cx="1768475" cy="600075"/>
        </p:xfrm>
        <a:graphic>
          <a:graphicData uri="http://schemas.openxmlformats.org/presentationml/2006/ole">
            <mc:AlternateContent xmlns:mc="http://schemas.openxmlformats.org/markup-compatibility/2006">
              <mc:Choice xmlns:v="urn:schemas-microsoft-com:vml" Requires="v">
                <p:oleObj spid="_x0000_s56531" name="Equation" r:id="rId15" imgW="1180800" imgH="406080" progId="Equation.DSMT4">
                  <p:embed/>
                </p:oleObj>
              </mc:Choice>
              <mc:Fallback>
                <p:oleObj name="Equation" r:id="rId15" imgW="1180800" imgH="406080" progId="Equation.DSMT4">
                  <p:embed/>
                  <p:pic>
                    <p:nvPicPr>
                      <p:cNvPr id="22" name="Object 21"/>
                      <p:cNvPicPr>
                        <a:picLocks noChangeAspect="1" noChangeArrowheads="1"/>
                      </p:cNvPicPr>
                      <p:nvPr/>
                    </p:nvPicPr>
                    <p:blipFill>
                      <a:blip r:embed="rId16"/>
                      <a:srcRect/>
                      <a:stretch>
                        <a:fillRect/>
                      </a:stretch>
                    </p:blipFill>
                    <p:spPr bwMode="auto">
                      <a:xfrm>
                        <a:off x="2695789" y="6205277"/>
                        <a:ext cx="1768475" cy="600075"/>
                      </a:xfrm>
                      <a:prstGeom prst="rect">
                        <a:avLst/>
                      </a:prstGeom>
                      <a:noFill/>
                    </p:spPr>
                  </p:pic>
                </p:oleObj>
              </mc:Fallback>
            </mc:AlternateContent>
          </a:graphicData>
        </a:graphic>
      </p:graphicFrame>
    </p:spTree>
    <p:extLst>
      <p:ext uri="{BB962C8B-B14F-4D97-AF65-F5344CB8AC3E}">
        <p14:creationId xmlns:p14="http://schemas.microsoft.com/office/powerpoint/2010/main" val="35531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7" grpId="0"/>
      <p:bldP spid="1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54</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Writing circuit equations for coupled coils</a:t>
            </a:r>
            <a:endParaRPr lang="en-US" sz="3600" dirty="0"/>
          </a:p>
        </p:txBody>
      </p:sp>
      <p:sp>
        <p:nvSpPr>
          <p:cNvPr id="5" name="Rectangle 4"/>
          <p:cNvSpPr/>
          <p:nvPr/>
        </p:nvSpPr>
        <p:spPr>
          <a:xfrm>
            <a:off x="22652" y="641247"/>
            <a:ext cx="9121348" cy="492122"/>
          </a:xfrm>
          <a:prstGeom prst="rect">
            <a:avLst/>
          </a:prstGeom>
        </p:spPr>
        <p:txBody>
          <a:bodyPr wrap="square">
            <a:spAutoFit/>
          </a:bodyPr>
          <a:lstStyle/>
          <a:p>
            <a:pPr marL="0" marR="0">
              <a:lnSpc>
                <a:spcPct val="115000"/>
              </a:lnSpc>
              <a:spcBef>
                <a:spcPts val="0"/>
              </a:spcBef>
              <a:spcAft>
                <a:spcPts val="10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Consider below circuit, where there may be currents in both windings: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1"/>
          <p:cNvGrpSpPr>
            <a:grpSpLocks noChangeAspect="1"/>
          </p:cNvGrpSpPr>
          <p:nvPr/>
        </p:nvGrpSpPr>
        <p:grpSpPr bwMode="auto">
          <a:xfrm>
            <a:off x="2209800" y="953315"/>
            <a:ext cx="3581400" cy="2018485"/>
            <a:chOff x="2751" y="1440"/>
            <a:chExt cx="3971" cy="2237"/>
          </a:xfrm>
        </p:grpSpPr>
        <p:sp>
          <p:nvSpPr>
            <p:cNvPr id="8" name="AutoShape 3"/>
            <p:cNvSpPr>
              <a:spLocks noChangeAspect="1" noChangeArrowheads="1" noTextEdit="1"/>
            </p:cNvSpPr>
            <p:nvPr/>
          </p:nvSpPr>
          <p:spPr bwMode="auto">
            <a:xfrm>
              <a:off x="2751" y="1440"/>
              <a:ext cx="3971" cy="22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63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 y="1505"/>
              <a:ext cx="3264" cy="163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6" name="Object 25"/>
          <p:cNvGraphicFramePr>
            <a:graphicFrameLocks noChangeAspect="1"/>
          </p:cNvGraphicFramePr>
          <p:nvPr>
            <p:extLst>
              <p:ext uri="{D42A27DB-BD31-4B8C-83A1-F6EECF244321}">
                <p14:modId xmlns:p14="http://schemas.microsoft.com/office/powerpoint/2010/main" val="2505157693"/>
              </p:ext>
            </p:extLst>
          </p:nvPr>
        </p:nvGraphicFramePr>
        <p:xfrm>
          <a:off x="2971800" y="2602666"/>
          <a:ext cx="2301875" cy="781067"/>
        </p:xfrm>
        <a:graphic>
          <a:graphicData uri="http://schemas.openxmlformats.org/presentationml/2006/ole">
            <mc:AlternateContent xmlns:mc="http://schemas.openxmlformats.org/markup-compatibility/2006">
              <mc:Choice xmlns:v="urn:schemas-microsoft-com:vml" Requires="v">
                <p:oleObj spid="_x0000_s57413" name="Equation" r:id="rId5" imgW="1180800" imgH="406080" progId="Equation.DSMT4">
                  <p:embed/>
                </p:oleObj>
              </mc:Choice>
              <mc:Fallback>
                <p:oleObj name="Equation" r:id="rId5" imgW="1180800" imgH="406080" progId="Equation.DSMT4">
                  <p:embed/>
                  <p:pic>
                    <p:nvPicPr>
                      <p:cNvPr id="26" name="Object 25"/>
                      <p:cNvPicPr>
                        <a:picLocks noChangeAspect="1" noChangeArrowheads="1"/>
                      </p:cNvPicPr>
                      <p:nvPr/>
                    </p:nvPicPr>
                    <p:blipFill>
                      <a:blip r:embed="rId6"/>
                      <a:srcRect/>
                      <a:stretch>
                        <a:fillRect/>
                      </a:stretch>
                    </p:blipFill>
                    <p:spPr bwMode="auto">
                      <a:xfrm>
                        <a:off x="2971800" y="2602666"/>
                        <a:ext cx="2301875" cy="781067"/>
                      </a:xfrm>
                      <a:prstGeom prst="rect">
                        <a:avLst/>
                      </a:prstGeom>
                      <a:noFill/>
                    </p:spPr>
                  </p:pic>
                </p:oleObj>
              </mc:Fallback>
            </mc:AlternateContent>
          </a:graphicData>
        </a:graphic>
      </p:graphicFrame>
      <p:sp>
        <p:nvSpPr>
          <p:cNvPr id="3" name="TextBox 2"/>
          <p:cNvSpPr txBox="1"/>
          <p:nvPr/>
        </p:nvSpPr>
        <p:spPr>
          <a:xfrm>
            <a:off x="-22652" y="3383978"/>
            <a:ext cx="9144000" cy="2323713"/>
          </a:xfrm>
          <a:prstGeom prst="rect">
            <a:avLst/>
          </a:prstGeom>
          <a:noFill/>
        </p:spPr>
        <p:txBody>
          <a:bodyPr wrap="square" rtlCol="0">
            <a:spAutoFit/>
          </a:bodyPr>
          <a:lstStyle/>
          <a:p>
            <a:r>
              <a:rPr lang="en-US" sz="2900" dirty="0" smtClean="0"/>
              <a:t>But wait… we have equated the sum of the derivatives to e</a:t>
            </a:r>
            <a:r>
              <a:rPr lang="en-US" sz="2900" baseline="-25000" dirty="0" smtClean="0"/>
              <a:t>1</a:t>
            </a:r>
            <a:r>
              <a:rPr lang="en-US" sz="2900" dirty="0" smtClean="0"/>
              <a:t>, where e</a:t>
            </a:r>
            <a:r>
              <a:rPr lang="en-US" sz="2900" baseline="-25000" dirty="0" smtClean="0"/>
              <a:t>1</a:t>
            </a:r>
            <a:r>
              <a:rPr lang="en-US" sz="2900" dirty="0" smtClean="0"/>
              <a:t> has a certain assumed polarity. How</a:t>
            </a:r>
          </a:p>
          <a:p>
            <a:r>
              <a:rPr lang="en-US" sz="2900" dirty="0" smtClean="0"/>
              <a:t>can we be sure that the sign of both of those derivative terms is indeed positive? Until we can be sure of that, I want to write the above equation as:</a:t>
            </a:r>
          </a:p>
        </p:txBody>
      </p:sp>
      <p:graphicFrame>
        <p:nvGraphicFramePr>
          <p:cNvPr id="7" name="Object 6"/>
          <p:cNvGraphicFramePr>
            <a:graphicFrameLocks noChangeAspect="1"/>
          </p:cNvGraphicFramePr>
          <p:nvPr>
            <p:extLst>
              <p:ext uri="{D42A27DB-BD31-4B8C-83A1-F6EECF244321}">
                <p14:modId xmlns:p14="http://schemas.microsoft.com/office/powerpoint/2010/main" val="2548658447"/>
              </p:ext>
            </p:extLst>
          </p:nvPr>
        </p:nvGraphicFramePr>
        <p:xfrm>
          <a:off x="2819400" y="5786581"/>
          <a:ext cx="3260392" cy="1036637"/>
        </p:xfrm>
        <a:graphic>
          <a:graphicData uri="http://schemas.openxmlformats.org/presentationml/2006/ole">
            <mc:AlternateContent xmlns:mc="http://schemas.openxmlformats.org/markup-compatibility/2006">
              <mc:Choice xmlns:v="urn:schemas-microsoft-com:vml" Requires="v">
                <p:oleObj spid="_x0000_s57414" name="Equation" r:id="rId7" imgW="1269720" imgH="406080" progId="Equation.DSMT4">
                  <p:embed/>
                </p:oleObj>
              </mc:Choice>
              <mc:Fallback>
                <p:oleObj name="Equation" r:id="rId7" imgW="1269720" imgH="406080" progId="Equation.DSMT4">
                  <p:embed/>
                  <p:pic>
                    <p:nvPicPr>
                      <p:cNvPr id="0" name="Object 3"/>
                      <p:cNvPicPr>
                        <a:picLocks noChangeAspect="1" noChangeArrowheads="1"/>
                      </p:cNvPicPr>
                      <p:nvPr/>
                    </p:nvPicPr>
                    <p:blipFill>
                      <a:blip r:embed="rId8"/>
                      <a:srcRect/>
                      <a:stretch>
                        <a:fillRect/>
                      </a:stretch>
                    </p:blipFill>
                    <p:spPr bwMode="auto">
                      <a:xfrm>
                        <a:off x="2819400" y="5786581"/>
                        <a:ext cx="3260392" cy="1036637"/>
                      </a:xfrm>
                      <a:prstGeom prst="rect">
                        <a:avLst/>
                      </a:prstGeom>
                      <a:noFill/>
                    </p:spPr>
                  </p:pic>
                </p:oleObj>
              </mc:Fallback>
            </mc:AlternateContent>
          </a:graphicData>
        </a:graphic>
      </p:graphicFrame>
    </p:spTree>
    <p:extLst>
      <p:ext uri="{BB962C8B-B14F-4D97-AF65-F5344CB8AC3E}">
        <p14:creationId xmlns:p14="http://schemas.microsoft.com/office/powerpoint/2010/main" val="420039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55</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Writing circuit equations for coupled coils</a:t>
            </a:r>
            <a:endParaRPr lang="en-US" sz="3600" dirty="0"/>
          </a:p>
        </p:txBody>
      </p:sp>
      <p:sp>
        <p:nvSpPr>
          <p:cNvPr id="5" name="Rectangle 4"/>
          <p:cNvSpPr/>
          <p:nvPr/>
        </p:nvSpPr>
        <p:spPr>
          <a:xfrm>
            <a:off x="22652" y="641247"/>
            <a:ext cx="9121348" cy="492122"/>
          </a:xfrm>
          <a:prstGeom prst="rect">
            <a:avLst/>
          </a:prstGeom>
        </p:spPr>
        <p:txBody>
          <a:bodyPr wrap="square">
            <a:spAutoFit/>
          </a:bodyPr>
          <a:lstStyle/>
          <a:p>
            <a:pPr marL="0" marR="0">
              <a:lnSpc>
                <a:spcPct val="115000"/>
              </a:lnSpc>
              <a:spcBef>
                <a:spcPts val="0"/>
              </a:spcBef>
              <a:spcAft>
                <a:spcPts val="10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Consider below circuit, where there may be currents in both windings: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1"/>
          <p:cNvGrpSpPr>
            <a:grpSpLocks noChangeAspect="1"/>
          </p:cNvGrpSpPr>
          <p:nvPr/>
        </p:nvGrpSpPr>
        <p:grpSpPr bwMode="auto">
          <a:xfrm>
            <a:off x="286638" y="1082743"/>
            <a:ext cx="3581400" cy="2018485"/>
            <a:chOff x="2751" y="1440"/>
            <a:chExt cx="3971" cy="2237"/>
          </a:xfrm>
        </p:grpSpPr>
        <p:sp>
          <p:nvSpPr>
            <p:cNvPr id="8" name="AutoShape 3"/>
            <p:cNvSpPr>
              <a:spLocks noChangeAspect="1" noChangeArrowheads="1" noTextEdit="1"/>
            </p:cNvSpPr>
            <p:nvPr/>
          </p:nvSpPr>
          <p:spPr bwMode="auto">
            <a:xfrm>
              <a:off x="2751" y="1440"/>
              <a:ext cx="3971" cy="22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63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 y="1505"/>
              <a:ext cx="3264" cy="163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22652" y="3029615"/>
            <a:ext cx="9144000" cy="538609"/>
          </a:xfrm>
          <a:prstGeom prst="rect">
            <a:avLst/>
          </a:prstGeom>
          <a:noFill/>
        </p:spPr>
        <p:txBody>
          <a:bodyPr wrap="square" rtlCol="0">
            <a:spAutoFit/>
          </a:bodyPr>
          <a:lstStyle/>
          <a:p>
            <a:r>
              <a:rPr lang="en-US" sz="2900" dirty="0" smtClean="0"/>
              <a:t>Let’s begin with the first (“self”) term (it is easiest!):</a:t>
            </a:r>
          </a:p>
        </p:txBody>
      </p:sp>
      <p:graphicFrame>
        <p:nvGraphicFramePr>
          <p:cNvPr id="11" name="Object 10"/>
          <p:cNvGraphicFramePr>
            <a:graphicFrameLocks noChangeAspect="1"/>
          </p:cNvGraphicFramePr>
          <p:nvPr>
            <p:extLst>
              <p:ext uri="{D42A27DB-BD31-4B8C-83A1-F6EECF244321}">
                <p14:modId xmlns:p14="http://schemas.microsoft.com/office/powerpoint/2010/main" val="2028473563"/>
              </p:ext>
            </p:extLst>
          </p:nvPr>
        </p:nvGraphicFramePr>
        <p:xfrm>
          <a:off x="4343400" y="1378183"/>
          <a:ext cx="3260392" cy="1036637"/>
        </p:xfrm>
        <a:graphic>
          <a:graphicData uri="http://schemas.openxmlformats.org/presentationml/2006/ole">
            <mc:AlternateContent xmlns:mc="http://schemas.openxmlformats.org/markup-compatibility/2006">
              <mc:Choice xmlns:v="urn:schemas-microsoft-com:vml" Requires="v">
                <p:oleObj spid="_x0000_s58403" name="Equation" r:id="rId5" imgW="1269720" imgH="406080" progId="Equation.DSMT4">
                  <p:embed/>
                </p:oleObj>
              </mc:Choice>
              <mc:Fallback>
                <p:oleObj name="Equation" r:id="rId5" imgW="1269720" imgH="406080" progId="Equation.DSMT4">
                  <p:embed/>
                  <p:pic>
                    <p:nvPicPr>
                      <p:cNvPr id="7" name="Object 6"/>
                      <p:cNvPicPr>
                        <a:picLocks noChangeAspect="1" noChangeArrowheads="1"/>
                      </p:cNvPicPr>
                      <p:nvPr/>
                    </p:nvPicPr>
                    <p:blipFill>
                      <a:blip r:embed="rId6"/>
                      <a:srcRect/>
                      <a:stretch>
                        <a:fillRect/>
                      </a:stretch>
                    </p:blipFill>
                    <p:spPr bwMode="auto">
                      <a:xfrm>
                        <a:off x="4343400" y="1378183"/>
                        <a:ext cx="3260392" cy="1036637"/>
                      </a:xfrm>
                      <a:prstGeom prst="rect">
                        <a:avLst/>
                      </a:prstGeom>
                      <a:noFill/>
                    </p:spPr>
                  </p:pic>
                </p:oleObj>
              </mc:Fallback>
            </mc:AlternateContent>
          </a:graphicData>
        </a:graphic>
      </p:graphicFrame>
      <p:sp>
        <p:nvSpPr>
          <p:cNvPr id="6" name="Rectangle 5"/>
          <p:cNvSpPr/>
          <p:nvPr/>
        </p:nvSpPr>
        <p:spPr>
          <a:xfrm>
            <a:off x="22652" y="3817521"/>
            <a:ext cx="9166652" cy="2400657"/>
          </a:xfrm>
          <a:prstGeom prst="rect">
            <a:avLst/>
          </a:prstGeom>
        </p:spPr>
        <p:txBody>
          <a:bodyPr wrap="square">
            <a:spAutoFit/>
          </a:bodyPr>
          <a:lstStyle/>
          <a:p>
            <a:pPr marL="0" marR="0" algn="just">
              <a:spcBef>
                <a:spcPts val="0"/>
              </a:spcBef>
              <a:spcAft>
                <a:spcPts val="0"/>
              </a:spcAft>
            </a:pPr>
            <a:r>
              <a:rPr lang="en-US" sz="2500" b="1" u="sng" dirty="0">
                <a:latin typeface="Calibri" panose="020F0502020204030204" pitchFamily="34" charset="0"/>
                <a:ea typeface="Calibri" panose="020F0502020204030204" pitchFamily="34" charset="0"/>
                <a:cs typeface="Calibri" panose="020F0502020204030204" pitchFamily="34" charset="0"/>
              </a:rPr>
              <a:t>Rule for determining the sign of the self term</a:t>
            </a:r>
            <a:r>
              <a:rPr lang="en-US" sz="2500" dirty="0">
                <a:latin typeface="Calibri" panose="020F0502020204030204" pitchFamily="34" charset="0"/>
                <a:ea typeface="Calibri" panose="020F0502020204030204" pitchFamily="34" charset="0"/>
                <a:cs typeface="Calibri" panose="020F0502020204030204" pitchFamily="34" charset="0"/>
              </a:rPr>
              <a:t>: The polarity of the self term is determined entirely by the direction of the current i</a:t>
            </a:r>
            <a:r>
              <a:rPr lang="en-US" sz="2500" baseline="-25000" dirty="0">
                <a:latin typeface="Calibri" panose="020F0502020204030204" pitchFamily="34" charset="0"/>
                <a:ea typeface="Calibri" panose="020F0502020204030204" pitchFamily="34" charset="0"/>
                <a:cs typeface="Calibri" panose="020F0502020204030204" pitchFamily="34" charset="0"/>
              </a:rPr>
              <a:t>1</a:t>
            </a:r>
            <a:r>
              <a:rPr lang="en-US" sz="2500" dirty="0">
                <a:latin typeface="Calibri" panose="020F0502020204030204" pitchFamily="34" charset="0"/>
                <a:ea typeface="Calibri" panose="020F0502020204030204" pitchFamily="34" charset="0"/>
                <a:cs typeface="Calibri" panose="020F0502020204030204" pitchFamily="34" charset="0"/>
              </a:rPr>
              <a:t>: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500" dirty="0">
                <a:latin typeface="Calibri" panose="020F0502020204030204" pitchFamily="34" charset="0"/>
                <a:ea typeface="Calibri" panose="020F0502020204030204" pitchFamily="34" charset="0"/>
                <a:cs typeface="Calibri" panose="020F0502020204030204" pitchFamily="34" charset="0"/>
              </a:rPr>
              <a:t>when this current is into the positive terminal (as defined by the polarity of e</a:t>
            </a:r>
            <a:r>
              <a:rPr lang="en-US" sz="2500" baseline="-25000" dirty="0">
                <a:latin typeface="Calibri" panose="020F0502020204030204" pitchFamily="34" charset="0"/>
                <a:ea typeface="Calibri" panose="020F0502020204030204" pitchFamily="34" charset="0"/>
                <a:cs typeface="Calibri" panose="020F0502020204030204" pitchFamily="34" charset="0"/>
              </a:rPr>
              <a:t>1</a:t>
            </a:r>
            <a:r>
              <a:rPr lang="en-US" sz="2500" dirty="0">
                <a:latin typeface="Calibri" panose="020F0502020204030204" pitchFamily="34" charset="0"/>
                <a:ea typeface="Calibri" panose="020F0502020204030204" pitchFamily="34" charset="0"/>
                <a:cs typeface="Calibri" panose="020F0502020204030204" pitchFamily="34" charset="0"/>
              </a:rPr>
              <a:t>), then the sign of the self term is positive;</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500" dirty="0">
                <a:latin typeface="Calibri" panose="020F0502020204030204" pitchFamily="34" charset="0"/>
                <a:ea typeface="Calibri" panose="020F0502020204030204" pitchFamily="34" charset="0"/>
                <a:cs typeface="Calibri" panose="020F0502020204030204" pitchFamily="34" charset="0"/>
              </a:rPr>
              <a:t>when this current is out of the positive terminal (as defined by the polarity of e</a:t>
            </a:r>
            <a:r>
              <a:rPr lang="en-US" sz="2500" baseline="-25000" dirty="0">
                <a:latin typeface="Calibri" panose="020F0502020204030204" pitchFamily="34" charset="0"/>
                <a:ea typeface="Calibri" panose="020F0502020204030204" pitchFamily="34" charset="0"/>
                <a:cs typeface="Calibri" panose="020F0502020204030204" pitchFamily="34" charset="0"/>
              </a:rPr>
              <a:t>1</a:t>
            </a:r>
            <a:r>
              <a:rPr lang="en-US" sz="2500" dirty="0">
                <a:latin typeface="Calibri" panose="020F0502020204030204" pitchFamily="34" charset="0"/>
                <a:ea typeface="Calibri" panose="020F0502020204030204" pitchFamily="34" charset="0"/>
                <a:cs typeface="Calibri" panose="020F0502020204030204" pitchFamily="34" charset="0"/>
              </a:rPr>
              <a:t>), then the sign of the self term is negative.</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57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56</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Writing circuit equations for coupled coils</a:t>
            </a:r>
            <a:endParaRPr lang="en-US" sz="3600" dirty="0"/>
          </a:p>
        </p:txBody>
      </p:sp>
      <p:sp>
        <p:nvSpPr>
          <p:cNvPr id="5" name="Rectangle 4"/>
          <p:cNvSpPr/>
          <p:nvPr/>
        </p:nvSpPr>
        <p:spPr>
          <a:xfrm>
            <a:off x="22652" y="641247"/>
            <a:ext cx="9121348" cy="492122"/>
          </a:xfrm>
          <a:prstGeom prst="rect">
            <a:avLst/>
          </a:prstGeom>
        </p:spPr>
        <p:txBody>
          <a:bodyPr wrap="square">
            <a:spAutoFit/>
          </a:bodyPr>
          <a:lstStyle/>
          <a:p>
            <a:pPr marL="0" marR="0">
              <a:lnSpc>
                <a:spcPct val="115000"/>
              </a:lnSpc>
              <a:spcBef>
                <a:spcPts val="0"/>
              </a:spcBef>
              <a:spcAft>
                <a:spcPts val="10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Consider below circuit, where there may be currents in both windings: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1"/>
          <p:cNvGrpSpPr>
            <a:grpSpLocks noChangeAspect="1"/>
          </p:cNvGrpSpPr>
          <p:nvPr/>
        </p:nvGrpSpPr>
        <p:grpSpPr bwMode="auto">
          <a:xfrm>
            <a:off x="685800" y="1024791"/>
            <a:ext cx="3581400" cy="2018485"/>
            <a:chOff x="2751" y="1440"/>
            <a:chExt cx="3971" cy="2237"/>
          </a:xfrm>
        </p:grpSpPr>
        <p:sp>
          <p:nvSpPr>
            <p:cNvPr id="8" name="AutoShape 3"/>
            <p:cNvSpPr>
              <a:spLocks noChangeAspect="1" noChangeArrowheads="1" noTextEdit="1"/>
            </p:cNvSpPr>
            <p:nvPr/>
          </p:nvSpPr>
          <p:spPr bwMode="auto">
            <a:xfrm>
              <a:off x="2751" y="1440"/>
              <a:ext cx="3971" cy="22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63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 y="1505"/>
              <a:ext cx="3264" cy="163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22652" y="2737279"/>
            <a:ext cx="9144000" cy="923330"/>
          </a:xfrm>
          <a:prstGeom prst="rect">
            <a:avLst/>
          </a:prstGeom>
          <a:noFill/>
        </p:spPr>
        <p:txBody>
          <a:bodyPr wrap="square" rtlCol="0">
            <a:spAutoFit/>
          </a:bodyPr>
          <a:lstStyle/>
          <a:p>
            <a:r>
              <a:rPr lang="en-US" dirty="0"/>
              <a:t>Now we need to determine how to know whether to add or subtract the mutual term from the self term. We should not be surprised to learn that we will make this determination using the dot convention.</a:t>
            </a:r>
          </a:p>
        </p:txBody>
      </p:sp>
      <p:graphicFrame>
        <p:nvGraphicFramePr>
          <p:cNvPr id="11" name="Object 10"/>
          <p:cNvGraphicFramePr>
            <a:graphicFrameLocks noChangeAspect="1"/>
          </p:cNvGraphicFramePr>
          <p:nvPr>
            <p:extLst>
              <p:ext uri="{D42A27DB-BD31-4B8C-83A1-F6EECF244321}">
                <p14:modId xmlns:p14="http://schemas.microsoft.com/office/powerpoint/2010/main" val="159802711"/>
              </p:ext>
            </p:extLst>
          </p:nvPr>
        </p:nvGraphicFramePr>
        <p:xfrm>
          <a:off x="4933096" y="1474643"/>
          <a:ext cx="3260392" cy="1036637"/>
        </p:xfrm>
        <a:graphic>
          <a:graphicData uri="http://schemas.openxmlformats.org/presentationml/2006/ole">
            <mc:AlternateContent xmlns:mc="http://schemas.openxmlformats.org/markup-compatibility/2006">
              <mc:Choice xmlns:v="urn:schemas-microsoft-com:vml" Requires="v">
                <p:oleObj spid="_x0000_s59427" name="Equation" r:id="rId5" imgW="1269720" imgH="406080" progId="Equation.DSMT4">
                  <p:embed/>
                </p:oleObj>
              </mc:Choice>
              <mc:Fallback>
                <p:oleObj name="Equation" r:id="rId5" imgW="1269720" imgH="406080" progId="Equation.DSMT4">
                  <p:embed/>
                  <p:pic>
                    <p:nvPicPr>
                      <p:cNvPr id="11" name="Object 10"/>
                      <p:cNvPicPr>
                        <a:picLocks noChangeAspect="1" noChangeArrowheads="1"/>
                      </p:cNvPicPr>
                      <p:nvPr/>
                    </p:nvPicPr>
                    <p:blipFill>
                      <a:blip r:embed="rId6"/>
                      <a:srcRect/>
                      <a:stretch>
                        <a:fillRect/>
                      </a:stretch>
                    </p:blipFill>
                    <p:spPr bwMode="auto">
                      <a:xfrm>
                        <a:off x="4933096" y="1474643"/>
                        <a:ext cx="3260392" cy="1036637"/>
                      </a:xfrm>
                      <a:prstGeom prst="rect">
                        <a:avLst/>
                      </a:prstGeom>
                      <a:noFill/>
                    </p:spPr>
                  </p:pic>
                </p:oleObj>
              </mc:Fallback>
            </mc:AlternateContent>
          </a:graphicData>
        </a:graphic>
      </p:graphicFrame>
      <p:sp>
        <p:nvSpPr>
          <p:cNvPr id="6" name="Rectangle 5"/>
          <p:cNvSpPr/>
          <p:nvPr/>
        </p:nvSpPr>
        <p:spPr>
          <a:xfrm>
            <a:off x="0" y="3787715"/>
            <a:ext cx="9166652" cy="2031325"/>
          </a:xfrm>
          <a:prstGeom prst="rect">
            <a:avLst/>
          </a:prstGeom>
        </p:spPr>
        <p:txBody>
          <a:bodyPr wrap="square">
            <a:spAutoFit/>
          </a:bodyPr>
          <a:lstStyle/>
          <a:p>
            <a:r>
              <a:rPr lang="en-US" b="1" u="sng" dirty="0"/>
              <a:t>Rule for determining the sign of the mutual term</a:t>
            </a:r>
            <a:r>
              <a:rPr lang="en-US" dirty="0"/>
              <a:t>:  A</a:t>
            </a:r>
            <a:r>
              <a:rPr lang="en-US" dirty="0" smtClean="0"/>
              <a:t>ssume </a:t>
            </a:r>
            <a:r>
              <a:rPr lang="en-US" dirty="0"/>
              <a:t>both coils </a:t>
            </a:r>
            <a:r>
              <a:rPr lang="en-US" dirty="0" smtClean="0"/>
              <a:t>correctly </a:t>
            </a:r>
            <a:r>
              <a:rPr lang="en-US" dirty="0"/>
              <a:t>dotted.</a:t>
            </a:r>
          </a:p>
          <a:p>
            <a:pPr marL="342900" lvl="0" indent="-342900">
              <a:buFont typeface="+mj-lt"/>
              <a:buAutoNum type="arabicPeriod"/>
            </a:pPr>
            <a:r>
              <a:rPr lang="en-US" dirty="0"/>
              <a:t>Choose reference current directions for each coil (if not chosen for you). </a:t>
            </a:r>
          </a:p>
          <a:p>
            <a:pPr marL="342900" lvl="0" indent="-342900">
              <a:buFont typeface="+mj-lt"/>
              <a:buAutoNum type="arabicPeriod"/>
            </a:pPr>
            <a:r>
              <a:rPr lang="en-US" dirty="0"/>
              <a:t>Apply </a:t>
            </a:r>
            <a:r>
              <a:rPr lang="en-US" dirty="0" smtClean="0"/>
              <a:t>following </a:t>
            </a:r>
            <a:r>
              <a:rPr lang="en-US" dirty="0"/>
              <a:t>to determine </a:t>
            </a:r>
            <a:r>
              <a:rPr lang="en-US" dirty="0" smtClean="0"/>
              <a:t>reference </a:t>
            </a:r>
            <a:r>
              <a:rPr lang="en-US" dirty="0"/>
              <a:t>polarity of </a:t>
            </a:r>
            <a:r>
              <a:rPr lang="en-US" dirty="0" smtClean="0"/>
              <a:t>voltage </a:t>
            </a:r>
            <a:r>
              <a:rPr lang="en-US" dirty="0"/>
              <a:t>induced by </a:t>
            </a:r>
            <a:r>
              <a:rPr lang="en-US" dirty="0" smtClean="0"/>
              <a:t>mutual </a:t>
            </a:r>
            <a:r>
              <a:rPr lang="en-US" dirty="0"/>
              <a:t>effects:</a:t>
            </a:r>
          </a:p>
          <a:p>
            <a:pPr marL="800100" lvl="1" indent="-342900">
              <a:buFont typeface="+mj-lt"/>
              <a:buAutoNum type="alphaLcPeriod"/>
            </a:pPr>
            <a:r>
              <a:rPr lang="en-US" dirty="0"/>
              <a:t>If </a:t>
            </a:r>
            <a:r>
              <a:rPr lang="en-US" dirty="0" smtClean="0"/>
              <a:t>reference </a:t>
            </a:r>
            <a:r>
              <a:rPr lang="en-US" dirty="0"/>
              <a:t>current direction </a:t>
            </a:r>
            <a:r>
              <a:rPr lang="en-US" u="sng" dirty="0"/>
              <a:t>enters</a:t>
            </a:r>
            <a:r>
              <a:rPr lang="en-US" dirty="0"/>
              <a:t> </a:t>
            </a:r>
            <a:r>
              <a:rPr lang="en-US" dirty="0" smtClean="0"/>
              <a:t>dotted </a:t>
            </a:r>
            <a:r>
              <a:rPr lang="en-US" dirty="0"/>
              <a:t>terminal of a coil, the reference polarity of </a:t>
            </a:r>
            <a:r>
              <a:rPr lang="en-US" dirty="0" smtClean="0"/>
              <a:t>voltage </a:t>
            </a:r>
            <a:r>
              <a:rPr lang="en-US" dirty="0"/>
              <a:t>that it induces in </a:t>
            </a:r>
            <a:r>
              <a:rPr lang="en-US" dirty="0" smtClean="0"/>
              <a:t>other </a:t>
            </a:r>
            <a:r>
              <a:rPr lang="en-US" dirty="0"/>
              <a:t>coil is </a:t>
            </a:r>
            <a:r>
              <a:rPr lang="en-US" u="sng" dirty="0"/>
              <a:t>positive</a:t>
            </a:r>
            <a:r>
              <a:rPr lang="en-US" dirty="0"/>
              <a:t> at its dotted terminal.</a:t>
            </a:r>
          </a:p>
          <a:p>
            <a:pPr marL="800100" lvl="1" indent="-342900">
              <a:buFont typeface="+mj-lt"/>
              <a:buAutoNum type="alphaLcPeriod"/>
            </a:pPr>
            <a:r>
              <a:rPr lang="en-US" dirty="0"/>
              <a:t>If </a:t>
            </a:r>
            <a:r>
              <a:rPr lang="en-US" dirty="0" smtClean="0"/>
              <a:t>reference </a:t>
            </a:r>
            <a:r>
              <a:rPr lang="en-US" dirty="0"/>
              <a:t>current direction </a:t>
            </a:r>
            <a:r>
              <a:rPr lang="en-US" u="sng" dirty="0"/>
              <a:t>leaves</a:t>
            </a:r>
            <a:r>
              <a:rPr lang="en-US" dirty="0"/>
              <a:t> </a:t>
            </a:r>
            <a:r>
              <a:rPr lang="en-US" dirty="0" smtClean="0"/>
              <a:t>dotted </a:t>
            </a:r>
            <a:r>
              <a:rPr lang="en-US" dirty="0"/>
              <a:t>terminal of a coil, the reference polarity of </a:t>
            </a:r>
            <a:r>
              <a:rPr lang="en-US" dirty="0" smtClean="0"/>
              <a:t>voltage </a:t>
            </a:r>
            <a:r>
              <a:rPr lang="en-US" dirty="0"/>
              <a:t>that it induces in </a:t>
            </a:r>
            <a:r>
              <a:rPr lang="en-US" dirty="0" smtClean="0"/>
              <a:t>other </a:t>
            </a:r>
            <a:r>
              <a:rPr lang="en-US" dirty="0"/>
              <a:t>coil </a:t>
            </a:r>
            <a:r>
              <a:rPr lang="en-US" dirty="0" smtClean="0"/>
              <a:t>is</a:t>
            </a:r>
            <a:r>
              <a:rPr lang="en-US" u="sng" dirty="0"/>
              <a:t> </a:t>
            </a:r>
            <a:r>
              <a:rPr lang="en-US" u="sng" dirty="0" smtClean="0"/>
              <a:t>negative</a:t>
            </a:r>
            <a:r>
              <a:rPr lang="en-US" dirty="0" smtClean="0"/>
              <a:t> </a:t>
            </a:r>
            <a:r>
              <a:rPr lang="en-US" dirty="0"/>
              <a:t>at its dotted terminal.</a:t>
            </a:r>
          </a:p>
        </p:txBody>
      </p:sp>
    </p:spTree>
    <p:extLst>
      <p:ext uri="{BB962C8B-B14F-4D97-AF65-F5344CB8AC3E}">
        <p14:creationId xmlns:p14="http://schemas.microsoft.com/office/powerpoint/2010/main" val="381690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57</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Writing circuit equations for coupled coils</a:t>
            </a:r>
            <a:endParaRPr lang="en-US" sz="3600" dirty="0"/>
          </a:p>
        </p:txBody>
      </p:sp>
      <p:graphicFrame>
        <p:nvGraphicFramePr>
          <p:cNvPr id="11" name="Object 10"/>
          <p:cNvGraphicFramePr>
            <a:graphicFrameLocks noChangeAspect="1"/>
          </p:cNvGraphicFramePr>
          <p:nvPr>
            <p:extLst>
              <p:ext uri="{D42A27DB-BD31-4B8C-83A1-F6EECF244321}">
                <p14:modId xmlns:p14="http://schemas.microsoft.com/office/powerpoint/2010/main" val="683205744"/>
              </p:ext>
            </p:extLst>
          </p:nvPr>
        </p:nvGraphicFramePr>
        <p:xfrm>
          <a:off x="4876800" y="1113110"/>
          <a:ext cx="3260392" cy="1036637"/>
        </p:xfrm>
        <a:graphic>
          <a:graphicData uri="http://schemas.openxmlformats.org/presentationml/2006/ole">
            <mc:AlternateContent xmlns:mc="http://schemas.openxmlformats.org/markup-compatibility/2006">
              <mc:Choice xmlns:v="urn:schemas-microsoft-com:vml" Requires="v">
                <p:oleObj spid="_x0000_s60524" name="Equation" r:id="rId4" imgW="1269720" imgH="406080" progId="Equation.DSMT4">
                  <p:embed/>
                </p:oleObj>
              </mc:Choice>
              <mc:Fallback>
                <p:oleObj name="Equation" r:id="rId4" imgW="1269720" imgH="406080" progId="Equation.DSMT4">
                  <p:embed/>
                  <p:pic>
                    <p:nvPicPr>
                      <p:cNvPr id="11" name="Object 10"/>
                      <p:cNvPicPr>
                        <a:picLocks noChangeAspect="1" noChangeArrowheads="1"/>
                      </p:cNvPicPr>
                      <p:nvPr/>
                    </p:nvPicPr>
                    <p:blipFill>
                      <a:blip r:embed="rId5"/>
                      <a:srcRect/>
                      <a:stretch>
                        <a:fillRect/>
                      </a:stretch>
                    </p:blipFill>
                    <p:spPr bwMode="auto">
                      <a:xfrm>
                        <a:off x="4876800" y="1113110"/>
                        <a:ext cx="3260392" cy="1036637"/>
                      </a:xfrm>
                      <a:prstGeom prst="rect">
                        <a:avLst/>
                      </a:prstGeom>
                      <a:noFill/>
                    </p:spPr>
                  </p:pic>
                </p:oleObj>
              </mc:Fallback>
            </mc:AlternateContent>
          </a:graphicData>
        </a:graphic>
      </p:graphicFrame>
      <p:sp>
        <p:nvSpPr>
          <p:cNvPr id="7" name="Rectangle 6"/>
          <p:cNvSpPr/>
          <p:nvPr/>
        </p:nvSpPr>
        <p:spPr>
          <a:xfrm>
            <a:off x="0" y="600522"/>
            <a:ext cx="9121348" cy="410882"/>
          </a:xfrm>
          <a:prstGeom prst="rect">
            <a:avLst/>
          </a:prstGeom>
        </p:spPr>
        <p:txBody>
          <a:bodyPr wrap="square">
            <a:spAutoFit/>
          </a:bodyPr>
          <a:lstStyle/>
          <a:p>
            <a:pPr marL="0" marR="0" algn="just">
              <a:lnSpc>
                <a:spcPct val="115000"/>
              </a:lnSpc>
              <a:spcBef>
                <a:spcPts val="0"/>
              </a:spcBef>
              <a:spcAft>
                <a:spcPts val="1000"/>
              </a:spcAft>
            </a:pPr>
            <a:r>
              <a:rPr lang="en-US" b="1" u="sng" dirty="0">
                <a:latin typeface="Calibri" panose="020F0502020204030204" pitchFamily="34" charset="0"/>
                <a:ea typeface="Calibri" panose="020F0502020204030204" pitchFamily="34" charset="0"/>
                <a:cs typeface="Calibri" panose="020F0502020204030204" pitchFamily="34" charset="0"/>
              </a:rPr>
              <a:t>Example 6</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Express voltages </a:t>
            </a:r>
            <a:r>
              <a:rPr lang="en-US" dirty="0">
                <a:latin typeface="Calibri" panose="020F0502020204030204" pitchFamily="34" charset="0"/>
                <a:ea typeface="Calibri" panose="020F0502020204030204" pitchFamily="34" charset="0"/>
                <a:cs typeface="Times New Roman" panose="02020603050405020304" pitchFamily="18" charset="0"/>
              </a:rPr>
              <a:t>e</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 and e</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as a function of </a:t>
            </a:r>
            <a:r>
              <a:rPr lang="en-US" dirty="0" smtClean="0">
                <a:latin typeface="Calibri" panose="020F0502020204030204" pitchFamily="34" charset="0"/>
                <a:ea typeface="Calibri" panose="020F0502020204030204" pitchFamily="34" charset="0"/>
                <a:cs typeface="Times New Roman" panose="02020603050405020304" pitchFamily="18" charset="0"/>
              </a:rPr>
              <a:t>currents </a:t>
            </a:r>
            <a:r>
              <a:rPr lang="en-US" dirty="0">
                <a:latin typeface="Calibri" panose="020F0502020204030204" pitchFamily="34" charset="0"/>
                <a:ea typeface="Calibri" panose="020F0502020204030204" pitchFamily="34" charset="0"/>
                <a:cs typeface="Times New Roman" panose="02020603050405020304" pitchFamily="18" charset="0"/>
              </a:rPr>
              <a:t>i</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and i</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in the following circuit.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1"/>
          <p:cNvGrpSpPr>
            <a:grpSpLocks noChangeAspect="1"/>
          </p:cNvGrpSpPr>
          <p:nvPr/>
        </p:nvGrpSpPr>
        <p:grpSpPr bwMode="auto">
          <a:xfrm>
            <a:off x="685800" y="1113110"/>
            <a:ext cx="3136900" cy="1411288"/>
            <a:chOff x="3736" y="1440"/>
            <a:chExt cx="4940" cy="2223"/>
          </a:xfrm>
        </p:grpSpPr>
        <p:sp>
          <p:nvSpPr>
            <p:cNvPr id="12" name="AutoShape 3"/>
            <p:cNvSpPr>
              <a:spLocks noChangeAspect="1" noChangeArrowheads="1" noTextEdit="1"/>
            </p:cNvSpPr>
            <p:nvPr/>
          </p:nvSpPr>
          <p:spPr bwMode="auto">
            <a:xfrm>
              <a:off x="3736" y="1440"/>
              <a:ext cx="4940" cy="22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04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1" y="1634"/>
              <a:ext cx="4216" cy="172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6" name="Object 15"/>
          <p:cNvGraphicFramePr>
            <a:graphicFrameLocks noChangeAspect="1"/>
          </p:cNvGraphicFramePr>
          <p:nvPr>
            <p:extLst>
              <p:ext uri="{D42A27DB-BD31-4B8C-83A1-F6EECF244321}">
                <p14:modId xmlns:p14="http://schemas.microsoft.com/office/powerpoint/2010/main" val="822175296"/>
              </p:ext>
            </p:extLst>
          </p:nvPr>
        </p:nvGraphicFramePr>
        <p:xfrm>
          <a:off x="4876800" y="2535782"/>
          <a:ext cx="3359150" cy="1036638"/>
        </p:xfrm>
        <a:graphic>
          <a:graphicData uri="http://schemas.openxmlformats.org/presentationml/2006/ole">
            <mc:AlternateContent xmlns:mc="http://schemas.openxmlformats.org/markup-compatibility/2006">
              <mc:Choice xmlns:v="urn:schemas-microsoft-com:vml" Requires="v">
                <p:oleObj spid="_x0000_s60525" name="Equation" r:id="rId7" imgW="1307880" imgH="406080" progId="Equation.DSMT4">
                  <p:embed/>
                </p:oleObj>
              </mc:Choice>
              <mc:Fallback>
                <p:oleObj name="Equation" r:id="rId7" imgW="1307880" imgH="406080" progId="Equation.DSMT4">
                  <p:embed/>
                  <p:pic>
                    <p:nvPicPr>
                      <p:cNvPr id="11" name="Object 10"/>
                      <p:cNvPicPr>
                        <a:picLocks noChangeAspect="1" noChangeArrowheads="1"/>
                      </p:cNvPicPr>
                      <p:nvPr/>
                    </p:nvPicPr>
                    <p:blipFill>
                      <a:blip r:embed="rId8"/>
                      <a:srcRect/>
                      <a:stretch>
                        <a:fillRect/>
                      </a:stretch>
                    </p:blipFill>
                    <p:spPr bwMode="auto">
                      <a:xfrm>
                        <a:off x="4876800" y="2535782"/>
                        <a:ext cx="3359150" cy="1036638"/>
                      </a:xfrm>
                      <a:prstGeom prst="rect">
                        <a:avLst/>
                      </a:prstGeom>
                      <a:noFill/>
                    </p:spPr>
                  </p:pic>
                </p:oleObj>
              </mc:Fallback>
            </mc:AlternateContent>
          </a:graphicData>
        </a:graphic>
      </p:graphicFrame>
      <p:sp>
        <p:nvSpPr>
          <p:cNvPr id="13" name="TextBox 12"/>
          <p:cNvSpPr txBox="1"/>
          <p:nvPr/>
        </p:nvSpPr>
        <p:spPr>
          <a:xfrm>
            <a:off x="4495800" y="2149747"/>
            <a:ext cx="4495800" cy="538609"/>
          </a:xfrm>
          <a:prstGeom prst="rect">
            <a:avLst/>
          </a:prstGeom>
          <a:noFill/>
        </p:spPr>
        <p:txBody>
          <a:bodyPr wrap="square" rtlCol="0">
            <a:spAutoFit/>
          </a:bodyPr>
          <a:lstStyle/>
          <a:p>
            <a:r>
              <a:rPr lang="en-US" sz="2900" dirty="0" smtClean="0"/>
              <a:t>Then, what is e</a:t>
            </a:r>
            <a:r>
              <a:rPr lang="en-US" sz="2900" baseline="-25000" dirty="0" smtClean="0"/>
              <a:t>2</a:t>
            </a:r>
            <a:r>
              <a:rPr lang="en-US" sz="2900" dirty="0" smtClean="0"/>
              <a:t>?</a:t>
            </a:r>
          </a:p>
        </p:txBody>
      </p:sp>
      <p:sp>
        <p:nvSpPr>
          <p:cNvPr id="14" name="Rectangle 13"/>
          <p:cNvSpPr/>
          <p:nvPr/>
        </p:nvSpPr>
        <p:spPr>
          <a:xfrm>
            <a:off x="-22652" y="3498759"/>
            <a:ext cx="9144000" cy="1938992"/>
          </a:xfrm>
          <a:prstGeom prst="rect">
            <a:avLst/>
          </a:prstGeom>
        </p:spPr>
        <p:txBody>
          <a:bodyPr wrap="square">
            <a:spAutoFit/>
          </a:bodyPr>
          <a:lstStyle/>
          <a:p>
            <a:pPr marL="0" marR="0" algn="just">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First, let’s express e</a:t>
            </a:r>
            <a:r>
              <a:rPr lang="en-US" sz="2400" baseline="-25000" dirty="0">
                <a:latin typeface="Calibri" panose="020F0502020204030204" pitchFamily="34" charset="0"/>
                <a:ea typeface="Calibri" panose="020F0502020204030204" pitchFamily="34" charset="0"/>
                <a:cs typeface="Times New Roman" panose="02020603050405020304" pitchFamily="18" charset="0"/>
              </a:rPr>
              <a:t>1</a:t>
            </a:r>
            <a:r>
              <a:rPr lang="en-US" sz="2400" dirty="0">
                <a:latin typeface="Calibri" panose="020F0502020204030204" pitchFamily="34" charset="0"/>
                <a:ea typeface="Calibri" panose="020F0502020204030204" pitchFamily="34" charset="0"/>
                <a:cs typeface="Times New Roman" panose="02020603050405020304" pitchFamily="18" charset="0"/>
              </a:rPr>
              <a:t>. Here, we observe two things:</a:t>
            </a:r>
          </a:p>
          <a:p>
            <a:pPr marL="342900" marR="0" lvl="0" indent="-342900" algn="just">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i</a:t>
            </a:r>
            <a:r>
              <a:rPr lang="en-US" sz="2400" baseline="-25000" dirty="0">
                <a:latin typeface="Calibri" panose="020F0502020204030204" pitchFamily="34" charset="0"/>
                <a:ea typeface="Calibri" panose="020F0502020204030204" pitchFamily="34" charset="0"/>
                <a:cs typeface="Times New Roman" panose="02020603050405020304" pitchFamily="18" charset="0"/>
              </a:rPr>
              <a:t>1</a:t>
            </a:r>
            <a:r>
              <a:rPr lang="en-US" sz="2400" dirty="0">
                <a:latin typeface="Calibri" panose="020F0502020204030204" pitchFamily="34" charset="0"/>
                <a:ea typeface="Calibri" panose="020F0502020204030204" pitchFamily="34" charset="0"/>
                <a:cs typeface="Times New Roman" panose="02020603050405020304" pitchFamily="18" charset="0"/>
              </a:rPr>
              <a:t> enters the positive terminal, and therefore the self term is positive.</a:t>
            </a:r>
          </a:p>
          <a:p>
            <a:pPr marL="342900" marR="0" lvl="0" indent="-342900" algn="just">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i</a:t>
            </a:r>
            <a:r>
              <a:rPr lang="en-US" sz="2400" baseline="-25000" dirty="0">
                <a:latin typeface="Calibri" panose="020F0502020204030204" pitchFamily="34" charset="0"/>
                <a:ea typeface="Calibri" panose="020F0502020204030204" pitchFamily="34" charset="0"/>
                <a:cs typeface="Times New Roman" panose="02020603050405020304" pitchFamily="18" charset="0"/>
              </a:rPr>
              <a:t>2</a:t>
            </a:r>
            <a:r>
              <a:rPr lang="en-US" sz="2400" dirty="0">
                <a:latin typeface="Calibri" panose="020F0502020204030204" pitchFamily="34" charset="0"/>
                <a:ea typeface="Calibri" panose="020F0502020204030204" pitchFamily="34" charset="0"/>
                <a:cs typeface="Times New Roman" panose="02020603050405020304" pitchFamily="18" charset="0"/>
              </a:rPr>
              <a:t> enters the dotted terminal of coil 2, therefore the reference polarity of the voltage it induces in coil 1 is positive at its dotted terminal, and its dotted terminal is the positive terminal.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1924213440"/>
              </p:ext>
            </p:extLst>
          </p:nvPr>
        </p:nvGraphicFramePr>
        <p:xfrm>
          <a:off x="4377323" y="5583057"/>
          <a:ext cx="2366377" cy="810403"/>
        </p:xfrm>
        <a:graphic>
          <a:graphicData uri="http://schemas.openxmlformats.org/presentationml/2006/ole">
            <mc:AlternateContent xmlns:mc="http://schemas.openxmlformats.org/markup-compatibility/2006">
              <mc:Choice xmlns:v="urn:schemas-microsoft-com:vml" Requires="v">
                <p:oleObj spid="_x0000_s60526" name="Equation" r:id="rId9" imgW="1143000" imgH="393700" progId="Equation.DSMT4">
                  <p:embed/>
                </p:oleObj>
              </mc:Choice>
              <mc:Fallback>
                <p:oleObj name="Equation" r:id="rId9" imgW="1143000" imgH="3937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7323" y="5583057"/>
                        <a:ext cx="2366377" cy="810403"/>
                      </a:xfrm>
                      <a:prstGeom prst="rect">
                        <a:avLst/>
                      </a:prstGeom>
                      <a:noFill/>
                    </p:spPr>
                  </p:pic>
                </p:oleObj>
              </mc:Fallback>
            </mc:AlternateContent>
          </a:graphicData>
        </a:graphic>
      </p:graphicFrame>
      <p:sp>
        <p:nvSpPr>
          <p:cNvPr id="18" name="Right Arrow 17"/>
          <p:cNvSpPr/>
          <p:nvPr/>
        </p:nvSpPr>
        <p:spPr>
          <a:xfrm>
            <a:off x="3276600" y="5765537"/>
            <a:ext cx="914400" cy="526060"/>
          </a:xfrm>
          <a:prstGeom prst="rightArrow">
            <a:avLst/>
          </a:pr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53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58</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Writing circuit equations for coupled coils</a:t>
            </a:r>
            <a:endParaRPr lang="en-US" sz="3600" dirty="0"/>
          </a:p>
        </p:txBody>
      </p:sp>
      <p:sp>
        <p:nvSpPr>
          <p:cNvPr id="7" name="Rectangle 6"/>
          <p:cNvSpPr/>
          <p:nvPr/>
        </p:nvSpPr>
        <p:spPr>
          <a:xfrm>
            <a:off x="0" y="600522"/>
            <a:ext cx="9121348" cy="410882"/>
          </a:xfrm>
          <a:prstGeom prst="rect">
            <a:avLst/>
          </a:prstGeom>
        </p:spPr>
        <p:txBody>
          <a:bodyPr wrap="square">
            <a:spAutoFit/>
          </a:bodyPr>
          <a:lstStyle/>
          <a:p>
            <a:pPr marL="0" marR="0" algn="just">
              <a:lnSpc>
                <a:spcPct val="115000"/>
              </a:lnSpc>
              <a:spcBef>
                <a:spcPts val="0"/>
              </a:spcBef>
              <a:spcAft>
                <a:spcPts val="1000"/>
              </a:spcAft>
            </a:pPr>
            <a:r>
              <a:rPr lang="en-US" b="1" u="sng" dirty="0">
                <a:latin typeface="Calibri" panose="020F0502020204030204" pitchFamily="34" charset="0"/>
                <a:ea typeface="Calibri" panose="020F0502020204030204" pitchFamily="34" charset="0"/>
                <a:cs typeface="Calibri" panose="020F0502020204030204" pitchFamily="34" charset="0"/>
              </a:rPr>
              <a:t>Example 6</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Express voltages </a:t>
            </a:r>
            <a:r>
              <a:rPr lang="en-US" dirty="0">
                <a:latin typeface="Calibri" panose="020F0502020204030204" pitchFamily="34" charset="0"/>
                <a:ea typeface="Calibri" panose="020F0502020204030204" pitchFamily="34" charset="0"/>
                <a:cs typeface="Times New Roman" panose="02020603050405020304" pitchFamily="18" charset="0"/>
              </a:rPr>
              <a:t>e</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 and e</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as a function of </a:t>
            </a:r>
            <a:r>
              <a:rPr lang="en-US" dirty="0" smtClean="0">
                <a:latin typeface="Calibri" panose="020F0502020204030204" pitchFamily="34" charset="0"/>
                <a:ea typeface="Calibri" panose="020F0502020204030204" pitchFamily="34" charset="0"/>
                <a:cs typeface="Times New Roman" panose="02020603050405020304" pitchFamily="18" charset="0"/>
              </a:rPr>
              <a:t>currents </a:t>
            </a:r>
            <a:r>
              <a:rPr lang="en-US" dirty="0">
                <a:latin typeface="Calibri" panose="020F0502020204030204" pitchFamily="34" charset="0"/>
                <a:ea typeface="Calibri" panose="020F0502020204030204" pitchFamily="34" charset="0"/>
                <a:cs typeface="Times New Roman" panose="02020603050405020304" pitchFamily="18" charset="0"/>
              </a:rPr>
              <a:t>i</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and i</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in the following circuit.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1"/>
          <p:cNvGrpSpPr>
            <a:grpSpLocks noChangeAspect="1"/>
          </p:cNvGrpSpPr>
          <p:nvPr/>
        </p:nvGrpSpPr>
        <p:grpSpPr bwMode="auto">
          <a:xfrm>
            <a:off x="685800" y="1113110"/>
            <a:ext cx="3136900" cy="1411288"/>
            <a:chOff x="3736" y="1440"/>
            <a:chExt cx="4940" cy="2223"/>
          </a:xfrm>
        </p:grpSpPr>
        <p:sp>
          <p:nvSpPr>
            <p:cNvPr id="12" name="AutoShape 3"/>
            <p:cNvSpPr>
              <a:spLocks noChangeAspect="1" noChangeArrowheads="1" noTextEdit="1"/>
            </p:cNvSpPr>
            <p:nvPr/>
          </p:nvSpPr>
          <p:spPr bwMode="auto">
            <a:xfrm>
              <a:off x="3736" y="1440"/>
              <a:ext cx="4940" cy="22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04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1" y="1634"/>
              <a:ext cx="4216" cy="172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6" name="Object 15"/>
          <p:cNvGraphicFramePr>
            <a:graphicFrameLocks noChangeAspect="1"/>
          </p:cNvGraphicFramePr>
          <p:nvPr>
            <p:extLst>
              <p:ext uri="{D42A27DB-BD31-4B8C-83A1-F6EECF244321}">
                <p14:modId xmlns:p14="http://schemas.microsoft.com/office/powerpoint/2010/main" val="822175296"/>
              </p:ext>
            </p:extLst>
          </p:nvPr>
        </p:nvGraphicFramePr>
        <p:xfrm>
          <a:off x="4876800" y="2535782"/>
          <a:ext cx="3359150" cy="1036638"/>
        </p:xfrm>
        <a:graphic>
          <a:graphicData uri="http://schemas.openxmlformats.org/presentationml/2006/ole">
            <mc:AlternateContent xmlns:mc="http://schemas.openxmlformats.org/markup-compatibility/2006">
              <mc:Choice xmlns:v="urn:schemas-microsoft-com:vml" Requires="v">
                <p:oleObj spid="_x0000_s61542" name="Equation" r:id="rId5" imgW="1307880" imgH="406080" progId="Equation.DSMT4">
                  <p:embed/>
                </p:oleObj>
              </mc:Choice>
              <mc:Fallback>
                <p:oleObj name="Equation" r:id="rId5" imgW="1307880" imgH="406080" progId="Equation.DSMT4">
                  <p:embed/>
                  <p:pic>
                    <p:nvPicPr>
                      <p:cNvPr id="16" name="Object 15"/>
                      <p:cNvPicPr>
                        <a:picLocks noChangeAspect="1" noChangeArrowheads="1"/>
                      </p:cNvPicPr>
                      <p:nvPr/>
                    </p:nvPicPr>
                    <p:blipFill>
                      <a:blip r:embed="rId6"/>
                      <a:srcRect/>
                      <a:stretch>
                        <a:fillRect/>
                      </a:stretch>
                    </p:blipFill>
                    <p:spPr bwMode="auto">
                      <a:xfrm>
                        <a:off x="4876800" y="2535782"/>
                        <a:ext cx="3359150" cy="1036638"/>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835422760"/>
              </p:ext>
            </p:extLst>
          </p:nvPr>
        </p:nvGraphicFramePr>
        <p:xfrm>
          <a:off x="4724400" y="1113110"/>
          <a:ext cx="3026980" cy="1036637"/>
        </p:xfrm>
        <a:graphic>
          <a:graphicData uri="http://schemas.openxmlformats.org/presentationml/2006/ole">
            <mc:AlternateContent xmlns:mc="http://schemas.openxmlformats.org/markup-compatibility/2006">
              <mc:Choice xmlns:v="urn:schemas-microsoft-com:vml" Requires="v">
                <p:oleObj spid="_x0000_s61543" name="Equation" r:id="rId7" imgW="1143000" imgH="393700" progId="Equation.DSMT4">
                  <p:embed/>
                </p:oleObj>
              </mc:Choice>
              <mc:Fallback>
                <p:oleObj name="Equation" r:id="rId7" imgW="1143000" imgH="393700" progId="Equation.DSMT4">
                  <p:embed/>
                  <p:pic>
                    <p:nvPicPr>
                      <p:cNvPr id="17"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1113110"/>
                        <a:ext cx="3026980" cy="1036637"/>
                      </a:xfrm>
                      <a:prstGeom prst="rect">
                        <a:avLst/>
                      </a:prstGeom>
                      <a:noFill/>
                    </p:spPr>
                  </p:pic>
                </p:oleObj>
              </mc:Fallback>
            </mc:AlternateContent>
          </a:graphicData>
        </a:graphic>
      </p:graphicFrame>
      <p:sp>
        <p:nvSpPr>
          <p:cNvPr id="18" name="Right Arrow 17"/>
          <p:cNvSpPr/>
          <p:nvPr/>
        </p:nvSpPr>
        <p:spPr>
          <a:xfrm>
            <a:off x="2362200" y="5780938"/>
            <a:ext cx="914400" cy="526060"/>
          </a:xfrm>
          <a:prstGeom prst="rightArrow">
            <a:avLst/>
          </a:pr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3451894"/>
            <a:ext cx="9144000" cy="1938992"/>
          </a:xfrm>
          <a:prstGeom prst="rect">
            <a:avLst/>
          </a:prstGeom>
        </p:spPr>
        <p:txBody>
          <a:bodyPr wrap="square">
            <a:spAutoFit/>
          </a:bodyPr>
          <a:lstStyle/>
          <a:p>
            <a:pPr marL="0" marR="0" algn="just">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Now let’s express e</a:t>
            </a:r>
            <a:r>
              <a:rPr lang="en-US" sz="2400" baseline="-25000" dirty="0">
                <a:latin typeface="Calibri" panose="020F0502020204030204" pitchFamily="34" charset="0"/>
                <a:ea typeface="Calibri" panose="020F0502020204030204" pitchFamily="34" charset="0"/>
                <a:cs typeface="Times New Roman" panose="02020603050405020304" pitchFamily="18" charset="0"/>
              </a:rPr>
              <a:t>2</a:t>
            </a:r>
            <a:r>
              <a:rPr lang="en-US" sz="2400" dirty="0">
                <a:latin typeface="Calibri" panose="020F0502020204030204" pitchFamily="34" charset="0"/>
                <a:ea typeface="Calibri" panose="020F0502020204030204" pitchFamily="34" charset="0"/>
                <a:cs typeface="Times New Roman" panose="02020603050405020304" pitchFamily="18" charset="0"/>
              </a:rPr>
              <a:t>. Here, we observe two things:</a:t>
            </a:r>
          </a:p>
          <a:p>
            <a:pPr marL="342900" marR="0" lvl="0" indent="-342900" algn="just">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i</a:t>
            </a:r>
            <a:r>
              <a:rPr lang="en-US" sz="2400" baseline="-25000" dirty="0">
                <a:latin typeface="Calibri" panose="020F0502020204030204" pitchFamily="34" charset="0"/>
                <a:ea typeface="Calibri" panose="020F0502020204030204" pitchFamily="34" charset="0"/>
                <a:cs typeface="Times New Roman" panose="02020603050405020304" pitchFamily="18" charset="0"/>
              </a:rPr>
              <a:t>2</a:t>
            </a:r>
            <a:r>
              <a:rPr lang="en-US" sz="2400" dirty="0">
                <a:latin typeface="Calibri" panose="020F0502020204030204" pitchFamily="34" charset="0"/>
                <a:ea typeface="Calibri" panose="020F0502020204030204" pitchFamily="34" charset="0"/>
                <a:cs typeface="Times New Roman" panose="02020603050405020304" pitchFamily="18" charset="0"/>
              </a:rPr>
              <a:t> enters the positive terminal, and therefore the self term is positive.</a:t>
            </a:r>
          </a:p>
          <a:p>
            <a:pPr marL="342900" marR="0" lvl="0" indent="-342900" algn="just">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i</a:t>
            </a:r>
            <a:r>
              <a:rPr lang="en-US" sz="2400" baseline="-25000" dirty="0">
                <a:latin typeface="Calibri" panose="020F0502020204030204" pitchFamily="34" charset="0"/>
                <a:ea typeface="Calibri" panose="020F0502020204030204" pitchFamily="34" charset="0"/>
                <a:cs typeface="Times New Roman" panose="02020603050405020304" pitchFamily="18" charset="0"/>
              </a:rPr>
              <a:t>1</a:t>
            </a:r>
            <a:r>
              <a:rPr lang="en-US" sz="2400" dirty="0">
                <a:latin typeface="Calibri" panose="020F0502020204030204" pitchFamily="34" charset="0"/>
                <a:ea typeface="Calibri" panose="020F0502020204030204" pitchFamily="34" charset="0"/>
                <a:cs typeface="Times New Roman" panose="02020603050405020304" pitchFamily="18" charset="0"/>
              </a:rPr>
              <a:t> enters the dotted terminal of coil 1, therefore the reference polarity of the voltage it induces in coil 2 is positive at its dotted terminal, and its dotted terminal is the positive terminal.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14506415"/>
              </p:ext>
            </p:extLst>
          </p:nvPr>
        </p:nvGraphicFramePr>
        <p:xfrm>
          <a:off x="3470275" y="5598551"/>
          <a:ext cx="2508250" cy="828717"/>
        </p:xfrm>
        <a:graphic>
          <a:graphicData uri="http://schemas.openxmlformats.org/presentationml/2006/ole">
            <mc:AlternateContent xmlns:mc="http://schemas.openxmlformats.org/markup-compatibility/2006">
              <mc:Choice xmlns:v="urn:schemas-microsoft-com:vml" Requires="v">
                <p:oleObj spid="_x0000_s61544" name="Equation" r:id="rId9" imgW="1180588" imgH="393529" progId="Equation.DSMT4">
                  <p:embed/>
                </p:oleObj>
              </mc:Choice>
              <mc:Fallback>
                <p:oleObj name="Equation" r:id="rId9" imgW="1180588" imgH="393529"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0275" y="5598551"/>
                        <a:ext cx="2508250" cy="828717"/>
                      </a:xfrm>
                      <a:prstGeom prst="rect">
                        <a:avLst/>
                      </a:prstGeom>
                      <a:noFill/>
                    </p:spPr>
                  </p:pic>
                </p:oleObj>
              </mc:Fallback>
            </mc:AlternateContent>
          </a:graphicData>
        </a:graphic>
      </p:graphicFrame>
      <p:sp>
        <p:nvSpPr>
          <p:cNvPr id="8" name="Freeform 7"/>
          <p:cNvSpPr/>
          <p:nvPr/>
        </p:nvSpPr>
        <p:spPr>
          <a:xfrm>
            <a:off x="8153400" y="1183754"/>
            <a:ext cx="609600" cy="635000"/>
          </a:xfrm>
          <a:custGeom>
            <a:avLst/>
            <a:gdLst>
              <a:gd name="connsiteX0" fmla="*/ 0 w 609600"/>
              <a:gd name="connsiteY0" fmla="*/ 317500 h 635000"/>
              <a:gd name="connsiteX1" fmla="*/ 12700 w 609600"/>
              <a:gd name="connsiteY1" fmla="*/ 406400 h 635000"/>
              <a:gd name="connsiteX2" fmla="*/ 25400 w 609600"/>
              <a:gd name="connsiteY2" fmla="*/ 457200 h 635000"/>
              <a:gd name="connsiteX3" fmla="*/ 63500 w 609600"/>
              <a:gd name="connsiteY3" fmla="*/ 622300 h 635000"/>
              <a:gd name="connsiteX4" fmla="*/ 101600 w 609600"/>
              <a:gd name="connsiteY4" fmla="*/ 635000 h 635000"/>
              <a:gd name="connsiteX5" fmla="*/ 152400 w 609600"/>
              <a:gd name="connsiteY5" fmla="*/ 571500 h 635000"/>
              <a:gd name="connsiteX6" fmla="*/ 177800 w 609600"/>
              <a:gd name="connsiteY6" fmla="*/ 533400 h 635000"/>
              <a:gd name="connsiteX7" fmla="*/ 292100 w 609600"/>
              <a:gd name="connsiteY7" fmla="*/ 419100 h 635000"/>
              <a:gd name="connsiteX8" fmla="*/ 381000 w 609600"/>
              <a:gd name="connsiteY8" fmla="*/ 304800 h 635000"/>
              <a:gd name="connsiteX9" fmla="*/ 419100 w 609600"/>
              <a:gd name="connsiteY9" fmla="*/ 266700 h 635000"/>
              <a:gd name="connsiteX10" fmla="*/ 469900 w 609600"/>
              <a:gd name="connsiteY10" fmla="*/ 190500 h 635000"/>
              <a:gd name="connsiteX11" fmla="*/ 495300 w 609600"/>
              <a:gd name="connsiteY11" fmla="*/ 139700 h 635000"/>
              <a:gd name="connsiteX12" fmla="*/ 533400 w 609600"/>
              <a:gd name="connsiteY12" fmla="*/ 114300 h 635000"/>
              <a:gd name="connsiteX13" fmla="*/ 584200 w 609600"/>
              <a:gd name="connsiteY13" fmla="*/ 50800 h 635000"/>
              <a:gd name="connsiteX14" fmla="*/ 596900 w 609600"/>
              <a:gd name="connsiteY14" fmla="*/ 12700 h 635000"/>
              <a:gd name="connsiteX15" fmla="*/ 609600 w 609600"/>
              <a:gd name="connsiteY15" fmla="*/ 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635000">
                <a:moveTo>
                  <a:pt x="0" y="317500"/>
                </a:moveTo>
                <a:cubicBezTo>
                  <a:pt x="4233" y="347133"/>
                  <a:pt x="7345" y="376949"/>
                  <a:pt x="12700" y="406400"/>
                </a:cubicBezTo>
                <a:cubicBezTo>
                  <a:pt x="15822" y="423573"/>
                  <a:pt x="22278" y="440027"/>
                  <a:pt x="25400" y="457200"/>
                </a:cubicBezTo>
                <a:cubicBezTo>
                  <a:pt x="26553" y="463543"/>
                  <a:pt x="42348" y="615249"/>
                  <a:pt x="63500" y="622300"/>
                </a:cubicBezTo>
                <a:lnTo>
                  <a:pt x="101600" y="635000"/>
                </a:lnTo>
                <a:cubicBezTo>
                  <a:pt x="126324" y="560827"/>
                  <a:pt x="94955" y="628945"/>
                  <a:pt x="152400" y="571500"/>
                </a:cubicBezTo>
                <a:cubicBezTo>
                  <a:pt x="163193" y="560707"/>
                  <a:pt x="167486" y="544652"/>
                  <a:pt x="177800" y="533400"/>
                </a:cubicBezTo>
                <a:cubicBezTo>
                  <a:pt x="214209" y="493681"/>
                  <a:pt x="259020" y="461632"/>
                  <a:pt x="292100" y="419100"/>
                </a:cubicBezTo>
                <a:cubicBezTo>
                  <a:pt x="321733" y="381000"/>
                  <a:pt x="346870" y="338930"/>
                  <a:pt x="381000" y="304800"/>
                </a:cubicBezTo>
                <a:cubicBezTo>
                  <a:pt x="393700" y="292100"/>
                  <a:pt x="408073" y="280877"/>
                  <a:pt x="419100" y="266700"/>
                </a:cubicBezTo>
                <a:cubicBezTo>
                  <a:pt x="437842" y="242603"/>
                  <a:pt x="454194" y="216677"/>
                  <a:pt x="469900" y="190500"/>
                </a:cubicBezTo>
                <a:cubicBezTo>
                  <a:pt x="479640" y="174266"/>
                  <a:pt x="483180" y="154244"/>
                  <a:pt x="495300" y="139700"/>
                </a:cubicBezTo>
                <a:cubicBezTo>
                  <a:pt x="505071" y="127974"/>
                  <a:pt x="520700" y="122767"/>
                  <a:pt x="533400" y="114300"/>
                </a:cubicBezTo>
                <a:cubicBezTo>
                  <a:pt x="565322" y="18535"/>
                  <a:pt x="518548" y="132864"/>
                  <a:pt x="584200" y="50800"/>
                </a:cubicBezTo>
                <a:cubicBezTo>
                  <a:pt x="592563" y="40347"/>
                  <a:pt x="590913" y="24674"/>
                  <a:pt x="596900" y="12700"/>
                </a:cubicBezTo>
                <a:cubicBezTo>
                  <a:pt x="599577" y="7345"/>
                  <a:pt x="605367" y="4233"/>
                  <a:pt x="609600" y="0"/>
                </a:cubicBezTo>
              </a:path>
            </a:pathLst>
          </a:custGeom>
          <a:no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50496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59</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Writing circuit equations for coupled coils</a:t>
            </a:r>
            <a:endParaRPr lang="en-US" sz="3600" dirty="0"/>
          </a:p>
        </p:txBody>
      </p:sp>
      <p:sp>
        <p:nvSpPr>
          <p:cNvPr id="7" name="Rectangle 6"/>
          <p:cNvSpPr/>
          <p:nvPr/>
        </p:nvSpPr>
        <p:spPr>
          <a:xfrm>
            <a:off x="0" y="600522"/>
            <a:ext cx="9121348" cy="410882"/>
          </a:xfrm>
          <a:prstGeom prst="rect">
            <a:avLst/>
          </a:prstGeom>
        </p:spPr>
        <p:txBody>
          <a:bodyPr wrap="square">
            <a:spAutoFit/>
          </a:bodyPr>
          <a:lstStyle/>
          <a:p>
            <a:pPr marL="0" marR="0" algn="just">
              <a:lnSpc>
                <a:spcPct val="115000"/>
              </a:lnSpc>
              <a:spcBef>
                <a:spcPts val="0"/>
              </a:spcBef>
              <a:spcAft>
                <a:spcPts val="1000"/>
              </a:spcAft>
            </a:pPr>
            <a:r>
              <a:rPr lang="en-US" b="1" u="sng" dirty="0">
                <a:latin typeface="Calibri" panose="020F0502020204030204" pitchFamily="34" charset="0"/>
                <a:ea typeface="Calibri" panose="020F0502020204030204" pitchFamily="34" charset="0"/>
                <a:cs typeface="Calibri" panose="020F0502020204030204" pitchFamily="34" charset="0"/>
              </a:rPr>
              <a:t>Example 6</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Express voltages </a:t>
            </a:r>
            <a:r>
              <a:rPr lang="en-US" dirty="0">
                <a:latin typeface="Calibri" panose="020F0502020204030204" pitchFamily="34" charset="0"/>
                <a:ea typeface="Calibri" panose="020F0502020204030204" pitchFamily="34" charset="0"/>
                <a:cs typeface="Times New Roman" panose="02020603050405020304" pitchFamily="18" charset="0"/>
              </a:rPr>
              <a:t>e</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 and e</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as a function of </a:t>
            </a:r>
            <a:r>
              <a:rPr lang="en-US" dirty="0" smtClean="0">
                <a:latin typeface="Calibri" panose="020F0502020204030204" pitchFamily="34" charset="0"/>
                <a:ea typeface="Calibri" panose="020F0502020204030204" pitchFamily="34" charset="0"/>
                <a:cs typeface="Times New Roman" panose="02020603050405020304" pitchFamily="18" charset="0"/>
              </a:rPr>
              <a:t>currents </a:t>
            </a:r>
            <a:r>
              <a:rPr lang="en-US" dirty="0">
                <a:latin typeface="Calibri" panose="020F0502020204030204" pitchFamily="34" charset="0"/>
                <a:ea typeface="Calibri" panose="020F0502020204030204" pitchFamily="34" charset="0"/>
                <a:cs typeface="Times New Roman" panose="02020603050405020304" pitchFamily="18" charset="0"/>
              </a:rPr>
              <a:t>i</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and i</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in the following circuit.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1"/>
          <p:cNvGrpSpPr>
            <a:grpSpLocks noChangeAspect="1"/>
          </p:cNvGrpSpPr>
          <p:nvPr/>
        </p:nvGrpSpPr>
        <p:grpSpPr bwMode="auto">
          <a:xfrm>
            <a:off x="685800" y="1113110"/>
            <a:ext cx="3136900" cy="1411288"/>
            <a:chOff x="3736" y="1440"/>
            <a:chExt cx="4940" cy="2223"/>
          </a:xfrm>
        </p:grpSpPr>
        <p:sp>
          <p:nvSpPr>
            <p:cNvPr id="12" name="AutoShape 3"/>
            <p:cNvSpPr>
              <a:spLocks noChangeAspect="1" noChangeArrowheads="1" noTextEdit="1"/>
            </p:cNvSpPr>
            <p:nvPr/>
          </p:nvSpPr>
          <p:spPr bwMode="auto">
            <a:xfrm>
              <a:off x="3736" y="1440"/>
              <a:ext cx="4940" cy="22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04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1" y="1634"/>
              <a:ext cx="4216" cy="172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7" name="Object 16"/>
          <p:cNvGraphicFramePr>
            <a:graphicFrameLocks noChangeAspect="1"/>
          </p:cNvGraphicFramePr>
          <p:nvPr>
            <p:extLst>
              <p:ext uri="{D42A27DB-BD31-4B8C-83A1-F6EECF244321}">
                <p14:modId xmlns:p14="http://schemas.microsoft.com/office/powerpoint/2010/main" val="1835422760"/>
              </p:ext>
            </p:extLst>
          </p:nvPr>
        </p:nvGraphicFramePr>
        <p:xfrm>
          <a:off x="4724400" y="1113110"/>
          <a:ext cx="3026980" cy="1036637"/>
        </p:xfrm>
        <a:graphic>
          <a:graphicData uri="http://schemas.openxmlformats.org/presentationml/2006/ole">
            <mc:AlternateContent xmlns:mc="http://schemas.openxmlformats.org/markup-compatibility/2006">
              <mc:Choice xmlns:v="urn:schemas-microsoft-com:vml" Requires="v">
                <p:oleObj spid="_x0000_s64577" name="Equation" r:id="rId5" imgW="1143000" imgH="393700" progId="Equation.DSMT4">
                  <p:embed/>
                </p:oleObj>
              </mc:Choice>
              <mc:Fallback>
                <p:oleObj name="Equation" r:id="rId5" imgW="1143000" imgH="393700" progId="Equation.DSMT4">
                  <p:embed/>
                  <p:pic>
                    <p:nvPicPr>
                      <p:cNvPr id="17"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113110"/>
                        <a:ext cx="3026980" cy="1036637"/>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9777366"/>
              </p:ext>
            </p:extLst>
          </p:nvPr>
        </p:nvGraphicFramePr>
        <p:xfrm>
          <a:off x="4800599" y="2386462"/>
          <a:ext cx="2950781" cy="974928"/>
        </p:xfrm>
        <a:graphic>
          <a:graphicData uri="http://schemas.openxmlformats.org/presentationml/2006/ole">
            <mc:AlternateContent xmlns:mc="http://schemas.openxmlformats.org/markup-compatibility/2006">
              <mc:Choice xmlns:v="urn:schemas-microsoft-com:vml" Requires="v">
                <p:oleObj spid="_x0000_s64578" name="Equation" r:id="rId7" imgW="1180588" imgH="393529" progId="Equation.DSMT4">
                  <p:embed/>
                </p:oleObj>
              </mc:Choice>
              <mc:Fallback>
                <p:oleObj name="Equation" r:id="rId7" imgW="1180588" imgH="393529" progId="Equation.DSMT4">
                  <p:embed/>
                  <p:pic>
                    <p:nvPicPr>
                      <p:cNvPr id="5"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599" y="2386462"/>
                        <a:ext cx="2950781" cy="974928"/>
                      </a:xfrm>
                      <a:prstGeom prst="rect">
                        <a:avLst/>
                      </a:prstGeom>
                      <a:noFill/>
                    </p:spPr>
                  </p:pic>
                </p:oleObj>
              </mc:Fallback>
            </mc:AlternateContent>
          </a:graphicData>
        </a:graphic>
      </p:graphicFrame>
      <p:sp>
        <p:nvSpPr>
          <p:cNvPr id="8" name="Freeform 7"/>
          <p:cNvSpPr/>
          <p:nvPr/>
        </p:nvSpPr>
        <p:spPr>
          <a:xfrm>
            <a:off x="8153400" y="1183754"/>
            <a:ext cx="609600" cy="635000"/>
          </a:xfrm>
          <a:custGeom>
            <a:avLst/>
            <a:gdLst>
              <a:gd name="connsiteX0" fmla="*/ 0 w 609600"/>
              <a:gd name="connsiteY0" fmla="*/ 317500 h 635000"/>
              <a:gd name="connsiteX1" fmla="*/ 12700 w 609600"/>
              <a:gd name="connsiteY1" fmla="*/ 406400 h 635000"/>
              <a:gd name="connsiteX2" fmla="*/ 25400 w 609600"/>
              <a:gd name="connsiteY2" fmla="*/ 457200 h 635000"/>
              <a:gd name="connsiteX3" fmla="*/ 63500 w 609600"/>
              <a:gd name="connsiteY3" fmla="*/ 622300 h 635000"/>
              <a:gd name="connsiteX4" fmla="*/ 101600 w 609600"/>
              <a:gd name="connsiteY4" fmla="*/ 635000 h 635000"/>
              <a:gd name="connsiteX5" fmla="*/ 152400 w 609600"/>
              <a:gd name="connsiteY5" fmla="*/ 571500 h 635000"/>
              <a:gd name="connsiteX6" fmla="*/ 177800 w 609600"/>
              <a:gd name="connsiteY6" fmla="*/ 533400 h 635000"/>
              <a:gd name="connsiteX7" fmla="*/ 292100 w 609600"/>
              <a:gd name="connsiteY7" fmla="*/ 419100 h 635000"/>
              <a:gd name="connsiteX8" fmla="*/ 381000 w 609600"/>
              <a:gd name="connsiteY8" fmla="*/ 304800 h 635000"/>
              <a:gd name="connsiteX9" fmla="*/ 419100 w 609600"/>
              <a:gd name="connsiteY9" fmla="*/ 266700 h 635000"/>
              <a:gd name="connsiteX10" fmla="*/ 469900 w 609600"/>
              <a:gd name="connsiteY10" fmla="*/ 190500 h 635000"/>
              <a:gd name="connsiteX11" fmla="*/ 495300 w 609600"/>
              <a:gd name="connsiteY11" fmla="*/ 139700 h 635000"/>
              <a:gd name="connsiteX12" fmla="*/ 533400 w 609600"/>
              <a:gd name="connsiteY12" fmla="*/ 114300 h 635000"/>
              <a:gd name="connsiteX13" fmla="*/ 584200 w 609600"/>
              <a:gd name="connsiteY13" fmla="*/ 50800 h 635000"/>
              <a:gd name="connsiteX14" fmla="*/ 596900 w 609600"/>
              <a:gd name="connsiteY14" fmla="*/ 12700 h 635000"/>
              <a:gd name="connsiteX15" fmla="*/ 609600 w 609600"/>
              <a:gd name="connsiteY15" fmla="*/ 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635000">
                <a:moveTo>
                  <a:pt x="0" y="317500"/>
                </a:moveTo>
                <a:cubicBezTo>
                  <a:pt x="4233" y="347133"/>
                  <a:pt x="7345" y="376949"/>
                  <a:pt x="12700" y="406400"/>
                </a:cubicBezTo>
                <a:cubicBezTo>
                  <a:pt x="15822" y="423573"/>
                  <a:pt x="22278" y="440027"/>
                  <a:pt x="25400" y="457200"/>
                </a:cubicBezTo>
                <a:cubicBezTo>
                  <a:pt x="26553" y="463543"/>
                  <a:pt x="42348" y="615249"/>
                  <a:pt x="63500" y="622300"/>
                </a:cubicBezTo>
                <a:lnTo>
                  <a:pt x="101600" y="635000"/>
                </a:lnTo>
                <a:cubicBezTo>
                  <a:pt x="126324" y="560827"/>
                  <a:pt x="94955" y="628945"/>
                  <a:pt x="152400" y="571500"/>
                </a:cubicBezTo>
                <a:cubicBezTo>
                  <a:pt x="163193" y="560707"/>
                  <a:pt x="167486" y="544652"/>
                  <a:pt x="177800" y="533400"/>
                </a:cubicBezTo>
                <a:cubicBezTo>
                  <a:pt x="214209" y="493681"/>
                  <a:pt x="259020" y="461632"/>
                  <a:pt x="292100" y="419100"/>
                </a:cubicBezTo>
                <a:cubicBezTo>
                  <a:pt x="321733" y="381000"/>
                  <a:pt x="346870" y="338930"/>
                  <a:pt x="381000" y="304800"/>
                </a:cubicBezTo>
                <a:cubicBezTo>
                  <a:pt x="393700" y="292100"/>
                  <a:pt x="408073" y="280877"/>
                  <a:pt x="419100" y="266700"/>
                </a:cubicBezTo>
                <a:cubicBezTo>
                  <a:pt x="437842" y="242603"/>
                  <a:pt x="454194" y="216677"/>
                  <a:pt x="469900" y="190500"/>
                </a:cubicBezTo>
                <a:cubicBezTo>
                  <a:pt x="479640" y="174266"/>
                  <a:pt x="483180" y="154244"/>
                  <a:pt x="495300" y="139700"/>
                </a:cubicBezTo>
                <a:cubicBezTo>
                  <a:pt x="505071" y="127974"/>
                  <a:pt x="520700" y="122767"/>
                  <a:pt x="533400" y="114300"/>
                </a:cubicBezTo>
                <a:cubicBezTo>
                  <a:pt x="565322" y="18535"/>
                  <a:pt x="518548" y="132864"/>
                  <a:pt x="584200" y="50800"/>
                </a:cubicBezTo>
                <a:cubicBezTo>
                  <a:pt x="592563" y="40347"/>
                  <a:pt x="590913" y="24674"/>
                  <a:pt x="596900" y="12700"/>
                </a:cubicBezTo>
                <a:cubicBezTo>
                  <a:pt x="599577" y="7345"/>
                  <a:pt x="605367" y="4233"/>
                  <a:pt x="609600" y="0"/>
                </a:cubicBezTo>
              </a:path>
            </a:pathLst>
          </a:custGeom>
          <a:no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Freeform 13"/>
          <p:cNvSpPr/>
          <p:nvPr/>
        </p:nvSpPr>
        <p:spPr>
          <a:xfrm>
            <a:off x="8153400" y="2333940"/>
            <a:ext cx="609600" cy="635000"/>
          </a:xfrm>
          <a:custGeom>
            <a:avLst/>
            <a:gdLst>
              <a:gd name="connsiteX0" fmla="*/ 0 w 609600"/>
              <a:gd name="connsiteY0" fmla="*/ 317500 h 635000"/>
              <a:gd name="connsiteX1" fmla="*/ 12700 w 609600"/>
              <a:gd name="connsiteY1" fmla="*/ 406400 h 635000"/>
              <a:gd name="connsiteX2" fmla="*/ 25400 w 609600"/>
              <a:gd name="connsiteY2" fmla="*/ 457200 h 635000"/>
              <a:gd name="connsiteX3" fmla="*/ 63500 w 609600"/>
              <a:gd name="connsiteY3" fmla="*/ 622300 h 635000"/>
              <a:gd name="connsiteX4" fmla="*/ 101600 w 609600"/>
              <a:gd name="connsiteY4" fmla="*/ 635000 h 635000"/>
              <a:gd name="connsiteX5" fmla="*/ 152400 w 609600"/>
              <a:gd name="connsiteY5" fmla="*/ 571500 h 635000"/>
              <a:gd name="connsiteX6" fmla="*/ 177800 w 609600"/>
              <a:gd name="connsiteY6" fmla="*/ 533400 h 635000"/>
              <a:gd name="connsiteX7" fmla="*/ 292100 w 609600"/>
              <a:gd name="connsiteY7" fmla="*/ 419100 h 635000"/>
              <a:gd name="connsiteX8" fmla="*/ 381000 w 609600"/>
              <a:gd name="connsiteY8" fmla="*/ 304800 h 635000"/>
              <a:gd name="connsiteX9" fmla="*/ 419100 w 609600"/>
              <a:gd name="connsiteY9" fmla="*/ 266700 h 635000"/>
              <a:gd name="connsiteX10" fmla="*/ 469900 w 609600"/>
              <a:gd name="connsiteY10" fmla="*/ 190500 h 635000"/>
              <a:gd name="connsiteX11" fmla="*/ 495300 w 609600"/>
              <a:gd name="connsiteY11" fmla="*/ 139700 h 635000"/>
              <a:gd name="connsiteX12" fmla="*/ 533400 w 609600"/>
              <a:gd name="connsiteY12" fmla="*/ 114300 h 635000"/>
              <a:gd name="connsiteX13" fmla="*/ 584200 w 609600"/>
              <a:gd name="connsiteY13" fmla="*/ 50800 h 635000"/>
              <a:gd name="connsiteX14" fmla="*/ 596900 w 609600"/>
              <a:gd name="connsiteY14" fmla="*/ 12700 h 635000"/>
              <a:gd name="connsiteX15" fmla="*/ 609600 w 609600"/>
              <a:gd name="connsiteY15" fmla="*/ 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635000">
                <a:moveTo>
                  <a:pt x="0" y="317500"/>
                </a:moveTo>
                <a:cubicBezTo>
                  <a:pt x="4233" y="347133"/>
                  <a:pt x="7345" y="376949"/>
                  <a:pt x="12700" y="406400"/>
                </a:cubicBezTo>
                <a:cubicBezTo>
                  <a:pt x="15822" y="423573"/>
                  <a:pt x="22278" y="440027"/>
                  <a:pt x="25400" y="457200"/>
                </a:cubicBezTo>
                <a:cubicBezTo>
                  <a:pt x="26553" y="463543"/>
                  <a:pt x="42348" y="615249"/>
                  <a:pt x="63500" y="622300"/>
                </a:cubicBezTo>
                <a:lnTo>
                  <a:pt x="101600" y="635000"/>
                </a:lnTo>
                <a:cubicBezTo>
                  <a:pt x="126324" y="560827"/>
                  <a:pt x="94955" y="628945"/>
                  <a:pt x="152400" y="571500"/>
                </a:cubicBezTo>
                <a:cubicBezTo>
                  <a:pt x="163193" y="560707"/>
                  <a:pt x="167486" y="544652"/>
                  <a:pt x="177800" y="533400"/>
                </a:cubicBezTo>
                <a:cubicBezTo>
                  <a:pt x="214209" y="493681"/>
                  <a:pt x="259020" y="461632"/>
                  <a:pt x="292100" y="419100"/>
                </a:cubicBezTo>
                <a:cubicBezTo>
                  <a:pt x="321733" y="381000"/>
                  <a:pt x="346870" y="338930"/>
                  <a:pt x="381000" y="304800"/>
                </a:cubicBezTo>
                <a:cubicBezTo>
                  <a:pt x="393700" y="292100"/>
                  <a:pt x="408073" y="280877"/>
                  <a:pt x="419100" y="266700"/>
                </a:cubicBezTo>
                <a:cubicBezTo>
                  <a:pt x="437842" y="242603"/>
                  <a:pt x="454194" y="216677"/>
                  <a:pt x="469900" y="190500"/>
                </a:cubicBezTo>
                <a:cubicBezTo>
                  <a:pt x="479640" y="174266"/>
                  <a:pt x="483180" y="154244"/>
                  <a:pt x="495300" y="139700"/>
                </a:cubicBezTo>
                <a:cubicBezTo>
                  <a:pt x="505071" y="127974"/>
                  <a:pt x="520700" y="122767"/>
                  <a:pt x="533400" y="114300"/>
                </a:cubicBezTo>
                <a:cubicBezTo>
                  <a:pt x="565322" y="18535"/>
                  <a:pt x="518548" y="132864"/>
                  <a:pt x="584200" y="50800"/>
                </a:cubicBezTo>
                <a:cubicBezTo>
                  <a:pt x="592563" y="40347"/>
                  <a:pt x="590913" y="24674"/>
                  <a:pt x="596900" y="12700"/>
                </a:cubicBezTo>
                <a:cubicBezTo>
                  <a:pt x="599577" y="7345"/>
                  <a:pt x="605367" y="4233"/>
                  <a:pt x="609600" y="0"/>
                </a:cubicBezTo>
              </a:path>
            </a:pathLst>
          </a:custGeom>
          <a:no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97765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6</a:t>
            </a:fld>
            <a:endParaRPr lang="en-US" dirty="0"/>
          </a:p>
        </p:txBody>
      </p:sp>
      <p:sp>
        <p:nvSpPr>
          <p:cNvPr id="3" name="TextBox 2"/>
          <p:cNvSpPr txBox="1"/>
          <p:nvPr/>
        </p:nvSpPr>
        <p:spPr>
          <a:xfrm>
            <a:off x="0" y="304800"/>
            <a:ext cx="9144000" cy="646331"/>
          </a:xfrm>
          <a:prstGeom prst="rect">
            <a:avLst/>
          </a:prstGeom>
          <a:noFill/>
        </p:spPr>
        <p:txBody>
          <a:bodyPr wrap="square" rtlCol="0">
            <a:spAutoFit/>
          </a:bodyPr>
          <a:lstStyle/>
          <a:p>
            <a:pPr algn="ctr"/>
            <a:r>
              <a:rPr lang="en-US" sz="3600" dirty="0"/>
              <a:t>Magnetic circuits</a:t>
            </a:r>
          </a:p>
        </p:txBody>
      </p:sp>
      <p:graphicFrame>
        <p:nvGraphicFramePr>
          <p:cNvPr id="14" name="Object 13"/>
          <p:cNvGraphicFramePr>
            <a:graphicFrameLocks noChangeAspect="1"/>
          </p:cNvGraphicFramePr>
          <p:nvPr>
            <p:extLst>
              <p:ext uri="{D42A27DB-BD31-4B8C-83A1-F6EECF244321}">
                <p14:modId xmlns:p14="http://schemas.microsoft.com/office/powerpoint/2010/main" val="178584520"/>
              </p:ext>
            </p:extLst>
          </p:nvPr>
        </p:nvGraphicFramePr>
        <p:xfrm>
          <a:off x="2209800" y="1034820"/>
          <a:ext cx="1325106" cy="1104255"/>
        </p:xfrm>
        <a:graphic>
          <a:graphicData uri="http://schemas.openxmlformats.org/presentationml/2006/ole">
            <mc:AlternateContent xmlns:mc="http://schemas.openxmlformats.org/markup-compatibility/2006">
              <mc:Choice xmlns:v="urn:schemas-microsoft-com:vml" Requires="v">
                <p:oleObj spid="_x0000_s11380" name="Equation" r:id="rId4" imgW="469696" imgH="393529" progId="Equation.DSMT4">
                  <p:embed/>
                </p:oleObj>
              </mc:Choice>
              <mc:Fallback>
                <p:oleObj name="Equation" r:id="rId4" imgW="469696" imgH="393529" progId="Equation.DSMT4">
                  <p:embed/>
                  <p:pic>
                    <p:nvPicPr>
                      <p:cNvPr id="12"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034820"/>
                        <a:ext cx="1325106" cy="1104255"/>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976341783"/>
              </p:ext>
            </p:extLst>
          </p:nvPr>
        </p:nvGraphicFramePr>
        <p:xfrm>
          <a:off x="359537" y="1111020"/>
          <a:ext cx="1146175" cy="1104900"/>
        </p:xfrm>
        <a:graphic>
          <a:graphicData uri="http://schemas.openxmlformats.org/presentationml/2006/ole">
            <mc:AlternateContent xmlns:mc="http://schemas.openxmlformats.org/markup-compatibility/2006">
              <mc:Choice xmlns:v="urn:schemas-microsoft-com:vml" Requires="v">
                <p:oleObj spid="_x0000_s11381" name="Equation" r:id="rId6" imgW="406080" imgH="393480" progId="Equation.DSMT4">
                  <p:embed/>
                </p:oleObj>
              </mc:Choice>
              <mc:Fallback>
                <p:oleObj name="Equation" r:id="rId6" imgW="406080" imgH="393480" progId="Equation.DSMT4">
                  <p:embed/>
                  <p:pic>
                    <p:nvPicPr>
                      <p:cNvPr id="14" name="Object 13"/>
                      <p:cNvPicPr>
                        <a:picLocks noChangeAspect="1" noChangeArrowheads="1"/>
                      </p:cNvPicPr>
                      <p:nvPr/>
                    </p:nvPicPr>
                    <p:blipFill>
                      <a:blip r:embed="rId7"/>
                      <a:srcRect/>
                      <a:stretch>
                        <a:fillRect/>
                      </a:stretch>
                    </p:blipFill>
                    <p:spPr bwMode="auto">
                      <a:xfrm>
                        <a:off x="359537" y="1111020"/>
                        <a:ext cx="1146175" cy="1104900"/>
                      </a:xfrm>
                      <a:prstGeom prst="rect">
                        <a:avLst/>
                      </a:prstGeom>
                      <a:noFill/>
                    </p:spPr>
                  </p:pic>
                </p:oleObj>
              </mc:Fallback>
            </mc:AlternateContent>
          </a:graphicData>
        </a:graphic>
      </p:graphicFrame>
      <p:pic>
        <p:nvPicPr>
          <p:cNvPr id="6" name="Picture 5"/>
          <p:cNvPicPr>
            <a:picLocks noChangeAspect="1"/>
          </p:cNvPicPr>
          <p:nvPr/>
        </p:nvPicPr>
        <p:blipFill>
          <a:blip r:embed="rId8"/>
          <a:stretch>
            <a:fillRect/>
          </a:stretch>
        </p:blipFill>
        <p:spPr>
          <a:xfrm>
            <a:off x="152400" y="2298964"/>
            <a:ext cx="7739415" cy="2154617"/>
          </a:xfrm>
          <a:prstGeom prst="rect">
            <a:avLst/>
          </a:prstGeom>
        </p:spPr>
      </p:pic>
      <p:sp>
        <p:nvSpPr>
          <p:cNvPr id="8" name="TextBox 7"/>
          <p:cNvSpPr txBox="1"/>
          <p:nvPr/>
        </p:nvSpPr>
        <p:spPr>
          <a:xfrm>
            <a:off x="12192" y="4153287"/>
            <a:ext cx="6083808" cy="2769989"/>
          </a:xfrm>
          <a:prstGeom prst="rect">
            <a:avLst/>
          </a:prstGeom>
          <a:noFill/>
        </p:spPr>
        <p:txBody>
          <a:bodyPr wrap="square" rtlCol="0">
            <a:spAutoFit/>
          </a:bodyPr>
          <a:lstStyle/>
          <a:p>
            <a:r>
              <a:rPr lang="en-US" sz="2900" b="1" u="sng" dirty="0" smtClean="0"/>
              <a:t>Units</a:t>
            </a:r>
            <a:r>
              <a:rPr lang="en-US" sz="2900" dirty="0" smtClean="0"/>
              <a:t>:</a:t>
            </a:r>
          </a:p>
          <a:p>
            <a:r>
              <a:rPr lang="en-US" sz="2900" dirty="0" smtClean="0"/>
              <a:t>ϕ	</a:t>
            </a:r>
            <a:r>
              <a:rPr lang="en-US" sz="2900" dirty="0" err="1" smtClean="0"/>
              <a:t>webers</a:t>
            </a:r>
            <a:r>
              <a:rPr lang="en-US" sz="2900" dirty="0" smtClean="0"/>
              <a:t> (kg-m</a:t>
            </a:r>
            <a:r>
              <a:rPr lang="en-US" sz="2900" baseline="30000" dirty="0" smtClean="0"/>
              <a:t>2</a:t>
            </a:r>
            <a:r>
              <a:rPr lang="en-US" sz="2900" dirty="0" smtClean="0"/>
              <a:t>/sec</a:t>
            </a:r>
            <a:r>
              <a:rPr lang="en-US" sz="2900" baseline="30000" dirty="0" smtClean="0"/>
              <a:t>2</a:t>
            </a:r>
            <a:r>
              <a:rPr lang="en-US" sz="2900" dirty="0" smtClean="0"/>
              <a:t>/Amp)</a:t>
            </a:r>
          </a:p>
          <a:p>
            <a:r>
              <a:rPr lang="en-US" sz="2900" dirty="0" smtClean="0"/>
              <a:t>B	</a:t>
            </a:r>
            <a:r>
              <a:rPr lang="en-US" sz="2900" dirty="0" err="1" smtClean="0"/>
              <a:t>webers</a:t>
            </a:r>
            <a:r>
              <a:rPr lang="en-US" sz="2900" dirty="0" smtClean="0"/>
              <a:t>/m</a:t>
            </a:r>
            <a:r>
              <a:rPr lang="en-US" sz="2900" baseline="30000" dirty="0" smtClean="0"/>
              <a:t>2</a:t>
            </a:r>
            <a:r>
              <a:rPr lang="en-US" sz="2900" dirty="0" smtClean="0"/>
              <a:t>=tesla</a:t>
            </a:r>
          </a:p>
          <a:p>
            <a:r>
              <a:rPr lang="en-US" sz="2900" dirty="0" smtClean="0"/>
              <a:t>F	ampere-turns</a:t>
            </a:r>
          </a:p>
          <a:p>
            <a:r>
              <a:rPr lang="en-US" sz="2900" dirty="0" smtClean="0"/>
              <a:t>R	amperes/weber</a:t>
            </a:r>
          </a:p>
          <a:p>
            <a:r>
              <a:rPr lang="en-US" sz="2900" dirty="0" smtClean="0"/>
              <a:t>μ	=</a:t>
            </a:r>
            <a:r>
              <a:rPr lang="en-US" sz="2900" dirty="0"/>
              <a:t> </a:t>
            </a:r>
            <a:r>
              <a:rPr lang="en-US" sz="2900" dirty="0" smtClean="0"/>
              <a:t>μ</a:t>
            </a:r>
            <a:r>
              <a:rPr lang="en-US" sz="2900" baseline="-25000" dirty="0" smtClean="0"/>
              <a:t>r</a:t>
            </a:r>
            <a:r>
              <a:rPr lang="en-US" sz="2900" dirty="0" smtClean="0"/>
              <a:t>μ</a:t>
            </a:r>
            <a:r>
              <a:rPr lang="en-US" sz="2900" baseline="-25000" dirty="0" smtClean="0"/>
              <a:t>0</a:t>
            </a:r>
            <a:r>
              <a:rPr lang="en-US" sz="2900" dirty="0" smtClean="0"/>
              <a:t>=</a:t>
            </a:r>
            <a:r>
              <a:rPr lang="en-US" sz="2900" dirty="0" err="1" smtClean="0"/>
              <a:t>μ</a:t>
            </a:r>
            <a:r>
              <a:rPr lang="en-US" sz="2900" baseline="-25000" dirty="0" err="1" smtClean="0"/>
              <a:t>r</a:t>
            </a:r>
            <a:r>
              <a:rPr lang="en-US" sz="2900" dirty="0" smtClean="0"/>
              <a:t>(4</a:t>
            </a:r>
            <a:r>
              <a:rPr lang="el-GR" sz="2900" dirty="0" smtClean="0"/>
              <a:t>π</a:t>
            </a:r>
            <a:r>
              <a:rPr lang="en-US" sz="2800" dirty="0" smtClean="0"/>
              <a:t>×10</a:t>
            </a:r>
            <a:r>
              <a:rPr lang="en-US" sz="2800" baseline="30000" dirty="0" smtClean="0"/>
              <a:t>-7</a:t>
            </a:r>
            <a:r>
              <a:rPr lang="en-US" sz="2800" dirty="0" smtClean="0"/>
              <a:t>)</a:t>
            </a:r>
            <a:r>
              <a:rPr lang="en-US" sz="2800" dirty="0" err="1" smtClean="0"/>
              <a:t>Ntn</a:t>
            </a:r>
            <a:r>
              <a:rPr lang="en-US" sz="2800" dirty="0" smtClean="0"/>
              <a:t>/Amp</a:t>
            </a:r>
            <a:r>
              <a:rPr lang="en-US" sz="2800" baseline="30000" dirty="0" smtClean="0"/>
              <a:t>2</a:t>
            </a:r>
            <a:endParaRPr lang="en-US" sz="2800" dirty="0" smtClean="0"/>
          </a:p>
        </p:txBody>
      </p:sp>
    </p:spTree>
    <p:extLst>
      <p:ext uri="{BB962C8B-B14F-4D97-AF65-F5344CB8AC3E}">
        <p14:creationId xmlns:p14="http://schemas.microsoft.com/office/powerpoint/2010/main" val="156650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60</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Writing circuit equations for coupled coils</a:t>
            </a:r>
            <a:endParaRPr lang="en-US" sz="3600" dirty="0"/>
          </a:p>
        </p:txBody>
      </p:sp>
      <p:sp>
        <p:nvSpPr>
          <p:cNvPr id="7" name="Rectangle 6"/>
          <p:cNvSpPr/>
          <p:nvPr/>
        </p:nvSpPr>
        <p:spPr>
          <a:xfrm>
            <a:off x="0" y="600522"/>
            <a:ext cx="9121348" cy="410882"/>
          </a:xfrm>
          <a:prstGeom prst="rect">
            <a:avLst/>
          </a:prstGeom>
        </p:spPr>
        <p:txBody>
          <a:bodyPr wrap="square">
            <a:spAutoFit/>
          </a:bodyPr>
          <a:lstStyle/>
          <a:p>
            <a:pPr marL="0" marR="0" algn="just">
              <a:lnSpc>
                <a:spcPct val="115000"/>
              </a:lnSpc>
              <a:spcBef>
                <a:spcPts val="0"/>
              </a:spcBef>
              <a:spcAft>
                <a:spcPts val="1000"/>
              </a:spcAft>
            </a:pPr>
            <a:r>
              <a:rPr lang="en-US" b="1" u="sng" dirty="0">
                <a:latin typeface="Calibri" panose="020F0502020204030204" pitchFamily="34" charset="0"/>
                <a:ea typeface="Calibri" panose="020F0502020204030204" pitchFamily="34" charset="0"/>
                <a:cs typeface="Calibri" panose="020F0502020204030204" pitchFamily="34" charset="0"/>
              </a:rPr>
              <a:t>Example </a:t>
            </a:r>
            <a:r>
              <a:rPr lang="en-US" b="1" u="sng" dirty="0" smtClean="0">
                <a:latin typeface="Calibri" panose="020F0502020204030204" pitchFamily="34" charset="0"/>
                <a:ea typeface="Calibri" panose="020F0502020204030204" pitchFamily="34" charset="0"/>
                <a:cs typeface="Calibri" panose="020F0502020204030204" pitchFamily="34" charset="0"/>
              </a:rPr>
              <a:t>7</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Express voltages </a:t>
            </a:r>
            <a:r>
              <a:rPr lang="en-US" dirty="0">
                <a:latin typeface="Calibri" panose="020F0502020204030204" pitchFamily="34" charset="0"/>
                <a:ea typeface="Calibri" panose="020F0502020204030204" pitchFamily="34" charset="0"/>
                <a:cs typeface="Times New Roman" panose="02020603050405020304" pitchFamily="18" charset="0"/>
              </a:rPr>
              <a:t>e</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 and e</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as a function of </a:t>
            </a:r>
            <a:r>
              <a:rPr lang="en-US" dirty="0" smtClean="0">
                <a:latin typeface="Calibri" panose="020F0502020204030204" pitchFamily="34" charset="0"/>
                <a:ea typeface="Calibri" panose="020F0502020204030204" pitchFamily="34" charset="0"/>
                <a:cs typeface="Times New Roman" panose="02020603050405020304" pitchFamily="18" charset="0"/>
              </a:rPr>
              <a:t>currents </a:t>
            </a:r>
            <a:r>
              <a:rPr lang="en-US" dirty="0">
                <a:latin typeface="Calibri" panose="020F0502020204030204" pitchFamily="34" charset="0"/>
                <a:ea typeface="Calibri" panose="020F0502020204030204" pitchFamily="34" charset="0"/>
                <a:cs typeface="Times New Roman" panose="02020603050405020304" pitchFamily="18" charset="0"/>
              </a:rPr>
              <a:t>i</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and i</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in the following circuit.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822175296"/>
              </p:ext>
            </p:extLst>
          </p:nvPr>
        </p:nvGraphicFramePr>
        <p:xfrm>
          <a:off x="4876800" y="2535782"/>
          <a:ext cx="3359150" cy="1036638"/>
        </p:xfrm>
        <a:graphic>
          <a:graphicData uri="http://schemas.openxmlformats.org/presentationml/2006/ole">
            <mc:AlternateContent xmlns:mc="http://schemas.openxmlformats.org/markup-compatibility/2006">
              <mc:Choice xmlns:v="urn:schemas-microsoft-com:vml" Requires="v">
                <p:oleObj spid="_x0000_s62570" name="Equation" r:id="rId4" imgW="1307880" imgH="406080" progId="Equation.DSMT4">
                  <p:embed/>
                </p:oleObj>
              </mc:Choice>
              <mc:Fallback>
                <p:oleObj name="Equation" r:id="rId4" imgW="1307880" imgH="406080" progId="Equation.DSMT4">
                  <p:embed/>
                  <p:pic>
                    <p:nvPicPr>
                      <p:cNvPr id="16" name="Object 15"/>
                      <p:cNvPicPr>
                        <a:picLocks noChangeAspect="1" noChangeArrowheads="1"/>
                      </p:cNvPicPr>
                      <p:nvPr/>
                    </p:nvPicPr>
                    <p:blipFill>
                      <a:blip r:embed="rId5"/>
                      <a:srcRect/>
                      <a:stretch>
                        <a:fillRect/>
                      </a:stretch>
                    </p:blipFill>
                    <p:spPr bwMode="auto">
                      <a:xfrm>
                        <a:off x="4876800" y="2535782"/>
                        <a:ext cx="3359150" cy="1036638"/>
                      </a:xfrm>
                      <a:prstGeom prst="rect">
                        <a:avLst/>
                      </a:prstGeom>
                      <a:noFill/>
                    </p:spPr>
                  </p:pic>
                </p:oleObj>
              </mc:Fallback>
            </mc:AlternateContent>
          </a:graphicData>
        </a:graphic>
      </p:graphicFrame>
      <p:sp>
        <p:nvSpPr>
          <p:cNvPr id="18" name="Right Arrow 17"/>
          <p:cNvSpPr/>
          <p:nvPr/>
        </p:nvSpPr>
        <p:spPr>
          <a:xfrm>
            <a:off x="2362200" y="5780938"/>
            <a:ext cx="914400" cy="526060"/>
          </a:xfrm>
          <a:prstGeom prst="rightArrow">
            <a:avLst/>
          </a:pr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3451894"/>
            <a:ext cx="9144000" cy="1938992"/>
          </a:xfrm>
          <a:prstGeom prst="rect">
            <a:avLst/>
          </a:prstGeom>
        </p:spPr>
        <p:txBody>
          <a:bodyPr wrap="square">
            <a:spAutoFit/>
          </a:bodyPr>
          <a:lstStyle/>
          <a:p>
            <a:pPr marL="0" marR="0" algn="just">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L</a:t>
            </a:r>
            <a:r>
              <a:rPr lang="en-US" sz="2400" dirty="0" smtClean="0">
                <a:latin typeface="Calibri" panose="020F0502020204030204" pitchFamily="34" charset="0"/>
                <a:ea typeface="Calibri" panose="020F0502020204030204" pitchFamily="34" charset="0"/>
                <a:cs typeface="Times New Roman" panose="02020603050405020304" pitchFamily="18" charset="0"/>
              </a:rPr>
              <a:t>et’s </a:t>
            </a:r>
            <a:r>
              <a:rPr lang="en-US" sz="2400" dirty="0">
                <a:latin typeface="Calibri" panose="020F0502020204030204" pitchFamily="34" charset="0"/>
                <a:ea typeface="Calibri" panose="020F0502020204030204" pitchFamily="34" charset="0"/>
                <a:cs typeface="Times New Roman" panose="02020603050405020304" pitchFamily="18" charset="0"/>
              </a:rPr>
              <a:t>express </a:t>
            </a:r>
            <a:r>
              <a:rPr lang="en-US" sz="2400" dirty="0" smtClean="0">
                <a:latin typeface="Calibri" panose="020F0502020204030204" pitchFamily="34" charset="0"/>
                <a:ea typeface="Calibri" panose="020F0502020204030204" pitchFamily="34" charset="0"/>
                <a:cs typeface="Times New Roman" panose="02020603050405020304" pitchFamily="18" charset="0"/>
              </a:rPr>
              <a:t>e</a:t>
            </a:r>
            <a:r>
              <a:rPr lang="en-US" sz="2400" baseline="-25000" dirty="0" smtClean="0">
                <a:latin typeface="Calibri" panose="020F0502020204030204" pitchFamily="34" charset="0"/>
                <a:ea typeface="Calibri" panose="020F0502020204030204" pitchFamily="34" charset="0"/>
                <a:cs typeface="Times New Roman" panose="02020603050405020304" pitchFamily="18" charset="0"/>
              </a:rPr>
              <a:t>1</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Here, we observe two things:</a:t>
            </a:r>
          </a:p>
          <a:p>
            <a:pPr marL="457200" lvl="0" indent="-457200">
              <a:buFont typeface="+mj-lt"/>
              <a:buAutoNum type="arabicPeriod"/>
            </a:pPr>
            <a:r>
              <a:rPr lang="en-US" sz="2400" dirty="0">
                <a:latin typeface="Calibri" panose="020F0502020204030204" pitchFamily="34" charset="0"/>
                <a:cs typeface="Calibri" panose="020F0502020204030204" pitchFamily="34" charset="0"/>
              </a:rPr>
              <a:t>i</a:t>
            </a:r>
            <a:r>
              <a:rPr lang="en-US" sz="2400" baseline="-25000" dirty="0">
                <a:latin typeface="Calibri" panose="020F0502020204030204" pitchFamily="34" charset="0"/>
                <a:cs typeface="Calibri" panose="020F0502020204030204" pitchFamily="34" charset="0"/>
              </a:rPr>
              <a:t>1</a:t>
            </a:r>
            <a:r>
              <a:rPr lang="en-US" sz="2400" dirty="0">
                <a:latin typeface="Calibri" panose="020F0502020204030204" pitchFamily="34" charset="0"/>
                <a:cs typeface="Calibri" panose="020F0502020204030204" pitchFamily="34" charset="0"/>
              </a:rPr>
              <a:t> enters the positive terminal, </a:t>
            </a:r>
            <a:r>
              <a:rPr lang="en-US" sz="2400" dirty="0" smtClean="0">
                <a:latin typeface="Calibri" panose="020F0502020204030204" pitchFamily="34" charset="0"/>
                <a:cs typeface="Calibri" panose="020F0502020204030204" pitchFamily="34" charset="0"/>
              </a:rPr>
              <a:t>therefore </a:t>
            </a:r>
            <a:r>
              <a:rPr lang="en-US" sz="2400" dirty="0">
                <a:latin typeface="Calibri" panose="020F0502020204030204" pitchFamily="34" charset="0"/>
                <a:cs typeface="Calibri" panose="020F0502020204030204" pitchFamily="34" charset="0"/>
              </a:rPr>
              <a:t>the self term is positive.</a:t>
            </a:r>
          </a:p>
          <a:p>
            <a:pPr marL="457200" lvl="0" indent="-457200">
              <a:buFont typeface="+mj-lt"/>
              <a:buAutoNum type="arabicPeriod"/>
            </a:pPr>
            <a:r>
              <a:rPr lang="en-US" sz="2400" dirty="0">
                <a:latin typeface="Calibri" panose="020F0502020204030204" pitchFamily="34" charset="0"/>
                <a:cs typeface="Calibri" panose="020F0502020204030204" pitchFamily="34" charset="0"/>
              </a:rPr>
              <a:t>i</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 leaves the dotted terminal of coil 2, therefore the reference polarity of the voltage it induces in coil 1 is negative at its dotted terminal, and its </a:t>
            </a:r>
            <a:r>
              <a:rPr lang="en-US" sz="2400" dirty="0" err="1" smtClean="0">
                <a:latin typeface="Calibri" panose="020F0502020204030204" pitchFamily="34" charset="0"/>
                <a:cs typeface="Calibri" panose="020F0502020204030204" pitchFamily="34" charset="0"/>
              </a:rPr>
              <a:t>undotted</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terminal is the positive terminal.</a:t>
            </a:r>
          </a:p>
        </p:txBody>
      </p:sp>
      <p:grpSp>
        <p:nvGrpSpPr>
          <p:cNvPr id="6" name="Group 1"/>
          <p:cNvGrpSpPr>
            <a:grpSpLocks noChangeAspect="1"/>
          </p:cNvGrpSpPr>
          <p:nvPr/>
        </p:nvGrpSpPr>
        <p:grpSpPr bwMode="auto">
          <a:xfrm>
            <a:off x="457200" y="1151210"/>
            <a:ext cx="3136900" cy="1411288"/>
            <a:chOff x="3736" y="1440"/>
            <a:chExt cx="4940" cy="2223"/>
          </a:xfrm>
        </p:grpSpPr>
        <p:sp>
          <p:nvSpPr>
            <p:cNvPr id="9" name="AutoShape 3"/>
            <p:cNvSpPr>
              <a:spLocks noChangeAspect="1" noChangeArrowheads="1" noTextEdit="1"/>
            </p:cNvSpPr>
            <p:nvPr/>
          </p:nvSpPr>
          <p:spPr bwMode="auto">
            <a:xfrm>
              <a:off x="3736" y="1440"/>
              <a:ext cx="4940" cy="22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24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6" y="1440"/>
              <a:ext cx="4200" cy="198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0" name="Object 19"/>
          <p:cNvGraphicFramePr>
            <a:graphicFrameLocks noChangeAspect="1"/>
          </p:cNvGraphicFramePr>
          <p:nvPr>
            <p:extLst>
              <p:ext uri="{D42A27DB-BD31-4B8C-83A1-F6EECF244321}">
                <p14:modId xmlns:p14="http://schemas.microsoft.com/office/powerpoint/2010/main" val="3625703370"/>
              </p:ext>
            </p:extLst>
          </p:nvPr>
        </p:nvGraphicFramePr>
        <p:xfrm>
          <a:off x="4876800" y="1113110"/>
          <a:ext cx="3260392" cy="1036637"/>
        </p:xfrm>
        <a:graphic>
          <a:graphicData uri="http://schemas.openxmlformats.org/presentationml/2006/ole">
            <mc:AlternateContent xmlns:mc="http://schemas.openxmlformats.org/markup-compatibility/2006">
              <mc:Choice xmlns:v="urn:schemas-microsoft-com:vml" Requires="v">
                <p:oleObj spid="_x0000_s62571" name="Equation" r:id="rId7" imgW="1269720" imgH="406080" progId="Equation.DSMT4">
                  <p:embed/>
                </p:oleObj>
              </mc:Choice>
              <mc:Fallback>
                <p:oleObj name="Equation" r:id="rId7" imgW="1269720" imgH="406080" progId="Equation.DSMT4">
                  <p:embed/>
                  <p:pic>
                    <p:nvPicPr>
                      <p:cNvPr id="11" name="Object 10"/>
                      <p:cNvPicPr>
                        <a:picLocks noChangeAspect="1" noChangeArrowheads="1"/>
                      </p:cNvPicPr>
                      <p:nvPr/>
                    </p:nvPicPr>
                    <p:blipFill>
                      <a:blip r:embed="rId8"/>
                      <a:srcRect/>
                      <a:stretch>
                        <a:fillRect/>
                      </a:stretch>
                    </p:blipFill>
                    <p:spPr bwMode="auto">
                      <a:xfrm>
                        <a:off x="4876800" y="1113110"/>
                        <a:ext cx="3260392" cy="1036637"/>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914256541"/>
              </p:ext>
            </p:extLst>
          </p:nvPr>
        </p:nvGraphicFramePr>
        <p:xfrm>
          <a:off x="3397250" y="5585728"/>
          <a:ext cx="2228850" cy="763305"/>
        </p:xfrm>
        <a:graphic>
          <a:graphicData uri="http://schemas.openxmlformats.org/presentationml/2006/ole">
            <mc:AlternateContent xmlns:mc="http://schemas.openxmlformats.org/markup-compatibility/2006">
              <mc:Choice xmlns:v="urn:schemas-microsoft-com:vml" Requires="v">
                <p:oleObj spid="_x0000_s62572" name="Equation" r:id="rId9" imgW="1143000" imgH="393700" progId="Equation.DSMT4">
                  <p:embed/>
                </p:oleObj>
              </mc:Choice>
              <mc:Fallback>
                <p:oleObj name="Equation" r:id="rId9" imgW="1143000" imgH="3937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7250" y="5585728"/>
                        <a:ext cx="2228850" cy="763305"/>
                      </a:xfrm>
                      <a:prstGeom prst="rect">
                        <a:avLst/>
                      </a:prstGeom>
                      <a:noFill/>
                    </p:spPr>
                  </p:pic>
                </p:oleObj>
              </mc:Fallback>
            </mc:AlternateContent>
          </a:graphicData>
        </a:graphic>
      </p:graphicFrame>
    </p:spTree>
    <p:extLst>
      <p:ext uri="{BB962C8B-B14F-4D97-AF65-F5344CB8AC3E}">
        <p14:creationId xmlns:p14="http://schemas.microsoft.com/office/powerpoint/2010/main" val="427181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61</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Writing circuit equations for coupled coils</a:t>
            </a:r>
            <a:endParaRPr lang="en-US" sz="3600" dirty="0"/>
          </a:p>
        </p:txBody>
      </p:sp>
      <p:sp>
        <p:nvSpPr>
          <p:cNvPr id="7" name="Rectangle 6"/>
          <p:cNvSpPr/>
          <p:nvPr/>
        </p:nvSpPr>
        <p:spPr>
          <a:xfrm>
            <a:off x="0" y="600522"/>
            <a:ext cx="9121348" cy="410882"/>
          </a:xfrm>
          <a:prstGeom prst="rect">
            <a:avLst/>
          </a:prstGeom>
        </p:spPr>
        <p:txBody>
          <a:bodyPr wrap="square">
            <a:spAutoFit/>
          </a:bodyPr>
          <a:lstStyle/>
          <a:p>
            <a:pPr marL="0" marR="0" algn="just">
              <a:lnSpc>
                <a:spcPct val="115000"/>
              </a:lnSpc>
              <a:spcBef>
                <a:spcPts val="0"/>
              </a:spcBef>
              <a:spcAft>
                <a:spcPts val="1000"/>
              </a:spcAft>
            </a:pPr>
            <a:r>
              <a:rPr lang="en-US" b="1" u="sng" dirty="0">
                <a:latin typeface="Calibri" panose="020F0502020204030204" pitchFamily="34" charset="0"/>
                <a:ea typeface="Calibri" panose="020F0502020204030204" pitchFamily="34" charset="0"/>
                <a:cs typeface="Calibri" panose="020F0502020204030204" pitchFamily="34" charset="0"/>
              </a:rPr>
              <a:t>Example </a:t>
            </a:r>
            <a:r>
              <a:rPr lang="en-US" b="1" u="sng" dirty="0" smtClean="0">
                <a:latin typeface="Calibri" panose="020F0502020204030204" pitchFamily="34" charset="0"/>
                <a:ea typeface="Calibri" panose="020F0502020204030204" pitchFamily="34" charset="0"/>
                <a:cs typeface="Calibri" panose="020F0502020204030204" pitchFamily="34" charset="0"/>
              </a:rPr>
              <a:t>7</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Express voltages </a:t>
            </a:r>
            <a:r>
              <a:rPr lang="en-US" dirty="0">
                <a:latin typeface="Calibri" panose="020F0502020204030204" pitchFamily="34" charset="0"/>
                <a:ea typeface="Calibri" panose="020F0502020204030204" pitchFamily="34" charset="0"/>
                <a:cs typeface="Times New Roman" panose="02020603050405020304" pitchFamily="18" charset="0"/>
              </a:rPr>
              <a:t>e</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 and e</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as a function of </a:t>
            </a:r>
            <a:r>
              <a:rPr lang="en-US" dirty="0" smtClean="0">
                <a:latin typeface="Calibri" panose="020F0502020204030204" pitchFamily="34" charset="0"/>
                <a:ea typeface="Calibri" panose="020F0502020204030204" pitchFamily="34" charset="0"/>
                <a:cs typeface="Times New Roman" panose="02020603050405020304" pitchFamily="18" charset="0"/>
              </a:rPr>
              <a:t>currents </a:t>
            </a:r>
            <a:r>
              <a:rPr lang="en-US" dirty="0">
                <a:latin typeface="Calibri" panose="020F0502020204030204" pitchFamily="34" charset="0"/>
                <a:ea typeface="Calibri" panose="020F0502020204030204" pitchFamily="34" charset="0"/>
                <a:cs typeface="Times New Roman" panose="02020603050405020304" pitchFamily="18" charset="0"/>
              </a:rPr>
              <a:t>i</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and i</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in the following circuit.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822175296"/>
              </p:ext>
            </p:extLst>
          </p:nvPr>
        </p:nvGraphicFramePr>
        <p:xfrm>
          <a:off x="4876800" y="2535782"/>
          <a:ext cx="3359150" cy="1036638"/>
        </p:xfrm>
        <a:graphic>
          <a:graphicData uri="http://schemas.openxmlformats.org/presentationml/2006/ole">
            <mc:AlternateContent xmlns:mc="http://schemas.openxmlformats.org/markup-compatibility/2006">
              <mc:Choice xmlns:v="urn:schemas-microsoft-com:vml" Requires="v">
                <p:oleObj spid="_x0000_s63590" name="Equation" r:id="rId4" imgW="1307880" imgH="406080" progId="Equation.DSMT4">
                  <p:embed/>
                </p:oleObj>
              </mc:Choice>
              <mc:Fallback>
                <p:oleObj name="Equation" r:id="rId4" imgW="1307880" imgH="406080" progId="Equation.DSMT4">
                  <p:embed/>
                  <p:pic>
                    <p:nvPicPr>
                      <p:cNvPr id="16" name="Object 15"/>
                      <p:cNvPicPr>
                        <a:picLocks noChangeAspect="1" noChangeArrowheads="1"/>
                      </p:cNvPicPr>
                      <p:nvPr/>
                    </p:nvPicPr>
                    <p:blipFill>
                      <a:blip r:embed="rId5"/>
                      <a:srcRect/>
                      <a:stretch>
                        <a:fillRect/>
                      </a:stretch>
                    </p:blipFill>
                    <p:spPr bwMode="auto">
                      <a:xfrm>
                        <a:off x="4876800" y="2535782"/>
                        <a:ext cx="3359150" cy="1036638"/>
                      </a:xfrm>
                      <a:prstGeom prst="rect">
                        <a:avLst/>
                      </a:prstGeom>
                      <a:noFill/>
                    </p:spPr>
                  </p:pic>
                </p:oleObj>
              </mc:Fallback>
            </mc:AlternateContent>
          </a:graphicData>
        </a:graphic>
      </p:graphicFrame>
      <p:sp>
        <p:nvSpPr>
          <p:cNvPr id="18" name="Right Arrow 17"/>
          <p:cNvSpPr/>
          <p:nvPr/>
        </p:nvSpPr>
        <p:spPr>
          <a:xfrm>
            <a:off x="2362200" y="5780938"/>
            <a:ext cx="914400" cy="526060"/>
          </a:xfrm>
          <a:prstGeom prst="rightArrow">
            <a:avLst/>
          </a:pr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3451894"/>
            <a:ext cx="9144000" cy="1938992"/>
          </a:xfrm>
          <a:prstGeom prst="rect">
            <a:avLst/>
          </a:prstGeom>
        </p:spPr>
        <p:txBody>
          <a:bodyPr wrap="square">
            <a:spAutoFit/>
          </a:bodyPr>
          <a:lstStyle/>
          <a:p>
            <a:pPr marL="0" marR="0" algn="just">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Now let’s express e</a:t>
            </a:r>
            <a:r>
              <a:rPr lang="en-US" sz="2400" baseline="-25000" dirty="0">
                <a:latin typeface="Calibri" panose="020F0502020204030204" pitchFamily="34" charset="0"/>
                <a:ea typeface="Calibri" panose="020F0502020204030204" pitchFamily="34" charset="0"/>
                <a:cs typeface="Times New Roman" panose="02020603050405020304" pitchFamily="18" charset="0"/>
              </a:rPr>
              <a:t>2</a:t>
            </a:r>
            <a:r>
              <a:rPr lang="en-US" sz="2400" dirty="0">
                <a:latin typeface="Calibri" panose="020F0502020204030204" pitchFamily="34" charset="0"/>
                <a:ea typeface="Calibri" panose="020F0502020204030204" pitchFamily="34" charset="0"/>
                <a:cs typeface="Times New Roman" panose="02020603050405020304" pitchFamily="18" charset="0"/>
              </a:rPr>
              <a:t>. Here, we observe two things:</a:t>
            </a:r>
          </a:p>
          <a:p>
            <a:pPr marL="342900" marR="0" lvl="0" indent="-342900" algn="just">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i</a:t>
            </a:r>
            <a:r>
              <a:rPr lang="en-US" sz="2400" baseline="-25000" dirty="0">
                <a:latin typeface="Calibri" panose="020F0502020204030204" pitchFamily="34" charset="0"/>
                <a:ea typeface="Calibri" panose="020F0502020204030204" pitchFamily="34" charset="0"/>
                <a:cs typeface="Times New Roman" panose="02020603050405020304" pitchFamily="18" charset="0"/>
              </a:rPr>
              <a:t>2</a:t>
            </a:r>
            <a:r>
              <a:rPr lang="en-US" sz="2400" dirty="0">
                <a:latin typeface="Calibri" panose="020F0502020204030204" pitchFamily="34" charset="0"/>
                <a:ea typeface="Calibri" panose="020F0502020204030204" pitchFamily="34" charset="0"/>
                <a:cs typeface="Times New Roman" panose="02020603050405020304" pitchFamily="18" charset="0"/>
              </a:rPr>
              <a:t> enters the positive terminal, and therefore the self term is positive.</a:t>
            </a:r>
          </a:p>
          <a:p>
            <a:pPr marL="457200" lvl="0" indent="-457200">
              <a:buFont typeface="+mj-lt"/>
              <a:buAutoNum type="arabicPeriod"/>
            </a:pPr>
            <a:r>
              <a:rPr lang="en-US" sz="2400" dirty="0" smtClean="0">
                <a:latin typeface="Calibri" panose="020F0502020204030204" pitchFamily="34" charset="0"/>
                <a:cs typeface="Calibri" panose="020F0502020204030204" pitchFamily="34" charset="0"/>
              </a:rPr>
              <a:t>i</a:t>
            </a:r>
            <a:r>
              <a:rPr lang="en-US" sz="2400" baseline="-25000" dirty="0" smtClean="0">
                <a:latin typeface="Calibri" panose="020F0502020204030204" pitchFamily="34" charset="0"/>
                <a:cs typeface="Calibri" panose="020F0502020204030204" pitchFamily="34" charset="0"/>
              </a:rPr>
              <a:t>1</a:t>
            </a:r>
            <a:r>
              <a:rPr lang="en-US" sz="2400" dirty="0" smtClean="0">
                <a:latin typeface="Calibri" panose="020F0502020204030204" pitchFamily="34" charset="0"/>
                <a:cs typeface="Calibri" panose="020F0502020204030204" pitchFamily="34" charset="0"/>
              </a:rPr>
              <a:t> enters the dotted terminal of coil 1, therefore the reference polarity of the voltage it induces in coil 2 is </a:t>
            </a:r>
            <a:r>
              <a:rPr lang="en-US" sz="2400" dirty="0">
                <a:latin typeface="Calibri" panose="020F0502020204030204" pitchFamily="34" charset="0"/>
                <a:cs typeface="Calibri" panose="020F0502020204030204" pitchFamily="34" charset="0"/>
              </a:rPr>
              <a:t>positive at its dotted terminal, but its dotted terminal is the negative terminal</a:t>
            </a:r>
            <a:r>
              <a:rPr lang="en-US" sz="2400" dirty="0" smtClean="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p:txBody>
      </p:sp>
      <p:grpSp>
        <p:nvGrpSpPr>
          <p:cNvPr id="6" name="Group 1"/>
          <p:cNvGrpSpPr>
            <a:grpSpLocks noChangeAspect="1"/>
          </p:cNvGrpSpPr>
          <p:nvPr/>
        </p:nvGrpSpPr>
        <p:grpSpPr bwMode="auto">
          <a:xfrm>
            <a:off x="457200" y="1151210"/>
            <a:ext cx="3136900" cy="1411288"/>
            <a:chOff x="3736" y="1440"/>
            <a:chExt cx="4940" cy="2223"/>
          </a:xfrm>
        </p:grpSpPr>
        <p:sp>
          <p:nvSpPr>
            <p:cNvPr id="9" name="AutoShape 3"/>
            <p:cNvSpPr>
              <a:spLocks noChangeAspect="1" noChangeArrowheads="1" noTextEdit="1"/>
            </p:cNvSpPr>
            <p:nvPr/>
          </p:nvSpPr>
          <p:spPr bwMode="auto">
            <a:xfrm>
              <a:off x="3736" y="1440"/>
              <a:ext cx="4940" cy="22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24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6" y="1440"/>
              <a:ext cx="4200" cy="198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3" name="Object 12"/>
          <p:cNvGraphicFramePr>
            <a:graphicFrameLocks noChangeAspect="1"/>
          </p:cNvGraphicFramePr>
          <p:nvPr>
            <p:extLst>
              <p:ext uri="{D42A27DB-BD31-4B8C-83A1-F6EECF244321}">
                <p14:modId xmlns:p14="http://schemas.microsoft.com/office/powerpoint/2010/main" val="117236896"/>
              </p:ext>
            </p:extLst>
          </p:nvPr>
        </p:nvGraphicFramePr>
        <p:xfrm>
          <a:off x="4864099" y="1137495"/>
          <a:ext cx="3145721" cy="1077302"/>
        </p:xfrm>
        <a:graphic>
          <a:graphicData uri="http://schemas.openxmlformats.org/presentationml/2006/ole">
            <mc:AlternateContent xmlns:mc="http://schemas.openxmlformats.org/markup-compatibility/2006">
              <mc:Choice xmlns:v="urn:schemas-microsoft-com:vml" Requires="v">
                <p:oleObj spid="_x0000_s63591" name="Equation" r:id="rId7" imgW="1143000" imgH="393700" progId="Equation.DSMT4">
                  <p:embed/>
                </p:oleObj>
              </mc:Choice>
              <mc:Fallback>
                <p:oleObj name="Equation" r:id="rId7" imgW="1143000" imgH="393700" progId="Equation.DSMT4">
                  <p:embed/>
                  <p:pic>
                    <p:nvPicPr>
                      <p:cNvPr id="13"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4099" y="1137495"/>
                        <a:ext cx="3145721" cy="1077302"/>
                      </a:xfrm>
                      <a:prstGeom prst="rect">
                        <a:avLst/>
                      </a:prstGeom>
                      <a:noFill/>
                    </p:spPr>
                  </p:pic>
                </p:oleObj>
              </mc:Fallback>
            </mc:AlternateContent>
          </a:graphicData>
        </a:graphic>
      </p:graphicFrame>
      <p:sp>
        <p:nvSpPr>
          <p:cNvPr id="14" name="Freeform 13"/>
          <p:cNvSpPr/>
          <p:nvPr/>
        </p:nvSpPr>
        <p:spPr>
          <a:xfrm>
            <a:off x="8153400" y="1183754"/>
            <a:ext cx="609600" cy="635000"/>
          </a:xfrm>
          <a:custGeom>
            <a:avLst/>
            <a:gdLst>
              <a:gd name="connsiteX0" fmla="*/ 0 w 609600"/>
              <a:gd name="connsiteY0" fmla="*/ 317500 h 635000"/>
              <a:gd name="connsiteX1" fmla="*/ 12700 w 609600"/>
              <a:gd name="connsiteY1" fmla="*/ 406400 h 635000"/>
              <a:gd name="connsiteX2" fmla="*/ 25400 w 609600"/>
              <a:gd name="connsiteY2" fmla="*/ 457200 h 635000"/>
              <a:gd name="connsiteX3" fmla="*/ 63500 w 609600"/>
              <a:gd name="connsiteY3" fmla="*/ 622300 h 635000"/>
              <a:gd name="connsiteX4" fmla="*/ 101600 w 609600"/>
              <a:gd name="connsiteY4" fmla="*/ 635000 h 635000"/>
              <a:gd name="connsiteX5" fmla="*/ 152400 w 609600"/>
              <a:gd name="connsiteY5" fmla="*/ 571500 h 635000"/>
              <a:gd name="connsiteX6" fmla="*/ 177800 w 609600"/>
              <a:gd name="connsiteY6" fmla="*/ 533400 h 635000"/>
              <a:gd name="connsiteX7" fmla="*/ 292100 w 609600"/>
              <a:gd name="connsiteY7" fmla="*/ 419100 h 635000"/>
              <a:gd name="connsiteX8" fmla="*/ 381000 w 609600"/>
              <a:gd name="connsiteY8" fmla="*/ 304800 h 635000"/>
              <a:gd name="connsiteX9" fmla="*/ 419100 w 609600"/>
              <a:gd name="connsiteY9" fmla="*/ 266700 h 635000"/>
              <a:gd name="connsiteX10" fmla="*/ 469900 w 609600"/>
              <a:gd name="connsiteY10" fmla="*/ 190500 h 635000"/>
              <a:gd name="connsiteX11" fmla="*/ 495300 w 609600"/>
              <a:gd name="connsiteY11" fmla="*/ 139700 h 635000"/>
              <a:gd name="connsiteX12" fmla="*/ 533400 w 609600"/>
              <a:gd name="connsiteY12" fmla="*/ 114300 h 635000"/>
              <a:gd name="connsiteX13" fmla="*/ 584200 w 609600"/>
              <a:gd name="connsiteY13" fmla="*/ 50800 h 635000"/>
              <a:gd name="connsiteX14" fmla="*/ 596900 w 609600"/>
              <a:gd name="connsiteY14" fmla="*/ 12700 h 635000"/>
              <a:gd name="connsiteX15" fmla="*/ 609600 w 609600"/>
              <a:gd name="connsiteY15" fmla="*/ 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635000">
                <a:moveTo>
                  <a:pt x="0" y="317500"/>
                </a:moveTo>
                <a:cubicBezTo>
                  <a:pt x="4233" y="347133"/>
                  <a:pt x="7345" y="376949"/>
                  <a:pt x="12700" y="406400"/>
                </a:cubicBezTo>
                <a:cubicBezTo>
                  <a:pt x="15822" y="423573"/>
                  <a:pt x="22278" y="440027"/>
                  <a:pt x="25400" y="457200"/>
                </a:cubicBezTo>
                <a:cubicBezTo>
                  <a:pt x="26553" y="463543"/>
                  <a:pt x="42348" y="615249"/>
                  <a:pt x="63500" y="622300"/>
                </a:cubicBezTo>
                <a:lnTo>
                  <a:pt x="101600" y="635000"/>
                </a:lnTo>
                <a:cubicBezTo>
                  <a:pt x="126324" y="560827"/>
                  <a:pt x="94955" y="628945"/>
                  <a:pt x="152400" y="571500"/>
                </a:cubicBezTo>
                <a:cubicBezTo>
                  <a:pt x="163193" y="560707"/>
                  <a:pt x="167486" y="544652"/>
                  <a:pt x="177800" y="533400"/>
                </a:cubicBezTo>
                <a:cubicBezTo>
                  <a:pt x="214209" y="493681"/>
                  <a:pt x="259020" y="461632"/>
                  <a:pt x="292100" y="419100"/>
                </a:cubicBezTo>
                <a:cubicBezTo>
                  <a:pt x="321733" y="381000"/>
                  <a:pt x="346870" y="338930"/>
                  <a:pt x="381000" y="304800"/>
                </a:cubicBezTo>
                <a:cubicBezTo>
                  <a:pt x="393700" y="292100"/>
                  <a:pt x="408073" y="280877"/>
                  <a:pt x="419100" y="266700"/>
                </a:cubicBezTo>
                <a:cubicBezTo>
                  <a:pt x="437842" y="242603"/>
                  <a:pt x="454194" y="216677"/>
                  <a:pt x="469900" y="190500"/>
                </a:cubicBezTo>
                <a:cubicBezTo>
                  <a:pt x="479640" y="174266"/>
                  <a:pt x="483180" y="154244"/>
                  <a:pt x="495300" y="139700"/>
                </a:cubicBezTo>
                <a:cubicBezTo>
                  <a:pt x="505071" y="127974"/>
                  <a:pt x="520700" y="122767"/>
                  <a:pt x="533400" y="114300"/>
                </a:cubicBezTo>
                <a:cubicBezTo>
                  <a:pt x="565322" y="18535"/>
                  <a:pt x="518548" y="132864"/>
                  <a:pt x="584200" y="50800"/>
                </a:cubicBezTo>
                <a:cubicBezTo>
                  <a:pt x="592563" y="40347"/>
                  <a:pt x="590913" y="24674"/>
                  <a:pt x="596900" y="12700"/>
                </a:cubicBezTo>
                <a:cubicBezTo>
                  <a:pt x="599577" y="7345"/>
                  <a:pt x="605367" y="4233"/>
                  <a:pt x="609600" y="0"/>
                </a:cubicBezTo>
              </a:path>
            </a:pathLst>
          </a:custGeom>
          <a:no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aphicFrame>
        <p:nvGraphicFramePr>
          <p:cNvPr id="8" name="Object 7"/>
          <p:cNvGraphicFramePr>
            <a:graphicFrameLocks noChangeAspect="1"/>
          </p:cNvGraphicFramePr>
          <p:nvPr>
            <p:extLst>
              <p:ext uri="{D42A27DB-BD31-4B8C-83A1-F6EECF244321}">
                <p14:modId xmlns:p14="http://schemas.microsoft.com/office/powerpoint/2010/main" val="2803838213"/>
              </p:ext>
            </p:extLst>
          </p:nvPr>
        </p:nvGraphicFramePr>
        <p:xfrm>
          <a:off x="3397017" y="5620665"/>
          <a:ext cx="2349965" cy="776420"/>
        </p:xfrm>
        <a:graphic>
          <a:graphicData uri="http://schemas.openxmlformats.org/presentationml/2006/ole">
            <mc:AlternateContent xmlns:mc="http://schemas.openxmlformats.org/markup-compatibility/2006">
              <mc:Choice xmlns:v="urn:schemas-microsoft-com:vml" Requires="v">
                <p:oleObj spid="_x0000_s63592" name="Equation" r:id="rId9" imgW="1180588" imgH="393529" progId="Equation.DSMT4">
                  <p:embed/>
                </p:oleObj>
              </mc:Choice>
              <mc:Fallback>
                <p:oleObj name="Equation" r:id="rId9" imgW="1180588" imgH="393529"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7017" y="5620665"/>
                        <a:ext cx="2349965" cy="776420"/>
                      </a:xfrm>
                      <a:prstGeom prst="rect">
                        <a:avLst/>
                      </a:prstGeom>
                      <a:noFill/>
                    </p:spPr>
                  </p:pic>
                </p:oleObj>
              </mc:Fallback>
            </mc:AlternateContent>
          </a:graphicData>
        </a:graphic>
      </p:graphicFrame>
    </p:spTree>
    <p:extLst>
      <p:ext uri="{BB962C8B-B14F-4D97-AF65-F5344CB8AC3E}">
        <p14:creationId xmlns:p14="http://schemas.microsoft.com/office/powerpoint/2010/main" val="176938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62</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Writing circuit equations for coupled coils</a:t>
            </a:r>
            <a:endParaRPr lang="en-US" sz="3600" dirty="0"/>
          </a:p>
        </p:txBody>
      </p:sp>
      <p:sp>
        <p:nvSpPr>
          <p:cNvPr id="7" name="Rectangle 6"/>
          <p:cNvSpPr/>
          <p:nvPr/>
        </p:nvSpPr>
        <p:spPr>
          <a:xfrm>
            <a:off x="0" y="600522"/>
            <a:ext cx="9121348" cy="410882"/>
          </a:xfrm>
          <a:prstGeom prst="rect">
            <a:avLst/>
          </a:prstGeom>
        </p:spPr>
        <p:txBody>
          <a:bodyPr wrap="square">
            <a:spAutoFit/>
          </a:bodyPr>
          <a:lstStyle/>
          <a:p>
            <a:pPr marL="0" marR="0" algn="just">
              <a:lnSpc>
                <a:spcPct val="115000"/>
              </a:lnSpc>
              <a:spcBef>
                <a:spcPts val="0"/>
              </a:spcBef>
              <a:spcAft>
                <a:spcPts val="1000"/>
              </a:spcAft>
            </a:pPr>
            <a:r>
              <a:rPr lang="en-US" b="1" u="sng" dirty="0">
                <a:latin typeface="Calibri" panose="020F0502020204030204" pitchFamily="34" charset="0"/>
                <a:ea typeface="Calibri" panose="020F0502020204030204" pitchFamily="34" charset="0"/>
                <a:cs typeface="Calibri" panose="020F0502020204030204" pitchFamily="34" charset="0"/>
              </a:rPr>
              <a:t>Example </a:t>
            </a:r>
            <a:r>
              <a:rPr lang="en-US" b="1" u="sng" dirty="0" smtClean="0">
                <a:latin typeface="Calibri" panose="020F0502020204030204" pitchFamily="34" charset="0"/>
                <a:ea typeface="Calibri" panose="020F0502020204030204" pitchFamily="34" charset="0"/>
                <a:cs typeface="Calibri" panose="020F0502020204030204" pitchFamily="34" charset="0"/>
              </a:rPr>
              <a:t>7</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Express voltages </a:t>
            </a:r>
            <a:r>
              <a:rPr lang="en-US" dirty="0">
                <a:latin typeface="Calibri" panose="020F0502020204030204" pitchFamily="34" charset="0"/>
                <a:ea typeface="Calibri" panose="020F0502020204030204" pitchFamily="34" charset="0"/>
                <a:cs typeface="Times New Roman" panose="02020603050405020304" pitchFamily="18" charset="0"/>
              </a:rPr>
              <a:t>e</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 and e</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as a function of </a:t>
            </a:r>
            <a:r>
              <a:rPr lang="en-US" dirty="0" smtClean="0">
                <a:latin typeface="Calibri" panose="020F0502020204030204" pitchFamily="34" charset="0"/>
                <a:ea typeface="Calibri" panose="020F0502020204030204" pitchFamily="34" charset="0"/>
                <a:cs typeface="Times New Roman" panose="02020603050405020304" pitchFamily="18" charset="0"/>
              </a:rPr>
              <a:t>currents </a:t>
            </a:r>
            <a:r>
              <a:rPr lang="en-US" dirty="0">
                <a:latin typeface="Calibri" panose="020F0502020204030204" pitchFamily="34" charset="0"/>
                <a:ea typeface="Calibri" panose="020F0502020204030204" pitchFamily="34" charset="0"/>
                <a:cs typeface="Times New Roman" panose="02020603050405020304" pitchFamily="18" charset="0"/>
              </a:rPr>
              <a:t>i</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and i</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in the following circuit.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1"/>
          <p:cNvGrpSpPr>
            <a:grpSpLocks noChangeAspect="1"/>
          </p:cNvGrpSpPr>
          <p:nvPr/>
        </p:nvGrpSpPr>
        <p:grpSpPr bwMode="auto">
          <a:xfrm>
            <a:off x="457200" y="1151210"/>
            <a:ext cx="3136900" cy="1411288"/>
            <a:chOff x="3736" y="1440"/>
            <a:chExt cx="4940" cy="2223"/>
          </a:xfrm>
        </p:grpSpPr>
        <p:sp>
          <p:nvSpPr>
            <p:cNvPr id="9" name="AutoShape 3"/>
            <p:cNvSpPr>
              <a:spLocks noChangeAspect="1" noChangeArrowheads="1" noTextEdit="1"/>
            </p:cNvSpPr>
            <p:nvPr/>
          </p:nvSpPr>
          <p:spPr bwMode="auto">
            <a:xfrm>
              <a:off x="3736" y="1440"/>
              <a:ext cx="4940" cy="22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24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 y="1440"/>
              <a:ext cx="4200" cy="198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3" name="Object 12"/>
          <p:cNvGraphicFramePr>
            <a:graphicFrameLocks noChangeAspect="1"/>
          </p:cNvGraphicFramePr>
          <p:nvPr>
            <p:extLst>
              <p:ext uri="{D42A27DB-BD31-4B8C-83A1-F6EECF244321}">
                <p14:modId xmlns:p14="http://schemas.microsoft.com/office/powerpoint/2010/main" val="117236896"/>
              </p:ext>
            </p:extLst>
          </p:nvPr>
        </p:nvGraphicFramePr>
        <p:xfrm>
          <a:off x="4864099" y="1137495"/>
          <a:ext cx="3145721" cy="1077302"/>
        </p:xfrm>
        <a:graphic>
          <a:graphicData uri="http://schemas.openxmlformats.org/presentationml/2006/ole">
            <mc:AlternateContent xmlns:mc="http://schemas.openxmlformats.org/markup-compatibility/2006">
              <mc:Choice xmlns:v="urn:schemas-microsoft-com:vml" Requires="v">
                <p:oleObj spid="_x0000_s65602" name="Equation" r:id="rId5" imgW="1143000" imgH="393700" progId="Equation.DSMT4">
                  <p:embed/>
                </p:oleObj>
              </mc:Choice>
              <mc:Fallback>
                <p:oleObj name="Equation" r:id="rId5" imgW="1143000" imgH="393700" progId="Equation.DSMT4">
                  <p:embed/>
                  <p:pic>
                    <p:nvPicPr>
                      <p:cNvPr id="13"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4099" y="1137495"/>
                        <a:ext cx="3145721" cy="1077302"/>
                      </a:xfrm>
                      <a:prstGeom prst="rect">
                        <a:avLst/>
                      </a:prstGeom>
                      <a:noFill/>
                    </p:spPr>
                  </p:pic>
                </p:oleObj>
              </mc:Fallback>
            </mc:AlternateContent>
          </a:graphicData>
        </a:graphic>
      </p:graphicFrame>
      <p:sp>
        <p:nvSpPr>
          <p:cNvPr id="14" name="Freeform 13"/>
          <p:cNvSpPr/>
          <p:nvPr/>
        </p:nvSpPr>
        <p:spPr>
          <a:xfrm>
            <a:off x="8153400" y="1183754"/>
            <a:ext cx="609600" cy="635000"/>
          </a:xfrm>
          <a:custGeom>
            <a:avLst/>
            <a:gdLst>
              <a:gd name="connsiteX0" fmla="*/ 0 w 609600"/>
              <a:gd name="connsiteY0" fmla="*/ 317500 h 635000"/>
              <a:gd name="connsiteX1" fmla="*/ 12700 w 609600"/>
              <a:gd name="connsiteY1" fmla="*/ 406400 h 635000"/>
              <a:gd name="connsiteX2" fmla="*/ 25400 w 609600"/>
              <a:gd name="connsiteY2" fmla="*/ 457200 h 635000"/>
              <a:gd name="connsiteX3" fmla="*/ 63500 w 609600"/>
              <a:gd name="connsiteY3" fmla="*/ 622300 h 635000"/>
              <a:gd name="connsiteX4" fmla="*/ 101600 w 609600"/>
              <a:gd name="connsiteY4" fmla="*/ 635000 h 635000"/>
              <a:gd name="connsiteX5" fmla="*/ 152400 w 609600"/>
              <a:gd name="connsiteY5" fmla="*/ 571500 h 635000"/>
              <a:gd name="connsiteX6" fmla="*/ 177800 w 609600"/>
              <a:gd name="connsiteY6" fmla="*/ 533400 h 635000"/>
              <a:gd name="connsiteX7" fmla="*/ 292100 w 609600"/>
              <a:gd name="connsiteY7" fmla="*/ 419100 h 635000"/>
              <a:gd name="connsiteX8" fmla="*/ 381000 w 609600"/>
              <a:gd name="connsiteY8" fmla="*/ 304800 h 635000"/>
              <a:gd name="connsiteX9" fmla="*/ 419100 w 609600"/>
              <a:gd name="connsiteY9" fmla="*/ 266700 h 635000"/>
              <a:gd name="connsiteX10" fmla="*/ 469900 w 609600"/>
              <a:gd name="connsiteY10" fmla="*/ 190500 h 635000"/>
              <a:gd name="connsiteX11" fmla="*/ 495300 w 609600"/>
              <a:gd name="connsiteY11" fmla="*/ 139700 h 635000"/>
              <a:gd name="connsiteX12" fmla="*/ 533400 w 609600"/>
              <a:gd name="connsiteY12" fmla="*/ 114300 h 635000"/>
              <a:gd name="connsiteX13" fmla="*/ 584200 w 609600"/>
              <a:gd name="connsiteY13" fmla="*/ 50800 h 635000"/>
              <a:gd name="connsiteX14" fmla="*/ 596900 w 609600"/>
              <a:gd name="connsiteY14" fmla="*/ 12700 h 635000"/>
              <a:gd name="connsiteX15" fmla="*/ 609600 w 609600"/>
              <a:gd name="connsiteY15" fmla="*/ 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635000">
                <a:moveTo>
                  <a:pt x="0" y="317500"/>
                </a:moveTo>
                <a:cubicBezTo>
                  <a:pt x="4233" y="347133"/>
                  <a:pt x="7345" y="376949"/>
                  <a:pt x="12700" y="406400"/>
                </a:cubicBezTo>
                <a:cubicBezTo>
                  <a:pt x="15822" y="423573"/>
                  <a:pt x="22278" y="440027"/>
                  <a:pt x="25400" y="457200"/>
                </a:cubicBezTo>
                <a:cubicBezTo>
                  <a:pt x="26553" y="463543"/>
                  <a:pt x="42348" y="615249"/>
                  <a:pt x="63500" y="622300"/>
                </a:cubicBezTo>
                <a:lnTo>
                  <a:pt x="101600" y="635000"/>
                </a:lnTo>
                <a:cubicBezTo>
                  <a:pt x="126324" y="560827"/>
                  <a:pt x="94955" y="628945"/>
                  <a:pt x="152400" y="571500"/>
                </a:cubicBezTo>
                <a:cubicBezTo>
                  <a:pt x="163193" y="560707"/>
                  <a:pt x="167486" y="544652"/>
                  <a:pt x="177800" y="533400"/>
                </a:cubicBezTo>
                <a:cubicBezTo>
                  <a:pt x="214209" y="493681"/>
                  <a:pt x="259020" y="461632"/>
                  <a:pt x="292100" y="419100"/>
                </a:cubicBezTo>
                <a:cubicBezTo>
                  <a:pt x="321733" y="381000"/>
                  <a:pt x="346870" y="338930"/>
                  <a:pt x="381000" y="304800"/>
                </a:cubicBezTo>
                <a:cubicBezTo>
                  <a:pt x="393700" y="292100"/>
                  <a:pt x="408073" y="280877"/>
                  <a:pt x="419100" y="266700"/>
                </a:cubicBezTo>
                <a:cubicBezTo>
                  <a:pt x="437842" y="242603"/>
                  <a:pt x="454194" y="216677"/>
                  <a:pt x="469900" y="190500"/>
                </a:cubicBezTo>
                <a:cubicBezTo>
                  <a:pt x="479640" y="174266"/>
                  <a:pt x="483180" y="154244"/>
                  <a:pt x="495300" y="139700"/>
                </a:cubicBezTo>
                <a:cubicBezTo>
                  <a:pt x="505071" y="127974"/>
                  <a:pt x="520700" y="122767"/>
                  <a:pt x="533400" y="114300"/>
                </a:cubicBezTo>
                <a:cubicBezTo>
                  <a:pt x="565322" y="18535"/>
                  <a:pt x="518548" y="132864"/>
                  <a:pt x="584200" y="50800"/>
                </a:cubicBezTo>
                <a:cubicBezTo>
                  <a:pt x="592563" y="40347"/>
                  <a:pt x="590913" y="24674"/>
                  <a:pt x="596900" y="12700"/>
                </a:cubicBezTo>
                <a:cubicBezTo>
                  <a:pt x="599577" y="7345"/>
                  <a:pt x="605367" y="4233"/>
                  <a:pt x="609600" y="0"/>
                </a:cubicBezTo>
              </a:path>
            </a:pathLst>
          </a:custGeom>
          <a:no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aphicFrame>
        <p:nvGraphicFramePr>
          <p:cNvPr id="8" name="Object 7"/>
          <p:cNvGraphicFramePr>
            <a:graphicFrameLocks noChangeAspect="1"/>
          </p:cNvGraphicFramePr>
          <p:nvPr>
            <p:extLst>
              <p:ext uri="{D42A27DB-BD31-4B8C-83A1-F6EECF244321}">
                <p14:modId xmlns:p14="http://schemas.microsoft.com/office/powerpoint/2010/main" val="2335744092"/>
              </p:ext>
            </p:extLst>
          </p:nvPr>
        </p:nvGraphicFramePr>
        <p:xfrm>
          <a:off x="5029200" y="2408228"/>
          <a:ext cx="3089537" cy="1020772"/>
        </p:xfrm>
        <a:graphic>
          <a:graphicData uri="http://schemas.openxmlformats.org/presentationml/2006/ole">
            <mc:AlternateContent xmlns:mc="http://schemas.openxmlformats.org/markup-compatibility/2006">
              <mc:Choice xmlns:v="urn:schemas-microsoft-com:vml" Requires="v">
                <p:oleObj spid="_x0000_s65603" name="Equation" r:id="rId7" imgW="1180588" imgH="393529" progId="Equation.DSMT4">
                  <p:embed/>
                </p:oleObj>
              </mc:Choice>
              <mc:Fallback>
                <p:oleObj name="Equation" r:id="rId7" imgW="1180588" imgH="393529" progId="Equation.DSMT4">
                  <p:embed/>
                  <p:pic>
                    <p:nvPicPr>
                      <p:cNvPr id="8"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2408228"/>
                        <a:ext cx="3089537" cy="1020772"/>
                      </a:xfrm>
                      <a:prstGeom prst="rect">
                        <a:avLst/>
                      </a:prstGeom>
                      <a:noFill/>
                    </p:spPr>
                  </p:pic>
                </p:oleObj>
              </mc:Fallback>
            </mc:AlternateContent>
          </a:graphicData>
        </a:graphic>
      </p:graphicFrame>
      <p:sp>
        <p:nvSpPr>
          <p:cNvPr id="15" name="Freeform 14"/>
          <p:cNvSpPr/>
          <p:nvPr/>
        </p:nvSpPr>
        <p:spPr>
          <a:xfrm>
            <a:off x="8216900" y="2405868"/>
            <a:ext cx="609600" cy="635000"/>
          </a:xfrm>
          <a:custGeom>
            <a:avLst/>
            <a:gdLst>
              <a:gd name="connsiteX0" fmla="*/ 0 w 609600"/>
              <a:gd name="connsiteY0" fmla="*/ 317500 h 635000"/>
              <a:gd name="connsiteX1" fmla="*/ 12700 w 609600"/>
              <a:gd name="connsiteY1" fmla="*/ 406400 h 635000"/>
              <a:gd name="connsiteX2" fmla="*/ 25400 w 609600"/>
              <a:gd name="connsiteY2" fmla="*/ 457200 h 635000"/>
              <a:gd name="connsiteX3" fmla="*/ 63500 w 609600"/>
              <a:gd name="connsiteY3" fmla="*/ 622300 h 635000"/>
              <a:gd name="connsiteX4" fmla="*/ 101600 w 609600"/>
              <a:gd name="connsiteY4" fmla="*/ 635000 h 635000"/>
              <a:gd name="connsiteX5" fmla="*/ 152400 w 609600"/>
              <a:gd name="connsiteY5" fmla="*/ 571500 h 635000"/>
              <a:gd name="connsiteX6" fmla="*/ 177800 w 609600"/>
              <a:gd name="connsiteY6" fmla="*/ 533400 h 635000"/>
              <a:gd name="connsiteX7" fmla="*/ 292100 w 609600"/>
              <a:gd name="connsiteY7" fmla="*/ 419100 h 635000"/>
              <a:gd name="connsiteX8" fmla="*/ 381000 w 609600"/>
              <a:gd name="connsiteY8" fmla="*/ 304800 h 635000"/>
              <a:gd name="connsiteX9" fmla="*/ 419100 w 609600"/>
              <a:gd name="connsiteY9" fmla="*/ 266700 h 635000"/>
              <a:gd name="connsiteX10" fmla="*/ 469900 w 609600"/>
              <a:gd name="connsiteY10" fmla="*/ 190500 h 635000"/>
              <a:gd name="connsiteX11" fmla="*/ 495300 w 609600"/>
              <a:gd name="connsiteY11" fmla="*/ 139700 h 635000"/>
              <a:gd name="connsiteX12" fmla="*/ 533400 w 609600"/>
              <a:gd name="connsiteY12" fmla="*/ 114300 h 635000"/>
              <a:gd name="connsiteX13" fmla="*/ 584200 w 609600"/>
              <a:gd name="connsiteY13" fmla="*/ 50800 h 635000"/>
              <a:gd name="connsiteX14" fmla="*/ 596900 w 609600"/>
              <a:gd name="connsiteY14" fmla="*/ 12700 h 635000"/>
              <a:gd name="connsiteX15" fmla="*/ 609600 w 609600"/>
              <a:gd name="connsiteY15" fmla="*/ 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 h="635000">
                <a:moveTo>
                  <a:pt x="0" y="317500"/>
                </a:moveTo>
                <a:cubicBezTo>
                  <a:pt x="4233" y="347133"/>
                  <a:pt x="7345" y="376949"/>
                  <a:pt x="12700" y="406400"/>
                </a:cubicBezTo>
                <a:cubicBezTo>
                  <a:pt x="15822" y="423573"/>
                  <a:pt x="22278" y="440027"/>
                  <a:pt x="25400" y="457200"/>
                </a:cubicBezTo>
                <a:cubicBezTo>
                  <a:pt x="26553" y="463543"/>
                  <a:pt x="42348" y="615249"/>
                  <a:pt x="63500" y="622300"/>
                </a:cubicBezTo>
                <a:lnTo>
                  <a:pt x="101600" y="635000"/>
                </a:lnTo>
                <a:cubicBezTo>
                  <a:pt x="126324" y="560827"/>
                  <a:pt x="94955" y="628945"/>
                  <a:pt x="152400" y="571500"/>
                </a:cubicBezTo>
                <a:cubicBezTo>
                  <a:pt x="163193" y="560707"/>
                  <a:pt x="167486" y="544652"/>
                  <a:pt x="177800" y="533400"/>
                </a:cubicBezTo>
                <a:cubicBezTo>
                  <a:pt x="214209" y="493681"/>
                  <a:pt x="259020" y="461632"/>
                  <a:pt x="292100" y="419100"/>
                </a:cubicBezTo>
                <a:cubicBezTo>
                  <a:pt x="321733" y="381000"/>
                  <a:pt x="346870" y="338930"/>
                  <a:pt x="381000" y="304800"/>
                </a:cubicBezTo>
                <a:cubicBezTo>
                  <a:pt x="393700" y="292100"/>
                  <a:pt x="408073" y="280877"/>
                  <a:pt x="419100" y="266700"/>
                </a:cubicBezTo>
                <a:cubicBezTo>
                  <a:pt x="437842" y="242603"/>
                  <a:pt x="454194" y="216677"/>
                  <a:pt x="469900" y="190500"/>
                </a:cubicBezTo>
                <a:cubicBezTo>
                  <a:pt x="479640" y="174266"/>
                  <a:pt x="483180" y="154244"/>
                  <a:pt x="495300" y="139700"/>
                </a:cubicBezTo>
                <a:cubicBezTo>
                  <a:pt x="505071" y="127974"/>
                  <a:pt x="520700" y="122767"/>
                  <a:pt x="533400" y="114300"/>
                </a:cubicBezTo>
                <a:cubicBezTo>
                  <a:pt x="565322" y="18535"/>
                  <a:pt x="518548" y="132864"/>
                  <a:pt x="584200" y="50800"/>
                </a:cubicBezTo>
                <a:cubicBezTo>
                  <a:pt x="592563" y="40347"/>
                  <a:pt x="590913" y="24674"/>
                  <a:pt x="596900" y="12700"/>
                </a:cubicBezTo>
                <a:cubicBezTo>
                  <a:pt x="599577" y="7345"/>
                  <a:pt x="605367" y="4233"/>
                  <a:pt x="609600" y="0"/>
                </a:cubicBezTo>
              </a:path>
            </a:pathLst>
          </a:custGeom>
          <a:no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405778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63</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Writing circuit equations for coupled coils</a:t>
            </a:r>
            <a:endParaRPr lang="en-US" sz="3600" dirty="0"/>
          </a:p>
        </p:txBody>
      </p:sp>
      <p:sp>
        <p:nvSpPr>
          <p:cNvPr id="7" name="Rectangle 6"/>
          <p:cNvSpPr/>
          <p:nvPr/>
        </p:nvSpPr>
        <p:spPr>
          <a:xfrm>
            <a:off x="0" y="600522"/>
            <a:ext cx="9121348" cy="702372"/>
          </a:xfrm>
          <a:prstGeom prst="rect">
            <a:avLst/>
          </a:prstGeom>
        </p:spPr>
        <p:txBody>
          <a:bodyPr wrap="square">
            <a:spAutoFit/>
          </a:bodyPr>
          <a:lstStyle/>
          <a:p>
            <a:pPr algn="just">
              <a:lnSpc>
                <a:spcPct val="115000"/>
              </a:lnSpc>
              <a:spcBef>
                <a:spcPts val="0"/>
              </a:spcBef>
              <a:spcAft>
                <a:spcPts val="1000"/>
              </a:spcAft>
            </a:pPr>
            <a:r>
              <a:rPr lang="en-US" b="1" u="sng" dirty="0" smtClean="0">
                <a:latin typeface="Calibri" panose="020F0502020204030204" pitchFamily="34" charset="0"/>
                <a:ea typeface="Calibri" panose="020F0502020204030204" pitchFamily="34" charset="0"/>
                <a:cs typeface="Calibri" panose="020F0502020204030204" pitchFamily="34" charset="0"/>
              </a:rPr>
              <a:t>HW problem 4</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dirty="0"/>
              <a:t>Write a set of mesh current equations that describe the circuit below in terms of i</a:t>
            </a:r>
            <a:r>
              <a:rPr lang="en-US" baseline="-25000" dirty="0"/>
              <a:t>1</a:t>
            </a:r>
            <a:r>
              <a:rPr lang="en-US" dirty="0"/>
              <a:t>, i­</a:t>
            </a:r>
            <a:r>
              <a:rPr lang="en-US" baseline="-25000" dirty="0"/>
              <a:t>2</a:t>
            </a:r>
            <a:r>
              <a:rPr lang="en-US" dirty="0"/>
              <a:t>, and i</a:t>
            </a:r>
            <a:r>
              <a:rPr lang="en-US" baseline="-25000" dirty="0"/>
              <a:t>3</a:t>
            </a:r>
            <a:r>
              <a:rPr lang="en-US" dirty="0"/>
              <a:t>. </a:t>
            </a:r>
          </a:p>
        </p:txBody>
      </p:sp>
      <p:pic>
        <p:nvPicPr>
          <p:cNvPr id="3" name="Picture 2"/>
          <p:cNvPicPr>
            <a:picLocks noChangeAspect="1"/>
          </p:cNvPicPr>
          <p:nvPr/>
        </p:nvPicPr>
        <p:blipFill>
          <a:blip r:embed="rId3"/>
          <a:stretch>
            <a:fillRect/>
          </a:stretch>
        </p:blipFill>
        <p:spPr>
          <a:xfrm>
            <a:off x="1235061" y="1328294"/>
            <a:ext cx="6651226" cy="2560400"/>
          </a:xfrm>
          <a:prstGeom prst="rect">
            <a:avLst/>
          </a:prstGeom>
        </p:spPr>
      </p:pic>
      <p:sp>
        <p:nvSpPr>
          <p:cNvPr id="4" name="TextBox 3"/>
          <p:cNvSpPr txBox="1"/>
          <p:nvPr/>
        </p:nvSpPr>
        <p:spPr>
          <a:xfrm>
            <a:off x="0" y="4191000"/>
            <a:ext cx="9121348" cy="2246769"/>
          </a:xfrm>
          <a:prstGeom prst="rect">
            <a:avLst/>
          </a:prstGeom>
          <a:noFill/>
        </p:spPr>
        <p:txBody>
          <a:bodyPr wrap="square" rtlCol="0">
            <a:spAutoFit/>
          </a:bodyPr>
          <a:lstStyle/>
          <a:p>
            <a:r>
              <a:rPr lang="en-US" sz="2800" dirty="0" smtClean="0"/>
              <a:t>Number of nodes=4; </a:t>
            </a:r>
          </a:p>
          <a:p>
            <a:r>
              <a:rPr lang="en-US" sz="2800" dirty="0" smtClean="0"/>
              <a:t>number of branches where current not known=b=6</a:t>
            </a:r>
          </a:p>
          <a:p>
            <a:r>
              <a:rPr lang="en-US" sz="2800" dirty="0"/>
              <a:t>b</a:t>
            </a:r>
            <a:r>
              <a:rPr lang="en-US" sz="2800" dirty="0" smtClean="0"/>
              <a:t>-(n-1)=6-3=3.</a:t>
            </a:r>
          </a:p>
          <a:p>
            <a:r>
              <a:rPr lang="en-US" sz="2800" dirty="0" smtClean="0"/>
              <a:t>We need three mesh equations.</a:t>
            </a:r>
          </a:p>
          <a:p>
            <a:r>
              <a:rPr lang="en-US" sz="2800" dirty="0" smtClean="0"/>
              <a:t>We write these for the three “windows” in the </a:t>
            </a:r>
            <a:r>
              <a:rPr lang="en-US" sz="2800" dirty="0" err="1" smtClean="0"/>
              <a:t>cct</a:t>
            </a:r>
            <a:r>
              <a:rPr lang="en-US" sz="2800" dirty="0" smtClean="0"/>
              <a:t>. </a:t>
            </a:r>
            <a:r>
              <a:rPr lang="en-US" sz="2800" dirty="0"/>
              <a:t>a</a:t>
            </a:r>
            <a:r>
              <a:rPr lang="en-US" sz="2800" dirty="0" smtClean="0"/>
              <a:t>bove.</a:t>
            </a:r>
          </a:p>
        </p:txBody>
      </p:sp>
    </p:spTree>
    <p:extLst>
      <p:ext uri="{BB962C8B-B14F-4D97-AF65-F5344CB8AC3E}">
        <p14:creationId xmlns:p14="http://schemas.microsoft.com/office/powerpoint/2010/main" val="27142163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64</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Writing circuit equations for coupled coils</a:t>
            </a:r>
            <a:endParaRPr lang="en-US" sz="3600" dirty="0"/>
          </a:p>
        </p:txBody>
      </p:sp>
      <p:sp>
        <p:nvSpPr>
          <p:cNvPr id="7" name="Rectangle 6"/>
          <p:cNvSpPr/>
          <p:nvPr/>
        </p:nvSpPr>
        <p:spPr>
          <a:xfrm>
            <a:off x="0" y="600522"/>
            <a:ext cx="9121348" cy="702372"/>
          </a:xfrm>
          <a:prstGeom prst="rect">
            <a:avLst/>
          </a:prstGeom>
        </p:spPr>
        <p:txBody>
          <a:bodyPr wrap="square">
            <a:spAutoFit/>
          </a:bodyPr>
          <a:lstStyle/>
          <a:p>
            <a:pPr algn="just">
              <a:lnSpc>
                <a:spcPct val="115000"/>
              </a:lnSpc>
              <a:spcBef>
                <a:spcPts val="0"/>
              </a:spcBef>
              <a:spcAft>
                <a:spcPts val="1000"/>
              </a:spcAft>
            </a:pPr>
            <a:r>
              <a:rPr lang="en-US" b="1" u="sng" dirty="0" smtClean="0">
                <a:latin typeface="Calibri" panose="020F0502020204030204" pitchFamily="34" charset="0"/>
                <a:ea typeface="Calibri" panose="020F0502020204030204" pitchFamily="34" charset="0"/>
                <a:cs typeface="Calibri" panose="020F0502020204030204" pitchFamily="34" charset="0"/>
              </a:rPr>
              <a:t>HW problem 4</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dirty="0"/>
              <a:t>Write a set of mesh current equations that describe the circuit below in terms of i</a:t>
            </a:r>
            <a:r>
              <a:rPr lang="en-US" baseline="-25000" dirty="0"/>
              <a:t>1</a:t>
            </a:r>
            <a:r>
              <a:rPr lang="en-US" dirty="0"/>
              <a:t>, i­</a:t>
            </a:r>
            <a:r>
              <a:rPr lang="en-US" baseline="-25000" dirty="0"/>
              <a:t>2</a:t>
            </a:r>
            <a:r>
              <a:rPr lang="en-US" dirty="0"/>
              <a:t>, and i</a:t>
            </a:r>
            <a:r>
              <a:rPr lang="en-US" baseline="-25000" dirty="0"/>
              <a:t>3</a:t>
            </a:r>
            <a:r>
              <a:rPr lang="en-US" dirty="0"/>
              <a:t>. </a:t>
            </a:r>
          </a:p>
        </p:txBody>
      </p:sp>
      <p:pic>
        <p:nvPicPr>
          <p:cNvPr id="3" name="Picture 2"/>
          <p:cNvPicPr>
            <a:picLocks noChangeAspect="1"/>
          </p:cNvPicPr>
          <p:nvPr/>
        </p:nvPicPr>
        <p:blipFill>
          <a:blip r:embed="rId4"/>
          <a:stretch>
            <a:fillRect/>
          </a:stretch>
        </p:blipFill>
        <p:spPr>
          <a:xfrm>
            <a:off x="4501834" y="3798834"/>
            <a:ext cx="4654866" cy="1791898"/>
          </a:xfrm>
          <a:prstGeom prst="rect">
            <a:avLst/>
          </a:prstGeom>
        </p:spPr>
      </p:pic>
      <p:graphicFrame>
        <p:nvGraphicFramePr>
          <p:cNvPr id="11" name="Object 10"/>
          <p:cNvGraphicFramePr>
            <a:graphicFrameLocks noChangeAspect="1"/>
          </p:cNvGraphicFramePr>
          <p:nvPr>
            <p:extLst>
              <p:ext uri="{D42A27DB-BD31-4B8C-83A1-F6EECF244321}">
                <p14:modId xmlns:p14="http://schemas.microsoft.com/office/powerpoint/2010/main" val="3734311886"/>
              </p:ext>
            </p:extLst>
          </p:nvPr>
        </p:nvGraphicFramePr>
        <p:xfrm>
          <a:off x="8242300" y="2942391"/>
          <a:ext cx="431800" cy="415925"/>
        </p:xfrm>
        <a:graphic>
          <a:graphicData uri="http://schemas.openxmlformats.org/presentationml/2006/ole">
            <mc:AlternateContent xmlns:mc="http://schemas.openxmlformats.org/markup-compatibility/2006">
              <mc:Choice xmlns:v="urn:schemas-microsoft-com:vml" Requires="v">
                <p:oleObj spid="_x0000_s66660" name="Equation" r:id="rId5" imgW="431640" imgH="406080" progId="Equation.DSMT4">
                  <p:embed/>
                </p:oleObj>
              </mc:Choice>
              <mc:Fallback>
                <p:oleObj name="Equation" r:id="rId5" imgW="431640" imgH="406080" progId="Equation.DSMT4">
                  <p:embed/>
                  <p:pic>
                    <p:nvPicPr>
                      <p:cNvPr id="9" name="Object 8"/>
                      <p:cNvPicPr>
                        <a:picLocks noChangeAspect="1" noChangeArrowheads="1"/>
                      </p:cNvPicPr>
                      <p:nvPr/>
                    </p:nvPicPr>
                    <p:blipFill>
                      <a:blip r:embed="rId6"/>
                      <a:srcRect/>
                      <a:stretch>
                        <a:fillRect/>
                      </a:stretch>
                    </p:blipFill>
                    <p:spPr bwMode="auto">
                      <a:xfrm>
                        <a:off x="8242300" y="2942391"/>
                        <a:ext cx="431800"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0" y="1524000"/>
            <a:ext cx="9144000" cy="1785104"/>
          </a:xfrm>
          <a:prstGeom prst="rect">
            <a:avLst/>
          </a:prstGeom>
          <a:noFill/>
        </p:spPr>
        <p:txBody>
          <a:bodyPr wrap="square" rtlCol="0">
            <a:spAutoFit/>
          </a:bodyPr>
          <a:lstStyle/>
          <a:p>
            <a:r>
              <a:rPr lang="en-US" sz="2200" b="1" u="sng" dirty="0" smtClean="0"/>
              <a:t>Focus on top loop</a:t>
            </a:r>
            <a:r>
              <a:rPr lang="en-US" sz="2200" dirty="0" smtClean="0"/>
              <a:t>. Apply KVL starting from Node 1</a:t>
            </a:r>
            <a:r>
              <a:rPr lang="en-US" sz="2200" dirty="0"/>
              <a:t> </a:t>
            </a:r>
            <a:r>
              <a:rPr lang="en-US" sz="2200" dirty="0" smtClean="0"/>
              <a:t>moving clockwise. </a:t>
            </a:r>
          </a:p>
          <a:p>
            <a:r>
              <a:rPr lang="en-US" sz="2200" dirty="0"/>
              <a:t>W</a:t>
            </a:r>
            <a:r>
              <a:rPr lang="en-US" sz="2200" dirty="0" smtClean="0"/>
              <a:t>ith i</a:t>
            </a:r>
            <a:r>
              <a:rPr lang="en-US" sz="2200" baseline="-25000" dirty="0" smtClean="0"/>
              <a:t>2</a:t>
            </a:r>
            <a:r>
              <a:rPr lang="en-US" sz="2200" dirty="0" smtClean="0"/>
              <a:t> in direction shown, we assume voltage polarity of 4H inductor is defined positive at its dotted end. With i</a:t>
            </a:r>
            <a:r>
              <a:rPr lang="en-US" sz="2200" baseline="-25000" dirty="0" smtClean="0"/>
              <a:t>2</a:t>
            </a:r>
            <a:r>
              <a:rPr lang="en-US" sz="2200" dirty="0" smtClean="0"/>
              <a:t> into the 4H inductor, the self term is positive. But the KVL moves across 4H inductor from positive to negative, therefore the first term in the mesh equation is negative.</a:t>
            </a:r>
          </a:p>
        </p:txBody>
      </p:sp>
      <p:graphicFrame>
        <p:nvGraphicFramePr>
          <p:cNvPr id="13" name="Object 12"/>
          <p:cNvGraphicFramePr>
            <a:graphicFrameLocks noChangeAspect="1"/>
          </p:cNvGraphicFramePr>
          <p:nvPr>
            <p:extLst>
              <p:ext uri="{D42A27DB-BD31-4B8C-83A1-F6EECF244321}">
                <p14:modId xmlns:p14="http://schemas.microsoft.com/office/powerpoint/2010/main" val="3530436432"/>
              </p:ext>
            </p:extLst>
          </p:nvPr>
        </p:nvGraphicFramePr>
        <p:xfrm>
          <a:off x="1143000" y="5030407"/>
          <a:ext cx="1444625" cy="466725"/>
        </p:xfrm>
        <a:graphic>
          <a:graphicData uri="http://schemas.openxmlformats.org/presentationml/2006/ole">
            <mc:AlternateContent xmlns:mc="http://schemas.openxmlformats.org/markup-compatibility/2006">
              <mc:Choice xmlns:v="urn:schemas-microsoft-com:vml" Requires="v">
                <p:oleObj spid="_x0000_s66661" name="Equation" r:id="rId7" imgW="1447560" imgH="457200" progId="Equation.DSMT4">
                  <p:embed/>
                </p:oleObj>
              </mc:Choice>
              <mc:Fallback>
                <p:oleObj name="Equation" r:id="rId7" imgW="1447560" imgH="457200" progId="Equation.DSMT4">
                  <p:embed/>
                  <p:pic>
                    <p:nvPicPr>
                      <p:cNvPr id="11" name="Object 10"/>
                      <p:cNvPicPr>
                        <a:picLocks noChangeAspect="1" noChangeArrowheads="1"/>
                      </p:cNvPicPr>
                      <p:nvPr/>
                    </p:nvPicPr>
                    <p:blipFill>
                      <a:blip r:embed="rId8"/>
                      <a:srcRect/>
                      <a:stretch>
                        <a:fillRect/>
                      </a:stretch>
                    </p:blipFill>
                    <p:spPr bwMode="auto">
                      <a:xfrm>
                        <a:off x="1143000" y="5030407"/>
                        <a:ext cx="144462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0" y="3322247"/>
            <a:ext cx="4501834" cy="1708160"/>
          </a:xfrm>
          <a:prstGeom prst="rect">
            <a:avLst/>
          </a:prstGeom>
          <a:noFill/>
        </p:spPr>
        <p:txBody>
          <a:bodyPr wrap="square" rtlCol="0">
            <a:spAutoFit/>
          </a:bodyPr>
          <a:lstStyle/>
          <a:p>
            <a:r>
              <a:rPr lang="en-US" sz="2100" dirty="0" smtClean="0"/>
              <a:t>The mutually induced term of 4H inductor is also negated by this KVL movement. Also, observe the coupled current i</a:t>
            </a:r>
            <a:r>
              <a:rPr lang="en-US" sz="2100" baseline="-25000" dirty="0" smtClean="0"/>
              <a:t>1</a:t>
            </a:r>
            <a:r>
              <a:rPr lang="en-US" sz="2100" dirty="0" smtClean="0"/>
              <a:t> is into dotted side of 9H inductor, but i</a:t>
            </a:r>
            <a:r>
              <a:rPr lang="en-US" sz="2100" baseline="-25000" dirty="0" smtClean="0"/>
              <a:t>3</a:t>
            </a:r>
            <a:r>
              <a:rPr lang="en-US" sz="2100" dirty="0" smtClean="0"/>
              <a:t> is out of it. So:</a:t>
            </a:r>
          </a:p>
        </p:txBody>
      </p:sp>
      <p:graphicFrame>
        <p:nvGraphicFramePr>
          <p:cNvPr id="15" name="Object 14"/>
          <p:cNvGraphicFramePr>
            <a:graphicFrameLocks noChangeAspect="1"/>
          </p:cNvGraphicFramePr>
          <p:nvPr>
            <p:extLst>
              <p:ext uri="{D42A27DB-BD31-4B8C-83A1-F6EECF244321}">
                <p14:modId xmlns:p14="http://schemas.microsoft.com/office/powerpoint/2010/main" val="1834861497"/>
              </p:ext>
            </p:extLst>
          </p:nvPr>
        </p:nvGraphicFramePr>
        <p:xfrm>
          <a:off x="533400" y="6095894"/>
          <a:ext cx="3005137" cy="466725"/>
        </p:xfrm>
        <a:graphic>
          <a:graphicData uri="http://schemas.openxmlformats.org/presentationml/2006/ole">
            <mc:AlternateContent xmlns:mc="http://schemas.openxmlformats.org/markup-compatibility/2006">
              <mc:Choice xmlns:v="urn:schemas-microsoft-com:vml" Requires="v">
                <p:oleObj spid="_x0000_s66662" name="Equation" r:id="rId9" imgW="3009600" imgH="457200" progId="Equation.DSMT4">
                  <p:embed/>
                </p:oleObj>
              </mc:Choice>
              <mc:Fallback>
                <p:oleObj name="Equation" r:id="rId9" imgW="3009600" imgH="457200" progId="Equation.DSMT4">
                  <p:embed/>
                  <p:pic>
                    <p:nvPicPr>
                      <p:cNvPr id="13" name="Object 12"/>
                      <p:cNvPicPr>
                        <a:picLocks noChangeAspect="1" noChangeArrowheads="1"/>
                      </p:cNvPicPr>
                      <p:nvPr/>
                    </p:nvPicPr>
                    <p:blipFill>
                      <a:blip r:embed="rId10"/>
                      <a:srcRect/>
                      <a:stretch>
                        <a:fillRect/>
                      </a:stretch>
                    </p:blipFill>
                    <p:spPr bwMode="auto">
                      <a:xfrm>
                        <a:off x="533400" y="6095894"/>
                        <a:ext cx="3005137"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22652" y="5588764"/>
            <a:ext cx="4501834" cy="415498"/>
          </a:xfrm>
          <a:prstGeom prst="rect">
            <a:avLst/>
          </a:prstGeom>
          <a:noFill/>
        </p:spPr>
        <p:txBody>
          <a:bodyPr wrap="square" rtlCol="0">
            <a:spAutoFit/>
          </a:bodyPr>
          <a:lstStyle/>
          <a:p>
            <a:r>
              <a:rPr lang="en-US" sz="2100" dirty="0" smtClean="0"/>
              <a:t>The rest of the top loop</a:t>
            </a:r>
            <a:r>
              <a:rPr lang="en-US" sz="2100" dirty="0"/>
              <a:t> </a:t>
            </a:r>
            <a:r>
              <a:rPr lang="en-US" sz="2100" dirty="0" smtClean="0"/>
              <a:t>is easy.</a:t>
            </a:r>
          </a:p>
        </p:txBody>
      </p:sp>
      <p:sp>
        <p:nvSpPr>
          <p:cNvPr id="12" name="TextBox 11"/>
          <p:cNvSpPr txBox="1"/>
          <p:nvPr/>
        </p:nvSpPr>
        <p:spPr>
          <a:xfrm>
            <a:off x="4724400" y="3614168"/>
            <a:ext cx="990600" cy="369332"/>
          </a:xfrm>
          <a:prstGeom prst="rect">
            <a:avLst/>
          </a:prstGeom>
          <a:noFill/>
        </p:spPr>
        <p:txBody>
          <a:bodyPr wrap="square" rtlCol="0">
            <a:spAutoFit/>
          </a:bodyPr>
          <a:lstStyle/>
          <a:p>
            <a:r>
              <a:rPr lang="en-US" dirty="0" smtClean="0"/>
              <a:t>Node 1</a:t>
            </a:r>
          </a:p>
        </p:txBody>
      </p:sp>
      <p:sp>
        <p:nvSpPr>
          <p:cNvPr id="17" name="Oval 16"/>
          <p:cNvSpPr/>
          <p:nvPr/>
        </p:nvSpPr>
        <p:spPr>
          <a:xfrm>
            <a:off x="5219700" y="3983500"/>
            <a:ext cx="190500" cy="192827"/>
          </a:xfrm>
          <a:prstGeom prst="ellipse">
            <a:avLst/>
          </a:prstGeom>
          <a:solidFill>
            <a:schemeClr val="tx1"/>
          </a:solid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66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6"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65</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Writing circuit equations for coupled coils</a:t>
            </a:r>
            <a:endParaRPr lang="en-US" sz="3600" dirty="0"/>
          </a:p>
        </p:txBody>
      </p:sp>
      <p:sp>
        <p:nvSpPr>
          <p:cNvPr id="7" name="Rectangle 6"/>
          <p:cNvSpPr/>
          <p:nvPr/>
        </p:nvSpPr>
        <p:spPr>
          <a:xfrm>
            <a:off x="0" y="600522"/>
            <a:ext cx="9121348" cy="702372"/>
          </a:xfrm>
          <a:prstGeom prst="rect">
            <a:avLst/>
          </a:prstGeom>
        </p:spPr>
        <p:txBody>
          <a:bodyPr wrap="square">
            <a:spAutoFit/>
          </a:bodyPr>
          <a:lstStyle/>
          <a:p>
            <a:pPr algn="just">
              <a:lnSpc>
                <a:spcPct val="115000"/>
              </a:lnSpc>
              <a:spcBef>
                <a:spcPts val="0"/>
              </a:spcBef>
              <a:spcAft>
                <a:spcPts val="1000"/>
              </a:spcAft>
            </a:pPr>
            <a:r>
              <a:rPr lang="en-US" b="1" u="sng" dirty="0" smtClean="0">
                <a:latin typeface="Calibri" panose="020F0502020204030204" pitchFamily="34" charset="0"/>
                <a:ea typeface="Calibri" panose="020F0502020204030204" pitchFamily="34" charset="0"/>
                <a:cs typeface="Calibri" panose="020F0502020204030204" pitchFamily="34" charset="0"/>
              </a:rPr>
              <a:t>HW problem 4</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dirty="0"/>
              <a:t>Write a set of mesh current equations that describe the circuit below in terms of i</a:t>
            </a:r>
            <a:r>
              <a:rPr lang="en-US" baseline="-25000" dirty="0"/>
              <a:t>1</a:t>
            </a:r>
            <a:r>
              <a:rPr lang="en-US" dirty="0"/>
              <a:t>, i­</a:t>
            </a:r>
            <a:r>
              <a:rPr lang="en-US" baseline="-25000" dirty="0"/>
              <a:t>2</a:t>
            </a:r>
            <a:r>
              <a:rPr lang="en-US" dirty="0"/>
              <a:t>, and i</a:t>
            </a:r>
            <a:r>
              <a:rPr lang="en-US" baseline="-25000" dirty="0"/>
              <a:t>3</a:t>
            </a:r>
            <a:r>
              <a:rPr lang="en-US" dirty="0"/>
              <a:t>. </a:t>
            </a:r>
          </a:p>
        </p:txBody>
      </p:sp>
      <p:sp>
        <p:nvSpPr>
          <p:cNvPr id="8" name="TextBox 7"/>
          <p:cNvSpPr txBox="1"/>
          <p:nvPr/>
        </p:nvSpPr>
        <p:spPr>
          <a:xfrm>
            <a:off x="0" y="1524000"/>
            <a:ext cx="9144000" cy="769441"/>
          </a:xfrm>
          <a:prstGeom prst="rect">
            <a:avLst/>
          </a:prstGeom>
          <a:noFill/>
        </p:spPr>
        <p:txBody>
          <a:bodyPr wrap="square" rtlCol="0">
            <a:spAutoFit/>
          </a:bodyPr>
          <a:lstStyle/>
          <a:p>
            <a:r>
              <a:rPr lang="en-US" sz="2200" b="1" u="sng" dirty="0" smtClean="0"/>
              <a:t>Focus on left loop</a:t>
            </a:r>
            <a:r>
              <a:rPr lang="en-US" sz="2200" dirty="0" smtClean="0"/>
              <a:t>. Apply KVL starting from Node 2 moving clockwise. </a:t>
            </a:r>
          </a:p>
          <a:p>
            <a:r>
              <a:rPr lang="en-US" sz="2200" dirty="0" smtClean="0"/>
              <a:t>The first two parts are easy.</a:t>
            </a:r>
          </a:p>
        </p:txBody>
      </p:sp>
      <p:sp>
        <p:nvSpPr>
          <p:cNvPr id="14" name="TextBox 13"/>
          <p:cNvSpPr txBox="1"/>
          <p:nvPr/>
        </p:nvSpPr>
        <p:spPr>
          <a:xfrm>
            <a:off x="-9953" y="2780567"/>
            <a:ext cx="4624759" cy="3816429"/>
          </a:xfrm>
          <a:prstGeom prst="rect">
            <a:avLst/>
          </a:prstGeom>
          <a:noFill/>
        </p:spPr>
        <p:txBody>
          <a:bodyPr wrap="square" rtlCol="0">
            <a:spAutoFit/>
          </a:bodyPr>
          <a:lstStyle/>
          <a:p>
            <a:r>
              <a:rPr lang="en-US" sz="2100" dirty="0" smtClean="0"/>
              <a:t>The next part is the self-induced term of the 9H inductor. </a:t>
            </a:r>
            <a:r>
              <a:rPr lang="en-US" sz="2000" dirty="0"/>
              <a:t>With </a:t>
            </a:r>
            <a:r>
              <a:rPr lang="en-US" sz="2000" dirty="0" smtClean="0"/>
              <a:t>i</a:t>
            </a:r>
            <a:r>
              <a:rPr lang="en-US" sz="2000" baseline="-25000" dirty="0" smtClean="0"/>
              <a:t>1</a:t>
            </a:r>
            <a:r>
              <a:rPr lang="en-US" sz="2000" dirty="0" smtClean="0"/>
              <a:t> </a:t>
            </a:r>
            <a:r>
              <a:rPr lang="en-US" sz="2000" dirty="0"/>
              <a:t>in direction shown, we assume voltage polarity of </a:t>
            </a:r>
            <a:r>
              <a:rPr lang="en-US" sz="2000" dirty="0" smtClean="0"/>
              <a:t>9H </a:t>
            </a:r>
            <a:r>
              <a:rPr lang="en-US" sz="2000" dirty="0"/>
              <a:t>inductor is defined positive at its dotted end. With </a:t>
            </a:r>
            <a:r>
              <a:rPr lang="en-US" sz="2000" dirty="0" smtClean="0"/>
              <a:t>i</a:t>
            </a:r>
            <a:r>
              <a:rPr lang="en-US" sz="2000" baseline="-25000" dirty="0" smtClean="0"/>
              <a:t>1</a:t>
            </a:r>
            <a:r>
              <a:rPr lang="en-US" sz="2000" dirty="0" smtClean="0"/>
              <a:t> </a:t>
            </a:r>
            <a:r>
              <a:rPr lang="en-US" sz="2000" dirty="0"/>
              <a:t>into the </a:t>
            </a:r>
            <a:r>
              <a:rPr lang="en-US" sz="2000" dirty="0" smtClean="0"/>
              <a:t>9H </a:t>
            </a:r>
            <a:r>
              <a:rPr lang="en-US" sz="2000" dirty="0"/>
              <a:t>inductor, the self term is positive. But the KVL moves across </a:t>
            </a:r>
            <a:r>
              <a:rPr lang="en-US" sz="2000" dirty="0" smtClean="0"/>
              <a:t>9H </a:t>
            </a:r>
            <a:r>
              <a:rPr lang="en-US" sz="2000" dirty="0"/>
              <a:t>inductor from </a:t>
            </a:r>
            <a:r>
              <a:rPr lang="en-US" sz="2000" dirty="0" smtClean="0"/>
              <a:t>positive </a:t>
            </a:r>
            <a:r>
              <a:rPr lang="en-US" sz="2000" dirty="0"/>
              <a:t>to </a:t>
            </a:r>
            <a:r>
              <a:rPr lang="en-US" sz="2000" dirty="0" smtClean="0"/>
              <a:t>negative, </a:t>
            </a:r>
            <a:r>
              <a:rPr lang="en-US" sz="2000" dirty="0"/>
              <a:t>therefore the </a:t>
            </a:r>
            <a:r>
              <a:rPr lang="en-US" sz="2000" dirty="0" smtClean="0"/>
              <a:t>self </a:t>
            </a:r>
            <a:r>
              <a:rPr lang="en-US" sz="2000" dirty="0"/>
              <a:t>term in the mesh equation is </a:t>
            </a:r>
            <a:r>
              <a:rPr lang="en-US" sz="2000" dirty="0" smtClean="0"/>
              <a:t>negative. Note it is comprised of current i</a:t>
            </a:r>
            <a:r>
              <a:rPr lang="en-US" sz="2000" baseline="-25000" dirty="0" smtClean="0"/>
              <a:t>1</a:t>
            </a:r>
            <a:r>
              <a:rPr lang="en-US" sz="2000" dirty="0" smtClean="0"/>
              <a:t> into the dot (positive) and i</a:t>
            </a:r>
            <a:r>
              <a:rPr lang="en-US" sz="2000" baseline="-25000" dirty="0" smtClean="0"/>
              <a:t>3</a:t>
            </a:r>
            <a:r>
              <a:rPr lang="en-US" sz="2000" dirty="0" smtClean="0"/>
              <a:t> out of the dot (negative)</a:t>
            </a:r>
            <a:endParaRPr lang="en-US" sz="2100" dirty="0" smtClean="0"/>
          </a:p>
        </p:txBody>
      </p:sp>
      <p:sp>
        <p:nvSpPr>
          <p:cNvPr id="16" name="TextBox 15"/>
          <p:cNvSpPr txBox="1"/>
          <p:nvPr/>
        </p:nvSpPr>
        <p:spPr>
          <a:xfrm>
            <a:off x="4627873" y="4012929"/>
            <a:ext cx="4567294" cy="2354491"/>
          </a:xfrm>
          <a:prstGeom prst="rect">
            <a:avLst/>
          </a:prstGeom>
          <a:noFill/>
        </p:spPr>
        <p:txBody>
          <a:bodyPr wrap="square" rtlCol="0">
            <a:spAutoFit/>
          </a:bodyPr>
          <a:lstStyle/>
          <a:p>
            <a:r>
              <a:rPr lang="en-US" sz="2100" dirty="0" smtClean="0"/>
              <a:t>We still need the mutual term from the 4H inductor. It would be positive since i</a:t>
            </a:r>
            <a:r>
              <a:rPr lang="en-US" sz="2100" baseline="-25000" dirty="0" smtClean="0"/>
              <a:t>2</a:t>
            </a:r>
            <a:r>
              <a:rPr lang="en-US" sz="2100" dirty="0" smtClean="0"/>
              <a:t> is into the dot of the 4 H inductor and out voltage is defined positive at the dot of the 9H inductor, but it is also influenced by the KVL direction of movement.</a:t>
            </a:r>
          </a:p>
        </p:txBody>
      </p:sp>
      <p:graphicFrame>
        <p:nvGraphicFramePr>
          <p:cNvPr id="12" name="Object 11"/>
          <p:cNvGraphicFramePr>
            <a:graphicFrameLocks noChangeAspect="1"/>
          </p:cNvGraphicFramePr>
          <p:nvPr>
            <p:extLst>
              <p:ext uri="{D42A27DB-BD31-4B8C-83A1-F6EECF244321}">
                <p14:modId xmlns:p14="http://schemas.microsoft.com/office/powerpoint/2010/main" val="3115383474"/>
              </p:ext>
            </p:extLst>
          </p:nvPr>
        </p:nvGraphicFramePr>
        <p:xfrm>
          <a:off x="5372467" y="6311862"/>
          <a:ext cx="2535238" cy="466725"/>
        </p:xfrm>
        <a:graphic>
          <a:graphicData uri="http://schemas.openxmlformats.org/presentationml/2006/ole">
            <mc:AlternateContent xmlns:mc="http://schemas.openxmlformats.org/markup-compatibility/2006">
              <mc:Choice xmlns:v="urn:schemas-microsoft-com:vml" Requires="v">
                <p:oleObj spid="_x0000_s69726" name="Equation" r:id="rId4" imgW="2539800" imgH="457200" progId="Equation.DSMT4">
                  <p:embed/>
                </p:oleObj>
              </mc:Choice>
              <mc:Fallback>
                <p:oleObj name="Equation" r:id="rId4" imgW="2539800" imgH="457200" progId="Equation.DSMT4">
                  <p:embed/>
                  <p:pic>
                    <p:nvPicPr>
                      <p:cNvPr id="6" name="Object 5"/>
                      <p:cNvPicPr>
                        <a:picLocks noChangeAspect="1" noChangeArrowheads="1"/>
                      </p:cNvPicPr>
                      <p:nvPr/>
                    </p:nvPicPr>
                    <p:blipFill>
                      <a:blip r:embed="rId5"/>
                      <a:srcRect/>
                      <a:stretch>
                        <a:fillRect/>
                      </a:stretch>
                    </p:blipFill>
                    <p:spPr bwMode="auto">
                      <a:xfrm>
                        <a:off x="5372467" y="6311862"/>
                        <a:ext cx="2535238" cy="466725"/>
                      </a:xfrm>
                      <a:prstGeom prst="rect">
                        <a:avLst/>
                      </a:prstGeom>
                      <a:noFill/>
                    </p:spPr>
                  </p:pic>
                </p:oleObj>
              </mc:Fallback>
            </mc:AlternateContent>
          </a:graphicData>
        </a:graphic>
      </p:graphicFrame>
      <p:pic>
        <p:nvPicPr>
          <p:cNvPr id="17" name="Picture 16"/>
          <p:cNvPicPr>
            <a:picLocks noChangeAspect="1"/>
          </p:cNvPicPr>
          <p:nvPr/>
        </p:nvPicPr>
        <p:blipFill>
          <a:blip r:embed="rId6"/>
          <a:stretch>
            <a:fillRect/>
          </a:stretch>
        </p:blipFill>
        <p:spPr>
          <a:xfrm>
            <a:off x="4464101" y="2105526"/>
            <a:ext cx="4654866" cy="1791898"/>
          </a:xfrm>
          <a:prstGeom prst="rect">
            <a:avLst/>
          </a:prstGeom>
        </p:spPr>
      </p:pic>
      <p:sp>
        <p:nvSpPr>
          <p:cNvPr id="18" name="TextBox 17"/>
          <p:cNvSpPr txBox="1"/>
          <p:nvPr/>
        </p:nvSpPr>
        <p:spPr>
          <a:xfrm>
            <a:off x="4316408" y="3642163"/>
            <a:ext cx="990600" cy="369332"/>
          </a:xfrm>
          <a:prstGeom prst="rect">
            <a:avLst/>
          </a:prstGeom>
          <a:noFill/>
        </p:spPr>
        <p:txBody>
          <a:bodyPr wrap="square" rtlCol="0">
            <a:spAutoFit/>
          </a:bodyPr>
          <a:lstStyle/>
          <a:p>
            <a:r>
              <a:rPr lang="en-US" dirty="0" smtClean="0"/>
              <a:t>Node 2</a:t>
            </a:r>
          </a:p>
        </p:txBody>
      </p:sp>
      <p:sp>
        <p:nvSpPr>
          <p:cNvPr id="19" name="Oval 18"/>
          <p:cNvSpPr/>
          <p:nvPr/>
        </p:nvSpPr>
        <p:spPr>
          <a:xfrm>
            <a:off x="5181967" y="3702629"/>
            <a:ext cx="190500" cy="192827"/>
          </a:xfrm>
          <a:prstGeom prst="ellipse">
            <a:avLst/>
          </a:prstGeom>
          <a:solidFill>
            <a:schemeClr val="tx1"/>
          </a:solid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1166863822"/>
              </p:ext>
            </p:extLst>
          </p:nvPr>
        </p:nvGraphicFramePr>
        <p:xfrm>
          <a:off x="2514600" y="2274122"/>
          <a:ext cx="1169988" cy="361875"/>
        </p:xfrm>
        <a:graphic>
          <a:graphicData uri="http://schemas.openxmlformats.org/presentationml/2006/ole">
            <mc:AlternateContent xmlns:mc="http://schemas.openxmlformats.org/markup-compatibility/2006">
              <mc:Choice xmlns:v="urn:schemas-microsoft-com:vml" Requires="v">
                <p:oleObj spid="_x0000_s69727" name="Equation" r:id="rId7" imgW="838080" imgH="253800" progId="Equation.DSMT4">
                  <p:embed/>
                </p:oleObj>
              </mc:Choice>
              <mc:Fallback>
                <p:oleObj name="Equation" r:id="rId7" imgW="838080" imgH="253800" progId="Equation.DSMT4">
                  <p:embed/>
                  <p:pic>
                    <p:nvPicPr>
                      <p:cNvPr id="12" name="Object 11"/>
                      <p:cNvPicPr>
                        <a:picLocks noChangeAspect="1" noChangeArrowheads="1"/>
                      </p:cNvPicPr>
                      <p:nvPr/>
                    </p:nvPicPr>
                    <p:blipFill>
                      <a:blip r:embed="rId8"/>
                      <a:srcRect/>
                      <a:stretch>
                        <a:fillRect/>
                      </a:stretch>
                    </p:blipFill>
                    <p:spPr bwMode="auto">
                      <a:xfrm>
                        <a:off x="2514600" y="2274122"/>
                        <a:ext cx="1169988" cy="361875"/>
                      </a:xfrm>
                      <a:prstGeom prst="rect">
                        <a:avLst/>
                      </a:prstGeom>
                      <a:noFill/>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762118409"/>
              </p:ext>
            </p:extLst>
          </p:nvPr>
        </p:nvGraphicFramePr>
        <p:xfrm>
          <a:off x="1947863" y="6318637"/>
          <a:ext cx="1736725" cy="466725"/>
        </p:xfrm>
        <a:graphic>
          <a:graphicData uri="http://schemas.openxmlformats.org/presentationml/2006/ole">
            <mc:AlternateContent xmlns:mc="http://schemas.openxmlformats.org/markup-compatibility/2006">
              <mc:Choice xmlns:v="urn:schemas-microsoft-com:vml" Requires="v">
                <p:oleObj spid="_x0000_s69728" name="Equation" r:id="rId9" imgW="1739880" imgH="457200" progId="Equation.DSMT4">
                  <p:embed/>
                </p:oleObj>
              </mc:Choice>
              <mc:Fallback>
                <p:oleObj name="Equation" r:id="rId9" imgW="1739880" imgH="457200" progId="Equation.DSMT4">
                  <p:embed/>
                  <p:pic>
                    <p:nvPicPr>
                      <p:cNvPr id="12" name="Object 11"/>
                      <p:cNvPicPr>
                        <a:picLocks noChangeAspect="1" noChangeArrowheads="1"/>
                      </p:cNvPicPr>
                      <p:nvPr/>
                    </p:nvPicPr>
                    <p:blipFill>
                      <a:blip r:embed="rId10"/>
                      <a:srcRect/>
                      <a:stretch>
                        <a:fillRect/>
                      </a:stretch>
                    </p:blipFill>
                    <p:spPr bwMode="auto">
                      <a:xfrm>
                        <a:off x="1947863" y="6318637"/>
                        <a:ext cx="1736725" cy="466725"/>
                      </a:xfrm>
                      <a:prstGeom prst="rect">
                        <a:avLst/>
                      </a:prstGeom>
                      <a:noFill/>
                    </p:spPr>
                  </p:pic>
                </p:oleObj>
              </mc:Fallback>
            </mc:AlternateContent>
          </a:graphicData>
        </a:graphic>
      </p:graphicFrame>
    </p:spTree>
    <p:extLst>
      <p:ext uri="{BB962C8B-B14F-4D97-AF65-F5344CB8AC3E}">
        <p14:creationId xmlns:p14="http://schemas.microsoft.com/office/powerpoint/2010/main" val="165785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66</a:t>
            </a:fld>
            <a:endParaRPr lang="en-US" dirty="0"/>
          </a:p>
        </p:txBody>
      </p:sp>
      <p:sp>
        <p:nvSpPr>
          <p:cNvPr id="61" name="TextBox 60"/>
          <p:cNvSpPr txBox="1"/>
          <p:nvPr/>
        </p:nvSpPr>
        <p:spPr>
          <a:xfrm>
            <a:off x="-22652" y="44088"/>
            <a:ext cx="9144000" cy="646331"/>
          </a:xfrm>
          <a:prstGeom prst="rect">
            <a:avLst/>
          </a:prstGeom>
          <a:noFill/>
        </p:spPr>
        <p:txBody>
          <a:bodyPr wrap="square" rtlCol="0">
            <a:spAutoFit/>
          </a:bodyPr>
          <a:lstStyle/>
          <a:p>
            <a:pPr algn="ctr"/>
            <a:r>
              <a:rPr lang="en-US" sz="3600" dirty="0" smtClean="0"/>
              <a:t>Writing circuit equations for coupled coils</a:t>
            </a:r>
            <a:endParaRPr lang="en-US" sz="3600" dirty="0"/>
          </a:p>
        </p:txBody>
      </p:sp>
      <p:sp>
        <p:nvSpPr>
          <p:cNvPr id="7" name="Rectangle 6"/>
          <p:cNvSpPr/>
          <p:nvPr/>
        </p:nvSpPr>
        <p:spPr>
          <a:xfrm>
            <a:off x="0" y="600522"/>
            <a:ext cx="9121348" cy="702372"/>
          </a:xfrm>
          <a:prstGeom prst="rect">
            <a:avLst/>
          </a:prstGeom>
        </p:spPr>
        <p:txBody>
          <a:bodyPr wrap="square">
            <a:spAutoFit/>
          </a:bodyPr>
          <a:lstStyle/>
          <a:p>
            <a:pPr algn="just">
              <a:lnSpc>
                <a:spcPct val="115000"/>
              </a:lnSpc>
              <a:spcBef>
                <a:spcPts val="0"/>
              </a:spcBef>
              <a:spcAft>
                <a:spcPts val="1000"/>
              </a:spcAft>
            </a:pPr>
            <a:r>
              <a:rPr lang="en-US" b="1" u="sng" dirty="0" smtClean="0">
                <a:latin typeface="Calibri" panose="020F0502020204030204" pitchFamily="34" charset="0"/>
                <a:ea typeface="Calibri" panose="020F0502020204030204" pitchFamily="34" charset="0"/>
                <a:cs typeface="Calibri" panose="020F0502020204030204" pitchFamily="34" charset="0"/>
              </a:rPr>
              <a:t>HW problem 4</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dirty="0"/>
              <a:t>Write a set of mesh current equations that describe the circuit below in terms of i</a:t>
            </a:r>
            <a:r>
              <a:rPr lang="en-US" baseline="-25000" dirty="0"/>
              <a:t>1</a:t>
            </a:r>
            <a:r>
              <a:rPr lang="en-US" dirty="0"/>
              <a:t>, i­</a:t>
            </a:r>
            <a:r>
              <a:rPr lang="en-US" baseline="-25000" dirty="0"/>
              <a:t>2</a:t>
            </a:r>
            <a:r>
              <a:rPr lang="en-US" dirty="0"/>
              <a:t>, and i</a:t>
            </a:r>
            <a:r>
              <a:rPr lang="en-US" baseline="-25000" dirty="0"/>
              <a:t>3</a:t>
            </a:r>
            <a:r>
              <a:rPr lang="en-US" dirty="0"/>
              <a:t>. </a:t>
            </a:r>
          </a:p>
        </p:txBody>
      </p:sp>
      <p:pic>
        <p:nvPicPr>
          <p:cNvPr id="3" name="Picture 2"/>
          <p:cNvPicPr>
            <a:picLocks noChangeAspect="1"/>
          </p:cNvPicPr>
          <p:nvPr/>
        </p:nvPicPr>
        <p:blipFill>
          <a:blip r:embed="rId4"/>
          <a:stretch>
            <a:fillRect/>
          </a:stretch>
        </p:blipFill>
        <p:spPr>
          <a:xfrm>
            <a:off x="1235061" y="1328294"/>
            <a:ext cx="6651226" cy="25604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958130246"/>
              </p:ext>
            </p:extLst>
          </p:nvPr>
        </p:nvGraphicFramePr>
        <p:xfrm>
          <a:off x="2362200" y="4977420"/>
          <a:ext cx="3297237" cy="466725"/>
        </p:xfrm>
        <a:graphic>
          <a:graphicData uri="http://schemas.openxmlformats.org/presentationml/2006/ole">
            <mc:AlternateContent xmlns:mc="http://schemas.openxmlformats.org/markup-compatibility/2006">
              <mc:Choice xmlns:v="urn:schemas-microsoft-com:vml" Requires="v">
                <p:oleObj spid="_x0000_s68706" name="Equation" r:id="rId5" imgW="3301920" imgH="457200" progId="Equation.DSMT4">
                  <p:embed/>
                </p:oleObj>
              </mc:Choice>
              <mc:Fallback>
                <p:oleObj name="Equation" r:id="rId5" imgW="3301920" imgH="457200" progId="Equation.DSMT4">
                  <p:embed/>
                  <p:pic>
                    <p:nvPicPr>
                      <p:cNvPr id="6" name="Object 5"/>
                      <p:cNvPicPr>
                        <a:picLocks noChangeAspect="1" noChangeArrowheads="1"/>
                      </p:cNvPicPr>
                      <p:nvPr/>
                    </p:nvPicPr>
                    <p:blipFill>
                      <a:blip r:embed="rId6"/>
                      <a:srcRect/>
                      <a:stretch>
                        <a:fillRect/>
                      </a:stretch>
                    </p:blipFill>
                    <p:spPr bwMode="auto">
                      <a:xfrm>
                        <a:off x="2362200" y="4977420"/>
                        <a:ext cx="3297237"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62593733"/>
              </p:ext>
            </p:extLst>
          </p:nvPr>
        </p:nvGraphicFramePr>
        <p:xfrm>
          <a:off x="2362200" y="4173836"/>
          <a:ext cx="3829050" cy="466725"/>
        </p:xfrm>
        <a:graphic>
          <a:graphicData uri="http://schemas.openxmlformats.org/presentationml/2006/ole">
            <mc:AlternateContent xmlns:mc="http://schemas.openxmlformats.org/markup-compatibility/2006">
              <mc:Choice xmlns:v="urn:schemas-microsoft-com:vml" Requires="v">
                <p:oleObj spid="_x0000_s68707" name="Equation" r:id="rId7" imgW="3835080" imgH="457200" progId="Equation.DSMT4">
                  <p:embed/>
                </p:oleObj>
              </mc:Choice>
              <mc:Fallback>
                <p:oleObj name="Equation" r:id="rId7" imgW="3835080" imgH="457200" progId="Equation.DSMT4">
                  <p:embed/>
                  <p:pic>
                    <p:nvPicPr>
                      <p:cNvPr id="9" name="Object 8"/>
                      <p:cNvPicPr>
                        <a:picLocks noChangeAspect="1" noChangeArrowheads="1"/>
                      </p:cNvPicPr>
                      <p:nvPr/>
                    </p:nvPicPr>
                    <p:blipFill>
                      <a:blip r:embed="rId8"/>
                      <a:srcRect/>
                      <a:stretch>
                        <a:fillRect/>
                      </a:stretch>
                    </p:blipFill>
                    <p:spPr bwMode="auto">
                      <a:xfrm>
                        <a:off x="2362200" y="4173836"/>
                        <a:ext cx="3829050"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01293303"/>
              </p:ext>
            </p:extLst>
          </p:nvPr>
        </p:nvGraphicFramePr>
        <p:xfrm>
          <a:off x="2336800" y="6003925"/>
          <a:ext cx="3511550" cy="466725"/>
        </p:xfrm>
        <a:graphic>
          <a:graphicData uri="http://schemas.openxmlformats.org/presentationml/2006/ole">
            <mc:AlternateContent xmlns:mc="http://schemas.openxmlformats.org/markup-compatibility/2006">
              <mc:Choice xmlns:v="urn:schemas-microsoft-com:vml" Requires="v">
                <p:oleObj spid="_x0000_s68708" name="Equation" r:id="rId9" imgW="3517560" imgH="457200" progId="Equation.DSMT4">
                  <p:embed/>
                </p:oleObj>
              </mc:Choice>
              <mc:Fallback>
                <p:oleObj name="Equation" r:id="rId9" imgW="3517560" imgH="457200" progId="Equation.DSMT4">
                  <p:embed/>
                  <p:pic>
                    <p:nvPicPr>
                      <p:cNvPr id="10" name="Object 9"/>
                      <p:cNvPicPr>
                        <a:picLocks noChangeAspect="1" noChangeArrowheads="1"/>
                      </p:cNvPicPr>
                      <p:nvPr/>
                    </p:nvPicPr>
                    <p:blipFill>
                      <a:blip r:embed="rId10"/>
                      <a:srcRect/>
                      <a:stretch>
                        <a:fillRect/>
                      </a:stretch>
                    </p:blipFill>
                    <p:spPr bwMode="auto">
                      <a:xfrm>
                        <a:off x="2336800" y="6003925"/>
                        <a:ext cx="3511550"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6353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67</a:t>
            </a:fld>
            <a:endParaRPr lang="en-US" dirty="0"/>
          </a:p>
        </p:txBody>
      </p:sp>
      <p:sp>
        <p:nvSpPr>
          <p:cNvPr id="61" name="TextBox 60"/>
          <p:cNvSpPr txBox="1"/>
          <p:nvPr/>
        </p:nvSpPr>
        <p:spPr>
          <a:xfrm>
            <a:off x="-22652" y="44088"/>
            <a:ext cx="9144000" cy="584775"/>
          </a:xfrm>
          <a:prstGeom prst="rect">
            <a:avLst/>
          </a:prstGeom>
          <a:noFill/>
        </p:spPr>
        <p:txBody>
          <a:bodyPr wrap="square" rtlCol="0">
            <a:spAutoFit/>
          </a:bodyPr>
          <a:lstStyle/>
          <a:p>
            <a:pPr algn="ctr"/>
            <a:r>
              <a:rPr lang="en-US" sz="3200" dirty="0" smtClean="0"/>
              <a:t>Development of turns ratio relations for ideal </a:t>
            </a:r>
            <a:r>
              <a:rPr lang="en-US" sz="3200" dirty="0" err="1" smtClean="0"/>
              <a:t>xfmr</a:t>
            </a:r>
            <a:endParaRPr lang="en-US" sz="3200" dirty="0"/>
          </a:p>
        </p:txBody>
      </p:sp>
      <p:grpSp>
        <p:nvGrpSpPr>
          <p:cNvPr id="5" name="Group 1"/>
          <p:cNvGrpSpPr>
            <a:grpSpLocks noChangeAspect="1"/>
          </p:cNvGrpSpPr>
          <p:nvPr/>
        </p:nvGrpSpPr>
        <p:grpSpPr bwMode="auto">
          <a:xfrm>
            <a:off x="2539573" y="1066800"/>
            <a:ext cx="4019550" cy="1431925"/>
            <a:chOff x="3736" y="1478"/>
            <a:chExt cx="6330" cy="2256"/>
          </a:xfrm>
        </p:grpSpPr>
        <p:sp>
          <p:nvSpPr>
            <p:cNvPr id="8" name="AutoShape 3"/>
            <p:cNvSpPr>
              <a:spLocks noChangeAspect="1" noChangeArrowheads="1" noTextEdit="1"/>
            </p:cNvSpPr>
            <p:nvPr/>
          </p:nvSpPr>
          <p:spPr bwMode="auto">
            <a:xfrm>
              <a:off x="3736" y="1478"/>
              <a:ext cx="6330" cy="22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0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 y="1489"/>
              <a:ext cx="5496" cy="218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283528" y="762000"/>
            <a:ext cx="2429718" cy="861774"/>
          </a:xfrm>
          <a:prstGeom prst="rect">
            <a:avLst/>
          </a:prstGeom>
          <a:noFill/>
        </p:spPr>
        <p:txBody>
          <a:bodyPr wrap="square" rtlCol="0">
            <a:spAutoFit/>
          </a:bodyPr>
          <a:lstStyle/>
          <a:p>
            <a:r>
              <a:rPr lang="en-US" sz="2500" dirty="0" smtClean="0"/>
              <a:t>Dashed box: The “ideal” </a:t>
            </a:r>
            <a:r>
              <a:rPr lang="en-US" sz="2500" dirty="0" err="1" smtClean="0"/>
              <a:t>xfmr</a:t>
            </a:r>
            <a:r>
              <a:rPr lang="en-US" sz="2500" dirty="0" smtClean="0"/>
              <a:t> </a:t>
            </a:r>
          </a:p>
        </p:txBody>
      </p:sp>
      <p:sp>
        <p:nvSpPr>
          <p:cNvPr id="12" name="Freeform 11"/>
          <p:cNvSpPr/>
          <p:nvPr/>
        </p:nvSpPr>
        <p:spPr>
          <a:xfrm>
            <a:off x="2569580" y="1169043"/>
            <a:ext cx="659757" cy="162046"/>
          </a:xfrm>
          <a:custGeom>
            <a:avLst/>
            <a:gdLst>
              <a:gd name="connsiteX0" fmla="*/ 0 w 659757"/>
              <a:gd name="connsiteY0" fmla="*/ 0 h 162046"/>
              <a:gd name="connsiteX1" fmla="*/ 659757 w 659757"/>
              <a:gd name="connsiteY1" fmla="*/ 162046 h 162046"/>
            </a:gdLst>
            <a:ahLst/>
            <a:cxnLst>
              <a:cxn ang="0">
                <a:pos x="connsiteX0" y="connsiteY0"/>
              </a:cxn>
              <a:cxn ang="0">
                <a:pos x="connsiteX1" y="connsiteY1"/>
              </a:cxn>
            </a:cxnLst>
            <a:rect l="l" t="t" r="r" b="b"/>
            <a:pathLst>
              <a:path w="659757" h="162046">
                <a:moveTo>
                  <a:pt x="0" y="0"/>
                </a:moveTo>
                <a:lnTo>
                  <a:pt x="659757" y="162046"/>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11148" y="2490919"/>
            <a:ext cx="5284808" cy="477054"/>
          </a:xfrm>
          <a:prstGeom prst="rect">
            <a:avLst/>
          </a:prstGeom>
          <a:noFill/>
        </p:spPr>
        <p:txBody>
          <a:bodyPr wrap="square" rtlCol="0">
            <a:spAutoFit/>
          </a:bodyPr>
          <a:lstStyle/>
          <a:p>
            <a:r>
              <a:rPr lang="en-US" sz="2500" dirty="0" smtClean="0"/>
              <a:t>Voltage equation for left-hand-loop:</a:t>
            </a:r>
          </a:p>
        </p:txBody>
      </p:sp>
      <p:graphicFrame>
        <p:nvGraphicFramePr>
          <p:cNvPr id="14" name="Object 13"/>
          <p:cNvGraphicFramePr>
            <a:graphicFrameLocks noChangeAspect="1"/>
          </p:cNvGraphicFramePr>
          <p:nvPr>
            <p:extLst>
              <p:ext uri="{D42A27DB-BD31-4B8C-83A1-F6EECF244321}">
                <p14:modId xmlns:p14="http://schemas.microsoft.com/office/powerpoint/2010/main" val="3839007230"/>
              </p:ext>
            </p:extLst>
          </p:nvPr>
        </p:nvGraphicFramePr>
        <p:xfrm>
          <a:off x="4305086" y="2925893"/>
          <a:ext cx="4244975" cy="877888"/>
        </p:xfrm>
        <a:graphic>
          <a:graphicData uri="http://schemas.openxmlformats.org/presentationml/2006/ole">
            <mc:AlternateContent xmlns:mc="http://schemas.openxmlformats.org/markup-compatibility/2006">
              <mc:Choice xmlns:v="urn:schemas-microsoft-com:vml" Requires="v">
                <p:oleObj spid="_x0000_s70850" name="Equation" r:id="rId5" imgW="1955520" imgH="406080" progId="Equation.DSMT4">
                  <p:embed/>
                </p:oleObj>
              </mc:Choice>
              <mc:Fallback>
                <p:oleObj name="Equation" r:id="rId5" imgW="1955520" imgH="406080" progId="Equation.DSMT4">
                  <p:embed/>
                  <p:pic>
                    <p:nvPicPr>
                      <p:cNvPr id="0" name="Object 5"/>
                      <p:cNvPicPr>
                        <a:picLocks noChangeAspect="1" noChangeArrowheads="1"/>
                      </p:cNvPicPr>
                      <p:nvPr/>
                    </p:nvPicPr>
                    <p:blipFill>
                      <a:blip r:embed="rId6"/>
                      <a:srcRect/>
                      <a:stretch>
                        <a:fillRect/>
                      </a:stretch>
                    </p:blipFill>
                    <p:spPr bwMode="auto">
                      <a:xfrm>
                        <a:off x="4305086" y="2925893"/>
                        <a:ext cx="4244975" cy="877888"/>
                      </a:xfrm>
                      <a:prstGeom prst="rect">
                        <a:avLst/>
                      </a:prstGeom>
                      <a:noFill/>
                    </p:spPr>
                  </p:pic>
                </p:oleObj>
              </mc:Fallback>
            </mc:AlternateContent>
          </a:graphicData>
        </a:graphic>
      </p:graphicFrame>
      <p:sp>
        <p:nvSpPr>
          <p:cNvPr id="18" name="TextBox 17"/>
          <p:cNvSpPr txBox="1"/>
          <p:nvPr/>
        </p:nvSpPr>
        <p:spPr>
          <a:xfrm>
            <a:off x="3711148" y="3684317"/>
            <a:ext cx="5432852" cy="477054"/>
          </a:xfrm>
          <a:prstGeom prst="rect">
            <a:avLst/>
          </a:prstGeom>
          <a:noFill/>
        </p:spPr>
        <p:txBody>
          <a:bodyPr wrap="square" rtlCol="0">
            <a:spAutoFit/>
          </a:bodyPr>
          <a:lstStyle/>
          <a:p>
            <a:r>
              <a:rPr lang="en-US" sz="2500" dirty="0" smtClean="0"/>
              <a:t>Voltage equation for right-hand-loop:</a:t>
            </a:r>
          </a:p>
        </p:txBody>
      </p:sp>
      <p:graphicFrame>
        <p:nvGraphicFramePr>
          <p:cNvPr id="17" name="Object 16"/>
          <p:cNvGraphicFramePr>
            <a:graphicFrameLocks noChangeAspect="1"/>
          </p:cNvGraphicFramePr>
          <p:nvPr>
            <p:extLst>
              <p:ext uri="{D42A27DB-BD31-4B8C-83A1-F6EECF244321}">
                <p14:modId xmlns:p14="http://schemas.microsoft.com/office/powerpoint/2010/main" val="377874133"/>
              </p:ext>
            </p:extLst>
          </p:nvPr>
        </p:nvGraphicFramePr>
        <p:xfrm>
          <a:off x="4286250" y="3986213"/>
          <a:ext cx="3422650" cy="811212"/>
        </p:xfrm>
        <a:graphic>
          <a:graphicData uri="http://schemas.openxmlformats.org/presentationml/2006/ole">
            <mc:AlternateContent xmlns:mc="http://schemas.openxmlformats.org/markup-compatibility/2006">
              <mc:Choice xmlns:v="urn:schemas-microsoft-com:vml" Requires="v">
                <p:oleObj spid="_x0000_s70851" name="Equation" r:id="rId7" imgW="1701720" imgH="406080" progId="Equation.DSMT4">
                  <p:embed/>
                </p:oleObj>
              </mc:Choice>
              <mc:Fallback>
                <p:oleObj name="Equation" r:id="rId7" imgW="1701720" imgH="406080" progId="Equation.DSMT4">
                  <p:embed/>
                  <p:pic>
                    <p:nvPicPr>
                      <p:cNvPr id="0" name="Object 7"/>
                      <p:cNvPicPr>
                        <a:picLocks noChangeAspect="1" noChangeArrowheads="1"/>
                      </p:cNvPicPr>
                      <p:nvPr/>
                    </p:nvPicPr>
                    <p:blipFill>
                      <a:blip r:embed="rId8"/>
                      <a:srcRect/>
                      <a:stretch>
                        <a:fillRect/>
                      </a:stretch>
                    </p:blipFill>
                    <p:spPr bwMode="auto">
                      <a:xfrm>
                        <a:off x="4286250" y="3986213"/>
                        <a:ext cx="3422650" cy="811212"/>
                      </a:xfrm>
                      <a:prstGeom prst="rect">
                        <a:avLst/>
                      </a:prstGeom>
                      <a:noFill/>
                    </p:spPr>
                  </p:pic>
                </p:oleObj>
              </mc:Fallback>
            </mc:AlternateContent>
          </a:graphicData>
        </a:graphic>
      </p:graphicFrame>
      <p:sp>
        <p:nvSpPr>
          <p:cNvPr id="19" name="TextBox 18"/>
          <p:cNvSpPr txBox="1"/>
          <p:nvPr/>
        </p:nvSpPr>
        <p:spPr>
          <a:xfrm>
            <a:off x="76200" y="2819400"/>
            <a:ext cx="3558748" cy="2308324"/>
          </a:xfrm>
          <a:prstGeom prst="rect">
            <a:avLst/>
          </a:prstGeom>
          <a:noFill/>
        </p:spPr>
        <p:txBody>
          <a:bodyPr wrap="square" rtlCol="0">
            <a:spAutoFit/>
          </a:bodyPr>
          <a:lstStyle/>
          <a:p>
            <a:r>
              <a:rPr lang="en-US" b="1" dirty="0" smtClean="0"/>
              <a:t>Remember: </a:t>
            </a:r>
          </a:p>
          <a:p>
            <a:pPr marL="285750" indent="-285750">
              <a:buFont typeface="Arial" panose="020B0604020202020204" pitchFamily="34" charset="0"/>
              <a:buChar char="•"/>
            </a:pPr>
            <a:r>
              <a:rPr lang="en-US" u="sng" dirty="0" smtClean="0"/>
              <a:t>Self term</a:t>
            </a:r>
            <a:r>
              <a:rPr lang="en-US" dirty="0" smtClean="0"/>
              <a:t>: when same-side current enters its positive terminal, self term is positive. </a:t>
            </a:r>
          </a:p>
          <a:p>
            <a:pPr marL="285750" indent="-285750">
              <a:buFont typeface="Arial" panose="020B0604020202020204" pitchFamily="34" charset="0"/>
              <a:buChar char="•"/>
            </a:pPr>
            <a:r>
              <a:rPr lang="en-US" u="sng" dirty="0" smtClean="0"/>
              <a:t>Mutual term</a:t>
            </a:r>
            <a:r>
              <a:rPr lang="en-US" dirty="0" smtClean="0"/>
              <a:t>: when opposite-side current enters its dotted terminal, mutual term is positive at its dotted terminal.</a:t>
            </a:r>
          </a:p>
        </p:txBody>
      </p:sp>
      <p:sp>
        <p:nvSpPr>
          <p:cNvPr id="22" name="TextBox 21"/>
          <p:cNvSpPr txBox="1"/>
          <p:nvPr/>
        </p:nvSpPr>
        <p:spPr>
          <a:xfrm>
            <a:off x="255454" y="5499883"/>
            <a:ext cx="5432852" cy="477054"/>
          </a:xfrm>
          <a:prstGeom prst="rect">
            <a:avLst/>
          </a:prstGeom>
          <a:noFill/>
        </p:spPr>
        <p:txBody>
          <a:bodyPr wrap="square" rtlCol="0">
            <a:spAutoFit/>
          </a:bodyPr>
          <a:lstStyle/>
          <a:p>
            <a:r>
              <a:rPr lang="en-US" sz="2500" dirty="0" smtClean="0"/>
              <a:t>So we have equations (*) and (**):</a:t>
            </a:r>
          </a:p>
        </p:txBody>
      </p:sp>
      <p:graphicFrame>
        <p:nvGraphicFramePr>
          <p:cNvPr id="21" name="Object 20"/>
          <p:cNvGraphicFramePr>
            <a:graphicFrameLocks noChangeAspect="1"/>
          </p:cNvGraphicFramePr>
          <p:nvPr>
            <p:extLst>
              <p:ext uri="{D42A27DB-BD31-4B8C-83A1-F6EECF244321}">
                <p14:modId xmlns:p14="http://schemas.microsoft.com/office/powerpoint/2010/main" val="92306094"/>
              </p:ext>
            </p:extLst>
          </p:nvPr>
        </p:nvGraphicFramePr>
        <p:xfrm>
          <a:off x="4565390" y="4691063"/>
          <a:ext cx="4129087" cy="795337"/>
        </p:xfrm>
        <a:graphic>
          <a:graphicData uri="http://schemas.openxmlformats.org/presentationml/2006/ole">
            <mc:AlternateContent xmlns:mc="http://schemas.openxmlformats.org/markup-compatibility/2006">
              <mc:Choice xmlns:v="urn:schemas-microsoft-com:vml" Requires="v">
                <p:oleObj spid="_x0000_s70852" name="Equation" r:id="rId9" imgW="2095200" imgH="406080" progId="Equation.DSMT4">
                  <p:embed/>
                </p:oleObj>
              </mc:Choice>
              <mc:Fallback>
                <p:oleObj name="Equation" r:id="rId9" imgW="2095200" imgH="406080" progId="Equation.DSMT4">
                  <p:embed/>
                  <p:pic>
                    <p:nvPicPr>
                      <p:cNvPr id="0" name="Object 9"/>
                      <p:cNvPicPr>
                        <a:picLocks noChangeAspect="1" noChangeArrowheads="1"/>
                      </p:cNvPicPr>
                      <p:nvPr/>
                    </p:nvPicPr>
                    <p:blipFill>
                      <a:blip r:embed="rId10"/>
                      <a:srcRect/>
                      <a:stretch>
                        <a:fillRect/>
                      </a:stretch>
                    </p:blipFill>
                    <p:spPr bwMode="auto">
                      <a:xfrm>
                        <a:off x="4565390" y="4691063"/>
                        <a:ext cx="4129087" cy="795337"/>
                      </a:xfrm>
                      <a:prstGeom prst="rect">
                        <a:avLst/>
                      </a:prstGeom>
                      <a:noFill/>
                    </p:spPr>
                  </p:pic>
                </p:oleObj>
              </mc:Fallback>
            </mc:AlternateContent>
          </a:graphicData>
        </a:graphic>
      </p:graphicFrame>
      <p:sp>
        <p:nvSpPr>
          <p:cNvPr id="23" name="Right Arrow 22"/>
          <p:cNvSpPr/>
          <p:nvPr/>
        </p:nvSpPr>
        <p:spPr>
          <a:xfrm>
            <a:off x="4038600" y="4867218"/>
            <a:ext cx="445297" cy="457200"/>
          </a:xfrm>
          <a:prstGeom prst="rightArrow">
            <a:avLst/>
          </a:pr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4133726009"/>
              </p:ext>
            </p:extLst>
          </p:nvPr>
        </p:nvGraphicFramePr>
        <p:xfrm>
          <a:off x="747713" y="5895975"/>
          <a:ext cx="3582987" cy="877888"/>
        </p:xfrm>
        <a:graphic>
          <a:graphicData uri="http://schemas.openxmlformats.org/presentationml/2006/ole">
            <mc:AlternateContent xmlns:mc="http://schemas.openxmlformats.org/markup-compatibility/2006">
              <mc:Choice xmlns:v="urn:schemas-microsoft-com:vml" Requires="v">
                <p:oleObj spid="_x0000_s70853" name="Equation" r:id="rId11" imgW="1650960" imgH="406080" progId="Equation.DSMT4">
                  <p:embed/>
                </p:oleObj>
              </mc:Choice>
              <mc:Fallback>
                <p:oleObj name="Equation" r:id="rId11" imgW="1650960" imgH="406080" progId="Equation.DSMT4">
                  <p:embed/>
                  <p:pic>
                    <p:nvPicPr>
                      <p:cNvPr id="14" name="Object 13"/>
                      <p:cNvPicPr>
                        <a:picLocks noChangeAspect="1" noChangeArrowheads="1"/>
                      </p:cNvPicPr>
                      <p:nvPr/>
                    </p:nvPicPr>
                    <p:blipFill>
                      <a:blip r:embed="rId12"/>
                      <a:srcRect/>
                      <a:stretch>
                        <a:fillRect/>
                      </a:stretch>
                    </p:blipFill>
                    <p:spPr bwMode="auto">
                      <a:xfrm>
                        <a:off x="747713" y="5895975"/>
                        <a:ext cx="3582987" cy="877888"/>
                      </a:xfrm>
                      <a:prstGeom prst="rect">
                        <a:avLst/>
                      </a:prstGeom>
                      <a:noFill/>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296624972"/>
              </p:ext>
            </p:extLst>
          </p:nvPr>
        </p:nvGraphicFramePr>
        <p:xfrm>
          <a:off x="4757310" y="5937250"/>
          <a:ext cx="3603625" cy="795338"/>
        </p:xfrm>
        <a:graphic>
          <a:graphicData uri="http://schemas.openxmlformats.org/presentationml/2006/ole">
            <mc:AlternateContent xmlns:mc="http://schemas.openxmlformats.org/markup-compatibility/2006">
              <mc:Choice xmlns:v="urn:schemas-microsoft-com:vml" Requires="v">
                <p:oleObj spid="_x0000_s70854" name="Equation" r:id="rId13" imgW="1828800" imgH="406080" progId="Equation.DSMT4">
                  <p:embed/>
                </p:oleObj>
              </mc:Choice>
              <mc:Fallback>
                <p:oleObj name="Equation" r:id="rId13" imgW="1828800" imgH="406080" progId="Equation.DSMT4">
                  <p:embed/>
                  <p:pic>
                    <p:nvPicPr>
                      <p:cNvPr id="21" name="Object 20"/>
                      <p:cNvPicPr>
                        <a:picLocks noChangeAspect="1" noChangeArrowheads="1"/>
                      </p:cNvPicPr>
                      <p:nvPr/>
                    </p:nvPicPr>
                    <p:blipFill>
                      <a:blip r:embed="rId14"/>
                      <a:srcRect/>
                      <a:stretch>
                        <a:fillRect/>
                      </a:stretch>
                    </p:blipFill>
                    <p:spPr bwMode="auto">
                      <a:xfrm>
                        <a:off x="4757310" y="5937250"/>
                        <a:ext cx="3603625" cy="795338"/>
                      </a:xfrm>
                      <a:prstGeom prst="rect">
                        <a:avLst/>
                      </a:prstGeom>
                      <a:noFill/>
                    </p:spPr>
                  </p:pic>
                </p:oleObj>
              </mc:Fallback>
            </mc:AlternateContent>
          </a:graphicData>
        </a:graphic>
      </p:graphicFrame>
      <p:sp>
        <p:nvSpPr>
          <p:cNvPr id="24" name="TextBox 23"/>
          <p:cNvSpPr txBox="1"/>
          <p:nvPr/>
        </p:nvSpPr>
        <p:spPr>
          <a:xfrm>
            <a:off x="6182862" y="531167"/>
            <a:ext cx="2949148" cy="1323439"/>
          </a:xfrm>
          <a:prstGeom prst="rect">
            <a:avLst/>
          </a:prstGeom>
          <a:noFill/>
        </p:spPr>
        <p:txBody>
          <a:bodyPr wrap="square" rtlCol="0">
            <a:spAutoFit/>
          </a:bodyPr>
          <a:lstStyle/>
          <a:p>
            <a:r>
              <a:rPr lang="en-US" sz="2000" b="1" u="sng" dirty="0" smtClean="0"/>
              <a:t>Objective</a:t>
            </a:r>
            <a:r>
              <a:rPr lang="en-US" sz="2000" dirty="0" smtClean="0"/>
              <a:t>: See how </a:t>
            </a:r>
          </a:p>
          <a:p>
            <a:pPr marL="342900" indent="-342900">
              <a:buFont typeface="Arial" panose="020B0604020202020204" pitchFamily="34" charset="0"/>
              <a:buChar char="•"/>
            </a:pPr>
            <a:r>
              <a:rPr lang="en-US" sz="2000" dirty="0" smtClean="0"/>
              <a:t>i</a:t>
            </a:r>
            <a:r>
              <a:rPr lang="en-US" sz="2000" baseline="-25000" dirty="0" smtClean="0"/>
              <a:t>1</a:t>
            </a:r>
            <a:r>
              <a:rPr lang="en-US" sz="2000" dirty="0" smtClean="0"/>
              <a:t> </a:t>
            </a:r>
            <a:r>
              <a:rPr lang="en-US" sz="2000" dirty="0"/>
              <a:t>and </a:t>
            </a:r>
            <a:r>
              <a:rPr lang="en-US" sz="2000" dirty="0" smtClean="0"/>
              <a:t>i</a:t>
            </a:r>
            <a:r>
              <a:rPr lang="en-US" sz="2000" baseline="-25000" dirty="0" smtClean="0"/>
              <a:t>2</a:t>
            </a:r>
            <a:r>
              <a:rPr lang="en-US" sz="2000" dirty="0" smtClean="0"/>
              <a:t> </a:t>
            </a:r>
            <a:r>
              <a:rPr lang="en-US" sz="2000" dirty="0"/>
              <a:t>are related</a:t>
            </a:r>
          </a:p>
          <a:p>
            <a:pPr marL="342900" indent="-342900">
              <a:buFont typeface="Arial" panose="020B0604020202020204" pitchFamily="34" charset="0"/>
              <a:buChar char="•"/>
            </a:pPr>
            <a:r>
              <a:rPr lang="en-US" sz="2000" dirty="0" smtClean="0"/>
              <a:t>e</a:t>
            </a:r>
            <a:r>
              <a:rPr lang="en-US" sz="2000" baseline="-25000" dirty="0" smtClean="0"/>
              <a:t>1</a:t>
            </a:r>
            <a:r>
              <a:rPr lang="en-US" sz="2000" dirty="0" smtClean="0"/>
              <a:t> and e</a:t>
            </a:r>
            <a:r>
              <a:rPr lang="en-US" sz="2000" baseline="-25000" dirty="0" smtClean="0"/>
              <a:t>2</a:t>
            </a:r>
            <a:r>
              <a:rPr lang="en-US" sz="2000" dirty="0" smtClean="0"/>
              <a:t> are related</a:t>
            </a:r>
          </a:p>
          <a:p>
            <a:r>
              <a:rPr lang="en-US" sz="2000" dirty="0" smtClean="0"/>
              <a:t>in the steady-state.</a:t>
            </a:r>
          </a:p>
        </p:txBody>
      </p:sp>
      <p:sp>
        <p:nvSpPr>
          <p:cNvPr id="25" name="TextBox 24"/>
          <p:cNvSpPr txBox="1"/>
          <p:nvPr/>
        </p:nvSpPr>
        <p:spPr>
          <a:xfrm>
            <a:off x="3886200" y="1734979"/>
            <a:ext cx="885397" cy="246221"/>
          </a:xfrm>
          <a:prstGeom prst="rect">
            <a:avLst/>
          </a:prstGeom>
          <a:noFill/>
        </p:spPr>
        <p:txBody>
          <a:bodyPr wrap="square" rtlCol="0">
            <a:spAutoFit/>
          </a:bodyPr>
          <a:lstStyle/>
          <a:p>
            <a:r>
              <a:rPr lang="en-US" sz="1000" b="1" dirty="0" smtClean="0"/>
              <a:t>N</a:t>
            </a:r>
            <a:r>
              <a:rPr lang="en-US" sz="1000" b="1" baseline="-25000" dirty="0" smtClean="0"/>
              <a:t>1</a:t>
            </a:r>
            <a:r>
              <a:rPr lang="en-US" sz="1000" b="1" dirty="0" smtClean="0"/>
              <a:t>          N</a:t>
            </a:r>
            <a:r>
              <a:rPr lang="en-US" sz="1000" b="1" baseline="-25000" dirty="0" smtClean="0"/>
              <a:t>2 </a:t>
            </a:r>
            <a:endParaRPr lang="en-US" sz="1000" b="1" dirty="0" smtClean="0"/>
          </a:p>
        </p:txBody>
      </p:sp>
      <p:sp>
        <p:nvSpPr>
          <p:cNvPr id="28" name="TextBox 27"/>
          <p:cNvSpPr txBox="1"/>
          <p:nvPr/>
        </p:nvSpPr>
        <p:spPr>
          <a:xfrm>
            <a:off x="2766798" y="503846"/>
            <a:ext cx="3124200" cy="276999"/>
          </a:xfrm>
          <a:prstGeom prst="rect">
            <a:avLst/>
          </a:prstGeom>
          <a:noFill/>
        </p:spPr>
        <p:txBody>
          <a:bodyPr wrap="square" rtlCol="0">
            <a:spAutoFit/>
          </a:bodyPr>
          <a:lstStyle/>
          <a:p>
            <a:r>
              <a:rPr lang="en-US" sz="1200" dirty="0" smtClean="0"/>
              <a:t>Ideal </a:t>
            </a:r>
            <a:r>
              <a:rPr lang="en-US" sz="1200" dirty="0" err="1" smtClean="0"/>
              <a:t>xfmr</a:t>
            </a:r>
            <a:r>
              <a:rPr lang="en-US" sz="1200" dirty="0" smtClean="0"/>
              <a:t>: No Losses, infinite permeability.</a:t>
            </a:r>
          </a:p>
        </p:txBody>
      </p:sp>
    </p:spTree>
    <p:extLst>
      <p:ext uri="{BB962C8B-B14F-4D97-AF65-F5344CB8AC3E}">
        <p14:creationId xmlns:p14="http://schemas.microsoft.com/office/powerpoint/2010/main" val="93542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68</a:t>
            </a:fld>
            <a:endParaRPr lang="en-US" dirty="0"/>
          </a:p>
        </p:txBody>
      </p:sp>
      <p:sp>
        <p:nvSpPr>
          <p:cNvPr id="61" name="TextBox 60"/>
          <p:cNvSpPr txBox="1"/>
          <p:nvPr/>
        </p:nvSpPr>
        <p:spPr>
          <a:xfrm>
            <a:off x="-22652" y="44088"/>
            <a:ext cx="9144000" cy="584775"/>
          </a:xfrm>
          <a:prstGeom prst="rect">
            <a:avLst/>
          </a:prstGeom>
          <a:noFill/>
        </p:spPr>
        <p:txBody>
          <a:bodyPr wrap="square" rtlCol="0">
            <a:spAutoFit/>
          </a:bodyPr>
          <a:lstStyle/>
          <a:p>
            <a:pPr algn="ctr"/>
            <a:r>
              <a:rPr lang="en-US" sz="3200" dirty="0" smtClean="0"/>
              <a:t>Development of turns ratio relations for ideal </a:t>
            </a:r>
            <a:r>
              <a:rPr lang="en-US" sz="3200" dirty="0" err="1" smtClean="0"/>
              <a:t>xfmr</a:t>
            </a:r>
            <a:endParaRPr lang="en-US" sz="3200" dirty="0"/>
          </a:p>
        </p:txBody>
      </p:sp>
      <p:grpSp>
        <p:nvGrpSpPr>
          <p:cNvPr id="5" name="Group 1"/>
          <p:cNvGrpSpPr>
            <a:grpSpLocks noChangeAspect="1"/>
          </p:cNvGrpSpPr>
          <p:nvPr/>
        </p:nvGrpSpPr>
        <p:grpSpPr bwMode="auto">
          <a:xfrm>
            <a:off x="2539573" y="1066800"/>
            <a:ext cx="4019550" cy="1431925"/>
            <a:chOff x="3736" y="1478"/>
            <a:chExt cx="6330" cy="2256"/>
          </a:xfrm>
        </p:grpSpPr>
        <p:sp>
          <p:nvSpPr>
            <p:cNvPr id="8" name="AutoShape 3"/>
            <p:cNvSpPr>
              <a:spLocks noChangeAspect="1" noChangeArrowheads="1" noTextEdit="1"/>
            </p:cNvSpPr>
            <p:nvPr/>
          </p:nvSpPr>
          <p:spPr bwMode="auto">
            <a:xfrm>
              <a:off x="3736" y="1478"/>
              <a:ext cx="6330" cy="22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0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 y="1489"/>
              <a:ext cx="5496" cy="218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283528" y="762000"/>
            <a:ext cx="2429718" cy="861774"/>
          </a:xfrm>
          <a:prstGeom prst="rect">
            <a:avLst/>
          </a:prstGeom>
          <a:noFill/>
        </p:spPr>
        <p:txBody>
          <a:bodyPr wrap="square" rtlCol="0">
            <a:spAutoFit/>
          </a:bodyPr>
          <a:lstStyle/>
          <a:p>
            <a:r>
              <a:rPr lang="en-US" sz="2500" dirty="0" smtClean="0"/>
              <a:t>Dashed box: The “ideal” </a:t>
            </a:r>
            <a:r>
              <a:rPr lang="en-US" sz="2500" dirty="0" err="1" smtClean="0"/>
              <a:t>xfmr</a:t>
            </a:r>
            <a:r>
              <a:rPr lang="en-US" sz="2500" dirty="0" smtClean="0"/>
              <a:t> </a:t>
            </a:r>
          </a:p>
        </p:txBody>
      </p:sp>
      <p:sp>
        <p:nvSpPr>
          <p:cNvPr id="12" name="Freeform 11"/>
          <p:cNvSpPr/>
          <p:nvPr/>
        </p:nvSpPr>
        <p:spPr>
          <a:xfrm>
            <a:off x="2569580" y="1169043"/>
            <a:ext cx="659757" cy="162046"/>
          </a:xfrm>
          <a:custGeom>
            <a:avLst/>
            <a:gdLst>
              <a:gd name="connsiteX0" fmla="*/ 0 w 659757"/>
              <a:gd name="connsiteY0" fmla="*/ 0 h 162046"/>
              <a:gd name="connsiteX1" fmla="*/ 659757 w 659757"/>
              <a:gd name="connsiteY1" fmla="*/ 162046 h 162046"/>
            </a:gdLst>
            <a:ahLst/>
            <a:cxnLst>
              <a:cxn ang="0">
                <a:pos x="connsiteX0" y="connsiteY0"/>
              </a:cxn>
              <a:cxn ang="0">
                <a:pos x="connsiteX1" y="connsiteY1"/>
              </a:cxn>
            </a:cxnLst>
            <a:rect l="l" t="t" r="r" b="b"/>
            <a:pathLst>
              <a:path w="659757" h="162046">
                <a:moveTo>
                  <a:pt x="0" y="0"/>
                </a:moveTo>
                <a:lnTo>
                  <a:pt x="659757" y="162046"/>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818004261"/>
              </p:ext>
            </p:extLst>
          </p:nvPr>
        </p:nvGraphicFramePr>
        <p:xfrm>
          <a:off x="457200" y="2525441"/>
          <a:ext cx="3582987" cy="877888"/>
        </p:xfrm>
        <a:graphic>
          <a:graphicData uri="http://schemas.openxmlformats.org/presentationml/2006/ole">
            <mc:AlternateContent xmlns:mc="http://schemas.openxmlformats.org/markup-compatibility/2006">
              <mc:Choice xmlns:v="urn:schemas-microsoft-com:vml" Requires="v">
                <p:oleObj spid="_x0000_s71750" name="Equation" r:id="rId5" imgW="1650960" imgH="406080" progId="Equation.DSMT4">
                  <p:embed/>
                </p:oleObj>
              </mc:Choice>
              <mc:Fallback>
                <p:oleObj name="Equation" r:id="rId5" imgW="1650960" imgH="406080" progId="Equation.DSMT4">
                  <p:embed/>
                  <p:pic>
                    <p:nvPicPr>
                      <p:cNvPr id="26" name="Object 25"/>
                      <p:cNvPicPr>
                        <a:picLocks noChangeAspect="1" noChangeArrowheads="1"/>
                      </p:cNvPicPr>
                      <p:nvPr/>
                    </p:nvPicPr>
                    <p:blipFill>
                      <a:blip r:embed="rId6"/>
                      <a:srcRect/>
                      <a:stretch>
                        <a:fillRect/>
                      </a:stretch>
                    </p:blipFill>
                    <p:spPr bwMode="auto">
                      <a:xfrm>
                        <a:off x="457200" y="2525441"/>
                        <a:ext cx="3582987" cy="877888"/>
                      </a:xfrm>
                      <a:prstGeom prst="rect">
                        <a:avLst/>
                      </a:prstGeom>
                      <a:noFill/>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271609105"/>
              </p:ext>
            </p:extLst>
          </p:nvPr>
        </p:nvGraphicFramePr>
        <p:xfrm>
          <a:off x="4900101" y="2566716"/>
          <a:ext cx="3603625" cy="795338"/>
        </p:xfrm>
        <a:graphic>
          <a:graphicData uri="http://schemas.openxmlformats.org/presentationml/2006/ole">
            <mc:AlternateContent xmlns:mc="http://schemas.openxmlformats.org/markup-compatibility/2006">
              <mc:Choice xmlns:v="urn:schemas-microsoft-com:vml" Requires="v">
                <p:oleObj spid="_x0000_s71751" name="Equation" r:id="rId7" imgW="1828800" imgH="406080" progId="Equation.DSMT4">
                  <p:embed/>
                </p:oleObj>
              </mc:Choice>
              <mc:Fallback>
                <p:oleObj name="Equation" r:id="rId7" imgW="1828800" imgH="406080" progId="Equation.DSMT4">
                  <p:embed/>
                  <p:pic>
                    <p:nvPicPr>
                      <p:cNvPr id="27" name="Object 26"/>
                      <p:cNvPicPr>
                        <a:picLocks noChangeAspect="1" noChangeArrowheads="1"/>
                      </p:cNvPicPr>
                      <p:nvPr/>
                    </p:nvPicPr>
                    <p:blipFill>
                      <a:blip r:embed="rId8"/>
                      <a:srcRect/>
                      <a:stretch>
                        <a:fillRect/>
                      </a:stretch>
                    </p:blipFill>
                    <p:spPr bwMode="auto">
                      <a:xfrm>
                        <a:off x="4900101" y="2566716"/>
                        <a:ext cx="3603625" cy="795338"/>
                      </a:xfrm>
                      <a:prstGeom prst="rect">
                        <a:avLst/>
                      </a:prstGeom>
                      <a:noFill/>
                    </p:spPr>
                  </p:pic>
                </p:oleObj>
              </mc:Fallback>
            </mc:AlternateContent>
          </a:graphicData>
        </a:graphic>
      </p:graphicFrame>
      <p:sp>
        <p:nvSpPr>
          <p:cNvPr id="24" name="TextBox 23"/>
          <p:cNvSpPr txBox="1"/>
          <p:nvPr/>
        </p:nvSpPr>
        <p:spPr>
          <a:xfrm>
            <a:off x="6172200" y="542866"/>
            <a:ext cx="2949148" cy="1323439"/>
          </a:xfrm>
          <a:prstGeom prst="rect">
            <a:avLst/>
          </a:prstGeom>
          <a:noFill/>
        </p:spPr>
        <p:txBody>
          <a:bodyPr wrap="square" rtlCol="0">
            <a:spAutoFit/>
          </a:bodyPr>
          <a:lstStyle/>
          <a:p>
            <a:r>
              <a:rPr lang="en-US" sz="2000" b="1" u="sng" dirty="0" smtClean="0"/>
              <a:t>Objective</a:t>
            </a:r>
            <a:r>
              <a:rPr lang="en-US" sz="2000" dirty="0" smtClean="0"/>
              <a:t>: See how </a:t>
            </a:r>
          </a:p>
          <a:p>
            <a:pPr marL="342900" indent="-342900">
              <a:buFont typeface="Arial" panose="020B0604020202020204" pitchFamily="34" charset="0"/>
              <a:buChar char="•"/>
            </a:pPr>
            <a:r>
              <a:rPr lang="en-US" sz="2000" dirty="0" smtClean="0"/>
              <a:t>i</a:t>
            </a:r>
            <a:r>
              <a:rPr lang="en-US" sz="2000" baseline="-25000" dirty="0" smtClean="0"/>
              <a:t>1</a:t>
            </a:r>
            <a:r>
              <a:rPr lang="en-US" sz="2000" dirty="0" smtClean="0"/>
              <a:t> </a:t>
            </a:r>
            <a:r>
              <a:rPr lang="en-US" sz="2000" dirty="0"/>
              <a:t>and </a:t>
            </a:r>
            <a:r>
              <a:rPr lang="en-US" sz="2000" dirty="0" smtClean="0"/>
              <a:t>i</a:t>
            </a:r>
            <a:r>
              <a:rPr lang="en-US" sz="2000" baseline="-25000" dirty="0" smtClean="0"/>
              <a:t>2</a:t>
            </a:r>
            <a:r>
              <a:rPr lang="en-US" sz="2000" dirty="0" smtClean="0"/>
              <a:t> </a:t>
            </a:r>
            <a:r>
              <a:rPr lang="en-US" sz="2000" dirty="0"/>
              <a:t>are related</a:t>
            </a:r>
          </a:p>
          <a:p>
            <a:pPr marL="342900" indent="-342900">
              <a:buFont typeface="Arial" panose="020B0604020202020204" pitchFamily="34" charset="0"/>
              <a:buChar char="•"/>
            </a:pPr>
            <a:r>
              <a:rPr lang="en-US" sz="2000" dirty="0" smtClean="0"/>
              <a:t>e</a:t>
            </a:r>
            <a:r>
              <a:rPr lang="en-US" sz="2000" baseline="-25000" dirty="0" smtClean="0"/>
              <a:t>1</a:t>
            </a:r>
            <a:r>
              <a:rPr lang="en-US" sz="2000" dirty="0" smtClean="0"/>
              <a:t> and e</a:t>
            </a:r>
            <a:r>
              <a:rPr lang="en-US" sz="2000" baseline="-25000" dirty="0" smtClean="0"/>
              <a:t>2</a:t>
            </a:r>
            <a:r>
              <a:rPr lang="en-US" sz="2000" dirty="0" smtClean="0"/>
              <a:t> are related</a:t>
            </a:r>
          </a:p>
          <a:p>
            <a:r>
              <a:rPr lang="en-US" sz="2000" dirty="0"/>
              <a:t>in the steady-state</a:t>
            </a:r>
            <a:r>
              <a:rPr lang="en-US" sz="2000" dirty="0" smtClean="0"/>
              <a:t>.</a:t>
            </a:r>
            <a:endParaRPr lang="en-US" sz="2000" dirty="0"/>
          </a:p>
        </p:txBody>
      </p:sp>
      <p:sp>
        <p:nvSpPr>
          <p:cNvPr id="3" name="TextBox 2"/>
          <p:cNvSpPr txBox="1"/>
          <p:nvPr/>
        </p:nvSpPr>
        <p:spPr>
          <a:xfrm>
            <a:off x="283528" y="3498089"/>
            <a:ext cx="8837820" cy="2569934"/>
          </a:xfrm>
          <a:prstGeom prst="rect">
            <a:avLst/>
          </a:prstGeom>
          <a:noFill/>
        </p:spPr>
        <p:txBody>
          <a:bodyPr wrap="square" rtlCol="0">
            <a:spAutoFit/>
          </a:bodyPr>
          <a:lstStyle/>
          <a:p>
            <a:r>
              <a:rPr lang="en-US" sz="2900" b="1" u="sng" dirty="0" smtClean="0"/>
              <a:t>Important concept (see </a:t>
            </a:r>
            <a:r>
              <a:rPr lang="en-US" sz="2900" b="1" u="sng" dirty="0" err="1" smtClean="0"/>
              <a:t>xfmr</a:t>
            </a:r>
            <a:r>
              <a:rPr lang="en-US" sz="2900" b="1" u="sng" dirty="0" smtClean="0"/>
              <a:t> HW </a:t>
            </a:r>
            <a:r>
              <a:rPr lang="en-US" sz="2900" b="1" u="sng" dirty="0" err="1" smtClean="0"/>
              <a:t>prob</a:t>
            </a:r>
            <a:r>
              <a:rPr lang="en-US" sz="2900" b="1" u="sng" dirty="0" smtClean="0"/>
              <a:t> #6):</a:t>
            </a:r>
          </a:p>
          <a:p>
            <a:pPr marL="285750" indent="-285750">
              <a:buFont typeface="Arial" panose="020B0604020202020204" pitchFamily="34" charset="0"/>
              <a:buChar char="•"/>
            </a:pPr>
            <a:r>
              <a:rPr lang="en-US" sz="2200" i="1" u="sng" dirty="0" smtClean="0"/>
              <a:t>Differential equations</a:t>
            </a:r>
            <a:r>
              <a:rPr lang="en-US" sz="2200" dirty="0" smtClean="0"/>
              <a:t>: characterize electrical relationships for </a:t>
            </a:r>
          </a:p>
          <a:p>
            <a:pPr marL="742950" lvl="1" indent="-285750">
              <a:buFont typeface="Arial" panose="020B0604020202020204" pitchFamily="34" charset="0"/>
              <a:buChar char="•"/>
            </a:pPr>
            <a:r>
              <a:rPr lang="en-US" sz="2200" dirty="0" smtClean="0"/>
              <a:t>any time periods</a:t>
            </a:r>
          </a:p>
          <a:p>
            <a:pPr marL="742950" lvl="1" indent="-285750">
              <a:buFont typeface="Arial" panose="020B0604020202020204" pitchFamily="34" charset="0"/>
              <a:buChar char="•"/>
            </a:pPr>
            <a:r>
              <a:rPr lang="en-US" sz="2200" dirty="0" smtClean="0"/>
              <a:t>under any type of excitation.</a:t>
            </a:r>
          </a:p>
          <a:p>
            <a:pPr marL="285750" indent="-285750">
              <a:buFont typeface="Arial" panose="020B0604020202020204" pitchFamily="34" charset="0"/>
              <a:buChar char="•"/>
            </a:pPr>
            <a:r>
              <a:rPr lang="en-US" sz="2200" i="1" u="sng" dirty="0" smtClean="0"/>
              <a:t>Phasor equations</a:t>
            </a:r>
            <a:r>
              <a:rPr lang="en-US" sz="2200" dirty="0" smtClean="0"/>
              <a:t>: characterize electrical relationships for</a:t>
            </a:r>
          </a:p>
          <a:p>
            <a:pPr marL="742950" lvl="1" indent="-285750">
              <a:buFont typeface="Arial" panose="020B0604020202020204" pitchFamily="34" charset="0"/>
              <a:buChar char="•"/>
            </a:pPr>
            <a:r>
              <a:rPr lang="en-US" sz="2200" dirty="0" smtClean="0"/>
              <a:t>time periods where conditions are in a steady-state</a:t>
            </a:r>
          </a:p>
          <a:p>
            <a:pPr marL="742950" lvl="1" indent="-285750">
              <a:buFont typeface="Arial" panose="020B0604020202020204" pitchFamily="34" charset="0"/>
              <a:buChar char="•"/>
            </a:pPr>
            <a:r>
              <a:rPr lang="en-US" sz="2200" dirty="0"/>
              <a:t>u</a:t>
            </a:r>
            <a:r>
              <a:rPr lang="en-US" sz="2200" dirty="0" smtClean="0"/>
              <a:t>nder sinusoidal excitation  </a:t>
            </a:r>
          </a:p>
        </p:txBody>
      </p:sp>
      <p:sp>
        <p:nvSpPr>
          <p:cNvPr id="4" name="TextBox 3"/>
          <p:cNvSpPr txBox="1"/>
          <p:nvPr/>
        </p:nvSpPr>
        <p:spPr>
          <a:xfrm>
            <a:off x="212988" y="5898087"/>
            <a:ext cx="8837820" cy="830997"/>
          </a:xfrm>
          <a:prstGeom prst="rect">
            <a:avLst/>
          </a:prstGeom>
          <a:noFill/>
        </p:spPr>
        <p:txBody>
          <a:bodyPr wrap="square" rtlCol="0">
            <a:spAutoFit/>
          </a:bodyPr>
          <a:lstStyle/>
          <a:p>
            <a:r>
              <a:rPr lang="en-US" sz="2400" b="1" dirty="0" smtClean="0"/>
              <a:t>We may convert differential equations to phasor equations.</a:t>
            </a:r>
          </a:p>
          <a:p>
            <a:r>
              <a:rPr lang="en-US" sz="2400" b="1" dirty="0" smtClean="0"/>
              <a:t>How?...</a:t>
            </a:r>
          </a:p>
        </p:txBody>
      </p:sp>
      <p:sp>
        <p:nvSpPr>
          <p:cNvPr id="25" name="TextBox 24"/>
          <p:cNvSpPr txBox="1"/>
          <p:nvPr/>
        </p:nvSpPr>
        <p:spPr>
          <a:xfrm>
            <a:off x="3886200" y="1734979"/>
            <a:ext cx="885397" cy="246221"/>
          </a:xfrm>
          <a:prstGeom prst="rect">
            <a:avLst/>
          </a:prstGeom>
          <a:noFill/>
        </p:spPr>
        <p:txBody>
          <a:bodyPr wrap="square" rtlCol="0">
            <a:spAutoFit/>
          </a:bodyPr>
          <a:lstStyle/>
          <a:p>
            <a:r>
              <a:rPr lang="en-US" sz="1000" b="1" dirty="0" smtClean="0"/>
              <a:t>N</a:t>
            </a:r>
            <a:r>
              <a:rPr lang="en-US" sz="1000" b="1" baseline="-25000" dirty="0" smtClean="0"/>
              <a:t>1</a:t>
            </a:r>
            <a:r>
              <a:rPr lang="en-US" sz="1000" b="1" dirty="0" smtClean="0"/>
              <a:t>          N</a:t>
            </a:r>
            <a:r>
              <a:rPr lang="en-US" sz="1000" b="1" baseline="-25000" dirty="0" smtClean="0"/>
              <a:t>2 </a:t>
            </a:r>
            <a:endParaRPr lang="en-US" sz="1000" b="1" dirty="0" smtClean="0"/>
          </a:p>
        </p:txBody>
      </p:sp>
      <p:sp>
        <p:nvSpPr>
          <p:cNvPr id="29" name="TextBox 28"/>
          <p:cNvSpPr txBox="1"/>
          <p:nvPr/>
        </p:nvSpPr>
        <p:spPr>
          <a:xfrm>
            <a:off x="2766798" y="503846"/>
            <a:ext cx="3124200" cy="276999"/>
          </a:xfrm>
          <a:prstGeom prst="rect">
            <a:avLst/>
          </a:prstGeom>
          <a:noFill/>
        </p:spPr>
        <p:txBody>
          <a:bodyPr wrap="square" rtlCol="0">
            <a:spAutoFit/>
          </a:bodyPr>
          <a:lstStyle/>
          <a:p>
            <a:r>
              <a:rPr lang="en-US" sz="1200" dirty="0" smtClean="0"/>
              <a:t>Ideal </a:t>
            </a:r>
            <a:r>
              <a:rPr lang="en-US" sz="1200" dirty="0" err="1" smtClean="0"/>
              <a:t>xfmr</a:t>
            </a:r>
            <a:r>
              <a:rPr lang="en-US" sz="1200" dirty="0" smtClean="0"/>
              <a:t>: No Losses, infinite permeability.</a:t>
            </a:r>
          </a:p>
        </p:txBody>
      </p:sp>
    </p:spTree>
    <p:extLst>
      <p:ext uri="{BB962C8B-B14F-4D97-AF65-F5344CB8AC3E}">
        <p14:creationId xmlns:p14="http://schemas.microsoft.com/office/powerpoint/2010/main" val="58175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69</a:t>
            </a:fld>
            <a:endParaRPr lang="en-US" dirty="0"/>
          </a:p>
        </p:txBody>
      </p:sp>
      <p:sp>
        <p:nvSpPr>
          <p:cNvPr id="61" name="TextBox 60"/>
          <p:cNvSpPr txBox="1"/>
          <p:nvPr/>
        </p:nvSpPr>
        <p:spPr>
          <a:xfrm>
            <a:off x="-22652" y="44088"/>
            <a:ext cx="9144000" cy="584775"/>
          </a:xfrm>
          <a:prstGeom prst="rect">
            <a:avLst/>
          </a:prstGeom>
          <a:noFill/>
        </p:spPr>
        <p:txBody>
          <a:bodyPr wrap="square" rtlCol="0">
            <a:spAutoFit/>
          </a:bodyPr>
          <a:lstStyle/>
          <a:p>
            <a:pPr algn="ctr"/>
            <a:r>
              <a:rPr lang="en-US" sz="3200" dirty="0" smtClean="0"/>
              <a:t>Development of turns ratio relations for ideal </a:t>
            </a:r>
            <a:r>
              <a:rPr lang="en-US" sz="3200" dirty="0" err="1" smtClean="0"/>
              <a:t>xfmr</a:t>
            </a:r>
            <a:endParaRPr lang="en-US" sz="3200" dirty="0"/>
          </a:p>
        </p:txBody>
      </p:sp>
      <p:grpSp>
        <p:nvGrpSpPr>
          <p:cNvPr id="5" name="Group 1"/>
          <p:cNvGrpSpPr>
            <a:grpSpLocks noChangeAspect="1"/>
          </p:cNvGrpSpPr>
          <p:nvPr/>
        </p:nvGrpSpPr>
        <p:grpSpPr bwMode="auto">
          <a:xfrm>
            <a:off x="2539573" y="1066800"/>
            <a:ext cx="4019550" cy="1431925"/>
            <a:chOff x="3736" y="1478"/>
            <a:chExt cx="6330" cy="2256"/>
          </a:xfrm>
        </p:grpSpPr>
        <p:sp>
          <p:nvSpPr>
            <p:cNvPr id="8" name="AutoShape 3"/>
            <p:cNvSpPr>
              <a:spLocks noChangeAspect="1" noChangeArrowheads="1" noTextEdit="1"/>
            </p:cNvSpPr>
            <p:nvPr/>
          </p:nvSpPr>
          <p:spPr bwMode="auto">
            <a:xfrm>
              <a:off x="3736" y="1478"/>
              <a:ext cx="6330" cy="22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0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 y="1489"/>
              <a:ext cx="5496" cy="218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283528" y="762000"/>
            <a:ext cx="2429718" cy="861774"/>
          </a:xfrm>
          <a:prstGeom prst="rect">
            <a:avLst/>
          </a:prstGeom>
          <a:noFill/>
        </p:spPr>
        <p:txBody>
          <a:bodyPr wrap="square" rtlCol="0">
            <a:spAutoFit/>
          </a:bodyPr>
          <a:lstStyle/>
          <a:p>
            <a:r>
              <a:rPr lang="en-US" sz="2500" dirty="0" smtClean="0"/>
              <a:t>Dashed box: The “ideal” </a:t>
            </a:r>
            <a:r>
              <a:rPr lang="en-US" sz="2500" dirty="0" err="1" smtClean="0"/>
              <a:t>xfmr</a:t>
            </a:r>
            <a:r>
              <a:rPr lang="en-US" sz="2500" dirty="0" smtClean="0"/>
              <a:t> </a:t>
            </a:r>
          </a:p>
        </p:txBody>
      </p:sp>
      <p:sp>
        <p:nvSpPr>
          <p:cNvPr id="12" name="Freeform 11"/>
          <p:cNvSpPr/>
          <p:nvPr/>
        </p:nvSpPr>
        <p:spPr>
          <a:xfrm>
            <a:off x="2569580" y="1169043"/>
            <a:ext cx="659757" cy="162046"/>
          </a:xfrm>
          <a:custGeom>
            <a:avLst/>
            <a:gdLst>
              <a:gd name="connsiteX0" fmla="*/ 0 w 659757"/>
              <a:gd name="connsiteY0" fmla="*/ 0 h 162046"/>
              <a:gd name="connsiteX1" fmla="*/ 659757 w 659757"/>
              <a:gd name="connsiteY1" fmla="*/ 162046 h 162046"/>
            </a:gdLst>
            <a:ahLst/>
            <a:cxnLst>
              <a:cxn ang="0">
                <a:pos x="connsiteX0" y="connsiteY0"/>
              </a:cxn>
              <a:cxn ang="0">
                <a:pos x="connsiteX1" y="connsiteY1"/>
              </a:cxn>
            </a:cxnLst>
            <a:rect l="l" t="t" r="r" b="b"/>
            <a:pathLst>
              <a:path w="659757" h="162046">
                <a:moveTo>
                  <a:pt x="0" y="0"/>
                </a:moveTo>
                <a:lnTo>
                  <a:pt x="659757" y="162046"/>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177453325"/>
              </p:ext>
            </p:extLst>
          </p:nvPr>
        </p:nvGraphicFramePr>
        <p:xfrm>
          <a:off x="457200" y="2362200"/>
          <a:ext cx="3582987" cy="877888"/>
        </p:xfrm>
        <a:graphic>
          <a:graphicData uri="http://schemas.openxmlformats.org/presentationml/2006/ole">
            <mc:AlternateContent xmlns:mc="http://schemas.openxmlformats.org/markup-compatibility/2006">
              <mc:Choice xmlns:v="urn:schemas-microsoft-com:vml" Requires="v">
                <p:oleObj spid="_x0000_s72778" name="Equation" r:id="rId5" imgW="1650960" imgH="406080" progId="Equation.DSMT4">
                  <p:embed/>
                </p:oleObj>
              </mc:Choice>
              <mc:Fallback>
                <p:oleObj name="Equation" r:id="rId5" imgW="1650960" imgH="406080" progId="Equation.DSMT4">
                  <p:embed/>
                  <p:pic>
                    <p:nvPicPr>
                      <p:cNvPr id="26" name="Object 25"/>
                      <p:cNvPicPr>
                        <a:picLocks noChangeAspect="1" noChangeArrowheads="1"/>
                      </p:cNvPicPr>
                      <p:nvPr/>
                    </p:nvPicPr>
                    <p:blipFill>
                      <a:blip r:embed="rId6"/>
                      <a:srcRect/>
                      <a:stretch>
                        <a:fillRect/>
                      </a:stretch>
                    </p:blipFill>
                    <p:spPr bwMode="auto">
                      <a:xfrm>
                        <a:off x="457200" y="2362200"/>
                        <a:ext cx="3582987" cy="877888"/>
                      </a:xfrm>
                      <a:prstGeom prst="rect">
                        <a:avLst/>
                      </a:prstGeom>
                      <a:noFill/>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4119612037"/>
              </p:ext>
            </p:extLst>
          </p:nvPr>
        </p:nvGraphicFramePr>
        <p:xfrm>
          <a:off x="4900101" y="2403475"/>
          <a:ext cx="3603625" cy="795338"/>
        </p:xfrm>
        <a:graphic>
          <a:graphicData uri="http://schemas.openxmlformats.org/presentationml/2006/ole">
            <mc:AlternateContent xmlns:mc="http://schemas.openxmlformats.org/markup-compatibility/2006">
              <mc:Choice xmlns:v="urn:schemas-microsoft-com:vml" Requires="v">
                <p:oleObj spid="_x0000_s72779" name="Equation" r:id="rId7" imgW="1828800" imgH="406080" progId="Equation.DSMT4">
                  <p:embed/>
                </p:oleObj>
              </mc:Choice>
              <mc:Fallback>
                <p:oleObj name="Equation" r:id="rId7" imgW="1828800" imgH="406080" progId="Equation.DSMT4">
                  <p:embed/>
                  <p:pic>
                    <p:nvPicPr>
                      <p:cNvPr id="27" name="Object 26"/>
                      <p:cNvPicPr>
                        <a:picLocks noChangeAspect="1" noChangeArrowheads="1"/>
                      </p:cNvPicPr>
                      <p:nvPr/>
                    </p:nvPicPr>
                    <p:blipFill>
                      <a:blip r:embed="rId8"/>
                      <a:srcRect/>
                      <a:stretch>
                        <a:fillRect/>
                      </a:stretch>
                    </p:blipFill>
                    <p:spPr bwMode="auto">
                      <a:xfrm>
                        <a:off x="4900101" y="2403475"/>
                        <a:ext cx="3603625" cy="795338"/>
                      </a:xfrm>
                      <a:prstGeom prst="rect">
                        <a:avLst/>
                      </a:prstGeom>
                      <a:noFill/>
                    </p:spPr>
                  </p:pic>
                </p:oleObj>
              </mc:Fallback>
            </mc:AlternateContent>
          </a:graphicData>
        </a:graphic>
      </p:graphicFrame>
      <p:sp>
        <p:nvSpPr>
          <p:cNvPr id="24" name="TextBox 23"/>
          <p:cNvSpPr txBox="1"/>
          <p:nvPr/>
        </p:nvSpPr>
        <p:spPr>
          <a:xfrm>
            <a:off x="6172200" y="542866"/>
            <a:ext cx="2949148" cy="1323439"/>
          </a:xfrm>
          <a:prstGeom prst="rect">
            <a:avLst/>
          </a:prstGeom>
          <a:noFill/>
        </p:spPr>
        <p:txBody>
          <a:bodyPr wrap="square" rtlCol="0">
            <a:spAutoFit/>
          </a:bodyPr>
          <a:lstStyle/>
          <a:p>
            <a:r>
              <a:rPr lang="en-US" sz="2000" b="1" u="sng" dirty="0" smtClean="0"/>
              <a:t>Objective</a:t>
            </a:r>
            <a:r>
              <a:rPr lang="en-US" sz="2000" dirty="0" smtClean="0"/>
              <a:t>: See how </a:t>
            </a:r>
          </a:p>
          <a:p>
            <a:pPr marL="342900" indent="-342900">
              <a:buFont typeface="Arial" panose="020B0604020202020204" pitchFamily="34" charset="0"/>
              <a:buChar char="•"/>
            </a:pPr>
            <a:r>
              <a:rPr lang="en-US" sz="2000" dirty="0" smtClean="0"/>
              <a:t>i</a:t>
            </a:r>
            <a:r>
              <a:rPr lang="en-US" sz="2000" baseline="-25000" dirty="0" smtClean="0"/>
              <a:t>1</a:t>
            </a:r>
            <a:r>
              <a:rPr lang="en-US" sz="2000" dirty="0" smtClean="0"/>
              <a:t> </a:t>
            </a:r>
            <a:r>
              <a:rPr lang="en-US" sz="2000" dirty="0"/>
              <a:t>and </a:t>
            </a:r>
            <a:r>
              <a:rPr lang="en-US" sz="2000" dirty="0" smtClean="0"/>
              <a:t>i</a:t>
            </a:r>
            <a:r>
              <a:rPr lang="en-US" sz="2000" baseline="-25000" dirty="0" smtClean="0"/>
              <a:t>2</a:t>
            </a:r>
            <a:r>
              <a:rPr lang="en-US" sz="2000" dirty="0" smtClean="0"/>
              <a:t> </a:t>
            </a:r>
            <a:r>
              <a:rPr lang="en-US" sz="2000" dirty="0"/>
              <a:t>are related</a:t>
            </a:r>
          </a:p>
          <a:p>
            <a:pPr marL="342900" indent="-342900">
              <a:buFont typeface="Arial" panose="020B0604020202020204" pitchFamily="34" charset="0"/>
              <a:buChar char="•"/>
            </a:pPr>
            <a:r>
              <a:rPr lang="en-US" sz="2000" dirty="0" smtClean="0"/>
              <a:t>e</a:t>
            </a:r>
            <a:r>
              <a:rPr lang="en-US" sz="2000" baseline="-25000" dirty="0" smtClean="0"/>
              <a:t>1</a:t>
            </a:r>
            <a:r>
              <a:rPr lang="en-US" sz="2000" dirty="0" smtClean="0"/>
              <a:t> and e</a:t>
            </a:r>
            <a:r>
              <a:rPr lang="en-US" sz="2000" baseline="-25000" dirty="0" smtClean="0"/>
              <a:t>2</a:t>
            </a:r>
            <a:r>
              <a:rPr lang="en-US" sz="2000" dirty="0" smtClean="0"/>
              <a:t> are related</a:t>
            </a:r>
          </a:p>
          <a:p>
            <a:r>
              <a:rPr lang="en-US" sz="2000" dirty="0"/>
              <a:t>in the steady-state</a:t>
            </a:r>
            <a:r>
              <a:rPr lang="en-US" sz="2000" dirty="0" smtClean="0"/>
              <a:t>.</a:t>
            </a:r>
            <a:endParaRPr lang="en-US" sz="2000" dirty="0"/>
          </a:p>
        </p:txBody>
      </p:sp>
      <p:sp>
        <p:nvSpPr>
          <p:cNvPr id="4" name="TextBox 3"/>
          <p:cNvSpPr txBox="1"/>
          <p:nvPr/>
        </p:nvSpPr>
        <p:spPr>
          <a:xfrm>
            <a:off x="0" y="3224612"/>
            <a:ext cx="9121348" cy="800219"/>
          </a:xfrm>
          <a:prstGeom prst="rect">
            <a:avLst/>
          </a:prstGeom>
          <a:noFill/>
        </p:spPr>
        <p:txBody>
          <a:bodyPr wrap="square" rtlCol="0">
            <a:spAutoFit/>
          </a:bodyPr>
          <a:lstStyle/>
          <a:p>
            <a:r>
              <a:rPr lang="en-US" sz="2300" b="1" dirty="0" smtClean="0"/>
              <a:t>We may convert differential equations to phasor equations.</a:t>
            </a:r>
          </a:p>
          <a:p>
            <a:r>
              <a:rPr lang="en-US" sz="2300" b="1" dirty="0" smtClean="0"/>
              <a:t>How?... Observe what we get when we differentiate a sinusoid:</a:t>
            </a:r>
          </a:p>
        </p:txBody>
      </p:sp>
      <p:sp>
        <p:nvSpPr>
          <p:cNvPr id="6" name="Rectangle 5"/>
          <p:cNvSpPr/>
          <p:nvPr/>
        </p:nvSpPr>
        <p:spPr>
          <a:xfrm>
            <a:off x="3548737" y="4417391"/>
            <a:ext cx="1612942"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i(t)=|</a:t>
            </a:r>
            <a:r>
              <a:rPr lang="en-US" sz="2400" dirty="0" err="1">
                <a:latin typeface="Times New Roman" panose="02020603050405020304" pitchFamily="18" charset="0"/>
                <a:ea typeface="Times New Roman" panose="02020603050405020304" pitchFamily="18" charset="0"/>
              </a:rPr>
              <a:t>I|sin</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400" dirty="0" err="1">
                <a:latin typeface="Times New Roman" panose="02020603050405020304" pitchFamily="18" charset="0"/>
                <a:ea typeface="Times New Roman" panose="02020603050405020304" pitchFamily="18" charset="0"/>
              </a:rPr>
              <a:t>t</a:t>
            </a:r>
            <a:endParaRPr lang="en-US" sz="2400" dirty="0"/>
          </a:p>
        </p:txBody>
      </p:sp>
      <p:sp>
        <p:nvSpPr>
          <p:cNvPr id="7" name="Rectangle 6"/>
          <p:cNvSpPr/>
          <p:nvPr/>
        </p:nvSpPr>
        <p:spPr>
          <a:xfrm>
            <a:off x="3548737" y="5025554"/>
            <a:ext cx="2063385"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di/</a:t>
            </a:r>
            <a:r>
              <a:rPr lang="en-US" sz="2400" dirty="0" err="1">
                <a:latin typeface="Times New Roman" panose="02020603050405020304" pitchFamily="18" charset="0"/>
                <a:ea typeface="Times New Roman" panose="02020603050405020304" pitchFamily="18" charset="0"/>
              </a:rPr>
              <a:t>dt</a:t>
            </a:r>
            <a:r>
              <a:rPr lang="en-US" sz="2400" dirty="0">
                <a:latin typeface="Times New Roman" panose="02020603050405020304" pitchFamily="18" charset="0"/>
                <a:ea typeface="Times New Roman" panose="02020603050405020304" pitchFamily="18" charset="0"/>
              </a:rPr>
              <a:t>=|I|</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400" dirty="0" err="1">
                <a:latin typeface="Times New Roman" panose="02020603050405020304" pitchFamily="18" charset="0"/>
                <a:ea typeface="Times New Roman" panose="02020603050405020304" pitchFamily="18" charset="0"/>
              </a:rPr>
              <a:t>cos</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400" dirty="0" err="1">
                <a:latin typeface="Times New Roman" panose="02020603050405020304" pitchFamily="18" charset="0"/>
                <a:ea typeface="Times New Roman" panose="02020603050405020304" pitchFamily="18" charset="0"/>
              </a:rPr>
              <a:t>t</a:t>
            </a:r>
            <a:endParaRPr lang="en-US" sz="2400" dirty="0"/>
          </a:p>
        </p:txBody>
      </p:sp>
      <p:sp>
        <p:nvSpPr>
          <p:cNvPr id="9" name="TextBox 8"/>
          <p:cNvSpPr txBox="1"/>
          <p:nvPr/>
        </p:nvSpPr>
        <p:spPr>
          <a:xfrm>
            <a:off x="-33604" y="4942783"/>
            <a:ext cx="3386404" cy="738664"/>
          </a:xfrm>
          <a:prstGeom prst="rect">
            <a:avLst/>
          </a:prstGeom>
          <a:noFill/>
          <a:ln>
            <a:solidFill>
              <a:schemeClr val="tx1"/>
            </a:solidFill>
          </a:ln>
        </p:spPr>
        <p:txBody>
          <a:bodyPr wrap="square" rtlCol="0">
            <a:spAutoFit/>
          </a:bodyPr>
          <a:lstStyle/>
          <a:p>
            <a:r>
              <a:rPr lang="en-US" sz="2100" dirty="0" smtClean="0">
                <a:sym typeface="Wingdings" panose="05000000000000000000" pitchFamily="2" charset="2"/>
              </a:rPr>
              <a:t>Original function scaled by </a:t>
            </a:r>
            <a:r>
              <a:rPr lang="el-GR" sz="2100" dirty="0" smtClean="0">
                <a:sym typeface="Wingdings" panose="05000000000000000000" pitchFamily="2" charset="2"/>
              </a:rPr>
              <a:t>ω</a:t>
            </a:r>
            <a:r>
              <a:rPr lang="en-US" sz="2100" dirty="0" smtClean="0">
                <a:sym typeface="Wingdings" panose="05000000000000000000" pitchFamily="2" charset="2"/>
              </a:rPr>
              <a:t>; rotated forward by 90°.</a:t>
            </a:r>
            <a:endParaRPr lang="en-US" sz="2100" dirty="0" smtClean="0"/>
          </a:p>
        </p:txBody>
      </p:sp>
      <p:sp>
        <p:nvSpPr>
          <p:cNvPr id="10" name="Right Arrow 9"/>
          <p:cNvSpPr/>
          <p:nvPr/>
        </p:nvSpPr>
        <p:spPr>
          <a:xfrm>
            <a:off x="3352800" y="5097707"/>
            <a:ext cx="199663" cy="425061"/>
          </a:xfrm>
          <a:prstGeom prst="rightArrow">
            <a:avLst/>
          </a:pr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48737" y="5623494"/>
            <a:ext cx="2737124" cy="461665"/>
          </a:xfrm>
          <a:prstGeom prst="rect">
            <a:avLst/>
          </a:prstGeom>
        </p:spPr>
        <p:txBody>
          <a:bodyPr wrap="square">
            <a:spAutoFit/>
          </a:bodyPr>
          <a:lstStyle/>
          <a:p>
            <a:r>
              <a:rPr lang="en-US" sz="2400" dirty="0">
                <a:latin typeface="Times New Roman" panose="02020603050405020304" pitchFamily="18" charset="0"/>
                <a:ea typeface="Times New Roman" panose="02020603050405020304" pitchFamily="18" charset="0"/>
              </a:rPr>
              <a:t>di/</a:t>
            </a:r>
            <a:r>
              <a:rPr lang="en-US" sz="2400" dirty="0" err="1">
                <a:latin typeface="Times New Roman" panose="02020603050405020304" pitchFamily="18" charset="0"/>
                <a:ea typeface="Times New Roman" panose="02020603050405020304" pitchFamily="18" charset="0"/>
              </a:rPr>
              <a:t>dt</a:t>
            </a:r>
            <a:r>
              <a:rPr lang="en-US" sz="2400" dirty="0">
                <a:latin typeface="Times New Roman" panose="02020603050405020304" pitchFamily="18" charset="0"/>
                <a:ea typeface="Times New Roman" panose="02020603050405020304" pitchFamily="18" charset="0"/>
              </a:rPr>
              <a:t>=|I|</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ea typeface="Times New Roman" panose="02020603050405020304" pitchFamily="18" charset="0"/>
              </a:rPr>
              <a:t>sin(</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ea typeface="Times New Roman" panose="02020603050405020304" pitchFamily="18" charset="0"/>
              </a:rPr>
              <a:t>t+90</a:t>
            </a:r>
            <a:r>
              <a:rPr lang="en-US" sz="2400" dirty="0" smtClean="0">
                <a:latin typeface="Times New Roman" panose="02020603050405020304" pitchFamily="18" charset="0"/>
                <a:ea typeface="Times New Roman" panose="02020603050405020304" pitchFamily="18" charset="0"/>
              </a:rPr>
              <a:t>) </a:t>
            </a:r>
            <a:endParaRPr lang="en-US" sz="2400" dirty="0"/>
          </a:p>
        </p:txBody>
      </p:sp>
      <p:sp>
        <p:nvSpPr>
          <p:cNvPr id="14" name="Bent-Up Arrow 13"/>
          <p:cNvSpPr/>
          <p:nvPr/>
        </p:nvSpPr>
        <p:spPr>
          <a:xfrm rot="5400000">
            <a:off x="3083837" y="5493313"/>
            <a:ext cx="314200" cy="682959"/>
          </a:xfrm>
          <a:prstGeom prst="bentUpArrow">
            <a:avLst/>
          </a:pr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78001" y="3946137"/>
            <a:ext cx="2389399" cy="538609"/>
          </a:xfrm>
          <a:prstGeom prst="rect">
            <a:avLst/>
          </a:prstGeom>
          <a:noFill/>
        </p:spPr>
        <p:txBody>
          <a:bodyPr wrap="square" rtlCol="0">
            <a:spAutoFit/>
          </a:bodyPr>
          <a:lstStyle/>
          <a:p>
            <a:r>
              <a:rPr lang="en-US" sz="2900" u="sng" dirty="0" smtClean="0"/>
              <a:t>Time Domain</a:t>
            </a:r>
          </a:p>
        </p:txBody>
      </p:sp>
      <p:sp>
        <p:nvSpPr>
          <p:cNvPr id="21" name="TextBox 20"/>
          <p:cNvSpPr txBox="1"/>
          <p:nvPr/>
        </p:nvSpPr>
        <p:spPr>
          <a:xfrm>
            <a:off x="6090536" y="3982590"/>
            <a:ext cx="2824864" cy="538609"/>
          </a:xfrm>
          <a:prstGeom prst="rect">
            <a:avLst/>
          </a:prstGeom>
          <a:noFill/>
        </p:spPr>
        <p:txBody>
          <a:bodyPr wrap="square" rtlCol="0">
            <a:spAutoFit/>
          </a:bodyPr>
          <a:lstStyle/>
          <a:p>
            <a:r>
              <a:rPr lang="en-US" sz="2900" u="sng" dirty="0" smtClean="0"/>
              <a:t>Phasor Domain</a:t>
            </a:r>
          </a:p>
        </p:txBody>
      </p:sp>
      <p:sp>
        <p:nvSpPr>
          <p:cNvPr id="16" name="Rectangle 15"/>
          <p:cNvSpPr/>
          <p:nvPr/>
        </p:nvSpPr>
        <p:spPr>
          <a:xfrm>
            <a:off x="6484838" y="4503837"/>
            <a:ext cx="867545" cy="369332"/>
          </a:xfrm>
          <a:prstGeom prst="rect">
            <a:avLst/>
          </a:prstGeom>
        </p:spPr>
        <p:txBody>
          <a:bodyPr wrap="none">
            <a:spAutoFit/>
          </a:bodyPr>
          <a:lstStyle/>
          <a:p>
            <a:r>
              <a:rPr lang="en-US" b="1" dirty="0">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0</a:t>
            </a:r>
            <a:endParaRPr lang="en-US" dirty="0"/>
          </a:p>
        </p:txBody>
      </p:sp>
      <p:sp>
        <p:nvSpPr>
          <p:cNvPr id="17" name="Rectangle 16"/>
          <p:cNvSpPr/>
          <p:nvPr/>
        </p:nvSpPr>
        <p:spPr>
          <a:xfrm>
            <a:off x="6403174" y="5094511"/>
            <a:ext cx="922047" cy="369332"/>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smtClean="0">
                <a:latin typeface="Times New Roman" panose="02020603050405020304" pitchFamily="18" charset="0"/>
                <a:ea typeface="Times New Roman" panose="02020603050405020304" pitchFamily="18" charset="0"/>
              </a:rPr>
              <a:t>90</a:t>
            </a:r>
            <a:endParaRPr lang="en-US" dirty="0"/>
          </a:p>
        </p:txBody>
      </p:sp>
      <p:sp>
        <p:nvSpPr>
          <p:cNvPr id="25" name="Rectangle 24"/>
          <p:cNvSpPr/>
          <p:nvPr/>
        </p:nvSpPr>
        <p:spPr>
          <a:xfrm>
            <a:off x="6467476" y="5677692"/>
            <a:ext cx="1774845" cy="369332"/>
          </a:xfrm>
          <a:prstGeom prst="rect">
            <a:avLst/>
          </a:prstGeom>
        </p:spPr>
        <p:txBody>
          <a:bodyPr wrap="none">
            <a:spAutoFit/>
          </a:bodyPr>
          <a:lstStyle/>
          <a:p>
            <a:r>
              <a:rPr lang="en-US" dirty="0" smtClean="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0</a:t>
            </a:r>
            <a:r>
              <a:rPr lang="en-US"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90=</a:t>
            </a:r>
            <a:r>
              <a:rPr lang="en-US" dirty="0" err="1">
                <a:latin typeface="Times New Roman" panose="02020603050405020304" pitchFamily="18" charset="0"/>
                <a:ea typeface="Times New Roman" panose="02020603050405020304" pitchFamily="18" charset="0"/>
              </a:rPr>
              <a:t>j</a:t>
            </a:r>
            <a:r>
              <a:rPr lang="en-US" dirty="0" err="1">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b="1" dirty="0" err="1">
                <a:latin typeface="Times New Roman" panose="02020603050405020304" pitchFamily="18" charset="0"/>
                <a:ea typeface="Times New Roman" panose="02020603050405020304" pitchFamily="18" charset="0"/>
              </a:rPr>
              <a:t>I</a:t>
            </a:r>
            <a:endParaRPr lang="en-US" b="1" dirty="0"/>
          </a:p>
        </p:txBody>
      </p:sp>
      <p:sp>
        <p:nvSpPr>
          <p:cNvPr id="18" name="TextBox 17"/>
          <p:cNvSpPr txBox="1"/>
          <p:nvPr/>
        </p:nvSpPr>
        <p:spPr>
          <a:xfrm>
            <a:off x="0" y="6019800"/>
            <a:ext cx="9144000" cy="830997"/>
          </a:xfrm>
          <a:prstGeom prst="rect">
            <a:avLst/>
          </a:prstGeom>
          <a:noFill/>
        </p:spPr>
        <p:txBody>
          <a:bodyPr wrap="square" rtlCol="0">
            <a:spAutoFit/>
          </a:bodyPr>
          <a:lstStyle/>
          <a:p>
            <a:r>
              <a:rPr lang="en-US" sz="2400" dirty="0" smtClean="0"/>
              <a:t>Differentiation in time domain is multiplication by j</a:t>
            </a:r>
            <a:r>
              <a:rPr lang="el-GR" sz="2400" dirty="0" smtClean="0"/>
              <a:t>ω</a:t>
            </a:r>
            <a:r>
              <a:rPr lang="en-US" sz="2400" dirty="0" smtClean="0"/>
              <a:t> in phasor (Fourier) domain! Let’s use this to transform (*) and (**)…</a:t>
            </a:r>
          </a:p>
        </p:txBody>
      </p:sp>
      <p:sp>
        <p:nvSpPr>
          <p:cNvPr id="28" name="TextBox 27"/>
          <p:cNvSpPr txBox="1"/>
          <p:nvPr/>
        </p:nvSpPr>
        <p:spPr>
          <a:xfrm>
            <a:off x="3886200" y="1734979"/>
            <a:ext cx="885397" cy="246221"/>
          </a:xfrm>
          <a:prstGeom prst="rect">
            <a:avLst/>
          </a:prstGeom>
          <a:noFill/>
        </p:spPr>
        <p:txBody>
          <a:bodyPr wrap="square" rtlCol="0">
            <a:spAutoFit/>
          </a:bodyPr>
          <a:lstStyle/>
          <a:p>
            <a:r>
              <a:rPr lang="en-US" sz="1000" b="1" dirty="0" smtClean="0"/>
              <a:t>N</a:t>
            </a:r>
            <a:r>
              <a:rPr lang="en-US" sz="1000" b="1" baseline="-25000" dirty="0" smtClean="0"/>
              <a:t>1</a:t>
            </a:r>
            <a:r>
              <a:rPr lang="en-US" sz="1000" b="1" dirty="0" smtClean="0"/>
              <a:t>          N</a:t>
            </a:r>
            <a:r>
              <a:rPr lang="en-US" sz="1000" b="1" baseline="-25000" dirty="0" smtClean="0"/>
              <a:t>2 </a:t>
            </a:r>
            <a:endParaRPr lang="en-US" sz="1000" b="1" dirty="0" smtClean="0"/>
          </a:p>
        </p:txBody>
      </p:sp>
      <p:sp>
        <p:nvSpPr>
          <p:cNvPr id="30" name="TextBox 29"/>
          <p:cNvSpPr txBox="1"/>
          <p:nvPr/>
        </p:nvSpPr>
        <p:spPr>
          <a:xfrm>
            <a:off x="2766798" y="503846"/>
            <a:ext cx="3124200" cy="276999"/>
          </a:xfrm>
          <a:prstGeom prst="rect">
            <a:avLst/>
          </a:prstGeom>
          <a:noFill/>
        </p:spPr>
        <p:txBody>
          <a:bodyPr wrap="square" rtlCol="0">
            <a:spAutoFit/>
          </a:bodyPr>
          <a:lstStyle/>
          <a:p>
            <a:r>
              <a:rPr lang="en-US" sz="1200" dirty="0" smtClean="0"/>
              <a:t>Ideal </a:t>
            </a:r>
            <a:r>
              <a:rPr lang="en-US" sz="1200" dirty="0" err="1" smtClean="0"/>
              <a:t>xfmr</a:t>
            </a:r>
            <a:r>
              <a:rPr lang="en-US" sz="1200" dirty="0" smtClean="0"/>
              <a:t>: No Losses, infinite permeability.</a:t>
            </a:r>
          </a:p>
        </p:txBody>
      </p:sp>
    </p:spTree>
    <p:extLst>
      <p:ext uri="{BB962C8B-B14F-4D97-AF65-F5344CB8AC3E}">
        <p14:creationId xmlns:p14="http://schemas.microsoft.com/office/powerpoint/2010/main" val="128062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animBg="1"/>
      <p:bldP spid="10" grpId="0" animBg="1"/>
      <p:bldP spid="13" grpId="0"/>
      <p:bldP spid="14" grpId="0" animBg="1"/>
      <p:bldP spid="15" grpId="0"/>
      <p:bldP spid="21" grpId="0"/>
      <p:bldP spid="16" grpId="0"/>
      <p:bldP spid="17" grpId="0"/>
      <p:bldP spid="2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5256" y="1774136"/>
            <a:ext cx="5791200" cy="4928747"/>
          </a:xfrm>
          <a:prstGeom prst="rect">
            <a:avLst/>
          </a:prstGeom>
        </p:spPr>
      </p:pic>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7</a:t>
            </a:fld>
            <a:endParaRPr lang="en-US" dirty="0"/>
          </a:p>
        </p:txBody>
      </p:sp>
      <p:sp>
        <p:nvSpPr>
          <p:cNvPr id="3" name="TextBox 2"/>
          <p:cNvSpPr txBox="1"/>
          <p:nvPr/>
        </p:nvSpPr>
        <p:spPr>
          <a:xfrm>
            <a:off x="-22652" y="44088"/>
            <a:ext cx="9144000" cy="646331"/>
          </a:xfrm>
          <a:prstGeom prst="rect">
            <a:avLst/>
          </a:prstGeom>
          <a:noFill/>
        </p:spPr>
        <p:txBody>
          <a:bodyPr wrap="square" rtlCol="0">
            <a:spAutoFit/>
          </a:bodyPr>
          <a:lstStyle/>
          <a:p>
            <a:pPr algn="ctr"/>
            <a:r>
              <a:rPr lang="en-US" sz="3600" dirty="0" smtClean="0"/>
              <a:t>Example</a:t>
            </a:r>
            <a:endParaRPr lang="en-US" sz="3600" dirty="0"/>
          </a:p>
        </p:txBody>
      </p:sp>
      <p:pic>
        <p:nvPicPr>
          <p:cNvPr id="5" name="Picture 4"/>
          <p:cNvPicPr>
            <a:picLocks noChangeAspect="1"/>
          </p:cNvPicPr>
          <p:nvPr/>
        </p:nvPicPr>
        <p:blipFill>
          <a:blip r:embed="rId4"/>
          <a:stretch>
            <a:fillRect/>
          </a:stretch>
        </p:blipFill>
        <p:spPr>
          <a:xfrm>
            <a:off x="96112" y="932843"/>
            <a:ext cx="9081416" cy="1076700"/>
          </a:xfrm>
          <a:prstGeom prst="rect">
            <a:avLst/>
          </a:prstGeom>
        </p:spPr>
      </p:pic>
      <p:pic>
        <p:nvPicPr>
          <p:cNvPr id="9" name="Picture 8"/>
          <p:cNvPicPr>
            <a:picLocks noChangeAspect="1"/>
          </p:cNvPicPr>
          <p:nvPr/>
        </p:nvPicPr>
        <p:blipFill>
          <a:blip r:embed="rId5"/>
          <a:stretch>
            <a:fillRect/>
          </a:stretch>
        </p:blipFill>
        <p:spPr>
          <a:xfrm>
            <a:off x="5932166" y="2009543"/>
            <a:ext cx="3209652" cy="2611010"/>
          </a:xfrm>
          <a:prstGeom prst="rect">
            <a:avLst/>
          </a:prstGeom>
        </p:spPr>
      </p:pic>
      <p:sp>
        <p:nvSpPr>
          <p:cNvPr id="10" name="TextBox 9"/>
          <p:cNvSpPr txBox="1"/>
          <p:nvPr/>
        </p:nvSpPr>
        <p:spPr>
          <a:xfrm>
            <a:off x="5932166" y="4876800"/>
            <a:ext cx="3189182" cy="538609"/>
          </a:xfrm>
          <a:prstGeom prst="rect">
            <a:avLst/>
          </a:prstGeom>
          <a:noFill/>
        </p:spPr>
        <p:txBody>
          <a:bodyPr wrap="square" rtlCol="0">
            <a:spAutoFit/>
          </a:bodyPr>
          <a:lstStyle/>
          <a:p>
            <a:r>
              <a:rPr lang="en-US" sz="2900" dirty="0" smtClean="0"/>
              <a:t>Compute </a:t>
            </a:r>
            <a:r>
              <a:rPr lang="el-GR" sz="2900" dirty="0" smtClean="0"/>
              <a:t>ϕ</a:t>
            </a:r>
            <a:r>
              <a:rPr lang="en-US" sz="2900" dirty="0" smtClean="0"/>
              <a:t>.</a:t>
            </a:r>
          </a:p>
        </p:txBody>
      </p:sp>
    </p:spTree>
    <p:extLst>
      <p:ext uri="{BB962C8B-B14F-4D97-AF65-F5344CB8AC3E}">
        <p14:creationId xmlns:p14="http://schemas.microsoft.com/office/powerpoint/2010/main" val="169888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70</a:t>
            </a:fld>
            <a:endParaRPr lang="en-US" dirty="0"/>
          </a:p>
        </p:txBody>
      </p:sp>
      <p:sp>
        <p:nvSpPr>
          <p:cNvPr id="61" name="TextBox 60"/>
          <p:cNvSpPr txBox="1"/>
          <p:nvPr/>
        </p:nvSpPr>
        <p:spPr>
          <a:xfrm>
            <a:off x="-22652" y="44088"/>
            <a:ext cx="9144000" cy="584775"/>
          </a:xfrm>
          <a:prstGeom prst="rect">
            <a:avLst/>
          </a:prstGeom>
          <a:noFill/>
        </p:spPr>
        <p:txBody>
          <a:bodyPr wrap="square" rtlCol="0">
            <a:spAutoFit/>
          </a:bodyPr>
          <a:lstStyle/>
          <a:p>
            <a:pPr algn="ctr"/>
            <a:r>
              <a:rPr lang="en-US" sz="3200" dirty="0" smtClean="0"/>
              <a:t>Development of turns ratio relations for ideal </a:t>
            </a:r>
            <a:r>
              <a:rPr lang="en-US" sz="3200" dirty="0" err="1" smtClean="0"/>
              <a:t>xfmr</a:t>
            </a:r>
            <a:endParaRPr lang="en-US" sz="3200" dirty="0"/>
          </a:p>
        </p:txBody>
      </p:sp>
      <p:grpSp>
        <p:nvGrpSpPr>
          <p:cNvPr id="5" name="Group 1"/>
          <p:cNvGrpSpPr>
            <a:grpSpLocks noChangeAspect="1"/>
          </p:cNvGrpSpPr>
          <p:nvPr/>
        </p:nvGrpSpPr>
        <p:grpSpPr bwMode="auto">
          <a:xfrm>
            <a:off x="2539573" y="1066800"/>
            <a:ext cx="4019550" cy="1431925"/>
            <a:chOff x="3736" y="1478"/>
            <a:chExt cx="6330" cy="2256"/>
          </a:xfrm>
        </p:grpSpPr>
        <p:sp>
          <p:nvSpPr>
            <p:cNvPr id="8" name="AutoShape 3"/>
            <p:cNvSpPr>
              <a:spLocks noChangeAspect="1" noChangeArrowheads="1" noTextEdit="1"/>
            </p:cNvSpPr>
            <p:nvPr/>
          </p:nvSpPr>
          <p:spPr bwMode="auto">
            <a:xfrm>
              <a:off x="3736" y="1478"/>
              <a:ext cx="6330" cy="22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0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 y="1489"/>
              <a:ext cx="5496" cy="218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283528" y="762000"/>
            <a:ext cx="2429718" cy="861774"/>
          </a:xfrm>
          <a:prstGeom prst="rect">
            <a:avLst/>
          </a:prstGeom>
          <a:noFill/>
        </p:spPr>
        <p:txBody>
          <a:bodyPr wrap="square" rtlCol="0">
            <a:spAutoFit/>
          </a:bodyPr>
          <a:lstStyle/>
          <a:p>
            <a:r>
              <a:rPr lang="en-US" sz="2500" dirty="0" smtClean="0"/>
              <a:t>Dashed box: The “ideal” </a:t>
            </a:r>
            <a:r>
              <a:rPr lang="en-US" sz="2500" dirty="0" err="1" smtClean="0"/>
              <a:t>xfmr</a:t>
            </a:r>
            <a:r>
              <a:rPr lang="en-US" sz="2500" dirty="0" smtClean="0"/>
              <a:t> </a:t>
            </a:r>
          </a:p>
        </p:txBody>
      </p:sp>
      <p:sp>
        <p:nvSpPr>
          <p:cNvPr id="12" name="Freeform 11"/>
          <p:cNvSpPr/>
          <p:nvPr/>
        </p:nvSpPr>
        <p:spPr>
          <a:xfrm>
            <a:off x="2569580" y="1169043"/>
            <a:ext cx="659757" cy="162046"/>
          </a:xfrm>
          <a:custGeom>
            <a:avLst/>
            <a:gdLst>
              <a:gd name="connsiteX0" fmla="*/ 0 w 659757"/>
              <a:gd name="connsiteY0" fmla="*/ 0 h 162046"/>
              <a:gd name="connsiteX1" fmla="*/ 659757 w 659757"/>
              <a:gd name="connsiteY1" fmla="*/ 162046 h 162046"/>
            </a:gdLst>
            <a:ahLst/>
            <a:cxnLst>
              <a:cxn ang="0">
                <a:pos x="connsiteX0" y="connsiteY0"/>
              </a:cxn>
              <a:cxn ang="0">
                <a:pos x="connsiteX1" y="connsiteY1"/>
              </a:cxn>
            </a:cxnLst>
            <a:rect l="l" t="t" r="r" b="b"/>
            <a:pathLst>
              <a:path w="659757" h="162046">
                <a:moveTo>
                  <a:pt x="0" y="0"/>
                </a:moveTo>
                <a:lnTo>
                  <a:pt x="659757" y="162046"/>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818004261"/>
              </p:ext>
            </p:extLst>
          </p:nvPr>
        </p:nvGraphicFramePr>
        <p:xfrm>
          <a:off x="457200" y="2525441"/>
          <a:ext cx="3582987" cy="877888"/>
        </p:xfrm>
        <a:graphic>
          <a:graphicData uri="http://schemas.openxmlformats.org/presentationml/2006/ole">
            <mc:AlternateContent xmlns:mc="http://schemas.openxmlformats.org/markup-compatibility/2006">
              <mc:Choice xmlns:v="urn:schemas-microsoft-com:vml" Requires="v">
                <p:oleObj spid="_x0000_s74037" name="Equation" r:id="rId5" imgW="1650960" imgH="406080" progId="Equation.DSMT4">
                  <p:embed/>
                </p:oleObj>
              </mc:Choice>
              <mc:Fallback>
                <p:oleObj name="Equation" r:id="rId5" imgW="1650960" imgH="406080" progId="Equation.DSMT4">
                  <p:embed/>
                  <p:pic>
                    <p:nvPicPr>
                      <p:cNvPr id="26" name="Object 25"/>
                      <p:cNvPicPr>
                        <a:picLocks noChangeAspect="1" noChangeArrowheads="1"/>
                      </p:cNvPicPr>
                      <p:nvPr/>
                    </p:nvPicPr>
                    <p:blipFill>
                      <a:blip r:embed="rId6"/>
                      <a:srcRect/>
                      <a:stretch>
                        <a:fillRect/>
                      </a:stretch>
                    </p:blipFill>
                    <p:spPr bwMode="auto">
                      <a:xfrm>
                        <a:off x="457200" y="2525441"/>
                        <a:ext cx="3582987" cy="877888"/>
                      </a:xfrm>
                      <a:prstGeom prst="rect">
                        <a:avLst/>
                      </a:prstGeom>
                      <a:noFill/>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271609105"/>
              </p:ext>
            </p:extLst>
          </p:nvPr>
        </p:nvGraphicFramePr>
        <p:xfrm>
          <a:off x="4900101" y="2566716"/>
          <a:ext cx="3603625" cy="795338"/>
        </p:xfrm>
        <a:graphic>
          <a:graphicData uri="http://schemas.openxmlformats.org/presentationml/2006/ole">
            <mc:AlternateContent xmlns:mc="http://schemas.openxmlformats.org/markup-compatibility/2006">
              <mc:Choice xmlns:v="urn:schemas-microsoft-com:vml" Requires="v">
                <p:oleObj spid="_x0000_s74038" name="Equation" r:id="rId7" imgW="1828800" imgH="406080" progId="Equation.DSMT4">
                  <p:embed/>
                </p:oleObj>
              </mc:Choice>
              <mc:Fallback>
                <p:oleObj name="Equation" r:id="rId7" imgW="1828800" imgH="406080" progId="Equation.DSMT4">
                  <p:embed/>
                  <p:pic>
                    <p:nvPicPr>
                      <p:cNvPr id="27" name="Object 26"/>
                      <p:cNvPicPr>
                        <a:picLocks noChangeAspect="1" noChangeArrowheads="1"/>
                      </p:cNvPicPr>
                      <p:nvPr/>
                    </p:nvPicPr>
                    <p:blipFill>
                      <a:blip r:embed="rId8"/>
                      <a:srcRect/>
                      <a:stretch>
                        <a:fillRect/>
                      </a:stretch>
                    </p:blipFill>
                    <p:spPr bwMode="auto">
                      <a:xfrm>
                        <a:off x="4900101" y="2566716"/>
                        <a:ext cx="3603625" cy="795338"/>
                      </a:xfrm>
                      <a:prstGeom prst="rect">
                        <a:avLst/>
                      </a:prstGeom>
                      <a:noFill/>
                    </p:spPr>
                  </p:pic>
                </p:oleObj>
              </mc:Fallback>
            </mc:AlternateContent>
          </a:graphicData>
        </a:graphic>
      </p:graphicFrame>
      <p:sp>
        <p:nvSpPr>
          <p:cNvPr id="24" name="TextBox 23"/>
          <p:cNvSpPr txBox="1"/>
          <p:nvPr/>
        </p:nvSpPr>
        <p:spPr>
          <a:xfrm>
            <a:off x="6172200" y="542866"/>
            <a:ext cx="2949148" cy="1323439"/>
          </a:xfrm>
          <a:prstGeom prst="rect">
            <a:avLst/>
          </a:prstGeom>
          <a:noFill/>
        </p:spPr>
        <p:txBody>
          <a:bodyPr wrap="square" rtlCol="0">
            <a:spAutoFit/>
          </a:bodyPr>
          <a:lstStyle/>
          <a:p>
            <a:r>
              <a:rPr lang="en-US" sz="2000" b="1" u="sng" dirty="0" smtClean="0"/>
              <a:t>Objective</a:t>
            </a:r>
            <a:r>
              <a:rPr lang="en-US" sz="2000" dirty="0" smtClean="0"/>
              <a:t>: See how </a:t>
            </a:r>
          </a:p>
          <a:p>
            <a:pPr marL="342900" indent="-342900">
              <a:buFont typeface="Arial" panose="020B0604020202020204" pitchFamily="34" charset="0"/>
              <a:buChar char="•"/>
            </a:pPr>
            <a:r>
              <a:rPr lang="en-US" sz="2000" dirty="0" smtClean="0"/>
              <a:t>i</a:t>
            </a:r>
            <a:r>
              <a:rPr lang="en-US" sz="2000" baseline="-25000" dirty="0" smtClean="0"/>
              <a:t>1</a:t>
            </a:r>
            <a:r>
              <a:rPr lang="en-US" sz="2000" dirty="0" smtClean="0"/>
              <a:t> </a:t>
            </a:r>
            <a:r>
              <a:rPr lang="en-US" sz="2000" dirty="0"/>
              <a:t>and </a:t>
            </a:r>
            <a:r>
              <a:rPr lang="en-US" sz="2000" dirty="0" smtClean="0"/>
              <a:t>i</a:t>
            </a:r>
            <a:r>
              <a:rPr lang="en-US" sz="2000" baseline="-25000" dirty="0" smtClean="0"/>
              <a:t>2</a:t>
            </a:r>
            <a:r>
              <a:rPr lang="en-US" sz="2000" dirty="0" smtClean="0"/>
              <a:t> </a:t>
            </a:r>
            <a:r>
              <a:rPr lang="en-US" sz="2000" dirty="0"/>
              <a:t>are related</a:t>
            </a:r>
          </a:p>
          <a:p>
            <a:pPr marL="342900" indent="-342900">
              <a:buFont typeface="Arial" panose="020B0604020202020204" pitchFamily="34" charset="0"/>
              <a:buChar char="•"/>
            </a:pPr>
            <a:r>
              <a:rPr lang="en-US" sz="2000" dirty="0" smtClean="0"/>
              <a:t>e</a:t>
            </a:r>
            <a:r>
              <a:rPr lang="en-US" sz="2000" baseline="-25000" dirty="0" smtClean="0"/>
              <a:t>1</a:t>
            </a:r>
            <a:r>
              <a:rPr lang="en-US" sz="2000" dirty="0" smtClean="0"/>
              <a:t> and e</a:t>
            </a:r>
            <a:r>
              <a:rPr lang="en-US" sz="2000" baseline="-25000" dirty="0" smtClean="0"/>
              <a:t>2</a:t>
            </a:r>
            <a:r>
              <a:rPr lang="en-US" sz="2000" dirty="0" smtClean="0"/>
              <a:t> are related</a:t>
            </a:r>
          </a:p>
          <a:p>
            <a:r>
              <a:rPr lang="en-US" sz="2000" dirty="0"/>
              <a:t>in the steady-state</a:t>
            </a:r>
            <a:r>
              <a:rPr lang="en-US" sz="2000" dirty="0" smtClean="0"/>
              <a:t>.</a:t>
            </a:r>
            <a:endParaRPr lang="en-US" sz="2000" dirty="0"/>
          </a:p>
        </p:txBody>
      </p:sp>
      <p:graphicFrame>
        <p:nvGraphicFramePr>
          <p:cNvPr id="19" name="Object 18"/>
          <p:cNvGraphicFramePr>
            <a:graphicFrameLocks noChangeAspect="1"/>
          </p:cNvGraphicFramePr>
          <p:nvPr>
            <p:extLst>
              <p:ext uri="{D42A27DB-BD31-4B8C-83A1-F6EECF244321}">
                <p14:modId xmlns:p14="http://schemas.microsoft.com/office/powerpoint/2010/main" val="1488411290"/>
              </p:ext>
            </p:extLst>
          </p:nvPr>
        </p:nvGraphicFramePr>
        <p:xfrm>
          <a:off x="552449" y="3757054"/>
          <a:ext cx="3487738" cy="417513"/>
        </p:xfrm>
        <a:graphic>
          <a:graphicData uri="http://schemas.openxmlformats.org/presentationml/2006/ole">
            <mc:AlternateContent xmlns:mc="http://schemas.openxmlformats.org/markup-compatibility/2006">
              <mc:Choice xmlns:v="urn:schemas-microsoft-com:vml" Requires="v">
                <p:oleObj spid="_x0000_s74039" name="Equation" r:id="rId9" imgW="1917360" imgH="228600" progId="Equation.DSMT4">
                  <p:embed/>
                </p:oleObj>
              </mc:Choice>
              <mc:Fallback>
                <p:oleObj name="Equation" r:id="rId9" imgW="1917360" imgH="228600" progId="Equation.DSMT4">
                  <p:embed/>
                  <p:pic>
                    <p:nvPicPr>
                      <p:cNvPr id="0" name="Object 1"/>
                      <p:cNvPicPr>
                        <a:picLocks noChangeAspect="1" noChangeArrowheads="1"/>
                      </p:cNvPicPr>
                      <p:nvPr/>
                    </p:nvPicPr>
                    <p:blipFill>
                      <a:blip r:embed="rId10"/>
                      <a:srcRect/>
                      <a:stretch>
                        <a:fillRect/>
                      </a:stretch>
                    </p:blipFill>
                    <p:spPr bwMode="auto">
                      <a:xfrm>
                        <a:off x="552449" y="3757054"/>
                        <a:ext cx="3487738" cy="417513"/>
                      </a:xfrm>
                      <a:prstGeom prst="rect">
                        <a:avLst/>
                      </a:prstGeom>
                      <a:noFill/>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484951270"/>
              </p:ext>
            </p:extLst>
          </p:nvPr>
        </p:nvGraphicFramePr>
        <p:xfrm>
          <a:off x="5029200" y="3733316"/>
          <a:ext cx="2895600" cy="450199"/>
        </p:xfrm>
        <a:graphic>
          <a:graphicData uri="http://schemas.openxmlformats.org/presentationml/2006/ole">
            <mc:AlternateContent xmlns:mc="http://schemas.openxmlformats.org/markup-compatibility/2006">
              <mc:Choice xmlns:v="urn:schemas-microsoft-com:vml" Requires="v">
                <p:oleObj spid="_x0000_s74040" name="Equation" r:id="rId11" imgW="1473200" imgH="228600" progId="Equation.DSMT4">
                  <p:embed/>
                </p:oleObj>
              </mc:Choice>
              <mc:Fallback>
                <p:oleObj name="Equation" r:id="rId11" imgW="1473200" imgH="228600"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9200" y="3733316"/>
                        <a:ext cx="2895600" cy="450199"/>
                      </a:xfrm>
                      <a:prstGeom prst="rect">
                        <a:avLst/>
                      </a:prstGeom>
                      <a:noFill/>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572652093"/>
              </p:ext>
            </p:extLst>
          </p:nvPr>
        </p:nvGraphicFramePr>
        <p:xfrm>
          <a:off x="5751726" y="4191068"/>
          <a:ext cx="2749550" cy="711200"/>
        </p:xfrm>
        <a:graphic>
          <a:graphicData uri="http://schemas.openxmlformats.org/presentationml/2006/ole">
            <mc:AlternateContent xmlns:mc="http://schemas.openxmlformats.org/markup-compatibility/2006">
              <mc:Choice xmlns:v="urn:schemas-microsoft-com:vml" Requires="v">
                <p:oleObj spid="_x0000_s74041" name="Equation" r:id="rId13" imgW="1650960" imgH="431640" progId="Equation.DSMT4">
                  <p:embed/>
                </p:oleObj>
              </mc:Choice>
              <mc:Fallback>
                <p:oleObj name="Equation" r:id="rId13" imgW="1650960" imgH="431640" progId="Equation.DSMT4">
                  <p:embed/>
                  <p:pic>
                    <p:nvPicPr>
                      <p:cNvPr id="0" name="Object 5"/>
                      <p:cNvPicPr>
                        <a:picLocks noChangeAspect="1" noChangeArrowheads="1"/>
                      </p:cNvPicPr>
                      <p:nvPr/>
                    </p:nvPicPr>
                    <p:blipFill>
                      <a:blip r:embed="rId14"/>
                      <a:srcRect/>
                      <a:stretch>
                        <a:fillRect/>
                      </a:stretch>
                    </p:blipFill>
                    <p:spPr bwMode="auto">
                      <a:xfrm>
                        <a:off x="5751726" y="4191068"/>
                        <a:ext cx="2749550" cy="711200"/>
                      </a:xfrm>
                      <a:prstGeom prst="rect">
                        <a:avLst/>
                      </a:prstGeom>
                      <a:noFill/>
                    </p:spPr>
                  </p:pic>
                </p:oleObj>
              </mc:Fallback>
            </mc:AlternateContent>
          </a:graphicData>
        </a:graphic>
      </p:graphicFrame>
      <p:sp>
        <p:nvSpPr>
          <p:cNvPr id="29" name="Right Arrow 28"/>
          <p:cNvSpPr/>
          <p:nvPr/>
        </p:nvSpPr>
        <p:spPr>
          <a:xfrm>
            <a:off x="5257800" y="4343400"/>
            <a:ext cx="381000" cy="406536"/>
          </a:xfrm>
          <a:prstGeom prst="rightArrow">
            <a:avLst/>
          </a:pr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886200" y="1734979"/>
            <a:ext cx="885397" cy="246221"/>
          </a:xfrm>
          <a:prstGeom prst="rect">
            <a:avLst/>
          </a:prstGeom>
          <a:noFill/>
        </p:spPr>
        <p:txBody>
          <a:bodyPr wrap="square" rtlCol="0">
            <a:spAutoFit/>
          </a:bodyPr>
          <a:lstStyle/>
          <a:p>
            <a:r>
              <a:rPr lang="en-US" sz="1000" b="1" dirty="0" smtClean="0"/>
              <a:t>N</a:t>
            </a:r>
            <a:r>
              <a:rPr lang="en-US" sz="1000" b="1" baseline="-25000" dirty="0" smtClean="0"/>
              <a:t>1</a:t>
            </a:r>
            <a:r>
              <a:rPr lang="en-US" sz="1000" b="1" dirty="0" smtClean="0"/>
              <a:t>          N</a:t>
            </a:r>
            <a:r>
              <a:rPr lang="en-US" sz="1000" b="1" baseline="-25000" dirty="0" smtClean="0"/>
              <a:t>2 </a:t>
            </a:r>
            <a:endParaRPr lang="en-US" sz="1000" b="1" dirty="0" smtClean="0"/>
          </a:p>
        </p:txBody>
      </p:sp>
      <p:sp>
        <p:nvSpPr>
          <p:cNvPr id="30" name="TextBox 29"/>
          <p:cNvSpPr txBox="1"/>
          <p:nvPr/>
        </p:nvSpPr>
        <p:spPr>
          <a:xfrm>
            <a:off x="283528" y="4749936"/>
            <a:ext cx="3069272" cy="538609"/>
          </a:xfrm>
          <a:prstGeom prst="rect">
            <a:avLst/>
          </a:prstGeom>
          <a:noFill/>
        </p:spPr>
        <p:txBody>
          <a:bodyPr wrap="square" rtlCol="0">
            <a:spAutoFit/>
          </a:bodyPr>
          <a:lstStyle/>
          <a:p>
            <a:r>
              <a:rPr lang="en-US" sz="2900" dirty="0" smtClean="0"/>
              <a:t>Recall:</a:t>
            </a:r>
          </a:p>
        </p:txBody>
      </p:sp>
      <p:graphicFrame>
        <p:nvGraphicFramePr>
          <p:cNvPr id="33" name="Object 32"/>
          <p:cNvGraphicFramePr>
            <a:graphicFrameLocks noChangeAspect="1"/>
          </p:cNvGraphicFramePr>
          <p:nvPr>
            <p:extLst>
              <p:ext uri="{D42A27DB-BD31-4B8C-83A1-F6EECF244321}">
                <p14:modId xmlns:p14="http://schemas.microsoft.com/office/powerpoint/2010/main" val="3253943549"/>
              </p:ext>
            </p:extLst>
          </p:nvPr>
        </p:nvGraphicFramePr>
        <p:xfrm>
          <a:off x="808392" y="5062685"/>
          <a:ext cx="2433645" cy="909774"/>
        </p:xfrm>
        <a:graphic>
          <a:graphicData uri="http://schemas.openxmlformats.org/presentationml/2006/ole">
            <mc:AlternateContent xmlns:mc="http://schemas.openxmlformats.org/markup-compatibility/2006">
              <mc:Choice xmlns:v="urn:schemas-microsoft-com:vml" Requires="v">
                <p:oleObj spid="_x0000_s74042" name="Equation" r:id="rId15" imgW="1117600" imgH="419100" progId="Equation.DSMT4">
                  <p:embed/>
                </p:oleObj>
              </mc:Choice>
              <mc:Fallback>
                <p:oleObj name="Equation" r:id="rId15" imgW="1117600" imgH="419100" progId="Equation.DSMT4">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8392" y="5062685"/>
                        <a:ext cx="2433645" cy="909774"/>
                      </a:xfrm>
                      <a:prstGeom prst="rect">
                        <a:avLst/>
                      </a:prstGeom>
                      <a:noFill/>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166437931"/>
              </p:ext>
            </p:extLst>
          </p:nvPr>
        </p:nvGraphicFramePr>
        <p:xfrm>
          <a:off x="1313838" y="5918200"/>
          <a:ext cx="1322387" cy="939800"/>
        </p:xfrm>
        <a:graphic>
          <a:graphicData uri="http://schemas.openxmlformats.org/presentationml/2006/ole">
            <mc:AlternateContent xmlns:mc="http://schemas.openxmlformats.org/markup-compatibility/2006">
              <mc:Choice xmlns:v="urn:schemas-microsoft-com:vml" Requires="v">
                <p:oleObj spid="_x0000_s74043" name="Equation" r:id="rId17" imgW="583920" imgH="419040" progId="Equation.DSMT4">
                  <p:embed/>
                </p:oleObj>
              </mc:Choice>
              <mc:Fallback>
                <p:oleObj name="Equation" r:id="rId17" imgW="583920" imgH="419040" progId="Equation.DSMT4">
                  <p:embed/>
                  <p:pic>
                    <p:nvPicPr>
                      <p:cNvPr id="0" name="Object 14"/>
                      <p:cNvPicPr>
                        <a:picLocks noChangeAspect="1" noChangeArrowheads="1"/>
                      </p:cNvPicPr>
                      <p:nvPr/>
                    </p:nvPicPr>
                    <p:blipFill>
                      <a:blip r:embed="rId18"/>
                      <a:srcRect/>
                      <a:stretch>
                        <a:fillRect/>
                      </a:stretch>
                    </p:blipFill>
                    <p:spPr bwMode="auto">
                      <a:xfrm>
                        <a:off x="1313838" y="5918200"/>
                        <a:ext cx="1322387" cy="939800"/>
                      </a:xfrm>
                      <a:prstGeom prst="rect">
                        <a:avLst/>
                      </a:prstGeom>
                      <a:noFill/>
                    </p:spPr>
                  </p:pic>
                </p:oleObj>
              </mc:Fallback>
            </mc:AlternateContent>
          </a:graphicData>
        </a:graphic>
      </p:graphicFrame>
      <p:sp>
        <p:nvSpPr>
          <p:cNvPr id="38" name="TextBox 37"/>
          <p:cNvSpPr txBox="1"/>
          <p:nvPr/>
        </p:nvSpPr>
        <p:spPr>
          <a:xfrm>
            <a:off x="3478426" y="4878019"/>
            <a:ext cx="5665574" cy="1200329"/>
          </a:xfrm>
          <a:prstGeom prst="rect">
            <a:avLst/>
          </a:prstGeom>
          <a:noFill/>
        </p:spPr>
        <p:txBody>
          <a:bodyPr wrap="square" rtlCol="0">
            <a:spAutoFit/>
          </a:bodyPr>
          <a:lstStyle/>
          <a:p>
            <a:r>
              <a:rPr lang="en-US" dirty="0" smtClean="0"/>
              <a:t>Assume: </a:t>
            </a:r>
            <a:r>
              <a:rPr lang="el-GR" dirty="0" smtClean="0"/>
              <a:t>μ</a:t>
            </a:r>
            <a:r>
              <a:rPr lang="en-US" dirty="0" smtClean="0"/>
              <a:t> is very large (infinite permeability). </a:t>
            </a:r>
          </a:p>
          <a:p>
            <a:r>
              <a:rPr lang="en-US" dirty="0" smtClean="0"/>
              <a:t>	Then </a:t>
            </a:r>
            <a:r>
              <a:rPr lang="en-US" dirty="0" smtClean="0">
                <a:latin typeface="Script MT Bold" panose="03040602040607080904" pitchFamily="66" charset="0"/>
              </a:rPr>
              <a:t>R</a:t>
            </a:r>
            <a:r>
              <a:rPr lang="en-US" dirty="0" smtClean="0"/>
              <a:t> is very small. </a:t>
            </a:r>
          </a:p>
          <a:p>
            <a:r>
              <a:rPr lang="en-US" dirty="0" smtClean="0"/>
              <a:t>		Then L</a:t>
            </a:r>
            <a:r>
              <a:rPr lang="en-US" baseline="-25000" dirty="0" smtClean="0"/>
              <a:t>2</a:t>
            </a:r>
            <a:r>
              <a:rPr lang="en-US" dirty="0" smtClean="0"/>
              <a:t> is very large.</a:t>
            </a:r>
          </a:p>
          <a:p>
            <a:r>
              <a:rPr lang="en-US" dirty="0" smtClean="0"/>
              <a:t>			Then |j</a:t>
            </a:r>
            <a:r>
              <a:rPr lang="el-GR" dirty="0" smtClean="0"/>
              <a:t>ω</a:t>
            </a:r>
            <a:r>
              <a:rPr lang="en-US" dirty="0" smtClean="0"/>
              <a:t>L</a:t>
            </a:r>
            <a:r>
              <a:rPr lang="en-US" baseline="-25000" dirty="0" smtClean="0"/>
              <a:t>2</a:t>
            </a:r>
            <a:r>
              <a:rPr lang="en-US" dirty="0" smtClean="0"/>
              <a:t>|&gt;&gt;|Z</a:t>
            </a:r>
            <a:r>
              <a:rPr lang="en-US" baseline="-25000" dirty="0" smtClean="0"/>
              <a:t>2</a:t>
            </a:r>
            <a:r>
              <a:rPr lang="en-US" dirty="0" smtClean="0"/>
              <a:t>|.</a:t>
            </a:r>
          </a:p>
        </p:txBody>
      </p:sp>
      <p:sp>
        <p:nvSpPr>
          <p:cNvPr id="36" name="TextBox 35"/>
          <p:cNvSpPr txBox="1"/>
          <p:nvPr/>
        </p:nvSpPr>
        <p:spPr>
          <a:xfrm>
            <a:off x="3478426" y="6136828"/>
            <a:ext cx="2338601" cy="461665"/>
          </a:xfrm>
          <a:prstGeom prst="rect">
            <a:avLst/>
          </a:prstGeom>
          <a:noFill/>
        </p:spPr>
        <p:txBody>
          <a:bodyPr wrap="square" rtlCol="0">
            <a:spAutoFit/>
          </a:bodyPr>
          <a:lstStyle/>
          <a:p>
            <a:r>
              <a:rPr lang="en-US" sz="2400" dirty="0" smtClean="0"/>
              <a:t>So (#) becomes</a:t>
            </a:r>
          </a:p>
        </p:txBody>
      </p:sp>
      <p:graphicFrame>
        <p:nvGraphicFramePr>
          <p:cNvPr id="40" name="Object 39"/>
          <p:cNvGraphicFramePr>
            <a:graphicFrameLocks noChangeAspect="1"/>
          </p:cNvGraphicFramePr>
          <p:nvPr>
            <p:extLst>
              <p:ext uri="{D42A27DB-BD31-4B8C-83A1-F6EECF244321}">
                <p14:modId xmlns:p14="http://schemas.microsoft.com/office/powerpoint/2010/main" val="2610064957"/>
              </p:ext>
            </p:extLst>
          </p:nvPr>
        </p:nvGraphicFramePr>
        <p:xfrm>
          <a:off x="5831528" y="6047441"/>
          <a:ext cx="1395412" cy="711200"/>
        </p:xfrm>
        <a:graphic>
          <a:graphicData uri="http://schemas.openxmlformats.org/presentationml/2006/ole">
            <mc:AlternateContent xmlns:mc="http://schemas.openxmlformats.org/markup-compatibility/2006">
              <mc:Choice xmlns:v="urn:schemas-microsoft-com:vml" Requires="v">
                <p:oleObj spid="_x0000_s74044" name="Equation" r:id="rId19" imgW="838080" imgH="431640" progId="Equation.DSMT4">
                  <p:embed/>
                </p:oleObj>
              </mc:Choice>
              <mc:Fallback>
                <p:oleObj name="Equation" r:id="rId19" imgW="838080" imgH="431640" progId="Equation.DSMT4">
                  <p:embed/>
                  <p:pic>
                    <p:nvPicPr>
                      <p:cNvPr id="28" name="Object 27"/>
                      <p:cNvPicPr>
                        <a:picLocks noChangeAspect="1" noChangeArrowheads="1"/>
                      </p:cNvPicPr>
                      <p:nvPr/>
                    </p:nvPicPr>
                    <p:blipFill>
                      <a:blip r:embed="rId20"/>
                      <a:srcRect/>
                      <a:stretch>
                        <a:fillRect/>
                      </a:stretch>
                    </p:blipFill>
                    <p:spPr bwMode="auto">
                      <a:xfrm>
                        <a:off x="5831528" y="6047441"/>
                        <a:ext cx="1395412" cy="711200"/>
                      </a:xfrm>
                      <a:prstGeom prst="rect">
                        <a:avLst/>
                      </a:prstGeom>
                      <a:noFill/>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2258089666"/>
              </p:ext>
            </p:extLst>
          </p:nvPr>
        </p:nvGraphicFramePr>
        <p:xfrm>
          <a:off x="7305675" y="6070600"/>
          <a:ext cx="781050" cy="711200"/>
        </p:xfrm>
        <a:graphic>
          <a:graphicData uri="http://schemas.openxmlformats.org/presentationml/2006/ole">
            <mc:AlternateContent xmlns:mc="http://schemas.openxmlformats.org/markup-compatibility/2006">
              <mc:Choice xmlns:v="urn:schemas-microsoft-com:vml" Requires="v">
                <p:oleObj spid="_x0000_s74045" name="Equation" r:id="rId21" imgW="469800" imgH="431640" progId="Equation.DSMT4">
                  <p:embed/>
                </p:oleObj>
              </mc:Choice>
              <mc:Fallback>
                <p:oleObj name="Equation" r:id="rId21" imgW="469800" imgH="431640" progId="Equation.DSMT4">
                  <p:embed/>
                  <p:pic>
                    <p:nvPicPr>
                      <p:cNvPr id="40" name="Object 39"/>
                      <p:cNvPicPr>
                        <a:picLocks noChangeAspect="1" noChangeArrowheads="1"/>
                      </p:cNvPicPr>
                      <p:nvPr/>
                    </p:nvPicPr>
                    <p:blipFill>
                      <a:blip r:embed="rId22"/>
                      <a:srcRect/>
                      <a:stretch>
                        <a:fillRect/>
                      </a:stretch>
                    </p:blipFill>
                    <p:spPr bwMode="auto">
                      <a:xfrm>
                        <a:off x="7305675" y="6070600"/>
                        <a:ext cx="781050" cy="711200"/>
                      </a:xfrm>
                      <a:prstGeom prst="rect">
                        <a:avLst/>
                      </a:prstGeom>
                      <a:noFill/>
                    </p:spPr>
                  </p:pic>
                </p:oleObj>
              </mc:Fallback>
            </mc:AlternateContent>
          </a:graphicData>
        </a:graphic>
      </p:graphicFrame>
      <p:sp>
        <p:nvSpPr>
          <p:cNvPr id="43" name="TextBox 42"/>
          <p:cNvSpPr txBox="1"/>
          <p:nvPr/>
        </p:nvSpPr>
        <p:spPr>
          <a:xfrm>
            <a:off x="2766798" y="503846"/>
            <a:ext cx="3124200" cy="276999"/>
          </a:xfrm>
          <a:prstGeom prst="rect">
            <a:avLst/>
          </a:prstGeom>
          <a:noFill/>
        </p:spPr>
        <p:txBody>
          <a:bodyPr wrap="square" rtlCol="0">
            <a:spAutoFit/>
          </a:bodyPr>
          <a:lstStyle/>
          <a:p>
            <a:r>
              <a:rPr lang="en-US" sz="1200" dirty="0" smtClean="0"/>
              <a:t>Ideal </a:t>
            </a:r>
            <a:r>
              <a:rPr lang="en-US" sz="1200" dirty="0" err="1" smtClean="0"/>
              <a:t>xfmr</a:t>
            </a:r>
            <a:r>
              <a:rPr lang="en-US" sz="1200" dirty="0" smtClean="0"/>
              <a:t>: No Losses, infinite permeability.</a:t>
            </a:r>
          </a:p>
        </p:txBody>
      </p:sp>
    </p:spTree>
    <p:extLst>
      <p:ext uri="{BB962C8B-B14F-4D97-AF65-F5344CB8AC3E}">
        <p14:creationId xmlns:p14="http://schemas.microsoft.com/office/powerpoint/2010/main" val="249463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71</a:t>
            </a:fld>
            <a:endParaRPr lang="en-US" dirty="0"/>
          </a:p>
        </p:txBody>
      </p:sp>
      <p:sp>
        <p:nvSpPr>
          <p:cNvPr id="61" name="TextBox 60"/>
          <p:cNvSpPr txBox="1"/>
          <p:nvPr/>
        </p:nvSpPr>
        <p:spPr>
          <a:xfrm>
            <a:off x="-22652" y="44088"/>
            <a:ext cx="9144000" cy="584775"/>
          </a:xfrm>
          <a:prstGeom prst="rect">
            <a:avLst/>
          </a:prstGeom>
          <a:noFill/>
        </p:spPr>
        <p:txBody>
          <a:bodyPr wrap="square" rtlCol="0">
            <a:spAutoFit/>
          </a:bodyPr>
          <a:lstStyle/>
          <a:p>
            <a:pPr algn="ctr"/>
            <a:r>
              <a:rPr lang="en-US" sz="3200" dirty="0" smtClean="0"/>
              <a:t>Development of turns ratio relations for ideal </a:t>
            </a:r>
            <a:r>
              <a:rPr lang="en-US" sz="3200" dirty="0" err="1" smtClean="0"/>
              <a:t>xfmr</a:t>
            </a:r>
            <a:endParaRPr lang="en-US" sz="3200" dirty="0"/>
          </a:p>
        </p:txBody>
      </p:sp>
      <p:grpSp>
        <p:nvGrpSpPr>
          <p:cNvPr id="5" name="Group 1"/>
          <p:cNvGrpSpPr>
            <a:grpSpLocks noChangeAspect="1"/>
          </p:cNvGrpSpPr>
          <p:nvPr/>
        </p:nvGrpSpPr>
        <p:grpSpPr bwMode="auto">
          <a:xfrm>
            <a:off x="2539573" y="1066800"/>
            <a:ext cx="4019550" cy="1431925"/>
            <a:chOff x="3736" y="1478"/>
            <a:chExt cx="6330" cy="2256"/>
          </a:xfrm>
        </p:grpSpPr>
        <p:sp>
          <p:nvSpPr>
            <p:cNvPr id="8" name="AutoShape 3"/>
            <p:cNvSpPr>
              <a:spLocks noChangeAspect="1" noChangeArrowheads="1" noTextEdit="1"/>
            </p:cNvSpPr>
            <p:nvPr/>
          </p:nvSpPr>
          <p:spPr bwMode="auto">
            <a:xfrm>
              <a:off x="3736" y="1478"/>
              <a:ext cx="6330" cy="22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0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 y="1489"/>
              <a:ext cx="5496" cy="218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283528" y="762000"/>
            <a:ext cx="2429718" cy="861774"/>
          </a:xfrm>
          <a:prstGeom prst="rect">
            <a:avLst/>
          </a:prstGeom>
          <a:noFill/>
        </p:spPr>
        <p:txBody>
          <a:bodyPr wrap="square" rtlCol="0">
            <a:spAutoFit/>
          </a:bodyPr>
          <a:lstStyle/>
          <a:p>
            <a:r>
              <a:rPr lang="en-US" sz="2500" dirty="0" smtClean="0"/>
              <a:t>Dashed box: The “ideal” </a:t>
            </a:r>
            <a:r>
              <a:rPr lang="en-US" sz="2500" dirty="0" err="1" smtClean="0"/>
              <a:t>xfmr</a:t>
            </a:r>
            <a:r>
              <a:rPr lang="en-US" sz="2500" dirty="0" smtClean="0"/>
              <a:t> </a:t>
            </a:r>
          </a:p>
        </p:txBody>
      </p:sp>
      <p:sp>
        <p:nvSpPr>
          <p:cNvPr id="12" name="Freeform 11"/>
          <p:cNvSpPr/>
          <p:nvPr/>
        </p:nvSpPr>
        <p:spPr>
          <a:xfrm>
            <a:off x="2569580" y="1169043"/>
            <a:ext cx="659757" cy="162046"/>
          </a:xfrm>
          <a:custGeom>
            <a:avLst/>
            <a:gdLst>
              <a:gd name="connsiteX0" fmla="*/ 0 w 659757"/>
              <a:gd name="connsiteY0" fmla="*/ 0 h 162046"/>
              <a:gd name="connsiteX1" fmla="*/ 659757 w 659757"/>
              <a:gd name="connsiteY1" fmla="*/ 162046 h 162046"/>
            </a:gdLst>
            <a:ahLst/>
            <a:cxnLst>
              <a:cxn ang="0">
                <a:pos x="connsiteX0" y="connsiteY0"/>
              </a:cxn>
              <a:cxn ang="0">
                <a:pos x="connsiteX1" y="connsiteY1"/>
              </a:cxn>
            </a:cxnLst>
            <a:rect l="l" t="t" r="r" b="b"/>
            <a:pathLst>
              <a:path w="659757" h="162046">
                <a:moveTo>
                  <a:pt x="0" y="0"/>
                </a:moveTo>
                <a:lnTo>
                  <a:pt x="659757" y="162046"/>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818004261"/>
              </p:ext>
            </p:extLst>
          </p:nvPr>
        </p:nvGraphicFramePr>
        <p:xfrm>
          <a:off x="457200" y="2525441"/>
          <a:ext cx="3582987" cy="877888"/>
        </p:xfrm>
        <a:graphic>
          <a:graphicData uri="http://schemas.openxmlformats.org/presentationml/2006/ole">
            <mc:AlternateContent xmlns:mc="http://schemas.openxmlformats.org/markup-compatibility/2006">
              <mc:Choice xmlns:v="urn:schemas-microsoft-com:vml" Requires="v">
                <p:oleObj spid="_x0000_s77019" name="Equation" r:id="rId5" imgW="1650960" imgH="406080" progId="Equation.DSMT4">
                  <p:embed/>
                </p:oleObj>
              </mc:Choice>
              <mc:Fallback>
                <p:oleObj name="Equation" r:id="rId5" imgW="1650960" imgH="406080" progId="Equation.DSMT4">
                  <p:embed/>
                  <p:pic>
                    <p:nvPicPr>
                      <p:cNvPr id="26" name="Object 25"/>
                      <p:cNvPicPr>
                        <a:picLocks noChangeAspect="1" noChangeArrowheads="1"/>
                      </p:cNvPicPr>
                      <p:nvPr/>
                    </p:nvPicPr>
                    <p:blipFill>
                      <a:blip r:embed="rId6"/>
                      <a:srcRect/>
                      <a:stretch>
                        <a:fillRect/>
                      </a:stretch>
                    </p:blipFill>
                    <p:spPr bwMode="auto">
                      <a:xfrm>
                        <a:off x="457200" y="2525441"/>
                        <a:ext cx="3582987" cy="877888"/>
                      </a:xfrm>
                      <a:prstGeom prst="rect">
                        <a:avLst/>
                      </a:prstGeom>
                      <a:noFill/>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271609105"/>
              </p:ext>
            </p:extLst>
          </p:nvPr>
        </p:nvGraphicFramePr>
        <p:xfrm>
          <a:off x="4900101" y="2566716"/>
          <a:ext cx="3603625" cy="795338"/>
        </p:xfrm>
        <a:graphic>
          <a:graphicData uri="http://schemas.openxmlformats.org/presentationml/2006/ole">
            <mc:AlternateContent xmlns:mc="http://schemas.openxmlformats.org/markup-compatibility/2006">
              <mc:Choice xmlns:v="urn:schemas-microsoft-com:vml" Requires="v">
                <p:oleObj spid="_x0000_s77020" name="Equation" r:id="rId7" imgW="1828800" imgH="406080" progId="Equation.DSMT4">
                  <p:embed/>
                </p:oleObj>
              </mc:Choice>
              <mc:Fallback>
                <p:oleObj name="Equation" r:id="rId7" imgW="1828800" imgH="406080" progId="Equation.DSMT4">
                  <p:embed/>
                  <p:pic>
                    <p:nvPicPr>
                      <p:cNvPr id="27" name="Object 26"/>
                      <p:cNvPicPr>
                        <a:picLocks noChangeAspect="1" noChangeArrowheads="1"/>
                      </p:cNvPicPr>
                      <p:nvPr/>
                    </p:nvPicPr>
                    <p:blipFill>
                      <a:blip r:embed="rId8"/>
                      <a:srcRect/>
                      <a:stretch>
                        <a:fillRect/>
                      </a:stretch>
                    </p:blipFill>
                    <p:spPr bwMode="auto">
                      <a:xfrm>
                        <a:off x="4900101" y="2566716"/>
                        <a:ext cx="3603625" cy="795338"/>
                      </a:xfrm>
                      <a:prstGeom prst="rect">
                        <a:avLst/>
                      </a:prstGeom>
                      <a:noFill/>
                    </p:spPr>
                  </p:pic>
                </p:oleObj>
              </mc:Fallback>
            </mc:AlternateContent>
          </a:graphicData>
        </a:graphic>
      </p:graphicFrame>
      <p:sp>
        <p:nvSpPr>
          <p:cNvPr id="24" name="TextBox 23"/>
          <p:cNvSpPr txBox="1"/>
          <p:nvPr/>
        </p:nvSpPr>
        <p:spPr>
          <a:xfrm>
            <a:off x="6172200" y="542866"/>
            <a:ext cx="2949148" cy="1323439"/>
          </a:xfrm>
          <a:prstGeom prst="rect">
            <a:avLst/>
          </a:prstGeom>
          <a:noFill/>
        </p:spPr>
        <p:txBody>
          <a:bodyPr wrap="square" rtlCol="0">
            <a:spAutoFit/>
          </a:bodyPr>
          <a:lstStyle/>
          <a:p>
            <a:r>
              <a:rPr lang="en-US" sz="2000" b="1" u="sng" dirty="0" smtClean="0"/>
              <a:t>Objective</a:t>
            </a:r>
            <a:r>
              <a:rPr lang="en-US" sz="2000" dirty="0" smtClean="0"/>
              <a:t>: See how </a:t>
            </a:r>
          </a:p>
          <a:p>
            <a:pPr marL="342900" indent="-342900">
              <a:buFont typeface="Arial" panose="020B0604020202020204" pitchFamily="34" charset="0"/>
              <a:buChar char="•"/>
            </a:pPr>
            <a:r>
              <a:rPr lang="en-US" sz="2000" dirty="0" smtClean="0"/>
              <a:t>i</a:t>
            </a:r>
            <a:r>
              <a:rPr lang="en-US" sz="2000" baseline="-25000" dirty="0" smtClean="0"/>
              <a:t>1</a:t>
            </a:r>
            <a:r>
              <a:rPr lang="en-US" sz="2000" dirty="0" smtClean="0"/>
              <a:t> </a:t>
            </a:r>
            <a:r>
              <a:rPr lang="en-US" sz="2000" dirty="0"/>
              <a:t>and </a:t>
            </a:r>
            <a:r>
              <a:rPr lang="en-US" sz="2000" dirty="0" smtClean="0"/>
              <a:t>i</a:t>
            </a:r>
            <a:r>
              <a:rPr lang="en-US" sz="2000" baseline="-25000" dirty="0" smtClean="0"/>
              <a:t>2</a:t>
            </a:r>
            <a:r>
              <a:rPr lang="en-US" sz="2000" dirty="0" smtClean="0"/>
              <a:t> </a:t>
            </a:r>
            <a:r>
              <a:rPr lang="en-US" sz="2000" dirty="0"/>
              <a:t>are related</a:t>
            </a:r>
          </a:p>
          <a:p>
            <a:pPr marL="342900" indent="-342900">
              <a:buFont typeface="Arial" panose="020B0604020202020204" pitchFamily="34" charset="0"/>
              <a:buChar char="•"/>
            </a:pPr>
            <a:r>
              <a:rPr lang="en-US" sz="2000" dirty="0" smtClean="0"/>
              <a:t>e</a:t>
            </a:r>
            <a:r>
              <a:rPr lang="en-US" sz="2000" baseline="-25000" dirty="0" smtClean="0"/>
              <a:t>1</a:t>
            </a:r>
            <a:r>
              <a:rPr lang="en-US" sz="2000" dirty="0" smtClean="0"/>
              <a:t> and e</a:t>
            </a:r>
            <a:r>
              <a:rPr lang="en-US" sz="2000" baseline="-25000" dirty="0" smtClean="0"/>
              <a:t>2</a:t>
            </a:r>
            <a:r>
              <a:rPr lang="en-US" sz="2000" dirty="0" smtClean="0"/>
              <a:t> are related</a:t>
            </a:r>
          </a:p>
          <a:p>
            <a:r>
              <a:rPr lang="en-US" sz="2000" dirty="0"/>
              <a:t>in the steady-state</a:t>
            </a:r>
            <a:r>
              <a:rPr lang="en-US" sz="2000" dirty="0" smtClean="0"/>
              <a:t>.</a:t>
            </a:r>
            <a:endParaRPr lang="en-US" sz="2000" dirty="0"/>
          </a:p>
        </p:txBody>
      </p:sp>
      <p:graphicFrame>
        <p:nvGraphicFramePr>
          <p:cNvPr id="19" name="Object 18"/>
          <p:cNvGraphicFramePr>
            <a:graphicFrameLocks noChangeAspect="1"/>
          </p:cNvGraphicFramePr>
          <p:nvPr>
            <p:extLst>
              <p:ext uri="{D42A27DB-BD31-4B8C-83A1-F6EECF244321}">
                <p14:modId xmlns:p14="http://schemas.microsoft.com/office/powerpoint/2010/main" val="1488411290"/>
              </p:ext>
            </p:extLst>
          </p:nvPr>
        </p:nvGraphicFramePr>
        <p:xfrm>
          <a:off x="552449" y="3757054"/>
          <a:ext cx="3487738" cy="417513"/>
        </p:xfrm>
        <a:graphic>
          <a:graphicData uri="http://schemas.openxmlformats.org/presentationml/2006/ole">
            <mc:AlternateContent xmlns:mc="http://schemas.openxmlformats.org/markup-compatibility/2006">
              <mc:Choice xmlns:v="urn:schemas-microsoft-com:vml" Requires="v">
                <p:oleObj spid="_x0000_s77021" name="Equation" r:id="rId9" imgW="1917360" imgH="228600" progId="Equation.DSMT4">
                  <p:embed/>
                </p:oleObj>
              </mc:Choice>
              <mc:Fallback>
                <p:oleObj name="Equation" r:id="rId9" imgW="1917360" imgH="228600" progId="Equation.DSMT4">
                  <p:embed/>
                  <p:pic>
                    <p:nvPicPr>
                      <p:cNvPr id="19" name="Object 18"/>
                      <p:cNvPicPr>
                        <a:picLocks noChangeAspect="1" noChangeArrowheads="1"/>
                      </p:cNvPicPr>
                      <p:nvPr/>
                    </p:nvPicPr>
                    <p:blipFill>
                      <a:blip r:embed="rId10"/>
                      <a:srcRect/>
                      <a:stretch>
                        <a:fillRect/>
                      </a:stretch>
                    </p:blipFill>
                    <p:spPr bwMode="auto">
                      <a:xfrm>
                        <a:off x="552449" y="3757054"/>
                        <a:ext cx="3487738" cy="417513"/>
                      </a:xfrm>
                      <a:prstGeom prst="rect">
                        <a:avLst/>
                      </a:prstGeom>
                      <a:noFill/>
                    </p:spPr>
                  </p:pic>
                </p:oleObj>
              </mc:Fallback>
            </mc:AlternateContent>
          </a:graphicData>
        </a:graphic>
      </p:graphicFrame>
      <p:sp>
        <p:nvSpPr>
          <p:cNvPr id="32" name="TextBox 31"/>
          <p:cNvSpPr txBox="1"/>
          <p:nvPr/>
        </p:nvSpPr>
        <p:spPr>
          <a:xfrm>
            <a:off x="3886200" y="1734979"/>
            <a:ext cx="885397" cy="246221"/>
          </a:xfrm>
          <a:prstGeom prst="rect">
            <a:avLst/>
          </a:prstGeom>
          <a:noFill/>
        </p:spPr>
        <p:txBody>
          <a:bodyPr wrap="square" rtlCol="0">
            <a:spAutoFit/>
          </a:bodyPr>
          <a:lstStyle/>
          <a:p>
            <a:r>
              <a:rPr lang="en-US" sz="1000" b="1" dirty="0" smtClean="0"/>
              <a:t>N</a:t>
            </a:r>
            <a:r>
              <a:rPr lang="en-US" sz="1000" b="1" baseline="-25000" dirty="0" smtClean="0"/>
              <a:t>1</a:t>
            </a:r>
            <a:r>
              <a:rPr lang="en-US" sz="1000" b="1" dirty="0" smtClean="0"/>
              <a:t>          N</a:t>
            </a:r>
            <a:r>
              <a:rPr lang="en-US" sz="1000" b="1" baseline="-25000" dirty="0" smtClean="0"/>
              <a:t>2 </a:t>
            </a:r>
            <a:endParaRPr lang="en-US" sz="1000" b="1" dirty="0" smtClean="0"/>
          </a:p>
        </p:txBody>
      </p:sp>
      <p:graphicFrame>
        <p:nvGraphicFramePr>
          <p:cNvPr id="41" name="Object 40"/>
          <p:cNvGraphicFramePr>
            <a:graphicFrameLocks noChangeAspect="1"/>
          </p:cNvGraphicFramePr>
          <p:nvPr>
            <p:extLst>
              <p:ext uri="{D42A27DB-BD31-4B8C-83A1-F6EECF244321}">
                <p14:modId xmlns:p14="http://schemas.microsoft.com/office/powerpoint/2010/main" val="993752971"/>
              </p:ext>
            </p:extLst>
          </p:nvPr>
        </p:nvGraphicFramePr>
        <p:xfrm>
          <a:off x="5000625" y="3606800"/>
          <a:ext cx="1898650" cy="711200"/>
        </p:xfrm>
        <a:graphic>
          <a:graphicData uri="http://schemas.openxmlformats.org/presentationml/2006/ole">
            <mc:AlternateContent xmlns:mc="http://schemas.openxmlformats.org/markup-compatibility/2006">
              <mc:Choice xmlns:v="urn:schemas-microsoft-com:vml" Requires="v">
                <p:oleObj spid="_x0000_s77022" name="Equation" r:id="rId11" imgW="1143000" imgH="431640" progId="Equation.DSMT4">
                  <p:embed/>
                </p:oleObj>
              </mc:Choice>
              <mc:Fallback>
                <p:oleObj name="Equation" r:id="rId11" imgW="1143000" imgH="431640" progId="Equation.DSMT4">
                  <p:embed/>
                  <p:pic>
                    <p:nvPicPr>
                      <p:cNvPr id="41" name="Object 40"/>
                      <p:cNvPicPr>
                        <a:picLocks noChangeAspect="1" noChangeArrowheads="1"/>
                      </p:cNvPicPr>
                      <p:nvPr/>
                    </p:nvPicPr>
                    <p:blipFill>
                      <a:blip r:embed="rId12"/>
                      <a:srcRect/>
                      <a:stretch>
                        <a:fillRect/>
                      </a:stretch>
                    </p:blipFill>
                    <p:spPr bwMode="auto">
                      <a:xfrm>
                        <a:off x="5000625" y="3606800"/>
                        <a:ext cx="1898650" cy="711200"/>
                      </a:xfrm>
                      <a:prstGeom prst="rect">
                        <a:avLst/>
                      </a:prstGeom>
                      <a:noFill/>
                    </p:spPr>
                  </p:pic>
                </p:oleObj>
              </mc:Fallback>
            </mc:AlternateContent>
          </a:graphicData>
        </a:graphic>
      </p:graphicFrame>
      <p:sp>
        <p:nvSpPr>
          <p:cNvPr id="43" name="TextBox 42"/>
          <p:cNvSpPr txBox="1"/>
          <p:nvPr/>
        </p:nvSpPr>
        <p:spPr>
          <a:xfrm>
            <a:off x="2766798" y="503846"/>
            <a:ext cx="3124200" cy="276999"/>
          </a:xfrm>
          <a:prstGeom prst="rect">
            <a:avLst/>
          </a:prstGeom>
          <a:noFill/>
        </p:spPr>
        <p:txBody>
          <a:bodyPr wrap="square" rtlCol="0">
            <a:spAutoFit/>
          </a:bodyPr>
          <a:lstStyle/>
          <a:p>
            <a:r>
              <a:rPr lang="en-US" sz="1200" dirty="0" smtClean="0"/>
              <a:t>Ideal </a:t>
            </a:r>
            <a:r>
              <a:rPr lang="en-US" sz="1200" dirty="0" err="1" smtClean="0"/>
              <a:t>xfmr</a:t>
            </a:r>
            <a:r>
              <a:rPr lang="en-US" sz="1200" dirty="0" smtClean="0"/>
              <a:t>: No Losses, infinite permeability.</a:t>
            </a:r>
          </a:p>
        </p:txBody>
      </p:sp>
      <p:sp>
        <p:nvSpPr>
          <p:cNvPr id="3" name="TextBox 2"/>
          <p:cNvSpPr txBox="1"/>
          <p:nvPr/>
        </p:nvSpPr>
        <p:spPr>
          <a:xfrm>
            <a:off x="0" y="4495800"/>
            <a:ext cx="2886918" cy="538609"/>
          </a:xfrm>
          <a:prstGeom prst="rect">
            <a:avLst/>
          </a:prstGeom>
          <a:noFill/>
        </p:spPr>
        <p:txBody>
          <a:bodyPr wrap="square" rtlCol="0">
            <a:spAutoFit/>
          </a:bodyPr>
          <a:lstStyle/>
          <a:p>
            <a:r>
              <a:rPr lang="en-US" sz="2900" dirty="0" smtClean="0"/>
              <a:t>Recall, slide 25:</a:t>
            </a:r>
          </a:p>
        </p:txBody>
      </p:sp>
      <p:sp>
        <p:nvSpPr>
          <p:cNvPr id="31" name="TextBox 30"/>
          <p:cNvSpPr txBox="1"/>
          <p:nvPr/>
        </p:nvSpPr>
        <p:spPr>
          <a:xfrm>
            <a:off x="4243278" y="4442416"/>
            <a:ext cx="2843322" cy="538609"/>
          </a:xfrm>
          <a:prstGeom prst="rect">
            <a:avLst/>
          </a:prstGeom>
          <a:noFill/>
        </p:spPr>
        <p:txBody>
          <a:bodyPr wrap="square" rtlCol="0">
            <a:spAutoFit/>
          </a:bodyPr>
          <a:lstStyle/>
          <a:p>
            <a:r>
              <a:rPr lang="en-US" sz="2900" dirty="0" smtClean="0"/>
              <a:t>Recall, slide 14:</a:t>
            </a:r>
          </a:p>
        </p:txBody>
      </p:sp>
      <p:graphicFrame>
        <p:nvGraphicFramePr>
          <p:cNvPr id="34" name="Object 33"/>
          <p:cNvGraphicFramePr>
            <a:graphicFrameLocks noChangeAspect="1"/>
          </p:cNvGraphicFramePr>
          <p:nvPr>
            <p:extLst>
              <p:ext uri="{D42A27DB-BD31-4B8C-83A1-F6EECF244321}">
                <p14:modId xmlns:p14="http://schemas.microsoft.com/office/powerpoint/2010/main" val="1558508732"/>
              </p:ext>
            </p:extLst>
          </p:nvPr>
        </p:nvGraphicFramePr>
        <p:xfrm>
          <a:off x="2899458" y="4334223"/>
          <a:ext cx="1264809" cy="744190"/>
        </p:xfrm>
        <a:graphic>
          <a:graphicData uri="http://schemas.openxmlformats.org/presentationml/2006/ole">
            <mc:AlternateContent xmlns:mc="http://schemas.openxmlformats.org/markup-compatibility/2006">
              <mc:Choice xmlns:v="urn:schemas-microsoft-com:vml" Requires="v">
                <p:oleObj spid="_x0000_s77023" name="Equation" r:id="rId13" imgW="685800" imgH="406080" progId="Equation.DSMT4">
                  <p:embed/>
                </p:oleObj>
              </mc:Choice>
              <mc:Fallback>
                <p:oleObj name="Equation" r:id="rId13" imgW="685800" imgH="406080" progId="Equation.DSMT4">
                  <p:embed/>
                  <p:pic>
                    <p:nvPicPr>
                      <p:cNvPr id="25" name="Object 24"/>
                      <p:cNvPicPr>
                        <a:picLocks noChangeAspect="1" noChangeArrowheads="1"/>
                      </p:cNvPicPr>
                      <p:nvPr/>
                    </p:nvPicPr>
                    <p:blipFill>
                      <a:blip r:embed="rId14"/>
                      <a:srcRect/>
                      <a:stretch>
                        <a:fillRect/>
                      </a:stretch>
                    </p:blipFill>
                    <p:spPr bwMode="auto">
                      <a:xfrm>
                        <a:off x="2899458" y="4334223"/>
                        <a:ext cx="1264809" cy="744190"/>
                      </a:xfrm>
                      <a:prstGeom prst="rect">
                        <a:avLst/>
                      </a:prstGeom>
                      <a:noFill/>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958978857"/>
              </p:ext>
            </p:extLst>
          </p:nvPr>
        </p:nvGraphicFramePr>
        <p:xfrm>
          <a:off x="6934200" y="4253880"/>
          <a:ext cx="2035175" cy="904875"/>
        </p:xfrm>
        <a:graphic>
          <a:graphicData uri="http://schemas.openxmlformats.org/presentationml/2006/ole">
            <mc:AlternateContent xmlns:mc="http://schemas.openxmlformats.org/markup-compatibility/2006">
              <mc:Choice xmlns:v="urn:schemas-microsoft-com:vml" Requires="v">
                <p:oleObj spid="_x0000_s77024" name="Equation" r:id="rId15" imgW="939600" imgH="419040" progId="Equation.DSMT4">
                  <p:embed/>
                </p:oleObj>
              </mc:Choice>
              <mc:Fallback>
                <p:oleObj name="Equation" r:id="rId15" imgW="939600" imgH="419040" progId="Equation.DSMT4">
                  <p:embed/>
                  <p:pic>
                    <p:nvPicPr>
                      <p:cNvPr id="8" name="Object 7"/>
                      <p:cNvPicPr>
                        <a:picLocks noChangeAspect="1" noChangeArrowheads="1"/>
                      </p:cNvPicPr>
                      <p:nvPr/>
                    </p:nvPicPr>
                    <p:blipFill>
                      <a:blip r:embed="rId16"/>
                      <a:srcRect/>
                      <a:stretch>
                        <a:fillRect/>
                      </a:stretch>
                    </p:blipFill>
                    <p:spPr bwMode="auto">
                      <a:xfrm>
                        <a:off x="6934200" y="4253880"/>
                        <a:ext cx="2035175" cy="904875"/>
                      </a:xfrm>
                      <a:prstGeom prst="rect">
                        <a:avLst/>
                      </a:prstGeom>
                      <a:noFill/>
                    </p:spPr>
                  </p:pic>
                </p:oleObj>
              </mc:Fallback>
            </mc:AlternateContent>
          </a:graphicData>
        </a:graphic>
      </p:graphicFrame>
      <p:sp>
        <p:nvSpPr>
          <p:cNvPr id="4" name="TextBox 3"/>
          <p:cNvSpPr txBox="1"/>
          <p:nvPr/>
        </p:nvSpPr>
        <p:spPr>
          <a:xfrm>
            <a:off x="76200" y="5158755"/>
            <a:ext cx="3581400" cy="538609"/>
          </a:xfrm>
          <a:prstGeom prst="rect">
            <a:avLst/>
          </a:prstGeom>
          <a:noFill/>
        </p:spPr>
        <p:txBody>
          <a:bodyPr wrap="square" rtlCol="0">
            <a:spAutoFit/>
          </a:bodyPr>
          <a:lstStyle/>
          <a:p>
            <a:r>
              <a:rPr lang="en-US" sz="2900" dirty="0" smtClean="0"/>
              <a:t>Substitution into (!!)</a:t>
            </a:r>
          </a:p>
        </p:txBody>
      </p:sp>
      <p:graphicFrame>
        <p:nvGraphicFramePr>
          <p:cNvPr id="7" name="Object 6"/>
          <p:cNvGraphicFramePr>
            <a:graphicFrameLocks noChangeAspect="1"/>
          </p:cNvGraphicFramePr>
          <p:nvPr>
            <p:extLst>
              <p:ext uri="{D42A27DB-BD31-4B8C-83A1-F6EECF244321}">
                <p14:modId xmlns:p14="http://schemas.microsoft.com/office/powerpoint/2010/main" val="3088182275"/>
              </p:ext>
            </p:extLst>
          </p:nvPr>
        </p:nvGraphicFramePr>
        <p:xfrm>
          <a:off x="422476" y="5551466"/>
          <a:ext cx="3857230" cy="1214617"/>
        </p:xfrm>
        <a:graphic>
          <a:graphicData uri="http://schemas.openxmlformats.org/presentationml/2006/ole">
            <mc:AlternateContent xmlns:mc="http://schemas.openxmlformats.org/markup-compatibility/2006">
              <mc:Choice xmlns:v="urn:schemas-microsoft-com:vml" Requires="v">
                <p:oleObj spid="_x0000_s77025" name="Equation" r:id="rId17" imgW="2451100" imgH="774700" progId="Equation.DSMT4">
                  <p:embed/>
                </p:oleObj>
              </mc:Choice>
              <mc:Fallback>
                <p:oleObj name="Equation" r:id="rId17" imgW="2451100" imgH="774700" progId="Equation.DSMT4">
                  <p:embed/>
                  <p:pic>
                    <p:nvPicPr>
                      <p:cNvPr id="0" name="Object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2476" y="5551466"/>
                        <a:ext cx="3857230" cy="1214617"/>
                      </a:xfrm>
                      <a:prstGeom prst="rect">
                        <a:avLst/>
                      </a:prstGeom>
                      <a:noFill/>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1817938637"/>
              </p:ext>
            </p:extLst>
          </p:nvPr>
        </p:nvGraphicFramePr>
        <p:xfrm>
          <a:off x="4906853" y="5817904"/>
          <a:ext cx="1079500" cy="696912"/>
        </p:xfrm>
        <a:graphic>
          <a:graphicData uri="http://schemas.openxmlformats.org/presentationml/2006/ole">
            <mc:AlternateContent xmlns:mc="http://schemas.openxmlformats.org/markup-compatibility/2006">
              <mc:Choice xmlns:v="urn:schemas-microsoft-com:vml" Requires="v">
                <p:oleObj spid="_x0000_s77026" name="Equation" r:id="rId19" imgW="685800" imgH="444240" progId="Equation.DSMT4">
                  <p:embed/>
                </p:oleObj>
              </mc:Choice>
              <mc:Fallback>
                <p:oleObj name="Equation" r:id="rId19" imgW="685800" imgH="444240" progId="Equation.DSMT4">
                  <p:embed/>
                  <p:pic>
                    <p:nvPicPr>
                      <p:cNvPr id="7" name="Object 6"/>
                      <p:cNvPicPr>
                        <a:picLocks noChangeAspect="1" noChangeArrowheads="1"/>
                      </p:cNvPicPr>
                      <p:nvPr/>
                    </p:nvPicPr>
                    <p:blipFill>
                      <a:blip r:embed="rId20"/>
                      <a:srcRect/>
                      <a:stretch>
                        <a:fillRect/>
                      </a:stretch>
                    </p:blipFill>
                    <p:spPr bwMode="auto">
                      <a:xfrm>
                        <a:off x="4906853" y="5817904"/>
                        <a:ext cx="1079500" cy="696912"/>
                      </a:xfrm>
                      <a:prstGeom prst="rect">
                        <a:avLst/>
                      </a:prstGeom>
                      <a:noFill/>
                    </p:spPr>
                  </p:pic>
                </p:oleObj>
              </mc:Fallback>
            </mc:AlternateContent>
          </a:graphicData>
        </a:graphic>
      </p:graphicFrame>
      <p:sp>
        <p:nvSpPr>
          <p:cNvPr id="9" name="Right Arrow 8"/>
          <p:cNvSpPr/>
          <p:nvPr/>
        </p:nvSpPr>
        <p:spPr>
          <a:xfrm>
            <a:off x="4450605" y="5984546"/>
            <a:ext cx="350753" cy="348456"/>
          </a:xfrm>
          <a:prstGeom prst="rightArrow">
            <a:avLst/>
          </a:pr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60480" y="5551466"/>
            <a:ext cx="2243246" cy="1092607"/>
          </a:xfrm>
          <a:prstGeom prst="rect">
            <a:avLst/>
          </a:prstGeom>
          <a:noFill/>
        </p:spPr>
        <p:txBody>
          <a:bodyPr wrap="square" rtlCol="0">
            <a:spAutoFit/>
          </a:bodyPr>
          <a:lstStyle/>
          <a:p>
            <a:r>
              <a:rPr lang="en-US" sz="1300" b="1" dirty="0"/>
              <a:t>ratio of </a:t>
            </a:r>
            <a:r>
              <a:rPr lang="en-US" sz="1300" b="1" dirty="0" smtClean="0"/>
              <a:t>currents in </a:t>
            </a:r>
            <a:r>
              <a:rPr lang="en-US" sz="1300" b="1" dirty="0"/>
              <a:t>coils on either side of an ideal transformer is in inverse proportion to the ratio of the coils’ turns</a:t>
            </a:r>
            <a:endParaRPr lang="en-US" sz="1300" b="1" dirty="0" smtClean="0"/>
          </a:p>
        </p:txBody>
      </p:sp>
    </p:spTree>
    <p:extLst>
      <p:ext uri="{BB962C8B-B14F-4D97-AF65-F5344CB8AC3E}">
        <p14:creationId xmlns:p14="http://schemas.microsoft.com/office/powerpoint/2010/main" val="96578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P spid="4" grpId="0"/>
      <p:bldP spid="9" grpId="0" animBg="1"/>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72</a:t>
            </a:fld>
            <a:endParaRPr lang="en-US" dirty="0"/>
          </a:p>
        </p:txBody>
      </p:sp>
      <p:sp>
        <p:nvSpPr>
          <p:cNvPr id="61" name="TextBox 60"/>
          <p:cNvSpPr txBox="1"/>
          <p:nvPr/>
        </p:nvSpPr>
        <p:spPr>
          <a:xfrm>
            <a:off x="-22652" y="44088"/>
            <a:ext cx="9144000" cy="584775"/>
          </a:xfrm>
          <a:prstGeom prst="rect">
            <a:avLst/>
          </a:prstGeom>
          <a:noFill/>
        </p:spPr>
        <p:txBody>
          <a:bodyPr wrap="square" rtlCol="0">
            <a:spAutoFit/>
          </a:bodyPr>
          <a:lstStyle/>
          <a:p>
            <a:pPr algn="ctr"/>
            <a:r>
              <a:rPr lang="en-US" sz="3200" dirty="0" smtClean="0"/>
              <a:t>Development of turns ratio relations for ideal </a:t>
            </a:r>
            <a:r>
              <a:rPr lang="en-US" sz="3200" dirty="0" err="1" smtClean="0"/>
              <a:t>xfmr</a:t>
            </a:r>
            <a:endParaRPr lang="en-US" sz="3200" dirty="0"/>
          </a:p>
        </p:txBody>
      </p:sp>
      <p:grpSp>
        <p:nvGrpSpPr>
          <p:cNvPr id="5" name="Group 1"/>
          <p:cNvGrpSpPr>
            <a:grpSpLocks noChangeAspect="1"/>
          </p:cNvGrpSpPr>
          <p:nvPr/>
        </p:nvGrpSpPr>
        <p:grpSpPr bwMode="auto">
          <a:xfrm>
            <a:off x="2539573" y="1066800"/>
            <a:ext cx="4019550" cy="1431925"/>
            <a:chOff x="3736" y="1478"/>
            <a:chExt cx="6330" cy="2256"/>
          </a:xfrm>
        </p:grpSpPr>
        <p:sp>
          <p:nvSpPr>
            <p:cNvPr id="8" name="AutoShape 3"/>
            <p:cNvSpPr>
              <a:spLocks noChangeAspect="1" noChangeArrowheads="1" noTextEdit="1"/>
            </p:cNvSpPr>
            <p:nvPr/>
          </p:nvSpPr>
          <p:spPr bwMode="auto">
            <a:xfrm>
              <a:off x="3736" y="1478"/>
              <a:ext cx="6330" cy="22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0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 y="1489"/>
              <a:ext cx="5496" cy="218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283528" y="762000"/>
            <a:ext cx="2429718" cy="861774"/>
          </a:xfrm>
          <a:prstGeom prst="rect">
            <a:avLst/>
          </a:prstGeom>
          <a:noFill/>
        </p:spPr>
        <p:txBody>
          <a:bodyPr wrap="square" rtlCol="0">
            <a:spAutoFit/>
          </a:bodyPr>
          <a:lstStyle/>
          <a:p>
            <a:r>
              <a:rPr lang="en-US" sz="2500" dirty="0" smtClean="0"/>
              <a:t>Dashed box: The “ideal” </a:t>
            </a:r>
            <a:r>
              <a:rPr lang="en-US" sz="2500" dirty="0" err="1" smtClean="0"/>
              <a:t>xfmr</a:t>
            </a:r>
            <a:r>
              <a:rPr lang="en-US" sz="2500" dirty="0" smtClean="0"/>
              <a:t> </a:t>
            </a:r>
          </a:p>
        </p:txBody>
      </p:sp>
      <p:sp>
        <p:nvSpPr>
          <p:cNvPr id="12" name="Freeform 11"/>
          <p:cNvSpPr/>
          <p:nvPr/>
        </p:nvSpPr>
        <p:spPr>
          <a:xfrm>
            <a:off x="2569580" y="1169043"/>
            <a:ext cx="659757" cy="162046"/>
          </a:xfrm>
          <a:custGeom>
            <a:avLst/>
            <a:gdLst>
              <a:gd name="connsiteX0" fmla="*/ 0 w 659757"/>
              <a:gd name="connsiteY0" fmla="*/ 0 h 162046"/>
              <a:gd name="connsiteX1" fmla="*/ 659757 w 659757"/>
              <a:gd name="connsiteY1" fmla="*/ 162046 h 162046"/>
            </a:gdLst>
            <a:ahLst/>
            <a:cxnLst>
              <a:cxn ang="0">
                <a:pos x="connsiteX0" y="connsiteY0"/>
              </a:cxn>
              <a:cxn ang="0">
                <a:pos x="connsiteX1" y="connsiteY1"/>
              </a:cxn>
            </a:cxnLst>
            <a:rect l="l" t="t" r="r" b="b"/>
            <a:pathLst>
              <a:path w="659757" h="162046">
                <a:moveTo>
                  <a:pt x="0" y="0"/>
                </a:moveTo>
                <a:lnTo>
                  <a:pt x="659757" y="162046"/>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818004261"/>
              </p:ext>
            </p:extLst>
          </p:nvPr>
        </p:nvGraphicFramePr>
        <p:xfrm>
          <a:off x="457200" y="2525441"/>
          <a:ext cx="3582987" cy="877888"/>
        </p:xfrm>
        <a:graphic>
          <a:graphicData uri="http://schemas.openxmlformats.org/presentationml/2006/ole">
            <mc:AlternateContent xmlns:mc="http://schemas.openxmlformats.org/markup-compatibility/2006">
              <mc:Choice xmlns:v="urn:schemas-microsoft-com:vml" Requires="v">
                <p:oleObj spid="_x0000_s75017" name="Equation" r:id="rId5" imgW="1650960" imgH="406080" progId="Equation.DSMT4">
                  <p:embed/>
                </p:oleObj>
              </mc:Choice>
              <mc:Fallback>
                <p:oleObj name="Equation" r:id="rId5" imgW="1650960" imgH="406080" progId="Equation.DSMT4">
                  <p:embed/>
                  <p:pic>
                    <p:nvPicPr>
                      <p:cNvPr id="26" name="Object 25"/>
                      <p:cNvPicPr>
                        <a:picLocks noChangeAspect="1" noChangeArrowheads="1"/>
                      </p:cNvPicPr>
                      <p:nvPr/>
                    </p:nvPicPr>
                    <p:blipFill>
                      <a:blip r:embed="rId6"/>
                      <a:srcRect/>
                      <a:stretch>
                        <a:fillRect/>
                      </a:stretch>
                    </p:blipFill>
                    <p:spPr bwMode="auto">
                      <a:xfrm>
                        <a:off x="457200" y="2525441"/>
                        <a:ext cx="3582987" cy="877888"/>
                      </a:xfrm>
                      <a:prstGeom prst="rect">
                        <a:avLst/>
                      </a:prstGeom>
                      <a:noFill/>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271609105"/>
              </p:ext>
            </p:extLst>
          </p:nvPr>
        </p:nvGraphicFramePr>
        <p:xfrm>
          <a:off x="4900101" y="2566716"/>
          <a:ext cx="3603625" cy="795338"/>
        </p:xfrm>
        <a:graphic>
          <a:graphicData uri="http://schemas.openxmlformats.org/presentationml/2006/ole">
            <mc:AlternateContent xmlns:mc="http://schemas.openxmlformats.org/markup-compatibility/2006">
              <mc:Choice xmlns:v="urn:schemas-microsoft-com:vml" Requires="v">
                <p:oleObj spid="_x0000_s75018" name="Equation" r:id="rId7" imgW="1828800" imgH="406080" progId="Equation.DSMT4">
                  <p:embed/>
                </p:oleObj>
              </mc:Choice>
              <mc:Fallback>
                <p:oleObj name="Equation" r:id="rId7" imgW="1828800" imgH="406080" progId="Equation.DSMT4">
                  <p:embed/>
                  <p:pic>
                    <p:nvPicPr>
                      <p:cNvPr id="27" name="Object 26"/>
                      <p:cNvPicPr>
                        <a:picLocks noChangeAspect="1" noChangeArrowheads="1"/>
                      </p:cNvPicPr>
                      <p:nvPr/>
                    </p:nvPicPr>
                    <p:blipFill>
                      <a:blip r:embed="rId8"/>
                      <a:srcRect/>
                      <a:stretch>
                        <a:fillRect/>
                      </a:stretch>
                    </p:blipFill>
                    <p:spPr bwMode="auto">
                      <a:xfrm>
                        <a:off x="4900101" y="2566716"/>
                        <a:ext cx="3603625" cy="795338"/>
                      </a:xfrm>
                      <a:prstGeom prst="rect">
                        <a:avLst/>
                      </a:prstGeom>
                      <a:noFill/>
                    </p:spPr>
                  </p:pic>
                </p:oleObj>
              </mc:Fallback>
            </mc:AlternateContent>
          </a:graphicData>
        </a:graphic>
      </p:graphicFrame>
      <p:sp>
        <p:nvSpPr>
          <p:cNvPr id="24" name="TextBox 23"/>
          <p:cNvSpPr txBox="1"/>
          <p:nvPr/>
        </p:nvSpPr>
        <p:spPr>
          <a:xfrm>
            <a:off x="6172200" y="542866"/>
            <a:ext cx="2949148" cy="1323439"/>
          </a:xfrm>
          <a:prstGeom prst="rect">
            <a:avLst/>
          </a:prstGeom>
          <a:noFill/>
        </p:spPr>
        <p:txBody>
          <a:bodyPr wrap="square" rtlCol="0">
            <a:spAutoFit/>
          </a:bodyPr>
          <a:lstStyle/>
          <a:p>
            <a:r>
              <a:rPr lang="en-US" sz="2000" b="1" u="sng" dirty="0" smtClean="0"/>
              <a:t>Objective</a:t>
            </a:r>
            <a:r>
              <a:rPr lang="en-US" sz="2000" dirty="0" smtClean="0"/>
              <a:t>: See how </a:t>
            </a:r>
          </a:p>
          <a:p>
            <a:pPr marL="342900" indent="-342900">
              <a:buFont typeface="Arial" panose="020B0604020202020204" pitchFamily="34" charset="0"/>
              <a:buChar char="•"/>
            </a:pPr>
            <a:r>
              <a:rPr lang="en-US" sz="2000" dirty="0" smtClean="0"/>
              <a:t>i</a:t>
            </a:r>
            <a:r>
              <a:rPr lang="en-US" sz="2000" baseline="-25000" dirty="0" smtClean="0"/>
              <a:t>1</a:t>
            </a:r>
            <a:r>
              <a:rPr lang="en-US" sz="2000" dirty="0" smtClean="0"/>
              <a:t> </a:t>
            </a:r>
            <a:r>
              <a:rPr lang="en-US" sz="2000" dirty="0"/>
              <a:t>and </a:t>
            </a:r>
            <a:r>
              <a:rPr lang="en-US" sz="2000" dirty="0" smtClean="0"/>
              <a:t>i</a:t>
            </a:r>
            <a:r>
              <a:rPr lang="en-US" sz="2000" baseline="-25000" dirty="0" smtClean="0"/>
              <a:t>2</a:t>
            </a:r>
            <a:r>
              <a:rPr lang="en-US" sz="2000" dirty="0" smtClean="0"/>
              <a:t> </a:t>
            </a:r>
            <a:r>
              <a:rPr lang="en-US" sz="2000" dirty="0"/>
              <a:t>are related</a:t>
            </a:r>
          </a:p>
          <a:p>
            <a:pPr marL="342900" indent="-342900">
              <a:buFont typeface="Arial" panose="020B0604020202020204" pitchFamily="34" charset="0"/>
              <a:buChar char="•"/>
            </a:pPr>
            <a:r>
              <a:rPr lang="en-US" sz="2000" dirty="0" smtClean="0"/>
              <a:t>e</a:t>
            </a:r>
            <a:r>
              <a:rPr lang="en-US" sz="2000" baseline="-25000" dirty="0" smtClean="0"/>
              <a:t>1</a:t>
            </a:r>
            <a:r>
              <a:rPr lang="en-US" sz="2000" dirty="0" smtClean="0"/>
              <a:t> and e</a:t>
            </a:r>
            <a:r>
              <a:rPr lang="en-US" sz="2000" baseline="-25000" dirty="0" smtClean="0"/>
              <a:t>2</a:t>
            </a:r>
            <a:r>
              <a:rPr lang="en-US" sz="2000" dirty="0" smtClean="0"/>
              <a:t> are related</a:t>
            </a:r>
          </a:p>
          <a:p>
            <a:r>
              <a:rPr lang="en-US" sz="2000" dirty="0"/>
              <a:t>in the steady-state</a:t>
            </a:r>
            <a:r>
              <a:rPr lang="en-US" sz="2000" dirty="0" smtClean="0"/>
              <a:t>.</a:t>
            </a:r>
            <a:endParaRPr lang="en-US" sz="2000" dirty="0"/>
          </a:p>
        </p:txBody>
      </p:sp>
      <p:sp>
        <p:nvSpPr>
          <p:cNvPr id="32" name="TextBox 31"/>
          <p:cNvSpPr txBox="1"/>
          <p:nvPr/>
        </p:nvSpPr>
        <p:spPr>
          <a:xfrm>
            <a:off x="3886200" y="1734979"/>
            <a:ext cx="885397" cy="246221"/>
          </a:xfrm>
          <a:prstGeom prst="rect">
            <a:avLst/>
          </a:prstGeom>
          <a:noFill/>
        </p:spPr>
        <p:txBody>
          <a:bodyPr wrap="square" rtlCol="0">
            <a:spAutoFit/>
          </a:bodyPr>
          <a:lstStyle/>
          <a:p>
            <a:r>
              <a:rPr lang="en-US" sz="1000" b="1" dirty="0" smtClean="0"/>
              <a:t>N</a:t>
            </a:r>
            <a:r>
              <a:rPr lang="en-US" sz="1000" b="1" baseline="-25000" dirty="0" smtClean="0"/>
              <a:t>1</a:t>
            </a:r>
            <a:r>
              <a:rPr lang="en-US" sz="1000" b="1" dirty="0" smtClean="0"/>
              <a:t>          N</a:t>
            </a:r>
            <a:r>
              <a:rPr lang="en-US" sz="1000" b="1" baseline="-25000" dirty="0" smtClean="0"/>
              <a:t>2 </a:t>
            </a:r>
            <a:endParaRPr lang="en-US" sz="1000" b="1" dirty="0" smtClean="0"/>
          </a:p>
        </p:txBody>
      </p:sp>
      <p:graphicFrame>
        <p:nvGraphicFramePr>
          <p:cNvPr id="39" name="Object 38"/>
          <p:cNvGraphicFramePr>
            <a:graphicFrameLocks noChangeAspect="1"/>
          </p:cNvGraphicFramePr>
          <p:nvPr>
            <p:extLst>
              <p:ext uri="{D42A27DB-BD31-4B8C-83A1-F6EECF244321}">
                <p14:modId xmlns:p14="http://schemas.microsoft.com/office/powerpoint/2010/main" val="670190958"/>
              </p:ext>
            </p:extLst>
          </p:nvPr>
        </p:nvGraphicFramePr>
        <p:xfrm>
          <a:off x="363049" y="3667272"/>
          <a:ext cx="3349625" cy="417513"/>
        </p:xfrm>
        <a:graphic>
          <a:graphicData uri="http://schemas.openxmlformats.org/presentationml/2006/ole">
            <mc:AlternateContent xmlns:mc="http://schemas.openxmlformats.org/markup-compatibility/2006">
              <mc:Choice xmlns:v="urn:schemas-microsoft-com:vml" Requires="v">
                <p:oleObj spid="_x0000_s75019" name="Equation" r:id="rId9" imgW="1841400" imgH="228600" progId="Equation.DSMT4">
                  <p:embed/>
                </p:oleObj>
              </mc:Choice>
              <mc:Fallback>
                <p:oleObj name="Equation" r:id="rId9" imgW="1841400" imgH="228600" progId="Equation.DSMT4">
                  <p:embed/>
                  <p:pic>
                    <p:nvPicPr>
                      <p:cNvPr id="19" name="Object 18"/>
                      <p:cNvPicPr>
                        <a:picLocks noChangeAspect="1" noChangeArrowheads="1"/>
                      </p:cNvPicPr>
                      <p:nvPr/>
                    </p:nvPicPr>
                    <p:blipFill>
                      <a:blip r:embed="rId10"/>
                      <a:srcRect/>
                      <a:stretch>
                        <a:fillRect/>
                      </a:stretch>
                    </p:blipFill>
                    <p:spPr bwMode="auto">
                      <a:xfrm>
                        <a:off x="363049" y="3667272"/>
                        <a:ext cx="3349625" cy="417513"/>
                      </a:xfrm>
                      <a:prstGeom prst="rect">
                        <a:avLst/>
                      </a:prstGeom>
                      <a:noFill/>
                    </p:spPr>
                  </p:pic>
                </p:oleObj>
              </mc:Fallback>
            </mc:AlternateContent>
          </a:graphicData>
        </a:graphic>
      </p:graphicFrame>
      <p:sp>
        <p:nvSpPr>
          <p:cNvPr id="43" name="TextBox 42"/>
          <p:cNvSpPr txBox="1"/>
          <p:nvPr/>
        </p:nvSpPr>
        <p:spPr>
          <a:xfrm>
            <a:off x="2766798" y="503846"/>
            <a:ext cx="3124200" cy="276999"/>
          </a:xfrm>
          <a:prstGeom prst="rect">
            <a:avLst/>
          </a:prstGeom>
          <a:noFill/>
        </p:spPr>
        <p:txBody>
          <a:bodyPr wrap="square" rtlCol="0">
            <a:spAutoFit/>
          </a:bodyPr>
          <a:lstStyle/>
          <a:p>
            <a:r>
              <a:rPr lang="en-US" sz="1200" dirty="0" smtClean="0"/>
              <a:t>Ideal </a:t>
            </a:r>
            <a:r>
              <a:rPr lang="en-US" sz="1200" dirty="0" err="1" smtClean="0"/>
              <a:t>xfmr</a:t>
            </a:r>
            <a:r>
              <a:rPr lang="en-US" sz="1200" dirty="0" smtClean="0"/>
              <a:t>: No Losses, infinite permeability.</a:t>
            </a:r>
          </a:p>
        </p:txBody>
      </p:sp>
      <p:graphicFrame>
        <p:nvGraphicFramePr>
          <p:cNvPr id="44" name="Object 43"/>
          <p:cNvGraphicFramePr>
            <a:graphicFrameLocks noChangeAspect="1"/>
          </p:cNvGraphicFramePr>
          <p:nvPr>
            <p:extLst>
              <p:ext uri="{D42A27DB-BD31-4B8C-83A1-F6EECF244321}">
                <p14:modId xmlns:p14="http://schemas.microsoft.com/office/powerpoint/2010/main" val="1426788118"/>
              </p:ext>
            </p:extLst>
          </p:nvPr>
        </p:nvGraphicFramePr>
        <p:xfrm>
          <a:off x="4233545" y="3553336"/>
          <a:ext cx="2559050" cy="711200"/>
        </p:xfrm>
        <a:graphic>
          <a:graphicData uri="http://schemas.openxmlformats.org/presentationml/2006/ole">
            <mc:AlternateContent xmlns:mc="http://schemas.openxmlformats.org/markup-compatibility/2006">
              <mc:Choice xmlns:v="urn:schemas-microsoft-com:vml" Requires="v">
                <p:oleObj spid="_x0000_s75020" name="Equation" r:id="rId11" imgW="1536480" imgH="431640" progId="Equation.DSMT4">
                  <p:embed/>
                </p:oleObj>
              </mc:Choice>
              <mc:Fallback>
                <p:oleObj name="Equation" r:id="rId11" imgW="1536480" imgH="431640" progId="Equation.DSMT4">
                  <p:embed/>
                  <p:pic>
                    <p:nvPicPr>
                      <p:cNvPr id="28" name="Object 27"/>
                      <p:cNvPicPr>
                        <a:picLocks noChangeAspect="1" noChangeArrowheads="1"/>
                      </p:cNvPicPr>
                      <p:nvPr/>
                    </p:nvPicPr>
                    <p:blipFill>
                      <a:blip r:embed="rId12"/>
                      <a:srcRect/>
                      <a:stretch>
                        <a:fillRect/>
                      </a:stretch>
                    </p:blipFill>
                    <p:spPr bwMode="auto">
                      <a:xfrm>
                        <a:off x="4233545" y="3553336"/>
                        <a:ext cx="2559050" cy="711200"/>
                      </a:xfrm>
                      <a:prstGeom prst="rect">
                        <a:avLst/>
                      </a:prstGeom>
                      <a:noFill/>
                    </p:spPr>
                  </p:pic>
                </p:oleObj>
              </mc:Fallback>
            </mc:AlternateContent>
          </a:graphicData>
        </a:graphic>
      </p:graphicFrame>
      <p:sp>
        <p:nvSpPr>
          <p:cNvPr id="18" name="TextBox 17"/>
          <p:cNvSpPr txBox="1"/>
          <p:nvPr/>
        </p:nvSpPr>
        <p:spPr>
          <a:xfrm>
            <a:off x="0" y="4270326"/>
            <a:ext cx="9121348" cy="492443"/>
          </a:xfrm>
          <a:prstGeom prst="rect">
            <a:avLst/>
          </a:prstGeom>
          <a:noFill/>
        </p:spPr>
        <p:txBody>
          <a:bodyPr wrap="square" rtlCol="0">
            <a:spAutoFit/>
          </a:bodyPr>
          <a:lstStyle/>
          <a:p>
            <a:r>
              <a:rPr lang="en-US" sz="2600" dirty="0" smtClean="0"/>
              <a:t>Substitute (#) into (&amp;); obtain common denominator; simplify:</a:t>
            </a:r>
          </a:p>
        </p:txBody>
      </p:sp>
      <p:graphicFrame>
        <p:nvGraphicFramePr>
          <p:cNvPr id="21" name="Object 20"/>
          <p:cNvGraphicFramePr>
            <a:graphicFrameLocks noChangeAspect="1"/>
          </p:cNvGraphicFramePr>
          <p:nvPr>
            <p:extLst>
              <p:ext uri="{D42A27DB-BD31-4B8C-83A1-F6EECF244321}">
                <p14:modId xmlns:p14="http://schemas.microsoft.com/office/powerpoint/2010/main" val="3721010650"/>
              </p:ext>
            </p:extLst>
          </p:nvPr>
        </p:nvGraphicFramePr>
        <p:xfrm>
          <a:off x="2504849" y="4808611"/>
          <a:ext cx="3933825" cy="838200"/>
        </p:xfrm>
        <a:graphic>
          <a:graphicData uri="http://schemas.openxmlformats.org/presentationml/2006/ole">
            <mc:AlternateContent xmlns:mc="http://schemas.openxmlformats.org/markup-compatibility/2006">
              <mc:Choice xmlns:v="urn:schemas-microsoft-com:vml" Requires="v">
                <p:oleObj spid="_x0000_s75021" name="Equation" r:id="rId13" imgW="2247840" imgH="482400" progId="Equation.DSMT4">
                  <p:embed/>
                </p:oleObj>
              </mc:Choice>
              <mc:Fallback>
                <p:oleObj name="Equation" r:id="rId13" imgW="2247840" imgH="482400" progId="Equation.DSMT4">
                  <p:embed/>
                  <p:pic>
                    <p:nvPicPr>
                      <p:cNvPr id="0" name="Object 29"/>
                      <p:cNvPicPr>
                        <a:picLocks noChangeAspect="1" noChangeArrowheads="1"/>
                      </p:cNvPicPr>
                      <p:nvPr/>
                    </p:nvPicPr>
                    <p:blipFill>
                      <a:blip r:embed="rId14"/>
                      <a:srcRect/>
                      <a:stretch>
                        <a:fillRect/>
                      </a:stretch>
                    </p:blipFill>
                    <p:spPr bwMode="auto">
                      <a:xfrm>
                        <a:off x="2504849" y="4808611"/>
                        <a:ext cx="3933825" cy="838200"/>
                      </a:xfrm>
                      <a:prstGeom prst="rect">
                        <a:avLst/>
                      </a:prstGeom>
                      <a:noFill/>
                    </p:spPr>
                  </p:pic>
                </p:oleObj>
              </mc:Fallback>
            </mc:AlternateContent>
          </a:graphicData>
        </a:graphic>
      </p:graphicFrame>
      <p:sp>
        <p:nvSpPr>
          <p:cNvPr id="45" name="TextBox 44"/>
          <p:cNvSpPr txBox="1"/>
          <p:nvPr/>
        </p:nvSpPr>
        <p:spPr>
          <a:xfrm>
            <a:off x="71433" y="6082477"/>
            <a:ext cx="883504" cy="492443"/>
          </a:xfrm>
          <a:prstGeom prst="rect">
            <a:avLst/>
          </a:prstGeom>
          <a:noFill/>
        </p:spPr>
        <p:txBody>
          <a:bodyPr wrap="square" rtlCol="0">
            <a:spAutoFit/>
          </a:bodyPr>
          <a:lstStyle/>
          <a:p>
            <a:r>
              <a:rPr lang="en-US" sz="2600" dirty="0" smtClean="0"/>
              <a:t>Use </a:t>
            </a:r>
          </a:p>
        </p:txBody>
      </p:sp>
      <p:graphicFrame>
        <p:nvGraphicFramePr>
          <p:cNvPr id="23" name="Object 22"/>
          <p:cNvGraphicFramePr>
            <a:graphicFrameLocks noChangeAspect="1"/>
          </p:cNvGraphicFramePr>
          <p:nvPr>
            <p:extLst>
              <p:ext uri="{D42A27DB-BD31-4B8C-83A1-F6EECF244321}">
                <p14:modId xmlns:p14="http://schemas.microsoft.com/office/powerpoint/2010/main" val="2697941658"/>
              </p:ext>
            </p:extLst>
          </p:nvPr>
        </p:nvGraphicFramePr>
        <p:xfrm>
          <a:off x="825708" y="6081816"/>
          <a:ext cx="1887538" cy="536575"/>
        </p:xfrm>
        <a:graphic>
          <a:graphicData uri="http://schemas.openxmlformats.org/presentationml/2006/ole">
            <mc:AlternateContent xmlns:mc="http://schemas.openxmlformats.org/markup-compatibility/2006">
              <mc:Choice xmlns:v="urn:schemas-microsoft-com:vml" Requires="v">
                <p:oleObj spid="_x0000_s75022" name="Equation" r:id="rId15" imgW="939600" imgH="266400" progId="Equation.DSMT4">
                  <p:embed/>
                </p:oleObj>
              </mc:Choice>
              <mc:Fallback>
                <p:oleObj name="Equation" r:id="rId15" imgW="939600" imgH="266400" progId="Equation.DSMT4">
                  <p:embed/>
                  <p:pic>
                    <p:nvPicPr>
                      <p:cNvPr id="0" name=""/>
                      <p:cNvPicPr/>
                      <p:nvPr/>
                    </p:nvPicPr>
                    <p:blipFill>
                      <a:blip r:embed="rId16"/>
                      <a:stretch>
                        <a:fillRect/>
                      </a:stretch>
                    </p:blipFill>
                    <p:spPr>
                      <a:xfrm>
                        <a:off x="825708" y="6081816"/>
                        <a:ext cx="1887538" cy="536575"/>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4071562841"/>
              </p:ext>
            </p:extLst>
          </p:nvPr>
        </p:nvGraphicFramePr>
        <p:xfrm>
          <a:off x="3288611" y="5911979"/>
          <a:ext cx="2297112" cy="833437"/>
        </p:xfrm>
        <a:graphic>
          <a:graphicData uri="http://schemas.openxmlformats.org/presentationml/2006/ole">
            <mc:AlternateContent xmlns:mc="http://schemas.openxmlformats.org/markup-compatibility/2006">
              <mc:Choice xmlns:v="urn:schemas-microsoft-com:vml" Requires="v">
                <p:oleObj spid="_x0000_s75023" name="Equation" r:id="rId17" imgW="1320480" imgH="482400" progId="Equation.DSMT4">
                  <p:embed/>
                </p:oleObj>
              </mc:Choice>
              <mc:Fallback>
                <p:oleObj name="Equation" r:id="rId17" imgW="1320480" imgH="482400" progId="Equation.DSMT4">
                  <p:embed/>
                  <p:pic>
                    <p:nvPicPr>
                      <p:cNvPr id="0" name="Object 44"/>
                      <p:cNvPicPr>
                        <a:picLocks noChangeAspect="1" noChangeArrowheads="1"/>
                      </p:cNvPicPr>
                      <p:nvPr/>
                    </p:nvPicPr>
                    <p:blipFill>
                      <a:blip r:embed="rId18"/>
                      <a:srcRect/>
                      <a:stretch>
                        <a:fillRect/>
                      </a:stretch>
                    </p:blipFill>
                    <p:spPr bwMode="auto">
                      <a:xfrm>
                        <a:off x="3288611" y="5911979"/>
                        <a:ext cx="2297112" cy="833437"/>
                      </a:xfrm>
                      <a:prstGeom prst="rect">
                        <a:avLst/>
                      </a:prstGeom>
                      <a:noFill/>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554184929"/>
              </p:ext>
            </p:extLst>
          </p:nvPr>
        </p:nvGraphicFramePr>
        <p:xfrm>
          <a:off x="7054767" y="3527571"/>
          <a:ext cx="1738312" cy="696913"/>
        </p:xfrm>
        <a:graphic>
          <a:graphicData uri="http://schemas.openxmlformats.org/presentationml/2006/ole">
            <mc:AlternateContent xmlns:mc="http://schemas.openxmlformats.org/markup-compatibility/2006">
              <mc:Choice xmlns:v="urn:schemas-microsoft-com:vml" Requires="v">
                <p:oleObj spid="_x0000_s75024" name="Equation" r:id="rId19" imgW="1104840" imgH="444240" progId="Equation.DSMT4">
                  <p:embed/>
                </p:oleObj>
              </mc:Choice>
              <mc:Fallback>
                <p:oleObj name="Equation" r:id="rId19" imgW="1104840" imgH="444240" progId="Equation.DSMT4">
                  <p:embed/>
                  <p:pic>
                    <p:nvPicPr>
                      <p:cNvPr id="39" name="Object 38"/>
                      <p:cNvPicPr>
                        <a:picLocks noChangeAspect="1" noChangeArrowheads="1"/>
                      </p:cNvPicPr>
                      <p:nvPr/>
                    </p:nvPicPr>
                    <p:blipFill>
                      <a:blip r:embed="rId20"/>
                      <a:srcRect/>
                      <a:stretch>
                        <a:fillRect/>
                      </a:stretch>
                    </p:blipFill>
                    <p:spPr bwMode="auto">
                      <a:xfrm>
                        <a:off x="7054767" y="3527571"/>
                        <a:ext cx="1738312" cy="696913"/>
                      </a:xfrm>
                      <a:prstGeom prst="rect">
                        <a:avLst/>
                      </a:prstGeom>
                      <a:noFill/>
                    </p:spPr>
                  </p:pic>
                </p:oleObj>
              </mc:Fallback>
            </mc:AlternateContent>
          </a:graphicData>
        </a:graphic>
      </p:graphicFrame>
    </p:spTree>
    <p:extLst>
      <p:ext uri="{BB962C8B-B14F-4D97-AF65-F5344CB8AC3E}">
        <p14:creationId xmlns:p14="http://schemas.microsoft.com/office/powerpoint/2010/main" val="394550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73</a:t>
            </a:fld>
            <a:endParaRPr lang="en-US" dirty="0"/>
          </a:p>
        </p:txBody>
      </p:sp>
      <p:sp>
        <p:nvSpPr>
          <p:cNvPr id="61" name="TextBox 60"/>
          <p:cNvSpPr txBox="1"/>
          <p:nvPr/>
        </p:nvSpPr>
        <p:spPr>
          <a:xfrm>
            <a:off x="-22652" y="44088"/>
            <a:ext cx="9144000" cy="584775"/>
          </a:xfrm>
          <a:prstGeom prst="rect">
            <a:avLst/>
          </a:prstGeom>
          <a:noFill/>
        </p:spPr>
        <p:txBody>
          <a:bodyPr wrap="square" rtlCol="0">
            <a:spAutoFit/>
          </a:bodyPr>
          <a:lstStyle/>
          <a:p>
            <a:pPr algn="ctr"/>
            <a:r>
              <a:rPr lang="en-US" sz="3200" dirty="0" smtClean="0"/>
              <a:t>Development of turns ratio relations for ideal </a:t>
            </a:r>
            <a:r>
              <a:rPr lang="en-US" sz="3200" dirty="0" err="1" smtClean="0"/>
              <a:t>xfmr</a:t>
            </a:r>
            <a:endParaRPr lang="en-US" sz="3200" dirty="0"/>
          </a:p>
        </p:txBody>
      </p:sp>
      <p:grpSp>
        <p:nvGrpSpPr>
          <p:cNvPr id="5" name="Group 1"/>
          <p:cNvGrpSpPr>
            <a:grpSpLocks noChangeAspect="1"/>
          </p:cNvGrpSpPr>
          <p:nvPr/>
        </p:nvGrpSpPr>
        <p:grpSpPr bwMode="auto">
          <a:xfrm>
            <a:off x="2539573" y="1066800"/>
            <a:ext cx="4019550" cy="1431925"/>
            <a:chOff x="3736" y="1478"/>
            <a:chExt cx="6330" cy="2256"/>
          </a:xfrm>
        </p:grpSpPr>
        <p:sp>
          <p:nvSpPr>
            <p:cNvPr id="8" name="AutoShape 3"/>
            <p:cNvSpPr>
              <a:spLocks noChangeAspect="1" noChangeArrowheads="1" noTextEdit="1"/>
            </p:cNvSpPr>
            <p:nvPr/>
          </p:nvSpPr>
          <p:spPr bwMode="auto">
            <a:xfrm>
              <a:off x="3736" y="1478"/>
              <a:ext cx="6330" cy="22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0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 y="1489"/>
              <a:ext cx="5496" cy="218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283528" y="762000"/>
            <a:ext cx="2429718" cy="861774"/>
          </a:xfrm>
          <a:prstGeom prst="rect">
            <a:avLst/>
          </a:prstGeom>
          <a:noFill/>
        </p:spPr>
        <p:txBody>
          <a:bodyPr wrap="square" rtlCol="0">
            <a:spAutoFit/>
          </a:bodyPr>
          <a:lstStyle/>
          <a:p>
            <a:r>
              <a:rPr lang="en-US" sz="2500" dirty="0" smtClean="0"/>
              <a:t>Dashed box: The “ideal” </a:t>
            </a:r>
            <a:r>
              <a:rPr lang="en-US" sz="2500" dirty="0" err="1" smtClean="0"/>
              <a:t>xfmr</a:t>
            </a:r>
            <a:r>
              <a:rPr lang="en-US" sz="2500" dirty="0" smtClean="0"/>
              <a:t> </a:t>
            </a:r>
          </a:p>
        </p:txBody>
      </p:sp>
      <p:sp>
        <p:nvSpPr>
          <p:cNvPr id="12" name="Freeform 11"/>
          <p:cNvSpPr/>
          <p:nvPr/>
        </p:nvSpPr>
        <p:spPr>
          <a:xfrm>
            <a:off x="2569580" y="1169043"/>
            <a:ext cx="659757" cy="162046"/>
          </a:xfrm>
          <a:custGeom>
            <a:avLst/>
            <a:gdLst>
              <a:gd name="connsiteX0" fmla="*/ 0 w 659757"/>
              <a:gd name="connsiteY0" fmla="*/ 0 h 162046"/>
              <a:gd name="connsiteX1" fmla="*/ 659757 w 659757"/>
              <a:gd name="connsiteY1" fmla="*/ 162046 h 162046"/>
            </a:gdLst>
            <a:ahLst/>
            <a:cxnLst>
              <a:cxn ang="0">
                <a:pos x="connsiteX0" y="connsiteY0"/>
              </a:cxn>
              <a:cxn ang="0">
                <a:pos x="connsiteX1" y="connsiteY1"/>
              </a:cxn>
            </a:cxnLst>
            <a:rect l="l" t="t" r="r" b="b"/>
            <a:pathLst>
              <a:path w="659757" h="162046">
                <a:moveTo>
                  <a:pt x="0" y="0"/>
                </a:moveTo>
                <a:lnTo>
                  <a:pt x="659757" y="162046"/>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818004261"/>
              </p:ext>
            </p:extLst>
          </p:nvPr>
        </p:nvGraphicFramePr>
        <p:xfrm>
          <a:off x="457200" y="2525441"/>
          <a:ext cx="3582987" cy="877888"/>
        </p:xfrm>
        <a:graphic>
          <a:graphicData uri="http://schemas.openxmlformats.org/presentationml/2006/ole">
            <mc:AlternateContent xmlns:mc="http://schemas.openxmlformats.org/markup-compatibility/2006">
              <mc:Choice xmlns:v="urn:schemas-microsoft-com:vml" Requires="v">
                <p:oleObj spid="_x0000_s78143" name="Equation" r:id="rId5" imgW="1650960" imgH="406080" progId="Equation.DSMT4">
                  <p:embed/>
                </p:oleObj>
              </mc:Choice>
              <mc:Fallback>
                <p:oleObj name="Equation" r:id="rId5" imgW="1650960" imgH="406080" progId="Equation.DSMT4">
                  <p:embed/>
                  <p:pic>
                    <p:nvPicPr>
                      <p:cNvPr id="26" name="Object 25"/>
                      <p:cNvPicPr>
                        <a:picLocks noChangeAspect="1" noChangeArrowheads="1"/>
                      </p:cNvPicPr>
                      <p:nvPr/>
                    </p:nvPicPr>
                    <p:blipFill>
                      <a:blip r:embed="rId6"/>
                      <a:srcRect/>
                      <a:stretch>
                        <a:fillRect/>
                      </a:stretch>
                    </p:blipFill>
                    <p:spPr bwMode="auto">
                      <a:xfrm>
                        <a:off x="457200" y="2525441"/>
                        <a:ext cx="3582987" cy="877888"/>
                      </a:xfrm>
                      <a:prstGeom prst="rect">
                        <a:avLst/>
                      </a:prstGeom>
                      <a:noFill/>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271609105"/>
              </p:ext>
            </p:extLst>
          </p:nvPr>
        </p:nvGraphicFramePr>
        <p:xfrm>
          <a:off x="4900101" y="2566716"/>
          <a:ext cx="3603625" cy="795338"/>
        </p:xfrm>
        <a:graphic>
          <a:graphicData uri="http://schemas.openxmlformats.org/presentationml/2006/ole">
            <mc:AlternateContent xmlns:mc="http://schemas.openxmlformats.org/markup-compatibility/2006">
              <mc:Choice xmlns:v="urn:schemas-microsoft-com:vml" Requires="v">
                <p:oleObj spid="_x0000_s78144" name="Equation" r:id="rId7" imgW="1828800" imgH="406080" progId="Equation.DSMT4">
                  <p:embed/>
                </p:oleObj>
              </mc:Choice>
              <mc:Fallback>
                <p:oleObj name="Equation" r:id="rId7" imgW="1828800" imgH="406080" progId="Equation.DSMT4">
                  <p:embed/>
                  <p:pic>
                    <p:nvPicPr>
                      <p:cNvPr id="27" name="Object 26"/>
                      <p:cNvPicPr>
                        <a:picLocks noChangeAspect="1" noChangeArrowheads="1"/>
                      </p:cNvPicPr>
                      <p:nvPr/>
                    </p:nvPicPr>
                    <p:blipFill>
                      <a:blip r:embed="rId8"/>
                      <a:srcRect/>
                      <a:stretch>
                        <a:fillRect/>
                      </a:stretch>
                    </p:blipFill>
                    <p:spPr bwMode="auto">
                      <a:xfrm>
                        <a:off x="4900101" y="2566716"/>
                        <a:ext cx="3603625" cy="795338"/>
                      </a:xfrm>
                      <a:prstGeom prst="rect">
                        <a:avLst/>
                      </a:prstGeom>
                      <a:noFill/>
                    </p:spPr>
                  </p:pic>
                </p:oleObj>
              </mc:Fallback>
            </mc:AlternateContent>
          </a:graphicData>
        </a:graphic>
      </p:graphicFrame>
      <p:sp>
        <p:nvSpPr>
          <p:cNvPr id="24" name="TextBox 23"/>
          <p:cNvSpPr txBox="1"/>
          <p:nvPr/>
        </p:nvSpPr>
        <p:spPr>
          <a:xfrm>
            <a:off x="6172200" y="542866"/>
            <a:ext cx="2949148" cy="1323439"/>
          </a:xfrm>
          <a:prstGeom prst="rect">
            <a:avLst/>
          </a:prstGeom>
          <a:noFill/>
        </p:spPr>
        <p:txBody>
          <a:bodyPr wrap="square" rtlCol="0">
            <a:spAutoFit/>
          </a:bodyPr>
          <a:lstStyle/>
          <a:p>
            <a:r>
              <a:rPr lang="en-US" sz="2000" b="1" u="sng" dirty="0" smtClean="0"/>
              <a:t>Objective</a:t>
            </a:r>
            <a:r>
              <a:rPr lang="en-US" sz="2000" dirty="0" smtClean="0"/>
              <a:t>: See how </a:t>
            </a:r>
          </a:p>
          <a:p>
            <a:pPr marL="342900" indent="-342900">
              <a:buFont typeface="Arial" panose="020B0604020202020204" pitchFamily="34" charset="0"/>
              <a:buChar char="•"/>
            </a:pPr>
            <a:r>
              <a:rPr lang="en-US" sz="2000" dirty="0" smtClean="0"/>
              <a:t>i</a:t>
            </a:r>
            <a:r>
              <a:rPr lang="en-US" sz="2000" baseline="-25000" dirty="0" smtClean="0"/>
              <a:t>1</a:t>
            </a:r>
            <a:r>
              <a:rPr lang="en-US" sz="2000" dirty="0" smtClean="0"/>
              <a:t> </a:t>
            </a:r>
            <a:r>
              <a:rPr lang="en-US" sz="2000" dirty="0"/>
              <a:t>and </a:t>
            </a:r>
            <a:r>
              <a:rPr lang="en-US" sz="2000" dirty="0" smtClean="0"/>
              <a:t>i</a:t>
            </a:r>
            <a:r>
              <a:rPr lang="en-US" sz="2000" baseline="-25000" dirty="0" smtClean="0"/>
              <a:t>2</a:t>
            </a:r>
            <a:r>
              <a:rPr lang="en-US" sz="2000" dirty="0" smtClean="0"/>
              <a:t> </a:t>
            </a:r>
            <a:r>
              <a:rPr lang="en-US" sz="2000" dirty="0"/>
              <a:t>are related</a:t>
            </a:r>
          </a:p>
          <a:p>
            <a:pPr marL="342900" indent="-342900">
              <a:buFont typeface="Arial" panose="020B0604020202020204" pitchFamily="34" charset="0"/>
              <a:buChar char="•"/>
            </a:pPr>
            <a:r>
              <a:rPr lang="en-US" sz="2000" dirty="0" smtClean="0"/>
              <a:t>e</a:t>
            </a:r>
            <a:r>
              <a:rPr lang="en-US" sz="2000" baseline="-25000" dirty="0" smtClean="0"/>
              <a:t>1</a:t>
            </a:r>
            <a:r>
              <a:rPr lang="en-US" sz="2000" dirty="0" smtClean="0"/>
              <a:t> and e</a:t>
            </a:r>
            <a:r>
              <a:rPr lang="en-US" sz="2000" baseline="-25000" dirty="0" smtClean="0"/>
              <a:t>2</a:t>
            </a:r>
            <a:r>
              <a:rPr lang="en-US" sz="2000" dirty="0" smtClean="0"/>
              <a:t> are related</a:t>
            </a:r>
          </a:p>
          <a:p>
            <a:r>
              <a:rPr lang="en-US" sz="2000" dirty="0"/>
              <a:t>in the steady-state</a:t>
            </a:r>
            <a:r>
              <a:rPr lang="en-US" sz="2000" dirty="0" smtClean="0"/>
              <a:t>.</a:t>
            </a:r>
            <a:endParaRPr lang="en-US" sz="2000" dirty="0"/>
          </a:p>
        </p:txBody>
      </p:sp>
      <p:sp>
        <p:nvSpPr>
          <p:cNvPr id="32" name="TextBox 31"/>
          <p:cNvSpPr txBox="1"/>
          <p:nvPr/>
        </p:nvSpPr>
        <p:spPr>
          <a:xfrm>
            <a:off x="3886200" y="1734979"/>
            <a:ext cx="885397" cy="246221"/>
          </a:xfrm>
          <a:prstGeom prst="rect">
            <a:avLst/>
          </a:prstGeom>
          <a:noFill/>
        </p:spPr>
        <p:txBody>
          <a:bodyPr wrap="square" rtlCol="0">
            <a:spAutoFit/>
          </a:bodyPr>
          <a:lstStyle/>
          <a:p>
            <a:r>
              <a:rPr lang="en-US" sz="1000" b="1" dirty="0" smtClean="0"/>
              <a:t>N</a:t>
            </a:r>
            <a:r>
              <a:rPr lang="en-US" sz="1000" b="1" baseline="-25000" dirty="0" smtClean="0"/>
              <a:t>1</a:t>
            </a:r>
            <a:r>
              <a:rPr lang="en-US" sz="1000" b="1" dirty="0" smtClean="0"/>
              <a:t>          N</a:t>
            </a:r>
            <a:r>
              <a:rPr lang="en-US" sz="1000" b="1" baseline="-25000" dirty="0" smtClean="0"/>
              <a:t>2 </a:t>
            </a:r>
            <a:endParaRPr lang="en-US" sz="1000" b="1" dirty="0" smtClean="0"/>
          </a:p>
        </p:txBody>
      </p:sp>
      <p:graphicFrame>
        <p:nvGraphicFramePr>
          <p:cNvPr id="39" name="Object 38"/>
          <p:cNvGraphicFramePr>
            <a:graphicFrameLocks noChangeAspect="1"/>
          </p:cNvGraphicFramePr>
          <p:nvPr>
            <p:extLst>
              <p:ext uri="{D42A27DB-BD31-4B8C-83A1-F6EECF244321}">
                <p14:modId xmlns:p14="http://schemas.microsoft.com/office/powerpoint/2010/main" val="670190958"/>
              </p:ext>
            </p:extLst>
          </p:nvPr>
        </p:nvGraphicFramePr>
        <p:xfrm>
          <a:off x="363049" y="3667272"/>
          <a:ext cx="3349625" cy="417513"/>
        </p:xfrm>
        <a:graphic>
          <a:graphicData uri="http://schemas.openxmlformats.org/presentationml/2006/ole">
            <mc:AlternateContent xmlns:mc="http://schemas.openxmlformats.org/markup-compatibility/2006">
              <mc:Choice xmlns:v="urn:schemas-microsoft-com:vml" Requires="v">
                <p:oleObj spid="_x0000_s78145" name="Equation" r:id="rId9" imgW="1841400" imgH="228600" progId="Equation.DSMT4">
                  <p:embed/>
                </p:oleObj>
              </mc:Choice>
              <mc:Fallback>
                <p:oleObj name="Equation" r:id="rId9" imgW="1841400" imgH="228600" progId="Equation.DSMT4">
                  <p:embed/>
                  <p:pic>
                    <p:nvPicPr>
                      <p:cNvPr id="39" name="Object 38"/>
                      <p:cNvPicPr>
                        <a:picLocks noChangeAspect="1" noChangeArrowheads="1"/>
                      </p:cNvPicPr>
                      <p:nvPr/>
                    </p:nvPicPr>
                    <p:blipFill>
                      <a:blip r:embed="rId10"/>
                      <a:srcRect/>
                      <a:stretch>
                        <a:fillRect/>
                      </a:stretch>
                    </p:blipFill>
                    <p:spPr bwMode="auto">
                      <a:xfrm>
                        <a:off x="363049" y="3667272"/>
                        <a:ext cx="3349625" cy="417513"/>
                      </a:xfrm>
                      <a:prstGeom prst="rect">
                        <a:avLst/>
                      </a:prstGeom>
                      <a:noFill/>
                    </p:spPr>
                  </p:pic>
                </p:oleObj>
              </mc:Fallback>
            </mc:AlternateContent>
          </a:graphicData>
        </a:graphic>
      </p:graphicFrame>
      <p:sp>
        <p:nvSpPr>
          <p:cNvPr id="43" name="TextBox 42"/>
          <p:cNvSpPr txBox="1"/>
          <p:nvPr/>
        </p:nvSpPr>
        <p:spPr>
          <a:xfrm>
            <a:off x="2766798" y="503846"/>
            <a:ext cx="3124200" cy="276999"/>
          </a:xfrm>
          <a:prstGeom prst="rect">
            <a:avLst/>
          </a:prstGeom>
          <a:noFill/>
        </p:spPr>
        <p:txBody>
          <a:bodyPr wrap="square" rtlCol="0">
            <a:spAutoFit/>
          </a:bodyPr>
          <a:lstStyle/>
          <a:p>
            <a:r>
              <a:rPr lang="en-US" sz="1200" dirty="0" smtClean="0"/>
              <a:t>Ideal </a:t>
            </a:r>
            <a:r>
              <a:rPr lang="en-US" sz="1200" dirty="0" err="1" smtClean="0"/>
              <a:t>xfmr</a:t>
            </a:r>
            <a:r>
              <a:rPr lang="en-US" sz="1200" dirty="0" smtClean="0"/>
              <a:t>: No Losses, infinite permeability.</a:t>
            </a:r>
          </a:p>
        </p:txBody>
      </p:sp>
      <p:graphicFrame>
        <p:nvGraphicFramePr>
          <p:cNvPr id="44" name="Object 43"/>
          <p:cNvGraphicFramePr>
            <a:graphicFrameLocks noChangeAspect="1"/>
          </p:cNvGraphicFramePr>
          <p:nvPr>
            <p:extLst>
              <p:ext uri="{D42A27DB-BD31-4B8C-83A1-F6EECF244321}">
                <p14:modId xmlns:p14="http://schemas.microsoft.com/office/powerpoint/2010/main" val="1426788118"/>
              </p:ext>
            </p:extLst>
          </p:nvPr>
        </p:nvGraphicFramePr>
        <p:xfrm>
          <a:off x="4233545" y="3553336"/>
          <a:ext cx="2559050" cy="711200"/>
        </p:xfrm>
        <a:graphic>
          <a:graphicData uri="http://schemas.openxmlformats.org/presentationml/2006/ole">
            <mc:AlternateContent xmlns:mc="http://schemas.openxmlformats.org/markup-compatibility/2006">
              <mc:Choice xmlns:v="urn:schemas-microsoft-com:vml" Requires="v">
                <p:oleObj spid="_x0000_s78146" name="Equation" r:id="rId11" imgW="1536480" imgH="431640" progId="Equation.DSMT4">
                  <p:embed/>
                </p:oleObj>
              </mc:Choice>
              <mc:Fallback>
                <p:oleObj name="Equation" r:id="rId11" imgW="1536480" imgH="431640" progId="Equation.DSMT4">
                  <p:embed/>
                  <p:pic>
                    <p:nvPicPr>
                      <p:cNvPr id="44" name="Object 43"/>
                      <p:cNvPicPr>
                        <a:picLocks noChangeAspect="1" noChangeArrowheads="1"/>
                      </p:cNvPicPr>
                      <p:nvPr/>
                    </p:nvPicPr>
                    <p:blipFill>
                      <a:blip r:embed="rId12"/>
                      <a:srcRect/>
                      <a:stretch>
                        <a:fillRect/>
                      </a:stretch>
                    </p:blipFill>
                    <p:spPr bwMode="auto">
                      <a:xfrm>
                        <a:off x="4233545" y="3553336"/>
                        <a:ext cx="2559050" cy="711200"/>
                      </a:xfrm>
                      <a:prstGeom prst="rect">
                        <a:avLst/>
                      </a:prstGeom>
                      <a:noFill/>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1980424081"/>
              </p:ext>
            </p:extLst>
          </p:nvPr>
        </p:nvGraphicFramePr>
        <p:xfrm>
          <a:off x="469686" y="4276819"/>
          <a:ext cx="2297112" cy="833437"/>
        </p:xfrm>
        <a:graphic>
          <a:graphicData uri="http://schemas.openxmlformats.org/presentationml/2006/ole">
            <mc:AlternateContent xmlns:mc="http://schemas.openxmlformats.org/markup-compatibility/2006">
              <mc:Choice xmlns:v="urn:schemas-microsoft-com:vml" Requires="v">
                <p:oleObj spid="_x0000_s78147" name="Equation" r:id="rId13" imgW="1320480" imgH="482400" progId="Equation.DSMT4">
                  <p:embed/>
                </p:oleObj>
              </mc:Choice>
              <mc:Fallback>
                <p:oleObj name="Equation" r:id="rId13" imgW="1320480" imgH="482400" progId="Equation.DSMT4">
                  <p:embed/>
                  <p:pic>
                    <p:nvPicPr>
                      <p:cNvPr id="46" name="Object 45"/>
                      <p:cNvPicPr>
                        <a:picLocks noChangeAspect="1" noChangeArrowheads="1"/>
                      </p:cNvPicPr>
                      <p:nvPr/>
                    </p:nvPicPr>
                    <p:blipFill>
                      <a:blip r:embed="rId14"/>
                      <a:srcRect/>
                      <a:stretch>
                        <a:fillRect/>
                      </a:stretch>
                    </p:blipFill>
                    <p:spPr bwMode="auto">
                      <a:xfrm>
                        <a:off x="469686" y="4276819"/>
                        <a:ext cx="2297112" cy="833437"/>
                      </a:xfrm>
                      <a:prstGeom prst="rect">
                        <a:avLst/>
                      </a:prstGeom>
                      <a:noFill/>
                    </p:spPr>
                  </p:pic>
                </p:oleObj>
              </mc:Fallback>
            </mc:AlternateContent>
          </a:graphicData>
        </a:graphic>
      </p:graphicFrame>
      <p:sp>
        <p:nvSpPr>
          <p:cNvPr id="47" name="Rectangle 46"/>
          <p:cNvSpPr/>
          <p:nvPr/>
        </p:nvSpPr>
        <p:spPr>
          <a:xfrm>
            <a:off x="2845352" y="4447315"/>
            <a:ext cx="2667718" cy="492443"/>
          </a:xfrm>
          <a:prstGeom prst="rect">
            <a:avLst/>
          </a:prstGeom>
        </p:spPr>
        <p:txBody>
          <a:bodyPr wrap="none">
            <a:spAutoFit/>
          </a:bodyPr>
          <a:lstStyle/>
          <a:p>
            <a:r>
              <a:rPr lang="en-US" sz="2600" dirty="0" smtClean="0"/>
              <a:t>Use </a:t>
            </a:r>
            <a:r>
              <a:rPr lang="en-US" sz="2600" dirty="0"/>
              <a:t>|j</a:t>
            </a:r>
            <a:r>
              <a:rPr lang="el-GR" sz="2600" dirty="0"/>
              <a:t>ω</a:t>
            </a:r>
            <a:r>
              <a:rPr lang="en-US" sz="2600" dirty="0"/>
              <a:t>L</a:t>
            </a:r>
            <a:r>
              <a:rPr lang="en-US" sz="2600" baseline="-25000" dirty="0"/>
              <a:t>2</a:t>
            </a:r>
            <a:r>
              <a:rPr lang="en-US" sz="2600" dirty="0"/>
              <a:t>|&gt;&gt;|Z</a:t>
            </a:r>
            <a:r>
              <a:rPr lang="en-US" sz="2600" baseline="-25000" dirty="0"/>
              <a:t>2</a:t>
            </a:r>
            <a:r>
              <a:rPr lang="en-US" sz="2600" dirty="0"/>
              <a:t>|.</a:t>
            </a:r>
          </a:p>
        </p:txBody>
      </p:sp>
      <p:graphicFrame>
        <p:nvGraphicFramePr>
          <p:cNvPr id="49" name="Object 48"/>
          <p:cNvGraphicFramePr>
            <a:graphicFrameLocks noChangeAspect="1"/>
          </p:cNvGraphicFramePr>
          <p:nvPr>
            <p:extLst>
              <p:ext uri="{D42A27DB-BD31-4B8C-83A1-F6EECF244321}">
                <p14:modId xmlns:p14="http://schemas.microsoft.com/office/powerpoint/2010/main" val="2251646309"/>
              </p:ext>
            </p:extLst>
          </p:nvPr>
        </p:nvGraphicFramePr>
        <p:xfrm>
          <a:off x="5568050" y="4347609"/>
          <a:ext cx="1764589" cy="785812"/>
        </p:xfrm>
        <a:graphic>
          <a:graphicData uri="http://schemas.openxmlformats.org/presentationml/2006/ole">
            <mc:AlternateContent xmlns:mc="http://schemas.openxmlformats.org/markup-compatibility/2006">
              <mc:Choice xmlns:v="urn:schemas-microsoft-com:vml" Requires="v">
                <p:oleObj spid="_x0000_s78148" name="Equation" r:id="rId15" imgW="990360" imgH="444240" progId="Equation.DSMT4">
                  <p:embed/>
                </p:oleObj>
              </mc:Choice>
              <mc:Fallback>
                <p:oleObj name="Equation" r:id="rId15" imgW="990360" imgH="444240" progId="Equation.DSMT4">
                  <p:embed/>
                  <p:pic>
                    <p:nvPicPr>
                      <p:cNvPr id="49" name="Object 48"/>
                      <p:cNvPicPr>
                        <a:picLocks noChangeAspect="1" noChangeArrowheads="1"/>
                      </p:cNvPicPr>
                      <p:nvPr/>
                    </p:nvPicPr>
                    <p:blipFill>
                      <a:blip r:embed="rId16"/>
                      <a:srcRect/>
                      <a:stretch>
                        <a:fillRect/>
                      </a:stretch>
                    </p:blipFill>
                    <p:spPr bwMode="auto">
                      <a:xfrm>
                        <a:off x="5568050" y="4347609"/>
                        <a:ext cx="1764589" cy="785812"/>
                      </a:xfrm>
                      <a:prstGeom prst="rect">
                        <a:avLst/>
                      </a:prstGeom>
                      <a:noFill/>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554184929"/>
              </p:ext>
            </p:extLst>
          </p:nvPr>
        </p:nvGraphicFramePr>
        <p:xfrm>
          <a:off x="7054767" y="3527571"/>
          <a:ext cx="1738312" cy="696913"/>
        </p:xfrm>
        <a:graphic>
          <a:graphicData uri="http://schemas.openxmlformats.org/presentationml/2006/ole">
            <mc:AlternateContent xmlns:mc="http://schemas.openxmlformats.org/markup-compatibility/2006">
              <mc:Choice xmlns:v="urn:schemas-microsoft-com:vml" Requires="v">
                <p:oleObj spid="_x0000_s78149" name="Equation" r:id="rId17" imgW="1104840" imgH="444240" progId="Equation.DSMT4">
                  <p:embed/>
                </p:oleObj>
              </mc:Choice>
              <mc:Fallback>
                <p:oleObj name="Equation" r:id="rId17" imgW="1104840" imgH="444240" progId="Equation.DSMT4">
                  <p:embed/>
                  <p:pic>
                    <p:nvPicPr>
                      <p:cNvPr id="25" name="Object 24"/>
                      <p:cNvPicPr>
                        <a:picLocks noChangeAspect="1" noChangeArrowheads="1"/>
                      </p:cNvPicPr>
                      <p:nvPr/>
                    </p:nvPicPr>
                    <p:blipFill>
                      <a:blip r:embed="rId18"/>
                      <a:srcRect/>
                      <a:stretch>
                        <a:fillRect/>
                      </a:stretch>
                    </p:blipFill>
                    <p:spPr bwMode="auto">
                      <a:xfrm>
                        <a:off x="7054767" y="3527571"/>
                        <a:ext cx="1738312" cy="696913"/>
                      </a:xfrm>
                      <a:prstGeom prst="rect">
                        <a:avLst/>
                      </a:prstGeom>
                      <a:noFill/>
                    </p:spPr>
                  </p:pic>
                </p:oleObj>
              </mc:Fallback>
            </mc:AlternateContent>
          </a:graphicData>
        </a:graphic>
      </p:graphicFrame>
      <p:sp>
        <p:nvSpPr>
          <p:cNvPr id="28" name="TextBox 27"/>
          <p:cNvSpPr txBox="1"/>
          <p:nvPr/>
        </p:nvSpPr>
        <p:spPr>
          <a:xfrm>
            <a:off x="58416" y="5139232"/>
            <a:ext cx="2843322" cy="538609"/>
          </a:xfrm>
          <a:prstGeom prst="rect">
            <a:avLst/>
          </a:prstGeom>
          <a:noFill/>
        </p:spPr>
        <p:txBody>
          <a:bodyPr wrap="square" rtlCol="0">
            <a:spAutoFit/>
          </a:bodyPr>
          <a:lstStyle/>
          <a:p>
            <a:r>
              <a:rPr lang="en-US" sz="2900" dirty="0" smtClean="0"/>
              <a:t>Recall, slide 14:</a:t>
            </a:r>
          </a:p>
        </p:txBody>
      </p:sp>
      <p:graphicFrame>
        <p:nvGraphicFramePr>
          <p:cNvPr id="29" name="Object 28"/>
          <p:cNvGraphicFramePr>
            <a:graphicFrameLocks noChangeAspect="1"/>
          </p:cNvGraphicFramePr>
          <p:nvPr>
            <p:extLst>
              <p:ext uri="{D42A27DB-BD31-4B8C-83A1-F6EECF244321}">
                <p14:modId xmlns:p14="http://schemas.microsoft.com/office/powerpoint/2010/main" val="1229285731"/>
              </p:ext>
            </p:extLst>
          </p:nvPr>
        </p:nvGraphicFramePr>
        <p:xfrm>
          <a:off x="3032168" y="5125530"/>
          <a:ext cx="1599730" cy="566012"/>
        </p:xfrm>
        <a:graphic>
          <a:graphicData uri="http://schemas.openxmlformats.org/presentationml/2006/ole">
            <mc:AlternateContent xmlns:mc="http://schemas.openxmlformats.org/markup-compatibility/2006">
              <mc:Choice xmlns:v="urn:schemas-microsoft-com:vml" Requires="v">
                <p:oleObj spid="_x0000_s78150" name="Equation" r:id="rId19" imgW="1180800" imgH="419040" progId="Equation.DSMT4">
                  <p:embed/>
                </p:oleObj>
              </mc:Choice>
              <mc:Fallback>
                <p:oleObj name="Equation" r:id="rId19" imgW="1180800" imgH="419040" progId="Equation.DSMT4">
                  <p:embed/>
                  <p:pic>
                    <p:nvPicPr>
                      <p:cNvPr id="29" name="Object 28"/>
                      <p:cNvPicPr>
                        <a:picLocks noChangeAspect="1" noChangeArrowheads="1"/>
                      </p:cNvPicPr>
                      <p:nvPr/>
                    </p:nvPicPr>
                    <p:blipFill>
                      <a:blip r:embed="rId20"/>
                      <a:srcRect/>
                      <a:stretch>
                        <a:fillRect/>
                      </a:stretch>
                    </p:blipFill>
                    <p:spPr bwMode="auto">
                      <a:xfrm>
                        <a:off x="3032168" y="5125530"/>
                        <a:ext cx="1599730" cy="566012"/>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481422415"/>
              </p:ext>
            </p:extLst>
          </p:nvPr>
        </p:nvGraphicFramePr>
        <p:xfrm>
          <a:off x="4978257" y="4918885"/>
          <a:ext cx="2925762" cy="1014412"/>
        </p:xfrm>
        <a:graphic>
          <a:graphicData uri="http://schemas.openxmlformats.org/presentationml/2006/ole">
            <mc:AlternateContent xmlns:mc="http://schemas.openxmlformats.org/markup-compatibility/2006">
              <mc:Choice xmlns:v="urn:schemas-microsoft-com:vml" Requires="v">
                <p:oleObj spid="_x0000_s78151" name="Equation" r:id="rId21" imgW="2400120" imgH="838080" progId="Equation.DSMT4">
                  <p:embed/>
                </p:oleObj>
              </mc:Choice>
              <mc:Fallback>
                <p:oleObj name="Equation" r:id="rId21" imgW="2400120" imgH="838080" progId="Equation.DSMT4">
                  <p:embed/>
                  <p:pic>
                    <p:nvPicPr>
                      <p:cNvPr id="0" name="Object 1"/>
                      <p:cNvPicPr>
                        <a:picLocks noChangeAspect="1" noChangeArrowheads="1"/>
                      </p:cNvPicPr>
                      <p:nvPr/>
                    </p:nvPicPr>
                    <p:blipFill>
                      <a:blip r:embed="rId22"/>
                      <a:srcRect/>
                      <a:stretch>
                        <a:fillRect/>
                      </a:stretch>
                    </p:blipFill>
                    <p:spPr bwMode="auto">
                      <a:xfrm>
                        <a:off x="4978257" y="4918885"/>
                        <a:ext cx="2925762" cy="1014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Box 30"/>
          <p:cNvSpPr txBox="1"/>
          <p:nvPr/>
        </p:nvSpPr>
        <p:spPr>
          <a:xfrm>
            <a:off x="55571" y="5706817"/>
            <a:ext cx="1909300" cy="538609"/>
          </a:xfrm>
          <a:prstGeom prst="rect">
            <a:avLst/>
          </a:prstGeom>
          <a:noFill/>
        </p:spPr>
        <p:txBody>
          <a:bodyPr wrap="square" rtlCol="0">
            <a:spAutoFit/>
          </a:bodyPr>
          <a:lstStyle/>
          <a:p>
            <a:r>
              <a:rPr lang="en-US" sz="2900" dirty="0" smtClean="0"/>
              <a:t>From (#*)</a:t>
            </a:r>
          </a:p>
        </p:txBody>
      </p:sp>
      <p:graphicFrame>
        <p:nvGraphicFramePr>
          <p:cNvPr id="7" name="Object 6"/>
          <p:cNvGraphicFramePr>
            <a:graphicFrameLocks noChangeAspect="1"/>
          </p:cNvGraphicFramePr>
          <p:nvPr>
            <p:extLst>
              <p:ext uri="{D42A27DB-BD31-4B8C-83A1-F6EECF244321}">
                <p14:modId xmlns:p14="http://schemas.microsoft.com/office/powerpoint/2010/main" val="315908496"/>
              </p:ext>
            </p:extLst>
          </p:nvPr>
        </p:nvGraphicFramePr>
        <p:xfrm>
          <a:off x="1845468" y="5715771"/>
          <a:ext cx="806450" cy="520700"/>
        </p:xfrm>
        <a:graphic>
          <a:graphicData uri="http://schemas.openxmlformats.org/presentationml/2006/ole">
            <mc:AlternateContent xmlns:mc="http://schemas.openxmlformats.org/markup-compatibility/2006">
              <mc:Choice xmlns:v="urn:schemas-microsoft-com:vml" Requires="v">
                <p:oleObj spid="_x0000_s78152" name="Equation" r:id="rId23" imgW="660113" imgH="431613" progId="Equation.DSMT4">
                  <p:embed/>
                </p:oleObj>
              </mc:Choice>
              <mc:Fallback>
                <p:oleObj name="Equation" r:id="rId23" imgW="660113" imgH="431613" progId="Equation.DSMT4">
                  <p:embed/>
                  <p:pic>
                    <p:nvPicPr>
                      <p:cNvPr id="0" name="Object 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845468" y="5715771"/>
                        <a:ext cx="80645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Box 32"/>
          <p:cNvSpPr txBox="1"/>
          <p:nvPr/>
        </p:nvSpPr>
        <p:spPr>
          <a:xfrm>
            <a:off x="55571" y="6198170"/>
            <a:ext cx="2078029" cy="538609"/>
          </a:xfrm>
          <a:prstGeom prst="rect">
            <a:avLst/>
          </a:prstGeom>
          <a:noFill/>
        </p:spPr>
        <p:txBody>
          <a:bodyPr wrap="square" rtlCol="0">
            <a:spAutoFit/>
          </a:bodyPr>
          <a:lstStyle/>
          <a:p>
            <a:r>
              <a:rPr lang="en-US" sz="2900" dirty="0" smtClean="0"/>
              <a:t>Substitute:</a:t>
            </a:r>
          </a:p>
        </p:txBody>
      </p:sp>
      <p:graphicFrame>
        <p:nvGraphicFramePr>
          <p:cNvPr id="10" name="Object 9"/>
          <p:cNvGraphicFramePr>
            <a:graphicFrameLocks noChangeAspect="1"/>
          </p:cNvGraphicFramePr>
          <p:nvPr>
            <p:extLst>
              <p:ext uri="{D42A27DB-BD31-4B8C-83A1-F6EECF244321}">
                <p14:modId xmlns:p14="http://schemas.microsoft.com/office/powerpoint/2010/main" val="4031363877"/>
              </p:ext>
            </p:extLst>
          </p:nvPr>
        </p:nvGraphicFramePr>
        <p:xfrm>
          <a:off x="2004695" y="6236471"/>
          <a:ext cx="2228850" cy="552450"/>
        </p:xfrm>
        <a:graphic>
          <a:graphicData uri="http://schemas.openxmlformats.org/presentationml/2006/ole">
            <mc:AlternateContent xmlns:mc="http://schemas.openxmlformats.org/markup-compatibility/2006">
              <mc:Choice xmlns:v="urn:schemas-microsoft-com:vml" Requires="v">
                <p:oleObj spid="_x0000_s78153" name="Equation" r:id="rId25" imgW="1828800" imgH="457200" progId="Equation.DSMT4">
                  <p:embed/>
                </p:oleObj>
              </mc:Choice>
              <mc:Fallback>
                <p:oleObj name="Equation" r:id="rId25" imgW="1828800" imgH="457200" progId="Equation.DSMT4">
                  <p:embed/>
                  <p:pic>
                    <p:nvPicPr>
                      <p:cNvPr id="0" name="Object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004695" y="6236471"/>
                        <a:ext cx="2228850"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Rectangle 34"/>
          <p:cNvSpPr/>
          <p:nvPr/>
        </p:nvSpPr>
        <p:spPr>
          <a:xfrm>
            <a:off x="4256486" y="5710473"/>
            <a:ext cx="2140330" cy="492443"/>
          </a:xfrm>
          <a:prstGeom prst="rect">
            <a:avLst/>
          </a:prstGeom>
        </p:spPr>
        <p:txBody>
          <a:bodyPr wrap="none">
            <a:spAutoFit/>
          </a:bodyPr>
          <a:lstStyle/>
          <a:p>
            <a:r>
              <a:rPr lang="en-US" sz="2600" dirty="0" smtClean="0"/>
              <a:t>Use Z</a:t>
            </a:r>
            <a:r>
              <a:rPr lang="en-US" sz="2600" baseline="-25000" dirty="0" smtClean="0"/>
              <a:t>2</a:t>
            </a:r>
            <a:r>
              <a:rPr lang="en-US" sz="2600" dirty="0" smtClean="0"/>
              <a:t>I</a:t>
            </a:r>
            <a:r>
              <a:rPr lang="en-US" sz="2600" baseline="-25000" dirty="0" smtClean="0"/>
              <a:t>2</a:t>
            </a:r>
            <a:r>
              <a:rPr lang="en-US" sz="2600" dirty="0" smtClean="0"/>
              <a:t>=E</a:t>
            </a:r>
            <a:r>
              <a:rPr lang="en-US" sz="2600" baseline="-25000" dirty="0" smtClean="0"/>
              <a:t>2</a:t>
            </a:r>
            <a:r>
              <a:rPr lang="en-US" sz="2600" dirty="0" smtClean="0"/>
              <a:t>: </a:t>
            </a:r>
            <a:endParaRPr lang="en-US" sz="2600" dirty="0"/>
          </a:p>
        </p:txBody>
      </p:sp>
      <p:graphicFrame>
        <p:nvGraphicFramePr>
          <p:cNvPr id="14" name="Object 13"/>
          <p:cNvGraphicFramePr>
            <a:graphicFrameLocks noChangeAspect="1"/>
          </p:cNvGraphicFramePr>
          <p:nvPr>
            <p:extLst>
              <p:ext uri="{D42A27DB-BD31-4B8C-83A1-F6EECF244321}">
                <p14:modId xmlns:p14="http://schemas.microsoft.com/office/powerpoint/2010/main" val="2611687559"/>
              </p:ext>
            </p:extLst>
          </p:nvPr>
        </p:nvGraphicFramePr>
        <p:xfrm>
          <a:off x="5710494" y="6042240"/>
          <a:ext cx="1295522" cy="737728"/>
        </p:xfrm>
        <a:graphic>
          <a:graphicData uri="http://schemas.openxmlformats.org/presentationml/2006/ole">
            <mc:AlternateContent xmlns:mc="http://schemas.openxmlformats.org/markup-compatibility/2006">
              <mc:Choice xmlns:v="urn:schemas-microsoft-com:vml" Requires="v">
                <p:oleObj spid="_x0000_s78154" name="Equation" r:id="rId27" imgW="748975" imgH="431613" progId="Equation.DSMT4">
                  <p:embed/>
                </p:oleObj>
              </mc:Choice>
              <mc:Fallback>
                <p:oleObj name="Equation" r:id="rId27" imgW="748975" imgH="431613" progId="Equation.DSMT4">
                  <p:embed/>
                  <p:pic>
                    <p:nvPicPr>
                      <p:cNvPr id="0" name="Object 1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710494" y="6042240"/>
                        <a:ext cx="1295522" cy="737728"/>
                      </a:xfrm>
                      <a:prstGeom prst="rect">
                        <a:avLst/>
                      </a:prstGeom>
                      <a:noFill/>
                    </p:spPr>
                  </p:pic>
                </p:oleObj>
              </mc:Fallback>
            </mc:AlternateContent>
          </a:graphicData>
        </a:graphic>
      </p:graphicFrame>
      <p:sp>
        <p:nvSpPr>
          <p:cNvPr id="38" name="TextBox 37"/>
          <p:cNvSpPr txBox="1"/>
          <p:nvPr/>
        </p:nvSpPr>
        <p:spPr>
          <a:xfrm>
            <a:off x="7054767" y="5695553"/>
            <a:ext cx="2243246" cy="1092607"/>
          </a:xfrm>
          <a:prstGeom prst="rect">
            <a:avLst/>
          </a:prstGeom>
          <a:noFill/>
        </p:spPr>
        <p:txBody>
          <a:bodyPr wrap="square" rtlCol="0">
            <a:spAutoFit/>
          </a:bodyPr>
          <a:lstStyle/>
          <a:p>
            <a:r>
              <a:rPr lang="en-US" sz="1300" b="1" dirty="0"/>
              <a:t>ratio of </a:t>
            </a:r>
            <a:r>
              <a:rPr lang="en-US" sz="1300" b="1" dirty="0" smtClean="0"/>
              <a:t>voltage across  </a:t>
            </a:r>
            <a:r>
              <a:rPr lang="en-US" sz="1300" b="1" dirty="0"/>
              <a:t>coils on either side of an ideal transformer is in </a:t>
            </a:r>
            <a:r>
              <a:rPr lang="en-US" sz="1300" b="1" dirty="0" smtClean="0"/>
              <a:t>proportion </a:t>
            </a:r>
            <a:r>
              <a:rPr lang="en-US" sz="1300" b="1" dirty="0"/>
              <a:t>to the ratio of the coils’ turns</a:t>
            </a:r>
            <a:endParaRPr lang="en-US" sz="1300" b="1" dirty="0" smtClean="0"/>
          </a:p>
        </p:txBody>
      </p:sp>
    </p:spTree>
    <p:extLst>
      <p:ext uri="{BB962C8B-B14F-4D97-AF65-F5344CB8AC3E}">
        <p14:creationId xmlns:p14="http://schemas.microsoft.com/office/powerpoint/2010/main" val="92125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8" grpId="0"/>
      <p:bldP spid="31" grpId="0"/>
      <p:bldP spid="33" grpId="0"/>
      <p:bldP spid="35"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74</a:t>
            </a:fld>
            <a:endParaRPr lang="en-US" dirty="0"/>
          </a:p>
        </p:txBody>
      </p:sp>
      <p:sp>
        <p:nvSpPr>
          <p:cNvPr id="61" name="TextBox 60"/>
          <p:cNvSpPr txBox="1"/>
          <p:nvPr/>
        </p:nvSpPr>
        <p:spPr>
          <a:xfrm>
            <a:off x="-22652" y="44088"/>
            <a:ext cx="9144000" cy="584775"/>
          </a:xfrm>
          <a:prstGeom prst="rect">
            <a:avLst/>
          </a:prstGeom>
          <a:noFill/>
        </p:spPr>
        <p:txBody>
          <a:bodyPr wrap="square" rtlCol="0">
            <a:spAutoFit/>
          </a:bodyPr>
          <a:lstStyle/>
          <a:p>
            <a:pPr algn="ctr"/>
            <a:r>
              <a:rPr lang="en-US" sz="3200" dirty="0" smtClean="0"/>
              <a:t>Development of turns ratio relations for ideal </a:t>
            </a:r>
            <a:r>
              <a:rPr lang="en-US" sz="3200" dirty="0" err="1" smtClean="0"/>
              <a:t>xfmr</a:t>
            </a:r>
            <a:endParaRPr lang="en-US" sz="3200" dirty="0"/>
          </a:p>
        </p:txBody>
      </p:sp>
      <p:grpSp>
        <p:nvGrpSpPr>
          <p:cNvPr id="5" name="Group 1"/>
          <p:cNvGrpSpPr>
            <a:grpSpLocks noChangeAspect="1"/>
          </p:cNvGrpSpPr>
          <p:nvPr/>
        </p:nvGrpSpPr>
        <p:grpSpPr bwMode="auto">
          <a:xfrm>
            <a:off x="2539573" y="1066800"/>
            <a:ext cx="4019550" cy="1431925"/>
            <a:chOff x="3736" y="1478"/>
            <a:chExt cx="6330" cy="2256"/>
          </a:xfrm>
        </p:grpSpPr>
        <p:sp>
          <p:nvSpPr>
            <p:cNvPr id="8" name="AutoShape 3"/>
            <p:cNvSpPr>
              <a:spLocks noChangeAspect="1" noChangeArrowheads="1" noTextEdit="1"/>
            </p:cNvSpPr>
            <p:nvPr/>
          </p:nvSpPr>
          <p:spPr bwMode="auto">
            <a:xfrm>
              <a:off x="3736" y="1478"/>
              <a:ext cx="6330" cy="22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0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 y="1489"/>
              <a:ext cx="5496" cy="218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283528" y="762000"/>
            <a:ext cx="2429718" cy="861774"/>
          </a:xfrm>
          <a:prstGeom prst="rect">
            <a:avLst/>
          </a:prstGeom>
          <a:noFill/>
        </p:spPr>
        <p:txBody>
          <a:bodyPr wrap="square" rtlCol="0">
            <a:spAutoFit/>
          </a:bodyPr>
          <a:lstStyle/>
          <a:p>
            <a:r>
              <a:rPr lang="en-US" sz="2500" dirty="0" smtClean="0"/>
              <a:t>Dashed box: The “ideal” </a:t>
            </a:r>
            <a:r>
              <a:rPr lang="en-US" sz="2500" dirty="0" err="1" smtClean="0"/>
              <a:t>xfmr</a:t>
            </a:r>
            <a:r>
              <a:rPr lang="en-US" sz="2500" dirty="0" smtClean="0"/>
              <a:t> </a:t>
            </a:r>
          </a:p>
        </p:txBody>
      </p:sp>
      <p:sp>
        <p:nvSpPr>
          <p:cNvPr id="12" name="Freeform 11"/>
          <p:cNvSpPr/>
          <p:nvPr/>
        </p:nvSpPr>
        <p:spPr>
          <a:xfrm>
            <a:off x="2569580" y="1169043"/>
            <a:ext cx="659757" cy="162046"/>
          </a:xfrm>
          <a:custGeom>
            <a:avLst/>
            <a:gdLst>
              <a:gd name="connsiteX0" fmla="*/ 0 w 659757"/>
              <a:gd name="connsiteY0" fmla="*/ 0 h 162046"/>
              <a:gd name="connsiteX1" fmla="*/ 659757 w 659757"/>
              <a:gd name="connsiteY1" fmla="*/ 162046 h 162046"/>
            </a:gdLst>
            <a:ahLst/>
            <a:cxnLst>
              <a:cxn ang="0">
                <a:pos x="connsiteX0" y="connsiteY0"/>
              </a:cxn>
              <a:cxn ang="0">
                <a:pos x="connsiteX1" y="connsiteY1"/>
              </a:cxn>
            </a:cxnLst>
            <a:rect l="l" t="t" r="r" b="b"/>
            <a:pathLst>
              <a:path w="659757" h="162046">
                <a:moveTo>
                  <a:pt x="0" y="0"/>
                </a:moveTo>
                <a:lnTo>
                  <a:pt x="659757" y="162046"/>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818004261"/>
              </p:ext>
            </p:extLst>
          </p:nvPr>
        </p:nvGraphicFramePr>
        <p:xfrm>
          <a:off x="457200" y="2525441"/>
          <a:ext cx="3582987" cy="877888"/>
        </p:xfrm>
        <a:graphic>
          <a:graphicData uri="http://schemas.openxmlformats.org/presentationml/2006/ole">
            <mc:AlternateContent xmlns:mc="http://schemas.openxmlformats.org/markup-compatibility/2006">
              <mc:Choice xmlns:v="urn:schemas-microsoft-com:vml" Requires="v">
                <p:oleObj spid="_x0000_s75897" name="Equation" r:id="rId5" imgW="1650960" imgH="406080" progId="Equation.DSMT4">
                  <p:embed/>
                </p:oleObj>
              </mc:Choice>
              <mc:Fallback>
                <p:oleObj name="Equation" r:id="rId5" imgW="1650960" imgH="406080" progId="Equation.DSMT4">
                  <p:embed/>
                  <p:pic>
                    <p:nvPicPr>
                      <p:cNvPr id="26" name="Object 25"/>
                      <p:cNvPicPr>
                        <a:picLocks noChangeAspect="1" noChangeArrowheads="1"/>
                      </p:cNvPicPr>
                      <p:nvPr/>
                    </p:nvPicPr>
                    <p:blipFill>
                      <a:blip r:embed="rId6"/>
                      <a:srcRect/>
                      <a:stretch>
                        <a:fillRect/>
                      </a:stretch>
                    </p:blipFill>
                    <p:spPr bwMode="auto">
                      <a:xfrm>
                        <a:off x="457200" y="2525441"/>
                        <a:ext cx="3582987" cy="877888"/>
                      </a:xfrm>
                      <a:prstGeom prst="rect">
                        <a:avLst/>
                      </a:prstGeom>
                      <a:noFill/>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271609105"/>
              </p:ext>
            </p:extLst>
          </p:nvPr>
        </p:nvGraphicFramePr>
        <p:xfrm>
          <a:off x="4900101" y="2566716"/>
          <a:ext cx="3603625" cy="795338"/>
        </p:xfrm>
        <a:graphic>
          <a:graphicData uri="http://schemas.openxmlformats.org/presentationml/2006/ole">
            <mc:AlternateContent xmlns:mc="http://schemas.openxmlformats.org/markup-compatibility/2006">
              <mc:Choice xmlns:v="urn:schemas-microsoft-com:vml" Requires="v">
                <p:oleObj spid="_x0000_s75898" name="Equation" r:id="rId7" imgW="1828800" imgH="406080" progId="Equation.DSMT4">
                  <p:embed/>
                </p:oleObj>
              </mc:Choice>
              <mc:Fallback>
                <p:oleObj name="Equation" r:id="rId7" imgW="1828800" imgH="406080" progId="Equation.DSMT4">
                  <p:embed/>
                  <p:pic>
                    <p:nvPicPr>
                      <p:cNvPr id="27" name="Object 26"/>
                      <p:cNvPicPr>
                        <a:picLocks noChangeAspect="1" noChangeArrowheads="1"/>
                      </p:cNvPicPr>
                      <p:nvPr/>
                    </p:nvPicPr>
                    <p:blipFill>
                      <a:blip r:embed="rId8"/>
                      <a:srcRect/>
                      <a:stretch>
                        <a:fillRect/>
                      </a:stretch>
                    </p:blipFill>
                    <p:spPr bwMode="auto">
                      <a:xfrm>
                        <a:off x="4900101" y="2566716"/>
                        <a:ext cx="3603625" cy="795338"/>
                      </a:xfrm>
                      <a:prstGeom prst="rect">
                        <a:avLst/>
                      </a:prstGeom>
                      <a:noFill/>
                    </p:spPr>
                  </p:pic>
                </p:oleObj>
              </mc:Fallback>
            </mc:AlternateContent>
          </a:graphicData>
        </a:graphic>
      </p:graphicFrame>
      <p:sp>
        <p:nvSpPr>
          <p:cNvPr id="24" name="TextBox 23"/>
          <p:cNvSpPr txBox="1"/>
          <p:nvPr/>
        </p:nvSpPr>
        <p:spPr>
          <a:xfrm>
            <a:off x="6172200" y="542866"/>
            <a:ext cx="2949148" cy="1323439"/>
          </a:xfrm>
          <a:prstGeom prst="rect">
            <a:avLst/>
          </a:prstGeom>
          <a:noFill/>
        </p:spPr>
        <p:txBody>
          <a:bodyPr wrap="square" rtlCol="0">
            <a:spAutoFit/>
          </a:bodyPr>
          <a:lstStyle/>
          <a:p>
            <a:r>
              <a:rPr lang="en-US" sz="2000" b="1" u="sng" dirty="0" smtClean="0"/>
              <a:t>Objective</a:t>
            </a:r>
            <a:r>
              <a:rPr lang="en-US" sz="2000" dirty="0" smtClean="0"/>
              <a:t>: See how </a:t>
            </a:r>
          </a:p>
          <a:p>
            <a:pPr marL="342900" indent="-342900">
              <a:buFont typeface="Arial" panose="020B0604020202020204" pitchFamily="34" charset="0"/>
              <a:buChar char="•"/>
            </a:pPr>
            <a:r>
              <a:rPr lang="en-US" sz="2000" dirty="0" smtClean="0"/>
              <a:t>i</a:t>
            </a:r>
            <a:r>
              <a:rPr lang="en-US" sz="2000" baseline="-25000" dirty="0" smtClean="0"/>
              <a:t>1</a:t>
            </a:r>
            <a:r>
              <a:rPr lang="en-US" sz="2000" dirty="0" smtClean="0"/>
              <a:t> </a:t>
            </a:r>
            <a:r>
              <a:rPr lang="en-US" sz="2000" dirty="0"/>
              <a:t>and </a:t>
            </a:r>
            <a:r>
              <a:rPr lang="en-US" sz="2000" dirty="0" smtClean="0"/>
              <a:t>i</a:t>
            </a:r>
            <a:r>
              <a:rPr lang="en-US" sz="2000" baseline="-25000" dirty="0" smtClean="0"/>
              <a:t>2</a:t>
            </a:r>
            <a:r>
              <a:rPr lang="en-US" sz="2000" dirty="0" smtClean="0"/>
              <a:t> </a:t>
            </a:r>
            <a:r>
              <a:rPr lang="en-US" sz="2000" dirty="0"/>
              <a:t>are related</a:t>
            </a:r>
          </a:p>
          <a:p>
            <a:pPr marL="342900" indent="-342900">
              <a:buFont typeface="Arial" panose="020B0604020202020204" pitchFamily="34" charset="0"/>
              <a:buChar char="•"/>
            </a:pPr>
            <a:r>
              <a:rPr lang="en-US" sz="2000" dirty="0" smtClean="0"/>
              <a:t>e</a:t>
            </a:r>
            <a:r>
              <a:rPr lang="en-US" sz="2000" baseline="-25000" dirty="0" smtClean="0"/>
              <a:t>1</a:t>
            </a:r>
            <a:r>
              <a:rPr lang="en-US" sz="2000" dirty="0" smtClean="0"/>
              <a:t> and e</a:t>
            </a:r>
            <a:r>
              <a:rPr lang="en-US" sz="2000" baseline="-25000" dirty="0" smtClean="0"/>
              <a:t>2</a:t>
            </a:r>
            <a:r>
              <a:rPr lang="en-US" sz="2000" dirty="0" smtClean="0"/>
              <a:t> are related</a:t>
            </a:r>
          </a:p>
          <a:p>
            <a:r>
              <a:rPr lang="en-US" sz="2000" dirty="0"/>
              <a:t>in the steady-state</a:t>
            </a:r>
            <a:r>
              <a:rPr lang="en-US" sz="2000" dirty="0" smtClean="0"/>
              <a:t>.</a:t>
            </a:r>
            <a:endParaRPr lang="en-US" sz="2000" dirty="0"/>
          </a:p>
        </p:txBody>
      </p:sp>
      <p:sp>
        <p:nvSpPr>
          <p:cNvPr id="32" name="TextBox 31"/>
          <p:cNvSpPr txBox="1"/>
          <p:nvPr/>
        </p:nvSpPr>
        <p:spPr>
          <a:xfrm>
            <a:off x="3886200" y="1734979"/>
            <a:ext cx="885397" cy="246221"/>
          </a:xfrm>
          <a:prstGeom prst="rect">
            <a:avLst/>
          </a:prstGeom>
          <a:noFill/>
        </p:spPr>
        <p:txBody>
          <a:bodyPr wrap="square" rtlCol="0">
            <a:spAutoFit/>
          </a:bodyPr>
          <a:lstStyle/>
          <a:p>
            <a:r>
              <a:rPr lang="en-US" sz="1000" b="1" dirty="0" smtClean="0"/>
              <a:t>N</a:t>
            </a:r>
            <a:r>
              <a:rPr lang="en-US" sz="1000" b="1" baseline="-25000" dirty="0" smtClean="0"/>
              <a:t>1</a:t>
            </a:r>
            <a:r>
              <a:rPr lang="en-US" sz="1000" b="1" dirty="0" smtClean="0"/>
              <a:t>          N</a:t>
            </a:r>
            <a:r>
              <a:rPr lang="en-US" sz="1000" b="1" baseline="-25000" dirty="0" smtClean="0"/>
              <a:t>2 </a:t>
            </a:r>
            <a:endParaRPr lang="en-US" sz="1000" b="1" dirty="0" smtClean="0"/>
          </a:p>
        </p:txBody>
      </p:sp>
      <p:graphicFrame>
        <p:nvGraphicFramePr>
          <p:cNvPr id="16" name="Object 15"/>
          <p:cNvGraphicFramePr>
            <a:graphicFrameLocks noChangeAspect="1"/>
          </p:cNvGraphicFramePr>
          <p:nvPr>
            <p:extLst>
              <p:ext uri="{D42A27DB-BD31-4B8C-83A1-F6EECF244321}">
                <p14:modId xmlns:p14="http://schemas.microsoft.com/office/powerpoint/2010/main" val="2313862119"/>
              </p:ext>
            </p:extLst>
          </p:nvPr>
        </p:nvGraphicFramePr>
        <p:xfrm>
          <a:off x="4977918" y="3465443"/>
          <a:ext cx="1194282" cy="915244"/>
        </p:xfrm>
        <a:graphic>
          <a:graphicData uri="http://schemas.openxmlformats.org/presentationml/2006/ole">
            <mc:AlternateContent xmlns:mc="http://schemas.openxmlformats.org/markup-compatibility/2006">
              <mc:Choice xmlns:v="urn:schemas-microsoft-com:vml" Requires="v">
                <p:oleObj spid="_x0000_s75899" name="Equation" r:id="rId9" imgW="558558" imgH="431613" progId="Equation.DSMT4">
                  <p:embed/>
                </p:oleObj>
              </mc:Choice>
              <mc:Fallback>
                <p:oleObj name="Equation" r:id="rId9" imgW="558558" imgH="431613" progId="Equation.DSMT4">
                  <p:embed/>
                  <p:pic>
                    <p:nvPicPr>
                      <p:cNvPr id="16"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7918" y="3465443"/>
                        <a:ext cx="1194282" cy="915244"/>
                      </a:xfrm>
                      <a:prstGeom prst="rect">
                        <a:avLst/>
                      </a:prstGeom>
                      <a:noFill/>
                    </p:spPr>
                  </p:pic>
                </p:oleObj>
              </mc:Fallback>
            </mc:AlternateContent>
          </a:graphicData>
        </a:graphic>
      </p:graphicFrame>
      <p:sp>
        <p:nvSpPr>
          <p:cNvPr id="43" name="TextBox 42"/>
          <p:cNvSpPr txBox="1"/>
          <p:nvPr/>
        </p:nvSpPr>
        <p:spPr>
          <a:xfrm>
            <a:off x="2766798" y="503846"/>
            <a:ext cx="3124200" cy="276999"/>
          </a:xfrm>
          <a:prstGeom prst="rect">
            <a:avLst/>
          </a:prstGeom>
          <a:noFill/>
        </p:spPr>
        <p:txBody>
          <a:bodyPr wrap="square" rtlCol="0">
            <a:spAutoFit/>
          </a:bodyPr>
          <a:lstStyle/>
          <a:p>
            <a:r>
              <a:rPr lang="en-US" sz="1200" dirty="0" smtClean="0"/>
              <a:t>Ideal </a:t>
            </a:r>
            <a:r>
              <a:rPr lang="en-US" sz="1200" dirty="0" err="1" smtClean="0"/>
              <a:t>xfmr</a:t>
            </a:r>
            <a:r>
              <a:rPr lang="en-US" sz="1200" dirty="0" smtClean="0"/>
              <a:t>: No Losses, infinite permeability.</a:t>
            </a:r>
          </a:p>
        </p:txBody>
      </p:sp>
      <p:graphicFrame>
        <p:nvGraphicFramePr>
          <p:cNvPr id="17" name="Object 16"/>
          <p:cNvGraphicFramePr>
            <a:graphicFrameLocks noChangeAspect="1"/>
          </p:cNvGraphicFramePr>
          <p:nvPr>
            <p:extLst>
              <p:ext uri="{D42A27DB-BD31-4B8C-83A1-F6EECF244321}">
                <p14:modId xmlns:p14="http://schemas.microsoft.com/office/powerpoint/2010/main" val="1227461262"/>
              </p:ext>
            </p:extLst>
          </p:nvPr>
        </p:nvGraphicFramePr>
        <p:xfrm>
          <a:off x="1204452" y="3465443"/>
          <a:ext cx="1193328" cy="839553"/>
        </p:xfrm>
        <a:graphic>
          <a:graphicData uri="http://schemas.openxmlformats.org/presentationml/2006/ole">
            <mc:AlternateContent xmlns:mc="http://schemas.openxmlformats.org/markup-compatibility/2006">
              <mc:Choice xmlns:v="urn:schemas-microsoft-com:vml" Requires="v">
                <p:oleObj spid="_x0000_s75900" name="Equation" r:id="rId11" imgW="622080" imgH="444240" progId="Equation.DSMT4">
                  <p:embed/>
                </p:oleObj>
              </mc:Choice>
              <mc:Fallback>
                <p:oleObj name="Equation" r:id="rId11" imgW="622080" imgH="444240" progId="Equation.DSMT4">
                  <p:embed/>
                  <p:pic>
                    <p:nvPicPr>
                      <p:cNvPr id="14" name="Object 13"/>
                      <p:cNvPicPr>
                        <a:picLocks noChangeAspect="1" noChangeArrowheads="1"/>
                      </p:cNvPicPr>
                      <p:nvPr/>
                    </p:nvPicPr>
                    <p:blipFill>
                      <a:blip r:embed="rId12"/>
                      <a:srcRect/>
                      <a:stretch>
                        <a:fillRect/>
                      </a:stretch>
                    </p:blipFill>
                    <p:spPr bwMode="auto">
                      <a:xfrm>
                        <a:off x="1204452" y="3465443"/>
                        <a:ext cx="1193328" cy="839553"/>
                      </a:xfrm>
                      <a:prstGeom prst="rect">
                        <a:avLst/>
                      </a:prstGeom>
                      <a:noFill/>
                    </p:spPr>
                  </p:pic>
                </p:oleObj>
              </mc:Fallback>
            </mc:AlternateContent>
          </a:graphicData>
        </a:graphic>
      </p:graphicFrame>
      <p:sp>
        <p:nvSpPr>
          <p:cNvPr id="18" name="TextBox 17"/>
          <p:cNvSpPr txBox="1"/>
          <p:nvPr/>
        </p:nvSpPr>
        <p:spPr>
          <a:xfrm>
            <a:off x="838200" y="4380687"/>
            <a:ext cx="2243246" cy="1092607"/>
          </a:xfrm>
          <a:prstGeom prst="rect">
            <a:avLst/>
          </a:prstGeom>
          <a:noFill/>
        </p:spPr>
        <p:txBody>
          <a:bodyPr wrap="square" rtlCol="0">
            <a:spAutoFit/>
          </a:bodyPr>
          <a:lstStyle/>
          <a:p>
            <a:r>
              <a:rPr lang="en-US" sz="1300" b="1" dirty="0"/>
              <a:t>ratio of </a:t>
            </a:r>
            <a:r>
              <a:rPr lang="en-US" sz="1300" b="1" dirty="0" smtClean="0"/>
              <a:t>voltage across  </a:t>
            </a:r>
            <a:r>
              <a:rPr lang="en-US" sz="1300" b="1" dirty="0"/>
              <a:t>coils on either side of an ideal transformer is in </a:t>
            </a:r>
            <a:r>
              <a:rPr lang="en-US" sz="1300" b="1" dirty="0" smtClean="0"/>
              <a:t>proportion </a:t>
            </a:r>
            <a:r>
              <a:rPr lang="en-US" sz="1300" b="1" dirty="0"/>
              <a:t>to the ratio of the coils’ turns</a:t>
            </a:r>
            <a:endParaRPr lang="en-US" sz="1300" b="1" dirty="0" smtClean="0"/>
          </a:p>
        </p:txBody>
      </p:sp>
      <p:sp>
        <p:nvSpPr>
          <p:cNvPr id="19" name="TextBox 18"/>
          <p:cNvSpPr txBox="1"/>
          <p:nvPr/>
        </p:nvSpPr>
        <p:spPr>
          <a:xfrm>
            <a:off x="4771597" y="4484076"/>
            <a:ext cx="2243246" cy="1092607"/>
          </a:xfrm>
          <a:prstGeom prst="rect">
            <a:avLst/>
          </a:prstGeom>
          <a:noFill/>
        </p:spPr>
        <p:txBody>
          <a:bodyPr wrap="square" rtlCol="0">
            <a:spAutoFit/>
          </a:bodyPr>
          <a:lstStyle/>
          <a:p>
            <a:r>
              <a:rPr lang="en-US" sz="1300" b="1" dirty="0"/>
              <a:t>ratio of </a:t>
            </a:r>
            <a:r>
              <a:rPr lang="en-US" sz="1300" b="1" dirty="0" smtClean="0"/>
              <a:t>currents in </a:t>
            </a:r>
            <a:r>
              <a:rPr lang="en-US" sz="1300" b="1" dirty="0"/>
              <a:t>coils on either side of an ideal transformer is in inverse proportion to the ratio of the coils’ turns</a:t>
            </a:r>
            <a:endParaRPr lang="en-US" sz="1300" b="1" dirty="0" smtClean="0"/>
          </a:p>
        </p:txBody>
      </p:sp>
    </p:spTree>
    <p:extLst>
      <p:ext uri="{BB962C8B-B14F-4D97-AF65-F5344CB8AC3E}">
        <p14:creationId xmlns:p14="http://schemas.microsoft.com/office/powerpoint/2010/main" val="41812204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75</a:t>
            </a:fld>
            <a:endParaRPr lang="en-US" dirty="0"/>
          </a:p>
        </p:txBody>
      </p:sp>
      <p:sp>
        <p:nvSpPr>
          <p:cNvPr id="61" name="TextBox 60"/>
          <p:cNvSpPr txBox="1"/>
          <p:nvPr/>
        </p:nvSpPr>
        <p:spPr>
          <a:xfrm>
            <a:off x="-22652" y="44088"/>
            <a:ext cx="9144000" cy="584775"/>
          </a:xfrm>
          <a:prstGeom prst="rect">
            <a:avLst/>
          </a:prstGeom>
          <a:noFill/>
        </p:spPr>
        <p:txBody>
          <a:bodyPr wrap="square" rtlCol="0">
            <a:spAutoFit/>
          </a:bodyPr>
          <a:lstStyle/>
          <a:p>
            <a:pPr algn="ctr"/>
            <a:r>
              <a:rPr lang="en-US" sz="3200" dirty="0" smtClean="0"/>
              <a:t>Power for ideal </a:t>
            </a:r>
            <a:r>
              <a:rPr lang="en-US" sz="3200" dirty="0" err="1" smtClean="0"/>
              <a:t>xfmr</a:t>
            </a:r>
            <a:endParaRPr lang="en-US" sz="3200" dirty="0"/>
          </a:p>
        </p:txBody>
      </p:sp>
      <p:grpSp>
        <p:nvGrpSpPr>
          <p:cNvPr id="5" name="Group 1"/>
          <p:cNvGrpSpPr>
            <a:grpSpLocks noChangeAspect="1"/>
          </p:cNvGrpSpPr>
          <p:nvPr/>
        </p:nvGrpSpPr>
        <p:grpSpPr bwMode="auto">
          <a:xfrm>
            <a:off x="2539573" y="1066800"/>
            <a:ext cx="4019550" cy="1431925"/>
            <a:chOff x="3736" y="1478"/>
            <a:chExt cx="6330" cy="2256"/>
          </a:xfrm>
        </p:grpSpPr>
        <p:sp>
          <p:nvSpPr>
            <p:cNvPr id="8" name="AutoShape 3"/>
            <p:cNvSpPr>
              <a:spLocks noChangeAspect="1" noChangeArrowheads="1" noTextEdit="1"/>
            </p:cNvSpPr>
            <p:nvPr/>
          </p:nvSpPr>
          <p:spPr bwMode="auto">
            <a:xfrm>
              <a:off x="3736" y="1478"/>
              <a:ext cx="6330" cy="22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0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 y="1489"/>
              <a:ext cx="5496" cy="218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283528" y="762000"/>
            <a:ext cx="2429718" cy="861774"/>
          </a:xfrm>
          <a:prstGeom prst="rect">
            <a:avLst/>
          </a:prstGeom>
          <a:noFill/>
        </p:spPr>
        <p:txBody>
          <a:bodyPr wrap="square" rtlCol="0">
            <a:spAutoFit/>
          </a:bodyPr>
          <a:lstStyle/>
          <a:p>
            <a:r>
              <a:rPr lang="en-US" sz="2500" dirty="0" smtClean="0"/>
              <a:t>Dashed box: The “ideal” </a:t>
            </a:r>
            <a:r>
              <a:rPr lang="en-US" sz="2500" dirty="0" err="1" smtClean="0"/>
              <a:t>xfmr</a:t>
            </a:r>
            <a:r>
              <a:rPr lang="en-US" sz="2500" dirty="0" smtClean="0"/>
              <a:t> </a:t>
            </a:r>
          </a:p>
        </p:txBody>
      </p:sp>
      <p:sp>
        <p:nvSpPr>
          <p:cNvPr id="12" name="Freeform 11"/>
          <p:cNvSpPr/>
          <p:nvPr/>
        </p:nvSpPr>
        <p:spPr>
          <a:xfrm>
            <a:off x="2569580" y="1169043"/>
            <a:ext cx="659757" cy="162046"/>
          </a:xfrm>
          <a:custGeom>
            <a:avLst/>
            <a:gdLst>
              <a:gd name="connsiteX0" fmla="*/ 0 w 659757"/>
              <a:gd name="connsiteY0" fmla="*/ 0 h 162046"/>
              <a:gd name="connsiteX1" fmla="*/ 659757 w 659757"/>
              <a:gd name="connsiteY1" fmla="*/ 162046 h 162046"/>
            </a:gdLst>
            <a:ahLst/>
            <a:cxnLst>
              <a:cxn ang="0">
                <a:pos x="connsiteX0" y="connsiteY0"/>
              </a:cxn>
              <a:cxn ang="0">
                <a:pos x="connsiteX1" y="connsiteY1"/>
              </a:cxn>
            </a:cxnLst>
            <a:rect l="l" t="t" r="r" b="b"/>
            <a:pathLst>
              <a:path w="659757" h="162046">
                <a:moveTo>
                  <a:pt x="0" y="0"/>
                </a:moveTo>
                <a:lnTo>
                  <a:pt x="659757" y="162046"/>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172200" y="542866"/>
            <a:ext cx="2949148" cy="1015663"/>
          </a:xfrm>
          <a:prstGeom prst="rect">
            <a:avLst/>
          </a:prstGeom>
          <a:noFill/>
        </p:spPr>
        <p:txBody>
          <a:bodyPr wrap="square" rtlCol="0">
            <a:spAutoFit/>
          </a:bodyPr>
          <a:lstStyle/>
          <a:p>
            <a:r>
              <a:rPr lang="en-US" sz="2000" b="1" u="sng" dirty="0" smtClean="0"/>
              <a:t>Objective</a:t>
            </a:r>
            <a:r>
              <a:rPr lang="en-US" sz="2000" dirty="0" smtClean="0"/>
              <a:t>: </a:t>
            </a:r>
            <a:r>
              <a:rPr lang="en-US" sz="2000" dirty="0"/>
              <a:t>D</a:t>
            </a:r>
            <a:r>
              <a:rPr lang="en-US" sz="2000" dirty="0" smtClean="0"/>
              <a:t>oes ideal “power transformer” transform power?</a:t>
            </a:r>
            <a:endParaRPr lang="en-US" sz="2000" dirty="0"/>
          </a:p>
        </p:txBody>
      </p:sp>
      <p:sp>
        <p:nvSpPr>
          <p:cNvPr id="32" name="TextBox 31"/>
          <p:cNvSpPr txBox="1"/>
          <p:nvPr/>
        </p:nvSpPr>
        <p:spPr>
          <a:xfrm>
            <a:off x="3886200" y="1734979"/>
            <a:ext cx="885397" cy="246221"/>
          </a:xfrm>
          <a:prstGeom prst="rect">
            <a:avLst/>
          </a:prstGeom>
          <a:noFill/>
        </p:spPr>
        <p:txBody>
          <a:bodyPr wrap="square" rtlCol="0">
            <a:spAutoFit/>
          </a:bodyPr>
          <a:lstStyle/>
          <a:p>
            <a:r>
              <a:rPr lang="en-US" sz="1000" b="1" dirty="0" smtClean="0"/>
              <a:t>N</a:t>
            </a:r>
            <a:r>
              <a:rPr lang="en-US" sz="1000" b="1" baseline="-25000" dirty="0" smtClean="0"/>
              <a:t>1</a:t>
            </a:r>
            <a:r>
              <a:rPr lang="en-US" sz="1000" b="1" dirty="0" smtClean="0"/>
              <a:t>          N</a:t>
            </a:r>
            <a:r>
              <a:rPr lang="en-US" sz="1000" b="1" baseline="-25000" dirty="0" smtClean="0"/>
              <a:t>2 </a:t>
            </a:r>
            <a:endParaRPr lang="en-US" sz="1000" b="1" dirty="0" smtClean="0"/>
          </a:p>
        </p:txBody>
      </p:sp>
      <p:graphicFrame>
        <p:nvGraphicFramePr>
          <p:cNvPr id="16" name="Object 15"/>
          <p:cNvGraphicFramePr>
            <a:graphicFrameLocks noChangeAspect="1"/>
          </p:cNvGraphicFramePr>
          <p:nvPr>
            <p:extLst>
              <p:ext uri="{D42A27DB-BD31-4B8C-83A1-F6EECF244321}">
                <p14:modId xmlns:p14="http://schemas.microsoft.com/office/powerpoint/2010/main" val="2839866961"/>
              </p:ext>
            </p:extLst>
          </p:nvPr>
        </p:nvGraphicFramePr>
        <p:xfrm>
          <a:off x="4043363" y="2646363"/>
          <a:ext cx="3065462" cy="941387"/>
        </p:xfrm>
        <a:graphic>
          <a:graphicData uri="http://schemas.openxmlformats.org/presentationml/2006/ole">
            <mc:AlternateContent xmlns:mc="http://schemas.openxmlformats.org/markup-compatibility/2006">
              <mc:Choice xmlns:v="urn:schemas-microsoft-com:vml" Requires="v">
                <p:oleObj spid="_x0000_s79015" name="Equation" r:id="rId5" imgW="1434960" imgH="444240" progId="Equation.DSMT4">
                  <p:embed/>
                </p:oleObj>
              </mc:Choice>
              <mc:Fallback>
                <p:oleObj name="Equation" r:id="rId5" imgW="1434960" imgH="444240" progId="Equation.DSMT4">
                  <p:embed/>
                  <p:pic>
                    <p:nvPicPr>
                      <p:cNvPr id="16" name="Object 15"/>
                      <p:cNvPicPr>
                        <a:picLocks noChangeAspect="1" noChangeArrowheads="1"/>
                      </p:cNvPicPr>
                      <p:nvPr/>
                    </p:nvPicPr>
                    <p:blipFill>
                      <a:blip r:embed="rId6"/>
                      <a:srcRect/>
                      <a:stretch>
                        <a:fillRect/>
                      </a:stretch>
                    </p:blipFill>
                    <p:spPr bwMode="auto">
                      <a:xfrm>
                        <a:off x="4043363" y="2646363"/>
                        <a:ext cx="3065462" cy="941387"/>
                      </a:xfrm>
                      <a:prstGeom prst="rect">
                        <a:avLst/>
                      </a:prstGeom>
                      <a:noFill/>
                    </p:spPr>
                  </p:pic>
                </p:oleObj>
              </mc:Fallback>
            </mc:AlternateContent>
          </a:graphicData>
        </a:graphic>
      </p:graphicFrame>
      <p:sp>
        <p:nvSpPr>
          <p:cNvPr id="43" name="TextBox 42"/>
          <p:cNvSpPr txBox="1"/>
          <p:nvPr/>
        </p:nvSpPr>
        <p:spPr>
          <a:xfrm>
            <a:off x="2766798" y="503846"/>
            <a:ext cx="3124200" cy="276999"/>
          </a:xfrm>
          <a:prstGeom prst="rect">
            <a:avLst/>
          </a:prstGeom>
          <a:noFill/>
        </p:spPr>
        <p:txBody>
          <a:bodyPr wrap="square" rtlCol="0">
            <a:spAutoFit/>
          </a:bodyPr>
          <a:lstStyle/>
          <a:p>
            <a:r>
              <a:rPr lang="en-US" sz="1200" dirty="0" smtClean="0"/>
              <a:t>Ideal </a:t>
            </a:r>
            <a:r>
              <a:rPr lang="en-US" sz="1200" dirty="0" err="1" smtClean="0"/>
              <a:t>xfmr</a:t>
            </a:r>
            <a:r>
              <a:rPr lang="en-US" sz="1200" dirty="0" smtClean="0"/>
              <a:t>: No Losses, infinite permeability.</a:t>
            </a:r>
          </a:p>
        </p:txBody>
      </p:sp>
      <p:graphicFrame>
        <p:nvGraphicFramePr>
          <p:cNvPr id="17" name="Object 16"/>
          <p:cNvGraphicFramePr>
            <a:graphicFrameLocks noChangeAspect="1"/>
          </p:cNvGraphicFramePr>
          <p:nvPr>
            <p:extLst>
              <p:ext uri="{D42A27DB-BD31-4B8C-83A1-F6EECF244321}">
                <p14:modId xmlns:p14="http://schemas.microsoft.com/office/powerpoint/2010/main" val="3382080140"/>
              </p:ext>
            </p:extLst>
          </p:nvPr>
        </p:nvGraphicFramePr>
        <p:xfrm>
          <a:off x="533400" y="2673068"/>
          <a:ext cx="2997200" cy="839787"/>
        </p:xfrm>
        <a:graphic>
          <a:graphicData uri="http://schemas.openxmlformats.org/presentationml/2006/ole">
            <mc:AlternateContent xmlns:mc="http://schemas.openxmlformats.org/markup-compatibility/2006">
              <mc:Choice xmlns:v="urn:schemas-microsoft-com:vml" Requires="v">
                <p:oleObj spid="_x0000_s79016" name="Equation" r:id="rId7" imgW="1562040" imgH="444240" progId="Equation.DSMT4">
                  <p:embed/>
                </p:oleObj>
              </mc:Choice>
              <mc:Fallback>
                <p:oleObj name="Equation" r:id="rId7" imgW="1562040" imgH="444240" progId="Equation.DSMT4">
                  <p:embed/>
                  <p:pic>
                    <p:nvPicPr>
                      <p:cNvPr id="17" name="Object 16"/>
                      <p:cNvPicPr>
                        <a:picLocks noChangeAspect="1" noChangeArrowheads="1"/>
                      </p:cNvPicPr>
                      <p:nvPr/>
                    </p:nvPicPr>
                    <p:blipFill>
                      <a:blip r:embed="rId8"/>
                      <a:srcRect/>
                      <a:stretch>
                        <a:fillRect/>
                      </a:stretch>
                    </p:blipFill>
                    <p:spPr bwMode="auto">
                      <a:xfrm>
                        <a:off x="533400" y="2673068"/>
                        <a:ext cx="2997200" cy="839787"/>
                      </a:xfrm>
                      <a:prstGeom prst="rect">
                        <a:avLst/>
                      </a:prstGeom>
                      <a:noFill/>
                    </p:spPr>
                  </p:pic>
                </p:oleObj>
              </mc:Fallback>
            </mc:AlternateContent>
          </a:graphicData>
        </a:graphic>
      </p:graphicFrame>
      <p:sp>
        <p:nvSpPr>
          <p:cNvPr id="3" name="TextBox 2"/>
          <p:cNvSpPr txBox="1"/>
          <p:nvPr/>
        </p:nvSpPr>
        <p:spPr>
          <a:xfrm>
            <a:off x="0" y="3600719"/>
            <a:ext cx="9201833" cy="800219"/>
          </a:xfrm>
          <a:prstGeom prst="rect">
            <a:avLst/>
          </a:prstGeom>
          <a:noFill/>
        </p:spPr>
        <p:txBody>
          <a:bodyPr wrap="square" rtlCol="0">
            <a:spAutoFit/>
          </a:bodyPr>
          <a:lstStyle/>
          <a:p>
            <a:r>
              <a:rPr lang="en-US" sz="2300" u="sng" dirty="0" smtClean="0"/>
              <a:t>Preliminary comment</a:t>
            </a:r>
            <a:r>
              <a:rPr lang="en-US" sz="2300" dirty="0" smtClean="0"/>
              <a:t>: This discussion has nothing to do with losses in a real </a:t>
            </a:r>
            <a:r>
              <a:rPr lang="en-US" sz="2300" dirty="0" err="1" smtClean="0"/>
              <a:t>xfmr</a:t>
            </a:r>
            <a:r>
              <a:rPr lang="en-US" sz="2300" dirty="0" smtClean="0"/>
              <a:t>. We are still considering an ideal </a:t>
            </a:r>
            <a:r>
              <a:rPr lang="en-US" sz="2300" dirty="0" err="1" smtClean="0"/>
              <a:t>xfmr</a:t>
            </a:r>
            <a:r>
              <a:rPr lang="en-US" sz="2300" dirty="0" smtClean="0"/>
              <a:t> (no losses).</a:t>
            </a:r>
          </a:p>
        </p:txBody>
      </p:sp>
      <p:sp>
        <p:nvSpPr>
          <p:cNvPr id="20" name="TextBox 19"/>
          <p:cNvSpPr txBox="1"/>
          <p:nvPr/>
        </p:nvSpPr>
        <p:spPr>
          <a:xfrm>
            <a:off x="0" y="4413907"/>
            <a:ext cx="9201833" cy="446276"/>
          </a:xfrm>
          <a:prstGeom prst="rect">
            <a:avLst/>
          </a:prstGeom>
          <a:noFill/>
        </p:spPr>
        <p:txBody>
          <a:bodyPr wrap="square" rtlCol="0">
            <a:spAutoFit/>
          </a:bodyPr>
          <a:lstStyle/>
          <a:p>
            <a:r>
              <a:rPr lang="en-US" sz="2300" dirty="0" smtClean="0"/>
              <a:t>Express power on both sides of transformer:</a:t>
            </a:r>
          </a:p>
        </p:txBody>
      </p:sp>
      <p:graphicFrame>
        <p:nvGraphicFramePr>
          <p:cNvPr id="6" name="Object 5"/>
          <p:cNvGraphicFramePr>
            <a:graphicFrameLocks noChangeAspect="1"/>
          </p:cNvGraphicFramePr>
          <p:nvPr>
            <p:extLst>
              <p:ext uri="{D42A27DB-BD31-4B8C-83A1-F6EECF244321}">
                <p14:modId xmlns:p14="http://schemas.microsoft.com/office/powerpoint/2010/main" val="3546653323"/>
              </p:ext>
            </p:extLst>
          </p:nvPr>
        </p:nvGraphicFramePr>
        <p:xfrm>
          <a:off x="1994220" y="4870752"/>
          <a:ext cx="1438051" cy="580266"/>
        </p:xfrm>
        <a:graphic>
          <a:graphicData uri="http://schemas.openxmlformats.org/presentationml/2006/ole">
            <mc:AlternateContent xmlns:mc="http://schemas.openxmlformats.org/markup-compatibility/2006">
              <mc:Choice xmlns:v="urn:schemas-microsoft-com:vml" Requires="v">
                <p:oleObj spid="_x0000_s79017" name="Equation" r:id="rId9" imgW="596900" imgH="241300" progId="Equation.DSMT4">
                  <p:embed/>
                </p:oleObj>
              </mc:Choice>
              <mc:Fallback>
                <p:oleObj name="Equation" r:id="rId9" imgW="596900" imgH="241300"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4220" y="4870752"/>
                        <a:ext cx="1438051" cy="580266"/>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6965579"/>
              </p:ext>
            </p:extLst>
          </p:nvPr>
        </p:nvGraphicFramePr>
        <p:xfrm>
          <a:off x="5257800" y="4879612"/>
          <a:ext cx="1515468" cy="571406"/>
        </p:xfrm>
        <a:graphic>
          <a:graphicData uri="http://schemas.openxmlformats.org/presentationml/2006/ole">
            <mc:AlternateContent xmlns:mc="http://schemas.openxmlformats.org/markup-compatibility/2006">
              <mc:Choice xmlns:v="urn:schemas-microsoft-com:vml" Requires="v">
                <p:oleObj spid="_x0000_s79018" name="Equation" r:id="rId11" imgW="634725" imgH="241195" progId="Equation.DSMT4">
                  <p:embed/>
                </p:oleObj>
              </mc:Choice>
              <mc:Fallback>
                <p:oleObj name="Equation" r:id="rId11" imgW="634725" imgH="241195"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7800" y="4879612"/>
                        <a:ext cx="1515468" cy="571406"/>
                      </a:xfrm>
                      <a:prstGeom prst="rect">
                        <a:avLst/>
                      </a:prstGeom>
                      <a:noFill/>
                    </p:spPr>
                  </p:pic>
                </p:oleObj>
              </mc:Fallback>
            </mc:AlternateContent>
          </a:graphicData>
        </a:graphic>
      </p:graphicFrame>
      <p:sp>
        <p:nvSpPr>
          <p:cNvPr id="25" name="TextBox 24"/>
          <p:cNvSpPr txBox="1"/>
          <p:nvPr/>
        </p:nvSpPr>
        <p:spPr>
          <a:xfrm>
            <a:off x="30981" y="5341556"/>
            <a:ext cx="8351019" cy="449643"/>
          </a:xfrm>
          <a:prstGeom prst="rect">
            <a:avLst/>
          </a:prstGeom>
          <a:noFill/>
        </p:spPr>
        <p:txBody>
          <a:bodyPr wrap="square" rtlCol="0">
            <a:spAutoFit/>
          </a:bodyPr>
          <a:lstStyle/>
          <a:p>
            <a:r>
              <a:rPr lang="en-US" sz="2300" dirty="0" smtClean="0"/>
              <a:t>Substitute expressions for </a:t>
            </a:r>
            <a:r>
              <a:rPr lang="en-US" sz="2300" b="1" dirty="0" smtClean="0"/>
              <a:t>E</a:t>
            </a:r>
            <a:r>
              <a:rPr lang="en-US" sz="2300" baseline="-25000" dirty="0" smtClean="0"/>
              <a:t>2</a:t>
            </a:r>
            <a:r>
              <a:rPr lang="en-US" sz="2300" dirty="0" smtClean="0"/>
              <a:t> and </a:t>
            </a:r>
            <a:r>
              <a:rPr lang="en-US" sz="2300" b="1" dirty="0" smtClean="0"/>
              <a:t>I</a:t>
            </a:r>
            <a:r>
              <a:rPr lang="en-US" sz="2300" baseline="-25000" dirty="0" smtClean="0"/>
              <a:t>2</a:t>
            </a:r>
            <a:r>
              <a:rPr lang="en-US" sz="2300" dirty="0" smtClean="0"/>
              <a:t> into expression for S</a:t>
            </a:r>
            <a:r>
              <a:rPr lang="en-US" sz="2300" baseline="-25000" dirty="0" smtClean="0"/>
              <a:t>2</a:t>
            </a:r>
            <a:r>
              <a:rPr lang="en-US" sz="2300" dirty="0" smtClean="0"/>
              <a:t>:</a:t>
            </a:r>
          </a:p>
        </p:txBody>
      </p:sp>
      <p:graphicFrame>
        <p:nvGraphicFramePr>
          <p:cNvPr id="13" name="Object 12"/>
          <p:cNvGraphicFramePr>
            <a:graphicFrameLocks noChangeAspect="1"/>
          </p:cNvGraphicFramePr>
          <p:nvPr>
            <p:extLst>
              <p:ext uri="{D42A27DB-BD31-4B8C-83A1-F6EECF244321}">
                <p14:modId xmlns:p14="http://schemas.microsoft.com/office/powerpoint/2010/main" val="3913632653"/>
              </p:ext>
            </p:extLst>
          </p:nvPr>
        </p:nvGraphicFramePr>
        <p:xfrm>
          <a:off x="222954" y="5913717"/>
          <a:ext cx="3542531" cy="764441"/>
        </p:xfrm>
        <a:graphic>
          <a:graphicData uri="http://schemas.openxmlformats.org/presentationml/2006/ole">
            <mc:AlternateContent xmlns:mc="http://schemas.openxmlformats.org/markup-compatibility/2006">
              <mc:Choice xmlns:v="urn:schemas-microsoft-com:vml" Requires="v">
                <p:oleObj spid="_x0000_s79019" name="Equation" r:id="rId13" imgW="1981200" imgH="431800" progId="Equation.DSMT4">
                  <p:embed/>
                </p:oleObj>
              </mc:Choice>
              <mc:Fallback>
                <p:oleObj name="Equation" r:id="rId13" imgW="1981200" imgH="431800" progId="Equation.DSMT4">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2954" y="5913717"/>
                        <a:ext cx="3542531" cy="764441"/>
                      </a:xfrm>
                      <a:prstGeom prst="rect">
                        <a:avLst/>
                      </a:prstGeom>
                      <a:noFill/>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015941423"/>
              </p:ext>
            </p:extLst>
          </p:nvPr>
        </p:nvGraphicFramePr>
        <p:xfrm>
          <a:off x="4016871" y="6055688"/>
          <a:ext cx="1998663" cy="427038"/>
        </p:xfrm>
        <a:graphic>
          <a:graphicData uri="http://schemas.openxmlformats.org/presentationml/2006/ole">
            <mc:AlternateContent xmlns:mc="http://schemas.openxmlformats.org/markup-compatibility/2006">
              <mc:Choice xmlns:v="urn:schemas-microsoft-com:vml" Requires="v">
                <p:oleObj spid="_x0000_s79020" name="Equation" r:id="rId15" imgW="1117440" imgH="241200" progId="Equation.DSMT4">
                  <p:embed/>
                </p:oleObj>
              </mc:Choice>
              <mc:Fallback>
                <p:oleObj name="Equation" r:id="rId15" imgW="1117440" imgH="241200" progId="Equation.DSMT4">
                  <p:embed/>
                  <p:pic>
                    <p:nvPicPr>
                      <p:cNvPr id="13" name="Object 12"/>
                      <p:cNvPicPr>
                        <a:picLocks noChangeAspect="1" noChangeArrowheads="1"/>
                      </p:cNvPicPr>
                      <p:nvPr/>
                    </p:nvPicPr>
                    <p:blipFill>
                      <a:blip r:embed="rId16"/>
                      <a:srcRect/>
                      <a:stretch>
                        <a:fillRect/>
                      </a:stretch>
                    </p:blipFill>
                    <p:spPr bwMode="auto">
                      <a:xfrm>
                        <a:off x="4016871" y="6055688"/>
                        <a:ext cx="1998663" cy="427038"/>
                      </a:xfrm>
                      <a:prstGeom prst="rect">
                        <a:avLst/>
                      </a:prstGeom>
                      <a:noFill/>
                    </p:spPr>
                  </p:pic>
                </p:oleObj>
              </mc:Fallback>
            </mc:AlternateContent>
          </a:graphicData>
        </a:graphic>
      </p:graphicFrame>
    </p:spTree>
    <p:extLst>
      <p:ext uri="{BB962C8B-B14F-4D97-AF65-F5344CB8AC3E}">
        <p14:creationId xmlns:p14="http://schemas.microsoft.com/office/powerpoint/2010/main" val="376419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76</a:t>
            </a:fld>
            <a:endParaRPr lang="en-US" dirty="0"/>
          </a:p>
        </p:txBody>
      </p:sp>
      <p:sp>
        <p:nvSpPr>
          <p:cNvPr id="61" name="TextBox 60"/>
          <p:cNvSpPr txBox="1"/>
          <p:nvPr/>
        </p:nvSpPr>
        <p:spPr>
          <a:xfrm>
            <a:off x="-22652" y="44088"/>
            <a:ext cx="9144000" cy="584775"/>
          </a:xfrm>
          <a:prstGeom prst="rect">
            <a:avLst/>
          </a:prstGeom>
          <a:noFill/>
        </p:spPr>
        <p:txBody>
          <a:bodyPr wrap="square" rtlCol="0">
            <a:spAutoFit/>
          </a:bodyPr>
          <a:lstStyle/>
          <a:p>
            <a:pPr algn="ctr"/>
            <a:r>
              <a:rPr lang="en-US" sz="3200" dirty="0" smtClean="0"/>
              <a:t>Power for ideal </a:t>
            </a:r>
            <a:r>
              <a:rPr lang="en-US" sz="3200" dirty="0" err="1" smtClean="0"/>
              <a:t>xfmr</a:t>
            </a:r>
            <a:endParaRPr lang="en-US" sz="3200" dirty="0"/>
          </a:p>
        </p:txBody>
      </p:sp>
      <p:grpSp>
        <p:nvGrpSpPr>
          <p:cNvPr id="5" name="Group 1"/>
          <p:cNvGrpSpPr>
            <a:grpSpLocks noChangeAspect="1"/>
          </p:cNvGrpSpPr>
          <p:nvPr/>
        </p:nvGrpSpPr>
        <p:grpSpPr bwMode="auto">
          <a:xfrm>
            <a:off x="2539573" y="1066800"/>
            <a:ext cx="4019550" cy="1431925"/>
            <a:chOff x="3736" y="1478"/>
            <a:chExt cx="6330" cy="2256"/>
          </a:xfrm>
        </p:grpSpPr>
        <p:sp>
          <p:nvSpPr>
            <p:cNvPr id="8" name="AutoShape 3"/>
            <p:cNvSpPr>
              <a:spLocks noChangeAspect="1" noChangeArrowheads="1" noTextEdit="1"/>
            </p:cNvSpPr>
            <p:nvPr/>
          </p:nvSpPr>
          <p:spPr bwMode="auto">
            <a:xfrm>
              <a:off x="3736" y="1478"/>
              <a:ext cx="6330" cy="22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0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 y="1489"/>
              <a:ext cx="5496" cy="218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283528" y="762000"/>
            <a:ext cx="2429718" cy="861774"/>
          </a:xfrm>
          <a:prstGeom prst="rect">
            <a:avLst/>
          </a:prstGeom>
          <a:noFill/>
        </p:spPr>
        <p:txBody>
          <a:bodyPr wrap="square" rtlCol="0">
            <a:spAutoFit/>
          </a:bodyPr>
          <a:lstStyle/>
          <a:p>
            <a:r>
              <a:rPr lang="en-US" sz="2500" dirty="0" smtClean="0"/>
              <a:t>Dashed box: The “ideal” </a:t>
            </a:r>
            <a:r>
              <a:rPr lang="en-US" sz="2500" dirty="0" err="1" smtClean="0"/>
              <a:t>xfmr</a:t>
            </a:r>
            <a:r>
              <a:rPr lang="en-US" sz="2500" dirty="0" smtClean="0"/>
              <a:t> </a:t>
            </a:r>
          </a:p>
        </p:txBody>
      </p:sp>
      <p:sp>
        <p:nvSpPr>
          <p:cNvPr id="12" name="Freeform 11"/>
          <p:cNvSpPr/>
          <p:nvPr/>
        </p:nvSpPr>
        <p:spPr>
          <a:xfrm>
            <a:off x="2569580" y="1169043"/>
            <a:ext cx="659757" cy="162046"/>
          </a:xfrm>
          <a:custGeom>
            <a:avLst/>
            <a:gdLst>
              <a:gd name="connsiteX0" fmla="*/ 0 w 659757"/>
              <a:gd name="connsiteY0" fmla="*/ 0 h 162046"/>
              <a:gd name="connsiteX1" fmla="*/ 659757 w 659757"/>
              <a:gd name="connsiteY1" fmla="*/ 162046 h 162046"/>
            </a:gdLst>
            <a:ahLst/>
            <a:cxnLst>
              <a:cxn ang="0">
                <a:pos x="connsiteX0" y="connsiteY0"/>
              </a:cxn>
              <a:cxn ang="0">
                <a:pos x="connsiteX1" y="connsiteY1"/>
              </a:cxn>
            </a:cxnLst>
            <a:rect l="l" t="t" r="r" b="b"/>
            <a:pathLst>
              <a:path w="659757" h="162046">
                <a:moveTo>
                  <a:pt x="0" y="0"/>
                </a:moveTo>
                <a:lnTo>
                  <a:pt x="659757" y="162046"/>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172200" y="542866"/>
            <a:ext cx="2949148" cy="1015663"/>
          </a:xfrm>
          <a:prstGeom prst="rect">
            <a:avLst/>
          </a:prstGeom>
          <a:noFill/>
        </p:spPr>
        <p:txBody>
          <a:bodyPr wrap="square" rtlCol="0">
            <a:spAutoFit/>
          </a:bodyPr>
          <a:lstStyle/>
          <a:p>
            <a:r>
              <a:rPr lang="en-US" sz="2000" b="1" u="sng" dirty="0" smtClean="0"/>
              <a:t>Objective</a:t>
            </a:r>
            <a:r>
              <a:rPr lang="en-US" sz="2000" dirty="0" smtClean="0"/>
              <a:t>: </a:t>
            </a:r>
            <a:r>
              <a:rPr lang="en-US" sz="2000" dirty="0"/>
              <a:t>D</a:t>
            </a:r>
            <a:r>
              <a:rPr lang="en-US" sz="2000" dirty="0" smtClean="0"/>
              <a:t>oes ideal “power transformer” transform power?</a:t>
            </a:r>
            <a:endParaRPr lang="en-US" sz="2000" dirty="0"/>
          </a:p>
        </p:txBody>
      </p:sp>
      <p:sp>
        <p:nvSpPr>
          <p:cNvPr id="32" name="TextBox 31"/>
          <p:cNvSpPr txBox="1"/>
          <p:nvPr/>
        </p:nvSpPr>
        <p:spPr>
          <a:xfrm>
            <a:off x="3886200" y="1734979"/>
            <a:ext cx="885397" cy="246221"/>
          </a:xfrm>
          <a:prstGeom prst="rect">
            <a:avLst/>
          </a:prstGeom>
          <a:noFill/>
        </p:spPr>
        <p:txBody>
          <a:bodyPr wrap="square" rtlCol="0">
            <a:spAutoFit/>
          </a:bodyPr>
          <a:lstStyle/>
          <a:p>
            <a:r>
              <a:rPr lang="en-US" sz="1000" b="1" dirty="0" smtClean="0"/>
              <a:t>N</a:t>
            </a:r>
            <a:r>
              <a:rPr lang="en-US" sz="1000" b="1" baseline="-25000" dirty="0" smtClean="0"/>
              <a:t>1</a:t>
            </a:r>
            <a:r>
              <a:rPr lang="en-US" sz="1000" b="1" dirty="0" smtClean="0"/>
              <a:t>          N</a:t>
            </a:r>
            <a:r>
              <a:rPr lang="en-US" sz="1000" b="1" baseline="-25000" dirty="0" smtClean="0"/>
              <a:t>2 </a:t>
            </a:r>
            <a:endParaRPr lang="en-US" sz="1000" b="1" dirty="0" smtClean="0"/>
          </a:p>
        </p:txBody>
      </p:sp>
      <p:graphicFrame>
        <p:nvGraphicFramePr>
          <p:cNvPr id="16" name="Object 15"/>
          <p:cNvGraphicFramePr>
            <a:graphicFrameLocks noChangeAspect="1"/>
          </p:cNvGraphicFramePr>
          <p:nvPr>
            <p:extLst>
              <p:ext uri="{D42A27DB-BD31-4B8C-83A1-F6EECF244321}">
                <p14:modId xmlns:p14="http://schemas.microsoft.com/office/powerpoint/2010/main" val="2769723722"/>
              </p:ext>
            </p:extLst>
          </p:nvPr>
        </p:nvGraphicFramePr>
        <p:xfrm>
          <a:off x="5228875" y="5383156"/>
          <a:ext cx="1247775" cy="941388"/>
        </p:xfrm>
        <a:graphic>
          <a:graphicData uri="http://schemas.openxmlformats.org/presentationml/2006/ole">
            <mc:AlternateContent xmlns:mc="http://schemas.openxmlformats.org/markup-compatibility/2006">
              <mc:Choice xmlns:v="urn:schemas-microsoft-com:vml" Requires="v">
                <p:oleObj spid="_x0000_s79954" name="Equation" r:id="rId5" imgW="583920" imgH="444240" progId="Equation.DSMT4">
                  <p:embed/>
                </p:oleObj>
              </mc:Choice>
              <mc:Fallback>
                <p:oleObj name="Equation" r:id="rId5" imgW="583920" imgH="444240" progId="Equation.DSMT4">
                  <p:embed/>
                  <p:pic>
                    <p:nvPicPr>
                      <p:cNvPr id="16" name="Object 15"/>
                      <p:cNvPicPr>
                        <a:picLocks noChangeAspect="1" noChangeArrowheads="1"/>
                      </p:cNvPicPr>
                      <p:nvPr/>
                    </p:nvPicPr>
                    <p:blipFill>
                      <a:blip r:embed="rId6"/>
                      <a:srcRect/>
                      <a:stretch>
                        <a:fillRect/>
                      </a:stretch>
                    </p:blipFill>
                    <p:spPr bwMode="auto">
                      <a:xfrm>
                        <a:off x="5228875" y="5383156"/>
                        <a:ext cx="1247775" cy="941388"/>
                      </a:xfrm>
                      <a:prstGeom prst="rect">
                        <a:avLst/>
                      </a:prstGeom>
                      <a:noFill/>
                    </p:spPr>
                  </p:pic>
                </p:oleObj>
              </mc:Fallback>
            </mc:AlternateContent>
          </a:graphicData>
        </a:graphic>
      </p:graphicFrame>
      <p:sp>
        <p:nvSpPr>
          <p:cNvPr id="43" name="TextBox 42"/>
          <p:cNvSpPr txBox="1"/>
          <p:nvPr/>
        </p:nvSpPr>
        <p:spPr>
          <a:xfrm>
            <a:off x="2766798" y="503846"/>
            <a:ext cx="3124200" cy="276999"/>
          </a:xfrm>
          <a:prstGeom prst="rect">
            <a:avLst/>
          </a:prstGeom>
          <a:noFill/>
        </p:spPr>
        <p:txBody>
          <a:bodyPr wrap="square" rtlCol="0">
            <a:spAutoFit/>
          </a:bodyPr>
          <a:lstStyle/>
          <a:p>
            <a:r>
              <a:rPr lang="en-US" sz="1200" dirty="0" smtClean="0"/>
              <a:t>Ideal </a:t>
            </a:r>
            <a:r>
              <a:rPr lang="en-US" sz="1200" dirty="0" err="1" smtClean="0"/>
              <a:t>xfmr</a:t>
            </a:r>
            <a:r>
              <a:rPr lang="en-US" sz="1200" dirty="0" smtClean="0"/>
              <a:t>: No Losses, infinite permeability.</a:t>
            </a:r>
          </a:p>
        </p:txBody>
      </p:sp>
      <p:graphicFrame>
        <p:nvGraphicFramePr>
          <p:cNvPr id="17" name="Object 16"/>
          <p:cNvGraphicFramePr>
            <a:graphicFrameLocks noChangeAspect="1"/>
          </p:cNvGraphicFramePr>
          <p:nvPr>
            <p:extLst>
              <p:ext uri="{D42A27DB-BD31-4B8C-83A1-F6EECF244321}">
                <p14:modId xmlns:p14="http://schemas.microsoft.com/office/powerpoint/2010/main" val="3953921551"/>
              </p:ext>
            </p:extLst>
          </p:nvPr>
        </p:nvGraphicFramePr>
        <p:xfrm>
          <a:off x="2152062" y="5407110"/>
          <a:ext cx="1304180" cy="917434"/>
        </p:xfrm>
        <a:graphic>
          <a:graphicData uri="http://schemas.openxmlformats.org/presentationml/2006/ole">
            <mc:AlternateContent xmlns:mc="http://schemas.openxmlformats.org/markup-compatibility/2006">
              <mc:Choice xmlns:v="urn:schemas-microsoft-com:vml" Requires="v">
                <p:oleObj spid="_x0000_s79955" name="Equation" r:id="rId7" imgW="622080" imgH="444240" progId="Equation.DSMT4">
                  <p:embed/>
                </p:oleObj>
              </mc:Choice>
              <mc:Fallback>
                <p:oleObj name="Equation" r:id="rId7" imgW="622080" imgH="444240" progId="Equation.DSMT4">
                  <p:embed/>
                  <p:pic>
                    <p:nvPicPr>
                      <p:cNvPr id="17" name="Object 16"/>
                      <p:cNvPicPr>
                        <a:picLocks noChangeAspect="1" noChangeArrowheads="1"/>
                      </p:cNvPicPr>
                      <p:nvPr/>
                    </p:nvPicPr>
                    <p:blipFill>
                      <a:blip r:embed="rId8"/>
                      <a:srcRect/>
                      <a:stretch>
                        <a:fillRect/>
                      </a:stretch>
                    </p:blipFill>
                    <p:spPr bwMode="auto">
                      <a:xfrm>
                        <a:off x="2152062" y="5407110"/>
                        <a:ext cx="1304180" cy="917434"/>
                      </a:xfrm>
                      <a:prstGeom prst="rect">
                        <a:avLst/>
                      </a:prstGeom>
                      <a:noFill/>
                    </p:spPr>
                  </p:pic>
                </p:oleObj>
              </mc:Fallback>
            </mc:AlternateContent>
          </a:graphicData>
        </a:graphic>
      </p:graphicFrame>
      <p:sp>
        <p:nvSpPr>
          <p:cNvPr id="4" name="Rectangle 3"/>
          <p:cNvSpPr/>
          <p:nvPr/>
        </p:nvSpPr>
        <p:spPr>
          <a:xfrm>
            <a:off x="22652" y="2541835"/>
            <a:ext cx="9121348" cy="2031325"/>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We have just proved that, for an ideal transformer, S</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=S</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enabling us to conclude that “power transformers” do not transform power. It is a good thing, because doing so would result in a violation of the conservation of energy (otherwise known as the first law of thermodynamics), since “power transformation” would imply that we could provide one side with a certain amount of power P</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 and get out a greater amount of power P</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on the other side. If we allowed, then, such a device to operate for an amount of time T, the output energy P</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T would be greater than the input energy P</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T, thus, the violation.</a:t>
            </a:r>
            <a:endParaRPr lang="en-US" dirty="0"/>
          </a:p>
        </p:txBody>
      </p:sp>
      <p:graphicFrame>
        <p:nvGraphicFramePr>
          <p:cNvPr id="22" name="Object 21"/>
          <p:cNvGraphicFramePr>
            <a:graphicFrameLocks noChangeAspect="1"/>
          </p:cNvGraphicFramePr>
          <p:nvPr>
            <p:extLst>
              <p:ext uri="{D42A27DB-BD31-4B8C-83A1-F6EECF244321}">
                <p14:modId xmlns:p14="http://schemas.microsoft.com/office/powerpoint/2010/main" val="1281338547"/>
              </p:ext>
            </p:extLst>
          </p:nvPr>
        </p:nvGraphicFramePr>
        <p:xfrm>
          <a:off x="3861564" y="5288815"/>
          <a:ext cx="839788" cy="404812"/>
        </p:xfrm>
        <a:graphic>
          <a:graphicData uri="http://schemas.openxmlformats.org/presentationml/2006/ole">
            <mc:AlternateContent xmlns:mc="http://schemas.openxmlformats.org/markup-compatibility/2006">
              <mc:Choice xmlns:v="urn:schemas-microsoft-com:vml" Requires="v">
                <p:oleObj spid="_x0000_s79956" name="Equation" r:id="rId9" imgW="469800" imgH="228600" progId="Equation.DSMT4">
                  <p:embed/>
                </p:oleObj>
              </mc:Choice>
              <mc:Fallback>
                <p:oleObj name="Equation" r:id="rId9" imgW="469800" imgH="228600" progId="Equation.DSMT4">
                  <p:embed/>
                  <p:pic>
                    <p:nvPicPr>
                      <p:cNvPr id="28" name="Object 27"/>
                      <p:cNvPicPr>
                        <a:picLocks noChangeAspect="1" noChangeArrowheads="1"/>
                      </p:cNvPicPr>
                      <p:nvPr/>
                    </p:nvPicPr>
                    <p:blipFill>
                      <a:blip r:embed="rId10"/>
                      <a:srcRect/>
                      <a:stretch>
                        <a:fillRect/>
                      </a:stretch>
                    </p:blipFill>
                    <p:spPr bwMode="auto">
                      <a:xfrm>
                        <a:off x="3861564" y="5288815"/>
                        <a:ext cx="839788" cy="404812"/>
                      </a:xfrm>
                      <a:prstGeom prst="rect">
                        <a:avLst/>
                      </a:prstGeom>
                      <a:noFill/>
                    </p:spPr>
                  </p:pic>
                </p:oleObj>
              </mc:Fallback>
            </mc:AlternateContent>
          </a:graphicData>
        </a:graphic>
      </p:graphicFrame>
      <p:sp>
        <p:nvSpPr>
          <p:cNvPr id="7" name="TextBox 6"/>
          <p:cNvSpPr txBox="1"/>
          <p:nvPr/>
        </p:nvSpPr>
        <p:spPr>
          <a:xfrm>
            <a:off x="2152062" y="4844547"/>
            <a:ext cx="4324588" cy="538609"/>
          </a:xfrm>
          <a:prstGeom prst="rect">
            <a:avLst/>
          </a:prstGeom>
          <a:noFill/>
        </p:spPr>
        <p:txBody>
          <a:bodyPr wrap="square" rtlCol="0">
            <a:spAutoFit/>
          </a:bodyPr>
          <a:lstStyle/>
          <a:p>
            <a:pPr algn="ctr"/>
            <a:r>
              <a:rPr lang="en-US" sz="2900" b="1" dirty="0" smtClean="0"/>
              <a:t>IDEAL TRANSFORMER</a:t>
            </a:r>
          </a:p>
        </p:txBody>
      </p:sp>
      <p:sp>
        <p:nvSpPr>
          <p:cNvPr id="10" name="Rectangle 9"/>
          <p:cNvSpPr/>
          <p:nvPr/>
        </p:nvSpPr>
        <p:spPr>
          <a:xfrm>
            <a:off x="2152062" y="4844547"/>
            <a:ext cx="4324588" cy="1622928"/>
          </a:xfrm>
          <a:prstGeom prst="rect">
            <a:avLst/>
          </a:prstGeom>
          <a:noFill/>
          <a:ln w="762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889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77</a:t>
            </a:fld>
            <a:endParaRPr lang="en-US" dirty="0"/>
          </a:p>
        </p:txBody>
      </p:sp>
      <p:sp>
        <p:nvSpPr>
          <p:cNvPr id="61" name="TextBox 60"/>
          <p:cNvSpPr txBox="1"/>
          <p:nvPr/>
        </p:nvSpPr>
        <p:spPr>
          <a:xfrm>
            <a:off x="-22652" y="44088"/>
            <a:ext cx="9144000" cy="584775"/>
          </a:xfrm>
          <a:prstGeom prst="rect">
            <a:avLst/>
          </a:prstGeom>
          <a:noFill/>
        </p:spPr>
        <p:txBody>
          <a:bodyPr wrap="square" rtlCol="0">
            <a:spAutoFit/>
          </a:bodyPr>
          <a:lstStyle/>
          <a:p>
            <a:pPr algn="ctr"/>
            <a:r>
              <a:rPr lang="en-US" sz="3200" dirty="0" smtClean="0"/>
              <a:t>Referring Quantities</a:t>
            </a:r>
            <a:endParaRPr lang="en-US" sz="3200" dirty="0"/>
          </a:p>
        </p:txBody>
      </p:sp>
      <p:grpSp>
        <p:nvGrpSpPr>
          <p:cNvPr id="5" name="Group 1"/>
          <p:cNvGrpSpPr>
            <a:grpSpLocks noChangeAspect="1"/>
          </p:cNvGrpSpPr>
          <p:nvPr/>
        </p:nvGrpSpPr>
        <p:grpSpPr bwMode="auto">
          <a:xfrm>
            <a:off x="76200" y="628863"/>
            <a:ext cx="4019550" cy="1431925"/>
            <a:chOff x="3736" y="1478"/>
            <a:chExt cx="6330" cy="2256"/>
          </a:xfrm>
        </p:grpSpPr>
        <p:sp>
          <p:nvSpPr>
            <p:cNvPr id="8" name="AutoShape 3"/>
            <p:cNvSpPr>
              <a:spLocks noChangeAspect="1" noChangeArrowheads="1" noTextEdit="1"/>
            </p:cNvSpPr>
            <p:nvPr/>
          </p:nvSpPr>
          <p:spPr bwMode="auto">
            <a:xfrm>
              <a:off x="3736" y="1478"/>
              <a:ext cx="6330" cy="22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0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 y="1489"/>
              <a:ext cx="5496" cy="2184"/>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23"/>
          <p:cNvSpPr txBox="1"/>
          <p:nvPr/>
        </p:nvSpPr>
        <p:spPr>
          <a:xfrm>
            <a:off x="3733800" y="542866"/>
            <a:ext cx="5487604" cy="1323439"/>
          </a:xfrm>
          <a:prstGeom prst="rect">
            <a:avLst/>
          </a:prstGeom>
          <a:noFill/>
        </p:spPr>
        <p:txBody>
          <a:bodyPr wrap="square" rtlCol="0">
            <a:spAutoFit/>
          </a:bodyPr>
          <a:lstStyle/>
          <a:p>
            <a:r>
              <a:rPr lang="en-US" sz="2000" b="1" u="sng" dirty="0" smtClean="0"/>
              <a:t>Objective</a:t>
            </a:r>
            <a:r>
              <a:rPr lang="en-US" sz="2000" dirty="0" smtClean="0"/>
              <a:t>: Can we somehow “move” Z</a:t>
            </a:r>
            <a:r>
              <a:rPr lang="en-US" sz="2000" baseline="-25000" dirty="0" smtClean="0"/>
              <a:t>2</a:t>
            </a:r>
            <a:r>
              <a:rPr lang="en-US" sz="2000" dirty="0" smtClean="0"/>
              <a:t> to the primary side of the ideal </a:t>
            </a:r>
            <a:r>
              <a:rPr lang="en-US" sz="2000" dirty="0" err="1" smtClean="0"/>
              <a:t>xfmr</a:t>
            </a:r>
            <a:r>
              <a:rPr lang="en-US" sz="2000" dirty="0" smtClean="0"/>
              <a:t> and then do all analysis there, so that our analysis need not have to account for the effect of the ideal </a:t>
            </a:r>
            <a:r>
              <a:rPr lang="en-US" sz="2000" dirty="0" err="1" smtClean="0"/>
              <a:t>xfmr</a:t>
            </a:r>
            <a:r>
              <a:rPr lang="en-US" sz="2000" dirty="0" smtClean="0"/>
              <a:t>?</a:t>
            </a:r>
            <a:endParaRPr lang="en-US" sz="2000" dirty="0"/>
          </a:p>
        </p:txBody>
      </p:sp>
      <p:sp>
        <p:nvSpPr>
          <p:cNvPr id="32" name="TextBox 31"/>
          <p:cNvSpPr txBox="1"/>
          <p:nvPr/>
        </p:nvSpPr>
        <p:spPr>
          <a:xfrm>
            <a:off x="1433584" y="1282616"/>
            <a:ext cx="885397" cy="246221"/>
          </a:xfrm>
          <a:prstGeom prst="rect">
            <a:avLst/>
          </a:prstGeom>
          <a:noFill/>
        </p:spPr>
        <p:txBody>
          <a:bodyPr wrap="square" rtlCol="0">
            <a:spAutoFit/>
          </a:bodyPr>
          <a:lstStyle/>
          <a:p>
            <a:r>
              <a:rPr lang="en-US" sz="1000" b="1" dirty="0" smtClean="0"/>
              <a:t>N</a:t>
            </a:r>
            <a:r>
              <a:rPr lang="en-US" sz="1000" b="1" baseline="-25000" dirty="0" smtClean="0"/>
              <a:t>1</a:t>
            </a:r>
            <a:r>
              <a:rPr lang="en-US" sz="1000" b="1" dirty="0" smtClean="0"/>
              <a:t>          N</a:t>
            </a:r>
            <a:r>
              <a:rPr lang="en-US" sz="1000" b="1" baseline="-25000" dirty="0" smtClean="0"/>
              <a:t>2 </a:t>
            </a:r>
            <a:endParaRPr lang="en-US" sz="1000" b="1" dirty="0" smtClean="0"/>
          </a:p>
        </p:txBody>
      </p:sp>
      <p:sp>
        <p:nvSpPr>
          <p:cNvPr id="3" name="TextBox 2"/>
          <p:cNvSpPr txBox="1"/>
          <p:nvPr/>
        </p:nvSpPr>
        <p:spPr>
          <a:xfrm>
            <a:off x="451392" y="1967263"/>
            <a:ext cx="1241950" cy="769441"/>
          </a:xfrm>
          <a:prstGeom prst="rect">
            <a:avLst/>
          </a:prstGeom>
          <a:noFill/>
        </p:spPr>
        <p:txBody>
          <a:bodyPr wrap="square" rtlCol="0">
            <a:spAutoFit/>
          </a:bodyPr>
          <a:lstStyle/>
          <a:p>
            <a:r>
              <a:rPr lang="en-US" sz="2200" dirty="0" smtClean="0"/>
              <a:t>Primary side</a:t>
            </a:r>
          </a:p>
        </p:txBody>
      </p:sp>
      <p:sp>
        <p:nvSpPr>
          <p:cNvPr id="19" name="TextBox 18"/>
          <p:cNvSpPr txBox="1"/>
          <p:nvPr/>
        </p:nvSpPr>
        <p:spPr>
          <a:xfrm>
            <a:off x="2068533" y="1967263"/>
            <a:ext cx="1565212" cy="769441"/>
          </a:xfrm>
          <a:prstGeom prst="rect">
            <a:avLst/>
          </a:prstGeom>
          <a:noFill/>
        </p:spPr>
        <p:txBody>
          <a:bodyPr wrap="square" rtlCol="0">
            <a:spAutoFit/>
          </a:bodyPr>
          <a:lstStyle/>
          <a:p>
            <a:r>
              <a:rPr lang="en-US" sz="2200" dirty="0" smtClean="0"/>
              <a:t>Secondary side</a:t>
            </a:r>
          </a:p>
        </p:txBody>
      </p:sp>
      <p:sp>
        <p:nvSpPr>
          <p:cNvPr id="20" name="TextBox 19"/>
          <p:cNvSpPr txBox="1"/>
          <p:nvPr/>
        </p:nvSpPr>
        <p:spPr>
          <a:xfrm>
            <a:off x="3733800" y="1830616"/>
            <a:ext cx="5387548" cy="969496"/>
          </a:xfrm>
          <a:prstGeom prst="rect">
            <a:avLst/>
          </a:prstGeom>
          <a:noFill/>
        </p:spPr>
        <p:txBody>
          <a:bodyPr wrap="square" rtlCol="0">
            <a:spAutoFit/>
          </a:bodyPr>
          <a:lstStyle/>
          <a:p>
            <a:r>
              <a:rPr lang="en-US" sz="1900" b="1" u="sng" dirty="0" smtClean="0"/>
              <a:t>Closely-related question</a:t>
            </a:r>
            <a:r>
              <a:rPr lang="en-US" sz="1900" dirty="0" smtClean="0"/>
              <a:t>: What impedance is “seen” looking into the primary terminals of the ideal </a:t>
            </a:r>
            <a:r>
              <a:rPr lang="en-US" sz="1900" dirty="0" err="1" smtClean="0"/>
              <a:t>xfmr</a:t>
            </a:r>
            <a:r>
              <a:rPr lang="en-US" sz="1900" dirty="0"/>
              <a:t>? In other words, what is Z</a:t>
            </a:r>
            <a:r>
              <a:rPr lang="en-US" sz="1900" baseline="-25000" dirty="0"/>
              <a:t>1</a:t>
            </a:r>
            <a:r>
              <a:rPr lang="en-US" sz="1900" dirty="0"/>
              <a:t>=</a:t>
            </a:r>
            <a:r>
              <a:rPr lang="en-US" sz="1900" b="1" dirty="0"/>
              <a:t>E</a:t>
            </a:r>
            <a:r>
              <a:rPr lang="en-US" sz="1900" baseline="-25000" dirty="0"/>
              <a:t>1</a:t>
            </a:r>
            <a:r>
              <a:rPr lang="en-US" sz="1900" dirty="0"/>
              <a:t>/</a:t>
            </a:r>
            <a:r>
              <a:rPr lang="en-US" sz="1900" b="1" dirty="0"/>
              <a:t>I</a:t>
            </a:r>
            <a:r>
              <a:rPr lang="en-US" sz="1900" baseline="-25000" dirty="0"/>
              <a:t>1</a:t>
            </a:r>
            <a:r>
              <a:rPr lang="en-US" sz="1900" dirty="0"/>
              <a:t>?</a:t>
            </a:r>
          </a:p>
        </p:txBody>
      </p:sp>
      <p:sp>
        <p:nvSpPr>
          <p:cNvPr id="25" name="TextBox 24"/>
          <p:cNvSpPr txBox="1"/>
          <p:nvPr/>
        </p:nvSpPr>
        <p:spPr>
          <a:xfrm>
            <a:off x="76200" y="3414709"/>
            <a:ext cx="9045148" cy="400110"/>
          </a:xfrm>
          <a:prstGeom prst="rect">
            <a:avLst/>
          </a:prstGeom>
          <a:noFill/>
        </p:spPr>
        <p:txBody>
          <a:bodyPr wrap="square" rtlCol="0">
            <a:spAutoFit/>
          </a:bodyPr>
          <a:lstStyle/>
          <a:p>
            <a:r>
              <a:rPr lang="en-US" sz="2000" dirty="0" smtClean="0"/>
              <a:t>From our turns ratio relations:</a:t>
            </a:r>
            <a:endParaRPr lang="en-US" sz="2000" dirty="0"/>
          </a:p>
        </p:txBody>
      </p:sp>
      <p:graphicFrame>
        <p:nvGraphicFramePr>
          <p:cNvPr id="14" name="Object 13"/>
          <p:cNvGraphicFramePr>
            <a:graphicFrameLocks noChangeAspect="1"/>
          </p:cNvGraphicFramePr>
          <p:nvPr>
            <p:extLst>
              <p:ext uri="{D42A27DB-BD31-4B8C-83A1-F6EECF244321}">
                <p14:modId xmlns:p14="http://schemas.microsoft.com/office/powerpoint/2010/main" val="3012826677"/>
              </p:ext>
            </p:extLst>
          </p:nvPr>
        </p:nvGraphicFramePr>
        <p:xfrm>
          <a:off x="4696264" y="3731821"/>
          <a:ext cx="1521426" cy="982338"/>
        </p:xfrm>
        <a:graphic>
          <a:graphicData uri="http://schemas.openxmlformats.org/presentationml/2006/ole">
            <mc:AlternateContent xmlns:mc="http://schemas.openxmlformats.org/markup-compatibility/2006">
              <mc:Choice xmlns:v="urn:schemas-microsoft-com:vml" Requires="v">
                <p:oleObj spid="_x0000_s81019" name="Equation" r:id="rId5" imgW="660113" imgH="431613" progId="Equation.DSMT4">
                  <p:embed/>
                </p:oleObj>
              </mc:Choice>
              <mc:Fallback>
                <p:oleObj name="Equation" r:id="rId5" imgW="660113" imgH="431613"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6264" y="3731821"/>
                        <a:ext cx="1521426" cy="982338"/>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285032264"/>
              </p:ext>
            </p:extLst>
          </p:nvPr>
        </p:nvGraphicFramePr>
        <p:xfrm>
          <a:off x="2032438" y="3735832"/>
          <a:ext cx="1725081" cy="982338"/>
        </p:xfrm>
        <a:graphic>
          <a:graphicData uri="http://schemas.openxmlformats.org/presentationml/2006/ole">
            <mc:AlternateContent xmlns:mc="http://schemas.openxmlformats.org/markup-compatibility/2006">
              <mc:Choice xmlns:v="urn:schemas-microsoft-com:vml" Requires="v">
                <p:oleObj spid="_x0000_s81020" name="Equation" r:id="rId7" imgW="748975" imgH="431613" progId="Equation.DSMT4">
                  <p:embed/>
                </p:oleObj>
              </mc:Choice>
              <mc:Fallback>
                <p:oleObj name="Equation" r:id="rId7" imgW="748975" imgH="431613"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2438" y="3735832"/>
                        <a:ext cx="1725081" cy="982338"/>
                      </a:xfrm>
                      <a:prstGeom prst="rect">
                        <a:avLst/>
                      </a:prstGeom>
                      <a:noFill/>
                    </p:spPr>
                  </p:pic>
                </p:oleObj>
              </mc:Fallback>
            </mc:AlternateContent>
          </a:graphicData>
        </a:graphic>
      </p:graphicFrame>
      <p:sp>
        <p:nvSpPr>
          <p:cNvPr id="29" name="TextBox 28"/>
          <p:cNvSpPr txBox="1"/>
          <p:nvPr/>
        </p:nvSpPr>
        <p:spPr>
          <a:xfrm>
            <a:off x="118905" y="4674726"/>
            <a:ext cx="9045148" cy="400110"/>
          </a:xfrm>
          <a:prstGeom prst="rect">
            <a:avLst/>
          </a:prstGeom>
          <a:noFill/>
        </p:spPr>
        <p:txBody>
          <a:bodyPr wrap="square" rtlCol="0">
            <a:spAutoFit/>
          </a:bodyPr>
          <a:lstStyle/>
          <a:p>
            <a:r>
              <a:rPr lang="en-US" sz="2000" dirty="0" smtClean="0"/>
              <a:t>Substitution into the expression for Z</a:t>
            </a:r>
            <a:r>
              <a:rPr lang="en-US" sz="2000" baseline="-25000" dirty="0" smtClean="0"/>
              <a:t>1</a:t>
            </a:r>
            <a:r>
              <a:rPr lang="en-US" sz="2000" dirty="0" smtClean="0"/>
              <a:t>:</a:t>
            </a:r>
            <a:endParaRPr lang="en-US" sz="2000" dirty="0"/>
          </a:p>
        </p:txBody>
      </p:sp>
      <p:graphicFrame>
        <p:nvGraphicFramePr>
          <p:cNvPr id="26" name="Object 25"/>
          <p:cNvGraphicFramePr>
            <a:graphicFrameLocks noChangeAspect="1"/>
          </p:cNvGraphicFramePr>
          <p:nvPr>
            <p:extLst>
              <p:ext uri="{D42A27DB-BD31-4B8C-83A1-F6EECF244321}">
                <p14:modId xmlns:p14="http://schemas.microsoft.com/office/powerpoint/2010/main" val="965082393"/>
              </p:ext>
            </p:extLst>
          </p:nvPr>
        </p:nvGraphicFramePr>
        <p:xfrm>
          <a:off x="474423" y="5117741"/>
          <a:ext cx="3116030" cy="1392639"/>
        </p:xfrm>
        <a:graphic>
          <a:graphicData uri="http://schemas.openxmlformats.org/presentationml/2006/ole">
            <mc:AlternateContent xmlns:mc="http://schemas.openxmlformats.org/markup-compatibility/2006">
              <mc:Choice xmlns:v="urn:schemas-microsoft-com:vml" Requires="v">
                <p:oleObj spid="_x0000_s81021" name="Equation" r:id="rId9" imgW="1866900" imgH="838200" progId="Equation.DSMT4">
                  <p:embed/>
                </p:oleObj>
              </mc:Choice>
              <mc:Fallback>
                <p:oleObj name="Equation" r:id="rId9" imgW="1866900" imgH="8382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423" y="5117741"/>
                        <a:ext cx="3116030" cy="1392639"/>
                      </a:xfrm>
                      <a:prstGeom prst="rect">
                        <a:avLst/>
                      </a:prstGeom>
                      <a:noFill/>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554683468"/>
              </p:ext>
            </p:extLst>
          </p:nvPr>
        </p:nvGraphicFramePr>
        <p:xfrm>
          <a:off x="4113212" y="5440679"/>
          <a:ext cx="1525588" cy="758825"/>
        </p:xfrm>
        <a:graphic>
          <a:graphicData uri="http://schemas.openxmlformats.org/presentationml/2006/ole">
            <mc:AlternateContent xmlns:mc="http://schemas.openxmlformats.org/markup-compatibility/2006">
              <mc:Choice xmlns:v="urn:schemas-microsoft-com:vml" Requires="v">
                <p:oleObj spid="_x0000_s81022" name="Equation" r:id="rId11" imgW="914400" imgH="457200" progId="Equation.DSMT4">
                  <p:embed/>
                </p:oleObj>
              </mc:Choice>
              <mc:Fallback>
                <p:oleObj name="Equation" r:id="rId11" imgW="914400" imgH="457200" progId="Equation.DSMT4">
                  <p:embed/>
                  <p:pic>
                    <p:nvPicPr>
                      <p:cNvPr id="26" name="Object 25"/>
                      <p:cNvPicPr>
                        <a:picLocks noChangeAspect="1" noChangeArrowheads="1"/>
                      </p:cNvPicPr>
                      <p:nvPr/>
                    </p:nvPicPr>
                    <p:blipFill>
                      <a:blip r:embed="rId12"/>
                      <a:srcRect/>
                      <a:stretch>
                        <a:fillRect/>
                      </a:stretch>
                    </p:blipFill>
                    <p:spPr bwMode="auto">
                      <a:xfrm>
                        <a:off x="4113212" y="5440679"/>
                        <a:ext cx="1525588" cy="758825"/>
                      </a:xfrm>
                      <a:prstGeom prst="rect">
                        <a:avLst/>
                      </a:prstGeom>
                      <a:noFill/>
                    </p:spPr>
                  </p:pic>
                </p:oleObj>
              </mc:Fallback>
            </mc:AlternateContent>
          </a:graphicData>
        </a:graphic>
      </p:graphicFrame>
      <p:sp>
        <p:nvSpPr>
          <p:cNvPr id="34" name="TextBox 33"/>
          <p:cNvSpPr txBox="1"/>
          <p:nvPr/>
        </p:nvSpPr>
        <p:spPr>
          <a:xfrm>
            <a:off x="5811847" y="5288412"/>
            <a:ext cx="3025348" cy="1292662"/>
          </a:xfrm>
          <a:prstGeom prst="rect">
            <a:avLst/>
          </a:prstGeom>
          <a:noFill/>
        </p:spPr>
        <p:txBody>
          <a:bodyPr wrap="square" rtlCol="0">
            <a:spAutoFit/>
          </a:bodyPr>
          <a:lstStyle/>
          <a:p>
            <a:r>
              <a:rPr lang="en-US" sz="1300" b="1" u="sng" dirty="0" smtClean="0"/>
              <a:t>Answer to closely-related question</a:t>
            </a:r>
            <a:r>
              <a:rPr lang="en-US" sz="1300" b="1" dirty="0" smtClean="0"/>
              <a:t>: Looking into the primary terminals of an ideal </a:t>
            </a:r>
            <a:r>
              <a:rPr lang="en-US" sz="1300" b="1" dirty="0" err="1" smtClean="0"/>
              <a:t>xfmr</a:t>
            </a:r>
            <a:r>
              <a:rPr lang="en-US" sz="1300" b="1" dirty="0" smtClean="0"/>
              <a:t> supplying Z</a:t>
            </a:r>
            <a:r>
              <a:rPr lang="en-US" sz="1300" b="1" baseline="-25000" dirty="0" smtClean="0"/>
              <a:t>2</a:t>
            </a:r>
            <a:r>
              <a:rPr lang="en-US" sz="1300" b="1" dirty="0" smtClean="0"/>
              <a:t> across its secondary terminals, we “see” the impedance Z</a:t>
            </a:r>
            <a:r>
              <a:rPr lang="en-US" sz="1300" b="1" baseline="-25000" dirty="0" smtClean="0"/>
              <a:t>2</a:t>
            </a:r>
            <a:r>
              <a:rPr lang="en-US" sz="1300" b="1" dirty="0" smtClean="0"/>
              <a:t> scaled by the turns ratio squared.</a:t>
            </a:r>
          </a:p>
        </p:txBody>
      </p:sp>
    </p:spTree>
    <p:extLst>
      <p:ext uri="{BB962C8B-B14F-4D97-AF65-F5344CB8AC3E}">
        <p14:creationId xmlns:p14="http://schemas.microsoft.com/office/powerpoint/2010/main" val="154447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9" grpId="0"/>
      <p:bldP spid="3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78</a:t>
            </a:fld>
            <a:endParaRPr lang="en-US" dirty="0"/>
          </a:p>
        </p:txBody>
      </p:sp>
      <p:sp>
        <p:nvSpPr>
          <p:cNvPr id="61" name="TextBox 60"/>
          <p:cNvSpPr txBox="1"/>
          <p:nvPr/>
        </p:nvSpPr>
        <p:spPr>
          <a:xfrm>
            <a:off x="-22652" y="44088"/>
            <a:ext cx="9144000" cy="584775"/>
          </a:xfrm>
          <a:prstGeom prst="rect">
            <a:avLst/>
          </a:prstGeom>
          <a:noFill/>
        </p:spPr>
        <p:txBody>
          <a:bodyPr wrap="square" rtlCol="0">
            <a:spAutoFit/>
          </a:bodyPr>
          <a:lstStyle/>
          <a:p>
            <a:pPr algn="ctr"/>
            <a:r>
              <a:rPr lang="en-US" sz="3200" dirty="0" smtClean="0"/>
              <a:t>Referring Quantities</a:t>
            </a:r>
            <a:endParaRPr lang="en-US" sz="3200" dirty="0"/>
          </a:p>
        </p:txBody>
      </p:sp>
      <p:grpSp>
        <p:nvGrpSpPr>
          <p:cNvPr id="5" name="Group 1"/>
          <p:cNvGrpSpPr>
            <a:grpSpLocks noChangeAspect="1"/>
          </p:cNvGrpSpPr>
          <p:nvPr/>
        </p:nvGrpSpPr>
        <p:grpSpPr bwMode="auto">
          <a:xfrm>
            <a:off x="76200" y="628863"/>
            <a:ext cx="4019550" cy="1431925"/>
            <a:chOff x="3736" y="1478"/>
            <a:chExt cx="6330" cy="2256"/>
          </a:xfrm>
        </p:grpSpPr>
        <p:sp>
          <p:nvSpPr>
            <p:cNvPr id="8" name="AutoShape 3"/>
            <p:cNvSpPr>
              <a:spLocks noChangeAspect="1" noChangeArrowheads="1" noTextEdit="1"/>
            </p:cNvSpPr>
            <p:nvPr/>
          </p:nvSpPr>
          <p:spPr bwMode="auto">
            <a:xfrm>
              <a:off x="3736" y="1478"/>
              <a:ext cx="6330" cy="22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0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 y="1489"/>
              <a:ext cx="5496" cy="2184"/>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23"/>
          <p:cNvSpPr txBox="1"/>
          <p:nvPr/>
        </p:nvSpPr>
        <p:spPr>
          <a:xfrm>
            <a:off x="3733800" y="542866"/>
            <a:ext cx="5487604" cy="1323439"/>
          </a:xfrm>
          <a:prstGeom prst="rect">
            <a:avLst/>
          </a:prstGeom>
          <a:noFill/>
        </p:spPr>
        <p:txBody>
          <a:bodyPr wrap="square" rtlCol="0">
            <a:spAutoFit/>
          </a:bodyPr>
          <a:lstStyle/>
          <a:p>
            <a:r>
              <a:rPr lang="en-US" sz="2000" b="1" u="sng" dirty="0" smtClean="0"/>
              <a:t>Objective</a:t>
            </a:r>
            <a:r>
              <a:rPr lang="en-US" sz="2000" dirty="0" smtClean="0"/>
              <a:t>: Can we somehow “move” Z</a:t>
            </a:r>
            <a:r>
              <a:rPr lang="en-US" sz="2000" baseline="-25000" dirty="0" smtClean="0"/>
              <a:t>2</a:t>
            </a:r>
            <a:r>
              <a:rPr lang="en-US" sz="2000" dirty="0" smtClean="0"/>
              <a:t> to the primary side of the ideal </a:t>
            </a:r>
            <a:r>
              <a:rPr lang="en-US" sz="2000" dirty="0" err="1" smtClean="0"/>
              <a:t>xfmr</a:t>
            </a:r>
            <a:r>
              <a:rPr lang="en-US" sz="2000" dirty="0" smtClean="0"/>
              <a:t> and then do all analysis there, so that our analysis need not have to account for the effect of the ideal </a:t>
            </a:r>
            <a:r>
              <a:rPr lang="en-US" sz="2000" dirty="0" err="1" smtClean="0"/>
              <a:t>xfmr</a:t>
            </a:r>
            <a:r>
              <a:rPr lang="en-US" sz="2000" dirty="0" smtClean="0"/>
              <a:t>?</a:t>
            </a:r>
            <a:endParaRPr lang="en-US" sz="2000" dirty="0"/>
          </a:p>
        </p:txBody>
      </p:sp>
      <p:sp>
        <p:nvSpPr>
          <p:cNvPr id="32" name="TextBox 31"/>
          <p:cNvSpPr txBox="1"/>
          <p:nvPr/>
        </p:nvSpPr>
        <p:spPr>
          <a:xfrm>
            <a:off x="1433584" y="1282616"/>
            <a:ext cx="885397" cy="246221"/>
          </a:xfrm>
          <a:prstGeom prst="rect">
            <a:avLst/>
          </a:prstGeom>
          <a:noFill/>
        </p:spPr>
        <p:txBody>
          <a:bodyPr wrap="square" rtlCol="0">
            <a:spAutoFit/>
          </a:bodyPr>
          <a:lstStyle/>
          <a:p>
            <a:r>
              <a:rPr lang="en-US" sz="1000" b="1" dirty="0" smtClean="0"/>
              <a:t>N</a:t>
            </a:r>
            <a:r>
              <a:rPr lang="en-US" sz="1000" b="1" baseline="-25000" dirty="0" smtClean="0"/>
              <a:t>1</a:t>
            </a:r>
            <a:r>
              <a:rPr lang="en-US" sz="1000" b="1" dirty="0" smtClean="0"/>
              <a:t>          N</a:t>
            </a:r>
            <a:r>
              <a:rPr lang="en-US" sz="1000" b="1" baseline="-25000" dirty="0" smtClean="0"/>
              <a:t>2 </a:t>
            </a:r>
            <a:endParaRPr lang="en-US" sz="1000" b="1" dirty="0" smtClean="0"/>
          </a:p>
        </p:txBody>
      </p:sp>
      <p:sp>
        <p:nvSpPr>
          <p:cNvPr id="3" name="TextBox 2"/>
          <p:cNvSpPr txBox="1"/>
          <p:nvPr/>
        </p:nvSpPr>
        <p:spPr>
          <a:xfrm>
            <a:off x="451392" y="1967263"/>
            <a:ext cx="1241950" cy="769441"/>
          </a:xfrm>
          <a:prstGeom prst="rect">
            <a:avLst/>
          </a:prstGeom>
          <a:noFill/>
        </p:spPr>
        <p:txBody>
          <a:bodyPr wrap="square" rtlCol="0">
            <a:spAutoFit/>
          </a:bodyPr>
          <a:lstStyle/>
          <a:p>
            <a:r>
              <a:rPr lang="en-US" sz="2200" dirty="0" smtClean="0"/>
              <a:t>Primary side</a:t>
            </a:r>
          </a:p>
        </p:txBody>
      </p:sp>
      <p:sp>
        <p:nvSpPr>
          <p:cNvPr id="19" name="TextBox 18"/>
          <p:cNvSpPr txBox="1"/>
          <p:nvPr/>
        </p:nvSpPr>
        <p:spPr>
          <a:xfrm>
            <a:off x="2068533" y="1967263"/>
            <a:ext cx="1565212" cy="769441"/>
          </a:xfrm>
          <a:prstGeom prst="rect">
            <a:avLst/>
          </a:prstGeom>
          <a:noFill/>
        </p:spPr>
        <p:txBody>
          <a:bodyPr wrap="square" rtlCol="0">
            <a:spAutoFit/>
          </a:bodyPr>
          <a:lstStyle/>
          <a:p>
            <a:r>
              <a:rPr lang="en-US" sz="2200" dirty="0" smtClean="0"/>
              <a:t>Secondary side</a:t>
            </a:r>
          </a:p>
        </p:txBody>
      </p:sp>
      <p:graphicFrame>
        <p:nvGraphicFramePr>
          <p:cNvPr id="21" name="Object 20"/>
          <p:cNvGraphicFramePr>
            <a:graphicFrameLocks noChangeAspect="1"/>
          </p:cNvGraphicFramePr>
          <p:nvPr>
            <p:extLst>
              <p:ext uri="{D42A27DB-BD31-4B8C-83A1-F6EECF244321}">
                <p14:modId xmlns:p14="http://schemas.microsoft.com/office/powerpoint/2010/main" val="2654631210"/>
              </p:ext>
            </p:extLst>
          </p:nvPr>
        </p:nvGraphicFramePr>
        <p:xfrm>
          <a:off x="5228875" y="3411481"/>
          <a:ext cx="1247775" cy="941388"/>
        </p:xfrm>
        <a:graphic>
          <a:graphicData uri="http://schemas.openxmlformats.org/presentationml/2006/ole">
            <mc:AlternateContent xmlns:mc="http://schemas.openxmlformats.org/markup-compatibility/2006">
              <mc:Choice xmlns:v="urn:schemas-microsoft-com:vml" Requires="v">
                <p:oleObj spid="_x0000_s82031" name="Equation" r:id="rId5" imgW="583920" imgH="444240" progId="Equation.DSMT4">
                  <p:embed/>
                </p:oleObj>
              </mc:Choice>
              <mc:Fallback>
                <p:oleObj name="Equation" r:id="rId5" imgW="583920" imgH="444240" progId="Equation.DSMT4">
                  <p:embed/>
                  <p:pic>
                    <p:nvPicPr>
                      <p:cNvPr id="16" name="Object 15"/>
                      <p:cNvPicPr>
                        <a:picLocks noChangeAspect="1" noChangeArrowheads="1"/>
                      </p:cNvPicPr>
                      <p:nvPr/>
                    </p:nvPicPr>
                    <p:blipFill>
                      <a:blip r:embed="rId6"/>
                      <a:srcRect/>
                      <a:stretch>
                        <a:fillRect/>
                      </a:stretch>
                    </p:blipFill>
                    <p:spPr bwMode="auto">
                      <a:xfrm>
                        <a:off x="5228875" y="3411481"/>
                        <a:ext cx="1247775" cy="941388"/>
                      </a:xfrm>
                      <a:prstGeom prst="rect">
                        <a:avLst/>
                      </a:prstGeom>
                      <a:noFill/>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855758278"/>
              </p:ext>
            </p:extLst>
          </p:nvPr>
        </p:nvGraphicFramePr>
        <p:xfrm>
          <a:off x="2152062" y="3435435"/>
          <a:ext cx="1304180" cy="917434"/>
        </p:xfrm>
        <a:graphic>
          <a:graphicData uri="http://schemas.openxmlformats.org/presentationml/2006/ole">
            <mc:AlternateContent xmlns:mc="http://schemas.openxmlformats.org/markup-compatibility/2006">
              <mc:Choice xmlns:v="urn:schemas-microsoft-com:vml" Requires="v">
                <p:oleObj spid="_x0000_s82032" name="Equation" r:id="rId7" imgW="622080" imgH="444240" progId="Equation.DSMT4">
                  <p:embed/>
                </p:oleObj>
              </mc:Choice>
              <mc:Fallback>
                <p:oleObj name="Equation" r:id="rId7" imgW="622080" imgH="444240" progId="Equation.DSMT4">
                  <p:embed/>
                  <p:pic>
                    <p:nvPicPr>
                      <p:cNvPr id="17" name="Object 16"/>
                      <p:cNvPicPr>
                        <a:picLocks noChangeAspect="1" noChangeArrowheads="1"/>
                      </p:cNvPicPr>
                      <p:nvPr/>
                    </p:nvPicPr>
                    <p:blipFill>
                      <a:blip r:embed="rId8"/>
                      <a:srcRect/>
                      <a:stretch>
                        <a:fillRect/>
                      </a:stretch>
                    </p:blipFill>
                    <p:spPr bwMode="auto">
                      <a:xfrm>
                        <a:off x="2152062" y="3435435"/>
                        <a:ext cx="1304180" cy="917434"/>
                      </a:xfrm>
                      <a:prstGeom prst="rect">
                        <a:avLst/>
                      </a:prstGeom>
                      <a:noFill/>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352969130"/>
              </p:ext>
            </p:extLst>
          </p:nvPr>
        </p:nvGraphicFramePr>
        <p:xfrm>
          <a:off x="3861564" y="3317140"/>
          <a:ext cx="839788" cy="404812"/>
        </p:xfrm>
        <a:graphic>
          <a:graphicData uri="http://schemas.openxmlformats.org/presentationml/2006/ole">
            <mc:AlternateContent xmlns:mc="http://schemas.openxmlformats.org/markup-compatibility/2006">
              <mc:Choice xmlns:v="urn:schemas-microsoft-com:vml" Requires="v">
                <p:oleObj spid="_x0000_s82033" name="Equation" r:id="rId9" imgW="469800" imgH="228600" progId="Equation.DSMT4">
                  <p:embed/>
                </p:oleObj>
              </mc:Choice>
              <mc:Fallback>
                <p:oleObj name="Equation" r:id="rId9" imgW="469800" imgH="228600" progId="Equation.DSMT4">
                  <p:embed/>
                  <p:pic>
                    <p:nvPicPr>
                      <p:cNvPr id="22" name="Object 21"/>
                      <p:cNvPicPr>
                        <a:picLocks noChangeAspect="1" noChangeArrowheads="1"/>
                      </p:cNvPicPr>
                      <p:nvPr/>
                    </p:nvPicPr>
                    <p:blipFill>
                      <a:blip r:embed="rId10"/>
                      <a:srcRect/>
                      <a:stretch>
                        <a:fillRect/>
                      </a:stretch>
                    </p:blipFill>
                    <p:spPr bwMode="auto">
                      <a:xfrm>
                        <a:off x="3861564" y="3317140"/>
                        <a:ext cx="839788" cy="404812"/>
                      </a:xfrm>
                      <a:prstGeom prst="rect">
                        <a:avLst/>
                      </a:prstGeom>
                      <a:noFill/>
                    </p:spPr>
                  </p:pic>
                </p:oleObj>
              </mc:Fallback>
            </mc:AlternateContent>
          </a:graphicData>
        </a:graphic>
      </p:graphicFrame>
      <p:sp>
        <p:nvSpPr>
          <p:cNvPr id="27" name="TextBox 26"/>
          <p:cNvSpPr txBox="1"/>
          <p:nvPr/>
        </p:nvSpPr>
        <p:spPr>
          <a:xfrm>
            <a:off x="2152062" y="2872872"/>
            <a:ext cx="4324588" cy="538609"/>
          </a:xfrm>
          <a:prstGeom prst="rect">
            <a:avLst/>
          </a:prstGeom>
          <a:noFill/>
        </p:spPr>
        <p:txBody>
          <a:bodyPr wrap="square" rtlCol="0">
            <a:spAutoFit/>
          </a:bodyPr>
          <a:lstStyle/>
          <a:p>
            <a:pPr algn="ctr"/>
            <a:r>
              <a:rPr lang="en-US" sz="2900" b="1" dirty="0" smtClean="0"/>
              <a:t>IDEAL TRANSFORMER</a:t>
            </a:r>
          </a:p>
        </p:txBody>
      </p:sp>
      <p:sp>
        <p:nvSpPr>
          <p:cNvPr id="28" name="Rectangle 27"/>
          <p:cNvSpPr/>
          <p:nvPr/>
        </p:nvSpPr>
        <p:spPr>
          <a:xfrm>
            <a:off x="2152062" y="2872872"/>
            <a:ext cx="4324588" cy="1622928"/>
          </a:xfrm>
          <a:prstGeom prst="rect">
            <a:avLst/>
          </a:prstGeom>
          <a:noFill/>
          <a:ln w="762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268699740"/>
              </p:ext>
            </p:extLst>
          </p:nvPr>
        </p:nvGraphicFramePr>
        <p:xfrm>
          <a:off x="3828486" y="3711072"/>
          <a:ext cx="1048314" cy="673420"/>
        </p:xfrm>
        <a:graphic>
          <a:graphicData uri="http://schemas.openxmlformats.org/presentationml/2006/ole">
            <mc:AlternateContent xmlns:mc="http://schemas.openxmlformats.org/markup-compatibility/2006">
              <mc:Choice xmlns:v="urn:schemas-microsoft-com:vml" Requires="v">
                <p:oleObj spid="_x0000_s82034" name="Equation" r:id="rId11" imgW="787400" imgH="508000" progId="Equation.DSMT4">
                  <p:embed/>
                </p:oleObj>
              </mc:Choice>
              <mc:Fallback>
                <p:oleObj name="Equation" r:id="rId11" imgW="787400" imgH="508000" progId="Equation.DSMT4">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28486" y="3711072"/>
                        <a:ext cx="1048314" cy="673420"/>
                      </a:xfrm>
                      <a:prstGeom prst="rect">
                        <a:avLst/>
                      </a:prstGeom>
                      <a:noFill/>
                    </p:spPr>
                  </p:pic>
                </p:oleObj>
              </mc:Fallback>
            </mc:AlternateContent>
          </a:graphicData>
        </a:graphic>
      </p:graphicFrame>
      <p:sp>
        <p:nvSpPr>
          <p:cNvPr id="7" name="Rectangle 6"/>
          <p:cNvSpPr/>
          <p:nvPr/>
        </p:nvSpPr>
        <p:spPr>
          <a:xfrm>
            <a:off x="-12765" y="4523054"/>
            <a:ext cx="9144000" cy="1569660"/>
          </a:xfrm>
          <a:prstGeom prst="rect">
            <a:avLst/>
          </a:prstGeom>
        </p:spPr>
        <p:txBody>
          <a:bodyPr wrap="square">
            <a:spAutoFit/>
          </a:bodyPr>
          <a:lstStyle/>
          <a:p>
            <a:pPr marL="0" marR="0" algn="just">
              <a:spcBef>
                <a:spcPts val="0"/>
              </a:spcBef>
              <a:spcAft>
                <a:spcPts val="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These equations relate currents</a:t>
            </a:r>
            <a:r>
              <a:rPr lang="en-US" sz="2400" dirty="0">
                <a:latin typeface="Calibri" panose="020F0502020204030204" pitchFamily="34" charset="0"/>
                <a:ea typeface="Calibri" panose="020F0502020204030204" pitchFamily="34" charset="0"/>
                <a:cs typeface="Times New Roman" panose="02020603050405020304" pitchFamily="18" charset="0"/>
              </a:rPr>
              <a:t>, voltages</a:t>
            </a:r>
            <a:r>
              <a:rPr lang="en-US" sz="2400" dirty="0" smtClean="0">
                <a:latin typeface="Calibri" panose="020F0502020204030204" pitchFamily="34" charset="0"/>
                <a:ea typeface="Calibri" panose="020F0502020204030204" pitchFamily="34" charset="0"/>
                <a:cs typeface="Times New Roman" panose="02020603050405020304" pitchFamily="18" charset="0"/>
              </a:rPr>
              <a:t>, impedances, and powers </a:t>
            </a:r>
            <a:r>
              <a:rPr lang="en-US" sz="2400" dirty="0">
                <a:latin typeface="Calibri" panose="020F0502020204030204" pitchFamily="34" charset="0"/>
                <a:ea typeface="Calibri" panose="020F0502020204030204" pitchFamily="34" charset="0"/>
                <a:cs typeface="Times New Roman" panose="02020603050405020304" pitchFamily="18" charset="0"/>
              </a:rPr>
              <a:t>that </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indent="-342900" algn="just">
              <a:spcBef>
                <a:spcPts val="0"/>
              </a:spcBef>
              <a:spcAft>
                <a:spcPts val="0"/>
              </a:spcAft>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exist </a:t>
            </a:r>
            <a:r>
              <a:rPr lang="en-US" sz="2400" dirty="0">
                <a:latin typeface="Calibri" panose="020F0502020204030204" pitchFamily="34" charset="0"/>
                <a:ea typeface="Calibri" panose="020F0502020204030204" pitchFamily="34" charset="0"/>
                <a:cs typeface="Times New Roman" panose="02020603050405020304" pitchFamily="18" charset="0"/>
              </a:rPr>
              <a:t>on one side of the transformer, </a:t>
            </a:r>
            <a:r>
              <a:rPr lang="en-US" sz="2400" dirty="0" smtClean="0">
                <a:latin typeface="Calibri" panose="020F0502020204030204" pitchFamily="34" charset="0"/>
                <a:ea typeface="Calibri" panose="020F0502020204030204" pitchFamily="34" charset="0"/>
                <a:cs typeface="Times New Roman" panose="02020603050405020304" pitchFamily="18" charset="0"/>
              </a:rPr>
              <a:t>i.e., </a:t>
            </a:r>
            <a:r>
              <a:rPr lang="en-US" sz="2400" dirty="0">
                <a:latin typeface="Calibri" panose="020F0502020204030204" pitchFamily="34" charset="0"/>
                <a:ea typeface="Calibri" panose="020F0502020204030204" pitchFamily="34" charset="0"/>
                <a:cs typeface="Times New Roman" panose="02020603050405020304" pitchFamily="18" charset="0"/>
              </a:rPr>
              <a:t>the </a:t>
            </a:r>
            <a:r>
              <a:rPr lang="en-US" sz="2400" dirty="0" smtClean="0">
                <a:latin typeface="Calibri" panose="020F0502020204030204" pitchFamily="34" charset="0"/>
                <a:ea typeface="Calibri" panose="020F0502020204030204" pitchFamily="34" charset="0"/>
                <a:cs typeface="Times New Roman" panose="02020603050405020304" pitchFamily="18" charset="0"/>
              </a:rPr>
              <a:t>secondary (primary), to</a:t>
            </a:r>
          </a:p>
          <a:p>
            <a:pPr marL="342900" marR="0" indent="-342900" algn="just">
              <a:spcBef>
                <a:spcPts val="0"/>
              </a:spcBef>
              <a:spcAft>
                <a:spcPts val="0"/>
              </a:spcAft>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corresponding </a:t>
            </a:r>
            <a:r>
              <a:rPr lang="en-US" sz="2400" dirty="0">
                <a:latin typeface="Calibri" panose="020F0502020204030204" pitchFamily="34" charset="0"/>
                <a:ea typeface="Calibri" panose="020F0502020204030204" pitchFamily="34" charset="0"/>
                <a:cs typeface="Times New Roman" panose="02020603050405020304" pitchFamily="18" charset="0"/>
              </a:rPr>
              <a:t>currents, voltages</a:t>
            </a:r>
            <a:r>
              <a:rPr lang="en-US" sz="2400" dirty="0" smtClean="0">
                <a:latin typeface="Calibri" panose="020F0502020204030204" pitchFamily="34" charset="0"/>
                <a:ea typeface="Calibri" panose="020F0502020204030204" pitchFamily="34" charset="0"/>
                <a:cs typeface="Times New Roman" panose="02020603050405020304" pitchFamily="18" charset="0"/>
              </a:rPr>
              <a:t>, impedances, and powers, that </a:t>
            </a:r>
            <a:r>
              <a:rPr lang="en-US" sz="2400" dirty="0">
                <a:latin typeface="Calibri" panose="020F0502020204030204" pitchFamily="34" charset="0"/>
                <a:ea typeface="Calibri" panose="020F0502020204030204" pitchFamily="34" charset="0"/>
                <a:cs typeface="Times New Roman" panose="02020603050405020304" pitchFamily="18" charset="0"/>
              </a:rPr>
              <a:t>exist on the other side of the transformer, </a:t>
            </a:r>
            <a:r>
              <a:rPr lang="en-US" sz="2400" dirty="0" smtClean="0">
                <a:latin typeface="Calibri" panose="020F0502020204030204" pitchFamily="34" charset="0"/>
                <a:ea typeface="Calibri" panose="020F0502020204030204" pitchFamily="34" charset="0"/>
                <a:cs typeface="Times New Roman" panose="02020603050405020304" pitchFamily="18" charset="0"/>
              </a:rPr>
              <a:t>i.e., </a:t>
            </a:r>
            <a:r>
              <a:rPr lang="en-US" sz="2400" dirty="0">
                <a:latin typeface="Calibri" panose="020F0502020204030204" pitchFamily="34" charset="0"/>
                <a:ea typeface="Calibri" panose="020F0502020204030204" pitchFamily="34" charset="0"/>
                <a:cs typeface="Times New Roman" panose="02020603050405020304" pitchFamily="18" charset="0"/>
              </a:rPr>
              <a:t>the </a:t>
            </a:r>
            <a:r>
              <a:rPr lang="en-US" sz="2400" dirty="0" smtClean="0">
                <a:latin typeface="Calibri" panose="020F0502020204030204" pitchFamily="34" charset="0"/>
                <a:ea typeface="Calibri" panose="020F0502020204030204" pitchFamily="34" charset="0"/>
                <a:cs typeface="Times New Roman" panose="02020603050405020304" pitchFamily="18" charset="0"/>
              </a:rPr>
              <a:t>primary (secondary).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p:cNvSpPr txBox="1"/>
          <p:nvPr/>
        </p:nvSpPr>
        <p:spPr>
          <a:xfrm>
            <a:off x="3733800" y="1830616"/>
            <a:ext cx="5387548" cy="969496"/>
          </a:xfrm>
          <a:prstGeom prst="rect">
            <a:avLst/>
          </a:prstGeom>
          <a:noFill/>
        </p:spPr>
        <p:txBody>
          <a:bodyPr wrap="square" rtlCol="0">
            <a:spAutoFit/>
          </a:bodyPr>
          <a:lstStyle/>
          <a:p>
            <a:r>
              <a:rPr lang="en-US" sz="1900" b="1" u="sng" dirty="0" smtClean="0"/>
              <a:t>Closely-related question</a:t>
            </a:r>
            <a:r>
              <a:rPr lang="en-US" sz="1900" dirty="0" smtClean="0"/>
              <a:t>: What impedance is “seen” looking into the primary terminals of the ideal </a:t>
            </a:r>
            <a:r>
              <a:rPr lang="en-US" sz="1900" dirty="0" err="1" smtClean="0"/>
              <a:t>xfmr</a:t>
            </a:r>
            <a:r>
              <a:rPr lang="en-US" sz="1900" dirty="0" smtClean="0"/>
              <a:t>? In other words, what </a:t>
            </a:r>
            <a:r>
              <a:rPr lang="en-US" sz="1900" dirty="0"/>
              <a:t>is Z</a:t>
            </a:r>
            <a:r>
              <a:rPr lang="en-US" sz="1900" baseline="-25000" dirty="0"/>
              <a:t>1</a:t>
            </a:r>
            <a:r>
              <a:rPr lang="en-US" sz="1900" dirty="0"/>
              <a:t>=</a:t>
            </a:r>
            <a:r>
              <a:rPr lang="en-US" sz="1900" b="1" dirty="0"/>
              <a:t>E</a:t>
            </a:r>
            <a:r>
              <a:rPr lang="en-US" sz="1900" baseline="-25000" dirty="0"/>
              <a:t>1</a:t>
            </a:r>
            <a:r>
              <a:rPr lang="en-US" sz="1900" dirty="0"/>
              <a:t>/</a:t>
            </a:r>
            <a:r>
              <a:rPr lang="en-US" sz="1900" b="1" dirty="0"/>
              <a:t>I</a:t>
            </a:r>
            <a:r>
              <a:rPr lang="en-US" sz="1900" baseline="-25000" dirty="0"/>
              <a:t>1</a:t>
            </a:r>
            <a:r>
              <a:rPr lang="en-US" sz="1900" dirty="0"/>
              <a:t>?</a:t>
            </a:r>
          </a:p>
        </p:txBody>
      </p:sp>
    </p:spTree>
    <p:extLst>
      <p:ext uri="{BB962C8B-B14F-4D97-AF65-F5344CB8AC3E}">
        <p14:creationId xmlns:p14="http://schemas.microsoft.com/office/powerpoint/2010/main" val="33260802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79</a:t>
            </a:fld>
            <a:endParaRPr lang="en-US" dirty="0"/>
          </a:p>
        </p:txBody>
      </p:sp>
      <p:sp>
        <p:nvSpPr>
          <p:cNvPr id="61" name="TextBox 60"/>
          <p:cNvSpPr txBox="1"/>
          <p:nvPr/>
        </p:nvSpPr>
        <p:spPr>
          <a:xfrm>
            <a:off x="-22652" y="44088"/>
            <a:ext cx="9144000" cy="584775"/>
          </a:xfrm>
          <a:prstGeom prst="rect">
            <a:avLst/>
          </a:prstGeom>
          <a:noFill/>
        </p:spPr>
        <p:txBody>
          <a:bodyPr wrap="square" rtlCol="0">
            <a:spAutoFit/>
          </a:bodyPr>
          <a:lstStyle/>
          <a:p>
            <a:pPr algn="ctr"/>
            <a:r>
              <a:rPr lang="en-US" sz="3200" dirty="0" smtClean="0"/>
              <a:t>Referring Quantities</a:t>
            </a:r>
            <a:endParaRPr lang="en-US" sz="3200" dirty="0"/>
          </a:p>
        </p:txBody>
      </p:sp>
      <p:grpSp>
        <p:nvGrpSpPr>
          <p:cNvPr id="5" name="Group 1"/>
          <p:cNvGrpSpPr>
            <a:grpSpLocks noChangeAspect="1"/>
          </p:cNvGrpSpPr>
          <p:nvPr/>
        </p:nvGrpSpPr>
        <p:grpSpPr bwMode="auto">
          <a:xfrm>
            <a:off x="76200" y="628863"/>
            <a:ext cx="4019550" cy="1431925"/>
            <a:chOff x="3736" y="1478"/>
            <a:chExt cx="6330" cy="2256"/>
          </a:xfrm>
        </p:grpSpPr>
        <p:sp>
          <p:nvSpPr>
            <p:cNvPr id="8" name="AutoShape 3"/>
            <p:cNvSpPr>
              <a:spLocks noChangeAspect="1" noChangeArrowheads="1" noTextEdit="1"/>
            </p:cNvSpPr>
            <p:nvPr/>
          </p:nvSpPr>
          <p:spPr bwMode="auto">
            <a:xfrm>
              <a:off x="3736" y="1478"/>
              <a:ext cx="6330" cy="22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0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 y="1489"/>
              <a:ext cx="5496" cy="2184"/>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23"/>
          <p:cNvSpPr txBox="1"/>
          <p:nvPr/>
        </p:nvSpPr>
        <p:spPr>
          <a:xfrm>
            <a:off x="3733800" y="542866"/>
            <a:ext cx="5487604" cy="1323439"/>
          </a:xfrm>
          <a:prstGeom prst="rect">
            <a:avLst/>
          </a:prstGeom>
          <a:noFill/>
        </p:spPr>
        <p:txBody>
          <a:bodyPr wrap="square" rtlCol="0">
            <a:spAutoFit/>
          </a:bodyPr>
          <a:lstStyle/>
          <a:p>
            <a:r>
              <a:rPr lang="en-US" sz="2000" b="1" u="sng" dirty="0" smtClean="0"/>
              <a:t>Objective</a:t>
            </a:r>
            <a:r>
              <a:rPr lang="en-US" sz="2000" dirty="0" smtClean="0"/>
              <a:t>: Can we somehow “move” Z</a:t>
            </a:r>
            <a:r>
              <a:rPr lang="en-US" sz="2000" baseline="-25000" dirty="0" smtClean="0"/>
              <a:t>2</a:t>
            </a:r>
            <a:r>
              <a:rPr lang="en-US" sz="2000" dirty="0" smtClean="0"/>
              <a:t> to the primary side of the ideal </a:t>
            </a:r>
            <a:r>
              <a:rPr lang="en-US" sz="2000" dirty="0" err="1" smtClean="0"/>
              <a:t>xfmr</a:t>
            </a:r>
            <a:r>
              <a:rPr lang="en-US" sz="2000" dirty="0" smtClean="0"/>
              <a:t> and then do all analysis there, so that our analysis need not have to account for the effect of the ideal </a:t>
            </a:r>
            <a:r>
              <a:rPr lang="en-US" sz="2000" dirty="0" err="1" smtClean="0"/>
              <a:t>xfmr</a:t>
            </a:r>
            <a:r>
              <a:rPr lang="en-US" sz="2000" dirty="0" smtClean="0"/>
              <a:t>?</a:t>
            </a:r>
            <a:endParaRPr lang="en-US" sz="2000" dirty="0"/>
          </a:p>
        </p:txBody>
      </p:sp>
      <p:sp>
        <p:nvSpPr>
          <p:cNvPr id="32" name="TextBox 31"/>
          <p:cNvSpPr txBox="1"/>
          <p:nvPr/>
        </p:nvSpPr>
        <p:spPr>
          <a:xfrm>
            <a:off x="1433584" y="1282616"/>
            <a:ext cx="885397" cy="246221"/>
          </a:xfrm>
          <a:prstGeom prst="rect">
            <a:avLst/>
          </a:prstGeom>
          <a:noFill/>
        </p:spPr>
        <p:txBody>
          <a:bodyPr wrap="square" rtlCol="0">
            <a:spAutoFit/>
          </a:bodyPr>
          <a:lstStyle/>
          <a:p>
            <a:r>
              <a:rPr lang="en-US" sz="1000" b="1" dirty="0" smtClean="0"/>
              <a:t>N</a:t>
            </a:r>
            <a:r>
              <a:rPr lang="en-US" sz="1000" b="1" baseline="-25000" dirty="0" smtClean="0"/>
              <a:t>1</a:t>
            </a:r>
            <a:r>
              <a:rPr lang="en-US" sz="1000" b="1" dirty="0" smtClean="0"/>
              <a:t>          N</a:t>
            </a:r>
            <a:r>
              <a:rPr lang="en-US" sz="1000" b="1" baseline="-25000" dirty="0" smtClean="0"/>
              <a:t>2 </a:t>
            </a:r>
            <a:endParaRPr lang="en-US" sz="1000" b="1" dirty="0" smtClean="0"/>
          </a:p>
        </p:txBody>
      </p:sp>
      <p:sp>
        <p:nvSpPr>
          <p:cNvPr id="3" name="TextBox 2"/>
          <p:cNvSpPr txBox="1"/>
          <p:nvPr/>
        </p:nvSpPr>
        <p:spPr>
          <a:xfrm>
            <a:off x="451392" y="1967263"/>
            <a:ext cx="1241950" cy="769441"/>
          </a:xfrm>
          <a:prstGeom prst="rect">
            <a:avLst/>
          </a:prstGeom>
          <a:noFill/>
        </p:spPr>
        <p:txBody>
          <a:bodyPr wrap="square" rtlCol="0">
            <a:spAutoFit/>
          </a:bodyPr>
          <a:lstStyle/>
          <a:p>
            <a:r>
              <a:rPr lang="en-US" sz="2200" dirty="0" smtClean="0"/>
              <a:t>Primary side</a:t>
            </a:r>
          </a:p>
        </p:txBody>
      </p:sp>
      <p:sp>
        <p:nvSpPr>
          <p:cNvPr id="19" name="TextBox 18"/>
          <p:cNvSpPr txBox="1"/>
          <p:nvPr/>
        </p:nvSpPr>
        <p:spPr>
          <a:xfrm>
            <a:off x="2068533" y="1967263"/>
            <a:ext cx="1565212" cy="769441"/>
          </a:xfrm>
          <a:prstGeom prst="rect">
            <a:avLst/>
          </a:prstGeom>
          <a:noFill/>
        </p:spPr>
        <p:txBody>
          <a:bodyPr wrap="square" rtlCol="0">
            <a:spAutoFit/>
          </a:bodyPr>
          <a:lstStyle/>
          <a:p>
            <a:r>
              <a:rPr lang="en-US" sz="2200" dirty="0" smtClean="0"/>
              <a:t>Secondary side</a:t>
            </a:r>
          </a:p>
        </p:txBody>
      </p:sp>
      <p:graphicFrame>
        <p:nvGraphicFramePr>
          <p:cNvPr id="21" name="Object 20"/>
          <p:cNvGraphicFramePr>
            <a:graphicFrameLocks noChangeAspect="1"/>
          </p:cNvGraphicFramePr>
          <p:nvPr>
            <p:extLst>
              <p:ext uri="{D42A27DB-BD31-4B8C-83A1-F6EECF244321}">
                <p14:modId xmlns:p14="http://schemas.microsoft.com/office/powerpoint/2010/main" val="2654631210"/>
              </p:ext>
            </p:extLst>
          </p:nvPr>
        </p:nvGraphicFramePr>
        <p:xfrm>
          <a:off x="5228875" y="3411481"/>
          <a:ext cx="1247775" cy="941388"/>
        </p:xfrm>
        <a:graphic>
          <a:graphicData uri="http://schemas.openxmlformats.org/presentationml/2006/ole">
            <mc:AlternateContent xmlns:mc="http://schemas.openxmlformats.org/markup-compatibility/2006">
              <mc:Choice xmlns:v="urn:schemas-microsoft-com:vml" Requires="v">
                <p:oleObj spid="_x0000_s83046" name="Equation" r:id="rId5" imgW="583920" imgH="444240" progId="Equation.DSMT4">
                  <p:embed/>
                </p:oleObj>
              </mc:Choice>
              <mc:Fallback>
                <p:oleObj name="Equation" r:id="rId5" imgW="583920" imgH="444240" progId="Equation.DSMT4">
                  <p:embed/>
                  <p:pic>
                    <p:nvPicPr>
                      <p:cNvPr id="21" name="Object 20"/>
                      <p:cNvPicPr>
                        <a:picLocks noChangeAspect="1" noChangeArrowheads="1"/>
                      </p:cNvPicPr>
                      <p:nvPr/>
                    </p:nvPicPr>
                    <p:blipFill>
                      <a:blip r:embed="rId6"/>
                      <a:srcRect/>
                      <a:stretch>
                        <a:fillRect/>
                      </a:stretch>
                    </p:blipFill>
                    <p:spPr bwMode="auto">
                      <a:xfrm>
                        <a:off x="5228875" y="3411481"/>
                        <a:ext cx="1247775" cy="941388"/>
                      </a:xfrm>
                      <a:prstGeom prst="rect">
                        <a:avLst/>
                      </a:prstGeom>
                      <a:noFill/>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855758278"/>
              </p:ext>
            </p:extLst>
          </p:nvPr>
        </p:nvGraphicFramePr>
        <p:xfrm>
          <a:off x="2152062" y="3435435"/>
          <a:ext cx="1304180" cy="917434"/>
        </p:xfrm>
        <a:graphic>
          <a:graphicData uri="http://schemas.openxmlformats.org/presentationml/2006/ole">
            <mc:AlternateContent xmlns:mc="http://schemas.openxmlformats.org/markup-compatibility/2006">
              <mc:Choice xmlns:v="urn:schemas-microsoft-com:vml" Requires="v">
                <p:oleObj spid="_x0000_s83047" name="Equation" r:id="rId7" imgW="622080" imgH="444240" progId="Equation.DSMT4">
                  <p:embed/>
                </p:oleObj>
              </mc:Choice>
              <mc:Fallback>
                <p:oleObj name="Equation" r:id="rId7" imgW="622080" imgH="444240" progId="Equation.DSMT4">
                  <p:embed/>
                  <p:pic>
                    <p:nvPicPr>
                      <p:cNvPr id="22" name="Object 21"/>
                      <p:cNvPicPr>
                        <a:picLocks noChangeAspect="1" noChangeArrowheads="1"/>
                      </p:cNvPicPr>
                      <p:nvPr/>
                    </p:nvPicPr>
                    <p:blipFill>
                      <a:blip r:embed="rId8"/>
                      <a:srcRect/>
                      <a:stretch>
                        <a:fillRect/>
                      </a:stretch>
                    </p:blipFill>
                    <p:spPr bwMode="auto">
                      <a:xfrm>
                        <a:off x="2152062" y="3435435"/>
                        <a:ext cx="1304180" cy="917434"/>
                      </a:xfrm>
                      <a:prstGeom prst="rect">
                        <a:avLst/>
                      </a:prstGeom>
                      <a:noFill/>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352969130"/>
              </p:ext>
            </p:extLst>
          </p:nvPr>
        </p:nvGraphicFramePr>
        <p:xfrm>
          <a:off x="3861564" y="3317140"/>
          <a:ext cx="839788" cy="404812"/>
        </p:xfrm>
        <a:graphic>
          <a:graphicData uri="http://schemas.openxmlformats.org/presentationml/2006/ole">
            <mc:AlternateContent xmlns:mc="http://schemas.openxmlformats.org/markup-compatibility/2006">
              <mc:Choice xmlns:v="urn:schemas-microsoft-com:vml" Requires="v">
                <p:oleObj spid="_x0000_s83048" name="Equation" r:id="rId9" imgW="469800" imgH="228600" progId="Equation.DSMT4">
                  <p:embed/>
                </p:oleObj>
              </mc:Choice>
              <mc:Fallback>
                <p:oleObj name="Equation" r:id="rId9" imgW="469800" imgH="228600" progId="Equation.DSMT4">
                  <p:embed/>
                  <p:pic>
                    <p:nvPicPr>
                      <p:cNvPr id="23" name="Object 22"/>
                      <p:cNvPicPr>
                        <a:picLocks noChangeAspect="1" noChangeArrowheads="1"/>
                      </p:cNvPicPr>
                      <p:nvPr/>
                    </p:nvPicPr>
                    <p:blipFill>
                      <a:blip r:embed="rId10"/>
                      <a:srcRect/>
                      <a:stretch>
                        <a:fillRect/>
                      </a:stretch>
                    </p:blipFill>
                    <p:spPr bwMode="auto">
                      <a:xfrm>
                        <a:off x="3861564" y="3317140"/>
                        <a:ext cx="839788" cy="404812"/>
                      </a:xfrm>
                      <a:prstGeom prst="rect">
                        <a:avLst/>
                      </a:prstGeom>
                      <a:noFill/>
                    </p:spPr>
                  </p:pic>
                </p:oleObj>
              </mc:Fallback>
            </mc:AlternateContent>
          </a:graphicData>
        </a:graphic>
      </p:graphicFrame>
      <p:sp>
        <p:nvSpPr>
          <p:cNvPr id="27" name="TextBox 26"/>
          <p:cNvSpPr txBox="1"/>
          <p:nvPr/>
        </p:nvSpPr>
        <p:spPr>
          <a:xfrm>
            <a:off x="2152062" y="2872872"/>
            <a:ext cx="4324588" cy="538609"/>
          </a:xfrm>
          <a:prstGeom prst="rect">
            <a:avLst/>
          </a:prstGeom>
          <a:noFill/>
        </p:spPr>
        <p:txBody>
          <a:bodyPr wrap="square" rtlCol="0">
            <a:spAutoFit/>
          </a:bodyPr>
          <a:lstStyle/>
          <a:p>
            <a:pPr algn="ctr"/>
            <a:r>
              <a:rPr lang="en-US" sz="2900" b="1" dirty="0" smtClean="0"/>
              <a:t>IDEAL TRANSFORMER</a:t>
            </a:r>
          </a:p>
        </p:txBody>
      </p:sp>
      <p:sp>
        <p:nvSpPr>
          <p:cNvPr id="28" name="Rectangle 27"/>
          <p:cNvSpPr/>
          <p:nvPr/>
        </p:nvSpPr>
        <p:spPr>
          <a:xfrm>
            <a:off x="2152062" y="2872872"/>
            <a:ext cx="4324588" cy="1622928"/>
          </a:xfrm>
          <a:prstGeom prst="rect">
            <a:avLst/>
          </a:prstGeom>
          <a:noFill/>
          <a:ln w="762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268699740"/>
              </p:ext>
            </p:extLst>
          </p:nvPr>
        </p:nvGraphicFramePr>
        <p:xfrm>
          <a:off x="3828486" y="3711072"/>
          <a:ext cx="1048314" cy="673420"/>
        </p:xfrm>
        <a:graphic>
          <a:graphicData uri="http://schemas.openxmlformats.org/presentationml/2006/ole">
            <mc:AlternateContent xmlns:mc="http://schemas.openxmlformats.org/markup-compatibility/2006">
              <mc:Choice xmlns:v="urn:schemas-microsoft-com:vml" Requires="v">
                <p:oleObj spid="_x0000_s83049" name="Equation" r:id="rId11" imgW="787400" imgH="508000" progId="Equation.DSMT4">
                  <p:embed/>
                </p:oleObj>
              </mc:Choice>
              <mc:Fallback>
                <p:oleObj name="Equation" r:id="rId11" imgW="787400" imgH="508000" progId="Equation.DSMT4">
                  <p:embed/>
                  <p:pic>
                    <p:nvPicPr>
                      <p:cNvPr id="6"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28486" y="3711072"/>
                        <a:ext cx="1048314" cy="673420"/>
                      </a:xfrm>
                      <a:prstGeom prst="rect">
                        <a:avLst/>
                      </a:prstGeom>
                      <a:noFill/>
                    </p:spPr>
                  </p:pic>
                </p:oleObj>
              </mc:Fallback>
            </mc:AlternateContent>
          </a:graphicData>
        </a:graphic>
      </p:graphicFrame>
      <p:sp>
        <p:nvSpPr>
          <p:cNvPr id="7" name="Rectangle 6"/>
          <p:cNvSpPr/>
          <p:nvPr/>
        </p:nvSpPr>
        <p:spPr>
          <a:xfrm>
            <a:off x="-22652" y="4572000"/>
            <a:ext cx="9144000" cy="830997"/>
          </a:xfrm>
          <a:prstGeom prst="rect">
            <a:avLst/>
          </a:prstGeom>
        </p:spPr>
        <p:txBody>
          <a:bodyPr wrap="square">
            <a:spAutoFit/>
          </a:bodyPr>
          <a:lstStyle/>
          <a:p>
            <a:pPr marL="0" marR="0" algn="just">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Relating quantities on one side of the </a:t>
            </a:r>
            <a:r>
              <a:rPr lang="en-US" sz="2400" dirty="0" err="1" smtClean="0">
                <a:effectLst/>
                <a:latin typeface="Calibri" panose="020F0502020204030204" pitchFamily="34" charset="0"/>
                <a:ea typeface="Calibri" panose="020F0502020204030204" pitchFamily="34" charset="0"/>
                <a:cs typeface="Times New Roman" panose="02020603050405020304" pitchFamily="18" charset="0"/>
              </a:rPr>
              <a:t>xfmr</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 to quantities on the other side is fine, but does that accomplish our above main objective?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0" y="5307884"/>
            <a:ext cx="9144000" cy="461665"/>
          </a:xfrm>
          <a:prstGeom prst="rect">
            <a:avLst/>
          </a:prstGeom>
        </p:spPr>
        <p:txBody>
          <a:bodyPr wrap="square">
            <a:spAutoFit/>
          </a:bodyPr>
          <a:lstStyle/>
          <a:p>
            <a:pPr marL="0" marR="0" algn="just">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Can we “move” Z</a:t>
            </a:r>
            <a:r>
              <a:rPr lang="en-US" sz="2400" baseline="-25000" dirty="0" smtClean="0">
                <a:effectLst/>
                <a:latin typeface="Calibri" panose="020F0502020204030204" pitchFamily="34" charset="0"/>
                <a:ea typeface="Calibri" panose="020F0502020204030204" pitchFamily="34" charset="0"/>
                <a:cs typeface="Times New Roman" panose="02020603050405020304" pitchFamily="18" charset="0"/>
              </a:rPr>
              <a:t>2</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 to the primary side of the ideal </a:t>
            </a:r>
            <a:r>
              <a:rPr lang="en-US" sz="2400" dirty="0" err="1" smtClean="0">
                <a:effectLst/>
                <a:latin typeface="Calibri" panose="020F0502020204030204" pitchFamily="34" charset="0"/>
                <a:ea typeface="Calibri" panose="020F0502020204030204" pitchFamily="34" charset="0"/>
                <a:cs typeface="Times New Roman" panose="02020603050405020304" pitchFamily="18" charset="0"/>
              </a:rPr>
              <a:t>xfmr</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20" name="TextBox 19"/>
          <p:cNvSpPr txBox="1"/>
          <p:nvPr/>
        </p:nvSpPr>
        <p:spPr>
          <a:xfrm>
            <a:off x="3733800" y="1830616"/>
            <a:ext cx="5387548" cy="969496"/>
          </a:xfrm>
          <a:prstGeom prst="rect">
            <a:avLst/>
          </a:prstGeom>
          <a:noFill/>
        </p:spPr>
        <p:txBody>
          <a:bodyPr wrap="square" rtlCol="0">
            <a:spAutoFit/>
          </a:bodyPr>
          <a:lstStyle/>
          <a:p>
            <a:r>
              <a:rPr lang="en-US" sz="1900" b="1" u="sng" dirty="0" smtClean="0"/>
              <a:t>Closely-related question</a:t>
            </a:r>
            <a:r>
              <a:rPr lang="en-US" sz="1900" dirty="0" smtClean="0"/>
              <a:t>: What impedance is “seen” looking into the primary terminals of the ideal </a:t>
            </a:r>
            <a:r>
              <a:rPr lang="en-US" sz="1900" dirty="0" err="1" smtClean="0"/>
              <a:t>xfmr</a:t>
            </a:r>
            <a:r>
              <a:rPr lang="en-US" sz="1900" dirty="0" smtClean="0"/>
              <a:t>? </a:t>
            </a:r>
            <a:r>
              <a:rPr lang="en-US" sz="1900" dirty="0"/>
              <a:t>In other words, what is Z</a:t>
            </a:r>
            <a:r>
              <a:rPr lang="en-US" sz="1900" baseline="-25000" dirty="0"/>
              <a:t>1</a:t>
            </a:r>
            <a:r>
              <a:rPr lang="en-US" sz="1900" dirty="0"/>
              <a:t>=</a:t>
            </a:r>
            <a:r>
              <a:rPr lang="en-US" sz="1900" b="1" dirty="0"/>
              <a:t>E</a:t>
            </a:r>
            <a:r>
              <a:rPr lang="en-US" sz="1900" baseline="-25000" dirty="0"/>
              <a:t>1</a:t>
            </a:r>
            <a:r>
              <a:rPr lang="en-US" sz="1900" dirty="0"/>
              <a:t>/</a:t>
            </a:r>
            <a:r>
              <a:rPr lang="en-US" sz="1900" b="1" dirty="0"/>
              <a:t>I</a:t>
            </a:r>
            <a:r>
              <a:rPr lang="en-US" sz="1900" baseline="-25000" dirty="0"/>
              <a:t>1</a:t>
            </a:r>
            <a:r>
              <a:rPr lang="en-US" sz="1900" dirty="0"/>
              <a:t>?</a:t>
            </a:r>
          </a:p>
        </p:txBody>
      </p:sp>
      <p:sp>
        <p:nvSpPr>
          <p:cNvPr id="25" name="Rectangle 24"/>
          <p:cNvSpPr/>
          <p:nvPr/>
        </p:nvSpPr>
        <p:spPr>
          <a:xfrm>
            <a:off x="0" y="5773611"/>
            <a:ext cx="9144000" cy="830997"/>
          </a:xfrm>
          <a:prstGeom prst="rect">
            <a:avLst/>
          </a:prstGeom>
        </p:spPr>
        <p:txBody>
          <a:bodyPr wrap="square">
            <a:spAutoFit/>
          </a:bodyPr>
          <a:lstStyle/>
          <a:p>
            <a:pPr marL="0" marR="0" algn="just">
              <a:spcBef>
                <a:spcPts val="0"/>
              </a:spcBef>
              <a:spcAft>
                <a:spcPts val="0"/>
              </a:spcAft>
            </a:pPr>
            <a:r>
              <a:rPr lang="en-US" sz="2400"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I think we can, based on our answer to the “closely-related question” if we move it scaled by the turns ratio squared. Let’s see how this looks…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945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8</a:t>
            </a:fld>
            <a:endParaRPr lang="en-US" dirty="0"/>
          </a:p>
        </p:txBody>
      </p:sp>
      <p:sp>
        <p:nvSpPr>
          <p:cNvPr id="3" name="TextBox 2"/>
          <p:cNvSpPr txBox="1"/>
          <p:nvPr/>
        </p:nvSpPr>
        <p:spPr>
          <a:xfrm>
            <a:off x="-22652" y="44088"/>
            <a:ext cx="9144000" cy="646331"/>
          </a:xfrm>
          <a:prstGeom prst="rect">
            <a:avLst/>
          </a:prstGeom>
          <a:noFill/>
        </p:spPr>
        <p:txBody>
          <a:bodyPr wrap="square" rtlCol="0">
            <a:spAutoFit/>
          </a:bodyPr>
          <a:lstStyle/>
          <a:p>
            <a:pPr algn="ctr"/>
            <a:r>
              <a:rPr lang="en-US" sz="3600" dirty="0" smtClean="0"/>
              <a:t>Example</a:t>
            </a:r>
            <a:endParaRPr lang="en-US" sz="3600" dirty="0"/>
          </a:p>
        </p:txBody>
      </p:sp>
      <p:pic>
        <p:nvPicPr>
          <p:cNvPr id="5" name="Picture 4"/>
          <p:cNvPicPr>
            <a:picLocks noChangeAspect="1"/>
          </p:cNvPicPr>
          <p:nvPr/>
        </p:nvPicPr>
        <p:blipFill>
          <a:blip r:embed="rId4"/>
          <a:stretch>
            <a:fillRect/>
          </a:stretch>
        </p:blipFill>
        <p:spPr>
          <a:xfrm>
            <a:off x="96112" y="932843"/>
            <a:ext cx="9081416" cy="1076700"/>
          </a:xfrm>
          <a:prstGeom prst="rect">
            <a:avLst/>
          </a:prstGeom>
        </p:spPr>
      </p:pic>
      <p:pic>
        <p:nvPicPr>
          <p:cNvPr id="9" name="Picture 8"/>
          <p:cNvPicPr>
            <a:picLocks noChangeAspect="1"/>
          </p:cNvPicPr>
          <p:nvPr/>
        </p:nvPicPr>
        <p:blipFill>
          <a:blip r:embed="rId5"/>
          <a:stretch>
            <a:fillRect/>
          </a:stretch>
        </p:blipFill>
        <p:spPr>
          <a:xfrm>
            <a:off x="5934348" y="1772235"/>
            <a:ext cx="3209652" cy="261101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257016102"/>
              </p:ext>
            </p:extLst>
          </p:nvPr>
        </p:nvGraphicFramePr>
        <p:xfrm>
          <a:off x="2894585" y="1811377"/>
          <a:ext cx="1447800" cy="1277471"/>
        </p:xfrm>
        <a:graphic>
          <a:graphicData uri="http://schemas.openxmlformats.org/presentationml/2006/ole">
            <mc:AlternateContent xmlns:mc="http://schemas.openxmlformats.org/markup-compatibility/2006">
              <mc:Choice xmlns:v="urn:schemas-microsoft-com:vml" Requires="v">
                <p:oleObj spid="_x0000_s12632" name="Equation" r:id="rId6" imgW="444307" imgH="393529" progId="Equation.DSMT4">
                  <p:embed/>
                </p:oleObj>
              </mc:Choice>
              <mc:Fallback>
                <p:oleObj name="Equation" r:id="rId6" imgW="444307" imgH="393529"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4585" y="1811377"/>
                        <a:ext cx="1447800" cy="1277471"/>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309401781"/>
              </p:ext>
            </p:extLst>
          </p:nvPr>
        </p:nvGraphicFramePr>
        <p:xfrm>
          <a:off x="162479" y="3064120"/>
          <a:ext cx="5488512" cy="474616"/>
        </p:xfrm>
        <a:graphic>
          <a:graphicData uri="http://schemas.openxmlformats.org/presentationml/2006/ole">
            <mc:AlternateContent xmlns:mc="http://schemas.openxmlformats.org/markup-compatibility/2006">
              <mc:Choice xmlns:v="urn:schemas-microsoft-com:vml" Requires="v">
                <p:oleObj spid="_x0000_s12633" name="Equation" r:id="rId8" imgW="2349500" imgH="203200" progId="Equation.DSMT4">
                  <p:embed/>
                </p:oleObj>
              </mc:Choice>
              <mc:Fallback>
                <p:oleObj name="Equation" r:id="rId8" imgW="2349500" imgH="203200"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479" y="3064120"/>
                        <a:ext cx="5488512" cy="474616"/>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785287103"/>
              </p:ext>
            </p:extLst>
          </p:nvPr>
        </p:nvGraphicFramePr>
        <p:xfrm>
          <a:off x="92648" y="4230649"/>
          <a:ext cx="6935340" cy="850914"/>
        </p:xfrm>
        <a:graphic>
          <a:graphicData uri="http://schemas.openxmlformats.org/presentationml/2006/ole">
            <mc:AlternateContent xmlns:mc="http://schemas.openxmlformats.org/markup-compatibility/2006">
              <mc:Choice xmlns:v="urn:schemas-microsoft-com:vml" Requires="v">
                <p:oleObj spid="_x0000_s12634" name="Equation" r:id="rId10" imgW="3822480" imgH="469800" progId="Equation.DSMT4">
                  <p:embed/>
                </p:oleObj>
              </mc:Choice>
              <mc:Fallback>
                <p:oleObj name="Equation" r:id="rId10" imgW="3822480" imgH="469800" progId="Equation.DSMT4">
                  <p:embed/>
                  <p:pic>
                    <p:nvPicPr>
                      <p:cNvPr id="0" name="Object 5"/>
                      <p:cNvPicPr>
                        <a:picLocks noChangeAspect="1" noChangeArrowheads="1"/>
                      </p:cNvPicPr>
                      <p:nvPr/>
                    </p:nvPicPr>
                    <p:blipFill>
                      <a:blip r:embed="rId11"/>
                      <a:srcRect/>
                      <a:stretch>
                        <a:fillRect/>
                      </a:stretch>
                    </p:blipFill>
                    <p:spPr bwMode="auto">
                      <a:xfrm>
                        <a:off x="92648" y="4230649"/>
                        <a:ext cx="6935340" cy="850914"/>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318361700"/>
              </p:ext>
            </p:extLst>
          </p:nvPr>
        </p:nvGraphicFramePr>
        <p:xfrm>
          <a:off x="91590" y="5027614"/>
          <a:ext cx="6936397" cy="730147"/>
        </p:xfrm>
        <a:graphic>
          <a:graphicData uri="http://schemas.openxmlformats.org/presentationml/2006/ole">
            <mc:AlternateContent xmlns:mc="http://schemas.openxmlformats.org/markup-compatibility/2006">
              <mc:Choice xmlns:v="urn:schemas-microsoft-com:vml" Requires="v">
                <p:oleObj spid="_x0000_s12635" name="Equation" r:id="rId12" imgW="4064000" imgH="431800" progId="Equation.DSMT4">
                  <p:embed/>
                </p:oleObj>
              </mc:Choice>
              <mc:Fallback>
                <p:oleObj name="Equation" r:id="rId12" imgW="4064000" imgH="431800" progId="Equation.DSMT4">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590" y="5027614"/>
                        <a:ext cx="6936397" cy="730147"/>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218650476"/>
              </p:ext>
            </p:extLst>
          </p:nvPr>
        </p:nvGraphicFramePr>
        <p:xfrm>
          <a:off x="152400" y="5794375"/>
          <a:ext cx="5354638" cy="950913"/>
        </p:xfrm>
        <a:graphic>
          <a:graphicData uri="http://schemas.openxmlformats.org/presentationml/2006/ole">
            <mc:AlternateContent xmlns:mc="http://schemas.openxmlformats.org/markup-compatibility/2006">
              <mc:Choice xmlns:v="urn:schemas-microsoft-com:vml" Requires="v">
                <p:oleObj spid="_x0000_s12636" name="Equation" r:id="rId14" imgW="2374560" imgH="419040" progId="Equation.DSMT4">
                  <p:embed/>
                </p:oleObj>
              </mc:Choice>
              <mc:Fallback>
                <p:oleObj name="Equation" r:id="rId14" imgW="2374560" imgH="419040" progId="Equation.DSMT4">
                  <p:embed/>
                  <p:pic>
                    <p:nvPicPr>
                      <p:cNvPr id="0" name="Object 16"/>
                      <p:cNvPicPr>
                        <a:picLocks noChangeAspect="1" noChangeArrowheads="1"/>
                      </p:cNvPicPr>
                      <p:nvPr/>
                    </p:nvPicPr>
                    <p:blipFill>
                      <a:blip r:embed="rId15"/>
                      <a:srcRect/>
                      <a:stretch>
                        <a:fillRect/>
                      </a:stretch>
                    </p:blipFill>
                    <p:spPr bwMode="auto">
                      <a:xfrm>
                        <a:off x="152400" y="5794375"/>
                        <a:ext cx="5354638" cy="950913"/>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844646697"/>
              </p:ext>
            </p:extLst>
          </p:nvPr>
        </p:nvGraphicFramePr>
        <p:xfrm>
          <a:off x="5980670" y="5568863"/>
          <a:ext cx="2514106" cy="1143000"/>
        </p:xfrm>
        <a:graphic>
          <a:graphicData uri="http://schemas.openxmlformats.org/presentationml/2006/ole">
            <mc:AlternateContent xmlns:mc="http://schemas.openxmlformats.org/markup-compatibility/2006">
              <mc:Choice xmlns:v="urn:schemas-microsoft-com:vml" Requires="v">
                <p:oleObj spid="_x0000_s12637" name="Equation" r:id="rId16" imgW="1396800" imgH="634680" progId="Equation.DSMT4">
                  <p:embed/>
                </p:oleObj>
              </mc:Choice>
              <mc:Fallback>
                <p:oleObj name="Equation" r:id="rId16" imgW="1396800" imgH="634680" progId="Equation.DSMT4">
                  <p:embed/>
                  <p:pic>
                    <p:nvPicPr>
                      <p:cNvPr id="0" name="Object 18"/>
                      <p:cNvPicPr>
                        <a:picLocks noChangeAspect="1" noChangeArrowheads="1"/>
                      </p:cNvPicPr>
                      <p:nvPr/>
                    </p:nvPicPr>
                    <p:blipFill>
                      <a:blip r:embed="rId17"/>
                      <a:srcRect/>
                      <a:stretch>
                        <a:fillRect/>
                      </a:stretch>
                    </p:blipFill>
                    <p:spPr bwMode="auto">
                      <a:xfrm>
                        <a:off x="5980670" y="5568863"/>
                        <a:ext cx="2514106" cy="1143000"/>
                      </a:xfrm>
                      <a:prstGeom prst="rect">
                        <a:avLst/>
                      </a:prstGeom>
                      <a:noFill/>
                    </p:spPr>
                  </p:pic>
                </p:oleObj>
              </mc:Fallback>
            </mc:AlternateContent>
          </a:graphicData>
        </a:graphic>
      </p:graphicFrame>
    </p:spTree>
    <p:extLst>
      <p:ext uri="{BB962C8B-B14F-4D97-AF65-F5344CB8AC3E}">
        <p14:creationId xmlns:p14="http://schemas.microsoft.com/office/powerpoint/2010/main" val="32859849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80</a:t>
            </a:fld>
            <a:endParaRPr lang="en-US" dirty="0"/>
          </a:p>
        </p:txBody>
      </p:sp>
      <p:sp>
        <p:nvSpPr>
          <p:cNvPr id="61" name="TextBox 60"/>
          <p:cNvSpPr txBox="1"/>
          <p:nvPr/>
        </p:nvSpPr>
        <p:spPr>
          <a:xfrm>
            <a:off x="-22652" y="44088"/>
            <a:ext cx="9144000" cy="584775"/>
          </a:xfrm>
          <a:prstGeom prst="rect">
            <a:avLst/>
          </a:prstGeom>
          <a:noFill/>
        </p:spPr>
        <p:txBody>
          <a:bodyPr wrap="square" rtlCol="0">
            <a:spAutoFit/>
          </a:bodyPr>
          <a:lstStyle/>
          <a:p>
            <a:pPr algn="ctr"/>
            <a:r>
              <a:rPr lang="en-US" sz="3200" dirty="0" smtClean="0"/>
              <a:t>Referring Quantities</a:t>
            </a:r>
            <a:endParaRPr lang="en-US" sz="3200" dirty="0"/>
          </a:p>
        </p:txBody>
      </p:sp>
      <p:grpSp>
        <p:nvGrpSpPr>
          <p:cNvPr id="5" name="Group 1"/>
          <p:cNvGrpSpPr>
            <a:grpSpLocks noChangeAspect="1"/>
          </p:cNvGrpSpPr>
          <p:nvPr/>
        </p:nvGrpSpPr>
        <p:grpSpPr bwMode="auto">
          <a:xfrm>
            <a:off x="76200" y="628863"/>
            <a:ext cx="4019550" cy="1431925"/>
            <a:chOff x="3736" y="1478"/>
            <a:chExt cx="6330" cy="2256"/>
          </a:xfrm>
        </p:grpSpPr>
        <p:sp>
          <p:nvSpPr>
            <p:cNvPr id="8" name="AutoShape 3"/>
            <p:cNvSpPr>
              <a:spLocks noChangeAspect="1" noChangeArrowheads="1" noTextEdit="1"/>
            </p:cNvSpPr>
            <p:nvPr/>
          </p:nvSpPr>
          <p:spPr bwMode="auto">
            <a:xfrm>
              <a:off x="3736" y="1478"/>
              <a:ext cx="6330" cy="22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0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 y="1489"/>
              <a:ext cx="5496" cy="2184"/>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23"/>
          <p:cNvSpPr txBox="1"/>
          <p:nvPr/>
        </p:nvSpPr>
        <p:spPr>
          <a:xfrm>
            <a:off x="3733800" y="542866"/>
            <a:ext cx="5487604" cy="1323439"/>
          </a:xfrm>
          <a:prstGeom prst="rect">
            <a:avLst/>
          </a:prstGeom>
          <a:noFill/>
        </p:spPr>
        <p:txBody>
          <a:bodyPr wrap="square" rtlCol="0">
            <a:spAutoFit/>
          </a:bodyPr>
          <a:lstStyle/>
          <a:p>
            <a:r>
              <a:rPr lang="en-US" sz="2000" b="1" u="sng" dirty="0" smtClean="0"/>
              <a:t>Objective</a:t>
            </a:r>
            <a:r>
              <a:rPr lang="en-US" sz="2000" dirty="0" smtClean="0"/>
              <a:t>: Can we somehow “move” Z</a:t>
            </a:r>
            <a:r>
              <a:rPr lang="en-US" sz="2000" baseline="-25000" dirty="0" smtClean="0"/>
              <a:t>2</a:t>
            </a:r>
            <a:r>
              <a:rPr lang="en-US" sz="2000" dirty="0" smtClean="0"/>
              <a:t> to the primary side of the ideal </a:t>
            </a:r>
            <a:r>
              <a:rPr lang="en-US" sz="2000" dirty="0" err="1" smtClean="0"/>
              <a:t>xfmr</a:t>
            </a:r>
            <a:r>
              <a:rPr lang="en-US" sz="2000" dirty="0" smtClean="0"/>
              <a:t> and then do all analysis there, so that our analysis need not have to account for the effect of the ideal </a:t>
            </a:r>
            <a:r>
              <a:rPr lang="en-US" sz="2000" dirty="0" err="1" smtClean="0"/>
              <a:t>xfmr</a:t>
            </a:r>
            <a:r>
              <a:rPr lang="en-US" sz="2000" dirty="0" smtClean="0"/>
              <a:t>?</a:t>
            </a:r>
            <a:endParaRPr lang="en-US" sz="2000" dirty="0"/>
          </a:p>
        </p:txBody>
      </p:sp>
      <p:sp>
        <p:nvSpPr>
          <p:cNvPr id="32" name="TextBox 31"/>
          <p:cNvSpPr txBox="1"/>
          <p:nvPr/>
        </p:nvSpPr>
        <p:spPr>
          <a:xfrm>
            <a:off x="1433584" y="1282616"/>
            <a:ext cx="885397" cy="246221"/>
          </a:xfrm>
          <a:prstGeom prst="rect">
            <a:avLst/>
          </a:prstGeom>
          <a:noFill/>
        </p:spPr>
        <p:txBody>
          <a:bodyPr wrap="square" rtlCol="0">
            <a:spAutoFit/>
          </a:bodyPr>
          <a:lstStyle/>
          <a:p>
            <a:r>
              <a:rPr lang="en-US" sz="1000" b="1" dirty="0" smtClean="0"/>
              <a:t>N</a:t>
            </a:r>
            <a:r>
              <a:rPr lang="en-US" sz="1000" b="1" baseline="-25000" dirty="0" smtClean="0"/>
              <a:t>1</a:t>
            </a:r>
            <a:r>
              <a:rPr lang="en-US" sz="1000" b="1" dirty="0" smtClean="0"/>
              <a:t>          N</a:t>
            </a:r>
            <a:r>
              <a:rPr lang="en-US" sz="1000" b="1" baseline="-25000" dirty="0" smtClean="0"/>
              <a:t>2 </a:t>
            </a:r>
            <a:endParaRPr lang="en-US" sz="1000" b="1" dirty="0" smtClean="0"/>
          </a:p>
        </p:txBody>
      </p:sp>
      <p:sp>
        <p:nvSpPr>
          <p:cNvPr id="3" name="TextBox 2"/>
          <p:cNvSpPr txBox="1"/>
          <p:nvPr/>
        </p:nvSpPr>
        <p:spPr>
          <a:xfrm>
            <a:off x="451392" y="1967263"/>
            <a:ext cx="1241950" cy="769441"/>
          </a:xfrm>
          <a:prstGeom prst="rect">
            <a:avLst/>
          </a:prstGeom>
          <a:noFill/>
        </p:spPr>
        <p:txBody>
          <a:bodyPr wrap="square" rtlCol="0">
            <a:spAutoFit/>
          </a:bodyPr>
          <a:lstStyle/>
          <a:p>
            <a:r>
              <a:rPr lang="en-US" sz="2200" dirty="0" smtClean="0"/>
              <a:t>Primary side</a:t>
            </a:r>
          </a:p>
        </p:txBody>
      </p:sp>
      <p:sp>
        <p:nvSpPr>
          <p:cNvPr id="19" name="TextBox 18"/>
          <p:cNvSpPr txBox="1"/>
          <p:nvPr/>
        </p:nvSpPr>
        <p:spPr>
          <a:xfrm>
            <a:off x="2068533" y="1967263"/>
            <a:ext cx="1565212" cy="769441"/>
          </a:xfrm>
          <a:prstGeom prst="rect">
            <a:avLst/>
          </a:prstGeom>
          <a:noFill/>
        </p:spPr>
        <p:txBody>
          <a:bodyPr wrap="square" rtlCol="0">
            <a:spAutoFit/>
          </a:bodyPr>
          <a:lstStyle/>
          <a:p>
            <a:r>
              <a:rPr lang="en-US" sz="2200" dirty="0" smtClean="0"/>
              <a:t>Secondary side</a:t>
            </a:r>
          </a:p>
        </p:txBody>
      </p:sp>
      <p:sp>
        <p:nvSpPr>
          <p:cNvPr id="20" name="TextBox 19"/>
          <p:cNvSpPr txBox="1"/>
          <p:nvPr/>
        </p:nvSpPr>
        <p:spPr>
          <a:xfrm>
            <a:off x="3733800" y="1830616"/>
            <a:ext cx="5387548" cy="969496"/>
          </a:xfrm>
          <a:prstGeom prst="rect">
            <a:avLst/>
          </a:prstGeom>
          <a:noFill/>
        </p:spPr>
        <p:txBody>
          <a:bodyPr wrap="square" rtlCol="0">
            <a:spAutoFit/>
          </a:bodyPr>
          <a:lstStyle/>
          <a:p>
            <a:r>
              <a:rPr lang="en-US" sz="1900" b="1" u="sng" dirty="0" smtClean="0"/>
              <a:t>Closely-related question</a:t>
            </a:r>
            <a:r>
              <a:rPr lang="en-US" sz="1900" dirty="0" smtClean="0"/>
              <a:t>: What impedance is “seen” looking into the primary terminals of the ideal </a:t>
            </a:r>
            <a:r>
              <a:rPr lang="en-US" sz="1900" dirty="0" err="1" smtClean="0"/>
              <a:t>xfmr</a:t>
            </a:r>
            <a:r>
              <a:rPr lang="en-US" sz="1900" dirty="0" smtClean="0"/>
              <a:t>? In other words, </a:t>
            </a:r>
            <a:r>
              <a:rPr lang="en-US" sz="1900" dirty="0"/>
              <a:t>what is Z</a:t>
            </a:r>
            <a:r>
              <a:rPr lang="en-US" sz="1900" baseline="-25000" dirty="0"/>
              <a:t>1</a:t>
            </a:r>
            <a:r>
              <a:rPr lang="en-US" sz="1900" dirty="0"/>
              <a:t>=</a:t>
            </a:r>
            <a:r>
              <a:rPr lang="en-US" sz="1900" b="1" dirty="0"/>
              <a:t>E</a:t>
            </a:r>
            <a:r>
              <a:rPr lang="en-US" sz="1900" baseline="-25000" dirty="0"/>
              <a:t>1</a:t>
            </a:r>
            <a:r>
              <a:rPr lang="en-US" sz="1900" dirty="0"/>
              <a:t>/</a:t>
            </a:r>
            <a:r>
              <a:rPr lang="en-US" sz="1900" b="1" dirty="0"/>
              <a:t>I</a:t>
            </a:r>
            <a:r>
              <a:rPr lang="en-US" sz="1900" baseline="-25000" dirty="0"/>
              <a:t>1</a:t>
            </a:r>
            <a:r>
              <a:rPr lang="en-US" sz="1900" dirty="0" smtClean="0"/>
              <a:t>?</a:t>
            </a:r>
            <a:endParaRPr lang="en-US" sz="1900" dirty="0"/>
          </a:p>
        </p:txBody>
      </p:sp>
      <p:sp>
        <p:nvSpPr>
          <p:cNvPr id="4" name="Freeform 3"/>
          <p:cNvSpPr/>
          <p:nvPr/>
        </p:nvSpPr>
        <p:spPr>
          <a:xfrm>
            <a:off x="987897" y="4298445"/>
            <a:ext cx="1458410" cy="914400"/>
          </a:xfrm>
          <a:custGeom>
            <a:avLst/>
            <a:gdLst>
              <a:gd name="connsiteX0" fmla="*/ 0 w 1458410"/>
              <a:gd name="connsiteY0" fmla="*/ 0 h 914400"/>
              <a:gd name="connsiteX1" fmla="*/ 1458410 w 1458410"/>
              <a:gd name="connsiteY1" fmla="*/ 0 h 914400"/>
              <a:gd name="connsiteX2" fmla="*/ 1458410 w 1458410"/>
              <a:gd name="connsiteY2" fmla="*/ 914400 h 914400"/>
              <a:gd name="connsiteX3" fmla="*/ 23149 w 1458410"/>
              <a:gd name="connsiteY3" fmla="*/ 902825 h 914400"/>
            </a:gdLst>
            <a:ahLst/>
            <a:cxnLst>
              <a:cxn ang="0">
                <a:pos x="connsiteX0" y="connsiteY0"/>
              </a:cxn>
              <a:cxn ang="0">
                <a:pos x="connsiteX1" y="connsiteY1"/>
              </a:cxn>
              <a:cxn ang="0">
                <a:pos x="connsiteX2" y="connsiteY2"/>
              </a:cxn>
              <a:cxn ang="0">
                <a:pos x="connsiteX3" y="connsiteY3"/>
              </a:cxn>
            </a:cxnLst>
            <a:rect l="l" t="t" r="r" b="b"/>
            <a:pathLst>
              <a:path w="1458410" h="914400">
                <a:moveTo>
                  <a:pt x="0" y="0"/>
                </a:moveTo>
                <a:lnTo>
                  <a:pt x="1458410" y="0"/>
                </a:lnTo>
                <a:lnTo>
                  <a:pt x="1458410" y="914400"/>
                </a:lnTo>
                <a:lnTo>
                  <a:pt x="23149" y="902825"/>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91441" y="4618678"/>
            <a:ext cx="304800" cy="304800"/>
          </a:xfrm>
          <a:prstGeom prst="ellipse">
            <a:avLst/>
          </a:pr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9"/>
          <p:cNvSpPr/>
          <p:nvPr/>
        </p:nvSpPr>
        <p:spPr>
          <a:xfrm>
            <a:off x="1034195" y="4286870"/>
            <a:ext cx="0" cy="347241"/>
          </a:xfrm>
          <a:custGeom>
            <a:avLst/>
            <a:gdLst>
              <a:gd name="connsiteX0" fmla="*/ 0 w 0"/>
              <a:gd name="connsiteY0" fmla="*/ 347241 h 347241"/>
              <a:gd name="connsiteX1" fmla="*/ 0 w 0"/>
              <a:gd name="connsiteY1" fmla="*/ 0 h 347241"/>
            </a:gdLst>
            <a:ahLst/>
            <a:cxnLst>
              <a:cxn ang="0">
                <a:pos x="connsiteX0" y="connsiteY0"/>
              </a:cxn>
              <a:cxn ang="0">
                <a:pos x="connsiteX1" y="connsiteY1"/>
              </a:cxn>
            </a:cxnLst>
            <a:rect l="l" t="t" r="r" b="b"/>
            <a:pathLst>
              <a:path h="347241">
                <a:moveTo>
                  <a:pt x="0" y="347241"/>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045770" y="4935053"/>
            <a:ext cx="11575" cy="266217"/>
          </a:xfrm>
          <a:custGeom>
            <a:avLst/>
            <a:gdLst>
              <a:gd name="connsiteX0" fmla="*/ 11575 w 11575"/>
              <a:gd name="connsiteY0" fmla="*/ 0 h 266217"/>
              <a:gd name="connsiteX1" fmla="*/ 0 w 11575"/>
              <a:gd name="connsiteY1" fmla="*/ 266217 h 266217"/>
            </a:gdLst>
            <a:ahLst/>
            <a:cxnLst>
              <a:cxn ang="0">
                <a:pos x="connsiteX0" y="connsiteY0"/>
              </a:cxn>
              <a:cxn ang="0">
                <a:pos x="connsiteX1" y="connsiteY1"/>
              </a:cxn>
            </a:cxnLst>
            <a:rect l="l" t="t" r="r" b="b"/>
            <a:pathLst>
              <a:path w="11575" h="266217">
                <a:moveTo>
                  <a:pt x="11575" y="0"/>
                </a:moveTo>
                <a:lnTo>
                  <a:pt x="0" y="26621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339241" y="4618678"/>
            <a:ext cx="228600" cy="304800"/>
          </a:xfrm>
          <a:prstGeom prst="rect">
            <a:avLst/>
          </a:prstGeom>
          <a:solidFill>
            <a:schemeClr val="bg1"/>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29" name="Object 28"/>
          <p:cNvGraphicFramePr>
            <a:graphicFrameLocks noChangeAspect="1"/>
          </p:cNvGraphicFramePr>
          <p:nvPr>
            <p:extLst>
              <p:ext uri="{D42A27DB-BD31-4B8C-83A1-F6EECF244321}">
                <p14:modId xmlns:p14="http://schemas.microsoft.com/office/powerpoint/2010/main" val="2794050077"/>
              </p:ext>
            </p:extLst>
          </p:nvPr>
        </p:nvGraphicFramePr>
        <p:xfrm>
          <a:off x="2665491" y="4442445"/>
          <a:ext cx="1228725" cy="758825"/>
        </p:xfrm>
        <a:graphic>
          <a:graphicData uri="http://schemas.openxmlformats.org/presentationml/2006/ole">
            <mc:AlternateContent xmlns:mc="http://schemas.openxmlformats.org/markup-compatibility/2006">
              <mc:Choice xmlns:v="urn:schemas-microsoft-com:vml" Requires="v">
                <p:oleObj spid="_x0000_s84073" name="Equation" r:id="rId5" imgW="736560" imgH="457200" progId="Equation.DSMT4">
                  <p:embed/>
                </p:oleObj>
              </mc:Choice>
              <mc:Fallback>
                <p:oleObj name="Equation" r:id="rId5" imgW="736560" imgH="457200" progId="Equation.DSMT4">
                  <p:embed/>
                  <p:pic>
                    <p:nvPicPr>
                      <p:cNvPr id="33" name="Object 32"/>
                      <p:cNvPicPr>
                        <a:picLocks noChangeAspect="1" noChangeArrowheads="1"/>
                      </p:cNvPicPr>
                      <p:nvPr/>
                    </p:nvPicPr>
                    <p:blipFill>
                      <a:blip r:embed="rId6"/>
                      <a:srcRect/>
                      <a:stretch>
                        <a:fillRect/>
                      </a:stretch>
                    </p:blipFill>
                    <p:spPr bwMode="auto">
                      <a:xfrm>
                        <a:off x="2665491" y="4442445"/>
                        <a:ext cx="1228725" cy="758825"/>
                      </a:xfrm>
                      <a:prstGeom prst="rect">
                        <a:avLst/>
                      </a:prstGeom>
                      <a:noFill/>
                    </p:spPr>
                  </p:pic>
                </p:oleObj>
              </mc:Fallback>
            </mc:AlternateContent>
          </a:graphicData>
        </a:graphic>
      </p:graphicFrame>
      <p:sp>
        <p:nvSpPr>
          <p:cNvPr id="14" name="Freeform 13"/>
          <p:cNvSpPr/>
          <p:nvPr/>
        </p:nvSpPr>
        <p:spPr>
          <a:xfrm>
            <a:off x="1369861" y="4171124"/>
            <a:ext cx="439838" cy="0"/>
          </a:xfrm>
          <a:custGeom>
            <a:avLst/>
            <a:gdLst>
              <a:gd name="connsiteX0" fmla="*/ 0 w 439838"/>
              <a:gd name="connsiteY0" fmla="*/ 0 h 0"/>
              <a:gd name="connsiteX1" fmla="*/ 428264 w 439838"/>
              <a:gd name="connsiteY1" fmla="*/ 0 h 0"/>
              <a:gd name="connsiteX2" fmla="*/ 439838 w 439838"/>
              <a:gd name="connsiteY2" fmla="*/ 0 h 0"/>
              <a:gd name="connsiteX3" fmla="*/ 439838 w 439838"/>
              <a:gd name="connsiteY3" fmla="*/ 0 h 0"/>
            </a:gdLst>
            <a:ahLst/>
            <a:cxnLst>
              <a:cxn ang="0">
                <a:pos x="connsiteX0" y="connsiteY0"/>
              </a:cxn>
              <a:cxn ang="0">
                <a:pos x="connsiteX1" y="connsiteY1"/>
              </a:cxn>
              <a:cxn ang="0">
                <a:pos x="connsiteX2" y="connsiteY2"/>
              </a:cxn>
              <a:cxn ang="0">
                <a:pos x="connsiteX3" y="connsiteY3"/>
              </a:cxn>
            </a:cxnLst>
            <a:rect l="l" t="t" r="r" b="b"/>
            <a:pathLst>
              <a:path w="439838">
                <a:moveTo>
                  <a:pt x="0" y="0"/>
                </a:moveTo>
                <a:lnTo>
                  <a:pt x="428264" y="0"/>
                </a:lnTo>
                <a:lnTo>
                  <a:pt x="439838" y="0"/>
                </a:lnTo>
                <a:lnTo>
                  <a:pt x="439838"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369861" y="3648572"/>
            <a:ext cx="613458" cy="538609"/>
          </a:xfrm>
          <a:prstGeom prst="rect">
            <a:avLst/>
          </a:prstGeom>
          <a:noFill/>
        </p:spPr>
        <p:txBody>
          <a:bodyPr wrap="square" rtlCol="0">
            <a:spAutoFit/>
          </a:bodyPr>
          <a:lstStyle/>
          <a:p>
            <a:r>
              <a:rPr lang="en-US" sz="2900" dirty="0" smtClean="0"/>
              <a:t>i</a:t>
            </a:r>
            <a:r>
              <a:rPr lang="en-US" sz="2900" baseline="-25000" dirty="0" smtClean="0"/>
              <a:t>1</a:t>
            </a:r>
            <a:endParaRPr lang="en-US" sz="2900" dirty="0" smtClean="0"/>
          </a:p>
        </p:txBody>
      </p:sp>
      <p:sp>
        <p:nvSpPr>
          <p:cNvPr id="30" name="TextBox 29"/>
          <p:cNvSpPr txBox="1"/>
          <p:nvPr/>
        </p:nvSpPr>
        <p:spPr>
          <a:xfrm>
            <a:off x="1761804" y="4419600"/>
            <a:ext cx="613458" cy="538609"/>
          </a:xfrm>
          <a:prstGeom prst="rect">
            <a:avLst/>
          </a:prstGeom>
          <a:noFill/>
        </p:spPr>
        <p:txBody>
          <a:bodyPr wrap="square" rtlCol="0">
            <a:spAutoFit/>
          </a:bodyPr>
          <a:lstStyle/>
          <a:p>
            <a:r>
              <a:rPr lang="en-US" sz="2900" dirty="0"/>
              <a:t>e</a:t>
            </a:r>
            <a:r>
              <a:rPr lang="en-US" sz="2900" baseline="-25000" dirty="0" smtClean="0"/>
              <a:t>1</a:t>
            </a:r>
            <a:endParaRPr lang="en-US" sz="2900" dirty="0" smtClean="0"/>
          </a:p>
        </p:txBody>
      </p:sp>
      <p:sp>
        <p:nvSpPr>
          <p:cNvPr id="16" name="Freeform 15"/>
          <p:cNvSpPr/>
          <p:nvPr/>
        </p:nvSpPr>
        <p:spPr>
          <a:xfrm>
            <a:off x="1692253" y="4425767"/>
            <a:ext cx="325791" cy="694481"/>
          </a:xfrm>
          <a:custGeom>
            <a:avLst/>
            <a:gdLst>
              <a:gd name="connsiteX0" fmla="*/ 325791 w 325791"/>
              <a:gd name="connsiteY0" fmla="*/ 694481 h 694481"/>
              <a:gd name="connsiteX1" fmla="*/ 1699 w 325791"/>
              <a:gd name="connsiteY1" fmla="*/ 243068 h 694481"/>
              <a:gd name="connsiteX2" fmla="*/ 221618 w 325791"/>
              <a:gd name="connsiteY2" fmla="*/ 0 h 694481"/>
            </a:gdLst>
            <a:ahLst/>
            <a:cxnLst>
              <a:cxn ang="0">
                <a:pos x="connsiteX0" y="connsiteY0"/>
              </a:cxn>
              <a:cxn ang="0">
                <a:pos x="connsiteX1" y="connsiteY1"/>
              </a:cxn>
              <a:cxn ang="0">
                <a:pos x="connsiteX2" y="connsiteY2"/>
              </a:cxn>
            </a:cxnLst>
            <a:rect l="l" t="t" r="r" b="b"/>
            <a:pathLst>
              <a:path w="325791" h="694481">
                <a:moveTo>
                  <a:pt x="325791" y="694481"/>
                </a:moveTo>
                <a:cubicBezTo>
                  <a:pt x="172426" y="526648"/>
                  <a:pt x="19061" y="358815"/>
                  <a:pt x="1699" y="243068"/>
                </a:cubicBezTo>
                <a:cubicBezTo>
                  <a:pt x="-15663" y="127321"/>
                  <a:pt x="102977" y="63660"/>
                  <a:pt x="221618"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 name="Object 32"/>
          <p:cNvGraphicFramePr>
            <a:graphicFrameLocks noChangeAspect="1"/>
          </p:cNvGraphicFramePr>
          <p:nvPr>
            <p:extLst>
              <p:ext uri="{D42A27DB-BD31-4B8C-83A1-F6EECF244321}">
                <p14:modId xmlns:p14="http://schemas.microsoft.com/office/powerpoint/2010/main" val="1655193300"/>
              </p:ext>
            </p:extLst>
          </p:nvPr>
        </p:nvGraphicFramePr>
        <p:xfrm>
          <a:off x="4016960" y="3549096"/>
          <a:ext cx="1739900" cy="1114425"/>
        </p:xfrm>
        <a:graphic>
          <a:graphicData uri="http://schemas.openxmlformats.org/presentationml/2006/ole">
            <mc:AlternateContent xmlns:mc="http://schemas.openxmlformats.org/markup-compatibility/2006">
              <mc:Choice xmlns:v="urn:schemas-microsoft-com:vml" Requires="v">
                <p:oleObj spid="_x0000_s84074" name="Equation" r:id="rId7" imgW="1041120" imgH="672840" progId="Equation.DSMT4">
                  <p:embed/>
                </p:oleObj>
              </mc:Choice>
              <mc:Fallback>
                <p:oleObj name="Equation" r:id="rId7" imgW="1041120" imgH="672840" progId="Equation.DSMT4">
                  <p:embed/>
                  <p:pic>
                    <p:nvPicPr>
                      <p:cNvPr id="29" name="Object 28"/>
                      <p:cNvPicPr>
                        <a:picLocks noChangeAspect="1" noChangeArrowheads="1"/>
                      </p:cNvPicPr>
                      <p:nvPr/>
                    </p:nvPicPr>
                    <p:blipFill>
                      <a:blip r:embed="rId8"/>
                      <a:srcRect/>
                      <a:stretch>
                        <a:fillRect/>
                      </a:stretch>
                    </p:blipFill>
                    <p:spPr bwMode="auto">
                      <a:xfrm>
                        <a:off x="4016960" y="3549096"/>
                        <a:ext cx="1739900" cy="1114425"/>
                      </a:xfrm>
                      <a:prstGeom prst="rect">
                        <a:avLst/>
                      </a:prstGeom>
                      <a:noFill/>
                    </p:spPr>
                  </p:pic>
                </p:oleObj>
              </mc:Fallback>
            </mc:AlternateContent>
          </a:graphicData>
        </a:graphic>
      </p:graphicFrame>
      <p:sp>
        <p:nvSpPr>
          <p:cNvPr id="17" name="TextBox 16"/>
          <p:cNvSpPr txBox="1"/>
          <p:nvPr/>
        </p:nvSpPr>
        <p:spPr>
          <a:xfrm>
            <a:off x="451391" y="3048000"/>
            <a:ext cx="3182353" cy="538609"/>
          </a:xfrm>
          <a:prstGeom prst="rect">
            <a:avLst/>
          </a:prstGeom>
          <a:noFill/>
        </p:spPr>
        <p:txBody>
          <a:bodyPr wrap="square" rtlCol="0">
            <a:spAutoFit/>
          </a:bodyPr>
          <a:lstStyle/>
          <a:p>
            <a:r>
              <a:rPr lang="en-US" sz="2900" dirty="0" smtClean="0"/>
              <a:t>Equivalent </a:t>
            </a:r>
            <a:r>
              <a:rPr lang="en-US" sz="2900" dirty="0" err="1" smtClean="0"/>
              <a:t>ccts</a:t>
            </a:r>
            <a:endParaRPr lang="en-US" sz="2900" dirty="0" smtClean="0"/>
          </a:p>
        </p:txBody>
      </p:sp>
      <p:sp>
        <p:nvSpPr>
          <p:cNvPr id="26" name="Up Arrow 25"/>
          <p:cNvSpPr/>
          <p:nvPr/>
        </p:nvSpPr>
        <p:spPr>
          <a:xfrm>
            <a:off x="1692253" y="2736704"/>
            <a:ext cx="626728" cy="235096"/>
          </a:xfrm>
          <a:prstGeom prst="upArrow">
            <a:avLst/>
          </a:pr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Down Arrow 30"/>
          <p:cNvSpPr/>
          <p:nvPr/>
        </p:nvSpPr>
        <p:spPr>
          <a:xfrm>
            <a:off x="1752600" y="3505200"/>
            <a:ext cx="636608" cy="178436"/>
          </a:xfrm>
          <a:prstGeom prst="downArrow">
            <a:avLst/>
          </a:pr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ight Arrow 33"/>
          <p:cNvSpPr/>
          <p:nvPr/>
        </p:nvSpPr>
        <p:spPr>
          <a:xfrm>
            <a:off x="5981715" y="3797981"/>
            <a:ext cx="762000" cy="486137"/>
          </a:xfrm>
          <a:prstGeom prst="rightArrow">
            <a:avLst/>
          </a:pr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37" name="Object 36"/>
          <p:cNvGraphicFramePr>
            <a:graphicFrameLocks noChangeAspect="1"/>
          </p:cNvGraphicFramePr>
          <p:nvPr>
            <p:extLst>
              <p:ext uri="{D42A27DB-BD31-4B8C-83A1-F6EECF244321}">
                <p14:modId xmlns:p14="http://schemas.microsoft.com/office/powerpoint/2010/main" val="620751010"/>
              </p:ext>
            </p:extLst>
          </p:nvPr>
        </p:nvGraphicFramePr>
        <p:xfrm>
          <a:off x="6994525" y="3541911"/>
          <a:ext cx="1463675" cy="1092200"/>
        </p:xfrm>
        <a:graphic>
          <a:graphicData uri="http://schemas.openxmlformats.org/presentationml/2006/ole">
            <mc:AlternateContent xmlns:mc="http://schemas.openxmlformats.org/markup-compatibility/2006">
              <mc:Choice xmlns:v="urn:schemas-microsoft-com:vml" Requires="v">
                <p:oleObj spid="_x0000_s84075" name="Equation" r:id="rId9" imgW="876240" imgH="660240" progId="Equation.DSMT4">
                  <p:embed/>
                </p:oleObj>
              </mc:Choice>
              <mc:Fallback>
                <p:oleObj name="Equation" r:id="rId9" imgW="876240" imgH="660240" progId="Equation.DSMT4">
                  <p:embed/>
                  <p:pic>
                    <p:nvPicPr>
                      <p:cNvPr id="33" name="Object 32"/>
                      <p:cNvPicPr>
                        <a:picLocks noChangeAspect="1" noChangeArrowheads="1"/>
                      </p:cNvPicPr>
                      <p:nvPr/>
                    </p:nvPicPr>
                    <p:blipFill>
                      <a:blip r:embed="rId10"/>
                      <a:srcRect/>
                      <a:stretch>
                        <a:fillRect/>
                      </a:stretch>
                    </p:blipFill>
                    <p:spPr bwMode="auto">
                      <a:xfrm>
                        <a:off x="6994525" y="3541911"/>
                        <a:ext cx="1463675" cy="1092200"/>
                      </a:xfrm>
                      <a:prstGeom prst="rect">
                        <a:avLst/>
                      </a:prstGeom>
                      <a:noFill/>
                    </p:spPr>
                  </p:pic>
                </p:oleObj>
              </mc:Fallback>
            </mc:AlternateContent>
          </a:graphicData>
        </a:graphic>
      </p:graphicFrame>
      <p:sp>
        <p:nvSpPr>
          <p:cNvPr id="38" name="Right Arrow 37"/>
          <p:cNvSpPr/>
          <p:nvPr/>
        </p:nvSpPr>
        <p:spPr>
          <a:xfrm>
            <a:off x="5968379" y="4668835"/>
            <a:ext cx="762000" cy="486137"/>
          </a:xfrm>
          <a:prstGeom prst="rightArrow">
            <a:avLst/>
          </a:pr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39" name="Object 38"/>
          <p:cNvGraphicFramePr>
            <a:graphicFrameLocks noChangeAspect="1"/>
          </p:cNvGraphicFramePr>
          <p:nvPr>
            <p:extLst>
              <p:ext uri="{D42A27DB-BD31-4B8C-83A1-F6EECF244321}">
                <p14:modId xmlns:p14="http://schemas.microsoft.com/office/powerpoint/2010/main" val="1257919"/>
              </p:ext>
            </p:extLst>
          </p:nvPr>
        </p:nvGraphicFramePr>
        <p:xfrm>
          <a:off x="6834073" y="4551114"/>
          <a:ext cx="1993900" cy="735013"/>
        </p:xfrm>
        <a:graphic>
          <a:graphicData uri="http://schemas.openxmlformats.org/presentationml/2006/ole">
            <mc:AlternateContent xmlns:mc="http://schemas.openxmlformats.org/markup-compatibility/2006">
              <mc:Choice xmlns:v="urn:schemas-microsoft-com:vml" Requires="v">
                <p:oleObj spid="_x0000_s84076" name="Equation" r:id="rId11" imgW="1193760" imgH="444240" progId="Equation.DSMT4">
                  <p:embed/>
                </p:oleObj>
              </mc:Choice>
              <mc:Fallback>
                <p:oleObj name="Equation" r:id="rId11" imgW="1193760" imgH="444240" progId="Equation.DSMT4">
                  <p:embed/>
                  <p:pic>
                    <p:nvPicPr>
                      <p:cNvPr id="37" name="Object 36"/>
                      <p:cNvPicPr>
                        <a:picLocks noChangeAspect="1" noChangeArrowheads="1"/>
                      </p:cNvPicPr>
                      <p:nvPr/>
                    </p:nvPicPr>
                    <p:blipFill>
                      <a:blip r:embed="rId12"/>
                      <a:srcRect/>
                      <a:stretch>
                        <a:fillRect/>
                      </a:stretch>
                    </p:blipFill>
                    <p:spPr bwMode="auto">
                      <a:xfrm>
                        <a:off x="6834073" y="4551114"/>
                        <a:ext cx="1993900" cy="735013"/>
                      </a:xfrm>
                      <a:prstGeom prst="rect">
                        <a:avLst/>
                      </a:prstGeom>
                      <a:noFill/>
                    </p:spPr>
                  </p:pic>
                </p:oleObj>
              </mc:Fallback>
            </mc:AlternateContent>
          </a:graphicData>
        </a:graphic>
      </p:graphicFrame>
      <p:sp>
        <p:nvSpPr>
          <p:cNvPr id="35" name="TextBox 34"/>
          <p:cNvSpPr txBox="1"/>
          <p:nvPr/>
        </p:nvSpPr>
        <p:spPr>
          <a:xfrm>
            <a:off x="3805441" y="3048000"/>
            <a:ext cx="5315907" cy="507831"/>
          </a:xfrm>
          <a:prstGeom prst="rect">
            <a:avLst/>
          </a:prstGeom>
          <a:noFill/>
        </p:spPr>
        <p:txBody>
          <a:bodyPr wrap="square" rtlCol="0">
            <a:spAutoFit/>
          </a:bodyPr>
          <a:lstStyle/>
          <a:p>
            <a:r>
              <a:rPr lang="en-US" sz="2700" dirty="0" smtClean="0"/>
              <a:t>Write Ohm’s law on primary side: </a:t>
            </a:r>
          </a:p>
        </p:txBody>
      </p:sp>
      <p:sp>
        <p:nvSpPr>
          <p:cNvPr id="36" name="TextBox 35"/>
          <p:cNvSpPr txBox="1"/>
          <p:nvPr/>
        </p:nvSpPr>
        <p:spPr>
          <a:xfrm>
            <a:off x="76200" y="5325745"/>
            <a:ext cx="8987275" cy="969496"/>
          </a:xfrm>
          <a:prstGeom prst="rect">
            <a:avLst/>
          </a:prstGeom>
          <a:noFill/>
        </p:spPr>
        <p:txBody>
          <a:bodyPr wrap="square" rtlCol="0">
            <a:spAutoFit/>
          </a:bodyPr>
          <a:lstStyle/>
          <a:p>
            <a:r>
              <a:rPr lang="en-US" sz="1900" dirty="0" smtClean="0"/>
              <a:t>What is this telling us? It is taking the answer to the “closely related question” (which is that we “see” Z</a:t>
            </a:r>
            <a:r>
              <a:rPr lang="en-US" sz="1900" baseline="-25000" dirty="0" smtClean="0"/>
              <a:t>1</a:t>
            </a:r>
            <a:r>
              <a:rPr lang="en-US" sz="1900" dirty="0" smtClean="0"/>
              <a:t>=(N</a:t>
            </a:r>
            <a:r>
              <a:rPr lang="en-US" sz="1900" baseline="-25000" dirty="0" smtClean="0"/>
              <a:t>1</a:t>
            </a:r>
            <a:r>
              <a:rPr lang="en-US" sz="1900" dirty="0" smtClean="0"/>
              <a:t>/N</a:t>
            </a:r>
            <a:r>
              <a:rPr lang="en-US" sz="1900" baseline="-25000" dirty="0" smtClean="0"/>
              <a:t>2</a:t>
            </a:r>
            <a:r>
              <a:rPr lang="en-US" sz="1900" dirty="0" smtClean="0"/>
              <a:t>)</a:t>
            </a:r>
            <a:r>
              <a:rPr lang="en-US" sz="1900" baseline="30000" dirty="0" smtClean="0"/>
              <a:t>2 </a:t>
            </a:r>
            <a:r>
              <a:rPr lang="en-US" sz="1900" dirty="0" smtClean="0"/>
              <a:t>Z</a:t>
            </a:r>
            <a:r>
              <a:rPr lang="en-US" sz="1900" baseline="-25000" dirty="0" smtClean="0"/>
              <a:t>2</a:t>
            </a:r>
            <a:r>
              <a:rPr lang="en-US" sz="1900" dirty="0" smtClean="0"/>
              <a:t> from the primary side) and showing that it is equivalent to “seeing” Z</a:t>
            </a:r>
            <a:r>
              <a:rPr lang="en-US" sz="1900" baseline="-25000" dirty="0" smtClean="0"/>
              <a:t>2</a:t>
            </a:r>
            <a:r>
              <a:rPr lang="en-US" sz="1900" dirty="0" smtClean="0"/>
              <a:t> looking into the load terminals from the secondary.</a:t>
            </a:r>
            <a:endParaRPr lang="en-US" sz="1900" dirty="0"/>
          </a:p>
        </p:txBody>
      </p:sp>
    </p:spTree>
    <p:extLst>
      <p:ext uri="{BB962C8B-B14F-4D97-AF65-F5344CB8AC3E}">
        <p14:creationId xmlns:p14="http://schemas.microsoft.com/office/powerpoint/2010/main" val="48780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8" grpId="0" animBg="1"/>
      <p:bldP spid="3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81</a:t>
            </a:fld>
            <a:endParaRPr lang="en-US" dirty="0"/>
          </a:p>
        </p:txBody>
      </p:sp>
      <p:sp>
        <p:nvSpPr>
          <p:cNvPr id="61" name="TextBox 60"/>
          <p:cNvSpPr txBox="1"/>
          <p:nvPr/>
        </p:nvSpPr>
        <p:spPr>
          <a:xfrm>
            <a:off x="-22652" y="44088"/>
            <a:ext cx="9144000" cy="584775"/>
          </a:xfrm>
          <a:prstGeom prst="rect">
            <a:avLst/>
          </a:prstGeom>
          <a:noFill/>
        </p:spPr>
        <p:txBody>
          <a:bodyPr wrap="square" rtlCol="0">
            <a:spAutoFit/>
          </a:bodyPr>
          <a:lstStyle/>
          <a:p>
            <a:pPr algn="ctr"/>
            <a:r>
              <a:rPr lang="en-US" sz="3200" dirty="0" smtClean="0"/>
              <a:t>Referring Quantities</a:t>
            </a:r>
            <a:endParaRPr lang="en-US" sz="3200" dirty="0"/>
          </a:p>
        </p:txBody>
      </p:sp>
      <p:grpSp>
        <p:nvGrpSpPr>
          <p:cNvPr id="5" name="Group 1"/>
          <p:cNvGrpSpPr>
            <a:grpSpLocks noChangeAspect="1"/>
          </p:cNvGrpSpPr>
          <p:nvPr/>
        </p:nvGrpSpPr>
        <p:grpSpPr bwMode="auto">
          <a:xfrm>
            <a:off x="76200" y="628863"/>
            <a:ext cx="4019550" cy="1431925"/>
            <a:chOff x="3736" y="1478"/>
            <a:chExt cx="6330" cy="2256"/>
          </a:xfrm>
        </p:grpSpPr>
        <p:sp>
          <p:nvSpPr>
            <p:cNvPr id="8" name="AutoShape 3"/>
            <p:cNvSpPr>
              <a:spLocks noChangeAspect="1" noChangeArrowheads="1" noTextEdit="1"/>
            </p:cNvSpPr>
            <p:nvPr/>
          </p:nvSpPr>
          <p:spPr bwMode="auto">
            <a:xfrm>
              <a:off x="3736" y="1478"/>
              <a:ext cx="6330" cy="22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0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 y="1489"/>
              <a:ext cx="5496" cy="2184"/>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23"/>
          <p:cNvSpPr txBox="1"/>
          <p:nvPr/>
        </p:nvSpPr>
        <p:spPr>
          <a:xfrm>
            <a:off x="3733800" y="542866"/>
            <a:ext cx="5487604" cy="1323439"/>
          </a:xfrm>
          <a:prstGeom prst="rect">
            <a:avLst/>
          </a:prstGeom>
          <a:noFill/>
        </p:spPr>
        <p:txBody>
          <a:bodyPr wrap="square" rtlCol="0">
            <a:spAutoFit/>
          </a:bodyPr>
          <a:lstStyle/>
          <a:p>
            <a:r>
              <a:rPr lang="en-US" sz="2000" b="1" u="sng" dirty="0" smtClean="0"/>
              <a:t>Objective</a:t>
            </a:r>
            <a:r>
              <a:rPr lang="en-US" sz="2000" dirty="0" smtClean="0"/>
              <a:t>: Can we somehow “move” Z</a:t>
            </a:r>
            <a:r>
              <a:rPr lang="en-US" sz="2000" baseline="-25000" dirty="0" smtClean="0"/>
              <a:t>2</a:t>
            </a:r>
            <a:r>
              <a:rPr lang="en-US" sz="2000" dirty="0" smtClean="0"/>
              <a:t> to the primary side of the ideal </a:t>
            </a:r>
            <a:r>
              <a:rPr lang="en-US" sz="2000" dirty="0" err="1" smtClean="0"/>
              <a:t>xfmr</a:t>
            </a:r>
            <a:r>
              <a:rPr lang="en-US" sz="2000" dirty="0" smtClean="0"/>
              <a:t> and then do all analysis there, so that our analysis need not have to account for the effect of the ideal </a:t>
            </a:r>
            <a:r>
              <a:rPr lang="en-US" sz="2000" dirty="0" err="1" smtClean="0"/>
              <a:t>xfmr</a:t>
            </a:r>
            <a:r>
              <a:rPr lang="en-US" sz="2000" dirty="0" smtClean="0"/>
              <a:t>?</a:t>
            </a:r>
            <a:endParaRPr lang="en-US" sz="2000" dirty="0"/>
          </a:p>
        </p:txBody>
      </p:sp>
      <p:sp>
        <p:nvSpPr>
          <p:cNvPr id="32" name="TextBox 31"/>
          <p:cNvSpPr txBox="1"/>
          <p:nvPr/>
        </p:nvSpPr>
        <p:spPr>
          <a:xfrm>
            <a:off x="1433584" y="1282616"/>
            <a:ext cx="885397" cy="246221"/>
          </a:xfrm>
          <a:prstGeom prst="rect">
            <a:avLst/>
          </a:prstGeom>
          <a:noFill/>
        </p:spPr>
        <p:txBody>
          <a:bodyPr wrap="square" rtlCol="0">
            <a:spAutoFit/>
          </a:bodyPr>
          <a:lstStyle/>
          <a:p>
            <a:r>
              <a:rPr lang="en-US" sz="1000" b="1" dirty="0" smtClean="0"/>
              <a:t>N</a:t>
            </a:r>
            <a:r>
              <a:rPr lang="en-US" sz="1000" b="1" baseline="-25000" dirty="0" smtClean="0"/>
              <a:t>1</a:t>
            </a:r>
            <a:r>
              <a:rPr lang="en-US" sz="1000" b="1" dirty="0" smtClean="0"/>
              <a:t>          N</a:t>
            </a:r>
            <a:r>
              <a:rPr lang="en-US" sz="1000" b="1" baseline="-25000" dirty="0" smtClean="0"/>
              <a:t>2 </a:t>
            </a:r>
            <a:endParaRPr lang="en-US" sz="1000" b="1" dirty="0" smtClean="0"/>
          </a:p>
        </p:txBody>
      </p:sp>
      <p:sp>
        <p:nvSpPr>
          <p:cNvPr id="3" name="TextBox 2"/>
          <p:cNvSpPr txBox="1"/>
          <p:nvPr/>
        </p:nvSpPr>
        <p:spPr>
          <a:xfrm>
            <a:off x="451392" y="1967263"/>
            <a:ext cx="1241950" cy="769441"/>
          </a:xfrm>
          <a:prstGeom prst="rect">
            <a:avLst/>
          </a:prstGeom>
          <a:noFill/>
        </p:spPr>
        <p:txBody>
          <a:bodyPr wrap="square" rtlCol="0">
            <a:spAutoFit/>
          </a:bodyPr>
          <a:lstStyle/>
          <a:p>
            <a:r>
              <a:rPr lang="en-US" sz="2200" dirty="0" smtClean="0"/>
              <a:t>Primary side</a:t>
            </a:r>
          </a:p>
        </p:txBody>
      </p:sp>
      <p:sp>
        <p:nvSpPr>
          <p:cNvPr id="19" name="TextBox 18"/>
          <p:cNvSpPr txBox="1"/>
          <p:nvPr/>
        </p:nvSpPr>
        <p:spPr>
          <a:xfrm>
            <a:off x="2068533" y="1967263"/>
            <a:ext cx="1565212" cy="769441"/>
          </a:xfrm>
          <a:prstGeom prst="rect">
            <a:avLst/>
          </a:prstGeom>
          <a:noFill/>
        </p:spPr>
        <p:txBody>
          <a:bodyPr wrap="square" rtlCol="0">
            <a:spAutoFit/>
          </a:bodyPr>
          <a:lstStyle/>
          <a:p>
            <a:r>
              <a:rPr lang="en-US" sz="2200" dirty="0" smtClean="0"/>
              <a:t>Secondary side</a:t>
            </a:r>
          </a:p>
        </p:txBody>
      </p:sp>
      <p:sp>
        <p:nvSpPr>
          <p:cNvPr id="20" name="TextBox 19"/>
          <p:cNvSpPr txBox="1"/>
          <p:nvPr/>
        </p:nvSpPr>
        <p:spPr>
          <a:xfrm>
            <a:off x="3733800" y="1830616"/>
            <a:ext cx="5387548" cy="969496"/>
          </a:xfrm>
          <a:prstGeom prst="rect">
            <a:avLst/>
          </a:prstGeom>
          <a:noFill/>
        </p:spPr>
        <p:txBody>
          <a:bodyPr wrap="square" rtlCol="0">
            <a:spAutoFit/>
          </a:bodyPr>
          <a:lstStyle/>
          <a:p>
            <a:r>
              <a:rPr lang="en-US" sz="1900" b="1" u="sng" dirty="0" smtClean="0"/>
              <a:t>Closely-related question</a:t>
            </a:r>
            <a:r>
              <a:rPr lang="en-US" sz="1900" dirty="0" smtClean="0"/>
              <a:t>: What impedance is “seen” looking into the primary terminals of the ideal </a:t>
            </a:r>
            <a:r>
              <a:rPr lang="en-US" sz="1900" dirty="0" err="1" smtClean="0"/>
              <a:t>xfmr</a:t>
            </a:r>
            <a:r>
              <a:rPr lang="en-US" sz="1900" dirty="0" smtClean="0"/>
              <a:t>? In other words, </a:t>
            </a:r>
            <a:r>
              <a:rPr lang="en-US" sz="1900" dirty="0"/>
              <a:t>what is Z</a:t>
            </a:r>
            <a:r>
              <a:rPr lang="en-US" sz="1900" baseline="-25000" dirty="0"/>
              <a:t>1</a:t>
            </a:r>
            <a:r>
              <a:rPr lang="en-US" sz="1900" dirty="0"/>
              <a:t>=</a:t>
            </a:r>
            <a:r>
              <a:rPr lang="en-US" sz="1900" b="1" dirty="0"/>
              <a:t>E</a:t>
            </a:r>
            <a:r>
              <a:rPr lang="en-US" sz="1900" baseline="-25000" dirty="0"/>
              <a:t>1</a:t>
            </a:r>
            <a:r>
              <a:rPr lang="en-US" sz="1900" dirty="0"/>
              <a:t>/</a:t>
            </a:r>
            <a:r>
              <a:rPr lang="en-US" sz="1900" b="1" dirty="0"/>
              <a:t>I</a:t>
            </a:r>
            <a:r>
              <a:rPr lang="en-US" sz="1900" baseline="-25000" dirty="0"/>
              <a:t>1</a:t>
            </a:r>
            <a:r>
              <a:rPr lang="en-US" sz="1900" dirty="0" smtClean="0"/>
              <a:t>?</a:t>
            </a:r>
            <a:endParaRPr lang="en-US" sz="1900" dirty="0"/>
          </a:p>
        </p:txBody>
      </p:sp>
      <p:sp>
        <p:nvSpPr>
          <p:cNvPr id="36" name="TextBox 35"/>
          <p:cNvSpPr txBox="1"/>
          <p:nvPr/>
        </p:nvSpPr>
        <p:spPr>
          <a:xfrm>
            <a:off x="126357" y="3032369"/>
            <a:ext cx="8987275" cy="969496"/>
          </a:xfrm>
          <a:prstGeom prst="rect">
            <a:avLst/>
          </a:prstGeom>
          <a:noFill/>
        </p:spPr>
        <p:txBody>
          <a:bodyPr wrap="square" rtlCol="0">
            <a:spAutoFit/>
          </a:bodyPr>
          <a:lstStyle/>
          <a:p>
            <a:r>
              <a:rPr lang="en-US" sz="1900" dirty="0" smtClean="0"/>
              <a:t>What is this telling us? It is taking the answer to the “closely related question” (which is that we “see” Z</a:t>
            </a:r>
            <a:r>
              <a:rPr lang="en-US" sz="1900" baseline="-25000" dirty="0" smtClean="0"/>
              <a:t>1</a:t>
            </a:r>
            <a:r>
              <a:rPr lang="en-US" sz="1900" dirty="0" smtClean="0"/>
              <a:t>=(N</a:t>
            </a:r>
            <a:r>
              <a:rPr lang="en-US" sz="1900" baseline="-25000" dirty="0" smtClean="0"/>
              <a:t>1</a:t>
            </a:r>
            <a:r>
              <a:rPr lang="en-US" sz="1900" dirty="0" smtClean="0"/>
              <a:t>/N</a:t>
            </a:r>
            <a:r>
              <a:rPr lang="en-US" sz="1900" baseline="-25000" dirty="0" smtClean="0"/>
              <a:t>2</a:t>
            </a:r>
            <a:r>
              <a:rPr lang="en-US" sz="1900" dirty="0" smtClean="0"/>
              <a:t>)</a:t>
            </a:r>
            <a:r>
              <a:rPr lang="en-US" sz="1900" baseline="30000" dirty="0" smtClean="0"/>
              <a:t>2 </a:t>
            </a:r>
            <a:r>
              <a:rPr lang="en-US" sz="1900" dirty="0" smtClean="0"/>
              <a:t>Z</a:t>
            </a:r>
            <a:r>
              <a:rPr lang="en-US" sz="1900" baseline="-25000" dirty="0" smtClean="0"/>
              <a:t>2</a:t>
            </a:r>
            <a:r>
              <a:rPr lang="en-US" sz="1900" dirty="0" smtClean="0"/>
              <a:t> from the primary side) and showing that it is equivalent to “seeing” Z</a:t>
            </a:r>
            <a:r>
              <a:rPr lang="en-US" sz="1900" baseline="-25000" dirty="0" smtClean="0"/>
              <a:t>2</a:t>
            </a:r>
            <a:r>
              <a:rPr lang="en-US" sz="1900" dirty="0" smtClean="0"/>
              <a:t> looking into the load terminals from the secondary.</a:t>
            </a:r>
            <a:endParaRPr lang="en-US" sz="1900" dirty="0"/>
          </a:p>
        </p:txBody>
      </p:sp>
      <p:sp>
        <p:nvSpPr>
          <p:cNvPr id="40" name="TextBox 39"/>
          <p:cNvSpPr txBox="1"/>
          <p:nvPr/>
        </p:nvSpPr>
        <p:spPr>
          <a:xfrm>
            <a:off x="-22651" y="4131530"/>
            <a:ext cx="9144000" cy="384721"/>
          </a:xfrm>
          <a:prstGeom prst="rect">
            <a:avLst/>
          </a:prstGeom>
          <a:noFill/>
        </p:spPr>
        <p:txBody>
          <a:bodyPr wrap="square" rtlCol="0">
            <a:spAutoFit/>
          </a:bodyPr>
          <a:lstStyle/>
          <a:p>
            <a:r>
              <a:rPr lang="en-US" sz="1900" dirty="0" smtClean="0"/>
              <a:t>The point is that we can “see” Z</a:t>
            </a:r>
            <a:r>
              <a:rPr lang="en-US" sz="1900" baseline="-25000" dirty="0" smtClean="0"/>
              <a:t>2</a:t>
            </a:r>
            <a:r>
              <a:rPr lang="en-US" sz="1900" dirty="0" smtClean="0"/>
              <a:t> on the primary side, but it looks </a:t>
            </a:r>
            <a:r>
              <a:rPr lang="en-US" sz="1900" dirty="0"/>
              <a:t>like Z</a:t>
            </a:r>
            <a:r>
              <a:rPr lang="en-US" sz="1900" baseline="-25000" dirty="0"/>
              <a:t>1</a:t>
            </a:r>
            <a:r>
              <a:rPr lang="en-US" sz="1900" dirty="0"/>
              <a:t>=(N</a:t>
            </a:r>
            <a:r>
              <a:rPr lang="en-US" sz="1900" baseline="-25000" dirty="0"/>
              <a:t>1</a:t>
            </a:r>
            <a:r>
              <a:rPr lang="en-US" sz="1900" dirty="0"/>
              <a:t>/N</a:t>
            </a:r>
            <a:r>
              <a:rPr lang="en-US" sz="1900" baseline="-25000" dirty="0"/>
              <a:t>2</a:t>
            </a:r>
            <a:r>
              <a:rPr lang="en-US" sz="1900" dirty="0"/>
              <a:t>)</a:t>
            </a:r>
            <a:r>
              <a:rPr lang="en-US" sz="1900" baseline="30000" dirty="0"/>
              <a:t>2 </a:t>
            </a:r>
            <a:r>
              <a:rPr lang="en-US" sz="1900" dirty="0" smtClean="0"/>
              <a:t>Z</a:t>
            </a:r>
            <a:r>
              <a:rPr lang="en-US" sz="1900" baseline="-25000" dirty="0" smtClean="0"/>
              <a:t>2</a:t>
            </a:r>
            <a:r>
              <a:rPr lang="en-US" sz="1900" dirty="0" smtClean="0"/>
              <a:t>. </a:t>
            </a:r>
            <a:endParaRPr lang="en-US" sz="1900" dirty="0"/>
          </a:p>
        </p:txBody>
      </p:sp>
      <p:sp>
        <p:nvSpPr>
          <p:cNvPr id="41" name="TextBox 40"/>
          <p:cNvSpPr txBox="1"/>
          <p:nvPr/>
        </p:nvSpPr>
        <p:spPr>
          <a:xfrm>
            <a:off x="0" y="4583902"/>
            <a:ext cx="9144000" cy="677108"/>
          </a:xfrm>
          <a:prstGeom prst="rect">
            <a:avLst/>
          </a:prstGeom>
          <a:noFill/>
        </p:spPr>
        <p:txBody>
          <a:bodyPr wrap="square" rtlCol="0">
            <a:spAutoFit/>
          </a:bodyPr>
          <a:lstStyle/>
          <a:p>
            <a:r>
              <a:rPr lang="en-US" sz="1900" dirty="0" smtClean="0"/>
              <a:t>This means that the below circuit gives us everything we need to know about primary-side quantities when the secondary side is loaded with Z</a:t>
            </a:r>
            <a:r>
              <a:rPr lang="en-US" sz="1900" baseline="-25000" dirty="0" smtClean="0"/>
              <a:t>2</a:t>
            </a:r>
            <a:r>
              <a:rPr lang="en-US" sz="1900" dirty="0" smtClean="0"/>
              <a:t>. </a:t>
            </a:r>
            <a:endParaRPr lang="en-US" sz="1900" dirty="0"/>
          </a:p>
        </p:txBody>
      </p:sp>
      <p:sp>
        <p:nvSpPr>
          <p:cNvPr id="42" name="Freeform 41"/>
          <p:cNvSpPr/>
          <p:nvPr/>
        </p:nvSpPr>
        <p:spPr>
          <a:xfrm>
            <a:off x="553656" y="5486400"/>
            <a:ext cx="1458410" cy="914400"/>
          </a:xfrm>
          <a:custGeom>
            <a:avLst/>
            <a:gdLst>
              <a:gd name="connsiteX0" fmla="*/ 0 w 1458410"/>
              <a:gd name="connsiteY0" fmla="*/ 0 h 914400"/>
              <a:gd name="connsiteX1" fmla="*/ 1458410 w 1458410"/>
              <a:gd name="connsiteY1" fmla="*/ 0 h 914400"/>
              <a:gd name="connsiteX2" fmla="*/ 1458410 w 1458410"/>
              <a:gd name="connsiteY2" fmla="*/ 914400 h 914400"/>
              <a:gd name="connsiteX3" fmla="*/ 23149 w 1458410"/>
              <a:gd name="connsiteY3" fmla="*/ 902825 h 914400"/>
            </a:gdLst>
            <a:ahLst/>
            <a:cxnLst>
              <a:cxn ang="0">
                <a:pos x="connsiteX0" y="connsiteY0"/>
              </a:cxn>
              <a:cxn ang="0">
                <a:pos x="connsiteX1" y="connsiteY1"/>
              </a:cxn>
              <a:cxn ang="0">
                <a:pos x="connsiteX2" y="connsiteY2"/>
              </a:cxn>
              <a:cxn ang="0">
                <a:pos x="connsiteX3" y="connsiteY3"/>
              </a:cxn>
            </a:cxnLst>
            <a:rect l="l" t="t" r="r" b="b"/>
            <a:pathLst>
              <a:path w="1458410" h="914400">
                <a:moveTo>
                  <a:pt x="0" y="0"/>
                </a:moveTo>
                <a:lnTo>
                  <a:pt x="1458410" y="0"/>
                </a:lnTo>
                <a:lnTo>
                  <a:pt x="1458410" y="914400"/>
                </a:lnTo>
                <a:lnTo>
                  <a:pt x="23149" y="902825"/>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57200" y="5806633"/>
            <a:ext cx="304800" cy="304800"/>
          </a:xfrm>
          <a:prstGeom prst="ellipse">
            <a:avLst/>
          </a:pr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Freeform 43"/>
          <p:cNvSpPr/>
          <p:nvPr/>
        </p:nvSpPr>
        <p:spPr>
          <a:xfrm>
            <a:off x="599954" y="5474825"/>
            <a:ext cx="0" cy="347241"/>
          </a:xfrm>
          <a:custGeom>
            <a:avLst/>
            <a:gdLst>
              <a:gd name="connsiteX0" fmla="*/ 0 w 0"/>
              <a:gd name="connsiteY0" fmla="*/ 347241 h 347241"/>
              <a:gd name="connsiteX1" fmla="*/ 0 w 0"/>
              <a:gd name="connsiteY1" fmla="*/ 0 h 347241"/>
            </a:gdLst>
            <a:ahLst/>
            <a:cxnLst>
              <a:cxn ang="0">
                <a:pos x="connsiteX0" y="connsiteY0"/>
              </a:cxn>
              <a:cxn ang="0">
                <a:pos x="connsiteX1" y="connsiteY1"/>
              </a:cxn>
            </a:cxnLst>
            <a:rect l="l" t="t" r="r" b="b"/>
            <a:pathLst>
              <a:path h="347241">
                <a:moveTo>
                  <a:pt x="0" y="347241"/>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611529" y="6123008"/>
            <a:ext cx="11575" cy="266217"/>
          </a:xfrm>
          <a:custGeom>
            <a:avLst/>
            <a:gdLst>
              <a:gd name="connsiteX0" fmla="*/ 11575 w 11575"/>
              <a:gd name="connsiteY0" fmla="*/ 0 h 266217"/>
              <a:gd name="connsiteX1" fmla="*/ 0 w 11575"/>
              <a:gd name="connsiteY1" fmla="*/ 266217 h 266217"/>
            </a:gdLst>
            <a:ahLst/>
            <a:cxnLst>
              <a:cxn ang="0">
                <a:pos x="connsiteX0" y="connsiteY0"/>
              </a:cxn>
              <a:cxn ang="0">
                <a:pos x="connsiteX1" y="connsiteY1"/>
              </a:cxn>
            </a:cxnLst>
            <a:rect l="l" t="t" r="r" b="b"/>
            <a:pathLst>
              <a:path w="11575" h="266217">
                <a:moveTo>
                  <a:pt x="11575" y="0"/>
                </a:moveTo>
                <a:lnTo>
                  <a:pt x="0" y="26621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905000" y="5806633"/>
            <a:ext cx="228600" cy="304800"/>
          </a:xfrm>
          <a:prstGeom prst="rect">
            <a:avLst/>
          </a:prstGeom>
          <a:solidFill>
            <a:schemeClr val="bg1"/>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47" name="Object 46"/>
          <p:cNvGraphicFramePr>
            <a:graphicFrameLocks noChangeAspect="1"/>
          </p:cNvGraphicFramePr>
          <p:nvPr>
            <p:extLst>
              <p:ext uri="{D42A27DB-BD31-4B8C-83A1-F6EECF244321}">
                <p14:modId xmlns:p14="http://schemas.microsoft.com/office/powerpoint/2010/main" val="394896749"/>
              </p:ext>
            </p:extLst>
          </p:nvPr>
        </p:nvGraphicFramePr>
        <p:xfrm>
          <a:off x="2231250" y="5630400"/>
          <a:ext cx="1228725" cy="758825"/>
        </p:xfrm>
        <a:graphic>
          <a:graphicData uri="http://schemas.openxmlformats.org/presentationml/2006/ole">
            <mc:AlternateContent xmlns:mc="http://schemas.openxmlformats.org/markup-compatibility/2006">
              <mc:Choice xmlns:v="urn:schemas-microsoft-com:vml" Requires="v">
                <p:oleObj spid="_x0000_s85017" name="Equation" r:id="rId5" imgW="736560" imgH="457200" progId="Equation.DSMT4">
                  <p:embed/>
                </p:oleObj>
              </mc:Choice>
              <mc:Fallback>
                <p:oleObj name="Equation" r:id="rId5" imgW="736560" imgH="457200" progId="Equation.DSMT4">
                  <p:embed/>
                  <p:pic>
                    <p:nvPicPr>
                      <p:cNvPr id="29" name="Object 28"/>
                      <p:cNvPicPr>
                        <a:picLocks noChangeAspect="1" noChangeArrowheads="1"/>
                      </p:cNvPicPr>
                      <p:nvPr/>
                    </p:nvPicPr>
                    <p:blipFill>
                      <a:blip r:embed="rId6"/>
                      <a:srcRect/>
                      <a:stretch>
                        <a:fillRect/>
                      </a:stretch>
                    </p:blipFill>
                    <p:spPr bwMode="auto">
                      <a:xfrm>
                        <a:off x="2231250" y="5630400"/>
                        <a:ext cx="1228725" cy="758825"/>
                      </a:xfrm>
                      <a:prstGeom prst="rect">
                        <a:avLst/>
                      </a:prstGeom>
                      <a:noFill/>
                    </p:spPr>
                  </p:pic>
                </p:oleObj>
              </mc:Fallback>
            </mc:AlternateContent>
          </a:graphicData>
        </a:graphic>
      </p:graphicFrame>
      <p:sp>
        <p:nvSpPr>
          <p:cNvPr id="48" name="Freeform 47"/>
          <p:cNvSpPr/>
          <p:nvPr/>
        </p:nvSpPr>
        <p:spPr>
          <a:xfrm>
            <a:off x="935620" y="5359079"/>
            <a:ext cx="439838" cy="0"/>
          </a:xfrm>
          <a:custGeom>
            <a:avLst/>
            <a:gdLst>
              <a:gd name="connsiteX0" fmla="*/ 0 w 439838"/>
              <a:gd name="connsiteY0" fmla="*/ 0 h 0"/>
              <a:gd name="connsiteX1" fmla="*/ 428264 w 439838"/>
              <a:gd name="connsiteY1" fmla="*/ 0 h 0"/>
              <a:gd name="connsiteX2" fmla="*/ 439838 w 439838"/>
              <a:gd name="connsiteY2" fmla="*/ 0 h 0"/>
              <a:gd name="connsiteX3" fmla="*/ 439838 w 439838"/>
              <a:gd name="connsiteY3" fmla="*/ 0 h 0"/>
            </a:gdLst>
            <a:ahLst/>
            <a:cxnLst>
              <a:cxn ang="0">
                <a:pos x="connsiteX0" y="connsiteY0"/>
              </a:cxn>
              <a:cxn ang="0">
                <a:pos x="connsiteX1" y="connsiteY1"/>
              </a:cxn>
              <a:cxn ang="0">
                <a:pos x="connsiteX2" y="connsiteY2"/>
              </a:cxn>
              <a:cxn ang="0">
                <a:pos x="connsiteX3" y="connsiteY3"/>
              </a:cxn>
            </a:cxnLst>
            <a:rect l="l" t="t" r="r" b="b"/>
            <a:pathLst>
              <a:path w="439838">
                <a:moveTo>
                  <a:pt x="0" y="0"/>
                </a:moveTo>
                <a:lnTo>
                  <a:pt x="428264" y="0"/>
                </a:lnTo>
                <a:lnTo>
                  <a:pt x="439838" y="0"/>
                </a:lnTo>
                <a:lnTo>
                  <a:pt x="439838"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327563" y="5607555"/>
            <a:ext cx="613458" cy="538609"/>
          </a:xfrm>
          <a:prstGeom prst="rect">
            <a:avLst/>
          </a:prstGeom>
          <a:noFill/>
        </p:spPr>
        <p:txBody>
          <a:bodyPr wrap="square" rtlCol="0">
            <a:spAutoFit/>
          </a:bodyPr>
          <a:lstStyle/>
          <a:p>
            <a:r>
              <a:rPr lang="en-US" sz="2900" dirty="0"/>
              <a:t>e</a:t>
            </a:r>
            <a:r>
              <a:rPr lang="en-US" sz="2900" baseline="-25000" dirty="0" smtClean="0"/>
              <a:t>1</a:t>
            </a:r>
            <a:endParaRPr lang="en-US" sz="2900" dirty="0" smtClean="0"/>
          </a:p>
        </p:txBody>
      </p:sp>
      <p:sp>
        <p:nvSpPr>
          <p:cNvPr id="50" name="Freeform 49"/>
          <p:cNvSpPr/>
          <p:nvPr/>
        </p:nvSpPr>
        <p:spPr>
          <a:xfrm>
            <a:off x="1258012" y="5613722"/>
            <a:ext cx="325791" cy="694481"/>
          </a:xfrm>
          <a:custGeom>
            <a:avLst/>
            <a:gdLst>
              <a:gd name="connsiteX0" fmla="*/ 325791 w 325791"/>
              <a:gd name="connsiteY0" fmla="*/ 694481 h 694481"/>
              <a:gd name="connsiteX1" fmla="*/ 1699 w 325791"/>
              <a:gd name="connsiteY1" fmla="*/ 243068 h 694481"/>
              <a:gd name="connsiteX2" fmla="*/ 221618 w 325791"/>
              <a:gd name="connsiteY2" fmla="*/ 0 h 694481"/>
            </a:gdLst>
            <a:ahLst/>
            <a:cxnLst>
              <a:cxn ang="0">
                <a:pos x="connsiteX0" y="connsiteY0"/>
              </a:cxn>
              <a:cxn ang="0">
                <a:pos x="connsiteX1" y="connsiteY1"/>
              </a:cxn>
              <a:cxn ang="0">
                <a:pos x="connsiteX2" y="connsiteY2"/>
              </a:cxn>
            </a:cxnLst>
            <a:rect l="l" t="t" r="r" b="b"/>
            <a:pathLst>
              <a:path w="325791" h="694481">
                <a:moveTo>
                  <a:pt x="325791" y="694481"/>
                </a:moveTo>
                <a:cubicBezTo>
                  <a:pt x="172426" y="526648"/>
                  <a:pt x="19061" y="358815"/>
                  <a:pt x="1699" y="243068"/>
                </a:cubicBezTo>
                <a:cubicBezTo>
                  <a:pt x="-15663" y="127321"/>
                  <a:pt x="102977" y="63660"/>
                  <a:pt x="221618"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33801" y="5261010"/>
            <a:ext cx="5379832" cy="969496"/>
          </a:xfrm>
          <a:prstGeom prst="rect">
            <a:avLst/>
          </a:prstGeom>
          <a:noFill/>
        </p:spPr>
        <p:txBody>
          <a:bodyPr wrap="square" rtlCol="0">
            <a:spAutoFit/>
          </a:bodyPr>
          <a:lstStyle/>
          <a:p>
            <a:r>
              <a:rPr lang="en-US" sz="1900" dirty="0" smtClean="0"/>
              <a:t>This is actually what we set out to achieve in our objective! The circuit to the left is the circuit we need! We have achieved our objective </a:t>
            </a:r>
            <a:r>
              <a:rPr lang="en-US" sz="1900" dirty="0" smtClean="0">
                <a:sym typeface="Wingdings" panose="05000000000000000000" pitchFamily="2" charset="2"/>
              </a:rPr>
              <a:t>.</a:t>
            </a:r>
            <a:endParaRPr lang="en-US" sz="1900" dirty="0" smtClean="0"/>
          </a:p>
        </p:txBody>
      </p:sp>
    </p:spTree>
    <p:extLst>
      <p:ext uri="{BB962C8B-B14F-4D97-AF65-F5344CB8AC3E}">
        <p14:creationId xmlns:p14="http://schemas.microsoft.com/office/powerpoint/2010/main" val="55360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P spid="43" grpId="0" animBg="1"/>
      <p:bldP spid="44" grpId="0" animBg="1"/>
      <p:bldP spid="45" grpId="0" animBg="1"/>
      <p:bldP spid="46" grpId="0" animBg="1"/>
      <p:bldP spid="48" grpId="0" animBg="1"/>
      <p:bldP spid="49" grpId="0"/>
      <p:bldP spid="50" grpId="0" animBg="1"/>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82</a:t>
            </a:fld>
            <a:endParaRPr lang="en-US" dirty="0"/>
          </a:p>
        </p:txBody>
      </p:sp>
      <p:sp>
        <p:nvSpPr>
          <p:cNvPr id="61" name="TextBox 60"/>
          <p:cNvSpPr txBox="1"/>
          <p:nvPr/>
        </p:nvSpPr>
        <p:spPr>
          <a:xfrm>
            <a:off x="-22652" y="44088"/>
            <a:ext cx="9144000" cy="584775"/>
          </a:xfrm>
          <a:prstGeom prst="rect">
            <a:avLst/>
          </a:prstGeom>
          <a:noFill/>
        </p:spPr>
        <p:txBody>
          <a:bodyPr wrap="square" rtlCol="0">
            <a:spAutoFit/>
          </a:bodyPr>
          <a:lstStyle/>
          <a:p>
            <a:pPr algn="ctr"/>
            <a:r>
              <a:rPr lang="en-US" sz="3200" dirty="0" smtClean="0"/>
              <a:t>Referring Quantities</a:t>
            </a:r>
            <a:endParaRPr lang="en-US" sz="3200" dirty="0"/>
          </a:p>
        </p:txBody>
      </p:sp>
      <p:grpSp>
        <p:nvGrpSpPr>
          <p:cNvPr id="5" name="Group 1"/>
          <p:cNvGrpSpPr>
            <a:grpSpLocks noChangeAspect="1"/>
          </p:cNvGrpSpPr>
          <p:nvPr/>
        </p:nvGrpSpPr>
        <p:grpSpPr bwMode="auto">
          <a:xfrm>
            <a:off x="76200" y="628863"/>
            <a:ext cx="4019550" cy="1431925"/>
            <a:chOff x="3736" y="1478"/>
            <a:chExt cx="6330" cy="2256"/>
          </a:xfrm>
        </p:grpSpPr>
        <p:sp>
          <p:nvSpPr>
            <p:cNvPr id="8" name="AutoShape 3"/>
            <p:cNvSpPr>
              <a:spLocks noChangeAspect="1" noChangeArrowheads="1" noTextEdit="1"/>
            </p:cNvSpPr>
            <p:nvPr/>
          </p:nvSpPr>
          <p:spPr bwMode="auto">
            <a:xfrm>
              <a:off x="3736" y="1478"/>
              <a:ext cx="6330" cy="22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0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 y="1489"/>
              <a:ext cx="5496" cy="2184"/>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extBox 31"/>
          <p:cNvSpPr txBox="1"/>
          <p:nvPr/>
        </p:nvSpPr>
        <p:spPr>
          <a:xfrm>
            <a:off x="1433584" y="1282616"/>
            <a:ext cx="885397" cy="246221"/>
          </a:xfrm>
          <a:prstGeom prst="rect">
            <a:avLst/>
          </a:prstGeom>
          <a:noFill/>
        </p:spPr>
        <p:txBody>
          <a:bodyPr wrap="square" rtlCol="0">
            <a:spAutoFit/>
          </a:bodyPr>
          <a:lstStyle/>
          <a:p>
            <a:r>
              <a:rPr lang="en-US" sz="1000" b="1" dirty="0" smtClean="0"/>
              <a:t>N</a:t>
            </a:r>
            <a:r>
              <a:rPr lang="en-US" sz="1000" b="1" baseline="-25000" dirty="0" smtClean="0"/>
              <a:t>1</a:t>
            </a:r>
            <a:r>
              <a:rPr lang="en-US" sz="1000" b="1" dirty="0" smtClean="0"/>
              <a:t>          N</a:t>
            </a:r>
            <a:r>
              <a:rPr lang="en-US" sz="1000" b="1" baseline="-25000" dirty="0" smtClean="0"/>
              <a:t>2 </a:t>
            </a:r>
            <a:endParaRPr lang="en-US" sz="1000" b="1" dirty="0" smtClean="0"/>
          </a:p>
        </p:txBody>
      </p:sp>
      <p:sp>
        <p:nvSpPr>
          <p:cNvPr id="3" name="TextBox 2"/>
          <p:cNvSpPr txBox="1"/>
          <p:nvPr/>
        </p:nvSpPr>
        <p:spPr>
          <a:xfrm>
            <a:off x="451392" y="1967263"/>
            <a:ext cx="1241950" cy="769441"/>
          </a:xfrm>
          <a:prstGeom prst="rect">
            <a:avLst/>
          </a:prstGeom>
          <a:noFill/>
        </p:spPr>
        <p:txBody>
          <a:bodyPr wrap="square" rtlCol="0">
            <a:spAutoFit/>
          </a:bodyPr>
          <a:lstStyle/>
          <a:p>
            <a:r>
              <a:rPr lang="en-US" sz="2200" dirty="0" smtClean="0"/>
              <a:t>Primary side</a:t>
            </a:r>
          </a:p>
        </p:txBody>
      </p:sp>
      <p:sp>
        <p:nvSpPr>
          <p:cNvPr id="19" name="TextBox 18"/>
          <p:cNvSpPr txBox="1"/>
          <p:nvPr/>
        </p:nvSpPr>
        <p:spPr>
          <a:xfrm>
            <a:off x="2068533" y="1967263"/>
            <a:ext cx="1565212" cy="769441"/>
          </a:xfrm>
          <a:prstGeom prst="rect">
            <a:avLst/>
          </a:prstGeom>
          <a:noFill/>
        </p:spPr>
        <p:txBody>
          <a:bodyPr wrap="square" rtlCol="0">
            <a:spAutoFit/>
          </a:bodyPr>
          <a:lstStyle/>
          <a:p>
            <a:r>
              <a:rPr lang="en-US" sz="2200" dirty="0" smtClean="0"/>
              <a:t>Secondary side</a:t>
            </a:r>
          </a:p>
        </p:txBody>
      </p:sp>
      <p:sp>
        <p:nvSpPr>
          <p:cNvPr id="42" name="Freeform 41"/>
          <p:cNvSpPr/>
          <p:nvPr/>
        </p:nvSpPr>
        <p:spPr>
          <a:xfrm>
            <a:off x="553656" y="2892390"/>
            <a:ext cx="1458410" cy="914400"/>
          </a:xfrm>
          <a:custGeom>
            <a:avLst/>
            <a:gdLst>
              <a:gd name="connsiteX0" fmla="*/ 0 w 1458410"/>
              <a:gd name="connsiteY0" fmla="*/ 0 h 914400"/>
              <a:gd name="connsiteX1" fmla="*/ 1458410 w 1458410"/>
              <a:gd name="connsiteY1" fmla="*/ 0 h 914400"/>
              <a:gd name="connsiteX2" fmla="*/ 1458410 w 1458410"/>
              <a:gd name="connsiteY2" fmla="*/ 914400 h 914400"/>
              <a:gd name="connsiteX3" fmla="*/ 23149 w 1458410"/>
              <a:gd name="connsiteY3" fmla="*/ 902825 h 914400"/>
            </a:gdLst>
            <a:ahLst/>
            <a:cxnLst>
              <a:cxn ang="0">
                <a:pos x="connsiteX0" y="connsiteY0"/>
              </a:cxn>
              <a:cxn ang="0">
                <a:pos x="connsiteX1" y="connsiteY1"/>
              </a:cxn>
              <a:cxn ang="0">
                <a:pos x="connsiteX2" y="connsiteY2"/>
              </a:cxn>
              <a:cxn ang="0">
                <a:pos x="connsiteX3" y="connsiteY3"/>
              </a:cxn>
            </a:cxnLst>
            <a:rect l="l" t="t" r="r" b="b"/>
            <a:pathLst>
              <a:path w="1458410" h="914400">
                <a:moveTo>
                  <a:pt x="0" y="0"/>
                </a:moveTo>
                <a:lnTo>
                  <a:pt x="1458410" y="0"/>
                </a:lnTo>
                <a:lnTo>
                  <a:pt x="1458410" y="914400"/>
                </a:lnTo>
                <a:lnTo>
                  <a:pt x="23149" y="902825"/>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57200" y="3212623"/>
            <a:ext cx="304800" cy="304800"/>
          </a:xfrm>
          <a:prstGeom prst="ellipse">
            <a:avLst/>
          </a:pr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Freeform 43"/>
          <p:cNvSpPr/>
          <p:nvPr/>
        </p:nvSpPr>
        <p:spPr>
          <a:xfrm>
            <a:off x="599954" y="2880815"/>
            <a:ext cx="0" cy="347241"/>
          </a:xfrm>
          <a:custGeom>
            <a:avLst/>
            <a:gdLst>
              <a:gd name="connsiteX0" fmla="*/ 0 w 0"/>
              <a:gd name="connsiteY0" fmla="*/ 347241 h 347241"/>
              <a:gd name="connsiteX1" fmla="*/ 0 w 0"/>
              <a:gd name="connsiteY1" fmla="*/ 0 h 347241"/>
            </a:gdLst>
            <a:ahLst/>
            <a:cxnLst>
              <a:cxn ang="0">
                <a:pos x="connsiteX0" y="connsiteY0"/>
              </a:cxn>
              <a:cxn ang="0">
                <a:pos x="connsiteX1" y="connsiteY1"/>
              </a:cxn>
            </a:cxnLst>
            <a:rect l="l" t="t" r="r" b="b"/>
            <a:pathLst>
              <a:path h="347241">
                <a:moveTo>
                  <a:pt x="0" y="347241"/>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611529" y="3528998"/>
            <a:ext cx="11575" cy="266217"/>
          </a:xfrm>
          <a:custGeom>
            <a:avLst/>
            <a:gdLst>
              <a:gd name="connsiteX0" fmla="*/ 11575 w 11575"/>
              <a:gd name="connsiteY0" fmla="*/ 0 h 266217"/>
              <a:gd name="connsiteX1" fmla="*/ 0 w 11575"/>
              <a:gd name="connsiteY1" fmla="*/ 266217 h 266217"/>
            </a:gdLst>
            <a:ahLst/>
            <a:cxnLst>
              <a:cxn ang="0">
                <a:pos x="connsiteX0" y="connsiteY0"/>
              </a:cxn>
              <a:cxn ang="0">
                <a:pos x="connsiteX1" y="connsiteY1"/>
              </a:cxn>
            </a:cxnLst>
            <a:rect l="l" t="t" r="r" b="b"/>
            <a:pathLst>
              <a:path w="11575" h="266217">
                <a:moveTo>
                  <a:pt x="11575" y="0"/>
                </a:moveTo>
                <a:lnTo>
                  <a:pt x="0" y="26621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905000" y="3212623"/>
            <a:ext cx="228600" cy="304800"/>
          </a:xfrm>
          <a:prstGeom prst="rect">
            <a:avLst/>
          </a:prstGeom>
          <a:solidFill>
            <a:schemeClr val="bg1"/>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47" name="Object 46"/>
          <p:cNvGraphicFramePr>
            <a:graphicFrameLocks noChangeAspect="1"/>
          </p:cNvGraphicFramePr>
          <p:nvPr>
            <p:extLst>
              <p:ext uri="{D42A27DB-BD31-4B8C-83A1-F6EECF244321}">
                <p14:modId xmlns:p14="http://schemas.microsoft.com/office/powerpoint/2010/main" val="222253432"/>
              </p:ext>
            </p:extLst>
          </p:nvPr>
        </p:nvGraphicFramePr>
        <p:xfrm>
          <a:off x="2231250" y="3036390"/>
          <a:ext cx="1228725" cy="758825"/>
        </p:xfrm>
        <a:graphic>
          <a:graphicData uri="http://schemas.openxmlformats.org/presentationml/2006/ole">
            <mc:AlternateContent xmlns:mc="http://schemas.openxmlformats.org/markup-compatibility/2006">
              <mc:Choice xmlns:v="urn:schemas-microsoft-com:vml" Requires="v">
                <p:oleObj spid="_x0000_s86039" name="Equation" r:id="rId5" imgW="736560" imgH="457200" progId="Equation.DSMT4">
                  <p:embed/>
                </p:oleObj>
              </mc:Choice>
              <mc:Fallback>
                <p:oleObj name="Equation" r:id="rId5" imgW="736560" imgH="457200" progId="Equation.DSMT4">
                  <p:embed/>
                  <p:pic>
                    <p:nvPicPr>
                      <p:cNvPr id="47" name="Object 46"/>
                      <p:cNvPicPr>
                        <a:picLocks noChangeAspect="1" noChangeArrowheads="1"/>
                      </p:cNvPicPr>
                      <p:nvPr/>
                    </p:nvPicPr>
                    <p:blipFill>
                      <a:blip r:embed="rId6"/>
                      <a:srcRect/>
                      <a:stretch>
                        <a:fillRect/>
                      </a:stretch>
                    </p:blipFill>
                    <p:spPr bwMode="auto">
                      <a:xfrm>
                        <a:off x="2231250" y="3036390"/>
                        <a:ext cx="1228725" cy="758825"/>
                      </a:xfrm>
                      <a:prstGeom prst="rect">
                        <a:avLst/>
                      </a:prstGeom>
                      <a:noFill/>
                    </p:spPr>
                  </p:pic>
                </p:oleObj>
              </mc:Fallback>
            </mc:AlternateContent>
          </a:graphicData>
        </a:graphic>
      </p:graphicFrame>
      <p:sp>
        <p:nvSpPr>
          <p:cNvPr id="48" name="Freeform 47"/>
          <p:cNvSpPr/>
          <p:nvPr/>
        </p:nvSpPr>
        <p:spPr>
          <a:xfrm>
            <a:off x="935620" y="2765069"/>
            <a:ext cx="439838" cy="0"/>
          </a:xfrm>
          <a:custGeom>
            <a:avLst/>
            <a:gdLst>
              <a:gd name="connsiteX0" fmla="*/ 0 w 439838"/>
              <a:gd name="connsiteY0" fmla="*/ 0 h 0"/>
              <a:gd name="connsiteX1" fmla="*/ 428264 w 439838"/>
              <a:gd name="connsiteY1" fmla="*/ 0 h 0"/>
              <a:gd name="connsiteX2" fmla="*/ 439838 w 439838"/>
              <a:gd name="connsiteY2" fmla="*/ 0 h 0"/>
              <a:gd name="connsiteX3" fmla="*/ 439838 w 439838"/>
              <a:gd name="connsiteY3" fmla="*/ 0 h 0"/>
            </a:gdLst>
            <a:ahLst/>
            <a:cxnLst>
              <a:cxn ang="0">
                <a:pos x="connsiteX0" y="connsiteY0"/>
              </a:cxn>
              <a:cxn ang="0">
                <a:pos x="connsiteX1" y="connsiteY1"/>
              </a:cxn>
              <a:cxn ang="0">
                <a:pos x="connsiteX2" y="connsiteY2"/>
              </a:cxn>
              <a:cxn ang="0">
                <a:pos x="connsiteX3" y="connsiteY3"/>
              </a:cxn>
            </a:cxnLst>
            <a:rect l="l" t="t" r="r" b="b"/>
            <a:pathLst>
              <a:path w="439838">
                <a:moveTo>
                  <a:pt x="0" y="0"/>
                </a:moveTo>
                <a:lnTo>
                  <a:pt x="428264" y="0"/>
                </a:lnTo>
                <a:lnTo>
                  <a:pt x="439838" y="0"/>
                </a:lnTo>
                <a:lnTo>
                  <a:pt x="439838"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327563" y="3013545"/>
            <a:ext cx="613458" cy="538609"/>
          </a:xfrm>
          <a:prstGeom prst="rect">
            <a:avLst/>
          </a:prstGeom>
          <a:noFill/>
        </p:spPr>
        <p:txBody>
          <a:bodyPr wrap="square" rtlCol="0">
            <a:spAutoFit/>
          </a:bodyPr>
          <a:lstStyle/>
          <a:p>
            <a:r>
              <a:rPr lang="en-US" sz="2900" dirty="0"/>
              <a:t>e</a:t>
            </a:r>
            <a:r>
              <a:rPr lang="en-US" sz="2900" baseline="-25000" dirty="0" smtClean="0"/>
              <a:t>1</a:t>
            </a:r>
            <a:endParaRPr lang="en-US" sz="2900" dirty="0" smtClean="0"/>
          </a:p>
        </p:txBody>
      </p:sp>
      <p:sp>
        <p:nvSpPr>
          <p:cNvPr id="50" name="Freeform 49"/>
          <p:cNvSpPr/>
          <p:nvPr/>
        </p:nvSpPr>
        <p:spPr>
          <a:xfrm>
            <a:off x="1258012" y="3019712"/>
            <a:ext cx="325791" cy="694481"/>
          </a:xfrm>
          <a:custGeom>
            <a:avLst/>
            <a:gdLst>
              <a:gd name="connsiteX0" fmla="*/ 325791 w 325791"/>
              <a:gd name="connsiteY0" fmla="*/ 694481 h 694481"/>
              <a:gd name="connsiteX1" fmla="*/ 1699 w 325791"/>
              <a:gd name="connsiteY1" fmla="*/ 243068 h 694481"/>
              <a:gd name="connsiteX2" fmla="*/ 221618 w 325791"/>
              <a:gd name="connsiteY2" fmla="*/ 0 h 694481"/>
            </a:gdLst>
            <a:ahLst/>
            <a:cxnLst>
              <a:cxn ang="0">
                <a:pos x="connsiteX0" y="connsiteY0"/>
              </a:cxn>
              <a:cxn ang="0">
                <a:pos x="connsiteX1" y="connsiteY1"/>
              </a:cxn>
              <a:cxn ang="0">
                <a:pos x="connsiteX2" y="connsiteY2"/>
              </a:cxn>
            </a:cxnLst>
            <a:rect l="l" t="t" r="r" b="b"/>
            <a:pathLst>
              <a:path w="325791" h="694481">
                <a:moveTo>
                  <a:pt x="325791" y="694481"/>
                </a:moveTo>
                <a:cubicBezTo>
                  <a:pt x="172426" y="526648"/>
                  <a:pt x="19061" y="358815"/>
                  <a:pt x="1699" y="243068"/>
                </a:cubicBezTo>
                <a:cubicBezTo>
                  <a:pt x="-15663" y="127321"/>
                  <a:pt x="102977" y="63660"/>
                  <a:pt x="221618"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79159" y="2667000"/>
            <a:ext cx="5442189" cy="969496"/>
          </a:xfrm>
          <a:prstGeom prst="rect">
            <a:avLst/>
          </a:prstGeom>
          <a:noFill/>
        </p:spPr>
        <p:txBody>
          <a:bodyPr wrap="square" rtlCol="0">
            <a:spAutoFit/>
          </a:bodyPr>
          <a:lstStyle/>
          <a:p>
            <a:r>
              <a:rPr lang="en-US" sz="1900" dirty="0" smtClean="0"/>
              <a:t>This is actually what we set out to achieve in our objective! The circuit to the left is the circuit we need! We have achieved our objective </a:t>
            </a:r>
            <a:r>
              <a:rPr lang="en-US" sz="1900" dirty="0" smtClean="0">
                <a:sym typeface="Wingdings" panose="05000000000000000000" pitchFamily="2" charset="2"/>
              </a:rPr>
              <a:t>.</a:t>
            </a:r>
            <a:endParaRPr lang="en-US" sz="1900" dirty="0" smtClean="0"/>
          </a:p>
        </p:txBody>
      </p:sp>
      <p:sp>
        <p:nvSpPr>
          <p:cNvPr id="25" name="TextBox 24"/>
          <p:cNvSpPr txBox="1"/>
          <p:nvPr/>
        </p:nvSpPr>
        <p:spPr>
          <a:xfrm>
            <a:off x="76200" y="3822992"/>
            <a:ext cx="9045148" cy="677108"/>
          </a:xfrm>
          <a:prstGeom prst="rect">
            <a:avLst/>
          </a:prstGeom>
          <a:noFill/>
        </p:spPr>
        <p:txBody>
          <a:bodyPr wrap="square" rtlCol="0">
            <a:spAutoFit/>
          </a:bodyPr>
          <a:lstStyle/>
          <a:p>
            <a:r>
              <a:rPr lang="en-US" sz="1900" dirty="0" smtClean="0"/>
              <a:t>In fact, in addition to the impedances Z</a:t>
            </a:r>
            <a:r>
              <a:rPr lang="en-US" sz="1900" baseline="-25000" dirty="0" smtClean="0"/>
              <a:t>1</a:t>
            </a:r>
            <a:r>
              <a:rPr lang="en-US" sz="1900" dirty="0" smtClean="0"/>
              <a:t> and Z</a:t>
            </a:r>
            <a:r>
              <a:rPr lang="en-US" sz="1900" baseline="-25000" dirty="0" smtClean="0"/>
              <a:t>2</a:t>
            </a:r>
            <a:r>
              <a:rPr lang="en-US" sz="1900" dirty="0" smtClean="0"/>
              <a:t>, we can say similar things about the voltages and currents.</a:t>
            </a:r>
          </a:p>
        </p:txBody>
      </p:sp>
      <p:sp>
        <p:nvSpPr>
          <p:cNvPr id="4" name="TextBox 3"/>
          <p:cNvSpPr txBox="1"/>
          <p:nvPr/>
        </p:nvSpPr>
        <p:spPr>
          <a:xfrm>
            <a:off x="98852" y="4419600"/>
            <a:ext cx="5768548" cy="969496"/>
          </a:xfrm>
          <a:prstGeom prst="rect">
            <a:avLst/>
          </a:prstGeom>
          <a:noFill/>
        </p:spPr>
        <p:txBody>
          <a:bodyPr wrap="square" rtlCol="0">
            <a:spAutoFit/>
          </a:bodyPr>
          <a:lstStyle/>
          <a:p>
            <a:pPr marL="285750" indent="-285750">
              <a:buFont typeface="Arial" panose="020B0604020202020204" pitchFamily="34" charset="0"/>
              <a:buChar char="•"/>
            </a:pPr>
            <a:r>
              <a:rPr lang="en-US" sz="1900" dirty="0" smtClean="0"/>
              <a:t>Z</a:t>
            </a:r>
            <a:r>
              <a:rPr lang="en-US" sz="1900" baseline="-25000" dirty="0" smtClean="0"/>
              <a:t>1</a:t>
            </a:r>
            <a:r>
              <a:rPr lang="en-US" sz="1900" dirty="0" smtClean="0"/>
              <a:t>=(N</a:t>
            </a:r>
            <a:r>
              <a:rPr lang="en-US" sz="1900" baseline="-25000" dirty="0" smtClean="0"/>
              <a:t>1</a:t>
            </a:r>
            <a:r>
              <a:rPr lang="en-US" sz="1900" dirty="0" smtClean="0"/>
              <a:t>/N</a:t>
            </a:r>
            <a:r>
              <a:rPr lang="en-US" sz="1900" baseline="-25000" dirty="0" smtClean="0"/>
              <a:t>2</a:t>
            </a:r>
            <a:r>
              <a:rPr lang="en-US" sz="1900" dirty="0" smtClean="0"/>
              <a:t>)</a:t>
            </a:r>
            <a:r>
              <a:rPr lang="en-US" sz="1900" baseline="30000" dirty="0" smtClean="0"/>
              <a:t>2</a:t>
            </a:r>
            <a:r>
              <a:rPr lang="en-US" sz="1900" dirty="0" smtClean="0"/>
              <a:t>Z</a:t>
            </a:r>
            <a:r>
              <a:rPr lang="en-US" sz="1900" baseline="-25000" dirty="0" smtClean="0"/>
              <a:t>2</a:t>
            </a:r>
            <a:r>
              <a:rPr lang="en-US" sz="1900" dirty="0" smtClean="0"/>
              <a:t> is primary side equivalent of Z</a:t>
            </a:r>
            <a:r>
              <a:rPr lang="en-US" sz="1900" baseline="-25000" dirty="0" smtClean="0"/>
              <a:t>2</a:t>
            </a:r>
            <a:r>
              <a:rPr lang="en-US" sz="1900" dirty="0" smtClean="0"/>
              <a:t>.</a:t>
            </a:r>
          </a:p>
          <a:p>
            <a:pPr marL="285750" indent="-285750">
              <a:buFont typeface="Arial" panose="020B0604020202020204" pitchFamily="34" charset="0"/>
              <a:buChar char="•"/>
            </a:pPr>
            <a:r>
              <a:rPr lang="en-US" sz="1900" dirty="0" smtClean="0"/>
              <a:t>e</a:t>
            </a:r>
            <a:r>
              <a:rPr lang="en-US" sz="1900" baseline="-25000" dirty="0" smtClean="0"/>
              <a:t>1</a:t>
            </a:r>
            <a:r>
              <a:rPr lang="en-US" sz="1900" dirty="0" smtClean="0"/>
              <a:t>=(N</a:t>
            </a:r>
            <a:r>
              <a:rPr lang="en-US" sz="1900" baseline="-25000" dirty="0" smtClean="0"/>
              <a:t>1</a:t>
            </a:r>
            <a:r>
              <a:rPr lang="en-US" sz="1900" dirty="0" smtClean="0"/>
              <a:t>/N</a:t>
            </a:r>
            <a:r>
              <a:rPr lang="en-US" sz="1900" baseline="-25000" dirty="0" smtClean="0"/>
              <a:t>2</a:t>
            </a:r>
            <a:r>
              <a:rPr lang="en-US" sz="1900" dirty="0" smtClean="0"/>
              <a:t>)e</a:t>
            </a:r>
            <a:r>
              <a:rPr lang="en-US" sz="1900" baseline="-25000" dirty="0" smtClean="0"/>
              <a:t>2</a:t>
            </a:r>
            <a:r>
              <a:rPr lang="en-US" sz="1900" dirty="0" smtClean="0"/>
              <a:t> is the primary side equivalent of e</a:t>
            </a:r>
            <a:r>
              <a:rPr lang="en-US" sz="1900" baseline="-25000" dirty="0" smtClean="0"/>
              <a:t>2</a:t>
            </a:r>
            <a:r>
              <a:rPr lang="en-US" sz="1900" dirty="0" smtClean="0"/>
              <a:t>.</a:t>
            </a:r>
          </a:p>
          <a:p>
            <a:pPr marL="285750" indent="-285750">
              <a:buFont typeface="Arial" panose="020B0604020202020204" pitchFamily="34" charset="0"/>
              <a:buChar char="•"/>
            </a:pPr>
            <a:r>
              <a:rPr lang="en-US" sz="1900" dirty="0" smtClean="0"/>
              <a:t>i</a:t>
            </a:r>
            <a:r>
              <a:rPr lang="en-US" sz="1900" baseline="-25000" dirty="0" smtClean="0"/>
              <a:t>1</a:t>
            </a:r>
            <a:r>
              <a:rPr lang="en-US" sz="1900" dirty="0" smtClean="0"/>
              <a:t>=(N</a:t>
            </a:r>
            <a:r>
              <a:rPr lang="en-US" sz="1900" baseline="-25000" dirty="0" smtClean="0"/>
              <a:t>2</a:t>
            </a:r>
            <a:r>
              <a:rPr lang="en-US" sz="1900" dirty="0" smtClean="0"/>
              <a:t>/N</a:t>
            </a:r>
            <a:r>
              <a:rPr lang="en-US" sz="1900" baseline="-25000" dirty="0" smtClean="0"/>
              <a:t>1</a:t>
            </a:r>
            <a:r>
              <a:rPr lang="en-US" sz="1900" dirty="0" smtClean="0"/>
              <a:t>)i</a:t>
            </a:r>
            <a:r>
              <a:rPr lang="en-US" sz="1900" baseline="-25000" dirty="0" smtClean="0"/>
              <a:t>2</a:t>
            </a:r>
            <a:r>
              <a:rPr lang="en-US" sz="1900" dirty="0" smtClean="0"/>
              <a:t> is the primary side equivalent of i</a:t>
            </a:r>
            <a:r>
              <a:rPr lang="en-US" sz="1900" baseline="-25000" dirty="0" smtClean="0"/>
              <a:t>2</a:t>
            </a:r>
            <a:r>
              <a:rPr lang="en-US" sz="1900" dirty="0" smtClean="0"/>
              <a:t>.</a:t>
            </a:r>
          </a:p>
        </p:txBody>
      </p:sp>
      <p:sp>
        <p:nvSpPr>
          <p:cNvPr id="27" name="TextBox 26"/>
          <p:cNvSpPr txBox="1"/>
          <p:nvPr/>
        </p:nvSpPr>
        <p:spPr>
          <a:xfrm>
            <a:off x="98852" y="5314358"/>
            <a:ext cx="9045148" cy="384721"/>
          </a:xfrm>
          <a:prstGeom prst="rect">
            <a:avLst/>
          </a:prstGeom>
          <a:noFill/>
        </p:spPr>
        <p:txBody>
          <a:bodyPr wrap="square" rtlCol="0">
            <a:spAutoFit/>
          </a:bodyPr>
          <a:lstStyle/>
          <a:p>
            <a:r>
              <a:rPr lang="en-US" sz="1900" dirty="0" smtClean="0"/>
              <a:t>And it works the other way too…</a:t>
            </a:r>
          </a:p>
        </p:txBody>
      </p:sp>
      <p:sp>
        <p:nvSpPr>
          <p:cNvPr id="28" name="TextBox 27"/>
          <p:cNvSpPr txBox="1"/>
          <p:nvPr/>
        </p:nvSpPr>
        <p:spPr>
          <a:xfrm>
            <a:off x="98852" y="5598529"/>
            <a:ext cx="5997148" cy="969496"/>
          </a:xfrm>
          <a:prstGeom prst="rect">
            <a:avLst/>
          </a:prstGeom>
          <a:noFill/>
        </p:spPr>
        <p:txBody>
          <a:bodyPr wrap="square" rtlCol="0">
            <a:spAutoFit/>
          </a:bodyPr>
          <a:lstStyle/>
          <a:p>
            <a:pPr marL="285750" indent="-285750">
              <a:buFont typeface="Arial" panose="020B0604020202020204" pitchFamily="34" charset="0"/>
              <a:buChar char="•"/>
            </a:pPr>
            <a:r>
              <a:rPr lang="en-US" sz="1900" dirty="0" smtClean="0"/>
              <a:t>Z</a:t>
            </a:r>
            <a:r>
              <a:rPr lang="en-US" sz="1900" baseline="-25000" dirty="0"/>
              <a:t>2</a:t>
            </a:r>
            <a:r>
              <a:rPr lang="en-US" sz="1900" dirty="0" smtClean="0"/>
              <a:t>=(N</a:t>
            </a:r>
            <a:r>
              <a:rPr lang="en-US" sz="1900" baseline="-25000" dirty="0" smtClean="0"/>
              <a:t>2</a:t>
            </a:r>
            <a:r>
              <a:rPr lang="en-US" sz="1900" dirty="0" smtClean="0"/>
              <a:t>/N</a:t>
            </a:r>
            <a:r>
              <a:rPr lang="en-US" sz="1900" baseline="-25000" dirty="0" smtClean="0"/>
              <a:t>1</a:t>
            </a:r>
            <a:r>
              <a:rPr lang="en-US" sz="1900" dirty="0" smtClean="0"/>
              <a:t>)</a:t>
            </a:r>
            <a:r>
              <a:rPr lang="en-US" sz="1900" baseline="30000" dirty="0" smtClean="0"/>
              <a:t>2</a:t>
            </a:r>
            <a:r>
              <a:rPr lang="en-US" sz="1900" dirty="0" smtClean="0"/>
              <a:t>Z</a:t>
            </a:r>
            <a:r>
              <a:rPr lang="en-US" sz="1900" baseline="-25000" dirty="0"/>
              <a:t>1</a:t>
            </a:r>
            <a:r>
              <a:rPr lang="en-US" sz="1900" dirty="0" smtClean="0"/>
              <a:t> is secondary side equivalent of Z</a:t>
            </a:r>
            <a:r>
              <a:rPr lang="en-US" sz="1900" baseline="-25000" dirty="0"/>
              <a:t>1</a:t>
            </a:r>
            <a:r>
              <a:rPr lang="en-US" sz="1900" dirty="0" smtClean="0"/>
              <a:t>.</a:t>
            </a:r>
          </a:p>
          <a:p>
            <a:pPr marL="285750" indent="-285750">
              <a:buFont typeface="Arial" panose="020B0604020202020204" pitchFamily="34" charset="0"/>
              <a:buChar char="•"/>
            </a:pPr>
            <a:r>
              <a:rPr lang="en-US" sz="1900" dirty="0" smtClean="0"/>
              <a:t>e</a:t>
            </a:r>
            <a:r>
              <a:rPr lang="en-US" sz="1900" baseline="-25000" dirty="0"/>
              <a:t>2</a:t>
            </a:r>
            <a:r>
              <a:rPr lang="en-US" sz="1900" dirty="0" smtClean="0"/>
              <a:t>=(N</a:t>
            </a:r>
            <a:r>
              <a:rPr lang="en-US" sz="1900" baseline="-25000" dirty="0" smtClean="0"/>
              <a:t>2</a:t>
            </a:r>
            <a:r>
              <a:rPr lang="en-US" sz="1900" dirty="0" smtClean="0"/>
              <a:t>/N</a:t>
            </a:r>
            <a:r>
              <a:rPr lang="en-US" sz="1900" baseline="-25000" dirty="0" smtClean="0"/>
              <a:t>1</a:t>
            </a:r>
            <a:r>
              <a:rPr lang="en-US" sz="1900" dirty="0" smtClean="0"/>
              <a:t>)e</a:t>
            </a:r>
            <a:r>
              <a:rPr lang="en-US" sz="1900" baseline="-25000" dirty="0"/>
              <a:t>1</a:t>
            </a:r>
            <a:r>
              <a:rPr lang="en-US" sz="1900" dirty="0" smtClean="0"/>
              <a:t> is the secondary side equivalent of e</a:t>
            </a:r>
            <a:r>
              <a:rPr lang="en-US" sz="1900" baseline="-25000" dirty="0"/>
              <a:t>1</a:t>
            </a:r>
            <a:r>
              <a:rPr lang="en-US" sz="1900" dirty="0" smtClean="0"/>
              <a:t>.</a:t>
            </a:r>
          </a:p>
          <a:p>
            <a:pPr marL="285750" indent="-285750">
              <a:buFont typeface="Arial" panose="020B0604020202020204" pitchFamily="34" charset="0"/>
              <a:buChar char="•"/>
            </a:pPr>
            <a:r>
              <a:rPr lang="en-US" sz="1900" dirty="0" smtClean="0"/>
              <a:t>i</a:t>
            </a:r>
            <a:r>
              <a:rPr lang="en-US" sz="1900" baseline="-25000" dirty="0"/>
              <a:t>2</a:t>
            </a:r>
            <a:r>
              <a:rPr lang="en-US" sz="1900" dirty="0" smtClean="0"/>
              <a:t>=(N</a:t>
            </a:r>
            <a:r>
              <a:rPr lang="en-US" sz="1900" baseline="-25000" dirty="0" smtClean="0"/>
              <a:t>1</a:t>
            </a:r>
            <a:r>
              <a:rPr lang="en-US" sz="1900" dirty="0" smtClean="0"/>
              <a:t>/N</a:t>
            </a:r>
            <a:r>
              <a:rPr lang="en-US" sz="1900" baseline="-25000" dirty="0" smtClean="0"/>
              <a:t>2</a:t>
            </a:r>
            <a:r>
              <a:rPr lang="en-US" sz="1900" dirty="0" smtClean="0"/>
              <a:t>)i</a:t>
            </a:r>
            <a:r>
              <a:rPr lang="en-US" sz="1900" baseline="-25000" dirty="0"/>
              <a:t>1</a:t>
            </a:r>
            <a:r>
              <a:rPr lang="en-US" sz="1900" dirty="0" smtClean="0"/>
              <a:t> is the secondary side equivalent of i</a:t>
            </a:r>
            <a:r>
              <a:rPr lang="en-US" sz="1900" baseline="-25000" dirty="0"/>
              <a:t>1</a:t>
            </a:r>
            <a:r>
              <a:rPr lang="en-US" sz="1900" dirty="0" smtClean="0"/>
              <a:t>.</a:t>
            </a:r>
          </a:p>
        </p:txBody>
      </p:sp>
      <p:sp>
        <p:nvSpPr>
          <p:cNvPr id="7" name="TextBox 6"/>
          <p:cNvSpPr txBox="1"/>
          <p:nvPr/>
        </p:nvSpPr>
        <p:spPr>
          <a:xfrm>
            <a:off x="5875421" y="4516302"/>
            <a:ext cx="3245927" cy="923330"/>
          </a:xfrm>
          <a:prstGeom prst="rect">
            <a:avLst/>
          </a:prstGeom>
          <a:noFill/>
        </p:spPr>
        <p:txBody>
          <a:bodyPr wrap="square" rtlCol="0">
            <a:spAutoFit/>
          </a:bodyPr>
          <a:lstStyle/>
          <a:p>
            <a:r>
              <a:rPr lang="en-US" b="1" dirty="0" smtClean="0"/>
              <a:t>You can move quantities from secondary side to primary side!</a:t>
            </a:r>
          </a:p>
        </p:txBody>
      </p:sp>
      <p:sp>
        <p:nvSpPr>
          <p:cNvPr id="30" name="TextBox 29"/>
          <p:cNvSpPr txBox="1"/>
          <p:nvPr/>
        </p:nvSpPr>
        <p:spPr>
          <a:xfrm>
            <a:off x="5875421" y="5598529"/>
            <a:ext cx="3245927" cy="923330"/>
          </a:xfrm>
          <a:prstGeom prst="rect">
            <a:avLst/>
          </a:prstGeom>
          <a:noFill/>
        </p:spPr>
        <p:txBody>
          <a:bodyPr wrap="square" rtlCol="0">
            <a:spAutoFit/>
          </a:bodyPr>
          <a:lstStyle/>
          <a:p>
            <a:r>
              <a:rPr lang="en-US" b="1" dirty="0" smtClean="0"/>
              <a:t>You can move quantities from primary side to secondary side!</a:t>
            </a:r>
          </a:p>
        </p:txBody>
      </p:sp>
    </p:spTree>
    <p:extLst>
      <p:ext uri="{BB962C8B-B14F-4D97-AF65-F5344CB8AC3E}">
        <p14:creationId xmlns:p14="http://schemas.microsoft.com/office/powerpoint/2010/main" val="84783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27" grpId="0"/>
      <p:bldP spid="28" grpId="0"/>
      <p:bldP spid="7" grpId="0"/>
      <p:bldP spid="3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83</a:t>
            </a:fld>
            <a:endParaRPr lang="en-US" dirty="0"/>
          </a:p>
        </p:txBody>
      </p:sp>
      <p:sp>
        <p:nvSpPr>
          <p:cNvPr id="61" name="TextBox 60"/>
          <p:cNvSpPr txBox="1"/>
          <p:nvPr/>
        </p:nvSpPr>
        <p:spPr>
          <a:xfrm>
            <a:off x="-22652" y="44088"/>
            <a:ext cx="9144000" cy="584775"/>
          </a:xfrm>
          <a:prstGeom prst="rect">
            <a:avLst/>
          </a:prstGeom>
          <a:noFill/>
        </p:spPr>
        <p:txBody>
          <a:bodyPr wrap="square" rtlCol="0">
            <a:spAutoFit/>
          </a:bodyPr>
          <a:lstStyle/>
          <a:p>
            <a:pPr algn="ctr"/>
            <a:r>
              <a:rPr lang="en-US" sz="3200" dirty="0" smtClean="0"/>
              <a:t>Referring Quantities</a:t>
            </a:r>
            <a:endParaRPr lang="en-US" sz="3200" dirty="0"/>
          </a:p>
        </p:txBody>
      </p:sp>
      <p:sp>
        <p:nvSpPr>
          <p:cNvPr id="25" name="TextBox 24"/>
          <p:cNvSpPr txBox="1"/>
          <p:nvPr/>
        </p:nvSpPr>
        <p:spPr>
          <a:xfrm>
            <a:off x="26774" y="630792"/>
            <a:ext cx="9045148" cy="369332"/>
          </a:xfrm>
          <a:prstGeom prst="rect">
            <a:avLst/>
          </a:prstGeom>
          <a:noFill/>
        </p:spPr>
        <p:txBody>
          <a:bodyPr wrap="square" rtlCol="0">
            <a:spAutoFit/>
          </a:bodyPr>
          <a:lstStyle/>
          <a:p>
            <a:r>
              <a:rPr lang="en-US" dirty="0" smtClean="0"/>
              <a:t>Notation:</a:t>
            </a:r>
          </a:p>
        </p:txBody>
      </p:sp>
      <p:sp>
        <p:nvSpPr>
          <p:cNvPr id="26" name="TextBox 25"/>
          <p:cNvSpPr txBox="1"/>
          <p:nvPr/>
        </p:nvSpPr>
        <p:spPr>
          <a:xfrm>
            <a:off x="126824" y="1985009"/>
            <a:ext cx="9045148" cy="1754326"/>
          </a:xfrm>
          <a:prstGeom prst="rect">
            <a:avLst/>
          </a:prstGeom>
          <a:noFill/>
        </p:spPr>
        <p:txBody>
          <a:bodyPr wrap="square" rtlCol="0">
            <a:spAutoFit/>
          </a:bodyPr>
          <a:lstStyle/>
          <a:p>
            <a:pPr marL="285750" lvl="0" indent="-285750">
              <a:buFont typeface="Arial" panose="020B0604020202020204" pitchFamily="34" charset="0"/>
              <a:buChar char="•"/>
            </a:pPr>
            <a:r>
              <a:rPr lang="en-US" dirty="0"/>
              <a:t>Second, we </a:t>
            </a:r>
            <a:r>
              <a:rPr lang="en-US" dirty="0" smtClean="0"/>
              <a:t>use </a:t>
            </a:r>
            <a:r>
              <a:rPr lang="en-US" b="1" u="sng" dirty="0"/>
              <a:t>unprimed notation</a:t>
            </a:r>
            <a:r>
              <a:rPr lang="en-US" dirty="0"/>
              <a:t>, i.e., I</a:t>
            </a:r>
            <a:r>
              <a:rPr lang="en-US" baseline="-25000" dirty="0"/>
              <a:t>1</a:t>
            </a:r>
            <a:r>
              <a:rPr lang="en-US" dirty="0"/>
              <a:t>, E</a:t>
            </a:r>
            <a:r>
              <a:rPr lang="en-US" baseline="-25000" dirty="0"/>
              <a:t>1</a:t>
            </a:r>
            <a:r>
              <a:rPr lang="en-US" dirty="0"/>
              <a:t>, Z</a:t>
            </a:r>
            <a:r>
              <a:rPr lang="en-US" baseline="-25000" dirty="0"/>
              <a:t>1</a:t>
            </a:r>
            <a:r>
              <a:rPr lang="en-US" dirty="0"/>
              <a:t>, and I</a:t>
            </a:r>
            <a:r>
              <a:rPr lang="en-US" baseline="-25000" dirty="0"/>
              <a:t>2</a:t>
            </a:r>
            <a:r>
              <a:rPr lang="en-US" dirty="0"/>
              <a:t>, E</a:t>
            </a:r>
            <a:r>
              <a:rPr lang="en-US" baseline="-25000" dirty="0"/>
              <a:t>2</a:t>
            </a:r>
            <a:r>
              <a:rPr lang="en-US" dirty="0"/>
              <a:t>, Z</a:t>
            </a:r>
            <a:r>
              <a:rPr lang="en-US" baseline="-25000" dirty="0"/>
              <a:t>2</a:t>
            </a:r>
            <a:r>
              <a:rPr lang="en-US" dirty="0"/>
              <a:t>, to denote the quantity represented on the side on which it actually exists. Thus, we </a:t>
            </a:r>
            <a:r>
              <a:rPr lang="en-US" dirty="0" smtClean="0"/>
              <a:t>say</a:t>
            </a:r>
            <a:endParaRPr lang="en-US" dirty="0"/>
          </a:p>
          <a:p>
            <a:pPr marL="742950" lvl="1" indent="-285750">
              <a:buFont typeface="Wingdings" panose="05000000000000000000" pitchFamily="2" charset="2"/>
              <a:buChar char="§"/>
            </a:pPr>
            <a:r>
              <a:rPr lang="en-US" dirty="0"/>
              <a:t>I</a:t>
            </a:r>
            <a:r>
              <a:rPr lang="en-US" baseline="-25000" dirty="0"/>
              <a:t>1</a:t>
            </a:r>
            <a:r>
              <a:rPr lang="en-US" dirty="0"/>
              <a:t>, E</a:t>
            </a:r>
            <a:r>
              <a:rPr lang="en-US" baseline="-25000" dirty="0"/>
              <a:t>1</a:t>
            </a:r>
            <a:r>
              <a:rPr lang="en-US" dirty="0"/>
              <a:t>, Z</a:t>
            </a:r>
            <a:r>
              <a:rPr lang="en-US" baseline="-25000" dirty="0"/>
              <a:t>1</a:t>
            </a:r>
            <a:r>
              <a:rPr lang="en-US" dirty="0"/>
              <a:t> are the current, voltage, and impedance of </a:t>
            </a:r>
            <a:r>
              <a:rPr lang="en-US" i="1" dirty="0"/>
              <a:t>primary side quantities</a:t>
            </a:r>
            <a:r>
              <a:rPr lang="en-US" dirty="0"/>
              <a:t> </a:t>
            </a:r>
            <a:r>
              <a:rPr lang="en-US" i="1" dirty="0"/>
              <a:t>referred to the primary side</a:t>
            </a:r>
            <a:r>
              <a:rPr lang="en-US" dirty="0"/>
              <a:t>, and </a:t>
            </a:r>
          </a:p>
          <a:p>
            <a:pPr marL="742950" lvl="1" indent="-285750">
              <a:buFont typeface="Wingdings" panose="05000000000000000000" pitchFamily="2" charset="2"/>
              <a:buChar char="§"/>
            </a:pPr>
            <a:r>
              <a:rPr lang="en-US" dirty="0"/>
              <a:t>I</a:t>
            </a:r>
            <a:r>
              <a:rPr lang="en-US" baseline="-25000" dirty="0"/>
              <a:t>2</a:t>
            </a:r>
            <a:r>
              <a:rPr lang="en-US" dirty="0"/>
              <a:t>, E</a:t>
            </a:r>
            <a:r>
              <a:rPr lang="en-US" baseline="-25000" dirty="0"/>
              <a:t>2</a:t>
            </a:r>
            <a:r>
              <a:rPr lang="en-US" dirty="0"/>
              <a:t>, Z</a:t>
            </a:r>
            <a:r>
              <a:rPr lang="en-US" baseline="-25000" dirty="0"/>
              <a:t>2</a:t>
            </a:r>
            <a:r>
              <a:rPr lang="en-US" dirty="0"/>
              <a:t> are the current, voltage, and impedance of secondary side quantities referred to the secondary side</a:t>
            </a:r>
            <a:r>
              <a:rPr lang="en-US" dirty="0" smtClean="0"/>
              <a:t>.</a:t>
            </a:r>
            <a:endParaRPr lang="en-US" dirty="0"/>
          </a:p>
        </p:txBody>
      </p:sp>
      <p:sp>
        <p:nvSpPr>
          <p:cNvPr id="29" name="TextBox 28"/>
          <p:cNvSpPr txBox="1"/>
          <p:nvPr/>
        </p:nvSpPr>
        <p:spPr>
          <a:xfrm>
            <a:off x="163477" y="3808274"/>
            <a:ext cx="9045148" cy="1754326"/>
          </a:xfrm>
          <a:prstGeom prst="rect">
            <a:avLst/>
          </a:prstGeom>
          <a:noFill/>
        </p:spPr>
        <p:txBody>
          <a:bodyPr wrap="square" rtlCol="0">
            <a:spAutoFit/>
          </a:bodyPr>
          <a:lstStyle/>
          <a:p>
            <a:pPr marL="285750" lvl="0" indent="-285750">
              <a:buFont typeface="Arial" panose="020B0604020202020204" pitchFamily="34" charset="0"/>
              <a:buChar char="•"/>
            </a:pPr>
            <a:r>
              <a:rPr lang="en-US" dirty="0"/>
              <a:t>Third, we </a:t>
            </a:r>
            <a:r>
              <a:rPr lang="en-US" dirty="0" smtClean="0"/>
              <a:t>use </a:t>
            </a:r>
            <a:r>
              <a:rPr lang="en-US" b="1" u="sng" dirty="0"/>
              <a:t>primed notation</a:t>
            </a:r>
            <a:r>
              <a:rPr lang="en-US" dirty="0"/>
              <a:t>, i.e., I’’</a:t>
            </a:r>
            <a:r>
              <a:rPr lang="en-US" baseline="-25000" dirty="0"/>
              <a:t>1</a:t>
            </a:r>
            <a:r>
              <a:rPr lang="en-US" dirty="0"/>
              <a:t>, E’’</a:t>
            </a:r>
            <a:r>
              <a:rPr lang="en-US" baseline="-25000" dirty="0"/>
              <a:t>1</a:t>
            </a:r>
            <a:r>
              <a:rPr lang="en-US" dirty="0"/>
              <a:t>, Z’’</a:t>
            </a:r>
            <a:r>
              <a:rPr lang="en-US" baseline="-25000" dirty="0"/>
              <a:t>1</a:t>
            </a:r>
            <a:r>
              <a:rPr lang="en-US" dirty="0"/>
              <a:t>, and I’</a:t>
            </a:r>
            <a:r>
              <a:rPr lang="en-US" baseline="-25000" dirty="0"/>
              <a:t>2</a:t>
            </a:r>
            <a:r>
              <a:rPr lang="en-US" dirty="0"/>
              <a:t>, E’</a:t>
            </a:r>
            <a:r>
              <a:rPr lang="en-US" baseline="-25000" dirty="0"/>
              <a:t>2</a:t>
            </a:r>
            <a:r>
              <a:rPr lang="en-US" dirty="0"/>
              <a:t>, Z’</a:t>
            </a:r>
            <a:r>
              <a:rPr lang="en-US" baseline="-25000" dirty="0"/>
              <a:t>2</a:t>
            </a:r>
            <a:r>
              <a:rPr lang="en-US" dirty="0"/>
              <a:t>, to denote the quantity represented on the opposite side from where it actually exists. Thus, we say </a:t>
            </a:r>
          </a:p>
          <a:p>
            <a:pPr marL="742950" lvl="1" indent="-285750">
              <a:buFont typeface="Wingdings" panose="05000000000000000000" pitchFamily="2" charset="2"/>
              <a:buChar char="§"/>
            </a:pPr>
            <a:r>
              <a:rPr lang="en-US" dirty="0"/>
              <a:t>I’’</a:t>
            </a:r>
            <a:r>
              <a:rPr lang="en-US" baseline="-25000" dirty="0"/>
              <a:t>1</a:t>
            </a:r>
            <a:r>
              <a:rPr lang="en-US" dirty="0"/>
              <a:t>, E’’</a:t>
            </a:r>
            <a:r>
              <a:rPr lang="en-US" baseline="-25000" dirty="0"/>
              <a:t>1</a:t>
            </a:r>
            <a:r>
              <a:rPr lang="en-US" dirty="0"/>
              <a:t>, Z’’</a:t>
            </a:r>
            <a:r>
              <a:rPr lang="en-US" baseline="-25000" dirty="0"/>
              <a:t>1 </a:t>
            </a:r>
            <a:r>
              <a:rPr lang="en-US" dirty="0"/>
              <a:t>are the current, voltage, and impedance of </a:t>
            </a:r>
            <a:r>
              <a:rPr lang="en-US" i="1" dirty="0"/>
              <a:t>primary side quantities</a:t>
            </a:r>
            <a:r>
              <a:rPr lang="en-US" dirty="0"/>
              <a:t> </a:t>
            </a:r>
            <a:r>
              <a:rPr lang="en-US" i="1" dirty="0"/>
              <a:t>referred to the secondary side</a:t>
            </a:r>
            <a:r>
              <a:rPr lang="en-US" dirty="0"/>
              <a:t>, and </a:t>
            </a:r>
          </a:p>
          <a:p>
            <a:pPr marL="742950" lvl="1" indent="-285750">
              <a:buFont typeface="Wingdings" panose="05000000000000000000" pitchFamily="2" charset="2"/>
              <a:buChar char="§"/>
            </a:pPr>
            <a:r>
              <a:rPr lang="en-US" dirty="0"/>
              <a:t>I’</a:t>
            </a:r>
            <a:r>
              <a:rPr lang="en-US" baseline="-25000" dirty="0"/>
              <a:t>2</a:t>
            </a:r>
            <a:r>
              <a:rPr lang="en-US" dirty="0"/>
              <a:t>, E’</a:t>
            </a:r>
            <a:r>
              <a:rPr lang="en-US" baseline="-25000" dirty="0"/>
              <a:t>2</a:t>
            </a:r>
            <a:r>
              <a:rPr lang="en-US" dirty="0"/>
              <a:t>, Z’</a:t>
            </a:r>
            <a:r>
              <a:rPr lang="en-US" baseline="-25000" dirty="0"/>
              <a:t>2 </a:t>
            </a:r>
            <a:r>
              <a:rPr lang="en-US" dirty="0"/>
              <a:t>are the current, voltage, and impedance of secondary side quantities referred to the primary side.</a:t>
            </a:r>
          </a:p>
        </p:txBody>
      </p:sp>
      <p:sp>
        <p:nvSpPr>
          <p:cNvPr id="31" name="TextBox 30"/>
          <p:cNvSpPr txBox="1"/>
          <p:nvPr/>
        </p:nvSpPr>
        <p:spPr>
          <a:xfrm>
            <a:off x="126926" y="997022"/>
            <a:ext cx="9045148"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First</a:t>
            </a:r>
            <a:r>
              <a:rPr lang="en-US" dirty="0"/>
              <a:t>, </a:t>
            </a:r>
            <a:r>
              <a:rPr lang="en-US" dirty="0" smtClean="0"/>
              <a:t>observe </a:t>
            </a:r>
            <a:r>
              <a:rPr lang="en-US" dirty="0"/>
              <a:t>that </a:t>
            </a:r>
            <a:r>
              <a:rPr lang="en-US" dirty="0" smtClean="0"/>
              <a:t>subscripts </a:t>
            </a:r>
            <a:r>
              <a:rPr lang="en-US" dirty="0"/>
              <a:t>“1” and “2” </a:t>
            </a:r>
            <a:r>
              <a:rPr lang="en-US" dirty="0" smtClean="0"/>
              <a:t>(</a:t>
            </a:r>
            <a:r>
              <a:rPr lang="en-US" dirty="0"/>
              <a:t>for </a:t>
            </a:r>
            <a:r>
              <a:rPr lang="en-US" dirty="0" smtClean="0"/>
              <a:t>turns, currents</a:t>
            </a:r>
            <a:r>
              <a:rPr lang="en-US" dirty="0"/>
              <a:t>, voltages</a:t>
            </a:r>
            <a:r>
              <a:rPr lang="en-US" dirty="0" smtClean="0"/>
              <a:t>, </a:t>
            </a:r>
            <a:r>
              <a:rPr lang="en-US" dirty="0"/>
              <a:t>impedances) tell us whether the quantity </a:t>
            </a:r>
            <a:r>
              <a:rPr lang="en-US" dirty="0" smtClean="0"/>
              <a:t>actually exists (physically) on </a:t>
            </a:r>
            <a:r>
              <a:rPr lang="en-US" dirty="0"/>
              <a:t>the primary side (having </a:t>
            </a:r>
            <a:r>
              <a:rPr lang="en-US" dirty="0" smtClean="0"/>
              <a:t>subscript </a:t>
            </a:r>
            <a:r>
              <a:rPr lang="en-US" dirty="0"/>
              <a:t>of “1”) or the secondary side (having </a:t>
            </a:r>
            <a:r>
              <a:rPr lang="en-US" dirty="0" smtClean="0"/>
              <a:t>subscript </a:t>
            </a:r>
            <a:r>
              <a:rPr lang="en-US" dirty="0"/>
              <a:t>of “2”). </a:t>
            </a:r>
          </a:p>
        </p:txBody>
      </p:sp>
    </p:spTree>
    <p:extLst>
      <p:ext uri="{BB962C8B-B14F-4D97-AF65-F5344CB8AC3E}">
        <p14:creationId xmlns:p14="http://schemas.microsoft.com/office/powerpoint/2010/main" val="153716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84</a:t>
            </a:fld>
            <a:endParaRPr lang="en-US" dirty="0"/>
          </a:p>
        </p:txBody>
      </p:sp>
      <p:sp>
        <p:nvSpPr>
          <p:cNvPr id="61" name="TextBox 60"/>
          <p:cNvSpPr txBox="1"/>
          <p:nvPr/>
        </p:nvSpPr>
        <p:spPr>
          <a:xfrm>
            <a:off x="-22652" y="44088"/>
            <a:ext cx="9144000" cy="584775"/>
          </a:xfrm>
          <a:prstGeom prst="rect">
            <a:avLst/>
          </a:prstGeom>
          <a:noFill/>
        </p:spPr>
        <p:txBody>
          <a:bodyPr wrap="square" rtlCol="0">
            <a:spAutoFit/>
          </a:bodyPr>
          <a:lstStyle/>
          <a:p>
            <a:pPr algn="ctr"/>
            <a:r>
              <a:rPr lang="en-US" sz="3200" dirty="0" smtClean="0"/>
              <a:t>Referring Quantities</a:t>
            </a:r>
            <a:endParaRPr lang="en-US" sz="3200" dirty="0"/>
          </a:p>
        </p:txBody>
      </p:sp>
      <p:graphicFrame>
        <p:nvGraphicFramePr>
          <p:cNvPr id="8" name="Object 7"/>
          <p:cNvGraphicFramePr>
            <a:graphicFrameLocks noChangeAspect="1"/>
          </p:cNvGraphicFramePr>
          <p:nvPr>
            <p:extLst>
              <p:ext uri="{D42A27DB-BD31-4B8C-83A1-F6EECF244321}">
                <p14:modId xmlns:p14="http://schemas.microsoft.com/office/powerpoint/2010/main" val="2113888844"/>
              </p:ext>
            </p:extLst>
          </p:nvPr>
        </p:nvGraphicFramePr>
        <p:xfrm>
          <a:off x="533400" y="1492027"/>
          <a:ext cx="1714500" cy="520700"/>
        </p:xfrm>
        <a:graphic>
          <a:graphicData uri="http://schemas.openxmlformats.org/presentationml/2006/ole">
            <mc:AlternateContent xmlns:mc="http://schemas.openxmlformats.org/markup-compatibility/2006">
              <mc:Choice xmlns:v="urn:schemas-microsoft-com:vml" Requires="v">
                <p:oleObj spid="_x0000_s87152" name="Equation" r:id="rId4" imgW="1409088" imgH="431613" progId="Equation.DSMT4">
                  <p:embed/>
                </p:oleObj>
              </mc:Choice>
              <mc:Fallback>
                <p:oleObj name="Equation" r:id="rId4" imgW="1409088" imgH="431613" progId="Equation.DSMT4">
                  <p:embed/>
                  <p:pic>
                    <p:nvPicPr>
                      <p:cNvPr id="11"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492027"/>
                        <a:ext cx="17145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23111644"/>
              </p:ext>
            </p:extLst>
          </p:nvPr>
        </p:nvGraphicFramePr>
        <p:xfrm>
          <a:off x="3257550" y="1492027"/>
          <a:ext cx="1854200" cy="520700"/>
        </p:xfrm>
        <a:graphic>
          <a:graphicData uri="http://schemas.openxmlformats.org/presentationml/2006/ole">
            <mc:AlternateContent xmlns:mc="http://schemas.openxmlformats.org/markup-compatibility/2006">
              <mc:Choice xmlns:v="urn:schemas-microsoft-com:vml" Requires="v">
                <p:oleObj spid="_x0000_s87153" name="Equation" r:id="rId6" imgW="1524000" imgH="431800" progId="Equation.DSMT4">
                  <p:embed/>
                </p:oleObj>
              </mc:Choice>
              <mc:Fallback>
                <p:oleObj name="Equation" r:id="rId6" imgW="1524000" imgH="431800" progId="Equation.DSMT4">
                  <p:embed/>
                  <p:pic>
                    <p:nvPicPr>
                      <p:cNvPr id="13"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7550" y="1492027"/>
                        <a:ext cx="18542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2498810"/>
              </p:ext>
            </p:extLst>
          </p:nvPr>
        </p:nvGraphicFramePr>
        <p:xfrm>
          <a:off x="6153150" y="1396777"/>
          <a:ext cx="2305050" cy="615950"/>
        </p:xfrm>
        <a:graphic>
          <a:graphicData uri="http://schemas.openxmlformats.org/presentationml/2006/ole">
            <mc:AlternateContent xmlns:mc="http://schemas.openxmlformats.org/markup-compatibility/2006">
              <mc:Choice xmlns:v="urn:schemas-microsoft-com:vml" Requires="v">
                <p:oleObj spid="_x0000_s87154" name="Equation" r:id="rId8" imgW="1892300" imgH="508000" progId="Equation.DSMT4">
                  <p:embed/>
                </p:oleObj>
              </mc:Choice>
              <mc:Fallback>
                <p:oleObj name="Equation" r:id="rId8" imgW="1892300" imgH="508000" progId="Equation.DSMT4">
                  <p:embed/>
                  <p:pic>
                    <p:nvPicPr>
                      <p:cNvPr id="15"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3150" y="1396777"/>
                        <a:ext cx="23050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762000" y="2644914"/>
            <a:ext cx="2495550" cy="707886"/>
          </a:xfrm>
          <a:prstGeom prst="rect">
            <a:avLst/>
          </a:prstGeom>
          <a:noFill/>
        </p:spPr>
        <p:txBody>
          <a:bodyPr wrap="square" rtlCol="0">
            <a:spAutoFit/>
          </a:bodyPr>
          <a:lstStyle/>
          <a:p>
            <a:r>
              <a:rPr lang="en-US" sz="2000" dirty="0" smtClean="0"/>
              <a:t>Referring secondary current to primary</a:t>
            </a:r>
          </a:p>
        </p:txBody>
      </p:sp>
      <p:sp>
        <p:nvSpPr>
          <p:cNvPr id="12" name="TextBox 11"/>
          <p:cNvSpPr txBox="1"/>
          <p:nvPr/>
        </p:nvSpPr>
        <p:spPr>
          <a:xfrm>
            <a:off x="3657600" y="2644914"/>
            <a:ext cx="2495550" cy="707886"/>
          </a:xfrm>
          <a:prstGeom prst="rect">
            <a:avLst/>
          </a:prstGeom>
          <a:noFill/>
        </p:spPr>
        <p:txBody>
          <a:bodyPr wrap="square" rtlCol="0">
            <a:spAutoFit/>
          </a:bodyPr>
          <a:lstStyle/>
          <a:p>
            <a:r>
              <a:rPr lang="en-US" sz="2000" dirty="0" smtClean="0"/>
              <a:t>Referring secondary voltage to primary</a:t>
            </a:r>
          </a:p>
        </p:txBody>
      </p:sp>
      <p:sp>
        <p:nvSpPr>
          <p:cNvPr id="13" name="TextBox 12"/>
          <p:cNvSpPr txBox="1"/>
          <p:nvPr/>
        </p:nvSpPr>
        <p:spPr>
          <a:xfrm>
            <a:off x="6477000" y="2644914"/>
            <a:ext cx="2667000" cy="707886"/>
          </a:xfrm>
          <a:prstGeom prst="rect">
            <a:avLst/>
          </a:prstGeom>
          <a:noFill/>
        </p:spPr>
        <p:txBody>
          <a:bodyPr wrap="square" rtlCol="0">
            <a:spAutoFit/>
          </a:bodyPr>
          <a:lstStyle/>
          <a:p>
            <a:r>
              <a:rPr lang="en-US" sz="2000" dirty="0" smtClean="0"/>
              <a:t>Referring secondary impedance to primary</a:t>
            </a:r>
          </a:p>
        </p:txBody>
      </p:sp>
      <p:sp>
        <p:nvSpPr>
          <p:cNvPr id="4" name="Freeform 3"/>
          <p:cNvSpPr/>
          <p:nvPr/>
        </p:nvSpPr>
        <p:spPr>
          <a:xfrm flipH="1">
            <a:off x="1828800" y="2263914"/>
            <a:ext cx="45719" cy="457200"/>
          </a:xfrm>
          <a:custGeom>
            <a:avLst/>
            <a:gdLst>
              <a:gd name="connsiteX0" fmla="*/ 0 w 0"/>
              <a:gd name="connsiteY0" fmla="*/ 648182 h 648182"/>
              <a:gd name="connsiteX1" fmla="*/ 0 w 0"/>
              <a:gd name="connsiteY1" fmla="*/ 0 h 648182"/>
            </a:gdLst>
            <a:ahLst/>
            <a:cxnLst>
              <a:cxn ang="0">
                <a:pos x="connsiteX0" y="connsiteY0"/>
              </a:cxn>
              <a:cxn ang="0">
                <a:pos x="connsiteX1" y="connsiteY1"/>
              </a:cxn>
            </a:cxnLst>
            <a:rect l="l" t="t" r="r" b="b"/>
            <a:pathLst>
              <a:path h="648182">
                <a:moveTo>
                  <a:pt x="0" y="648182"/>
                </a:moveTo>
                <a:lnTo>
                  <a:pt x="0"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Brace 4"/>
          <p:cNvSpPr/>
          <p:nvPr/>
        </p:nvSpPr>
        <p:spPr>
          <a:xfrm rot="16200000">
            <a:off x="1774766" y="1714580"/>
            <a:ext cx="189455" cy="75681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flipH="1">
            <a:off x="4681112" y="2263914"/>
            <a:ext cx="45719" cy="457200"/>
          </a:xfrm>
          <a:custGeom>
            <a:avLst/>
            <a:gdLst>
              <a:gd name="connsiteX0" fmla="*/ 0 w 0"/>
              <a:gd name="connsiteY0" fmla="*/ 648182 h 648182"/>
              <a:gd name="connsiteX1" fmla="*/ 0 w 0"/>
              <a:gd name="connsiteY1" fmla="*/ 0 h 648182"/>
            </a:gdLst>
            <a:ahLst/>
            <a:cxnLst>
              <a:cxn ang="0">
                <a:pos x="connsiteX0" y="connsiteY0"/>
              </a:cxn>
              <a:cxn ang="0">
                <a:pos x="connsiteX1" y="connsiteY1"/>
              </a:cxn>
            </a:cxnLst>
            <a:rect l="l" t="t" r="r" b="b"/>
            <a:pathLst>
              <a:path h="648182">
                <a:moveTo>
                  <a:pt x="0" y="648182"/>
                </a:moveTo>
                <a:lnTo>
                  <a:pt x="0"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Brace 16"/>
          <p:cNvSpPr/>
          <p:nvPr/>
        </p:nvSpPr>
        <p:spPr>
          <a:xfrm rot="16200000">
            <a:off x="4627078" y="1714580"/>
            <a:ext cx="189455" cy="75681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flipH="1">
            <a:off x="7879081" y="2263914"/>
            <a:ext cx="45719" cy="457200"/>
          </a:xfrm>
          <a:custGeom>
            <a:avLst/>
            <a:gdLst>
              <a:gd name="connsiteX0" fmla="*/ 0 w 0"/>
              <a:gd name="connsiteY0" fmla="*/ 648182 h 648182"/>
              <a:gd name="connsiteX1" fmla="*/ 0 w 0"/>
              <a:gd name="connsiteY1" fmla="*/ 0 h 648182"/>
            </a:gdLst>
            <a:ahLst/>
            <a:cxnLst>
              <a:cxn ang="0">
                <a:pos x="connsiteX0" y="connsiteY0"/>
              </a:cxn>
              <a:cxn ang="0">
                <a:pos x="connsiteX1" y="connsiteY1"/>
              </a:cxn>
            </a:cxnLst>
            <a:rect l="l" t="t" r="r" b="b"/>
            <a:pathLst>
              <a:path h="648182">
                <a:moveTo>
                  <a:pt x="0" y="648182"/>
                </a:moveTo>
                <a:lnTo>
                  <a:pt x="0"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Brace 18"/>
          <p:cNvSpPr/>
          <p:nvPr/>
        </p:nvSpPr>
        <p:spPr>
          <a:xfrm rot="16200000">
            <a:off x="7832667" y="1562179"/>
            <a:ext cx="189455" cy="106161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6200" y="838200"/>
            <a:ext cx="8991600" cy="538609"/>
          </a:xfrm>
          <a:prstGeom prst="rect">
            <a:avLst/>
          </a:prstGeom>
          <a:noFill/>
        </p:spPr>
        <p:txBody>
          <a:bodyPr wrap="square" rtlCol="0">
            <a:spAutoFit/>
          </a:bodyPr>
          <a:lstStyle/>
          <a:p>
            <a:pPr algn="ctr"/>
            <a:r>
              <a:rPr lang="en-US" sz="2900" b="1" dirty="0" smtClean="0"/>
              <a:t>Referring quantities from secondary to primary</a:t>
            </a:r>
          </a:p>
        </p:txBody>
      </p:sp>
      <p:sp>
        <p:nvSpPr>
          <p:cNvPr id="24" name="TextBox 23"/>
          <p:cNvSpPr txBox="1"/>
          <p:nvPr/>
        </p:nvSpPr>
        <p:spPr>
          <a:xfrm>
            <a:off x="762000" y="5388114"/>
            <a:ext cx="2495550" cy="707886"/>
          </a:xfrm>
          <a:prstGeom prst="rect">
            <a:avLst/>
          </a:prstGeom>
          <a:noFill/>
        </p:spPr>
        <p:txBody>
          <a:bodyPr wrap="square" rtlCol="0">
            <a:spAutoFit/>
          </a:bodyPr>
          <a:lstStyle/>
          <a:p>
            <a:r>
              <a:rPr lang="en-US" sz="2000" dirty="0" smtClean="0"/>
              <a:t>Referring secondary current to primary</a:t>
            </a:r>
          </a:p>
        </p:txBody>
      </p:sp>
      <p:sp>
        <p:nvSpPr>
          <p:cNvPr id="27" name="TextBox 26"/>
          <p:cNvSpPr txBox="1"/>
          <p:nvPr/>
        </p:nvSpPr>
        <p:spPr>
          <a:xfrm>
            <a:off x="3657600" y="5388114"/>
            <a:ext cx="2495550" cy="707886"/>
          </a:xfrm>
          <a:prstGeom prst="rect">
            <a:avLst/>
          </a:prstGeom>
          <a:noFill/>
        </p:spPr>
        <p:txBody>
          <a:bodyPr wrap="square" rtlCol="0">
            <a:spAutoFit/>
          </a:bodyPr>
          <a:lstStyle/>
          <a:p>
            <a:r>
              <a:rPr lang="en-US" sz="2000" dirty="0" smtClean="0"/>
              <a:t>Referring secondary voltage to primary</a:t>
            </a:r>
          </a:p>
        </p:txBody>
      </p:sp>
      <p:sp>
        <p:nvSpPr>
          <p:cNvPr id="28" name="TextBox 27"/>
          <p:cNvSpPr txBox="1"/>
          <p:nvPr/>
        </p:nvSpPr>
        <p:spPr>
          <a:xfrm>
            <a:off x="6477000" y="5388114"/>
            <a:ext cx="2667000" cy="707886"/>
          </a:xfrm>
          <a:prstGeom prst="rect">
            <a:avLst/>
          </a:prstGeom>
          <a:noFill/>
        </p:spPr>
        <p:txBody>
          <a:bodyPr wrap="square" rtlCol="0">
            <a:spAutoFit/>
          </a:bodyPr>
          <a:lstStyle/>
          <a:p>
            <a:r>
              <a:rPr lang="en-US" sz="2000" dirty="0" smtClean="0"/>
              <a:t>Referring secondary impedance to primary</a:t>
            </a:r>
          </a:p>
        </p:txBody>
      </p:sp>
      <p:sp>
        <p:nvSpPr>
          <p:cNvPr id="30" name="Freeform 29"/>
          <p:cNvSpPr/>
          <p:nvPr/>
        </p:nvSpPr>
        <p:spPr>
          <a:xfrm flipH="1">
            <a:off x="1828800" y="5007114"/>
            <a:ext cx="45719" cy="457200"/>
          </a:xfrm>
          <a:custGeom>
            <a:avLst/>
            <a:gdLst>
              <a:gd name="connsiteX0" fmla="*/ 0 w 0"/>
              <a:gd name="connsiteY0" fmla="*/ 648182 h 648182"/>
              <a:gd name="connsiteX1" fmla="*/ 0 w 0"/>
              <a:gd name="connsiteY1" fmla="*/ 0 h 648182"/>
            </a:gdLst>
            <a:ahLst/>
            <a:cxnLst>
              <a:cxn ang="0">
                <a:pos x="connsiteX0" y="connsiteY0"/>
              </a:cxn>
              <a:cxn ang="0">
                <a:pos x="connsiteX1" y="connsiteY1"/>
              </a:cxn>
            </a:cxnLst>
            <a:rect l="l" t="t" r="r" b="b"/>
            <a:pathLst>
              <a:path h="648182">
                <a:moveTo>
                  <a:pt x="0" y="648182"/>
                </a:moveTo>
                <a:lnTo>
                  <a:pt x="0"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 Brace 31"/>
          <p:cNvSpPr/>
          <p:nvPr/>
        </p:nvSpPr>
        <p:spPr>
          <a:xfrm rot="16200000">
            <a:off x="1774766" y="4457780"/>
            <a:ext cx="189455" cy="75681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flipH="1">
            <a:off x="4681112" y="5007114"/>
            <a:ext cx="45719" cy="457200"/>
          </a:xfrm>
          <a:custGeom>
            <a:avLst/>
            <a:gdLst>
              <a:gd name="connsiteX0" fmla="*/ 0 w 0"/>
              <a:gd name="connsiteY0" fmla="*/ 648182 h 648182"/>
              <a:gd name="connsiteX1" fmla="*/ 0 w 0"/>
              <a:gd name="connsiteY1" fmla="*/ 0 h 648182"/>
            </a:gdLst>
            <a:ahLst/>
            <a:cxnLst>
              <a:cxn ang="0">
                <a:pos x="connsiteX0" y="connsiteY0"/>
              </a:cxn>
              <a:cxn ang="0">
                <a:pos x="connsiteX1" y="connsiteY1"/>
              </a:cxn>
            </a:cxnLst>
            <a:rect l="l" t="t" r="r" b="b"/>
            <a:pathLst>
              <a:path h="648182">
                <a:moveTo>
                  <a:pt x="0" y="648182"/>
                </a:moveTo>
                <a:lnTo>
                  <a:pt x="0"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 Brace 33"/>
          <p:cNvSpPr/>
          <p:nvPr/>
        </p:nvSpPr>
        <p:spPr>
          <a:xfrm rot="16200000">
            <a:off x="4627078" y="4457780"/>
            <a:ext cx="189455" cy="75681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flipH="1">
            <a:off x="7879081" y="5007114"/>
            <a:ext cx="45719" cy="457200"/>
          </a:xfrm>
          <a:custGeom>
            <a:avLst/>
            <a:gdLst>
              <a:gd name="connsiteX0" fmla="*/ 0 w 0"/>
              <a:gd name="connsiteY0" fmla="*/ 648182 h 648182"/>
              <a:gd name="connsiteX1" fmla="*/ 0 w 0"/>
              <a:gd name="connsiteY1" fmla="*/ 0 h 648182"/>
            </a:gdLst>
            <a:ahLst/>
            <a:cxnLst>
              <a:cxn ang="0">
                <a:pos x="connsiteX0" y="connsiteY0"/>
              </a:cxn>
              <a:cxn ang="0">
                <a:pos x="connsiteX1" y="connsiteY1"/>
              </a:cxn>
            </a:cxnLst>
            <a:rect l="l" t="t" r="r" b="b"/>
            <a:pathLst>
              <a:path h="648182">
                <a:moveTo>
                  <a:pt x="0" y="648182"/>
                </a:moveTo>
                <a:lnTo>
                  <a:pt x="0"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 Brace 35"/>
          <p:cNvSpPr/>
          <p:nvPr/>
        </p:nvSpPr>
        <p:spPr>
          <a:xfrm rot="16200000">
            <a:off x="7832667" y="4305379"/>
            <a:ext cx="189455" cy="106161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76200" y="3581400"/>
            <a:ext cx="8991600" cy="538609"/>
          </a:xfrm>
          <a:prstGeom prst="rect">
            <a:avLst/>
          </a:prstGeom>
          <a:noFill/>
        </p:spPr>
        <p:txBody>
          <a:bodyPr wrap="square" rtlCol="0">
            <a:spAutoFit/>
          </a:bodyPr>
          <a:lstStyle/>
          <a:p>
            <a:pPr algn="ctr"/>
            <a:r>
              <a:rPr lang="en-US" sz="2900" b="1" dirty="0" smtClean="0"/>
              <a:t>Referring quantities from primary to secondary</a:t>
            </a:r>
          </a:p>
        </p:txBody>
      </p:sp>
      <p:graphicFrame>
        <p:nvGraphicFramePr>
          <p:cNvPr id="11" name="Object 10"/>
          <p:cNvGraphicFramePr>
            <a:graphicFrameLocks noChangeAspect="1"/>
          </p:cNvGraphicFramePr>
          <p:nvPr>
            <p:extLst>
              <p:ext uri="{D42A27DB-BD31-4B8C-83A1-F6EECF244321}">
                <p14:modId xmlns:p14="http://schemas.microsoft.com/office/powerpoint/2010/main" val="1638363792"/>
              </p:ext>
            </p:extLst>
          </p:nvPr>
        </p:nvGraphicFramePr>
        <p:xfrm>
          <a:off x="662412" y="4213846"/>
          <a:ext cx="1657350" cy="520700"/>
        </p:xfrm>
        <a:graphic>
          <a:graphicData uri="http://schemas.openxmlformats.org/presentationml/2006/ole">
            <mc:AlternateContent xmlns:mc="http://schemas.openxmlformats.org/markup-compatibility/2006">
              <mc:Choice xmlns:v="urn:schemas-microsoft-com:vml" Requires="v">
                <p:oleObj spid="_x0000_s87155" name="Equation" r:id="rId10" imgW="1358310" imgH="431613" progId="Equation.DSMT4">
                  <p:embed/>
                </p:oleObj>
              </mc:Choice>
              <mc:Fallback>
                <p:oleObj name="Equation" r:id="rId10" imgW="1358310" imgH="431613"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412" y="4213846"/>
                        <a:ext cx="165735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235399223"/>
              </p:ext>
            </p:extLst>
          </p:nvPr>
        </p:nvGraphicFramePr>
        <p:xfrm>
          <a:off x="3372701" y="4213846"/>
          <a:ext cx="1797050" cy="520700"/>
        </p:xfrm>
        <a:graphic>
          <a:graphicData uri="http://schemas.openxmlformats.org/presentationml/2006/ole">
            <mc:AlternateContent xmlns:mc="http://schemas.openxmlformats.org/markup-compatibility/2006">
              <mc:Choice xmlns:v="urn:schemas-microsoft-com:vml" Requires="v">
                <p:oleObj spid="_x0000_s87156" name="Equation" r:id="rId12" imgW="1473200" imgH="431800" progId="Equation.DSMT4">
                  <p:embed/>
                </p:oleObj>
              </mc:Choice>
              <mc:Fallback>
                <p:oleObj name="Equation" r:id="rId12" imgW="1473200" imgH="43180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72701" y="4213846"/>
                        <a:ext cx="179705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1101545870"/>
              </p:ext>
            </p:extLst>
          </p:nvPr>
        </p:nvGraphicFramePr>
        <p:xfrm>
          <a:off x="6248400" y="4162563"/>
          <a:ext cx="2241550" cy="615950"/>
        </p:xfrm>
        <a:graphic>
          <a:graphicData uri="http://schemas.openxmlformats.org/presentationml/2006/ole">
            <mc:AlternateContent xmlns:mc="http://schemas.openxmlformats.org/markup-compatibility/2006">
              <mc:Choice xmlns:v="urn:schemas-microsoft-com:vml" Requires="v">
                <p:oleObj spid="_x0000_s87157" name="Equation" r:id="rId14" imgW="1841500" imgH="508000" progId="Equation.DSMT4">
                  <p:embed/>
                </p:oleObj>
              </mc:Choice>
              <mc:Fallback>
                <p:oleObj name="Equation" r:id="rId14" imgW="1841500" imgH="508000" progId="Equation.DSMT4">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48400" y="4162563"/>
                        <a:ext cx="22415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1011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P spid="17" grpId="0" animBg="1"/>
      <p:bldP spid="18" grpId="0" animBg="1"/>
      <p:bldP spid="19" grpId="0" animBg="1"/>
      <p:bldP spid="24" grpId="0"/>
      <p:bldP spid="27" grpId="0"/>
      <p:bldP spid="28" grpId="0"/>
      <p:bldP spid="30" grpId="0" animBg="1"/>
      <p:bldP spid="32" grpId="0" animBg="1"/>
      <p:bldP spid="33" grpId="0" animBg="1"/>
      <p:bldP spid="34" grpId="0" animBg="1"/>
      <p:bldP spid="35" grpId="0" animBg="1"/>
      <p:bldP spid="36" grpId="0" animBg="1"/>
      <p:bldP spid="3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85</a:t>
            </a:fld>
            <a:endParaRPr lang="en-US" dirty="0"/>
          </a:p>
        </p:txBody>
      </p:sp>
      <p:sp>
        <p:nvSpPr>
          <p:cNvPr id="61" name="TextBox 60"/>
          <p:cNvSpPr txBox="1"/>
          <p:nvPr/>
        </p:nvSpPr>
        <p:spPr>
          <a:xfrm>
            <a:off x="-22652" y="44088"/>
            <a:ext cx="9144000" cy="584775"/>
          </a:xfrm>
          <a:prstGeom prst="rect">
            <a:avLst/>
          </a:prstGeom>
          <a:noFill/>
        </p:spPr>
        <p:txBody>
          <a:bodyPr wrap="square" rtlCol="0">
            <a:spAutoFit/>
          </a:bodyPr>
          <a:lstStyle/>
          <a:p>
            <a:pPr algn="ctr"/>
            <a:r>
              <a:rPr lang="en-US" sz="3200" dirty="0" smtClean="0"/>
              <a:t>Referring Quantities</a:t>
            </a:r>
            <a:endParaRPr lang="en-US" sz="3200" dirty="0"/>
          </a:p>
        </p:txBody>
      </p:sp>
      <p:pic>
        <p:nvPicPr>
          <p:cNvPr id="890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219200"/>
            <a:ext cx="5365750" cy="157321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2672072"/>
            <a:ext cx="9144000" cy="923330"/>
          </a:xfrm>
          <a:prstGeom prst="rect">
            <a:avLst/>
          </a:prstGeom>
        </p:spPr>
        <p:txBody>
          <a:bodyPr wrap="square">
            <a:spAutoFit/>
          </a:bodyPr>
          <a:lstStyle/>
          <a:p>
            <a:pPr marL="0" marR="0" algn="just">
              <a:spcBef>
                <a:spcPts val="0"/>
              </a:spcBef>
              <a:spcAft>
                <a:spcPts val="0"/>
              </a:spcAft>
            </a:pPr>
            <a:r>
              <a:rPr lang="en-US" b="1" u="sng" dirty="0">
                <a:latin typeface="Calibri" panose="020F0502020204030204" pitchFamily="34" charset="0"/>
                <a:ea typeface="Calibri" panose="020F0502020204030204" pitchFamily="34" charset="0"/>
                <a:cs typeface="Times New Roman" panose="02020603050405020304" pitchFamily="18" charset="0"/>
              </a:rPr>
              <a:t>Solution</a:t>
            </a:r>
            <a:r>
              <a:rPr lang="en-US" dirty="0">
                <a:latin typeface="Calibri" panose="020F0502020204030204" pitchFamily="34" charset="0"/>
                <a:ea typeface="Calibri" panose="020F0502020204030204" pitchFamily="34" charset="0"/>
                <a:cs typeface="Times New Roman" panose="02020603050405020304" pitchFamily="18" charset="0"/>
              </a:rPr>
              <a:t>: We can solve this problem in one of two ways.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i="1" u="sng" dirty="0" smtClean="0">
                <a:latin typeface="Calibri" panose="020F0502020204030204" pitchFamily="34" charset="0"/>
                <a:ea typeface="Calibri" panose="020F0502020204030204" pitchFamily="34" charset="0"/>
                <a:cs typeface="Times New Roman" panose="02020603050405020304" pitchFamily="18" charset="0"/>
              </a:rPr>
              <a:t>Approach 1</a:t>
            </a:r>
            <a:r>
              <a:rPr lang="en-US" dirty="0" smtClean="0">
                <a:latin typeface="Calibri" panose="020F0502020204030204" pitchFamily="34" charset="0"/>
                <a:ea typeface="Calibri" panose="020F0502020204030204" pitchFamily="34" charset="0"/>
                <a:cs typeface="Times New Roman" panose="02020603050405020304" pitchFamily="18" charset="0"/>
              </a:rPr>
              <a:t>: Refer </a:t>
            </a:r>
            <a:r>
              <a:rPr lang="en-US" dirty="0">
                <a:latin typeface="Calibri" panose="020F0502020204030204" pitchFamily="34" charset="0"/>
                <a:ea typeface="Calibri" panose="020F0502020204030204" pitchFamily="34" charset="0"/>
                <a:cs typeface="Times New Roman" panose="02020603050405020304" pitchFamily="18" charset="0"/>
              </a:rPr>
              <a:t>all quantities to </a:t>
            </a:r>
            <a:r>
              <a:rPr lang="en-US" dirty="0" smtClean="0">
                <a:latin typeface="Calibri" panose="020F0502020204030204" pitchFamily="34" charset="0"/>
                <a:ea typeface="Calibri" panose="020F0502020204030204" pitchFamily="34" charset="0"/>
                <a:cs typeface="Times New Roman" panose="02020603050405020304" pitchFamily="18" charset="0"/>
              </a:rPr>
              <a:t>secondary</a:t>
            </a:r>
            <a:r>
              <a:rPr lang="en-US" dirty="0">
                <a:latin typeface="Calibri" panose="020F0502020204030204" pitchFamily="34" charset="0"/>
                <a:ea typeface="Calibri" panose="020F0502020204030204" pitchFamily="34" charset="0"/>
                <a:cs typeface="Times New Roman" panose="02020603050405020304" pitchFamily="18" charset="0"/>
              </a:rPr>
              <a:t>, solve for </a:t>
            </a:r>
            <a:r>
              <a:rPr lang="en-US" b="1" dirty="0" smtClean="0">
                <a:latin typeface="Calibri" panose="020F0502020204030204" pitchFamily="34" charset="0"/>
                <a:ea typeface="Calibri" panose="020F0502020204030204" pitchFamily="34" charset="0"/>
                <a:cs typeface="Times New Roman" panose="02020603050405020304" pitchFamily="18" charset="0"/>
              </a:rPr>
              <a:t>I</a:t>
            </a:r>
            <a:r>
              <a:rPr lang="en-US"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US" dirty="0" smtClean="0">
                <a:latin typeface="Calibri" panose="020F0502020204030204" pitchFamily="34" charset="0"/>
                <a:ea typeface="Calibri" panose="020F0502020204030204" pitchFamily="34" charset="0"/>
                <a:cs typeface="Times New Roman" panose="02020603050405020304" pitchFamily="18" charset="0"/>
              </a:rPr>
              <a:t>; then </a:t>
            </a:r>
            <a:r>
              <a:rPr lang="en-US" dirty="0">
                <a:latin typeface="Calibri" panose="020F0502020204030204" pitchFamily="34" charset="0"/>
                <a:ea typeface="Calibri" panose="020F0502020204030204" pitchFamily="34" charset="0"/>
                <a:cs typeface="Times New Roman" panose="02020603050405020304" pitchFamily="18" charset="0"/>
              </a:rPr>
              <a:t>refer this current to the </a:t>
            </a:r>
            <a:r>
              <a:rPr lang="en-US" dirty="0" smtClean="0">
                <a:latin typeface="Calibri" panose="020F0502020204030204" pitchFamily="34" charset="0"/>
                <a:ea typeface="Calibri" panose="020F0502020204030204" pitchFamily="34" charset="0"/>
                <a:cs typeface="Times New Roman" panose="02020603050405020304" pitchFamily="18" charset="0"/>
              </a:rPr>
              <a:t>primary.</a:t>
            </a:r>
          </a:p>
          <a:p>
            <a:pPr marL="0" marR="0" algn="just">
              <a:spcBef>
                <a:spcPts val="0"/>
              </a:spcBef>
              <a:spcAft>
                <a:spcPts val="0"/>
              </a:spcAft>
            </a:pPr>
            <a:r>
              <a:rPr lang="en-US" i="1" u="sng" dirty="0" smtClean="0">
                <a:latin typeface="Calibri" panose="020F0502020204030204" pitchFamily="34" charset="0"/>
                <a:ea typeface="Calibri" panose="020F0502020204030204" pitchFamily="34" charset="0"/>
                <a:cs typeface="Times New Roman" panose="02020603050405020304" pitchFamily="18" charset="0"/>
              </a:rPr>
              <a:t>Approach 2</a:t>
            </a:r>
            <a:r>
              <a:rPr lang="en-US" dirty="0" smtClean="0">
                <a:latin typeface="Calibri" panose="020F0502020204030204" pitchFamily="34" charset="0"/>
                <a:ea typeface="Calibri" panose="020F0502020204030204" pitchFamily="34" charset="0"/>
                <a:cs typeface="Times New Roman" panose="02020603050405020304" pitchFamily="18" charset="0"/>
              </a:rPr>
              <a:t>: Refer </a:t>
            </a:r>
            <a:r>
              <a:rPr lang="en-US" dirty="0">
                <a:latin typeface="Calibri" panose="020F0502020204030204" pitchFamily="34" charset="0"/>
                <a:ea typeface="Calibri" panose="020F0502020204030204" pitchFamily="34" charset="0"/>
                <a:cs typeface="Times New Roman" panose="02020603050405020304" pitchFamily="18" charset="0"/>
              </a:rPr>
              <a:t>all quantities to </a:t>
            </a:r>
            <a:r>
              <a:rPr lang="en-US" dirty="0" smtClean="0">
                <a:latin typeface="Calibri" panose="020F0502020204030204" pitchFamily="34" charset="0"/>
                <a:ea typeface="Calibri" panose="020F0502020204030204" pitchFamily="34" charset="0"/>
                <a:cs typeface="Times New Roman" panose="02020603050405020304" pitchFamily="18" charset="0"/>
              </a:rPr>
              <a:t>primary, solve </a:t>
            </a:r>
            <a:r>
              <a:rPr lang="en-US" dirty="0">
                <a:latin typeface="Calibri" panose="020F0502020204030204" pitchFamily="34" charset="0"/>
                <a:ea typeface="Calibri" panose="020F0502020204030204" pitchFamily="34" charset="0"/>
                <a:cs typeface="Times New Roman" panose="02020603050405020304" pitchFamily="18" charset="0"/>
              </a:rPr>
              <a:t>for </a:t>
            </a:r>
            <a:r>
              <a:rPr lang="en-US" b="1" dirty="0">
                <a:latin typeface="Calibri" panose="020F0502020204030204" pitchFamily="34" charset="0"/>
                <a:ea typeface="Calibri" panose="020F0502020204030204" pitchFamily="34" charset="0"/>
                <a:cs typeface="Times New Roman" panose="02020603050405020304" pitchFamily="18" charset="0"/>
              </a:rPr>
              <a:t>I</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p:cNvSpPr txBox="1"/>
          <p:nvPr/>
        </p:nvSpPr>
        <p:spPr>
          <a:xfrm>
            <a:off x="-11078" y="3775575"/>
            <a:ext cx="9132425" cy="830997"/>
          </a:xfrm>
          <a:prstGeom prst="rect">
            <a:avLst/>
          </a:prstGeom>
          <a:noFill/>
        </p:spPr>
        <p:txBody>
          <a:bodyPr wrap="square" rtlCol="0">
            <a:spAutoFit/>
          </a:bodyPr>
          <a:lstStyle/>
          <a:p>
            <a:r>
              <a:rPr lang="en-US" sz="2400" i="1" u="sng" dirty="0" smtClean="0"/>
              <a:t>Approach 2</a:t>
            </a:r>
            <a:r>
              <a:rPr lang="en-US" sz="2400" dirty="0" smtClean="0"/>
              <a:t>:</a:t>
            </a:r>
          </a:p>
          <a:p>
            <a:r>
              <a:rPr lang="en-US" sz="2400" dirty="0" smtClean="0"/>
              <a:t>We begin by referring Z</a:t>
            </a:r>
            <a:r>
              <a:rPr lang="en-US" sz="2400" baseline="-25000" dirty="0" smtClean="0"/>
              <a:t>2</a:t>
            </a:r>
            <a:r>
              <a:rPr lang="en-US" sz="2400" dirty="0" smtClean="0"/>
              <a:t> to the primary side via: </a:t>
            </a:r>
          </a:p>
        </p:txBody>
      </p:sp>
      <p:graphicFrame>
        <p:nvGraphicFramePr>
          <p:cNvPr id="22" name="Object 21"/>
          <p:cNvGraphicFramePr>
            <a:graphicFrameLocks noChangeAspect="1"/>
          </p:cNvGraphicFramePr>
          <p:nvPr>
            <p:extLst>
              <p:ext uri="{D42A27DB-BD31-4B8C-83A1-F6EECF244321}">
                <p14:modId xmlns:p14="http://schemas.microsoft.com/office/powerpoint/2010/main" val="581592324"/>
              </p:ext>
            </p:extLst>
          </p:nvPr>
        </p:nvGraphicFramePr>
        <p:xfrm>
          <a:off x="1600200" y="4539043"/>
          <a:ext cx="5133641" cy="1155367"/>
        </p:xfrm>
        <a:graphic>
          <a:graphicData uri="http://schemas.openxmlformats.org/presentationml/2006/ole">
            <mc:AlternateContent xmlns:mc="http://schemas.openxmlformats.org/markup-compatibility/2006">
              <mc:Choice xmlns:v="urn:schemas-microsoft-com:vml" Requires="v">
                <p:oleObj spid="_x0000_s89112" name="Equation" r:id="rId5" imgW="2247900" imgH="508000" progId="Equation.DSMT4">
                  <p:embed/>
                </p:oleObj>
              </mc:Choice>
              <mc:Fallback>
                <p:oleObj name="Equation" r:id="rId5" imgW="2247900" imgH="508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539043"/>
                        <a:ext cx="5133641" cy="1155367"/>
                      </a:xfrm>
                      <a:prstGeom prst="rect">
                        <a:avLst/>
                      </a:prstGeom>
                      <a:noFill/>
                    </p:spPr>
                  </p:pic>
                </p:oleObj>
              </mc:Fallback>
            </mc:AlternateContent>
          </a:graphicData>
        </a:graphic>
      </p:graphicFrame>
      <p:sp>
        <p:nvSpPr>
          <p:cNvPr id="39" name="TextBox 38"/>
          <p:cNvSpPr txBox="1"/>
          <p:nvPr/>
        </p:nvSpPr>
        <p:spPr>
          <a:xfrm>
            <a:off x="-34227" y="5646003"/>
            <a:ext cx="9132425" cy="830997"/>
          </a:xfrm>
          <a:prstGeom prst="rect">
            <a:avLst/>
          </a:prstGeom>
          <a:noFill/>
        </p:spPr>
        <p:txBody>
          <a:bodyPr wrap="square" rtlCol="0">
            <a:spAutoFit/>
          </a:bodyPr>
          <a:lstStyle/>
          <a:p>
            <a:r>
              <a:rPr lang="en-US" sz="2400" dirty="0" smtClean="0"/>
              <a:t>So we know what Z’</a:t>
            </a:r>
            <a:r>
              <a:rPr lang="en-US" sz="2400" baseline="-25000" dirty="0" smtClean="0"/>
              <a:t>2</a:t>
            </a:r>
            <a:r>
              <a:rPr lang="en-US" sz="2400" dirty="0" smtClean="0"/>
              <a:t> is… it is the secondary impedance Z</a:t>
            </a:r>
            <a:r>
              <a:rPr lang="en-US" sz="2400" baseline="-25000" dirty="0" smtClean="0"/>
              <a:t>2</a:t>
            </a:r>
            <a:r>
              <a:rPr lang="en-US" sz="2400" dirty="0" smtClean="0"/>
              <a:t> as seen from the primary side. Let’s redraw the circuit accordingly.</a:t>
            </a:r>
          </a:p>
        </p:txBody>
      </p:sp>
      <p:sp>
        <p:nvSpPr>
          <p:cNvPr id="40" name="Rectangle 39"/>
          <p:cNvSpPr/>
          <p:nvPr/>
        </p:nvSpPr>
        <p:spPr>
          <a:xfrm>
            <a:off x="228600" y="762000"/>
            <a:ext cx="8229600" cy="392159"/>
          </a:xfrm>
          <a:prstGeom prst="rect">
            <a:avLst/>
          </a:prstGeom>
        </p:spPr>
        <p:txBody>
          <a:bodyPr wrap="square">
            <a:spAutoFit/>
          </a:bodyPr>
          <a:lstStyle/>
          <a:p>
            <a:pPr marL="0" marR="0" algn="just">
              <a:lnSpc>
                <a:spcPct val="115000"/>
              </a:lnSpc>
              <a:spcBef>
                <a:spcPts val="0"/>
              </a:spcBef>
              <a:spcAft>
                <a:spcPts val="1000"/>
              </a:spcAft>
            </a:pPr>
            <a:r>
              <a:rPr lang="en-US" b="1" u="sng" dirty="0">
                <a:latin typeface="Calibri" panose="020F0502020204030204" pitchFamily="34" charset="0"/>
                <a:ea typeface="Calibri" panose="020F0502020204030204" pitchFamily="34" charset="0"/>
                <a:cs typeface="Calibri" panose="020F0502020204030204" pitchFamily="34" charset="0"/>
              </a:rPr>
              <a:t>Example 8</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Find </a:t>
            </a:r>
            <a:r>
              <a:rPr lang="en-US" dirty="0">
                <a:latin typeface="Calibri" panose="020F0502020204030204" pitchFamily="34" charset="0"/>
                <a:ea typeface="Calibri" panose="020F0502020204030204" pitchFamily="34" charset="0"/>
                <a:cs typeface="Times New Roman" panose="02020603050405020304" pitchFamily="18" charset="0"/>
              </a:rPr>
              <a:t>the current </a:t>
            </a:r>
            <a:r>
              <a:rPr lang="en-US" b="1" dirty="0" smtClean="0">
                <a:latin typeface="Calibri" panose="020F0502020204030204" pitchFamily="34" charset="0"/>
                <a:ea typeface="Calibri" panose="020F0502020204030204" pitchFamily="34" charset="0"/>
                <a:cs typeface="Times New Roman" panose="02020603050405020304" pitchFamily="18" charset="0"/>
              </a:rPr>
              <a:t>I</a:t>
            </a:r>
            <a:r>
              <a:rPr lang="en-US" baseline="-25000" dirty="0" smtClean="0">
                <a:latin typeface="Calibri" panose="020F0502020204030204" pitchFamily="34" charset="0"/>
                <a:ea typeface="Calibri" panose="020F0502020204030204" pitchFamily="34" charset="0"/>
                <a:cs typeface="Times New Roman" panose="02020603050405020304" pitchFamily="18" charset="0"/>
              </a:rPr>
              <a:t>1</a:t>
            </a:r>
            <a:r>
              <a:rPr lang="en-US" dirty="0" smtClean="0">
                <a:latin typeface="Calibri" panose="020F0502020204030204" pitchFamily="34" charset="0"/>
                <a:ea typeface="Calibri" panose="020F0502020204030204" pitchFamily="34" charset="0"/>
                <a:cs typeface="Times New Roman" panose="02020603050405020304" pitchFamily="18" charset="0"/>
              </a:rPr>
              <a:t> in </a:t>
            </a:r>
            <a:r>
              <a:rPr lang="en-US" dirty="0">
                <a:latin typeface="Calibri" panose="020F0502020204030204" pitchFamily="34" charset="0"/>
                <a:ea typeface="Calibri" panose="020F0502020204030204" pitchFamily="34" charset="0"/>
                <a:cs typeface="Times New Roman" panose="02020603050405020304" pitchFamily="18" charset="0"/>
              </a:rPr>
              <a:t>the primary side of the below circuit.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968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86</a:t>
            </a:fld>
            <a:endParaRPr lang="en-US" dirty="0"/>
          </a:p>
        </p:txBody>
      </p:sp>
      <p:sp>
        <p:nvSpPr>
          <p:cNvPr id="61" name="TextBox 60"/>
          <p:cNvSpPr txBox="1"/>
          <p:nvPr/>
        </p:nvSpPr>
        <p:spPr>
          <a:xfrm>
            <a:off x="-22652" y="44088"/>
            <a:ext cx="9144000" cy="584775"/>
          </a:xfrm>
          <a:prstGeom prst="rect">
            <a:avLst/>
          </a:prstGeom>
          <a:noFill/>
        </p:spPr>
        <p:txBody>
          <a:bodyPr wrap="square" rtlCol="0">
            <a:spAutoFit/>
          </a:bodyPr>
          <a:lstStyle/>
          <a:p>
            <a:pPr algn="ctr"/>
            <a:r>
              <a:rPr lang="en-US" sz="3200" dirty="0" smtClean="0"/>
              <a:t>Referring Quantities</a:t>
            </a:r>
            <a:endParaRPr lang="en-US" sz="3200" dirty="0"/>
          </a:p>
        </p:txBody>
      </p:sp>
      <p:sp>
        <p:nvSpPr>
          <p:cNvPr id="7" name="Rectangle 6"/>
          <p:cNvSpPr/>
          <p:nvPr/>
        </p:nvSpPr>
        <p:spPr>
          <a:xfrm>
            <a:off x="228600" y="762000"/>
            <a:ext cx="8229600" cy="392159"/>
          </a:xfrm>
          <a:prstGeom prst="rect">
            <a:avLst/>
          </a:prstGeom>
        </p:spPr>
        <p:txBody>
          <a:bodyPr wrap="square">
            <a:spAutoFit/>
          </a:bodyPr>
          <a:lstStyle/>
          <a:p>
            <a:pPr marL="0" marR="0" algn="just">
              <a:lnSpc>
                <a:spcPct val="115000"/>
              </a:lnSpc>
              <a:spcBef>
                <a:spcPts val="0"/>
              </a:spcBef>
              <a:spcAft>
                <a:spcPts val="1000"/>
              </a:spcAft>
            </a:pPr>
            <a:r>
              <a:rPr lang="en-US" b="1" u="sng" dirty="0">
                <a:latin typeface="Calibri" panose="020F0502020204030204" pitchFamily="34" charset="0"/>
                <a:ea typeface="Calibri" panose="020F0502020204030204" pitchFamily="34" charset="0"/>
                <a:cs typeface="Calibri" panose="020F0502020204030204" pitchFamily="34" charset="0"/>
              </a:rPr>
              <a:t>Example 8</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Find </a:t>
            </a:r>
            <a:r>
              <a:rPr lang="en-US" dirty="0">
                <a:latin typeface="Calibri" panose="020F0502020204030204" pitchFamily="34" charset="0"/>
                <a:ea typeface="Calibri" panose="020F0502020204030204" pitchFamily="34" charset="0"/>
                <a:cs typeface="Times New Roman" panose="02020603050405020304" pitchFamily="18" charset="0"/>
              </a:rPr>
              <a:t>the current </a:t>
            </a:r>
            <a:r>
              <a:rPr lang="en-US" b="1" dirty="0" smtClean="0">
                <a:latin typeface="Calibri" panose="020F0502020204030204" pitchFamily="34" charset="0"/>
                <a:ea typeface="Calibri" panose="020F0502020204030204" pitchFamily="34" charset="0"/>
                <a:cs typeface="Times New Roman" panose="02020603050405020304" pitchFamily="18" charset="0"/>
              </a:rPr>
              <a:t>I</a:t>
            </a:r>
            <a:r>
              <a:rPr lang="en-US" baseline="-25000" dirty="0" smtClean="0">
                <a:latin typeface="Calibri" panose="020F0502020204030204" pitchFamily="34" charset="0"/>
                <a:ea typeface="Calibri" panose="020F0502020204030204" pitchFamily="34" charset="0"/>
                <a:cs typeface="Times New Roman" panose="02020603050405020304" pitchFamily="18" charset="0"/>
              </a:rPr>
              <a:t>1</a:t>
            </a:r>
            <a:r>
              <a:rPr lang="en-US" dirty="0" smtClean="0">
                <a:latin typeface="Calibri" panose="020F0502020204030204" pitchFamily="34" charset="0"/>
                <a:ea typeface="Calibri" panose="020F0502020204030204" pitchFamily="34" charset="0"/>
                <a:cs typeface="Times New Roman" panose="02020603050405020304" pitchFamily="18" charset="0"/>
              </a:rPr>
              <a:t> in </a:t>
            </a:r>
            <a:r>
              <a:rPr lang="en-US" dirty="0">
                <a:latin typeface="Calibri" panose="020F0502020204030204" pitchFamily="34" charset="0"/>
                <a:ea typeface="Calibri" panose="020F0502020204030204" pitchFamily="34" charset="0"/>
                <a:cs typeface="Times New Roman" panose="02020603050405020304" pitchFamily="18" charset="0"/>
              </a:rPr>
              <a:t>the primary side of the below circuit.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90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219200"/>
            <a:ext cx="5365750" cy="157321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2672072"/>
            <a:ext cx="9144000" cy="923330"/>
          </a:xfrm>
          <a:prstGeom prst="rect">
            <a:avLst/>
          </a:prstGeom>
        </p:spPr>
        <p:txBody>
          <a:bodyPr wrap="square">
            <a:spAutoFit/>
          </a:bodyPr>
          <a:lstStyle/>
          <a:p>
            <a:pPr marL="0" marR="0" algn="just">
              <a:spcBef>
                <a:spcPts val="0"/>
              </a:spcBef>
              <a:spcAft>
                <a:spcPts val="0"/>
              </a:spcAft>
            </a:pPr>
            <a:r>
              <a:rPr lang="en-US" b="1" u="sng" dirty="0">
                <a:latin typeface="Calibri" panose="020F0502020204030204" pitchFamily="34" charset="0"/>
                <a:ea typeface="Calibri" panose="020F0502020204030204" pitchFamily="34" charset="0"/>
                <a:cs typeface="Times New Roman" panose="02020603050405020304" pitchFamily="18" charset="0"/>
              </a:rPr>
              <a:t>Solution</a:t>
            </a:r>
            <a:r>
              <a:rPr lang="en-US" dirty="0">
                <a:latin typeface="Calibri" panose="020F0502020204030204" pitchFamily="34" charset="0"/>
                <a:ea typeface="Calibri" panose="020F0502020204030204" pitchFamily="34" charset="0"/>
                <a:cs typeface="Times New Roman" panose="02020603050405020304" pitchFamily="18" charset="0"/>
              </a:rPr>
              <a:t>: We can solve this problem in one of two ways.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i="1" u="sng" dirty="0" smtClean="0">
                <a:latin typeface="Calibri" panose="020F0502020204030204" pitchFamily="34" charset="0"/>
                <a:ea typeface="Calibri" panose="020F0502020204030204" pitchFamily="34" charset="0"/>
                <a:cs typeface="Times New Roman" panose="02020603050405020304" pitchFamily="18" charset="0"/>
              </a:rPr>
              <a:t>Approach 1</a:t>
            </a:r>
            <a:r>
              <a:rPr lang="en-US" dirty="0" smtClean="0">
                <a:latin typeface="Calibri" panose="020F0502020204030204" pitchFamily="34" charset="0"/>
                <a:ea typeface="Calibri" panose="020F0502020204030204" pitchFamily="34" charset="0"/>
                <a:cs typeface="Times New Roman" panose="02020603050405020304" pitchFamily="18" charset="0"/>
              </a:rPr>
              <a:t>: Refer </a:t>
            </a:r>
            <a:r>
              <a:rPr lang="en-US" dirty="0">
                <a:latin typeface="Calibri" panose="020F0502020204030204" pitchFamily="34" charset="0"/>
                <a:ea typeface="Calibri" panose="020F0502020204030204" pitchFamily="34" charset="0"/>
                <a:cs typeface="Times New Roman" panose="02020603050405020304" pitchFamily="18" charset="0"/>
              </a:rPr>
              <a:t>all quantities to </a:t>
            </a:r>
            <a:r>
              <a:rPr lang="en-US" dirty="0" smtClean="0">
                <a:latin typeface="Calibri" panose="020F0502020204030204" pitchFamily="34" charset="0"/>
                <a:ea typeface="Calibri" panose="020F0502020204030204" pitchFamily="34" charset="0"/>
                <a:cs typeface="Times New Roman" panose="02020603050405020304" pitchFamily="18" charset="0"/>
              </a:rPr>
              <a:t>secondary</a:t>
            </a:r>
            <a:r>
              <a:rPr lang="en-US" dirty="0">
                <a:latin typeface="Calibri" panose="020F0502020204030204" pitchFamily="34" charset="0"/>
                <a:ea typeface="Calibri" panose="020F0502020204030204" pitchFamily="34" charset="0"/>
                <a:cs typeface="Times New Roman" panose="02020603050405020304" pitchFamily="18" charset="0"/>
              </a:rPr>
              <a:t>, solve for </a:t>
            </a:r>
            <a:r>
              <a:rPr lang="en-US" b="1" dirty="0" smtClean="0">
                <a:latin typeface="Calibri" panose="020F0502020204030204" pitchFamily="34" charset="0"/>
                <a:ea typeface="Calibri" panose="020F0502020204030204" pitchFamily="34" charset="0"/>
                <a:cs typeface="Times New Roman" panose="02020603050405020304" pitchFamily="18" charset="0"/>
              </a:rPr>
              <a:t>I</a:t>
            </a:r>
            <a:r>
              <a:rPr lang="en-US"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US" dirty="0" smtClean="0">
                <a:latin typeface="Calibri" panose="020F0502020204030204" pitchFamily="34" charset="0"/>
                <a:ea typeface="Calibri" panose="020F0502020204030204" pitchFamily="34" charset="0"/>
                <a:cs typeface="Times New Roman" panose="02020603050405020304" pitchFamily="18" charset="0"/>
              </a:rPr>
              <a:t>; then </a:t>
            </a:r>
            <a:r>
              <a:rPr lang="en-US" dirty="0">
                <a:latin typeface="Calibri" panose="020F0502020204030204" pitchFamily="34" charset="0"/>
                <a:ea typeface="Calibri" panose="020F0502020204030204" pitchFamily="34" charset="0"/>
                <a:cs typeface="Times New Roman" panose="02020603050405020304" pitchFamily="18" charset="0"/>
              </a:rPr>
              <a:t>refer this current to the </a:t>
            </a:r>
            <a:r>
              <a:rPr lang="en-US" dirty="0" smtClean="0">
                <a:latin typeface="Calibri" panose="020F0502020204030204" pitchFamily="34" charset="0"/>
                <a:ea typeface="Calibri" panose="020F0502020204030204" pitchFamily="34" charset="0"/>
                <a:cs typeface="Times New Roman" panose="02020603050405020304" pitchFamily="18" charset="0"/>
              </a:rPr>
              <a:t>primary.</a:t>
            </a:r>
          </a:p>
          <a:p>
            <a:pPr marL="0" marR="0" algn="just">
              <a:spcBef>
                <a:spcPts val="0"/>
              </a:spcBef>
              <a:spcAft>
                <a:spcPts val="0"/>
              </a:spcAft>
            </a:pPr>
            <a:r>
              <a:rPr lang="en-US" i="1" u="sng" dirty="0" smtClean="0">
                <a:latin typeface="Calibri" panose="020F0502020204030204" pitchFamily="34" charset="0"/>
                <a:ea typeface="Calibri" panose="020F0502020204030204" pitchFamily="34" charset="0"/>
                <a:cs typeface="Times New Roman" panose="02020603050405020304" pitchFamily="18" charset="0"/>
              </a:rPr>
              <a:t>Approach 2</a:t>
            </a:r>
            <a:r>
              <a:rPr lang="en-US" dirty="0" smtClean="0">
                <a:latin typeface="Calibri" panose="020F0502020204030204" pitchFamily="34" charset="0"/>
                <a:ea typeface="Calibri" panose="020F0502020204030204" pitchFamily="34" charset="0"/>
                <a:cs typeface="Times New Roman" panose="02020603050405020304" pitchFamily="18" charset="0"/>
              </a:rPr>
              <a:t>: Refer </a:t>
            </a:r>
            <a:r>
              <a:rPr lang="en-US" dirty="0">
                <a:latin typeface="Calibri" panose="020F0502020204030204" pitchFamily="34" charset="0"/>
                <a:ea typeface="Calibri" panose="020F0502020204030204" pitchFamily="34" charset="0"/>
                <a:cs typeface="Times New Roman" panose="02020603050405020304" pitchFamily="18" charset="0"/>
              </a:rPr>
              <a:t>all quantities to </a:t>
            </a:r>
            <a:r>
              <a:rPr lang="en-US" dirty="0" smtClean="0">
                <a:latin typeface="Calibri" panose="020F0502020204030204" pitchFamily="34" charset="0"/>
                <a:ea typeface="Calibri" panose="020F0502020204030204" pitchFamily="34" charset="0"/>
                <a:cs typeface="Times New Roman" panose="02020603050405020304" pitchFamily="18" charset="0"/>
              </a:rPr>
              <a:t>primary, solve </a:t>
            </a:r>
            <a:r>
              <a:rPr lang="en-US" dirty="0">
                <a:latin typeface="Calibri" panose="020F0502020204030204" pitchFamily="34" charset="0"/>
                <a:ea typeface="Calibri" panose="020F0502020204030204" pitchFamily="34" charset="0"/>
                <a:cs typeface="Times New Roman" panose="02020603050405020304" pitchFamily="18" charset="0"/>
              </a:rPr>
              <a:t>for </a:t>
            </a:r>
            <a:r>
              <a:rPr lang="en-US" b="1" dirty="0">
                <a:latin typeface="Calibri" panose="020F0502020204030204" pitchFamily="34" charset="0"/>
                <a:ea typeface="Calibri" panose="020F0502020204030204" pitchFamily="34" charset="0"/>
                <a:cs typeface="Times New Roman" panose="02020603050405020304" pitchFamily="18" charset="0"/>
              </a:rPr>
              <a:t>I</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p:cNvSpPr txBox="1"/>
          <p:nvPr/>
        </p:nvSpPr>
        <p:spPr>
          <a:xfrm>
            <a:off x="-11078" y="3775575"/>
            <a:ext cx="9132425" cy="461665"/>
          </a:xfrm>
          <a:prstGeom prst="rect">
            <a:avLst/>
          </a:prstGeom>
          <a:noFill/>
        </p:spPr>
        <p:txBody>
          <a:bodyPr wrap="square" rtlCol="0">
            <a:spAutoFit/>
          </a:bodyPr>
          <a:lstStyle/>
          <a:p>
            <a:r>
              <a:rPr lang="en-US" sz="2400" i="1" u="sng" dirty="0" smtClean="0"/>
              <a:t>Approach 2</a:t>
            </a:r>
            <a:r>
              <a:rPr lang="en-US" sz="2400" dirty="0" smtClean="0"/>
              <a:t>:</a:t>
            </a:r>
          </a:p>
        </p:txBody>
      </p:sp>
      <p:pic>
        <p:nvPicPr>
          <p:cNvPr id="901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891950"/>
            <a:ext cx="4030663" cy="1050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5092086"/>
            <a:ext cx="9132425" cy="461665"/>
          </a:xfrm>
          <a:prstGeom prst="rect">
            <a:avLst/>
          </a:prstGeom>
          <a:noFill/>
        </p:spPr>
        <p:txBody>
          <a:bodyPr wrap="square" rtlCol="0">
            <a:spAutoFit/>
          </a:bodyPr>
          <a:lstStyle/>
          <a:p>
            <a:r>
              <a:rPr lang="en-US" sz="2400" dirty="0" smtClean="0"/>
              <a:t>Use of Ohm’s Law results in</a:t>
            </a:r>
          </a:p>
        </p:txBody>
      </p:sp>
      <p:graphicFrame>
        <p:nvGraphicFramePr>
          <p:cNvPr id="4" name="Object 3"/>
          <p:cNvGraphicFramePr>
            <a:graphicFrameLocks noChangeAspect="1"/>
          </p:cNvGraphicFramePr>
          <p:nvPr>
            <p:extLst>
              <p:ext uri="{D42A27DB-BD31-4B8C-83A1-F6EECF244321}">
                <p14:modId xmlns:p14="http://schemas.microsoft.com/office/powerpoint/2010/main" val="971641687"/>
              </p:ext>
            </p:extLst>
          </p:nvPr>
        </p:nvGraphicFramePr>
        <p:xfrm>
          <a:off x="1828800" y="5478831"/>
          <a:ext cx="3439461" cy="845769"/>
        </p:xfrm>
        <a:graphic>
          <a:graphicData uri="http://schemas.openxmlformats.org/presentationml/2006/ole">
            <mc:AlternateContent xmlns:mc="http://schemas.openxmlformats.org/markup-compatibility/2006">
              <mc:Choice xmlns:v="urn:schemas-microsoft-com:vml" Requires="v">
                <p:oleObj spid="_x0000_s90135" name="Equation" r:id="rId6" imgW="1586811" imgH="393529" progId="Equation.DSMT4">
                  <p:embed/>
                </p:oleObj>
              </mc:Choice>
              <mc:Fallback>
                <p:oleObj name="Equation" r:id="rId6" imgW="1586811" imgH="393529"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5478831"/>
                        <a:ext cx="3439461" cy="845769"/>
                      </a:xfrm>
                      <a:prstGeom prst="rect">
                        <a:avLst/>
                      </a:prstGeom>
                      <a:noFill/>
                    </p:spPr>
                  </p:pic>
                </p:oleObj>
              </mc:Fallback>
            </mc:AlternateContent>
          </a:graphicData>
        </a:graphic>
      </p:graphicFrame>
      <p:sp>
        <p:nvSpPr>
          <p:cNvPr id="5" name="TextBox 4"/>
          <p:cNvSpPr txBox="1"/>
          <p:nvPr/>
        </p:nvSpPr>
        <p:spPr>
          <a:xfrm>
            <a:off x="5638800" y="5548947"/>
            <a:ext cx="2971800" cy="461665"/>
          </a:xfrm>
          <a:prstGeom prst="rect">
            <a:avLst/>
          </a:prstGeom>
          <a:noFill/>
        </p:spPr>
        <p:txBody>
          <a:bodyPr wrap="square" rtlCol="0">
            <a:spAutoFit/>
          </a:bodyPr>
          <a:lstStyle/>
          <a:p>
            <a:r>
              <a:rPr lang="en-US" sz="2400" dirty="0" smtClean="0"/>
              <a:t>And we are done </a:t>
            </a:r>
            <a:r>
              <a:rPr lang="en-US" sz="2400" dirty="0" smtClean="0">
                <a:sym typeface="Wingdings" panose="05000000000000000000" pitchFamily="2" charset="2"/>
              </a:rPr>
              <a:t></a:t>
            </a:r>
            <a:endParaRPr lang="en-US" sz="2400" dirty="0" smtClean="0"/>
          </a:p>
        </p:txBody>
      </p:sp>
      <p:sp>
        <p:nvSpPr>
          <p:cNvPr id="15" name="TextBox 14"/>
          <p:cNvSpPr txBox="1"/>
          <p:nvPr/>
        </p:nvSpPr>
        <p:spPr>
          <a:xfrm>
            <a:off x="-1" y="6167735"/>
            <a:ext cx="9121347" cy="400110"/>
          </a:xfrm>
          <a:prstGeom prst="rect">
            <a:avLst/>
          </a:prstGeom>
          <a:noFill/>
        </p:spPr>
        <p:txBody>
          <a:bodyPr wrap="square" rtlCol="0">
            <a:spAutoFit/>
          </a:bodyPr>
          <a:lstStyle/>
          <a:p>
            <a:r>
              <a:rPr lang="en-US" sz="2000" dirty="0" smtClean="0"/>
              <a:t>But wait…what if we wanted to obtain secondary quantities, such as </a:t>
            </a:r>
            <a:r>
              <a:rPr lang="en-US" sz="2000" b="1" dirty="0" smtClean="0"/>
              <a:t>I</a:t>
            </a:r>
            <a:r>
              <a:rPr lang="en-US" sz="2000" baseline="-25000" dirty="0" smtClean="0"/>
              <a:t>2</a:t>
            </a:r>
            <a:r>
              <a:rPr lang="en-US" sz="2000" dirty="0" smtClean="0"/>
              <a:t> and </a:t>
            </a:r>
            <a:r>
              <a:rPr lang="en-US" sz="2000" b="1" dirty="0" smtClean="0"/>
              <a:t>E</a:t>
            </a:r>
            <a:r>
              <a:rPr lang="en-US" sz="2000" baseline="-25000" dirty="0" smtClean="0"/>
              <a:t>2</a:t>
            </a:r>
            <a:r>
              <a:rPr lang="en-US" sz="2000" dirty="0" smtClean="0"/>
              <a:t>?</a:t>
            </a:r>
          </a:p>
        </p:txBody>
      </p:sp>
    </p:spTree>
    <p:extLst>
      <p:ext uri="{BB962C8B-B14F-4D97-AF65-F5344CB8AC3E}">
        <p14:creationId xmlns:p14="http://schemas.microsoft.com/office/powerpoint/2010/main" val="77013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1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87</a:t>
            </a:fld>
            <a:endParaRPr lang="en-US" dirty="0"/>
          </a:p>
        </p:txBody>
      </p:sp>
      <p:sp>
        <p:nvSpPr>
          <p:cNvPr id="61" name="TextBox 60"/>
          <p:cNvSpPr txBox="1"/>
          <p:nvPr/>
        </p:nvSpPr>
        <p:spPr>
          <a:xfrm>
            <a:off x="-22652" y="44088"/>
            <a:ext cx="9144000" cy="584775"/>
          </a:xfrm>
          <a:prstGeom prst="rect">
            <a:avLst/>
          </a:prstGeom>
          <a:noFill/>
        </p:spPr>
        <p:txBody>
          <a:bodyPr wrap="square" rtlCol="0">
            <a:spAutoFit/>
          </a:bodyPr>
          <a:lstStyle/>
          <a:p>
            <a:pPr algn="ctr"/>
            <a:r>
              <a:rPr lang="en-US" sz="3200" dirty="0" smtClean="0"/>
              <a:t>Referring Quantities</a:t>
            </a:r>
            <a:endParaRPr lang="en-US" sz="3200" dirty="0"/>
          </a:p>
        </p:txBody>
      </p:sp>
      <p:sp>
        <p:nvSpPr>
          <p:cNvPr id="7" name="Rectangle 6"/>
          <p:cNvSpPr/>
          <p:nvPr/>
        </p:nvSpPr>
        <p:spPr>
          <a:xfrm>
            <a:off x="228600" y="762000"/>
            <a:ext cx="8229600" cy="392159"/>
          </a:xfrm>
          <a:prstGeom prst="rect">
            <a:avLst/>
          </a:prstGeom>
        </p:spPr>
        <p:txBody>
          <a:bodyPr wrap="square">
            <a:spAutoFit/>
          </a:bodyPr>
          <a:lstStyle/>
          <a:p>
            <a:pPr marL="0" marR="0" algn="just">
              <a:lnSpc>
                <a:spcPct val="115000"/>
              </a:lnSpc>
              <a:spcBef>
                <a:spcPts val="0"/>
              </a:spcBef>
              <a:spcAft>
                <a:spcPts val="1000"/>
              </a:spcAft>
            </a:pPr>
            <a:r>
              <a:rPr lang="en-US" b="1" u="sng" dirty="0">
                <a:latin typeface="Calibri" panose="020F0502020204030204" pitchFamily="34" charset="0"/>
                <a:ea typeface="Calibri" panose="020F0502020204030204" pitchFamily="34" charset="0"/>
                <a:cs typeface="Calibri" panose="020F0502020204030204" pitchFamily="34" charset="0"/>
              </a:rPr>
              <a:t>Example 8</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Find </a:t>
            </a:r>
            <a:r>
              <a:rPr lang="en-US" dirty="0">
                <a:latin typeface="Calibri" panose="020F0502020204030204" pitchFamily="34" charset="0"/>
                <a:ea typeface="Calibri" panose="020F0502020204030204" pitchFamily="34" charset="0"/>
                <a:cs typeface="Times New Roman" panose="02020603050405020304" pitchFamily="18" charset="0"/>
              </a:rPr>
              <a:t>the current </a:t>
            </a:r>
            <a:r>
              <a:rPr lang="en-US" b="1" dirty="0" smtClean="0">
                <a:latin typeface="Calibri" panose="020F0502020204030204" pitchFamily="34" charset="0"/>
                <a:ea typeface="Calibri" panose="020F0502020204030204" pitchFamily="34" charset="0"/>
                <a:cs typeface="Times New Roman" panose="02020603050405020304" pitchFamily="18" charset="0"/>
              </a:rPr>
              <a:t>I</a:t>
            </a:r>
            <a:r>
              <a:rPr lang="en-US" baseline="-25000" dirty="0" smtClean="0">
                <a:latin typeface="Calibri" panose="020F0502020204030204" pitchFamily="34" charset="0"/>
                <a:ea typeface="Calibri" panose="020F0502020204030204" pitchFamily="34" charset="0"/>
                <a:cs typeface="Times New Roman" panose="02020603050405020304" pitchFamily="18" charset="0"/>
              </a:rPr>
              <a:t>1</a:t>
            </a:r>
            <a:r>
              <a:rPr lang="en-US" dirty="0" smtClean="0">
                <a:latin typeface="Calibri" panose="020F0502020204030204" pitchFamily="34" charset="0"/>
                <a:ea typeface="Calibri" panose="020F0502020204030204" pitchFamily="34" charset="0"/>
                <a:cs typeface="Times New Roman" panose="02020603050405020304" pitchFamily="18" charset="0"/>
              </a:rPr>
              <a:t> in </a:t>
            </a:r>
            <a:r>
              <a:rPr lang="en-US" dirty="0">
                <a:latin typeface="Calibri" panose="020F0502020204030204" pitchFamily="34" charset="0"/>
                <a:ea typeface="Calibri" panose="020F0502020204030204" pitchFamily="34" charset="0"/>
                <a:cs typeface="Times New Roman" panose="02020603050405020304" pitchFamily="18" charset="0"/>
              </a:rPr>
              <a:t>the primary side of the below circuit.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90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219200"/>
            <a:ext cx="5365750" cy="157321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2672072"/>
            <a:ext cx="9144000" cy="923330"/>
          </a:xfrm>
          <a:prstGeom prst="rect">
            <a:avLst/>
          </a:prstGeom>
        </p:spPr>
        <p:txBody>
          <a:bodyPr wrap="square">
            <a:spAutoFit/>
          </a:bodyPr>
          <a:lstStyle/>
          <a:p>
            <a:pPr marL="0" marR="0" algn="just">
              <a:spcBef>
                <a:spcPts val="0"/>
              </a:spcBef>
              <a:spcAft>
                <a:spcPts val="0"/>
              </a:spcAft>
            </a:pPr>
            <a:r>
              <a:rPr lang="en-US" b="1" u="sng" dirty="0">
                <a:latin typeface="Calibri" panose="020F0502020204030204" pitchFamily="34" charset="0"/>
                <a:ea typeface="Calibri" panose="020F0502020204030204" pitchFamily="34" charset="0"/>
                <a:cs typeface="Times New Roman" panose="02020603050405020304" pitchFamily="18" charset="0"/>
              </a:rPr>
              <a:t>Solution</a:t>
            </a:r>
            <a:r>
              <a:rPr lang="en-US" dirty="0">
                <a:latin typeface="Calibri" panose="020F0502020204030204" pitchFamily="34" charset="0"/>
                <a:ea typeface="Calibri" panose="020F0502020204030204" pitchFamily="34" charset="0"/>
                <a:cs typeface="Times New Roman" panose="02020603050405020304" pitchFamily="18" charset="0"/>
              </a:rPr>
              <a:t>: We can solve this problem in one of two ways.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i="1" u="sng" dirty="0" smtClean="0">
                <a:latin typeface="Calibri" panose="020F0502020204030204" pitchFamily="34" charset="0"/>
                <a:ea typeface="Calibri" panose="020F0502020204030204" pitchFamily="34" charset="0"/>
                <a:cs typeface="Times New Roman" panose="02020603050405020304" pitchFamily="18" charset="0"/>
              </a:rPr>
              <a:t>Approach 1</a:t>
            </a:r>
            <a:r>
              <a:rPr lang="en-US" dirty="0" smtClean="0">
                <a:latin typeface="Calibri" panose="020F0502020204030204" pitchFamily="34" charset="0"/>
                <a:ea typeface="Calibri" panose="020F0502020204030204" pitchFamily="34" charset="0"/>
                <a:cs typeface="Times New Roman" panose="02020603050405020304" pitchFamily="18" charset="0"/>
              </a:rPr>
              <a:t>: Refer </a:t>
            </a:r>
            <a:r>
              <a:rPr lang="en-US" dirty="0">
                <a:latin typeface="Calibri" panose="020F0502020204030204" pitchFamily="34" charset="0"/>
                <a:ea typeface="Calibri" panose="020F0502020204030204" pitchFamily="34" charset="0"/>
                <a:cs typeface="Times New Roman" panose="02020603050405020304" pitchFamily="18" charset="0"/>
              </a:rPr>
              <a:t>all quantities to </a:t>
            </a:r>
            <a:r>
              <a:rPr lang="en-US" dirty="0" smtClean="0">
                <a:latin typeface="Calibri" panose="020F0502020204030204" pitchFamily="34" charset="0"/>
                <a:ea typeface="Calibri" panose="020F0502020204030204" pitchFamily="34" charset="0"/>
                <a:cs typeface="Times New Roman" panose="02020603050405020304" pitchFamily="18" charset="0"/>
              </a:rPr>
              <a:t>secondary</a:t>
            </a:r>
            <a:r>
              <a:rPr lang="en-US" dirty="0">
                <a:latin typeface="Calibri" panose="020F0502020204030204" pitchFamily="34" charset="0"/>
                <a:ea typeface="Calibri" panose="020F0502020204030204" pitchFamily="34" charset="0"/>
                <a:cs typeface="Times New Roman" panose="02020603050405020304" pitchFamily="18" charset="0"/>
              </a:rPr>
              <a:t>, solve for </a:t>
            </a:r>
            <a:r>
              <a:rPr lang="en-US" b="1" dirty="0" smtClean="0">
                <a:latin typeface="Calibri" panose="020F0502020204030204" pitchFamily="34" charset="0"/>
                <a:ea typeface="Calibri" panose="020F0502020204030204" pitchFamily="34" charset="0"/>
                <a:cs typeface="Times New Roman" panose="02020603050405020304" pitchFamily="18" charset="0"/>
              </a:rPr>
              <a:t>I</a:t>
            </a:r>
            <a:r>
              <a:rPr lang="en-US"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US" dirty="0" smtClean="0">
                <a:latin typeface="Calibri" panose="020F0502020204030204" pitchFamily="34" charset="0"/>
                <a:ea typeface="Calibri" panose="020F0502020204030204" pitchFamily="34" charset="0"/>
                <a:cs typeface="Times New Roman" panose="02020603050405020304" pitchFamily="18" charset="0"/>
              </a:rPr>
              <a:t>; then </a:t>
            </a:r>
            <a:r>
              <a:rPr lang="en-US" dirty="0">
                <a:latin typeface="Calibri" panose="020F0502020204030204" pitchFamily="34" charset="0"/>
                <a:ea typeface="Calibri" panose="020F0502020204030204" pitchFamily="34" charset="0"/>
                <a:cs typeface="Times New Roman" panose="02020603050405020304" pitchFamily="18" charset="0"/>
              </a:rPr>
              <a:t>refer this current to the </a:t>
            </a:r>
            <a:r>
              <a:rPr lang="en-US" dirty="0" smtClean="0">
                <a:latin typeface="Calibri" panose="020F0502020204030204" pitchFamily="34" charset="0"/>
                <a:ea typeface="Calibri" panose="020F0502020204030204" pitchFamily="34" charset="0"/>
                <a:cs typeface="Times New Roman" panose="02020603050405020304" pitchFamily="18" charset="0"/>
              </a:rPr>
              <a:t>primary.</a:t>
            </a:r>
          </a:p>
          <a:p>
            <a:pPr marL="0" marR="0" algn="just">
              <a:spcBef>
                <a:spcPts val="0"/>
              </a:spcBef>
              <a:spcAft>
                <a:spcPts val="0"/>
              </a:spcAft>
            </a:pPr>
            <a:r>
              <a:rPr lang="en-US" i="1" u="sng" dirty="0" smtClean="0">
                <a:latin typeface="Calibri" panose="020F0502020204030204" pitchFamily="34" charset="0"/>
                <a:ea typeface="Calibri" panose="020F0502020204030204" pitchFamily="34" charset="0"/>
                <a:cs typeface="Times New Roman" panose="02020603050405020304" pitchFamily="18" charset="0"/>
              </a:rPr>
              <a:t>Approach 2</a:t>
            </a:r>
            <a:r>
              <a:rPr lang="en-US" dirty="0" smtClean="0">
                <a:latin typeface="Calibri" panose="020F0502020204030204" pitchFamily="34" charset="0"/>
                <a:ea typeface="Calibri" panose="020F0502020204030204" pitchFamily="34" charset="0"/>
                <a:cs typeface="Times New Roman" panose="02020603050405020304" pitchFamily="18" charset="0"/>
              </a:rPr>
              <a:t>: Refer </a:t>
            </a:r>
            <a:r>
              <a:rPr lang="en-US" dirty="0">
                <a:latin typeface="Calibri" panose="020F0502020204030204" pitchFamily="34" charset="0"/>
                <a:ea typeface="Calibri" panose="020F0502020204030204" pitchFamily="34" charset="0"/>
                <a:cs typeface="Times New Roman" panose="02020603050405020304" pitchFamily="18" charset="0"/>
              </a:rPr>
              <a:t>all quantities to </a:t>
            </a:r>
            <a:r>
              <a:rPr lang="en-US" dirty="0" smtClean="0">
                <a:latin typeface="Calibri" panose="020F0502020204030204" pitchFamily="34" charset="0"/>
                <a:ea typeface="Calibri" panose="020F0502020204030204" pitchFamily="34" charset="0"/>
                <a:cs typeface="Times New Roman" panose="02020603050405020304" pitchFamily="18" charset="0"/>
              </a:rPr>
              <a:t>primary, solve </a:t>
            </a:r>
            <a:r>
              <a:rPr lang="en-US" dirty="0">
                <a:latin typeface="Calibri" panose="020F0502020204030204" pitchFamily="34" charset="0"/>
                <a:ea typeface="Calibri" panose="020F0502020204030204" pitchFamily="34" charset="0"/>
                <a:cs typeface="Times New Roman" panose="02020603050405020304" pitchFamily="18" charset="0"/>
              </a:rPr>
              <a:t>for </a:t>
            </a:r>
            <a:r>
              <a:rPr lang="en-US" b="1" dirty="0">
                <a:latin typeface="Calibri" panose="020F0502020204030204" pitchFamily="34" charset="0"/>
                <a:ea typeface="Calibri" panose="020F0502020204030204" pitchFamily="34" charset="0"/>
                <a:cs typeface="Times New Roman" panose="02020603050405020304" pitchFamily="18" charset="0"/>
              </a:rPr>
              <a:t>I</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p:cNvSpPr txBox="1"/>
          <p:nvPr/>
        </p:nvSpPr>
        <p:spPr>
          <a:xfrm>
            <a:off x="-11078" y="3775575"/>
            <a:ext cx="9132425" cy="461665"/>
          </a:xfrm>
          <a:prstGeom prst="rect">
            <a:avLst/>
          </a:prstGeom>
          <a:noFill/>
        </p:spPr>
        <p:txBody>
          <a:bodyPr wrap="square" rtlCol="0">
            <a:spAutoFit/>
          </a:bodyPr>
          <a:lstStyle/>
          <a:p>
            <a:r>
              <a:rPr lang="en-US" sz="2400" i="1" u="sng" dirty="0" smtClean="0"/>
              <a:t>Approach 2</a:t>
            </a:r>
            <a:r>
              <a:rPr lang="en-US" sz="2400" dirty="0" smtClean="0"/>
              <a:t>:</a:t>
            </a:r>
          </a:p>
        </p:txBody>
      </p:sp>
      <p:pic>
        <p:nvPicPr>
          <p:cNvPr id="901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891950"/>
            <a:ext cx="4030663" cy="10509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2652" y="4998603"/>
            <a:ext cx="9121347" cy="400110"/>
          </a:xfrm>
          <a:prstGeom prst="rect">
            <a:avLst/>
          </a:prstGeom>
          <a:noFill/>
        </p:spPr>
        <p:txBody>
          <a:bodyPr wrap="square" rtlCol="0">
            <a:spAutoFit/>
          </a:bodyPr>
          <a:lstStyle/>
          <a:p>
            <a:r>
              <a:rPr lang="en-US" sz="2000" dirty="0" smtClean="0"/>
              <a:t>But wait…what if we wanted to obtain secondary quantities, such as </a:t>
            </a:r>
            <a:r>
              <a:rPr lang="en-US" sz="2000" b="1" dirty="0" smtClean="0"/>
              <a:t>I</a:t>
            </a:r>
            <a:r>
              <a:rPr lang="en-US" sz="2000" baseline="-25000" dirty="0" smtClean="0"/>
              <a:t>2</a:t>
            </a:r>
            <a:r>
              <a:rPr lang="en-US" sz="2000" dirty="0" smtClean="0"/>
              <a:t> and </a:t>
            </a:r>
            <a:r>
              <a:rPr lang="en-US" sz="2000" b="1" dirty="0" smtClean="0"/>
              <a:t>E</a:t>
            </a:r>
            <a:r>
              <a:rPr lang="en-US" sz="2000" baseline="-25000" dirty="0" smtClean="0"/>
              <a:t>2</a:t>
            </a:r>
            <a:r>
              <a:rPr lang="en-US" sz="2000" dirty="0" smtClean="0"/>
              <a:t>?</a:t>
            </a:r>
          </a:p>
        </p:txBody>
      </p:sp>
      <p:sp>
        <p:nvSpPr>
          <p:cNvPr id="3" name="Rectangle 2"/>
          <p:cNvSpPr/>
          <p:nvPr/>
        </p:nvSpPr>
        <p:spPr>
          <a:xfrm>
            <a:off x="0" y="5369004"/>
            <a:ext cx="9121347" cy="1107996"/>
          </a:xfrm>
          <a:prstGeom prst="rect">
            <a:avLst/>
          </a:prstGeom>
        </p:spPr>
        <p:txBody>
          <a:bodyPr wrap="square">
            <a:spAutoFit/>
          </a:bodyPr>
          <a:lstStyle/>
          <a:p>
            <a:r>
              <a:rPr lang="en-US" sz="2200" dirty="0" smtClean="0">
                <a:latin typeface="Calibri" panose="020F0502020204030204" pitchFamily="34" charset="0"/>
                <a:ea typeface="Calibri" panose="020F0502020204030204" pitchFamily="34" charset="0"/>
                <a:cs typeface="Times New Roman" panose="02020603050405020304" pitchFamily="18" charset="0"/>
              </a:rPr>
              <a:t>Then </a:t>
            </a:r>
            <a:r>
              <a:rPr lang="en-US" sz="2200" dirty="0">
                <a:latin typeface="Calibri" panose="020F0502020204030204" pitchFamily="34" charset="0"/>
                <a:ea typeface="Calibri" panose="020F0502020204030204" pitchFamily="34" charset="0"/>
                <a:cs typeface="Times New Roman" panose="02020603050405020304" pitchFamily="18" charset="0"/>
              </a:rPr>
              <a:t>we refer </a:t>
            </a:r>
            <a:r>
              <a:rPr lang="en-US" sz="2200" b="1" dirty="0">
                <a:latin typeface="Calibri" panose="020F0502020204030204" pitchFamily="34" charset="0"/>
                <a:ea typeface="Calibri" panose="020F0502020204030204" pitchFamily="34" charset="0"/>
                <a:cs typeface="Times New Roman" panose="02020603050405020304" pitchFamily="18" charset="0"/>
              </a:rPr>
              <a:t>I</a:t>
            </a:r>
            <a:r>
              <a:rPr lang="en-US" sz="2200" dirty="0">
                <a:latin typeface="Calibri" panose="020F0502020204030204" pitchFamily="34" charset="0"/>
                <a:ea typeface="Calibri" panose="020F0502020204030204" pitchFamily="34" charset="0"/>
                <a:cs typeface="Times New Roman" panose="02020603050405020304" pitchFamily="18" charset="0"/>
              </a:rPr>
              <a:t>’</a:t>
            </a:r>
            <a:r>
              <a:rPr lang="en-US" sz="2200" baseline="-25000" dirty="0">
                <a:latin typeface="Calibri" panose="020F0502020204030204" pitchFamily="34" charset="0"/>
                <a:ea typeface="Calibri" panose="020F0502020204030204" pitchFamily="34" charset="0"/>
                <a:cs typeface="Times New Roman" panose="02020603050405020304" pitchFamily="18" charset="0"/>
              </a:rPr>
              <a:t>2</a:t>
            </a:r>
            <a:r>
              <a:rPr lang="en-US" sz="2200" dirty="0">
                <a:latin typeface="Calibri" panose="020F0502020204030204" pitchFamily="34" charset="0"/>
                <a:ea typeface="Calibri" panose="020F0502020204030204" pitchFamily="34" charset="0"/>
                <a:cs typeface="Times New Roman" panose="02020603050405020304" pitchFamily="18" charset="0"/>
              </a:rPr>
              <a:t> and </a:t>
            </a:r>
            <a:r>
              <a:rPr lang="en-US" sz="2200" b="1" dirty="0">
                <a:latin typeface="Calibri" panose="020F0502020204030204" pitchFamily="34" charset="0"/>
                <a:ea typeface="Calibri" panose="020F0502020204030204" pitchFamily="34" charset="0"/>
                <a:cs typeface="Times New Roman" panose="02020603050405020304" pitchFamily="18" charset="0"/>
              </a:rPr>
              <a:t>E</a:t>
            </a:r>
            <a:r>
              <a:rPr lang="en-US" sz="2200" dirty="0">
                <a:latin typeface="Calibri" panose="020F0502020204030204" pitchFamily="34" charset="0"/>
                <a:ea typeface="Calibri" panose="020F0502020204030204" pitchFamily="34" charset="0"/>
                <a:cs typeface="Times New Roman" panose="02020603050405020304" pitchFamily="18" charset="0"/>
              </a:rPr>
              <a:t>’</a:t>
            </a:r>
            <a:r>
              <a:rPr lang="en-US" sz="2200" baseline="-25000" dirty="0">
                <a:latin typeface="Calibri" panose="020F0502020204030204" pitchFamily="34" charset="0"/>
                <a:ea typeface="Calibri" panose="020F0502020204030204" pitchFamily="34" charset="0"/>
                <a:cs typeface="Times New Roman" panose="02020603050405020304" pitchFamily="18" charset="0"/>
              </a:rPr>
              <a:t>2</a:t>
            </a:r>
            <a:r>
              <a:rPr lang="en-US" sz="2200" dirty="0">
                <a:latin typeface="Calibri" panose="020F0502020204030204" pitchFamily="34" charset="0"/>
                <a:ea typeface="Calibri" panose="020F0502020204030204" pitchFamily="34" charset="0"/>
                <a:cs typeface="Times New Roman" panose="02020603050405020304" pitchFamily="18" charset="0"/>
              </a:rPr>
              <a:t> (which are quantities we obtain on the primary side) back to the secondary side. We already know </a:t>
            </a:r>
            <a:r>
              <a:rPr lang="en-US" sz="2200" b="1" dirty="0">
                <a:latin typeface="Calibri" panose="020F0502020204030204" pitchFamily="34" charset="0"/>
                <a:ea typeface="Calibri" panose="020F0502020204030204" pitchFamily="34" charset="0"/>
                <a:cs typeface="Times New Roman" panose="02020603050405020304" pitchFamily="18" charset="0"/>
              </a:rPr>
              <a:t>I</a:t>
            </a:r>
            <a:r>
              <a:rPr lang="en-US" sz="2200" dirty="0">
                <a:latin typeface="Calibri" panose="020F0502020204030204" pitchFamily="34" charset="0"/>
                <a:ea typeface="Calibri" panose="020F0502020204030204" pitchFamily="34" charset="0"/>
                <a:cs typeface="Times New Roman" panose="02020603050405020304" pitchFamily="18" charset="0"/>
              </a:rPr>
              <a:t>’</a:t>
            </a:r>
            <a:r>
              <a:rPr lang="en-US" sz="2200" baseline="-25000" dirty="0">
                <a:latin typeface="Calibri" panose="020F0502020204030204" pitchFamily="34" charset="0"/>
                <a:ea typeface="Calibri" panose="020F0502020204030204" pitchFamily="34" charset="0"/>
                <a:cs typeface="Times New Roman" panose="02020603050405020304" pitchFamily="18" charset="0"/>
              </a:rPr>
              <a:t>2</a:t>
            </a:r>
            <a:r>
              <a:rPr lang="en-US" sz="2200" dirty="0">
                <a:latin typeface="Calibri" panose="020F0502020204030204" pitchFamily="34" charset="0"/>
                <a:ea typeface="Calibri" panose="020F0502020204030204" pitchFamily="34" charset="0"/>
                <a:cs typeface="Times New Roman" panose="02020603050405020304" pitchFamily="18" charset="0"/>
              </a:rPr>
              <a:t>; we obtain </a:t>
            </a:r>
            <a:r>
              <a:rPr lang="en-US" sz="2200" b="1" dirty="0">
                <a:latin typeface="Calibri" panose="020F0502020204030204" pitchFamily="34" charset="0"/>
                <a:ea typeface="Calibri" panose="020F0502020204030204" pitchFamily="34" charset="0"/>
                <a:cs typeface="Times New Roman" panose="02020603050405020304" pitchFamily="18" charset="0"/>
              </a:rPr>
              <a:t>E</a:t>
            </a:r>
            <a:r>
              <a:rPr lang="en-US" sz="2200" dirty="0">
                <a:latin typeface="Calibri" panose="020F0502020204030204" pitchFamily="34" charset="0"/>
                <a:ea typeface="Calibri" panose="020F0502020204030204" pitchFamily="34" charset="0"/>
                <a:cs typeface="Times New Roman" panose="02020603050405020304" pitchFamily="18" charset="0"/>
              </a:rPr>
              <a:t>’</a:t>
            </a:r>
            <a:r>
              <a:rPr lang="en-US" sz="2200" baseline="-25000" dirty="0">
                <a:latin typeface="Calibri" panose="020F0502020204030204" pitchFamily="34" charset="0"/>
                <a:ea typeface="Calibri" panose="020F0502020204030204" pitchFamily="34" charset="0"/>
                <a:cs typeface="Times New Roman" panose="02020603050405020304" pitchFamily="18" charset="0"/>
              </a:rPr>
              <a:t>2</a:t>
            </a:r>
            <a:r>
              <a:rPr lang="en-US" sz="2200" dirty="0">
                <a:latin typeface="Calibri" panose="020F0502020204030204" pitchFamily="34" charset="0"/>
                <a:ea typeface="Calibri" panose="020F0502020204030204" pitchFamily="34" charset="0"/>
                <a:cs typeface="Times New Roman" panose="02020603050405020304" pitchFamily="18" charset="0"/>
              </a:rPr>
              <a:t> by inspection of the above circuit, observing that it is the same as </a:t>
            </a:r>
            <a:r>
              <a:rPr lang="en-US" sz="2200" b="1" dirty="0">
                <a:latin typeface="Calibri" panose="020F0502020204030204" pitchFamily="34" charset="0"/>
                <a:ea typeface="Calibri" panose="020F0502020204030204" pitchFamily="34" charset="0"/>
                <a:cs typeface="Times New Roman" panose="02020603050405020304" pitchFamily="18" charset="0"/>
              </a:rPr>
              <a:t>E</a:t>
            </a:r>
            <a:r>
              <a:rPr lang="en-US" sz="2200" baseline="-25000" dirty="0">
                <a:latin typeface="Calibri" panose="020F0502020204030204" pitchFamily="34" charset="0"/>
                <a:ea typeface="Calibri" panose="020F0502020204030204" pitchFamily="34" charset="0"/>
                <a:cs typeface="Times New Roman" panose="02020603050405020304" pitchFamily="18" charset="0"/>
              </a:rPr>
              <a:t>1</a:t>
            </a:r>
            <a:r>
              <a:rPr lang="en-US" sz="2200" dirty="0">
                <a:latin typeface="Calibri" panose="020F0502020204030204" pitchFamily="34" charset="0"/>
                <a:ea typeface="Calibri" panose="020F0502020204030204" pitchFamily="34" charset="0"/>
                <a:cs typeface="Times New Roman" panose="02020603050405020304" pitchFamily="18" charset="0"/>
              </a:rPr>
              <a:t>, i.e., </a:t>
            </a:r>
            <a:r>
              <a:rPr lang="en-US" sz="2200" b="1" dirty="0">
                <a:latin typeface="Calibri" panose="020F0502020204030204" pitchFamily="34" charset="0"/>
                <a:ea typeface="Calibri" panose="020F0502020204030204" pitchFamily="34" charset="0"/>
                <a:cs typeface="Times New Roman" panose="02020603050405020304" pitchFamily="18" charset="0"/>
              </a:rPr>
              <a:t>E</a:t>
            </a:r>
            <a:r>
              <a:rPr lang="en-US" sz="2200" dirty="0">
                <a:latin typeface="Calibri" panose="020F0502020204030204" pitchFamily="34" charset="0"/>
                <a:ea typeface="Calibri" panose="020F0502020204030204" pitchFamily="34" charset="0"/>
                <a:cs typeface="Times New Roman" panose="02020603050405020304" pitchFamily="18" charset="0"/>
              </a:rPr>
              <a:t>’</a:t>
            </a:r>
            <a:r>
              <a:rPr lang="en-US" sz="2200" baseline="-25000" dirty="0">
                <a:latin typeface="Calibri" panose="020F0502020204030204" pitchFamily="34" charset="0"/>
                <a:ea typeface="Calibri" panose="020F0502020204030204" pitchFamily="34" charset="0"/>
                <a:cs typeface="Times New Roman" panose="02020603050405020304" pitchFamily="18" charset="0"/>
              </a:rPr>
              <a:t>2</a:t>
            </a:r>
            <a:r>
              <a:rPr lang="en-US" sz="2200" dirty="0">
                <a:latin typeface="Calibri" panose="020F0502020204030204" pitchFamily="34" charset="0"/>
                <a:ea typeface="Calibri" panose="020F0502020204030204" pitchFamily="34" charset="0"/>
                <a:cs typeface="Times New Roman" panose="02020603050405020304" pitchFamily="18" charset="0"/>
              </a:rPr>
              <a:t>=50</a:t>
            </a:r>
            <a:r>
              <a:rPr lang="en-US" sz="2200" dirty="0">
                <a:latin typeface="Calibri" panose="020F0502020204030204" pitchFamily="34" charset="0"/>
                <a:ea typeface="Calibri" panose="020F0502020204030204" pitchFamily="34" charset="0"/>
              </a:rPr>
              <a:t>∟</a:t>
            </a:r>
            <a:r>
              <a:rPr lang="en-US" sz="2200" dirty="0">
                <a:latin typeface="Calibri" panose="020F0502020204030204" pitchFamily="34" charset="0"/>
                <a:ea typeface="Calibri" panose="020F0502020204030204" pitchFamily="34" charset="0"/>
                <a:cs typeface="Times New Roman" panose="02020603050405020304" pitchFamily="18" charset="0"/>
              </a:rPr>
              <a:t>0</a:t>
            </a:r>
            <a:r>
              <a:rPr lang="en-US" sz="2200" dirty="0">
                <a:latin typeface="Calibri" panose="020F0502020204030204" pitchFamily="34" charset="0"/>
                <a:ea typeface="Calibri" panose="020F0502020204030204" pitchFamily="34" charset="0"/>
              </a:rPr>
              <a:t>°</a:t>
            </a:r>
            <a:r>
              <a:rPr lang="en-US" sz="2200" dirty="0">
                <a:latin typeface="Calibri" panose="020F0502020204030204" pitchFamily="34" charset="0"/>
                <a:ea typeface="Calibri" panose="020F0502020204030204" pitchFamily="34" charset="0"/>
                <a:cs typeface="Times New Roman" panose="02020603050405020304" pitchFamily="18" charset="0"/>
              </a:rPr>
              <a:t>. </a:t>
            </a:r>
            <a:endParaRPr lang="en-US" sz="2200" dirty="0"/>
          </a:p>
        </p:txBody>
      </p:sp>
      <p:graphicFrame>
        <p:nvGraphicFramePr>
          <p:cNvPr id="16" name="Object 15"/>
          <p:cNvGraphicFramePr>
            <a:graphicFrameLocks noChangeAspect="1"/>
          </p:cNvGraphicFramePr>
          <p:nvPr>
            <p:extLst>
              <p:ext uri="{D42A27DB-BD31-4B8C-83A1-F6EECF244321}">
                <p14:modId xmlns:p14="http://schemas.microsoft.com/office/powerpoint/2010/main" val="2280223135"/>
              </p:ext>
            </p:extLst>
          </p:nvPr>
        </p:nvGraphicFramePr>
        <p:xfrm>
          <a:off x="6546063" y="4244277"/>
          <a:ext cx="2193483" cy="539381"/>
        </p:xfrm>
        <a:graphic>
          <a:graphicData uri="http://schemas.openxmlformats.org/presentationml/2006/ole">
            <mc:AlternateContent xmlns:mc="http://schemas.openxmlformats.org/markup-compatibility/2006">
              <mc:Choice xmlns:v="urn:schemas-microsoft-com:vml" Requires="v">
                <p:oleObj spid="_x0000_s91155" name="Equation" r:id="rId6" imgW="1586811" imgH="393529" progId="Equation.DSMT4">
                  <p:embed/>
                </p:oleObj>
              </mc:Choice>
              <mc:Fallback>
                <p:oleObj name="Equation" r:id="rId6" imgW="1586811" imgH="393529" progId="Equation.DSMT4">
                  <p:embed/>
                  <p:pic>
                    <p:nvPicPr>
                      <p:cNvPr id="4"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6063" y="4244277"/>
                        <a:ext cx="2193483" cy="539381"/>
                      </a:xfrm>
                      <a:prstGeom prst="rect">
                        <a:avLst/>
                      </a:prstGeom>
                      <a:noFill/>
                    </p:spPr>
                  </p:pic>
                </p:oleObj>
              </mc:Fallback>
            </mc:AlternateContent>
          </a:graphicData>
        </a:graphic>
      </p:graphicFrame>
    </p:spTree>
    <p:extLst>
      <p:ext uri="{BB962C8B-B14F-4D97-AF65-F5344CB8AC3E}">
        <p14:creationId xmlns:p14="http://schemas.microsoft.com/office/powerpoint/2010/main" val="80003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88</a:t>
            </a:fld>
            <a:endParaRPr lang="en-US" dirty="0"/>
          </a:p>
        </p:txBody>
      </p:sp>
      <p:sp>
        <p:nvSpPr>
          <p:cNvPr id="61" name="TextBox 60"/>
          <p:cNvSpPr txBox="1"/>
          <p:nvPr/>
        </p:nvSpPr>
        <p:spPr>
          <a:xfrm>
            <a:off x="-22652" y="44088"/>
            <a:ext cx="9144000" cy="584775"/>
          </a:xfrm>
          <a:prstGeom prst="rect">
            <a:avLst/>
          </a:prstGeom>
          <a:noFill/>
        </p:spPr>
        <p:txBody>
          <a:bodyPr wrap="square" rtlCol="0">
            <a:spAutoFit/>
          </a:bodyPr>
          <a:lstStyle/>
          <a:p>
            <a:pPr algn="ctr"/>
            <a:r>
              <a:rPr lang="en-US" sz="3200" dirty="0" smtClean="0"/>
              <a:t>Referring Quantities</a:t>
            </a:r>
            <a:endParaRPr lang="en-US" sz="3200" dirty="0"/>
          </a:p>
        </p:txBody>
      </p:sp>
      <p:sp>
        <p:nvSpPr>
          <p:cNvPr id="7" name="Rectangle 6"/>
          <p:cNvSpPr/>
          <p:nvPr/>
        </p:nvSpPr>
        <p:spPr>
          <a:xfrm>
            <a:off x="228600" y="762000"/>
            <a:ext cx="8229600" cy="392159"/>
          </a:xfrm>
          <a:prstGeom prst="rect">
            <a:avLst/>
          </a:prstGeom>
        </p:spPr>
        <p:txBody>
          <a:bodyPr wrap="square">
            <a:spAutoFit/>
          </a:bodyPr>
          <a:lstStyle/>
          <a:p>
            <a:pPr marL="0" marR="0" algn="just">
              <a:lnSpc>
                <a:spcPct val="115000"/>
              </a:lnSpc>
              <a:spcBef>
                <a:spcPts val="0"/>
              </a:spcBef>
              <a:spcAft>
                <a:spcPts val="1000"/>
              </a:spcAft>
            </a:pPr>
            <a:r>
              <a:rPr lang="en-US" b="1" u="sng" dirty="0">
                <a:latin typeface="Calibri" panose="020F0502020204030204" pitchFamily="34" charset="0"/>
                <a:ea typeface="Calibri" panose="020F0502020204030204" pitchFamily="34" charset="0"/>
                <a:cs typeface="Calibri" panose="020F0502020204030204" pitchFamily="34" charset="0"/>
              </a:rPr>
              <a:t>Example 8</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Find </a:t>
            </a:r>
            <a:r>
              <a:rPr lang="en-US" dirty="0">
                <a:latin typeface="Calibri" panose="020F0502020204030204" pitchFamily="34" charset="0"/>
                <a:ea typeface="Calibri" panose="020F0502020204030204" pitchFamily="34" charset="0"/>
                <a:cs typeface="Times New Roman" panose="02020603050405020304" pitchFamily="18" charset="0"/>
              </a:rPr>
              <a:t>the current </a:t>
            </a:r>
            <a:r>
              <a:rPr lang="en-US" b="1" dirty="0" smtClean="0">
                <a:latin typeface="Calibri" panose="020F0502020204030204" pitchFamily="34" charset="0"/>
                <a:ea typeface="Calibri" panose="020F0502020204030204" pitchFamily="34" charset="0"/>
                <a:cs typeface="Times New Roman" panose="02020603050405020304" pitchFamily="18" charset="0"/>
              </a:rPr>
              <a:t>I</a:t>
            </a:r>
            <a:r>
              <a:rPr lang="en-US" baseline="-25000" dirty="0" smtClean="0">
                <a:latin typeface="Calibri" panose="020F0502020204030204" pitchFamily="34" charset="0"/>
                <a:ea typeface="Calibri" panose="020F0502020204030204" pitchFamily="34" charset="0"/>
                <a:cs typeface="Times New Roman" panose="02020603050405020304" pitchFamily="18" charset="0"/>
              </a:rPr>
              <a:t>1</a:t>
            </a:r>
            <a:r>
              <a:rPr lang="en-US" dirty="0" smtClean="0">
                <a:latin typeface="Calibri" panose="020F0502020204030204" pitchFamily="34" charset="0"/>
                <a:ea typeface="Calibri" panose="020F0502020204030204" pitchFamily="34" charset="0"/>
                <a:cs typeface="Times New Roman" panose="02020603050405020304" pitchFamily="18" charset="0"/>
              </a:rPr>
              <a:t> in </a:t>
            </a:r>
            <a:r>
              <a:rPr lang="en-US" dirty="0">
                <a:latin typeface="Calibri" panose="020F0502020204030204" pitchFamily="34" charset="0"/>
                <a:ea typeface="Calibri" panose="020F0502020204030204" pitchFamily="34" charset="0"/>
                <a:cs typeface="Times New Roman" panose="02020603050405020304" pitchFamily="18" charset="0"/>
              </a:rPr>
              <a:t>the primary side of the below circuit.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90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219200"/>
            <a:ext cx="5365750" cy="157321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2672072"/>
            <a:ext cx="9144000" cy="923330"/>
          </a:xfrm>
          <a:prstGeom prst="rect">
            <a:avLst/>
          </a:prstGeom>
        </p:spPr>
        <p:txBody>
          <a:bodyPr wrap="square">
            <a:spAutoFit/>
          </a:bodyPr>
          <a:lstStyle/>
          <a:p>
            <a:pPr marL="0" marR="0" algn="just">
              <a:spcBef>
                <a:spcPts val="0"/>
              </a:spcBef>
              <a:spcAft>
                <a:spcPts val="0"/>
              </a:spcAft>
            </a:pPr>
            <a:r>
              <a:rPr lang="en-US" b="1" u="sng" dirty="0">
                <a:latin typeface="Calibri" panose="020F0502020204030204" pitchFamily="34" charset="0"/>
                <a:ea typeface="Calibri" panose="020F0502020204030204" pitchFamily="34" charset="0"/>
                <a:cs typeface="Times New Roman" panose="02020603050405020304" pitchFamily="18" charset="0"/>
              </a:rPr>
              <a:t>Solution</a:t>
            </a:r>
            <a:r>
              <a:rPr lang="en-US" dirty="0">
                <a:latin typeface="Calibri" panose="020F0502020204030204" pitchFamily="34" charset="0"/>
                <a:ea typeface="Calibri" panose="020F0502020204030204" pitchFamily="34" charset="0"/>
                <a:cs typeface="Times New Roman" panose="02020603050405020304" pitchFamily="18" charset="0"/>
              </a:rPr>
              <a:t>: We can solve this problem in one of two ways.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i="1" u="sng" dirty="0" smtClean="0">
                <a:latin typeface="Calibri" panose="020F0502020204030204" pitchFamily="34" charset="0"/>
                <a:ea typeface="Calibri" panose="020F0502020204030204" pitchFamily="34" charset="0"/>
                <a:cs typeface="Times New Roman" panose="02020603050405020304" pitchFamily="18" charset="0"/>
              </a:rPr>
              <a:t>Approach 1</a:t>
            </a:r>
            <a:r>
              <a:rPr lang="en-US" dirty="0" smtClean="0">
                <a:latin typeface="Calibri" panose="020F0502020204030204" pitchFamily="34" charset="0"/>
                <a:ea typeface="Calibri" panose="020F0502020204030204" pitchFamily="34" charset="0"/>
                <a:cs typeface="Times New Roman" panose="02020603050405020304" pitchFamily="18" charset="0"/>
              </a:rPr>
              <a:t>: Refer </a:t>
            </a:r>
            <a:r>
              <a:rPr lang="en-US" dirty="0">
                <a:latin typeface="Calibri" panose="020F0502020204030204" pitchFamily="34" charset="0"/>
                <a:ea typeface="Calibri" panose="020F0502020204030204" pitchFamily="34" charset="0"/>
                <a:cs typeface="Times New Roman" panose="02020603050405020304" pitchFamily="18" charset="0"/>
              </a:rPr>
              <a:t>all quantities to </a:t>
            </a:r>
            <a:r>
              <a:rPr lang="en-US" dirty="0" smtClean="0">
                <a:latin typeface="Calibri" panose="020F0502020204030204" pitchFamily="34" charset="0"/>
                <a:ea typeface="Calibri" panose="020F0502020204030204" pitchFamily="34" charset="0"/>
                <a:cs typeface="Times New Roman" panose="02020603050405020304" pitchFamily="18" charset="0"/>
              </a:rPr>
              <a:t>secondary</a:t>
            </a:r>
            <a:r>
              <a:rPr lang="en-US" dirty="0">
                <a:latin typeface="Calibri" panose="020F0502020204030204" pitchFamily="34" charset="0"/>
                <a:ea typeface="Calibri" panose="020F0502020204030204" pitchFamily="34" charset="0"/>
                <a:cs typeface="Times New Roman" panose="02020603050405020304" pitchFamily="18" charset="0"/>
              </a:rPr>
              <a:t>, solve for </a:t>
            </a:r>
            <a:r>
              <a:rPr lang="en-US" b="1" dirty="0" smtClean="0">
                <a:latin typeface="Calibri" panose="020F0502020204030204" pitchFamily="34" charset="0"/>
                <a:ea typeface="Calibri" panose="020F0502020204030204" pitchFamily="34" charset="0"/>
                <a:cs typeface="Times New Roman" panose="02020603050405020304" pitchFamily="18" charset="0"/>
              </a:rPr>
              <a:t>I</a:t>
            </a:r>
            <a:r>
              <a:rPr lang="en-US"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US" dirty="0" smtClean="0">
                <a:latin typeface="Calibri" panose="020F0502020204030204" pitchFamily="34" charset="0"/>
                <a:ea typeface="Calibri" panose="020F0502020204030204" pitchFamily="34" charset="0"/>
                <a:cs typeface="Times New Roman" panose="02020603050405020304" pitchFamily="18" charset="0"/>
              </a:rPr>
              <a:t>; then </a:t>
            </a:r>
            <a:r>
              <a:rPr lang="en-US" dirty="0">
                <a:latin typeface="Calibri" panose="020F0502020204030204" pitchFamily="34" charset="0"/>
                <a:ea typeface="Calibri" panose="020F0502020204030204" pitchFamily="34" charset="0"/>
                <a:cs typeface="Times New Roman" panose="02020603050405020304" pitchFamily="18" charset="0"/>
              </a:rPr>
              <a:t>refer this current to the </a:t>
            </a:r>
            <a:r>
              <a:rPr lang="en-US" dirty="0" smtClean="0">
                <a:latin typeface="Calibri" panose="020F0502020204030204" pitchFamily="34" charset="0"/>
                <a:ea typeface="Calibri" panose="020F0502020204030204" pitchFamily="34" charset="0"/>
                <a:cs typeface="Times New Roman" panose="02020603050405020304" pitchFamily="18" charset="0"/>
              </a:rPr>
              <a:t>primary.</a:t>
            </a:r>
          </a:p>
          <a:p>
            <a:pPr marL="0" marR="0" algn="just">
              <a:spcBef>
                <a:spcPts val="0"/>
              </a:spcBef>
              <a:spcAft>
                <a:spcPts val="0"/>
              </a:spcAft>
            </a:pPr>
            <a:r>
              <a:rPr lang="en-US" i="1" u="sng" dirty="0" smtClean="0">
                <a:latin typeface="Calibri" panose="020F0502020204030204" pitchFamily="34" charset="0"/>
                <a:ea typeface="Calibri" panose="020F0502020204030204" pitchFamily="34" charset="0"/>
                <a:cs typeface="Times New Roman" panose="02020603050405020304" pitchFamily="18" charset="0"/>
              </a:rPr>
              <a:t>Approach 2</a:t>
            </a:r>
            <a:r>
              <a:rPr lang="en-US" dirty="0" smtClean="0">
                <a:latin typeface="Calibri" panose="020F0502020204030204" pitchFamily="34" charset="0"/>
                <a:ea typeface="Calibri" panose="020F0502020204030204" pitchFamily="34" charset="0"/>
                <a:cs typeface="Times New Roman" panose="02020603050405020304" pitchFamily="18" charset="0"/>
              </a:rPr>
              <a:t>: Refer </a:t>
            </a:r>
            <a:r>
              <a:rPr lang="en-US" dirty="0">
                <a:latin typeface="Calibri" panose="020F0502020204030204" pitchFamily="34" charset="0"/>
                <a:ea typeface="Calibri" panose="020F0502020204030204" pitchFamily="34" charset="0"/>
                <a:cs typeface="Times New Roman" panose="02020603050405020304" pitchFamily="18" charset="0"/>
              </a:rPr>
              <a:t>all quantities to </a:t>
            </a:r>
            <a:r>
              <a:rPr lang="en-US" dirty="0" smtClean="0">
                <a:latin typeface="Calibri" panose="020F0502020204030204" pitchFamily="34" charset="0"/>
                <a:ea typeface="Calibri" panose="020F0502020204030204" pitchFamily="34" charset="0"/>
                <a:cs typeface="Times New Roman" panose="02020603050405020304" pitchFamily="18" charset="0"/>
              </a:rPr>
              <a:t>primary, solve </a:t>
            </a:r>
            <a:r>
              <a:rPr lang="en-US" dirty="0">
                <a:latin typeface="Calibri" panose="020F0502020204030204" pitchFamily="34" charset="0"/>
                <a:ea typeface="Calibri" panose="020F0502020204030204" pitchFamily="34" charset="0"/>
                <a:cs typeface="Times New Roman" panose="02020603050405020304" pitchFamily="18" charset="0"/>
              </a:rPr>
              <a:t>for </a:t>
            </a:r>
            <a:r>
              <a:rPr lang="en-US" b="1" dirty="0">
                <a:latin typeface="Calibri" panose="020F0502020204030204" pitchFamily="34" charset="0"/>
                <a:ea typeface="Calibri" panose="020F0502020204030204" pitchFamily="34" charset="0"/>
                <a:cs typeface="Times New Roman" panose="02020603050405020304" pitchFamily="18" charset="0"/>
              </a:rPr>
              <a:t>I</a:t>
            </a:r>
            <a:r>
              <a:rPr lang="en-US" baseline="-25000" dirty="0">
                <a:latin typeface="Calibri" panose="020F0502020204030204" pitchFamily="34" charset="0"/>
                <a:ea typeface="Calibri" panose="020F0502020204030204" pitchFamily="34" charset="0"/>
                <a:cs typeface="Times New Roman" panose="02020603050405020304" pitchFamily="18" charset="0"/>
              </a:rPr>
              <a:t>1</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p:cNvSpPr txBox="1"/>
          <p:nvPr/>
        </p:nvSpPr>
        <p:spPr>
          <a:xfrm>
            <a:off x="-11078" y="3775575"/>
            <a:ext cx="9132425" cy="461665"/>
          </a:xfrm>
          <a:prstGeom prst="rect">
            <a:avLst/>
          </a:prstGeom>
          <a:noFill/>
        </p:spPr>
        <p:txBody>
          <a:bodyPr wrap="square" rtlCol="0">
            <a:spAutoFit/>
          </a:bodyPr>
          <a:lstStyle/>
          <a:p>
            <a:r>
              <a:rPr lang="en-US" sz="2400" i="1" u="sng" dirty="0" smtClean="0"/>
              <a:t>Approach 2</a:t>
            </a:r>
            <a:r>
              <a:rPr lang="en-US" sz="2400" dirty="0" smtClean="0"/>
              <a:t>:</a:t>
            </a:r>
          </a:p>
        </p:txBody>
      </p:sp>
      <p:pic>
        <p:nvPicPr>
          <p:cNvPr id="901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891950"/>
            <a:ext cx="4030663" cy="1050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Object 15"/>
          <p:cNvGraphicFramePr>
            <a:graphicFrameLocks noChangeAspect="1"/>
          </p:cNvGraphicFramePr>
          <p:nvPr>
            <p:extLst>
              <p:ext uri="{D42A27DB-BD31-4B8C-83A1-F6EECF244321}">
                <p14:modId xmlns:p14="http://schemas.microsoft.com/office/powerpoint/2010/main" val="2280223135"/>
              </p:ext>
            </p:extLst>
          </p:nvPr>
        </p:nvGraphicFramePr>
        <p:xfrm>
          <a:off x="6546063" y="4244277"/>
          <a:ext cx="2193483" cy="539381"/>
        </p:xfrm>
        <a:graphic>
          <a:graphicData uri="http://schemas.openxmlformats.org/presentationml/2006/ole">
            <mc:AlternateContent xmlns:mc="http://schemas.openxmlformats.org/markup-compatibility/2006">
              <mc:Choice xmlns:v="urn:schemas-microsoft-com:vml" Requires="v">
                <p:oleObj spid="_x0000_s92239" name="Equation" r:id="rId6" imgW="1586811" imgH="393529" progId="Equation.DSMT4">
                  <p:embed/>
                </p:oleObj>
              </mc:Choice>
              <mc:Fallback>
                <p:oleObj name="Equation" r:id="rId6" imgW="1586811" imgH="393529" progId="Equation.DSMT4">
                  <p:embed/>
                  <p:pic>
                    <p:nvPicPr>
                      <p:cNvPr id="16"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6063" y="4244277"/>
                        <a:ext cx="2193483" cy="539381"/>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90459631"/>
              </p:ext>
            </p:extLst>
          </p:nvPr>
        </p:nvGraphicFramePr>
        <p:xfrm>
          <a:off x="485775" y="5143786"/>
          <a:ext cx="3295650" cy="520700"/>
        </p:xfrm>
        <a:graphic>
          <a:graphicData uri="http://schemas.openxmlformats.org/presentationml/2006/ole">
            <mc:AlternateContent xmlns:mc="http://schemas.openxmlformats.org/markup-compatibility/2006">
              <mc:Choice xmlns:v="urn:schemas-microsoft-com:vml" Requires="v">
                <p:oleObj spid="_x0000_s92240" name="Equation" r:id="rId8" imgW="2705100" imgH="431800" progId="Equation.DSMT4">
                  <p:embed/>
                </p:oleObj>
              </mc:Choice>
              <mc:Fallback>
                <p:oleObj name="Equation" r:id="rId8" imgW="2705100" imgH="4318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775" y="5143786"/>
                        <a:ext cx="329565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75377539"/>
              </p:ext>
            </p:extLst>
          </p:nvPr>
        </p:nvGraphicFramePr>
        <p:xfrm>
          <a:off x="4946650" y="5143786"/>
          <a:ext cx="3511550" cy="520700"/>
        </p:xfrm>
        <a:graphic>
          <a:graphicData uri="http://schemas.openxmlformats.org/presentationml/2006/ole">
            <mc:AlternateContent xmlns:mc="http://schemas.openxmlformats.org/markup-compatibility/2006">
              <mc:Choice xmlns:v="urn:schemas-microsoft-com:vml" Requires="v">
                <p:oleObj spid="_x0000_s92241" name="Equation" r:id="rId10" imgW="2882900" imgH="431800" progId="Equation.DSMT4">
                  <p:embed/>
                </p:oleObj>
              </mc:Choice>
              <mc:Fallback>
                <p:oleObj name="Equation" r:id="rId10" imgW="2882900" imgH="43180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46650" y="5143786"/>
                        <a:ext cx="351155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152400" y="5943600"/>
            <a:ext cx="1447800" cy="538609"/>
          </a:xfrm>
          <a:prstGeom prst="rect">
            <a:avLst/>
          </a:prstGeom>
          <a:noFill/>
        </p:spPr>
        <p:txBody>
          <a:bodyPr wrap="square" rtlCol="0">
            <a:spAutoFit/>
          </a:bodyPr>
          <a:lstStyle/>
          <a:p>
            <a:r>
              <a:rPr lang="en-US" sz="2900" dirty="0" smtClean="0"/>
              <a:t>Check:</a:t>
            </a:r>
          </a:p>
        </p:txBody>
      </p:sp>
      <p:graphicFrame>
        <p:nvGraphicFramePr>
          <p:cNvPr id="11" name="Object 10"/>
          <p:cNvGraphicFramePr>
            <a:graphicFrameLocks noChangeAspect="1"/>
          </p:cNvGraphicFramePr>
          <p:nvPr>
            <p:extLst>
              <p:ext uri="{D42A27DB-BD31-4B8C-83A1-F6EECF244321}">
                <p14:modId xmlns:p14="http://schemas.microsoft.com/office/powerpoint/2010/main" val="2884418171"/>
              </p:ext>
            </p:extLst>
          </p:nvPr>
        </p:nvGraphicFramePr>
        <p:xfrm>
          <a:off x="1752599" y="5952554"/>
          <a:ext cx="2434995" cy="676846"/>
        </p:xfrm>
        <a:graphic>
          <a:graphicData uri="http://schemas.openxmlformats.org/presentationml/2006/ole">
            <mc:AlternateContent xmlns:mc="http://schemas.openxmlformats.org/markup-compatibility/2006">
              <mc:Choice xmlns:v="urn:schemas-microsoft-com:vml" Requires="v">
                <p:oleObj spid="_x0000_s92242" name="Equation" r:id="rId12" imgW="1536700" imgH="431800" progId="Equation.DSMT4">
                  <p:embed/>
                </p:oleObj>
              </mc:Choice>
              <mc:Fallback>
                <p:oleObj name="Equation" r:id="rId12" imgW="1536700" imgH="431800"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599" y="5952554"/>
                        <a:ext cx="2434995" cy="676846"/>
                      </a:xfrm>
                      <a:prstGeom prst="rect">
                        <a:avLst/>
                      </a:prstGeom>
                      <a:noFill/>
                    </p:spPr>
                  </p:pic>
                </p:oleObj>
              </mc:Fallback>
            </mc:AlternateContent>
          </a:graphicData>
        </a:graphic>
      </p:graphicFrame>
      <p:sp>
        <p:nvSpPr>
          <p:cNvPr id="12" name="Freeform 11"/>
          <p:cNvSpPr/>
          <p:nvPr/>
        </p:nvSpPr>
        <p:spPr>
          <a:xfrm>
            <a:off x="3680749" y="1666754"/>
            <a:ext cx="3337026" cy="4861368"/>
          </a:xfrm>
          <a:custGeom>
            <a:avLst/>
            <a:gdLst>
              <a:gd name="connsiteX0" fmla="*/ 844952 w 3337026"/>
              <a:gd name="connsiteY0" fmla="*/ 4676173 h 4861368"/>
              <a:gd name="connsiteX1" fmla="*/ 717631 w 3337026"/>
              <a:gd name="connsiteY1" fmla="*/ 4548851 h 4861368"/>
              <a:gd name="connsiteX2" fmla="*/ 659757 w 3337026"/>
              <a:gd name="connsiteY2" fmla="*/ 4490978 h 4861368"/>
              <a:gd name="connsiteX3" fmla="*/ 636608 w 3337026"/>
              <a:gd name="connsiteY3" fmla="*/ 4467828 h 4861368"/>
              <a:gd name="connsiteX4" fmla="*/ 601884 w 3337026"/>
              <a:gd name="connsiteY4" fmla="*/ 4444679 h 4861368"/>
              <a:gd name="connsiteX5" fmla="*/ 532436 w 3337026"/>
              <a:gd name="connsiteY5" fmla="*/ 4421530 h 4861368"/>
              <a:gd name="connsiteX6" fmla="*/ 474562 w 3337026"/>
              <a:gd name="connsiteY6" fmla="*/ 4375231 h 4861368"/>
              <a:gd name="connsiteX7" fmla="*/ 405114 w 3337026"/>
              <a:gd name="connsiteY7" fmla="*/ 4352081 h 4861368"/>
              <a:gd name="connsiteX8" fmla="*/ 370390 w 3337026"/>
              <a:gd name="connsiteY8" fmla="*/ 4340507 h 4861368"/>
              <a:gd name="connsiteX9" fmla="*/ 104173 w 3337026"/>
              <a:gd name="connsiteY9" fmla="*/ 4352081 h 4861368"/>
              <a:gd name="connsiteX10" fmla="*/ 69448 w 3337026"/>
              <a:gd name="connsiteY10" fmla="*/ 4363656 h 4861368"/>
              <a:gd name="connsiteX11" fmla="*/ 23150 w 3337026"/>
              <a:gd name="connsiteY11" fmla="*/ 4433104 h 4861368"/>
              <a:gd name="connsiteX12" fmla="*/ 11575 w 3337026"/>
              <a:gd name="connsiteY12" fmla="*/ 4490978 h 4861368"/>
              <a:gd name="connsiteX13" fmla="*/ 0 w 3337026"/>
              <a:gd name="connsiteY13" fmla="*/ 4525702 h 4861368"/>
              <a:gd name="connsiteX14" fmla="*/ 11575 w 3337026"/>
              <a:gd name="connsiteY14" fmla="*/ 4687747 h 4861368"/>
              <a:gd name="connsiteX15" fmla="*/ 57874 w 3337026"/>
              <a:gd name="connsiteY15" fmla="*/ 4745621 h 4861368"/>
              <a:gd name="connsiteX16" fmla="*/ 81023 w 3337026"/>
              <a:gd name="connsiteY16" fmla="*/ 4780345 h 4861368"/>
              <a:gd name="connsiteX17" fmla="*/ 127322 w 3337026"/>
              <a:gd name="connsiteY17" fmla="*/ 4791919 h 4861368"/>
              <a:gd name="connsiteX18" fmla="*/ 196770 w 3337026"/>
              <a:gd name="connsiteY18" fmla="*/ 4815069 h 4861368"/>
              <a:gd name="connsiteX19" fmla="*/ 231494 w 3337026"/>
              <a:gd name="connsiteY19" fmla="*/ 4826643 h 4861368"/>
              <a:gd name="connsiteX20" fmla="*/ 266218 w 3337026"/>
              <a:gd name="connsiteY20" fmla="*/ 4838218 h 4861368"/>
              <a:gd name="connsiteX21" fmla="*/ 358816 w 3337026"/>
              <a:gd name="connsiteY21" fmla="*/ 4861368 h 4861368"/>
              <a:gd name="connsiteX22" fmla="*/ 590309 w 3337026"/>
              <a:gd name="connsiteY22" fmla="*/ 4849793 h 4861368"/>
              <a:gd name="connsiteX23" fmla="*/ 659757 w 3337026"/>
              <a:gd name="connsiteY23" fmla="*/ 4815069 h 4861368"/>
              <a:gd name="connsiteX24" fmla="*/ 694481 w 3337026"/>
              <a:gd name="connsiteY24" fmla="*/ 4803494 h 4861368"/>
              <a:gd name="connsiteX25" fmla="*/ 740780 w 3337026"/>
              <a:gd name="connsiteY25" fmla="*/ 4757195 h 4861368"/>
              <a:gd name="connsiteX26" fmla="*/ 763929 w 3337026"/>
              <a:gd name="connsiteY26" fmla="*/ 4687747 h 4861368"/>
              <a:gd name="connsiteX27" fmla="*/ 787079 w 3337026"/>
              <a:gd name="connsiteY27" fmla="*/ 4664598 h 4861368"/>
              <a:gd name="connsiteX28" fmla="*/ 833378 w 3337026"/>
              <a:gd name="connsiteY28" fmla="*/ 4629874 h 4861368"/>
              <a:gd name="connsiteX29" fmla="*/ 983848 w 3337026"/>
              <a:gd name="connsiteY29" fmla="*/ 4433104 h 4861368"/>
              <a:gd name="connsiteX30" fmla="*/ 1099595 w 3337026"/>
              <a:gd name="connsiteY30" fmla="*/ 4328932 h 4861368"/>
              <a:gd name="connsiteX31" fmla="*/ 1261641 w 3337026"/>
              <a:gd name="connsiteY31" fmla="*/ 4155312 h 4861368"/>
              <a:gd name="connsiteX32" fmla="*/ 1377388 w 3337026"/>
              <a:gd name="connsiteY32" fmla="*/ 4062714 h 4861368"/>
              <a:gd name="connsiteX33" fmla="*/ 1539433 w 3337026"/>
              <a:gd name="connsiteY33" fmla="*/ 3935393 h 4861368"/>
              <a:gd name="connsiteX34" fmla="*/ 1643605 w 3337026"/>
              <a:gd name="connsiteY34" fmla="*/ 3808071 h 4861368"/>
              <a:gd name="connsiteX35" fmla="*/ 1817226 w 3337026"/>
              <a:gd name="connsiteY35" fmla="*/ 3622876 h 4861368"/>
              <a:gd name="connsiteX36" fmla="*/ 1863524 w 3337026"/>
              <a:gd name="connsiteY36" fmla="*/ 3565003 h 4861368"/>
              <a:gd name="connsiteX37" fmla="*/ 1956122 w 3337026"/>
              <a:gd name="connsiteY37" fmla="*/ 3402957 h 4861368"/>
              <a:gd name="connsiteX38" fmla="*/ 2095018 w 3337026"/>
              <a:gd name="connsiteY38" fmla="*/ 3102016 h 4861368"/>
              <a:gd name="connsiteX39" fmla="*/ 2129742 w 3337026"/>
              <a:gd name="connsiteY39" fmla="*/ 3044142 h 4861368"/>
              <a:gd name="connsiteX40" fmla="*/ 2152892 w 3337026"/>
              <a:gd name="connsiteY40" fmla="*/ 2951545 h 4861368"/>
              <a:gd name="connsiteX41" fmla="*/ 2164466 w 3337026"/>
              <a:gd name="connsiteY41" fmla="*/ 2905246 h 4861368"/>
              <a:gd name="connsiteX42" fmla="*/ 2199190 w 3337026"/>
              <a:gd name="connsiteY42" fmla="*/ 2882097 h 4861368"/>
              <a:gd name="connsiteX43" fmla="*/ 2303362 w 3337026"/>
              <a:gd name="connsiteY43" fmla="*/ 2789499 h 4861368"/>
              <a:gd name="connsiteX44" fmla="*/ 2384385 w 3337026"/>
              <a:gd name="connsiteY44" fmla="*/ 2650603 h 4861368"/>
              <a:gd name="connsiteX45" fmla="*/ 2476983 w 3337026"/>
              <a:gd name="connsiteY45" fmla="*/ 2546431 h 4861368"/>
              <a:gd name="connsiteX46" fmla="*/ 2546431 w 3337026"/>
              <a:gd name="connsiteY46" fmla="*/ 2419109 h 4861368"/>
              <a:gd name="connsiteX47" fmla="*/ 2639028 w 3337026"/>
              <a:gd name="connsiteY47" fmla="*/ 2338087 h 4861368"/>
              <a:gd name="connsiteX48" fmla="*/ 2766350 w 3337026"/>
              <a:gd name="connsiteY48" fmla="*/ 2152892 h 4861368"/>
              <a:gd name="connsiteX49" fmla="*/ 2824223 w 3337026"/>
              <a:gd name="connsiteY49" fmla="*/ 2071869 h 4861368"/>
              <a:gd name="connsiteX50" fmla="*/ 2916821 w 3337026"/>
              <a:gd name="connsiteY50" fmla="*/ 1909823 h 4861368"/>
              <a:gd name="connsiteX51" fmla="*/ 3032567 w 3337026"/>
              <a:gd name="connsiteY51" fmla="*/ 1747778 h 4861368"/>
              <a:gd name="connsiteX52" fmla="*/ 3136740 w 3337026"/>
              <a:gd name="connsiteY52" fmla="*/ 1597307 h 4861368"/>
              <a:gd name="connsiteX53" fmla="*/ 3194613 w 3337026"/>
              <a:gd name="connsiteY53" fmla="*/ 1493135 h 4861368"/>
              <a:gd name="connsiteX54" fmla="*/ 3217762 w 3337026"/>
              <a:gd name="connsiteY54" fmla="*/ 1446836 h 4861368"/>
              <a:gd name="connsiteX55" fmla="*/ 3229337 w 3337026"/>
              <a:gd name="connsiteY55" fmla="*/ 1388962 h 4861368"/>
              <a:gd name="connsiteX56" fmla="*/ 3264061 w 3337026"/>
              <a:gd name="connsiteY56" fmla="*/ 1284790 h 4861368"/>
              <a:gd name="connsiteX57" fmla="*/ 3275636 w 3337026"/>
              <a:gd name="connsiteY57" fmla="*/ 1226917 h 4861368"/>
              <a:gd name="connsiteX58" fmla="*/ 3287210 w 3337026"/>
              <a:gd name="connsiteY58" fmla="*/ 1180618 h 4861368"/>
              <a:gd name="connsiteX59" fmla="*/ 3321935 w 3337026"/>
              <a:gd name="connsiteY59" fmla="*/ 1030147 h 4861368"/>
              <a:gd name="connsiteX60" fmla="*/ 3333509 w 3337026"/>
              <a:gd name="connsiteY60" fmla="*/ 960699 h 4861368"/>
              <a:gd name="connsiteX61" fmla="*/ 3310360 w 3337026"/>
              <a:gd name="connsiteY61" fmla="*/ 544011 h 4861368"/>
              <a:gd name="connsiteX62" fmla="*/ 3298785 w 3337026"/>
              <a:gd name="connsiteY62" fmla="*/ 428264 h 4861368"/>
              <a:gd name="connsiteX63" fmla="*/ 3275636 w 3337026"/>
              <a:gd name="connsiteY63" fmla="*/ 324092 h 4861368"/>
              <a:gd name="connsiteX64" fmla="*/ 3252486 w 3337026"/>
              <a:gd name="connsiteY64" fmla="*/ 254643 h 4861368"/>
              <a:gd name="connsiteX65" fmla="*/ 3240912 w 3337026"/>
              <a:gd name="connsiteY65" fmla="*/ 219919 h 4861368"/>
              <a:gd name="connsiteX66" fmla="*/ 3194613 w 3337026"/>
              <a:gd name="connsiteY66" fmla="*/ 150471 h 4861368"/>
              <a:gd name="connsiteX67" fmla="*/ 3171464 w 3337026"/>
              <a:gd name="connsiteY67" fmla="*/ 115747 h 4861368"/>
              <a:gd name="connsiteX68" fmla="*/ 3125165 w 3337026"/>
              <a:gd name="connsiteY68" fmla="*/ 92598 h 4861368"/>
              <a:gd name="connsiteX69" fmla="*/ 3090441 w 3337026"/>
              <a:gd name="connsiteY69" fmla="*/ 57874 h 4861368"/>
              <a:gd name="connsiteX70" fmla="*/ 3044142 w 3337026"/>
              <a:gd name="connsiteY70" fmla="*/ 46299 h 4861368"/>
              <a:gd name="connsiteX71" fmla="*/ 2974694 w 3337026"/>
              <a:gd name="connsiteY71" fmla="*/ 23150 h 4861368"/>
              <a:gd name="connsiteX72" fmla="*/ 2939970 w 3337026"/>
              <a:gd name="connsiteY72" fmla="*/ 11575 h 4861368"/>
              <a:gd name="connsiteX73" fmla="*/ 2882097 w 3337026"/>
              <a:gd name="connsiteY73" fmla="*/ 0 h 4861368"/>
              <a:gd name="connsiteX74" fmla="*/ 2511707 w 3337026"/>
              <a:gd name="connsiteY74" fmla="*/ 11575 h 4861368"/>
              <a:gd name="connsiteX75" fmla="*/ 2476983 w 3337026"/>
              <a:gd name="connsiteY75" fmla="*/ 23150 h 4861368"/>
              <a:gd name="connsiteX76" fmla="*/ 2453833 w 3337026"/>
              <a:gd name="connsiteY76" fmla="*/ 46299 h 4861368"/>
              <a:gd name="connsiteX77" fmla="*/ 2430684 w 3337026"/>
              <a:gd name="connsiteY77" fmla="*/ 115747 h 4861368"/>
              <a:gd name="connsiteX78" fmla="*/ 2419109 w 3337026"/>
              <a:gd name="connsiteY78" fmla="*/ 162046 h 4861368"/>
              <a:gd name="connsiteX79" fmla="*/ 2395960 w 3337026"/>
              <a:gd name="connsiteY79" fmla="*/ 196770 h 4861368"/>
              <a:gd name="connsiteX80" fmla="*/ 2407535 w 3337026"/>
              <a:gd name="connsiteY80" fmla="*/ 428264 h 4861368"/>
              <a:gd name="connsiteX81" fmla="*/ 2465408 w 3337026"/>
              <a:gd name="connsiteY81" fmla="*/ 509287 h 4861368"/>
              <a:gd name="connsiteX82" fmla="*/ 2488557 w 3337026"/>
              <a:gd name="connsiteY82" fmla="*/ 544011 h 4861368"/>
              <a:gd name="connsiteX83" fmla="*/ 2558005 w 3337026"/>
              <a:gd name="connsiteY83" fmla="*/ 578735 h 4861368"/>
              <a:gd name="connsiteX84" fmla="*/ 2592729 w 3337026"/>
              <a:gd name="connsiteY84" fmla="*/ 601884 h 4861368"/>
              <a:gd name="connsiteX85" fmla="*/ 2708476 w 3337026"/>
              <a:gd name="connsiteY85" fmla="*/ 636608 h 4861368"/>
              <a:gd name="connsiteX86" fmla="*/ 2743200 w 3337026"/>
              <a:gd name="connsiteY86" fmla="*/ 648183 h 4861368"/>
              <a:gd name="connsiteX87" fmla="*/ 3136740 w 3337026"/>
              <a:gd name="connsiteY87" fmla="*/ 636608 h 4861368"/>
              <a:gd name="connsiteX88" fmla="*/ 3171464 w 3337026"/>
              <a:gd name="connsiteY88" fmla="*/ 613459 h 4861368"/>
              <a:gd name="connsiteX89" fmla="*/ 3229337 w 3337026"/>
              <a:gd name="connsiteY89" fmla="*/ 567160 h 4861368"/>
              <a:gd name="connsiteX90" fmla="*/ 3252486 w 3337026"/>
              <a:gd name="connsiteY90" fmla="*/ 532436 h 4861368"/>
              <a:gd name="connsiteX91" fmla="*/ 3298785 w 3337026"/>
              <a:gd name="connsiteY91" fmla="*/ 486137 h 486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337026" h="4861368">
                <a:moveTo>
                  <a:pt x="844952" y="4676173"/>
                </a:moveTo>
                <a:lnTo>
                  <a:pt x="717631" y="4548851"/>
                </a:lnTo>
                <a:lnTo>
                  <a:pt x="659757" y="4490978"/>
                </a:lnTo>
                <a:cubicBezTo>
                  <a:pt x="652040" y="4483261"/>
                  <a:pt x="645688" y="4473881"/>
                  <a:pt x="636608" y="4467828"/>
                </a:cubicBezTo>
                <a:cubicBezTo>
                  <a:pt x="625033" y="4460112"/>
                  <a:pt x="614596" y="4450329"/>
                  <a:pt x="601884" y="4444679"/>
                </a:cubicBezTo>
                <a:cubicBezTo>
                  <a:pt x="579586" y="4434769"/>
                  <a:pt x="532436" y="4421530"/>
                  <a:pt x="532436" y="4421530"/>
                </a:cubicBezTo>
                <a:cubicBezTo>
                  <a:pt x="513194" y="4402288"/>
                  <a:pt x="500845" y="4386913"/>
                  <a:pt x="474562" y="4375231"/>
                </a:cubicBezTo>
                <a:cubicBezTo>
                  <a:pt x="452264" y="4365321"/>
                  <a:pt x="428263" y="4359797"/>
                  <a:pt x="405114" y="4352081"/>
                </a:cubicBezTo>
                <a:lnTo>
                  <a:pt x="370390" y="4340507"/>
                </a:lnTo>
                <a:cubicBezTo>
                  <a:pt x="281651" y="4344365"/>
                  <a:pt x="192734" y="4345269"/>
                  <a:pt x="104173" y="4352081"/>
                </a:cubicBezTo>
                <a:cubicBezTo>
                  <a:pt x="92008" y="4353017"/>
                  <a:pt x="78075" y="4355029"/>
                  <a:pt x="69448" y="4363656"/>
                </a:cubicBezTo>
                <a:cubicBezTo>
                  <a:pt x="49775" y="4383329"/>
                  <a:pt x="23150" y="4433104"/>
                  <a:pt x="23150" y="4433104"/>
                </a:cubicBezTo>
                <a:cubicBezTo>
                  <a:pt x="19292" y="4452395"/>
                  <a:pt x="16347" y="4471892"/>
                  <a:pt x="11575" y="4490978"/>
                </a:cubicBezTo>
                <a:cubicBezTo>
                  <a:pt x="8616" y="4502815"/>
                  <a:pt x="0" y="4513501"/>
                  <a:pt x="0" y="4525702"/>
                </a:cubicBezTo>
                <a:cubicBezTo>
                  <a:pt x="0" y="4579855"/>
                  <a:pt x="2164" y="4634418"/>
                  <a:pt x="11575" y="4687747"/>
                </a:cubicBezTo>
                <a:cubicBezTo>
                  <a:pt x="15608" y="4710602"/>
                  <a:pt x="44632" y="4729069"/>
                  <a:pt x="57874" y="4745621"/>
                </a:cubicBezTo>
                <a:cubicBezTo>
                  <a:pt x="66564" y="4756484"/>
                  <a:pt x="69448" y="4772629"/>
                  <a:pt x="81023" y="4780345"/>
                </a:cubicBezTo>
                <a:cubicBezTo>
                  <a:pt x="94259" y="4789169"/>
                  <a:pt x="112085" y="4787348"/>
                  <a:pt x="127322" y="4791919"/>
                </a:cubicBezTo>
                <a:cubicBezTo>
                  <a:pt x="150695" y="4798931"/>
                  <a:pt x="173621" y="4807353"/>
                  <a:pt x="196770" y="4815069"/>
                </a:cubicBezTo>
                <a:lnTo>
                  <a:pt x="231494" y="4826643"/>
                </a:lnTo>
                <a:cubicBezTo>
                  <a:pt x="243069" y="4830501"/>
                  <a:pt x="254381" y="4835259"/>
                  <a:pt x="266218" y="4838218"/>
                </a:cubicBezTo>
                <a:lnTo>
                  <a:pt x="358816" y="4861368"/>
                </a:lnTo>
                <a:cubicBezTo>
                  <a:pt x="435980" y="4857510"/>
                  <a:pt x="513339" y="4856486"/>
                  <a:pt x="590309" y="4849793"/>
                </a:cubicBezTo>
                <a:cubicBezTo>
                  <a:pt x="625525" y="4846731"/>
                  <a:pt x="629367" y="4830264"/>
                  <a:pt x="659757" y="4815069"/>
                </a:cubicBezTo>
                <a:cubicBezTo>
                  <a:pt x="670670" y="4809613"/>
                  <a:pt x="682906" y="4807352"/>
                  <a:pt x="694481" y="4803494"/>
                </a:cubicBezTo>
                <a:cubicBezTo>
                  <a:pt x="709914" y="4788061"/>
                  <a:pt x="733878" y="4777901"/>
                  <a:pt x="740780" y="4757195"/>
                </a:cubicBezTo>
                <a:cubicBezTo>
                  <a:pt x="748496" y="4734046"/>
                  <a:pt x="746674" y="4705001"/>
                  <a:pt x="763929" y="4687747"/>
                </a:cubicBezTo>
                <a:cubicBezTo>
                  <a:pt x="771646" y="4680031"/>
                  <a:pt x="778696" y="4671584"/>
                  <a:pt x="787079" y="4664598"/>
                </a:cubicBezTo>
                <a:cubicBezTo>
                  <a:pt x="801899" y="4652248"/>
                  <a:pt x="820884" y="4644573"/>
                  <a:pt x="833378" y="4629874"/>
                </a:cubicBezTo>
                <a:cubicBezTo>
                  <a:pt x="886854" y="4566961"/>
                  <a:pt x="922474" y="4488340"/>
                  <a:pt x="983848" y="4433104"/>
                </a:cubicBezTo>
                <a:cubicBezTo>
                  <a:pt x="1022430" y="4398380"/>
                  <a:pt x="1062891" y="4365636"/>
                  <a:pt x="1099595" y="4328932"/>
                </a:cubicBezTo>
                <a:cubicBezTo>
                  <a:pt x="1216551" y="4211977"/>
                  <a:pt x="1141577" y="4261251"/>
                  <a:pt x="1261641" y="4155312"/>
                </a:cubicBezTo>
                <a:cubicBezTo>
                  <a:pt x="1298690" y="4122622"/>
                  <a:pt x="1338139" y="4092728"/>
                  <a:pt x="1377388" y="4062714"/>
                </a:cubicBezTo>
                <a:cubicBezTo>
                  <a:pt x="1437627" y="4016649"/>
                  <a:pt x="1486508" y="3991626"/>
                  <a:pt x="1539433" y="3935393"/>
                </a:cubicBezTo>
                <a:cubicBezTo>
                  <a:pt x="1577015" y="3895462"/>
                  <a:pt x="1601479" y="3843176"/>
                  <a:pt x="1643605" y="3808071"/>
                </a:cubicBezTo>
                <a:cubicBezTo>
                  <a:pt x="1753724" y="3716307"/>
                  <a:pt x="1696623" y="3771311"/>
                  <a:pt x="1817226" y="3622876"/>
                </a:cubicBezTo>
                <a:cubicBezTo>
                  <a:pt x="1832804" y="3603702"/>
                  <a:pt x="1851267" y="3586452"/>
                  <a:pt x="1863524" y="3565003"/>
                </a:cubicBezTo>
                <a:cubicBezTo>
                  <a:pt x="1894390" y="3510988"/>
                  <a:pt x="1930592" y="3459690"/>
                  <a:pt x="1956122" y="3402957"/>
                </a:cubicBezTo>
                <a:cubicBezTo>
                  <a:pt x="1969241" y="3373805"/>
                  <a:pt x="2053551" y="3178039"/>
                  <a:pt x="2095018" y="3102016"/>
                </a:cubicBezTo>
                <a:cubicBezTo>
                  <a:pt x="2105791" y="3082266"/>
                  <a:pt x="2118167" y="3063433"/>
                  <a:pt x="2129742" y="3044142"/>
                </a:cubicBezTo>
                <a:cubicBezTo>
                  <a:pt x="2153279" y="2926459"/>
                  <a:pt x="2129161" y="3034606"/>
                  <a:pt x="2152892" y="2951545"/>
                </a:cubicBezTo>
                <a:cubicBezTo>
                  <a:pt x="2157262" y="2936249"/>
                  <a:pt x="2155642" y="2918482"/>
                  <a:pt x="2164466" y="2905246"/>
                </a:cubicBezTo>
                <a:cubicBezTo>
                  <a:pt x="2172182" y="2893671"/>
                  <a:pt x="2187870" y="2890183"/>
                  <a:pt x="2199190" y="2882097"/>
                </a:cubicBezTo>
                <a:cubicBezTo>
                  <a:pt x="2233854" y="2857337"/>
                  <a:pt x="2279169" y="2823773"/>
                  <a:pt x="2303362" y="2789499"/>
                </a:cubicBezTo>
                <a:cubicBezTo>
                  <a:pt x="2334272" y="2745709"/>
                  <a:pt x="2353230" y="2694219"/>
                  <a:pt x="2384385" y="2650603"/>
                </a:cubicBezTo>
                <a:cubicBezTo>
                  <a:pt x="2411389" y="2612798"/>
                  <a:pt x="2450340" y="2584492"/>
                  <a:pt x="2476983" y="2546431"/>
                </a:cubicBezTo>
                <a:cubicBezTo>
                  <a:pt x="2504706" y="2506826"/>
                  <a:pt x="2516751" y="2457269"/>
                  <a:pt x="2546431" y="2419109"/>
                </a:cubicBezTo>
                <a:cubicBezTo>
                  <a:pt x="2571611" y="2386735"/>
                  <a:pt x="2612907" y="2369707"/>
                  <a:pt x="2639028" y="2338087"/>
                </a:cubicBezTo>
                <a:cubicBezTo>
                  <a:pt x="2686739" y="2280332"/>
                  <a:pt x="2723570" y="2214389"/>
                  <a:pt x="2766350" y="2152892"/>
                </a:cubicBezTo>
                <a:cubicBezTo>
                  <a:pt x="2785303" y="2125646"/>
                  <a:pt x="2807756" y="2100686"/>
                  <a:pt x="2824223" y="2071869"/>
                </a:cubicBezTo>
                <a:cubicBezTo>
                  <a:pt x="2855089" y="2017854"/>
                  <a:pt x="2877958" y="1958403"/>
                  <a:pt x="2916821" y="1909823"/>
                </a:cubicBezTo>
                <a:cubicBezTo>
                  <a:pt x="2969501" y="1843972"/>
                  <a:pt x="2982675" y="1830931"/>
                  <a:pt x="3032567" y="1747778"/>
                </a:cubicBezTo>
                <a:cubicBezTo>
                  <a:pt x="3110438" y="1617995"/>
                  <a:pt x="3070200" y="1663847"/>
                  <a:pt x="3136740" y="1597307"/>
                </a:cubicBezTo>
                <a:cubicBezTo>
                  <a:pt x="3192243" y="1486298"/>
                  <a:pt x="3121944" y="1623939"/>
                  <a:pt x="3194613" y="1493135"/>
                </a:cubicBezTo>
                <a:cubicBezTo>
                  <a:pt x="3202993" y="1478052"/>
                  <a:pt x="3210046" y="1462269"/>
                  <a:pt x="3217762" y="1446836"/>
                </a:cubicBezTo>
                <a:cubicBezTo>
                  <a:pt x="3221620" y="1427545"/>
                  <a:pt x="3223932" y="1407878"/>
                  <a:pt x="3229337" y="1388962"/>
                </a:cubicBezTo>
                <a:cubicBezTo>
                  <a:pt x="3239392" y="1353768"/>
                  <a:pt x="3256882" y="1320681"/>
                  <a:pt x="3264061" y="1284790"/>
                </a:cubicBezTo>
                <a:cubicBezTo>
                  <a:pt x="3267919" y="1265499"/>
                  <a:pt x="3271368" y="1246122"/>
                  <a:pt x="3275636" y="1226917"/>
                </a:cubicBezTo>
                <a:cubicBezTo>
                  <a:pt x="3279087" y="1211388"/>
                  <a:pt x="3283877" y="1196173"/>
                  <a:pt x="3287210" y="1180618"/>
                </a:cubicBezTo>
                <a:cubicBezTo>
                  <a:pt x="3317859" y="1037590"/>
                  <a:pt x="3296334" y="1106948"/>
                  <a:pt x="3321935" y="1030147"/>
                </a:cubicBezTo>
                <a:cubicBezTo>
                  <a:pt x="3325793" y="1006998"/>
                  <a:pt x="3333509" y="984168"/>
                  <a:pt x="3333509" y="960699"/>
                </a:cubicBezTo>
                <a:cubicBezTo>
                  <a:pt x="3333509" y="622690"/>
                  <a:pt x="3350341" y="703926"/>
                  <a:pt x="3310360" y="544011"/>
                </a:cubicBezTo>
                <a:cubicBezTo>
                  <a:pt x="3306502" y="505429"/>
                  <a:pt x="3303910" y="466699"/>
                  <a:pt x="3298785" y="428264"/>
                </a:cubicBezTo>
                <a:cubicBezTo>
                  <a:pt x="3296142" y="408445"/>
                  <a:pt x="3282236" y="346092"/>
                  <a:pt x="3275636" y="324092"/>
                </a:cubicBezTo>
                <a:cubicBezTo>
                  <a:pt x="3268624" y="300719"/>
                  <a:pt x="3260202" y="277793"/>
                  <a:pt x="3252486" y="254643"/>
                </a:cubicBezTo>
                <a:cubicBezTo>
                  <a:pt x="3248628" y="243068"/>
                  <a:pt x="3247680" y="230071"/>
                  <a:pt x="3240912" y="219919"/>
                </a:cubicBezTo>
                <a:lnTo>
                  <a:pt x="3194613" y="150471"/>
                </a:lnTo>
                <a:cubicBezTo>
                  <a:pt x="3186897" y="138896"/>
                  <a:pt x="3183906" y="121968"/>
                  <a:pt x="3171464" y="115747"/>
                </a:cubicBezTo>
                <a:lnTo>
                  <a:pt x="3125165" y="92598"/>
                </a:lnTo>
                <a:cubicBezTo>
                  <a:pt x="3113590" y="81023"/>
                  <a:pt x="3104653" y="65995"/>
                  <a:pt x="3090441" y="57874"/>
                </a:cubicBezTo>
                <a:cubicBezTo>
                  <a:pt x="3076629" y="49981"/>
                  <a:pt x="3059379" y="50870"/>
                  <a:pt x="3044142" y="46299"/>
                </a:cubicBezTo>
                <a:cubicBezTo>
                  <a:pt x="3020770" y="39287"/>
                  <a:pt x="2997843" y="30866"/>
                  <a:pt x="2974694" y="23150"/>
                </a:cubicBezTo>
                <a:cubicBezTo>
                  <a:pt x="2963119" y="19292"/>
                  <a:pt x="2951934" y="13968"/>
                  <a:pt x="2939970" y="11575"/>
                </a:cubicBezTo>
                <a:lnTo>
                  <a:pt x="2882097" y="0"/>
                </a:lnTo>
                <a:cubicBezTo>
                  <a:pt x="2758634" y="3858"/>
                  <a:pt x="2635029" y="4528"/>
                  <a:pt x="2511707" y="11575"/>
                </a:cubicBezTo>
                <a:cubicBezTo>
                  <a:pt x="2499526" y="12271"/>
                  <a:pt x="2487445" y="16873"/>
                  <a:pt x="2476983" y="23150"/>
                </a:cubicBezTo>
                <a:cubicBezTo>
                  <a:pt x="2467625" y="28765"/>
                  <a:pt x="2461550" y="38583"/>
                  <a:pt x="2453833" y="46299"/>
                </a:cubicBezTo>
                <a:cubicBezTo>
                  <a:pt x="2446117" y="69448"/>
                  <a:pt x="2436602" y="92074"/>
                  <a:pt x="2430684" y="115747"/>
                </a:cubicBezTo>
                <a:cubicBezTo>
                  <a:pt x="2426826" y="131180"/>
                  <a:pt x="2425375" y="147424"/>
                  <a:pt x="2419109" y="162046"/>
                </a:cubicBezTo>
                <a:cubicBezTo>
                  <a:pt x="2413629" y="174832"/>
                  <a:pt x="2403676" y="185195"/>
                  <a:pt x="2395960" y="196770"/>
                </a:cubicBezTo>
                <a:cubicBezTo>
                  <a:pt x="2399818" y="273935"/>
                  <a:pt x="2400842" y="351293"/>
                  <a:pt x="2407535" y="428264"/>
                </a:cubicBezTo>
                <a:cubicBezTo>
                  <a:pt x="2411842" y="477793"/>
                  <a:pt x="2435828" y="464916"/>
                  <a:pt x="2465408" y="509287"/>
                </a:cubicBezTo>
                <a:cubicBezTo>
                  <a:pt x="2473124" y="520862"/>
                  <a:pt x="2478720" y="534174"/>
                  <a:pt x="2488557" y="544011"/>
                </a:cubicBezTo>
                <a:cubicBezTo>
                  <a:pt x="2521726" y="577180"/>
                  <a:pt x="2520351" y="559908"/>
                  <a:pt x="2558005" y="578735"/>
                </a:cubicBezTo>
                <a:cubicBezTo>
                  <a:pt x="2570447" y="584956"/>
                  <a:pt x="2580017" y="596234"/>
                  <a:pt x="2592729" y="601884"/>
                </a:cubicBezTo>
                <a:cubicBezTo>
                  <a:pt x="2642237" y="623887"/>
                  <a:pt x="2661343" y="623141"/>
                  <a:pt x="2708476" y="636608"/>
                </a:cubicBezTo>
                <a:cubicBezTo>
                  <a:pt x="2720207" y="639960"/>
                  <a:pt x="2731625" y="644325"/>
                  <a:pt x="2743200" y="648183"/>
                </a:cubicBezTo>
                <a:cubicBezTo>
                  <a:pt x="2874380" y="644325"/>
                  <a:pt x="3005933" y="647214"/>
                  <a:pt x="3136740" y="636608"/>
                </a:cubicBezTo>
                <a:cubicBezTo>
                  <a:pt x="3150605" y="635484"/>
                  <a:pt x="3160601" y="622149"/>
                  <a:pt x="3171464" y="613459"/>
                </a:cubicBezTo>
                <a:cubicBezTo>
                  <a:pt x="3253928" y="547487"/>
                  <a:pt x="3122461" y="638410"/>
                  <a:pt x="3229337" y="567160"/>
                </a:cubicBezTo>
                <a:cubicBezTo>
                  <a:pt x="3237053" y="555585"/>
                  <a:pt x="3243433" y="542998"/>
                  <a:pt x="3252486" y="532436"/>
                </a:cubicBezTo>
                <a:cubicBezTo>
                  <a:pt x="3266690" y="515865"/>
                  <a:pt x="3298785" y="486137"/>
                  <a:pt x="3298785" y="486137"/>
                </a:cubicBez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76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p:cNvSpPr/>
          <p:nvPr/>
        </p:nvSpPr>
        <p:spPr>
          <a:xfrm>
            <a:off x="555335" y="2339352"/>
            <a:ext cx="382214" cy="1284790"/>
          </a:xfrm>
          <a:custGeom>
            <a:avLst/>
            <a:gdLst>
              <a:gd name="connsiteX0" fmla="*/ 335916 w 382214"/>
              <a:gd name="connsiteY0" fmla="*/ 1284790 h 1284790"/>
              <a:gd name="connsiteX1" fmla="*/ 250 w 382214"/>
              <a:gd name="connsiteY1" fmla="*/ 578735 h 1284790"/>
              <a:gd name="connsiteX2" fmla="*/ 382214 w 382214"/>
              <a:gd name="connsiteY2" fmla="*/ 0 h 1284790"/>
            </a:gdLst>
            <a:ahLst/>
            <a:cxnLst>
              <a:cxn ang="0">
                <a:pos x="connsiteX0" y="connsiteY0"/>
              </a:cxn>
              <a:cxn ang="0">
                <a:pos x="connsiteX1" y="connsiteY1"/>
              </a:cxn>
              <a:cxn ang="0">
                <a:pos x="connsiteX2" y="connsiteY2"/>
              </a:cxn>
            </a:cxnLst>
            <a:rect l="l" t="t" r="r" b="b"/>
            <a:pathLst>
              <a:path w="382214" h="1284790">
                <a:moveTo>
                  <a:pt x="335916" y="1284790"/>
                </a:moveTo>
                <a:cubicBezTo>
                  <a:pt x="164225" y="1038828"/>
                  <a:pt x="-7466" y="792867"/>
                  <a:pt x="250" y="578735"/>
                </a:cubicBezTo>
                <a:cubicBezTo>
                  <a:pt x="7966" y="364603"/>
                  <a:pt x="195090" y="182301"/>
                  <a:pt x="382214"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89</a:t>
            </a:fld>
            <a:endParaRPr lang="en-US" dirty="0"/>
          </a:p>
        </p:txBody>
      </p:sp>
      <p:sp>
        <p:nvSpPr>
          <p:cNvPr id="61" name="TextBox 60"/>
          <p:cNvSpPr txBox="1"/>
          <p:nvPr/>
        </p:nvSpPr>
        <p:spPr>
          <a:xfrm>
            <a:off x="-22652" y="44088"/>
            <a:ext cx="9144000" cy="569387"/>
          </a:xfrm>
          <a:prstGeom prst="rect">
            <a:avLst/>
          </a:prstGeom>
          <a:noFill/>
        </p:spPr>
        <p:txBody>
          <a:bodyPr wrap="square" rtlCol="0">
            <a:spAutoFit/>
          </a:bodyPr>
          <a:lstStyle/>
          <a:p>
            <a:pPr algn="ctr"/>
            <a:r>
              <a:rPr lang="en-US" sz="3100" dirty="0" smtClean="0"/>
              <a:t>Referring Quantities: Example 9</a:t>
            </a:r>
            <a:endParaRPr lang="en-US" sz="3100" dirty="0"/>
          </a:p>
        </p:txBody>
      </p:sp>
      <p:sp>
        <p:nvSpPr>
          <p:cNvPr id="4" name="Freeform 3"/>
          <p:cNvSpPr/>
          <p:nvPr/>
        </p:nvSpPr>
        <p:spPr>
          <a:xfrm>
            <a:off x="1304079" y="1527195"/>
            <a:ext cx="1011821" cy="26949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565721" y="1666092"/>
            <a:ext cx="1979271" cy="983848"/>
          </a:xfrm>
          <a:custGeom>
            <a:avLst/>
            <a:gdLst>
              <a:gd name="connsiteX0" fmla="*/ 0 w 1979271"/>
              <a:gd name="connsiteY0" fmla="*/ 11574 h 983848"/>
              <a:gd name="connsiteX1" fmla="*/ 1967696 w 1979271"/>
              <a:gd name="connsiteY1" fmla="*/ 0 h 983848"/>
              <a:gd name="connsiteX2" fmla="*/ 1979271 w 1979271"/>
              <a:gd name="connsiteY2" fmla="*/ 983848 h 983848"/>
            </a:gdLst>
            <a:ahLst/>
            <a:cxnLst>
              <a:cxn ang="0">
                <a:pos x="connsiteX0" y="connsiteY0"/>
              </a:cxn>
              <a:cxn ang="0">
                <a:pos x="connsiteX1" y="connsiteY1"/>
              </a:cxn>
              <a:cxn ang="0">
                <a:pos x="connsiteX2" y="connsiteY2"/>
              </a:cxn>
            </a:cxnLst>
            <a:rect l="l" t="t" r="r" b="b"/>
            <a:pathLst>
              <a:path w="1979271" h="983848">
                <a:moveTo>
                  <a:pt x="0" y="11574"/>
                </a:moveTo>
                <a:lnTo>
                  <a:pt x="1967696" y="0"/>
                </a:lnTo>
                <a:lnTo>
                  <a:pt x="1979271" y="98384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304079" y="2858284"/>
            <a:ext cx="3240912" cy="983848"/>
          </a:xfrm>
          <a:custGeom>
            <a:avLst/>
            <a:gdLst>
              <a:gd name="connsiteX0" fmla="*/ 3923817 w 3935392"/>
              <a:gd name="connsiteY0" fmla="*/ 0 h 775504"/>
              <a:gd name="connsiteX1" fmla="*/ 3935392 w 3935392"/>
              <a:gd name="connsiteY1" fmla="*/ 775504 h 775504"/>
              <a:gd name="connsiteX2" fmla="*/ 0 w 3935392"/>
              <a:gd name="connsiteY2" fmla="*/ 775504 h 775504"/>
            </a:gdLst>
            <a:ahLst/>
            <a:cxnLst>
              <a:cxn ang="0">
                <a:pos x="connsiteX0" y="connsiteY0"/>
              </a:cxn>
              <a:cxn ang="0">
                <a:pos x="connsiteX1" y="connsiteY1"/>
              </a:cxn>
              <a:cxn ang="0">
                <a:pos x="connsiteX2" y="connsiteY2"/>
              </a:cxn>
            </a:cxnLst>
            <a:rect l="l" t="t" r="r" b="b"/>
            <a:pathLst>
              <a:path w="3935392" h="775504">
                <a:moveTo>
                  <a:pt x="3923817" y="0"/>
                </a:moveTo>
                <a:lnTo>
                  <a:pt x="3935392" y="775504"/>
                </a:lnTo>
                <a:lnTo>
                  <a:pt x="0" y="775504"/>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354492" y="2501976"/>
            <a:ext cx="381000" cy="538609"/>
          </a:xfrm>
          <a:prstGeom prst="rect">
            <a:avLst/>
          </a:prstGeom>
          <a:noFill/>
        </p:spPr>
        <p:txBody>
          <a:bodyPr wrap="square" rtlCol="0">
            <a:spAutoFit/>
          </a:bodyPr>
          <a:lstStyle/>
          <a:p>
            <a:r>
              <a:rPr lang="en-US" sz="2900" dirty="0" smtClean="0"/>
              <a:t>3</a:t>
            </a:r>
          </a:p>
        </p:txBody>
      </p:sp>
      <p:sp>
        <p:nvSpPr>
          <p:cNvPr id="21" name="TextBox 20"/>
          <p:cNvSpPr txBox="1"/>
          <p:nvPr/>
        </p:nvSpPr>
        <p:spPr>
          <a:xfrm rot="5400000">
            <a:off x="2237096" y="1407880"/>
            <a:ext cx="381000" cy="538609"/>
          </a:xfrm>
          <a:prstGeom prst="rect">
            <a:avLst/>
          </a:prstGeom>
          <a:noFill/>
        </p:spPr>
        <p:txBody>
          <a:bodyPr wrap="square" rtlCol="0">
            <a:spAutoFit/>
          </a:bodyPr>
          <a:lstStyle/>
          <a:p>
            <a:r>
              <a:rPr lang="en-US" sz="2900" dirty="0" smtClean="0"/>
              <a:t>3</a:t>
            </a:r>
          </a:p>
        </p:txBody>
      </p:sp>
      <p:sp>
        <p:nvSpPr>
          <p:cNvPr id="17" name="Freeform 16"/>
          <p:cNvSpPr/>
          <p:nvPr/>
        </p:nvSpPr>
        <p:spPr>
          <a:xfrm>
            <a:off x="2750916" y="1689241"/>
            <a:ext cx="983848" cy="1215342"/>
          </a:xfrm>
          <a:custGeom>
            <a:avLst/>
            <a:gdLst>
              <a:gd name="connsiteX0" fmla="*/ 532436 w 983848"/>
              <a:gd name="connsiteY0" fmla="*/ 0 h 1215342"/>
              <a:gd name="connsiteX1" fmla="*/ 532436 w 983848"/>
              <a:gd name="connsiteY1" fmla="*/ 370390 h 1215342"/>
              <a:gd name="connsiteX2" fmla="*/ 104172 w 983848"/>
              <a:gd name="connsiteY2" fmla="*/ 370390 h 1215342"/>
              <a:gd name="connsiteX3" fmla="*/ 104172 w 983848"/>
              <a:gd name="connsiteY3" fmla="*/ 682906 h 1215342"/>
              <a:gd name="connsiteX4" fmla="*/ 0 w 983848"/>
              <a:gd name="connsiteY4" fmla="*/ 717630 h 1215342"/>
              <a:gd name="connsiteX5" fmla="*/ 219919 w 983848"/>
              <a:gd name="connsiteY5" fmla="*/ 798653 h 1215342"/>
              <a:gd name="connsiteX6" fmla="*/ 115747 w 983848"/>
              <a:gd name="connsiteY6" fmla="*/ 856527 h 1215342"/>
              <a:gd name="connsiteX7" fmla="*/ 115747 w 983848"/>
              <a:gd name="connsiteY7" fmla="*/ 1215342 h 1215342"/>
              <a:gd name="connsiteX8" fmla="*/ 983848 w 983848"/>
              <a:gd name="connsiteY8" fmla="*/ 1215342 h 1215342"/>
              <a:gd name="connsiteX9" fmla="*/ 983848 w 983848"/>
              <a:gd name="connsiteY9" fmla="*/ 844952 h 121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848" h="1215342">
                <a:moveTo>
                  <a:pt x="532436" y="0"/>
                </a:moveTo>
                <a:lnTo>
                  <a:pt x="532436" y="370390"/>
                </a:lnTo>
                <a:lnTo>
                  <a:pt x="104172" y="370390"/>
                </a:lnTo>
                <a:lnTo>
                  <a:pt x="104172" y="682906"/>
                </a:lnTo>
                <a:lnTo>
                  <a:pt x="0" y="717630"/>
                </a:lnTo>
                <a:lnTo>
                  <a:pt x="219919" y="798653"/>
                </a:lnTo>
                <a:lnTo>
                  <a:pt x="115747" y="856527"/>
                </a:lnTo>
                <a:lnTo>
                  <a:pt x="115747" y="1215342"/>
                </a:lnTo>
                <a:lnTo>
                  <a:pt x="983848" y="1215342"/>
                </a:lnTo>
                <a:lnTo>
                  <a:pt x="983848" y="844952"/>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535101" y="2167275"/>
            <a:ext cx="381000" cy="538609"/>
          </a:xfrm>
          <a:prstGeom prst="rect">
            <a:avLst/>
          </a:prstGeom>
          <a:noFill/>
        </p:spPr>
        <p:txBody>
          <a:bodyPr wrap="square" rtlCol="0">
            <a:spAutoFit/>
          </a:bodyPr>
          <a:lstStyle/>
          <a:p>
            <a:r>
              <a:rPr lang="en-US" sz="2900" dirty="0" smtClean="0"/>
              <a:t>3</a:t>
            </a:r>
          </a:p>
        </p:txBody>
      </p:sp>
      <p:sp>
        <p:nvSpPr>
          <p:cNvPr id="18" name="Freeform 17"/>
          <p:cNvSpPr/>
          <p:nvPr/>
        </p:nvSpPr>
        <p:spPr>
          <a:xfrm>
            <a:off x="3230301" y="2034138"/>
            <a:ext cx="516038" cy="290746"/>
          </a:xfrm>
          <a:custGeom>
            <a:avLst/>
            <a:gdLst>
              <a:gd name="connsiteX0" fmla="*/ 451413 w 451413"/>
              <a:gd name="connsiteY0" fmla="*/ 289367 h 289367"/>
              <a:gd name="connsiteX1" fmla="*/ 451413 w 451413"/>
              <a:gd name="connsiteY1" fmla="*/ 11575 h 289367"/>
              <a:gd name="connsiteX2" fmla="*/ 0 w 451413"/>
              <a:gd name="connsiteY2" fmla="*/ 0 h 289367"/>
            </a:gdLst>
            <a:ahLst/>
            <a:cxnLst>
              <a:cxn ang="0">
                <a:pos x="connsiteX0" y="connsiteY0"/>
              </a:cxn>
              <a:cxn ang="0">
                <a:pos x="connsiteX1" y="connsiteY1"/>
              </a:cxn>
              <a:cxn ang="0">
                <a:pos x="connsiteX2" y="connsiteY2"/>
              </a:cxn>
            </a:cxnLst>
            <a:rect l="l" t="t" r="r" b="b"/>
            <a:pathLst>
              <a:path w="451413" h="289367">
                <a:moveTo>
                  <a:pt x="451413" y="289367"/>
                </a:moveTo>
                <a:lnTo>
                  <a:pt x="451413" y="11575"/>
                </a:ln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318076" y="2904583"/>
            <a:ext cx="0" cy="925974"/>
          </a:xfrm>
          <a:custGeom>
            <a:avLst/>
            <a:gdLst>
              <a:gd name="connsiteX0" fmla="*/ 0 w 0"/>
              <a:gd name="connsiteY0" fmla="*/ 0 h 925974"/>
              <a:gd name="connsiteX1" fmla="*/ 0 w 0"/>
              <a:gd name="connsiteY1" fmla="*/ 925974 h 925974"/>
            </a:gdLst>
            <a:ahLst/>
            <a:cxnLst>
              <a:cxn ang="0">
                <a:pos x="connsiteX0" y="connsiteY0"/>
              </a:cxn>
              <a:cxn ang="0">
                <a:pos x="connsiteX1" y="connsiteY1"/>
              </a:cxn>
            </a:cxnLst>
            <a:rect l="l" t="t" r="r" b="b"/>
            <a:pathLst>
              <a:path h="925974">
                <a:moveTo>
                  <a:pt x="0" y="0"/>
                </a:moveTo>
                <a:lnTo>
                  <a:pt x="0" y="925974"/>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876800" y="2501976"/>
            <a:ext cx="381000" cy="538609"/>
          </a:xfrm>
          <a:prstGeom prst="rect">
            <a:avLst/>
          </a:prstGeom>
          <a:noFill/>
        </p:spPr>
        <p:txBody>
          <a:bodyPr wrap="square" rtlCol="0">
            <a:spAutoFit/>
          </a:bodyPr>
          <a:lstStyle/>
          <a:p>
            <a:r>
              <a:rPr lang="en-US" sz="2900" dirty="0" smtClean="0"/>
              <a:t>3</a:t>
            </a:r>
          </a:p>
        </p:txBody>
      </p:sp>
      <p:sp>
        <p:nvSpPr>
          <p:cNvPr id="27" name="Freeform 26"/>
          <p:cNvSpPr/>
          <p:nvPr/>
        </p:nvSpPr>
        <p:spPr>
          <a:xfrm flipH="1">
            <a:off x="5715000" y="1555168"/>
            <a:ext cx="787655" cy="31251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rot="5400000">
            <a:off x="6431764" y="1476364"/>
            <a:ext cx="381000" cy="538609"/>
          </a:xfrm>
          <a:prstGeom prst="rect">
            <a:avLst/>
          </a:prstGeom>
          <a:noFill/>
        </p:spPr>
        <p:txBody>
          <a:bodyPr wrap="square" rtlCol="0">
            <a:spAutoFit/>
          </a:bodyPr>
          <a:lstStyle/>
          <a:p>
            <a:r>
              <a:rPr lang="en-US" sz="2900" dirty="0" smtClean="0"/>
              <a:t>3</a:t>
            </a:r>
          </a:p>
        </p:txBody>
      </p:sp>
      <p:sp>
        <p:nvSpPr>
          <p:cNvPr id="22" name="Freeform 21"/>
          <p:cNvSpPr/>
          <p:nvPr/>
        </p:nvSpPr>
        <p:spPr>
          <a:xfrm>
            <a:off x="5027271" y="1666092"/>
            <a:ext cx="901379" cy="972273"/>
          </a:xfrm>
          <a:custGeom>
            <a:avLst/>
            <a:gdLst>
              <a:gd name="connsiteX0" fmla="*/ 1250066 w 1250066"/>
              <a:gd name="connsiteY0" fmla="*/ 23149 h 972273"/>
              <a:gd name="connsiteX1" fmla="*/ 0 w 1250066"/>
              <a:gd name="connsiteY1" fmla="*/ 0 h 972273"/>
              <a:gd name="connsiteX2" fmla="*/ 11575 w 1250066"/>
              <a:gd name="connsiteY2" fmla="*/ 972273 h 972273"/>
            </a:gdLst>
            <a:ahLst/>
            <a:cxnLst>
              <a:cxn ang="0">
                <a:pos x="connsiteX0" y="connsiteY0"/>
              </a:cxn>
              <a:cxn ang="0">
                <a:pos x="connsiteX1" y="connsiteY1"/>
              </a:cxn>
              <a:cxn ang="0">
                <a:pos x="connsiteX2" y="connsiteY2"/>
              </a:cxn>
            </a:cxnLst>
            <a:rect l="l" t="t" r="r" b="b"/>
            <a:pathLst>
              <a:path w="1250066" h="972273">
                <a:moveTo>
                  <a:pt x="1250066" y="23149"/>
                </a:moveTo>
                <a:lnTo>
                  <a:pt x="0" y="0"/>
                </a:lnTo>
                <a:lnTo>
                  <a:pt x="11575" y="972273"/>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5061995" y="2893008"/>
            <a:ext cx="2703076" cy="983848"/>
          </a:xfrm>
          <a:custGeom>
            <a:avLst/>
            <a:gdLst>
              <a:gd name="connsiteX0" fmla="*/ 0 w 3125164"/>
              <a:gd name="connsiteY0" fmla="*/ 0 h 983848"/>
              <a:gd name="connsiteX1" fmla="*/ 0 w 3125164"/>
              <a:gd name="connsiteY1" fmla="*/ 960699 h 983848"/>
              <a:gd name="connsiteX2" fmla="*/ 3125164 w 3125164"/>
              <a:gd name="connsiteY2" fmla="*/ 983848 h 983848"/>
            </a:gdLst>
            <a:ahLst/>
            <a:cxnLst>
              <a:cxn ang="0">
                <a:pos x="connsiteX0" y="connsiteY0"/>
              </a:cxn>
              <a:cxn ang="0">
                <a:pos x="connsiteX1" y="connsiteY1"/>
              </a:cxn>
              <a:cxn ang="0">
                <a:pos x="connsiteX2" y="connsiteY2"/>
              </a:cxn>
            </a:cxnLst>
            <a:rect l="l" t="t" r="r" b="b"/>
            <a:pathLst>
              <a:path w="3125164" h="983848">
                <a:moveTo>
                  <a:pt x="0" y="0"/>
                </a:moveTo>
                <a:lnTo>
                  <a:pt x="0" y="960699"/>
                </a:lnTo>
                <a:lnTo>
                  <a:pt x="3125164" y="98384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549010" y="2858284"/>
            <a:ext cx="381000" cy="538609"/>
          </a:xfrm>
          <a:prstGeom prst="rect">
            <a:avLst/>
          </a:prstGeom>
          <a:noFill/>
        </p:spPr>
        <p:txBody>
          <a:bodyPr wrap="square" rtlCol="0">
            <a:spAutoFit/>
          </a:bodyPr>
          <a:lstStyle/>
          <a:p>
            <a:r>
              <a:rPr lang="en-US" sz="2900" dirty="0" smtClean="0"/>
              <a:t>3</a:t>
            </a:r>
          </a:p>
        </p:txBody>
      </p:sp>
      <p:sp>
        <p:nvSpPr>
          <p:cNvPr id="25" name="Freeform 24"/>
          <p:cNvSpPr/>
          <p:nvPr/>
        </p:nvSpPr>
        <p:spPr>
          <a:xfrm>
            <a:off x="7591451" y="1723965"/>
            <a:ext cx="277792" cy="1261641"/>
          </a:xfrm>
          <a:custGeom>
            <a:avLst/>
            <a:gdLst>
              <a:gd name="connsiteX0" fmla="*/ 127321 w 277792"/>
              <a:gd name="connsiteY0" fmla="*/ 0 h 1261641"/>
              <a:gd name="connsiteX1" fmla="*/ 138896 w 277792"/>
              <a:gd name="connsiteY1" fmla="*/ 486137 h 1261641"/>
              <a:gd name="connsiteX2" fmla="*/ 0 w 277792"/>
              <a:gd name="connsiteY2" fmla="*/ 555585 h 1261641"/>
              <a:gd name="connsiteX3" fmla="*/ 277792 w 277792"/>
              <a:gd name="connsiteY3" fmla="*/ 636608 h 1261641"/>
              <a:gd name="connsiteX4" fmla="*/ 173620 w 277792"/>
              <a:gd name="connsiteY4" fmla="*/ 729205 h 1261641"/>
              <a:gd name="connsiteX5" fmla="*/ 162045 w 277792"/>
              <a:gd name="connsiteY5" fmla="*/ 1261641 h 12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 h="1261641">
                <a:moveTo>
                  <a:pt x="127321" y="0"/>
                </a:moveTo>
                <a:lnTo>
                  <a:pt x="138896" y="486137"/>
                </a:lnTo>
                <a:lnTo>
                  <a:pt x="0" y="555585"/>
                </a:lnTo>
                <a:lnTo>
                  <a:pt x="277792" y="636608"/>
                </a:lnTo>
                <a:lnTo>
                  <a:pt x="173620" y="729205"/>
                </a:lnTo>
                <a:lnTo>
                  <a:pt x="162045" y="1261641"/>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7753496" y="3274973"/>
            <a:ext cx="11575" cy="613458"/>
          </a:xfrm>
          <a:custGeom>
            <a:avLst/>
            <a:gdLst>
              <a:gd name="connsiteX0" fmla="*/ 0 w 11575"/>
              <a:gd name="connsiteY0" fmla="*/ 0 h 613458"/>
              <a:gd name="connsiteX1" fmla="*/ 11575 w 11575"/>
              <a:gd name="connsiteY1" fmla="*/ 613458 h 613458"/>
            </a:gdLst>
            <a:ahLst/>
            <a:cxnLst>
              <a:cxn ang="0">
                <a:pos x="connsiteX0" y="connsiteY0"/>
              </a:cxn>
              <a:cxn ang="0">
                <a:pos x="connsiteX1" y="connsiteY1"/>
              </a:cxn>
            </a:cxnLst>
            <a:rect l="l" t="t" r="r" b="b"/>
            <a:pathLst>
              <a:path w="11575" h="613458">
                <a:moveTo>
                  <a:pt x="0" y="0"/>
                </a:moveTo>
                <a:lnTo>
                  <a:pt x="11575" y="61345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295400" y="1712390"/>
            <a:ext cx="11575" cy="2118167"/>
          </a:xfrm>
          <a:custGeom>
            <a:avLst/>
            <a:gdLst>
              <a:gd name="connsiteX0" fmla="*/ 0 w 11575"/>
              <a:gd name="connsiteY0" fmla="*/ 0 h 2118167"/>
              <a:gd name="connsiteX1" fmla="*/ 11575 w 11575"/>
              <a:gd name="connsiteY1" fmla="*/ 2118167 h 2118167"/>
            </a:gdLst>
            <a:ahLst/>
            <a:cxnLst>
              <a:cxn ang="0">
                <a:pos x="connsiteX0" y="connsiteY0"/>
              </a:cxn>
              <a:cxn ang="0">
                <a:pos x="connsiteX1" y="connsiteY1"/>
              </a:cxn>
            </a:cxnLst>
            <a:rect l="l" t="t" r="r" b="b"/>
            <a:pathLst>
              <a:path w="11575" h="2118167">
                <a:moveTo>
                  <a:pt x="0" y="0"/>
                </a:moveTo>
                <a:cubicBezTo>
                  <a:pt x="3858" y="706056"/>
                  <a:pt x="7717" y="1412111"/>
                  <a:pt x="11575" y="2118167"/>
                </a:cubicBez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66800" y="2649940"/>
            <a:ext cx="533400" cy="477648"/>
          </a:xfrm>
          <a:prstGeom prst="ellipse">
            <a:avLst/>
          </a:prstGeom>
          <a:solidFill>
            <a:schemeClr val="bg1"/>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41308" y="2629684"/>
            <a:ext cx="925492" cy="523220"/>
          </a:xfrm>
          <a:prstGeom prst="rect">
            <a:avLst/>
          </a:prstGeom>
          <a:solidFill>
            <a:schemeClr val="bg1"/>
          </a:solidFill>
        </p:spPr>
        <p:txBody>
          <a:bodyPr wrap="square" rtlCol="0">
            <a:spAutoFit/>
          </a:bodyPr>
          <a:lstStyle/>
          <a:p>
            <a:r>
              <a:rPr lang="en-US" sz="1400" b="1" dirty="0" smtClean="0"/>
              <a:t>V</a:t>
            </a:r>
            <a:r>
              <a:rPr lang="en-US" sz="1400" baseline="-25000" dirty="0" smtClean="0"/>
              <a:t>1</a:t>
            </a:r>
            <a:r>
              <a:rPr lang="en-US" sz="1400" dirty="0" smtClean="0"/>
              <a:t>=</a:t>
            </a:r>
          </a:p>
          <a:p>
            <a:r>
              <a:rPr lang="en-US" sz="1400" dirty="0" smtClean="0"/>
              <a:t>4000∟0°</a:t>
            </a:r>
          </a:p>
        </p:txBody>
      </p:sp>
      <p:sp>
        <p:nvSpPr>
          <p:cNvPr id="39" name="TextBox 38"/>
          <p:cNvSpPr txBox="1"/>
          <p:nvPr/>
        </p:nvSpPr>
        <p:spPr>
          <a:xfrm>
            <a:off x="2023299" y="2392899"/>
            <a:ext cx="948501" cy="312985"/>
          </a:xfrm>
          <a:prstGeom prst="rect">
            <a:avLst/>
          </a:prstGeom>
          <a:noFill/>
        </p:spPr>
        <p:txBody>
          <a:bodyPr wrap="square" rtlCol="0">
            <a:spAutoFit/>
          </a:bodyPr>
          <a:lstStyle/>
          <a:p>
            <a:r>
              <a:rPr lang="en-US" sz="1400" b="1" dirty="0" smtClean="0"/>
              <a:t>80,000</a:t>
            </a:r>
            <a:r>
              <a:rPr lang="el-GR" sz="1400" b="1" dirty="0" smtClean="0"/>
              <a:t>Ω</a:t>
            </a:r>
            <a:endParaRPr lang="en-US" sz="1400" b="1" dirty="0" smtClean="0"/>
          </a:p>
        </p:txBody>
      </p:sp>
      <p:sp>
        <p:nvSpPr>
          <p:cNvPr id="40" name="TextBox 39"/>
          <p:cNvSpPr txBox="1"/>
          <p:nvPr/>
        </p:nvSpPr>
        <p:spPr>
          <a:xfrm>
            <a:off x="3036084" y="2109573"/>
            <a:ext cx="948501" cy="261610"/>
          </a:xfrm>
          <a:prstGeom prst="rect">
            <a:avLst/>
          </a:prstGeom>
          <a:noFill/>
        </p:spPr>
        <p:txBody>
          <a:bodyPr wrap="square" rtlCol="0">
            <a:spAutoFit/>
          </a:bodyPr>
          <a:lstStyle/>
          <a:p>
            <a:r>
              <a:rPr lang="en-US" sz="1100" b="1" dirty="0" smtClean="0"/>
              <a:t>j11,544</a:t>
            </a:r>
            <a:r>
              <a:rPr lang="el-GR" sz="1100" b="1" dirty="0" smtClean="0"/>
              <a:t>Ω</a:t>
            </a:r>
            <a:endParaRPr lang="en-US" sz="1100" b="1" dirty="0" smtClean="0"/>
          </a:p>
        </p:txBody>
      </p:sp>
      <p:sp>
        <p:nvSpPr>
          <p:cNvPr id="35" name="Freeform 34"/>
          <p:cNvSpPr/>
          <p:nvPr/>
        </p:nvSpPr>
        <p:spPr>
          <a:xfrm>
            <a:off x="1145894" y="1424952"/>
            <a:ext cx="381964" cy="544010"/>
          </a:xfrm>
          <a:custGeom>
            <a:avLst/>
            <a:gdLst>
              <a:gd name="connsiteX0" fmla="*/ 0 w 381964"/>
              <a:gd name="connsiteY0" fmla="*/ 544010 h 544010"/>
              <a:gd name="connsiteX1" fmla="*/ 0 w 381964"/>
              <a:gd name="connsiteY1" fmla="*/ 0 h 544010"/>
              <a:gd name="connsiteX2" fmla="*/ 381964 w 381964"/>
              <a:gd name="connsiteY2" fmla="*/ 0 h 544010"/>
            </a:gdLst>
            <a:ahLst/>
            <a:cxnLst>
              <a:cxn ang="0">
                <a:pos x="connsiteX0" y="connsiteY0"/>
              </a:cxn>
              <a:cxn ang="0">
                <a:pos x="connsiteX1" y="connsiteY1"/>
              </a:cxn>
              <a:cxn ang="0">
                <a:pos x="connsiteX2" y="connsiteY2"/>
              </a:cxn>
            </a:cxnLst>
            <a:rect l="l" t="t" r="r" b="b"/>
            <a:pathLst>
              <a:path w="381964" h="544010">
                <a:moveTo>
                  <a:pt x="0" y="544010"/>
                </a:moveTo>
                <a:lnTo>
                  <a:pt x="0" y="0"/>
                </a:lnTo>
                <a:lnTo>
                  <a:pt x="381964"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51457" y="1181884"/>
            <a:ext cx="367743" cy="400110"/>
          </a:xfrm>
          <a:prstGeom prst="rect">
            <a:avLst/>
          </a:prstGeom>
          <a:noFill/>
        </p:spPr>
        <p:txBody>
          <a:bodyPr wrap="square" rtlCol="0">
            <a:spAutoFit/>
          </a:bodyPr>
          <a:lstStyle/>
          <a:p>
            <a:r>
              <a:rPr lang="en-US" sz="2000" b="1" dirty="0" smtClean="0"/>
              <a:t>I</a:t>
            </a:r>
            <a:r>
              <a:rPr lang="en-US" sz="2000" baseline="-25000" dirty="0" smtClean="0"/>
              <a:t>1</a:t>
            </a:r>
            <a:endParaRPr lang="en-US" sz="2000" dirty="0" smtClean="0"/>
          </a:p>
        </p:txBody>
      </p:sp>
      <p:sp>
        <p:nvSpPr>
          <p:cNvPr id="43" name="TextBox 42"/>
          <p:cNvSpPr txBox="1"/>
          <p:nvPr/>
        </p:nvSpPr>
        <p:spPr>
          <a:xfrm>
            <a:off x="3975657" y="1105684"/>
            <a:ext cx="553902" cy="400110"/>
          </a:xfrm>
          <a:prstGeom prst="rect">
            <a:avLst/>
          </a:prstGeom>
          <a:noFill/>
        </p:spPr>
        <p:txBody>
          <a:bodyPr wrap="square" rtlCol="0">
            <a:spAutoFit/>
          </a:bodyPr>
          <a:lstStyle/>
          <a:p>
            <a:r>
              <a:rPr lang="en-US" sz="2000" b="1" dirty="0" smtClean="0"/>
              <a:t>I</a:t>
            </a:r>
            <a:r>
              <a:rPr lang="en-US" sz="2000" baseline="-25000" dirty="0" smtClean="0"/>
              <a:t>1w</a:t>
            </a:r>
            <a:endParaRPr lang="en-US" sz="2000" dirty="0" smtClean="0"/>
          </a:p>
        </p:txBody>
      </p:sp>
      <p:sp>
        <p:nvSpPr>
          <p:cNvPr id="41" name="Freeform 40"/>
          <p:cNvSpPr/>
          <p:nvPr/>
        </p:nvSpPr>
        <p:spPr>
          <a:xfrm>
            <a:off x="4109013" y="1505975"/>
            <a:ext cx="509286" cy="381965"/>
          </a:xfrm>
          <a:custGeom>
            <a:avLst/>
            <a:gdLst>
              <a:gd name="connsiteX0" fmla="*/ 0 w 509286"/>
              <a:gd name="connsiteY0" fmla="*/ 0 h 381965"/>
              <a:gd name="connsiteX1" fmla="*/ 497711 w 509286"/>
              <a:gd name="connsiteY1" fmla="*/ 0 h 381965"/>
              <a:gd name="connsiteX2" fmla="*/ 509286 w 509286"/>
              <a:gd name="connsiteY2" fmla="*/ 381965 h 381965"/>
            </a:gdLst>
            <a:ahLst/>
            <a:cxnLst>
              <a:cxn ang="0">
                <a:pos x="connsiteX0" y="connsiteY0"/>
              </a:cxn>
              <a:cxn ang="0">
                <a:pos x="connsiteX1" y="connsiteY1"/>
              </a:cxn>
              <a:cxn ang="0">
                <a:pos x="connsiteX2" y="connsiteY2"/>
              </a:cxn>
            </a:cxnLst>
            <a:rect l="l" t="t" r="r" b="b"/>
            <a:pathLst>
              <a:path w="509286" h="381965">
                <a:moveTo>
                  <a:pt x="0" y="0"/>
                </a:moveTo>
                <a:lnTo>
                  <a:pt x="497711" y="0"/>
                </a:lnTo>
                <a:lnTo>
                  <a:pt x="509286" y="381965"/>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6736466" y="1714319"/>
            <a:ext cx="972273" cy="11575"/>
          </a:xfrm>
          <a:custGeom>
            <a:avLst/>
            <a:gdLst>
              <a:gd name="connsiteX0" fmla="*/ 972273 w 972273"/>
              <a:gd name="connsiteY0" fmla="*/ 11575 h 11575"/>
              <a:gd name="connsiteX1" fmla="*/ 0 w 972273"/>
              <a:gd name="connsiteY1" fmla="*/ 0 h 11575"/>
            </a:gdLst>
            <a:ahLst/>
            <a:cxnLst>
              <a:cxn ang="0">
                <a:pos x="connsiteX0" y="connsiteY0"/>
              </a:cxn>
              <a:cxn ang="0">
                <a:pos x="connsiteX1" y="connsiteY1"/>
              </a:cxn>
            </a:cxnLst>
            <a:rect l="l" t="t" r="r" b="b"/>
            <a:pathLst>
              <a:path w="972273" h="11575">
                <a:moveTo>
                  <a:pt x="972273" y="11575"/>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808315" y="1219418"/>
            <a:ext cx="1382069" cy="307777"/>
          </a:xfrm>
          <a:prstGeom prst="rect">
            <a:avLst/>
          </a:prstGeom>
          <a:solidFill>
            <a:schemeClr val="bg1"/>
          </a:solidFill>
        </p:spPr>
        <p:txBody>
          <a:bodyPr wrap="square" rtlCol="0">
            <a:spAutoFit/>
          </a:bodyPr>
          <a:lstStyle/>
          <a:p>
            <a:r>
              <a:rPr lang="en-US" sz="1400" b="1" dirty="0" smtClean="0"/>
              <a:t>0.012+j0.04</a:t>
            </a:r>
            <a:r>
              <a:rPr lang="el-GR" sz="1400" b="1" dirty="0" smtClean="0"/>
              <a:t>Ω</a:t>
            </a:r>
            <a:endParaRPr lang="en-US" sz="1400" b="1" dirty="0" smtClean="0"/>
          </a:p>
        </p:txBody>
      </p:sp>
      <p:sp>
        <p:nvSpPr>
          <p:cNvPr id="44" name="Freeform 43"/>
          <p:cNvSpPr/>
          <p:nvPr/>
        </p:nvSpPr>
        <p:spPr>
          <a:xfrm>
            <a:off x="4108471" y="2281479"/>
            <a:ext cx="289909" cy="983848"/>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962400" y="2626707"/>
            <a:ext cx="370872" cy="307777"/>
          </a:xfrm>
          <a:prstGeom prst="rect">
            <a:avLst/>
          </a:prstGeom>
          <a:solidFill>
            <a:schemeClr val="bg1"/>
          </a:solidFill>
        </p:spPr>
        <p:txBody>
          <a:bodyPr wrap="square" rtlCol="0">
            <a:spAutoFit/>
          </a:bodyPr>
          <a:lstStyle/>
          <a:p>
            <a:r>
              <a:rPr lang="en-US" sz="1400" b="1" dirty="0"/>
              <a:t>E</a:t>
            </a:r>
            <a:r>
              <a:rPr lang="en-US" sz="1400" baseline="-25000" dirty="0" smtClean="0"/>
              <a:t>1</a:t>
            </a:r>
            <a:endParaRPr lang="en-US" sz="1400" dirty="0" smtClean="0"/>
          </a:p>
        </p:txBody>
      </p:sp>
      <p:sp>
        <p:nvSpPr>
          <p:cNvPr id="50" name="Freeform 49"/>
          <p:cNvSpPr/>
          <p:nvPr/>
        </p:nvSpPr>
        <p:spPr>
          <a:xfrm flipH="1">
            <a:off x="5257800" y="2248684"/>
            <a:ext cx="289909" cy="983848"/>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355220" y="2593912"/>
            <a:ext cx="370872" cy="307777"/>
          </a:xfrm>
          <a:prstGeom prst="rect">
            <a:avLst/>
          </a:prstGeom>
          <a:solidFill>
            <a:schemeClr val="bg1"/>
          </a:solidFill>
        </p:spPr>
        <p:txBody>
          <a:bodyPr wrap="square" rtlCol="0">
            <a:spAutoFit/>
          </a:bodyPr>
          <a:lstStyle/>
          <a:p>
            <a:r>
              <a:rPr lang="en-US" sz="1400" b="1" dirty="0" smtClean="0"/>
              <a:t>E</a:t>
            </a:r>
            <a:r>
              <a:rPr lang="en-US" sz="1400" baseline="-25000" dirty="0"/>
              <a:t>2</a:t>
            </a:r>
            <a:endParaRPr lang="en-US" sz="1400" dirty="0" smtClean="0"/>
          </a:p>
        </p:txBody>
      </p:sp>
      <p:sp>
        <p:nvSpPr>
          <p:cNvPr id="45" name="Freeform 44"/>
          <p:cNvSpPr/>
          <p:nvPr/>
        </p:nvSpPr>
        <p:spPr>
          <a:xfrm>
            <a:off x="7292051" y="1482826"/>
            <a:ext cx="636607" cy="428263"/>
          </a:xfrm>
          <a:custGeom>
            <a:avLst/>
            <a:gdLst>
              <a:gd name="connsiteX0" fmla="*/ 0 w 636607"/>
              <a:gd name="connsiteY0" fmla="*/ 0 h 428263"/>
              <a:gd name="connsiteX1" fmla="*/ 636607 w 636607"/>
              <a:gd name="connsiteY1" fmla="*/ 11574 h 428263"/>
              <a:gd name="connsiteX2" fmla="*/ 636607 w 636607"/>
              <a:gd name="connsiteY2" fmla="*/ 428263 h 428263"/>
            </a:gdLst>
            <a:ahLst/>
            <a:cxnLst>
              <a:cxn ang="0">
                <a:pos x="connsiteX0" y="connsiteY0"/>
              </a:cxn>
              <a:cxn ang="0">
                <a:pos x="connsiteX1" y="connsiteY1"/>
              </a:cxn>
              <a:cxn ang="0">
                <a:pos x="connsiteX2" y="connsiteY2"/>
              </a:cxn>
            </a:cxnLst>
            <a:rect l="l" t="t" r="r" b="b"/>
            <a:pathLst>
              <a:path w="636607" h="428263">
                <a:moveTo>
                  <a:pt x="0" y="0"/>
                </a:moveTo>
                <a:lnTo>
                  <a:pt x="636607" y="11574"/>
                </a:lnTo>
                <a:lnTo>
                  <a:pt x="636607" y="428263"/>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869243" y="1066800"/>
            <a:ext cx="367743" cy="400110"/>
          </a:xfrm>
          <a:prstGeom prst="rect">
            <a:avLst/>
          </a:prstGeom>
          <a:noFill/>
        </p:spPr>
        <p:txBody>
          <a:bodyPr wrap="square" rtlCol="0">
            <a:spAutoFit/>
          </a:bodyPr>
          <a:lstStyle/>
          <a:p>
            <a:r>
              <a:rPr lang="en-US" sz="2000" b="1" dirty="0" smtClean="0"/>
              <a:t>I</a:t>
            </a:r>
            <a:r>
              <a:rPr lang="en-US" sz="2000" baseline="-25000" dirty="0"/>
              <a:t>2</a:t>
            </a:r>
            <a:endParaRPr lang="en-US" sz="2000" dirty="0" smtClean="0"/>
          </a:p>
        </p:txBody>
      </p:sp>
      <p:sp>
        <p:nvSpPr>
          <p:cNvPr id="54" name="TextBox 53"/>
          <p:cNvSpPr txBox="1"/>
          <p:nvPr/>
        </p:nvSpPr>
        <p:spPr>
          <a:xfrm>
            <a:off x="7869243" y="2273321"/>
            <a:ext cx="893757" cy="1015663"/>
          </a:xfrm>
          <a:prstGeom prst="rect">
            <a:avLst/>
          </a:prstGeom>
          <a:solidFill>
            <a:schemeClr val="bg1"/>
          </a:solidFill>
        </p:spPr>
        <p:txBody>
          <a:bodyPr wrap="square" rtlCol="0">
            <a:spAutoFit/>
          </a:bodyPr>
          <a:lstStyle/>
          <a:p>
            <a:r>
              <a:rPr lang="en-US" sz="2000" b="1" dirty="0" smtClean="0"/>
              <a:t>4</a:t>
            </a:r>
          </a:p>
          <a:p>
            <a:endParaRPr lang="en-US" sz="2000" b="1" dirty="0"/>
          </a:p>
          <a:p>
            <a:r>
              <a:rPr lang="en-US" sz="2000" b="1" dirty="0" smtClean="0"/>
              <a:t>+j2 </a:t>
            </a:r>
            <a:r>
              <a:rPr lang="el-GR" sz="2000" b="1" dirty="0" smtClean="0"/>
              <a:t>Ω</a:t>
            </a:r>
            <a:endParaRPr lang="en-US" sz="2000" b="1" dirty="0" smtClean="0"/>
          </a:p>
        </p:txBody>
      </p:sp>
      <p:sp>
        <p:nvSpPr>
          <p:cNvPr id="46" name="Rectangle 45"/>
          <p:cNvSpPr/>
          <p:nvPr/>
        </p:nvSpPr>
        <p:spPr>
          <a:xfrm>
            <a:off x="3984585" y="1066800"/>
            <a:ext cx="1741507" cy="3566170"/>
          </a:xfrm>
          <a:prstGeom prst="rect">
            <a:avLst/>
          </a:prstGeom>
          <a:noFill/>
          <a:ln w="3175">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3984585" y="3925084"/>
            <a:ext cx="1741507" cy="707886"/>
          </a:xfrm>
          <a:prstGeom prst="rect">
            <a:avLst/>
          </a:prstGeom>
          <a:noFill/>
        </p:spPr>
        <p:txBody>
          <a:bodyPr wrap="square" rtlCol="0">
            <a:spAutoFit/>
          </a:bodyPr>
          <a:lstStyle/>
          <a:p>
            <a:pPr algn="ctr"/>
            <a:r>
              <a:rPr lang="en-US" sz="2000" dirty="0" smtClean="0"/>
              <a:t>Ideal </a:t>
            </a:r>
            <a:r>
              <a:rPr lang="en-US" sz="2000" dirty="0" err="1" smtClean="0"/>
              <a:t>Xfmr</a:t>
            </a:r>
            <a:endParaRPr lang="en-US" sz="2000" dirty="0" smtClean="0"/>
          </a:p>
          <a:p>
            <a:pPr algn="ctr"/>
            <a:r>
              <a:rPr lang="en-US" sz="2000" dirty="0" smtClean="0"/>
              <a:t>N</a:t>
            </a:r>
            <a:r>
              <a:rPr lang="en-US" sz="2000" baseline="-25000" dirty="0" smtClean="0"/>
              <a:t>1</a:t>
            </a:r>
            <a:r>
              <a:rPr lang="en-US" sz="2000" dirty="0" smtClean="0"/>
              <a:t>/N</a:t>
            </a:r>
            <a:r>
              <a:rPr lang="en-US" sz="2000" baseline="-25000" dirty="0" smtClean="0"/>
              <a:t>2</a:t>
            </a:r>
            <a:r>
              <a:rPr lang="en-US" sz="2000" dirty="0" smtClean="0"/>
              <a:t>=10/1</a:t>
            </a:r>
          </a:p>
        </p:txBody>
      </p:sp>
      <p:sp>
        <p:nvSpPr>
          <p:cNvPr id="52" name="TextBox 51"/>
          <p:cNvSpPr txBox="1"/>
          <p:nvPr/>
        </p:nvSpPr>
        <p:spPr>
          <a:xfrm>
            <a:off x="141308" y="4023964"/>
            <a:ext cx="2666519" cy="533400"/>
          </a:xfrm>
          <a:prstGeom prst="rect">
            <a:avLst/>
          </a:prstGeom>
          <a:noFill/>
        </p:spPr>
        <p:txBody>
          <a:bodyPr wrap="square" rtlCol="0">
            <a:spAutoFit/>
          </a:bodyPr>
          <a:lstStyle/>
          <a:p>
            <a:r>
              <a:rPr lang="en-US" sz="2900" dirty="0" smtClean="0"/>
              <a:t>Find </a:t>
            </a:r>
            <a:r>
              <a:rPr lang="en-US" sz="2900" b="1" dirty="0" smtClean="0"/>
              <a:t>I</a:t>
            </a:r>
            <a:r>
              <a:rPr lang="en-US" sz="2900" baseline="-25000" dirty="0" smtClean="0"/>
              <a:t>2</a:t>
            </a:r>
            <a:r>
              <a:rPr lang="en-US" sz="2900" dirty="0" smtClean="0"/>
              <a:t> and </a:t>
            </a:r>
            <a:r>
              <a:rPr lang="en-US" sz="2900" b="1" dirty="0" smtClean="0"/>
              <a:t>V</a:t>
            </a:r>
            <a:r>
              <a:rPr lang="en-US" sz="2900" baseline="-25000" dirty="0" smtClean="0"/>
              <a:t>2</a:t>
            </a:r>
            <a:r>
              <a:rPr lang="en-US" sz="2900" dirty="0" smtClean="0"/>
              <a:t>.</a:t>
            </a:r>
          </a:p>
        </p:txBody>
      </p:sp>
      <p:sp>
        <p:nvSpPr>
          <p:cNvPr id="58" name="Freeform 57"/>
          <p:cNvSpPr/>
          <p:nvPr/>
        </p:nvSpPr>
        <p:spPr>
          <a:xfrm>
            <a:off x="7076765" y="1927005"/>
            <a:ext cx="390836" cy="1693279"/>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6934200" y="2629684"/>
            <a:ext cx="370872" cy="307777"/>
          </a:xfrm>
          <a:prstGeom prst="rect">
            <a:avLst/>
          </a:prstGeom>
          <a:solidFill>
            <a:schemeClr val="bg1"/>
          </a:solidFill>
        </p:spPr>
        <p:txBody>
          <a:bodyPr wrap="square" rtlCol="0">
            <a:spAutoFit/>
          </a:bodyPr>
          <a:lstStyle/>
          <a:p>
            <a:r>
              <a:rPr lang="en-US" sz="1400" b="1" dirty="0" smtClean="0"/>
              <a:t>V</a:t>
            </a:r>
            <a:r>
              <a:rPr lang="en-US" sz="1400" baseline="-25000" dirty="0"/>
              <a:t>2</a:t>
            </a:r>
            <a:endParaRPr lang="en-US" sz="1400" dirty="0" smtClean="0"/>
          </a:p>
        </p:txBody>
      </p:sp>
      <p:sp>
        <p:nvSpPr>
          <p:cNvPr id="60" name="TextBox 59"/>
          <p:cNvSpPr txBox="1"/>
          <p:nvPr/>
        </p:nvSpPr>
        <p:spPr>
          <a:xfrm>
            <a:off x="0" y="4953000"/>
            <a:ext cx="9121348" cy="1200329"/>
          </a:xfrm>
          <a:prstGeom prst="rect">
            <a:avLst/>
          </a:prstGeom>
          <a:noFill/>
        </p:spPr>
        <p:txBody>
          <a:bodyPr wrap="square" rtlCol="0">
            <a:spAutoFit/>
          </a:bodyPr>
          <a:lstStyle/>
          <a:p>
            <a:r>
              <a:rPr lang="en-US" sz="2400" dirty="0" smtClean="0"/>
              <a:t>First, we need to refer all quantities to one side or the other. Because there are more elements on the primary side, it is easier to refer secondary quantities to primary quantities. </a:t>
            </a:r>
          </a:p>
        </p:txBody>
      </p:sp>
      <p:sp>
        <p:nvSpPr>
          <p:cNvPr id="62" name="TextBox 61"/>
          <p:cNvSpPr txBox="1"/>
          <p:nvPr/>
        </p:nvSpPr>
        <p:spPr>
          <a:xfrm>
            <a:off x="1618571" y="1219200"/>
            <a:ext cx="1429429" cy="307777"/>
          </a:xfrm>
          <a:prstGeom prst="rect">
            <a:avLst/>
          </a:prstGeom>
          <a:noFill/>
        </p:spPr>
        <p:txBody>
          <a:bodyPr wrap="square" rtlCol="0">
            <a:spAutoFit/>
          </a:bodyPr>
          <a:lstStyle/>
          <a:p>
            <a:r>
              <a:rPr lang="en-US" sz="1400" b="1" dirty="0" smtClean="0"/>
              <a:t>Z</a:t>
            </a:r>
            <a:r>
              <a:rPr lang="en-US" sz="1400" b="1" baseline="-25000" dirty="0" smtClean="0"/>
              <a:t>1</a:t>
            </a:r>
            <a:r>
              <a:rPr lang="en-US" sz="1400" b="1" dirty="0" smtClean="0"/>
              <a:t>=1.2+j4.0</a:t>
            </a:r>
            <a:r>
              <a:rPr lang="el-GR" sz="1400" b="1" dirty="0" smtClean="0"/>
              <a:t>Ω</a:t>
            </a:r>
            <a:endParaRPr lang="en-US" sz="1400" b="1" dirty="0" smtClean="0"/>
          </a:p>
        </p:txBody>
      </p:sp>
    </p:spTree>
    <p:extLst>
      <p:ext uri="{BB962C8B-B14F-4D97-AF65-F5344CB8AC3E}">
        <p14:creationId xmlns:p14="http://schemas.microsoft.com/office/powerpoint/2010/main" val="276801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9</a:t>
            </a:fld>
            <a:endParaRPr lang="en-US" dirty="0"/>
          </a:p>
        </p:txBody>
      </p:sp>
      <p:sp>
        <p:nvSpPr>
          <p:cNvPr id="3" name="TextBox 2"/>
          <p:cNvSpPr txBox="1"/>
          <p:nvPr/>
        </p:nvSpPr>
        <p:spPr>
          <a:xfrm>
            <a:off x="-22652" y="44088"/>
            <a:ext cx="9144000" cy="646331"/>
          </a:xfrm>
          <a:prstGeom prst="rect">
            <a:avLst/>
          </a:prstGeom>
          <a:noFill/>
        </p:spPr>
        <p:txBody>
          <a:bodyPr wrap="square" rtlCol="0">
            <a:spAutoFit/>
          </a:bodyPr>
          <a:lstStyle/>
          <a:p>
            <a:pPr algn="ctr"/>
            <a:r>
              <a:rPr lang="en-US" sz="3600" dirty="0" smtClean="0"/>
              <a:t>Inductance</a:t>
            </a:r>
            <a:endParaRPr lang="en-US" sz="3600" dirty="0"/>
          </a:p>
        </p:txBody>
      </p:sp>
      <p:sp>
        <p:nvSpPr>
          <p:cNvPr id="4" name="TextBox 3"/>
          <p:cNvSpPr txBox="1"/>
          <p:nvPr/>
        </p:nvSpPr>
        <p:spPr>
          <a:xfrm>
            <a:off x="228600" y="1066800"/>
            <a:ext cx="1676400" cy="538609"/>
          </a:xfrm>
          <a:prstGeom prst="rect">
            <a:avLst/>
          </a:prstGeom>
          <a:noFill/>
        </p:spPr>
        <p:txBody>
          <a:bodyPr wrap="square" rtlCol="0">
            <a:spAutoFit/>
          </a:bodyPr>
          <a:lstStyle/>
          <a:p>
            <a:r>
              <a:rPr lang="en-US" sz="2900" dirty="0" smtClean="0"/>
              <a:t>Recall:</a:t>
            </a:r>
          </a:p>
        </p:txBody>
      </p:sp>
      <p:graphicFrame>
        <p:nvGraphicFramePr>
          <p:cNvPr id="8" name="Object 7"/>
          <p:cNvGraphicFramePr>
            <a:graphicFrameLocks noChangeAspect="1"/>
          </p:cNvGraphicFramePr>
          <p:nvPr>
            <p:extLst>
              <p:ext uri="{D42A27DB-BD31-4B8C-83A1-F6EECF244321}">
                <p14:modId xmlns:p14="http://schemas.microsoft.com/office/powerpoint/2010/main" val="3168314598"/>
              </p:ext>
            </p:extLst>
          </p:nvPr>
        </p:nvGraphicFramePr>
        <p:xfrm>
          <a:off x="1905000" y="704772"/>
          <a:ext cx="2081296" cy="1210056"/>
        </p:xfrm>
        <a:graphic>
          <a:graphicData uri="http://schemas.openxmlformats.org/presentationml/2006/ole">
            <mc:AlternateContent xmlns:mc="http://schemas.openxmlformats.org/markup-compatibility/2006">
              <mc:Choice xmlns:v="urn:schemas-microsoft-com:vml" Requires="v">
                <p:oleObj spid="_x0000_s14623" name="Equation" r:id="rId4" imgW="672808" imgH="393529" progId="Equation.DSMT4">
                  <p:embed/>
                </p:oleObj>
              </mc:Choice>
              <mc:Fallback>
                <p:oleObj name="Equation" r:id="rId4" imgW="672808" imgH="393529"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704772"/>
                        <a:ext cx="2081296" cy="1210056"/>
                      </a:xfrm>
                      <a:prstGeom prst="rect">
                        <a:avLst/>
                      </a:prstGeom>
                      <a:noFill/>
                    </p:spPr>
                  </p:pic>
                </p:oleObj>
              </mc:Fallback>
            </mc:AlternateContent>
          </a:graphicData>
        </a:graphic>
      </p:graphicFrame>
      <p:sp>
        <p:nvSpPr>
          <p:cNvPr id="11" name="Right Arrow 10"/>
          <p:cNvSpPr/>
          <p:nvPr/>
        </p:nvSpPr>
        <p:spPr>
          <a:xfrm>
            <a:off x="914400" y="2133600"/>
            <a:ext cx="990600" cy="762000"/>
          </a:xfrm>
          <a:prstGeom prst="rightArrow">
            <a:avLst/>
          </a:pr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1124065930"/>
              </p:ext>
            </p:extLst>
          </p:nvPr>
        </p:nvGraphicFramePr>
        <p:xfrm>
          <a:off x="2286000" y="1866900"/>
          <a:ext cx="2867152" cy="1295400"/>
        </p:xfrm>
        <a:graphic>
          <a:graphicData uri="http://schemas.openxmlformats.org/presentationml/2006/ole">
            <mc:AlternateContent xmlns:mc="http://schemas.openxmlformats.org/markup-compatibility/2006">
              <mc:Choice xmlns:v="urn:schemas-microsoft-com:vml" Requires="v">
                <p:oleObj spid="_x0000_s14624" name="Equation" r:id="rId6" imgW="863225" imgH="393529" progId="Equation.DSMT4">
                  <p:embed/>
                </p:oleObj>
              </mc:Choice>
              <mc:Fallback>
                <p:oleObj name="Equation" r:id="rId6" imgW="863225" imgH="393529"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1866900"/>
                        <a:ext cx="2867152" cy="1295400"/>
                      </a:xfrm>
                      <a:prstGeom prst="rect">
                        <a:avLst/>
                      </a:prstGeom>
                      <a:noFill/>
                    </p:spPr>
                  </p:pic>
                </p:oleObj>
              </mc:Fallback>
            </mc:AlternateContent>
          </a:graphicData>
        </a:graphic>
      </p:graphicFrame>
      <p:sp>
        <p:nvSpPr>
          <p:cNvPr id="17" name="TextBox 16"/>
          <p:cNvSpPr txBox="1"/>
          <p:nvPr/>
        </p:nvSpPr>
        <p:spPr>
          <a:xfrm>
            <a:off x="228600" y="3581400"/>
            <a:ext cx="5105400" cy="1431161"/>
          </a:xfrm>
          <a:prstGeom prst="rect">
            <a:avLst/>
          </a:prstGeom>
          <a:noFill/>
        </p:spPr>
        <p:txBody>
          <a:bodyPr wrap="square" rtlCol="0">
            <a:spAutoFit/>
          </a:bodyPr>
          <a:lstStyle/>
          <a:p>
            <a:r>
              <a:rPr lang="en-US" sz="2900" dirty="0" smtClean="0"/>
              <a:t>Define:</a:t>
            </a:r>
          </a:p>
          <a:p>
            <a:r>
              <a:rPr lang="en-US" sz="2900" dirty="0"/>
              <a:t>	</a:t>
            </a:r>
            <a:r>
              <a:rPr lang="en-US" sz="2900" dirty="0" smtClean="0"/>
              <a:t>	Flux Linkage:</a:t>
            </a:r>
          </a:p>
          <a:p>
            <a:r>
              <a:rPr lang="en-US" sz="2900" dirty="0"/>
              <a:t>	</a:t>
            </a:r>
            <a:r>
              <a:rPr lang="en-US" sz="2900" dirty="0" smtClean="0"/>
              <a:t>	Self Inductance:</a:t>
            </a:r>
          </a:p>
        </p:txBody>
      </p:sp>
      <p:graphicFrame>
        <p:nvGraphicFramePr>
          <p:cNvPr id="20" name="Object 19"/>
          <p:cNvGraphicFramePr>
            <a:graphicFrameLocks noChangeAspect="1"/>
          </p:cNvGraphicFramePr>
          <p:nvPr>
            <p:extLst>
              <p:ext uri="{D42A27DB-BD31-4B8C-83A1-F6EECF244321}">
                <p14:modId xmlns:p14="http://schemas.microsoft.com/office/powerpoint/2010/main" val="3292872750"/>
              </p:ext>
            </p:extLst>
          </p:nvPr>
        </p:nvGraphicFramePr>
        <p:xfrm>
          <a:off x="5334000" y="3996017"/>
          <a:ext cx="1497098" cy="601926"/>
        </p:xfrm>
        <a:graphic>
          <a:graphicData uri="http://schemas.openxmlformats.org/presentationml/2006/ole">
            <mc:AlternateContent xmlns:mc="http://schemas.openxmlformats.org/markup-compatibility/2006">
              <mc:Choice xmlns:v="urn:schemas-microsoft-com:vml" Requires="v">
                <p:oleObj spid="_x0000_s14625" name="Equation" r:id="rId8" imgW="507780" imgH="203112" progId="Equation.DSMT4">
                  <p:embed/>
                </p:oleObj>
              </mc:Choice>
              <mc:Fallback>
                <p:oleObj name="Equation" r:id="rId8" imgW="507780" imgH="203112"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3996017"/>
                        <a:ext cx="1497098" cy="601926"/>
                      </a:xfrm>
                      <a:prstGeom prst="rect">
                        <a:avLst/>
                      </a:prstGeom>
                      <a:noFill/>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738771040"/>
              </p:ext>
            </p:extLst>
          </p:nvPr>
        </p:nvGraphicFramePr>
        <p:xfrm>
          <a:off x="5431673" y="4597942"/>
          <a:ext cx="2276671" cy="888457"/>
        </p:xfrm>
        <a:graphic>
          <a:graphicData uri="http://schemas.openxmlformats.org/presentationml/2006/ole">
            <mc:AlternateContent xmlns:mc="http://schemas.openxmlformats.org/markup-compatibility/2006">
              <mc:Choice xmlns:v="urn:schemas-microsoft-com:vml" Requires="v">
                <p:oleObj spid="_x0000_s14626" name="Equation" r:id="rId10" imgW="1066800" imgH="419100" progId="Equation.DSMT4">
                  <p:embed/>
                </p:oleObj>
              </mc:Choice>
              <mc:Fallback>
                <p:oleObj name="Equation" r:id="rId10" imgW="1066800" imgH="419100" progId="Equation.DSMT4">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31673" y="4597942"/>
                        <a:ext cx="2276671" cy="888457"/>
                      </a:xfrm>
                      <a:prstGeom prst="rect">
                        <a:avLst/>
                      </a:prstGeom>
                      <a:noFill/>
                    </p:spPr>
                  </p:pic>
                </p:oleObj>
              </mc:Fallback>
            </mc:AlternateContent>
          </a:graphicData>
        </a:graphic>
      </p:graphicFrame>
      <p:sp>
        <p:nvSpPr>
          <p:cNvPr id="23" name="Freeform 22"/>
          <p:cNvSpPr/>
          <p:nvPr/>
        </p:nvSpPr>
        <p:spPr>
          <a:xfrm>
            <a:off x="2139643" y="1938528"/>
            <a:ext cx="3310251" cy="2304288"/>
          </a:xfrm>
          <a:custGeom>
            <a:avLst/>
            <a:gdLst>
              <a:gd name="connsiteX0" fmla="*/ 823013 w 3310251"/>
              <a:gd name="connsiteY0" fmla="*/ 1042416 h 2304288"/>
              <a:gd name="connsiteX1" fmla="*/ 877877 w 3310251"/>
              <a:gd name="connsiteY1" fmla="*/ 950976 h 2304288"/>
              <a:gd name="connsiteX2" fmla="*/ 914453 w 3310251"/>
              <a:gd name="connsiteY2" fmla="*/ 841248 h 2304288"/>
              <a:gd name="connsiteX3" fmla="*/ 914453 w 3310251"/>
              <a:gd name="connsiteY3" fmla="*/ 201168 h 2304288"/>
              <a:gd name="connsiteX4" fmla="*/ 823013 w 3310251"/>
              <a:gd name="connsiteY4" fmla="*/ 109728 h 2304288"/>
              <a:gd name="connsiteX5" fmla="*/ 713285 w 3310251"/>
              <a:gd name="connsiteY5" fmla="*/ 18288 h 2304288"/>
              <a:gd name="connsiteX6" fmla="*/ 640133 w 3310251"/>
              <a:gd name="connsiteY6" fmla="*/ 0 h 2304288"/>
              <a:gd name="connsiteX7" fmla="*/ 274373 w 3310251"/>
              <a:gd name="connsiteY7" fmla="*/ 18288 h 2304288"/>
              <a:gd name="connsiteX8" fmla="*/ 219509 w 3310251"/>
              <a:gd name="connsiteY8" fmla="*/ 36576 h 2304288"/>
              <a:gd name="connsiteX9" fmla="*/ 109781 w 3310251"/>
              <a:gd name="connsiteY9" fmla="*/ 109728 h 2304288"/>
              <a:gd name="connsiteX10" fmla="*/ 53 w 3310251"/>
              <a:gd name="connsiteY10" fmla="*/ 219456 h 2304288"/>
              <a:gd name="connsiteX11" fmla="*/ 18341 w 3310251"/>
              <a:gd name="connsiteY11" fmla="*/ 621792 h 2304288"/>
              <a:gd name="connsiteX12" fmla="*/ 54917 w 3310251"/>
              <a:gd name="connsiteY12" fmla="*/ 676656 h 2304288"/>
              <a:gd name="connsiteX13" fmla="*/ 128069 w 3310251"/>
              <a:gd name="connsiteY13" fmla="*/ 786384 h 2304288"/>
              <a:gd name="connsiteX14" fmla="*/ 201221 w 3310251"/>
              <a:gd name="connsiteY14" fmla="*/ 896112 h 2304288"/>
              <a:gd name="connsiteX15" fmla="*/ 310949 w 3310251"/>
              <a:gd name="connsiteY15" fmla="*/ 969264 h 2304288"/>
              <a:gd name="connsiteX16" fmla="*/ 475541 w 3310251"/>
              <a:gd name="connsiteY16" fmla="*/ 1024128 h 2304288"/>
              <a:gd name="connsiteX17" fmla="*/ 530405 w 3310251"/>
              <a:gd name="connsiteY17" fmla="*/ 1042416 h 2304288"/>
              <a:gd name="connsiteX18" fmla="*/ 841301 w 3310251"/>
              <a:gd name="connsiteY18" fmla="*/ 1060704 h 2304288"/>
              <a:gd name="connsiteX19" fmla="*/ 1005893 w 3310251"/>
              <a:gd name="connsiteY19" fmla="*/ 1115568 h 2304288"/>
              <a:gd name="connsiteX20" fmla="*/ 1060757 w 3310251"/>
              <a:gd name="connsiteY20" fmla="*/ 1133856 h 2304288"/>
              <a:gd name="connsiteX21" fmla="*/ 1115621 w 3310251"/>
              <a:gd name="connsiteY21" fmla="*/ 1170432 h 2304288"/>
              <a:gd name="connsiteX22" fmla="*/ 1170485 w 3310251"/>
              <a:gd name="connsiteY22" fmla="*/ 1188720 h 2304288"/>
              <a:gd name="connsiteX23" fmla="*/ 1280213 w 3310251"/>
              <a:gd name="connsiteY23" fmla="*/ 1280160 h 2304288"/>
              <a:gd name="connsiteX24" fmla="*/ 1335077 w 3310251"/>
              <a:gd name="connsiteY24" fmla="*/ 1298448 h 2304288"/>
              <a:gd name="connsiteX25" fmla="*/ 1444805 w 3310251"/>
              <a:gd name="connsiteY25" fmla="*/ 1371600 h 2304288"/>
              <a:gd name="connsiteX26" fmla="*/ 1499669 w 3310251"/>
              <a:gd name="connsiteY26" fmla="*/ 1408176 h 2304288"/>
              <a:gd name="connsiteX27" fmla="*/ 1609397 w 3310251"/>
              <a:gd name="connsiteY27" fmla="*/ 1444752 h 2304288"/>
              <a:gd name="connsiteX28" fmla="*/ 1719125 w 3310251"/>
              <a:gd name="connsiteY28" fmla="*/ 1517904 h 2304288"/>
              <a:gd name="connsiteX29" fmla="*/ 1902005 w 3310251"/>
              <a:gd name="connsiteY29" fmla="*/ 1572768 h 2304288"/>
              <a:gd name="connsiteX30" fmla="*/ 1956869 w 3310251"/>
              <a:gd name="connsiteY30" fmla="*/ 1609344 h 2304288"/>
              <a:gd name="connsiteX31" fmla="*/ 2066597 w 3310251"/>
              <a:gd name="connsiteY31" fmla="*/ 1645920 h 2304288"/>
              <a:gd name="connsiteX32" fmla="*/ 2121461 w 3310251"/>
              <a:gd name="connsiteY32" fmla="*/ 1664208 h 2304288"/>
              <a:gd name="connsiteX33" fmla="*/ 2176325 w 3310251"/>
              <a:gd name="connsiteY33" fmla="*/ 1682496 h 2304288"/>
              <a:gd name="connsiteX34" fmla="*/ 2231189 w 3310251"/>
              <a:gd name="connsiteY34" fmla="*/ 1719072 h 2304288"/>
              <a:gd name="connsiteX35" fmla="*/ 2340917 w 3310251"/>
              <a:gd name="connsiteY35" fmla="*/ 1755648 h 2304288"/>
              <a:gd name="connsiteX36" fmla="*/ 2395781 w 3310251"/>
              <a:gd name="connsiteY36" fmla="*/ 1773936 h 2304288"/>
              <a:gd name="connsiteX37" fmla="*/ 2450645 w 3310251"/>
              <a:gd name="connsiteY37" fmla="*/ 1792224 h 2304288"/>
              <a:gd name="connsiteX38" fmla="*/ 2505509 w 3310251"/>
              <a:gd name="connsiteY38" fmla="*/ 1828800 h 2304288"/>
              <a:gd name="connsiteX39" fmla="*/ 2615237 w 3310251"/>
              <a:gd name="connsiteY39" fmla="*/ 1865376 h 2304288"/>
              <a:gd name="connsiteX40" fmla="*/ 2670101 w 3310251"/>
              <a:gd name="connsiteY40" fmla="*/ 1901952 h 2304288"/>
              <a:gd name="connsiteX41" fmla="*/ 2779829 w 3310251"/>
              <a:gd name="connsiteY41" fmla="*/ 1920240 h 2304288"/>
              <a:gd name="connsiteX42" fmla="*/ 2944421 w 3310251"/>
              <a:gd name="connsiteY42" fmla="*/ 1993392 h 2304288"/>
              <a:gd name="connsiteX43" fmla="*/ 3054149 w 3310251"/>
              <a:gd name="connsiteY43" fmla="*/ 2048256 h 2304288"/>
              <a:gd name="connsiteX44" fmla="*/ 3090725 w 3310251"/>
              <a:gd name="connsiteY44" fmla="*/ 2103120 h 2304288"/>
              <a:gd name="connsiteX45" fmla="*/ 3145589 w 3310251"/>
              <a:gd name="connsiteY45" fmla="*/ 2121408 h 2304288"/>
              <a:gd name="connsiteX46" fmla="*/ 3163877 w 3310251"/>
              <a:gd name="connsiteY46" fmla="*/ 2176272 h 2304288"/>
              <a:gd name="connsiteX47" fmla="*/ 3218741 w 3310251"/>
              <a:gd name="connsiteY47" fmla="*/ 2194560 h 2304288"/>
              <a:gd name="connsiteX48" fmla="*/ 3273605 w 3310251"/>
              <a:gd name="connsiteY48" fmla="*/ 2231136 h 2304288"/>
              <a:gd name="connsiteX49" fmla="*/ 3310181 w 3310251"/>
              <a:gd name="connsiteY49" fmla="*/ 2304288 h 230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310251" h="2304288">
                <a:moveTo>
                  <a:pt x="823013" y="1042416"/>
                </a:moveTo>
                <a:cubicBezTo>
                  <a:pt x="841301" y="1011936"/>
                  <a:pt x="863168" y="983335"/>
                  <a:pt x="877877" y="950976"/>
                </a:cubicBezTo>
                <a:cubicBezTo>
                  <a:pt x="893831" y="915877"/>
                  <a:pt x="914453" y="841248"/>
                  <a:pt x="914453" y="841248"/>
                </a:cubicBezTo>
                <a:cubicBezTo>
                  <a:pt x="941168" y="574100"/>
                  <a:pt x="951993" y="551545"/>
                  <a:pt x="914453" y="201168"/>
                </a:cubicBezTo>
                <a:cubicBezTo>
                  <a:pt x="909194" y="152081"/>
                  <a:pt x="852656" y="134431"/>
                  <a:pt x="823013" y="109728"/>
                </a:cubicBezTo>
                <a:cubicBezTo>
                  <a:pt x="776487" y="70957"/>
                  <a:pt x="769374" y="42326"/>
                  <a:pt x="713285" y="18288"/>
                </a:cubicBezTo>
                <a:cubicBezTo>
                  <a:pt x="690183" y="8387"/>
                  <a:pt x="664517" y="6096"/>
                  <a:pt x="640133" y="0"/>
                </a:cubicBezTo>
                <a:cubicBezTo>
                  <a:pt x="518213" y="6096"/>
                  <a:pt x="395986" y="7713"/>
                  <a:pt x="274373" y="18288"/>
                </a:cubicBezTo>
                <a:cubicBezTo>
                  <a:pt x="255168" y="19958"/>
                  <a:pt x="235549" y="25883"/>
                  <a:pt x="219509" y="36576"/>
                </a:cubicBezTo>
                <a:cubicBezTo>
                  <a:pt x="82519" y="127903"/>
                  <a:pt x="240234" y="66244"/>
                  <a:pt x="109781" y="109728"/>
                </a:cubicBezTo>
                <a:cubicBezTo>
                  <a:pt x="73205" y="146304"/>
                  <a:pt x="-2296" y="167783"/>
                  <a:pt x="53" y="219456"/>
                </a:cubicBezTo>
                <a:cubicBezTo>
                  <a:pt x="6149" y="353568"/>
                  <a:pt x="2346" y="488498"/>
                  <a:pt x="18341" y="621792"/>
                </a:cubicBezTo>
                <a:cubicBezTo>
                  <a:pt x="20960" y="643615"/>
                  <a:pt x="45087" y="656997"/>
                  <a:pt x="54917" y="676656"/>
                </a:cubicBezTo>
                <a:cubicBezTo>
                  <a:pt x="138858" y="844538"/>
                  <a:pt x="-17536" y="599177"/>
                  <a:pt x="128069" y="786384"/>
                </a:cubicBezTo>
                <a:cubicBezTo>
                  <a:pt x="155057" y="821083"/>
                  <a:pt x="164645" y="871728"/>
                  <a:pt x="201221" y="896112"/>
                </a:cubicBezTo>
                <a:cubicBezTo>
                  <a:pt x="237797" y="920496"/>
                  <a:pt x="269246" y="955363"/>
                  <a:pt x="310949" y="969264"/>
                </a:cubicBezTo>
                <a:lnTo>
                  <a:pt x="475541" y="1024128"/>
                </a:lnTo>
                <a:cubicBezTo>
                  <a:pt x="493829" y="1030224"/>
                  <a:pt x="511161" y="1041284"/>
                  <a:pt x="530405" y="1042416"/>
                </a:cubicBezTo>
                <a:lnTo>
                  <a:pt x="841301" y="1060704"/>
                </a:lnTo>
                <a:lnTo>
                  <a:pt x="1005893" y="1115568"/>
                </a:lnTo>
                <a:cubicBezTo>
                  <a:pt x="1024181" y="1121664"/>
                  <a:pt x="1044717" y="1123163"/>
                  <a:pt x="1060757" y="1133856"/>
                </a:cubicBezTo>
                <a:cubicBezTo>
                  <a:pt x="1079045" y="1146048"/>
                  <a:pt x="1095962" y="1160602"/>
                  <a:pt x="1115621" y="1170432"/>
                </a:cubicBezTo>
                <a:cubicBezTo>
                  <a:pt x="1132863" y="1179053"/>
                  <a:pt x="1153243" y="1180099"/>
                  <a:pt x="1170485" y="1188720"/>
                </a:cubicBezTo>
                <a:cubicBezTo>
                  <a:pt x="1290152" y="1248553"/>
                  <a:pt x="1158876" y="1199268"/>
                  <a:pt x="1280213" y="1280160"/>
                </a:cubicBezTo>
                <a:cubicBezTo>
                  <a:pt x="1296253" y="1290853"/>
                  <a:pt x="1318226" y="1289086"/>
                  <a:pt x="1335077" y="1298448"/>
                </a:cubicBezTo>
                <a:cubicBezTo>
                  <a:pt x="1373504" y="1319796"/>
                  <a:pt x="1408229" y="1347216"/>
                  <a:pt x="1444805" y="1371600"/>
                </a:cubicBezTo>
                <a:cubicBezTo>
                  <a:pt x="1463093" y="1383792"/>
                  <a:pt x="1478817" y="1401225"/>
                  <a:pt x="1499669" y="1408176"/>
                </a:cubicBezTo>
                <a:cubicBezTo>
                  <a:pt x="1536245" y="1420368"/>
                  <a:pt x="1577318" y="1423366"/>
                  <a:pt x="1609397" y="1444752"/>
                </a:cubicBezTo>
                <a:cubicBezTo>
                  <a:pt x="1645973" y="1469136"/>
                  <a:pt x="1676479" y="1507242"/>
                  <a:pt x="1719125" y="1517904"/>
                </a:cubicBezTo>
                <a:cubicBezTo>
                  <a:pt x="1760017" y="1528127"/>
                  <a:pt x="1875290" y="1554958"/>
                  <a:pt x="1902005" y="1572768"/>
                </a:cubicBezTo>
                <a:cubicBezTo>
                  <a:pt x="1920293" y="1584960"/>
                  <a:pt x="1936784" y="1600417"/>
                  <a:pt x="1956869" y="1609344"/>
                </a:cubicBezTo>
                <a:cubicBezTo>
                  <a:pt x="1992101" y="1625002"/>
                  <a:pt x="2030021" y="1633728"/>
                  <a:pt x="2066597" y="1645920"/>
                </a:cubicBezTo>
                <a:lnTo>
                  <a:pt x="2121461" y="1664208"/>
                </a:lnTo>
                <a:cubicBezTo>
                  <a:pt x="2139749" y="1670304"/>
                  <a:pt x="2160285" y="1671803"/>
                  <a:pt x="2176325" y="1682496"/>
                </a:cubicBezTo>
                <a:cubicBezTo>
                  <a:pt x="2194613" y="1694688"/>
                  <a:pt x="2211104" y="1710145"/>
                  <a:pt x="2231189" y="1719072"/>
                </a:cubicBezTo>
                <a:cubicBezTo>
                  <a:pt x="2266421" y="1734730"/>
                  <a:pt x="2304341" y="1743456"/>
                  <a:pt x="2340917" y="1755648"/>
                </a:cubicBezTo>
                <a:lnTo>
                  <a:pt x="2395781" y="1773936"/>
                </a:lnTo>
                <a:cubicBezTo>
                  <a:pt x="2414069" y="1780032"/>
                  <a:pt x="2434605" y="1781531"/>
                  <a:pt x="2450645" y="1792224"/>
                </a:cubicBezTo>
                <a:cubicBezTo>
                  <a:pt x="2468933" y="1804416"/>
                  <a:pt x="2485424" y="1819873"/>
                  <a:pt x="2505509" y="1828800"/>
                </a:cubicBezTo>
                <a:cubicBezTo>
                  <a:pt x="2540741" y="1844458"/>
                  <a:pt x="2583158" y="1843990"/>
                  <a:pt x="2615237" y="1865376"/>
                </a:cubicBezTo>
                <a:cubicBezTo>
                  <a:pt x="2633525" y="1877568"/>
                  <a:pt x="2649249" y="1895001"/>
                  <a:pt x="2670101" y="1901952"/>
                </a:cubicBezTo>
                <a:cubicBezTo>
                  <a:pt x="2705279" y="1913678"/>
                  <a:pt x="2743856" y="1911247"/>
                  <a:pt x="2779829" y="1920240"/>
                </a:cubicBezTo>
                <a:cubicBezTo>
                  <a:pt x="2968554" y="1967421"/>
                  <a:pt x="2824329" y="1933346"/>
                  <a:pt x="2944421" y="1993392"/>
                </a:cubicBezTo>
                <a:cubicBezTo>
                  <a:pt x="3095852" y="2069108"/>
                  <a:pt x="2896916" y="1943434"/>
                  <a:pt x="3054149" y="2048256"/>
                </a:cubicBezTo>
                <a:cubicBezTo>
                  <a:pt x="3066341" y="2066544"/>
                  <a:pt x="3073562" y="2089390"/>
                  <a:pt x="3090725" y="2103120"/>
                </a:cubicBezTo>
                <a:cubicBezTo>
                  <a:pt x="3105778" y="2115162"/>
                  <a:pt x="3131958" y="2107777"/>
                  <a:pt x="3145589" y="2121408"/>
                </a:cubicBezTo>
                <a:cubicBezTo>
                  <a:pt x="3159220" y="2135039"/>
                  <a:pt x="3150246" y="2162641"/>
                  <a:pt x="3163877" y="2176272"/>
                </a:cubicBezTo>
                <a:cubicBezTo>
                  <a:pt x="3177508" y="2189903"/>
                  <a:pt x="3201499" y="2185939"/>
                  <a:pt x="3218741" y="2194560"/>
                </a:cubicBezTo>
                <a:cubicBezTo>
                  <a:pt x="3238400" y="2204390"/>
                  <a:pt x="3255317" y="2218944"/>
                  <a:pt x="3273605" y="2231136"/>
                </a:cubicBezTo>
                <a:cubicBezTo>
                  <a:pt x="3313562" y="2291072"/>
                  <a:pt x="3310181" y="2264021"/>
                  <a:pt x="3310181" y="2304288"/>
                </a:cubicBezTo>
              </a:path>
            </a:pathLst>
          </a:custGeom>
          <a:noFill/>
          <a:ln w="3175">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3493008" y="1755648"/>
            <a:ext cx="4023360" cy="2926080"/>
          </a:xfrm>
          <a:custGeom>
            <a:avLst/>
            <a:gdLst>
              <a:gd name="connsiteX0" fmla="*/ 1133856 w 4023360"/>
              <a:gd name="connsiteY0" fmla="*/ 1280160 h 2926080"/>
              <a:gd name="connsiteX1" fmla="*/ 1225296 w 4023360"/>
              <a:gd name="connsiteY1" fmla="*/ 1243584 h 2926080"/>
              <a:gd name="connsiteX2" fmla="*/ 1261872 w 4023360"/>
              <a:gd name="connsiteY2" fmla="*/ 1133856 h 2926080"/>
              <a:gd name="connsiteX3" fmla="*/ 1298448 w 4023360"/>
              <a:gd name="connsiteY3" fmla="*/ 1024128 h 2926080"/>
              <a:gd name="connsiteX4" fmla="*/ 1316736 w 4023360"/>
              <a:gd name="connsiteY4" fmla="*/ 969264 h 2926080"/>
              <a:gd name="connsiteX5" fmla="*/ 1335024 w 4023360"/>
              <a:gd name="connsiteY5" fmla="*/ 896112 h 2926080"/>
              <a:gd name="connsiteX6" fmla="*/ 1371600 w 4023360"/>
              <a:gd name="connsiteY6" fmla="*/ 786384 h 2926080"/>
              <a:gd name="connsiteX7" fmla="*/ 1426464 w 4023360"/>
              <a:gd name="connsiteY7" fmla="*/ 676656 h 2926080"/>
              <a:gd name="connsiteX8" fmla="*/ 1463040 w 4023360"/>
              <a:gd name="connsiteY8" fmla="*/ 621792 h 2926080"/>
              <a:gd name="connsiteX9" fmla="*/ 1499616 w 4023360"/>
              <a:gd name="connsiteY9" fmla="*/ 512064 h 2926080"/>
              <a:gd name="connsiteX10" fmla="*/ 1481328 w 4023360"/>
              <a:gd name="connsiteY10" fmla="*/ 292608 h 2926080"/>
              <a:gd name="connsiteX11" fmla="*/ 1463040 w 4023360"/>
              <a:gd name="connsiteY11" fmla="*/ 237744 h 2926080"/>
              <a:gd name="connsiteX12" fmla="*/ 1280160 w 4023360"/>
              <a:gd name="connsiteY12" fmla="*/ 91440 h 2926080"/>
              <a:gd name="connsiteX13" fmla="*/ 1078992 w 4023360"/>
              <a:gd name="connsiteY13" fmla="*/ 36576 h 2926080"/>
              <a:gd name="connsiteX14" fmla="*/ 1005840 w 4023360"/>
              <a:gd name="connsiteY14" fmla="*/ 18288 h 2926080"/>
              <a:gd name="connsiteX15" fmla="*/ 950976 w 4023360"/>
              <a:gd name="connsiteY15" fmla="*/ 0 h 2926080"/>
              <a:gd name="connsiteX16" fmla="*/ 310896 w 4023360"/>
              <a:gd name="connsiteY16" fmla="*/ 18288 h 2926080"/>
              <a:gd name="connsiteX17" fmla="*/ 256032 w 4023360"/>
              <a:gd name="connsiteY17" fmla="*/ 36576 h 2926080"/>
              <a:gd name="connsiteX18" fmla="*/ 201168 w 4023360"/>
              <a:gd name="connsiteY18" fmla="*/ 73152 h 2926080"/>
              <a:gd name="connsiteX19" fmla="*/ 164592 w 4023360"/>
              <a:gd name="connsiteY19" fmla="*/ 128016 h 2926080"/>
              <a:gd name="connsiteX20" fmla="*/ 128016 w 4023360"/>
              <a:gd name="connsiteY20" fmla="*/ 237744 h 2926080"/>
              <a:gd name="connsiteX21" fmla="*/ 91440 w 4023360"/>
              <a:gd name="connsiteY21" fmla="*/ 347472 h 2926080"/>
              <a:gd name="connsiteX22" fmla="*/ 54864 w 4023360"/>
              <a:gd name="connsiteY22" fmla="*/ 457200 h 2926080"/>
              <a:gd name="connsiteX23" fmla="*/ 36576 w 4023360"/>
              <a:gd name="connsiteY23" fmla="*/ 512064 h 2926080"/>
              <a:gd name="connsiteX24" fmla="*/ 18288 w 4023360"/>
              <a:gd name="connsiteY24" fmla="*/ 658368 h 2926080"/>
              <a:gd name="connsiteX25" fmla="*/ 0 w 4023360"/>
              <a:gd name="connsiteY25" fmla="*/ 768096 h 2926080"/>
              <a:gd name="connsiteX26" fmla="*/ 18288 w 4023360"/>
              <a:gd name="connsiteY26" fmla="*/ 1207008 h 2926080"/>
              <a:gd name="connsiteX27" fmla="*/ 36576 w 4023360"/>
              <a:gd name="connsiteY27" fmla="*/ 1261872 h 2926080"/>
              <a:gd name="connsiteX28" fmla="*/ 146304 w 4023360"/>
              <a:gd name="connsiteY28" fmla="*/ 1298448 h 2926080"/>
              <a:gd name="connsiteX29" fmla="*/ 201168 w 4023360"/>
              <a:gd name="connsiteY29" fmla="*/ 1316736 h 2926080"/>
              <a:gd name="connsiteX30" fmla="*/ 256032 w 4023360"/>
              <a:gd name="connsiteY30" fmla="*/ 1353312 h 2926080"/>
              <a:gd name="connsiteX31" fmla="*/ 365760 w 4023360"/>
              <a:gd name="connsiteY31" fmla="*/ 1389888 h 2926080"/>
              <a:gd name="connsiteX32" fmla="*/ 420624 w 4023360"/>
              <a:gd name="connsiteY32" fmla="*/ 1408176 h 2926080"/>
              <a:gd name="connsiteX33" fmla="*/ 621792 w 4023360"/>
              <a:gd name="connsiteY33" fmla="*/ 1444752 h 2926080"/>
              <a:gd name="connsiteX34" fmla="*/ 786384 w 4023360"/>
              <a:gd name="connsiteY34" fmla="*/ 1463040 h 2926080"/>
              <a:gd name="connsiteX35" fmla="*/ 1042416 w 4023360"/>
              <a:gd name="connsiteY35" fmla="*/ 1444752 h 2926080"/>
              <a:gd name="connsiteX36" fmla="*/ 1097280 w 4023360"/>
              <a:gd name="connsiteY36" fmla="*/ 1426464 h 2926080"/>
              <a:gd name="connsiteX37" fmla="*/ 1133856 w 4023360"/>
              <a:gd name="connsiteY37" fmla="*/ 1316736 h 2926080"/>
              <a:gd name="connsiteX38" fmla="*/ 1152144 w 4023360"/>
              <a:gd name="connsiteY38" fmla="*/ 1261872 h 2926080"/>
              <a:gd name="connsiteX39" fmla="*/ 1207008 w 4023360"/>
              <a:gd name="connsiteY39" fmla="*/ 1243584 h 2926080"/>
              <a:gd name="connsiteX40" fmla="*/ 1719072 w 4023360"/>
              <a:gd name="connsiteY40" fmla="*/ 1280160 h 2926080"/>
              <a:gd name="connsiteX41" fmla="*/ 1865376 w 4023360"/>
              <a:gd name="connsiteY41" fmla="*/ 1298448 h 2926080"/>
              <a:gd name="connsiteX42" fmla="*/ 1956816 w 4023360"/>
              <a:gd name="connsiteY42" fmla="*/ 1316736 h 2926080"/>
              <a:gd name="connsiteX43" fmla="*/ 2029968 w 4023360"/>
              <a:gd name="connsiteY43" fmla="*/ 1335024 h 2926080"/>
              <a:gd name="connsiteX44" fmla="*/ 2322576 w 4023360"/>
              <a:gd name="connsiteY44" fmla="*/ 1371600 h 2926080"/>
              <a:gd name="connsiteX45" fmla="*/ 2377440 w 4023360"/>
              <a:gd name="connsiteY45" fmla="*/ 1389888 h 2926080"/>
              <a:gd name="connsiteX46" fmla="*/ 2468880 w 4023360"/>
              <a:gd name="connsiteY46" fmla="*/ 1408176 h 2926080"/>
              <a:gd name="connsiteX47" fmla="*/ 2633472 w 4023360"/>
              <a:gd name="connsiteY47" fmla="*/ 1444752 h 2926080"/>
              <a:gd name="connsiteX48" fmla="*/ 2779776 w 4023360"/>
              <a:gd name="connsiteY48" fmla="*/ 1463040 h 2926080"/>
              <a:gd name="connsiteX49" fmla="*/ 2871216 w 4023360"/>
              <a:gd name="connsiteY49" fmla="*/ 1481328 h 2926080"/>
              <a:gd name="connsiteX50" fmla="*/ 3072384 w 4023360"/>
              <a:gd name="connsiteY50" fmla="*/ 1517904 h 2926080"/>
              <a:gd name="connsiteX51" fmla="*/ 3145536 w 4023360"/>
              <a:gd name="connsiteY51" fmla="*/ 1536192 h 2926080"/>
              <a:gd name="connsiteX52" fmla="*/ 3200400 w 4023360"/>
              <a:gd name="connsiteY52" fmla="*/ 1554480 h 2926080"/>
              <a:gd name="connsiteX53" fmla="*/ 3364992 w 4023360"/>
              <a:gd name="connsiteY53" fmla="*/ 1591056 h 2926080"/>
              <a:gd name="connsiteX54" fmla="*/ 3474720 w 4023360"/>
              <a:gd name="connsiteY54" fmla="*/ 1664208 h 2926080"/>
              <a:gd name="connsiteX55" fmla="*/ 3584448 w 4023360"/>
              <a:gd name="connsiteY55" fmla="*/ 1700784 h 2926080"/>
              <a:gd name="connsiteX56" fmla="*/ 3639312 w 4023360"/>
              <a:gd name="connsiteY56" fmla="*/ 1719072 h 2926080"/>
              <a:gd name="connsiteX57" fmla="*/ 3749040 w 4023360"/>
              <a:gd name="connsiteY57" fmla="*/ 1773936 h 2926080"/>
              <a:gd name="connsiteX58" fmla="*/ 3858768 w 4023360"/>
              <a:gd name="connsiteY58" fmla="*/ 1847088 h 2926080"/>
              <a:gd name="connsiteX59" fmla="*/ 3895344 w 4023360"/>
              <a:gd name="connsiteY59" fmla="*/ 1901952 h 2926080"/>
              <a:gd name="connsiteX60" fmla="*/ 3950208 w 4023360"/>
              <a:gd name="connsiteY60" fmla="*/ 1938528 h 2926080"/>
              <a:gd name="connsiteX61" fmla="*/ 3986784 w 4023360"/>
              <a:gd name="connsiteY61" fmla="*/ 2048256 h 2926080"/>
              <a:gd name="connsiteX62" fmla="*/ 4005072 w 4023360"/>
              <a:gd name="connsiteY62" fmla="*/ 2103120 h 2926080"/>
              <a:gd name="connsiteX63" fmla="*/ 4023360 w 4023360"/>
              <a:gd name="connsiteY63" fmla="*/ 2157984 h 2926080"/>
              <a:gd name="connsiteX64" fmla="*/ 3968496 w 4023360"/>
              <a:gd name="connsiteY64" fmla="*/ 2468880 h 2926080"/>
              <a:gd name="connsiteX65" fmla="*/ 3950208 w 4023360"/>
              <a:gd name="connsiteY65" fmla="*/ 2523744 h 2926080"/>
              <a:gd name="connsiteX66" fmla="*/ 3895344 w 4023360"/>
              <a:gd name="connsiteY66" fmla="*/ 2542032 h 2926080"/>
              <a:gd name="connsiteX67" fmla="*/ 3730752 w 4023360"/>
              <a:gd name="connsiteY67" fmla="*/ 2633472 h 2926080"/>
              <a:gd name="connsiteX68" fmla="*/ 3675888 w 4023360"/>
              <a:gd name="connsiteY68" fmla="*/ 2651760 h 2926080"/>
              <a:gd name="connsiteX69" fmla="*/ 3639312 w 4023360"/>
              <a:gd name="connsiteY69" fmla="*/ 2706624 h 2926080"/>
              <a:gd name="connsiteX70" fmla="*/ 3584448 w 4023360"/>
              <a:gd name="connsiteY70" fmla="*/ 2743200 h 2926080"/>
              <a:gd name="connsiteX71" fmla="*/ 3547872 w 4023360"/>
              <a:gd name="connsiteY71" fmla="*/ 2852928 h 2926080"/>
              <a:gd name="connsiteX72" fmla="*/ 3438144 w 4023360"/>
              <a:gd name="connsiteY72" fmla="*/ 2907792 h 2926080"/>
              <a:gd name="connsiteX73" fmla="*/ 3438144 w 4023360"/>
              <a:gd name="connsiteY73" fmla="*/ 2926080 h 29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023360" h="2926080">
                <a:moveTo>
                  <a:pt x="1133856" y="1280160"/>
                </a:moveTo>
                <a:cubicBezTo>
                  <a:pt x="1164336" y="1267968"/>
                  <a:pt x="1203679" y="1268290"/>
                  <a:pt x="1225296" y="1243584"/>
                </a:cubicBezTo>
                <a:cubicBezTo>
                  <a:pt x="1250684" y="1214569"/>
                  <a:pt x="1249680" y="1170432"/>
                  <a:pt x="1261872" y="1133856"/>
                </a:cubicBezTo>
                <a:lnTo>
                  <a:pt x="1298448" y="1024128"/>
                </a:lnTo>
                <a:cubicBezTo>
                  <a:pt x="1304544" y="1005840"/>
                  <a:pt x="1312061" y="987966"/>
                  <a:pt x="1316736" y="969264"/>
                </a:cubicBezTo>
                <a:cubicBezTo>
                  <a:pt x="1322832" y="944880"/>
                  <a:pt x="1327802" y="920186"/>
                  <a:pt x="1335024" y="896112"/>
                </a:cubicBezTo>
                <a:cubicBezTo>
                  <a:pt x="1346103" y="859183"/>
                  <a:pt x="1350214" y="818463"/>
                  <a:pt x="1371600" y="786384"/>
                </a:cubicBezTo>
                <a:cubicBezTo>
                  <a:pt x="1476422" y="629151"/>
                  <a:pt x="1350748" y="828087"/>
                  <a:pt x="1426464" y="676656"/>
                </a:cubicBezTo>
                <a:cubicBezTo>
                  <a:pt x="1436294" y="656997"/>
                  <a:pt x="1454113" y="641877"/>
                  <a:pt x="1463040" y="621792"/>
                </a:cubicBezTo>
                <a:cubicBezTo>
                  <a:pt x="1478698" y="586560"/>
                  <a:pt x="1499616" y="512064"/>
                  <a:pt x="1499616" y="512064"/>
                </a:cubicBezTo>
                <a:cubicBezTo>
                  <a:pt x="1493520" y="438912"/>
                  <a:pt x="1491030" y="365370"/>
                  <a:pt x="1481328" y="292608"/>
                </a:cubicBezTo>
                <a:cubicBezTo>
                  <a:pt x="1478780" y="273500"/>
                  <a:pt x="1472402" y="254595"/>
                  <a:pt x="1463040" y="237744"/>
                </a:cubicBezTo>
                <a:cubicBezTo>
                  <a:pt x="1387839" y="102383"/>
                  <a:pt x="1414631" y="136264"/>
                  <a:pt x="1280160" y="91440"/>
                </a:cubicBezTo>
                <a:cubicBezTo>
                  <a:pt x="1177607" y="57256"/>
                  <a:pt x="1243998" y="77827"/>
                  <a:pt x="1078992" y="36576"/>
                </a:cubicBezTo>
                <a:cubicBezTo>
                  <a:pt x="1054608" y="30480"/>
                  <a:pt x="1029685" y="26236"/>
                  <a:pt x="1005840" y="18288"/>
                </a:cubicBezTo>
                <a:lnTo>
                  <a:pt x="950976" y="0"/>
                </a:lnTo>
                <a:cubicBezTo>
                  <a:pt x="737616" y="6096"/>
                  <a:pt x="524048" y="7069"/>
                  <a:pt x="310896" y="18288"/>
                </a:cubicBezTo>
                <a:cubicBezTo>
                  <a:pt x="291645" y="19301"/>
                  <a:pt x="273274" y="27955"/>
                  <a:pt x="256032" y="36576"/>
                </a:cubicBezTo>
                <a:cubicBezTo>
                  <a:pt x="236373" y="46406"/>
                  <a:pt x="219456" y="60960"/>
                  <a:pt x="201168" y="73152"/>
                </a:cubicBezTo>
                <a:cubicBezTo>
                  <a:pt x="188976" y="91440"/>
                  <a:pt x="173519" y="107931"/>
                  <a:pt x="164592" y="128016"/>
                </a:cubicBezTo>
                <a:cubicBezTo>
                  <a:pt x="148934" y="163248"/>
                  <a:pt x="140208" y="201168"/>
                  <a:pt x="128016" y="237744"/>
                </a:cubicBezTo>
                <a:lnTo>
                  <a:pt x="91440" y="347472"/>
                </a:lnTo>
                <a:lnTo>
                  <a:pt x="54864" y="457200"/>
                </a:lnTo>
                <a:lnTo>
                  <a:pt x="36576" y="512064"/>
                </a:lnTo>
                <a:cubicBezTo>
                  <a:pt x="30480" y="560832"/>
                  <a:pt x="25239" y="609714"/>
                  <a:pt x="18288" y="658368"/>
                </a:cubicBezTo>
                <a:cubicBezTo>
                  <a:pt x="13044" y="695076"/>
                  <a:pt x="0" y="731015"/>
                  <a:pt x="0" y="768096"/>
                </a:cubicBezTo>
                <a:cubicBezTo>
                  <a:pt x="0" y="914527"/>
                  <a:pt x="7471" y="1060977"/>
                  <a:pt x="18288" y="1207008"/>
                </a:cubicBezTo>
                <a:cubicBezTo>
                  <a:pt x="19712" y="1226233"/>
                  <a:pt x="20889" y="1250667"/>
                  <a:pt x="36576" y="1261872"/>
                </a:cubicBezTo>
                <a:cubicBezTo>
                  <a:pt x="67949" y="1284281"/>
                  <a:pt x="109728" y="1286256"/>
                  <a:pt x="146304" y="1298448"/>
                </a:cubicBezTo>
                <a:cubicBezTo>
                  <a:pt x="164592" y="1304544"/>
                  <a:pt x="185128" y="1306043"/>
                  <a:pt x="201168" y="1316736"/>
                </a:cubicBezTo>
                <a:cubicBezTo>
                  <a:pt x="219456" y="1328928"/>
                  <a:pt x="235947" y="1344385"/>
                  <a:pt x="256032" y="1353312"/>
                </a:cubicBezTo>
                <a:cubicBezTo>
                  <a:pt x="291264" y="1368970"/>
                  <a:pt x="329184" y="1377696"/>
                  <a:pt x="365760" y="1389888"/>
                </a:cubicBezTo>
                <a:cubicBezTo>
                  <a:pt x="384048" y="1395984"/>
                  <a:pt x="401721" y="1404395"/>
                  <a:pt x="420624" y="1408176"/>
                </a:cubicBezTo>
                <a:cubicBezTo>
                  <a:pt x="489582" y="1421968"/>
                  <a:pt x="551598" y="1435393"/>
                  <a:pt x="621792" y="1444752"/>
                </a:cubicBezTo>
                <a:cubicBezTo>
                  <a:pt x="676509" y="1452048"/>
                  <a:pt x="731520" y="1456944"/>
                  <a:pt x="786384" y="1463040"/>
                </a:cubicBezTo>
                <a:cubicBezTo>
                  <a:pt x="871728" y="1456944"/>
                  <a:pt x="957441" y="1454749"/>
                  <a:pt x="1042416" y="1444752"/>
                </a:cubicBezTo>
                <a:cubicBezTo>
                  <a:pt x="1061561" y="1442500"/>
                  <a:pt x="1086075" y="1442151"/>
                  <a:pt x="1097280" y="1426464"/>
                </a:cubicBezTo>
                <a:cubicBezTo>
                  <a:pt x="1119689" y="1395091"/>
                  <a:pt x="1121664" y="1353312"/>
                  <a:pt x="1133856" y="1316736"/>
                </a:cubicBezTo>
                <a:cubicBezTo>
                  <a:pt x="1139952" y="1298448"/>
                  <a:pt x="1133856" y="1267968"/>
                  <a:pt x="1152144" y="1261872"/>
                </a:cubicBezTo>
                <a:lnTo>
                  <a:pt x="1207008" y="1243584"/>
                </a:lnTo>
                <a:cubicBezTo>
                  <a:pt x="1439987" y="1257289"/>
                  <a:pt x="1508654" y="1258011"/>
                  <a:pt x="1719072" y="1280160"/>
                </a:cubicBezTo>
                <a:cubicBezTo>
                  <a:pt x="1767949" y="1285305"/>
                  <a:pt x="1816800" y="1290975"/>
                  <a:pt x="1865376" y="1298448"/>
                </a:cubicBezTo>
                <a:cubicBezTo>
                  <a:pt x="1896098" y="1303174"/>
                  <a:pt x="1926473" y="1309993"/>
                  <a:pt x="1956816" y="1316736"/>
                </a:cubicBezTo>
                <a:cubicBezTo>
                  <a:pt x="1981352" y="1322188"/>
                  <a:pt x="2005086" y="1331469"/>
                  <a:pt x="2029968" y="1335024"/>
                </a:cubicBezTo>
                <a:cubicBezTo>
                  <a:pt x="2171630" y="1355261"/>
                  <a:pt x="2199697" y="1344294"/>
                  <a:pt x="2322576" y="1371600"/>
                </a:cubicBezTo>
                <a:cubicBezTo>
                  <a:pt x="2341394" y="1375782"/>
                  <a:pt x="2358738" y="1385213"/>
                  <a:pt x="2377440" y="1389888"/>
                </a:cubicBezTo>
                <a:cubicBezTo>
                  <a:pt x="2407596" y="1397427"/>
                  <a:pt x="2438537" y="1401433"/>
                  <a:pt x="2468880" y="1408176"/>
                </a:cubicBezTo>
                <a:cubicBezTo>
                  <a:pt x="2550795" y="1426379"/>
                  <a:pt x="2543842" y="1430963"/>
                  <a:pt x="2633472" y="1444752"/>
                </a:cubicBezTo>
                <a:cubicBezTo>
                  <a:pt x="2682048" y="1452225"/>
                  <a:pt x="2731200" y="1455567"/>
                  <a:pt x="2779776" y="1463040"/>
                </a:cubicBezTo>
                <a:cubicBezTo>
                  <a:pt x="2810498" y="1467766"/>
                  <a:pt x="2840634" y="1475768"/>
                  <a:pt x="2871216" y="1481328"/>
                </a:cubicBezTo>
                <a:cubicBezTo>
                  <a:pt x="2980399" y="1501180"/>
                  <a:pt x="2970742" y="1495317"/>
                  <a:pt x="3072384" y="1517904"/>
                </a:cubicBezTo>
                <a:cubicBezTo>
                  <a:pt x="3096920" y="1523356"/>
                  <a:pt x="3121369" y="1529287"/>
                  <a:pt x="3145536" y="1536192"/>
                </a:cubicBezTo>
                <a:cubicBezTo>
                  <a:pt x="3164072" y="1541488"/>
                  <a:pt x="3181582" y="1550298"/>
                  <a:pt x="3200400" y="1554480"/>
                </a:cubicBezTo>
                <a:cubicBezTo>
                  <a:pt x="3235134" y="1562199"/>
                  <a:pt x="3323823" y="1568184"/>
                  <a:pt x="3364992" y="1591056"/>
                </a:cubicBezTo>
                <a:cubicBezTo>
                  <a:pt x="3403419" y="1612404"/>
                  <a:pt x="3433017" y="1650307"/>
                  <a:pt x="3474720" y="1664208"/>
                </a:cubicBezTo>
                <a:lnTo>
                  <a:pt x="3584448" y="1700784"/>
                </a:lnTo>
                <a:cubicBezTo>
                  <a:pt x="3602736" y="1706880"/>
                  <a:pt x="3623272" y="1708379"/>
                  <a:pt x="3639312" y="1719072"/>
                </a:cubicBezTo>
                <a:cubicBezTo>
                  <a:pt x="3882874" y="1881446"/>
                  <a:pt x="3521893" y="1647743"/>
                  <a:pt x="3749040" y="1773936"/>
                </a:cubicBezTo>
                <a:cubicBezTo>
                  <a:pt x="3787467" y="1795284"/>
                  <a:pt x="3858768" y="1847088"/>
                  <a:pt x="3858768" y="1847088"/>
                </a:cubicBezTo>
                <a:cubicBezTo>
                  <a:pt x="3870960" y="1865376"/>
                  <a:pt x="3879802" y="1886410"/>
                  <a:pt x="3895344" y="1901952"/>
                </a:cubicBezTo>
                <a:cubicBezTo>
                  <a:pt x="3910886" y="1917494"/>
                  <a:pt x="3938559" y="1919889"/>
                  <a:pt x="3950208" y="1938528"/>
                </a:cubicBezTo>
                <a:cubicBezTo>
                  <a:pt x="3970642" y="1971222"/>
                  <a:pt x="3974592" y="2011680"/>
                  <a:pt x="3986784" y="2048256"/>
                </a:cubicBezTo>
                <a:lnTo>
                  <a:pt x="4005072" y="2103120"/>
                </a:lnTo>
                <a:lnTo>
                  <a:pt x="4023360" y="2157984"/>
                </a:lnTo>
                <a:cubicBezTo>
                  <a:pt x="3989875" y="2626770"/>
                  <a:pt x="4056034" y="2293803"/>
                  <a:pt x="3968496" y="2468880"/>
                </a:cubicBezTo>
                <a:cubicBezTo>
                  <a:pt x="3959875" y="2486122"/>
                  <a:pt x="3963839" y="2510113"/>
                  <a:pt x="3950208" y="2523744"/>
                </a:cubicBezTo>
                <a:cubicBezTo>
                  <a:pt x="3936577" y="2537375"/>
                  <a:pt x="3913632" y="2535936"/>
                  <a:pt x="3895344" y="2542032"/>
                </a:cubicBezTo>
                <a:cubicBezTo>
                  <a:pt x="3813218" y="2624158"/>
                  <a:pt x="3865016" y="2588717"/>
                  <a:pt x="3730752" y="2633472"/>
                </a:cubicBezTo>
                <a:lnTo>
                  <a:pt x="3675888" y="2651760"/>
                </a:lnTo>
                <a:cubicBezTo>
                  <a:pt x="3663696" y="2670048"/>
                  <a:pt x="3654854" y="2691082"/>
                  <a:pt x="3639312" y="2706624"/>
                </a:cubicBezTo>
                <a:cubicBezTo>
                  <a:pt x="3623770" y="2722166"/>
                  <a:pt x="3596097" y="2724561"/>
                  <a:pt x="3584448" y="2743200"/>
                </a:cubicBezTo>
                <a:cubicBezTo>
                  <a:pt x="3564014" y="2775894"/>
                  <a:pt x="3584448" y="2840736"/>
                  <a:pt x="3547872" y="2852928"/>
                </a:cubicBezTo>
                <a:cubicBezTo>
                  <a:pt x="3503250" y="2867802"/>
                  <a:pt x="3473596" y="2872340"/>
                  <a:pt x="3438144" y="2907792"/>
                </a:cubicBezTo>
                <a:lnTo>
                  <a:pt x="3438144" y="2926080"/>
                </a:lnTo>
              </a:path>
            </a:pathLst>
          </a:custGeom>
          <a:noFill/>
          <a:ln w="3175">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907024" y="4658447"/>
            <a:ext cx="1316736" cy="921126"/>
          </a:xfrm>
          <a:custGeom>
            <a:avLst/>
            <a:gdLst>
              <a:gd name="connsiteX0" fmla="*/ 658368 w 1316736"/>
              <a:gd name="connsiteY0" fmla="*/ 736513 h 921126"/>
              <a:gd name="connsiteX1" fmla="*/ 603504 w 1316736"/>
              <a:gd name="connsiteY1" fmla="*/ 242737 h 921126"/>
              <a:gd name="connsiteX2" fmla="*/ 548640 w 1316736"/>
              <a:gd name="connsiteY2" fmla="*/ 133009 h 921126"/>
              <a:gd name="connsiteX3" fmla="*/ 493776 w 1316736"/>
              <a:gd name="connsiteY3" fmla="*/ 96433 h 921126"/>
              <a:gd name="connsiteX4" fmla="*/ 457200 w 1316736"/>
              <a:gd name="connsiteY4" fmla="*/ 41569 h 921126"/>
              <a:gd name="connsiteX5" fmla="*/ 310896 w 1316736"/>
              <a:gd name="connsiteY5" fmla="*/ 4993 h 921126"/>
              <a:gd name="connsiteX6" fmla="*/ 18288 w 1316736"/>
              <a:gd name="connsiteY6" fmla="*/ 78145 h 921126"/>
              <a:gd name="connsiteX7" fmla="*/ 0 w 1316736"/>
              <a:gd name="connsiteY7" fmla="*/ 133009 h 921126"/>
              <a:gd name="connsiteX8" fmla="*/ 18288 w 1316736"/>
              <a:gd name="connsiteY8" fmla="*/ 425617 h 921126"/>
              <a:gd name="connsiteX9" fmla="*/ 36576 w 1316736"/>
              <a:gd name="connsiteY9" fmla="*/ 517057 h 921126"/>
              <a:gd name="connsiteX10" fmla="*/ 73152 w 1316736"/>
              <a:gd name="connsiteY10" fmla="*/ 718225 h 921126"/>
              <a:gd name="connsiteX11" fmla="*/ 201168 w 1316736"/>
              <a:gd name="connsiteY11" fmla="*/ 864529 h 921126"/>
              <a:gd name="connsiteX12" fmla="*/ 310896 w 1316736"/>
              <a:gd name="connsiteY12" fmla="*/ 901105 h 921126"/>
              <a:gd name="connsiteX13" fmla="*/ 676656 w 1316736"/>
              <a:gd name="connsiteY13" fmla="*/ 827953 h 921126"/>
              <a:gd name="connsiteX14" fmla="*/ 694944 w 1316736"/>
              <a:gd name="connsiteY14" fmla="*/ 736513 h 921126"/>
              <a:gd name="connsiteX15" fmla="*/ 749808 w 1316736"/>
              <a:gd name="connsiteY15" fmla="*/ 718225 h 921126"/>
              <a:gd name="connsiteX16" fmla="*/ 914400 w 1316736"/>
              <a:gd name="connsiteY16" fmla="*/ 699937 h 921126"/>
              <a:gd name="connsiteX17" fmla="*/ 1316736 w 1316736"/>
              <a:gd name="connsiteY17" fmla="*/ 699937 h 92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16736" h="921126">
                <a:moveTo>
                  <a:pt x="658368" y="736513"/>
                </a:moveTo>
                <a:cubicBezTo>
                  <a:pt x="638246" y="313954"/>
                  <a:pt x="680608" y="474049"/>
                  <a:pt x="603504" y="242737"/>
                </a:cubicBezTo>
                <a:cubicBezTo>
                  <a:pt x="588630" y="198115"/>
                  <a:pt x="584092" y="168461"/>
                  <a:pt x="548640" y="133009"/>
                </a:cubicBezTo>
                <a:cubicBezTo>
                  <a:pt x="533098" y="117467"/>
                  <a:pt x="512064" y="108625"/>
                  <a:pt x="493776" y="96433"/>
                </a:cubicBezTo>
                <a:cubicBezTo>
                  <a:pt x="481584" y="78145"/>
                  <a:pt x="474363" y="55299"/>
                  <a:pt x="457200" y="41569"/>
                </a:cubicBezTo>
                <a:cubicBezTo>
                  <a:pt x="438455" y="26573"/>
                  <a:pt x="315450" y="5904"/>
                  <a:pt x="310896" y="4993"/>
                </a:cubicBezTo>
                <a:cubicBezTo>
                  <a:pt x="117754" y="18789"/>
                  <a:pt x="80538" y="-46354"/>
                  <a:pt x="18288" y="78145"/>
                </a:cubicBezTo>
                <a:cubicBezTo>
                  <a:pt x="9667" y="95387"/>
                  <a:pt x="6096" y="114721"/>
                  <a:pt x="0" y="133009"/>
                </a:cubicBezTo>
                <a:cubicBezTo>
                  <a:pt x="6096" y="230545"/>
                  <a:pt x="9023" y="328331"/>
                  <a:pt x="18288" y="425617"/>
                </a:cubicBezTo>
                <a:cubicBezTo>
                  <a:pt x="21235" y="456561"/>
                  <a:pt x="31850" y="486335"/>
                  <a:pt x="36576" y="517057"/>
                </a:cubicBezTo>
                <a:cubicBezTo>
                  <a:pt x="41834" y="551231"/>
                  <a:pt x="45371" y="668219"/>
                  <a:pt x="73152" y="718225"/>
                </a:cubicBezTo>
                <a:cubicBezTo>
                  <a:pt x="109628" y="783882"/>
                  <a:pt x="134162" y="834749"/>
                  <a:pt x="201168" y="864529"/>
                </a:cubicBezTo>
                <a:cubicBezTo>
                  <a:pt x="236400" y="880187"/>
                  <a:pt x="310896" y="901105"/>
                  <a:pt x="310896" y="901105"/>
                </a:cubicBezTo>
                <a:cubicBezTo>
                  <a:pt x="593839" y="886213"/>
                  <a:pt x="635615" y="992117"/>
                  <a:pt x="676656" y="827953"/>
                </a:cubicBezTo>
                <a:cubicBezTo>
                  <a:pt x="684195" y="797797"/>
                  <a:pt x="677702" y="762376"/>
                  <a:pt x="694944" y="736513"/>
                </a:cubicBezTo>
                <a:cubicBezTo>
                  <a:pt x="705637" y="720473"/>
                  <a:pt x="730793" y="721394"/>
                  <a:pt x="749808" y="718225"/>
                </a:cubicBezTo>
                <a:cubicBezTo>
                  <a:pt x="804259" y="709150"/>
                  <a:pt x="859227" y="701717"/>
                  <a:pt x="914400" y="699937"/>
                </a:cubicBezTo>
                <a:cubicBezTo>
                  <a:pt x="1048442" y="695613"/>
                  <a:pt x="1182624" y="699937"/>
                  <a:pt x="1316736" y="699937"/>
                </a:cubicBezTo>
              </a:path>
            </a:pathLst>
          </a:custGeom>
          <a:noFill/>
          <a:ln w="3175">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609600" y="5579573"/>
            <a:ext cx="1676400" cy="745027"/>
          </a:xfrm>
          <a:prstGeom prst="rightArrow">
            <a:avLst/>
          </a:pr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Object 27"/>
          <p:cNvGraphicFramePr>
            <a:graphicFrameLocks noChangeAspect="1"/>
          </p:cNvGraphicFramePr>
          <p:nvPr>
            <p:extLst>
              <p:ext uri="{D42A27DB-BD31-4B8C-83A1-F6EECF244321}">
                <p14:modId xmlns:p14="http://schemas.microsoft.com/office/powerpoint/2010/main" val="3990065342"/>
              </p:ext>
            </p:extLst>
          </p:nvPr>
        </p:nvGraphicFramePr>
        <p:xfrm>
          <a:off x="2540892" y="5508604"/>
          <a:ext cx="2357368" cy="942947"/>
        </p:xfrm>
        <a:graphic>
          <a:graphicData uri="http://schemas.openxmlformats.org/presentationml/2006/ole">
            <mc:AlternateContent xmlns:mc="http://schemas.openxmlformats.org/markup-compatibility/2006">
              <mc:Choice xmlns:v="urn:schemas-microsoft-com:vml" Requires="v">
                <p:oleObj spid="_x0000_s14627" name="Equation" r:id="rId12" imgW="444114" imgH="177646" progId="Equation.DSMT4">
                  <p:embed/>
                </p:oleObj>
              </mc:Choice>
              <mc:Fallback>
                <p:oleObj name="Equation" r:id="rId12" imgW="444114" imgH="177646" progId="Equation.DSMT4">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40892" y="5508604"/>
                        <a:ext cx="2357368" cy="942947"/>
                      </a:xfrm>
                      <a:prstGeom prst="rect">
                        <a:avLst/>
                      </a:prstGeom>
                      <a:noFill/>
                    </p:spPr>
                  </p:pic>
                </p:oleObj>
              </mc:Fallback>
            </mc:AlternateContent>
          </a:graphicData>
        </a:graphic>
      </p:graphicFrame>
    </p:spTree>
    <p:extLst>
      <p:ext uri="{BB962C8B-B14F-4D97-AF65-F5344CB8AC3E}">
        <p14:creationId xmlns:p14="http://schemas.microsoft.com/office/powerpoint/2010/main" val="50885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animBg="1"/>
      <p:bldP spid="24" grpId="0" animBg="1"/>
      <p:bldP spid="25" grpId="0" animBg="1"/>
      <p:bldP spid="2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p:cNvSpPr/>
          <p:nvPr/>
        </p:nvSpPr>
        <p:spPr>
          <a:xfrm>
            <a:off x="555335" y="2339352"/>
            <a:ext cx="382214" cy="1284790"/>
          </a:xfrm>
          <a:custGeom>
            <a:avLst/>
            <a:gdLst>
              <a:gd name="connsiteX0" fmla="*/ 335916 w 382214"/>
              <a:gd name="connsiteY0" fmla="*/ 1284790 h 1284790"/>
              <a:gd name="connsiteX1" fmla="*/ 250 w 382214"/>
              <a:gd name="connsiteY1" fmla="*/ 578735 h 1284790"/>
              <a:gd name="connsiteX2" fmla="*/ 382214 w 382214"/>
              <a:gd name="connsiteY2" fmla="*/ 0 h 1284790"/>
            </a:gdLst>
            <a:ahLst/>
            <a:cxnLst>
              <a:cxn ang="0">
                <a:pos x="connsiteX0" y="connsiteY0"/>
              </a:cxn>
              <a:cxn ang="0">
                <a:pos x="connsiteX1" y="connsiteY1"/>
              </a:cxn>
              <a:cxn ang="0">
                <a:pos x="connsiteX2" y="connsiteY2"/>
              </a:cxn>
            </a:cxnLst>
            <a:rect l="l" t="t" r="r" b="b"/>
            <a:pathLst>
              <a:path w="382214" h="1284790">
                <a:moveTo>
                  <a:pt x="335916" y="1284790"/>
                </a:moveTo>
                <a:cubicBezTo>
                  <a:pt x="164225" y="1038828"/>
                  <a:pt x="-7466" y="792867"/>
                  <a:pt x="250" y="578735"/>
                </a:cubicBezTo>
                <a:cubicBezTo>
                  <a:pt x="7966" y="364603"/>
                  <a:pt x="195090" y="182301"/>
                  <a:pt x="382214"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90</a:t>
            </a:fld>
            <a:endParaRPr lang="en-US" dirty="0"/>
          </a:p>
        </p:txBody>
      </p:sp>
      <p:sp>
        <p:nvSpPr>
          <p:cNvPr id="3" name="TextBox 2"/>
          <p:cNvSpPr txBox="1"/>
          <p:nvPr/>
        </p:nvSpPr>
        <p:spPr>
          <a:xfrm>
            <a:off x="152399" y="4719191"/>
            <a:ext cx="6200560" cy="538609"/>
          </a:xfrm>
          <a:prstGeom prst="rect">
            <a:avLst/>
          </a:prstGeom>
          <a:noFill/>
        </p:spPr>
        <p:txBody>
          <a:bodyPr wrap="square" rtlCol="0">
            <a:spAutoFit/>
          </a:bodyPr>
          <a:lstStyle/>
          <a:p>
            <a:r>
              <a:rPr lang="en-US" sz="2900" dirty="0" smtClean="0"/>
              <a:t>Apply to first impedance (call it Z</a:t>
            </a:r>
            <a:r>
              <a:rPr lang="en-US" sz="2900" baseline="-25000" dirty="0" smtClean="0"/>
              <a:t>2s</a:t>
            </a:r>
            <a:r>
              <a:rPr lang="en-US" sz="2900" dirty="0" smtClean="0"/>
              <a:t>):</a:t>
            </a:r>
          </a:p>
        </p:txBody>
      </p:sp>
      <p:sp>
        <p:nvSpPr>
          <p:cNvPr id="4" name="Freeform 3"/>
          <p:cNvSpPr/>
          <p:nvPr/>
        </p:nvSpPr>
        <p:spPr>
          <a:xfrm>
            <a:off x="1304079" y="1527195"/>
            <a:ext cx="1011821" cy="26949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565721" y="1666092"/>
            <a:ext cx="1979271" cy="983848"/>
          </a:xfrm>
          <a:custGeom>
            <a:avLst/>
            <a:gdLst>
              <a:gd name="connsiteX0" fmla="*/ 0 w 1979271"/>
              <a:gd name="connsiteY0" fmla="*/ 11574 h 983848"/>
              <a:gd name="connsiteX1" fmla="*/ 1967696 w 1979271"/>
              <a:gd name="connsiteY1" fmla="*/ 0 h 983848"/>
              <a:gd name="connsiteX2" fmla="*/ 1979271 w 1979271"/>
              <a:gd name="connsiteY2" fmla="*/ 983848 h 983848"/>
            </a:gdLst>
            <a:ahLst/>
            <a:cxnLst>
              <a:cxn ang="0">
                <a:pos x="connsiteX0" y="connsiteY0"/>
              </a:cxn>
              <a:cxn ang="0">
                <a:pos x="connsiteX1" y="connsiteY1"/>
              </a:cxn>
              <a:cxn ang="0">
                <a:pos x="connsiteX2" y="connsiteY2"/>
              </a:cxn>
            </a:cxnLst>
            <a:rect l="l" t="t" r="r" b="b"/>
            <a:pathLst>
              <a:path w="1979271" h="983848">
                <a:moveTo>
                  <a:pt x="0" y="11574"/>
                </a:moveTo>
                <a:lnTo>
                  <a:pt x="1967696" y="0"/>
                </a:lnTo>
                <a:lnTo>
                  <a:pt x="1979271" y="98384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304079" y="2858284"/>
            <a:ext cx="3240912" cy="983848"/>
          </a:xfrm>
          <a:custGeom>
            <a:avLst/>
            <a:gdLst>
              <a:gd name="connsiteX0" fmla="*/ 3923817 w 3935392"/>
              <a:gd name="connsiteY0" fmla="*/ 0 h 775504"/>
              <a:gd name="connsiteX1" fmla="*/ 3935392 w 3935392"/>
              <a:gd name="connsiteY1" fmla="*/ 775504 h 775504"/>
              <a:gd name="connsiteX2" fmla="*/ 0 w 3935392"/>
              <a:gd name="connsiteY2" fmla="*/ 775504 h 775504"/>
            </a:gdLst>
            <a:ahLst/>
            <a:cxnLst>
              <a:cxn ang="0">
                <a:pos x="connsiteX0" y="connsiteY0"/>
              </a:cxn>
              <a:cxn ang="0">
                <a:pos x="connsiteX1" y="connsiteY1"/>
              </a:cxn>
              <a:cxn ang="0">
                <a:pos x="connsiteX2" y="connsiteY2"/>
              </a:cxn>
            </a:cxnLst>
            <a:rect l="l" t="t" r="r" b="b"/>
            <a:pathLst>
              <a:path w="3935392" h="775504">
                <a:moveTo>
                  <a:pt x="3923817" y="0"/>
                </a:moveTo>
                <a:lnTo>
                  <a:pt x="3935392" y="775504"/>
                </a:lnTo>
                <a:lnTo>
                  <a:pt x="0" y="775504"/>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354492" y="2501976"/>
            <a:ext cx="381000" cy="538609"/>
          </a:xfrm>
          <a:prstGeom prst="rect">
            <a:avLst/>
          </a:prstGeom>
          <a:noFill/>
        </p:spPr>
        <p:txBody>
          <a:bodyPr wrap="square" rtlCol="0">
            <a:spAutoFit/>
          </a:bodyPr>
          <a:lstStyle/>
          <a:p>
            <a:r>
              <a:rPr lang="en-US" sz="2900" dirty="0" smtClean="0"/>
              <a:t>3</a:t>
            </a:r>
          </a:p>
        </p:txBody>
      </p:sp>
      <p:sp>
        <p:nvSpPr>
          <p:cNvPr id="21" name="TextBox 20"/>
          <p:cNvSpPr txBox="1"/>
          <p:nvPr/>
        </p:nvSpPr>
        <p:spPr>
          <a:xfrm rot="5400000">
            <a:off x="2237096" y="1407880"/>
            <a:ext cx="381000" cy="538609"/>
          </a:xfrm>
          <a:prstGeom prst="rect">
            <a:avLst/>
          </a:prstGeom>
          <a:noFill/>
        </p:spPr>
        <p:txBody>
          <a:bodyPr wrap="square" rtlCol="0">
            <a:spAutoFit/>
          </a:bodyPr>
          <a:lstStyle/>
          <a:p>
            <a:r>
              <a:rPr lang="en-US" sz="2900" dirty="0" smtClean="0"/>
              <a:t>3</a:t>
            </a:r>
          </a:p>
        </p:txBody>
      </p:sp>
      <p:sp>
        <p:nvSpPr>
          <p:cNvPr id="17" name="Freeform 16"/>
          <p:cNvSpPr/>
          <p:nvPr/>
        </p:nvSpPr>
        <p:spPr>
          <a:xfrm>
            <a:off x="2750916" y="1689241"/>
            <a:ext cx="983848" cy="1215342"/>
          </a:xfrm>
          <a:custGeom>
            <a:avLst/>
            <a:gdLst>
              <a:gd name="connsiteX0" fmla="*/ 532436 w 983848"/>
              <a:gd name="connsiteY0" fmla="*/ 0 h 1215342"/>
              <a:gd name="connsiteX1" fmla="*/ 532436 w 983848"/>
              <a:gd name="connsiteY1" fmla="*/ 370390 h 1215342"/>
              <a:gd name="connsiteX2" fmla="*/ 104172 w 983848"/>
              <a:gd name="connsiteY2" fmla="*/ 370390 h 1215342"/>
              <a:gd name="connsiteX3" fmla="*/ 104172 w 983848"/>
              <a:gd name="connsiteY3" fmla="*/ 682906 h 1215342"/>
              <a:gd name="connsiteX4" fmla="*/ 0 w 983848"/>
              <a:gd name="connsiteY4" fmla="*/ 717630 h 1215342"/>
              <a:gd name="connsiteX5" fmla="*/ 219919 w 983848"/>
              <a:gd name="connsiteY5" fmla="*/ 798653 h 1215342"/>
              <a:gd name="connsiteX6" fmla="*/ 115747 w 983848"/>
              <a:gd name="connsiteY6" fmla="*/ 856527 h 1215342"/>
              <a:gd name="connsiteX7" fmla="*/ 115747 w 983848"/>
              <a:gd name="connsiteY7" fmla="*/ 1215342 h 1215342"/>
              <a:gd name="connsiteX8" fmla="*/ 983848 w 983848"/>
              <a:gd name="connsiteY8" fmla="*/ 1215342 h 1215342"/>
              <a:gd name="connsiteX9" fmla="*/ 983848 w 983848"/>
              <a:gd name="connsiteY9" fmla="*/ 844952 h 121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848" h="1215342">
                <a:moveTo>
                  <a:pt x="532436" y="0"/>
                </a:moveTo>
                <a:lnTo>
                  <a:pt x="532436" y="370390"/>
                </a:lnTo>
                <a:lnTo>
                  <a:pt x="104172" y="370390"/>
                </a:lnTo>
                <a:lnTo>
                  <a:pt x="104172" y="682906"/>
                </a:lnTo>
                <a:lnTo>
                  <a:pt x="0" y="717630"/>
                </a:lnTo>
                <a:lnTo>
                  <a:pt x="219919" y="798653"/>
                </a:lnTo>
                <a:lnTo>
                  <a:pt x="115747" y="856527"/>
                </a:lnTo>
                <a:lnTo>
                  <a:pt x="115747" y="1215342"/>
                </a:lnTo>
                <a:lnTo>
                  <a:pt x="983848" y="1215342"/>
                </a:lnTo>
                <a:lnTo>
                  <a:pt x="983848" y="844952"/>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535101" y="2167275"/>
            <a:ext cx="381000" cy="538609"/>
          </a:xfrm>
          <a:prstGeom prst="rect">
            <a:avLst/>
          </a:prstGeom>
          <a:noFill/>
        </p:spPr>
        <p:txBody>
          <a:bodyPr wrap="square" rtlCol="0">
            <a:spAutoFit/>
          </a:bodyPr>
          <a:lstStyle/>
          <a:p>
            <a:r>
              <a:rPr lang="en-US" sz="2900" dirty="0" smtClean="0"/>
              <a:t>3</a:t>
            </a:r>
          </a:p>
        </p:txBody>
      </p:sp>
      <p:sp>
        <p:nvSpPr>
          <p:cNvPr id="18" name="Freeform 17"/>
          <p:cNvSpPr/>
          <p:nvPr/>
        </p:nvSpPr>
        <p:spPr>
          <a:xfrm>
            <a:off x="3230301" y="2034138"/>
            <a:ext cx="516038" cy="290746"/>
          </a:xfrm>
          <a:custGeom>
            <a:avLst/>
            <a:gdLst>
              <a:gd name="connsiteX0" fmla="*/ 451413 w 451413"/>
              <a:gd name="connsiteY0" fmla="*/ 289367 h 289367"/>
              <a:gd name="connsiteX1" fmla="*/ 451413 w 451413"/>
              <a:gd name="connsiteY1" fmla="*/ 11575 h 289367"/>
              <a:gd name="connsiteX2" fmla="*/ 0 w 451413"/>
              <a:gd name="connsiteY2" fmla="*/ 0 h 289367"/>
            </a:gdLst>
            <a:ahLst/>
            <a:cxnLst>
              <a:cxn ang="0">
                <a:pos x="connsiteX0" y="connsiteY0"/>
              </a:cxn>
              <a:cxn ang="0">
                <a:pos x="connsiteX1" y="connsiteY1"/>
              </a:cxn>
              <a:cxn ang="0">
                <a:pos x="connsiteX2" y="connsiteY2"/>
              </a:cxn>
            </a:cxnLst>
            <a:rect l="l" t="t" r="r" b="b"/>
            <a:pathLst>
              <a:path w="451413" h="289367">
                <a:moveTo>
                  <a:pt x="451413" y="289367"/>
                </a:moveTo>
                <a:lnTo>
                  <a:pt x="451413" y="11575"/>
                </a:ln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318076" y="2904583"/>
            <a:ext cx="0" cy="925974"/>
          </a:xfrm>
          <a:custGeom>
            <a:avLst/>
            <a:gdLst>
              <a:gd name="connsiteX0" fmla="*/ 0 w 0"/>
              <a:gd name="connsiteY0" fmla="*/ 0 h 925974"/>
              <a:gd name="connsiteX1" fmla="*/ 0 w 0"/>
              <a:gd name="connsiteY1" fmla="*/ 925974 h 925974"/>
            </a:gdLst>
            <a:ahLst/>
            <a:cxnLst>
              <a:cxn ang="0">
                <a:pos x="connsiteX0" y="connsiteY0"/>
              </a:cxn>
              <a:cxn ang="0">
                <a:pos x="connsiteX1" y="connsiteY1"/>
              </a:cxn>
            </a:cxnLst>
            <a:rect l="l" t="t" r="r" b="b"/>
            <a:pathLst>
              <a:path h="925974">
                <a:moveTo>
                  <a:pt x="0" y="0"/>
                </a:moveTo>
                <a:lnTo>
                  <a:pt x="0" y="925974"/>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876800" y="2501976"/>
            <a:ext cx="381000" cy="538609"/>
          </a:xfrm>
          <a:prstGeom prst="rect">
            <a:avLst/>
          </a:prstGeom>
          <a:noFill/>
        </p:spPr>
        <p:txBody>
          <a:bodyPr wrap="square" rtlCol="0">
            <a:spAutoFit/>
          </a:bodyPr>
          <a:lstStyle/>
          <a:p>
            <a:r>
              <a:rPr lang="en-US" sz="2900" dirty="0" smtClean="0"/>
              <a:t>3</a:t>
            </a:r>
          </a:p>
        </p:txBody>
      </p:sp>
      <p:sp>
        <p:nvSpPr>
          <p:cNvPr id="27" name="Freeform 26"/>
          <p:cNvSpPr/>
          <p:nvPr/>
        </p:nvSpPr>
        <p:spPr>
          <a:xfrm flipH="1">
            <a:off x="5715000" y="1555168"/>
            <a:ext cx="787655" cy="31251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rot="5400000">
            <a:off x="6431764" y="1476364"/>
            <a:ext cx="381000" cy="538609"/>
          </a:xfrm>
          <a:prstGeom prst="rect">
            <a:avLst/>
          </a:prstGeom>
          <a:noFill/>
        </p:spPr>
        <p:txBody>
          <a:bodyPr wrap="square" rtlCol="0">
            <a:spAutoFit/>
          </a:bodyPr>
          <a:lstStyle/>
          <a:p>
            <a:r>
              <a:rPr lang="en-US" sz="2900" dirty="0" smtClean="0"/>
              <a:t>3</a:t>
            </a:r>
          </a:p>
        </p:txBody>
      </p:sp>
      <p:sp>
        <p:nvSpPr>
          <p:cNvPr id="22" name="Freeform 21"/>
          <p:cNvSpPr/>
          <p:nvPr/>
        </p:nvSpPr>
        <p:spPr>
          <a:xfrm>
            <a:off x="5027271" y="1666092"/>
            <a:ext cx="901379" cy="972273"/>
          </a:xfrm>
          <a:custGeom>
            <a:avLst/>
            <a:gdLst>
              <a:gd name="connsiteX0" fmla="*/ 1250066 w 1250066"/>
              <a:gd name="connsiteY0" fmla="*/ 23149 h 972273"/>
              <a:gd name="connsiteX1" fmla="*/ 0 w 1250066"/>
              <a:gd name="connsiteY1" fmla="*/ 0 h 972273"/>
              <a:gd name="connsiteX2" fmla="*/ 11575 w 1250066"/>
              <a:gd name="connsiteY2" fmla="*/ 972273 h 972273"/>
            </a:gdLst>
            <a:ahLst/>
            <a:cxnLst>
              <a:cxn ang="0">
                <a:pos x="connsiteX0" y="connsiteY0"/>
              </a:cxn>
              <a:cxn ang="0">
                <a:pos x="connsiteX1" y="connsiteY1"/>
              </a:cxn>
              <a:cxn ang="0">
                <a:pos x="connsiteX2" y="connsiteY2"/>
              </a:cxn>
            </a:cxnLst>
            <a:rect l="l" t="t" r="r" b="b"/>
            <a:pathLst>
              <a:path w="1250066" h="972273">
                <a:moveTo>
                  <a:pt x="1250066" y="23149"/>
                </a:moveTo>
                <a:lnTo>
                  <a:pt x="0" y="0"/>
                </a:lnTo>
                <a:lnTo>
                  <a:pt x="11575" y="972273"/>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5061995" y="2893008"/>
            <a:ext cx="2703076" cy="983848"/>
          </a:xfrm>
          <a:custGeom>
            <a:avLst/>
            <a:gdLst>
              <a:gd name="connsiteX0" fmla="*/ 0 w 3125164"/>
              <a:gd name="connsiteY0" fmla="*/ 0 h 983848"/>
              <a:gd name="connsiteX1" fmla="*/ 0 w 3125164"/>
              <a:gd name="connsiteY1" fmla="*/ 960699 h 983848"/>
              <a:gd name="connsiteX2" fmla="*/ 3125164 w 3125164"/>
              <a:gd name="connsiteY2" fmla="*/ 983848 h 983848"/>
            </a:gdLst>
            <a:ahLst/>
            <a:cxnLst>
              <a:cxn ang="0">
                <a:pos x="connsiteX0" y="connsiteY0"/>
              </a:cxn>
              <a:cxn ang="0">
                <a:pos x="connsiteX1" y="connsiteY1"/>
              </a:cxn>
              <a:cxn ang="0">
                <a:pos x="connsiteX2" y="connsiteY2"/>
              </a:cxn>
            </a:cxnLst>
            <a:rect l="l" t="t" r="r" b="b"/>
            <a:pathLst>
              <a:path w="3125164" h="983848">
                <a:moveTo>
                  <a:pt x="0" y="0"/>
                </a:moveTo>
                <a:lnTo>
                  <a:pt x="0" y="960699"/>
                </a:lnTo>
                <a:lnTo>
                  <a:pt x="3125164" y="98384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549010" y="2858284"/>
            <a:ext cx="381000" cy="538609"/>
          </a:xfrm>
          <a:prstGeom prst="rect">
            <a:avLst/>
          </a:prstGeom>
          <a:noFill/>
        </p:spPr>
        <p:txBody>
          <a:bodyPr wrap="square" rtlCol="0">
            <a:spAutoFit/>
          </a:bodyPr>
          <a:lstStyle/>
          <a:p>
            <a:r>
              <a:rPr lang="en-US" sz="2900" dirty="0" smtClean="0"/>
              <a:t>3</a:t>
            </a:r>
          </a:p>
        </p:txBody>
      </p:sp>
      <p:sp>
        <p:nvSpPr>
          <p:cNvPr id="25" name="Freeform 24"/>
          <p:cNvSpPr/>
          <p:nvPr/>
        </p:nvSpPr>
        <p:spPr>
          <a:xfrm>
            <a:off x="7591451" y="1723965"/>
            <a:ext cx="277792" cy="1261641"/>
          </a:xfrm>
          <a:custGeom>
            <a:avLst/>
            <a:gdLst>
              <a:gd name="connsiteX0" fmla="*/ 127321 w 277792"/>
              <a:gd name="connsiteY0" fmla="*/ 0 h 1261641"/>
              <a:gd name="connsiteX1" fmla="*/ 138896 w 277792"/>
              <a:gd name="connsiteY1" fmla="*/ 486137 h 1261641"/>
              <a:gd name="connsiteX2" fmla="*/ 0 w 277792"/>
              <a:gd name="connsiteY2" fmla="*/ 555585 h 1261641"/>
              <a:gd name="connsiteX3" fmla="*/ 277792 w 277792"/>
              <a:gd name="connsiteY3" fmla="*/ 636608 h 1261641"/>
              <a:gd name="connsiteX4" fmla="*/ 173620 w 277792"/>
              <a:gd name="connsiteY4" fmla="*/ 729205 h 1261641"/>
              <a:gd name="connsiteX5" fmla="*/ 162045 w 277792"/>
              <a:gd name="connsiteY5" fmla="*/ 1261641 h 12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 h="1261641">
                <a:moveTo>
                  <a:pt x="127321" y="0"/>
                </a:moveTo>
                <a:lnTo>
                  <a:pt x="138896" y="486137"/>
                </a:lnTo>
                <a:lnTo>
                  <a:pt x="0" y="555585"/>
                </a:lnTo>
                <a:lnTo>
                  <a:pt x="277792" y="636608"/>
                </a:lnTo>
                <a:lnTo>
                  <a:pt x="173620" y="729205"/>
                </a:lnTo>
                <a:lnTo>
                  <a:pt x="162045" y="1261641"/>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7753496" y="3274973"/>
            <a:ext cx="11575" cy="613458"/>
          </a:xfrm>
          <a:custGeom>
            <a:avLst/>
            <a:gdLst>
              <a:gd name="connsiteX0" fmla="*/ 0 w 11575"/>
              <a:gd name="connsiteY0" fmla="*/ 0 h 613458"/>
              <a:gd name="connsiteX1" fmla="*/ 11575 w 11575"/>
              <a:gd name="connsiteY1" fmla="*/ 613458 h 613458"/>
            </a:gdLst>
            <a:ahLst/>
            <a:cxnLst>
              <a:cxn ang="0">
                <a:pos x="connsiteX0" y="connsiteY0"/>
              </a:cxn>
              <a:cxn ang="0">
                <a:pos x="connsiteX1" y="connsiteY1"/>
              </a:cxn>
            </a:cxnLst>
            <a:rect l="l" t="t" r="r" b="b"/>
            <a:pathLst>
              <a:path w="11575" h="613458">
                <a:moveTo>
                  <a:pt x="0" y="0"/>
                </a:moveTo>
                <a:lnTo>
                  <a:pt x="11575" y="61345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295400" y="1712390"/>
            <a:ext cx="11575" cy="2118167"/>
          </a:xfrm>
          <a:custGeom>
            <a:avLst/>
            <a:gdLst>
              <a:gd name="connsiteX0" fmla="*/ 0 w 11575"/>
              <a:gd name="connsiteY0" fmla="*/ 0 h 2118167"/>
              <a:gd name="connsiteX1" fmla="*/ 11575 w 11575"/>
              <a:gd name="connsiteY1" fmla="*/ 2118167 h 2118167"/>
            </a:gdLst>
            <a:ahLst/>
            <a:cxnLst>
              <a:cxn ang="0">
                <a:pos x="connsiteX0" y="connsiteY0"/>
              </a:cxn>
              <a:cxn ang="0">
                <a:pos x="connsiteX1" y="connsiteY1"/>
              </a:cxn>
            </a:cxnLst>
            <a:rect l="l" t="t" r="r" b="b"/>
            <a:pathLst>
              <a:path w="11575" h="2118167">
                <a:moveTo>
                  <a:pt x="0" y="0"/>
                </a:moveTo>
                <a:cubicBezTo>
                  <a:pt x="3858" y="706056"/>
                  <a:pt x="7717" y="1412111"/>
                  <a:pt x="11575" y="2118167"/>
                </a:cubicBez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66800" y="2649940"/>
            <a:ext cx="533400" cy="477648"/>
          </a:xfrm>
          <a:prstGeom prst="ellipse">
            <a:avLst/>
          </a:prstGeom>
          <a:solidFill>
            <a:schemeClr val="bg1"/>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41308" y="2629684"/>
            <a:ext cx="925492" cy="523220"/>
          </a:xfrm>
          <a:prstGeom prst="rect">
            <a:avLst/>
          </a:prstGeom>
          <a:solidFill>
            <a:schemeClr val="bg1"/>
          </a:solidFill>
        </p:spPr>
        <p:txBody>
          <a:bodyPr wrap="square" rtlCol="0">
            <a:spAutoFit/>
          </a:bodyPr>
          <a:lstStyle/>
          <a:p>
            <a:r>
              <a:rPr lang="en-US" sz="1400" b="1" dirty="0" smtClean="0"/>
              <a:t>V</a:t>
            </a:r>
            <a:r>
              <a:rPr lang="en-US" sz="1400" baseline="-25000" dirty="0" smtClean="0"/>
              <a:t>1</a:t>
            </a:r>
            <a:r>
              <a:rPr lang="en-US" sz="1400" dirty="0" smtClean="0"/>
              <a:t>=</a:t>
            </a:r>
          </a:p>
          <a:p>
            <a:r>
              <a:rPr lang="en-US" sz="1400" dirty="0" smtClean="0"/>
              <a:t>4000∟0°</a:t>
            </a:r>
          </a:p>
        </p:txBody>
      </p:sp>
      <p:sp>
        <p:nvSpPr>
          <p:cNvPr id="39" name="TextBox 38"/>
          <p:cNvSpPr txBox="1"/>
          <p:nvPr/>
        </p:nvSpPr>
        <p:spPr>
          <a:xfrm>
            <a:off x="2023299" y="2392899"/>
            <a:ext cx="948501" cy="312985"/>
          </a:xfrm>
          <a:prstGeom prst="rect">
            <a:avLst/>
          </a:prstGeom>
          <a:noFill/>
        </p:spPr>
        <p:txBody>
          <a:bodyPr wrap="square" rtlCol="0">
            <a:spAutoFit/>
          </a:bodyPr>
          <a:lstStyle/>
          <a:p>
            <a:r>
              <a:rPr lang="en-US" sz="1400" b="1" dirty="0" smtClean="0"/>
              <a:t>80,000</a:t>
            </a:r>
            <a:r>
              <a:rPr lang="el-GR" sz="1400" b="1" dirty="0" smtClean="0"/>
              <a:t>Ω</a:t>
            </a:r>
            <a:endParaRPr lang="en-US" sz="1400" b="1" dirty="0" smtClean="0"/>
          </a:p>
        </p:txBody>
      </p:sp>
      <p:sp>
        <p:nvSpPr>
          <p:cNvPr id="40" name="TextBox 39"/>
          <p:cNvSpPr txBox="1"/>
          <p:nvPr/>
        </p:nvSpPr>
        <p:spPr>
          <a:xfrm>
            <a:off x="3036084" y="2109573"/>
            <a:ext cx="948501" cy="261610"/>
          </a:xfrm>
          <a:prstGeom prst="rect">
            <a:avLst/>
          </a:prstGeom>
          <a:noFill/>
        </p:spPr>
        <p:txBody>
          <a:bodyPr wrap="square" rtlCol="0">
            <a:spAutoFit/>
          </a:bodyPr>
          <a:lstStyle/>
          <a:p>
            <a:r>
              <a:rPr lang="en-US" sz="1100" b="1" dirty="0" smtClean="0"/>
              <a:t>j11,544</a:t>
            </a:r>
            <a:r>
              <a:rPr lang="el-GR" sz="1100" b="1" dirty="0" smtClean="0"/>
              <a:t>Ω</a:t>
            </a:r>
            <a:endParaRPr lang="en-US" sz="1100" b="1" dirty="0" smtClean="0"/>
          </a:p>
        </p:txBody>
      </p:sp>
      <p:sp>
        <p:nvSpPr>
          <p:cNvPr id="35" name="Freeform 34"/>
          <p:cNvSpPr/>
          <p:nvPr/>
        </p:nvSpPr>
        <p:spPr>
          <a:xfrm>
            <a:off x="1145894" y="1424952"/>
            <a:ext cx="381964" cy="544010"/>
          </a:xfrm>
          <a:custGeom>
            <a:avLst/>
            <a:gdLst>
              <a:gd name="connsiteX0" fmla="*/ 0 w 381964"/>
              <a:gd name="connsiteY0" fmla="*/ 544010 h 544010"/>
              <a:gd name="connsiteX1" fmla="*/ 0 w 381964"/>
              <a:gd name="connsiteY1" fmla="*/ 0 h 544010"/>
              <a:gd name="connsiteX2" fmla="*/ 381964 w 381964"/>
              <a:gd name="connsiteY2" fmla="*/ 0 h 544010"/>
            </a:gdLst>
            <a:ahLst/>
            <a:cxnLst>
              <a:cxn ang="0">
                <a:pos x="connsiteX0" y="connsiteY0"/>
              </a:cxn>
              <a:cxn ang="0">
                <a:pos x="connsiteX1" y="connsiteY1"/>
              </a:cxn>
              <a:cxn ang="0">
                <a:pos x="connsiteX2" y="connsiteY2"/>
              </a:cxn>
            </a:cxnLst>
            <a:rect l="l" t="t" r="r" b="b"/>
            <a:pathLst>
              <a:path w="381964" h="544010">
                <a:moveTo>
                  <a:pt x="0" y="544010"/>
                </a:moveTo>
                <a:lnTo>
                  <a:pt x="0" y="0"/>
                </a:lnTo>
                <a:lnTo>
                  <a:pt x="381964"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51457" y="1181884"/>
            <a:ext cx="367743" cy="400110"/>
          </a:xfrm>
          <a:prstGeom prst="rect">
            <a:avLst/>
          </a:prstGeom>
          <a:noFill/>
        </p:spPr>
        <p:txBody>
          <a:bodyPr wrap="square" rtlCol="0">
            <a:spAutoFit/>
          </a:bodyPr>
          <a:lstStyle/>
          <a:p>
            <a:r>
              <a:rPr lang="en-US" sz="2000" b="1" dirty="0" smtClean="0"/>
              <a:t>I</a:t>
            </a:r>
            <a:r>
              <a:rPr lang="en-US" sz="2000" baseline="-25000" dirty="0" smtClean="0"/>
              <a:t>1</a:t>
            </a:r>
            <a:endParaRPr lang="en-US" sz="2000" dirty="0" smtClean="0"/>
          </a:p>
        </p:txBody>
      </p:sp>
      <p:sp>
        <p:nvSpPr>
          <p:cNvPr id="43" name="TextBox 42"/>
          <p:cNvSpPr txBox="1"/>
          <p:nvPr/>
        </p:nvSpPr>
        <p:spPr>
          <a:xfrm>
            <a:off x="3975657" y="1105684"/>
            <a:ext cx="553902" cy="400110"/>
          </a:xfrm>
          <a:prstGeom prst="rect">
            <a:avLst/>
          </a:prstGeom>
          <a:noFill/>
        </p:spPr>
        <p:txBody>
          <a:bodyPr wrap="square" rtlCol="0">
            <a:spAutoFit/>
          </a:bodyPr>
          <a:lstStyle/>
          <a:p>
            <a:r>
              <a:rPr lang="en-US" sz="2000" b="1" dirty="0" smtClean="0"/>
              <a:t>I</a:t>
            </a:r>
            <a:r>
              <a:rPr lang="en-US" sz="2000" baseline="-25000" dirty="0" smtClean="0"/>
              <a:t>1w</a:t>
            </a:r>
            <a:endParaRPr lang="en-US" sz="2000" dirty="0" smtClean="0"/>
          </a:p>
        </p:txBody>
      </p:sp>
      <p:sp>
        <p:nvSpPr>
          <p:cNvPr id="41" name="Freeform 40"/>
          <p:cNvSpPr/>
          <p:nvPr/>
        </p:nvSpPr>
        <p:spPr>
          <a:xfrm>
            <a:off x="4109013" y="1505975"/>
            <a:ext cx="509286" cy="381965"/>
          </a:xfrm>
          <a:custGeom>
            <a:avLst/>
            <a:gdLst>
              <a:gd name="connsiteX0" fmla="*/ 0 w 509286"/>
              <a:gd name="connsiteY0" fmla="*/ 0 h 381965"/>
              <a:gd name="connsiteX1" fmla="*/ 497711 w 509286"/>
              <a:gd name="connsiteY1" fmla="*/ 0 h 381965"/>
              <a:gd name="connsiteX2" fmla="*/ 509286 w 509286"/>
              <a:gd name="connsiteY2" fmla="*/ 381965 h 381965"/>
            </a:gdLst>
            <a:ahLst/>
            <a:cxnLst>
              <a:cxn ang="0">
                <a:pos x="connsiteX0" y="connsiteY0"/>
              </a:cxn>
              <a:cxn ang="0">
                <a:pos x="connsiteX1" y="connsiteY1"/>
              </a:cxn>
              <a:cxn ang="0">
                <a:pos x="connsiteX2" y="connsiteY2"/>
              </a:cxn>
            </a:cxnLst>
            <a:rect l="l" t="t" r="r" b="b"/>
            <a:pathLst>
              <a:path w="509286" h="381965">
                <a:moveTo>
                  <a:pt x="0" y="0"/>
                </a:moveTo>
                <a:lnTo>
                  <a:pt x="497711" y="0"/>
                </a:lnTo>
                <a:lnTo>
                  <a:pt x="509286" y="381965"/>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6736466" y="1714319"/>
            <a:ext cx="972273" cy="11575"/>
          </a:xfrm>
          <a:custGeom>
            <a:avLst/>
            <a:gdLst>
              <a:gd name="connsiteX0" fmla="*/ 972273 w 972273"/>
              <a:gd name="connsiteY0" fmla="*/ 11575 h 11575"/>
              <a:gd name="connsiteX1" fmla="*/ 0 w 972273"/>
              <a:gd name="connsiteY1" fmla="*/ 0 h 11575"/>
            </a:gdLst>
            <a:ahLst/>
            <a:cxnLst>
              <a:cxn ang="0">
                <a:pos x="connsiteX0" y="connsiteY0"/>
              </a:cxn>
              <a:cxn ang="0">
                <a:pos x="connsiteX1" y="connsiteY1"/>
              </a:cxn>
            </a:cxnLst>
            <a:rect l="l" t="t" r="r" b="b"/>
            <a:pathLst>
              <a:path w="972273" h="11575">
                <a:moveTo>
                  <a:pt x="972273" y="11575"/>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794576" y="1027691"/>
            <a:ext cx="1382069" cy="523220"/>
          </a:xfrm>
          <a:prstGeom prst="rect">
            <a:avLst/>
          </a:prstGeom>
          <a:solidFill>
            <a:schemeClr val="bg1"/>
          </a:solidFill>
        </p:spPr>
        <p:txBody>
          <a:bodyPr wrap="square" rtlCol="0">
            <a:spAutoFit/>
          </a:bodyPr>
          <a:lstStyle/>
          <a:p>
            <a:r>
              <a:rPr lang="en-US" sz="1400" b="1" dirty="0" smtClean="0"/>
              <a:t>Z</a:t>
            </a:r>
            <a:r>
              <a:rPr lang="en-US" sz="1400" b="1" baseline="-25000" dirty="0" smtClean="0"/>
              <a:t>2</a:t>
            </a:r>
            <a:r>
              <a:rPr lang="en-US" sz="1400" b="1" baseline="-25000" dirty="0"/>
              <a:t>s</a:t>
            </a:r>
            <a:r>
              <a:rPr lang="en-US" sz="1400" b="1" dirty="0" smtClean="0"/>
              <a:t>= 0.012+j0.04</a:t>
            </a:r>
            <a:r>
              <a:rPr lang="el-GR" sz="1400" b="1" dirty="0" smtClean="0"/>
              <a:t>Ω</a:t>
            </a:r>
            <a:endParaRPr lang="en-US" sz="1400" b="1" dirty="0" smtClean="0"/>
          </a:p>
        </p:txBody>
      </p:sp>
      <p:sp>
        <p:nvSpPr>
          <p:cNvPr id="44" name="Freeform 43"/>
          <p:cNvSpPr/>
          <p:nvPr/>
        </p:nvSpPr>
        <p:spPr>
          <a:xfrm>
            <a:off x="4108471" y="2281479"/>
            <a:ext cx="289909" cy="983848"/>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962400" y="2626707"/>
            <a:ext cx="370872" cy="307777"/>
          </a:xfrm>
          <a:prstGeom prst="rect">
            <a:avLst/>
          </a:prstGeom>
          <a:solidFill>
            <a:schemeClr val="bg1"/>
          </a:solidFill>
        </p:spPr>
        <p:txBody>
          <a:bodyPr wrap="square" rtlCol="0">
            <a:spAutoFit/>
          </a:bodyPr>
          <a:lstStyle/>
          <a:p>
            <a:r>
              <a:rPr lang="en-US" sz="1400" b="1" dirty="0"/>
              <a:t>E</a:t>
            </a:r>
            <a:r>
              <a:rPr lang="en-US" sz="1400" baseline="-25000" dirty="0" smtClean="0"/>
              <a:t>1</a:t>
            </a:r>
            <a:endParaRPr lang="en-US" sz="1400" dirty="0" smtClean="0"/>
          </a:p>
        </p:txBody>
      </p:sp>
      <p:sp>
        <p:nvSpPr>
          <p:cNvPr id="50" name="Freeform 49"/>
          <p:cNvSpPr/>
          <p:nvPr/>
        </p:nvSpPr>
        <p:spPr>
          <a:xfrm flipH="1">
            <a:off x="5257800" y="2248684"/>
            <a:ext cx="289909" cy="983848"/>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355220" y="2593912"/>
            <a:ext cx="370872" cy="307777"/>
          </a:xfrm>
          <a:prstGeom prst="rect">
            <a:avLst/>
          </a:prstGeom>
          <a:solidFill>
            <a:schemeClr val="bg1"/>
          </a:solidFill>
        </p:spPr>
        <p:txBody>
          <a:bodyPr wrap="square" rtlCol="0">
            <a:spAutoFit/>
          </a:bodyPr>
          <a:lstStyle/>
          <a:p>
            <a:r>
              <a:rPr lang="en-US" sz="1400" b="1" dirty="0" smtClean="0"/>
              <a:t>E</a:t>
            </a:r>
            <a:r>
              <a:rPr lang="en-US" sz="1400" baseline="-25000" dirty="0"/>
              <a:t>2</a:t>
            </a:r>
            <a:endParaRPr lang="en-US" sz="1400" dirty="0" smtClean="0"/>
          </a:p>
        </p:txBody>
      </p:sp>
      <p:sp>
        <p:nvSpPr>
          <p:cNvPr id="45" name="Freeform 44"/>
          <p:cNvSpPr/>
          <p:nvPr/>
        </p:nvSpPr>
        <p:spPr>
          <a:xfrm>
            <a:off x="7292051" y="1482826"/>
            <a:ext cx="636607" cy="428263"/>
          </a:xfrm>
          <a:custGeom>
            <a:avLst/>
            <a:gdLst>
              <a:gd name="connsiteX0" fmla="*/ 0 w 636607"/>
              <a:gd name="connsiteY0" fmla="*/ 0 h 428263"/>
              <a:gd name="connsiteX1" fmla="*/ 636607 w 636607"/>
              <a:gd name="connsiteY1" fmla="*/ 11574 h 428263"/>
              <a:gd name="connsiteX2" fmla="*/ 636607 w 636607"/>
              <a:gd name="connsiteY2" fmla="*/ 428263 h 428263"/>
            </a:gdLst>
            <a:ahLst/>
            <a:cxnLst>
              <a:cxn ang="0">
                <a:pos x="connsiteX0" y="connsiteY0"/>
              </a:cxn>
              <a:cxn ang="0">
                <a:pos x="connsiteX1" y="connsiteY1"/>
              </a:cxn>
              <a:cxn ang="0">
                <a:pos x="connsiteX2" y="connsiteY2"/>
              </a:cxn>
            </a:cxnLst>
            <a:rect l="l" t="t" r="r" b="b"/>
            <a:pathLst>
              <a:path w="636607" h="428263">
                <a:moveTo>
                  <a:pt x="0" y="0"/>
                </a:moveTo>
                <a:lnTo>
                  <a:pt x="636607" y="11574"/>
                </a:lnTo>
                <a:lnTo>
                  <a:pt x="636607" y="428263"/>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869243" y="1066800"/>
            <a:ext cx="367743" cy="400110"/>
          </a:xfrm>
          <a:prstGeom prst="rect">
            <a:avLst/>
          </a:prstGeom>
          <a:noFill/>
        </p:spPr>
        <p:txBody>
          <a:bodyPr wrap="square" rtlCol="0">
            <a:spAutoFit/>
          </a:bodyPr>
          <a:lstStyle/>
          <a:p>
            <a:r>
              <a:rPr lang="en-US" sz="2000" b="1" dirty="0" smtClean="0"/>
              <a:t>I</a:t>
            </a:r>
            <a:r>
              <a:rPr lang="en-US" sz="2000" baseline="-25000" dirty="0"/>
              <a:t>2</a:t>
            </a:r>
            <a:endParaRPr lang="en-US" sz="2000" dirty="0" smtClean="0"/>
          </a:p>
        </p:txBody>
      </p:sp>
      <p:sp>
        <p:nvSpPr>
          <p:cNvPr id="54" name="TextBox 53"/>
          <p:cNvSpPr txBox="1"/>
          <p:nvPr/>
        </p:nvSpPr>
        <p:spPr>
          <a:xfrm>
            <a:off x="7869243" y="2273321"/>
            <a:ext cx="893757" cy="1015663"/>
          </a:xfrm>
          <a:prstGeom prst="rect">
            <a:avLst/>
          </a:prstGeom>
          <a:solidFill>
            <a:schemeClr val="bg1"/>
          </a:solidFill>
        </p:spPr>
        <p:txBody>
          <a:bodyPr wrap="square" rtlCol="0">
            <a:spAutoFit/>
          </a:bodyPr>
          <a:lstStyle/>
          <a:p>
            <a:r>
              <a:rPr lang="en-US" sz="2000" b="1" dirty="0" smtClean="0"/>
              <a:t>Z</a:t>
            </a:r>
            <a:r>
              <a:rPr lang="en-US" sz="2000" b="1" baseline="-25000" dirty="0" smtClean="0"/>
              <a:t>2L</a:t>
            </a:r>
            <a:r>
              <a:rPr lang="en-US" sz="2000" b="1" dirty="0" smtClean="0"/>
              <a:t>=4</a:t>
            </a:r>
          </a:p>
          <a:p>
            <a:endParaRPr lang="en-US" sz="2000" b="1" dirty="0"/>
          </a:p>
          <a:p>
            <a:r>
              <a:rPr lang="en-US" sz="2000" b="1" dirty="0" smtClean="0"/>
              <a:t>+j2 </a:t>
            </a:r>
            <a:r>
              <a:rPr lang="el-GR" sz="2000" b="1" dirty="0" smtClean="0"/>
              <a:t>Ω</a:t>
            </a:r>
            <a:endParaRPr lang="en-US" sz="2000" b="1" dirty="0" smtClean="0"/>
          </a:p>
        </p:txBody>
      </p:sp>
      <p:sp>
        <p:nvSpPr>
          <p:cNvPr id="46" name="Rectangle 45"/>
          <p:cNvSpPr/>
          <p:nvPr/>
        </p:nvSpPr>
        <p:spPr>
          <a:xfrm>
            <a:off x="3984585" y="1066800"/>
            <a:ext cx="1741507" cy="3566170"/>
          </a:xfrm>
          <a:prstGeom prst="rect">
            <a:avLst/>
          </a:prstGeom>
          <a:noFill/>
          <a:ln w="3175">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3984585" y="3925084"/>
            <a:ext cx="1741507" cy="707886"/>
          </a:xfrm>
          <a:prstGeom prst="rect">
            <a:avLst/>
          </a:prstGeom>
          <a:noFill/>
        </p:spPr>
        <p:txBody>
          <a:bodyPr wrap="square" rtlCol="0">
            <a:spAutoFit/>
          </a:bodyPr>
          <a:lstStyle/>
          <a:p>
            <a:pPr algn="ctr"/>
            <a:r>
              <a:rPr lang="en-US" sz="2000" dirty="0" smtClean="0"/>
              <a:t>Ideal </a:t>
            </a:r>
            <a:r>
              <a:rPr lang="en-US" sz="2000" dirty="0" err="1" smtClean="0"/>
              <a:t>Xfmr</a:t>
            </a:r>
            <a:endParaRPr lang="en-US" sz="2000" dirty="0" smtClean="0"/>
          </a:p>
          <a:p>
            <a:pPr algn="ctr"/>
            <a:r>
              <a:rPr lang="en-US" sz="2000" dirty="0" smtClean="0"/>
              <a:t>N</a:t>
            </a:r>
            <a:r>
              <a:rPr lang="en-US" sz="2000" baseline="-25000" dirty="0" smtClean="0"/>
              <a:t>1</a:t>
            </a:r>
            <a:r>
              <a:rPr lang="en-US" sz="2000" dirty="0" smtClean="0"/>
              <a:t>/N</a:t>
            </a:r>
            <a:r>
              <a:rPr lang="en-US" sz="2000" baseline="-25000" dirty="0" smtClean="0"/>
              <a:t>2</a:t>
            </a:r>
            <a:r>
              <a:rPr lang="en-US" sz="2000" dirty="0" smtClean="0"/>
              <a:t>=10/1</a:t>
            </a:r>
          </a:p>
        </p:txBody>
      </p:sp>
      <p:sp>
        <p:nvSpPr>
          <p:cNvPr id="58" name="Freeform 57"/>
          <p:cNvSpPr/>
          <p:nvPr/>
        </p:nvSpPr>
        <p:spPr>
          <a:xfrm>
            <a:off x="7076765" y="1927005"/>
            <a:ext cx="390836" cy="1693279"/>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6934200" y="2629684"/>
            <a:ext cx="370872" cy="307777"/>
          </a:xfrm>
          <a:prstGeom prst="rect">
            <a:avLst/>
          </a:prstGeom>
          <a:solidFill>
            <a:schemeClr val="bg1"/>
          </a:solidFill>
        </p:spPr>
        <p:txBody>
          <a:bodyPr wrap="square" rtlCol="0">
            <a:spAutoFit/>
          </a:bodyPr>
          <a:lstStyle/>
          <a:p>
            <a:r>
              <a:rPr lang="en-US" sz="1400" b="1" dirty="0" smtClean="0"/>
              <a:t>V</a:t>
            </a:r>
            <a:r>
              <a:rPr lang="en-US" sz="1400" baseline="-25000" dirty="0"/>
              <a:t>2</a:t>
            </a:r>
            <a:endParaRPr lang="en-US" sz="1400" dirty="0" smtClean="0"/>
          </a:p>
        </p:txBody>
      </p:sp>
      <p:graphicFrame>
        <p:nvGraphicFramePr>
          <p:cNvPr id="55" name="Object 54"/>
          <p:cNvGraphicFramePr>
            <a:graphicFrameLocks noChangeAspect="1"/>
          </p:cNvGraphicFramePr>
          <p:nvPr>
            <p:extLst>
              <p:ext uri="{D42A27DB-BD31-4B8C-83A1-F6EECF244321}">
                <p14:modId xmlns:p14="http://schemas.microsoft.com/office/powerpoint/2010/main" val="939193096"/>
              </p:ext>
            </p:extLst>
          </p:nvPr>
        </p:nvGraphicFramePr>
        <p:xfrm>
          <a:off x="454006" y="4006152"/>
          <a:ext cx="2754016" cy="830884"/>
        </p:xfrm>
        <a:graphic>
          <a:graphicData uri="http://schemas.openxmlformats.org/presentationml/2006/ole">
            <mc:AlternateContent xmlns:mc="http://schemas.openxmlformats.org/markup-compatibility/2006">
              <mc:Choice xmlns:v="urn:schemas-microsoft-com:vml" Requires="v">
                <p:oleObj spid="_x0000_s93251" name="Equation" r:id="rId4" imgW="1676160" imgH="507960" progId="Equation.DSMT4">
                  <p:embed/>
                </p:oleObj>
              </mc:Choice>
              <mc:Fallback>
                <p:oleObj name="Equation" r:id="rId4" imgW="1676160" imgH="507960" progId="Equation.DSMT4">
                  <p:embed/>
                  <p:pic>
                    <p:nvPicPr>
                      <p:cNvPr id="55" name="Object 54"/>
                      <p:cNvPicPr>
                        <a:picLocks noChangeAspect="1" noChangeArrowheads="1"/>
                      </p:cNvPicPr>
                      <p:nvPr/>
                    </p:nvPicPr>
                    <p:blipFill>
                      <a:blip r:embed="rId5"/>
                      <a:srcRect/>
                      <a:stretch>
                        <a:fillRect/>
                      </a:stretch>
                    </p:blipFill>
                    <p:spPr bwMode="auto">
                      <a:xfrm>
                        <a:off x="454006" y="4006152"/>
                        <a:ext cx="2754016" cy="830884"/>
                      </a:xfrm>
                      <a:prstGeom prst="rect">
                        <a:avLst/>
                      </a:prstGeom>
                      <a:noFill/>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3742945140"/>
              </p:ext>
            </p:extLst>
          </p:nvPr>
        </p:nvGraphicFramePr>
        <p:xfrm>
          <a:off x="250031" y="5105400"/>
          <a:ext cx="5443538" cy="830262"/>
        </p:xfrm>
        <a:graphic>
          <a:graphicData uri="http://schemas.openxmlformats.org/presentationml/2006/ole">
            <mc:AlternateContent xmlns:mc="http://schemas.openxmlformats.org/markup-compatibility/2006">
              <mc:Choice xmlns:v="urn:schemas-microsoft-com:vml" Requires="v">
                <p:oleObj spid="_x0000_s93252" name="Equation" r:id="rId6" imgW="3314520" imgH="507960" progId="Equation.DSMT4">
                  <p:embed/>
                </p:oleObj>
              </mc:Choice>
              <mc:Fallback>
                <p:oleObj name="Equation" r:id="rId6" imgW="3314520" imgH="507960" progId="Equation.DSMT4">
                  <p:embed/>
                  <p:pic>
                    <p:nvPicPr>
                      <p:cNvPr id="55" name="Object 54"/>
                      <p:cNvPicPr>
                        <a:picLocks noChangeAspect="1" noChangeArrowheads="1"/>
                      </p:cNvPicPr>
                      <p:nvPr/>
                    </p:nvPicPr>
                    <p:blipFill>
                      <a:blip r:embed="rId7"/>
                      <a:srcRect/>
                      <a:stretch>
                        <a:fillRect/>
                      </a:stretch>
                    </p:blipFill>
                    <p:spPr bwMode="auto">
                      <a:xfrm>
                        <a:off x="250031" y="5105400"/>
                        <a:ext cx="5443538" cy="830262"/>
                      </a:xfrm>
                      <a:prstGeom prst="rect">
                        <a:avLst/>
                      </a:prstGeom>
                      <a:noFill/>
                    </p:spPr>
                  </p:pic>
                </p:oleObj>
              </mc:Fallback>
            </mc:AlternateContent>
          </a:graphicData>
        </a:graphic>
      </p:graphicFrame>
      <p:sp>
        <p:nvSpPr>
          <p:cNvPr id="57" name="TextBox 56"/>
          <p:cNvSpPr txBox="1"/>
          <p:nvPr/>
        </p:nvSpPr>
        <p:spPr>
          <a:xfrm>
            <a:off x="152400" y="5633591"/>
            <a:ext cx="6781800" cy="538609"/>
          </a:xfrm>
          <a:prstGeom prst="rect">
            <a:avLst/>
          </a:prstGeom>
          <a:noFill/>
        </p:spPr>
        <p:txBody>
          <a:bodyPr wrap="square" rtlCol="0">
            <a:spAutoFit/>
          </a:bodyPr>
          <a:lstStyle/>
          <a:p>
            <a:r>
              <a:rPr lang="en-US" sz="2900" dirty="0" smtClean="0"/>
              <a:t>Apply to second impedance (call it Z</a:t>
            </a:r>
            <a:r>
              <a:rPr lang="en-US" sz="2900" baseline="-25000" dirty="0" smtClean="0"/>
              <a:t>2L</a:t>
            </a:r>
            <a:r>
              <a:rPr lang="en-US" sz="2900" dirty="0" smtClean="0"/>
              <a:t>):</a:t>
            </a:r>
          </a:p>
        </p:txBody>
      </p:sp>
      <p:graphicFrame>
        <p:nvGraphicFramePr>
          <p:cNvPr id="62" name="Object 61"/>
          <p:cNvGraphicFramePr>
            <a:graphicFrameLocks noChangeAspect="1"/>
          </p:cNvGraphicFramePr>
          <p:nvPr>
            <p:extLst>
              <p:ext uri="{D42A27DB-BD31-4B8C-83A1-F6EECF244321}">
                <p14:modId xmlns:p14="http://schemas.microsoft.com/office/powerpoint/2010/main" val="1215608983"/>
              </p:ext>
            </p:extLst>
          </p:nvPr>
        </p:nvGraphicFramePr>
        <p:xfrm>
          <a:off x="406400" y="6027738"/>
          <a:ext cx="5087938" cy="830262"/>
        </p:xfrm>
        <a:graphic>
          <a:graphicData uri="http://schemas.openxmlformats.org/presentationml/2006/ole">
            <mc:AlternateContent xmlns:mc="http://schemas.openxmlformats.org/markup-compatibility/2006">
              <mc:Choice xmlns:v="urn:schemas-microsoft-com:vml" Requires="v">
                <p:oleObj spid="_x0000_s93253" name="Equation" r:id="rId8" imgW="3098520" imgH="507960" progId="Equation.DSMT4">
                  <p:embed/>
                </p:oleObj>
              </mc:Choice>
              <mc:Fallback>
                <p:oleObj name="Equation" r:id="rId8" imgW="3098520" imgH="507960" progId="Equation.DSMT4">
                  <p:embed/>
                  <p:pic>
                    <p:nvPicPr>
                      <p:cNvPr id="56" name="Object 55"/>
                      <p:cNvPicPr>
                        <a:picLocks noChangeAspect="1" noChangeArrowheads="1"/>
                      </p:cNvPicPr>
                      <p:nvPr/>
                    </p:nvPicPr>
                    <p:blipFill>
                      <a:blip r:embed="rId9"/>
                      <a:srcRect/>
                      <a:stretch>
                        <a:fillRect/>
                      </a:stretch>
                    </p:blipFill>
                    <p:spPr bwMode="auto">
                      <a:xfrm>
                        <a:off x="406400" y="6027738"/>
                        <a:ext cx="5087938" cy="830262"/>
                      </a:xfrm>
                      <a:prstGeom prst="rect">
                        <a:avLst/>
                      </a:prstGeom>
                      <a:noFill/>
                    </p:spPr>
                  </p:pic>
                </p:oleObj>
              </mc:Fallback>
            </mc:AlternateContent>
          </a:graphicData>
        </a:graphic>
      </p:graphicFrame>
      <p:sp>
        <p:nvSpPr>
          <p:cNvPr id="63" name="TextBox 62"/>
          <p:cNvSpPr txBox="1"/>
          <p:nvPr/>
        </p:nvSpPr>
        <p:spPr>
          <a:xfrm>
            <a:off x="1542371" y="1216223"/>
            <a:ext cx="1429429" cy="307777"/>
          </a:xfrm>
          <a:prstGeom prst="rect">
            <a:avLst/>
          </a:prstGeom>
          <a:noFill/>
        </p:spPr>
        <p:txBody>
          <a:bodyPr wrap="square" rtlCol="0">
            <a:spAutoFit/>
          </a:bodyPr>
          <a:lstStyle/>
          <a:p>
            <a:r>
              <a:rPr lang="en-US" sz="1400" b="1" dirty="0" smtClean="0"/>
              <a:t>Z</a:t>
            </a:r>
            <a:r>
              <a:rPr lang="en-US" sz="1400" b="1" baseline="-25000" dirty="0" smtClean="0"/>
              <a:t>1</a:t>
            </a:r>
            <a:r>
              <a:rPr lang="en-US" sz="1400" b="1" dirty="0" smtClean="0"/>
              <a:t>=1.2+j4.0</a:t>
            </a:r>
            <a:r>
              <a:rPr lang="el-GR" sz="1400" b="1" dirty="0" smtClean="0"/>
              <a:t>Ω</a:t>
            </a:r>
            <a:endParaRPr lang="en-US" sz="1400" b="1" dirty="0" smtClean="0"/>
          </a:p>
        </p:txBody>
      </p:sp>
      <p:sp>
        <p:nvSpPr>
          <p:cNvPr id="65" name="TextBox 64"/>
          <p:cNvSpPr txBox="1"/>
          <p:nvPr/>
        </p:nvSpPr>
        <p:spPr>
          <a:xfrm>
            <a:off x="-22652" y="44088"/>
            <a:ext cx="9144000" cy="569387"/>
          </a:xfrm>
          <a:prstGeom prst="rect">
            <a:avLst/>
          </a:prstGeom>
          <a:noFill/>
        </p:spPr>
        <p:txBody>
          <a:bodyPr wrap="square" rtlCol="0">
            <a:spAutoFit/>
          </a:bodyPr>
          <a:lstStyle/>
          <a:p>
            <a:pPr algn="ctr"/>
            <a:r>
              <a:rPr lang="en-US" sz="3100" dirty="0" smtClean="0"/>
              <a:t>Referring Quantities: Example 9</a:t>
            </a:r>
            <a:endParaRPr lang="en-US" sz="3100" dirty="0"/>
          </a:p>
        </p:txBody>
      </p:sp>
    </p:spTree>
    <p:extLst>
      <p:ext uri="{BB962C8B-B14F-4D97-AF65-F5344CB8AC3E}">
        <p14:creationId xmlns:p14="http://schemas.microsoft.com/office/powerpoint/2010/main" val="153382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p:cNvSpPr/>
          <p:nvPr/>
        </p:nvSpPr>
        <p:spPr>
          <a:xfrm>
            <a:off x="555335" y="1882152"/>
            <a:ext cx="382214" cy="1284790"/>
          </a:xfrm>
          <a:custGeom>
            <a:avLst/>
            <a:gdLst>
              <a:gd name="connsiteX0" fmla="*/ 335916 w 382214"/>
              <a:gd name="connsiteY0" fmla="*/ 1284790 h 1284790"/>
              <a:gd name="connsiteX1" fmla="*/ 250 w 382214"/>
              <a:gd name="connsiteY1" fmla="*/ 578735 h 1284790"/>
              <a:gd name="connsiteX2" fmla="*/ 382214 w 382214"/>
              <a:gd name="connsiteY2" fmla="*/ 0 h 1284790"/>
            </a:gdLst>
            <a:ahLst/>
            <a:cxnLst>
              <a:cxn ang="0">
                <a:pos x="connsiteX0" y="connsiteY0"/>
              </a:cxn>
              <a:cxn ang="0">
                <a:pos x="connsiteX1" y="connsiteY1"/>
              </a:cxn>
              <a:cxn ang="0">
                <a:pos x="connsiteX2" y="connsiteY2"/>
              </a:cxn>
            </a:cxnLst>
            <a:rect l="l" t="t" r="r" b="b"/>
            <a:pathLst>
              <a:path w="382214" h="1284790">
                <a:moveTo>
                  <a:pt x="335916" y="1284790"/>
                </a:moveTo>
                <a:cubicBezTo>
                  <a:pt x="164225" y="1038828"/>
                  <a:pt x="-7466" y="792867"/>
                  <a:pt x="250" y="578735"/>
                </a:cubicBezTo>
                <a:cubicBezTo>
                  <a:pt x="7966" y="364603"/>
                  <a:pt x="195090" y="182301"/>
                  <a:pt x="382214"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91</a:t>
            </a:fld>
            <a:endParaRPr lang="en-US" dirty="0"/>
          </a:p>
        </p:txBody>
      </p:sp>
      <p:sp>
        <p:nvSpPr>
          <p:cNvPr id="4" name="Freeform 3"/>
          <p:cNvSpPr/>
          <p:nvPr/>
        </p:nvSpPr>
        <p:spPr>
          <a:xfrm>
            <a:off x="1304079" y="1069995"/>
            <a:ext cx="1011821" cy="26949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565722" y="1208892"/>
            <a:ext cx="696796" cy="348783"/>
          </a:xfrm>
          <a:custGeom>
            <a:avLst/>
            <a:gdLst>
              <a:gd name="connsiteX0" fmla="*/ 0 w 1979271"/>
              <a:gd name="connsiteY0" fmla="*/ 11574 h 983848"/>
              <a:gd name="connsiteX1" fmla="*/ 1967696 w 1979271"/>
              <a:gd name="connsiteY1" fmla="*/ 0 h 983848"/>
              <a:gd name="connsiteX2" fmla="*/ 1979271 w 1979271"/>
              <a:gd name="connsiteY2" fmla="*/ 983848 h 983848"/>
            </a:gdLst>
            <a:ahLst/>
            <a:cxnLst>
              <a:cxn ang="0">
                <a:pos x="connsiteX0" y="connsiteY0"/>
              </a:cxn>
              <a:cxn ang="0">
                <a:pos x="connsiteX1" y="connsiteY1"/>
              </a:cxn>
              <a:cxn ang="0">
                <a:pos x="connsiteX2" y="connsiteY2"/>
              </a:cxn>
            </a:cxnLst>
            <a:rect l="l" t="t" r="r" b="b"/>
            <a:pathLst>
              <a:path w="1979271" h="983848">
                <a:moveTo>
                  <a:pt x="0" y="11574"/>
                </a:moveTo>
                <a:lnTo>
                  <a:pt x="1967696" y="0"/>
                </a:lnTo>
                <a:lnTo>
                  <a:pt x="1979271" y="98384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292506" y="2444488"/>
            <a:ext cx="2055238" cy="940443"/>
          </a:xfrm>
          <a:custGeom>
            <a:avLst/>
            <a:gdLst>
              <a:gd name="connsiteX0" fmla="*/ 3923817 w 3935392"/>
              <a:gd name="connsiteY0" fmla="*/ 0 h 775504"/>
              <a:gd name="connsiteX1" fmla="*/ 3935392 w 3935392"/>
              <a:gd name="connsiteY1" fmla="*/ 775504 h 775504"/>
              <a:gd name="connsiteX2" fmla="*/ 0 w 3935392"/>
              <a:gd name="connsiteY2" fmla="*/ 775504 h 775504"/>
            </a:gdLst>
            <a:ahLst/>
            <a:cxnLst>
              <a:cxn ang="0">
                <a:pos x="connsiteX0" y="connsiteY0"/>
              </a:cxn>
              <a:cxn ang="0">
                <a:pos x="connsiteX1" y="connsiteY1"/>
              </a:cxn>
              <a:cxn ang="0">
                <a:pos x="connsiteX2" y="connsiteY2"/>
              </a:cxn>
            </a:cxnLst>
            <a:rect l="l" t="t" r="r" b="b"/>
            <a:pathLst>
              <a:path w="3935392" h="775504">
                <a:moveTo>
                  <a:pt x="3923817" y="0"/>
                </a:moveTo>
                <a:lnTo>
                  <a:pt x="3935392" y="775504"/>
                </a:lnTo>
                <a:lnTo>
                  <a:pt x="0" y="775504"/>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5400000">
            <a:off x="2237096" y="950680"/>
            <a:ext cx="381000" cy="538609"/>
          </a:xfrm>
          <a:prstGeom prst="rect">
            <a:avLst/>
          </a:prstGeom>
          <a:noFill/>
        </p:spPr>
        <p:txBody>
          <a:bodyPr wrap="square" rtlCol="0">
            <a:spAutoFit/>
          </a:bodyPr>
          <a:lstStyle/>
          <a:p>
            <a:r>
              <a:rPr lang="en-US" sz="2900" dirty="0" smtClean="0"/>
              <a:t>3</a:t>
            </a:r>
          </a:p>
        </p:txBody>
      </p:sp>
      <p:sp>
        <p:nvSpPr>
          <p:cNvPr id="17" name="Freeform 16"/>
          <p:cNvSpPr/>
          <p:nvPr/>
        </p:nvSpPr>
        <p:spPr>
          <a:xfrm>
            <a:off x="2750916" y="1232041"/>
            <a:ext cx="983848" cy="1215342"/>
          </a:xfrm>
          <a:custGeom>
            <a:avLst/>
            <a:gdLst>
              <a:gd name="connsiteX0" fmla="*/ 532436 w 983848"/>
              <a:gd name="connsiteY0" fmla="*/ 0 h 1215342"/>
              <a:gd name="connsiteX1" fmla="*/ 532436 w 983848"/>
              <a:gd name="connsiteY1" fmla="*/ 370390 h 1215342"/>
              <a:gd name="connsiteX2" fmla="*/ 104172 w 983848"/>
              <a:gd name="connsiteY2" fmla="*/ 370390 h 1215342"/>
              <a:gd name="connsiteX3" fmla="*/ 104172 w 983848"/>
              <a:gd name="connsiteY3" fmla="*/ 682906 h 1215342"/>
              <a:gd name="connsiteX4" fmla="*/ 0 w 983848"/>
              <a:gd name="connsiteY4" fmla="*/ 717630 h 1215342"/>
              <a:gd name="connsiteX5" fmla="*/ 219919 w 983848"/>
              <a:gd name="connsiteY5" fmla="*/ 798653 h 1215342"/>
              <a:gd name="connsiteX6" fmla="*/ 115747 w 983848"/>
              <a:gd name="connsiteY6" fmla="*/ 856527 h 1215342"/>
              <a:gd name="connsiteX7" fmla="*/ 115747 w 983848"/>
              <a:gd name="connsiteY7" fmla="*/ 1215342 h 1215342"/>
              <a:gd name="connsiteX8" fmla="*/ 983848 w 983848"/>
              <a:gd name="connsiteY8" fmla="*/ 1215342 h 1215342"/>
              <a:gd name="connsiteX9" fmla="*/ 983848 w 983848"/>
              <a:gd name="connsiteY9" fmla="*/ 844952 h 121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848" h="1215342">
                <a:moveTo>
                  <a:pt x="532436" y="0"/>
                </a:moveTo>
                <a:lnTo>
                  <a:pt x="532436" y="370390"/>
                </a:lnTo>
                <a:lnTo>
                  <a:pt x="104172" y="370390"/>
                </a:lnTo>
                <a:lnTo>
                  <a:pt x="104172" y="682906"/>
                </a:lnTo>
                <a:lnTo>
                  <a:pt x="0" y="717630"/>
                </a:lnTo>
                <a:lnTo>
                  <a:pt x="219919" y="798653"/>
                </a:lnTo>
                <a:lnTo>
                  <a:pt x="115747" y="856527"/>
                </a:lnTo>
                <a:lnTo>
                  <a:pt x="115747" y="1215342"/>
                </a:lnTo>
                <a:lnTo>
                  <a:pt x="983848" y="1215342"/>
                </a:lnTo>
                <a:lnTo>
                  <a:pt x="983848" y="844952"/>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535101" y="1710075"/>
            <a:ext cx="381000" cy="538609"/>
          </a:xfrm>
          <a:prstGeom prst="rect">
            <a:avLst/>
          </a:prstGeom>
          <a:noFill/>
        </p:spPr>
        <p:txBody>
          <a:bodyPr wrap="square" rtlCol="0">
            <a:spAutoFit/>
          </a:bodyPr>
          <a:lstStyle/>
          <a:p>
            <a:r>
              <a:rPr lang="en-US" sz="2900" dirty="0" smtClean="0"/>
              <a:t>3</a:t>
            </a:r>
          </a:p>
        </p:txBody>
      </p:sp>
      <p:sp>
        <p:nvSpPr>
          <p:cNvPr id="18" name="Freeform 17"/>
          <p:cNvSpPr/>
          <p:nvPr/>
        </p:nvSpPr>
        <p:spPr>
          <a:xfrm>
            <a:off x="3230301" y="1576938"/>
            <a:ext cx="516038" cy="290746"/>
          </a:xfrm>
          <a:custGeom>
            <a:avLst/>
            <a:gdLst>
              <a:gd name="connsiteX0" fmla="*/ 451413 w 451413"/>
              <a:gd name="connsiteY0" fmla="*/ 289367 h 289367"/>
              <a:gd name="connsiteX1" fmla="*/ 451413 w 451413"/>
              <a:gd name="connsiteY1" fmla="*/ 11575 h 289367"/>
              <a:gd name="connsiteX2" fmla="*/ 0 w 451413"/>
              <a:gd name="connsiteY2" fmla="*/ 0 h 289367"/>
            </a:gdLst>
            <a:ahLst/>
            <a:cxnLst>
              <a:cxn ang="0">
                <a:pos x="connsiteX0" y="connsiteY0"/>
              </a:cxn>
              <a:cxn ang="0">
                <a:pos x="connsiteX1" y="connsiteY1"/>
              </a:cxn>
              <a:cxn ang="0">
                <a:pos x="connsiteX2" y="connsiteY2"/>
              </a:cxn>
            </a:cxnLst>
            <a:rect l="l" t="t" r="r" b="b"/>
            <a:pathLst>
              <a:path w="451413" h="289367">
                <a:moveTo>
                  <a:pt x="451413" y="289367"/>
                </a:moveTo>
                <a:lnTo>
                  <a:pt x="451413" y="11575"/>
                </a:ln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flipH="1">
            <a:off x="4419600" y="1060877"/>
            <a:ext cx="787655" cy="31251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rot="5400000">
            <a:off x="5136364" y="982073"/>
            <a:ext cx="381000" cy="538609"/>
          </a:xfrm>
          <a:prstGeom prst="rect">
            <a:avLst/>
          </a:prstGeom>
          <a:noFill/>
        </p:spPr>
        <p:txBody>
          <a:bodyPr wrap="square" rtlCol="0">
            <a:spAutoFit/>
          </a:bodyPr>
          <a:lstStyle/>
          <a:p>
            <a:r>
              <a:rPr lang="en-US" sz="2900" dirty="0" smtClean="0"/>
              <a:t>3</a:t>
            </a:r>
          </a:p>
        </p:txBody>
      </p:sp>
      <p:sp>
        <p:nvSpPr>
          <p:cNvPr id="31" name="TextBox 30"/>
          <p:cNvSpPr txBox="1"/>
          <p:nvPr/>
        </p:nvSpPr>
        <p:spPr>
          <a:xfrm>
            <a:off x="6253610" y="2363993"/>
            <a:ext cx="381000" cy="538609"/>
          </a:xfrm>
          <a:prstGeom prst="rect">
            <a:avLst/>
          </a:prstGeom>
          <a:noFill/>
        </p:spPr>
        <p:txBody>
          <a:bodyPr wrap="square" rtlCol="0">
            <a:spAutoFit/>
          </a:bodyPr>
          <a:lstStyle/>
          <a:p>
            <a:r>
              <a:rPr lang="en-US" sz="2900" dirty="0" smtClean="0"/>
              <a:t>3</a:t>
            </a:r>
          </a:p>
        </p:txBody>
      </p:sp>
      <p:sp>
        <p:nvSpPr>
          <p:cNvPr id="25" name="Freeform 24"/>
          <p:cNvSpPr/>
          <p:nvPr/>
        </p:nvSpPr>
        <p:spPr>
          <a:xfrm>
            <a:off x="6296051" y="1229674"/>
            <a:ext cx="277792" cy="1261641"/>
          </a:xfrm>
          <a:custGeom>
            <a:avLst/>
            <a:gdLst>
              <a:gd name="connsiteX0" fmla="*/ 127321 w 277792"/>
              <a:gd name="connsiteY0" fmla="*/ 0 h 1261641"/>
              <a:gd name="connsiteX1" fmla="*/ 138896 w 277792"/>
              <a:gd name="connsiteY1" fmla="*/ 486137 h 1261641"/>
              <a:gd name="connsiteX2" fmla="*/ 0 w 277792"/>
              <a:gd name="connsiteY2" fmla="*/ 555585 h 1261641"/>
              <a:gd name="connsiteX3" fmla="*/ 277792 w 277792"/>
              <a:gd name="connsiteY3" fmla="*/ 636608 h 1261641"/>
              <a:gd name="connsiteX4" fmla="*/ 173620 w 277792"/>
              <a:gd name="connsiteY4" fmla="*/ 729205 h 1261641"/>
              <a:gd name="connsiteX5" fmla="*/ 162045 w 277792"/>
              <a:gd name="connsiteY5" fmla="*/ 1261641 h 12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 h="1261641">
                <a:moveTo>
                  <a:pt x="127321" y="0"/>
                </a:moveTo>
                <a:lnTo>
                  <a:pt x="138896" y="486137"/>
                </a:lnTo>
                <a:lnTo>
                  <a:pt x="0" y="555585"/>
                </a:lnTo>
                <a:lnTo>
                  <a:pt x="277792" y="636608"/>
                </a:lnTo>
                <a:lnTo>
                  <a:pt x="173620" y="729205"/>
                </a:lnTo>
                <a:lnTo>
                  <a:pt x="162045" y="1261641"/>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6458096" y="2780682"/>
            <a:ext cx="11575" cy="613458"/>
          </a:xfrm>
          <a:custGeom>
            <a:avLst/>
            <a:gdLst>
              <a:gd name="connsiteX0" fmla="*/ 0 w 11575"/>
              <a:gd name="connsiteY0" fmla="*/ 0 h 613458"/>
              <a:gd name="connsiteX1" fmla="*/ 11575 w 11575"/>
              <a:gd name="connsiteY1" fmla="*/ 613458 h 613458"/>
            </a:gdLst>
            <a:ahLst/>
            <a:cxnLst>
              <a:cxn ang="0">
                <a:pos x="connsiteX0" y="connsiteY0"/>
              </a:cxn>
              <a:cxn ang="0">
                <a:pos x="connsiteX1" y="connsiteY1"/>
              </a:cxn>
            </a:cxnLst>
            <a:rect l="l" t="t" r="r" b="b"/>
            <a:pathLst>
              <a:path w="11575" h="613458">
                <a:moveTo>
                  <a:pt x="0" y="0"/>
                </a:moveTo>
                <a:lnTo>
                  <a:pt x="11575" y="61345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295400" y="1255190"/>
            <a:ext cx="11575" cy="2118167"/>
          </a:xfrm>
          <a:custGeom>
            <a:avLst/>
            <a:gdLst>
              <a:gd name="connsiteX0" fmla="*/ 0 w 11575"/>
              <a:gd name="connsiteY0" fmla="*/ 0 h 2118167"/>
              <a:gd name="connsiteX1" fmla="*/ 11575 w 11575"/>
              <a:gd name="connsiteY1" fmla="*/ 2118167 h 2118167"/>
            </a:gdLst>
            <a:ahLst/>
            <a:cxnLst>
              <a:cxn ang="0">
                <a:pos x="connsiteX0" y="connsiteY0"/>
              </a:cxn>
              <a:cxn ang="0">
                <a:pos x="connsiteX1" y="connsiteY1"/>
              </a:cxn>
            </a:cxnLst>
            <a:rect l="l" t="t" r="r" b="b"/>
            <a:pathLst>
              <a:path w="11575" h="2118167">
                <a:moveTo>
                  <a:pt x="0" y="0"/>
                </a:moveTo>
                <a:cubicBezTo>
                  <a:pt x="3858" y="706056"/>
                  <a:pt x="7717" y="1412111"/>
                  <a:pt x="11575" y="2118167"/>
                </a:cubicBez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66800" y="2192740"/>
            <a:ext cx="533400" cy="477648"/>
          </a:xfrm>
          <a:prstGeom prst="ellipse">
            <a:avLst/>
          </a:prstGeom>
          <a:solidFill>
            <a:schemeClr val="bg1"/>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41308" y="2172484"/>
            <a:ext cx="925492" cy="523220"/>
          </a:xfrm>
          <a:prstGeom prst="rect">
            <a:avLst/>
          </a:prstGeom>
          <a:solidFill>
            <a:schemeClr val="bg1"/>
          </a:solidFill>
        </p:spPr>
        <p:txBody>
          <a:bodyPr wrap="square" rtlCol="0">
            <a:spAutoFit/>
          </a:bodyPr>
          <a:lstStyle/>
          <a:p>
            <a:r>
              <a:rPr lang="en-US" sz="1400" b="1" dirty="0" smtClean="0"/>
              <a:t>V</a:t>
            </a:r>
            <a:r>
              <a:rPr lang="en-US" sz="1400" baseline="-25000" dirty="0" smtClean="0"/>
              <a:t>1</a:t>
            </a:r>
            <a:r>
              <a:rPr lang="en-US" sz="1400" dirty="0" smtClean="0"/>
              <a:t>=</a:t>
            </a:r>
          </a:p>
          <a:p>
            <a:r>
              <a:rPr lang="en-US" sz="1400" dirty="0" smtClean="0"/>
              <a:t>4000∟0°</a:t>
            </a:r>
          </a:p>
        </p:txBody>
      </p:sp>
      <p:sp>
        <p:nvSpPr>
          <p:cNvPr id="39" name="TextBox 38"/>
          <p:cNvSpPr txBox="1"/>
          <p:nvPr/>
        </p:nvSpPr>
        <p:spPr>
          <a:xfrm>
            <a:off x="2023299" y="1935699"/>
            <a:ext cx="948501" cy="312985"/>
          </a:xfrm>
          <a:prstGeom prst="rect">
            <a:avLst/>
          </a:prstGeom>
          <a:noFill/>
        </p:spPr>
        <p:txBody>
          <a:bodyPr wrap="square" rtlCol="0">
            <a:spAutoFit/>
          </a:bodyPr>
          <a:lstStyle/>
          <a:p>
            <a:r>
              <a:rPr lang="en-US" sz="1400" b="1" dirty="0" smtClean="0"/>
              <a:t>80,000</a:t>
            </a:r>
            <a:r>
              <a:rPr lang="el-GR" sz="1400" b="1" dirty="0" smtClean="0"/>
              <a:t>Ω</a:t>
            </a:r>
            <a:endParaRPr lang="en-US" sz="1400" b="1" dirty="0" smtClean="0"/>
          </a:p>
        </p:txBody>
      </p:sp>
      <p:sp>
        <p:nvSpPr>
          <p:cNvPr id="40" name="TextBox 39"/>
          <p:cNvSpPr txBox="1"/>
          <p:nvPr/>
        </p:nvSpPr>
        <p:spPr>
          <a:xfrm>
            <a:off x="3036084" y="1652373"/>
            <a:ext cx="948501" cy="261610"/>
          </a:xfrm>
          <a:prstGeom prst="rect">
            <a:avLst/>
          </a:prstGeom>
          <a:noFill/>
        </p:spPr>
        <p:txBody>
          <a:bodyPr wrap="square" rtlCol="0">
            <a:spAutoFit/>
          </a:bodyPr>
          <a:lstStyle/>
          <a:p>
            <a:r>
              <a:rPr lang="en-US" sz="1100" b="1" dirty="0" smtClean="0"/>
              <a:t>j11,544</a:t>
            </a:r>
            <a:r>
              <a:rPr lang="el-GR" sz="1100" b="1" dirty="0" smtClean="0"/>
              <a:t>Ω</a:t>
            </a:r>
            <a:endParaRPr lang="en-US" sz="1100" b="1" dirty="0" smtClean="0"/>
          </a:p>
        </p:txBody>
      </p:sp>
      <p:sp>
        <p:nvSpPr>
          <p:cNvPr id="35" name="Freeform 34"/>
          <p:cNvSpPr/>
          <p:nvPr/>
        </p:nvSpPr>
        <p:spPr>
          <a:xfrm>
            <a:off x="1145894" y="967752"/>
            <a:ext cx="381964" cy="544010"/>
          </a:xfrm>
          <a:custGeom>
            <a:avLst/>
            <a:gdLst>
              <a:gd name="connsiteX0" fmla="*/ 0 w 381964"/>
              <a:gd name="connsiteY0" fmla="*/ 544010 h 544010"/>
              <a:gd name="connsiteX1" fmla="*/ 0 w 381964"/>
              <a:gd name="connsiteY1" fmla="*/ 0 h 544010"/>
              <a:gd name="connsiteX2" fmla="*/ 381964 w 381964"/>
              <a:gd name="connsiteY2" fmla="*/ 0 h 544010"/>
            </a:gdLst>
            <a:ahLst/>
            <a:cxnLst>
              <a:cxn ang="0">
                <a:pos x="connsiteX0" y="connsiteY0"/>
              </a:cxn>
              <a:cxn ang="0">
                <a:pos x="connsiteX1" y="connsiteY1"/>
              </a:cxn>
              <a:cxn ang="0">
                <a:pos x="connsiteX2" y="connsiteY2"/>
              </a:cxn>
            </a:cxnLst>
            <a:rect l="l" t="t" r="r" b="b"/>
            <a:pathLst>
              <a:path w="381964" h="544010">
                <a:moveTo>
                  <a:pt x="0" y="544010"/>
                </a:moveTo>
                <a:lnTo>
                  <a:pt x="0" y="0"/>
                </a:lnTo>
                <a:lnTo>
                  <a:pt x="381964"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51457" y="724684"/>
            <a:ext cx="367743" cy="400110"/>
          </a:xfrm>
          <a:prstGeom prst="rect">
            <a:avLst/>
          </a:prstGeom>
          <a:noFill/>
        </p:spPr>
        <p:txBody>
          <a:bodyPr wrap="square" rtlCol="0">
            <a:spAutoFit/>
          </a:bodyPr>
          <a:lstStyle/>
          <a:p>
            <a:r>
              <a:rPr lang="en-US" sz="2000" b="1" dirty="0" smtClean="0"/>
              <a:t>I</a:t>
            </a:r>
            <a:r>
              <a:rPr lang="en-US" sz="2000" baseline="-25000" dirty="0" smtClean="0"/>
              <a:t>1</a:t>
            </a:r>
            <a:endParaRPr lang="en-US" sz="2000" dirty="0" smtClean="0"/>
          </a:p>
        </p:txBody>
      </p:sp>
      <p:sp>
        <p:nvSpPr>
          <p:cNvPr id="43" name="TextBox 42"/>
          <p:cNvSpPr txBox="1"/>
          <p:nvPr/>
        </p:nvSpPr>
        <p:spPr>
          <a:xfrm>
            <a:off x="3680502" y="660400"/>
            <a:ext cx="553902" cy="400110"/>
          </a:xfrm>
          <a:prstGeom prst="rect">
            <a:avLst/>
          </a:prstGeom>
          <a:noFill/>
        </p:spPr>
        <p:txBody>
          <a:bodyPr wrap="square" rtlCol="0">
            <a:spAutoFit/>
          </a:bodyPr>
          <a:lstStyle/>
          <a:p>
            <a:r>
              <a:rPr lang="en-US" sz="2000" b="1" dirty="0" smtClean="0"/>
              <a:t>I</a:t>
            </a:r>
            <a:r>
              <a:rPr lang="en-US" sz="2000" baseline="-25000" dirty="0" smtClean="0"/>
              <a:t>1w</a:t>
            </a:r>
            <a:endParaRPr lang="en-US" sz="2000" dirty="0" smtClean="0"/>
          </a:p>
        </p:txBody>
      </p:sp>
      <p:sp>
        <p:nvSpPr>
          <p:cNvPr id="42" name="Freeform 41"/>
          <p:cNvSpPr/>
          <p:nvPr/>
        </p:nvSpPr>
        <p:spPr>
          <a:xfrm>
            <a:off x="5441066" y="1220028"/>
            <a:ext cx="972273" cy="11575"/>
          </a:xfrm>
          <a:custGeom>
            <a:avLst/>
            <a:gdLst>
              <a:gd name="connsiteX0" fmla="*/ 972273 w 972273"/>
              <a:gd name="connsiteY0" fmla="*/ 11575 h 11575"/>
              <a:gd name="connsiteX1" fmla="*/ 0 w 972273"/>
              <a:gd name="connsiteY1" fmla="*/ 0 h 11575"/>
            </a:gdLst>
            <a:ahLst/>
            <a:cxnLst>
              <a:cxn ang="0">
                <a:pos x="connsiteX0" y="connsiteY0"/>
              </a:cxn>
              <a:cxn ang="0">
                <a:pos x="connsiteX1" y="connsiteY1"/>
              </a:cxn>
            </a:cxnLst>
            <a:rect l="l" t="t" r="r" b="b"/>
            <a:pathLst>
              <a:path w="972273" h="11575">
                <a:moveTo>
                  <a:pt x="972273" y="11575"/>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499176" y="533400"/>
            <a:ext cx="1382069" cy="307777"/>
          </a:xfrm>
          <a:prstGeom prst="rect">
            <a:avLst/>
          </a:prstGeom>
          <a:solidFill>
            <a:schemeClr val="bg1"/>
          </a:solidFill>
        </p:spPr>
        <p:txBody>
          <a:bodyPr wrap="square" rtlCol="0">
            <a:spAutoFit/>
          </a:bodyPr>
          <a:lstStyle/>
          <a:p>
            <a:r>
              <a:rPr lang="en-US" sz="1400" b="1" dirty="0" smtClean="0"/>
              <a:t>Z’</a:t>
            </a:r>
            <a:r>
              <a:rPr lang="en-US" sz="1400" b="1" baseline="-25000" dirty="0" smtClean="0"/>
              <a:t>2s</a:t>
            </a:r>
            <a:r>
              <a:rPr lang="en-US" sz="1400" b="1" dirty="0" smtClean="0"/>
              <a:t>= 1.2+j4</a:t>
            </a:r>
            <a:r>
              <a:rPr lang="el-GR" sz="1400" b="1" dirty="0" smtClean="0"/>
              <a:t>Ω</a:t>
            </a:r>
            <a:endParaRPr lang="en-US" sz="1400" b="1" dirty="0" smtClean="0"/>
          </a:p>
        </p:txBody>
      </p:sp>
      <p:sp>
        <p:nvSpPr>
          <p:cNvPr id="50" name="Freeform 49"/>
          <p:cNvSpPr/>
          <p:nvPr/>
        </p:nvSpPr>
        <p:spPr>
          <a:xfrm flipH="1">
            <a:off x="4101296" y="1500393"/>
            <a:ext cx="246794" cy="1625600"/>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961070" y="2183538"/>
            <a:ext cx="739216" cy="307777"/>
          </a:xfrm>
          <a:prstGeom prst="rect">
            <a:avLst/>
          </a:prstGeom>
          <a:solidFill>
            <a:schemeClr val="bg1"/>
          </a:solidFill>
        </p:spPr>
        <p:txBody>
          <a:bodyPr wrap="square" rtlCol="0">
            <a:spAutoFit/>
          </a:bodyPr>
          <a:lstStyle/>
          <a:p>
            <a:r>
              <a:rPr lang="en-US" sz="1400" b="1" dirty="0" smtClean="0"/>
              <a:t>E</a:t>
            </a:r>
            <a:r>
              <a:rPr lang="en-US" sz="1400" baseline="-25000" dirty="0" smtClean="0"/>
              <a:t>1</a:t>
            </a:r>
            <a:r>
              <a:rPr lang="en-US" sz="1400" b="1" dirty="0" smtClean="0"/>
              <a:t>=E’</a:t>
            </a:r>
            <a:r>
              <a:rPr lang="en-US" sz="1400" baseline="-25000" dirty="0" smtClean="0"/>
              <a:t>2</a:t>
            </a:r>
            <a:endParaRPr lang="en-US" sz="1400" dirty="0" smtClean="0"/>
          </a:p>
        </p:txBody>
      </p:sp>
      <p:sp>
        <p:nvSpPr>
          <p:cNvPr id="45" name="Freeform 44"/>
          <p:cNvSpPr/>
          <p:nvPr/>
        </p:nvSpPr>
        <p:spPr>
          <a:xfrm>
            <a:off x="5996651" y="988535"/>
            <a:ext cx="636607" cy="428263"/>
          </a:xfrm>
          <a:custGeom>
            <a:avLst/>
            <a:gdLst>
              <a:gd name="connsiteX0" fmla="*/ 0 w 636607"/>
              <a:gd name="connsiteY0" fmla="*/ 0 h 428263"/>
              <a:gd name="connsiteX1" fmla="*/ 636607 w 636607"/>
              <a:gd name="connsiteY1" fmla="*/ 11574 h 428263"/>
              <a:gd name="connsiteX2" fmla="*/ 636607 w 636607"/>
              <a:gd name="connsiteY2" fmla="*/ 428263 h 428263"/>
            </a:gdLst>
            <a:ahLst/>
            <a:cxnLst>
              <a:cxn ang="0">
                <a:pos x="connsiteX0" y="connsiteY0"/>
              </a:cxn>
              <a:cxn ang="0">
                <a:pos x="connsiteX1" y="connsiteY1"/>
              </a:cxn>
              <a:cxn ang="0">
                <a:pos x="connsiteX2" y="connsiteY2"/>
              </a:cxn>
            </a:cxnLst>
            <a:rect l="l" t="t" r="r" b="b"/>
            <a:pathLst>
              <a:path w="636607" h="428263">
                <a:moveTo>
                  <a:pt x="0" y="0"/>
                </a:moveTo>
                <a:lnTo>
                  <a:pt x="636607" y="11574"/>
                </a:lnTo>
                <a:lnTo>
                  <a:pt x="636607" y="428263"/>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573843" y="572509"/>
            <a:ext cx="435687" cy="400110"/>
          </a:xfrm>
          <a:prstGeom prst="rect">
            <a:avLst/>
          </a:prstGeom>
          <a:noFill/>
        </p:spPr>
        <p:txBody>
          <a:bodyPr wrap="square" rtlCol="0">
            <a:spAutoFit/>
          </a:bodyPr>
          <a:lstStyle/>
          <a:p>
            <a:r>
              <a:rPr lang="en-US" sz="2000" b="1" dirty="0" smtClean="0"/>
              <a:t>I’</a:t>
            </a:r>
            <a:r>
              <a:rPr lang="en-US" sz="2000" baseline="-25000" dirty="0" smtClean="0"/>
              <a:t>2</a:t>
            </a:r>
            <a:endParaRPr lang="en-US" sz="2000" dirty="0" smtClean="0"/>
          </a:p>
        </p:txBody>
      </p:sp>
      <p:sp>
        <p:nvSpPr>
          <p:cNvPr id="54" name="TextBox 53"/>
          <p:cNvSpPr txBox="1"/>
          <p:nvPr/>
        </p:nvSpPr>
        <p:spPr>
          <a:xfrm>
            <a:off x="6573843" y="1779030"/>
            <a:ext cx="1350957" cy="1015663"/>
          </a:xfrm>
          <a:prstGeom prst="rect">
            <a:avLst/>
          </a:prstGeom>
          <a:solidFill>
            <a:schemeClr val="bg1"/>
          </a:solidFill>
        </p:spPr>
        <p:txBody>
          <a:bodyPr wrap="square" rtlCol="0">
            <a:spAutoFit/>
          </a:bodyPr>
          <a:lstStyle/>
          <a:p>
            <a:r>
              <a:rPr lang="en-US" sz="2000" b="1" dirty="0" smtClean="0"/>
              <a:t>Z’</a:t>
            </a:r>
            <a:r>
              <a:rPr lang="en-US" sz="2000" b="1" baseline="-25000" dirty="0" smtClean="0"/>
              <a:t>2L</a:t>
            </a:r>
            <a:r>
              <a:rPr lang="en-US" sz="2000" b="1" dirty="0" smtClean="0"/>
              <a:t>= 400</a:t>
            </a:r>
          </a:p>
          <a:p>
            <a:endParaRPr lang="en-US" sz="2000" b="1" dirty="0"/>
          </a:p>
          <a:p>
            <a:r>
              <a:rPr lang="en-US" sz="2000" b="1" dirty="0" smtClean="0"/>
              <a:t>+j200 </a:t>
            </a:r>
            <a:r>
              <a:rPr lang="el-GR" sz="2000" b="1" dirty="0" smtClean="0"/>
              <a:t>Ω</a:t>
            </a:r>
            <a:endParaRPr lang="en-US" sz="2000" b="1" dirty="0" smtClean="0"/>
          </a:p>
        </p:txBody>
      </p:sp>
      <p:sp>
        <p:nvSpPr>
          <p:cNvPr id="58" name="Freeform 57"/>
          <p:cNvSpPr/>
          <p:nvPr/>
        </p:nvSpPr>
        <p:spPr>
          <a:xfrm>
            <a:off x="5781365" y="1432714"/>
            <a:ext cx="390836" cy="1693279"/>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638799" y="2135393"/>
            <a:ext cx="479113" cy="307777"/>
          </a:xfrm>
          <a:prstGeom prst="rect">
            <a:avLst/>
          </a:prstGeom>
          <a:solidFill>
            <a:schemeClr val="bg1"/>
          </a:solidFill>
        </p:spPr>
        <p:txBody>
          <a:bodyPr wrap="square" rtlCol="0">
            <a:spAutoFit/>
          </a:bodyPr>
          <a:lstStyle/>
          <a:p>
            <a:r>
              <a:rPr lang="en-US" sz="1400" b="1" dirty="0" smtClean="0"/>
              <a:t>V’</a:t>
            </a:r>
            <a:r>
              <a:rPr lang="en-US" sz="1400" baseline="-25000" dirty="0" smtClean="0"/>
              <a:t>2</a:t>
            </a:r>
            <a:endParaRPr lang="en-US" sz="1400" dirty="0" smtClean="0"/>
          </a:p>
        </p:txBody>
      </p:sp>
      <p:sp>
        <p:nvSpPr>
          <p:cNvPr id="5" name="Freeform 4"/>
          <p:cNvSpPr/>
          <p:nvPr/>
        </p:nvSpPr>
        <p:spPr>
          <a:xfrm>
            <a:off x="3251200" y="1193800"/>
            <a:ext cx="1257300" cy="12700"/>
          </a:xfrm>
          <a:custGeom>
            <a:avLst/>
            <a:gdLst>
              <a:gd name="connsiteX0" fmla="*/ 0 w 1257300"/>
              <a:gd name="connsiteY0" fmla="*/ 12700 h 12700"/>
              <a:gd name="connsiteX1" fmla="*/ 1257300 w 1257300"/>
              <a:gd name="connsiteY1" fmla="*/ 0 h 12700"/>
            </a:gdLst>
            <a:ahLst/>
            <a:cxnLst>
              <a:cxn ang="0">
                <a:pos x="connsiteX0" y="connsiteY0"/>
              </a:cxn>
              <a:cxn ang="0">
                <a:pos x="connsiteX1" y="connsiteY1"/>
              </a:cxn>
            </a:cxnLst>
            <a:rect l="l" t="t" r="r" b="b"/>
            <a:pathLst>
              <a:path w="1257300" h="12700">
                <a:moveTo>
                  <a:pt x="0" y="12700"/>
                </a:moveTo>
                <a:lnTo>
                  <a:pt x="125730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352800" y="3378200"/>
            <a:ext cx="3136900" cy="12700"/>
          </a:xfrm>
          <a:custGeom>
            <a:avLst/>
            <a:gdLst>
              <a:gd name="connsiteX0" fmla="*/ 0 w 3136900"/>
              <a:gd name="connsiteY0" fmla="*/ 12700 h 12700"/>
              <a:gd name="connsiteX1" fmla="*/ 3136900 w 3136900"/>
              <a:gd name="connsiteY1" fmla="*/ 0 h 12700"/>
            </a:gdLst>
            <a:ahLst/>
            <a:cxnLst>
              <a:cxn ang="0">
                <a:pos x="connsiteX0" y="connsiteY0"/>
              </a:cxn>
              <a:cxn ang="0">
                <a:pos x="connsiteX1" y="connsiteY1"/>
              </a:cxn>
            </a:cxnLst>
            <a:rect l="l" t="t" r="r" b="b"/>
            <a:pathLst>
              <a:path w="3136900" h="12700">
                <a:moveTo>
                  <a:pt x="0" y="12700"/>
                </a:moveTo>
                <a:lnTo>
                  <a:pt x="313690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606800" y="1066800"/>
            <a:ext cx="457200" cy="0"/>
          </a:xfrm>
          <a:custGeom>
            <a:avLst/>
            <a:gdLst>
              <a:gd name="connsiteX0" fmla="*/ 0 w 457200"/>
              <a:gd name="connsiteY0" fmla="*/ 0 h 0"/>
              <a:gd name="connsiteX1" fmla="*/ 457200 w 457200"/>
              <a:gd name="connsiteY1" fmla="*/ 0 h 0"/>
            </a:gdLst>
            <a:ahLst/>
            <a:cxnLst>
              <a:cxn ang="0">
                <a:pos x="connsiteX0" y="connsiteY0"/>
              </a:cxn>
              <a:cxn ang="0">
                <a:pos x="connsiteX1" y="connsiteY1"/>
              </a:cxn>
            </a:cxnLst>
            <a:rect l="l" t="t" r="r" b="b"/>
            <a:pathLst>
              <a:path w="457200">
                <a:moveTo>
                  <a:pt x="0" y="0"/>
                </a:moveTo>
                <a:lnTo>
                  <a:pt x="457200"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 y="3886200"/>
            <a:ext cx="8981698" cy="3046988"/>
          </a:xfrm>
          <a:prstGeom prst="rect">
            <a:avLst/>
          </a:prstGeom>
          <a:noFill/>
        </p:spPr>
        <p:txBody>
          <a:bodyPr wrap="square" rtlCol="0">
            <a:spAutoFit/>
          </a:bodyPr>
          <a:lstStyle/>
          <a:p>
            <a:r>
              <a:rPr lang="en-US" sz="2400" dirty="0" smtClean="0"/>
              <a:t>Now we have a circuit to solve. Recall </a:t>
            </a:r>
            <a:r>
              <a:rPr lang="en-US" sz="2400" dirty="0"/>
              <a:t>our goal is to </a:t>
            </a:r>
            <a:r>
              <a:rPr lang="en-US" sz="2400" dirty="0" smtClean="0"/>
              <a:t>find </a:t>
            </a:r>
            <a:r>
              <a:rPr lang="en-US" sz="2400" b="1" dirty="0"/>
              <a:t>I</a:t>
            </a:r>
            <a:r>
              <a:rPr lang="en-US" sz="2400" baseline="-25000" dirty="0"/>
              <a:t>2</a:t>
            </a:r>
            <a:r>
              <a:rPr lang="en-US" sz="2400" dirty="0"/>
              <a:t> &amp;</a:t>
            </a:r>
            <a:r>
              <a:rPr lang="en-US" sz="2400" dirty="0" smtClean="0"/>
              <a:t> </a:t>
            </a:r>
            <a:r>
              <a:rPr lang="en-US" sz="2400" b="1" dirty="0" smtClean="0"/>
              <a:t>V</a:t>
            </a:r>
            <a:r>
              <a:rPr lang="en-US" sz="2400" baseline="-25000" dirty="0" smtClean="0"/>
              <a:t>2.</a:t>
            </a:r>
            <a:r>
              <a:rPr lang="en-US" sz="2400" dirty="0" smtClean="0"/>
              <a:t>  I am going to do this as follows:</a:t>
            </a:r>
          </a:p>
          <a:p>
            <a:pPr marL="514350" indent="-514350">
              <a:buAutoNum type="arabicPeriod"/>
            </a:pPr>
            <a:r>
              <a:rPr lang="en-US" sz="2400" dirty="0" smtClean="0"/>
              <a:t>Get </a:t>
            </a:r>
            <a:r>
              <a:rPr lang="en-US" sz="2400" dirty="0" err="1" smtClean="0"/>
              <a:t>Z</a:t>
            </a:r>
            <a:r>
              <a:rPr lang="en-US" sz="2400" baseline="-25000" dirty="0" err="1" smtClean="0"/>
              <a:t>eq</a:t>
            </a:r>
            <a:r>
              <a:rPr lang="en-US" sz="2400" dirty="0" smtClean="0"/>
              <a:t> =80,000//j11,544//(401.2+j204) (parallel combination)</a:t>
            </a:r>
          </a:p>
          <a:p>
            <a:pPr marL="514350" indent="-514350">
              <a:buAutoNum type="arabicPeriod"/>
            </a:pPr>
            <a:r>
              <a:rPr lang="en-US" sz="2400" dirty="0" smtClean="0"/>
              <a:t>Get </a:t>
            </a:r>
            <a:r>
              <a:rPr lang="en-US" sz="2400" b="1" dirty="0" smtClean="0"/>
              <a:t>I</a:t>
            </a:r>
            <a:r>
              <a:rPr lang="en-US" sz="2400" baseline="-25000" dirty="0" smtClean="0"/>
              <a:t>1</a:t>
            </a:r>
            <a:r>
              <a:rPr lang="en-US" sz="2400" dirty="0" smtClean="0"/>
              <a:t>=</a:t>
            </a:r>
            <a:r>
              <a:rPr lang="en-US" sz="2400" b="1" dirty="0" smtClean="0"/>
              <a:t>V</a:t>
            </a:r>
            <a:r>
              <a:rPr lang="en-US" sz="2400" baseline="-25000" dirty="0" smtClean="0"/>
              <a:t>1</a:t>
            </a:r>
            <a:r>
              <a:rPr lang="en-US" sz="2400" dirty="0"/>
              <a:t>/[Z</a:t>
            </a:r>
            <a:r>
              <a:rPr lang="en-US" sz="2400" baseline="-25000" dirty="0"/>
              <a:t>1</a:t>
            </a:r>
            <a:r>
              <a:rPr lang="en-US" sz="2400" dirty="0"/>
              <a:t>+Z</a:t>
            </a:r>
            <a:r>
              <a:rPr lang="en-US" sz="2400" baseline="-25000" dirty="0"/>
              <a:t>eq</a:t>
            </a:r>
            <a:r>
              <a:rPr lang="en-US" sz="2400" dirty="0"/>
              <a:t>].</a:t>
            </a:r>
            <a:r>
              <a:rPr lang="en-US" sz="2400" dirty="0" smtClean="0"/>
              <a:t>(Ohm’s law)</a:t>
            </a:r>
          </a:p>
          <a:p>
            <a:pPr marL="514350" indent="-514350">
              <a:buAutoNum type="arabicPeriod"/>
            </a:pPr>
            <a:r>
              <a:rPr lang="en-US" sz="2400" dirty="0" smtClean="0"/>
              <a:t>Use KVL or voltage division to get </a:t>
            </a:r>
            <a:r>
              <a:rPr lang="en-US" sz="2400" b="1" dirty="0" smtClean="0"/>
              <a:t>E</a:t>
            </a:r>
            <a:r>
              <a:rPr lang="en-US" sz="2400" dirty="0" smtClean="0"/>
              <a:t>’</a:t>
            </a:r>
            <a:r>
              <a:rPr lang="en-US" sz="2400" baseline="-25000" dirty="0" smtClean="0"/>
              <a:t>2</a:t>
            </a:r>
          </a:p>
          <a:p>
            <a:pPr marL="514350" indent="-514350">
              <a:buAutoNum type="arabicPeriod"/>
            </a:pPr>
            <a:r>
              <a:rPr lang="en-US" sz="2400" dirty="0" smtClean="0"/>
              <a:t>Get </a:t>
            </a:r>
            <a:r>
              <a:rPr lang="en-US" sz="2400" b="1" dirty="0" smtClean="0"/>
              <a:t>I</a:t>
            </a:r>
            <a:r>
              <a:rPr lang="en-US" sz="2400" baseline="-25000" dirty="0" smtClean="0"/>
              <a:t>1w</a:t>
            </a:r>
            <a:r>
              <a:rPr lang="en-US" sz="2400" dirty="0" smtClean="0"/>
              <a:t>=</a:t>
            </a:r>
            <a:r>
              <a:rPr lang="en-US" sz="2400" b="1" dirty="0" smtClean="0"/>
              <a:t>I</a:t>
            </a:r>
            <a:r>
              <a:rPr lang="en-US" sz="2400" dirty="0" smtClean="0"/>
              <a:t>’</a:t>
            </a:r>
            <a:r>
              <a:rPr lang="en-US" sz="2400" baseline="-25000" dirty="0" smtClean="0"/>
              <a:t>2</a:t>
            </a:r>
            <a:r>
              <a:rPr lang="en-US" sz="2400" dirty="0" smtClean="0"/>
              <a:t>=</a:t>
            </a:r>
            <a:r>
              <a:rPr lang="en-US" sz="2400" b="1" dirty="0" smtClean="0"/>
              <a:t>E</a:t>
            </a:r>
            <a:r>
              <a:rPr lang="en-US" sz="2400" dirty="0" smtClean="0"/>
              <a:t>’</a:t>
            </a:r>
            <a:r>
              <a:rPr lang="en-US" sz="2400" baseline="-25000" dirty="0" smtClean="0"/>
              <a:t>2</a:t>
            </a:r>
            <a:r>
              <a:rPr lang="en-US" sz="2400" dirty="0" smtClean="0"/>
              <a:t>/[Z’</a:t>
            </a:r>
            <a:r>
              <a:rPr lang="en-US" sz="2400" baseline="-25000" dirty="0" smtClean="0"/>
              <a:t>2s</a:t>
            </a:r>
            <a:r>
              <a:rPr lang="en-US" sz="2400" dirty="0" smtClean="0"/>
              <a:t>+Z’</a:t>
            </a:r>
            <a:r>
              <a:rPr lang="en-US" sz="2400" baseline="-25000" dirty="0" smtClean="0"/>
              <a:t>2L</a:t>
            </a:r>
            <a:r>
              <a:rPr lang="en-US" sz="2400" dirty="0" smtClean="0"/>
              <a:t>] (Ohm’s law)</a:t>
            </a:r>
          </a:p>
          <a:p>
            <a:pPr marL="514350" indent="-514350">
              <a:buAutoNum type="arabicPeriod"/>
            </a:pPr>
            <a:r>
              <a:rPr lang="en-US" sz="2400" dirty="0" smtClean="0"/>
              <a:t>Get </a:t>
            </a:r>
            <a:r>
              <a:rPr lang="en-US" sz="2400" b="1" dirty="0" smtClean="0"/>
              <a:t>V</a:t>
            </a:r>
            <a:r>
              <a:rPr lang="en-US" sz="2400" dirty="0" smtClean="0"/>
              <a:t>’</a:t>
            </a:r>
            <a:r>
              <a:rPr lang="en-US" sz="2400" baseline="-25000" dirty="0" smtClean="0"/>
              <a:t>2</a:t>
            </a:r>
            <a:r>
              <a:rPr lang="en-US" sz="2400" dirty="0" smtClean="0"/>
              <a:t>=</a:t>
            </a:r>
            <a:r>
              <a:rPr lang="en-US" sz="2400" b="1" dirty="0" smtClean="0"/>
              <a:t>I</a:t>
            </a:r>
            <a:r>
              <a:rPr lang="en-US" sz="2400" dirty="0" smtClean="0"/>
              <a:t>’</a:t>
            </a:r>
            <a:r>
              <a:rPr lang="en-US" sz="2400" baseline="-25000" dirty="0" smtClean="0"/>
              <a:t>2</a:t>
            </a:r>
            <a:r>
              <a:rPr lang="en-US" sz="2400" dirty="0" smtClean="0"/>
              <a:t>[Z’</a:t>
            </a:r>
            <a:r>
              <a:rPr lang="en-US" sz="2400" baseline="-25000" dirty="0" smtClean="0"/>
              <a:t>2L</a:t>
            </a:r>
            <a:r>
              <a:rPr lang="en-US" sz="2400" dirty="0" smtClean="0"/>
              <a:t>] (Ohm’s law)</a:t>
            </a:r>
          </a:p>
          <a:p>
            <a:pPr marL="514350" indent="-514350">
              <a:buAutoNum type="arabicPeriod"/>
            </a:pPr>
            <a:r>
              <a:rPr lang="en-US" sz="2400" dirty="0" smtClean="0"/>
              <a:t>Refer </a:t>
            </a:r>
            <a:r>
              <a:rPr lang="en-US" sz="2400" b="1" dirty="0" smtClean="0"/>
              <a:t>I</a:t>
            </a:r>
            <a:r>
              <a:rPr lang="en-US" sz="2400" dirty="0" smtClean="0"/>
              <a:t>’</a:t>
            </a:r>
            <a:r>
              <a:rPr lang="en-US" sz="2400" baseline="-25000" dirty="0" smtClean="0"/>
              <a:t>2</a:t>
            </a:r>
            <a:r>
              <a:rPr lang="en-US" sz="2400" dirty="0" smtClean="0"/>
              <a:t> and </a:t>
            </a:r>
            <a:r>
              <a:rPr lang="en-US" sz="2400" b="1" dirty="0" smtClean="0"/>
              <a:t>V</a:t>
            </a:r>
            <a:r>
              <a:rPr lang="en-US" sz="2400" dirty="0" smtClean="0"/>
              <a:t>’</a:t>
            </a:r>
            <a:r>
              <a:rPr lang="en-US" sz="2400" baseline="-25000" dirty="0" smtClean="0"/>
              <a:t>2</a:t>
            </a:r>
            <a:r>
              <a:rPr lang="en-US" sz="2400" dirty="0" smtClean="0"/>
              <a:t> back to the secondary (turns ratio)</a:t>
            </a:r>
          </a:p>
        </p:txBody>
      </p:sp>
      <p:sp>
        <p:nvSpPr>
          <p:cNvPr id="60" name="TextBox 59"/>
          <p:cNvSpPr txBox="1"/>
          <p:nvPr/>
        </p:nvSpPr>
        <p:spPr>
          <a:xfrm>
            <a:off x="1542371" y="762000"/>
            <a:ext cx="1429429" cy="307777"/>
          </a:xfrm>
          <a:prstGeom prst="rect">
            <a:avLst/>
          </a:prstGeom>
          <a:noFill/>
        </p:spPr>
        <p:txBody>
          <a:bodyPr wrap="square" rtlCol="0">
            <a:spAutoFit/>
          </a:bodyPr>
          <a:lstStyle/>
          <a:p>
            <a:r>
              <a:rPr lang="en-US" sz="1400" b="1" dirty="0" smtClean="0"/>
              <a:t>Z</a:t>
            </a:r>
            <a:r>
              <a:rPr lang="en-US" sz="1400" b="1" baseline="-25000" dirty="0" smtClean="0"/>
              <a:t>1</a:t>
            </a:r>
            <a:r>
              <a:rPr lang="en-US" sz="1400" b="1" dirty="0" smtClean="0"/>
              <a:t>=1.2+j4.0</a:t>
            </a:r>
            <a:r>
              <a:rPr lang="el-GR" sz="1400" b="1" dirty="0" smtClean="0"/>
              <a:t>Ω</a:t>
            </a:r>
            <a:endParaRPr lang="en-US" sz="1400" b="1" dirty="0" smtClean="0"/>
          </a:p>
        </p:txBody>
      </p:sp>
      <p:sp>
        <p:nvSpPr>
          <p:cNvPr id="64" name="TextBox 63"/>
          <p:cNvSpPr txBox="1"/>
          <p:nvPr/>
        </p:nvSpPr>
        <p:spPr>
          <a:xfrm>
            <a:off x="-22652" y="44088"/>
            <a:ext cx="9144000" cy="569387"/>
          </a:xfrm>
          <a:prstGeom prst="rect">
            <a:avLst/>
          </a:prstGeom>
          <a:noFill/>
        </p:spPr>
        <p:txBody>
          <a:bodyPr wrap="square" rtlCol="0">
            <a:spAutoFit/>
          </a:bodyPr>
          <a:lstStyle/>
          <a:p>
            <a:pPr algn="ctr"/>
            <a:r>
              <a:rPr lang="en-US" sz="3100" dirty="0" smtClean="0"/>
              <a:t>Referring Quantities: Example 9</a:t>
            </a:r>
            <a:endParaRPr lang="en-US" sz="3100" dirty="0"/>
          </a:p>
        </p:txBody>
      </p:sp>
    </p:spTree>
    <p:extLst>
      <p:ext uri="{BB962C8B-B14F-4D97-AF65-F5344CB8AC3E}">
        <p14:creationId xmlns:p14="http://schemas.microsoft.com/office/powerpoint/2010/main" val="316397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p:cNvSpPr/>
          <p:nvPr/>
        </p:nvSpPr>
        <p:spPr>
          <a:xfrm>
            <a:off x="555335" y="1882152"/>
            <a:ext cx="382214" cy="1284790"/>
          </a:xfrm>
          <a:custGeom>
            <a:avLst/>
            <a:gdLst>
              <a:gd name="connsiteX0" fmla="*/ 335916 w 382214"/>
              <a:gd name="connsiteY0" fmla="*/ 1284790 h 1284790"/>
              <a:gd name="connsiteX1" fmla="*/ 250 w 382214"/>
              <a:gd name="connsiteY1" fmla="*/ 578735 h 1284790"/>
              <a:gd name="connsiteX2" fmla="*/ 382214 w 382214"/>
              <a:gd name="connsiteY2" fmla="*/ 0 h 1284790"/>
            </a:gdLst>
            <a:ahLst/>
            <a:cxnLst>
              <a:cxn ang="0">
                <a:pos x="connsiteX0" y="connsiteY0"/>
              </a:cxn>
              <a:cxn ang="0">
                <a:pos x="connsiteX1" y="connsiteY1"/>
              </a:cxn>
              <a:cxn ang="0">
                <a:pos x="connsiteX2" y="connsiteY2"/>
              </a:cxn>
            </a:cxnLst>
            <a:rect l="l" t="t" r="r" b="b"/>
            <a:pathLst>
              <a:path w="382214" h="1284790">
                <a:moveTo>
                  <a:pt x="335916" y="1284790"/>
                </a:moveTo>
                <a:cubicBezTo>
                  <a:pt x="164225" y="1038828"/>
                  <a:pt x="-7466" y="792867"/>
                  <a:pt x="250" y="578735"/>
                </a:cubicBezTo>
                <a:cubicBezTo>
                  <a:pt x="7966" y="364603"/>
                  <a:pt x="195090" y="182301"/>
                  <a:pt x="382214"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92</a:t>
            </a:fld>
            <a:endParaRPr lang="en-US" dirty="0"/>
          </a:p>
        </p:txBody>
      </p:sp>
      <p:sp>
        <p:nvSpPr>
          <p:cNvPr id="4" name="Freeform 3"/>
          <p:cNvSpPr/>
          <p:nvPr/>
        </p:nvSpPr>
        <p:spPr>
          <a:xfrm>
            <a:off x="1304079" y="1069995"/>
            <a:ext cx="1011821" cy="26949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565722" y="1208892"/>
            <a:ext cx="696796" cy="348783"/>
          </a:xfrm>
          <a:custGeom>
            <a:avLst/>
            <a:gdLst>
              <a:gd name="connsiteX0" fmla="*/ 0 w 1979271"/>
              <a:gd name="connsiteY0" fmla="*/ 11574 h 983848"/>
              <a:gd name="connsiteX1" fmla="*/ 1967696 w 1979271"/>
              <a:gd name="connsiteY1" fmla="*/ 0 h 983848"/>
              <a:gd name="connsiteX2" fmla="*/ 1979271 w 1979271"/>
              <a:gd name="connsiteY2" fmla="*/ 983848 h 983848"/>
            </a:gdLst>
            <a:ahLst/>
            <a:cxnLst>
              <a:cxn ang="0">
                <a:pos x="connsiteX0" y="connsiteY0"/>
              </a:cxn>
              <a:cxn ang="0">
                <a:pos x="connsiteX1" y="connsiteY1"/>
              </a:cxn>
              <a:cxn ang="0">
                <a:pos x="connsiteX2" y="connsiteY2"/>
              </a:cxn>
            </a:cxnLst>
            <a:rect l="l" t="t" r="r" b="b"/>
            <a:pathLst>
              <a:path w="1979271" h="983848">
                <a:moveTo>
                  <a:pt x="0" y="11574"/>
                </a:moveTo>
                <a:lnTo>
                  <a:pt x="1967696" y="0"/>
                </a:lnTo>
                <a:lnTo>
                  <a:pt x="1979271" y="98384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292506" y="2444488"/>
            <a:ext cx="2055238" cy="940443"/>
          </a:xfrm>
          <a:custGeom>
            <a:avLst/>
            <a:gdLst>
              <a:gd name="connsiteX0" fmla="*/ 3923817 w 3935392"/>
              <a:gd name="connsiteY0" fmla="*/ 0 h 775504"/>
              <a:gd name="connsiteX1" fmla="*/ 3935392 w 3935392"/>
              <a:gd name="connsiteY1" fmla="*/ 775504 h 775504"/>
              <a:gd name="connsiteX2" fmla="*/ 0 w 3935392"/>
              <a:gd name="connsiteY2" fmla="*/ 775504 h 775504"/>
            </a:gdLst>
            <a:ahLst/>
            <a:cxnLst>
              <a:cxn ang="0">
                <a:pos x="connsiteX0" y="connsiteY0"/>
              </a:cxn>
              <a:cxn ang="0">
                <a:pos x="connsiteX1" y="connsiteY1"/>
              </a:cxn>
              <a:cxn ang="0">
                <a:pos x="connsiteX2" y="connsiteY2"/>
              </a:cxn>
            </a:cxnLst>
            <a:rect l="l" t="t" r="r" b="b"/>
            <a:pathLst>
              <a:path w="3935392" h="775504">
                <a:moveTo>
                  <a:pt x="3923817" y="0"/>
                </a:moveTo>
                <a:lnTo>
                  <a:pt x="3935392" y="775504"/>
                </a:lnTo>
                <a:lnTo>
                  <a:pt x="0" y="775504"/>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5400000">
            <a:off x="2237096" y="950680"/>
            <a:ext cx="381000" cy="538609"/>
          </a:xfrm>
          <a:prstGeom prst="rect">
            <a:avLst/>
          </a:prstGeom>
          <a:noFill/>
        </p:spPr>
        <p:txBody>
          <a:bodyPr wrap="square" rtlCol="0">
            <a:spAutoFit/>
          </a:bodyPr>
          <a:lstStyle/>
          <a:p>
            <a:r>
              <a:rPr lang="en-US" sz="2900" dirty="0" smtClean="0"/>
              <a:t>3</a:t>
            </a:r>
          </a:p>
        </p:txBody>
      </p:sp>
      <p:sp>
        <p:nvSpPr>
          <p:cNvPr id="17" name="Freeform 16"/>
          <p:cNvSpPr/>
          <p:nvPr/>
        </p:nvSpPr>
        <p:spPr>
          <a:xfrm>
            <a:off x="2750916" y="1232041"/>
            <a:ext cx="983848" cy="1215342"/>
          </a:xfrm>
          <a:custGeom>
            <a:avLst/>
            <a:gdLst>
              <a:gd name="connsiteX0" fmla="*/ 532436 w 983848"/>
              <a:gd name="connsiteY0" fmla="*/ 0 h 1215342"/>
              <a:gd name="connsiteX1" fmla="*/ 532436 w 983848"/>
              <a:gd name="connsiteY1" fmla="*/ 370390 h 1215342"/>
              <a:gd name="connsiteX2" fmla="*/ 104172 w 983848"/>
              <a:gd name="connsiteY2" fmla="*/ 370390 h 1215342"/>
              <a:gd name="connsiteX3" fmla="*/ 104172 w 983848"/>
              <a:gd name="connsiteY3" fmla="*/ 682906 h 1215342"/>
              <a:gd name="connsiteX4" fmla="*/ 0 w 983848"/>
              <a:gd name="connsiteY4" fmla="*/ 717630 h 1215342"/>
              <a:gd name="connsiteX5" fmla="*/ 219919 w 983848"/>
              <a:gd name="connsiteY5" fmla="*/ 798653 h 1215342"/>
              <a:gd name="connsiteX6" fmla="*/ 115747 w 983848"/>
              <a:gd name="connsiteY6" fmla="*/ 856527 h 1215342"/>
              <a:gd name="connsiteX7" fmla="*/ 115747 w 983848"/>
              <a:gd name="connsiteY7" fmla="*/ 1215342 h 1215342"/>
              <a:gd name="connsiteX8" fmla="*/ 983848 w 983848"/>
              <a:gd name="connsiteY8" fmla="*/ 1215342 h 1215342"/>
              <a:gd name="connsiteX9" fmla="*/ 983848 w 983848"/>
              <a:gd name="connsiteY9" fmla="*/ 844952 h 121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848" h="1215342">
                <a:moveTo>
                  <a:pt x="532436" y="0"/>
                </a:moveTo>
                <a:lnTo>
                  <a:pt x="532436" y="370390"/>
                </a:lnTo>
                <a:lnTo>
                  <a:pt x="104172" y="370390"/>
                </a:lnTo>
                <a:lnTo>
                  <a:pt x="104172" y="682906"/>
                </a:lnTo>
                <a:lnTo>
                  <a:pt x="0" y="717630"/>
                </a:lnTo>
                <a:lnTo>
                  <a:pt x="219919" y="798653"/>
                </a:lnTo>
                <a:lnTo>
                  <a:pt x="115747" y="856527"/>
                </a:lnTo>
                <a:lnTo>
                  <a:pt x="115747" y="1215342"/>
                </a:lnTo>
                <a:lnTo>
                  <a:pt x="983848" y="1215342"/>
                </a:lnTo>
                <a:lnTo>
                  <a:pt x="983848" y="844952"/>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535101" y="1710075"/>
            <a:ext cx="381000" cy="538609"/>
          </a:xfrm>
          <a:prstGeom prst="rect">
            <a:avLst/>
          </a:prstGeom>
          <a:noFill/>
        </p:spPr>
        <p:txBody>
          <a:bodyPr wrap="square" rtlCol="0">
            <a:spAutoFit/>
          </a:bodyPr>
          <a:lstStyle/>
          <a:p>
            <a:r>
              <a:rPr lang="en-US" sz="2900" dirty="0" smtClean="0"/>
              <a:t>3</a:t>
            </a:r>
          </a:p>
        </p:txBody>
      </p:sp>
      <p:sp>
        <p:nvSpPr>
          <p:cNvPr id="18" name="Freeform 17"/>
          <p:cNvSpPr/>
          <p:nvPr/>
        </p:nvSpPr>
        <p:spPr>
          <a:xfrm>
            <a:off x="3230301" y="1576938"/>
            <a:ext cx="516038" cy="290746"/>
          </a:xfrm>
          <a:custGeom>
            <a:avLst/>
            <a:gdLst>
              <a:gd name="connsiteX0" fmla="*/ 451413 w 451413"/>
              <a:gd name="connsiteY0" fmla="*/ 289367 h 289367"/>
              <a:gd name="connsiteX1" fmla="*/ 451413 w 451413"/>
              <a:gd name="connsiteY1" fmla="*/ 11575 h 289367"/>
              <a:gd name="connsiteX2" fmla="*/ 0 w 451413"/>
              <a:gd name="connsiteY2" fmla="*/ 0 h 289367"/>
            </a:gdLst>
            <a:ahLst/>
            <a:cxnLst>
              <a:cxn ang="0">
                <a:pos x="connsiteX0" y="connsiteY0"/>
              </a:cxn>
              <a:cxn ang="0">
                <a:pos x="connsiteX1" y="connsiteY1"/>
              </a:cxn>
              <a:cxn ang="0">
                <a:pos x="connsiteX2" y="connsiteY2"/>
              </a:cxn>
            </a:cxnLst>
            <a:rect l="l" t="t" r="r" b="b"/>
            <a:pathLst>
              <a:path w="451413" h="289367">
                <a:moveTo>
                  <a:pt x="451413" y="289367"/>
                </a:moveTo>
                <a:lnTo>
                  <a:pt x="451413" y="11575"/>
                </a:ln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flipH="1">
            <a:off x="4419600" y="1060877"/>
            <a:ext cx="787655" cy="31251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rot="5400000">
            <a:off x="5136364" y="982073"/>
            <a:ext cx="381000" cy="538609"/>
          </a:xfrm>
          <a:prstGeom prst="rect">
            <a:avLst/>
          </a:prstGeom>
          <a:noFill/>
        </p:spPr>
        <p:txBody>
          <a:bodyPr wrap="square" rtlCol="0">
            <a:spAutoFit/>
          </a:bodyPr>
          <a:lstStyle/>
          <a:p>
            <a:r>
              <a:rPr lang="en-US" sz="2900" dirty="0" smtClean="0"/>
              <a:t>3</a:t>
            </a:r>
          </a:p>
        </p:txBody>
      </p:sp>
      <p:sp>
        <p:nvSpPr>
          <p:cNvPr id="31" name="TextBox 30"/>
          <p:cNvSpPr txBox="1"/>
          <p:nvPr/>
        </p:nvSpPr>
        <p:spPr>
          <a:xfrm>
            <a:off x="6253610" y="2363993"/>
            <a:ext cx="381000" cy="538609"/>
          </a:xfrm>
          <a:prstGeom prst="rect">
            <a:avLst/>
          </a:prstGeom>
          <a:noFill/>
        </p:spPr>
        <p:txBody>
          <a:bodyPr wrap="square" rtlCol="0">
            <a:spAutoFit/>
          </a:bodyPr>
          <a:lstStyle/>
          <a:p>
            <a:r>
              <a:rPr lang="en-US" sz="2900" dirty="0" smtClean="0"/>
              <a:t>3</a:t>
            </a:r>
          </a:p>
        </p:txBody>
      </p:sp>
      <p:sp>
        <p:nvSpPr>
          <p:cNvPr id="25" name="Freeform 24"/>
          <p:cNvSpPr/>
          <p:nvPr/>
        </p:nvSpPr>
        <p:spPr>
          <a:xfrm>
            <a:off x="6296051" y="1229674"/>
            <a:ext cx="277792" cy="1261641"/>
          </a:xfrm>
          <a:custGeom>
            <a:avLst/>
            <a:gdLst>
              <a:gd name="connsiteX0" fmla="*/ 127321 w 277792"/>
              <a:gd name="connsiteY0" fmla="*/ 0 h 1261641"/>
              <a:gd name="connsiteX1" fmla="*/ 138896 w 277792"/>
              <a:gd name="connsiteY1" fmla="*/ 486137 h 1261641"/>
              <a:gd name="connsiteX2" fmla="*/ 0 w 277792"/>
              <a:gd name="connsiteY2" fmla="*/ 555585 h 1261641"/>
              <a:gd name="connsiteX3" fmla="*/ 277792 w 277792"/>
              <a:gd name="connsiteY3" fmla="*/ 636608 h 1261641"/>
              <a:gd name="connsiteX4" fmla="*/ 173620 w 277792"/>
              <a:gd name="connsiteY4" fmla="*/ 729205 h 1261641"/>
              <a:gd name="connsiteX5" fmla="*/ 162045 w 277792"/>
              <a:gd name="connsiteY5" fmla="*/ 1261641 h 12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 h="1261641">
                <a:moveTo>
                  <a:pt x="127321" y="0"/>
                </a:moveTo>
                <a:lnTo>
                  <a:pt x="138896" y="486137"/>
                </a:lnTo>
                <a:lnTo>
                  <a:pt x="0" y="555585"/>
                </a:lnTo>
                <a:lnTo>
                  <a:pt x="277792" y="636608"/>
                </a:lnTo>
                <a:lnTo>
                  <a:pt x="173620" y="729205"/>
                </a:lnTo>
                <a:lnTo>
                  <a:pt x="162045" y="1261641"/>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6458096" y="2780682"/>
            <a:ext cx="11575" cy="613458"/>
          </a:xfrm>
          <a:custGeom>
            <a:avLst/>
            <a:gdLst>
              <a:gd name="connsiteX0" fmla="*/ 0 w 11575"/>
              <a:gd name="connsiteY0" fmla="*/ 0 h 613458"/>
              <a:gd name="connsiteX1" fmla="*/ 11575 w 11575"/>
              <a:gd name="connsiteY1" fmla="*/ 613458 h 613458"/>
            </a:gdLst>
            <a:ahLst/>
            <a:cxnLst>
              <a:cxn ang="0">
                <a:pos x="connsiteX0" y="connsiteY0"/>
              </a:cxn>
              <a:cxn ang="0">
                <a:pos x="connsiteX1" y="connsiteY1"/>
              </a:cxn>
            </a:cxnLst>
            <a:rect l="l" t="t" r="r" b="b"/>
            <a:pathLst>
              <a:path w="11575" h="613458">
                <a:moveTo>
                  <a:pt x="0" y="0"/>
                </a:moveTo>
                <a:lnTo>
                  <a:pt x="11575" y="61345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295400" y="1255190"/>
            <a:ext cx="11575" cy="2118167"/>
          </a:xfrm>
          <a:custGeom>
            <a:avLst/>
            <a:gdLst>
              <a:gd name="connsiteX0" fmla="*/ 0 w 11575"/>
              <a:gd name="connsiteY0" fmla="*/ 0 h 2118167"/>
              <a:gd name="connsiteX1" fmla="*/ 11575 w 11575"/>
              <a:gd name="connsiteY1" fmla="*/ 2118167 h 2118167"/>
            </a:gdLst>
            <a:ahLst/>
            <a:cxnLst>
              <a:cxn ang="0">
                <a:pos x="connsiteX0" y="connsiteY0"/>
              </a:cxn>
              <a:cxn ang="0">
                <a:pos x="connsiteX1" y="connsiteY1"/>
              </a:cxn>
            </a:cxnLst>
            <a:rect l="l" t="t" r="r" b="b"/>
            <a:pathLst>
              <a:path w="11575" h="2118167">
                <a:moveTo>
                  <a:pt x="0" y="0"/>
                </a:moveTo>
                <a:cubicBezTo>
                  <a:pt x="3858" y="706056"/>
                  <a:pt x="7717" y="1412111"/>
                  <a:pt x="11575" y="2118167"/>
                </a:cubicBez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66800" y="2192740"/>
            <a:ext cx="533400" cy="477648"/>
          </a:xfrm>
          <a:prstGeom prst="ellipse">
            <a:avLst/>
          </a:prstGeom>
          <a:solidFill>
            <a:schemeClr val="bg1"/>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41308" y="2172484"/>
            <a:ext cx="925492" cy="523220"/>
          </a:xfrm>
          <a:prstGeom prst="rect">
            <a:avLst/>
          </a:prstGeom>
          <a:solidFill>
            <a:schemeClr val="bg1"/>
          </a:solidFill>
        </p:spPr>
        <p:txBody>
          <a:bodyPr wrap="square" rtlCol="0">
            <a:spAutoFit/>
          </a:bodyPr>
          <a:lstStyle/>
          <a:p>
            <a:r>
              <a:rPr lang="en-US" sz="1400" b="1" dirty="0" smtClean="0"/>
              <a:t>V</a:t>
            </a:r>
            <a:r>
              <a:rPr lang="en-US" sz="1400" baseline="-25000" dirty="0" smtClean="0"/>
              <a:t>1</a:t>
            </a:r>
            <a:r>
              <a:rPr lang="en-US" sz="1400" dirty="0" smtClean="0"/>
              <a:t>=</a:t>
            </a:r>
          </a:p>
          <a:p>
            <a:r>
              <a:rPr lang="en-US" sz="1400" dirty="0" smtClean="0"/>
              <a:t>4000∟0°</a:t>
            </a:r>
          </a:p>
        </p:txBody>
      </p:sp>
      <p:sp>
        <p:nvSpPr>
          <p:cNvPr id="39" name="TextBox 38"/>
          <p:cNvSpPr txBox="1"/>
          <p:nvPr/>
        </p:nvSpPr>
        <p:spPr>
          <a:xfrm>
            <a:off x="2023299" y="1935699"/>
            <a:ext cx="948501" cy="312985"/>
          </a:xfrm>
          <a:prstGeom prst="rect">
            <a:avLst/>
          </a:prstGeom>
          <a:noFill/>
        </p:spPr>
        <p:txBody>
          <a:bodyPr wrap="square" rtlCol="0">
            <a:spAutoFit/>
          </a:bodyPr>
          <a:lstStyle/>
          <a:p>
            <a:r>
              <a:rPr lang="en-US" sz="1400" b="1" dirty="0" smtClean="0"/>
              <a:t>80,000</a:t>
            </a:r>
            <a:r>
              <a:rPr lang="el-GR" sz="1400" b="1" dirty="0" smtClean="0"/>
              <a:t>Ω</a:t>
            </a:r>
            <a:endParaRPr lang="en-US" sz="1400" b="1" dirty="0" smtClean="0"/>
          </a:p>
        </p:txBody>
      </p:sp>
      <p:sp>
        <p:nvSpPr>
          <p:cNvPr id="40" name="TextBox 39"/>
          <p:cNvSpPr txBox="1"/>
          <p:nvPr/>
        </p:nvSpPr>
        <p:spPr>
          <a:xfrm>
            <a:off x="3036084" y="1652373"/>
            <a:ext cx="948501" cy="261610"/>
          </a:xfrm>
          <a:prstGeom prst="rect">
            <a:avLst/>
          </a:prstGeom>
          <a:noFill/>
        </p:spPr>
        <p:txBody>
          <a:bodyPr wrap="square" rtlCol="0">
            <a:spAutoFit/>
          </a:bodyPr>
          <a:lstStyle/>
          <a:p>
            <a:r>
              <a:rPr lang="en-US" sz="1100" b="1" dirty="0" smtClean="0"/>
              <a:t>j11,544</a:t>
            </a:r>
            <a:r>
              <a:rPr lang="el-GR" sz="1100" b="1" dirty="0" smtClean="0"/>
              <a:t>Ω</a:t>
            </a:r>
            <a:endParaRPr lang="en-US" sz="1100" b="1" dirty="0" smtClean="0"/>
          </a:p>
        </p:txBody>
      </p:sp>
      <p:sp>
        <p:nvSpPr>
          <p:cNvPr id="35" name="Freeform 34"/>
          <p:cNvSpPr/>
          <p:nvPr/>
        </p:nvSpPr>
        <p:spPr>
          <a:xfrm>
            <a:off x="1145894" y="967752"/>
            <a:ext cx="381964" cy="544010"/>
          </a:xfrm>
          <a:custGeom>
            <a:avLst/>
            <a:gdLst>
              <a:gd name="connsiteX0" fmla="*/ 0 w 381964"/>
              <a:gd name="connsiteY0" fmla="*/ 544010 h 544010"/>
              <a:gd name="connsiteX1" fmla="*/ 0 w 381964"/>
              <a:gd name="connsiteY1" fmla="*/ 0 h 544010"/>
              <a:gd name="connsiteX2" fmla="*/ 381964 w 381964"/>
              <a:gd name="connsiteY2" fmla="*/ 0 h 544010"/>
            </a:gdLst>
            <a:ahLst/>
            <a:cxnLst>
              <a:cxn ang="0">
                <a:pos x="connsiteX0" y="connsiteY0"/>
              </a:cxn>
              <a:cxn ang="0">
                <a:pos x="connsiteX1" y="connsiteY1"/>
              </a:cxn>
              <a:cxn ang="0">
                <a:pos x="connsiteX2" y="connsiteY2"/>
              </a:cxn>
            </a:cxnLst>
            <a:rect l="l" t="t" r="r" b="b"/>
            <a:pathLst>
              <a:path w="381964" h="544010">
                <a:moveTo>
                  <a:pt x="0" y="544010"/>
                </a:moveTo>
                <a:lnTo>
                  <a:pt x="0" y="0"/>
                </a:lnTo>
                <a:lnTo>
                  <a:pt x="381964"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51457" y="724684"/>
            <a:ext cx="367743" cy="400110"/>
          </a:xfrm>
          <a:prstGeom prst="rect">
            <a:avLst/>
          </a:prstGeom>
          <a:noFill/>
        </p:spPr>
        <p:txBody>
          <a:bodyPr wrap="square" rtlCol="0">
            <a:spAutoFit/>
          </a:bodyPr>
          <a:lstStyle/>
          <a:p>
            <a:r>
              <a:rPr lang="en-US" sz="2000" b="1" dirty="0" smtClean="0"/>
              <a:t>I</a:t>
            </a:r>
            <a:r>
              <a:rPr lang="en-US" sz="2000" baseline="-25000" dirty="0" smtClean="0"/>
              <a:t>1</a:t>
            </a:r>
            <a:endParaRPr lang="en-US" sz="2000" dirty="0" smtClean="0"/>
          </a:p>
        </p:txBody>
      </p:sp>
      <p:sp>
        <p:nvSpPr>
          <p:cNvPr id="43" name="TextBox 42"/>
          <p:cNvSpPr txBox="1"/>
          <p:nvPr/>
        </p:nvSpPr>
        <p:spPr>
          <a:xfrm>
            <a:off x="3680502" y="660400"/>
            <a:ext cx="553902" cy="400110"/>
          </a:xfrm>
          <a:prstGeom prst="rect">
            <a:avLst/>
          </a:prstGeom>
          <a:noFill/>
        </p:spPr>
        <p:txBody>
          <a:bodyPr wrap="square" rtlCol="0">
            <a:spAutoFit/>
          </a:bodyPr>
          <a:lstStyle/>
          <a:p>
            <a:r>
              <a:rPr lang="en-US" sz="2000" b="1" dirty="0" smtClean="0"/>
              <a:t>I</a:t>
            </a:r>
            <a:r>
              <a:rPr lang="en-US" sz="2000" baseline="-25000" dirty="0" smtClean="0"/>
              <a:t>1w</a:t>
            </a:r>
            <a:endParaRPr lang="en-US" sz="2000" dirty="0" smtClean="0"/>
          </a:p>
        </p:txBody>
      </p:sp>
      <p:sp>
        <p:nvSpPr>
          <p:cNvPr id="42" name="Freeform 41"/>
          <p:cNvSpPr/>
          <p:nvPr/>
        </p:nvSpPr>
        <p:spPr>
          <a:xfrm>
            <a:off x="5441066" y="1220028"/>
            <a:ext cx="972273" cy="11575"/>
          </a:xfrm>
          <a:custGeom>
            <a:avLst/>
            <a:gdLst>
              <a:gd name="connsiteX0" fmla="*/ 972273 w 972273"/>
              <a:gd name="connsiteY0" fmla="*/ 11575 h 11575"/>
              <a:gd name="connsiteX1" fmla="*/ 0 w 972273"/>
              <a:gd name="connsiteY1" fmla="*/ 0 h 11575"/>
            </a:gdLst>
            <a:ahLst/>
            <a:cxnLst>
              <a:cxn ang="0">
                <a:pos x="connsiteX0" y="connsiteY0"/>
              </a:cxn>
              <a:cxn ang="0">
                <a:pos x="connsiteX1" y="connsiteY1"/>
              </a:cxn>
            </a:cxnLst>
            <a:rect l="l" t="t" r="r" b="b"/>
            <a:pathLst>
              <a:path w="972273" h="11575">
                <a:moveTo>
                  <a:pt x="972273" y="11575"/>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499176" y="533400"/>
            <a:ext cx="1382069" cy="307777"/>
          </a:xfrm>
          <a:prstGeom prst="rect">
            <a:avLst/>
          </a:prstGeom>
          <a:solidFill>
            <a:schemeClr val="bg1"/>
          </a:solidFill>
        </p:spPr>
        <p:txBody>
          <a:bodyPr wrap="square" rtlCol="0">
            <a:spAutoFit/>
          </a:bodyPr>
          <a:lstStyle/>
          <a:p>
            <a:r>
              <a:rPr lang="en-US" sz="1400" b="1" dirty="0" smtClean="0"/>
              <a:t>Z’</a:t>
            </a:r>
            <a:r>
              <a:rPr lang="en-US" sz="1400" b="1" baseline="-25000" dirty="0" smtClean="0"/>
              <a:t>2s</a:t>
            </a:r>
            <a:r>
              <a:rPr lang="en-US" sz="1400" b="1" dirty="0" smtClean="0"/>
              <a:t>= 1.2+j4</a:t>
            </a:r>
            <a:r>
              <a:rPr lang="el-GR" sz="1400" b="1" dirty="0" smtClean="0"/>
              <a:t>Ω</a:t>
            </a:r>
            <a:endParaRPr lang="en-US" sz="1400" b="1" dirty="0" smtClean="0"/>
          </a:p>
        </p:txBody>
      </p:sp>
      <p:sp>
        <p:nvSpPr>
          <p:cNvPr id="50" name="Freeform 49"/>
          <p:cNvSpPr/>
          <p:nvPr/>
        </p:nvSpPr>
        <p:spPr>
          <a:xfrm flipH="1">
            <a:off x="4101296" y="1500393"/>
            <a:ext cx="246794" cy="1625600"/>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961070" y="2183538"/>
            <a:ext cx="739216" cy="307777"/>
          </a:xfrm>
          <a:prstGeom prst="rect">
            <a:avLst/>
          </a:prstGeom>
          <a:solidFill>
            <a:schemeClr val="bg1"/>
          </a:solidFill>
        </p:spPr>
        <p:txBody>
          <a:bodyPr wrap="square" rtlCol="0">
            <a:spAutoFit/>
          </a:bodyPr>
          <a:lstStyle/>
          <a:p>
            <a:r>
              <a:rPr lang="en-US" sz="1400" b="1" dirty="0" smtClean="0"/>
              <a:t>E</a:t>
            </a:r>
            <a:r>
              <a:rPr lang="en-US" sz="1400" baseline="-25000" dirty="0" smtClean="0"/>
              <a:t>1</a:t>
            </a:r>
            <a:r>
              <a:rPr lang="en-US" sz="1400" b="1" dirty="0" smtClean="0"/>
              <a:t>=E’</a:t>
            </a:r>
            <a:r>
              <a:rPr lang="en-US" sz="1400" baseline="-25000" dirty="0" smtClean="0"/>
              <a:t>2</a:t>
            </a:r>
            <a:endParaRPr lang="en-US" sz="1400" dirty="0" smtClean="0"/>
          </a:p>
        </p:txBody>
      </p:sp>
      <p:sp>
        <p:nvSpPr>
          <p:cNvPr id="45" name="Freeform 44"/>
          <p:cNvSpPr/>
          <p:nvPr/>
        </p:nvSpPr>
        <p:spPr>
          <a:xfrm>
            <a:off x="5996651" y="988535"/>
            <a:ext cx="636607" cy="428263"/>
          </a:xfrm>
          <a:custGeom>
            <a:avLst/>
            <a:gdLst>
              <a:gd name="connsiteX0" fmla="*/ 0 w 636607"/>
              <a:gd name="connsiteY0" fmla="*/ 0 h 428263"/>
              <a:gd name="connsiteX1" fmla="*/ 636607 w 636607"/>
              <a:gd name="connsiteY1" fmla="*/ 11574 h 428263"/>
              <a:gd name="connsiteX2" fmla="*/ 636607 w 636607"/>
              <a:gd name="connsiteY2" fmla="*/ 428263 h 428263"/>
            </a:gdLst>
            <a:ahLst/>
            <a:cxnLst>
              <a:cxn ang="0">
                <a:pos x="connsiteX0" y="connsiteY0"/>
              </a:cxn>
              <a:cxn ang="0">
                <a:pos x="connsiteX1" y="connsiteY1"/>
              </a:cxn>
              <a:cxn ang="0">
                <a:pos x="connsiteX2" y="connsiteY2"/>
              </a:cxn>
            </a:cxnLst>
            <a:rect l="l" t="t" r="r" b="b"/>
            <a:pathLst>
              <a:path w="636607" h="428263">
                <a:moveTo>
                  <a:pt x="0" y="0"/>
                </a:moveTo>
                <a:lnTo>
                  <a:pt x="636607" y="11574"/>
                </a:lnTo>
                <a:lnTo>
                  <a:pt x="636607" y="428263"/>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573843" y="572509"/>
            <a:ext cx="435687" cy="400110"/>
          </a:xfrm>
          <a:prstGeom prst="rect">
            <a:avLst/>
          </a:prstGeom>
          <a:noFill/>
        </p:spPr>
        <p:txBody>
          <a:bodyPr wrap="square" rtlCol="0">
            <a:spAutoFit/>
          </a:bodyPr>
          <a:lstStyle/>
          <a:p>
            <a:r>
              <a:rPr lang="en-US" sz="2000" b="1" dirty="0" smtClean="0"/>
              <a:t>I’</a:t>
            </a:r>
            <a:r>
              <a:rPr lang="en-US" sz="2000" baseline="-25000" dirty="0" smtClean="0"/>
              <a:t>2</a:t>
            </a:r>
            <a:endParaRPr lang="en-US" sz="2000" dirty="0" smtClean="0"/>
          </a:p>
        </p:txBody>
      </p:sp>
      <p:sp>
        <p:nvSpPr>
          <p:cNvPr id="58" name="Freeform 57"/>
          <p:cNvSpPr/>
          <p:nvPr/>
        </p:nvSpPr>
        <p:spPr>
          <a:xfrm>
            <a:off x="5781365" y="1432714"/>
            <a:ext cx="390836" cy="1693279"/>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638799" y="2135393"/>
            <a:ext cx="479113" cy="307777"/>
          </a:xfrm>
          <a:prstGeom prst="rect">
            <a:avLst/>
          </a:prstGeom>
          <a:solidFill>
            <a:schemeClr val="bg1"/>
          </a:solidFill>
        </p:spPr>
        <p:txBody>
          <a:bodyPr wrap="square" rtlCol="0">
            <a:spAutoFit/>
          </a:bodyPr>
          <a:lstStyle/>
          <a:p>
            <a:r>
              <a:rPr lang="en-US" sz="1400" b="1" dirty="0" smtClean="0"/>
              <a:t>V’</a:t>
            </a:r>
            <a:r>
              <a:rPr lang="en-US" sz="1400" baseline="-25000" dirty="0" smtClean="0"/>
              <a:t>2</a:t>
            </a:r>
            <a:endParaRPr lang="en-US" sz="1400" dirty="0" smtClean="0"/>
          </a:p>
        </p:txBody>
      </p:sp>
      <p:sp>
        <p:nvSpPr>
          <p:cNvPr id="5" name="Freeform 4"/>
          <p:cNvSpPr/>
          <p:nvPr/>
        </p:nvSpPr>
        <p:spPr>
          <a:xfrm>
            <a:off x="3251200" y="1193800"/>
            <a:ext cx="1257300" cy="12700"/>
          </a:xfrm>
          <a:custGeom>
            <a:avLst/>
            <a:gdLst>
              <a:gd name="connsiteX0" fmla="*/ 0 w 1257300"/>
              <a:gd name="connsiteY0" fmla="*/ 12700 h 12700"/>
              <a:gd name="connsiteX1" fmla="*/ 1257300 w 1257300"/>
              <a:gd name="connsiteY1" fmla="*/ 0 h 12700"/>
            </a:gdLst>
            <a:ahLst/>
            <a:cxnLst>
              <a:cxn ang="0">
                <a:pos x="connsiteX0" y="connsiteY0"/>
              </a:cxn>
              <a:cxn ang="0">
                <a:pos x="connsiteX1" y="connsiteY1"/>
              </a:cxn>
            </a:cxnLst>
            <a:rect l="l" t="t" r="r" b="b"/>
            <a:pathLst>
              <a:path w="1257300" h="12700">
                <a:moveTo>
                  <a:pt x="0" y="12700"/>
                </a:moveTo>
                <a:lnTo>
                  <a:pt x="125730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352800" y="3378200"/>
            <a:ext cx="3136900" cy="12700"/>
          </a:xfrm>
          <a:custGeom>
            <a:avLst/>
            <a:gdLst>
              <a:gd name="connsiteX0" fmla="*/ 0 w 3136900"/>
              <a:gd name="connsiteY0" fmla="*/ 12700 h 12700"/>
              <a:gd name="connsiteX1" fmla="*/ 3136900 w 3136900"/>
              <a:gd name="connsiteY1" fmla="*/ 0 h 12700"/>
            </a:gdLst>
            <a:ahLst/>
            <a:cxnLst>
              <a:cxn ang="0">
                <a:pos x="connsiteX0" y="connsiteY0"/>
              </a:cxn>
              <a:cxn ang="0">
                <a:pos x="connsiteX1" y="connsiteY1"/>
              </a:cxn>
            </a:cxnLst>
            <a:rect l="l" t="t" r="r" b="b"/>
            <a:pathLst>
              <a:path w="3136900" h="12700">
                <a:moveTo>
                  <a:pt x="0" y="12700"/>
                </a:moveTo>
                <a:lnTo>
                  <a:pt x="313690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606800" y="1066800"/>
            <a:ext cx="457200" cy="0"/>
          </a:xfrm>
          <a:custGeom>
            <a:avLst/>
            <a:gdLst>
              <a:gd name="connsiteX0" fmla="*/ 0 w 457200"/>
              <a:gd name="connsiteY0" fmla="*/ 0 h 0"/>
              <a:gd name="connsiteX1" fmla="*/ 457200 w 457200"/>
              <a:gd name="connsiteY1" fmla="*/ 0 h 0"/>
            </a:gdLst>
            <a:ahLst/>
            <a:cxnLst>
              <a:cxn ang="0">
                <a:pos x="connsiteX0" y="connsiteY0"/>
              </a:cxn>
              <a:cxn ang="0">
                <a:pos x="connsiteX1" y="connsiteY1"/>
              </a:cxn>
            </a:cxnLst>
            <a:rect l="l" t="t" r="r" b="b"/>
            <a:pathLst>
              <a:path w="457200">
                <a:moveTo>
                  <a:pt x="0" y="0"/>
                </a:moveTo>
                <a:lnTo>
                  <a:pt x="457200"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651" y="3723414"/>
            <a:ext cx="8981698" cy="1938992"/>
          </a:xfrm>
          <a:prstGeom prst="rect">
            <a:avLst/>
          </a:prstGeom>
          <a:noFill/>
        </p:spPr>
        <p:txBody>
          <a:bodyPr wrap="square" rtlCol="0">
            <a:spAutoFit/>
          </a:bodyPr>
          <a:lstStyle/>
          <a:p>
            <a:pPr marL="514350" indent="-514350">
              <a:buFontTx/>
              <a:buAutoNum type="arabicPeriod"/>
            </a:pPr>
            <a:r>
              <a:rPr lang="en-US" sz="2400" dirty="0" smtClean="0"/>
              <a:t>Get </a:t>
            </a:r>
            <a:r>
              <a:rPr lang="en-US" sz="2400" dirty="0" err="1" smtClean="0"/>
              <a:t>Z</a:t>
            </a:r>
            <a:r>
              <a:rPr lang="en-US" sz="2400" baseline="-25000" dirty="0" err="1" smtClean="0"/>
              <a:t>eq</a:t>
            </a:r>
            <a:r>
              <a:rPr lang="en-US" sz="2400" dirty="0" smtClean="0"/>
              <a:t> =80,000//j11,544//(401.2+j204). This is a parallel combination of the 80,000</a:t>
            </a:r>
            <a:r>
              <a:rPr lang="el-GR" sz="2400" dirty="0" smtClean="0"/>
              <a:t>Ω</a:t>
            </a:r>
            <a:r>
              <a:rPr lang="en-US" sz="2400" dirty="0" smtClean="0"/>
              <a:t> resistor, the j11,544</a:t>
            </a:r>
            <a:r>
              <a:rPr lang="el-GR" sz="2400" dirty="0" smtClean="0"/>
              <a:t>Ω</a:t>
            </a:r>
            <a:r>
              <a:rPr lang="en-US" sz="2400" dirty="0"/>
              <a:t> </a:t>
            </a:r>
            <a:r>
              <a:rPr lang="en-US" sz="2400" dirty="0" smtClean="0"/>
              <a:t>inductor, and the series combination Z’</a:t>
            </a:r>
            <a:r>
              <a:rPr lang="en-US" sz="2400" baseline="-25000" dirty="0" smtClean="0"/>
              <a:t>2a</a:t>
            </a:r>
            <a:r>
              <a:rPr lang="en-US" sz="2400" dirty="0" smtClean="0"/>
              <a:t>+Z’</a:t>
            </a:r>
            <a:r>
              <a:rPr lang="en-US" sz="2400" baseline="-25000" dirty="0" smtClean="0"/>
              <a:t>2L</a:t>
            </a:r>
            <a:r>
              <a:rPr lang="en-US" sz="2400" dirty="0" smtClean="0"/>
              <a:t>, as indicated by the dotted arrows above. Recalling the parallel combination of three impedances is given by</a:t>
            </a:r>
            <a:endParaRPr lang="en-US" sz="2400" dirty="0"/>
          </a:p>
        </p:txBody>
      </p:sp>
      <p:graphicFrame>
        <p:nvGraphicFramePr>
          <p:cNvPr id="3" name="Object 2"/>
          <p:cNvGraphicFramePr>
            <a:graphicFrameLocks noChangeAspect="1"/>
          </p:cNvGraphicFramePr>
          <p:nvPr>
            <p:extLst>
              <p:ext uri="{D42A27DB-BD31-4B8C-83A1-F6EECF244321}">
                <p14:modId xmlns:p14="http://schemas.microsoft.com/office/powerpoint/2010/main" val="1014732735"/>
              </p:ext>
            </p:extLst>
          </p:nvPr>
        </p:nvGraphicFramePr>
        <p:xfrm>
          <a:off x="39688" y="6019800"/>
          <a:ext cx="8828087" cy="660400"/>
        </p:xfrm>
        <a:graphic>
          <a:graphicData uri="http://schemas.openxmlformats.org/presentationml/2006/ole">
            <mc:AlternateContent xmlns:mc="http://schemas.openxmlformats.org/markup-compatibility/2006">
              <mc:Choice xmlns:v="urn:schemas-microsoft-com:vml" Requires="v">
                <p:oleObj spid="_x0000_s94252" name="Equation" r:id="rId4" imgW="5600520" imgH="419040" progId="Equation.DSMT4">
                  <p:embed/>
                </p:oleObj>
              </mc:Choice>
              <mc:Fallback>
                <p:oleObj name="Equation" r:id="rId4" imgW="5600520" imgH="419040" progId="Equation.DSMT4">
                  <p:embed/>
                  <p:pic>
                    <p:nvPicPr>
                      <p:cNvPr id="0" name=""/>
                      <p:cNvPicPr/>
                      <p:nvPr/>
                    </p:nvPicPr>
                    <p:blipFill>
                      <a:blip r:embed="rId5"/>
                      <a:stretch>
                        <a:fillRect/>
                      </a:stretch>
                    </p:blipFill>
                    <p:spPr>
                      <a:xfrm>
                        <a:off x="39688" y="6019800"/>
                        <a:ext cx="8828087" cy="660400"/>
                      </a:xfrm>
                      <a:prstGeom prst="rect">
                        <a:avLst/>
                      </a:prstGeom>
                    </p:spPr>
                  </p:pic>
                </p:oleObj>
              </mc:Fallback>
            </mc:AlternateContent>
          </a:graphicData>
        </a:graphic>
      </p:graphicFrame>
      <p:sp>
        <p:nvSpPr>
          <p:cNvPr id="14" name="Freeform 13"/>
          <p:cNvSpPr/>
          <p:nvPr/>
        </p:nvSpPr>
        <p:spPr>
          <a:xfrm>
            <a:off x="2743200" y="723900"/>
            <a:ext cx="406400" cy="2933700"/>
          </a:xfrm>
          <a:custGeom>
            <a:avLst/>
            <a:gdLst>
              <a:gd name="connsiteX0" fmla="*/ 393700 w 406400"/>
              <a:gd name="connsiteY0" fmla="*/ 12700 h 2933700"/>
              <a:gd name="connsiteX1" fmla="*/ 0 w 406400"/>
              <a:gd name="connsiteY1" fmla="*/ 0 h 2933700"/>
              <a:gd name="connsiteX2" fmla="*/ 0 w 406400"/>
              <a:gd name="connsiteY2" fmla="*/ 2933700 h 2933700"/>
              <a:gd name="connsiteX3" fmla="*/ 406400 w 406400"/>
              <a:gd name="connsiteY3" fmla="*/ 2933700 h 2933700"/>
            </a:gdLst>
            <a:ahLst/>
            <a:cxnLst>
              <a:cxn ang="0">
                <a:pos x="connsiteX0" y="connsiteY0"/>
              </a:cxn>
              <a:cxn ang="0">
                <a:pos x="connsiteX1" y="connsiteY1"/>
              </a:cxn>
              <a:cxn ang="0">
                <a:pos x="connsiteX2" y="connsiteY2"/>
              </a:cxn>
              <a:cxn ang="0">
                <a:pos x="connsiteX3" y="connsiteY3"/>
              </a:cxn>
            </a:cxnLst>
            <a:rect l="l" t="t" r="r" b="b"/>
            <a:pathLst>
              <a:path w="406400" h="2933700">
                <a:moveTo>
                  <a:pt x="393700" y="12700"/>
                </a:moveTo>
                <a:lnTo>
                  <a:pt x="0" y="0"/>
                </a:lnTo>
                <a:lnTo>
                  <a:pt x="0" y="2933700"/>
                </a:lnTo>
                <a:lnTo>
                  <a:pt x="406400" y="2933700"/>
                </a:lnTo>
              </a:path>
            </a:pathLst>
          </a:custGeom>
          <a:noFill/>
          <a:ln w="3175">
            <a:solidFill>
              <a:schemeClr val="tx1"/>
            </a:solidFill>
            <a:prstDash val="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6573843" y="1779030"/>
            <a:ext cx="1350957" cy="1015663"/>
          </a:xfrm>
          <a:prstGeom prst="rect">
            <a:avLst/>
          </a:prstGeom>
          <a:solidFill>
            <a:schemeClr val="bg1"/>
          </a:solidFill>
        </p:spPr>
        <p:txBody>
          <a:bodyPr wrap="square" rtlCol="0">
            <a:spAutoFit/>
          </a:bodyPr>
          <a:lstStyle/>
          <a:p>
            <a:r>
              <a:rPr lang="en-US" sz="2000" b="1" dirty="0" smtClean="0"/>
              <a:t>Z’</a:t>
            </a:r>
            <a:r>
              <a:rPr lang="en-US" sz="2000" b="1" baseline="-25000" dirty="0" smtClean="0"/>
              <a:t>2L</a:t>
            </a:r>
            <a:r>
              <a:rPr lang="en-US" sz="2000" b="1" dirty="0" smtClean="0"/>
              <a:t>= 400</a:t>
            </a:r>
          </a:p>
          <a:p>
            <a:endParaRPr lang="en-US" sz="2000" b="1" dirty="0"/>
          </a:p>
          <a:p>
            <a:r>
              <a:rPr lang="en-US" sz="2000" b="1" dirty="0" smtClean="0"/>
              <a:t>+j200 </a:t>
            </a:r>
            <a:r>
              <a:rPr lang="el-GR" sz="2000" b="1" dirty="0" smtClean="0"/>
              <a:t>Ω</a:t>
            </a:r>
            <a:endParaRPr lang="en-US" sz="2000" b="1" dirty="0" smtClean="0"/>
          </a:p>
        </p:txBody>
      </p:sp>
      <p:graphicFrame>
        <p:nvGraphicFramePr>
          <p:cNvPr id="64" name="Object 63"/>
          <p:cNvGraphicFramePr>
            <a:graphicFrameLocks noChangeAspect="1"/>
          </p:cNvGraphicFramePr>
          <p:nvPr>
            <p:extLst>
              <p:ext uri="{D42A27DB-BD31-4B8C-83A1-F6EECF244321}">
                <p14:modId xmlns:p14="http://schemas.microsoft.com/office/powerpoint/2010/main" val="698894224"/>
              </p:ext>
            </p:extLst>
          </p:nvPr>
        </p:nvGraphicFramePr>
        <p:xfrm>
          <a:off x="5057775" y="5300663"/>
          <a:ext cx="2624138" cy="700087"/>
        </p:xfrm>
        <a:graphic>
          <a:graphicData uri="http://schemas.openxmlformats.org/presentationml/2006/ole">
            <mc:AlternateContent xmlns:mc="http://schemas.openxmlformats.org/markup-compatibility/2006">
              <mc:Choice xmlns:v="urn:schemas-microsoft-com:vml" Requires="v">
                <p:oleObj spid="_x0000_s94253" name="Equation" r:id="rId6" imgW="1663560" imgH="444240" progId="Equation.DSMT4">
                  <p:embed/>
                </p:oleObj>
              </mc:Choice>
              <mc:Fallback>
                <p:oleObj name="Equation" r:id="rId6" imgW="1663560" imgH="444240" progId="Equation.DSMT4">
                  <p:embed/>
                  <p:pic>
                    <p:nvPicPr>
                      <p:cNvPr id="3" name="Object 2"/>
                      <p:cNvPicPr/>
                      <p:nvPr/>
                    </p:nvPicPr>
                    <p:blipFill>
                      <a:blip r:embed="rId7"/>
                      <a:stretch>
                        <a:fillRect/>
                      </a:stretch>
                    </p:blipFill>
                    <p:spPr>
                      <a:xfrm>
                        <a:off x="5057775" y="5300663"/>
                        <a:ext cx="2624138" cy="700087"/>
                      </a:xfrm>
                      <a:prstGeom prst="rect">
                        <a:avLst/>
                      </a:prstGeom>
                    </p:spPr>
                  </p:pic>
                </p:oleObj>
              </mc:Fallback>
            </mc:AlternateContent>
          </a:graphicData>
        </a:graphic>
      </p:graphicFrame>
      <p:sp>
        <p:nvSpPr>
          <p:cNvPr id="65" name="TextBox 64"/>
          <p:cNvSpPr txBox="1"/>
          <p:nvPr/>
        </p:nvSpPr>
        <p:spPr>
          <a:xfrm>
            <a:off x="1542371" y="762000"/>
            <a:ext cx="1429429" cy="307777"/>
          </a:xfrm>
          <a:prstGeom prst="rect">
            <a:avLst/>
          </a:prstGeom>
          <a:noFill/>
        </p:spPr>
        <p:txBody>
          <a:bodyPr wrap="square" rtlCol="0">
            <a:spAutoFit/>
          </a:bodyPr>
          <a:lstStyle/>
          <a:p>
            <a:r>
              <a:rPr lang="en-US" sz="1400" b="1" dirty="0" smtClean="0"/>
              <a:t>Z</a:t>
            </a:r>
            <a:r>
              <a:rPr lang="en-US" sz="1400" b="1" baseline="-25000" dirty="0" smtClean="0"/>
              <a:t>1</a:t>
            </a:r>
            <a:r>
              <a:rPr lang="en-US" sz="1400" b="1" dirty="0" smtClean="0"/>
              <a:t>=1.2+j4.0</a:t>
            </a:r>
            <a:r>
              <a:rPr lang="el-GR" sz="1400" b="1" dirty="0" smtClean="0"/>
              <a:t>Ω</a:t>
            </a:r>
            <a:endParaRPr lang="en-US" sz="1400" b="1" dirty="0" smtClean="0"/>
          </a:p>
        </p:txBody>
      </p:sp>
      <p:sp>
        <p:nvSpPr>
          <p:cNvPr id="67" name="TextBox 66"/>
          <p:cNvSpPr txBox="1"/>
          <p:nvPr/>
        </p:nvSpPr>
        <p:spPr>
          <a:xfrm>
            <a:off x="-22652" y="44088"/>
            <a:ext cx="9144000" cy="569387"/>
          </a:xfrm>
          <a:prstGeom prst="rect">
            <a:avLst/>
          </a:prstGeom>
          <a:noFill/>
        </p:spPr>
        <p:txBody>
          <a:bodyPr wrap="square" rtlCol="0">
            <a:spAutoFit/>
          </a:bodyPr>
          <a:lstStyle/>
          <a:p>
            <a:pPr algn="ctr"/>
            <a:r>
              <a:rPr lang="en-US" sz="3100" dirty="0" smtClean="0"/>
              <a:t>Referring Quantities: Example 9</a:t>
            </a:r>
            <a:endParaRPr lang="en-US" sz="3100" dirty="0"/>
          </a:p>
        </p:txBody>
      </p:sp>
    </p:spTree>
    <p:extLst>
      <p:ext uri="{BB962C8B-B14F-4D97-AF65-F5344CB8AC3E}">
        <p14:creationId xmlns:p14="http://schemas.microsoft.com/office/powerpoint/2010/main" val="347832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93</a:t>
            </a:fld>
            <a:endParaRPr lang="en-US" dirty="0"/>
          </a:p>
        </p:txBody>
      </p:sp>
      <p:sp>
        <p:nvSpPr>
          <p:cNvPr id="8" name="TextBox 7"/>
          <p:cNvSpPr txBox="1"/>
          <p:nvPr/>
        </p:nvSpPr>
        <p:spPr>
          <a:xfrm>
            <a:off x="-22652" y="3352800"/>
            <a:ext cx="9144000" cy="461665"/>
          </a:xfrm>
          <a:prstGeom prst="rect">
            <a:avLst/>
          </a:prstGeom>
          <a:noFill/>
        </p:spPr>
        <p:txBody>
          <a:bodyPr wrap="square" rtlCol="0">
            <a:spAutoFit/>
          </a:bodyPr>
          <a:lstStyle/>
          <a:p>
            <a:pPr marL="514350" indent="-514350">
              <a:buFont typeface="+mj-lt"/>
              <a:buAutoNum type="arabicPeriod" startAt="2"/>
            </a:pPr>
            <a:r>
              <a:rPr lang="en-US" sz="2400" dirty="0"/>
              <a:t>Get </a:t>
            </a:r>
            <a:r>
              <a:rPr lang="en-US" sz="2400" b="1" dirty="0"/>
              <a:t>I</a:t>
            </a:r>
            <a:r>
              <a:rPr lang="en-US" sz="2400" baseline="-25000" dirty="0"/>
              <a:t>1</a:t>
            </a:r>
            <a:r>
              <a:rPr lang="en-US" sz="2400" dirty="0"/>
              <a:t>=</a:t>
            </a:r>
            <a:r>
              <a:rPr lang="en-US" sz="2400" b="1" dirty="0"/>
              <a:t>V</a:t>
            </a:r>
            <a:r>
              <a:rPr lang="en-US" sz="2400" baseline="-25000" dirty="0"/>
              <a:t>1</a:t>
            </a:r>
            <a:r>
              <a:rPr lang="en-US" sz="2400" dirty="0" smtClean="0"/>
              <a:t>/[Z</a:t>
            </a:r>
            <a:r>
              <a:rPr lang="en-US" sz="2400" baseline="-25000" dirty="0" smtClean="0"/>
              <a:t>1</a:t>
            </a:r>
            <a:r>
              <a:rPr lang="en-US" sz="2400" dirty="0" smtClean="0"/>
              <a:t>+Z</a:t>
            </a:r>
            <a:r>
              <a:rPr lang="en-US" sz="2400" baseline="-25000" dirty="0" smtClean="0"/>
              <a:t>eq</a:t>
            </a:r>
            <a:r>
              <a:rPr lang="en-US" sz="2400" dirty="0" smtClean="0"/>
              <a:t>]. This is just an application of Ohm’s law</a:t>
            </a:r>
            <a:endParaRPr lang="en-US" sz="2400" dirty="0"/>
          </a:p>
        </p:txBody>
      </p:sp>
      <p:graphicFrame>
        <p:nvGraphicFramePr>
          <p:cNvPr id="3" name="Object 2"/>
          <p:cNvGraphicFramePr>
            <a:graphicFrameLocks noChangeAspect="1"/>
          </p:cNvGraphicFramePr>
          <p:nvPr>
            <p:extLst>
              <p:ext uri="{D42A27DB-BD31-4B8C-83A1-F6EECF244321}">
                <p14:modId xmlns:p14="http://schemas.microsoft.com/office/powerpoint/2010/main" val="142032177"/>
              </p:ext>
            </p:extLst>
          </p:nvPr>
        </p:nvGraphicFramePr>
        <p:xfrm>
          <a:off x="6219825" y="1543050"/>
          <a:ext cx="2767013" cy="620713"/>
        </p:xfrm>
        <a:graphic>
          <a:graphicData uri="http://schemas.openxmlformats.org/presentationml/2006/ole">
            <mc:AlternateContent xmlns:mc="http://schemas.openxmlformats.org/markup-compatibility/2006">
              <mc:Choice xmlns:v="urn:schemas-microsoft-com:vml" Requires="v">
                <p:oleObj spid="_x0000_s95273" name="Equation" r:id="rId4" imgW="1079280" imgH="241200" progId="Equation.DSMT4">
                  <p:embed/>
                </p:oleObj>
              </mc:Choice>
              <mc:Fallback>
                <p:oleObj name="Equation" r:id="rId4" imgW="1079280" imgH="241200" progId="Equation.DSMT4">
                  <p:embed/>
                  <p:pic>
                    <p:nvPicPr>
                      <p:cNvPr id="3" name="Object 2"/>
                      <p:cNvPicPr/>
                      <p:nvPr/>
                    </p:nvPicPr>
                    <p:blipFill>
                      <a:blip r:embed="rId5"/>
                      <a:stretch>
                        <a:fillRect/>
                      </a:stretch>
                    </p:blipFill>
                    <p:spPr>
                      <a:xfrm>
                        <a:off x="6219825" y="1543050"/>
                        <a:ext cx="2767013" cy="620713"/>
                      </a:xfrm>
                      <a:prstGeom prst="rect">
                        <a:avLst/>
                      </a:prstGeom>
                    </p:spPr>
                  </p:pic>
                </p:oleObj>
              </mc:Fallback>
            </mc:AlternateContent>
          </a:graphicData>
        </a:graphic>
      </p:graphicFrame>
      <p:sp>
        <p:nvSpPr>
          <p:cNvPr id="41" name="Freeform 40"/>
          <p:cNvSpPr/>
          <p:nvPr/>
        </p:nvSpPr>
        <p:spPr>
          <a:xfrm>
            <a:off x="2036959" y="1373836"/>
            <a:ext cx="382214" cy="1284790"/>
          </a:xfrm>
          <a:custGeom>
            <a:avLst/>
            <a:gdLst>
              <a:gd name="connsiteX0" fmla="*/ 335916 w 382214"/>
              <a:gd name="connsiteY0" fmla="*/ 1284790 h 1284790"/>
              <a:gd name="connsiteX1" fmla="*/ 250 w 382214"/>
              <a:gd name="connsiteY1" fmla="*/ 578735 h 1284790"/>
              <a:gd name="connsiteX2" fmla="*/ 382214 w 382214"/>
              <a:gd name="connsiteY2" fmla="*/ 0 h 1284790"/>
            </a:gdLst>
            <a:ahLst/>
            <a:cxnLst>
              <a:cxn ang="0">
                <a:pos x="connsiteX0" y="connsiteY0"/>
              </a:cxn>
              <a:cxn ang="0">
                <a:pos x="connsiteX1" y="connsiteY1"/>
              </a:cxn>
              <a:cxn ang="0">
                <a:pos x="connsiteX2" y="connsiteY2"/>
              </a:cxn>
            </a:cxnLst>
            <a:rect l="l" t="t" r="r" b="b"/>
            <a:pathLst>
              <a:path w="382214" h="1284790">
                <a:moveTo>
                  <a:pt x="335916" y="1284790"/>
                </a:moveTo>
                <a:cubicBezTo>
                  <a:pt x="164225" y="1038828"/>
                  <a:pt x="-7466" y="792867"/>
                  <a:pt x="250" y="578735"/>
                </a:cubicBezTo>
                <a:cubicBezTo>
                  <a:pt x="7966" y="364603"/>
                  <a:pt x="195090" y="182301"/>
                  <a:pt x="382214"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2762971" y="954911"/>
            <a:ext cx="1011821" cy="26949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rot="5400000">
            <a:off x="3695988" y="835596"/>
            <a:ext cx="381000" cy="538609"/>
          </a:xfrm>
          <a:prstGeom prst="rect">
            <a:avLst/>
          </a:prstGeom>
          <a:noFill/>
        </p:spPr>
        <p:txBody>
          <a:bodyPr wrap="square" rtlCol="0">
            <a:spAutoFit/>
          </a:bodyPr>
          <a:lstStyle/>
          <a:p>
            <a:r>
              <a:rPr lang="en-US" sz="2900" dirty="0" smtClean="0"/>
              <a:t>3</a:t>
            </a:r>
          </a:p>
        </p:txBody>
      </p:sp>
      <p:sp>
        <p:nvSpPr>
          <p:cNvPr id="52" name="TextBox 51"/>
          <p:cNvSpPr txBox="1"/>
          <p:nvPr/>
        </p:nvSpPr>
        <p:spPr>
          <a:xfrm>
            <a:off x="1622932" y="1664168"/>
            <a:ext cx="925492" cy="523220"/>
          </a:xfrm>
          <a:prstGeom prst="rect">
            <a:avLst/>
          </a:prstGeom>
          <a:solidFill>
            <a:schemeClr val="bg1"/>
          </a:solidFill>
        </p:spPr>
        <p:txBody>
          <a:bodyPr wrap="square" rtlCol="0">
            <a:spAutoFit/>
          </a:bodyPr>
          <a:lstStyle/>
          <a:p>
            <a:r>
              <a:rPr lang="en-US" sz="1400" b="1" dirty="0" smtClean="0"/>
              <a:t>V</a:t>
            </a:r>
            <a:r>
              <a:rPr lang="en-US" sz="1400" baseline="-25000" dirty="0" smtClean="0"/>
              <a:t>1</a:t>
            </a:r>
            <a:r>
              <a:rPr lang="en-US" sz="1400" dirty="0" smtClean="0"/>
              <a:t>=</a:t>
            </a:r>
          </a:p>
          <a:p>
            <a:r>
              <a:rPr lang="en-US" sz="1400" dirty="0" smtClean="0"/>
              <a:t>4000∟0°</a:t>
            </a:r>
          </a:p>
        </p:txBody>
      </p:sp>
      <p:sp>
        <p:nvSpPr>
          <p:cNvPr id="55" name="TextBox 54"/>
          <p:cNvSpPr txBox="1"/>
          <p:nvPr/>
        </p:nvSpPr>
        <p:spPr>
          <a:xfrm>
            <a:off x="3218771" y="609600"/>
            <a:ext cx="1429429" cy="307777"/>
          </a:xfrm>
          <a:prstGeom prst="rect">
            <a:avLst/>
          </a:prstGeom>
          <a:solidFill>
            <a:schemeClr val="bg1"/>
          </a:solidFill>
        </p:spPr>
        <p:txBody>
          <a:bodyPr wrap="square" rtlCol="0">
            <a:spAutoFit/>
          </a:bodyPr>
          <a:lstStyle/>
          <a:p>
            <a:r>
              <a:rPr lang="en-US" sz="1400" b="1" dirty="0" smtClean="0"/>
              <a:t>Z</a:t>
            </a:r>
            <a:r>
              <a:rPr lang="en-US" sz="1400" b="1" baseline="-25000" dirty="0" smtClean="0"/>
              <a:t>1</a:t>
            </a:r>
            <a:r>
              <a:rPr lang="en-US" sz="1400" b="1" dirty="0" smtClean="0"/>
              <a:t>=1.2+j4.0</a:t>
            </a:r>
            <a:r>
              <a:rPr lang="el-GR" sz="1400" b="1" dirty="0" smtClean="0"/>
              <a:t>Ω</a:t>
            </a:r>
            <a:endParaRPr lang="en-US" sz="1400" b="1" dirty="0" smtClean="0"/>
          </a:p>
        </p:txBody>
      </p:sp>
      <p:sp>
        <p:nvSpPr>
          <p:cNvPr id="56" name="Freeform 55"/>
          <p:cNvSpPr/>
          <p:nvPr/>
        </p:nvSpPr>
        <p:spPr>
          <a:xfrm>
            <a:off x="2604786" y="852668"/>
            <a:ext cx="381964" cy="544010"/>
          </a:xfrm>
          <a:custGeom>
            <a:avLst/>
            <a:gdLst>
              <a:gd name="connsiteX0" fmla="*/ 0 w 381964"/>
              <a:gd name="connsiteY0" fmla="*/ 544010 h 544010"/>
              <a:gd name="connsiteX1" fmla="*/ 0 w 381964"/>
              <a:gd name="connsiteY1" fmla="*/ 0 h 544010"/>
              <a:gd name="connsiteX2" fmla="*/ 381964 w 381964"/>
              <a:gd name="connsiteY2" fmla="*/ 0 h 544010"/>
            </a:gdLst>
            <a:ahLst/>
            <a:cxnLst>
              <a:cxn ang="0">
                <a:pos x="connsiteX0" y="connsiteY0"/>
              </a:cxn>
              <a:cxn ang="0">
                <a:pos x="connsiteX1" y="connsiteY1"/>
              </a:cxn>
              <a:cxn ang="0">
                <a:pos x="connsiteX2" y="connsiteY2"/>
              </a:cxn>
            </a:cxnLst>
            <a:rect l="l" t="t" r="r" b="b"/>
            <a:pathLst>
              <a:path w="381964" h="544010">
                <a:moveTo>
                  <a:pt x="0" y="544010"/>
                </a:moveTo>
                <a:lnTo>
                  <a:pt x="0" y="0"/>
                </a:lnTo>
                <a:lnTo>
                  <a:pt x="381964"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2310349" y="609600"/>
            <a:ext cx="367743" cy="400110"/>
          </a:xfrm>
          <a:prstGeom prst="rect">
            <a:avLst/>
          </a:prstGeom>
          <a:noFill/>
        </p:spPr>
        <p:txBody>
          <a:bodyPr wrap="square" rtlCol="0">
            <a:spAutoFit/>
          </a:bodyPr>
          <a:lstStyle/>
          <a:p>
            <a:r>
              <a:rPr lang="en-US" sz="2000" b="1" dirty="0" smtClean="0"/>
              <a:t>I</a:t>
            </a:r>
            <a:r>
              <a:rPr lang="en-US" sz="2000" baseline="-25000" dirty="0" smtClean="0"/>
              <a:t>1</a:t>
            </a:r>
            <a:endParaRPr lang="en-US" sz="2000" dirty="0" smtClean="0"/>
          </a:p>
        </p:txBody>
      </p:sp>
      <p:sp>
        <p:nvSpPr>
          <p:cNvPr id="9" name="Freeform 8"/>
          <p:cNvSpPr/>
          <p:nvPr/>
        </p:nvSpPr>
        <p:spPr>
          <a:xfrm>
            <a:off x="2817792" y="1092200"/>
            <a:ext cx="3251200" cy="1600200"/>
          </a:xfrm>
          <a:custGeom>
            <a:avLst/>
            <a:gdLst>
              <a:gd name="connsiteX0" fmla="*/ 0 w 3251200"/>
              <a:gd name="connsiteY0" fmla="*/ 0 h 1600200"/>
              <a:gd name="connsiteX1" fmla="*/ 25400 w 3251200"/>
              <a:gd name="connsiteY1" fmla="*/ 1600200 h 1600200"/>
              <a:gd name="connsiteX2" fmla="*/ 3251200 w 3251200"/>
              <a:gd name="connsiteY2" fmla="*/ 1600200 h 1600200"/>
              <a:gd name="connsiteX3" fmla="*/ 3225800 w 3251200"/>
              <a:gd name="connsiteY3" fmla="*/ 1181100 h 1600200"/>
            </a:gdLst>
            <a:ahLst/>
            <a:cxnLst>
              <a:cxn ang="0">
                <a:pos x="connsiteX0" y="connsiteY0"/>
              </a:cxn>
              <a:cxn ang="0">
                <a:pos x="connsiteX1" y="connsiteY1"/>
              </a:cxn>
              <a:cxn ang="0">
                <a:pos x="connsiteX2" y="connsiteY2"/>
              </a:cxn>
              <a:cxn ang="0">
                <a:pos x="connsiteX3" y="connsiteY3"/>
              </a:cxn>
            </a:cxnLst>
            <a:rect l="l" t="t" r="r" b="b"/>
            <a:pathLst>
              <a:path w="3251200" h="1600200">
                <a:moveTo>
                  <a:pt x="0" y="0"/>
                </a:moveTo>
                <a:lnTo>
                  <a:pt x="25400" y="1600200"/>
                </a:lnTo>
                <a:lnTo>
                  <a:pt x="3251200" y="1600200"/>
                </a:lnTo>
                <a:lnTo>
                  <a:pt x="3225800" y="118110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5825410" y="1899791"/>
            <a:ext cx="381000" cy="538609"/>
          </a:xfrm>
          <a:prstGeom prst="rect">
            <a:avLst/>
          </a:prstGeom>
          <a:noFill/>
        </p:spPr>
        <p:txBody>
          <a:bodyPr wrap="square" rtlCol="0">
            <a:spAutoFit/>
          </a:bodyPr>
          <a:lstStyle/>
          <a:p>
            <a:r>
              <a:rPr lang="en-US" sz="2900" dirty="0" smtClean="0"/>
              <a:t>3</a:t>
            </a:r>
          </a:p>
        </p:txBody>
      </p:sp>
      <p:sp>
        <p:nvSpPr>
          <p:cNvPr id="62" name="Freeform 61"/>
          <p:cNvSpPr/>
          <p:nvPr/>
        </p:nvSpPr>
        <p:spPr>
          <a:xfrm>
            <a:off x="5938134" y="1092200"/>
            <a:ext cx="168958" cy="965200"/>
          </a:xfrm>
          <a:custGeom>
            <a:avLst/>
            <a:gdLst>
              <a:gd name="connsiteX0" fmla="*/ 127321 w 277792"/>
              <a:gd name="connsiteY0" fmla="*/ 0 h 1261641"/>
              <a:gd name="connsiteX1" fmla="*/ 138896 w 277792"/>
              <a:gd name="connsiteY1" fmla="*/ 486137 h 1261641"/>
              <a:gd name="connsiteX2" fmla="*/ 0 w 277792"/>
              <a:gd name="connsiteY2" fmla="*/ 555585 h 1261641"/>
              <a:gd name="connsiteX3" fmla="*/ 277792 w 277792"/>
              <a:gd name="connsiteY3" fmla="*/ 636608 h 1261641"/>
              <a:gd name="connsiteX4" fmla="*/ 173620 w 277792"/>
              <a:gd name="connsiteY4" fmla="*/ 729205 h 1261641"/>
              <a:gd name="connsiteX5" fmla="*/ 162045 w 277792"/>
              <a:gd name="connsiteY5" fmla="*/ 1261641 h 12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 h="1261641">
                <a:moveTo>
                  <a:pt x="127321" y="0"/>
                </a:moveTo>
                <a:lnTo>
                  <a:pt x="138896" y="486137"/>
                </a:lnTo>
                <a:lnTo>
                  <a:pt x="0" y="555585"/>
                </a:lnTo>
                <a:lnTo>
                  <a:pt x="277792" y="636608"/>
                </a:lnTo>
                <a:lnTo>
                  <a:pt x="173620" y="729205"/>
                </a:lnTo>
                <a:lnTo>
                  <a:pt x="162045" y="1261641"/>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973492" y="1117600"/>
            <a:ext cx="2044700" cy="0"/>
          </a:xfrm>
          <a:custGeom>
            <a:avLst/>
            <a:gdLst>
              <a:gd name="connsiteX0" fmla="*/ 0 w 2044700"/>
              <a:gd name="connsiteY0" fmla="*/ 0 h 0"/>
              <a:gd name="connsiteX1" fmla="*/ 2044700 w 2044700"/>
              <a:gd name="connsiteY1" fmla="*/ 0 h 0"/>
            </a:gdLst>
            <a:ahLst/>
            <a:cxnLst>
              <a:cxn ang="0">
                <a:pos x="connsiteX0" y="connsiteY0"/>
              </a:cxn>
              <a:cxn ang="0">
                <a:pos x="connsiteX1" y="connsiteY1"/>
              </a:cxn>
            </a:cxnLst>
            <a:rect l="l" t="t" r="r" b="b"/>
            <a:pathLst>
              <a:path w="2044700">
                <a:moveTo>
                  <a:pt x="0" y="0"/>
                </a:moveTo>
                <a:lnTo>
                  <a:pt x="204470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3" name="Object 62"/>
          <p:cNvGraphicFramePr>
            <a:graphicFrameLocks noChangeAspect="1"/>
          </p:cNvGraphicFramePr>
          <p:nvPr>
            <p:extLst>
              <p:ext uri="{D42A27DB-BD31-4B8C-83A1-F6EECF244321}">
                <p14:modId xmlns:p14="http://schemas.microsoft.com/office/powerpoint/2010/main" val="1793687321"/>
              </p:ext>
            </p:extLst>
          </p:nvPr>
        </p:nvGraphicFramePr>
        <p:xfrm>
          <a:off x="422786" y="4120615"/>
          <a:ext cx="7466013" cy="968375"/>
        </p:xfrm>
        <a:graphic>
          <a:graphicData uri="http://schemas.openxmlformats.org/presentationml/2006/ole">
            <mc:AlternateContent xmlns:mc="http://schemas.openxmlformats.org/markup-compatibility/2006">
              <mc:Choice xmlns:v="urn:schemas-microsoft-com:vml" Requires="v">
                <p:oleObj spid="_x0000_s95274" name="Equation" r:id="rId6" imgW="3543120" imgH="457200" progId="Equation.DSMT4">
                  <p:embed/>
                </p:oleObj>
              </mc:Choice>
              <mc:Fallback>
                <p:oleObj name="Equation" r:id="rId6" imgW="3543120" imgH="457200" progId="Equation.DSMT4">
                  <p:embed/>
                  <p:pic>
                    <p:nvPicPr>
                      <p:cNvPr id="3" name="Object 2"/>
                      <p:cNvPicPr/>
                      <p:nvPr/>
                    </p:nvPicPr>
                    <p:blipFill>
                      <a:blip r:embed="rId7"/>
                      <a:stretch>
                        <a:fillRect/>
                      </a:stretch>
                    </p:blipFill>
                    <p:spPr>
                      <a:xfrm>
                        <a:off x="422786" y="4120615"/>
                        <a:ext cx="7466013" cy="968375"/>
                      </a:xfrm>
                      <a:prstGeom prst="rect">
                        <a:avLst/>
                      </a:prstGeom>
                    </p:spPr>
                  </p:pic>
                </p:oleObj>
              </mc:Fallback>
            </mc:AlternateContent>
          </a:graphicData>
        </a:graphic>
      </p:graphicFrame>
      <p:sp>
        <p:nvSpPr>
          <p:cNvPr id="49" name="Oval 48"/>
          <p:cNvSpPr/>
          <p:nvPr/>
        </p:nvSpPr>
        <p:spPr>
          <a:xfrm>
            <a:off x="2534693" y="1767068"/>
            <a:ext cx="533400" cy="477648"/>
          </a:xfrm>
          <a:prstGeom prst="ellipse">
            <a:avLst/>
          </a:prstGeom>
          <a:solidFill>
            <a:schemeClr val="bg1"/>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49484" y="5231576"/>
            <a:ext cx="8413515" cy="1431161"/>
          </a:xfrm>
          <a:prstGeom prst="rect">
            <a:avLst/>
          </a:prstGeom>
          <a:noFill/>
        </p:spPr>
        <p:txBody>
          <a:bodyPr wrap="square" rtlCol="0">
            <a:spAutoFit/>
          </a:bodyPr>
          <a:lstStyle/>
          <a:p>
            <a:r>
              <a:rPr lang="en-US" sz="2900" i="1" u="sng" dirty="0" smtClean="0"/>
              <a:t>Comment</a:t>
            </a:r>
            <a:r>
              <a:rPr lang="en-US" sz="2900" dirty="0" smtClean="0"/>
              <a:t>: We really don’t need </a:t>
            </a:r>
            <a:r>
              <a:rPr lang="en-US" sz="2900" b="1" dirty="0" smtClean="0"/>
              <a:t>I</a:t>
            </a:r>
            <a:r>
              <a:rPr lang="en-US" sz="2900" baseline="-25000" dirty="0" smtClean="0"/>
              <a:t>1</a:t>
            </a:r>
            <a:r>
              <a:rPr lang="en-US" sz="2900" dirty="0" smtClean="0"/>
              <a:t>, because we can get </a:t>
            </a:r>
            <a:r>
              <a:rPr lang="en-US" sz="2900" b="1" dirty="0" smtClean="0"/>
              <a:t>E</a:t>
            </a:r>
            <a:r>
              <a:rPr lang="en-US" sz="2900" baseline="-25000" dirty="0" smtClean="0"/>
              <a:t>1</a:t>
            </a:r>
            <a:r>
              <a:rPr lang="en-US" sz="2900" dirty="0" smtClean="0"/>
              <a:t>=</a:t>
            </a:r>
            <a:r>
              <a:rPr lang="en-US" sz="2900" b="1" dirty="0" smtClean="0"/>
              <a:t>E</a:t>
            </a:r>
            <a:r>
              <a:rPr lang="en-US" sz="2900" dirty="0" smtClean="0"/>
              <a:t>’</a:t>
            </a:r>
            <a:r>
              <a:rPr lang="en-US" sz="2900" baseline="-25000" dirty="0" smtClean="0"/>
              <a:t>2</a:t>
            </a:r>
            <a:r>
              <a:rPr lang="en-US" sz="2900" dirty="0" smtClean="0"/>
              <a:t> (step 3) by voltage division. But if you want to perform step 3 by KVL, we do need </a:t>
            </a:r>
            <a:r>
              <a:rPr lang="en-US" sz="2900" b="1" dirty="0" smtClean="0"/>
              <a:t>I</a:t>
            </a:r>
            <a:r>
              <a:rPr lang="en-US" sz="2900" baseline="-25000" dirty="0" smtClean="0"/>
              <a:t>1</a:t>
            </a:r>
            <a:r>
              <a:rPr lang="en-US" sz="2900" dirty="0" smtClean="0"/>
              <a:t>.</a:t>
            </a:r>
          </a:p>
        </p:txBody>
      </p:sp>
      <p:sp>
        <p:nvSpPr>
          <p:cNvPr id="64" name="Freeform 63"/>
          <p:cNvSpPr/>
          <p:nvPr/>
        </p:nvSpPr>
        <p:spPr>
          <a:xfrm flipH="1">
            <a:off x="4535142" y="1219200"/>
            <a:ext cx="218062" cy="1318564"/>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4366184" y="1749945"/>
            <a:ext cx="739216" cy="307777"/>
          </a:xfrm>
          <a:prstGeom prst="rect">
            <a:avLst/>
          </a:prstGeom>
          <a:solidFill>
            <a:schemeClr val="bg1"/>
          </a:solidFill>
        </p:spPr>
        <p:txBody>
          <a:bodyPr wrap="square" rtlCol="0">
            <a:spAutoFit/>
          </a:bodyPr>
          <a:lstStyle/>
          <a:p>
            <a:r>
              <a:rPr lang="en-US" sz="1400" b="1" dirty="0" smtClean="0"/>
              <a:t>E</a:t>
            </a:r>
            <a:r>
              <a:rPr lang="en-US" sz="1400" baseline="-25000" dirty="0" smtClean="0"/>
              <a:t>1</a:t>
            </a:r>
            <a:r>
              <a:rPr lang="en-US" sz="1400" b="1" dirty="0" smtClean="0"/>
              <a:t>=E’</a:t>
            </a:r>
            <a:r>
              <a:rPr lang="en-US" sz="1400" baseline="-25000" dirty="0" smtClean="0"/>
              <a:t>2</a:t>
            </a:r>
            <a:endParaRPr lang="en-US" sz="1400" dirty="0" smtClean="0"/>
          </a:p>
        </p:txBody>
      </p:sp>
      <p:sp>
        <p:nvSpPr>
          <p:cNvPr id="67" name="TextBox 66"/>
          <p:cNvSpPr txBox="1"/>
          <p:nvPr/>
        </p:nvSpPr>
        <p:spPr>
          <a:xfrm>
            <a:off x="-22652" y="44088"/>
            <a:ext cx="9144000" cy="569387"/>
          </a:xfrm>
          <a:prstGeom prst="rect">
            <a:avLst/>
          </a:prstGeom>
          <a:noFill/>
        </p:spPr>
        <p:txBody>
          <a:bodyPr wrap="square" rtlCol="0">
            <a:spAutoFit/>
          </a:bodyPr>
          <a:lstStyle/>
          <a:p>
            <a:pPr algn="ctr"/>
            <a:r>
              <a:rPr lang="en-US" sz="3100" dirty="0" smtClean="0"/>
              <a:t>Referring Quantities: Example 9</a:t>
            </a:r>
            <a:endParaRPr lang="en-US" sz="3100" dirty="0"/>
          </a:p>
        </p:txBody>
      </p:sp>
    </p:spTree>
    <p:extLst>
      <p:ext uri="{BB962C8B-B14F-4D97-AF65-F5344CB8AC3E}">
        <p14:creationId xmlns:p14="http://schemas.microsoft.com/office/powerpoint/2010/main" val="206775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94</a:t>
            </a:fld>
            <a:endParaRPr lang="en-US" dirty="0"/>
          </a:p>
        </p:txBody>
      </p:sp>
      <p:sp>
        <p:nvSpPr>
          <p:cNvPr id="8" name="TextBox 7"/>
          <p:cNvSpPr txBox="1"/>
          <p:nvPr/>
        </p:nvSpPr>
        <p:spPr>
          <a:xfrm>
            <a:off x="-22652" y="3048675"/>
            <a:ext cx="9144000" cy="461665"/>
          </a:xfrm>
          <a:prstGeom prst="rect">
            <a:avLst/>
          </a:prstGeom>
          <a:noFill/>
        </p:spPr>
        <p:txBody>
          <a:bodyPr wrap="square" rtlCol="0">
            <a:spAutoFit/>
          </a:bodyPr>
          <a:lstStyle/>
          <a:p>
            <a:pPr marL="514350" indent="-514350">
              <a:buFont typeface="+mj-lt"/>
              <a:buAutoNum type="arabicPeriod" startAt="3"/>
            </a:pPr>
            <a:r>
              <a:rPr lang="en-US" sz="2400" dirty="0"/>
              <a:t>Use </a:t>
            </a:r>
            <a:r>
              <a:rPr lang="en-US" sz="2400" dirty="0" smtClean="0"/>
              <a:t>KVL or voltage </a:t>
            </a:r>
            <a:r>
              <a:rPr lang="en-US" sz="2400" dirty="0"/>
              <a:t>division to get </a:t>
            </a:r>
            <a:r>
              <a:rPr lang="en-US" sz="2400" b="1" dirty="0"/>
              <a:t>E</a:t>
            </a:r>
            <a:r>
              <a:rPr lang="en-US" sz="2400" dirty="0"/>
              <a:t>’</a:t>
            </a:r>
            <a:r>
              <a:rPr lang="en-US" sz="2400" baseline="-25000" dirty="0"/>
              <a:t>2</a:t>
            </a:r>
          </a:p>
        </p:txBody>
      </p:sp>
      <p:graphicFrame>
        <p:nvGraphicFramePr>
          <p:cNvPr id="3" name="Object 2"/>
          <p:cNvGraphicFramePr>
            <a:graphicFrameLocks noChangeAspect="1"/>
          </p:cNvGraphicFramePr>
          <p:nvPr>
            <p:extLst>
              <p:ext uri="{D42A27DB-BD31-4B8C-83A1-F6EECF244321}">
                <p14:modId xmlns:p14="http://schemas.microsoft.com/office/powerpoint/2010/main" val="142032177"/>
              </p:ext>
            </p:extLst>
          </p:nvPr>
        </p:nvGraphicFramePr>
        <p:xfrm>
          <a:off x="6219825" y="1543050"/>
          <a:ext cx="2767013" cy="620713"/>
        </p:xfrm>
        <a:graphic>
          <a:graphicData uri="http://schemas.openxmlformats.org/presentationml/2006/ole">
            <mc:AlternateContent xmlns:mc="http://schemas.openxmlformats.org/markup-compatibility/2006">
              <mc:Choice xmlns:v="urn:schemas-microsoft-com:vml" Requires="v">
                <p:oleObj spid="_x0000_s96303" name="Equation" r:id="rId4" imgW="1079280" imgH="241200" progId="Equation.DSMT4">
                  <p:embed/>
                </p:oleObj>
              </mc:Choice>
              <mc:Fallback>
                <p:oleObj name="Equation" r:id="rId4" imgW="1079280" imgH="241200" progId="Equation.DSMT4">
                  <p:embed/>
                  <p:pic>
                    <p:nvPicPr>
                      <p:cNvPr id="3" name="Object 2"/>
                      <p:cNvPicPr/>
                      <p:nvPr/>
                    </p:nvPicPr>
                    <p:blipFill>
                      <a:blip r:embed="rId5"/>
                      <a:stretch>
                        <a:fillRect/>
                      </a:stretch>
                    </p:blipFill>
                    <p:spPr>
                      <a:xfrm>
                        <a:off x="6219825" y="1543050"/>
                        <a:ext cx="2767013" cy="620713"/>
                      </a:xfrm>
                      <a:prstGeom prst="rect">
                        <a:avLst/>
                      </a:prstGeom>
                    </p:spPr>
                  </p:pic>
                </p:oleObj>
              </mc:Fallback>
            </mc:AlternateContent>
          </a:graphicData>
        </a:graphic>
      </p:graphicFrame>
      <p:sp>
        <p:nvSpPr>
          <p:cNvPr id="41" name="Freeform 40"/>
          <p:cNvSpPr/>
          <p:nvPr/>
        </p:nvSpPr>
        <p:spPr>
          <a:xfrm>
            <a:off x="2036959" y="1373836"/>
            <a:ext cx="382214" cy="1284790"/>
          </a:xfrm>
          <a:custGeom>
            <a:avLst/>
            <a:gdLst>
              <a:gd name="connsiteX0" fmla="*/ 335916 w 382214"/>
              <a:gd name="connsiteY0" fmla="*/ 1284790 h 1284790"/>
              <a:gd name="connsiteX1" fmla="*/ 250 w 382214"/>
              <a:gd name="connsiteY1" fmla="*/ 578735 h 1284790"/>
              <a:gd name="connsiteX2" fmla="*/ 382214 w 382214"/>
              <a:gd name="connsiteY2" fmla="*/ 0 h 1284790"/>
            </a:gdLst>
            <a:ahLst/>
            <a:cxnLst>
              <a:cxn ang="0">
                <a:pos x="connsiteX0" y="connsiteY0"/>
              </a:cxn>
              <a:cxn ang="0">
                <a:pos x="connsiteX1" y="connsiteY1"/>
              </a:cxn>
              <a:cxn ang="0">
                <a:pos x="connsiteX2" y="connsiteY2"/>
              </a:cxn>
            </a:cxnLst>
            <a:rect l="l" t="t" r="r" b="b"/>
            <a:pathLst>
              <a:path w="382214" h="1284790">
                <a:moveTo>
                  <a:pt x="335916" y="1284790"/>
                </a:moveTo>
                <a:cubicBezTo>
                  <a:pt x="164225" y="1038828"/>
                  <a:pt x="-7466" y="792867"/>
                  <a:pt x="250" y="578735"/>
                </a:cubicBezTo>
                <a:cubicBezTo>
                  <a:pt x="7966" y="364603"/>
                  <a:pt x="195090" y="182301"/>
                  <a:pt x="382214"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2762971" y="954911"/>
            <a:ext cx="1011821" cy="26949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rot="5400000">
            <a:off x="3695988" y="835596"/>
            <a:ext cx="381000" cy="538609"/>
          </a:xfrm>
          <a:prstGeom prst="rect">
            <a:avLst/>
          </a:prstGeom>
          <a:noFill/>
        </p:spPr>
        <p:txBody>
          <a:bodyPr wrap="square" rtlCol="0">
            <a:spAutoFit/>
          </a:bodyPr>
          <a:lstStyle/>
          <a:p>
            <a:r>
              <a:rPr lang="en-US" sz="2900" dirty="0" smtClean="0"/>
              <a:t>3</a:t>
            </a:r>
          </a:p>
        </p:txBody>
      </p:sp>
      <p:sp>
        <p:nvSpPr>
          <p:cNvPr id="52" name="TextBox 51"/>
          <p:cNvSpPr txBox="1"/>
          <p:nvPr/>
        </p:nvSpPr>
        <p:spPr>
          <a:xfrm>
            <a:off x="1622932" y="1664168"/>
            <a:ext cx="925492" cy="523220"/>
          </a:xfrm>
          <a:prstGeom prst="rect">
            <a:avLst/>
          </a:prstGeom>
          <a:solidFill>
            <a:schemeClr val="bg1"/>
          </a:solidFill>
        </p:spPr>
        <p:txBody>
          <a:bodyPr wrap="square" rtlCol="0">
            <a:spAutoFit/>
          </a:bodyPr>
          <a:lstStyle/>
          <a:p>
            <a:r>
              <a:rPr lang="en-US" sz="1400" b="1" dirty="0" smtClean="0"/>
              <a:t>V</a:t>
            </a:r>
            <a:r>
              <a:rPr lang="en-US" sz="1400" baseline="-25000" dirty="0" smtClean="0"/>
              <a:t>1</a:t>
            </a:r>
            <a:r>
              <a:rPr lang="en-US" sz="1400" dirty="0" smtClean="0"/>
              <a:t>=</a:t>
            </a:r>
          </a:p>
          <a:p>
            <a:r>
              <a:rPr lang="en-US" sz="1400" dirty="0" smtClean="0"/>
              <a:t>4000∟0°</a:t>
            </a:r>
          </a:p>
        </p:txBody>
      </p:sp>
      <p:sp>
        <p:nvSpPr>
          <p:cNvPr id="55" name="TextBox 54"/>
          <p:cNvSpPr txBox="1"/>
          <p:nvPr/>
        </p:nvSpPr>
        <p:spPr>
          <a:xfrm>
            <a:off x="3218771" y="609600"/>
            <a:ext cx="1429429" cy="307777"/>
          </a:xfrm>
          <a:prstGeom prst="rect">
            <a:avLst/>
          </a:prstGeom>
          <a:solidFill>
            <a:schemeClr val="bg1"/>
          </a:solidFill>
        </p:spPr>
        <p:txBody>
          <a:bodyPr wrap="square" rtlCol="0">
            <a:spAutoFit/>
          </a:bodyPr>
          <a:lstStyle/>
          <a:p>
            <a:r>
              <a:rPr lang="en-US" sz="1400" b="1" dirty="0" smtClean="0"/>
              <a:t>Z</a:t>
            </a:r>
            <a:r>
              <a:rPr lang="en-US" sz="1400" b="1" baseline="-25000" dirty="0" smtClean="0"/>
              <a:t>1</a:t>
            </a:r>
            <a:r>
              <a:rPr lang="en-US" sz="1400" b="1" dirty="0" smtClean="0"/>
              <a:t>=1.2+j4.0</a:t>
            </a:r>
            <a:r>
              <a:rPr lang="el-GR" sz="1400" b="1" dirty="0" smtClean="0"/>
              <a:t>Ω</a:t>
            </a:r>
            <a:endParaRPr lang="en-US" sz="1400" b="1" dirty="0" smtClean="0"/>
          </a:p>
        </p:txBody>
      </p:sp>
      <p:sp>
        <p:nvSpPr>
          <p:cNvPr id="56" name="Freeform 55"/>
          <p:cNvSpPr/>
          <p:nvPr/>
        </p:nvSpPr>
        <p:spPr>
          <a:xfrm>
            <a:off x="2604786" y="852668"/>
            <a:ext cx="381964" cy="544010"/>
          </a:xfrm>
          <a:custGeom>
            <a:avLst/>
            <a:gdLst>
              <a:gd name="connsiteX0" fmla="*/ 0 w 381964"/>
              <a:gd name="connsiteY0" fmla="*/ 544010 h 544010"/>
              <a:gd name="connsiteX1" fmla="*/ 0 w 381964"/>
              <a:gd name="connsiteY1" fmla="*/ 0 h 544010"/>
              <a:gd name="connsiteX2" fmla="*/ 381964 w 381964"/>
              <a:gd name="connsiteY2" fmla="*/ 0 h 544010"/>
            </a:gdLst>
            <a:ahLst/>
            <a:cxnLst>
              <a:cxn ang="0">
                <a:pos x="connsiteX0" y="connsiteY0"/>
              </a:cxn>
              <a:cxn ang="0">
                <a:pos x="connsiteX1" y="connsiteY1"/>
              </a:cxn>
              <a:cxn ang="0">
                <a:pos x="connsiteX2" y="connsiteY2"/>
              </a:cxn>
            </a:cxnLst>
            <a:rect l="l" t="t" r="r" b="b"/>
            <a:pathLst>
              <a:path w="381964" h="544010">
                <a:moveTo>
                  <a:pt x="0" y="544010"/>
                </a:moveTo>
                <a:lnTo>
                  <a:pt x="0" y="0"/>
                </a:lnTo>
                <a:lnTo>
                  <a:pt x="381964"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2310349" y="609600"/>
            <a:ext cx="367743" cy="400110"/>
          </a:xfrm>
          <a:prstGeom prst="rect">
            <a:avLst/>
          </a:prstGeom>
          <a:noFill/>
        </p:spPr>
        <p:txBody>
          <a:bodyPr wrap="square" rtlCol="0">
            <a:spAutoFit/>
          </a:bodyPr>
          <a:lstStyle/>
          <a:p>
            <a:r>
              <a:rPr lang="en-US" sz="2000" b="1" dirty="0" smtClean="0"/>
              <a:t>I</a:t>
            </a:r>
            <a:r>
              <a:rPr lang="en-US" sz="2000" baseline="-25000" dirty="0" smtClean="0"/>
              <a:t>1</a:t>
            </a:r>
            <a:endParaRPr lang="en-US" sz="2000" dirty="0" smtClean="0"/>
          </a:p>
        </p:txBody>
      </p:sp>
      <p:sp>
        <p:nvSpPr>
          <p:cNvPr id="9" name="Freeform 8"/>
          <p:cNvSpPr/>
          <p:nvPr/>
        </p:nvSpPr>
        <p:spPr>
          <a:xfrm>
            <a:off x="2817792" y="1092200"/>
            <a:ext cx="3251200" cy="1600200"/>
          </a:xfrm>
          <a:custGeom>
            <a:avLst/>
            <a:gdLst>
              <a:gd name="connsiteX0" fmla="*/ 0 w 3251200"/>
              <a:gd name="connsiteY0" fmla="*/ 0 h 1600200"/>
              <a:gd name="connsiteX1" fmla="*/ 25400 w 3251200"/>
              <a:gd name="connsiteY1" fmla="*/ 1600200 h 1600200"/>
              <a:gd name="connsiteX2" fmla="*/ 3251200 w 3251200"/>
              <a:gd name="connsiteY2" fmla="*/ 1600200 h 1600200"/>
              <a:gd name="connsiteX3" fmla="*/ 3225800 w 3251200"/>
              <a:gd name="connsiteY3" fmla="*/ 1181100 h 1600200"/>
            </a:gdLst>
            <a:ahLst/>
            <a:cxnLst>
              <a:cxn ang="0">
                <a:pos x="connsiteX0" y="connsiteY0"/>
              </a:cxn>
              <a:cxn ang="0">
                <a:pos x="connsiteX1" y="connsiteY1"/>
              </a:cxn>
              <a:cxn ang="0">
                <a:pos x="connsiteX2" y="connsiteY2"/>
              </a:cxn>
              <a:cxn ang="0">
                <a:pos x="connsiteX3" y="connsiteY3"/>
              </a:cxn>
            </a:cxnLst>
            <a:rect l="l" t="t" r="r" b="b"/>
            <a:pathLst>
              <a:path w="3251200" h="1600200">
                <a:moveTo>
                  <a:pt x="0" y="0"/>
                </a:moveTo>
                <a:lnTo>
                  <a:pt x="25400" y="1600200"/>
                </a:lnTo>
                <a:lnTo>
                  <a:pt x="3251200" y="1600200"/>
                </a:lnTo>
                <a:lnTo>
                  <a:pt x="3225800" y="118110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5825410" y="1899791"/>
            <a:ext cx="381000" cy="538609"/>
          </a:xfrm>
          <a:prstGeom prst="rect">
            <a:avLst/>
          </a:prstGeom>
          <a:noFill/>
        </p:spPr>
        <p:txBody>
          <a:bodyPr wrap="square" rtlCol="0">
            <a:spAutoFit/>
          </a:bodyPr>
          <a:lstStyle/>
          <a:p>
            <a:r>
              <a:rPr lang="en-US" sz="2900" dirty="0" smtClean="0"/>
              <a:t>3</a:t>
            </a:r>
          </a:p>
        </p:txBody>
      </p:sp>
      <p:sp>
        <p:nvSpPr>
          <p:cNvPr id="62" name="Freeform 61"/>
          <p:cNvSpPr/>
          <p:nvPr/>
        </p:nvSpPr>
        <p:spPr>
          <a:xfrm>
            <a:off x="5938134" y="1092200"/>
            <a:ext cx="168958" cy="965200"/>
          </a:xfrm>
          <a:custGeom>
            <a:avLst/>
            <a:gdLst>
              <a:gd name="connsiteX0" fmla="*/ 127321 w 277792"/>
              <a:gd name="connsiteY0" fmla="*/ 0 h 1261641"/>
              <a:gd name="connsiteX1" fmla="*/ 138896 w 277792"/>
              <a:gd name="connsiteY1" fmla="*/ 486137 h 1261641"/>
              <a:gd name="connsiteX2" fmla="*/ 0 w 277792"/>
              <a:gd name="connsiteY2" fmla="*/ 555585 h 1261641"/>
              <a:gd name="connsiteX3" fmla="*/ 277792 w 277792"/>
              <a:gd name="connsiteY3" fmla="*/ 636608 h 1261641"/>
              <a:gd name="connsiteX4" fmla="*/ 173620 w 277792"/>
              <a:gd name="connsiteY4" fmla="*/ 729205 h 1261641"/>
              <a:gd name="connsiteX5" fmla="*/ 162045 w 277792"/>
              <a:gd name="connsiteY5" fmla="*/ 1261641 h 12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 h="1261641">
                <a:moveTo>
                  <a:pt x="127321" y="0"/>
                </a:moveTo>
                <a:lnTo>
                  <a:pt x="138896" y="486137"/>
                </a:lnTo>
                <a:lnTo>
                  <a:pt x="0" y="555585"/>
                </a:lnTo>
                <a:lnTo>
                  <a:pt x="277792" y="636608"/>
                </a:lnTo>
                <a:lnTo>
                  <a:pt x="173620" y="729205"/>
                </a:lnTo>
                <a:lnTo>
                  <a:pt x="162045" y="1261641"/>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973492" y="1117600"/>
            <a:ext cx="2044700" cy="0"/>
          </a:xfrm>
          <a:custGeom>
            <a:avLst/>
            <a:gdLst>
              <a:gd name="connsiteX0" fmla="*/ 0 w 2044700"/>
              <a:gd name="connsiteY0" fmla="*/ 0 h 0"/>
              <a:gd name="connsiteX1" fmla="*/ 2044700 w 2044700"/>
              <a:gd name="connsiteY1" fmla="*/ 0 h 0"/>
            </a:gdLst>
            <a:ahLst/>
            <a:cxnLst>
              <a:cxn ang="0">
                <a:pos x="connsiteX0" y="connsiteY0"/>
              </a:cxn>
              <a:cxn ang="0">
                <a:pos x="connsiteX1" y="connsiteY1"/>
              </a:cxn>
            </a:cxnLst>
            <a:rect l="l" t="t" r="r" b="b"/>
            <a:pathLst>
              <a:path w="2044700">
                <a:moveTo>
                  <a:pt x="0" y="0"/>
                </a:moveTo>
                <a:lnTo>
                  <a:pt x="204470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3" name="Object 62"/>
          <p:cNvGraphicFramePr>
            <a:graphicFrameLocks noChangeAspect="1"/>
          </p:cNvGraphicFramePr>
          <p:nvPr>
            <p:extLst>
              <p:ext uri="{D42A27DB-BD31-4B8C-83A1-F6EECF244321}">
                <p14:modId xmlns:p14="http://schemas.microsoft.com/office/powerpoint/2010/main" val="4267537089"/>
              </p:ext>
            </p:extLst>
          </p:nvPr>
        </p:nvGraphicFramePr>
        <p:xfrm>
          <a:off x="3876654" y="3537413"/>
          <a:ext cx="4581546" cy="1012393"/>
        </p:xfrm>
        <a:graphic>
          <a:graphicData uri="http://schemas.openxmlformats.org/presentationml/2006/ole">
            <mc:AlternateContent xmlns:mc="http://schemas.openxmlformats.org/markup-compatibility/2006">
              <mc:Choice xmlns:v="urn:schemas-microsoft-com:vml" Requires="v">
                <p:oleObj spid="_x0000_s96304" name="Equation" r:id="rId6" imgW="2946240" imgH="647640" progId="Equation.DSMT4">
                  <p:embed/>
                </p:oleObj>
              </mc:Choice>
              <mc:Fallback>
                <p:oleObj name="Equation" r:id="rId6" imgW="2946240" imgH="647640" progId="Equation.DSMT4">
                  <p:embed/>
                  <p:pic>
                    <p:nvPicPr>
                      <p:cNvPr id="63" name="Object 62"/>
                      <p:cNvPicPr/>
                      <p:nvPr/>
                    </p:nvPicPr>
                    <p:blipFill>
                      <a:blip r:embed="rId7"/>
                      <a:stretch>
                        <a:fillRect/>
                      </a:stretch>
                    </p:blipFill>
                    <p:spPr>
                      <a:xfrm>
                        <a:off x="3876654" y="3537413"/>
                        <a:ext cx="4581546" cy="1012393"/>
                      </a:xfrm>
                      <a:prstGeom prst="rect">
                        <a:avLst/>
                      </a:prstGeom>
                    </p:spPr>
                  </p:pic>
                </p:oleObj>
              </mc:Fallback>
            </mc:AlternateContent>
          </a:graphicData>
        </a:graphic>
      </p:graphicFrame>
      <p:sp>
        <p:nvSpPr>
          <p:cNvPr id="49" name="Oval 48"/>
          <p:cNvSpPr/>
          <p:nvPr/>
        </p:nvSpPr>
        <p:spPr>
          <a:xfrm>
            <a:off x="2534693" y="1767068"/>
            <a:ext cx="533400" cy="477648"/>
          </a:xfrm>
          <a:prstGeom prst="ellipse">
            <a:avLst/>
          </a:prstGeom>
          <a:solidFill>
            <a:schemeClr val="bg1"/>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flipH="1">
            <a:off x="4535142" y="1219200"/>
            <a:ext cx="218062" cy="1318564"/>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366184" y="1749945"/>
            <a:ext cx="739216" cy="307777"/>
          </a:xfrm>
          <a:prstGeom prst="rect">
            <a:avLst/>
          </a:prstGeom>
          <a:solidFill>
            <a:schemeClr val="bg1"/>
          </a:solidFill>
        </p:spPr>
        <p:txBody>
          <a:bodyPr wrap="square" rtlCol="0">
            <a:spAutoFit/>
          </a:bodyPr>
          <a:lstStyle/>
          <a:p>
            <a:r>
              <a:rPr lang="en-US" sz="1400" b="1" dirty="0" smtClean="0"/>
              <a:t>E</a:t>
            </a:r>
            <a:r>
              <a:rPr lang="en-US" sz="1400" baseline="-25000" dirty="0" smtClean="0"/>
              <a:t>1</a:t>
            </a:r>
            <a:r>
              <a:rPr lang="en-US" sz="1400" b="1" dirty="0" smtClean="0"/>
              <a:t>=E’</a:t>
            </a:r>
            <a:r>
              <a:rPr lang="en-US" sz="1400" baseline="-25000" dirty="0" smtClean="0"/>
              <a:t>2</a:t>
            </a:r>
            <a:endParaRPr lang="en-US" sz="1400" dirty="0" smtClean="0"/>
          </a:p>
        </p:txBody>
      </p:sp>
      <p:sp>
        <p:nvSpPr>
          <p:cNvPr id="21" name="TextBox 20"/>
          <p:cNvSpPr txBox="1"/>
          <p:nvPr/>
        </p:nvSpPr>
        <p:spPr>
          <a:xfrm>
            <a:off x="540713" y="3478470"/>
            <a:ext cx="3375452" cy="461665"/>
          </a:xfrm>
          <a:prstGeom prst="rect">
            <a:avLst/>
          </a:prstGeom>
          <a:noFill/>
        </p:spPr>
        <p:txBody>
          <a:bodyPr wrap="square" rtlCol="0">
            <a:spAutoFit/>
          </a:bodyPr>
          <a:lstStyle/>
          <a:p>
            <a:r>
              <a:rPr lang="en-US" sz="2400" dirty="0" smtClean="0"/>
              <a:t>I will first do it by KVL:</a:t>
            </a:r>
            <a:endParaRPr lang="en-US" sz="2400" dirty="0"/>
          </a:p>
        </p:txBody>
      </p:sp>
      <p:sp>
        <p:nvSpPr>
          <p:cNvPr id="22" name="TextBox 21"/>
          <p:cNvSpPr txBox="1"/>
          <p:nvPr/>
        </p:nvSpPr>
        <p:spPr>
          <a:xfrm>
            <a:off x="559058" y="4543788"/>
            <a:ext cx="4194146" cy="461665"/>
          </a:xfrm>
          <a:prstGeom prst="rect">
            <a:avLst/>
          </a:prstGeom>
          <a:noFill/>
        </p:spPr>
        <p:txBody>
          <a:bodyPr wrap="square" rtlCol="0">
            <a:spAutoFit/>
          </a:bodyPr>
          <a:lstStyle/>
          <a:p>
            <a:r>
              <a:rPr lang="en-US" sz="2400" dirty="0" smtClean="0"/>
              <a:t>Now do it by voltage division:</a:t>
            </a:r>
            <a:endParaRPr lang="en-US" sz="2400" dirty="0"/>
          </a:p>
        </p:txBody>
      </p:sp>
      <p:graphicFrame>
        <p:nvGraphicFramePr>
          <p:cNvPr id="23" name="Object 22"/>
          <p:cNvGraphicFramePr>
            <a:graphicFrameLocks noChangeAspect="1"/>
          </p:cNvGraphicFramePr>
          <p:nvPr>
            <p:extLst>
              <p:ext uri="{D42A27DB-BD31-4B8C-83A1-F6EECF244321}">
                <p14:modId xmlns:p14="http://schemas.microsoft.com/office/powerpoint/2010/main" val="2266342482"/>
              </p:ext>
            </p:extLst>
          </p:nvPr>
        </p:nvGraphicFramePr>
        <p:xfrm>
          <a:off x="767011" y="4933810"/>
          <a:ext cx="4602163" cy="1866900"/>
        </p:xfrm>
        <a:graphic>
          <a:graphicData uri="http://schemas.openxmlformats.org/presentationml/2006/ole">
            <mc:AlternateContent xmlns:mc="http://schemas.openxmlformats.org/markup-compatibility/2006">
              <mc:Choice xmlns:v="urn:schemas-microsoft-com:vml" Requires="v">
                <p:oleObj spid="_x0000_s96305" name="Equation" r:id="rId8" imgW="2958840" imgH="1193760" progId="Equation.DSMT4">
                  <p:embed/>
                </p:oleObj>
              </mc:Choice>
              <mc:Fallback>
                <p:oleObj name="Equation" r:id="rId8" imgW="2958840" imgH="1193760" progId="Equation.DSMT4">
                  <p:embed/>
                  <p:pic>
                    <p:nvPicPr>
                      <p:cNvPr id="63" name="Object 62"/>
                      <p:cNvPicPr/>
                      <p:nvPr/>
                    </p:nvPicPr>
                    <p:blipFill>
                      <a:blip r:embed="rId9"/>
                      <a:stretch>
                        <a:fillRect/>
                      </a:stretch>
                    </p:blipFill>
                    <p:spPr>
                      <a:xfrm>
                        <a:off x="767011" y="4933810"/>
                        <a:ext cx="4602163" cy="1866900"/>
                      </a:xfrm>
                      <a:prstGeom prst="rect">
                        <a:avLst/>
                      </a:prstGeom>
                    </p:spPr>
                  </p:pic>
                </p:oleObj>
              </mc:Fallback>
            </mc:AlternateContent>
          </a:graphicData>
        </a:graphic>
      </p:graphicFrame>
      <p:sp>
        <p:nvSpPr>
          <p:cNvPr id="25" name="TextBox 24"/>
          <p:cNvSpPr txBox="1"/>
          <p:nvPr/>
        </p:nvSpPr>
        <p:spPr>
          <a:xfrm>
            <a:off x="-22652" y="44088"/>
            <a:ext cx="9144000" cy="569387"/>
          </a:xfrm>
          <a:prstGeom prst="rect">
            <a:avLst/>
          </a:prstGeom>
          <a:noFill/>
        </p:spPr>
        <p:txBody>
          <a:bodyPr wrap="square" rtlCol="0">
            <a:spAutoFit/>
          </a:bodyPr>
          <a:lstStyle/>
          <a:p>
            <a:pPr algn="ctr"/>
            <a:r>
              <a:rPr lang="en-US" sz="3100" dirty="0" smtClean="0"/>
              <a:t>Referring Quantities: Example 9</a:t>
            </a:r>
            <a:endParaRPr lang="en-US" sz="3100" dirty="0"/>
          </a:p>
        </p:txBody>
      </p:sp>
    </p:spTree>
    <p:extLst>
      <p:ext uri="{BB962C8B-B14F-4D97-AF65-F5344CB8AC3E}">
        <p14:creationId xmlns:p14="http://schemas.microsoft.com/office/powerpoint/2010/main" val="128318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95</a:t>
            </a:fld>
            <a:endParaRPr lang="en-US" dirty="0"/>
          </a:p>
        </p:txBody>
      </p:sp>
      <p:sp>
        <p:nvSpPr>
          <p:cNvPr id="8" name="TextBox 7"/>
          <p:cNvSpPr txBox="1"/>
          <p:nvPr/>
        </p:nvSpPr>
        <p:spPr>
          <a:xfrm>
            <a:off x="-22652" y="3594059"/>
            <a:ext cx="9144000" cy="461665"/>
          </a:xfrm>
          <a:prstGeom prst="rect">
            <a:avLst/>
          </a:prstGeom>
          <a:noFill/>
        </p:spPr>
        <p:txBody>
          <a:bodyPr wrap="square" rtlCol="0">
            <a:spAutoFit/>
          </a:bodyPr>
          <a:lstStyle/>
          <a:p>
            <a:pPr marL="514350" indent="-514350">
              <a:buFont typeface="+mj-lt"/>
              <a:buAutoNum type="arabicPeriod" startAt="4"/>
            </a:pPr>
            <a:r>
              <a:rPr lang="en-US" sz="2400" dirty="0"/>
              <a:t>Get </a:t>
            </a:r>
            <a:r>
              <a:rPr lang="en-US" sz="2400" b="1" dirty="0"/>
              <a:t>I</a:t>
            </a:r>
            <a:r>
              <a:rPr lang="en-US" sz="2400" baseline="-25000" dirty="0"/>
              <a:t>1w</a:t>
            </a:r>
            <a:r>
              <a:rPr lang="en-US" sz="2400" dirty="0"/>
              <a:t>=</a:t>
            </a:r>
            <a:r>
              <a:rPr lang="en-US" sz="2400" b="1" dirty="0"/>
              <a:t>I</a:t>
            </a:r>
            <a:r>
              <a:rPr lang="en-US" sz="2400" dirty="0"/>
              <a:t>’</a:t>
            </a:r>
            <a:r>
              <a:rPr lang="en-US" sz="2400" baseline="-25000" dirty="0"/>
              <a:t>2</a:t>
            </a:r>
            <a:r>
              <a:rPr lang="en-US" sz="2400" dirty="0"/>
              <a:t>=</a:t>
            </a:r>
            <a:r>
              <a:rPr lang="en-US" sz="2400" b="1" dirty="0"/>
              <a:t>E</a:t>
            </a:r>
            <a:r>
              <a:rPr lang="en-US" sz="2400" dirty="0"/>
              <a:t>’</a:t>
            </a:r>
            <a:r>
              <a:rPr lang="en-US" sz="2400" baseline="-25000" dirty="0"/>
              <a:t>2</a:t>
            </a:r>
            <a:r>
              <a:rPr lang="en-US" sz="2400" dirty="0"/>
              <a:t>/[Z’</a:t>
            </a:r>
            <a:r>
              <a:rPr lang="en-US" sz="2400" baseline="-25000" dirty="0"/>
              <a:t>2s</a:t>
            </a:r>
            <a:r>
              <a:rPr lang="en-US" sz="2400" dirty="0"/>
              <a:t>+Z’</a:t>
            </a:r>
            <a:r>
              <a:rPr lang="en-US" sz="2400" baseline="-25000" dirty="0"/>
              <a:t>2L</a:t>
            </a:r>
            <a:r>
              <a:rPr lang="en-US" sz="2400" dirty="0"/>
              <a:t>] (Ohm’s </a:t>
            </a:r>
            <a:r>
              <a:rPr lang="en-US" sz="2400" dirty="0" smtClean="0"/>
              <a:t>law).</a:t>
            </a:r>
            <a:endParaRPr lang="en-US" sz="2400" dirty="0"/>
          </a:p>
        </p:txBody>
      </p:sp>
      <p:sp>
        <p:nvSpPr>
          <p:cNvPr id="70" name="Freeform 69"/>
          <p:cNvSpPr/>
          <p:nvPr/>
        </p:nvSpPr>
        <p:spPr>
          <a:xfrm>
            <a:off x="555335" y="1882152"/>
            <a:ext cx="382214" cy="1284790"/>
          </a:xfrm>
          <a:custGeom>
            <a:avLst/>
            <a:gdLst>
              <a:gd name="connsiteX0" fmla="*/ 335916 w 382214"/>
              <a:gd name="connsiteY0" fmla="*/ 1284790 h 1284790"/>
              <a:gd name="connsiteX1" fmla="*/ 250 w 382214"/>
              <a:gd name="connsiteY1" fmla="*/ 578735 h 1284790"/>
              <a:gd name="connsiteX2" fmla="*/ 382214 w 382214"/>
              <a:gd name="connsiteY2" fmla="*/ 0 h 1284790"/>
            </a:gdLst>
            <a:ahLst/>
            <a:cxnLst>
              <a:cxn ang="0">
                <a:pos x="connsiteX0" y="connsiteY0"/>
              </a:cxn>
              <a:cxn ang="0">
                <a:pos x="connsiteX1" y="connsiteY1"/>
              </a:cxn>
              <a:cxn ang="0">
                <a:pos x="connsiteX2" y="connsiteY2"/>
              </a:cxn>
            </a:cxnLst>
            <a:rect l="l" t="t" r="r" b="b"/>
            <a:pathLst>
              <a:path w="382214" h="1284790">
                <a:moveTo>
                  <a:pt x="335916" y="1284790"/>
                </a:moveTo>
                <a:cubicBezTo>
                  <a:pt x="164225" y="1038828"/>
                  <a:pt x="-7466" y="792867"/>
                  <a:pt x="250" y="578735"/>
                </a:cubicBezTo>
                <a:cubicBezTo>
                  <a:pt x="7966" y="364603"/>
                  <a:pt x="195090" y="182301"/>
                  <a:pt x="382214"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1304079" y="1069995"/>
            <a:ext cx="1011821" cy="26949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2565722" y="1208892"/>
            <a:ext cx="696796" cy="348783"/>
          </a:xfrm>
          <a:custGeom>
            <a:avLst/>
            <a:gdLst>
              <a:gd name="connsiteX0" fmla="*/ 0 w 1979271"/>
              <a:gd name="connsiteY0" fmla="*/ 11574 h 983848"/>
              <a:gd name="connsiteX1" fmla="*/ 1967696 w 1979271"/>
              <a:gd name="connsiteY1" fmla="*/ 0 h 983848"/>
              <a:gd name="connsiteX2" fmla="*/ 1979271 w 1979271"/>
              <a:gd name="connsiteY2" fmla="*/ 983848 h 983848"/>
            </a:gdLst>
            <a:ahLst/>
            <a:cxnLst>
              <a:cxn ang="0">
                <a:pos x="connsiteX0" y="connsiteY0"/>
              </a:cxn>
              <a:cxn ang="0">
                <a:pos x="connsiteX1" y="connsiteY1"/>
              </a:cxn>
              <a:cxn ang="0">
                <a:pos x="connsiteX2" y="connsiteY2"/>
              </a:cxn>
            </a:cxnLst>
            <a:rect l="l" t="t" r="r" b="b"/>
            <a:pathLst>
              <a:path w="1979271" h="983848">
                <a:moveTo>
                  <a:pt x="0" y="11574"/>
                </a:moveTo>
                <a:lnTo>
                  <a:pt x="1967696" y="0"/>
                </a:lnTo>
                <a:lnTo>
                  <a:pt x="1979271" y="98384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1292506" y="2444488"/>
            <a:ext cx="2055238" cy="940443"/>
          </a:xfrm>
          <a:custGeom>
            <a:avLst/>
            <a:gdLst>
              <a:gd name="connsiteX0" fmla="*/ 3923817 w 3935392"/>
              <a:gd name="connsiteY0" fmla="*/ 0 h 775504"/>
              <a:gd name="connsiteX1" fmla="*/ 3935392 w 3935392"/>
              <a:gd name="connsiteY1" fmla="*/ 775504 h 775504"/>
              <a:gd name="connsiteX2" fmla="*/ 0 w 3935392"/>
              <a:gd name="connsiteY2" fmla="*/ 775504 h 775504"/>
            </a:gdLst>
            <a:ahLst/>
            <a:cxnLst>
              <a:cxn ang="0">
                <a:pos x="connsiteX0" y="connsiteY0"/>
              </a:cxn>
              <a:cxn ang="0">
                <a:pos x="connsiteX1" y="connsiteY1"/>
              </a:cxn>
              <a:cxn ang="0">
                <a:pos x="connsiteX2" y="connsiteY2"/>
              </a:cxn>
            </a:cxnLst>
            <a:rect l="l" t="t" r="r" b="b"/>
            <a:pathLst>
              <a:path w="3935392" h="775504">
                <a:moveTo>
                  <a:pt x="3923817" y="0"/>
                </a:moveTo>
                <a:lnTo>
                  <a:pt x="3935392" y="775504"/>
                </a:lnTo>
                <a:lnTo>
                  <a:pt x="0" y="775504"/>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rot="5400000">
            <a:off x="2237096" y="950680"/>
            <a:ext cx="381000" cy="538609"/>
          </a:xfrm>
          <a:prstGeom prst="rect">
            <a:avLst/>
          </a:prstGeom>
          <a:noFill/>
        </p:spPr>
        <p:txBody>
          <a:bodyPr wrap="square" rtlCol="0">
            <a:spAutoFit/>
          </a:bodyPr>
          <a:lstStyle/>
          <a:p>
            <a:r>
              <a:rPr lang="en-US" sz="2900" dirty="0" smtClean="0"/>
              <a:t>3</a:t>
            </a:r>
          </a:p>
        </p:txBody>
      </p:sp>
      <p:sp>
        <p:nvSpPr>
          <p:cNvPr id="75" name="Freeform 74"/>
          <p:cNvSpPr/>
          <p:nvPr/>
        </p:nvSpPr>
        <p:spPr>
          <a:xfrm>
            <a:off x="2750916" y="1232041"/>
            <a:ext cx="983848" cy="1215342"/>
          </a:xfrm>
          <a:custGeom>
            <a:avLst/>
            <a:gdLst>
              <a:gd name="connsiteX0" fmla="*/ 532436 w 983848"/>
              <a:gd name="connsiteY0" fmla="*/ 0 h 1215342"/>
              <a:gd name="connsiteX1" fmla="*/ 532436 w 983848"/>
              <a:gd name="connsiteY1" fmla="*/ 370390 h 1215342"/>
              <a:gd name="connsiteX2" fmla="*/ 104172 w 983848"/>
              <a:gd name="connsiteY2" fmla="*/ 370390 h 1215342"/>
              <a:gd name="connsiteX3" fmla="*/ 104172 w 983848"/>
              <a:gd name="connsiteY3" fmla="*/ 682906 h 1215342"/>
              <a:gd name="connsiteX4" fmla="*/ 0 w 983848"/>
              <a:gd name="connsiteY4" fmla="*/ 717630 h 1215342"/>
              <a:gd name="connsiteX5" fmla="*/ 219919 w 983848"/>
              <a:gd name="connsiteY5" fmla="*/ 798653 h 1215342"/>
              <a:gd name="connsiteX6" fmla="*/ 115747 w 983848"/>
              <a:gd name="connsiteY6" fmla="*/ 856527 h 1215342"/>
              <a:gd name="connsiteX7" fmla="*/ 115747 w 983848"/>
              <a:gd name="connsiteY7" fmla="*/ 1215342 h 1215342"/>
              <a:gd name="connsiteX8" fmla="*/ 983848 w 983848"/>
              <a:gd name="connsiteY8" fmla="*/ 1215342 h 1215342"/>
              <a:gd name="connsiteX9" fmla="*/ 983848 w 983848"/>
              <a:gd name="connsiteY9" fmla="*/ 844952 h 121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848" h="1215342">
                <a:moveTo>
                  <a:pt x="532436" y="0"/>
                </a:moveTo>
                <a:lnTo>
                  <a:pt x="532436" y="370390"/>
                </a:lnTo>
                <a:lnTo>
                  <a:pt x="104172" y="370390"/>
                </a:lnTo>
                <a:lnTo>
                  <a:pt x="104172" y="682906"/>
                </a:lnTo>
                <a:lnTo>
                  <a:pt x="0" y="717630"/>
                </a:lnTo>
                <a:lnTo>
                  <a:pt x="219919" y="798653"/>
                </a:lnTo>
                <a:lnTo>
                  <a:pt x="115747" y="856527"/>
                </a:lnTo>
                <a:lnTo>
                  <a:pt x="115747" y="1215342"/>
                </a:lnTo>
                <a:lnTo>
                  <a:pt x="983848" y="1215342"/>
                </a:lnTo>
                <a:lnTo>
                  <a:pt x="983848" y="844952"/>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535101" y="1710075"/>
            <a:ext cx="381000" cy="538609"/>
          </a:xfrm>
          <a:prstGeom prst="rect">
            <a:avLst/>
          </a:prstGeom>
          <a:noFill/>
        </p:spPr>
        <p:txBody>
          <a:bodyPr wrap="square" rtlCol="0">
            <a:spAutoFit/>
          </a:bodyPr>
          <a:lstStyle/>
          <a:p>
            <a:r>
              <a:rPr lang="en-US" sz="2900" dirty="0" smtClean="0"/>
              <a:t>3</a:t>
            </a:r>
          </a:p>
        </p:txBody>
      </p:sp>
      <p:sp>
        <p:nvSpPr>
          <p:cNvPr id="77" name="Freeform 76"/>
          <p:cNvSpPr/>
          <p:nvPr/>
        </p:nvSpPr>
        <p:spPr>
          <a:xfrm>
            <a:off x="3230301" y="1576938"/>
            <a:ext cx="516038" cy="290746"/>
          </a:xfrm>
          <a:custGeom>
            <a:avLst/>
            <a:gdLst>
              <a:gd name="connsiteX0" fmla="*/ 451413 w 451413"/>
              <a:gd name="connsiteY0" fmla="*/ 289367 h 289367"/>
              <a:gd name="connsiteX1" fmla="*/ 451413 w 451413"/>
              <a:gd name="connsiteY1" fmla="*/ 11575 h 289367"/>
              <a:gd name="connsiteX2" fmla="*/ 0 w 451413"/>
              <a:gd name="connsiteY2" fmla="*/ 0 h 289367"/>
            </a:gdLst>
            <a:ahLst/>
            <a:cxnLst>
              <a:cxn ang="0">
                <a:pos x="connsiteX0" y="connsiteY0"/>
              </a:cxn>
              <a:cxn ang="0">
                <a:pos x="connsiteX1" y="connsiteY1"/>
              </a:cxn>
              <a:cxn ang="0">
                <a:pos x="connsiteX2" y="connsiteY2"/>
              </a:cxn>
            </a:cxnLst>
            <a:rect l="l" t="t" r="r" b="b"/>
            <a:pathLst>
              <a:path w="451413" h="289367">
                <a:moveTo>
                  <a:pt x="451413" y="289367"/>
                </a:moveTo>
                <a:lnTo>
                  <a:pt x="451413" y="11575"/>
                </a:ln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flipH="1">
            <a:off x="4419600" y="1060877"/>
            <a:ext cx="787655" cy="31251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rot="5400000">
            <a:off x="5136364" y="982073"/>
            <a:ext cx="381000" cy="538609"/>
          </a:xfrm>
          <a:prstGeom prst="rect">
            <a:avLst/>
          </a:prstGeom>
          <a:noFill/>
        </p:spPr>
        <p:txBody>
          <a:bodyPr wrap="square" rtlCol="0">
            <a:spAutoFit/>
          </a:bodyPr>
          <a:lstStyle/>
          <a:p>
            <a:r>
              <a:rPr lang="en-US" sz="2900" dirty="0" smtClean="0"/>
              <a:t>3</a:t>
            </a:r>
          </a:p>
        </p:txBody>
      </p:sp>
      <p:sp>
        <p:nvSpPr>
          <p:cNvPr id="80" name="TextBox 79"/>
          <p:cNvSpPr txBox="1"/>
          <p:nvPr/>
        </p:nvSpPr>
        <p:spPr>
          <a:xfrm>
            <a:off x="6253610" y="2363993"/>
            <a:ext cx="381000" cy="538609"/>
          </a:xfrm>
          <a:prstGeom prst="rect">
            <a:avLst/>
          </a:prstGeom>
          <a:noFill/>
        </p:spPr>
        <p:txBody>
          <a:bodyPr wrap="square" rtlCol="0">
            <a:spAutoFit/>
          </a:bodyPr>
          <a:lstStyle/>
          <a:p>
            <a:r>
              <a:rPr lang="en-US" sz="2900" dirty="0" smtClean="0"/>
              <a:t>3</a:t>
            </a:r>
          </a:p>
        </p:txBody>
      </p:sp>
      <p:sp>
        <p:nvSpPr>
          <p:cNvPr id="81" name="Freeform 80"/>
          <p:cNvSpPr/>
          <p:nvPr/>
        </p:nvSpPr>
        <p:spPr>
          <a:xfrm>
            <a:off x="6296051" y="1229674"/>
            <a:ext cx="277792" cy="1261641"/>
          </a:xfrm>
          <a:custGeom>
            <a:avLst/>
            <a:gdLst>
              <a:gd name="connsiteX0" fmla="*/ 127321 w 277792"/>
              <a:gd name="connsiteY0" fmla="*/ 0 h 1261641"/>
              <a:gd name="connsiteX1" fmla="*/ 138896 w 277792"/>
              <a:gd name="connsiteY1" fmla="*/ 486137 h 1261641"/>
              <a:gd name="connsiteX2" fmla="*/ 0 w 277792"/>
              <a:gd name="connsiteY2" fmla="*/ 555585 h 1261641"/>
              <a:gd name="connsiteX3" fmla="*/ 277792 w 277792"/>
              <a:gd name="connsiteY3" fmla="*/ 636608 h 1261641"/>
              <a:gd name="connsiteX4" fmla="*/ 173620 w 277792"/>
              <a:gd name="connsiteY4" fmla="*/ 729205 h 1261641"/>
              <a:gd name="connsiteX5" fmla="*/ 162045 w 277792"/>
              <a:gd name="connsiteY5" fmla="*/ 1261641 h 12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 h="1261641">
                <a:moveTo>
                  <a:pt x="127321" y="0"/>
                </a:moveTo>
                <a:lnTo>
                  <a:pt x="138896" y="486137"/>
                </a:lnTo>
                <a:lnTo>
                  <a:pt x="0" y="555585"/>
                </a:lnTo>
                <a:lnTo>
                  <a:pt x="277792" y="636608"/>
                </a:lnTo>
                <a:lnTo>
                  <a:pt x="173620" y="729205"/>
                </a:lnTo>
                <a:lnTo>
                  <a:pt x="162045" y="1261641"/>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6458096" y="2780682"/>
            <a:ext cx="11575" cy="613458"/>
          </a:xfrm>
          <a:custGeom>
            <a:avLst/>
            <a:gdLst>
              <a:gd name="connsiteX0" fmla="*/ 0 w 11575"/>
              <a:gd name="connsiteY0" fmla="*/ 0 h 613458"/>
              <a:gd name="connsiteX1" fmla="*/ 11575 w 11575"/>
              <a:gd name="connsiteY1" fmla="*/ 613458 h 613458"/>
            </a:gdLst>
            <a:ahLst/>
            <a:cxnLst>
              <a:cxn ang="0">
                <a:pos x="connsiteX0" y="connsiteY0"/>
              </a:cxn>
              <a:cxn ang="0">
                <a:pos x="connsiteX1" y="connsiteY1"/>
              </a:cxn>
            </a:cxnLst>
            <a:rect l="l" t="t" r="r" b="b"/>
            <a:pathLst>
              <a:path w="11575" h="613458">
                <a:moveTo>
                  <a:pt x="0" y="0"/>
                </a:moveTo>
                <a:lnTo>
                  <a:pt x="11575" y="61345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295400" y="1255190"/>
            <a:ext cx="11575" cy="2118167"/>
          </a:xfrm>
          <a:custGeom>
            <a:avLst/>
            <a:gdLst>
              <a:gd name="connsiteX0" fmla="*/ 0 w 11575"/>
              <a:gd name="connsiteY0" fmla="*/ 0 h 2118167"/>
              <a:gd name="connsiteX1" fmla="*/ 11575 w 11575"/>
              <a:gd name="connsiteY1" fmla="*/ 2118167 h 2118167"/>
            </a:gdLst>
            <a:ahLst/>
            <a:cxnLst>
              <a:cxn ang="0">
                <a:pos x="connsiteX0" y="connsiteY0"/>
              </a:cxn>
              <a:cxn ang="0">
                <a:pos x="connsiteX1" y="connsiteY1"/>
              </a:cxn>
            </a:cxnLst>
            <a:rect l="l" t="t" r="r" b="b"/>
            <a:pathLst>
              <a:path w="11575" h="2118167">
                <a:moveTo>
                  <a:pt x="0" y="0"/>
                </a:moveTo>
                <a:cubicBezTo>
                  <a:pt x="3858" y="706056"/>
                  <a:pt x="7717" y="1412111"/>
                  <a:pt x="11575" y="2118167"/>
                </a:cubicBez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066800" y="2192740"/>
            <a:ext cx="533400" cy="477648"/>
          </a:xfrm>
          <a:prstGeom prst="ellipse">
            <a:avLst/>
          </a:prstGeom>
          <a:solidFill>
            <a:schemeClr val="bg1"/>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141308" y="2172484"/>
            <a:ext cx="925492" cy="523220"/>
          </a:xfrm>
          <a:prstGeom prst="rect">
            <a:avLst/>
          </a:prstGeom>
          <a:solidFill>
            <a:schemeClr val="bg1"/>
          </a:solidFill>
        </p:spPr>
        <p:txBody>
          <a:bodyPr wrap="square" rtlCol="0">
            <a:spAutoFit/>
          </a:bodyPr>
          <a:lstStyle/>
          <a:p>
            <a:r>
              <a:rPr lang="en-US" sz="1400" b="1" dirty="0" smtClean="0"/>
              <a:t>V</a:t>
            </a:r>
            <a:r>
              <a:rPr lang="en-US" sz="1400" baseline="-25000" dirty="0" smtClean="0"/>
              <a:t>1</a:t>
            </a:r>
            <a:r>
              <a:rPr lang="en-US" sz="1400" dirty="0" smtClean="0"/>
              <a:t>=</a:t>
            </a:r>
          </a:p>
          <a:p>
            <a:r>
              <a:rPr lang="en-US" sz="1400" dirty="0" smtClean="0"/>
              <a:t>4000∟0°</a:t>
            </a:r>
          </a:p>
        </p:txBody>
      </p:sp>
      <p:sp>
        <p:nvSpPr>
          <p:cNvPr id="86" name="TextBox 85"/>
          <p:cNvSpPr txBox="1"/>
          <p:nvPr/>
        </p:nvSpPr>
        <p:spPr>
          <a:xfrm>
            <a:off x="2023299" y="1935699"/>
            <a:ext cx="948501" cy="312985"/>
          </a:xfrm>
          <a:prstGeom prst="rect">
            <a:avLst/>
          </a:prstGeom>
          <a:noFill/>
        </p:spPr>
        <p:txBody>
          <a:bodyPr wrap="square" rtlCol="0">
            <a:spAutoFit/>
          </a:bodyPr>
          <a:lstStyle/>
          <a:p>
            <a:r>
              <a:rPr lang="en-US" sz="1400" b="1" dirty="0" smtClean="0"/>
              <a:t>80,000</a:t>
            </a:r>
            <a:r>
              <a:rPr lang="el-GR" sz="1400" b="1" dirty="0" smtClean="0"/>
              <a:t>Ω</a:t>
            </a:r>
            <a:endParaRPr lang="en-US" sz="1400" b="1" dirty="0" smtClean="0"/>
          </a:p>
        </p:txBody>
      </p:sp>
      <p:sp>
        <p:nvSpPr>
          <p:cNvPr id="87" name="TextBox 86"/>
          <p:cNvSpPr txBox="1"/>
          <p:nvPr/>
        </p:nvSpPr>
        <p:spPr>
          <a:xfrm>
            <a:off x="3036084" y="1652373"/>
            <a:ext cx="948501" cy="261610"/>
          </a:xfrm>
          <a:prstGeom prst="rect">
            <a:avLst/>
          </a:prstGeom>
          <a:noFill/>
        </p:spPr>
        <p:txBody>
          <a:bodyPr wrap="square" rtlCol="0">
            <a:spAutoFit/>
          </a:bodyPr>
          <a:lstStyle/>
          <a:p>
            <a:r>
              <a:rPr lang="en-US" sz="1100" b="1" dirty="0" smtClean="0"/>
              <a:t>j11,544</a:t>
            </a:r>
            <a:r>
              <a:rPr lang="el-GR" sz="1100" b="1" dirty="0" smtClean="0"/>
              <a:t>Ω</a:t>
            </a:r>
            <a:endParaRPr lang="en-US" sz="1100" b="1" dirty="0" smtClean="0"/>
          </a:p>
        </p:txBody>
      </p:sp>
      <p:sp>
        <p:nvSpPr>
          <p:cNvPr id="88" name="Freeform 87"/>
          <p:cNvSpPr/>
          <p:nvPr/>
        </p:nvSpPr>
        <p:spPr>
          <a:xfrm>
            <a:off x="1145894" y="967752"/>
            <a:ext cx="381964" cy="544010"/>
          </a:xfrm>
          <a:custGeom>
            <a:avLst/>
            <a:gdLst>
              <a:gd name="connsiteX0" fmla="*/ 0 w 381964"/>
              <a:gd name="connsiteY0" fmla="*/ 544010 h 544010"/>
              <a:gd name="connsiteX1" fmla="*/ 0 w 381964"/>
              <a:gd name="connsiteY1" fmla="*/ 0 h 544010"/>
              <a:gd name="connsiteX2" fmla="*/ 381964 w 381964"/>
              <a:gd name="connsiteY2" fmla="*/ 0 h 544010"/>
            </a:gdLst>
            <a:ahLst/>
            <a:cxnLst>
              <a:cxn ang="0">
                <a:pos x="connsiteX0" y="connsiteY0"/>
              </a:cxn>
              <a:cxn ang="0">
                <a:pos x="connsiteX1" y="connsiteY1"/>
              </a:cxn>
              <a:cxn ang="0">
                <a:pos x="connsiteX2" y="connsiteY2"/>
              </a:cxn>
            </a:cxnLst>
            <a:rect l="l" t="t" r="r" b="b"/>
            <a:pathLst>
              <a:path w="381964" h="544010">
                <a:moveTo>
                  <a:pt x="0" y="544010"/>
                </a:moveTo>
                <a:lnTo>
                  <a:pt x="0" y="0"/>
                </a:lnTo>
                <a:lnTo>
                  <a:pt x="381964"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851457" y="724684"/>
            <a:ext cx="367743" cy="400110"/>
          </a:xfrm>
          <a:prstGeom prst="rect">
            <a:avLst/>
          </a:prstGeom>
          <a:noFill/>
        </p:spPr>
        <p:txBody>
          <a:bodyPr wrap="square" rtlCol="0">
            <a:spAutoFit/>
          </a:bodyPr>
          <a:lstStyle/>
          <a:p>
            <a:r>
              <a:rPr lang="en-US" sz="2000" b="1" dirty="0" smtClean="0"/>
              <a:t>I</a:t>
            </a:r>
            <a:r>
              <a:rPr lang="en-US" sz="2000" baseline="-25000" dirty="0" smtClean="0"/>
              <a:t>1</a:t>
            </a:r>
            <a:endParaRPr lang="en-US" sz="2000" dirty="0" smtClean="0"/>
          </a:p>
        </p:txBody>
      </p:sp>
      <p:sp>
        <p:nvSpPr>
          <p:cNvPr id="90" name="TextBox 89"/>
          <p:cNvSpPr txBox="1"/>
          <p:nvPr/>
        </p:nvSpPr>
        <p:spPr>
          <a:xfrm>
            <a:off x="3680502" y="660400"/>
            <a:ext cx="553902" cy="400110"/>
          </a:xfrm>
          <a:prstGeom prst="rect">
            <a:avLst/>
          </a:prstGeom>
          <a:noFill/>
        </p:spPr>
        <p:txBody>
          <a:bodyPr wrap="square" rtlCol="0">
            <a:spAutoFit/>
          </a:bodyPr>
          <a:lstStyle/>
          <a:p>
            <a:r>
              <a:rPr lang="en-US" sz="2000" b="1" dirty="0" smtClean="0"/>
              <a:t>I</a:t>
            </a:r>
            <a:r>
              <a:rPr lang="en-US" sz="2000" baseline="-25000" dirty="0" smtClean="0"/>
              <a:t>1w</a:t>
            </a:r>
            <a:endParaRPr lang="en-US" sz="2000" dirty="0" smtClean="0"/>
          </a:p>
        </p:txBody>
      </p:sp>
      <p:sp>
        <p:nvSpPr>
          <p:cNvPr id="91" name="Freeform 90"/>
          <p:cNvSpPr/>
          <p:nvPr/>
        </p:nvSpPr>
        <p:spPr>
          <a:xfrm>
            <a:off x="5441066" y="1220028"/>
            <a:ext cx="972273" cy="11575"/>
          </a:xfrm>
          <a:custGeom>
            <a:avLst/>
            <a:gdLst>
              <a:gd name="connsiteX0" fmla="*/ 972273 w 972273"/>
              <a:gd name="connsiteY0" fmla="*/ 11575 h 11575"/>
              <a:gd name="connsiteX1" fmla="*/ 0 w 972273"/>
              <a:gd name="connsiteY1" fmla="*/ 0 h 11575"/>
            </a:gdLst>
            <a:ahLst/>
            <a:cxnLst>
              <a:cxn ang="0">
                <a:pos x="connsiteX0" y="connsiteY0"/>
              </a:cxn>
              <a:cxn ang="0">
                <a:pos x="connsiteX1" y="connsiteY1"/>
              </a:cxn>
            </a:cxnLst>
            <a:rect l="l" t="t" r="r" b="b"/>
            <a:pathLst>
              <a:path w="972273" h="11575">
                <a:moveTo>
                  <a:pt x="972273" y="11575"/>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4499176" y="533400"/>
            <a:ext cx="1382069" cy="307777"/>
          </a:xfrm>
          <a:prstGeom prst="rect">
            <a:avLst/>
          </a:prstGeom>
          <a:solidFill>
            <a:schemeClr val="bg1"/>
          </a:solidFill>
        </p:spPr>
        <p:txBody>
          <a:bodyPr wrap="square" rtlCol="0">
            <a:spAutoFit/>
          </a:bodyPr>
          <a:lstStyle/>
          <a:p>
            <a:r>
              <a:rPr lang="en-US" sz="1400" b="1" dirty="0" smtClean="0"/>
              <a:t>Z’</a:t>
            </a:r>
            <a:r>
              <a:rPr lang="en-US" sz="1400" b="1" baseline="-25000" dirty="0" smtClean="0"/>
              <a:t>2s</a:t>
            </a:r>
            <a:r>
              <a:rPr lang="en-US" sz="1400" b="1" dirty="0" smtClean="0"/>
              <a:t>= 1.2+j4</a:t>
            </a:r>
            <a:r>
              <a:rPr lang="el-GR" sz="1400" b="1" dirty="0" smtClean="0"/>
              <a:t>Ω</a:t>
            </a:r>
            <a:endParaRPr lang="en-US" sz="1400" b="1" dirty="0" smtClean="0"/>
          </a:p>
        </p:txBody>
      </p:sp>
      <p:sp>
        <p:nvSpPr>
          <p:cNvPr id="93" name="Freeform 92"/>
          <p:cNvSpPr/>
          <p:nvPr/>
        </p:nvSpPr>
        <p:spPr>
          <a:xfrm flipH="1">
            <a:off x="4101296" y="1500393"/>
            <a:ext cx="246794" cy="1625600"/>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3961070" y="2183538"/>
            <a:ext cx="739216" cy="307777"/>
          </a:xfrm>
          <a:prstGeom prst="rect">
            <a:avLst/>
          </a:prstGeom>
          <a:solidFill>
            <a:schemeClr val="bg1"/>
          </a:solidFill>
        </p:spPr>
        <p:txBody>
          <a:bodyPr wrap="square" rtlCol="0">
            <a:spAutoFit/>
          </a:bodyPr>
          <a:lstStyle/>
          <a:p>
            <a:r>
              <a:rPr lang="en-US" sz="1400" b="1" dirty="0" smtClean="0"/>
              <a:t>E</a:t>
            </a:r>
            <a:r>
              <a:rPr lang="en-US" sz="1400" baseline="-25000" dirty="0" smtClean="0"/>
              <a:t>1</a:t>
            </a:r>
            <a:r>
              <a:rPr lang="en-US" sz="1400" b="1" dirty="0" smtClean="0"/>
              <a:t>=E’</a:t>
            </a:r>
            <a:r>
              <a:rPr lang="en-US" sz="1400" baseline="-25000" dirty="0" smtClean="0"/>
              <a:t>2</a:t>
            </a:r>
            <a:endParaRPr lang="en-US" sz="1400" dirty="0" smtClean="0"/>
          </a:p>
        </p:txBody>
      </p:sp>
      <p:sp>
        <p:nvSpPr>
          <p:cNvPr id="95" name="Freeform 94"/>
          <p:cNvSpPr/>
          <p:nvPr/>
        </p:nvSpPr>
        <p:spPr>
          <a:xfrm>
            <a:off x="5996651" y="988535"/>
            <a:ext cx="636607" cy="428263"/>
          </a:xfrm>
          <a:custGeom>
            <a:avLst/>
            <a:gdLst>
              <a:gd name="connsiteX0" fmla="*/ 0 w 636607"/>
              <a:gd name="connsiteY0" fmla="*/ 0 h 428263"/>
              <a:gd name="connsiteX1" fmla="*/ 636607 w 636607"/>
              <a:gd name="connsiteY1" fmla="*/ 11574 h 428263"/>
              <a:gd name="connsiteX2" fmla="*/ 636607 w 636607"/>
              <a:gd name="connsiteY2" fmla="*/ 428263 h 428263"/>
            </a:gdLst>
            <a:ahLst/>
            <a:cxnLst>
              <a:cxn ang="0">
                <a:pos x="connsiteX0" y="connsiteY0"/>
              </a:cxn>
              <a:cxn ang="0">
                <a:pos x="connsiteX1" y="connsiteY1"/>
              </a:cxn>
              <a:cxn ang="0">
                <a:pos x="connsiteX2" y="connsiteY2"/>
              </a:cxn>
            </a:cxnLst>
            <a:rect l="l" t="t" r="r" b="b"/>
            <a:pathLst>
              <a:path w="636607" h="428263">
                <a:moveTo>
                  <a:pt x="0" y="0"/>
                </a:moveTo>
                <a:lnTo>
                  <a:pt x="636607" y="11574"/>
                </a:lnTo>
                <a:lnTo>
                  <a:pt x="636607" y="428263"/>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6573843" y="572509"/>
            <a:ext cx="435687" cy="400110"/>
          </a:xfrm>
          <a:prstGeom prst="rect">
            <a:avLst/>
          </a:prstGeom>
          <a:noFill/>
        </p:spPr>
        <p:txBody>
          <a:bodyPr wrap="square" rtlCol="0">
            <a:spAutoFit/>
          </a:bodyPr>
          <a:lstStyle/>
          <a:p>
            <a:r>
              <a:rPr lang="en-US" sz="2000" b="1" dirty="0" smtClean="0"/>
              <a:t>I’</a:t>
            </a:r>
            <a:r>
              <a:rPr lang="en-US" sz="2000" baseline="-25000" dirty="0" smtClean="0"/>
              <a:t>2</a:t>
            </a:r>
            <a:endParaRPr lang="en-US" sz="2000" dirty="0" smtClean="0"/>
          </a:p>
        </p:txBody>
      </p:sp>
      <p:sp>
        <p:nvSpPr>
          <p:cNvPr id="97" name="Freeform 96"/>
          <p:cNvSpPr/>
          <p:nvPr/>
        </p:nvSpPr>
        <p:spPr>
          <a:xfrm>
            <a:off x="5781365" y="1432714"/>
            <a:ext cx="390836" cy="1693279"/>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5638799" y="2135393"/>
            <a:ext cx="479113" cy="307777"/>
          </a:xfrm>
          <a:prstGeom prst="rect">
            <a:avLst/>
          </a:prstGeom>
          <a:solidFill>
            <a:schemeClr val="bg1"/>
          </a:solidFill>
        </p:spPr>
        <p:txBody>
          <a:bodyPr wrap="square" rtlCol="0">
            <a:spAutoFit/>
          </a:bodyPr>
          <a:lstStyle/>
          <a:p>
            <a:r>
              <a:rPr lang="en-US" sz="1400" b="1" dirty="0" smtClean="0"/>
              <a:t>V’</a:t>
            </a:r>
            <a:r>
              <a:rPr lang="en-US" sz="1400" baseline="-25000" dirty="0" smtClean="0"/>
              <a:t>2</a:t>
            </a:r>
            <a:endParaRPr lang="en-US" sz="1400" dirty="0" smtClean="0"/>
          </a:p>
        </p:txBody>
      </p:sp>
      <p:sp>
        <p:nvSpPr>
          <p:cNvPr id="99" name="Freeform 98"/>
          <p:cNvSpPr/>
          <p:nvPr/>
        </p:nvSpPr>
        <p:spPr>
          <a:xfrm>
            <a:off x="3251200" y="1193800"/>
            <a:ext cx="1257300" cy="12700"/>
          </a:xfrm>
          <a:custGeom>
            <a:avLst/>
            <a:gdLst>
              <a:gd name="connsiteX0" fmla="*/ 0 w 1257300"/>
              <a:gd name="connsiteY0" fmla="*/ 12700 h 12700"/>
              <a:gd name="connsiteX1" fmla="*/ 1257300 w 1257300"/>
              <a:gd name="connsiteY1" fmla="*/ 0 h 12700"/>
            </a:gdLst>
            <a:ahLst/>
            <a:cxnLst>
              <a:cxn ang="0">
                <a:pos x="connsiteX0" y="connsiteY0"/>
              </a:cxn>
              <a:cxn ang="0">
                <a:pos x="connsiteX1" y="connsiteY1"/>
              </a:cxn>
            </a:cxnLst>
            <a:rect l="l" t="t" r="r" b="b"/>
            <a:pathLst>
              <a:path w="1257300" h="12700">
                <a:moveTo>
                  <a:pt x="0" y="12700"/>
                </a:moveTo>
                <a:lnTo>
                  <a:pt x="125730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352800" y="3378200"/>
            <a:ext cx="3136900" cy="12700"/>
          </a:xfrm>
          <a:custGeom>
            <a:avLst/>
            <a:gdLst>
              <a:gd name="connsiteX0" fmla="*/ 0 w 3136900"/>
              <a:gd name="connsiteY0" fmla="*/ 12700 h 12700"/>
              <a:gd name="connsiteX1" fmla="*/ 3136900 w 3136900"/>
              <a:gd name="connsiteY1" fmla="*/ 0 h 12700"/>
            </a:gdLst>
            <a:ahLst/>
            <a:cxnLst>
              <a:cxn ang="0">
                <a:pos x="connsiteX0" y="connsiteY0"/>
              </a:cxn>
              <a:cxn ang="0">
                <a:pos x="connsiteX1" y="connsiteY1"/>
              </a:cxn>
            </a:cxnLst>
            <a:rect l="l" t="t" r="r" b="b"/>
            <a:pathLst>
              <a:path w="3136900" h="12700">
                <a:moveTo>
                  <a:pt x="0" y="12700"/>
                </a:moveTo>
                <a:lnTo>
                  <a:pt x="313690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606800" y="1066800"/>
            <a:ext cx="457200" cy="0"/>
          </a:xfrm>
          <a:custGeom>
            <a:avLst/>
            <a:gdLst>
              <a:gd name="connsiteX0" fmla="*/ 0 w 457200"/>
              <a:gd name="connsiteY0" fmla="*/ 0 h 0"/>
              <a:gd name="connsiteX1" fmla="*/ 457200 w 457200"/>
              <a:gd name="connsiteY1" fmla="*/ 0 h 0"/>
            </a:gdLst>
            <a:ahLst/>
            <a:cxnLst>
              <a:cxn ang="0">
                <a:pos x="connsiteX0" y="connsiteY0"/>
              </a:cxn>
              <a:cxn ang="0">
                <a:pos x="connsiteX1" y="connsiteY1"/>
              </a:cxn>
            </a:cxnLst>
            <a:rect l="l" t="t" r="r" b="b"/>
            <a:pathLst>
              <a:path w="457200">
                <a:moveTo>
                  <a:pt x="0" y="0"/>
                </a:moveTo>
                <a:lnTo>
                  <a:pt x="457200"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6573843" y="1779030"/>
            <a:ext cx="1350957" cy="1015663"/>
          </a:xfrm>
          <a:prstGeom prst="rect">
            <a:avLst/>
          </a:prstGeom>
          <a:solidFill>
            <a:schemeClr val="bg1"/>
          </a:solidFill>
        </p:spPr>
        <p:txBody>
          <a:bodyPr wrap="square" rtlCol="0">
            <a:spAutoFit/>
          </a:bodyPr>
          <a:lstStyle/>
          <a:p>
            <a:r>
              <a:rPr lang="en-US" sz="2000" b="1" dirty="0" smtClean="0"/>
              <a:t>Z’</a:t>
            </a:r>
            <a:r>
              <a:rPr lang="en-US" sz="2000" b="1" baseline="-25000" dirty="0" smtClean="0"/>
              <a:t>2L</a:t>
            </a:r>
            <a:r>
              <a:rPr lang="en-US" sz="2000" b="1" dirty="0" smtClean="0"/>
              <a:t>= 400</a:t>
            </a:r>
          </a:p>
          <a:p>
            <a:endParaRPr lang="en-US" sz="2000" b="1" dirty="0"/>
          </a:p>
          <a:p>
            <a:r>
              <a:rPr lang="en-US" sz="2000" b="1" dirty="0" smtClean="0"/>
              <a:t>+j200 </a:t>
            </a:r>
            <a:r>
              <a:rPr lang="el-GR" sz="2000" b="1" dirty="0" smtClean="0"/>
              <a:t>Ω</a:t>
            </a:r>
            <a:endParaRPr lang="en-US" sz="2000" b="1" dirty="0" smtClean="0"/>
          </a:p>
        </p:txBody>
      </p:sp>
      <p:sp>
        <p:nvSpPr>
          <p:cNvPr id="103" name="TextBox 102"/>
          <p:cNvSpPr txBox="1"/>
          <p:nvPr/>
        </p:nvSpPr>
        <p:spPr>
          <a:xfrm>
            <a:off x="1542371" y="762000"/>
            <a:ext cx="1429429" cy="307777"/>
          </a:xfrm>
          <a:prstGeom prst="rect">
            <a:avLst/>
          </a:prstGeom>
          <a:noFill/>
        </p:spPr>
        <p:txBody>
          <a:bodyPr wrap="square" rtlCol="0">
            <a:spAutoFit/>
          </a:bodyPr>
          <a:lstStyle/>
          <a:p>
            <a:r>
              <a:rPr lang="en-US" sz="1400" b="1" dirty="0" smtClean="0"/>
              <a:t>Z</a:t>
            </a:r>
            <a:r>
              <a:rPr lang="en-US" sz="1400" b="1" baseline="-25000" dirty="0" smtClean="0"/>
              <a:t>1</a:t>
            </a:r>
            <a:r>
              <a:rPr lang="en-US" sz="1400" b="1" dirty="0" smtClean="0"/>
              <a:t>=1.2+j4.0</a:t>
            </a:r>
            <a:r>
              <a:rPr lang="el-GR" sz="1400" b="1" dirty="0" smtClean="0"/>
              <a:t>Ω</a:t>
            </a:r>
            <a:endParaRPr lang="en-US" sz="1400" b="1" dirty="0" smtClean="0"/>
          </a:p>
        </p:txBody>
      </p:sp>
      <p:graphicFrame>
        <p:nvGraphicFramePr>
          <p:cNvPr id="104" name="Object 103"/>
          <p:cNvGraphicFramePr>
            <a:graphicFrameLocks noChangeAspect="1"/>
          </p:cNvGraphicFramePr>
          <p:nvPr>
            <p:extLst>
              <p:ext uri="{D42A27DB-BD31-4B8C-83A1-F6EECF244321}">
                <p14:modId xmlns:p14="http://schemas.microsoft.com/office/powerpoint/2010/main" val="3357850657"/>
              </p:ext>
            </p:extLst>
          </p:nvPr>
        </p:nvGraphicFramePr>
        <p:xfrm>
          <a:off x="1677980" y="4283286"/>
          <a:ext cx="3495675" cy="1684337"/>
        </p:xfrm>
        <a:graphic>
          <a:graphicData uri="http://schemas.openxmlformats.org/presentationml/2006/ole">
            <mc:AlternateContent xmlns:mc="http://schemas.openxmlformats.org/markup-compatibility/2006">
              <mc:Choice xmlns:v="urn:schemas-microsoft-com:vml" Requires="v">
                <p:oleObj spid="_x0000_s97295" name="Equation" r:id="rId4" imgW="2247840" imgH="1079280" progId="Equation.DSMT4">
                  <p:embed/>
                </p:oleObj>
              </mc:Choice>
              <mc:Fallback>
                <p:oleObj name="Equation" r:id="rId4" imgW="2247840" imgH="1079280" progId="Equation.DSMT4">
                  <p:embed/>
                  <p:pic>
                    <p:nvPicPr>
                      <p:cNvPr id="63" name="Object 62"/>
                      <p:cNvPicPr/>
                      <p:nvPr/>
                    </p:nvPicPr>
                    <p:blipFill>
                      <a:blip r:embed="rId5"/>
                      <a:stretch>
                        <a:fillRect/>
                      </a:stretch>
                    </p:blipFill>
                    <p:spPr>
                      <a:xfrm>
                        <a:off x="1677980" y="4283286"/>
                        <a:ext cx="3495675" cy="1684337"/>
                      </a:xfrm>
                      <a:prstGeom prst="rect">
                        <a:avLst/>
                      </a:prstGeom>
                    </p:spPr>
                  </p:pic>
                </p:oleObj>
              </mc:Fallback>
            </mc:AlternateContent>
          </a:graphicData>
        </a:graphic>
      </p:graphicFrame>
      <p:sp>
        <p:nvSpPr>
          <p:cNvPr id="105" name="TextBox 104"/>
          <p:cNvSpPr txBox="1"/>
          <p:nvPr/>
        </p:nvSpPr>
        <p:spPr>
          <a:xfrm>
            <a:off x="-22652" y="44088"/>
            <a:ext cx="9144000" cy="569387"/>
          </a:xfrm>
          <a:prstGeom prst="rect">
            <a:avLst/>
          </a:prstGeom>
          <a:noFill/>
        </p:spPr>
        <p:txBody>
          <a:bodyPr wrap="square" rtlCol="0">
            <a:spAutoFit/>
          </a:bodyPr>
          <a:lstStyle/>
          <a:p>
            <a:pPr algn="ctr"/>
            <a:r>
              <a:rPr lang="en-US" sz="3100" dirty="0" smtClean="0"/>
              <a:t>Referring Quantities: Example 9</a:t>
            </a:r>
            <a:endParaRPr lang="en-US" sz="3100" dirty="0"/>
          </a:p>
        </p:txBody>
      </p:sp>
    </p:spTree>
    <p:extLst>
      <p:ext uri="{BB962C8B-B14F-4D97-AF65-F5344CB8AC3E}">
        <p14:creationId xmlns:p14="http://schemas.microsoft.com/office/powerpoint/2010/main" val="293440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96</a:t>
            </a:fld>
            <a:endParaRPr lang="en-US" dirty="0"/>
          </a:p>
        </p:txBody>
      </p:sp>
      <p:sp>
        <p:nvSpPr>
          <p:cNvPr id="8" name="TextBox 7"/>
          <p:cNvSpPr txBox="1"/>
          <p:nvPr/>
        </p:nvSpPr>
        <p:spPr>
          <a:xfrm>
            <a:off x="-22652" y="3594059"/>
            <a:ext cx="9144000" cy="461665"/>
          </a:xfrm>
          <a:prstGeom prst="rect">
            <a:avLst/>
          </a:prstGeom>
          <a:noFill/>
        </p:spPr>
        <p:txBody>
          <a:bodyPr wrap="square" rtlCol="0">
            <a:spAutoFit/>
          </a:bodyPr>
          <a:lstStyle/>
          <a:p>
            <a:pPr marL="514350" indent="-514350">
              <a:buFont typeface="+mj-lt"/>
              <a:buAutoNum type="arabicPeriod" startAt="5"/>
            </a:pPr>
            <a:r>
              <a:rPr lang="en-US" sz="2400" dirty="0"/>
              <a:t>Get </a:t>
            </a:r>
            <a:r>
              <a:rPr lang="en-US" sz="2400" b="1" dirty="0"/>
              <a:t>V</a:t>
            </a:r>
            <a:r>
              <a:rPr lang="en-US" sz="2400" dirty="0"/>
              <a:t>’</a:t>
            </a:r>
            <a:r>
              <a:rPr lang="en-US" sz="2400" baseline="-25000" dirty="0"/>
              <a:t>2</a:t>
            </a:r>
            <a:r>
              <a:rPr lang="en-US" sz="2400" dirty="0"/>
              <a:t>=</a:t>
            </a:r>
            <a:r>
              <a:rPr lang="en-US" sz="2400" b="1" dirty="0"/>
              <a:t>I</a:t>
            </a:r>
            <a:r>
              <a:rPr lang="en-US" sz="2400" dirty="0"/>
              <a:t>’</a:t>
            </a:r>
            <a:r>
              <a:rPr lang="en-US" sz="2400" baseline="-25000" dirty="0"/>
              <a:t>2</a:t>
            </a:r>
            <a:r>
              <a:rPr lang="en-US" sz="2400" dirty="0"/>
              <a:t>[Z’</a:t>
            </a:r>
            <a:r>
              <a:rPr lang="en-US" sz="2400" baseline="-25000" dirty="0"/>
              <a:t>2L</a:t>
            </a:r>
            <a:r>
              <a:rPr lang="en-US" sz="2400" dirty="0"/>
              <a:t>] (Ohm’s law)</a:t>
            </a:r>
          </a:p>
        </p:txBody>
      </p:sp>
      <p:sp>
        <p:nvSpPr>
          <p:cNvPr id="70" name="Freeform 69"/>
          <p:cNvSpPr/>
          <p:nvPr/>
        </p:nvSpPr>
        <p:spPr>
          <a:xfrm>
            <a:off x="555335" y="1882152"/>
            <a:ext cx="382214" cy="1284790"/>
          </a:xfrm>
          <a:custGeom>
            <a:avLst/>
            <a:gdLst>
              <a:gd name="connsiteX0" fmla="*/ 335916 w 382214"/>
              <a:gd name="connsiteY0" fmla="*/ 1284790 h 1284790"/>
              <a:gd name="connsiteX1" fmla="*/ 250 w 382214"/>
              <a:gd name="connsiteY1" fmla="*/ 578735 h 1284790"/>
              <a:gd name="connsiteX2" fmla="*/ 382214 w 382214"/>
              <a:gd name="connsiteY2" fmla="*/ 0 h 1284790"/>
            </a:gdLst>
            <a:ahLst/>
            <a:cxnLst>
              <a:cxn ang="0">
                <a:pos x="connsiteX0" y="connsiteY0"/>
              </a:cxn>
              <a:cxn ang="0">
                <a:pos x="connsiteX1" y="connsiteY1"/>
              </a:cxn>
              <a:cxn ang="0">
                <a:pos x="connsiteX2" y="connsiteY2"/>
              </a:cxn>
            </a:cxnLst>
            <a:rect l="l" t="t" r="r" b="b"/>
            <a:pathLst>
              <a:path w="382214" h="1284790">
                <a:moveTo>
                  <a:pt x="335916" y="1284790"/>
                </a:moveTo>
                <a:cubicBezTo>
                  <a:pt x="164225" y="1038828"/>
                  <a:pt x="-7466" y="792867"/>
                  <a:pt x="250" y="578735"/>
                </a:cubicBezTo>
                <a:cubicBezTo>
                  <a:pt x="7966" y="364603"/>
                  <a:pt x="195090" y="182301"/>
                  <a:pt x="382214"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1304079" y="1069995"/>
            <a:ext cx="1011821" cy="26949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2565722" y="1208892"/>
            <a:ext cx="696796" cy="348783"/>
          </a:xfrm>
          <a:custGeom>
            <a:avLst/>
            <a:gdLst>
              <a:gd name="connsiteX0" fmla="*/ 0 w 1979271"/>
              <a:gd name="connsiteY0" fmla="*/ 11574 h 983848"/>
              <a:gd name="connsiteX1" fmla="*/ 1967696 w 1979271"/>
              <a:gd name="connsiteY1" fmla="*/ 0 h 983848"/>
              <a:gd name="connsiteX2" fmla="*/ 1979271 w 1979271"/>
              <a:gd name="connsiteY2" fmla="*/ 983848 h 983848"/>
            </a:gdLst>
            <a:ahLst/>
            <a:cxnLst>
              <a:cxn ang="0">
                <a:pos x="connsiteX0" y="connsiteY0"/>
              </a:cxn>
              <a:cxn ang="0">
                <a:pos x="connsiteX1" y="connsiteY1"/>
              </a:cxn>
              <a:cxn ang="0">
                <a:pos x="connsiteX2" y="connsiteY2"/>
              </a:cxn>
            </a:cxnLst>
            <a:rect l="l" t="t" r="r" b="b"/>
            <a:pathLst>
              <a:path w="1979271" h="983848">
                <a:moveTo>
                  <a:pt x="0" y="11574"/>
                </a:moveTo>
                <a:lnTo>
                  <a:pt x="1967696" y="0"/>
                </a:lnTo>
                <a:lnTo>
                  <a:pt x="1979271" y="98384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1292506" y="2444488"/>
            <a:ext cx="2055238" cy="940443"/>
          </a:xfrm>
          <a:custGeom>
            <a:avLst/>
            <a:gdLst>
              <a:gd name="connsiteX0" fmla="*/ 3923817 w 3935392"/>
              <a:gd name="connsiteY0" fmla="*/ 0 h 775504"/>
              <a:gd name="connsiteX1" fmla="*/ 3935392 w 3935392"/>
              <a:gd name="connsiteY1" fmla="*/ 775504 h 775504"/>
              <a:gd name="connsiteX2" fmla="*/ 0 w 3935392"/>
              <a:gd name="connsiteY2" fmla="*/ 775504 h 775504"/>
            </a:gdLst>
            <a:ahLst/>
            <a:cxnLst>
              <a:cxn ang="0">
                <a:pos x="connsiteX0" y="connsiteY0"/>
              </a:cxn>
              <a:cxn ang="0">
                <a:pos x="connsiteX1" y="connsiteY1"/>
              </a:cxn>
              <a:cxn ang="0">
                <a:pos x="connsiteX2" y="connsiteY2"/>
              </a:cxn>
            </a:cxnLst>
            <a:rect l="l" t="t" r="r" b="b"/>
            <a:pathLst>
              <a:path w="3935392" h="775504">
                <a:moveTo>
                  <a:pt x="3923817" y="0"/>
                </a:moveTo>
                <a:lnTo>
                  <a:pt x="3935392" y="775504"/>
                </a:lnTo>
                <a:lnTo>
                  <a:pt x="0" y="775504"/>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rot="5400000">
            <a:off x="2237096" y="950680"/>
            <a:ext cx="381000" cy="538609"/>
          </a:xfrm>
          <a:prstGeom prst="rect">
            <a:avLst/>
          </a:prstGeom>
          <a:noFill/>
        </p:spPr>
        <p:txBody>
          <a:bodyPr wrap="square" rtlCol="0">
            <a:spAutoFit/>
          </a:bodyPr>
          <a:lstStyle/>
          <a:p>
            <a:r>
              <a:rPr lang="en-US" sz="2900" dirty="0" smtClean="0"/>
              <a:t>3</a:t>
            </a:r>
          </a:p>
        </p:txBody>
      </p:sp>
      <p:sp>
        <p:nvSpPr>
          <p:cNvPr id="75" name="Freeform 74"/>
          <p:cNvSpPr/>
          <p:nvPr/>
        </p:nvSpPr>
        <p:spPr>
          <a:xfrm>
            <a:off x="2750916" y="1232041"/>
            <a:ext cx="983848" cy="1215342"/>
          </a:xfrm>
          <a:custGeom>
            <a:avLst/>
            <a:gdLst>
              <a:gd name="connsiteX0" fmla="*/ 532436 w 983848"/>
              <a:gd name="connsiteY0" fmla="*/ 0 h 1215342"/>
              <a:gd name="connsiteX1" fmla="*/ 532436 w 983848"/>
              <a:gd name="connsiteY1" fmla="*/ 370390 h 1215342"/>
              <a:gd name="connsiteX2" fmla="*/ 104172 w 983848"/>
              <a:gd name="connsiteY2" fmla="*/ 370390 h 1215342"/>
              <a:gd name="connsiteX3" fmla="*/ 104172 w 983848"/>
              <a:gd name="connsiteY3" fmla="*/ 682906 h 1215342"/>
              <a:gd name="connsiteX4" fmla="*/ 0 w 983848"/>
              <a:gd name="connsiteY4" fmla="*/ 717630 h 1215342"/>
              <a:gd name="connsiteX5" fmla="*/ 219919 w 983848"/>
              <a:gd name="connsiteY5" fmla="*/ 798653 h 1215342"/>
              <a:gd name="connsiteX6" fmla="*/ 115747 w 983848"/>
              <a:gd name="connsiteY6" fmla="*/ 856527 h 1215342"/>
              <a:gd name="connsiteX7" fmla="*/ 115747 w 983848"/>
              <a:gd name="connsiteY7" fmla="*/ 1215342 h 1215342"/>
              <a:gd name="connsiteX8" fmla="*/ 983848 w 983848"/>
              <a:gd name="connsiteY8" fmla="*/ 1215342 h 1215342"/>
              <a:gd name="connsiteX9" fmla="*/ 983848 w 983848"/>
              <a:gd name="connsiteY9" fmla="*/ 844952 h 121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848" h="1215342">
                <a:moveTo>
                  <a:pt x="532436" y="0"/>
                </a:moveTo>
                <a:lnTo>
                  <a:pt x="532436" y="370390"/>
                </a:lnTo>
                <a:lnTo>
                  <a:pt x="104172" y="370390"/>
                </a:lnTo>
                <a:lnTo>
                  <a:pt x="104172" y="682906"/>
                </a:lnTo>
                <a:lnTo>
                  <a:pt x="0" y="717630"/>
                </a:lnTo>
                <a:lnTo>
                  <a:pt x="219919" y="798653"/>
                </a:lnTo>
                <a:lnTo>
                  <a:pt x="115747" y="856527"/>
                </a:lnTo>
                <a:lnTo>
                  <a:pt x="115747" y="1215342"/>
                </a:lnTo>
                <a:lnTo>
                  <a:pt x="983848" y="1215342"/>
                </a:lnTo>
                <a:lnTo>
                  <a:pt x="983848" y="844952"/>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535101" y="1710075"/>
            <a:ext cx="381000" cy="538609"/>
          </a:xfrm>
          <a:prstGeom prst="rect">
            <a:avLst/>
          </a:prstGeom>
          <a:noFill/>
        </p:spPr>
        <p:txBody>
          <a:bodyPr wrap="square" rtlCol="0">
            <a:spAutoFit/>
          </a:bodyPr>
          <a:lstStyle/>
          <a:p>
            <a:r>
              <a:rPr lang="en-US" sz="2900" dirty="0" smtClean="0"/>
              <a:t>3</a:t>
            </a:r>
          </a:p>
        </p:txBody>
      </p:sp>
      <p:sp>
        <p:nvSpPr>
          <p:cNvPr id="77" name="Freeform 76"/>
          <p:cNvSpPr/>
          <p:nvPr/>
        </p:nvSpPr>
        <p:spPr>
          <a:xfrm>
            <a:off x="3230301" y="1576938"/>
            <a:ext cx="516038" cy="290746"/>
          </a:xfrm>
          <a:custGeom>
            <a:avLst/>
            <a:gdLst>
              <a:gd name="connsiteX0" fmla="*/ 451413 w 451413"/>
              <a:gd name="connsiteY0" fmla="*/ 289367 h 289367"/>
              <a:gd name="connsiteX1" fmla="*/ 451413 w 451413"/>
              <a:gd name="connsiteY1" fmla="*/ 11575 h 289367"/>
              <a:gd name="connsiteX2" fmla="*/ 0 w 451413"/>
              <a:gd name="connsiteY2" fmla="*/ 0 h 289367"/>
            </a:gdLst>
            <a:ahLst/>
            <a:cxnLst>
              <a:cxn ang="0">
                <a:pos x="connsiteX0" y="connsiteY0"/>
              </a:cxn>
              <a:cxn ang="0">
                <a:pos x="connsiteX1" y="connsiteY1"/>
              </a:cxn>
              <a:cxn ang="0">
                <a:pos x="connsiteX2" y="connsiteY2"/>
              </a:cxn>
            </a:cxnLst>
            <a:rect l="l" t="t" r="r" b="b"/>
            <a:pathLst>
              <a:path w="451413" h="289367">
                <a:moveTo>
                  <a:pt x="451413" y="289367"/>
                </a:moveTo>
                <a:lnTo>
                  <a:pt x="451413" y="11575"/>
                </a:ln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flipH="1">
            <a:off x="4419600" y="1060877"/>
            <a:ext cx="787655" cy="31251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rot="5400000">
            <a:off x="5136364" y="982073"/>
            <a:ext cx="381000" cy="538609"/>
          </a:xfrm>
          <a:prstGeom prst="rect">
            <a:avLst/>
          </a:prstGeom>
          <a:noFill/>
        </p:spPr>
        <p:txBody>
          <a:bodyPr wrap="square" rtlCol="0">
            <a:spAutoFit/>
          </a:bodyPr>
          <a:lstStyle/>
          <a:p>
            <a:r>
              <a:rPr lang="en-US" sz="2900" dirty="0" smtClean="0"/>
              <a:t>3</a:t>
            </a:r>
          </a:p>
        </p:txBody>
      </p:sp>
      <p:sp>
        <p:nvSpPr>
          <p:cNvPr id="80" name="TextBox 79"/>
          <p:cNvSpPr txBox="1"/>
          <p:nvPr/>
        </p:nvSpPr>
        <p:spPr>
          <a:xfrm>
            <a:off x="6253610" y="2363993"/>
            <a:ext cx="381000" cy="538609"/>
          </a:xfrm>
          <a:prstGeom prst="rect">
            <a:avLst/>
          </a:prstGeom>
          <a:noFill/>
        </p:spPr>
        <p:txBody>
          <a:bodyPr wrap="square" rtlCol="0">
            <a:spAutoFit/>
          </a:bodyPr>
          <a:lstStyle/>
          <a:p>
            <a:r>
              <a:rPr lang="en-US" sz="2900" dirty="0" smtClean="0"/>
              <a:t>3</a:t>
            </a:r>
          </a:p>
        </p:txBody>
      </p:sp>
      <p:sp>
        <p:nvSpPr>
          <p:cNvPr id="81" name="Freeform 80"/>
          <p:cNvSpPr/>
          <p:nvPr/>
        </p:nvSpPr>
        <p:spPr>
          <a:xfrm>
            <a:off x="6296051" y="1229674"/>
            <a:ext cx="277792" cy="1261641"/>
          </a:xfrm>
          <a:custGeom>
            <a:avLst/>
            <a:gdLst>
              <a:gd name="connsiteX0" fmla="*/ 127321 w 277792"/>
              <a:gd name="connsiteY0" fmla="*/ 0 h 1261641"/>
              <a:gd name="connsiteX1" fmla="*/ 138896 w 277792"/>
              <a:gd name="connsiteY1" fmla="*/ 486137 h 1261641"/>
              <a:gd name="connsiteX2" fmla="*/ 0 w 277792"/>
              <a:gd name="connsiteY2" fmla="*/ 555585 h 1261641"/>
              <a:gd name="connsiteX3" fmla="*/ 277792 w 277792"/>
              <a:gd name="connsiteY3" fmla="*/ 636608 h 1261641"/>
              <a:gd name="connsiteX4" fmla="*/ 173620 w 277792"/>
              <a:gd name="connsiteY4" fmla="*/ 729205 h 1261641"/>
              <a:gd name="connsiteX5" fmla="*/ 162045 w 277792"/>
              <a:gd name="connsiteY5" fmla="*/ 1261641 h 12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 h="1261641">
                <a:moveTo>
                  <a:pt x="127321" y="0"/>
                </a:moveTo>
                <a:lnTo>
                  <a:pt x="138896" y="486137"/>
                </a:lnTo>
                <a:lnTo>
                  <a:pt x="0" y="555585"/>
                </a:lnTo>
                <a:lnTo>
                  <a:pt x="277792" y="636608"/>
                </a:lnTo>
                <a:lnTo>
                  <a:pt x="173620" y="729205"/>
                </a:lnTo>
                <a:lnTo>
                  <a:pt x="162045" y="1261641"/>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6458096" y="2780682"/>
            <a:ext cx="11575" cy="613458"/>
          </a:xfrm>
          <a:custGeom>
            <a:avLst/>
            <a:gdLst>
              <a:gd name="connsiteX0" fmla="*/ 0 w 11575"/>
              <a:gd name="connsiteY0" fmla="*/ 0 h 613458"/>
              <a:gd name="connsiteX1" fmla="*/ 11575 w 11575"/>
              <a:gd name="connsiteY1" fmla="*/ 613458 h 613458"/>
            </a:gdLst>
            <a:ahLst/>
            <a:cxnLst>
              <a:cxn ang="0">
                <a:pos x="connsiteX0" y="connsiteY0"/>
              </a:cxn>
              <a:cxn ang="0">
                <a:pos x="connsiteX1" y="connsiteY1"/>
              </a:cxn>
            </a:cxnLst>
            <a:rect l="l" t="t" r="r" b="b"/>
            <a:pathLst>
              <a:path w="11575" h="613458">
                <a:moveTo>
                  <a:pt x="0" y="0"/>
                </a:moveTo>
                <a:lnTo>
                  <a:pt x="11575" y="61345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295400" y="1255190"/>
            <a:ext cx="11575" cy="2118167"/>
          </a:xfrm>
          <a:custGeom>
            <a:avLst/>
            <a:gdLst>
              <a:gd name="connsiteX0" fmla="*/ 0 w 11575"/>
              <a:gd name="connsiteY0" fmla="*/ 0 h 2118167"/>
              <a:gd name="connsiteX1" fmla="*/ 11575 w 11575"/>
              <a:gd name="connsiteY1" fmla="*/ 2118167 h 2118167"/>
            </a:gdLst>
            <a:ahLst/>
            <a:cxnLst>
              <a:cxn ang="0">
                <a:pos x="connsiteX0" y="connsiteY0"/>
              </a:cxn>
              <a:cxn ang="0">
                <a:pos x="connsiteX1" y="connsiteY1"/>
              </a:cxn>
            </a:cxnLst>
            <a:rect l="l" t="t" r="r" b="b"/>
            <a:pathLst>
              <a:path w="11575" h="2118167">
                <a:moveTo>
                  <a:pt x="0" y="0"/>
                </a:moveTo>
                <a:cubicBezTo>
                  <a:pt x="3858" y="706056"/>
                  <a:pt x="7717" y="1412111"/>
                  <a:pt x="11575" y="2118167"/>
                </a:cubicBez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066800" y="2192740"/>
            <a:ext cx="533400" cy="477648"/>
          </a:xfrm>
          <a:prstGeom prst="ellipse">
            <a:avLst/>
          </a:prstGeom>
          <a:solidFill>
            <a:schemeClr val="bg1"/>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141308" y="2172484"/>
            <a:ext cx="925492" cy="523220"/>
          </a:xfrm>
          <a:prstGeom prst="rect">
            <a:avLst/>
          </a:prstGeom>
          <a:solidFill>
            <a:schemeClr val="bg1"/>
          </a:solidFill>
        </p:spPr>
        <p:txBody>
          <a:bodyPr wrap="square" rtlCol="0">
            <a:spAutoFit/>
          </a:bodyPr>
          <a:lstStyle/>
          <a:p>
            <a:r>
              <a:rPr lang="en-US" sz="1400" b="1" dirty="0" smtClean="0"/>
              <a:t>V</a:t>
            </a:r>
            <a:r>
              <a:rPr lang="en-US" sz="1400" baseline="-25000" dirty="0" smtClean="0"/>
              <a:t>1</a:t>
            </a:r>
            <a:r>
              <a:rPr lang="en-US" sz="1400" dirty="0" smtClean="0"/>
              <a:t>=</a:t>
            </a:r>
          </a:p>
          <a:p>
            <a:r>
              <a:rPr lang="en-US" sz="1400" dirty="0" smtClean="0"/>
              <a:t>4000∟0°</a:t>
            </a:r>
          </a:p>
        </p:txBody>
      </p:sp>
      <p:sp>
        <p:nvSpPr>
          <p:cNvPr id="86" name="TextBox 85"/>
          <p:cNvSpPr txBox="1"/>
          <p:nvPr/>
        </p:nvSpPr>
        <p:spPr>
          <a:xfrm>
            <a:off x="2023299" y="1935699"/>
            <a:ext cx="948501" cy="312985"/>
          </a:xfrm>
          <a:prstGeom prst="rect">
            <a:avLst/>
          </a:prstGeom>
          <a:noFill/>
        </p:spPr>
        <p:txBody>
          <a:bodyPr wrap="square" rtlCol="0">
            <a:spAutoFit/>
          </a:bodyPr>
          <a:lstStyle/>
          <a:p>
            <a:r>
              <a:rPr lang="en-US" sz="1400" b="1" dirty="0" smtClean="0"/>
              <a:t>80,000</a:t>
            </a:r>
            <a:r>
              <a:rPr lang="el-GR" sz="1400" b="1" dirty="0" smtClean="0"/>
              <a:t>Ω</a:t>
            </a:r>
            <a:endParaRPr lang="en-US" sz="1400" b="1" dirty="0" smtClean="0"/>
          </a:p>
        </p:txBody>
      </p:sp>
      <p:sp>
        <p:nvSpPr>
          <p:cNvPr id="87" name="TextBox 86"/>
          <p:cNvSpPr txBox="1"/>
          <p:nvPr/>
        </p:nvSpPr>
        <p:spPr>
          <a:xfrm>
            <a:off x="3036084" y="1652373"/>
            <a:ext cx="948501" cy="261610"/>
          </a:xfrm>
          <a:prstGeom prst="rect">
            <a:avLst/>
          </a:prstGeom>
          <a:noFill/>
        </p:spPr>
        <p:txBody>
          <a:bodyPr wrap="square" rtlCol="0">
            <a:spAutoFit/>
          </a:bodyPr>
          <a:lstStyle/>
          <a:p>
            <a:r>
              <a:rPr lang="en-US" sz="1100" b="1" dirty="0" smtClean="0"/>
              <a:t>j11,544</a:t>
            </a:r>
            <a:r>
              <a:rPr lang="el-GR" sz="1100" b="1" dirty="0" smtClean="0"/>
              <a:t>Ω</a:t>
            </a:r>
            <a:endParaRPr lang="en-US" sz="1100" b="1" dirty="0" smtClean="0"/>
          </a:p>
        </p:txBody>
      </p:sp>
      <p:sp>
        <p:nvSpPr>
          <p:cNvPr id="88" name="Freeform 87"/>
          <p:cNvSpPr/>
          <p:nvPr/>
        </p:nvSpPr>
        <p:spPr>
          <a:xfrm>
            <a:off x="1145894" y="967752"/>
            <a:ext cx="381964" cy="544010"/>
          </a:xfrm>
          <a:custGeom>
            <a:avLst/>
            <a:gdLst>
              <a:gd name="connsiteX0" fmla="*/ 0 w 381964"/>
              <a:gd name="connsiteY0" fmla="*/ 544010 h 544010"/>
              <a:gd name="connsiteX1" fmla="*/ 0 w 381964"/>
              <a:gd name="connsiteY1" fmla="*/ 0 h 544010"/>
              <a:gd name="connsiteX2" fmla="*/ 381964 w 381964"/>
              <a:gd name="connsiteY2" fmla="*/ 0 h 544010"/>
            </a:gdLst>
            <a:ahLst/>
            <a:cxnLst>
              <a:cxn ang="0">
                <a:pos x="connsiteX0" y="connsiteY0"/>
              </a:cxn>
              <a:cxn ang="0">
                <a:pos x="connsiteX1" y="connsiteY1"/>
              </a:cxn>
              <a:cxn ang="0">
                <a:pos x="connsiteX2" y="connsiteY2"/>
              </a:cxn>
            </a:cxnLst>
            <a:rect l="l" t="t" r="r" b="b"/>
            <a:pathLst>
              <a:path w="381964" h="544010">
                <a:moveTo>
                  <a:pt x="0" y="544010"/>
                </a:moveTo>
                <a:lnTo>
                  <a:pt x="0" y="0"/>
                </a:lnTo>
                <a:lnTo>
                  <a:pt x="381964"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851457" y="724684"/>
            <a:ext cx="367743" cy="400110"/>
          </a:xfrm>
          <a:prstGeom prst="rect">
            <a:avLst/>
          </a:prstGeom>
          <a:noFill/>
        </p:spPr>
        <p:txBody>
          <a:bodyPr wrap="square" rtlCol="0">
            <a:spAutoFit/>
          </a:bodyPr>
          <a:lstStyle/>
          <a:p>
            <a:r>
              <a:rPr lang="en-US" sz="2000" b="1" dirty="0" smtClean="0"/>
              <a:t>I</a:t>
            </a:r>
            <a:r>
              <a:rPr lang="en-US" sz="2000" baseline="-25000" dirty="0" smtClean="0"/>
              <a:t>1</a:t>
            </a:r>
            <a:endParaRPr lang="en-US" sz="2000" dirty="0" smtClean="0"/>
          </a:p>
        </p:txBody>
      </p:sp>
      <p:sp>
        <p:nvSpPr>
          <p:cNvPr id="90" name="TextBox 89"/>
          <p:cNvSpPr txBox="1"/>
          <p:nvPr/>
        </p:nvSpPr>
        <p:spPr>
          <a:xfrm>
            <a:off x="3680502" y="660400"/>
            <a:ext cx="553902" cy="400110"/>
          </a:xfrm>
          <a:prstGeom prst="rect">
            <a:avLst/>
          </a:prstGeom>
          <a:noFill/>
        </p:spPr>
        <p:txBody>
          <a:bodyPr wrap="square" rtlCol="0">
            <a:spAutoFit/>
          </a:bodyPr>
          <a:lstStyle/>
          <a:p>
            <a:r>
              <a:rPr lang="en-US" sz="2000" b="1" dirty="0" smtClean="0"/>
              <a:t>I</a:t>
            </a:r>
            <a:r>
              <a:rPr lang="en-US" sz="2000" baseline="-25000" dirty="0" smtClean="0"/>
              <a:t>1w</a:t>
            </a:r>
            <a:endParaRPr lang="en-US" sz="2000" dirty="0" smtClean="0"/>
          </a:p>
        </p:txBody>
      </p:sp>
      <p:sp>
        <p:nvSpPr>
          <p:cNvPr id="91" name="Freeform 90"/>
          <p:cNvSpPr/>
          <p:nvPr/>
        </p:nvSpPr>
        <p:spPr>
          <a:xfrm>
            <a:off x="5441066" y="1220028"/>
            <a:ext cx="972273" cy="11575"/>
          </a:xfrm>
          <a:custGeom>
            <a:avLst/>
            <a:gdLst>
              <a:gd name="connsiteX0" fmla="*/ 972273 w 972273"/>
              <a:gd name="connsiteY0" fmla="*/ 11575 h 11575"/>
              <a:gd name="connsiteX1" fmla="*/ 0 w 972273"/>
              <a:gd name="connsiteY1" fmla="*/ 0 h 11575"/>
            </a:gdLst>
            <a:ahLst/>
            <a:cxnLst>
              <a:cxn ang="0">
                <a:pos x="connsiteX0" y="connsiteY0"/>
              </a:cxn>
              <a:cxn ang="0">
                <a:pos x="connsiteX1" y="connsiteY1"/>
              </a:cxn>
            </a:cxnLst>
            <a:rect l="l" t="t" r="r" b="b"/>
            <a:pathLst>
              <a:path w="972273" h="11575">
                <a:moveTo>
                  <a:pt x="972273" y="11575"/>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4499176" y="533400"/>
            <a:ext cx="1382069" cy="307777"/>
          </a:xfrm>
          <a:prstGeom prst="rect">
            <a:avLst/>
          </a:prstGeom>
          <a:solidFill>
            <a:schemeClr val="bg1"/>
          </a:solidFill>
        </p:spPr>
        <p:txBody>
          <a:bodyPr wrap="square" rtlCol="0">
            <a:spAutoFit/>
          </a:bodyPr>
          <a:lstStyle/>
          <a:p>
            <a:r>
              <a:rPr lang="en-US" sz="1400" b="1" dirty="0" smtClean="0"/>
              <a:t>Z’</a:t>
            </a:r>
            <a:r>
              <a:rPr lang="en-US" sz="1400" b="1" baseline="-25000" dirty="0" smtClean="0"/>
              <a:t>2s</a:t>
            </a:r>
            <a:r>
              <a:rPr lang="en-US" sz="1400" b="1" dirty="0" smtClean="0"/>
              <a:t>= 1.2+j4</a:t>
            </a:r>
            <a:r>
              <a:rPr lang="el-GR" sz="1400" b="1" dirty="0" smtClean="0"/>
              <a:t>Ω</a:t>
            </a:r>
            <a:endParaRPr lang="en-US" sz="1400" b="1" dirty="0" smtClean="0"/>
          </a:p>
        </p:txBody>
      </p:sp>
      <p:sp>
        <p:nvSpPr>
          <p:cNvPr id="93" name="Freeform 92"/>
          <p:cNvSpPr/>
          <p:nvPr/>
        </p:nvSpPr>
        <p:spPr>
          <a:xfrm flipH="1">
            <a:off x="4101296" y="1500393"/>
            <a:ext cx="246794" cy="1625600"/>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3961070" y="2183538"/>
            <a:ext cx="739216" cy="307777"/>
          </a:xfrm>
          <a:prstGeom prst="rect">
            <a:avLst/>
          </a:prstGeom>
          <a:solidFill>
            <a:schemeClr val="bg1"/>
          </a:solidFill>
        </p:spPr>
        <p:txBody>
          <a:bodyPr wrap="square" rtlCol="0">
            <a:spAutoFit/>
          </a:bodyPr>
          <a:lstStyle/>
          <a:p>
            <a:r>
              <a:rPr lang="en-US" sz="1400" b="1" dirty="0" smtClean="0"/>
              <a:t>E</a:t>
            </a:r>
            <a:r>
              <a:rPr lang="en-US" sz="1400" baseline="-25000" dirty="0" smtClean="0"/>
              <a:t>1</a:t>
            </a:r>
            <a:r>
              <a:rPr lang="en-US" sz="1400" b="1" dirty="0" smtClean="0"/>
              <a:t>=E’</a:t>
            </a:r>
            <a:r>
              <a:rPr lang="en-US" sz="1400" baseline="-25000" dirty="0" smtClean="0"/>
              <a:t>2</a:t>
            </a:r>
            <a:endParaRPr lang="en-US" sz="1400" dirty="0" smtClean="0"/>
          </a:p>
        </p:txBody>
      </p:sp>
      <p:sp>
        <p:nvSpPr>
          <p:cNvPr id="95" name="Freeform 94"/>
          <p:cNvSpPr/>
          <p:nvPr/>
        </p:nvSpPr>
        <p:spPr>
          <a:xfrm>
            <a:off x="5996651" y="988535"/>
            <a:ext cx="636607" cy="428263"/>
          </a:xfrm>
          <a:custGeom>
            <a:avLst/>
            <a:gdLst>
              <a:gd name="connsiteX0" fmla="*/ 0 w 636607"/>
              <a:gd name="connsiteY0" fmla="*/ 0 h 428263"/>
              <a:gd name="connsiteX1" fmla="*/ 636607 w 636607"/>
              <a:gd name="connsiteY1" fmla="*/ 11574 h 428263"/>
              <a:gd name="connsiteX2" fmla="*/ 636607 w 636607"/>
              <a:gd name="connsiteY2" fmla="*/ 428263 h 428263"/>
            </a:gdLst>
            <a:ahLst/>
            <a:cxnLst>
              <a:cxn ang="0">
                <a:pos x="connsiteX0" y="connsiteY0"/>
              </a:cxn>
              <a:cxn ang="0">
                <a:pos x="connsiteX1" y="connsiteY1"/>
              </a:cxn>
              <a:cxn ang="0">
                <a:pos x="connsiteX2" y="connsiteY2"/>
              </a:cxn>
            </a:cxnLst>
            <a:rect l="l" t="t" r="r" b="b"/>
            <a:pathLst>
              <a:path w="636607" h="428263">
                <a:moveTo>
                  <a:pt x="0" y="0"/>
                </a:moveTo>
                <a:lnTo>
                  <a:pt x="636607" y="11574"/>
                </a:lnTo>
                <a:lnTo>
                  <a:pt x="636607" y="428263"/>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6573843" y="572509"/>
            <a:ext cx="435687" cy="400110"/>
          </a:xfrm>
          <a:prstGeom prst="rect">
            <a:avLst/>
          </a:prstGeom>
          <a:noFill/>
        </p:spPr>
        <p:txBody>
          <a:bodyPr wrap="square" rtlCol="0">
            <a:spAutoFit/>
          </a:bodyPr>
          <a:lstStyle/>
          <a:p>
            <a:r>
              <a:rPr lang="en-US" sz="2000" b="1" dirty="0" smtClean="0"/>
              <a:t>I’</a:t>
            </a:r>
            <a:r>
              <a:rPr lang="en-US" sz="2000" baseline="-25000" dirty="0" smtClean="0"/>
              <a:t>2</a:t>
            </a:r>
            <a:endParaRPr lang="en-US" sz="2000" dirty="0" smtClean="0"/>
          </a:p>
        </p:txBody>
      </p:sp>
      <p:sp>
        <p:nvSpPr>
          <p:cNvPr id="97" name="Freeform 96"/>
          <p:cNvSpPr/>
          <p:nvPr/>
        </p:nvSpPr>
        <p:spPr>
          <a:xfrm>
            <a:off x="5781365" y="1432714"/>
            <a:ext cx="390836" cy="1693279"/>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5638799" y="2135393"/>
            <a:ext cx="479113" cy="307777"/>
          </a:xfrm>
          <a:prstGeom prst="rect">
            <a:avLst/>
          </a:prstGeom>
          <a:solidFill>
            <a:schemeClr val="bg1"/>
          </a:solidFill>
        </p:spPr>
        <p:txBody>
          <a:bodyPr wrap="square" rtlCol="0">
            <a:spAutoFit/>
          </a:bodyPr>
          <a:lstStyle/>
          <a:p>
            <a:r>
              <a:rPr lang="en-US" sz="1400" b="1" dirty="0" smtClean="0"/>
              <a:t>V’</a:t>
            </a:r>
            <a:r>
              <a:rPr lang="en-US" sz="1400" baseline="-25000" dirty="0" smtClean="0"/>
              <a:t>2</a:t>
            </a:r>
            <a:endParaRPr lang="en-US" sz="1400" dirty="0" smtClean="0"/>
          </a:p>
        </p:txBody>
      </p:sp>
      <p:sp>
        <p:nvSpPr>
          <p:cNvPr id="99" name="Freeform 98"/>
          <p:cNvSpPr/>
          <p:nvPr/>
        </p:nvSpPr>
        <p:spPr>
          <a:xfrm>
            <a:off x="3251200" y="1193800"/>
            <a:ext cx="1257300" cy="12700"/>
          </a:xfrm>
          <a:custGeom>
            <a:avLst/>
            <a:gdLst>
              <a:gd name="connsiteX0" fmla="*/ 0 w 1257300"/>
              <a:gd name="connsiteY0" fmla="*/ 12700 h 12700"/>
              <a:gd name="connsiteX1" fmla="*/ 1257300 w 1257300"/>
              <a:gd name="connsiteY1" fmla="*/ 0 h 12700"/>
            </a:gdLst>
            <a:ahLst/>
            <a:cxnLst>
              <a:cxn ang="0">
                <a:pos x="connsiteX0" y="connsiteY0"/>
              </a:cxn>
              <a:cxn ang="0">
                <a:pos x="connsiteX1" y="connsiteY1"/>
              </a:cxn>
            </a:cxnLst>
            <a:rect l="l" t="t" r="r" b="b"/>
            <a:pathLst>
              <a:path w="1257300" h="12700">
                <a:moveTo>
                  <a:pt x="0" y="12700"/>
                </a:moveTo>
                <a:lnTo>
                  <a:pt x="125730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352800" y="3378200"/>
            <a:ext cx="3136900" cy="12700"/>
          </a:xfrm>
          <a:custGeom>
            <a:avLst/>
            <a:gdLst>
              <a:gd name="connsiteX0" fmla="*/ 0 w 3136900"/>
              <a:gd name="connsiteY0" fmla="*/ 12700 h 12700"/>
              <a:gd name="connsiteX1" fmla="*/ 3136900 w 3136900"/>
              <a:gd name="connsiteY1" fmla="*/ 0 h 12700"/>
            </a:gdLst>
            <a:ahLst/>
            <a:cxnLst>
              <a:cxn ang="0">
                <a:pos x="connsiteX0" y="connsiteY0"/>
              </a:cxn>
              <a:cxn ang="0">
                <a:pos x="connsiteX1" y="connsiteY1"/>
              </a:cxn>
            </a:cxnLst>
            <a:rect l="l" t="t" r="r" b="b"/>
            <a:pathLst>
              <a:path w="3136900" h="12700">
                <a:moveTo>
                  <a:pt x="0" y="12700"/>
                </a:moveTo>
                <a:lnTo>
                  <a:pt x="313690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606800" y="1066800"/>
            <a:ext cx="457200" cy="0"/>
          </a:xfrm>
          <a:custGeom>
            <a:avLst/>
            <a:gdLst>
              <a:gd name="connsiteX0" fmla="*/ 0 w 457200"/>
              <a:gd name="connsiteY0" fmla="*/ 0 h 0"/>
              <a:gd name="connsiteX1" fmla="*/ 457200 w 457200"/>
              <a:gd name="connsiteY1" fmla="*/ 0 h 0"/>
            </a:gdLst>
            <a:ahLst/>
            <a:cxnLst>
              <a:cxn ang="0">
                <a:pos x="connsiteX0" y="connsiteY0"/>
              </a:cxn>
              <a:cxn ang="0">
                <a:pos x="connsiteX1" y="connsiteY1"/>
              </a:cxn>
            </a:cxnLst>
            <a:rect l="l" t="t" r="r" b="b"/>
            <a:pathLst>
              <a:path w="457200">
                <a:moveTo>
                  <a:pt x="0" y="0"/>
                </a:moveTo>
                <a:lnTo>
                  <a:pt x="457200"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6573843" y="1779030"/>
            <a:ext cx="1350957" cy="1015663"/>
          </a:xfrm>
          <a:prstGeom prst="rect">
            <a:avLst/>
          </a:prstGeom>
          <a:solidFill>
            <a:schemeClr val="bg1"/>
          </a:solidFill>
        </p:spPr>
        <p:txBody>
          <a:bodyPr wrap="square" rtlCol="0">
            <a:spAutoFit/>
          </a:bodyPr>
          <a:lstStyle/>
          <a:p>
            <a:r>
              <a:rPr lang="en-US" sz="2000" b="1" dirty="0" smtClean="0"/>
              <a:t>Z’</a:t>
            </a:r>
            <a:r>
              <a:rPr lang="en-US" sz="2000" b="1" baseline="-25000" dirty="0" smtClean="0"/>
              <a:t>2L</a:t>
            </a:r>
            <a:r>
              <a:rPr lang="en-US" sz="2000" b="1" dirty="0" smtClean="0"/>
              <a:t>= 400</a:t>
            </a:r>
          </a:p>
          <a:p>
            <a:endParaRPr lang="en-US" sz="2000" b="1" dirty="0"/>
          </a:p>
          <a:p>
            <a:r>
              <a:rPr lang="en-US" sz="2000" b="1" dirty="0" smtClean="0"/>
              <a:t>+j200 </a:t>
            </a:r>
            <a:r>
              <a:rPr lang="el-GR" sz="2000" b="1" dirty="0" smtClean="0"/>
              <a:t>Ω</a:t>
            </a:r>
            <a:endParaRPr lang="en-US" sz="2000" b="1" dirty="0" smtClean="0"/>
          </a:p>
        </p:txBody>
      </p:sp>
      <p:sp>
        <p:nvSpPr>
          <p:cNvPr id="103" name="TextBox 102"/>
          <p:cNvSpPr txBox="1"/>
          <p:nvPr/>
        </p:nvSpPr>
        <p:spPr>
          <a:xfrm>
            <a:off x="1542371" y="762000"/>
            <a:ext cx="1429429" cy="307777"/>
          </a:xfrm>
          <a:prstGeom prst="rect">
            <a:avLst/>
          </a:prstGeom>
          <a:noFill/>
        </p:spPr>
        <p:txBody>
          <a:bodyPr wrap="square" rtlCol="0">
            <a:spAutoFit/>
          </a:bodyPr>
          <a:lstStyle/>
          <a:p>
            <a:r>
              <a:rPr lang="en-US" sz="1400" b="1" dirty="0" smtClean="0"/>
              <a:t>Z</a:t>
            </a:r>
            <a:r>
              <a:rPr lang="en-US" sz="1400" b="1" baseline="-25000" dirty="0" smtClean="0"/>
              <a:t>1</a:t>
            </a:r>
            <a:r>
              <a:rPr lang="en-US" sz="1400" b="1" dirty="0" smtClean="0"/>
              <a:t>=1.2+j4.0</a:t>
            </a:r>
            <a:r>
              <a:rPr lang="el-GR" sz="1400" b="1" dirty="0" smtClean="0"/>
              <a:t>Ω</a:t>
            </a:r>
            <a:endParaRPr lang="en-US" sz="1400" b="1" dirty="0" smtClean="0"/>
          </a:p>
        </p:txBody>
      </p:sp>
      <p:graphicFrame>
        <p:nvGraphicFramePr>
          <p:cNvPr id="104" name="Object 103"/>
          <p:cNvGraphicFramePr>
            <a:graphicFrameLocks noChangeAspect="1"/>
          </p:cNvGraphicFramePr>
          <p:nvPr>
            <p:extLst>
              <p:ext uri="{D42A27DB-BD31-4B8C-83A1-F6EECF244321}">
                <p14:modId xmlns:p14="http://schemas.microsoft.com/office/powerpoint/2010/main" val="4184868323"/>
              </p:ext>
            </p:extLst>
          </p:nvPr>
        </p:nvGraphicFramePr>
        <p:xfrm>
          <a:off x="1581150" y="4467225"/>
          <a:ext cx="5572125" cy="842963"/>
        </p:xfrm>
        <a:graphic>
          <a:graphicData uri="http://schemas.openxmlformats.org/presentationml/2006/ole">
            <mc:AlternateContent xmlns:mc="http://schemas.openxmlformats.org/markup-compatibility/2006">
              <mc:Choice xmlns:v="urn:schemas-microsoft-com:vml" Requires="v">
                <p:oleObj spid="_x0000_s98318" name="Equation" r:id="rId4" imgW="2692080" imgH="406080" progId="Equation.DSMT4">
                  <p:embed/>
                </p:oleObj>
              </mc:Choice>
              <mc:Fallback>
                <p:oleObj name="Equation" r:id="rId4" imgW="2692080" imgH="406080" progId="Equation.DSMT4">
                  <p:embed/>
                  <p:pic>
                    <p:nvPicPr>
                      <p:cNvPr id="104" name="Object 103"/>
                      <p:cNvPicPr/>
                      <p:nvPr/>
                    </p:nvPicPr>
                    <p:blipFill>
                      <a:blip r:embed="rId5"/>
                      <a:stretch>
                        <a:fillRect/>
                      </a:stretch>
                    </p:blipFill>
                    <p:spPr>
                      <a:xfrm>
                        <a:off x="1581150" y="4467225"/>
                        <a:ext cx="5572125" cy="842963"/>
                      </a:xfrm>
                      <a:prstGeom prst="rect">
                        <a:avLst/>
                      </a:prstGeom>
                    </p:spPr>
                  </p:pic>
                </p:oleObj>
              </mc:Fallback>
            </mc:AlternateContent>
          </a:graphicData>
        </a:graphic>
      </p:graphicFrame>
      <p:sp>
        <p:nvSpPr>
          <p:cNvPr id="40" name="TextBox 39"/>
          <p:cNvSpPr txBox="1"/>
          <p:nvPr/>
        </p:nvSpPr>
        <p:spPr>
          <a:xfrm>
            <a:off x="-22652" y="44088"/>
            <a:ext cx="9144000" cy="569387"/>
          </a:xfrm>
          <a:prstGeom prst="rect">
            <a:avLst/>
          </a:prstGeom>
          <a:noFill/>
        </p:spPr>
        <p:txBody>
          <a:bodyPr wrap="square" rtlCol="0">
            <a:spAutoFit/>
          </a:bodyPr>
          <a:lstStyle/>
          <a:p>
            <a:pPr algn="ctr"/>
            <a:r>
              <a:rPr lang="en-US" sz="3100" dirty="0" smtClean="0"/>
              <a:t>Referring Quantities: Example 9</a:t>
            </a:r>
            <a:endParaRPr lang="en-US" sz="3100" dirty="0"/>
          </a:p>
        </p:txBody>
      </p:sp>
    </p:spTree>
    <p:extLst>
      <p:ext uri="{BB962C8B-B14F-4D97-AF65-F5344CB8AC3E}">
        <p14:creationId xmlns:p14="http://schemas.microsoft.com/office/powerpoint/2010/main" val="230544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97</a:t>
            </a:fld>
            <a:endParaRPr lang="en-US" dirty="0"/>
          </a:p>
        </p:txBody>
      </p:sp>
      <p:sp>
        <p:nvSpPr>
          <p:cNvPr id="8" name="TextBox 7"/>
          <p:cNvSpPr txBox="1"/>
          <p:nvPr/>
        </p:nvSpPr>
        <p:spPr>
          <a:xfrm>
            <a:off x="-22652" y="3594059"/>
            <a:ext cx="9144000" cy="461665"/>
          </a:xfrm>
          <a:prstGeom prst="rect">
            <a:avLst/>
          </a:prstGeom>
          <a:noFill/>
        </p:spPr>
        <p:txBody>
          <a:bodyPr wrap="square" rtlCol="0">
            <a:spAutoFit/>
          </a:bodyPr>
          <a:lstStyle/>
          <a:p>
            <a:pPr marL="514350" indent="-514350">
              <a:buFont typeface="+mj-lt"/>
              <a:buAutoNum type="arabicPeriod" startAt="6"/>
            </a:pPr>
            <a:r>
              <a:rPr lang="en-US" sz="2400" dirty="0"/>
              <a:t>Refer </a:t>
            </a:r>
            <a:r>
              <a:rPr lang="en-US" sz="2400" b="1" dirty="0"/>
              <a:t>I</a:t>
            </a:r>
            <a:r>
              <a:rPr lang="en-US" sz="2400" dirty="0"/>
              <a:t>’</a:t>
            </a:r>
            <a:r>
              <a:rPr lang="en-US" sz="2400" baseline="-25000" dirty="0"/>
              <a:t>2</a:t>
            </a:r>
            <a:r>
              <a:rPr lang="en-US" sz="2400" dirty="0"/>
              <a:t> and </a:t>
            </a:r>
            <a:r>
              <a:rPr lang="en-US" sz="2400" b="1" dirty="0"/>
              <a:t>V</a:t>
            </a:r>
            <a:r>
              <a:rPr lang="en-US" sz="2400" dirty="0"/>
              <a:t>’</a:t>
            </a:r>
            <a:r>
              <a:rPr lang="en-US" sz="2400" baseline="-25000" dirty="0"/>
              <a:t>2</a:t>
            </a:r>
            <a:r>
              <a:rPr lang="en-US" sz="2400" dirty="0"/>
              <a:t> back to the secondary (turns ratio)</a:t>
            </a:r>
          </a:p>
        </p:txBody>
      </p:sp>
      <p:sp>
        <p:nvSpPr>
          <p:cNvPr id="70" name="Freeform 69"/>
          <p:cNvSpPr/>
          <p:nvPr/>
        </p:nvSpPr>
        <p:spPr>
          <a:xfrm>
            <a:off x="555335" y="1882152"/>
            <a:ext cx="382214" cy="1284790"/>
          </a:xfrm>
          <a:custGeom>
            <a:avLst/>
            <a:gdLst>
              <a:gd name="connsiteX0" fmla="*/ 335916 w 382214"/>
              <a:gd name="connsiteY0" fmla="*/ 1284790 h 1284790"/>
              <a:gd name="connsiteX1" fmla="*/ 250 w 382214"/>
              <a:gd name="connsiteY1" fmla="*/ 578735 h 1284790"/>
              <a:gd name="connsiteX2" fmla="*/ 382214 w 382214"/>
              <a:gd name="connsiteY2" fmla="*/ 0 h 1284790"/>
            </a:gdLst>
            <a:ahLst/>
            <a:cxnLst>
              <a:cxn ang="0">
                <a:pos x="connsiteX0" y="connsiteY0"/>
              </a:cxn>
              <a:cxn ang="0">
                <a:pos x="connsiteX1" y="connsiteY1"/>
              </a:cxn>
              <a:cxn ang="0">
                <a:pos x="connsiteX2" y="connsiteY2"/>
              </a:cxn>
            </a:cxnLst>
            <a:rect l="l" t="t" r="r" b="b"/>
            <a:pathLst>
              <a:path w="382214" h="1284790">
                <a:moveTo>
                  <a:pt x="335916" y="1284790"/>
                </a:moveTo>
                <a:cubicBezTo>
                  <a:pt x="164225" y="1038828"/>
                  <a:pt x="-7466" y="792867"/>
                  <a:pt x="250" y="578735"/>
                </a:cubicBezTo>
                <a:cubicBezTo>
                  <a:pt x="7966" y="364603"/>
                  <a:pt x="195090" y="182301"/>
                  <a:pt x="382214"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1304079" y="1069995"/>
            <a:ext cx="1011821" cy="26949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2565722" y="1208892"/>
            <a:ext cx="696796" cy="348783"/>
          </a:xfrm>
          <a:custGeom>
            <a:avLst/>
            <a:gdLst>
              <a:gd name="connsiteX0" fmla="*/ 0 w 1979271"/>
              <a:gd name="connsiteY0" fmla="*/ 11574 h 983848"/>
              <a:gd name="connsiteX1" fmla="*/ 1967696 w 1979271"/>
              <a:gd name="connsiteY1" fmla="*/ 0 h 983848"/>
              <a:gd name="connsiteX2" fmla="*/ 1979271 w 1979271"/>
              <a:gd name="connsiteY2" fmla="*/ 983848 h 983848"/>
            </a:gdLst>
            <a:ahLst/>
            <a:cxnLst>
              <a:cxn ang="0">
                <a:pos x="connsiteX0" y="connsiteY0"/>
              </a:cxn>
              <a:cxn ang="0">
                <a:pos x="connsiteX1" y="connsiteY1"/>
              </a:cxn>
              <a:cxn ang="0">
                <a:pos x="connsiteX2" y="connsiteY2"/>
              </a:cxn>
            </a:cxnLst>
            <a:rect l="l" t="t" r="r" b="b"/>
            <a:pathLst>
              <a:path w="1979271" h="983848">
                <a:moveTo>
                  <a:pt x="0" y="11574"/>
                </a:moveTo>
                <a:lnTo>
                  <a:pt x="1967696" y="0"/>
                </a:lnTo>
                <a:lnTo>
                  <a:pt x="1979271" y="98384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1292506" y="2444488"/>
            <a:ext cx="2055238" cy="940443"/>
          </a:xfrm>
          <a:custGeom>
            <a:avLst/>
            <a:gdLst>
              <a:gd name="connsiteX0" fmla="*/ 3923817 w 3935392"/>
              <a:gd name="connsiteY0" fmla="*/ 0 h 775504"/>
              <a:gd name="connsiteX1" fmla="*/ 3935392 w 3935392"/>
              <a:gd name="connsiteY1" fmla="*/ 775504 h 775504"/>
              <a:gd name="connsiteX2" fmla="*/ 0 w 3935392"/>
              <a:gd name="connsiteY2" fmla="*/ 775504 h 775504"/>
            </a:gdLst>
            <a:ahLst/>
            <a:cxnLst>
              <a:cxn ang="0">
                <a:pos x="connsiteX0" y="connsiteY0"/>
              </a:cxn>
              <a:cxn ang="0">
                <a:pos x="connsiteX1" y="connsiteY1"/>
              </a:cxn>
              <a:cxn ang="0">
                <a:pos x="connsiteX2" y="connsiteY2"/>
              </a:cxn>
            </a:cxnLst>
            <a:rect l="l" t="t" r="r" b="b"/>
            <a:pathLst>
              <a:path w="3935392" h="775504">
                <a:moveTo>
                  <a:pt x="3923817" y="0"/>
                </a:moveTo>
                <a:lnTo>
                  <a:pt x="3935392" y="775504"/>
                </a:lnTo>
                <a:lnTo>
                  <a:pt x="0" y="775504"/>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rot="5400000">
            <a:off x="2237096" y="950680"/>
            <a:ext cx="381000" cy="538609"/>
          </a:xfrm>
          <a:prstGeom prst="rect">
            <a:avLst/>
          </a:prstGeom>
          <a:noFill/>
        </p:spPr>
        <p:txBody>
          <a:bodyPr wrap="square" rtlCol="0">
            <a:spAutoFit/>
          </a:bodyPr>
          <a:lstStyle/>
          <a:p>
            <a:r>
              <a:rPr lang="en-US" sz="2900" dirty="0" smtClean="0"/>
              <a:t>3</a:t>
            </a:r>
          </a:p>
        </p:txBody>
      </p:sp>
      <p:sp>
        <p:nvSpPr>
          <p:cNvPr id="75" name="Freeform 74"/>
          <p:cNvSpPr/>
          <p:nvPr/>
        </p:nvSpPr>
        <p:spPr>
          <a:xfrm>
            <a:off x="2750916" y="1232041"/>
            <a:ext cx="983848" cy="1215342"/>
          </a:xfrm>
          <a:custGeom>
            <a:avLst/>
            <a:gdLst>
              <a:gd name="connsiteX0" fmla="*/ 532436 w 983848"/>
              <a:gd name="connsiteY0" fmla="*/ 0 h 1215342"/>
              <a:gd name="connsiteX1" fmla="*/ 532436 w 983848"/>
              <a:gd name="connsiteY1" fmla="*/ 370390 h 1215342"/>
              <a:gd name="connsiteX2" fmla="*/ 104172 w 983848"/>
              <a:gd name="connsiteY2" fmla="*/ 370390 h 1215342"/>
              <a:gd name="connsiteX3" fmla="*/ 104172 w 983848"/>
              <a:gd name="connsiteY3" fmla="*/ 682906 h 1215342"/>
              <a:gd name="connsiteX4" fmla="*/ 0 w 983848"/>
              <a:gd name="connsiteY4" fmla="*/ 717630 h 1215342"/>
              <a:gd name="connsiteX5" fmla="*/ 219919 w 983848"/>
              <a:gd name="connsiteY5" fmla="*/ 798653 h 1215342"/>
              <a:gd name="connsiteX6" fmla="*/ 115747 w 983848"/>
              <a:gd name="connsiteY6" fmla="*/ 856527 h 1215342"/>
              <a:gd name="connsiteX7" fmla="*/ 115747 w 983848"/>
              <a:gd name="connsiteY7" fmla="*/ 1215342 h 1215342"/>
              <a:gd name="connsiteX8" fmla="*/ 983848 w 983848"/>
              <a:gd name="connsiteY8" fmla="*/ 1215342 h 1215342"/>
              <a:gd name="connsiteX9" fmla="*/ 983848 w 983848"/>
              <a:gd name="connsiteY9" fmla="*/ 844952 h 121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848" h="1215342">
                <a:moveTo>
                  <a:pt x="532436" y="0"/>
                </a:moveTo>
                <a:lnTo>
                  <a:pt x="532436" y="370390"/>
                </a:lnTo>
                <a:lnTo>
                  <a:pt x="104172" y="370390"/>
                </a:lnTo>
                <a:lnTo>
                  <a:pt x="104172" y="682906"/>
                </a:lnTo>
                <a:lnTo>
                  <a:pt x="0" y="717630"/>
                </a:lnTo>
                <a:lnTo>
                  <a:pt x="219919" y="798653"/>
                </a:lnTo>
                <a:lnTo>
                  <a:pt x="115747" y="856527"/>
                </a:lnTo>
                <a:lnTo>
                  <a:pt x="115747" y="1215342"/>
                </a:lnTo>
                <a:lnTo>
                  <a:pt x="983848" y="1215342"/>
                </a:lnTo>
                <a:lnTo>
                  <a:pt x="983848" y="844952"/>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535101" y="1710075"/>
            <a:ext cx="381000" cy="538609"/>
          </a:xfrm>
          <a:prstGeom prst="rect">
            <a:avLst/>
          </a:prstGeom>
          <a:noFill/>
        </p:spPr>
        <p:txBody>
          <a:bodyPr wrap="square" rtlCol="0">
            <a:spAutoFit/>
          </a:bodyPr>
          <a:lstStyle/>
          <a:p>
            <a:r>
              <a:rPr lang="en-US" sz="2900" dirty="0" smtClean="0"/>
              <a:t>3</a:t>
            </a:r>
          </a:p>
        </p:txBody>
      </p:sp>
      <p:sp>
        <p:nvSpPr>
          <p:cNvPr id="77" name="Freeform 76"/>
          <p:cNvSpPr/>
          <p:nvPr/>
        </p:nvSpPr>
        <p:spPr>
          <a:xfrm>
            <a:off x="3230301" y="1576938"/>
            <a:ext cx="516038" cy="290746"/>
          </a:xfrm>
          <a:custGeom>
            <a:avLst/>
            <a:gdLst>
              <a:gd name="connsiteX0" fmla="*/ 451413 w 451413"/>
              <a:gd name="connsiteY0" fmla="*/ 289367 h 289367"/>
              <a:gd name="connsiteX1" fmla="*/ 451413 w 451413"/>
              <a:gd name="connsiteY1" fmla="*/ 11575 h 289367"/>
              <a:gd name="connsiteX2" fmla="*/ 0 w 451413"/>
              <a:gd name="connsiteY2" fmla="*/ 0 h 289367"/>
            </a:gdLst>
            <a:ahLst/>
            <a:cxnLst>
              <a:cxn ang="0">
                <a:pos x="connsiteX0" y="connsiteY0"/>
              </a:cxn>
              <a:cxn ang="0">
                <a:pos x="connsiteX1" y="connsiteY1"/>
              </a:cxn>
              <a:cxn ang="0">
                <a:pos x="connsiteX2" y="connsiteY2"/>
              </a:cxn>
            </a:cxnLst>
            <a:rect l="l" t="t" r="r" b="b"/>
            <a:pathLst>
              <a:path w="451413" h="289367">
                <a:moveTo>
                  <a:pt x="451413" y="289367"/>
                </a:moveTo>
                <a:lnTo>
                  <a:pt x="451413" y="11575"/>
                </a:ln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flipH="1">
            <a:off x="4419600" y="1060877"/>
            <a:ext cx="787655" cy="31251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rot="5400000">
            <a:off x="5136364" y="982073"/>
            <a:ext cx="381000" cy="538609"/>
          </a:xfrm>
          <a:prstGeom prst="rect">
            <a:avLst/>
          </a:prstGeom>
          <a:noFill/>
        </p:spPr>
        <p:txBody>
          <a:bodyPr wrap="square" rtlCol="0">
            <a:spAutoFit/>
          </a:bodyPr>
          <a:lstStyle/>
          <a:p>
            <a:r>
              <a:rPr lang="en-US" sz="2900" dirty="0" smtClean="0"/>
              <a:t>3</a:t>
            </a:r>
          </a:p>
        </p:txBody>
      </p:sp>
      <p:sp>
        <p:nvSpPr>
          <p:cNvPr id="80" name="TextBox 79"/>
          <p:cNvSpPr txBox="1"/>
          <p:nvPr/>
        </p:nvSpPr>
        <p:spPr>
          <a:xfrm>
            <a:off x="6253610" y="2363993"/>
            <a:ext cx="381000" cy="538609"/>
          </a:xfrm>
          <a:prstGeom prst="rect">
            <a:avLst/>
          </a:prstGeom>
          <a:noFill/>
        </p:spPr>
        <p:txBody>
          <a:bodyPr wrap="square" rtlCol="0">
            <a:spAutoFit/>
          </a:bodyPr>
          <a:lstStyle/>
          <a:p>
            <a:r>
              <a:rPr lang="en-US" sz="2900" dirty="0" smtClean="0"/>
              <a:t>3</a:t>
            </a:r>
          </a:p>
        </p:txBody>
      </p:sp>
      <p:sp>
        <p:nvSpPr>
          <p:cNvPr id="81" name="Freeform 80"/>
          <p:cNvSpPr/>
          <p:nvPr/>
        </p:nvSpPr>
        <p:spPr>
          <a:xfrm>
            <a:off x="6296051" y="1229674"/>
            <a:ext cx="277792" cy="1261641"/>
          </a:xfrm>
          <a:custGeom>
            <a:avLst/>
            <a:gdLst>
              <a:gd name="connsiteX0" fmla="*/ 127321 w 277792"/>
              <a:gd name="connsiteY0" fmla="*/ 0 h 1261641"/>
              <a:gd name="connsiteX1" fmla="*/ 138896 w 277792"/>
              <a:gd name="connsiteY1" fmla="*/ 486137 h 1261641"/>
              <a:gd name="connsiteX2" fmla="*/ 0 w 277792"/>
              <a:gd name="connsiteY2" fmla="*/ 555585 h 1261641"/>
              <a:gd name="connsiteX3" fmla="*/ 277792 w 277792"/>
              <a:gd name="connsiteY3" fmla="*/ 636608 h 1261641"/>
              <a:gd name="connsiteX4" fmla="*/ 173620 w 277792"/>
              <a:gd name="connsiteY4" fmla="*/ 729205 h 1261641"/>
              <a:gd name="connsiteX5" fmla="*/ 162045 w 277792"/>
              <a:gd name="connsiteY5" fmla="*/ 1261641 h 12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 h="1261641">
                <a:moveTo>
                  <a:pt x="127321" y="0"/>
                </a:moveTo>
                <a:lnTo>
                  <a:pt x="138896" y="486137"/>
                </a:lnTo>
                <a:lnTo>
                  <a:pt x="0" y="555585"/>
                </a:lnTo>
                <a:lnTo>
                  <a:pt x="277792" y="636608"/>
                </a:lnTo>
                <a:lnTo>
                  <a:pt x="173620" y="729205"/>
                </a:lnTo>
                <a:lnTo>
                  <a:pt x="162045" y="1261641"/>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6458096" y="2780682"/>
            <a:ext cx="11575" cy="613458"/>
          </a:xfrm>
          <a:custGeom>
            <a:avLst/>
            <a:gdLst>
              <a:gd name="connsiteX0" fmla="*/ 0 w 11575"/>
              <a:gd name="connsiteY0" fmla="*/ 0 h 613458"/>
              <a:gd name="connsiteX1" fmla="*/ 11575 w 11575"/>
              <a:gd name="connsiteY1" fmla="*/ 613458 h 613458"/>
            </a:gdLst>
            <a:ahLst/>
            <a:cxnLst>
              <a:cxn ang="0">
                <a:pos x="connsiteX0" y="connsiteY0"/>
              </a:cxn>
              <a:cxn ang="0">
                <a:pos x="connsiteX1" y="connsiteY1"/>
              </a:cxn>
            </a:cxnLst>
            <a:rect l="l" t="t" r="r" b="b"/>
            <a:pathLst>
              <a:path w="11575" h="613458">
                <a:moveTo>
                  <a:pt x="0" y="0"/>
                </a:moveTo>
                <a:lnTo>
                  <a:pt x="11575" y="61345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295400" y="1255190"/>
            <a:ext cx="11575" cy="2118167"/>
          </a:xfrm>
          <a:custGeom>
            <a:avLst/>
            <a:gdLst>
              <a:gd name="connsiteX0" fmla="*/ 0 w 11575"/>
              <a:gd name="connsiteY0" fmla="*/ 0 h 2118167"/>
              <a:gd name="connsiteX1" fmla="*/ 11575 w 11575"/>
              <a:gd name="connsiteY1" fmla="*/ 2118167 h 2118167"/>
            </a:gdLst>
            <a:ahLst/>
            <a:cxnLst>
              <a:cxn ang="0">
                <a:pos x="connsiteX0" y="connsiteY0"/>
              </a:cxn>
              <a:cxn ang="0">
                <a:pos x="connsiteX1" y="connsiteY1"/>
              </a:cxn>
            </a:cxnLst>
            <a:rect l="l" t="t" r="r" b="b"/>
            <a:pathLst>
              <a:path w="11575" h="2118167">
                <a:moveTo>
                  <a:pt x="0" y="0"/>
                </a:moveTo>
                <a:cubicBezTo>
                  <a:pt x="3858" y="706056"/>
                  <a:pt x="7717" y="1412111"/>
                  <a:pt x="11575" y="2118167"/>
                </a:cubicBez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066800" y="2192740"/>
            <a:ext cx="533400" cy="477648"/>
          </a:xfrm>
          <a:prstGeom prst="ellipse">
            <a:avLst/>
          </a:prstGeom>
          <a:solidFill>
            <a:schemeClr val="bg1"/>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141308" y="2172484"/>
            <a:ext cx="925492" cy="523220"/>
          </a:xfrm>
          <a:prstGeom prst="rect">
            <a:avLst/>
          </a:prstGeom>
          <a:solidFill>
            <a:schemeClr val="bg1"/>
          </a:solidFill>
        </p:spPr>
        <p:txBody>
          <a:bodyPr wrap="square" rtlCol="0">
            <a:spAutoFit/>
          </a:bodyPr>
          <a:lstStyle/>
          <a:p>
            <a:r>
              <a:rPr lang="en-US" sz="1400" b="1" dirty="0" smtClean="0"/>
              <a:t>V</a:t>
            </a:r>
            <a:r>
              <a:rPr lang="en-US" sz="1400" baseline="-25000" dirty="0" smtClean="0"/>
              <a:t>1</a:t>
            </a:r>
            <a:r>
              <a:rPr lang="en-US" sz="1400" dirty="0" smtClean="0"/>
              <a:t>=</a:t>
            </a:r>
          </a:p>
          <a:p>
            <a:r>
              <a:rPr lang="en-US" sz="1400" dirty="0" smtClean="0"/>
              <a:t>4000∟0°</a:t>
            </a:r>
          </a:p>
        </p:txBody>
      </p:sp>
      <p:sp>
        <p:nvSpPr>
          <p:cNvPr id="86" name="TextBox 85"/>
          <p:cNvSpPr txBox="1"/>
          <p:nvPr/>
        </p:nvSpPr>
        <p:spPr>
          <a:xfrm>
            <a:off x="2023299" y="1935699"/>
            <a:ext cx="948501" cy="312985"/>
          </a:xfrm>
          <a:prstGeom prst="rect">
            <a:avLst/>
          </a:prstGeom>
          <a:noFill/>
        </p:spPr>
        <p:txBody>
          <a:bodyPr wrap="square" rtlCol="0">
            <a:spAutoFit/>
          </a:bodyPr>
          <a:lstStyle/>
          <a:p>
            <a:r>
              <a:rPr lang="en-US" sz="1400" b="1" dirty="0" smtClean="0"/>
              <a:t>80,000</a:t>
            </a:r>
            <a:r>
              <a:rPr lang="el-GR" sz="1400" b="1" dirty="0" smtClean="0"/>
              <a:t>Ω</a:t>
            </a:r>
            <a:endParaRPr lang="en-US" sz="1400" b="1" dirty="0" smtClean="0"/>
          </a:p>
        </p:txBody>
      </p:sp>
      <p:sp>
        <p:nvSpPr>
          <p:cNvPr id="87" name="TextBox 86"/>
          <p:cNvSpPr txBox="1"/>
          <p:nvPr/>
        </p:nvSpPr>
        <p:spPr>
          <a:xfrm>
            <a:off x="3036084" y="1652373"/>
            <a:ext cx="948501" cy="261610"/>
          </a:xfrm>
          <a:prstGeom prst="rect">
            <a:avLst/>
          </a:prstGeom>
          <a:noFill/>
        </p:spPr>
        <p:txBody>
          <a:bodyPr wrap="square" rtlCol="0">
            <a:spAutoFit/>
          </a:bodyPr>
          <a:lstStyle/>
          <a:p>
            <a:r>
              <a:rPr lang="en-US" sz="1100" b="1" dirty="0" smtClean="0"/>
              <a:t>j11,544</a:t>
            </a:r>
            <a:r>
              <a:rPr lang="el-GR" sz="1100" b="1" dirty="0" smtClean="0"/>
              <a:t>Ω</a:t>
            </a:r>
            <a:endParaRPr lang="en-US" sz="1100" b="1" dirty="0" smtClean="0"/>
          </a:p>
        </p:txBody>
      </p:sp>
      <p:sp>
        <p:nvSpPr>
          <p:cNvPr id="88" name="Freeform 87"/>
          <p:cNvSpPr/>
          <p:nvPr/>
        </p:nvSpPr>
        <p:spPr>
          <a:xfrm>
            <a:off x="1145894" y="967752"/>
            <a:ext cx="381964" cy="544010"/>
          </a:xfrm>
          <a:custGeom>
            <a:avLst/>
            <a:gdLst>
              <a:gd name="connsiteX0" fmla="*/ 0 w 381964"/>
              <a:gd name="connsiteY0" fmla="*/ 544010 h 544010"/>
              <a:gd name="connsiteX1" fmla="*/ 0 w 381964"/>
              <a:gd name="connsiteY1" fmla="*/ 0 h 544010"/>
              <a:gd name="connsiteX2" fmla="*/ 381964 w 381964"/>
              <a:gd name="connsiteY2" fmla="*/ 0 h 544010"/>
            </a:gdLst>
            <a:ahLst/>
            <a:cxnLst>
              <a:cxn ang="0">
                <a:pos x="connsiteX0" y="connsiteY0"/>
              </a:cxn>
              <a:cxn ang="0">
                <a:pos x="connsiteX1" y="connsiteY1"/>
              </a:cxn>
              <a:cxn ang="0">
                <a:pos x="connsiteX2" y="connsiteY2"/>
              </a:cxn>
            </a:cxnLst>
            <a:rect l="l" t="t" r="r" b="b"/>
            <a:pathLst>
              <a:path w="381964" h="544010">
                <a:moveTo>
                  <a:pt x="0" y="544010"/>
                </a:moveTo>
                <a:lnTo>
                  <a:pt x="0" y="0"/>
                </a:lnTo>
                <a:lnTo>
                  <a:pt x="381964"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851457" y="724684"/>
            <a:ext cx="367743" cy="400110"/>
          </a:xfrm>
          <a:prstGeom prst="rect">
            <a:avLst/>
          </a:prstGeom>
          <a:noFill/>
        </p:spPr>
        <p:txBody>
          <a:bodyPr wrap="square" rtlCol="0">
            <a:spAutoFit/>
          </a:bodyPr>
          <a:lstStyle/>
          <a:p>
            <a:r>
              <a:rPr lang="en-US" sz="2000" b="1" dirty="0" smtClean="0"/>
              <a:t>I</a:t>
            </a:r>
            <a:r>
              <a:rPr lang="en-US" sz="2000" baseline="-25000" dirty="0" smtClean="0"/>
              <a:t>1</a:t>
            </a:r>
            <a:endParaRPr lang="en-US" sz="2000" dirty="0" smtClean="0"/>
          </a:p>
        </p:txBody>
      </p:sp>
      <p:sp>
        <p:nvSpPr>
          <p:cNvPr id="90" name="TextBox 89"/>
          <p:cNvSpPr txBox="1"/>
          <p:nvPr/>
        </p:nvSpPr>
        <p:spPr>
          <a:xfrm>
            <a:off x="3680502" y="660400"/>
            <a:ext cx="553902" cy="400110"/>
          </a:xfrm>
          <a:prstGeom prst="rect">
            <a:avLst/>
          </a:prstGeom>
          <a:noFill/>
        </p:spPr>
        <p:txBody>
          <a:bodyPr wrap="square" rtlCol="0">
            <a:spAutoFit/>
          </a:bodyPr>
          <a:lstStyle/>
          <a:p>
            <a:r>
              <a:rPr lang="en-US" sz="2000" b="1" dirty="0" smtClean="0"/>
              <a:t>I</a:t>
            </a:r>
            <a:r>
              <a:rPr lang="en-US" sz="2000" baseline="-25000" dirty="0" smtClean="0"/>
              <a:t>1w</a:t>
            </a:r>
            <a:endParaRPr lang="en-US" sz="2000" dirty="0" smtClean="0"/>
          </a:p>
        </p:txBody>
      </p:sp>
      <p:sp>
        <p:nvSpPr>
          <p:cNvPr id="91" name="Freeform 90"/>
          <p:cNvSpPr/>
          <p:nvPr/>
        </p:nvSpPr>
        <p:spPr>
          <a:xfrm>
            <a:off x="5441066" y="1220028"/>
            <a:ext cx="972273" cy="11575"/>
          </a:xfrm>
          <a:custGeom>
            <a:avLst/>
            <a:gdLst>
              <a:gd name="connsiteX0" fmla="*/ 972273 w 972273"/>
              <a:gd name="connsiteY0" fmla="*/ 11575 h 11575"/>
              <a:gd name="connsiteX1" fmla="*/ 0 w 972273"/>
              <a:gd name="connsiteY1" fmla="*/ 0 h 11575"/>
            </a:gdLst>
            <a:ahLst/>
            <a:cxnLst>
              <a:cxn ang="0">
                <a:pos x="connsiteX0" y="connsiteY0"/>
              </a:cxn>
              <a:cxn ang="0">
                <a:pos x="connsiteX1" y="connsiteY1"/>
              </a:cxn>
            </a:cxnLst>
            <a:rect l="l" t="t" r="r" b="b"/>
            <a:pathLst>
              <a:path w="972273" h="11575">
                <a:moveTo>
                  <a:pt x="972273" y="11575"/>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4499176" y="533400"/>
            <a:ext cx="1382069" cy="307777"/>
          </a:xfrm>
          <a:prstGeom prst="rect">
            <a:avLst/>
          </a:prstGeom>
          <a:solidFill>
            <a:schemeClr val="bg1"/>
          </a:solidFill>
        </p:spPr>
        <p:txBody>
          <a:bodyPr wrap="square" rtlCol="0">
            <a:spAutoFit/>
          </a:bodyPr>
          <a:lstStyle/>
          <a:p>
            <a:r>
              <a:rPr lang="en-US" sz="1400" b="1" dirty="0" smtClean="0"/>
              <a:t>Z’</a:t>
            </a:r>
            <a:r>
              <a:rPr lang="en-US" sz="1400" b="1" baseline="-25000" dirty="0" smtClean="0"/>
              <a:t>2s</a:t>
            </a:r>
            <a:r>
              <a:rPr lang="en-US" sz="1400" b="1" dirty="0" smtClean="0"/>
              <a:t>= 1.2+j4</a:t>
            </a:r>
            <a:r>
              <a:rPr lang="el-GR" sz="1400" b="1" dirty="0" smtClean="0"/>
              <a:t>Ω</a:t>
            </a:r>
            <a:endParaRPr lang="en-US" sz="1400" b="1" dirty="0" smtClean="0"/>
          </a:p>
        </p:txBody>
      </p:sp>
      <p:sp>
        <p:nvSpPr>
          <p:cNvPr id="93" name="Freeform 92"/>
          <p:cNvSpPr/>
          <p:nvPr/>
        </p:nvSpPr>
        <p:spPr>
          <a:xfrm flipH="1">
            <a:off x="4101296" y="1500393"/>
            <a:ext cx="246794" cy="1625600"/>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3961070" y="2183538"/>
            <a:ext cx="739216" cy="307777"/>
          </a:xfrm>
          <a:prstGeom prst="rect">
            <a:avLst/>
          </a:prstGeom>
          <a:solidFill>
            <a:schemeClr val="bg1"/>
          </a:solidFill>
        </p:spPr>
        <p:txBody>
          <a:bodyPr wrap="square" rtlCol="0">
            <a:spAutoFit/>
          </a:bodyPr>
          <a:lstStyle/>
          <a:p>
            <a:r>
              <a:rPr lang="en-US" sz="1400" b="1" dirty="0" smtClean="0"/>
              <a:t>E</a:t>
            </a:r>
            <a:r>
              <a:rPr lang="en-US" sz="1400" baseline="-25000" dirty="0" smtClean="0"/>
              <a:t>1</a:t>
            </a:r>
            <a:r>
              <a:rPr lang="en-US" sz="1400" b="1" dirty="0" smtClean="0"/>
              <a:t>=E’</a:t>
            </a:r>
            <a:r>
              <a:rPr lang="en-US" sz="1400" baseline="-25000" dirty="0" smtClean="0"/>
              <a:t>2</a:t>
            </a:r>
            <a:endParaRPr lang="en-US" sz="1400" dirty="0" smtClean="0"/>
          </a:p>
        </p:txBody>
      </p:sp>
      <p:sp>
        <p:nvSpPr>
          <p:cNvPr id="95" name="Freeform 94"/>
          <p:cNvSpPr/>
          <p:nvPr/>
        </p:nvSpPr>
        <p:spPr>
          <a:xfrm>
            <a:off x="5996651" y="988535"/>
            <a:ext cx="636607" cy="428263"/>
          </a:xfrm>
          <a:custGeom>
            <a:avLst/>
            <a:gdLst>
              <a:gd name="connsiteX0" fmla="*/ 0 w 636607"/>
              <a:gd name="connsiteY0" fmla="*/ 0 h 428263"/>
              <a:gd name="connsiteX1" fmla="*/ 636607 w 636607"/>
              <a:gd name="connsiteY1" fmla="*/ 11574 h 428263"/>
              <a:gd name="connsiteX2" fmla="*/ 636607 w 636607"/>
              <a:gd name="connsiteY2" fmla="*/ 428263 h 428263"/>
            </a:gdLst>
            <a:ahLst/>
            <a:cxnLst>
              <a:cxn ang="0">
                <a:pos x="connsiteX0" y="connsiteY0"/>
              </a:cxn>
              <a:cxn ang="0">
                <a:pos x="connsiteX1" y="connsiteY1"/>
              </a:cxn>
              <a:cxn ang="0">
                <a:pos x="connsiteX2" y="connsiteY2"/>
              </a:cxn>
            </a:cxnLst>
            <a:rect l="l" t="t" r="r" b="b"/>
            <a:pathLst>
              <a:path w="636607" h="428263">
                <a:moveTo>
                  <a:pt x="0" y="0"/>
                </a:moveTo>
                <a:lnTo>
                  <a:pt x="636607" y="11574"/>
                </a:lnTo>
                <a:lnTo>
                  <a:pt x="636607" y="428263"/>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6573843" y="572509"/>
            <a:ext cx="435687" cy="400110"/>
          </a:xfrm>
          <a:prstGeom prst="rect">
            <a:avLst/>
          </a:prstGeom>
          <a:noFill/>
        </p:spPr>
        <p:txBody>
          <a:bodyPr wrap="square" rtlCol="0">
            <a:spAutoFit/>
          </a:bodyPr>
          <a:lstStyle/>
          <a:p>
            <a:r>
              <a:rPr lang="en-US" sz="2000" b="1" dirty="0" smtClean="0"/>
              <a:t>I’</a:t>
            </a:r>
            <a:r>
              <a:rPr lang="en-US" sz="2000" baseline="-25000" dirty="0" smtClean="0"/>
              <a:t>2</a:t>
            </a:r>
            <a:endParaRPr lang="en-US" sz="2000" dirty="0" smtClean="0"/>
          </a:p>
        </p:txBody>
      </p:sp>
      <p:sp>
        <p:nvSpPr>
          <p:cNvPr id="97" name="Freeform 96"/>
          <p:cNvSpPr/>
          <p:nvPr/>
        </p:nvSpPr>
        <p:spPr>
          <a:xfrm>
            <a:off x="5781365" y="1432714"/>
            <a:ext cx="390836" cy="1693279"/>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5638799" y="2135393"/>
            <a:ext cx="479113" cy="307777"/>
          </a:xfrm>
          <a:prstGeom prst="rect">
            <a:avLst/>
          </a:prstGeom>
          <a:solidFill>
            <a:schemeClr val="bg1"/>
          </a:solidFill>
        </p:spPr>
        <p:txBody>
          <a:bodyPr wrap="square" rtlCol="0">
            <a:spAutoFit/>
          </a:bodyPr>
          <a:lstStyle/>
          <a:p>
            <a:r>
              <a:rPr lang="en-US" sz="1400" b="1" dirty="0" smtClean="0"/>
              <a:t>V’</a:t>
            </a:r>
            <a:r>
              <a:rPr lang="en-US" sz="1400" baseline="-25000" dirty="0" smtClean="0"/>
              <a:t>2</a:t>
            </a:r>
            <a:endParaRPr lang="en-US" sz="1400" dirty="0" smtClean="0"/>
          </a:p>
        </p:txBody>
      </p:sp>
      <p:sp>
        <p:nvSpPr>
          <p:cNvPr id="99" name="Freeform 98"/>
          <p:cNvSpPr/>
          <p:nvPr/>
        </p:nvSpPr>
        <p:spPr>
          <a:xfrm>
            <a:off x="3251200" y="1193800"/>
            <a:ext cx="1257300" cy="12700"/>
          </a:xfrm>
          <a:custGeom>
            <a:avLst/>
            <a:gdLst>
              <a:gd name="connsiteX0" fmla="*/ 0 w 1257300"/>
              <a:gd name="connsiteY0" fmla="*/ 12700 h 12700"/>
              <a:gd name="connsiteX1" fmla="*/ 1257300 w 1257300"/>
              <a:gd name="connsiteY1" fmla="*/ 0 h 12700"/>
            </a:gdLst>
            <a:ahLst/>
            <a:cxnLst>
              <a:cxn ang="0">
                <a:pos x="connsiteX0" y="connsiteY0"/>
              </a:cxn>
              <a:cxn ang="0">
                <a:pos x="connsiteX1" y="connsiteY1"/>
              </a:cxn>
            </a:cxnLst>
            <a:rect l="l" t="t" r="r" b="b"/>
            <a:pathLst>
              <a:path w="1257300" h="12700">
                <a:moveTo>
                  <a:pt x="0" y="12700"/>
                </a:moveTo>
                <a:lnTo>
                  <a:pt x="125730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352800" y="3378200"/>
            <a:ext cx="3136900" cy="12700"/>
          </a:xfrm>
          <a:custGeom>
            <a:avLst/>
            <a:gdLst>
              <a:gd name="connsiteX0" fmla="*/ 0 w 3136900"/>
              <a:gd name="connsiteY0" fmla="*/ 12700 h 12700"/>
              <a:gd name="connsiteX1" fmla="*/ 3136900 w 3136900"/>
              <a:gd name="connsiteY1" fmla="*/ 0 h 12700"/>
            </a:gdLst>
            <a:ahLst/>
            <a:cxnLst>
              <a:cxn ang="0">
                <a:pos x="connsiteX0" y="connsiteY0"/>
              </a:cxn>
              <a:cxn ang="0">
                <a:pos x="connsiteX1" y="connsiteY1"/>
              </a:cxn>
            </a:cxnLst>
            <a:rect l="l" t="t" r="r" b="b"/>
            <a:pathLst>
              <a:path w="3136900" h="12700">
                <a:moveTo>
                  <a:pt x="0" y="12700"/>
                </a:moveTo>
                <a:lnTo>
                  <a:pt x="313690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606800" y="1066800"/>
            <a:ext cx="457200" cy="0"/>
          </a:xfrm>
          <a:custGeom>
            <a:avLst/>
            <a:gdLst>
              <a:gd name="connsiteX0" fmla="*/ 0 w 457200"/>
              <a:gd name="connsiteY0" fmla="*/ 0 h 0"/>
              <a:gd name="connsiteX1" fmla="*/ 457200 w 457200"/>
              <a:gd name="connsiteY1" fmla="*/ 0 h 0"/>
            </a:gdLst>
            <a:ahLst/>
            <a:cxnLst>
              <a:cxn ang="0">
                <a:pos x="connsiteX0" y="connsiteY0"/>
              </a:cxn>
              <a:cxn ang="0">
                <a:pos x="connsiteX1" y="connsiteY1"/>
              </a:cxn>
            </a:cxnLst>
            <a:rect l="l" t="t" r="r" b="b"/>
            <a:pathLst>
              <a:path w="457200">
                <a:moveTo>
                  <a:pt x="0" y="0"/>
                </a:moveTo>
                <a:lnTo>
                  <a:pt x="457200"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6573843" y="1779030"/>
            <a:ext cx="1350957" cy="1015663"/>
          </a:xfrm>
          <a:prstGeom prst="rect">
            <a:avLst/>
          </a:prstGeom>
          <a:solidFill>
            <a:schemeClr val="bg1"/>
          </a:solidFill>
        </p:spPr>
        <p:txBody>
          <a:bodyPr wrap="square" rtlCol="0">
            <a:spAutoFit/>
          </a:bodyPr>
          <a:lstStyle/>
          <a:p>
            <a:r>
              <a:rPr lang="en-US" sz="2000" b="1" dirty="0" smtClean="0"/>
              <a:t>Z’</a:t>
            </a:r>
            <a:r>
              <a:rPr lang="en-US" sz="2000" b="1" baseline="-25000" dirty="0" smtClean="0"/>
              <a:t>2L</a:t>
            </a:r>
            <a:r>
              <a:rPr lang="en-US" sz="2000" b="1" dirty="0" smtClean="0"/>
              <a:t>= 400</a:t>
            </a:r>
          </a:p>
          <a:p>
            <a:endParaRPr lang="en-US" sz="2000" b="1" dirty="0"/>
          </a:p>
          <a:p>
            <a:r>
              <a:rPr lang="en-US" sz="2000" b="1" dirty="0" smtClean="0"/>
              <a:t>+j200 </a:t>
            </a:r>
            <a:r>
              <a:rPr lang="el-GR" sz="2000" b="1" dirty="0" smtClean="0"/>
              <a:t>Ω</a:t>
            </a:r>
            <a:endParaRPr lang="en-US" sz="2000" b="1" dirty="0" smtClean="0"/>
          </a:p>
        </p:txBody>
      </p:sp>
      <p:sp>
        <p:nvSpPr>
          <p:cNvPr id="103" name="TextBox 102"/>
          <p:cNvSpPr txBox="1"/>
          <p:nvPr/>
        </p:nvSpPr>
        <p:spPr>
          <a:xfrm>
            <a:off x="1542371" y="762000"/>
            <a:ext cx="1429429" cy="307777"/>
          </a:xfrm>
          <a:prstGeom prst="rect">
            <a:avLst/>
          </a:prstGeom>
          <a:noFill/>
        </p:spPr>
        <p:txBody>
          <a:bodyPr wrap="square" rtlCol="0">
            <a:spAutoFit/>
          </a:bodyPr>
          <a:lstStyle/>
          <a:p>
            <a:r>
              <a:rPr lang="en-US" sz="1400" b="1" dirty="0" smtClean="0"/>
              <a:t>Z</a:t>
            </a:r>
            <a:r>
              <a:rPr lang="en-US" sz="1400" b="1" baseline="-25000" dirty="0" smtClean="0"/>
              <a:t>1</a:t>
            </a:r>
            <a:r>
              <a:rPr lang="en-US" sz="1400" b="1" dirty="0" smtClean="0"/>
              <a:t>=1.2+j4.0</a:t>
            </a:r>
            <a:r>
              <a:rPr lang="el-GR" sz="1400" b="1" dirty="0" smtClean="0"/>
              <a:t>Ω</a:t>
            </a:r>
            <a:endParaRPr lang="en-US" sz="1400" b="1" dirty="0" smtClean="0"/>
          </a:p>
        </p:txBody>
      </p:sp>
      <p:graphicFrame>
        <p:nvGraphicFramePr>
          <p:cNvPr id="104" name="Object 103"/>
          <p:cNvGraphicFramePr>
            <a:graphicFrameLocks noChangeAspect="1"/>
          </p:cNvGraphicFramePr>
          <p:nvPr>
            <p:extLst>
              <p:ext uri="{D42A27DB-BD31-4B8C-83A1-F6EECF244321}">
                <p14:modId xmlns:p14="http://schemas.microsoft.com/office/powerpoint/2010/main" val="3056794906"/>
              </p:ext>
            </p:extLst>
          </p:nvPr>
        </p:nvGraphicFramePr>
        <p:xfrm>
          <a:off x="604054" y="4206291"/>
          <a:ext cx="2417762" cy="474663"/>
        </p:xfrm>
        <a:graphic>
          <a:graphicData uri="http://schemas.openxmlformats.org/presentationml/2006/ole">
            <mc:AlternateContent xmlns:mc="http://schemas.openxmlformats.org/markup-compatibility/2006">
              <mc:Choice xmlns:v="urn:schemas-microsoft-com:vml" Requires="v">
                <p:oleObj spid="_x0000_s99376" name="Equation" r:id="rId4" imgW="1168200" imgH="228600" progId="Equation.DSMT4">
                  <p:embed/>
                </p:oleObj>
              </mc:Choice>
              <mc:Fallback>
                <p:oleObj name="Equation" r:id="rId4" imgW="1168200" imgH="228600" progId="Equation.DSMT4">
                  <p:embed/>
                  <p:pic>
                    <p:nvPicPr>
                      <p:cNvPr id="104" name="Object 103"/>
                      <p:cNvPicPr/>
                      <p:nvPr/>
                    </p:nvPicPr>
                    <p:blipFill>
                      <a:blip r:embed="rId5"/>
                      <a:stretch>
                        <a:fillRect/>
                      </a:stretch>
                    </p:blipFill>
                    <p:spPr>
                      <a:xfrm>
                        <a:off x="604054" y="4206291"/>
                        <a:ext cx="2417762" cy="474663"/>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1676180846"/>
              </p:ext>
            </p:extLst>
          </p:nvPr>
        </p:nvGraphicFramePr>
        <p:xfrm>
          <a:off x="555335" y="5518060"/>
          <a:ext cx="2611220" cy="487169"/>
        </p:xfrm>
        <a:graphic>
          <a:graphicData uri="http://schemas.openxmlformats.org/presentationml/2006/ole">
            <mc:AlternateContent xmlns:mc="http://schemas.openxmlformats.org/markup-compatibility/2006">
              <mc:Choice xmlns:v="urn:schemas-microsoft-com:vml" Requires="v">
                <p:oleObj spid="_x0000_s99377" name="Equation" r:id="rId6" imgW="1231560" imgH="228600" progId="Equation.DSMT4">
                  <p:embed/>
                </p:oleObj>
              </mc:Choice>
              <mc:Fallback>
                <p:oleObj name="Equation" r:id="rId6" imgW="1231560" imgH="228600" progId="Equation.DSMT4">
                  <p:embed/>
                  <p:pic>
                    <p:nvPicPr>
                      <p:cNvPr id="104" name="Object 103"/>
                      <p:cNvPicPr/>
                      <p:nvPr/>
                    </p:nvPicPr>
                    <p:blipFill>
                      <a:blip r:embed="rId7"/>
                      <a:stretch>
                        <a:fillRect/>
                      </a:stretch>
                    </p:blipFill>
                    <p:spPr>
                      <a:xfrm>
                        <a:off x="555335" y="5518060"/>
                        <a:ext cx="2611220" cy="487169"/>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768498342"/>
              </p:ext>
            </p:extLst>
          </p:nvPr>
        </p:nvGraphicFramePr>
        <p:xfrm>
          <a:off x="1145894" y="4589767"/>
          <a:ext cx="6175375" cy="923925"/>
        </p:xfrm>
        <a:graphic>
          <a:graphicData uri="http://schemas.openxmlformats.org/presentationml/2006/ole">
            <mc:AlternateContent xmlns:mc="http://schemas.openxmlformats.org/markup-compatibility/2006">
              <mc:Choice xmlns:v="urn:schemas-microsoft-com:vml" Requires="v">
                <p:oleObj spid="_x0000_s99378" name="Equation" r:id="rId8" imgW="2984400" imgH="444240" progId="Equation.DSMT4">
                  <p:embed/>
                </p:oleObj>
              </mc:Choice>
              <mc:Fallback>
                <p:oleObj name="Equation" r:id="rId8" imgW="2984400" imgH="444240" progId="Equation.DSMT4">
                  <p:embed/>
                  <p:pic>
                    <p:nvPicPr>
                      <p:cNvPr id="104" name="Object 103"/>
                      <p:cNvPicPr/>
                      <p:nvPr/>
                    </p:nvPicPr>
                    <p:blipFill>
                      <a:blip r:embed="rId9"/>
                      <a:stretch>
                        <a:fillRect/>
                      </a:stretch>
                    </p:blipFill>
                    <p:spPr>
                      <a:xfrm>
                        <a:off x="1145894" y="4589767"/>
                        <a:ext cx="6175375" cy="923925"/>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3409897899"/>
              </p:ext>
            </p:extLst>
          </p:nvPr>
        </p:nvGraphicFramePr>
        <p:xfrm>
          <a:off x="1237822" y="5891646"/>
          <a:ext cx="6623051" cy="947737"/>
        </p:xfrm>
        <a:graphic>
          <a:graphicData uri="http://schemas.openxmlformats.org/presentationml/2006/ole">
            <mc:AlternateContent xmlns:mc="http://schemas.openxmlformats.org/markup-compatibility/2006">
              <mc:Choice xmlns:v="urn:schemas-microsoft-com:vml" Requires="v">
                <p:oleObj spid="_x0000_s99379" name="Equation" r:id="rId10" imgW="3124080" imgH="444240" progId="Equation.DSMT4">
                  <p:embed/>
                </p:oleObj>
              </mc:Choice>
              <mc:Fallback>
                <p:oleObj name="Equation" r:id="rId10" imgW="3124080" imgH="444240" progId="Equation.DSMT4">
                  <p:embed/>
                  <p:pic>
                    <p:nvPicPr>
                      <p:cNvPr id="40" name="Object 39"/>
                      <p:cNvPicPr/>
                      <p:nvPr/>
                    </p:nvPicPr>
                    <p:blipFill>
                      <a:blip r:embed="rId11"/>
                      <a:stretch>
                        <a:fillRect/>
                      </a:stretch>
                    </p:blipFill>
                    <p:spPr>
                      <a:xfrm>
                        <a:off x="1237822" y="5891646"/>
                        <a:ext cx="6623051" cy="947737"/>
                      </a:xfrm>
                      <a:prstGeom prst="rect">
                        <a:avLst/>
                      </a:prstGeom>
                    </p:spPr>
                  </p:pic>
                </p:oleObj>
              </mc:Fallback>
            </mc:AlternateContent>
          </a:graphicData>
        </a:graphic>
      </p:graphicFrame>
      <p:sp>
        <p:nvSpPr>
          <p:cNvPr id="43" name="TextBox 42"/>
          <p:cNvSpPr txBox="1"/>
          <p:nvPr/>
        </p:nvSpPr>
        <p:spPr>
          <a:xfrm>
            <a:off x="-22652" y="44088"/>
            <a:ext cx="9144000" cy="569387"/>
          </a:xfrm>
          <a:prstGeom prst="rect">
            <a:avLst/>
          </a:prstGeom>
          <a:noFill/>
        </p:spPr>
        <p:txBody>
          <a:bodyPr wrap="square" rtlCol="0">
            <a:spAutoFit/>
          </a:bodyPr>
          <a:lstStyle/>
          <a:p>
            <a:pPr algn="ctr"/>
            <a:r>
              <a:rPr lang="en-US" sz="3100" dirty="0" smtClean="0"/>
              <a:t>Referring Quantities: Example 9</a:t>
            </a:r>
            <a:endParaRPr lang="en-US" sz="3100" dirty="0"/>
          </a:p>
        </p:txBody>
      </p:sp>
    </p:spTree>
    <p:extLst>
      <p:ext uri="{BB962C8B-B14F-4D97-AF65-F5344CB8AC3E}">
        <p14:creationId xmlns:p14="http://schemas.microsoft.com/office/powerpoint/2010/main" val="302431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98</a:t>
            </a:fld>
            <a:endParaRPr lang="en-US" dirty="0"/>
          </a:p>
        </p:txBody>
      </p:sp>
      <p:sp>
        <p:nvSpPr>
          <p:cNvPr id="24" name="TextBox 23"/>
          <p:cNvSpPr txBox="1"/>
          <p:nvPr/>
        </p:nvSpPr>
        <p:spPr>
          <a:xfrm>
            <a:off x="-22652" y="44088"/>
            <a:ext cx="9144000" cy="569387"/>
          </a:xfrm>
          <a:prstGeom prst="rect">
            <a:avLst/>
          </a:prstGeom>
          <a:noFill/>
        </p:spPr>
        <p:txBody>
          <a:bodyPr wrap="square" rtlCol="0">
            <a:spAutoFit/>
          </a:bodyPr>
          <a:lstStyle/>
          <a:p>
            <a:pPr algn="ctr"/>
            <a:r>
              <a:rPr lang="en-US" sz="3100" dirty="0" smtClean="0"/>
              <a:t>Comment</a:t>
            </a:r>
            <a:endParaRPr lang="en-US" sz="3100" dirty="0"/>
          </a:p>
        </p:txBody>
      </p:sp>
      <p:sp>
        <p:nvSpPr>
          <p:cNvPr id="3" name="TextBox 2"/>
          <p:cNvSpPr txBox="1"/>
          <p:nvPr/>
        </p:nvSpPr>
        <p:spPr>
          <a:xfrm>
            <a:off x="152400" y="613475"/>
            <a:ext cx="8839200" cy="2246769"/>
          </a:xfrm>
          <a:prstGeom prst="rect">
            <a:avLst/>
          </a:prstGeom>
          <a:noFill/>
        </p:spPr>
        <p:txBody>
          <a:bodyPr wrap="square" rtlCol="0">
            <a:spAutoFit/>
          </a:bodyPr>
          <a:lstStyle/>
          <a:p>
            <a:r>
              <a:rPr lang="en-US" sz="3500" dirty="0" smtClean="0"/>
              <a:t>I strongly encourage you to read chapters 5 and 6 in </a:t>
            </a:r>
            <a:r>
              <a:rPr lang="en-US" sz="3500" dirty="0" err="1" smtClean="0"/>
              <a:t>Kirtley’s</a:t>
            </a:r>
            <a:r>
              <a:rPr lang="en-US" sz="3500" dirty="0" smtClean="0"/>
              <a:t> text. </a:t>
            </a:r>
          </a:p>
          <a:p>
            <a:pPr marL="457200" indent="-457200">
              <a:buFont typeface="Arial" panose="020B0604020202020204" pitchFamily="34" charset="0"/>
              <a:buChar char="•"/>
            </a:pPr>
            <a:r>
              <a:rPr lang="en-US" sz="3500" dirty="0" smtClean="0"/>
              <a:t>Chapter 5: Magnetic circuits</a:t>
            </a:r>
          </a:p>
          <a:p>
            <a:pPr marL="457200" indent="-457200">
              <a:buFont typeface="Arial" panose="020B0604020202020204" pitchFamily="34" charset="0"/>
              <a:buChar char="•"/>
            </a:pPr>
            <a:r>
              <a:rPr lang="en-US" sz="3500" dirty="0" smtClean="0"/>
              <a:t>Chapter 6: Transformers</a:t>
            </a:r>
          </a:p>
        </p:txBody>
      </p:sp>
      <p:sp>
        <p:nvSpPr>
          <p:cNvPr id="4" name="TextBox 3"/>
          <p:cNvSpPr txBox="1"/>
          <p:nvPr/>
        </p:nvSpPr>
        <p:spPr>
          <a:xfrm>
            <a:off x="76200" y="2830486"/>
            <a:ext cx="8991600" cy="1877437"/>
          </a:xfrm>
          <a:prstGeom prst="rect">
            <a:avLst/>
          </a:prstGeom>
          <a:noFill/>
        </p:spPr>
        <p:txBody>
          <a:bodyPr wrap="square" rtlCol="0">
            <a:spAutoFit/>
          </a:bodyPr>
          <a:lstStyle/>
          <a:p>
            <a:r>
              <a:rPr lang="en-US" sz="2900" dirty="0" smtClean="0"/>
              <a:t>Don’t </a:t>
            </a:r>
            <a:r>
              <a:rPr lang="en-US" sz="2900" dirty="0" smtClean="0"/>
              <a:t>get stuck</a:t>
            </a:r>
            <a:r>
              <a:rPr lang="en-US" sz="2900" dirty="0"/>
              <a:t>. </a:t>
            </a:r>
            <a:r>
              <a:rPr lang="en-US" sz="2900" dirty="0" smtClean="0"/>
              <a:t>Read through </a:t>
            </a:r>
            <a:r>
              <a:rPr lang="en-US" sz="2900" dirty="0"/>
              <a:t>whole </a:t>
            </a:r>
            <a:r>
              <a:rPr lang="en-US" sz="2900" dirty="0" smtClean="0"/>
              <a:t>thing.</a:t>
            </a:r>
          </a:p>
          <a:p>
            <a:r>
              <a:rPr lang="en-US" sz="2900" dirty="0" smtClean="0"/>
              <a:t>Find where he addresses the same thing I address. </a:t>
            </a:r>
          </a:p>
          <a:p>
            <a:pPr marL="457200" indent="-457200">
              <a:buFont typeface="Arial" panose="020B0604020202020204" pitchFamily="34" charset="0"/>
              <a:buChar char="•"/>
            </a:pPr>
            <a:r>
              <a:rPr lang="en-US" sz="2900" dirty="0" smtClean="0"/>
              <a:t>Identify what he emphasizes that is different. </a:t>
            </a:r>
          </a:p>
          <a:p>
            <a:pPr marL="457200" indent="-457200">
              <a:buFont typeface="Arial" panose="020B0604020202020204" pitchFamily="34" charset="0"/>
              <a:buChar char="•"/>
            </a:pPr>
            <a:r>
              <a:rPr lang="en-US" sz="2900" dirty="0" smtClean="0"/>
              <a:t>Identify what he emphasizes that is similar.</a:t>
            </a:r>
          </a:p>
        </p:txBody>
      </p:sp>
      <p:sp>
        <p:nvSpPr>
          <p:cNvPr id="119" name="TextBox 118"/>
          <p:cNvSpPr txBox="1"/>
          <p:nvPr/>
        </p:nvSpPr>
        <p:spPr>
          <a:xfrm>
            <a:off x="76200" y="4707923"/>
            <a:ext cx="8991600" cy="1877437"/>
          </a:xfrm>
          <a:prstGeom prst="rect">
            <a:avLst/>
          </a:prstGeom>
          <a:noFill/>
        </p:spPr>
        <p:txBody>
          <a:bodyPr wrap="square" rtlCol="0">
            <a:spAutoFit/>
          </a:bodyPr>
          <a:lstStyle/>
          <a:p>
            <a:r>
              <a:rPr lang="en-US" sz="2900" dirty="0" smtClean="0"/>
              <a:t>Be motivated to learn/understand so as to do well in this and other classes.</a:t>
            </a:r>
          </a:p>
          <a:p>
            <a:r>
              <a:rPr lang="en-US" sz="2900" dirty="0" smtClean="0"/>
              <a:t>Be motivated to learn/understand engineering to help you become a competent engineer in the workplace.</a:t>
            </a:r>
          </a:p>
        </p:txBody>
      </p:sp>
    </p:spTree>
    <p:extLst>
      <p:ext uri="{BB962C8B-B14F-4D97-AF65-F5344CB8AC3E}">
        <p14:creationId xmlns:p14="http://schemas.microsoft.com/office/powerpoint/2010/main" val="166078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9"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467475"/>
            <a:ext cx="685800" cy="390525"/>
          </a:xfrm>
        </p:spPr>
        <p:txBody>
          <a:bodyPr/>
          <a:lstStyle/>
          <a:p>
            <a:pPr>
              <a:defRPr/>
            </a:pPr>
            <a:fld id="{D88D9072-66C8-4C0C-8C75-8D5930406778}" type="slidenum">
              <a:rPr lang="en-US" smtClean="0"/>
              <a:pPr>
                <a:defRPr/>
              </a:pPr>
              <a:t>99</a:t>
            </a:fld>
            <a:endParaRPr lang="en-US" dirty="0"/>
          </a:p>
        </p:txBody>
      </p:sp>
      <p:sp>
        <p:nvSpPr>
          <p:cNvPr id="24" name="TextBox 23"/>
          <p:cNvSpPr txBox="1"/>
          <p:nvPr/>
        </p:nvSpPr>
        <p:spPr>
          <a:xfrm>
            <a:off x="-22652" y="44088"/>
            <a:ext cx="9144000" cy="569387"/>
          </a:xfrm>
          <a:prstGeom prst="rect">
            <a:avLst/>
          </a:prstGeom>
          <a:noFill/>
        </p:spPr>
        <p:txBody>
          <a:bodyPr wrap="square" rtlCol="0">
            <a:spAutoFit/>
          </a:bodyPr>
          <a:lstStyle/>
          <a:p>
            <a:pPr algn="ctr"/>
            <a:r>
              <a:rPr lang="en-US" sz="3100" dirty="0" smtClean="0"/>
              <a:t>Exact &amp; approximate transformer models</a:t>
            </a:r>
            <a:endParaRPr lang="en-US" sz="3100" dirty="0"/>
          </a:p>
        </p:txBody>
      </p:sp>
      <p:sp>
        <p:nvSpPr>
          <p:cNvPr id="43" name="Freeform 42"/>
          <p:cNvSpPr/>
          <p:nvPr/>
        </p:nvSpPr>
        <p:spPr>
          <a:xfrm>
            <a:off x="555335" y="2149861"/>
            <a:ext cx="382214" cy="1284790"/>
          </a:xfrm>
          <a:custGeom>
            <a:avLst/>
            <a:gdLst>
              <a:gd name="connsiteX0" fmla="*/ 335916 w 382214"/>
              <a:gd name="connsiteY0" fmla="*/ 1284790 h 1284790"/>
              <a:gd name="connsiteX1" fmla="*/ 250 w 382214"/>
              <a:gd name="connsiteY1" fmla="*/ 578735 h 1284790"/>
              <a:gd name="connsiteX2" fmla="*/ 382214 w 382214"/>
              <a:gd name="connsiteY2" fmla="*/ 0 h 1284790"/>
            </a:gdLst>
            <a:ahLst/>
            <a:cxnLst>
              <a:cxn ang="0">
                <a:pos x="connsiteX0" y="connsiteY0"/>
              </a:cxn>
              <a:cxn ang="0">
                <a:pos x="connsiteX1" y="connsiteY1"/>
              </a:cxn>
              <a:cxn ang="0">
                <a:pos x="connsiteX2" y="connsiteY2"/>
              </a:cxn>
            </a:cxnLst>
            <a:rect l="l" t="t" r="r" b="b"/>
            <a:pathLst>
              <a:path w="382214" h="1284790">
                <a:moveTo>
                  <a:pt x="335916" y="1284790"/>
                </a:moveTo>
                <a:cubicBezTo>
                  <a:pt x="164225" y="1038828"/>
                  <a:pt x="-7466" y="792867"/>
                  <a:pt x="250" y="578735"/>
                </a:cubicBezTo>
                <a:cubicBezTo>
                  <a:pt x="7966" y="364603"/>
                  <a:pt x="195090" y="182301"/>
                  <a:pt x="382214"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1304079" y="1337704"/>
            <a:ext cx="1011821" cy="26949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2565721" y="1476601"/>
            <a:ext cx="1979271" cy="983848"/>
          </a:xfrm>
          <a:custGeom>
            <a:avLst/>
            <a:gdLst>
              <a:gd name="connsiteX0" fmla="*/ 0 w 1979271"/>
              <a:gd name="connsiteY0" fmla="*/ 11574 h 983848"/>
              <a:gd name="connsiteX1" fmla="*/ 1967696 w 1979271"/>
              <a:gd name="connsiteY1" fmla="*/ 0 h 983848"/>
              <a:gd name="connsiteX2" fmla="*/ 1979271 w 1979271"/>
              <a:gd name="connsiteY2" fmla="*/ 983848 h 983848"/>
            </a:gdLst>
            <a:ahLst/>
            <a:cxnLst>
              <a:cxn ang="0">
                <a:pos x="connsiteX0" y="connsiteY0"/>
              </a:cxn>
              <a:cxn ang="0">
                <a:pos x="connsiteX1" y="connsiteY1"/>
              </a:cxn>
              <a:cxn ang="0">
                <a:pos x="connsiteX2" y="connsiteY2"/>
              </a:cxn>
            </a:cxnLst>
            <a:rect l="l" t="t" r="r" b="b"/>
            <a:pathLst>
              <a:path w="1979271" h="983848">
                <a:moveTo>
                  <a:pt x="0" y="11574"/>
                </a:moveTo>
                <a:lnTo>
                  <a:pt x="1967696" y="0"/>
                </a:lnTo>
                <a:lnTo>
                  <a:pt x="1979271" y="98384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304079" y="2668793"/>
            <a:ext cx="3240912" cy="983848"/>
          </a:xfrm>
          <a:custGeom>
            <a:avLst/>
            <a:gdLst>
              <a:gd name="connsiteX0" fmla="*/ 3923817 w 3935392"/>
              <a:gd name="connsiteY0" fmla="*/ 0 h 775504"/>
              <a:gd name="connsiteX1" fmla="*/ 3935392 w 3935392"/>
              <a:gd name="connsiteY1" fmla="*/ 775504 h 775504"/>
              <a:gd name="connsiteX2" fmla="*/ 0 w 3935392"/>
              <a:gd name="connsiteY2" fmla="*/ 775504 h 775504"/>
            </a:gdLst>
            <a:ahLst/>
            <a:cxnLst>
              <a:cxn ang="0">
                <a:pos x="connsiteX0" y="connsiteY0"/>
              </a:cxn>
              <a:cxn ang="0">
                <a:pos x="connsiteX1" y="connsiteY1"/>
              </a:cxn>
              <a:cxn ang="0">
                <a:pos x="connsiteX2" y="connsiteY2"/>
              </a:cxn>
            </a:cxnLst>
            <a:rect l="l" t="t" r="r" b="b"/>
            <a:pathLst>
              <a:path w="3935392" h="775504">
                <a:moveTo>
                  <a:pt x="3923817" y="0"/>
                </a:moveTo>
                <a:lnTo>
                  <a:pt x="3935392" y="775504"/>
                </a:lnTo>
                <a:lnTo>
                  <a:pt x="0" y="775504"/>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354492" y="2312485"/>
            <a:ext cx="381000" cy="538609"/>
          </a:xfrm>
          <a:prstGeom prst="rect">
            <a:avLst/>
          </a:prstGeom>
          <a:noFill/>
        </p:spPr>
        <p:txBody>
          <a:bodyPr wrap="square" rtlCol="0">
            <a:spAutoFit/>
          </a:bodyPr>
          <a:lstStyle/>
          <a:p>
            <a:r>
              <a:rPr lang="en-US" sz="2900" dirty="0" smtClean="0"/>
              <a:t>3</a:t>
            </a:r>
          </a:p>
        </p:txBody>
      </p:sp>
      <p:sp>
        <p:nvSpPr>
          <p:cNvPr id="48" name="TextBox 47"/>
          <p:cNvSpPr txBox="1"/>
          <p:nvPr/>
        </p:nvSpPr>
        <p:spPr>
          <a:xfrm rot="5400000">
            <a:off x="2237096" y="1218389"/>
            <a:ext cx="381000" cy="538609"/>
          </a:xfrm>
          <a:prstGeom prst="rect">
            <a:avLst/>
          </a:prstGeom>
          <a:noFill/>
        </p:spPr>
        <p:txBody>
          <a:bodyPr wrap="square" rtlCol="0">
            <a:spAutoFit/>
          </a:bodyPr>
          <a:lstStyle/>
          <a:p>
            <a:r>
              <a:rPr lang="en-US" sz="2900" dirty="0" smtClean="0"/>
              <a:t>3</a:t>
            </a:r>
          </a:p>
        </p:txBody>
      </p:sp>
      <p:sp>
        <p:nvSpPr>
          <p:cNvPr id="49" name="Freeform 48"/>
          <p:cNvSpPr/>
          <p:nvPr/>
        </p:nvSpPr>
        <p:spPr>
          <a:xfrm>
            <a:off x="2750916" y="1499750"/>
            <a:ext cx="983848" cy="1215342"/>
          </a:xfrm>
          <a:custGeom>
            <a:avLst/>
            <a:gdLst>
              <a:gd name="connsiteX0" fmla="*/ 532436 w 983848"/>
              <a:gd name="connsiteY0" fmla="*/ 0 h 1215342"/>
              <a:gd name="connsiteX1" fmla="*/ 532436 w 983848"/>
              <a:gd name="connsiteY1" fmla="*/ 370390 h 1215342"/>
              <a:gd name="connsiteX2" fmla="*/ 104172 w 983848"/>
              <a:gd name="connsiteY2" fmla="*/ 370390 h 1215342"/>
              <a:gd name="connsiteX3" fmla="*/ 104172 w 983848"/>
              <a:gd name="connsiteY3" fmla="*/ 682906 h 1215342"/>
              <a:gd name="connsiteX4" fmla="*/ 0 w 983848"/>
              <a:gd name="connsiteY4" fmla="*/ 717630 h 1215342"/>
              <a:gd name="connsiteX5" fmla="*/ 219919 w 983848"/>
              <a:gd name="connsiteY5" fmla="*/ 798653 h 1215342"/>
              <a:gd name="connsiteX6" fmla="*/ 115747 w 983848"/>
              <a:gd name="connsiteY6" fmla="*/ 856527 h 1215342"/>
              <a:gd name="connsiteX7" fmla="*/ 115747 w 983848"/>
              <a:gd name="connsiteY7" fmla="*/ 1215342 h 1215342"/>
              <a:gd name="connsiteX8" fmla="*/ 983848 w 983848"/>
              <a:gd name="connsiteY8" fmla="*/ 1215342 h 1215342"/>
              <a:gd name="connsiteX9" fmla="*/ 983848 w 983848"/>
              <a:gd name="connsiteY9" fmla="*/ 844952 h 121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848" h="1215342">
                <a:moveTo>
                  <a:pt x="532436" y="0"/>
                </a:moveTo>
                <a:lnTo>
                  <a:pt x="532436" y="370390"/>
                </a:lnTo>
                <a:lnTo>
                  <a:pt x="104172" y="370390"/>
                </a:lnTo>
                <a:lnTo>
                  <a:pt x="104172" y="682906"/>
                </a:lnTo>
                <a:lnTo>
                  <a:pt x="0" y="717630"/>
                </a:lnTo>
                <a:lnTo>
                  <a:pt x="219919" y="798653"/>
                </a:lnTo>
                <a:lnTo>
                  <a:pt x="115747" y="856527"/>
                </a:lnTo>
                <a:lnTo>
                  <a:pt x="115747" y="1215342"/>
                </a:lnTo>
                <a:lnTo>
                  <a:pt x="983848" y="1215342"/>
                </a:lnTo>
                <a:lnTo>
                  <a:pt x="983848" y="844952"/>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535101" y="1977784"/>
            <a:ext cx="381000" cy="538609"/>
          </a:xfrm>
          <a:prstGeom prst="rect">
            <a:avLst/>
          </a:prstGeom>
          <a:noFill/>
        </p:spPr>
        <p:txBody>
          <a:bodyPr wrap="square" rtlCol="0">
            <a:spAutoFit/>
          </a:bodyPr>
          <a:lstStyle/>
          <a:p>
            <a:r>
              <a:rPr lang="en-US" sz="2900" dirty="0" smtClean="0"/>
              <a:t>3</a:t>
            </a:r>
          </a:p>
        </p:txBody>
      </p:sp>
      <p:sp>
        <p:nvSpPr>
          <p:cNvPr id="51" name="Freeform 50"/>
          <p:cNvSpPr/>
          <p:nvPr/>
        </p:nvSpPr>
        <p:spPr>
          <a:xfrm>
            <a:off x="3230301" y="1844647"/>
            <a:ext cx="516038" cy="290746"/>
          </a:xfrm>
          <a:custGeom>
            <a:avLst/>
            <a:gdLst>
              <a:gd name="connsiteX0" fmla="*/ 451413 w 451413"/>
              <a:gd name="connsiteY0" fmla="*/ 289367 h 289367"/>
              <a:gd name="connsiteX1" fmla="*/ 451413 w 451413"/>
              <a:gd name="connsiteY1" fmla="*/ 11575 h 289367"/>
              <a:gd name="connsiteX2" fmla="*/ 0 w 451413"/>
              <a:gd name="connsiteY2" fmla="*/ 0 h 289367"/>
            </a:gdLst>
            <a:ahLst/>
            <a:cxnLst>
              <a:cxn ang="0">
                <a:pos x="connsiteX0" y="connsiteY0"/>
              </a:cxn>
              <a:cxn ang="0">
                <a:pos x="connsiteX1" y="connsiteY1"/>
              </a:cxn>
              <a:cxn ang="0">
                <a:pos x="connsiteX2" y="connsiteY2"/>
              </a:cxn>
            </a:cxnLst>
            <a:rect l="l" t="t" r="r" b="b"/>
            <a:pathLst>
              <a:path w="451413" h="289367">
                <a:moveTo>
                  <a:pt x="451413" y="289367"/>
                </a:moveTo>
                <a:lnTo>
                  <a:pt x="451413" y="11575"/>
                </a:ln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318076" y="2715092"/>
            <a:ext cx="0" cy="925974"/>
          </a:xfrm>
          <a:custGeom>
            <a:avLst/>
            <a:gdLst>
              <a:gd name="connsiteX0" fmla="*/ 0 w 0"/>
              <a:gd name="connsiteY0" fmla="*/ 0 h 925974"/>
              <a:gd name="connsiteX1" fmla="*/ 0 w 0"/>
              <a:gd name="connsiteY1" fmla="*/ 925974 h 925974"/>
            </a:gdLst>
            <a:ahLst/>
            <a:cxnLst>
              <a:cxn ang="0">
                <a:pos x="connsiteX0" y="connsiteY0"/>
              </a:cxn>
              <a:cxn ang="0">
                <a:pos x="connsiteX1" y="connsiteY1"/>
              </a:cxn>
            </a:cxnLst>
            <a:rect l="l" t="t" r="r" b="b"/>
            <a:pathLst>
              <a:path h="925974">
                <a:moveTo>
                  <a:pt x="0" y="0"/>
                </a:moveTo>
                <a:lnTo>
                  <a:pt x="0" y="925974"/>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876800" y="2312485"/>
            <a:ext cx="381000" cy="538609"/>
          </a:xfrm>
          <a:prstGeom prst="rect">
            <a:avLst/>
          </a:prstGeom>
          <a:noFill/>
        </p:spPr>
        <p:txBody>
          <a:bodyPr wrap="square" rtlCol="0">
            <a:spAutoFit/>
          </a:bodyPr>
          <a:lstStyle/>
          <a:p>
            <a:r>
              <a:rPr lang="en-US" sz="2900" dirty="0" smtClean="0"/>
              <a:t>3</a:t>
            </a:r>
          </a:p>
        </p:txBody>
      </p:sp>
      <p:sp>
        <p:nvSpPr>
          <p:cNvPr id="54" name="Freeform 53"/>
          <p:cNvSpPr/>
          <p:nvPr/>
        </p:nvSpPr>
        <p:spPr>
          <a:xfrm flipH="1">
            <a:off x="5715000" y="1365677"/>
            <a:ext cx="787655" cy="312517"/>
          </a:xfrm>
          <a:custGeom>
            <a:avLst/>
            <a:gdLst>
              <a:gd name="connsiteX0" fmla="*/ 0 w 1562582"/>
              <a:gd name="connsiteY0" fmla="*/ 173621 h 312517"/>
              <a:gd name="connsiteX1" fmla="*/ 879676 w 1562582"/>
              <a:gd name="connsiteY1" fmla="*/ 173621 h 312517"/>
              <a:gd name="connsiteX2" fmla="*/ 925974 w 1562582"/>
              <a:gd name="connsiteY2" fmla="*/ 0 h 312517"/>
              <a:gd name="connsiteX3" fmla="*/ 972273 w 1562582"/>
              <a:gd name="connsiteY3" fmla="*/ 312517 h 312517"/>
              <a:gd name="connsiteX4" fmla="*/ 1041721 w 1562582"/>
              <a:gd name="connsiteY4" fmla="*/ 162046 h 312517"/>
              <a:gd name="connsiteX5" fmla="*/ 1562582 w 1562582"/>
              <a:gd name="connsiteY5" fmla="*/ 138897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582" h="312517">
                <a:moveTo>
                  <a:pt x="0" y="173621"/>
                </a:moveTo>
                <a:lnTo>
                  <a:pt x="879676" y="173621"/>
                </a:lnTo>
                <a:lnTo>
                  <a:pt x="925974" y="0"/>
                </a:lnTo>
                <a:lnTo>
                  <a:pt x="972273" y="312517"/>
                </a:lnTo>
                <a:lnTo>
                  <a:pt x="1041721" y="162046"/>
                </a:lnTo>
                <a:lnTo>
                  <a:pt x="1562582" y="138897"/>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rot="5400000">
            <a:off x="6431764" y="1286873"/>
            <a:ext cx="381000" cy="538609"/>
          </a:xfrm>
          <a:prstGeom prst="rect">
            <a:avLst/>
          </a:prstGeom>
          <a:noFill/>
        </p:spPr>
        <p:txBody>
          <a:bodyPr wrap="square" rtlCol="0">
            <a:spAutoFit/>
          </a:bodyPr>
          <a:lstStyle/>
          <a:p>
            <a:r>
              <a:rPr lang="en-US" sz="2900" dirty="0" smtClean="0"/>
              <a:t>3</a:t>
            </a:r>
          </a:p>
        </p:txBody>
      </p:sp>
      <p:sp>
        <p:nvSpPr>
          <p:cNvPr id="56" name="Freeform 55"/>
          <p:cNvSpPr/>
          <p:nvPr/>
        </p:nvSpPr>
        <p:spPr>
          <a:xfrm>
            <a:off x="5027271" y="1476601"/>
            <a:ext cx="901379" cy="972273"/>
          </a:xfrm>
          <a:custGeom>
            <a:avLst/>
            <a:gdLst>
              <a:gd name="connsiteX0" fmla="*/ 1250066 w 1250066"/>
              <a:gd name="connsiteY0" fmla="*/ 23149 h 972273"/>
              <a:gd name="connsiteX1" fmla="*/ 0 w 1250066"/>
              <a:gd name="connsiteY1" fmla="*/ 0 h 972273"/>
              <a:gd name="connsiteX2" fmla="*/ 11575 w 1250066"/>
              <a:gd name="connsiteY2" fmla="*/ 972273 h 972273"/>
            </a:gdLst>
            <a:ahLst/>
            <a:cxnLst>
              <a:cxn ang="0">
                <a:pos x="connsiteX0" y="connsiteY0"/>
              </a:cxn>
              <a:cxn ang="0">
                <a:pos x="connsiteX1" y="connsiteY1"/>
              </a:cxn>
              <a:cxn ang="0">
                <a:pos x="connsiteX2" y="connsiteY2"/>
              </a:cxn>
            </a:cxnLst>
            <a:rect l="l" t="t" r="r" b="b"/>
            <a:pathLst>
              <a:path w="1250066" h="972273">
                <a:moveTo>
                  <a:pt x="1250066" y="23149"/>
                </a:moveTo>
                <a:lnTo>
                  <a:pt x="0" y="0"/>
                </a:lnTo>
                <a:lnTo>
                  <a:pt x="11575" y="972273"/>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5061995" y="2703517"/>
            <a:ext cx="2703076" cy="983848"/>
          </a:xfrm>
          <a:custGeom>
            <a:avLst/>
            <a:gdLst>
              <a:gd name="connsiteX0" fmla="*/ 0 w 3125164"/>
              <a:gd name="connsiteY0" fmla="*/ 0 h 983848"/>
              <a:gd name="connsiteX1" fmla="*/ 0 w 3125164"/>
              <a:gd name="connsiteY1" fmla="*/ 960699 h 983848"/>
              <a:gd name="connsiteX2" fmla="*/ 3125164 w 3125164"/>
              <a:gd name="connsiteY2" fmla="*/ 983848 h 983848"/>
            </a:gdLst>
            <a:ahLst/>
            <a:cxnLst>
              <a:cxn ang="0">
                <a:pos x="connsiteX0" y="connsiteY0"/>
              </a:cxn>
              <a:cxn ang="0">
                <a:pos x="connsiteX1" y="connsiteY1"/>
              </a:cxn>
              <a:cxn ang="0">
                <a:pos x="connsiteX2" y="connsiteY2"/>
              </a:cxn>
            </a:cxnLst>
            <a:rect l="l" t="t" r="r" b="b"/>
            <a:pathLst>
              <a:path w="3125164" h="983848">
                <a:moveTo>
                  <a:pt x="0" y="0"/>
                </a:moveTo>
                <a:lnTo>
                  <a:pt x="0" y="960699"/>
                </a:lnTo>
                <a:lnTo>
                  <a:pt x="3125164" y="98384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549010" y="2668793"/>
            <a:ext cx="381000" cy="538609"/>
          </a:xfrm>
          <a:prstGeom prst="rect">
            <a:avLst/>
          </a:prstGeom>
          <a:noFill/>
        </p:spPr>
        <p:txBody>
          <a:bodyPr wrap="square" rtlCol="0">
            <a:spAutoFit/>
          </a:bodyPr>
          <a:lstStyle/>
          <a:p>
            <a:r>
              <a:rPr lang="en-US" sz="2900" dirty="0" smtClean="0"/>
              <a:t>3</a:t>
            </a:r>
          </a:p>
        </p:txBody>
      </p:sp>
      <p:sp>
        <p:nvSpPr>
          <p:cNvPr id="59" name="Freeform 58"/>
          <p:cNvSpPr/>
          <p:nvPr/>
        </p:nvSpPr>
        <p:spPr>
          <a:xfrm>
            <a:off x="7591451" y="1534474"/>
            <a:ext cx="277792" cy="1261641"/>
          </a:xfrm>
          <a:custGeom>
            <a:avLst/>
            <a:gdLst>
              <a:gd name="connsiteX0" fmla="*/ 127321 w 277792"/>
              <a:gd name="connsiteY0" fmla="*/ 0 h 1261641"/>
              <a:gd name="connsiteX1" fmla="*/ 138896 w 277792"/>
              <a:gd name="connsiteY1" fmla="*/ 486137 h 1261641"/>
              <a:gd name="connsiteX2" fmla="*/ 0 w 277792"/>
              <a:gd name="connsiteY2" fmla="*/ 555585 h 1261641"/>
              <a:gd name="connsiteX3" fmla="*/ 277792 w 277792"/>
              <a:gd name="connsiteY3" fmla="*/ 636608 h 1261641"/>
              <a:gd name="connsiteX4" fmla="*/ 173620 w 277792"/>
              <a:gd name="connsiteY4" fmla="*/ 729205 h 1261641"/>
              <a:gd name="connsiteX5" fmla="*/ 162045 w 277792"/>
              <a:gd name="connsiteY5" fmla="*/ 1261641 h 12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92" h="1261641">
                <a:moveTo>
                  <a:pt x="127321" y="0"/>
                </a:moveTo>
                <a:lnTo>
                  <a:pt x="138896" y="486137"/>
                </a:lnTo>
                <a:lnTo>
                  <a:pt x="0" y="555585"/>
                </a:lnTo>
                <a:lnTo>
                  <a:pt x="277792" y="636608"/>
                </a:lnTo>
                <a:lnTo>
                  <a:pt x="173620" y="729205"/>
                </a:lnTo>
                <a:lnTo>
                  <a:pt x="162045" y="1261641"/>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7753496" y="3085482"/>
            <a:ext cx="11575" cy="613458"/>
          </a:xfrm>
          <a:custGeom>
            <a:avLst/>
            <a:gdLst>
              <a:gd name="connsiteX0" fmla="*/ 0 w 11575"/>
              <a:gd name="connsiteY0" fmla="*/ 0 h 613458"/>
              <a:gd name="connsiteX1" fmla="*/ 11575 w 11575"/>
              <a:gd name="connsiteY1" fmla="*/ 613458 h 613458"/>
            </a:gdLst>
            <a:ahLst/>
            <a:cxnLst>
              <a:cxn ang="0">
                <a:pos x="connsiteX0" y="connsiteY0"/>
              </a:cxn>
              <a:cxn ang="0">
                <a:pos x="connsiteX1" y="connsiteY1"/>
              </a:cxn>
            </a:cxnLst>
            <a:rect l="l" t="t" r="r" b="b"/>
            <a:pathLst>
              <a:path w="11575" h="613458">
                <a:moveTo>
                  <a:pt x="0" y="0"/>
                </a:moveTo>
                <a:lnTo>
                  <a:pt x="11575" y="613458"/>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1295400" y="1522899"/>
            <a:ext cx="11575" cy="2118167"/>
          </a:xfrm>
          <a:custGeom>
            <a:avLst/>
            <a:gdLst>
              <a:gd name="connsiteX0" fmla="*/ 0 w 11575"/>
              <a:gd name="connsiteY0" fmla="*/ 0 h 2118167"/>
              <a:gd name="connsiteX1" fmla="*/ 11575 w 11575"/>
              <a:gd name="connsiteY1" fmla="*/ 2118167 h 2118167"/>
            </a:gdLst>
            <a:ahLst/>
            <a:cxnLst>
              <a:cxn ang="0">
                <a:pos x="connsiteX0" y="connsiteY0"/>
              </a:cxn>
              <a:cxn ang="0">
                <a:pos x="connsiteX1" y="connsiteY1"/>
              </a:cxn>
            </a:cxnLst>
            <a:rect l="l" t="t" r="r" b="b"/>
            <a:pathLst>
              <a:path w="11575" h="2118167">
                <a:moveTo>
                  <a:pt x="0" y="0"/>
                </a:moveTo>
                <a:cubicBezTo>
                  <a:pt x="3858" y="706056"/>
                  <a:pt x="7717" y="1412111"/>
                  <a:pt x="11575" y="2118167"/>
                </a:cubicBez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066800" y="2460449"/>
            <a:ext cx="533400" cy="477648"/>
          </a:xfrm>
          <a:prstGeom prst="ellipse">
            <a:avLst/>
          </a:prstGeom>
          <a:solidFill>
            <a:schemeClr val="bg1"/>
          </a:solid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394987" y="2440194"/>
            <a:ext cx="443213" cy="307777"/>
          </a:xfrm>
          <a:prstGeom prst="rect">
            <a:avLst/>
          </a:prstGeom>
          <a:solidFill>
            <a:schemeClr val="bg1"/>
          </a:solidFill>
        </p:spPr>
        <p:txBody>
          <a:bodyPr wrap="square" rtlCol="0">
            <a:spAutoFit/>
          </a:bodyPr>
          <a:lstStyle/>
          <a:p>
            <a:r>
              <a:rPr lang="en-US" sz="1400" b="1" dirty="0" smtClean="0"/>
              <a:t>V</a:t>
            </a:r>
            <a:r>
              <a:rPr lang="en-US" sz="1400" baseline="-25000" dirty="0" smtClean="0"/>
              <a:t>1</a:t>
            </a:r>
            <a:endParaRPr lang="en-US" sz="1400" dirty="0" smtClean="0"/>
          </a:p>
        </p:txBody>
      </p:sp>
      <p:sp>
        <p:nvSpPr>
          <p:cNvPr id="64" name="TextBox 63"/>
          <p:cNvSpPr txBox="1"/>
          <p:nvPr/>
        </p:nvSpPr>
        <p:spPr>
          <a:xfrm>
            <a:off x="2375221" y="2057400"/>
            <a:ext cx="596579" cy="307777"/>
          </a:xfrm>
          <a:prstGeom prst="rect">
            <a:avLst/>
          </a:prstGeom>
          <a:noFill/>
        </p:spPr>
        <p:txBody>
          <a:bodyPr wrap="square" rtlCol="0">
            <a:spAutoFit/>
          </a:bodyPr>
          <a:lstStyle/>
          <a:p>
            <a:r>
              <a:rPr lang="en-US" sz="1400" b="1" dirty="0" err="1" smtClean="0"/>
              <a:t>R</a:t>
            </a:r>
            <a:r>
              <a:rPr lang="en-US" sz="1400" b="1" baseline="-25000" dirty="0" err="1" smtClean="0"/>
              <a:t>c</a:t>
            </a:r>
            <a:endParaRPr lang="en-US" sz="1400" b="1" dirty="0" smtClean="0"/>
          </a:p>
        </p:txBody>
      </p:sp>
      <p:sp>
        <p:nvSpPr>
          <p:cNvPr id="65" name="TextBox 64"/>
          <p:cNvSpPr txBox="1"/>
          <p:nvPr/>
        </p:nvSpPr>
        <p:spPr>
          <a:xfrm>
            <a:off x="3200400" y="2057400"/>
            <a:ext cx="590108" cy="307777"/>
          </a:xfrm>
          <a:prstGeom prst="rect">
            <a:avLst/>
          </a:prstGeom>
          <a:noFill/>
        </p:spPr>
        <p:txBody>
          <a:bodyPr wrap="square" rtlCol="0">
            <a:spAutoFit/>
          </a:bodyPr>
          <a:lstStyle/>
          <a:p>
            <a:r>
              <a:rPr lang="en-US" sz="1400" b="1" dirty="0" err="1" smtClean="0"/>
              <a:t>jX</a:t>
            </a:r>
            <a:r>
              <a:rPr lang="en-US" sz="1400" b="1" baseline="-25000" dirty="0" err="1" smtClean="0"/>
              <a:t>m</a:t>
            </a:r>
            <a:endParaRPr lang="en-US" sz="1400" b="1" dirty="0" smtClean="0"/>
          </a:p>
        </p:txBody>
      </p:sp>
      <p:sp>
        <p:nvSpPr>
          <p:cNvPr id="66" name="Freeform 65"/>
          <p:cNvSpPr/>
          <p:nvPr/>
        </p:nvSpPr>
        <p:spPr>
          <a:xfrm>
            <a:off x="1145894" y="1235461"/>
            <a:ext cx="381964" cy="544010"/>
          </a:xfrm>
          <a:custGeom>
            <a:avLst/>
            <a:gdLst>
              <a:gd name="connsiteX0" fmla="*/ 0 w 381964"/>
              <a:gd name="connsiteY0" fmla="*/ 544010 h 544010"/>
              <a:gd name="connsiteX1" fmla="*/ 0 w 381964"/>
              <a:gd name="connsiteY1" fmla="*/ 0 h 544010"/>
              <a:gd name="connsiteX2" fmla="*/ 381964 w 381964"/>
              <a:gd name="connsiteY2" fmla="*/ 0 h 544010"/>
            </a:gdLst>
            <a:ahLst/>
            <a:cxnLst>
              <a:cxn ang="0">
                <a:pos x="connsiteX0" y="connsiteY0"/>
              </a:cxn>
              <a:cxn ang="0">
                <a:pos x="connsiteX1" y="connsiteY1"/>
              </a:cxn>
              <a:cxn ang="0">
                <a:pos x="connsiteX2" y="connsiteY2"/>
              </a:cxn>
            </a:cxnLst>
            <a:rect l="l" t="t" r="r" b="b"/>
            <a:pathLst>
              <a:path w="381964" h="544010">
                <a:moveTo>
                  <a:pt x="0" y="544010"/>
                </a:moveTo>
                <a:lnTo>
                  <a:pt x="0" y="0"/>
                </a:lnTo>
                <a:lnTo>
                  <a:pt x="381964" y="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851457" y="992393"/>
            <a:ext cx="367743" cy="400110"/>
          </a:xfrm>
          <a:prstGeom prst="rect">
            <a:avLst/>
          </a:prstGeom>
          <a:noFill/>
        </p:spPr>
        <p:txBody>
          <a:bodyPr wrap="square" rtlCol="0">
            <a:spAutoFit/>
          </a:bodyPr>
          <a:lstStyle/>
          <a:p>
            <a:r>
              <a:rPr lang="en-US" sz="2000" b="1" dirty="0" smtClean="0"/>
              <a:t>I</a:t>
            </a:r>
            <a:r>
              <a:rPr lang="en-US" sz="2000" baseline="-25000" dirty="0" smtClean="0"/>
              <a:t>1</a:t>
            </a:r>
            <a:endParaRPr lang="en-US" sz="2000" dirty="0" smtClean="0"/>
          </a:p>
        </p:txBody>
      </p:sp>
      <p:sp>
        <p:nvSpPr>
          <p:cNvPr id="68" name="TextBox 67"/>
          <p:cNvSpPr txBox="1"/>
          <p:nvPr/>
        </p:nvSpPr>
        <p:spPr>
          <a:xfrm>
            <a:off x="3975657" y="916193"/>
            <a:ext cx="553902" cy="400110"/>
          </a:xfrm>
          <a:prstGeom prst="rect">
            <a:avLst/>
          </a:prstGeom>
          <a:noFill/>
        </p:spPr>
        <p:txBody>
          <a:bodyPr wrap="square" rtlCol="0">
            <a:spAutoFit/>
          </a:bodyPr>
          <a:lstStyle/>
          <a:p>
            <a:r>
              <a:rPr lang="en-US" sz="2000" b="1" dirty="0" smtClean="0"/>
              <a:t>I</a:t>
            </a:r>
            <a:r>
              <a:rPr lang="en-US" sz="2000" baseline="-25000" dirty="0" smtClean="0"/>
              <a:t>1w</a:t>
            </a:r>
            <a:endParaRPr lang="en-US" sz="2000" dirty="0" smtClean="0"/>
          </a:p>
        </p:txBody>
      </p:sp>
      <p:sp>
        <p:nvSpPr>
          <p:cNvPr id="69" name="Freeform 68"/>
          <p:cNvSpPr/>
          <p:nvPr/>
        </p:nvSpPr>
        <p:spPr>
          <a:xfrm>
            <a:off x="4109013" y="1316484"/>
            <a:ext cx="509286" cy="381965"/>
          </a:xfrm>
          <a:custGeom>
            <a:avLst/>
            <a:gdLst>
              <a:gd name="connsiteX0" fmla="*/ 0 w 509286"/>
              <a:gd name="connsiteY0" fmla="*/ 0 h 381965"/>
              <a:gd name="connsiteX1" fmla="*/ 497711 w 509286"/>
              <a:gd name="connsiteY1" fmla="*/ 0 h 381965"/>
              <a:gd name="connsiteX2" fmla="*/ 509286 w 509286"/>
              <a:gd name="connsiteY2" fmla="*/ 381965 h 381965"/>
            </a:gdLst>
            <a:ahLst/>
            <a:cxnLst>
              <a:cxn ang="0">
                <a:pos x="connsiteX0" y="connsiteY0"/>
              </a:cxn>
              <a:cxn ang="0">
                <a:pos x="connsiteX1" y="connsiteY1"/>
              </a:cxn>
              <a:cxn ang="0">
                <a:pos x="connsiteX2" y="connsiteY2"/>
              </a:cxn>
            </a:cxnLst>
            <a:rect l="l" t="t" r="r" b="b"/>
            <a:pathLst>
              <a:path w="509286" h="381965">
                <a:moveTo>
                  <a:pt x="0" y="0"/>
                </a:moveTo>
                <a:lnTo>
                  <a:pt x="497711" y="0"/>
                </a:lnTo>
                <a:lnTo>
                  <a:pt x="509286" y="381965"/>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6736466" y="1524828"/>
            <a:ext cx="972273" cy="11575"/>
          </a:xfrm>
          <a:custGeom>
            <a:avLst/>
            <a:gdLst>
              <a:gd name="connsiteX0" fmla="*/ 972273 w 972273"/>
              <a:gd name="connsiteY0" fmla="*/ 11575 h 11575"/>
              <a:gd name="connsiteX1" fmla="*/ 0 w 972273"/>
              <a:gd name="connsiteY1" fmla="*/ 0 h 11575"/>
            </a:gdLst>
            <a:ahLst/>
            <a:cxnLst>
              <a:cxn ang="0">
                <a:pos x="connsiteX0" y="connsiteY0"/>
              </a:cxn>
              <a:cxn ang="0">
                <a:pos x="connsiteX1" y="connsiteY1"/>
              </a:cxn>
            </a:cxnLst>
            <a:rect l="l" t="t" r="r" b="b"/>
            <a:pathLst>
              <a:path w="972273" h="11575">
                <a:moveTo>
                  <a:pt x="972273" y="11575"/>
                </a:moveTo>
                <a:lnTo>
                  <a:pt x="0" y="0"/>
                </a:lnTo>
              </a:path>
            </a:pathLst>
          </a:cu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5850520" y="1028342"/>
            <a:ext cx="1382069" cy="307777"/>
          </a:xfrm>
          <a:prstGeom prst="rect">
            <a:avLst/>
          </a:prstGeom>
          <a:solidFill>
            <a:schemeClr val="bg1"/>
          </a:solidFill>
        </p:spPr>
        <p:txBody>
          <a:bodyPr wrap="square" rtlCol="0">
            <a:spAutoFit/>
          </a:bodyPr>
          <a:lstStyle/>
          <a:p>
            <a:r>
              <a:rPr lang="en-US" sz="1400" b="1" dirty="0" smtClean="0"/>
              <a:t>Z</a:t>
            </a:r>
            <a:r>
              <a:rPr lang="en-US" sz="1400" b="1" baseline="-25000" dirty="0" smtClean="0"/>
              <a:t>2</a:t>
            </a:r>
            <a:r>
              <a:rPr lang="en-US" sz="1400" b="1" dirty="0" smtClean="0"/>
              <a:t>=R</a:t>
            </a:r>
            <a:r>
              <a:rPr lang="en-US" sz="1400" b="1" baseline="-25000" dirty="0" smtClean="0"/>
              <a:t>2</a:t>
            </a:r>
            <a:r>
              <a:rPr lang="en-US" sz="1400" b="1" dirty="0" smtClean="0"/>
              <a:t>+jX</a:t>
            </a:r>
            <a:r>
              <a:rPr lang="en-US" sz="1400" b="1" baseline="-25000" dirty="0" smtClean="0"/>
              <a:t>2</a:t>
            </a:r>
            <a:endParaRPr lang="en-US" sz="1400" b="1" dirty="0" smtClean="0"/>
          </a:p>
        </p:txBody>
      </p:sp>
      <p:sp>
        <p:nvSpPr>
          <p:cNvPr id="107" name="Freeform 106"/>
          <p:cNvSpPr/>
          <p:nvPr/>
        </p:nvSpPr>
        <p:spPr>
          <a:xfrm>
            <a:off x="4108471" y="2091988"/>
            <a:ext cx="289909" cy="983848"/>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3962400" y="2437216"/>
            <a:ext cx="370872" cy="307777"/>
          </a:xfrm>
          <a:prstGeom prst="rect">
            <a:avLst/>
          </a:prstGeom>
          <a:solidFill>
            <a:schemeClr val="bg1"/>
          </a:solidFill>
        </p:spPr>
        <p:txBody>
          <a:bodyPr wrap="square" rtlCol="0">
            <a:spAutoFit/>
          </a:bodyPr>
          <a:lstStyle/>
          <a:p>
            <a:r>
              <a:rPr lang="en-US" sz="1400" b="1" dirty="0"/>
              <a:t>E</a:t>
            </a:r>
            <a:r>
              <a:rPr lang="en-US" sz="1400" baseline="-25000" dirty="0" smtClean="0"/>
              <a:t>1</a:t>
            </a:r>
            <a:endParaRPr lang="en-US" sz="1400" dirty="0" smtClean="0"/>
          </a:p>
        </p:txBody>
      </p:sp>
      <p:sp>
        <p:nvSpPr>
          <p:cNvPr id="109" name="Freeform 108"/>
          <p:cNvSpPr/>
          <p:nvPr/>
        </p:nvSpPr>
        <p:spPr>
          <a:xfrm flipH="1">
            <a:off x="5257800" y="2059193"/>
            <a:ext cx="289909" cy="983848"/>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5355220" y="2404421"/>
            <a:ext cx="370872" cy="307777"/>
          </a:xfrm>
          <a:prstGeom prst="rect">
            <a:avLst/>
          </a:prstGeom>
          <a:solidFill>
            <a:schemeClr val="bg1"/>
          </a:solidFill>
        </p:spPr>
        <p:txBody>
          <a:bodyPr wrap="square" rtlCol="0">
            <a:spAutoFit/>
          </a:bodyPr>
          <a:lstStyle/>
          <a:p>
            <a:r>
              <a:rPr lang="en-US" sz="1400" b="1" dirty="0" smtClean="0"/>
              <a:t>E</a:t>
            </a:r>
            <a:r>
              <a:rPr lang="en-US" sz="1400" baseline="-25000" dirty="0"/>
              <a:t>2</a:t>
            </a:r>
            <a:endParaRPr lang="en-US" sz="1400" dirty="0" smtClean="0"/>
          </a:p>
        </p:txBody>
      </p:sp>
      <p:sp>
        <p:nvSpPr>
          <p:cNvPr id="111" name="Freeform 110"/>
          <p:cNvSpPr/>
          <p:nvPr/>
        </p:nvSpPr>
        <p:spPr>
          <a:xfrm>
            <a:off x="7292051" y="1293335"/>
            <a:ext cx="636607" cy="428263"/>
          </a:xfrm>
          <a:custGeom>
            <a:avLst/>
            <a:gdLst>
              <a:gd name="connsiteX0" fmla="*/ 0 w 636607"/>
              <a:gd name="connsiteY0" fmla="*/ 0 h 428263"/>
              <a:gd name="connsiteX1" fmla="*/ 636607 w 636607"/>
              <a:gd name="connsiteY1" fmla="*/ 11574 h 428263"/>
              <a:gd name="connsiteX2" fmla="*/ 636607 w 636607"/>
              <a:gd name="connsiteY2" fmla="*/ 428263 h 428263"/>
            </a:gdLst>
            <a:ahLst/>
            <a:cxnLst>
              <a:cxn ang="0">
                <a:pos x="connsiteX0" y="connsiteY0"/>
              </a:cxn>
              <a:cxn ang="0">
                <a:pos x="connsiteX1" y="connsiteY1"/>
              </a:cxn>
              <a:cxn ang="0">
                <a:pos x="connsiteX2" y="connsiteY2"/>
              </a:cxn>
            </a:cxnLst>
            <a:rect l="l" t="t" r="r" b="b"/>
            <a:pathLst>
              <a:path w="636607" h="428263">
                <a:moveTo>
                  <a:pt x="0" y="0"/>
                </a:moveTo>
                <a:lnTo>
                  <a:pt x="636607" y="11574"/>
                </a:lnTo>
                <a:lnTo>
                  <a:pt x="636607" y="428263"/>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7869243" y="877309"/>
            <a:ext cx="367743" cy="400110"/>
          </a:xfrm>
          <a:prstGeom prst="rect">
            <a:avLst/>
          </a:prstGeom>
          <a:noFill/>
        </p:spPr>
        <p:txBody>
          <a:bodyPr wrap="square" rtlCol="0">
            <a:spAutoFit/>
          </a:bodyPr>
          <a:lstStyle/>
          <a:p>
            <a:r>
              <a:rPr lang="en-US" sz="2000" b="1" dirty="0" smtClean="0"/>
              <a:t>I</a:t>
            </a:r>
            <a:r>
              <a:rPr lang="en-US" sz="2000" baseline="-25000" dirty="0"/>
              <a:t>2</a:t>
            </a:r>
            <a:endParaRPr lang="en-US" sz="2000" dirty="0" smtClean="0"/>
          </a:p>
        </p:txBody>
      </p:sp>
      <p:sp>
        <p:nvSpPr>
          <p:cNvPr id="113" name="TextBox 112"/>
          <p:cNvSpPr txBox="1"/>
          <p:nvPr/>
        </p:nvSpPr>
        <p:spPr>
          <a:xfrm>
            <a:off x="7972451" y="2283176"/>
            <a:ext cx="893757" cy="400110"/>
          </a:xfrm>
          <a:prstGeom prst="rect">
            <a:avLst/>
          </a:prstGeom>
          <a:solidFill>
            <a:schemeClr val="bg1"/>
          </a:solidFill>
        </p:spPr>
        <p:txBody>
          <a:bodyPr wrap="square" rtlCol="0">
            <a:spAutoFit/>
          </a:bodyPr>
          <a:lstStyle/>
          <a:p>
            <a:r>
              <a:rPr lang="en-US" sz="2000" b="1" dirty="0" smtClean="0"/>
              <a:t>Z</a:t>
            </a:r>
            <a:r>
              <a:rPr lang="en-US" sz="2000" b="1" baseline="-25000" dirty="0" smtClean="0"/>
              <a:t>2L</a:t>
            </a:r>
            <a:endParaRPr lang="en-US" sz="2000" b="1" dirty="0" smtClean="0"/>
          </a:p>
        </p:txBody>
      </p:sp>
      <p:sp>
        <p:nvSpPr>
          <p:cNvPr id="114" name="Rectangle 113"/>
          <p:cNvSpPr/>
          <p:nvPr/>
        </p:nvSpPr>
        <p:spPr>
          <a:xfrm>
            <a:off x="3984585" y="877309"/>
            <a:ext cx="1741507" cy="3566170"/>
          </a:xfrm>
          <a:prstGeom prst="rect">
            <a:avLst/>
          </a:prstGeom>
          <a:noFill/>
          <a:ln w="3175">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3984585" y="3735593"/>
            <a:ext cx="1741507" cy="707886"/>
          </a:xfrm>
          <a:prstGeom prst="rect">
            <a:avLst/>
          </a:prstGeom>
          <a:noFill/>
        </p:spPr>
        <p:txBody>
          <a:bodyPr wrap="square" rtlCol="0">
            <a:spAutoFit/>
          </a:bodyPr>
          <a:lstStyle/>
          <a:p>
            <a:pPr algn="ctr"/>
            <a:r>
              <a:rPr lang="en-US" sz="2000" dirty="0" smtClean="0"/>
              <a:t>Ideal </a:t>
            </a:r>
            <a:r>
              <a:rPr lang="en-US" sz="2000" dirty="0" err="1" smtClean="0"/>
              <a:t>Xfmr</a:t>
            </a:r>
            <a:endParaRPr lang="en-US" sz="2000" dirty="0" smtClean="0"/>
          </a:p>
          <a:p>
            <a:pPr algn="ctr"/>
            <a:r>
              <a:rPr lang="en-US" sz="2000" dirty="0" smtClean="0"/>
              <a:t>N</a:t>
            </a:r>
            <a:r>
              <a:rPr lang="en-US" sz="2000" baseline="-25000" dirty="0" smtClean="0"/>
              <a:t>1</a:t>
            </a:r>
            <a:r>
              <a:rPr lang="en-US" sz="2000" dirty="0" smtClean="0"/>
              <a:t>/N</a:t>
            </a:r>
            <a:r>
              <a:rPr lang="en-US" sz="2000" baseline="-25000" dirty="0" smtClean="0"/>
              <a:t>2</a:t>
            </a:r>
            <a:r>
              <a:rPr lang="en-US" sz="2000" dirty="0" smtClean="0"/>
              <a:t>=10/1</a:t>
            </a:r>
          </a:p>
        </p:txBody>
      </p:sp>
      <p:sp>
        <p:nvSpPr>
          <p:cNvPr id="116" name="Freeform 115"/>
          <p:cNvSpPr/>
          <p:nvPr/>
        </p:nvSpPr>
        <p:spPr>
          <a:xfrm>
            <a:off x="7076765" y="1737514"/>
            <a:ext cx="390836" cy="1693279"/>
          </a:xfrm>
          <a:custGeom>
            <a:avLst/>
            <a:gdLst>
              <a:gd name="connsiteX0" fmla="*/ 289909 w 289909"/>
              <a:gd name="connsiteY0" fmla="*/ 983848 h 983848"/>
              <a:gd name="connsiteX1" fmla="*/ 542 w 289909"/>
              <a:gd name="connsiteY1" fmla="*/ 497711 h 983848"/>
              <a:gd name="connsiteX2" fmla="*/ 232035 w 289909"/>
              <a:gd name="connsiteY2" fmla="*/ 0 h 983848"/>
            </a:gdLst>
            <a:ahLst/>
            <a:cxnLst>
              <a:cxn ang="0">
                <a:pos x="connsiteX0" y="connsiteY0"/>
              </a:cxn>
              <a:cxn ang="0">
                <a:pos x="connsiteX1" y="connsiteY1"/>
              </a:cxn>
              <a:cxn ang="0">
                <a:pos x="connsiteX2" y="connsiteY2"/>
              </a:cxn>
            </a:cxnLst>
            <a:rect l="l" t="t" r="r" b="b"/>
            <a:pathLst>
              <a:path w="289909" h="983848">
                <a:moveTo>
                  <a:pt x="289909" y="983848"/>
                </a:moveTo>
                <a:cubicBezTo>
                  <a:pt x="150048" y="822767"/>
                  <a:pt x="10188" y="661686"/>
                  <a:pt x="542" y="497711"/>
                </a:cubicBezTo>
                <a:cubicBezTo>
                  <a:pt x="-9104" y="333736"/>
                  <a:pt x="111465" y="166868"/>
                  <a:pt x="232035" y="0"/>
                </a:cubicBez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6934200" y="2440193"/>
            <a:ext cx="370872" cy="307777"/>
          </a:xfrm>
          <a:prstGeom prst="rect">
            <a:avLst/>
          </a:prstGeom>
          <a:solidFill>
            <a:schemeClr val="bg1"/>
          </a:solidFill>
        </p:spPr>
        <p:txBody>
          <a:bodyPr wrap="square" rtlCol="0">
            <a:spAutoFit/>
          </a:bodyPr>
          <a:lstStyle/>
          <a:p>
            <a:r>
              <a:rPr lang="en-US" sz="1400" b="1" dirty="0" smtClean="0"/>
              <a:t>V</a:t>
            </a:r>
            <a:r>
              <a:rPr lang="en-US" sz="1400" baseline="-25000" dirty="0"/>
              <a:t>2</a:t>
            </a:r>
            <a:endParaRPr lang="en-US" sz="1400" dirty="0" smtClean="0"/>
          </a:p>
        </p:txBody>
      </p:sp>
      <p:sp>
        <p:nvSpPr>
          <p:cNvPr id="118" name="TextBox 117"/>
          <p:cNvSpPr txBox="1"/>
          <p:nvPr/>
        </p:nvSpPr>
        <p:spPr>
          <a:xfrm>
            <a:off x="1542371" y="1026732"/>
            <a:ext cx="1429429" cy="307777"/>
          </a:xfrm>
          <a:prstGeom prst="rect">
            <a:avLst/>
          </a:prstGeom>
          <a:noFill/>
        </p:spPr>
        <p:txBody>
          <a:bodyPr wrap="square" rtlCol="0">
            <a:spAutoFit/>
          </a:bodyPr>
          <a:lstStyle/>
          <a:p>
            <a:r>
              <a:rPr lang="en-US" sz="1400" b="1" dirty="0" smtClean="0"/>
              <a:t>Z</a:t>
            </a:r>
            <a:r>
              <a:rPr lang="en-US" sz="1400" b="1" baseline="-25000" dirty="0" smtClean="0"/>
              <a:t>1</a:t>
            </a:r>
            <a:r>
              <a:rPr lang="en-US" sz="1400" b="1" dirty="0" smtClean="0"/>
              <a:t>=R</a:t>
            </a:r>
            <a:r>
              <a:rPr lang="en-US" sz="1400" b="1" baseline="-25000" dirty="0" smtClean="0"/>
              <a:t>1</a:t>
            </a:r>
            <a:r>
              <a:rPr lang="en-US" sz="1400" b="1" dirty="0" smtClean="0"/>
              <a:t>+jX</a:t>
            </a:r>
            <a:r>
              <a:rPr lang="en-US" sz="1400" b="1" baseline="-25000" dirty="0" smtClean="0"/>
              <a:t>1</a:t>
            </a:r>
            <a:endParaRPr lang="en-US" sz="1400" b="1" dirty="0" smtClean="0"/>
          </a:p>
        </p:txBody>
      </p:sp>
      <p:sp>
        <p:nvSpPr>
          <p:cNvPr id="3" name="TextBox 2"/>
          <p:cNvSpPr txBox="1"/>
          <p:nvPr/>
        </p:nvSpPr>
        <p:spPr>
          <a:xfrm>
            <a:off x="63500" y="4366008"/>
            <a:ext cx="8763000" cy="1431161"/>
          </a:xfrm>
          <a:prstGeom prst="rect">
            <a:avLst/>
          </a:prstGeom>
          <a:noFill/>
        </p:spPr>
        <p:txBody>
          <a:bodyPr wrap="square" rtlCol="0">
            <a:spAutoFit/>
          </a:bodyPr>
          <a:lstStyle/>
          <a:p>
            <a:r>
              <a:rPr lang="en-US" sz="2900" dirty="0" smtClean="0"/>
              <a:t>The circuit we have been using in the last example is actually the “exact equivalent model” of the </a:t>
            </a:r>
            <a:r>
              <a:rPr lang="en-US" sz="2900" dirty="0" err="1" smtClean="0"/>
              <a:t>xfmr</a:t>
            </a:r>
            <a:r>
              <a:rPr lang="en-US" sz="2900" dirty="0" smtClean="0"/>
              <a:t>.</a:t>
            </a:r>
          </a:p>
          <a:p>
            <a:r>
              <a:rPr lang="en-US" sz="2900" dirty="0" smtClean="0"/>
              <a:t>(</a:t>
            </a:r>
            <a:r>
              <a:rPr lang="en-US" dirty="0" smtClean="0"/>
              <a:t>Aside: “Exact” and “model” is an oxymoron</a:t>
            </a:r>
            <a:r>
              <a:rPr lang="en-US" sz="2900" dirty="0" smtClean="0"/>
              <a:t>.) </a:t>
            </a:r>
          </a:p>
        </p:txBody>
      </p:sp>
      <p:sp>
        <p:nvSpPr>
          <p:cNvPr id="70" name="TextBox 69"/>
          <p:cNvSpPr txBox="1"/>
          <p:nvPr/>
        </p:nvSpPr>
        <p:spPr>
          <a:xfrm>
            <a:off x="63500" y="5750087"/>
            <a:ext cx="8763000" cy="984885"/>
          </a:xfrm>
          <a:prstGeom prst="rect">
            <a:avLst/>
          </a:prstGeom>
          <a:noFill/>
        </p:spPr>
        <p:txBody>
          <a:bodyPr wrap="square" rtlCol="0">
            <a:spAutoFit/>
          </a:bodyPr>
          <a:lstStyle/>
          <a:p>
            <a:r>
              <a:rPr lang="en-US" sz="2900" dirty="0" smtClean="0"/>
              <a:t>Note the nomenclature given to the voltages, currents, and impedances above. Let’s define them.</a:t>
            </a:r>
          </a:p>
        </p:txBody>
      </p:sp>
      <p:sp>
        <p:nvSpPr>
          <p:cNvPr id="71" name="TextBox 70"/>
          <p:cNvSpPr txBox="1"/>
          <p:nvPr/>
        </p:nvSpPr>
        <p:spPr>
          <a:xfrm>
            <a:off x="2865291" y="1478615"/>
            <a:ext cx="367743" cy="400110"/>
          </a:xfrm>
          <a:prstGeom prst="rect">
            <a:avLst/>
          </a:prstGeom>
          <a:noFill/>
        </p:spPr>
        <p:txBody>
          <a:bodyPr wrap="square" rtlCol="0">
            <a:spAutoFit/>
          </a:bodyPr>
          <a:lstStyle/>
          <a:p>
            <a:r>
              <a:rPr lang="en-US" sz="2000" b="1" dirty="0" err="1" smtClean="0"/>
              <a:t>I</a:t>
            </a:r>
            <a:r>
              <a:rPr lang="en-US" sz="2000" baseline="-25000" dirty="0" err="1" smtClean="0"/>
              <a:t>e</a:t>
            </a:r>
            <a:endParaRPr lang="en-US" sz="2000" dirty="0" smtClean="0"/>
          </a:p>
        </p:txBody>
      </p:sp>
      <p:sp>
        <p:nvSpPr>
          <p:cNvPr id="72" name="Freeform 71"/>
          <p:cNvSpPr/>
          <p:nvPr/>
        </p:nvSpPr>
        <p:spPr>
          <a:xfrm>
            <a:off x="3200400" y="1568390"/>
            <a:ext cx="0" cy="2286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2438400" y="2343090"/>
            <a:ext cx="367743" cy="400110"/>
          </a:xfrm>
          <a:prstGeom prst="rect">
            <a:avLst/>
          </a:prstGeom>
          <a:noFill/>
        </p:spPr>
        <p:txBody>
          <a:bodyPr wrap="square" rtlCol="0">
            <a:spAutoFit/>
          </a:bodyPr>
          <a:lstStyle/>
          <a:p>
            <a:r>
              <a:rPr lang="en-US" sz="2000" b="1" dirty="0" err="1" smtClean="0"/>
              <a:t>I</a:t>
            </a:r>
            <a:r>
              <a:rPr lang="en-US" sz="2000" baseline="-25000" dirty="0" err="1"/>
              <a:t>c</a:t>
            </a:r>
            <a:endParaRPr lang="en-US" sz="2000" dirty="0" smtClean="0"/>
          </a:p>
        </p:txBody>
      </p:sp>
      <p:sp>
        <p:nvSpPr>
          <p:cNvPr id="74" name="Freeform 73"/>
          <p:cNvSpPr/>
          <p:nvPr/>
        </p:nvSpPr>
        <p:spPr>
          <a:xfrm>
            <a:off x="2743200" y="2419290"/>
            <a:ext cx="0" cy="2286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657600" y="2419290"/>
            <a:ext cx="0" cy="2286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noFill/>
          <a:ln w="31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276600" y="2323980"/>
            <a:ext cx="458164" cy="400110"/>
          </a:xfrm>
          <a:prstGeom prst="rect">
            <a:avLst/>
          </a:prstGeom>
          <a:noFill/>
        </p:spPr>
        <p:txBody>
          <a:bodyPr wrap="square" rtlCol="0">
            <a:spAutoFit/>
          </a:bodyPr>
          <a:lstStyle/>
          <a:p>
            <a:r>
              <a:rPr lang="en-US" sz="2000" b="1" dirty="0" err="1" smtClean="0"/>
              <a:t>I</a:t>
            </a:r>
            <a:r>
              <a:rPr lang="en-US" sz="2000" baseline="-25000" dirty="0" err="1" smtClean="0"/>
              <a:t>m</a:t>
            </a:r>
            <a:endParaRPr lang="en-US" sz="2000" dirty="0" smtClean="0"/>
          </a:p>
        </p:txBody>
      </p:sp>
    </p:spTree>
    <p:extLst>
      <p:ext uri="{BB962C8B-B14F-4D97-AF65-F5344CB8AC3E}">
        <p14:creationId xmlns:p14="http://schemas.microsoft.com/office/powerpoint/2010/main" val="103130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theme/theme1.xml><?xml version="1.0" encoding="utf-8"?>
<a:theme xmlns:a="http://schemas.openxmlformats.org/drawingml/2006/main" name="1_OTI-Operations-27Jan12">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headEnd type="none" w="med" len="med"/>
          <a:tailEnd type="none" w="med" len="me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85750" indent="-285750">
          <a:buFont typeface="Arial" panose="020B0604020202020204" pitchFamily="34" charset="0"/>
          <a:buChar char="•"/>
          <a:defRPr sz="2900" dirty="0" smtClean="0"/>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Completed Project Template</Template>
  <TotalTime>42366</TotalTime>
  <Words>8613</Words>
  <Application>Microsoft Office PowerPoint</Application>
  <PresentationFormat>On-screen Show (4:3)</PresentationFormat>
  <Paragraphs>1382</Paragraphs>
  <Slides>106</Slides>
  <Notes>106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106</vt:i4>
      </vt:variant>
    </vt:vector>
  </HeadingPairs>
  <TitlesOfParts>
    <vt:vector size="116" baseType="lpstr">
      <vt:lpstr>-apple-system</vt:lpstr>
      <vt:lpstr>Arial</vt:lpstr>
      <vt:lpstr>Calibri</vt:lpstr>
      <vt:lpstr>Script MT Bold</vt:lpstr>
      <vt:lpstr>Symbol</vt:lpstr>
      <vt:lpstr>Times New Roman</vt:lpstr>
      <vt:lpstr>Verdana</vt:lpstr>
      <vt:lpstr>Wingdings</vt:lpstr>
      <vt:lpstr>1_OTI-Operations-27Jan12</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 #: Project Name</dc:title>
  <dc:creator>SAB8246</dc:creator>
  <cp:lastModifiedBy>McCalley, James D [E CPE]</cp:lastModifiedBy>
  <cp:revision>582</cp:revision>
  <cp:lastPrinted>2015-11-16T19:24:36Z</cp:lastPrinted>
  <dcterms:created xsi:type="dcterms:W3CDTF">2011-10-14T23:51:58Z</dcterms:created>
  <dcterms:modified xsi:type="dcterms:W3CDTF">2019-02-22T14:48:42Z</dcterms:modified>
</cp:coreProperties>
</file>