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413" r:id="rId2"/>
    <p:sldId id="391" r:id="rId3"/>
    <p:sldId id="414" r:id="rId4"/>
    <p:sldId id="605" r:id="rId5"/>
    <p:sldId id="667" r:id="rId6"/>
    <p:sldId id="714" r:id="rId7"/>
    <p:sldId id="715" r:id="rId8"/>
    <p:sldId id="716" r:id="rId9"/>
    <p:sldId id="746" r:id="rId10"/>
    <p:sldId id="747" r:id="rId11"/>
    <p:sldId id="748" r:id="rId12"/>
    <p:sldId id="2439" r:id="rId13"/>
    <p:sldId id="713" r:id="rId14"/>
    <p:sldId id="709" r:id="rId15"/>
    <p:sldId id="706" r:id="rId16"/>
    <p:sldId id="707" r:id="rId17"/>
    <p:sldId id="710" r:id="rId18"/>
    <p:sldId id="666" r:id="rId19"/>
    <p:sldId id="607" r:id="rId20"/>
    <p:sldId id="711" r:id="rId21"/>
    <p:sldId id="606" r:id="rId22"/>
    <p:sldId id="608" r:id="rId23"/>
    <p:sldId id="712" r:id="rId24"/>
    <p:sldId id="622" r:id="rId25"/>
    <p:sldId id="625" r:id="rId26"/>
    <p:sldId id="624" r:id="rId27"/>
    <p:sldId id="623" r:id="rId28"/>
    <p:sldId id="626" r:id="rId29"/>
    <p:sldId id="659" r:id="rId30"/>
    <p:sldId id="660" r:id="rId31"/>
    <p:sldId id="663" r:id="rId32"/>
    <p:sldId id="563" r:id="rId33"/>
    <p:sldId id="629" r:id="rId34"/>
    <p:sldId id="628" r:id="rId35"/>
    <p:sldId id="627" r:id="rId36"/>
    <p:sldId id="662" r:id="rId37"/>
    <p:sldId id="564" r:id="rId38"/>
    <p:sldId id="631" r:id="rId39"/>
    <p:sldId id="630" r:id="rId40"/>
    <p:sldId id="565" r:id="rId41"/>
    <p:sldId id="566" r:id="rId42"/>
    <p:sldId id="649" r:id="rId43"/>
    <p:sldId id="661" r:id="rId44"/>
    <p:sldId id="645" r:id="rId45"/>
    <p:sldId id="648" r:id="rId46"/>
    <p:sldId id="657" r:id="rId47"/>
    <p:sldId id="656" r:id="rId48"/>
    <p:sldId id="646" r:id="rId49"/>
    <p:sldId id="647" r:id="rId50"/>
    <p:sldId id="651" r:id="rId51"/>
    <p:sldId id="655" r:id="rId52"/>
    <p:sldId id="652" r:id="rId53"/>
    <p:sldId id="653" r:id="rId54"/>
    <p:sldId id="654" r:id="rId55"/>
    <p:sldId id="569" r:id="rId56"/>
    <p:sldId id="570" r:id="rId57"/>
    <p:sldId id="567" r:id="rId58"/>
    <p:sldId id="568" r:id="rId59"/>
    <p:sldId id="632" r:id="rId60"/>
    <p:sldId id="571" r:id="rId61"/>
    <p:sldId id="572" r:id="rId62"/>
    <p:sldId id="633" r:id="rId63"/>
    <p:sldId id="635" r:id="rId64"/>
    <p:sldId id="634" r:id="rId65"/>
    <p:sldId id="636" r:id="rId66"/>
    <p:sldId id="573" r:id="rId67"/>
    <p:sldId id="637" r:id="rId68"/>
    <p:sldId id="638" r:id="rId69"/>
    <p:sldId id="574" r:id="rId70"/>
    <p:sldId id="577" r:id="rId71"/>
    <p:sldId id="578" r:id="rId72"/>
    <p:sldId id="575" r:id="rId73"/>
    <p:sldId id="576" r:id="rId74"/>
    <p:sldId id="640" r:id="rId75"/>
    <p:sldId id="641" r:id="rId76"/>
    <p:sldId id="643" r:id="rId77"/>
    <p:sldId id="642" r:id="rId78"/>
    <p:sldId id="580" r:id="rId79"/>
    <p:sldId id="579" r:id="rId80"/>
    <p:sldId id="733" r:id="rId81"/>
    <p:sldId id="734" r:id="rId82"/>
    <p:sldId id="735" r:id="rId83"/>
    <p:sldId id="736" r:id="rId84"/>
    <p:sldId id="737" r:id="rId85"/>
    <p:sldId id="743" r:id="rId86"/>
    <p:sldId id="742" r:id="rId87"/>
    <p:sldId id="744" r:id="rId88"/>
    <p:sldId id="738" r:id="rId89"/>
    <p:sldId id="739" r:id="rId90"/>
    <p:sldId id="740" r:id="rId91"/>
    <p:sldId id="471" r:id="rId92"/>
    <p:sldId id="456" r:id="rId93"/>
    <p:sldId id="457" r:id="rId94"/>
    <p:sldId id="473" r:id="rId95"/>
    <p:sldId id="644" r:id="rId96"/>
    <p:sldId id="594" r:id="rId97"/>
    <p:sldId id="595" r:id="rId98"/>
    <p:sldId id="596" r:id="rId99"/>
    <p:sldId id="727" r:id="rId100"/>
    <p:sldId id="728" r:id="rId101"/>
    <p:sldId id="729" r:id="rId102"/>
    <p:sldId id="730" r:id="rId103"/>
    <p:sldId id="731" r:id="rId104"/>
    <p:sldId id="732" r:id="rId105"/>
    <p:sldId id="597" r:id="rId106"/>
    <p:sldId id="598" r:id="rId107"/>
    <p:sldId id="599" r:id="rId108"/>
    <p:sldId id="600" r:id="rId109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17"/>
    <p:restoredTop sz="94650"/>
  </p:normalViewPr>
  <p:slideViewPr>
    <p:cSldViewPr>
      <p:cViewPr varScale="1">
        <p:scale>
          <a:sx n="193" d="100"/>
          <a:sy n="193" d="100"/>
        </p:scale>
        <p:origin x="208" y="440"/>
      </p:cViewPr>
      <p:guideLst>
        <p:guide orient="horz" pos="7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16A246E-1165-E245-A7EB-0772963E03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2440F699-AA4E-4A4F-915B-4E190BCFD03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EA62CF11-F0EA-0848-BA90-DDCC4F4E76E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ABB4707E-3172-FE4D-BE44-CD82F8236D0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C3EB39-F901-AC4C-974E-B96567AE47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CD4045B-8F41-6B4E-97BD-FF08E793C3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F0351C3-1740-AA4D-BDDF-BF0F4C69FD1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E13B712-7F30-03AB-B0CB-33728AAA67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0787F0E-99E1-EC46-8903-479D5ABA0D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261E7AE-94F1-554C-9081-C782E41C57C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4AB494-A933-744C-97AB-D567B6DD3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E3B856-0FD8-194A-943D-8E0671FCD8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4500"/>
            <a:ext cx="3429000" cy="952500"/>
          </a:xfrm>
        </p:spPr>
        <p:txBody>
          <a:bodyPr anchor="b"/>
          <a:lstStyle>
            <a:lvl1pPr>
              <a:defRPr sz="2667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3429000" cy="1460500"/>
          </a:xfrm>
        </p:spPr>
        <p:txBody>
          <a:bodyPr/>
          <a:lstStyle>
            <a:lvl1pPr marL="0" indent="0">
              <a:buFontTx/>
              <a:buNone/>
              <a:defRPr sz="2333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0994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235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54000"/>
            <a:ext cx="2228850" cy="4889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54000"/>
            <a:ext cx="6534150" cy="4889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34175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590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6124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16000"/>
            <a:ext cx="3886200" cy="41275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6000"/>
            <a:ext cx="3886200" cy="41275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0956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8523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0409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48471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8180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4857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1FDDE6C-6FF8-D2BD-106A-69E3193CC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54000"/>
            <a:ext cx="8915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22E6D7-F05F-EFE4-8028-323075250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16000"/>
            <a:ext cx="79248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17538" indent="-2365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+mn-ea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-schmidt.net/FloatConverter/IEEE754.html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code" TargetMode="External"/><Relationship Id="rId2" Type="http://schemas.openxmlformats.org/officeDocument/2006/relationships/hyperlink" Target="http://www.unicode.org/charts/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Screen shot 2013-08-28 at 12.04.38 PM.png">
            <a:extLst>
              <a:ext uri="{FF2B5EF4-FFF2-40B4-BE49-F238E27FC236}">
                <a16:creationId xmlns:a16="http://schemas.microsoft.com/office/drawing/2014/main" id="{691DB712-1D4F-3282-F3CB-F87338252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71500"/>
            <a:ext cx="2286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>
            <a:extLst>
              <a:ext uri="{FF2B5EF4-FFF2-40B4-BE49-F238E27FC236}">
                <a16:creationId xmlns:a16="http://schemas.microsoft.com/office/drawing/2014/main" id="{A6A11C47-760A-EC4C-90F4-3593B8874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3873500"/>
            <a:ext cx="7620000" cy="1270000"/>
          </a:xfrm>
        </p:spPr>
        <p:txBody>
          <a:bodyPr/>
          <a:lstStyle/>
          <a:p>
            <a:pPr marL="285739" indent="-285739" algn="ctr" eaLnBrk="1" hangingPunct="1">
              <a:buFontTx/>
              <a:buNone/>
              <a:defRPr/>
            </a:pPr>
            <a:r>
              <a:rPr lang="en-US" sz="2333" dirty="0">
                <a:cs typeface="+mn-cs"/>
              </a:rPr>
              <a:t>Instructor: Alexander Stoytchev</a:t>
            </a:r>
          </a:p>
          <a:p>
            <a:pPr marL="285739" indent="-285739" algn="ctr" eaLnBrk="1" hangingPunct="1">
              <a:buFontTx/>
              <a:buNone/>
              <a:defRPr/>
            </a:pPr>
            <a:endParaRPr lang="en-US" sz="2333" dirty="0">
              <a:cs typeface="+mn-cs"/>
            </a:endParaRPr>
          </a:p>
          <a:p>
            <a:pPr marL="285739" indent="-285739" algn="ctr" eaLnBrk="1" hangingPunct="1">
              <a:buFontTx/>
              <a:buNone/>
              <a:defRPr/>
            </a:pPr>
            <a:r>
              <a:rPr lang="en-US" dirty="0">
                <a:cs typeface="+mn-cs"/>
              </a:rPr>
              <a:t>http://</a:t>
            </a:r>
            <a:r>
              <a:rPr lang="en-US" dirty="0" err="1">
                <a:cs typeface="+mn-cs"/>
              </a:rPr>
              <a:t>www.ece.iastate.edu</a:t>
            </a:r>
            <a:r>
              <a:rPr lang="en-US" dirty="0">
                <a:cs typeface="+mn-cs"/>
              </a:rPr>
              <a:t>/~</a:t>
            </a:r>
            <a:r>
              <a:rPr lang="en-US" dirty="0" err="1">
                <a:cs typeface="+mn-cs"/>
              </a:rPr>
              <a:t>alexs</a:t>
            </a:r>
            <a:r>
              <a:rPr lang="en-US" dirty="0">
                <a:cs typeface="+mn-cs"/>
              </a:rPr>
              <a:t>/classes/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A9648F08-7636-E016-E78F-0291A1523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88" y="731838"/>
            <a:ext cx="50895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CprE 281: </a:t>
            </a:r>
            <a:br>
              <a:rPr lang="en-US" altLang="en-US" sz="3000"/>
            </a:br>
            <a:r>
              <a:rPr lang="en-US" altLang="en-US" sz="3000"/>
              <a:t>Digital Logic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22BCA-A22E-9A41-AD85-0FFA0DA1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633166"/>
            <a:ext cx="7937500" cy="2928780"/>
          </a:xfrm>
          <a:prstGeom prst="rect">
            <a:avLst/>
          </a:prstGeom>
        </p:spPr>
      </p:pic>
      <p:sp>
        <p:nvSpPr>
          <p:cNvPr id="31746" name="Title 1">
            <a:extLst>
              <a:ext uri="{FF2B5EF4-FFF2-40B4-BE49-F238E27FC236}">
                <a16:creationId xmlns:a16="http://schemas.microsoft.com/office/drawing/2014/main" id="{5F3A7986-E99F-DB45-931A-DDFCE0B39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is the eBook?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9BD0D57-9045-C545-93D5-41C2A6F6BBF1}"/>
              </a:ext>
            </a:extLst>
          </p:cNvPr>
          <p:cNvSpPr/>
          <p:nvPr/>
        </p:nvSpPr>
        <p:spPr bwMode="auto">
          <a:xfrm>
            <a:off x="3347585" y="3865789"/>
            <a:ext cx="2303915" cy="488497"/>
          </a:xfrm>
          <a:prstGeom prst="frame">
            <a:avLst>
              <a:gd name="adj1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2000">
              <a:latin typeface="Times" charset="0"/>
              <a:ea typeface="ＭＳ Ｐゴシック" charset="0"/>
            </a:endParaRPr>
          </a:p>
        </p:txBody>
      </p:sp>
      <p:sp>
        <p:nvSpPr>
          <p:cNvPr id="31748" name="TextBox 6">
            <a:extLst>
              <a:ext uri="{FF2B5EF4-FFF2-40B4-BE49-F238E27FC236}">
                <a16:creationId xmlns:a16="http://schemas.microsoft.com/office/drawing/2014/main" id="{B3C4B1FE-7621-CA41-A7DB-09B04EE4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42" y="4635501"/>
            <a:ext cx="18745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" pitchFamily="2" charset="0"/>
              </a:rPr>
              <a:t>Then click here</a:t>
            </a: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5011EA1C-0BD9-5106-F763-9543F3FC5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 up</a:t>
            </a:r>
          </a:p>
        </p:txBody>
      </p:sp>
      <p:sp>
        <p:nvSpPr>
          <p:cNvPr id="93186" name="TextBox 4">
            <a:extLst>
              <a:ext uri="{FF2B5EF4-FFF2-40B4-BE49-F238E27FC236}">
                <a16:creationId xmlns:a16="http://schemas.microsoft.com/office/drawing/2014/main" id="{80365EDF-26E6-BC3D-A17F-948CE294D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5400675"/>
            <a:ext cx="2568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" pitchFamily="2" charset="0"/>
              </a:rPr>
              <a:t>http://www.unicode.org/charts/</a:t>
            </a:r>
          </a:p>
        </p:txBody>
      </p:sp>
      <p:pic>
        <p:nvPicPr>
          <p:cNvPr id="93187" name="Picture 2">
            <a:extLst>
              <a:ext uri="{FF2B5EF4-FFF2-40B4-BE49-F238E27FC236}">
                <a16:creationId xmlns:a16="http://schemas.microsoft.com/office/drawing/2014/main" id="{F30C4ED8-7237-8ED6-6E76-1BDCC4A4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52500"/>
            <a:ext cx="65532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CE59EBD1-1E1E-AECB-9438-4AB4818F3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 up</a:t>
            </a:r>
          </a:p>
        </p:txBody>
      </p:sp>
      <p:sp>
        <p:nvSpPr>
          <p:cNvPr id="94210" name="TextBox 4">
            <a:extLst>
              <a:ext uri="{FF2B5EF4-FFF2-40B4-BE49-F238E27FC236}">
                <a16:creationId xmlns:a16="http://schemas.microsoft.com/office/drawing/2014/main" id="{B4FE52AF-F035-3D5D-D584-3B4ABE3D7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5400675"/>
            <a:ext cx="2568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" pitchFamily="2" charset="0"/>
              </a:rPr>
              <a:t>http://www.unicode.org/charts/</a:t>
            </a:r>
          </a:p>
        </p:txBody>
      </p:sp>
      <p:pic>
        <p:nvPicPr>
          <p:cNvPr id="94211" name="Picture 2">
            <a:extLst>
              <a:ext uri="{FF2B5EF4-FFF2-40B4-BE49-F238E27FC236}">
                <a16:creationId xmlns:a16="http://schemas.microsoft.com/office/drawing/2014/main" id="{D69942E3-AB3E-64B0-3E8C-1720A8BC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52500"/>
            <a:ext cx="65532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F282B06-449F-B944-BA12-8961E25D505A}"/>
              </a:ext>
            </a:extLst>
          </p:cNvPr>
          <p:cNvSpPr/>
          <p:nvPr/>
        </p:nvSpPr>
        <p:spPr bwMode="auto">
          <a:xfrm>
            <a:off x="4267200" y="2857500"/>
            <a:ext cx="533400" cy="381000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94213" name="TextBox 3">
            <a:extLst>
              <a:ext uri="{FF2B5EF4-FFF2-40B4-BE49-F238E27FC236}">
                <a16:creationId xmlns:a16="http://schemas.microsoft.com/office/drawing/2014/main" id="{C83F0516-55CC-1E6B-7655-AFD8549FA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231775"/>
            <a:ext cx="357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FF0000"/>
                </a:solidFill>
              </a:rPr>
              <a:t>This is the Hexadecimal number </a:t>
            </a:r>
          </a:p>
          <a:p>
            <a:pPr algn="ctr"/>
            <a:r>
              <a:rPr lang="en-US" altLang="en-US" sz="2000">
                <a:solidFill>
                  <a:srgbClr val="FF0000"/>
                </a:solidFill>
              </a:rPr>
              <a:t>for the Greek letter alpha: 03B1</a:t>
            </a:r>
          </a:p>
        </p:txBody>
      </p:sp>
      <p:cxnSp>
        <p:nvCxnSpPr>
          <p:cNvPr id="94214" name="Straight Arrow Connector 5">
            <a:extLst>
              <a:ext uri="{FF2B5EF4-FFF2-40B4-BE49-F238E27FC236}">
                <a16:creationId xmlns:a16="http://schemas.microsoft.com/office/drawing/2014/main" id="{C1702D41-C08B-F36F-1C08-9C557A2DB1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24400" y="825500"/>
            <a:ext cx="1114425" cy="20320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BF6EACB5-F9AB-D8ED-1515-A6B15E03F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 up</a:t>
            </a:r>
          </a:p>
        </p:txBody>
      </p:sp>
      <p:sp>
        <p:nvSpPr>
          <p:cNvPr id="95234" name="TextBox 4">
            <a:extLst>
              <a:ext uri="{FF2B5EF4-FFF2-40B4-BE49-F238E27FC236}">
                <a16:creationId xmlns:a16="http://schemas.microsoft.com/office/drawing/2014/main" id="{9E482839-8940-28B1-18E3-68D969B90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5400675"/>
            <a:ext cx="2568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" pitchFamily="2" charset="0"/>
              </a:rPr>
              <a:t>http://www.unicode.org/charts/</a:t>
            </a:r>
          </a:p>
        </p:txBody>
      </p:sp>
      <p:pic>
        <p:nvPicPr>
          <p:cNvPr id="95235" name="Picture 2">
            <a:extLst>
              <a:ext uri="{FF2B5EF4-FFF2-40B4-BE49-F238E27FC236}">
                <a16:creationId xmlns:a16="http://schemas.microsoft.com/office/drawing/2014/main" id="{84675DA3-6554-909D-5E00-2DCF7C6B4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52500"/>
            <a:ext cx="65532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F282B06-449F-B944-BA12-8961E25D505A}"/>
              </a:ext>
            </a:extLst>
          </p:cNvPr>
          <p:cNvSpPr/>
          <p:nvPr/>
        </p:nvSpPr>
        <p:spPr bwMode="auto">
          <a:xfrm>
            <a:off x="4267200" y="3695700"/>
            <a:ext cx="533400" cy="381000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95237" name="TextBox 3">
            <a:extLst>
              <a:ext uri="{FF2B5EF4-FFF2-40B4-BE49-F238E27FC236}">
                <a16:creationId xmlns:a16="http://schemas.microsoft.com/office/drawing/2014/main" id="{BAFA233D-05B1-23BC-6A64-5AAFC7F46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231775"/>
            <a:ext cx="3576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FF0000"/>
                </a:solidFill>
              </a:rPr>
              <a:t>This is the Hexadecimal number </a:t>
            </a:r>
          </a:p>
          <a:p>
            <a:pPr algn="ctr"/>
            <a:r>
              <a:rPr lang="en-US" altLang="en-US" sz="2000">
                <a:solidFill>
                  <a:srgbClr val="FF0000"/>
                </a:solidFill>
              </a:rPr>
              <a:t>for the Greek letter beta: 03B2</a:t>
            </a:r>
          </a:p>
        </p:txBody>
      </p:sp>
      <p:cxnSp>
        <p:nvCxnSpPr>
          <p:cNvPr id="95238" name="Straight Arrow Connector 5">
            <a:extLst>
              <a:ext uri="{FF2B5EF4-FFF2-40B4-BE49-F238E27FC236}">
                <a16:creationId xmlns:a16="http://schemas.microsoft.com/office/drawing/2014/main" id="{AE237DC5-3784-1584-14F1-95FE42407A7C}"/>
              </a:ext>
            </a:extLst>
          </p:cNvPr>
          <p:cNvCxnSpPr>
            <a:cxnSpLocks/>
          </p:cNvCxnSpPr>
          <p:nvPr/>
        </p:nvCxnSpPr>
        <p:spPr bwMode="auto">
          <a:xfrm flipH="1">
            <a:off x="4724400" y="825500"/>
            <a:ext cx="1114425" cy="28702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5BFBF59B-919F-B250-E7A3-9D9B68718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 up</a:t>
            </a:r>
          </a:p>
        </p:txBody>
      </p:sp>
      <p:sp>
        <p:nvSpPr>
          <p:cNvPr id="96258" name="TextBox 4">
            <a:extLst>
              <a:ext uri="{FF2B5EF4-FFF2-40B4-BE49-F238E27FC236}">
                <a16:creationId xmlns:a16="http://schemas.microsoft.com/office/drawing/2014/main" id="{4A464EE7-B808-BD60-1EE3-1D857473D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5400675"/>
            <a:ext cx="2568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" pitchFamily="2" charset="0"/>
              </a:rPr>
              <a:t>http://www.unicode.org/charts/</a:t>
            </a:r>
          </a:p>
        </p:txBody>
      </p:sp>
      <p:pic>
        <p:nvPicPr>
          <p:cNvPr id="96259" name="Picture 2">
            <a:extLst>
              <a:ext uri="{FF2B5EF4-FFF2-40B4-BE49-F238E27FC236}">
                <a16:creationId xmlns:a16="http://schemas.microsoft.com/office/drawing/2014/main" id="{B43B7985-ACDD-509B-9BA0-4F2C62D73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52500"/>
            <a:ext cx="65532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F282B06-449F-B944-BA12-8961E25D505A}"/>
              </a:ext>
            </a:extLst>
          </p:cNvPr>
          <p:cNvSpPr/>
          <p:nvPr/>
        </p:nvSpPr>
        <p:spPr bwMode="auto">
          <a:xfrm>
            <a:off x="4267200" y="4610100"/>
            <a:ext cx="533400" cy="381000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96261" name="TextBox 3">
            <a:extLst>
              <a:ext uri="{FF2B5EF4-FFF2-40B4-BE49-F238E27FC236}">
                <a16:creationId xmlns:a16="http://schemas.microsoft.com/office/drawing/2014/main" id="{27DC4A36-4B31-4ADD-0FDC-047F5AE10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231775"/>
            <a:ext cx="364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FF0000"/>
                </a:solidFill>
              </a:rPr>
              <a:t>This is the Hexadecimal number </a:t>
            </a:r>
          </a:p>
          <a:p>
            <a:pPr algn="ctr"/>
            <a:r>
              <a:rPr lang="en-US" altLang="en-US" sz="2000">
                <a:solidFill>
                  <a:srgbClr val="FF0000"/>
                </a:solidFill>
              </a:rPr>
              <a:t>for the Greek letter gamma: 03B3</a:t>
            </a:r>
          </a:p>
        </p:txBody>
      </p:sp>
      <p:cxnSp>
        <p:nvCxnSpPr>
          <p:cNvPr id="96262" name="Straight Arrow Connector 5">
            <a:extLst>
              <a:ext uri="{FF2B5EF4-FFF2-40B4-BE49-F238E27FC236}">
                <a16:creationId xmlns:a16="http://schemas.microsoft.com/office/drawing/2014/main" id="{1285A9A2-D7DA-CBD6-6668-C663FB7EB6CE}"/>
              </a:ext>
            </a:extLst>
          </p:cNvPr>
          <p:cNvCxnSpPr>
            <a:cxnSpLocks/>
          </p:cNvCxnSpPr>
          <p:nvPr/>
        </p:nvCxnSpPr>
        <p:spPr bwMode="auto">
          <a:xfrm flipH="1">
            <a:off x="4648200" y="825500"/>
            <a:ext cx="1190625" cy="37719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A4EBC2F9-AC04-83E1-9A9E-080CC5BF6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 up</a:t>
            </a:r>
          </a:p>
        </p:txBody>
      </p:sp>
      <p:sp>
        <p:nvSpPr>
          <p:cNvPr id="97282" name="TextBox 4">
            <a:extLst>
              <a:ext uri="{FF2B5EF4-FFF2-40B4-BE49-F238E27FC236}">
                <a16:creationId xmlns:a16="http://schemas.microsoft.com/office/drawing/2014/main" id="{39F0687A-F068-6E60-C8E2-2FAF34D31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5400675"/>
            <a:ext cx="2568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" pitchFamily="2" charset="0"/>
              </a:rPr>
              <a:t>http://www.unicode.org/charts/</a:t>
            </a:r>
          </a:p>
        </p:txBody>
      </p:sp>
      <p:pic>
        <p:nvPicPr>
          <p:cNvPr id="97283" name="Picture 2">
            <a:extLst>
              <a:ext uri="{FF2B5EF4-FFF2-40B4-BE49-F238E27FC236}">
                <a16:creationId xmlns:a16="http://schemas.microsoft.com/office/drawing/2014/main" id="{B703C3A4-16FF-F75D-B5F8-AB3EC2D2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52500"/>
            <a:ext cx="65532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1F282B06-449F-B944-BA12-8961E25D505A}"/>
              </a:ext>
            </a:extLst>
          </p:cNvPr>
          <p:cNvSpPr/>
          <p:nvPr/>
        </p:nvSpPr>
        <p:spPr bwMode="auto">
          <a:xfrm>
            <a:off x="4937125" y="2019300"/>
            <a:ext cx="533400" cy="381000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97285" name="TextBox 3">
            <a:extLst>
              <a:ext uri="{FF2B5EF4-FFF2-40B4-BE49-F238E27FC236}">
                <a16:creationId xmlns:a16="http://schemas.microsoft.com/office/drawing/2014/main" id="{C20F052F-95CE-94FF-CC0C-472668349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231775"/>
            <a:ext cx="3648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FF0000"/>
                </a:solidFill>
              </a:rPr>
              <a:t>This is the Hexadecimal number </a:t>
            </a:r>
          </a:p>
          <a:p>
            <a:pPr algn="ctr"/>
            <a:r>
              <a:rPr lang="en-US" altLang="en-US" sz="2000">
                <a:solidFill>
                  <a:srgbClr val="FF0000"/>
                </a:solidFill>
              </a:rPr>
              <a:t>for the Greek letter pi: 03C0</a:t>
            </a:r>
          </a:p>
        </p:txBody>
      </p:sp>
      <p:cxnSp>
        <p:nvCxnSpPr>
          <p:cNvPr id="97286" name="Straight Arrow Connector 5">
            <a:extLst>
              <a:ext uri="{FF2B5EF4-FFF2-40B4-BE49-F238E27FC236}">
                <a16:creationId xmlns:a16="http://schemas.microsoft.com/office/drawing/2014/main" id="{691E4CDD-9861-536C-41DA-0ADB295420B1}"/>
              </a:ext>
            </a:extLst>
          </p:cNvPr>
          <p:cNvCxnSpPr>
            <a:cxnSpLocks/>
          </p:cNvCxnSpPr>
          <p:nvPr/>
        </p:nvCxnSpPr>
        <p:spPr bwMode="auto">
          <a:xfrm flipH="1">
            <a:off x="5410200" y="825500"/>
            <a:ext cx="428625" cy="11938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B8DE82E6-144A-4FA7-1A5D-926BAA214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54000"/>
            <a:ext cx="2857500" cy="1841500"/>
          </a:xfrm>
        </p:spPr>
        <p:txBody>
          <a:bodyPr/>
          <a:lstStyle/>
          <a:p>
            <a:r>
              <a:rPr lang="en-US" altLang="en-US"/>
              <a:t>Egyptian</a:t>
            </a:r>
            <a:br>
              <a:rPr lang="en-US" altLang="en-US"/>
            </a:br>
            <a:r>
              <a:rPr lang="en-US" altLang="en-US"/>
              <a:t>Hieroglyphs</a:t>
            </a:r>
          </a:p>
        </p:txBody>
      </p:sp>
      <p:pic>
        <p:nvPicPr>
          <p:cNvPr id="98306" name="Picture 3" descr="Screen shot 2013-08-28 at 12.23.19 PM.png">
            <a:extLst>
              <a:ext uri="{FF2B5EF4-FFF2-40B4-BE49-F238E27FC236}">
                <a16:creationId xmlns:a16="http://schemas.microsoft.com/office/drawing/2014/main" id="{B2CB8235-1A70-A433-23EA-397BB6735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39973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Box 4">
            <a:extLst>
              <a:ext uri="{FF2B5EF4-FFF2-40B4-BE49-F238E27FC236}">
                <a16:creationId xmlns:a16="http://schemas.microsoft.com/office/drawing/2014/main" id="{DD4D6552-85E7-9292-9416-B7862937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5386388"/>
            <a:ext cx="25685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" pitchFamily="2" charset="0"/>
              </a:rPr>
              <a:t>http://www.unicode.org/charts/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13955A78-1EC1-229E-1071-ACDD3D1A4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Close up</a:t>
            </a:r>
          </a:p>
        </p:txBody>
      </p:sp>
      <p:pic>
        <p:nvPicPr>
          <p:cNvPr id="99330" name="Picture 3" descr="Screen shot 2013-08-28 at 12.26.13 PM.png">
            <a:extLst>
              <a:ext uri="{FF2B5EF4-FFF2-40B4-BE49-F238E27FC236}">
                <a16:creationId xmlns:a16="http://schemas.microsoft.com/office/drawing/2014/main" id="{BD067EC2-CEB8-230A-802B-14285BC25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333500"/>
            <a:ext cx="6958013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Box 4">
            <a:extLst>
              <a:ext uri="{FF2B5EF4-FFF2-40B4-BE49-F238E27FC236}">
                <a16:creationId xmlns:a16="http://schemas.microsoft.com/office/drawing/2014/main" id="{3DEE2FBF-38A9-C60B-2012-E89B1FDA7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5400675"/>
            <a:ext cx="25685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" pitchFamily="2" charset="0"/>
              </a:rPr>
              <a:t>http://www.unicode.org/charts/</a:t>
            </a: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88EAF712-4DDC-F24E-B104-8A31FB99D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7500" y="2540000"/>
            <a:ext cx="66040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2602A304-3E6D-3047-B74E-927CD11D6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540000"/>
            <a:ext cx="76200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THE END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DD9CE369-BBD1-FA4C-93C5-6A0B611F6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is the eBook?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ACF55C4B-23B0-7A41-84E5-F764E944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6500"/>
            <a:ext cx="76200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B0B1D6E0-9387-1C42-BCA0-8B09CB04C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9144000" cy="571500"/>
          </a:xfrm>
        </p:spPr>
        <p:txBody>
          <a:bodyPr/>
          <a:lstStyle/>
          <a:p>
            <a:r>
              <a:rPr lang="en-US" altLang="en-US"/>
              <a:t>Lab Sections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806250-61E5-FD46-B9E7-90AA6AD37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35" y="835328"/>
            <a:ext cx="7342566" cy="46645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17030E1E-E47A-E64C-8AD6-E02917CB2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5288D56C-3809-624F-BEDD-77AD48E4F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1016000"/>
            <a:ext cx="7366000" cy="43815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cs typeface="+mn-cs"/>
              </a:rPr>
              <a:t>The labs and recitations start next week: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285739" indent="-285739">
              <a:defRPr/>
            </a:pPr>
            <a:r>
              <a:rPr lang="en-US" sz="1667" dirty="0"/>
              <a:t>The lab schedule is also posted on the class web page</a:t>
            </a:r>
          </a:p>
          <a:p>
            <a:pPr marL="285739" indent="-285739">
              <a:defRPr/>
            </a:pPr>
            <a:endParaRPr lang="en-US" sz="1667" dirty="0"/>
          </a:p>
          <a:p>
            <a:pPr marL="285739" indent="-285739">
              <a:defRPr/>
            </a:pPr>
            <a:r>
              <a:rPr lang="en-US" sz="1667" dirty="0"/>
              <a:t>The recitation is the first 50 minutes</a:t>
            </a:r>
          </a:p>
          <a:p>
            <a:pPr marL="285739" indent="-285739">
              <a:defRPr/>
            </a:pPr>
            <a:endParaRPr lang="en-US" sz="1667" dirty="0"/>
          </a:p>
          <a:p>
            <a:pPr marL="285739" indent="-285739">
              <a:defRPr/>
            </a:pPr>
            <a:r>
              <a:rPr lang="en-US" sz="1667" dirty="0"/>
              <a:t>The other 2 hours are the lab </a:t>
            </a:r>
          </a:p>
          <a:p>
            <a:pPr marL="285739" indent="-285739">
              <a:defRPr/>
            </a:pPr>
            <a:endParaRPr lang="en-US" sz="1667" dirty="0"/>
          </a:p>
          <a:p>
            <a:pPr marL="285739" indent="-285739">
              <a:defRPr/>
            </a:pPr>
            <a:r>
              <a:rPr lang="en-US" sz="1667" dirty="0"/>
              <a:t>Changing of sections is not allowed, unless you can formally make the change in the registration system.</a:t>
            </a:r>
          </a:p>
          <a:p>
            <a:pPr marL="0" indent="0">
              <a:buFontTx/>
              <a:buNone/>
              <a:defRPr/>
            </a:pPr>
            <a:r>
              <a:rPr lang="en-US" sz="1667" dirty="0"/>
              <a:t> </a:t>
            </a:r>
          </a:p>
          <a:p>
            <a:pPr marL="0" indent="0">
              <a:buFontTx/>
              <a:buNone/>
              <a:defRPr/>
            </a:pPr>
            <a:endParaRPr lang="en-US" sz="1667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CCC3862-AC3C-3CFA-E570-851BC3F47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Labs Start Next Week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FA8F6467-4C10-AA4E-8DF8-FA6A0F4B35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39" indent="-285739">
              <a:defRPr/>
            </a:pPr>
            <a:endParaRPr lang="en-US" altLang="en-US" dirty="0"/>
          </a:p>
          <a:p>
            <a:pPr marL="285739" indent="-285739">
              <a:defRPr/>
            </a:pPr>
            <a:r>
              <a:rPr lang="en-US" altLang="en-US" dirty="0"/>
              <a:t>Please download and read the lab assignment for next week </a:t>
            </a:r>
            <a:r>
              <a:rPr lang="en-US" altLang="en-US" u="sng" dirty="0"/>
              <a:t>before</a:t>
            </a:r>
            <a:r>
              <a:rPr lang="en-US" altLang="en-US" dirty="0"/>
              <a:t> you go to your lab section.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285739" indent="-285739">
              <a:defRPr/>
            </a:pPr>
            <a:r>
              <a:rPr lang="en-US" altLang="en-US" dirty="0"/>
              <a:t>You must print the answer sheet for each lab ahead of time.</a:t>
            </a:r>
          </a:p>
          <a:p>
            <a:pPr marL="285739" indent="-285739">
              <a:defRPr/>
            </a:pPr>
            <a:endParaRPr lang="en-US" altLang="en-US" dirty="0"/>
          </a:p>
          <a:p>
            <a:pPr marL="285739" indent="-285739">
              <a:defRPr/>
            </a:pPr>
            <a:r>
              <a:rPr lang="en-US" altLang="en-US" dirty="0"/>
              <a:t>Then answer the pre-lab questions </a:t>
            </a:r>
            <a:r>
              <a:rPr lang="en-US" altLang="en-US" u="sng" dirty="0"/>
              <a:t>before</a:t>
            </a:r>
            <a:r>
              <a:rPr lang="en-US" altLang="en-US" dirty="0"/>
              <a:t> the start of the lab.</a:t>
            </a:r>
          </a:p>
          <a:p>
            <a:pPr marL="285739" indent="-285739">
              <a:defRPr/>
            </a:pPr>
            <a:endParaRPr lang="en-US" altLang="en-US" dirty="0"/>
          </a:p>
          <a:p>
            <a:pPr marL="285739" indent="-285739">
              <a:defRPr/>
            </a:pPr>
            <a:r>
              <a:rPr lang="en-US" altLang="en-US" dirty="0"/>
              <a:t>The TAs will check your answers at the beginning of the recitation.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ADCBA699-3E8B-2988-0E33-C6676AA55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Grading Scale</a:t>
            </a:r>
          </a:p>
        </p:txBody>
      </p:sp>
      <p:pic>
        <p:nvPicPr>
          <p:cNvPr id="17410" name="Picture 4">
            <a:extLst>
              <a:ext uri="{FF2B5EF4-FFF2-40B4-BE49-F238E27FC236}">
                <a16:creationId xmlns:a16="http://schemas.microsoft.com/office/drawing/2014/main" id="{0130F95E-389C-A8AA-A16E-5C26F3CC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16000"/>
            <a:ext cx="390525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88EC56C-9EB8-5F39-8514-BC53A1C92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Grading Percentages</a:t>
            </a:r>
          </a:p>
        </p:txBody>
      </p:sp>
      <p:pic>
        <p:nvPicPr>
          <p:cNvPr id="18434" name="Picture 3">
            <a:extLst>
              <a:ext uri="{FF2B5EF4-FFF2-40B4-BE49-F238E27FC236}">
                <a16:creationId xmlns:a16="http://schemas.microsoft.com/office/drawing/2014/main" id="{2F329471-1B36-77C7-70F6-FAE51ED90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38300"/>
            <a:ext cx="4800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22D5F545-5C02-3918-A4FF-F8F34D70A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Labs Start Next Week</a:t>
            </a:r>
          </a:p>
        </p:txBody>
      </p:sp>
      <p:pic>
        <p:nvPicPr>
          <p:cNvPr id="19458" name="Picture 3" descr="J:\Books\Verilog_3e\ch1\send_figures\figure1.5_photo.tif">
            <a:extLst>
              <a:ext uri="{FF2B5EF4-FFF2-40B4-BE49-F238E27FC236}">
                <a16:creationId xmlns:a16="http://schemas.microsoft.com/office/drawing/2014/main" id="{A20B43C7-931D-CF2B-264B-CE6EC81A1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143000"/>
            <a:ext cx="49736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>
            <a:extLst>
              <a:ext uri="{FF2B5EF4-FFF2-40B4-BE49-F238E27FC236}">
                <a16:creationId xmlns:a16="http://schemas.microsoft.com/office/drawing/2014/main" id="{37A9DBD1-6080-09CE-EDC7-8202C7723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5334000"/>
            <a:ext cx="642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Figure 1.5 in the textbook: An FPGA board.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B6CC38DC-728D-3B7B-B3D6-290A17F10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Decimal System</a:t>
            </a:r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CE6C1CD0-7EE8-46E5-016A-0F13E3320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524000"/>
            <a:ext cx="49847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>
            <a:extLst>
              <a:ext uri="{FF2B5EF4-FFF2-40B4-BE49-F238E27FC236}">
                <a16:creationId xmlns:a16="http://schemas.microsoft.com/office/drawing/2014/main" id="{D58630A5-969F-414B-A887-421A1BDB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5510213"/>
            <a:ext cx="26463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33" b="0">
                <a:latin typeface="Times" pitchFamily="2" charset="0"/>
              </a:rPr>
              <a:t>[http://www.chompchomp.com/images/irregular011.jpg ]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48DEF48B-FD1B-E14C-AD83-6D68AD365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1587500"/>
            <a:ext cx="64770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67" dirty="0"/>
              <a:t>Binary Numbers</a:t>
            </a:r>
          </a:p>
        </p:txBody>
      </p:sp>
      <p:sp>
        <p:nvSpPr>
          <p:cNvPr id="5122" name="Text Box 5">
            <a:extLst>
              <a:ext uri="{FF2B5EF4-FFF2-40B4-BE49-F238E27FC236}">
                <a16:creationId xmlns:a16="http://schemas.microsoft.com/office/drawing/2014/main" id="{27C533A7-8B88-E575-0B16-0CA37CFEE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0" y="4951413"/>
            <a:ext cx="3175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0" i="1"/>
              <a:t>CprE 281: Digital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0" i="1"/>
              <a:t>Iowa State University, Ames,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0" i="1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1226314C-BAA9-F3E8-5099-18CDC8333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Decimal System</a:t>
            </a:r>
          </a:p>
        </p:txBody>
      </p:sp>
      <p:pic>
        <p:nvPicPr>
          <p:cNvPr id="22530" name="Picture 3">
            <a:extLst>
              <a:ext uri="{FF2B5EF4-FFF2-40B4-BE49-F238E27FC236}">
                <a16:creationId xmlns:a16="http://schemas.microsoft.com/office/drawing/2014/main" id="{9EBA9EB8-4A89-7A85-FC5A-88318D007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524000"/>
            <a:ext cx="49847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>
            <a:extLst>
              <a:ext uri="{FF2B5EF4-FFF2-40B4-BE49-F238E27FC236}">
                <a16:creationId xmlns:a16="http://schemas.microsoft.com/office/drawing/2014/main" id="{5DD56E89-ABA9-D14E-963B-50C0237D1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5510213"/>
            <a:ext cx="2646363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33" b="0">
                <a:latin typeface="Times" pitchFamily="2" charset="0"/>
              </a:rPr>
              <a:t>[http://www.chompchomp.com/images/irregular011.jpg ]</a:t>
            </a:r>
          </a:p>
        </p:txBody>
      </p:sp>
      <p:sp>
        <p:nvSpPr>
          <p:cNvPr id="22532" name="TextBox 1">
            <a:extLst>
              <a:ext uri="{FF2B5EF4-FFF2-40B4-BE49-F238E27FC236}">
                <a16:creationId xmlns:a16="http://schemas.microsoft.com/office/drawing/2014/main" id="{CD20DA23-E68E-1005-F211-9B673113C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463" y="2473325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2F76BD47-B42F-DA35-84A4-BA52544B7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265238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id="{31886C47-A905-A49B-8380-FECF8BDF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10842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535" name="TextBox 7">
            <a:extLst>
              <a:ext uri="{FF2B5EF4-FFF2-40B4-BE49-F238E27FC236}">
                <a16:creationId xmlns:a16="http://schemas.microsoft.com/office/drawing/2014/main" id="{183D75DC-E0E9-14F6-3591-D251E1B34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126841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536" name="TextBox 8">
            <a:extLst>
              <a:ext uri="{FF2B5EF4-FFF2-40B4-BE49-F238E27FC236}">
                <a16:creationId xmlns:a16="http://schemas.microsoft.com/office/drawing/2014/main" id="{EA5F4028-F7EB-58E4-71DA-C6125B5BD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8" y="184150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537" name="TextBox 9">
            <a:extLst>
              <a:ext uri="{FF2B5EF4-FFF2-40B4-BE49-F238E27FC236}">
                <a16:creationId xmlns:a16="http://schemas.microsoft.com/office/drawing/2014/main" id="{E48E8FCD-ABAC-B2E9-E68D-64BA1E2DC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18415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538" name="TextBox 10">
            <a:extLst>
              <a:ext uri="{FF2B5EF4-FFF2-40B4-BE49-F238E27FC236}">
                <a16:creationId xmlns:a16="http://schemas.microsoft.com/office/drawing/2014/main" id="{1C6CBC21-8CFF-B342-39AE-5E92D6D32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1304925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539" name="TextBox 11">
            <a:extLst>
              <a:ext uri="{FF2B5EF4-FFF2-40B4-BE49-F238E27FC236}">
                <a16:creationId xmlns:a16="http://schemas.microsoft.com/office/drawing/2014/main" id="{F00B70AC-C6AA-0158-64CC-9473B04C4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938" y="10842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540" name="TextBox 12">
            <a:extLst>
              <a:ext uri="{FF2B5EF4-FFF2-40B4-BE49-F238E27FC236}">
                <a16:creationId xmlns:a16="http://schemas.microsoft.com/office/drawing/2014/main" id="{ED745035-5C20-F8B8-6C92-421E66BF0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258888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2541" name="TextBox 13">
            <a:extLst>
              <a:ext uri="{FF2B5EF4-FFF2-40B4-BE49-F238E27FC236}">
                <a16:creationId xmlns:a16="http://schemas.microsoft.com/office/drawing/2014/main" id="{E76F5884-A855-8533-F18A-3C2E3B3D6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2473325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>
            <a:extLst>
              <a:ext uri="{FF2B5EF4-FFF2-40B4-BE49-F238E27FC236}">
                <a16:creationId xmlns:a16="http://schemas.microsoft.com/office/drawing/2014/main" id="{E385740D-5C7A-50F2-973C-3CC928F6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90500"/>
            <a:ext cx="4246563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>
            <a:extLst>
              <a:ext uri="{FF2B5EF4-FFF2-40B4-BE49-F238E27FC236}">
                <a16:creationId xmlns:a16="http://schemas.microsoft.com/office/drawing/2014/main" id="{44F4EF17-1D55-DF6C-F5C8-2EB6E9DC6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27000"/>
            <a:ext cx="7620000" cy="571500"/>
          </a:xfrm>
        </p:spPr>
        <p:txBody>
          <a:bodyPr/>
          <a:lstStyle/>
          <a:p>
            <a:r>
              <a:rPr lang="en-US" altLang="en-US"/>
              <a:t>What number system is this one?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4C8084AD-85EC-BB44-8863-80E200205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5535613"/>
            <a:ext cx="39338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667" b="0">
                <a:latin typeface="Times" pitchFamily="2" charset="0"/>
              </a:rPr>
              <a:t>[http://freedomhygiene.com/wp-content/themes/branfordmagazine/images/backgrounds/Hands_141756.jpg]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9FE80858-CA6A-DBCF-30AD-890D5EF00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Binary System</a:t>
            </a:r>
          </a:p>
        </p:txBody>
      </p:sp>
      <p:pic>
        <p:nvPicPr>
          <p:cNvPr id="24578" name="Picture 3">
            <a:extLst>
              <a:ext uri="{FF2B5EF4-FFF2-40B4-BE49-F238E27FC236}">
                <a16:creationId xmlns:a16="http://schemas.microsoft.com/office/drawing/2014/main" id="{F2AED21B-AFA9-2F16-C6CA-65FF9239B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333500"/>
            <a:ext cx="31115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4">
            <a:extLst>
              <a:ext uri="{FF2B5EF4-FFF2-40B4-BE49-F238E27FC236}">
                <a16:creationId xmlns:a16="http://schemas.microsoft.com/office/drawing/2014/main" id="{1174964C-C417-44FC-2C98-7B95F9913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3" y="5484813"/>
            <a:ext cx="3132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0">
                <a:latin typeface="Times" pitchFamily="2" charset="0"/>
              </a:rPr>
              <a:t>[ http://divaprojections.blogspot.com/2011/11/alien.html]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768720F5-9E6E-12E2-B00E-A2944A9F6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Binary System</a:t>
            </a:r>
          </a:p>
        </p:txBody>
      </p:sp>
      <p:pic>
        <p:nvPicPr>
          <p:cNvPr id="25602" name="Picture 3">
            <a:extLst>
              <a:ext uri="{FF2B5EF4-FFF2-40B4-BE49-F238E27FC236}">
                <a16:creationId xmlns:a16="http://schemas.microsoft.com/office/drawing/2014/main" id="{5F72E791-9B95-8ADE-5872-53E914220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333500"/>
            <a:ext cx="31115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4">
            <a:extLst>
              <a:ext uri="{FF2B5EF4-FFF2-40B4-BE49-F238E27FC236}">
                <a16:creationId xmlns:a16="http://schemas.microsoft.com/office/drawing/2014/main" id="{04BD0E05-C692-2800-78EA-5210A711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3" y="5484813"/>
            <a:ext cx="31321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0">
                <a:latin typeface="Times" pitchFamily="2" charset="0"/>
              </a:rPr>
              <a:t>[ http://divaprojections.blogspot.com/2011/11/alien.html]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032FFF6C-E92E-14E0-67FD-B2B58A9AA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1484313"/>
            <a:ext cx="28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3EE0F724-6EC4-424C-6D7E-936DB7E86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146050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4F7A1B5-6E28-FBC8-C26D-4F631DE49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Systems</a:t>
            </a:r>
          </a:p>
        </p:txBody>
      </p:sp>
      <p:pic>
        <p:nvPicPr>
          <p:cNvPr id="26626" name="Picture 3">
            <a:extLst>
              <a:ext uri="{FF2B5EF4-FFF2-40B4-BE49-F238E27FC236}">
                <a16:creationId xmlns:a16="http://schemas.microsoft.com/office/drawing/2014/main" id="{44F32CAD-2F51-E6FB-FA59-240A1ACA2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08250"/>
            <a:ext cx="60102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>
            <a:extLst>
              <a:ext uri="{FF2B5EF4-FFF2-40B4-BE49-F238E27FC236}">
                <a16:creationId xmlns:a16="http://schemas.microsoft.com/office/drawing/2014/main" id="{80B5FCF7-186A-8E7B-49FA-1AD8386D5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603500"/>
            <a:ext cx="1476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82CB6AF-D3B6-67D7-4A88-5B4878AE4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Systems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6DAF46E3-F6C7-3456-88D1-80B197310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08250"/>
            <a:ext cx="60102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>
            <a:extLst>
              <a:ext uri="{FF2B5EF4-FFF2-40B4-BE49-F238E27FC236}">
                <a16:creationId xmlns:a16="http://schemas.microsoft.com/office/drawing/2014/main" id="{75BE10E3-0DDB-529E-1764-279DFA0FC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603500"/>
            <a:ext cx="1476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2" name="Straight Arrow Connector 3">
            <a:extLst>
              <a:ext uri="{FF2B5EF4-FFF2-40B4-BE49-F238E27FC236}">
                <a16:creationId xmlns:a16="http://schemas.microsoft.com/office/drawing/2014/main" id="{92E41E28-3FA0-4976-6807-E4CF593EEBB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32000" y="3048000"/>
            <a:ext cx="381000" cy="1587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3" name="TextBox 4">
            <a:extLst>
              <a:ext uri="{FF2B5EF4-FFF2-40B4-BE49-F238E27FC236}">
                <a16:creationId xmlns:a16="http://schemas.microsoft.com/office/drawing/2014/main" id="{539D016D-E468-EF3F-9891-ACCFA6372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699000"/>
            <a:ext cx="1993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n-th digit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(most significant)</a:t>
            </a:r>
          </a:p>
        </p:txBody>
      </p:sp>
      <p:cxnSp>
        <p:nvCxnSpPr>
          <p:cNvPr id="27654" name="Straight Arrow Connector 7">
            <a:extLst>
              <a:ext uri="{FF2B5EF4-FFF2-40B4-BE49-F238E27FC236}">
                <a16:creationId xmlns:a16="http://schemas.microsoft.com/office/drawing/2014/main" id="{2AA1F283-9F9F-E2BA-373C-BF38380CC74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75500" y="2984500"/>
            <a:ext cx="254000" cy="1587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TextBox 9">
            <a:extLst>
              <a:ext uri="{FF2B5EF4-FFF2-40B4-BE49-F238E27FC236}">
                <a16:creationId xmlns:a16="http://schemas.microsoft.com/office/drawing/2014/main" id="{A2337F2C-C1B2-C7FD-7A7B-F9702E917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4699000"/>
            <a:ext cx="1965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0-th digit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(least significant)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F3CC1B3F-E10D-E628-B02A-0B124898F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Systems</a:t>
            </a:r>
          </a:p>
        </p:txBody>
      </p:sp>
      <p:pic>
        <p:nvPicPr>
          <p:cNvPr id="28674" name="Picture 3">
            <a:extLst>
              <a:ext uri="{FF2B5EF4-FFF2-40B4-BE49-F238E27FC236}">
                <a16:creationId xmlns:a16="http://schemas.microsoft.com/office/drawing/2014/main" id="{8DC75DF6-B91A-1BD6-7D7D-C2A01371C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08250"/>
            <a:ext cx="60102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>
            <a:extLst>
              <a:ext uri="{FF2B5EF4-FFF2-40B4-BE49-F238E27FC236}">
                <a16:creationId xmlns:a16="http://schemas.microsoft.com/office/drawing/2014/main" id="{BC3F04FA-8324-6810-DC19-D8C3729EF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603500"/>
            <a:ext cx="1476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76" name="Straight Arrow Connector 3">
            <a:extLst>
              <a:ext uri="{FF2B5EF4-FFF2-40B4-BE49-F238E27FC236}">
                <a16:creationId xmlns:a16="http://schemas.microsoft.com/office/drawing/2014/main" id="{C27439AC-8988-D24A-4835-DC5192B3C2A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32000" y="3048000"/>
            <a:ext cx="381000" cy="1587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7" name="TextBox 4">
            <a:extLst>
              <a:ext uri="{FF2B5EF4-FFF2-40B4-BE49-F238E27FC236}">
                <a16:creationId xmlns:a16="http://schemas.microsoft.com/office/drawing/2014/main" id="{30DAB6B3-A203-58FD-04A0-EB6CFFBE9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699000"/>
            <a:ext cx="1993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n-th digit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(most significant)</a:t>
            </a:r>
          </a:p>
        </p:txBody>
      </p:sp>
      <p:cxnSp>
        <p:nvCxnSpPr>
          <p:cNvPr id="28678" name="Straight Arrow Connector 7">
            <a:extLst>
              <a:ext uri="{FF2B5EF4-FFF2-40B4-BE49-F238E27FC236}">
                <a16:creationId xmlns:a16="http://schemas.microsoft.com/office/drawing/2014/main" id="{16B3FFB1-DEDD-6CC8-A077-D5337A94991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75500" y="2984500"/>
            <a:ext cx="254000" cy="1587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TextBox 9">
            <a:extLst>
              <a:ext uri="{FF2B5EF4-FFF2-40B4-BE49-F238E27FC236}">
                <a16:creationId xmlns:a16="http://schemas.microsoft.com/office/drawing/2014/main" id="{BE562210-7CE8-27F4-288B-F42685E75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4699000"/>
            <a:ext cx="1965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0-th digit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(least significant)</a:t>
            </a:r>
          </a:p>
        </p:txBody>
      </p:sp>
      <p:cxnSp>
        <p:nvCxnSpPr>
          <p:cNvPr id="28680" name="Straight Arrow Connector 10">
            <a:extLst>
              <a:ext uri="{FF2B5EF4-FFF2-40B4-BE49-F238E27FC236}">
                <a16:creationId xmlns:a16="http://schemas.microsoft.com/office/drawing/2014/main" id="{254E2045-65D8-B433-D95B-2968507099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95500" y="1841500"/>
            <a:ext cx="635000" cy="825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TextBox 15">
            <a:extLst>
              <a:ext uri="{FF2B5EF4-FFF2-40B4-BE49-F238E27FC236}">
                <a16:creationId xmlns:a16="http://schemas.microsoft.com/office/drawing/2014/main" id="{622D68B5-0E4D-BD10-5CD0-AC027FA98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1460500"/>
            <a:ext cx="63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base</a:t>
            </a:r>
          </a:p>
        </p:txBody>
      </p:sp>
      <p:cxnSp>
        <p:nvCxnSpPr>
          <p:cNvPr id="28682" name="Straight Arrow Connector 16">
            <a:extLst>
              <a:ext uri="{FF2B5EF4-FFF2-40B4-BE49-F238E27FC236}">
                <a16:creationId xmlns:a16="http://schemas.microsoft.com/office/drawing/2014/main" id="{5DABE1BF-C6E0-6566-B32D-2BF984E41C0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48000" y="1841500"/>
            <a:ext cx="571500" cy="825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3" name="TextBox 19">
            <a:extLst>
              <a:ext uri="{FF2B5EF4-FFF2-40B4-BE49-F238E27FC236}">
                <a16:creationId xmlns:a16="http://schemas.microsoft.com/office/drawing/2014/main" id="{061E1A5F-4FD7-525C-80F4-6EC4EAAA8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0" y="14605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power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63223760-CF44-4FDD-54F9-1B5267B48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Decimal System</a:t>
            </a:r>
          </a:p>
        </p:txBody>
      </p:sp>
      <p:pic>
        <p:nvPicPr>
          <p:cNvPr id="29698" name="Picture 4">
            <a:extLst>
              <a:ext uri="{FF2B5EF4-FFF2-40B4-BE49-F238E27FC236}">
                <a16:creationId xmlns:a16="http://schemas.microsoft.com/office/drawing/2014/main" id="{45521BA8-DE31-7E48-BDF3-2AF5E6865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651000"/>
            <a:ext cx="4275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619748CF-594F-99FA-ED38-36116712B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Decimal System</a:t>
            </a:r>
          </a:p>
        </p:txBody>
      </p:sp>
      <p:pic>
        <p:nvPicPr>
          <p:cNvPr id="30722" name="Picture 4">
            <a:extLst>
              <a:ext uri="{FF2B5EF4-FFF2-40B4-BE49-F238E27FC236}">
                <a16:creationId xmlns:a16="http://schemas.microsoft.com/office/drawing/2014/main" id="{11A34795-5F8A-EC85-9C0F-2B4EB5260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651000"/>
            <a:ext cx="4275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>
            <a:extLst>
              <a:ext uri="{FF2B5EF4-FFF2-40B4-BE49-F238E27FC236}">
                <a16:creationId xmlns:a16="http://schemas.microsoft.com/office/drawing/2014/main" id="{5A692E0B-012A-155D-06CA-D317AE943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60613"/>
            <a:ext cx="30686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8">
            <a:extLst>
              <a:ext uri="{FF2B5EF4-FFF2-40B4-BE49-F238E27FC236}">
                <a16:creationId xmlns:a16="http://schemas.microsoft.com/office/drawing/2014/main" id="{F14BF42E-6ECC-8C14-6FE9-2E8E197E0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238500"/>
            <a:ext cx="1905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>
            <a:extLst>
              <a:ext uri="{FF2B5EF4-FFF2-40B4-BE49-F238E27FC236}">
                <a16:creationId xmlns:a16="http://schemas.microsoft.com/office/drawing/2014/main" id="{78448D52-F031-9E08-7D44-1430308A0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4064000"/>
            <a:ext cx="10683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71CD4BE2-F580-024E-B23A-1D1986890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Another Way to Look at This</a:t>
            </a:r>
          </a:p>
        </p:txBody>
      </p:sp>
      <p:grpSp>
        <p:nvGrpSpPr>
          <p:cNvPr id="31746" name="Group 3">
            <a:extLst>
              <a:ext uri="{FF2B5EF4-FFF2-40B4-BE49-F238E27FC236}">
                <a16:creationId xmlns:a16="http://schemas.microsoft.com/office/drawing/2014/main" id="{24792DA2-CB92-A5EE-F0FE-A06D9C4AE1F1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2921000"/>
            <a:ext cx="1714500" cy="571500"/>
            <a:chOff x="1676400" y="3429000"/>
            <a:chExt cx="2057400" cy="685800"/>
          </a:xfrm>
        </p:grpSpPr>
        <p:sp>
          <p:nvSpPr>
            <p:cNvPr id="31747" name="Rectangle 1">
              <a:extLst>
                <a:ext uri="{FF2B5EF4-FFF2-40B4-BE49-F238E27FC236}">
                  <a16:creationId xmlns:a16="http://schemas.microsoft.com/office/drawing/2014/main" id="{4F36EF22-DEA0-2707-E1A1-A9EE62D51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5</a:t>
              </a:r>
            </a:p>
          </p:txBody>
        </p:sp>
        <p:sp>
          <p:nvSpPr>
            <p:cNvPr id="31748" name="Rectangle 5">
              <a:extLst>
                <a:ext uri="{FF2B5EF4-FFF2-40B4-BE49-F238E27FC236}">
                  <a16:creationId xmlns:a16="http://schemas.microsoft.com/office/drawing/2014/main" id="{7C282269-B170-9079-31E2-C9FC0438C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2</a:t>
              </a:r>
            </a:p>
          </p:txBody>
        </p:sp>
        <p:sp>
          <p:nvSpPr>
            <p:cNvPr id="31749" name="Rectangle 6">
              <a:extLst>
                <a:ext uri="{FF2B5EF4-FFF2-40B4-BE49-F238E27FC236}">
                  <a16:creationId xmlns:a16="http://schemas.microsoft.com/office/drawing/2014/main" id="{880D4900-E563-EACD-FE36-7906017A7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4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80F84150-23C2-2B4E-9AF3-3C96FE96E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D583FDE5-0A59-BD41-A182-AC71C16B0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r>
              <a:rPr lang="en-US" sz="1667" dirty="0">
                <a:cs typeface="+mn-cs"/>
              </a:rPr>
              <a:t>This is the official class web page:</a:t>
            </a: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r>
              <a:rPr lang="en-US" sz="1667" dirty="0">
                <a:cs typeface="+mn-cs"/>
              </a:rPr>
              <a:t>https://</a:t>
            </a:r>
            <a:r>
              <a:rPr lang="en-US" sz="1667" dirty="0" err="1">
                <a:cs typeface="+mn-cs"/>
              </a:rPr>
              <a:t>www.ece.iastate.edu</a:t>
            </a:r>
            <a:r>
              <a:rPr lang="en-US" sz="1667" dirty="0">
                <a:cs typeface="+mn-cs"/>
              </a:rPr>
              <a:t>/~</a:t>
            </a:r>
            <a:r>
              <a:rPr lang="en-US" sz="1667" dirty="0" err="1">
                <a:cs typeface="+mn-cs"/>
              </a:rPr>
              <a:t>alexs</a:t>
            </a:r>
            <a:r>
              <a:rPr lang="en-US" sz="1667" dirty="0">
                <a:cs typeface="+mn-cs"/>
              </a:rPr>
              <a:t>/classes/2024_Fall_2810/</a:t>
            </a: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r>
              <a:rPr lang="en-US" sz="1667" dirty="0">
                <a:cs typeface="+mn-cs"/>
              </a:rPr>
              <a:t>If you missed the first lecture, the syllabus and other class materials are posted there.</a:t>
            </a: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>
              <a:cs typeface="+mn-cs"/>
            </a:endParaRPr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/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CC46DD1F-67FB-0E49-943F-0629C7A90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Another Way to Look at This</a:t>
            </a:r>
          </a:p>
        </p:txBody>
      </p:sp>
      <p:grpSp>
        <p:nvGrpSpPr>
          <p:cNvPr id="32770" name="Group 3">
            <a:extLst>
              <a:ext uri="{FF2B5EF4-FFF2-40B4-BE49-F238E27FC236}">
                <a16:creationId xmlns:a16="http://schemas.microsoft.com/office/drawing/2014/main" id="{815F6F4E-0444-1058-D04F-53F360E01D46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2921000"/>
            <a:ext cx="1714500" cy="571500"/>
            <a:chOff x="1676400" y="3429000"/>
            <a:chExt cx="2057400" cy="685800"/>
          </a:xfrm>
        </p:grpSpPr>
        <p:sp>
          <p:nvSpPr>
            <p:cNvPr id="32774" name="Rectangle 1">
              <a:extLst>
                <a:ext uri="{FF2B5EF4-FFF2-40B4-BE49-F238E27FC236}">
                  <a16:creationId xmlns:a16="http://schemas.microsoft.com/office/drawing/2014/main" id="{D4455F8F-29F7-D5C1-A781-7E5BF7452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5</a:t>
              </a:r>
            </a:p>
          </p:txBody>
        </p:sp>
        <p:sp>
          <p:nvSpPr>
            <p:cNvPr id="32775" name="Rectangle 5">
              <a:extLst>
                <a:ext uri="{FF2B5EF4-FFF2-40B4-BE49-F238E27FC236}">
                  <a16:creationId xmlns:a16="http://schemas.microsoft.com/office/drawing/2014/main" id="{FE18F070-C6C7-A85C-F316-63058110C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2</a:t>
              </a:r>
            </a:p>
          </p:txBody>
        </p:sp>
        <p:sp>
          <p:nvSpPr>
            <p:cNvPr id="32776" name="Rectangle 6">
              <a:extLst>
                <a:ext uri="{FF2B5EF4-FFF2-40B4-BE49-F238E27FC236}">
                  <a16:creationId xmlns:a16="http://schemas.microsoft.com/office/drawing/2014/main" id="{1E00D5EA-5019-5230-72B4-4F2B03EB8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4</a:t>
              </a:r>
            </a:p>
          </p:txBody>
        </p:sp>
      </p:grpSp>
      <p:sp>
        <p:nvSpPr>
          <p:cNvPr id="32771" name="TextBox 2">
            <a:extLst>
              <a:ext uri="{FF2B5EF4-FFF2-40B4-BE49-F238E27FC236}">
                <a16:creationId xmlns:a16="http://schemas.microsoft.com/office/drawing/2014/main" id="{6B65A848-CE05-99BA-D3C3-C7B7D324B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2772" name="TextBox 7">
            <a:extLst>
              <a:ext uri="{FF2B5EF4-FFF2-40B4-BE49-F238E27FC236}">
                <a16:creationId xmlns:a16="http://schemas.microsoft.com/office/drawing/2014/main" id="{58307D6A-A2A5-FE20-4B7F-2893960BA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2773" name="TextBox 8">
            <a:extLst>
              <a:ext uri="{FF2B5EF4-FFF2-40B4-BE49-F238E27FC236}">
                <a16:creationId xmlns:a16="http://schemas.microsoft.com/office/drawing/2014/main" id="{ACA85F28-0694-B7F6-914C-AB67E6D8D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8DB66243-0684-DF43-A2F1-AF24F5347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Another Way to Look at This</a:t>
            </a:r>
          </a:p>
        </p:txBody>
      </p:sp>
      <p:grpSp>
        <p:nvGrpSpPr>
          <p:cNvPr id="33794" name="Group 3">
            <a:extLst>
              <a:ext uri="{FF2B5EF4-FFF2-40B4-BE49-F238E27FC236}">
                <a16:creationId xmlns:a16="http://schemas.microsoft.com/office/drawing/2014/main" id="{935BB496-1D91-8C39-7DF4-60584304D589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2921000"/>
            <a:ext cx="1714500" cy="571500"/>
            <a:chOff x="1676400" y="3429000"/>
            <a:chExt cx="2057400" cy="685800"/>
          </a:xfrm>
        </p:grpSpPr>
        <p:sp>
          <p:nvSpPr>
            <p:cNvPr id="33803" name="Rectangle 1">
              <a:extLst>
                <a:ext uri="{FF2B5EF4-FFF2-40B4-BE49-F238E27FC236}">
                  <a16:creationId xmlns:a16="http://schemas.microsoft.com/office/drawing/2014/main" id="{C0331D83-360A-F61F-ECDA-D0E7D13C5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5</a:t>
              </a:r>
            </a:p>
          </p:txBody>
        </p:sp>
        <p:sp>
          <p:nvSpPr>
            <p:cNvPr id="33804" name="Rectangle 5">
              <a:extLst>
                <a:ext uri="{FF2B5EF4-FFF2-40B4-BE49-F238E27FC236}">
                  <a16:creationId xmlns:a16="http://schemas.microsoft.com/office/drawing/2014/main" id="{2F3FAE5A-07DD-B76E-A9FC-D2AA29EAE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2</a:t>
              </a:r>
            </a:p>
          </p:txBody>
        </p:sp>
        <p:sp>
          <p:nvSpPr>
            <p:cNvPr id="33805" name="Rectangle 6">
              <a:extLst>
                <a:ext uri="{FF2B5EF4-FFF2-40B4-BE49-F238E27FC236}">
                  <a16:creationId xmlns:a16="http://schemas.microsoft.com/office/drawing/2014/main" id="{6A6C26BB-2CDA-D051-6403-C93880B2A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4</a:t>
              </a:r>
            </a:p>
          </p:txBody>
        </p:sp>
      </p:grpSp>
      <p:sp>
        <p:nvSpPr>
          <p:cNvPr id="33795" name="TextBox 2">
            <a:extLst>
              <a:ext uri="{FF2B5EF4-FFF2-40B4-BE49-F238E27FC236}">
                <a16:creationId xmlns:a16="http://schemas.microsoft.com/office/drawing/2014/main" id="{DD169BC4-6CD3-7713-2472-ED9B82C01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3796" name="TextBox 7">
            <a:extLst>
              <a:ext uri="{FF2B5EF4-FFF2-40B4-BE49-F238E27FC236}">
                <a16:creationId xmlns:a16="http://schemas.microsoft.com/office/drawing/2014/main" id="{7B81EBA8-E047-CA29-D8FE-7248F76BC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3797" name="TextBox 8">
            <a:extLst>
              <a:ext uri="{FF2B5EF4-FFF2-40B4-BE49-F238E27FC236}">
                <a16:creationId xmlns:a16="http://schemas.microsoft.com/office/drawing/2014/main" id="{3C4A0506-DEE0-19F1-3200-B51A2CC0A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33798" name="Straight Arrow Connector 9">
            <a:extLst>
              <a:ext uri="{FF2B5EF4-FFF2-40B4-BE49-F238E27FC236}">
                <a16:creationId xmlns:a16="http://schemas.microsoft.com/office/drawing/2014/main" id="{D8C1B658-33A8-4CDD-501C-1CD17A44F5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9500" y="3175000"/>
            <a:ext cx="10160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9" name="Straight Arrow Connector 11">
            <a:extLst>
              <a:ext uri="{FF2B5EF4-FFF2-40B4-BE49-F238E27FC236}">
                <a16:creationId xmlns:a16="http://schemas.microsoft.com/office/drawing/2014/main" id="{B04CD947-6D9B-5A8F-42FE-38C6AC99BBC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461000" y="2667000"/>
            <a:ext cx="10160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0" name="TextBox 15">
            <a:extLst>
              <a:ext uri="{FF2B5EF4-FFF2-40B4-BE49-F238E27FC236}">
                <a16:creationId xmlns:a16="http://schemas.microsoft.com/office/drawing/2014/main" id="{16F484A7-3889-082B-ADE2-3616F052E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2984500"/>
            <a:ext cx="782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boxes</a:t>
            </a:r>
          </a:p>
        </p:txBody>
      </p:sp>
      <p:sp>
        <p:nvSpPr>
          <p:cNvPr id="33801" name="TextBox 15">
            <a:extLst>
              <a:ext uri="{FF2B5EF4-FFF2-40B4-BE49-F238E27FC236}">
                <a16:creationId xmlns:a16="http://schemas.microsoft.com/office/drawing/2014/main" id="{3E772F58-129B-E054-B65A-AB2FBF1A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2476500"/>
            <a:ext cx="78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labels</a:t>
            </a:r>
          </a:p>
        </p:txBody>
      </p:sp>
      <p:sp>
        <p:nvSpPr>
          <p:cNvPr id="33802" name="TextBox 13">
            <a:extLst>
              <a:ext uri="{FF2B5EF4-FFF2-40B4-BE49-F238E27FC236}">
                <a16:creationId xmlns:a16="http://schemas.microsoft.com/office/drawing/2014/main" id="{3B546BB5-CEAB-6A53-7FAB-2EAB5DAD1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4572000"/>
            <a:ext cx="751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Each box can contain only one digit and has only one label. From right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to left, the labels are increasing powers of the base, starting from 0.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3A02FBDC-B2B1-B600-9A8C-8CDFBC54C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Base 7</a:t>
            </a:r>
          </a:p>
        </p:txBody>
      </p:sp>
      <p:pic>
        <p:nvPicPr>
          <p:cNvPr id="34818" name="Picture 3">
            <a:extLst>
              <a:ext uri="{FF2B5EF4-FFF2-40B4-BE49-F238E27FC236}">
                <a16:creationId xmlns:a16="http://schemas.microsoft.com/office/drawing/2014/main" id="{965341A1-BDAE-CC58-BB0D-345E0ADDC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349500"/>
            <a:ext cx="6667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2F02BB9E-0A39-424E-6553-DBC19C06C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Base 7</a:t>
            </a:r>
          </a:p>
        </p:txBody>
      </p:sp>
      <p:pic>
        <p:nvPicPr>
          <p:cNvPr id="35842" name="Picture 3">
            <a:extLst>
              <a:ext uri="{FF2B5EF4-FFF2-40B4-BE49-F238E27FC236}">
                <a16:creationId xmlns:a16="http://schemas.microsoft.com/office/drawing/2014/main" id="{625F0EA5-1839-5867-5402-0723D62C5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349500"/>
            <a:ext cx="6667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3" name="Straight Arrow Connector 10">
            <a:extLst>
              <a:ext uri="{FF2B5EF4-FFF2-40B4-BE49-F238E27FC236}">
                <a16:creationId xmlns:a16="http://schemas.microsoft.com/office/drawing/2014/main" id="{BA7670C1-A144-A135-523F-4EEAD083CB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38500" y="1714500"/>
            <a:ext cx="635000" cy="825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4" name="TextBox 11">
            <a:extLst>
              <a:ext uri="{FF2B5EF4-FFF2-40B4-BE49-F238E27FC236}">
                <a16:creationId xmlns:a16="http://schemas.microsoft.com/office/drawing/2014/main" id="{CC8C05D0-7276-CA1B-D908-7250D54AA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333500"/>
            <a:ext cx="63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base</a:t>
            </a:r>
          </a:p>
        </p:txBody>
      </p:sp>
      <p:cxnSp>
        <p:nvCxnSpPr>
          <p:cNvPr id="35845" name="Straight Arrow Connector 12">
            <a:extLst>
              <a:ext uri="{FF2B5EF4-FFF2-40B4-BE49-F238E27FC236}">
                <a16:creationId xmlns:a16="http://schemas.microsoft.com/office/drawing/2014/main" id="{E0DBB7CB-D534-636D-9CDF-BA647205015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81500" y="1714500"/>
            <a:ext cx="508000" cy="762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6" name="TextBox 13">
            <a:extLst>
              <a:ext uri="{FF2B5EF4-FFF2-40B4-BE49-F238E27FC236}">
                <a16:creationId xmlns:a16="http://schemas.microsoft.com/office/drawing/2014/main" id="{FEDC8710-9657-05B2-D4CD-2F3855F5B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3335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power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CB619F9B-436D-6FF8-09BD-E0CCD2CB9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Base 7</a:t>
            </a:r>
          </a:p>
        </p:txBody>
      </p:sp>
      <p:pic>
        <p:nvPicPr>
          <p:cNvPr id="36866" name="Picture 3">
            <a:extLst>
              <a:ext uri="{FF2B5EF4-FFF2-40B4-BE49-F238E27FC236}">
                <a16:creationId xmlns:a16="http://schemas.microsoft.com/office/drawing/2014/main" id="{D236850F-B18D-BF45-62B9-3BD06728F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349500"/>
            <a:ext cx="6667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67" name="Straight Arrow Connector 6">
            <a:extLst>
              <a:ext uri="{FF2B5EF4-FFF2-40B4-BE49-F238E27FC236}">
                <a16:creationId xmlns:a16="http://schemas.microsoft.com/office/drawing/2014/main" id="{26273167-B934-0DF6-5A77-B50DEADD46D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03500" y="3048000"/>
            <a:ext cx="571500" cy="1587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68" name="TextBox 7">
            <a:extLst>
              <a:ext uri="{FF2B5EF4-FFF2-40B4-BE49-F238E27FC236}">
                <a16:creationId xmlns:a16="http://schemas.microsoft.com/office/drawing/2014/main" id="{8C6EAF6B-F0DB-6EB9-A4F9-03EEA1C6C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4699000"/>
            <a:ext cx="1824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most significant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digit</a:t>
            </a:r>
          </a:p>
        </p:txBody>
      </p:sp>
      <p:cxnSp>
        <p:nvCxnSpPr>
          <p:cNvPr id="36869" name="Straight Arrow Connector 8">
            <a:extLst>
              <a:ext uri="{FF2B5EF4-FFF2-40B4-BE49-F238E27FC236}">
                <a16:creationId xmlns:a16="http://schemas.microsoft.com/office/drawing/2014/main" id="{A0F3B3F3-AF05-D9A1-1DEA-80FA4935811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794500" y="3048000"/>
            <a:ext cx="508000" cy="1587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0" name="TextBox 9">
            <a:extLst>
              <a:ext uri="{FF2B5EF4-FFF2-40B4-BE49-F238E27FC236}">
                <a16:creationId xmlns:a16="http://schemas.microsoft.com/office/drawing/2014/main" id="{9B64CD6A-3C6A-EF0B-42C6-BF27914BB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4699000"/>
            <a:ext cx="1795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least significant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digit</a:t>
            </a:r>
          </a:p>
        </p:txBody>
      </p:sp>
      <p:cxnSp>
        <p:nvCxnSpPr>
          <p:cNvPr id="36871" name="Straight Arrow Connector 10">
            <a:extLst>
              <a:ext uri="{FF2B5EF4-FFF2-40B4-BE49-F238E27FC236}">
                <a16:creationId xmlns:a16="http://schemas.microsoft.com/office/drawing/2014/main" id="{48B36B7D-D711-AAD5-B19E-26EC59388C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38500" y="1714500"/>
            <a:ext cx="635000" cy="825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2" name="TextBox 11">
            <a:extLst>
              <a:ext uri="{FF2B5EF4-FFF2-40B4-BE49-F238E27FC236}">
                <a16:creationId xmlns:a16="http://schemas.microsoft.com/office/drawing/2014/main" id="{AC6AC1C3-E6BB-A376-BC2D-C5C5B40C6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333500"/>
            <a:ext cx="63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base</a:t>
            </a:r>
          </a:p>
        </p:txBody>
      </p:sp>
      <p:cxnSp>
        <p:nvCxnSpPr>
          <p:cNvPr id="36873" name="Straight Arrow Connector 12">
            <a:extLst>
              <a:ext uri="{FF2B5EF4-FFF2-40B4-BE49-F238E27FC236}">
                <a16:creationId xmlns:a16="http://schemas.microsoft.com/office/drawing/2014/main" id="{E548BB2F-60DA-5E18-D4D5-2BD2437AF38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81500" y="1714500"/>
            <a:ext cx="508000" cy="762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4" name="TextBox 13">
            <a:extLst>
              <a:ext uri="{FF2B5EF4-FFF2-40B4-BE49-F238E27FC236}">
                <a16:creationId xmlns:a16="http://schemas.microsoft.com/office/drawing/2014/main" id="{7E4D7F3E-D008-A0D8-0B64-5266441F0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3335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power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B6489055-0004-7FDB-9F65-A1AF4DF27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Base 7</a:t>
            </a:r>
          </a:p>
        </p:txBody>
      </p:sp>
      <p:pic>
        <p:nvPicPr>
          <p:cNvPr id="37890" name="Picture 3">
            <a:extLst>
              <a:ext uri="{FF2B5EF4-FFF2-40B4-BE49-F238E27FC236}">
                <a16:creationId xmlns:a16="http://schemas.microsoft.com/office/drawing/2014/main" id="{7D00DFD6-01B1-27DC-1992-E0BB7F695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714500"/>
            <a:ext cx="40433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>
            <a:extLst>
              <a:ext uri="{FF2B5EF4-FFF2-40B4-BE49-F238E27FC236}">
                <a16:creationId xmlns:a16="http://schemas.microsoft.com/office/drawing/2014/main" id="{4D9DE351-307B-29E7-C6D4-E4F8D1F61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540000"/>
            <a:ext cx="31226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>
            <a:extLst>
              <a:ext uri="{FF2B5EF4-FFF2-40B4-BE49-F238E27FC236}">
                <a16:creationId xmlns:a16="http://schemas.microsoft.com/office/drawing/2014/main" id="{A72DBFE8-51E5-47DD-1B44-8710D6645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365500"/>
            <a:ext cx="20113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>
            <a:extLst>
              <a:ext uri="{FF2B5EF4-FFF2-40B4-BE49-F238E27FC236}">
                <a16:creationId xmlns:a16="http://schemas.microsoft.com/office/drawing/2014/main" id="{3250E3AE-D2B1-8E7A-54AC-E4DF3BEED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064000"/>
            <a:ext cx="10795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74296F69-9056-944B-8823-EDB548142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Another Way to Look at This</a:t>
            </a:r>
          </a:p>
        </p:txBody>
      </p:sp>
      <p:grpSp>
        <p:nvGrpSpPr>
          <p:cNvPr id="38914" name="Group 3">
            <a:extLst>
              <a:ext uri="{FF2B5EF4-FFF2-40B4-BE49-F238E27FC236}">
                <a16:creationId xmlns:a16="http://schemas.microsoft.com/office/drawing/2014/main" id="{B6C9424F-9F80-B1FE-870D-CA025FF45FE5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2921000"/>
            <a:ext cx="1714500" cy="571500"/>
            <a:chOff x="1676400" y="3429000"/>
            <a:chExt cx="2057400" cy="685800"/>
          </a:xfrm>
        </p:grpSpPr>
        <p:sp>
          <p:nvSpPr>
            <p:cNvPr id="38926" name="Rectangle 1">
              <a:extLst>
                <a:ext uri="{FF2B5EF4-FFF2-40B4-BE49-F238E27FC236}">
                  <a16:creationId xmlns:a16="http://schemas.microsoft.com/office/drawing/2014/main" id="{5B15BEE5-7D3B-58BD-DC9C-AC17B63D7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5</a:t>
              </a:r>
            </a:p>
          </p:txBody>
        </p:sp>
        <p:sp>
          <p:nvSpPr>
            <p:cNvPr id="38927" name="Rectangle 5">
              <a:extLst>
                <a:ext uri="{FF2B5EF4-FFF2-40B4-BE49-F238E27FC236}">
                  <a16:creationId xmlns:a16="http://schemas.microsoft.com/office/drawing/2014/main" id="{FA09BAB8-EE44-664B-63BD-284CFC720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2</a:t>
              </a:r>
            </a:p>
          </p:txBody>
        </p:sp>
        <p:sp>
          <p:nvSpPr>
            <p:cNvPr id="38928" name="Rectangle 6">
              <a:extLst>
                <a:ext uri="{FF2B5EF4-FFF2-40B4-BE49-F238E27FC236}">
                  <a16:creationId xmlns:a16="http://schemas.microsoft.com/office/drawing/2014/main" id="{6FB361AC-40F8-412A-4A97-20F1F8B77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4</a:t>
              </a:r>
            </a:p>
          </p:txBody>
        </p:sp>
      </p:grpSp>
      <p:sp>
        <p:nvSpPr>
          <p:cNvPr id="38915" name="TextBox 2">
            <a:extLst>
              <a:ext uri="{FF2B5EF4-FFF2-40B4-BE49-F238E27FC236}">
                <a16:creationId xmlns:a16="http://schemas.microsoft.com/office/drawing/2014/main" id="{24C89601-693A-EAFE-674F-858A8679F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2476500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7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8916" name="TextBox 7">
            <a:extLst>
              <a:ext uri="{FF2B5EF4-FFF2-40B4-BE49-F238E27FC236}">
                <a16:creationId xmlns:a16="http://schemas.microsoft.com/office/drawing/2014/main" id="{FE8E2A46-6D7A-215B-A0B6-1A9559284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7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8917" name="TextBox 8">
            <a:extLst>
              <a:ext uri="{FF2B5EF4-FFF2-40B4-BE49-F238E27FC236}">
                <a16:creationId xmlns:a16="http://schemas.microsoft.com/office/drawing/2014/main" id="{C8A0B152-A454-6B17-050B-AA897C103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7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grpSp>
        <p:nvGrpSpPr>
          <p:cNvPr id="38918" name="Group 3">
            <a:extLst>
              <a:ext uri="{FF2B5EF4-FFF2-40B4-BE49-F238E27FC236}">
                <a16:creationId xmlns:a16="http://schemas.microsoft.com/office/drawing/2014/main" id="{8A3AC45B-64F4-1EEB-39F3-ABD25C322032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2921000"/>
            <a:ext cx="1714500" cy="571500"/>
            <a:chOff x="1676400" y="3429000"/>
            <a:chExt cx="2057400" cy="685800"/>
          </a:xfrm>
        </p:grpSpPr>
        <p:sp>
          <p:nvSpPr>
            <p:cNvPr id="38923" name="Rectangle 1">
              <a:extLst>
                <a:ext uri="{FF2B5EF4-FFF2-40B4-BE49-F238E27FC236}">
                  <a16:creationId xmlns:a16="http://schemas.microsoft.com/office/drawing/2014/main" id="{E6B229F5-7B2C-6D10-0F7C-DC6D900AA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2</a:t>
              </a:r>
            </a:p>
          </p:txBody>
        </p:sp>
        <p:sp>
          <p:nvSpPr>
            <p:cNvPr id="38924" name="Rectangle 5">
              <a:extLst>
                <a:ext uri="{FF2B5EF4-FFF2-40B4-BE49-F238E27FC236}">
                  <a16:creationId xmlns:a16="http://schemas.microsoft.com/office/drawing/2014/main" id="{BB1B49C0-79B3-E545-E47F-8722A9DB5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6</a:t>
              </a:r>
            </a:p>
          </p:txBody>
        </p:sp>
        <p:sp>
          <p:nvSpPr>
            <p:cNvPr id="38925" name="Rectangle 6">
              <a:extLst>
                <a:ext uri="{FF2B5EF4-FFF2-40B4-BE49-F238E27FC236}">
                  <a16:creationId xmlns:a16="http://schemas.microsoft.com/office/drawing/2014/main" id="{0834BA2D-F156-2400-CE49-DADEEE2B1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4290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3</a:t>
              </a:r>
            </a:p>
          </p:txBody>
        </p:sp>
      </p:grpSp>
      <p:sp>
        <p:nvSpPr>
          <p:cNvPr id="38919" name="TextBox 2">
            <a:extLst>
              <a:ext uri="{FF2B5EF4-FFF2-40B4-BE49-F238E27FC236}">
                <a16:creationId xmlns:a16="http://schemas.microsoft.com/office/drawing/2014/main" id="{304C524E-BA23-E084-FF83-83545C89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38920" name="TextBox 7">
            <a:extLst>
              <a:ext uri="{FF2B5EF4-FFF2-40B4-BE49-F238E27FC236}">
                <a16:creationId xmlns:a16="http://schemas.microsoft.com/office/drawing/2014/main" id="{92D63135-1105-88A3-362A-184398A5F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38921" name="TextBox 8">
            <a:extLst>
              <a:ext uri="{FF2B5EF4-FFF2-40B4-BE49-F238E27FC236}">
                <a16:creationId xmlns:a16="http://schemas.microsoft.com/office/drawing/2014/main" id="{AD6F162B-E544-92F8-4B01-4BB746C88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2476500"/>
            <a:ext cx="52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10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30730" name="TextBox 1">
            <a:extLst>
              <a:ext uri="{FF2B5EF4-FFF2-40B4-BE49-F238E27FC236}">
                <a16:creationId xmlns:a16="http://schemas.microsoft.com/office/drawing/2014/main" id="{1895EA69-77FB-754C-82A7-F649DC033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2921000"/>
            <a:ext cx="376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=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C597B209-3AB8-88C1-7D1A-FB9BC8090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Numbers (Base 2)</a:t>
            </a:r>
          </a:p>
        </p:txBody>
      </p:sp>
      <p:pic>
        <p:nvPicPr>
          <p:cNvPr id="39938" name="Picture 2" descr="Screen shot 2013-08-28 at 2.35.41 PM.png">
            <a:extLst>
              <a:ext uri="{FF2B5EF4-FFF2-40B4-BE49-F238E27FC236}">
                <a16:creationId xmlns:a16="http://schemas.microsoft.com/office/drawing/2014/main" id="{4B736475-DB6E-8E80-1826-E1C927E93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540000"/>
            <a:ext cx="6794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BB495335-08B8-7F8C-53F4-488EDFB52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Numbers (Base 2)</a:t>
            </a:r>
          </a:p>
        </p:txBody>
      </p:sp>
      <p:pic>
        <p:nvPicPr>
          <p:cNvPr id="40962" name="Picture 2" descr="Screen shot 2013-08-28 at 2.35.41 PM.png">
            <a:extLst>
              <a:ext uri="{FF2B5EF4-FFF2-40B4-BE49-F238E27FC236}">
                <a16:creationId xmlns:a16="http://schemas.microsoft.com/office/drawing/2014/main" id="{E6288E19-4D38-2331-85D6-A27FA3B4B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540000"/>
            <a:ext cx="6794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63" name="Straight Arrow Connector 4">
            <a:extLst>
              <a:ext uri="{FF2B5EF4-FFF2-40B4-BE49-F238E27FC236}">
                <a16:creationId xmlns:a16="http://schemas.microsoft.com/office/drawing/2014/main" id="{C2E97028-ECC9-7BA9-20C2-28D9A58154D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32000" y="3048000"/>
            <a:ext cx="571500" cy="1651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4" name="TextBox 5">
            <a:extLst>
              <a:ext uri="{FF2B5EF4-FFF2-40B4-BE49-F238E27FC236}">
                <a16:creationId xmlns:a16="http://schemas.microsoft.com/office/drawing/2014/main" id="{171735CA-1CAB-5564-58E7-81DAC5CB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4699000"/>
            <a:ext cx="242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most significant bit</a:t>
            </a:r>
          </a:p>
        </p:txBody>
      </p:sp>
      <p:cxnSp>
        <p:nvCxnSpPr>
          <p:cNvPr id="40965" name="Straight Arrow Connector 6">
            <a:extLst>
              <a:ext uri="{FF2B5EF4-FFF2-40B4-BE49-F238E27FC236}">
                <a16:creationId xmlns:a16="http://schemas.microsoft.com/office/drawing/2014/main" id="{C84D21AD-25B3-E2AB-9DBB-3717FE87E20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75500" y="3048000"/>
            <a:ext cx="508000" cy="1587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6" name="TextBox 7">
            <a:extLst>
              <a:ext uri="{FF2B5EF4-FFF2-40B4-BE49-F238E27FC236}">
                <a16:creationId xmlns:a16="http://schemas.microsoft.com/office/drawing/2014/main" id="{893C30A3-691C-C81A-2E0A-C509C505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4699000"/>
            <a:ext cx="241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least significant bit</a:t>
            </a:r>
          </a:p>
        </p:txBody>
      </p:sp>
      <p:cxnSp>
        <p:nvCxnSpPr>
          <p:cNvPr id="40967" name="Straight Arrow Connector 8">
            <a:extLst>
              <a:ext uri="{FF2B5EF4-FFF2-40B4-BE49-F238E27FC236}">
                <a16:creationId xmlns:a16="http://schemas.microsoft.com/office/drawing/2014/main" id="{AC047BA3-EEB0-203A-8B7A-BB4A5EAB8A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3000" y="1778000"/>
            <a:ext cx="635000" cy="825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8" name="Straight Arrow Connector 9">
            <a:extLst>
              <a:ext uri="{FF2B5EF4-FFF2-40B4-BE49-F238E27FC236}">
                <a16:creationId xmlns:a16="http://schemas.microsoft.com/office/drawing/2014/main" id="{3D2D51ED-92FB-A502-1E90-8FB0A89522D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02000" y="1778000"/>
            <a:ext cx="508000" cy="825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9" name="TextBox 14">
            <a:extLst>
              <a:ext uri="{FF2B5EF4-FFF2-40B4-BE49-F238E27FC236}">
                <a16:creationId xmlns:a16="http://schemas.microsoft.com/office/drawing/2014/main" id="{8F80AAD2-227D-25C1-EFB8-F7BD58C38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97000"/>
            <a:ext cx="63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base</a:t>
            </a:r>
          </a:p>
        </p:txBody>
      </p:sp>
      <p:sp>
        <p:nvSpPr>
          <p:cNvPr id="40970" name="TextBox 15">
            <a:extLst>
              <a:ext uri="{FF2B5EF4-FFF2-40B4-BE49-F238E27FC236}">
                <a16:creationId xmlns:a16="http://schemas.microsoft.com/office/drawing/2014/main" id="{A7733B52-4F37-29ED-30B8-5EF9ECDFE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13970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power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F0D3665F-55DC-E110-CD57-B634429D0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Numbers (Base 2)</a:t>
            </a:r>
          </a:p>
        </p:txBody>
      </p:sp>
      <p:pic>
        <p:nvPicPr>
          <p:cNvPr id="41986" name="Picture 3">
            <a:extLst>
              <a:ext uri="{FF2B5EF4-FFF2-40B4-BE49-F238E27FC236}">
                <a16:creationId xmlns:a16="http://schemas.microsoft.com/office/drawing/2014/main" id="{778D150D-495D-ADF2-CE0B-C3A45FD6E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043113"/>
            <a:ext cx="7366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C281C466-A8C9-1F49-AFCC-D19079030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463DBB56-8319-6A40-9AD0-B3A920534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dirty="0">
                <a:cs typeface="+mn-cs"/>
              </a:rPr>
              <a:t>HW1 is out</a:t>
            </a: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dirty="0">
                <a:cs typeface="+mn-cs"/>
              </a:rPr>
              <a:t>It is due on Wednesday Sep 4 @ 10 pm</a:t>
            </a:r>
            <a:r>
              <a:rPr lang="en-US" dirty="0"/>
              <a:t>.</a:t>
            </a: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dirty="0">
                <a:cs typeface="+mn-cs"/>
              </a:rPr>
              <a:t>Submit it on Canvas before the start of the lecture</a:t>
            </a:r>
            <a:endParaRPr lang="en-US" dirty="0"/>
          </a:p>
          <a:p>
            <a:pPr marL="619100" lvl="1" indent="-238115" eaLnBrk="1" hangingPunct="1">
              <a:buFont typeface="Wingdings" charset="0"/>
              <a:buChar char="§"/>
              <a:defRPr/>
            </a:pPr>
            <a:endParaRPr lang="en-US" sz="1667" dirty="0"/>
          </a:p>
          <a:p>
            <a:pPr marL="380985" lvl="1" indent="0" eaLnBrk="1" hangingPunct="1">
              <a:buFont typeface="Wingdings" pitchFamily="2" charset="2"/>
              <a:buNone/>
              <a:defRPr/>
            </a:pPr>
            <a:endParaRPr lang="en-US" sz="1667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0A821382-0671-4FBE-C23B-CF7585F3D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Example</a:t>
            </a:r>
          </a:p>
        </p:txBody>
      </p:sp>
      <p:pic>
        <p:nvPicPr>
          <p:cNvPr id="43010" name="Picture 3">
            <a:extLst>
              <a:ext uri="{FF2B5EF4-FFF2-40B4-BE49-F238E27FC236}">
                <a16:creationId xmlns:a16="http://schemas.microsoft.com/office/drawing/2014/main" id="{9EC93E38-4057-568B-4BF0-A93BD5496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6638"/>
            <a:ext cx="7620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ACD0824C-E612-3CF3-E701-781712A65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Powers of 2</a:t>
            </a:r>
          </a:p>
        </p:txBody>
      </p:sp>
      <p:pic>
        <p:nvPicPr>
          <p:cNvPr id="44034" name="Picture 3">
            <a:extLst>
              <a:ext uri="{FF2B5EF4-FFF2-40B4-BE49-F238E27FC236}">
                <a16:creationId xmlns:a16="http://schemas.microsoft.com/office/drawing/2014/main" id="{735AF9AE-ED50-AE3D-A08F-68886CEBE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952500"/>
            <a:ext cx="2465388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FD463A70-5842-EA4F-9484-4C5A84825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67">
                <a:cs typeface="+mj-cs"/>
              </a:rPr>
              <a:t>What is the value of this binary number?</a:t>
            </a: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6C2A6213-D8AA-F34E-968B-529E91D14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39" indent="-285739" eaLnBrk="1" hangingPunct="1">
              <a:defRPr/>
            </a:pPr>
            <a:r>
              <a:rPr lang="en-US">
                <a:cs typeface="+mn-cs"/>
              </a:rPr>
              <a:t> 0 0 1 0 1 1 0 0</a:t>
            </a:r>
          </a:p>
          <a:p>
            <a:pPr marL="285739" indent="-285739" eaLnBrk="1" hangingPunct="1">
              <a:defRPr/>
            </a:pPr>
            <a:endParaRPr lang="en-US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>
                <a:cs typeface="+mn-cs"/>
              </a:rPr>
              <a:t>0           0         1          0         1         1        0         0</a:t>
            </a:r>
          </a:p>
          <a:p>
            <a:pPr marL="285739" indent="-285739" eaLnBrk="1" hangingPunct="1">
              <a:buFontTx/>
              <a:buNone/>
              <a:defRPr/>
            </a:pPr>
            <a:r>
              <a:rPr lang="en-US">
                <a:cs typeface="+mn-cs"/>
              </a:rPr>
              <a:t> </a:t>
            </a:r>
          </a:p>
          <a:p>
            <a:pPr marL="285739" indent="-285739" eaLnBrk="1" hangingPunct="1">
              <a:defRPr/>
            </a:pPr>
            <a:r>
              <a:rPr lang="en-US">
                <a:cs typeface="+mn-cs"/>
              </a:rPr>
              <a:t>0*2</a:t>
            </a:r>
            <a:r>
              <a:rPr lang="en-US" baseline="30000">
                <a:cs typeface="+mn-cs"/>
              </a:rPr>
              <a:t>7</a:t>
            </a:r>
            <a:r>
              <a:rPr lang="en-US">
                <a:cs typeface="+mn-cs"/>
              </a:rPr>
              <a:t>   +  0*2</a:t>
            </a:r>
            <a:r>
              <a:rPr lang="en-US" baseline="30000">
                <a:cs typeface="+mn-cs"/>
              </a:rPr>
              <a:t>6</a:t>
            </a:r>
            <a:r>
              <a:rPr lang="en-US">
                <a:cs typeface="+mn-cs"/>
              </a:rPr>
              <a:t> + 1*2</a:t>
            </a:r>
            <a:r>
              <a:rPr lang="en-US" baseline="30000">
                <a:cs typeface="+mn-cs"/>
              </a:rPr>
              <a:t>5</a:t>
            </a:r>
            <a:r>
              <a:rPr lang="en-US">
                <a:cs typeface="+mn-cs"/>
              </a:rPr>
              <a:t>  + 0*2</a:t>
            </a:r>
            <a:r>
              <a:rPr lang="en-US" baseline="30000">
                <a:cs typeface="+mn-cs"/>
              </a:rPr>
              <a:t>4</a:t>
            </a:r>
            <a:r>
              <a:rPr lang="en-US">
                <a:cs typeface="+mn-cs"/>
              </a:rPr>
              <a:t> + 1*2</a:t>
            </a:r>
            <a:r>
              <a:rPr lang="en-US" baseline="30000">
                <a:cs typeface="+mn-cs"/>
              </a:rPr>
              <a:t>3</a:t>
            </a:r>
            <a:r>
              <a:rPr lang="en-US">
                <a:cs typeface="+mn-cs"/>
              </a:rPr>
              <a:t> + 1*2</a:t>
            </a:r>
            <a:r>
              <a:rPr lang="en-US" baseline="30000">
                <a:cs typeface="+mn-cs"/>
              </a:rPr>
              <a:t>2</a:t>
            </a:r>
            <a:r>
              <a:rPr lang="en-US">
                <a:cs typeface="+mn-cs"/>
              </a:rPr>
              <a:t> + 0*2</a:t>
            </a:r>
            <a:r>
              <a:rPr lang="en-US" baseline="30000">
                <a:cs typeface="+mn-cs"/>
              </a:rPr>
              <a:t>1</a:t>
            </a:r>
            <a:r>
              <a:rPr lang="en-US">
                <a:cs typeface="+mn-cs"/>
              </a:rPr>
              <a:t> + 0*2</a:t>
            </a:r>
            <a:r>
              <a:rPr lang="en-US" baseline="30000">
                <a:cs typeface="+mn-cs"/>
              </a:rPr>
              <a:t>0</a:t>
            </a:r>
          </a:p>
          <a:p>
            <a:pPr marL="285739" indent="-285739" eaLnBrk="1" hangingPunct="1">
              <a:defRPr/>
            </a:pPr>
            <a:endParaRPr lang="en-US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>
                <a:cs typeface="+mn-cs"/>
              </a:rPr>
              <a:t>0*128 + 0*64 + 1*32 + 0*16 + 1*8  + 1*4  + 0*2  + 0*1</a:t>
            </a:r>
            <a:endParaRPr lang="en-US" baseline="30000">
              <a:cs typeface="+mn-cs"/>
            </a:endParaRPr>
          </a:p>
          <a:p>
            <a:pPr marL="285739" indent="-285739" eaLnBrk="1" hangingPunct="1">
              <a:defRPr/>
            </a:pPr>
            <a:endParaRPr lang="en-US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>
                <a:solidFill>
                  <a:schemeClr val="bg2"/>
                </a:solidFill>
                <a:cs typeface="+mn-cs"/>
              </a:rPr>
              <a:t>0*128 + 0*64 +</a:t>
            </a:r>
            <a:r>
              <a:rPr lang="en-US">
                <a:cs typeface="+mn-cs"/>
              </a:rPr>
              <a:t> 1*32 </a:t>
            </a:r>
            <a:r>
              <a:rPr lang="en-US">
                <a:solidFill>
                  <a:schemeClr val="bg2"/>
                </a:solidFill>
                <a:cs typeface="+mn-cs"/>
              </a:rPr>
              <a:t>+ 0*16</a:t>
            </a:r>
            <a:r>
              <a:rPr lang="en-US">
                <a:cs typeface="+mn-cs"/>
              </a:rPr>
              <a:t> + 1*8  + 1*4  </a:t>
            </a:r>
            <a:r>
              <a:rPr lang="en-US">
                <a:solidFill>
                  <a:schemeClr val="bg2"/>
                </a:solidFill>
                <a:cs typeface="+mn-cs"/>
              </a:rPr>
              <a:t>+ 0*2  + 0*1</a:t>
            </a:r>
            <a:endParaRPr lang="en-US" baseline="30000">
              <a:solidFill>
                <a:schemeClr val="bg2"/>
              </a:solidFill>
              <a:cs typeface="+mn-cs"/>
            </a:endParaRPr>
          </a:p>
          <a:p>
            <a:pPr marL="285739" indent="-285739" eaLnBrk="1" hangingPunct="1">
              <a:defRPr/>
            </a:pPr>
            <a:endParaRPr lang="en-US">
              <a:solidFill>
                <a:schemeClr val="bg2"/>
              </a:solidFill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>
                <a:cs typeface="+mn-cs"/>
              </a:rPr>
              <a:t>32+ 8 + 4 = 44 (in decimal)</a:t>
            </a:r>
          </a:p>
          <a:p>
            <a:pPr marL="285739" indent="-285739"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BFBEC09B-25B5-9C4B-937C-380EDED478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Another Way to Look at This</a:t>
            </a:r>
            <a:endParaRPr lang="en-US" dirty="0">
              <a:cs typeface="+mj-cs"/>
            </a:endParaRPr>
          </a:p>
        </p:txBody>
      </p:sp>
      <p:grpSp>
        <p:nvGrpSpPr>
          <p:cNvPr id="46082" name="Group 2">
            <a:extLst>
              <a:ext uri="{FF2B5EF4-FFF2-40B4-BE49-F238E27FC236}">
                <a16:creationId xmlns:a16="http://schemas.microsoft.com/office/drawing/2014/main" id="{DFE826CE-5D49-5B92-CE3D-2FF0DFB06218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2857500"/>
            <a:ext cx="4572000" cy="571500"/>
            <a:chOff x="1676400" y="3581400"/>
            <a:chExt cx="5486400" cy="685800"/>
          </a:xfrm>
        </p:grpSpPr>
        <p:sp>
          <p:nvSpPr>
            <p:cNvPr id="46091" name="Rectangle 1">
              <a:extLst>
                <a:ext uri="{FF2B5EF4-FFF2-40B4-BE49-F238E27FC236}">
                  <a16:creationId xmlns:a16="http://schemas.microsoft.com/office/drawing/2014/main" id="{55B3CD7C-5FA0-0BE8-5036-AFBB339C1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46092" name="Rectangle 5">
              <a:extLst>
                <a:ext uri="{FF2B5EF4-FFF2-40B4-BE49-F238E27FC236}">
                  <a16:creationId xmlns:a16="http://schemas.microsoft.com/office/drawing/2014/main" id="{325C4CEF-D47C-331F-19E8-38F0A2E6A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46093" name="Rectangle 6">
              <a:extLst>
                <a:ext uri="{FF2B5EF4-FFF2-40B4-BE49-F238E27FC236}">
                  <a16:creationId xmlns:a16="http://schemas.microsoft.com/office/drawing/2014/main" id="{58285A6C-E773-90AA-029F-2AED6A7A8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6094" name="Rectangle 7">
              <a:extLst>
                <a:ext uri="{FF2B5EF4-FFF2-40B4-BE49-F238E27FC236}">
                  <a16:creationId xmlns:a16="http://schemas.microsoft.com/office/drawing/2014/main" id="{1767359B-9EA1-32A9-ADE3-569915BAB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46095" name="Rectangle 8">
              <a:extLst>
                <a:ext uri="{FF2B5EF4-FFF2-40B4-BE49-F238E27FC236}">
                  <a16:creationId xmlns:a16="http://schemas.microsoft.com/office/drawing/2014/main" id="{98C46331-DF0A-5C15-4ED1-958414C11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6096" name="Rectangle 9">
              <a:extLst>
                <a:ext uri="{FF2B5EF4-FFF2-40B4-BE49-F238E27FC236}">
                  <a16:creationId xmlns:a16="http://schemas.microsoft.com/office/drawing/2014/main" id="{353806B8-35EF-48C3-AA44-1B5B3338C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6097" name="Rectangle 10">
              <a:extLst>
                <a:ext uri="{FF2B5EF4-FFF2-40B4-BE49-F238E27FC236}">
                  <a16:creationId xmlns:a16="http://schemas.microsoft.com/office/drawing/2014/main" id="{8BA0BBEA-3306-39E6-D277-AE40BF6C4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46098" name="Rectangle 11">
              <a:extLst>
                <a:ext uri="{FF2B5EF4-FFF2-40B4-BE49-F238E27FC236}">
                  <a16:creationId xmlns:a16="http://schemas.microsoft.com/office/drawing/2014/main" id="{EA50AA66-2108-977D-FDFC-FC234AB3C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46083" name="TextBox 8">
            <a:extLst>
              <a:ext uri="{FF2B5EF4-FFF2-40B4-BE49-F238E27FC236}">
                <a16:creationId xmlns:a16="http://schemas.microsoft.com/office/drawing/2014/main" id="{C7A39656-2F41-5E73-F471-D667BDB6E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6084" name="TextBox 8">
            <a:extLst>
              <a:ext uri="{FF2B5EF4-FFF2-40B4-BE49-F238E27FC236}">
                <a16:creationId xmlns:a16="http://schemas.microsoft.com/office/drawing/2014/main" id="{07590D76-BF98-64BA-4F69-37ECCA0C8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85" name="TextBox 8">
            <a:extLst>
              <a:ext uri="{FF2B5EF4-FFF2-40B4-BE49-F238E27FC236}">
                <a16:creationId xmlns:a16="http://schemas.microsoft.com/office/drawing/2014/main" id="{8DDA4549-B897-3F42-1275-4F37499BC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46086" name="TextBox 8">
            <a:extLst>
              <a:ext uri="{FF2B5EF4-FFF2-40B4-BE49-F238E27FC236}">
                <a16:creationId xmlns:a16="http://schemas.microsoft.com/office/drawing/2014/main" id="{36EA963E-012A-4F25-5962-FA100CE72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46087" name="TextBox 8">
            <a:extLst>
              <a:ext uri="{FF2B5EF4-FFF2-40B4-BE49-F238E27FC236}">
                <a16:creationId xmlns:a16="http://schemas.microsoft.com/office/drawing/2014/main" id="{6C09ED7C-920E-6691-D95D-E80DB45A1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4</a:t>
            </a:r>
          </a:p>
        </p:txBody>
      </p:sp>
      <p:sp>
        <p:nvSpPr>
          <p:cNvPr id="46088" name="TextBox 8">
            <a:extLst>
              <a:ext uri="{FF2B5EF4-FFF2-40B4-BE49-F238E27FC236}">
                <a16:creationId xmlns:a16="http://schemas.microsoft.com/office/drawing/2014/main" id="{A7BD7B32-43BE-B047-44FA-0F246BA6A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5</a:t>
            </a:r>
          </a:p>
        </p:txBody>
      </p:sp>
      <p:sp>
        <p:nvSpPr>
          <p:cNvPr id="46089" name="TextBox 8">
            <a:extLst>
              <a:ext uri="{FF2B5EF4-FFF2-40B4-BE49-F238E27FC236}">
                <a16:creationId xmlns:a16="http://schemas.microsoft.com/office/drawing/2014/main" id="{9FF16959-E1FD-E800-3171-9A769454E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6</a:t>
            </a:r>
          </a:p>
        </p:txBody>
      </p:sp>
      <p:sp>
        <p:nvSpPr>
          <p:cNvPr id="46090" name="TextBox 8">
            <a:extLst>
              <a:ext uri="{FF2B5EF4-FFF2-40B4-BE49-F238E27FC236}">
                <a16:creationId xmlns:a16="http://schemas.microsoft.com/office/drawing/2014/main" id="{B16E38AD-1BC5-9DF5-75A3-3262FC4E0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47650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2</a:t>
            </a:r>
            <a:r>
              <a:rPr lang="en-US" altLang="en-US" b="0" baseline="30000">
                <a:solidFill>
                  <a:srgbClr val="FF0000"/>
                </a:solidFill>
                <a:latin typeface="Times" pitchFamily="2" charset="0"/>
              </a:rPr>
              <a:t>7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FC79EE68-FF9E-0342-B0DF-D8A4E097D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Some Terminology</a:t>
            </a: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B4935A50-9374-EC40-871B-0B2757515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39" indent="-285739" eaLnBrk="1" hangingPunct="1">
              <a:spcBef>
                <a:spcPct val="75000"/>
              </a:spcBef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spcBef>
                <a:spcPct val="75000"/>
              </a:spcBef>
              <a:defRPr/>
            </a:pPr>
            <a:r>
              <a:rPr lang="en-US" dirty="0">
                <a:cs typeface="+mn-cs"/>
              </a:rPr>
              <a:t>A binary digit is called a </a:t>
            </a:r>
            <a:r>
              <a:rPr lang="en-US" i="1" dirty="0">
                <a:cs typeface="+mn-cs"/>
              </a:rPr>
              <a:t>bit</a:t>
            </a:r>
          </a:p>
          <a:p>
            <a:pPr marL="285739" indent="-285739" eaLnBrk="1" hangingPunct="1">
              <a:spcBef>
                <a:spcPct val="75000"/>
              </a:spcBef>
              <a:defRPr/>
            </a:pPr>
            <a:endParaRPr lang="en-US" dirty="0"/>
          </a:p>
          <a:p>
            <a:pPr marL="285739" indent="-285739" eaLnBrk="1" hangingPunct="1">
              <a:spcBef>
                <a:spcPct val="75000"/>
              </a:spcBef>
              <a:defRPr/>
            </a:pPr>
            <a:r>
              <a:rPr lang="en-US" dirty="0"/>
              <a:t>A group of eight bits is called a byte</a:t>
            </a:r>
          </a:p>
          <a:p>
            <a:pPr marL="285739" indent="-285739" eaLnBrk="1" hangingPunct="1">
              <a:spcBef>
                <a:spcPct val="75000"/>
              </a:spcBef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spcBef>
                <a:spcPct val="75000"/>
              </a:spcBef>
              <a:defRPr/>
            </a:pPr>
            <a:r>
              <a:rPr lang="en-US" dirty="0">
                <a:cs typeface="+mn-cs"/>
              </a:rPr>
              <a:t>One bit can represent only two possible states, which are denoted with 1 and 0</a:t>
            </a:r>
          </a:p>
          <a:p>
            <a:pPr marL="0" indent="0" eaLnBrk="1" hangingPunct="1">
              <a:spcBef>
                <a:spcPct val="75000"/>
              </a:spcBef>
              <a:buFontTx/>
              <a:buNone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41009066-E261-054F-A020-6E8E7D763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Relationship Between a Byte and a Bit</a:t>
            </a:r>
          </a:p>
        </p:txBody>
      </p:sp>
      <p:grpSp>
        <p:nvGrpSpPr>
          <p:cNvPr id="48130" name="Group 2">
            <a:extLst>
              <a:ext uri="{FF2B5EF4-FFF2-40B4-BE49-F238E27FC236}">
                <a16:creationId xmlns:a16="http://schemas.microsoft.com/office/drawing/2014/main" id="{8E5F57EB-2286-68FB-B34D-C8D567589F6A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2857500"/>
            <a:ext cx="4572000" cy="571500"/>
            <a:chOff x="1676400" y="3581400"/>
            <a:chExt cx="5486400" cy="685800"/>
          </a:xfrm>
        </p:grpSpPr>
        <p:sp>
          <p:nvSpPr>
            <p:cNvPr id="48131" name="Rectangle 1">
              <a:extLst>
                <a:ext uri="{FF2B5EF4-FFF2-40B4-BE49-F238E27FC236}">
                  <a16:creationId xmlns:a16="http://schemas.microsoft.com/office/drawing/2014/main" id="{C930EDE4-7D0A-8547-C272-5A0B35F6E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8132" name="Rectangle 5">
              <a:extLst>
                <a:ext uri="{FF2B5EF4-FFF2-40B4-BE49-F238E27FC236}">
                  <a16:creationId xmlns:a16="http://schemas.microsoft.com/office/drawing/2014/main" id="{7332F93E-7BDD-B21B-3670-0F7BD9E0D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48133" name="Rectangle 6">
              <a:extLst>
                <a:ext uri="{FF2B5EF4-FFF2-40B4-BE49-F238E27FC236}">
                  <a16:creationId xmlns:a16="http://schemas.microsoft.com/office/drawing/2014/main" id="{45A94D6B-38F7-08F6-3AB1-37058F4B8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8134" name="Rectangle 7">
              <a:extLst>
                <a:ext uri="{FF2B5EF4-FFF2-40B4-BE49-F238E27FC236}">
                  <a16:creationId xmlns:a16="http://schemas.microsoft.com/office/drawing/2014/main" id="{8D49C790-4718-8D34-B0A5-E94649577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48135" name="Rectangle 8">
              <a:extLst>
                <a:ext uri="{FF2B5EF4-FFF2-40B4-BE49-F238E27FC236}">
                  <a16:creationId xmlns:a16="http://schemas.microsoft.com/office/drawing/2014/main" id="{F35B5D04-93B4-7C40-2D99-70AC7B7E6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8136" name="Rectangle 9">
              <a:extLst>
                <a:ext uri="{FF2B5EF4-FFF2-40B4-BE49-F238E27FC236}">
                  <a16:creationId xmlns:a16="http://schemas.microsoft.com/office/drawing/2014/main" id="{CB6A9276-877E-344D-509A-8DC037B36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8137" name="Rectangle 10">
              <a:extLst>
                <a:ext uri="{FF2B5EF4-FFF2-40B4-BE49-F238E27FC236}">
                  <a16:creationId xmlns:a16="http://schemas.microsoft.com/office/drawing/2014/main" id="{8503D73C-3AA9-C64C-E371-B9113006E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8138" name="Rectangle 11">
              <a:extLst>
                <a:ext uri="{FF2B5EF4-FFF2-40B4-BE49-F238E27FC236}">
                  <a16:creationId xmlns:a16="http://schemas.microsoft.com/office/drawing/2014/main" id="{5982F849-CA2E-4DCF-6088-9890C32EC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</p:grp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E61C83DF-2CFC-0243-8813-65009D1AB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Relationship Between a Byte and a Bit</a:t>
            </a:r>
          </a:p>
        </p:txBody>
      </p:sp>
      <p:grpSp>
        <p:nvGrpSpPr>
          <p:cNvPr id="49154" name="Group 2">
            <a:extLst>
              <a:ext uri="{FF2B5EF4-FFF2-40B4-BE49-F238E27FC236}">
                <a16:creationId xmlns:a16="http://schemas.microsoft.com/office/drawing/2014/main" id="{E944311F-B016-4EF2-7160-B7D476F55BAB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2857500"/>
            <a:ext cx="4572000" cy="571500"/>
            <a:chOff x="1676400" y="3581400"/>
            <a:chExt cx="5486400" cy="685800"/>
          </a:xfrm>
        </p:grpSpPr>
        <p:sp>
          <p:nvSpPr>
            <p:cNvPr id="49157" name="Rectangle 1">
              <a:extLst>
                <a:ext uri="{FF2B5EF4-FFF2-40B4-BE49-F238E27FC236}">
                  <a16:creationId xmlns:a16="http://schemas.microsoft.com/office/drawing/2014/main" id="{009F5461-B428-649B-BEC2-1953C5E10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9158" name="Rectangle 5">
              <a:extLst>
                <a:ext uri="{FF2B5EF4-FFF2-40B4-BE49-F238E27FC236}">
                  <a16:creationId xmlns:a16="http://schemas.microsoft.com/office/drawing/2014/main" id="{CCAEF5B5-995A-6672-262E-EA125339F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49159" name="Rectangle 6">
              <a:extLst>
                <a:ext uri="{FF2B5EF4-FFF2-40B4-BE49-F238E27FC236}">
                  <a16:creationId xmlns:a16="http://schemas.microsoft.com/office/drawing/2014/main" id="{A9E4CBFC-BB0D-6728-5773-6D91A99B5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9160" name="Rectangle 7">
              <a:extLst>
                <a:ext uri="{FF2B5EF4-FFF2-40B4-BE49-F238E27FC236}">
                  <a16:creationId xmlns:a16="http://schemas.microsoft.com/office/drawing/2014/main" id="{A239D91D-6A7A-5633-83CF-542E0CEE2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49161" name="Rectangle 8">
              <a:extLst>
                <a:ext uri="{FF2B5EF4-FFF2-40B4-BE49-F238E27FC236}">
                  <a16:creationId xmlns:a16="http://schemas.microsoft.com/office/drawing/2014/main" id="{51B9F584-1F47-2C7C-FB4F-611AEEFC7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9162" name="Rectangle 9">
              <a:extLst>
                <a:ext uri="{FF2B5EF4-FFF2-40B4-BE49-F238E27FC236}">
                  <a16:creationId xmlns:a16="http://schemas.microsoft.com/office/drawing/2014/main" id="{BC24E582-BE34-FD1B-C6D1-C563CF0B0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9163" name="Rectangle 10">
              <a:extLst>
                <a:ext uri="{FF2B5EF4-FFF2-40B4-BE49-F238E27FC236}">
                  <a16:creationId xmlns:a16="http://schemas.microsoft.com/office/drawing/2014/main" id="{99E0E7B6-9D7F-C5B9-27FB-FD25C357F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49164" name="Rectangle 11">
              <a:extLst>
                <a:ext uri="{FF2B5EF4-FFF2-40B4-BE49-F238E27FC236}">
                  <a16:creationId xmlns:a16="http://schemas.microsoft.com/office/drawing/2014/main" id="{99BB2FC7-2FCE-05E7-E85D-797FF4F43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</p:grpSp>
      <p:cxnSp>
        <p:nvCxnSpPr>
          <p:cNvPr id="49155" name="Straight Arrow Connector 15">
            <a:extLst>
              <a:ext uri="{FF2B5EF4-FFF2-40B4-BE49-F238E27FC236}">
                <a16:creationId xmlns:a16="http://schemas.microsoft.com/office/drawing/2014/main" id="{E77F821C-51D3-3670-FE29-5F2700F592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2032000"/>
            <a:ext cx="0" cy="762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4" name="TextBox 17">
            <a:extLst>
              <a:ext uri="{FF2B5EF4-FFF2-40B4-BE49-F238E27FC236}">
                <a16:creationId xmlns:a16="http://schemas.microsoft.com/office/drawing/2014/main" id="{1A6E4A39-B0E3-1440-B316-CBE3E30B3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1524000"/>
            <a:ext cx="7254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333" b="0">
                <a:solidFill>
                  <a:srgbClr val="FF0000"/>
                </a:solidFill>
                <a:latin typeface="Times" pitchFamily="2" charset="0"/>
              </a:rPr>
              <a:t>1 bit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259D07BE-7FDC-B64C-84DE-3F8657F1A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Relationship Between a Byte and a Bit</a:t>
            </a:r>
          </a:p>
        </p:txBody>
      </p:sp>
      <p:grpSp>
        <p:nvGrpSpPr>
          <p:cNvPr id="50178" name="Group 2">
            <a:extLst>
              <a:ext uri="{FF2B5EF4-FFF2-40B4-BE49-F238E27FC236}">
                <a16:creationId xmlns:a16="http://schemas.microsoft.com/office/drawing/2014/main" id="{EE86F326-0F30-940C-7F37-54A28A0BB292}"/>
              </a:ext>
            </a:extLst>
          </p:cNvPr>
          <p:cNvGrpSpPr>
            <a:grpSpLocks/>
          </p:cNvGrpSpPr>
          <p:nvPr/>
        </p:nvGrpSpPr>
        <p:grpSpPr bwMode="auto">
          <a:xfrm>
            <a:off x="2159000" y="2857500"/>
            <a:ext cx="4572000" cy="571500"/>
            <a:chOff x="1676400" y="3581400"/>
            <a:chExt cx="5486400" cy="685800"/>
          </a:xfrm>
        </p:grpSpPr>
        <p:sp>
          <p:nvSpPr>
            <p:cNvPr id="50183" name="Rectangle 1">
              <a:extLst>
                <a:ext uri="{FF2B5EF4-FFF2-40B4-BE49-F238E27FC236}">
                  <a16:creationId xmlns:a16="http://schemas.microsoft.com/office/drawing/2014/main" id="{2B49842D-2BAE-0ABB-2A85-FAC057772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50184" name="Rectangle 5">
              <a:extLst>
                <a:ext uri="{FF2B5EF4-FFF2-40B4-BE49-F238E27FC236}">
                  <a16:creationId xmlns:a16="http://schemas.microsoft.com/office/drawing/2014/main" id="{5B9D49D4-5548-DE03-2FA6-69C3FD261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50185" name="Rectangle 6">
              <a:extLst>
                <a:ext uri="{FF2B5EF4-FFF2-40B4-BE49-F238E27FC236}">
                  <a16:creationId xmlns:a16="http://schemas.microsoft.com/office/drawing/2014/main" id="{98286379-2DA7-3D87-2A95-16BC09827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50186" name="Rectangle 7">
              <a:extLst>
                <a:ext uri="{FF2B5EF4-FFF2-40B4-BE49-F238E27FC236}">
                  <a16:creationId xmlns:a16="http://schemas.microsoft.com/office/drawing/2014/main" id="{ECD5F5DE-22C0-300D-C62F-AA45CAE40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  <p:sp>
          <p:nvSpPr>
            <p:cNvPr id="50187" name="Rectangle 8">
              <a:extLst>
                <a:ext uri="{FF2B5EF4-FFF2-40B4-BE49-F238E27FC236}">
                  <a16:creationId xmlns:a16="http://schemas.microsoft.com/office/drawing/2014/main" id="{0770FB81-2A33-514B-4B24-BA713C880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50188" name="Rectangle 9">
              <a:extLst>
                <a:ext uri="{FF2B5EF4-FFF2-40B4-BE49-F238E27FC236}">
                  <a16:creationId xmlns:a16="http://schemas.microsoft.com/office/drawing/2014/main" id="{9972206D-264A-78A4-206A-7C388BE68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50189" name="Rectangle 10">
              <a:extLst>
                <a:ext uri="{FF2B5EF4-FFF2-40B4-BE49-F238E27FC236}">
                  <a16:creationId xmlns:a16="http://schemas.microsoft.com/office/drawing/2014/main" id="{FA6BE905-4F65-9850-4C81-24C6F81A0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1</a:t>
              </a:r>
            </a:p>
          </p:txBody>
        </p:sp>
        <p:sp>
          <p:nvSpPr>
            <p:cNvPr id="50190" name="Rectangle 11">
              <a:extLst>
                <a:ext uri="{FF2B5EF4-FFF2-40B4-BE49-F238E27FC236}">
                  <a16:creationId xmlns:a16="http://schemas.microsoft.com/office/drawing/2014/main" id="{B7EF2B65-0224-0CD6-BEDD-2EB4DC0C1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3581400"/>
              <a:ext cx="685800" cy="685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50179" name="Right Brace 13">
            <a:extLst>
              <a:ext uri="{FF2B5EF4-FFF2-40B4-BE49-F238E27FC236}">
                <a16:creationId xmlns:a16="http://schemas.microsoft.com/office/drawing/2014/main" id="{D54274C4-922F-4E96-336A-B1CDE05F26D9}"/>
              </a:ext>
            </a:extLst>
          </p:cNvPr>
          <p:cNvSpPr>
            <a:spLocks/>
          </p:cNvSpPr>
          <p:nvPr/>
        </p:nvSpPr>
        <p:spPr bwMode="auto">
          <a:xfrm rot="5400000">
            <a:off x="4286250" y="1555750"/>
            <a:ext cx="381000" cy="4762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1988" name="TextBox 3">
            <a:extLst>
              <a:ext uri="{FF2B5EF4-FFF2-40B4-BE49-F238E27FC236}">
                <a16:creationId xmlns:a16="http://schemas.microsoft.com/office/drawing/2014/main" id="{0860C0F6-1EA4-2D45-9694-2B00FE899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4381500"/>
            <a:ext cx="19002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333" b="0">
                <a:solidFill>
                  <a:srgbClr val="FF0000"/>
                </a:solidFill>
                <a:latin typeface="Times" pitchFamily="2" charset="0"/>
              </a:rPr>
              <a:t>8 bits = 1 byte</a:t>
            </a:r>
          </a:p>
        </p:txBody>
      </p:sp>
      <p:cxnSp>
        <p:nvCxnSpPr>
          <p:cNvPr id="50181" name="Straight Arrow Connector 14">
            <a:extLst>
              <a:ext uri="{FF2B5EF4-FFF2-40B4-BE49-F238E27FC236}">
                <a16:creationId xmlns:a16="http://schemas.microsoft.com/office/drawing/2014/main" id="{72E78AAD-36B7-2123-8BC5-240684B6F3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2032000"/>
            <a:ext cx="0" cy="762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0" name="TextBox 15">
            <a:extLst>
              <a:ext uri="{FF2B5EF4-FFF2-40B4-BE49-F238E27FC236}">
                <a16:creationId xmlns:a16="http://schemas.microsoft.com/office/drawing/2014/main" id="{E47E6CFB-41F2-B74B-B935-9ED27D70A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1524000"/>
            <a:ext cx="7254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333" b="0">
                <a:solidFill>
                  <a:srgbClr val="FF0000"/>
                </a:solidFill>
                <a:latin typeface="Times" pitchFamily="2" charset="0"/>
              </a:rPr>
              <a:t>1 bit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4B9EBA32-8FA4-8344-B424-701DCA9DD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76729" tIns="38365" rIns="76729" bIns="38365"/>
          <a:lstStyle/>
          <a:p>
            <a:pPr eaLnBrk="1" hangingPunct="1">
              <a:defRPr/>
            </a:pPr>
            <a:r>
              <a:rPr lang="en-US">
                <a:cs typeface="+mj-cs"/>
              </a:rPr>
              <a:t>Bit Permutations</a:t>
            </a:r>
          </a:p>
        </p:txBody>
      </p:sp>
      <p:grpSp>
        <p:nvGrpSpPr>
          <p:cNvPr id="242691" name="Group 3">
            <a:extLst>
              <a:ext uri="{FF2B5EF4-FFF2-40B4-BE49-F238E27FC236}">
                <a16:creationId xmlns:a16="http://schemas.microsoft.com/office/drawing/2014/main" id="{6E870639-D65C-C96B-E064-D5CA18AC92D1}"/>
              </a:ext>
            </a:extLst>
          </p:cNvPr>
          <p:cNvGrpSpPr>
            <a:grpSpLocks/>
          </p:cNvGrpSpPr>
          <p:nvPr/>
        </p:nvGrpSpPr>
        <p:grpSpPr bwMode="auto">
          <a:xfrm>
            <a:off x="1955800" y="1143000"/>
            <a:ext cx="641350" cy="1076325"/>
            <a:chOff x="809" y="864"/>
            <a:chExt cx="485" cy="814"/>
          </a:xfrm>
        </p:grpSpPr>
        <p:sp>
          <p:nvSpPr>
            <p:cNvPr id="51216" name="Rectangle 4">
              <a:extLst>
                <a:ext uri="{FF2B5EF4-FFF2-40B4-BE49-F238E27FC236}">
                  <a16:creationId xmlns:a16="http://schemas.microsoft.com/office/drawing/2014/main" id="{1C36A852-7D71-E652-273B-F94D423BE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" y="864"/>
              <a:ext cx="48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u="sng">
                  <a:solidFill>
                    <a:schemeClr val="hlink"/>
                  </a:solidFill>
                  <a:latin typeface="Arial Unicode MS" panose="020B0604020202020204" pitchFamily="34" charset="-128"/>
                </a:rPr>
                <a:t>1 bit</a:t>
              </a:r>
            </a:p>
          </p:txBody>
        </p:sp>
        <p:sp>
          <p:nvSpPr>
            <p:cNvPr id="51217" name="Text Box 5">
              <a:extLst>
                <a:ext uri="{FF2B5EF4-FFF2-40B4-BE49-F238E27FC236}">
                  <a16:creationId xmlns:a16="http://schemas.microsoft.com/office/drawing/2014/main" id="{F691B1B5-C4D6-AD7E-AD67-63C9A7AB5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" y="1143"/>
              <a:ext cx="247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1</a:t>
              </a:r>
            </a:p>
          </p:txBody>
        </p:sp>
      </p:grpSp>
      <p:grpSp>
        <p:nvGrpSpPr>
          <p:cNvPr id="242694" name="Group 6">
            <a:extLst>
              <a:ext uri="{FF2B5EF4-FFF2-40B4-BE49-F238E27FC236}">
                <a16:creationId xmlns:a16="http://schemas.microsoft.com/office/drawing/2014/main" id="{10B71013-416F-BDA6-8143-F718891BBCE4}"/>
              </a:ext>
            </a:extLst>
          </p:cNvPr>
          <p:cNvGrpSpPr>
            <a:grpSpLocks/>
          </p:cNvGrpSpPr>
          <p:nvPr/>
        </p:nvGrpSpPr>
        <p:grpSpPr bwMode="auto">
          <a:xfrm>
            <a:off x="3179763" y="1143000"/>
            <a:ext cx="769937" cy="1692275"/>
            <a:chOff x="1735" y="864"/>
            <a:chExt cx="582" cy="1279"/>
          </a:xfrm>
        </p:grpSpPr>
        <p:sp>
          <p:nvSpPr>
            <p:cNvPr id="51214" name="Rectangle 7">
              <a:extLst>
                <a:ext uri="{FF2B5EF4-FFF2-40B4-BE49-F238E27FC236}">
                  <a16:creationId xmlns:a16="http://schemas.microsoft.com/office/drawing/2014/main" id="{DE0B482B-181F-DBEC-A803-4A149A40F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" y="864"/>
              <a:ext cx="5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u="sng">
                  <a:solidFill>
                    <a:schemeClr val="hlink"/>
                  </a:solidFill>
                  <a:latin typeface="Arial Unicode MS" panose="020B0604020202020204" pitchFamily="34" charset="-128"/>
                </a:rPr>
                <a:t>2 bits</a:t>
              </a:r>
            </a:p>
          </p:txBody>
        </p:sp>
        <p:sp>
          <p:nvSpPr>
            <p:cNvPr id="51215" name="Text Box 8">
              <a:extLst>
                <a:ext uri="{FF2B5EF4-FFF2-40B4-BE49-F238E27FC236}">
                  <a16:creationId xmlns:a16="http://schemas.microsoft.com/office/drawing/2014/main" id="{00BFE0E2-4B0E-0E13-697B-BAC551E5F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4" y="1143"/>
              <a:ext cx="355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11</a:t>
              </a:r>
            </a:p>
          </p:txBody>
        </p:sp>
      </p:grpSp>
      <p:grpSp>
        <p:nvGrpSpPr>
          <p:cNvPr id="242697" name="Group 9">
            <a:extLst>
              <a:ext uri="{FF2B5EF4-FFF2-40B4-BE49-F238E27FC236}">
                <a16:creationId xmlns:a16="http://schemas.microsoft.com/office/drawing/2014/main" id="{6D1A8F1A-A38A-304D-6DB5-1AA8222494C0}"/>
              </a:ext>
            </a:extLst>
          </p:cNvPr>
          <p:cNvGrpSpPr>
            <a:grpSpLocks/>
          </p:cNvGrpSpPr>
          <p:nvPr/>
        </p:nvGrpSpPr>
        <p:grpSpPr bwMode="auto">
          <a:xfrm>
            <a:off x="4505325" y="1143000"/>
            <a:ext cx="769938" cy="2924175"/>
            <a:chOff x="2736" y="864"/>
            <a:chExt cx="582" cy="2210"/>
          </a:xfrm>
        </p:grpSpPr>
        <p:sp>
          <p:nvSpPr>
            <p:cNvPr id="51212" name="Rectangle 10">
              <a:extLst>
                <a:ext uri="{FF2B5EF4-FFF2-40B4-BE49-F238E27FC236}">
                  <a16:creationId xmlns:a16="http://schemas.microsoft.com/office/drawing/2014/main" id="{B75C1D4E-D174-6F08-1A4B-5FBF19A6F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864"/>
              <a:ext cx="5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u="sng">
                  <a:solidFill>
                    <a:schemeClr val="hlink"/>
                  </a:solidFill>
                  <a:latin typeface="Arial Unicode MS" panose="020B0604020202020204" pitchFamily="34" charset="-128"/>
                </a:rPr>
                <a:t>3 bits</a:t>
              </a:r>
            </a:p>
          </p:txBody>
        </p:sp>
        <p:sp>
          <p:nvSpPr>
            <p:cNvPr id="51213" name="Text Box 11">
              <a:extLst>
                <a:ext uri="{FF2B5EF4-FFF2-40B4-BE49-F238E27FC236}">
                  <a16:creationId xmlns:a16="http://schemas.microsoft.com/office/drawing/2014/main" id="{3B382A35-2B8D-6045-87E5-EC2A10EDA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7" y="1143"/>
              <a:ext cx="463" cy="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000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001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010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011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100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101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110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Arial Unicode MS" panose="020B0604020202020204" pitchFamily="34" charset="-128"/>
                </a:rPr>
                <a:t>111</a:t>
              </a:r>
            </a:p>
          </p:txBody>
        </p:sp>
      </p:grpSp>
      <p:grpSp>
        <p:nvGrpSpPr>
          <p:cNvPr id="242700" name="Group 12">
            <a:extLst>
              <a:ext uri="{FF2B5EF4-FFF2-40B4-BE49-F238E27FC236}">
                <a16:creationId xmlns:a16="http://schemas.microsoft.com/office/drawing/2014/main" id="{DDFCEB6B-B620-F3B7-C01A-74A202C94FAF}"/>
              </a:ext>
            </a:extLst>
          </p:cNvPr>
          <p:cNvGrpSpPr>
            <a:grpSpLocks/>
          </p:cNvGrpSpPr>
          <p:nvPr/>
        </p:nvGrpSpPr>
        <p:grpSpPr bwMode="auto">
          <a:xfrm>
            <a:off x="5821363" y="1143000"/>
            <a:ext cx="1644650" cy="2924175"/>
            <a:chOff x="3731" y="864"/>
            <a:chExt cx="1243" cy="2210"/>
          </a:xfrm>
        </p:grpSpPr>
        <p:sp>
          <p:nvSpPr>
            <p:cNvPr id="51208" name="Rectangle 13">
              <a:extLst>
                <a:ext uri="{FF2B5EF4-FFF2-40B4-BE49-F238E27FC236}">
                  <a16:creationId xmlns:a16="http://schemas.microsoft.com/office/drawing/2014/main" id="{4C326265-6EA0-EDC8-6CBC-724334CA7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" y="864"/>
              <a:ext cx="5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6729" tIns="38365" rIns="76729" bIns="38365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u="sng">
                  <a:solidFill>
                    <a:schemeClr val="hlink"/>
                  </a:solidFill>
                  <a:latin typeface="Arial Unicode MS" panose="020B0604020202020204" pitchFamily="34" charset="-128"/>
                </a:rPr>
                <a:t>4 bits</a:t>
              </a:r>
            </a:p>
          </p:txBody>
        </p:sp>
        <p:grpSp>
          <p:nvGrpSpPr>
            <p:cNvPr id="51209" name="Group 14">
              <a:extLst>
                <a:ext uri="{FF2B5EF4-FFF2-40B4-BE49-F238E27FC236}">
                  <a16:creationId xmlns:a16="http://schemas.microsoft.com/office/drawing/2014/main" id="{2896E065-2F9E-8A5B-46CD-FD7FAD6E26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1" y="1143"/>
              <a:ext cx="1243" cy="1931"/>
              <a:chOff x="3936" y="1442"/>
              <a:chExt cx="1243" cy="1931"/>
            </a:xfrm>
          </p:grpSpPr>
          <p:sp>
            <p:nvSpPr>
              <p:cNvPr id="51210" name="Text Box 15">
                <a:extLst>
                  <a:ext uri="{FF2B5EF4-FFF2-40B4-BE49-F238E27FC236}">
                    <a16:creationId xmlns:a16="http://schemas.microsoft.com/office/drawing/2014/main" id="{36BB3B76-85DB-E8DE-A269-7E88500561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1442"/>
                <a:ext cx="571" cy="1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0000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0001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0010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0011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0100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0101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0110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0111</a:t>
                </a:r>
              </a:p>
            </p:txBody>
          </p:sp>
          <p:sp>
            <p:nvSpPr>
              <p:cNvPr id="51211" name="Text Box 16">
                <a:extLst>
                  <a:ext uri="{FF2B5EF4-FFF2-40B4-BE49-F238E27FC236}">
                    <a16:creationId xmlns:a16="http://schemas.microsoft.com/office/drawing/2014/main" id="{7F0D8C8B-A6B0-DEDE-57E9-4A151C044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1442"/>
                <a:ext cx="571" cy="1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1000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1001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1010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1011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1100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1101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1110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latin typeface="Arial Unicode MS" panose="020B0604020202020204" pitchFamily="34" charset="-128"/>
                  </a:rPr>
                  <a:t>1111</a:t>
                </a:r>
              </a:p>
            </p:txBody>
          </p:sp>
        </p:grpSp>
      </p:grpSp>
      <p:sp>
        <p:nvSpPr>
          <p:cNvPr id="242705" name="Text Box 17">
            <a:extLst>
              <a:ext uri="{FF2B5EF4-FFF2-40B4-BE49-F238E27FC236}">
                <a16:creationId xmlns:a16="http://schemas.microsoft.com/office/drawing/2014/main" id="{8040F813-0B8D-5C4E-8757-597328963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4319588"/>
            <a:ext cx="62531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667">
                <a:solidFill>
                  <a:schemeClr val="hlink"/>
                </a:solidFill>
                <a:latin typeface="Arial Unicode MS" panose="020B0604020202020204" pitchFamily="34" charset="-128"/>
              </a:rPr>
              <a:t>Each additional bit doubles the number of possible permutations</a:t>
            </a:r>
          </a:p>
        </p:txBody>
      </p:sp>
      <p:sp>
        <p:nvSpPr>
          <p:cNvPr id="43015" name="Rectangle 18">
            <a:extLst>
              <a:ext uri="{FF2B5EF4-FFF2-40B4-BE49-F238E27FC236}">
                <a16:creationId xmlns:a16="http://schemas.microsoft.com/office/drawing/2014/main" id="{A3C8DFB1-01AC-F74C-B976-48FE3B0F3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5313363"/>
            <a:ext cx="2921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33" b="0">
                <a:solidFill>
                  <a:srgbClr val="FF4C00"/>
                </a:solidFill>
              </a:rPr>
              <a:t>© 2004 Pearson Addison-Wesley.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9796BB86-4F82-A34F-AE5E-0257360D8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76729" tIns="38365" rIns="76729" bIns="38365"/>
          <a:lstStyle/>
          <a:p>
            <a:pPr eaLnBrk="1" hangingPunct="1">
              <a:defRPr/>
            </a:pPr>
            <a:r>
              <a:rPr lang="en-US">
                <a:cs typeface="+mj-cs"/>
              </a:rPr>
              <a:t>Bit Permutations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4EAE3DA5-1E62-954D-9B76-7B2CEEF37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0" y="1016000"/>
            <a:ext cx="6604000" cy="1731963"/>
          </a:xfrm>
        </p:spPr>
        <p:txBody>
          <a:bodyPr lIns="76729" tIns="38365" rIns="76729" bIns="38365"/>
          <a:lstStyle/>
          <a:p>
            <a:pPr marL="285739" indent="-285739" eaLnBrk="1" hangingPunct="1">
              <a:spcBef>
                <a:spcPct val="50000"/>
              </a:spcBef>
              <a:defRPr/>
            </a:pPr>
            <a:r>
              <a:rPr lang="en-US">
                <a:cs typeface="+mn-cs"/>
              </a:rPr>
              <a:t>Each permutation can represent a particular item</a:t>
            </a:r>
          </a:p>
          <a:p>
            <a:pPr marL="285739" indent="-285739" eaLnBrk="1" hangingPunct="1">
              <a:spcBef>
                <a:spcPct val="50000"/>
              </a:spcBef>
              <a:defRPr/>
            </a:pPr>
            <a:r>
              <a:rPr lang="en-US">
                <a:cs typeface="+mn-cs"/>
              </a:rPr>
              <a:t>There are 2</a:t>
            </a:r>
            <a:r>
              <a:rPr lang="en-US" baseline="50000">
                <a:cs typeface="+mn-cs"/>
              </a:rPr>
              <a:t>N</a:t>
            </a:r>
            <a:r>
              <a:rPr lang="en-US">
                <a:cs typeface="+mn-cs"/>
              </a:rPr>
              <a:t> permutations of N bits</a:t>
            </a:r>
          </a:p>
          <a:p>
            <a:pPr marL="285739" indent="-285739" eaLnBrk="1" hangingPunct="1">
              <a:spcBef>
                <a:spcPct val="50000"/>
              </a:spcBef>
              <a:defRPr/>
            </a:pPr>
            <a:r>
              <a:rPr lang="en-US">
                <a:cs typeface="+mn-cs"/>
              </a:rPr>
              <a:t>Therefore, N bits are needed to represent 2</a:t>
            </a:r>
            <a:r>
              <a:rPr lang="en-US" baseline="50000">
                <a:cs typeface="+mn-cs"/>
              </a:rPr>
              <a:t>N</a:t>
            </a:r>
            <a:r>
              <a:rPr lang="en-US">
                <a:cs typeface="+mn-cs"/>
              </a:rPr>
              <a:t> unique items</a:t>
            </a:r>
          </a:p>
        </p:txBody>
      </p:sp>
      <p:sp>
        <p:nvSpPr>
          <p:cNvPr id="243716" name="Text Box 4">
            <a:extLst>
              <a:ext uri="{FF2B5EF4-FFF2-40B4-BE49-F238E27FC236}">
                <a16:creationId xmlns:a16="http://schemas.microsoft.com/office/drawing/2014/main" id="{8803AF38-0AE1-1861-D8A6-3587A72F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63" y="2759075"/>
            <a:ext cx="1554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aseline="50000">
                <a:solidFill>
                  <a:schemeClr val="hlink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baseline="3000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 =  2 items</a:t>
            </a:r>
          </a:p>
        </p:txBody>
      </p:sp>
      <p:sp>
        <p:nvSpPr>
          <p:cNvPr id="243717" name="Text Box 5">
            <a:extLst>
              <a:ext uri="{FF2B5EF4-FFF2-40B4-BE49-F238E27FC236}">
                <a16:creationId xmlns:a16="http://schemas.microsoft.com/office/drawing/2014/main" id="{C530F0AA-7481-2E73-C520-11C1F7D2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211513"/>
            <a:ext cx="1554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aseline="5000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aseline="3000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 =  4 items</a:t>
            </a:r>
          </a:p>
        </p:txBody>
      </p:sp>
      <p:sp>
        <p:nvSpPr>
          <p:cNvPr id="243718" name="Text Box 6">
            <a:extLst>
              <a:ext uri="{FF2B5EF4-FFF2-40B4-BE49-F238E27FC236}">
                <a16:creationId xmlns:a16="http://schemas.microsoft.com/office/drawing/2014/main" id="{C8B1EA4B-D114-9896-3CAF-07DE0798D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665538"/>
            <a:ext cx="157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aseline="50000">
                <a:solidFill>
                  <a:schemeClr val="hlink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  =  8 items</a:t>
            </a:r>
          </a:p>
        </p:txBody>
      </p:sp>
      <p:sp>
        <p:nvSpPr>
          <p:cNvPr id="243719" name="Text Box 7">
            <a:extLst>
              <a:ext uri="{FF2B5EF4-FFF2-40B4-BE49-F238E27FC236}">
                <a16:creationId xmlns:a16="http://schemas.microsoft.com/office/drawing/2014/main" id="{B9B59C62-422C-88B3-289F-BD108855E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117975"/>
            <a:ext cx="170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aseline="50000">
                <a:solidFill>
                  <a:schemeClr val="hlink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  =  16 items</a:t>
            </a:r>
          </a:p>
        </p:txBody>
      </p:sp>
      <p:sp>
        <p:nvSpPr>
          <p:cNvPr id="243720" name="Text Box 8">
            <a:extLst>
              <a:ext uri="{FF2B5EF4-FFF2-40B4-BE49-F238E27FC236}">
                <a16:creationId xmlns:a16="http://schemas.microsoft.com/office/drawing/2014/main" id="{24B265F1-19CF-A717-48C5-2EE0DB6EC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572000"/>
            <a:ext cx="170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aseline="50000">
                <a:solidFill>
                  <a:schemeClr val="hlink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>
                <a:solidFill>
                  <a:schemeClr val="hlink"/>
                </a:solidFill>
                <a:latin typeface="Times New Roman" panose="02020603050405020304" pitchFamily="18" charset="0"/>
              </a:rPr>
              <a:t>  =  32 items</a:t>
            </a:r>
          </a:p>
        </p:txBody>
      </p:sp>
      <p:grpSp>
        <p:nvGrpSpPr>
          <p:cNvPr id="243721" name="Group 9">
            <a:extLst>
              <a:ext uri="{FF2B5EF4-FFF2-40B4-BE49-F238E27FC236}">
                <a16:creationId xmlns:a16="http://schemas.microsoft.com/office/drawing/2014/main" id="{8E3A53C7-83CE-C271-1B4E-296F37E577F0}"/>
              </a:ext>
            </a:extLst>
          </p:cNvPr>
          <p:cNvGrpSpPr>
            <a:grpSpLocks/>
          </p:cNvGrpSpPr>
          <p:nvPr/>
        </p:nvGrpSpPr>
        <p:grpSpPr bwMode="auto">
          <a:xfrm>
            <a:off x="1814513" y="2603500"/>
            <a:ext cx="3406775" cy="2344738"/>
            <a:chOff x="748" y="1874"/>
            <a:chExt cx="2575" cy="1773"/>
          </a:xfrm>
        </p:grpSpPr>
        <p:sp>
          <p:nvSpPr>
            <p:cNvPr id="52234" name="Text Box 10">
              <a:extLst>
                <a:ext uri="{FF2B5EF4-FFF2-40B4-BE49-F238E27FC236}">
                  <a16:creationId xmlns:a16="http://schemas.microsoft.com/office/drawing/2014/main" id="{2A8A6F6C-B470-4036-2341-0743A4F5A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874"/>
              <a:ext cx="731" cy="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1 bit ?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2 bits ?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3 bits ?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4 bits ?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5 bits ?</a:t>
              </a:r>
            </a:p>
          </p:txBody>
        </p:sp>
        <p:sp>
          <p:nvSpPr>
            <p:cNvPr id="52235" name="Text Box 11">
              <a:extLst>
                <a:ext uri="{FF2B5EF4-FFF2-40B4-BE49-F238E27FC236}">
                  <a16:creationId xmlns:a16="http://schemas.microsoft.com/office/drawing/2014/main" id="{D5B75D3F-7D46-9CA5-86F5-AFCD71D11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2321"/>
              <a:ext cx="1365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How many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items can be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Times New Roman" panose="02020603050405020304" pitchFamily="18" charset="0"/>
                </a:rPr>
                <a:t>represented by</a:t>
              </a:r>
            </a:p>
          </p:txBody>
        </p:sp>
        <p:sp>
          <p:nvSpPr>
            <p:cNvPr id="52236" name="AutoShape 12">
              <a:extLst>
                <a:ext uri="{FF2B5EF4-FFF2-40B4-BE49-F238E27FC236}">
                  <a16:creationId xmlns:a16="http://schemas.microsoft.com/office/drawing/2014/main" id="{BCA19119-D6DA-2276-79B9-3E14D6914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064"/>
              <a:ext cx="144" cy="1488"/>
            </a:xfrm>
            <a:prstGeom prst="leftBrace">
              <a:avLst>
                <a:gd name="adj1" fmla="val 86111"/>
                <a:gd name="adj2" fmla="val 50000"/>
              </a:avLst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b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4041" name="Rectangle 13">
            <a:extLst>
              <a:ext uri="{FF2B5EF4-FFF2-40B4-BE49-F238E27FC236}">
                <a16:creationId xmlns:a16="http://schemas.microsoft.com/office/drawing/2014/main" id="{42FAB1B0-4487-AF4B-ACFF-2175DB087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5313363"/>
            <a:ext cx="2921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33" b="0">
                <a:solidFill>
                  <a:srgbClr val="FF4C00"/>
                </a:solidFill>
              </a:rPr>
              <a:t>© 2004 Pearson Addison-Wesley. All rights reserved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 autoUpdateAnimBg="0"/>
      <p:bldP spid="243717" grpId="0" autoUpdateAnimBg="0"/>
      <p:bldP spid="243718" grpId="0" autoUpdateAnimBg="0"/>
      <p:bldP spid="243719" grpId="0" autoUpdateAnimBg="0"/>
      <p:bldP spid="2437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6890039D-B62B-F7DB-10F9-22390BE14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Did you get the textbook?</a:t>
            </a:r>
          </a:p>
        </p:txBody>
      </p:sp>
      <p:pic>
        <p:nvPicPr>
          <p:cNvPr id="8194" name="Picture 4" descr="textbook.jpg">
            <a:extLst>
              <a:ext uri="{FF2B5EF4-FFF2-40B4-BE49-F238E27FC236}">
                <a16:creationId xmlns:a16="http://schemas.microsoft.com/office/drawing/2014/main" id="{B2617A0E-1C34-25ED-C353-09B9539F1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397000"/>
            <a:ext cx="27146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231A7C10-2354-554B-A0BB-98C014DDA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152400"/>
            <a:ext cx="74295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2667" dirty="0">
                <a:cs typeface="+mj-cs"/>
              </a:rPr>
              <a:t>What is the maximum number that can be stored in one byte (8 bits)?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78409F85-92D9-E641-AE4E-6CCC007C9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513" y="152400"/>
            <a:ext cx="74295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2667" dirty="0">
                <a:cs typeface="+mj-cs"/>
              </a:rPr>
              <a:t>What is the maximum number that can be stored in one byte (8 bits)?</a:t>
            </a:r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FAF660AF-53D7-D514-A3E4-0883919EE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1 1 1 1 1 1 1 1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1           1         1          1         1         1        1         1</a:t>
            </a:r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/>
            <a:r>
              <a:rPr lang="en-US" altLang="en-US"/>
              <a:t>1*2</a:t>
            </a:r>
            <a:r>
              <a:rPr lang="en-US" altLang="en-US" baseline="30000"/>
              <a:t>7</a:t>
            </a:r>
            <a:r>
              <a:rPr lang="en-US" altLang="en-US"/>
              <a:t>   +  1*2</a:t>
            </a:r>
            <a:r>
              <a:rPr lang="en-US" altLang="en-US" baseline="30000"/>
              <a:t>6</a:t>
            </a:r>
            <a:r>
              <a:rPr lang="en-US" altLang="en-US"/>
              <a:t> + 1*2</a:t>
            </a:r>
            <a:r>
              <a:rPr lang="en-US" altLang="en-US" baseline="30000"/>
              <a:t>5</a:t>
            </a:r>
            <a:r>
              <a:rPr lang="en-US" altLang="en-US"/>
              <a:t>  + 1*2</a:t>
            </a:r>
            <a:r>
              <a:rPr lang="en-US" altLang="en-US" baseline="30000"/>
              <a:t>4</a:t>
            </a:r>
            <a:r>
              <a:rPr lang="en-US" altLang="en-US"/>
              <a:t> + 1*2</a:t>
            </a:r>
            <a:r>
              <a:rPr lang="en-US" altLang="en-US" baseline="30000"/>
              <a:t>3</a:t>
            </a:r>
            <a:r>
              <a:rPr lang="en-US" altLang="en-US"/>
              <a:t> + 1*2</a:t>
            </a:r>
            <a:r>
              <a:rPr lang="en-US" altLang="en-US" baseline="30000"/>
              <a:t>2</a:t>
            </a:r>
            <a:r>
              <a:rPr lang="en-US" altLang="en-US"/>
              <a:t> + 1*2</a:t>
            </a:r>
            <a:r>
              <a:rPr lang="en-US" altLang="en-US" baseline="30000"/>
              <a:t>1</a:t>
            </a:r>
            <a:r>
              <a:rPr lang="en-US" altLang="en-US"/>
              <a:t> + 1*2</a:t>
            </a:r>
            <a:r>
              <a:rPr lang="en-US" altLang="en-US" baseline="30000"/>
              <a:t>0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1*128 + 1*64 + 1*32 + 1*16 + 1*8  + 1*4  + 1*2  + 1*1</a:t>
            </a:r>
            <a:endParaRPr lang="en-US" altLang="en-US" baseline="30000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128 + 64 + 32 + 16 + 8 + 4 + 2 + 1 = 255 (in decimal)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Another way is:   1*2</a:t>
            </a:r>
            <a:r>
              <a:rPr lang="en-US" altLang="en-US" baseline="30000"/>
              <a:t>8</a:t>
            </a:r>
            <a:r>
              <a:rPr lang="en-US" altLang="en-US"/>
              <a:t> – 1 = 256 – 1 = 255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D3F8381E-DF7F-0D4E-B2BD-FBD10768F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325" y="131763"/>
            <a:ext cx="7429500" cy="669925"/>
          </a:xfrm>
        </p:spPr>
        <p:txBody>
          <a:bodyPr/>
          <a:lstStyle/>
          <a:p>
            <a:pPr eaLnBrk="1" hangingPunct="1">
              <a:defRPr/>
            </a:pPr>
            <a:r>
              <a:rPr lang="en-US" sz="2333">
                <a:cs typeface="+mj-cs"/>
              </a:rPr>
              <a:t>What would happen if we try to add 1 to the largest number that can be stored in one byte (8 bits)?</a:t>
            </a:r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09CE08DC-4B11-5D40-90E5-004CDDF63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0938" y="1016000"/>
            <a:ext cx="4826000" cy="4127500"/>
          </a:xfrm>
        </p:spPr>
        <p:txBody>
          <a:bodyPr/>
          <a:lstStyle/>
          <a:p>
            <a:pPr marL="285739" indent="-285739" eaLnBrk="1" hangingPunct="1">
              <a:defRPr/>
            </a:pPr>
            <a:endParaRPr lang="en-US">
              <a:cs typeface="+mn-cs"/>
            </a:endParaRPr>
          </a:p>
          <a:p>
            <a:pPr marL="285739" indent="-285739" eaLnBrk="1" hangingPunct="1">
              <a:buFontTx/>
              <a:buNone/>
              <a:defRPr/>
            </a:pPr>
            <a:endParaRPr lang="en-US">
              <a:cs typeface="+mn-cs"/>
            </a:endParaRPr>
          </a:p>
          <a:p>
            <a:pPr marL="285739" indent="-285739" eaLnBrk="1" hangingPunct="1">
              <a:buFontTx/>
              <a:buNone/>
              <a:defRPr/>
            </a:pPr>
            <a:r>
              <a:rPr lang="en-US">
                <a:cs typeface="+mn-cs"/>
              </a:rPr>
              <a:t>        1   1   1   1   1   1   1   1</a:t>
            </a:r>
          </a:p>
          <a:p>
            <a:pPr marL="285739" indent="-285739" eaLnBrk="1" hangingPunct="1">
              <a:buFontTx/>
              <a:buNone/>
              <a:defRPr/>
            </a:pPr>
            <a:r>
              <a:rPr lang="en-US">
                <a:cs typeface="+mn-cs"/>
              </a:rPr>
              <a:t> +</a:t>
            </a:r>
          </a:p>
          <a:p>
            <a:pPr marL="285739" indent="-285739" eaLnBrk="1" hangingPunct="1">
              <a:buFontTx/>
              <a:buNone/>
              <a:defRPr/>
            </a:pPr>
            <a:r>
              <a:rPr lang="en-US">
                <a:cs typeface="+mn-cs"/>
              </a:rPr>
              <a:t>                                           1</a:t>
            </a:r>
          </a:p>
          <a:p>
            <a:pPr marL="285739" indent="-285739" eaLnBrk="1" hangingPunct="1">
              <a:buFontTx/>
              <a:buNone/>
              <a:defRPr/>
            </a:pPr>
            <a:r>
              <a:rPr lang="en-US">
                <a:cs typeface="+mn-cs"/>
              </a:rPr>
              <a:t>        -------------------------------</a:t>
            </a:r>
          </a:p>
          <a:p>
            <a:pPr marL="285739" indent="-285739" eaLnBrk="1" hangingPunct="1">
              <a:buFontTx/>
              <a:buNone/>
              <a:defRPr/>
            </a:pPr>
            <a:endParaRPr lang="en-US">
              <a:cs typeface="+mn-cs"/>
            </a:endParaRPr>
          </a:p>
          <a:p>
            <a:pPr marL="285739" indent="-285739" eaLnBrk="1" hangingPunct="1">
              <a:buFontTx/>
              <a:buNone/>
              <a:defRPr/>
            </a:pPr>
            <a:r>
              <a:rPr lang="en-US">
                <a:cs typeface="+mn-cs"/>
              </a:rPr>
              <a:t>   1   0   0   0   0   0   0   0   0</a:t>
            </a:r>
          </a:p>
          <a:p>
            <a:pPr marL="285739" indent="-285739" eaLnBrk="1" hangingPunct="1">
              <a:buFontTx/>
              <a:buNone/>
              <a:defRPr/>
            </a:pPr>
            <a:endParaRPr lang="en-US">
              <a:cs typeface="+mn-cs"/>
            </a:endParaRPr>
          </a:p>
          <a:p>
            <a:pPr marL="285739" indent="-285739" eaLnBrk="1" hangingPunct="1">
              <a:buFontTx/>
              <a:buNone/>
              <a:defRPr/>
            </a:pPr>
            <a:r>
              <a:rPr lang="en-US">
                <a:cs typeface="+mn-cs"/>
              </a:rPr>
              <a:t>        0   0   0   0   0   0   0   0</a:t>
            </a:r>
          </a:p>
          <a:p>
            <a:pPr marL="285739" indent="-285739" eaLnBrk="1" hangingPunct="1">
              <a:buFontTx/>
              <a:buNone/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24D1F1BA-5483-BF4E-AAAE-B3C014912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Analogy with car odometers</a:t>
            </a:r>
          </a:p>
        </p:txBody>
      </p:sp>
      <p:pic>
        <p:nvPicPr>
          <p:cNvPr id="56322" name="Picture 5">
            <a:extLst>
              <a:ext uri="{FF2B5EF4-FFF2-40B4-BE49-F238E27FC236}">
                <a16:creationId xmlns:a16="http://schemas.microsoft.com/office/drawing/2014/main" id="{E99C1C76-3CF0-8086-0ABE-29AA25704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243013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E5302B02-9980-A14E-AB01-5E53C8E73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Analogy with car odometers</a:t>
            </a:r>
          </a:p>
        </p:txBody>
      </p:sp>
      <p:pic>
        <p:nvPicPr>
          <p:cNvPr id="57346" name="Picture 4">
            <a:extLst>
              <a:ext uri="{FF2B5EF4-FFF2-40B4-BE49-F238E27FC236}">
                <a16:creationId xmlns:a16="http://schemas.microsoft.com/office/drawing/2014/main" id="{319B6FE8-D393-4BC5-2B6C-2289863D0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1020763"/>
            <a:ext cx="63214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5">
            <a:extLst>
              <a:ext uri="{FF2B5EF4-FFF2-40B4-BE49-F238E27FC236}">
                <a16:creationId xmlns:a16="http://schemas.microsoft.com/office/drawing/2014/main" id="{DF469089-91BA-734C-A0D7-AE1E1318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5391150"/>
            <a:ext cx="39941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833" b="0">
                <a:latin typeface="Times" pitchFamily="2" charset="0"/>
              </a:rPr>
              <a:t>[http://www.hyperocity.com/volvo240/images/Volvo/odometerrepair/speedo999999.jpg]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97B645F1-AF5C-943F-B177-4D71E4779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Decimal to Binary Conversion</a:t>
            </a:r>
            <a:br>
              <a:rPr lang="en-US" altLang="en-US"/>
            </a:br>
            <a:r>
              <a:rPr lang="en-US" altLang="en-US"/>
              <a:t> (Using Guessing)</a:t>
            </a:r>
          </a:p>
        </p:txBody>
      </p:sp>
      <p:pic>
        <p:nvPicPr>
          <p:cNvPr id="58370" name="Picture 3">
            <a:extLst>
              <a:ext uri="{FF2B5EF4-FFF2-40B4-BE49-F238E27FC236}">
                <a16:creationId xmlns:a16="http://schemas.microsoft.com/office/drawing/2014/main" id="{2D637E2E-BD6F-DF7B-0C72-02B6E8C72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143000"/>
            <a:ext cx="3429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E7EEE13B-07CA-3BF5-19E4-74D598BE3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Decimal to Binary Conversion</a:t>
            </a:r>
            <a:br>
              <a:rPr lang="en-US" altLang="en-US"/>
            </a:br>
            <a:r>
              <a:rPr lang="en-US" altLang="en-US"/>
              <a:t> (Using Guessing)</a:t>
            </a:r>
          </a:p>
        </p:txBody>
      </p:sp>
      <p:pic>
        <p:nvPicPr>
          <p:cNvPr id="59394" name="Picture 2">
            <a:extLst>
              <a:ext uri="{FF2B5EF4-FFF2-40B4-BE49-F238E27FC236}">
                <a16:creationId xmlns:a16="http://schemas.microsoft.com/office/drawing/2014/main" id="{5BE888D3-6E59-B01D-E6EA-B655A90E7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1206500"/>
            <a:ext cx="5757862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75C0B2C5-FB1C-3630-8396-53C4E6EDE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Converting from Decimal to Binary</a:t>
            </a:r>
          </a:p>
        </p:txBody>
      </p:sp>
      <p:pic>
        <p:nvPicPr>
          <p:cNvPr id="60418" name="Picture 3">
            <a:extLst>
              <a:ext uri="{FF2B5EF4-FFF2-40B4-BE49-F238E27FC236}">
                <a16:creationId xmlns:a16="http://schemas.microsoft.com/office/drawing/2014/main" id="{D251BBF0-04FD-08B1-1F30-E6D06EF6B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825500"/>
            <a:ext cx="5746750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106CCCAC-1EB8-D937-6D9C-D6CB743FA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Converting from Decimal to Binary</a:t>
            </a:r>
          </a:p>
        </p:txBody>
      </p:sp>
      <p:pic>
        <p:nvPicPr>
          <p:cNvPr id="61442" name="Picture 3">
            <a:extLst>
              <a:ext uri="{FF2B5EF4-FFF2-40B4-BE49-F238E27FC236}">
                <a16:creationId xmlns:a16="http://schemas.microsoft.com/office/drawing/2014/main" id="{0A3E207A-7B4A-EDC8-D5F6-205F2913E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825500"/>
            <a:ext cx="5746750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4">
            <a:extLst>
              <a:ext uri="{FF2B5EF4-FFF2-40B4-BE49-F238E27FC236}">
                <a16:creationId xmlns:a16="http://schemas.microsoft.com/office/drawing/2014/main" id="{D2F56F3F-5F39-26BA-08DD-8E8305F50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5140325"/>
            <a:ext cx="2921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444" name="Straight Arrow Connector 4">
            <a:extLst>
              <a:ext uri="{FF2B5EF4-FFF2-40B4-BE49-F238E27FC236}">
                <a16:creationId xmlns:a16="http://schemas.microsoft.com/office/drawing/2014/main" id="{F1713F21-2768-A7FA-BE6A-4885EC77531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620000" y="1841500"/>
            <a:ext cx="0" cy="29845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>
            <a:extLst>
              <a:ext uri="{FF2B5EF4-FFF2-40B4-BE49-F238E27FC236}">
                <a16:creationId xmlns:a16="http://schemas.microsoft.com/office/drawing/2014/main" id="{EFEE5275-6932-4F03-51C8-64E5A19D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54000"/>
            <a:ext cx="5024438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3">
            <a:extLst>
              <a:ext uri="{FF2B5EF4-FFF2-40B4-BE49-F238E27FC236}">
                <a16:creationId xmlns:a16="http://schemas.microsoft.com/office/drawing/2014/main" id="{1C942ABC-3F5F-F746-874C-EDCB61E3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925" y="5392738"/>
            <a:ext cx="19462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167" b="0" dirty="0">
                <a:latin typeface="Times" pitchFamily="2" charset="0"/>
              </a:rPr>
              <a:t>[ Figure 1.6 in the textbook ]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D94C8F1B-1150-E0CF-615D-EAF507E05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Required Textbook</a:t>
            </a:r>
          </a:p>
        </p:txBody>
      </p:sp>
      <p:pic>
        <p:nvPicPr>
          <p:cNvPr id="9218" name="Picture 4" descr="textbook.jpg">
            <a:extLst>
              <a:ext uri="{FF2B5EF4-FFF2-40B4-BE49-F238E27FC236}">
                <a16:creationId xmlns:a16="http://schemas.microsoft.com/office/drawing/2014/main" id="{DE7AA7C2-A81B-587E-93BA-5499FADC0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889000"/>
            <a:ext cx="254158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>
            <a:extLst>
              <a:ext uri="{FF2B5EF4-FFF2-40B4-BE49-F238E27FC236}">
                <a16:creationId xmlns:a16="http://schemas.microsoft.com/office/drawing/2014/main" id="{37F1D5E8-9929-8CC8-07C2-BB3B62618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141788"/>
            <a:ext cx="6243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E296B42A-84E4-1890-4AB8-95D050519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Octal System (Base 8)</a:t>
            </a:r>
          </a:p>
        </p:txBody>
      </p:sp>
      <p:pic>
        <p:nvPicPr>
          <p:cNvPr id="63490" name="Picture 3">
            <a:extLst>
              <a:ext uri="{FF2B5EF4-FFF2-40B4-BE49-F238E27FC236}">
                <a16:creationId xmlns:a16="http://schemas.microsoft.com/office/drawing/2014/main" id="{6144D426-AEC6-64D1-4DD2-EB04B4714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249363"/>
            <a:ext cx="5027612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C99137D8-772A-A464-66A5-BBA68DE14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Octal Conversion</a:t>
            </a:r>
          </a:p>
        </p:txBody>
      </p:sp>
      <p:pic>
        <p:nvPicPr>
          <p:cNvPr id="64514" name="Picture 3">
            <a:extLst>
              <a:ext uri="{FF2B5EF4-FFF2-40B4-BE49-F238E27FC236}">
                <a16:creationId xmlns:a16="http://schemas.microsoft.com/office/drawing/2014/main" id="{20E0229E-D902-CE48-1712-3CD5C1E70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14500"/>
            <a:ext cx="217011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FF93E953-6543-1F85-0297-730AF801D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Octal Conversion</a:t>
            </a:r>
          </a:p>
        </p:txBody>
      </p:sp>
      <p:sp>
        <p:nvSpPr>
          <p:cNvPr id="57346" name="TextBox 2">
            <a:extLst>
              <a:ext uri="{FF2B5EF4-FFF2-40B4-BE49-F238E27FC236}">
                <a16:creationId xmlns:a16="http://schemas.microsoft.com/office/drawing/2014/main" id="{AE686873-ED4F-914A-BF7F-E59CEDD0C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905000"/>
            <a:ext cx="30765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101110010111</a:t>
            </a:r>
            <a:r>
              <a:rPr lang="en-US" altLang="en-US" sz="2667" b="0" baseline="-25000">
                <a:latin typeface="Times" pitchFamily="2" charset="0"/>
              </a:rPr>
              <a:t>2 </a:t>
            </a:r>
            <a:r>
              <a:rPr lang="en-US" altLang="en-US" sz="2667" b="0">
                <a:latin typeface="Times" pitchFamily="2" charset="0"/>
              </a:rPr>
              <a:t> = ?</a:t>
            </a:r>
            <a:r>
              <a:rPr lang="en-US" altLang="en-US" sz="2667" b="0" baseline="-25000">
                <a:latin typeface="Times" pitchFamily="2" charset="0"/>
              </a:rPr>
              <a:t>8</a:t>
            </a:r>
            <a:r>
              <a:rPr lang="en-US" altLang="en-US" sz="2667" b="0">
                <a:latin typeface="Times" pitchFamily="2" charset="0"/>
              </a:rPr>
              <a:t> </a:t>
            </a:r>
            <a:endParaRPr lang="en-US" altLang="en-US" sz="2667" b="0" baseline="-2500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A4968B65-7D12-174A-0CA5-211D7E5E6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Octal Conversion</a:t>
            </a:r>
          </a:p>
        </p:txBody>
      </p:sp>
      <p:sp>
        <p:nvSpPr>
          <p:cNvPr id="58370" name="TextBox 2">
            <a:extLst>
              <a:ext uri="{FF2B5EF4-FFF2-40B4-BE49-F238E27FC236}">
                <a16:creationId xmlns:a16="http://schemas.microsoft.com/office/drawing/2014/main" id="{E7DDFC21-48C0-D943-907A-5501F81D0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905000"/>
            <a:ext cx="30765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101110010111</a:t>
            </a:r>
            <a:r>
              <a:rPr lang="en-US" altLang="en-US" sz="2667" b="0" baseline="-25000">
                <a:latin typeface="Times" pitchFamily="2" charset="0"/>
              </a:rPr>
              <a:t>2 </a:t>
            </a:r>
            <a:r>
              <a:rPr lang="en-US" altLang="en-US" sz="2667" b="0">
                <a:latin typeface="Times" pitchFamily="2" charset="0"/>
              </a:rPr>
              <a:t> = ?</a:t>
            </a:r>
            <a:r>
              <a:rPr lang="en-US" altLang="en-US" sz="2667" b="0" baseline="-25000">
                <a:latin typeface="Times" pitchFamily="2" charset="0"/>
              </a:rPr>
              <a:t>8</a:t>
            </a:r>
            <a:r>
              <a:rPr lang="en-US" altLang="en-US" sz="2667" b="0">
                <a:latin typeface="Times" pitchFamily="2" charset="0"/>
              </a:rPr>
              <a:t> 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58371" name="TextBox 4">
            <a:extLst>
              <a:ext uri="{FF2B5EF4-FFF2-40B4-BE49-F238E27FC236}">
                <a16:creationId xmlns:a16="http://schemas.microsoft.com/office/drawing/2014/main" id="{E10E5D9C-8708-6D44-93BD-D4067DF51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2794000"/>
            <a:ext cx="27146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101  110  010  111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452C51A5-3EAC-EF6A-B134-EB950FBAB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Octal Conversion</a:t>
            </a:r>
          </a:p>
        </p:txBody>
      </p:sp>
      <p:sp>
        <p:nvSpPr>
          <p:cNvPr id="59394" name="TextBox 2">
            <a:extLst>
              <a:ext uri="{FF2B5EF4-FFF2-40B4-BE49-F238E27FC236}">
                <a16:creationId xmlns:a16="http://schemas.microsoft.com/office/drawing/2014/main" id="{08A402B2-C686-7C40-9232-634532CDD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905000"/>
            <a:ext cx="30765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101110010111</a:t>
            </a:r>
            <a:r>
              <a:rPr lang="en-US" altLang="en-US" sz="2667" b="0" baseline="-25000">
                <a:latin typeface="Times" pitchFamily="2" charset="0"/>
              </a:rPr>
              <a:t>2 </a:t>
            </a:r>
            <a:r>
              <a:rPr lang="en-US" altLang="en-US" sz="2667" b="0">
                <a:latin typeface="Times" pitchFamily="2" charset="0"/>
              </a:rPr>
              <a:t> = ?</a:t>
            </a:r>
            <a:r>
              <a:rPr lang="en-US" altLang="en-US" sz="2667" b="0" baseline="-25000">
                <a:latin typeface="Times" pitchFamily="2" charset="0"/>
              </a:rPr>
              <a:t>8</a:t>
            </a:r>
            <a:r>
              <a:rPr lang="en-US" altLang="en-US" sz="2667" b="0">
                <a:latin typeface="Times" pitchFamily="2" charset="0"/>
              </a:rPr>
              <a:t> 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59395" name="TextBox 4">
            <a:extLst>
              <a:ext uri="{FF2B5EF4-FFF2-40B4-BE49-F238E27FC236}">
                <a16:creationId xmlns:a16="http://schemas.microsoft.com/office/drawing/2014/main" id="{981FD124-C1F2-6F4B-B238-3F17F03D7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2794000"/>
            <a:ext cx="27146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101  110  010  111</a:t>
            </a:r>
          </a:p>
        </p:txBody>
      </p:sp>
      <p:sp>
        <p:nvSpPr>
          <p:cNvPr id="59396" name="TextBox 5">
            <a:extLst>
              <a:ext uri="{FF2B5EF4-FFF2-40B4-BE49-F238E27FC236}">
                <a16:creationId xmlns:a16="http://schemas.microsoft.com/office/drawing/2014/main" id="{6D2B2E45-0E10-474C-9357-752729F67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3683000"/>
            <a:ext cx="24844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 5      6      2      7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67589" name="Right Brace 3">
            <a:extLst>
              <a:ext uri="{FF2B5EF4-FFF2-40B4-BE49-F238E27FC236}">
                <a16:creationId xmlns:a16="http://schemas.microsoft.com/office/drawing/2014/main" id="{6D3ED877-A31A-20DD-4B77-0CB5686E6CE0}"/>
              </a:ext>
            </a:extLst>
          </p:cNvPr>
          <p:cNvSpPr>
            <a:spLocks/>
          </p:cNvSpPr>
          <p:nvPr/>
        </p:nvSpPr>
        <p:spPr bwMode="auto">
          <a:xfrm rot="5400000">
            <a:off x="33020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0" name="Right Brace 7">
            <a:extLst>
              <a:ext uri="{FF2B5EF4-FFF2-40B4-BE49-F238E27FC236}">
                <a16:creationId xmlns:a16="http://schemas.microsoft.com/office/drawing/2014/main" id="{3A020359-6145-9D76-D3CA-2782A29D36C9}"/>
              </a:ext>
            </a:extLst>
          </p:cNvPr>
          <p:cNvSpPr>
            <a:spLocks/>
          </p:cNvSpPr>
          <p:nvPr/>
        </p:nvSpPr>
        <p:spPr bwMode="auto">
          <a:xfrm rot="5400000">
            <a:off x="40005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1" name="Right Brace 8">
            <a:extLst>
              <a:ext uri="{FF2B5EF4-FFF2-40B4-BE49-F238E27FC236}">
                <a16:creationId xmlns:a16="http://schemas.microsoft.com/office/drawing/2014/main" id="{6AA0AF04-6F18-5C5D-1F51-4798CF652917}"/>
              </a:ext>
            </a:extLst>
          </p:cNvPr>
          <p:cNvSpPr>
            <a:spLocks/>
          </p:cNvSpPr>
          <p:nvPr/>
        </p:nvSpPr>
        <p:spPr bwMode="auto">
          <a:xfrm rot="5400000">
            <a:off x="46990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2" name="Right Brace 9">
            <a:extLst>
              <a:ext uri="{FF2B5EF4-FFF2-40B4-BE49-F238E27FC236}">
                <a16:creationId xmlns:a16="http://schemas.microsoft.com/office/drawing/2014/main" id="{9C009A55-E2A2-0BD0-FE47-C1972B41F716}"/>
              </a:ext>
            </a:extLst>
          </p:cNvPr>
          <p:cNvSpPr>
            <a:spLocks/>
          </p:cNvSpPr>
          <p:nvPr/>
        </p:nvSpPr>
        <p:spPr bwMode="auto">
          <a:xfrm rot="5400000">
            <a:off x="53975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E818FE86-EC04-8FE3-530E-1D15576BD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Octal Conversion</a:t>
            </a:r>
          </a:p>
        </p:txBody>
      </p:sp>
      <p:sp>
        <p:nvSpPr>
          <p:cNvPr id="60418" name="TextBox 2">
            <a:extLst>
              <a:ext uri="{FF2B5EF4-FFF2-40B4-BE49-F238E27FC236}">
                <a16:creationId xmlns:a16="http://schemas.microsoft.com/office/drawing/2014/main" id="{AB9200C4-4338-FB4C-9687-E9E3E927E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905000"/>
            <a:ext cx="30765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101110010111</a:t>
            </a:r>
            <a:r>
              <a:rPr lang="en-US" altLang="en-US" sz="2667" b="0" baseline="-25000">
                <a:latin typeface="Times" pitchFamily="2" charset="0"/>
              </a:rPr>
              <a:t>2 </a:t>
            </a:r>
            <a:r>
              <a:rPr lang="en-US" altLang="en-US" sz="2667" b="0">
                <a:latin typeface="Times" pitchFamily="2" charset="0"/>
              </a:rPr>
              <a:t> = ?</a:t>
            </a:r>
            <a:r>
              <a:rPr lang="en-US" altLang="en-US" sz="2667" b="0" baseline="-25000">
                <a:latin typeface="Times" pitchFamily="2" charset="0"/>
              </a:rPr>
              <a:t>8</a:t>
            </a:r>
            <a:r>
              <a:rPr lang="en-US" altLang="en-US" sz="2667" b="0">
                <a:latin typeface="Times" pitchFamily="2" charset="0"/>
              </a:rPr>
              <a:t> 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60419" name="TextBox 4">
            <a:extLst>
              <a:ext uri="{FF2B5EF4-FFF2-40B4-BE49-F238E27FC236}">
                <a16:creationId xmlns:a16="http://schemas.microsoft.com/office/drawing/2014/main" id="{8CB90369-5CBD-3C48-9E54-697A9222A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2794000"/>
            <a:ext cx="27146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101  110  010  111</a:t>
            </a:r>
          </a:p>
        </p:txBody>
      </p:sp>
      <p:sp>
        <p:nvSpPr>
          <p:cNvPr id="60420" name="TextBox 5">
            <a:extLst>
              <a:ext uri="{FF2B5EF4-FFF2-40B4-BE49-F238E27FC236}">
                <a16:creationId xmlns:a16="http://schemas.microsoft.com/office/drawing/2014/main" id="{D63A4CCA-2930-8A4F-A541-36200F859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0" y="3683000"/>
            <a:ext cx="24844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 5      6      2      7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68613" name="Right Brace 3">
            <a:extLst>
              <a:ext uri="{FF2B5EF4-FFF2-40B4-BE49-F238E27FC236}">
                <a16:creationId xmlns:a16="http://schemas.microsoft.com/office/drawing/2014/main" id="{35F60820-11A3-412B-E27B-6BBCBF8B4BDA}"/>
              </a:ext>
            </a:extLst>
          </p:cNvPr>
          <p:cNvSpPr>
            <a:spLocks/>
          </p:cNvSpPr>
          <p:nvPr/>
        </p:nvSpPr>
        <p:spPr bwMode="auto">
          <a:xfrm rot="5400000">
            <a:off x="33020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14" name="Right Brace 7">
            <a:extLst>
              <a:ext uri="{FF2B5EF4-FFF2-40B4-BE49-F238E27FC236}">
                <a16:creationId xmlns:a16="http://schemas.microsoft.com/office/drawing/2014/main" id="{0722DB07-1778-7626-7C1C-BE38FF09E70F}"/>
              </a:ext>
            </a:extLst>
          </p:cNvPr>
          <p:cNvSpPr>
            <a:spLocks/>
          </p:cNvSpPr>
          <p:nvPr/>
        </p:nvSpPr>
        <p:spPr bwMode="auto">
          <a:xfrm rot="5400000">
            <a:off x="40005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15" name="Right Brace 8">
            <a:extLst>
              <a:ext uri="{FF2B5EF4-FFF2-40B4-BE49-F238E27FC236}">
                <a16:creationId xmlns:a16="http://schemas.microsoft.com/office/drawing/2014/main" id="{51344C1F-A69B-856E-D010-1C3EEBC9231A}"/>
              </a:ext>
            </a:extLst>
          </p:cNvPr>
          <p:cNvSpPr>
            <a:spLocks/>
          </p:cNvSpPr>
          <p:nvPr/>
        </p:nvSpPr>
        <p:spPr bwMode="auto">
          <a:xfrm rot="5400000">
            <a:off x="46990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8616" name="Right Brace 9">
            <a:extLst>
              <a:ext uri="{FF2B5EF4-FFF2-40B4-BE49-F238E27FC236}">
                <a16:creationId xmlns:a16="http://schemas.microsoft.com/office/drawing/2014/main" id="{592CD34F-8BF0-FF68-26C4-2AA5BAF4C1EE}"/>
              </a:ext>
            </a:extLst>
          </p:cNvPr>
          <p:cNvSpPr>
            <a:spLocks/>
          </p:cNvSpPr>
          <p:nvPr/>
        </p:nvSpPr>
        <p:spPr bwMode="auto">
          <a:xfrm rot="5400000">
            <a:off x="53975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5" name="TextBox 10">
            <a:extLst>
              <a:ext uri="{FF2B5EF4-FFF2-40B4-BE49-F238E27FC236}">
                <a16:creationId xmlns:a16="http://schemas.microsoft.com/office/drawing/2014/main" id="{C0B04512-A551-2241-9622-6C1E14E9C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080000"/>
            <a:ext cx="5105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 dirty="0">
                <a:latin typeface="Times" pitchFamily="2" charset="0"/>
              </a:rPr>
              <a:t>Thus,  101110010111</a:t>
            </a:r>
            <a:r>
              <a:rPr lang="en-US" altLang="en-US" sz="2667" b="0" baseline="-25000" dirty="0">
                <a:latin typeface="Times" pitchFamily="2" charset="0"/>
              </a:rPr>
              <a:t>2   </a:t>
            </a:r>
            <a:r>
              <a:rPr lang="en-US" altLang="en-US" sz="2667" b="0" dirty="0">
                <a:latin typeface="Times" pitchFamily="2" charset="0"/>
              </a:rPr>
              <a:t>=  5627</a:t>
            </a:r>
            <a:r>
              <a:rPr lang="en-US" altLang="en-US" sz="2667" b="0" baseline="-25000" dirty="0">
                <a:latin typeface="Times" pitchFamily="2" charset="0"/>
              </a:rPr>
              <a:t>8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65522E3C-97A6-7EC6-49DA-B67FDAEE5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Hexadecimal System (Base 16)</a:t>
            </a:r>
          </a:p>
        </p:txBody>
      </p:sp>
      <p:pic>
        <p:nvPicPr>
          <p:cNvPr id="69634" name="Picture 3">
            <a:extLst>
              <a:ext uri="{FF2B5EF4-FFF2-40B4-BE49-F238E27FC236}">
                <a16:creationId xmlns:a16="http://schemas.microsoft.com/office/drawing/2014/main" id="{5E3D5479-599F-9227-9CCA-DA4686000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714500"/>
            <a:ext cx="4106863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11BD2808-ACB3-12D0-24E1-D20B18D2F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16 Hexadecimal Digits 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B412AC3C-80BB-F105-8459-B1199C60DF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0" y="1968500"/>
            <a:ext cx="7112000" cy="825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0,   1,   2,   3,   4,   5,   6,   7,   8,   9,   A,   B,   C,   D,   E,   F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88620F99-8EA1-2C26-BD0F-AE290042B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16 Hexadecimal Digits </a:t>
            </a:r>
          </a:p>
        </p:txBody>
      </p:sp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B8F587F0-BD03-765D-F87F-623E4F2399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0" y="1968500"/>
            <a:ext cx="7112000" cy="825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0,   1,   2,   3,   4,   5,   6,   7,   8,   9,   A,   B,   C,   D,   E,   F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98922549-973B-A9C7-AA24-DBD8253AE45D}"/>
              </a:ext>
            </a:extLst>
          </p:cNvPr>
          <p:cNvSpPr txBox="1">
            <a:spLocks/>
          </p:cNvSpPr>
          <p:nvPr/>
        </p:nvSpPr>
        <p:spPr bwMode="auto">
          <a:xfrm>
            <a:off x="5207000" y="3302000"/>
            <a:ext cx="2921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/>
              <a:t>10,  11,  12, 13,  14, 15</a:t>
            </a:r>
          </a:p>
        </p:txBody>
      </p:sp>
      <p:cxnSp>
        <p:nvCxnSpPr>
          <p:cNvPr id="71684" name="Straight Arrow Connector 5">
            <a:extLst>
              <a:ext uri="{FF2B5EF4-FFF2-40B4-BE49-F238E27FC236}">
                <a16:creationId xmlns:a16="http://schemas.microsoft.com/office/drawing/2014/main" id="{E9913009-6A5A-8182-B328-7347482974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61000" y="2413000"/>
            <a:ext cx="0" cy="889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5" name="Straight Arrow Connector 7">
            <a:extLst>
              <a:ext uri="{FF2B5EF4-FFF2-40B4-BE49-F238E27FC236}">
                <a16:creationId xmlns:a16="http://schemas.microsoft.com/office/drawing/2014/main" id="{8F91C2F3-9439-FB0E-001B-4F73BF867E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69000" y="2413000"/>
            <a:ext cx="0" cy="889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6" name="Straight Arrow Connector 8">
            <a:extLst>
              <a:ext uri="{FF2B5EF4-FFF2-40B4-BE49-F238E27FC236}">
                <a16:creationId xmlns:a16="http://schemas.microsoft.com/office/drawing/2014/main" id="{1A26E8E0-07F3-79B5-027D-6A6EED744B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13500" y="2413000"/>
            <a:ext cx="0" cy="889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7" name="Straight Arrow Connector 9">
            <a:extLst>
              <a:ext uri="{FF2B5EF4-FFF2-40B4-BE49-F238E27FC236}">
                <a16:creationId xmlns:a16="http://schemas.microsoft.com/office/drawing/2014/main" id="{B127B965-1E99-E4D2-4896-69D9911F7A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8000" y="2413000"/>
            <a:ext cx="0" cy="889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8" name="Straight Arrow Connector 10">
            <a:extLst>
              <a:ext uri="{FF2B5EF4-FFF2-40B4-BE49-F238E27FC236}">
                <a16:creationId xmlns:a16="http://schemas.microsoft.com/office/drawing/2014/main" id="{7A19A268-5954-EABE-B33B-E21708E6D1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02500" y="2413000"/>
            <a:ext cx="0" cy="889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9" name="Straight Arrow Connector 11">
            <a:extLst>
              <a:ext uri="{FF2B5EF4-FFF2-40B4-BE49-F238E27FC236}">
                <a16:creationId xmlns:a16="http://schemas.microsoft.com/office/drawing/2014/main" id="{DD603E57-514D-8D70-4BFC-5E2DF6793B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47000" y="2413000"/>
            <a:ext cx="0" cy="889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08D40DD7-E856-1D19-EC43-93657752F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Hexadecimal to Decimal Conversion</a:t>
            </a:r>
          </a:p>
        </p:txBody>
      </p:sp>
      <p:pic>
        <p:nvPicPr>
          <p:cNvPr id="72706" name="Picture 3">
            <a:extLst>
              <a:ext uri="{FF2B5EF4-FFF2-40B4-BE49-F238E27FC236}">
                <a16:creationId xmlns:a16="http://schemas.microsoft.com/office/drawing/2014/main" id="{19FC23A6-EA33-3D09-E4E3-F495E5CDE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14500"/>
            <a:ext cx="37465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4">
            <a:extLst>
              <a:ext uri="{FF2B5EF4-FFF2-40B4-BE49-F238E27FC236}">
                <a16:creationId xmlns:a16="http://schemas.microsoft.com/office/drawing/2014/main" id="{6FD3088F-F6AB-93A1-40AE-EE00B9A0C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67000"/>
            <a:ext cx="2508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5">
            <a:extLst>
              <a:ext uri="{FF2B5EF4-FFF2-40B4-BE49-F238E27FC236}">
                <a16:creationId xmlns:a16="http://schemas.microsoft.com/office/drawing/2014/main" id="{5B94306E-FEF2-C4A2-F3AE-C60709B17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556000"/>
            <a:ext cx="14605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6">
            <a:extLst>
              <a:ext uri="{FF2B5EF4-FFF2-40B4-BE49-F238E27FC236}">
                <a16:creationId xmlns:a16="http://schemas.microsoft.com/office/drawing/2014/main" id="{2CDFBAE8-8A29-B190-971D-1BD078B01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349750"/>
            <a:ext cx="11112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E055A7AF-64A4-4EA0-7719-D5CC8B966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Required Textbook</a:t>
            </a:r>
          </a:p>
        </p:txBody>
      </p:sp>
      <p:pic>
        <p:nvPicPr>
          <p:cNvPr id="10242" name="Picture 4" descr="textbook.jpg">
            <a:extLst>
              <a:ext uri="{FF2B5EF4-FFF2-40B4-BE49-F238E27FC236}">
                <a16:creationId xmlns:a16="http://schemas.microsoft.com/office/drawing/2014/main" id="{B577701C-9A02-7A64-099B-2658D6359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889000"/>
            <a:ext cx="254158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31DD84A1-88E7-C9DC-633D-1555A72A9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141788"/>
            <a:ext cx="6243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84599281-6815-FA47-B5AF-E1D5E132BF43}"/>
              </a:ext>
            </a:extLst>
          </p:cNvPr>
          <p:cNvSpPr/>
          <p:nvPr/>
        </p:nvSpPr>
        <p:spPr bwMode="auto">
          <a:xfrm>
            <a:off x="6604000" y="4141788"/>
            <a:ext cx="1397000" cy="303212"/>
          </a:xfrm>
          <a:prstGeom prst="frame">
            <a:avLst>
              <a:gd name="adj1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2000">
              <a:latin typeface="Times" charset="0"/>
              <a:ea typeface="ＭＳ Ｐゴシック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D080284-AAD3-A645-A1D0-EA9E81F60373}"/>
              </a:ext>
            </a:extLst>
          </p:cNvPr>
          <p:cNvSpPr/>
          <p:nvPr/>
        </p:nvSpPr>
        <p:spPr bwMode="auto">
          <a:xfrm>
            <a:off x="4721225" y="993775"/>
            <a:ext cx="1136650" cy="303213"/>
          </a:xfrm>
          <a:prstGeom prst="frame">
            <a:avLst>
              <a:gd name="adj1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2000"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6F3AA3E3-4CE3-0BBE-ED09-2FD805B31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Hexadecimal to Decimal Conversion</a:t>
            </a:r>
          </a:p>
        </p:txBody>
      </p:sp>
      <p:pic>
        <p:nvPicPr>
          <p:cNvPr id="73730" name="Picture 3">
            <a:extLst>
              <a:ext uri="{FF2B5EF4-FFF2-40B4-BE49-F238E27FC236}">
                <a16:creationId xmlns:a16="http://schemas.microsoft.com/office/drawing/2014/main" id="{03514FEE-0A92-46A6-ABFA-220CD2F03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2508250"/>
            <a:ext cx="229711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D73B1419-F1F5-949D-0EA0-2369AC0EA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Hexadecimal to Decimal Conversion</a:t>
            </a:r>
          </a:p>
        </p:txBody>
      </p:sp>
      <p:pic>
        <p:nvPicPr>
          <p:cNvPr id="74754" name="Picture 2">
            <a:extLst>
              <a:ext uri="{FF2B5EF4-FFF2-40B4-BE49-F238E27FC236}">
                <a16:creationId xmlns:a16="http://schemas.microsoft.com/office/drawing/2014/main" id="{ACF2A64F-B126-B262-FEB5-448F7AD85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11388"/>
            <a:ext cx="7620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4">
            <a:extLst>
              <a:ext uri="{FF2B5EF4-FFF2-40B4-BE49-F238E27FC236}">
                <a16:creationId xmlns:a16="http://schemas.microsoft.com/office/drawing/2014/main" id="{576B3B5D-91CD-BBE8-2E1F-C88107BD4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683000"/>
            <a:ext cx="4016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5">
            <a:extLst>
              <a:ext uri="{FF2B5EF4-FFF2-40B4-BE49-F238E27FC236}">
                <a16:creationId xmlns:a16="http://schemas.microsoft.com/office/drawing/2014/main" id="{D1B10D59-1B82-1AE5-97D6-CC02EEDBB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619500"/>
            <a:ext cx="11223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C33CC222-4A3F-5B92-B28E-1CA187A55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429500" cy="571500"/>
          </a:xfrm>
        </p:spPr>
        <p:txBody>
          <a:bodyPr/>
          <a:lstStyle/>
          <a:p>
            <a:r>
              <a:rPr lang="en-US" altLang="en-US"/>
              <a:t>Binary to Hexadecimal Conversion</a:t>
            </a:r>
          </a:p>
        </p:txBody>
      </p:sp>
      <p:pic>
        <p:nvPicPr>
          <p:cNvPr id="75778" name="Picture 3">
            <a:extLst>
              <a:ext uri="{FF2B5EF4-FFF2-40B4-BE49-F238E27FC236}">
                <a16:creationId xmlns:a16="http://schemas.microsoft.com/office/drawing/2014/main" id="{B847FC9B-2F23-10A9-3946-9F74B9861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889000"/>
            <a:ext cx="2306638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B8B4FA32-E33A-59D4-09E4-80FA93F97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875" y="28575"/>
            <a:ext cx="7429500" cy="571500"/>
          </a:xfrm>
        </p:spPr>
        <p:txBody>
          <a:bodyPr/>
          <a:lstStyle/>
          <a:p>
            <a:r>
              <a:rPr lang="en-US" altLang="en-US"/>
              <a:t>Binary to Hexadecimal Conversion</a:t>
            </a:r>
          </a:p>
        </p:txBody>
      </p:sp>
      <p:pic>
        <p:nvPicPr>
          <p:cNvPr id="76802" name="Picture 4">
            <a:extLst>
              <a:ext uri="{FF2B5EF4-FFF2-40B4-BE49-F238E27FC236}">
                <a16:creationId xmlns:a16="http://schemas.microsoft.com/office/drawing/2014/main" id="{9D0ED685-9695-5381-3B01-B9865763A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698500"/>
            <a:ext cx="27479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31B4DC63-7BE4-61EE-7B13-A7748B107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Hexadecimal Conversion</a:t>
            </a:r>
          </a:p>
        </p:txBody>
      </p:sp>
      <p:sp>
        <p:nvSpPr>
          <p:cNvPr id="69634" name="TextBox 2">
            <a:extLst>
              <a:ext uri="{FF2B5EF4-FFF2-40B4-BE49-F238E27FC236}">
                <a16:creationId xmlns:a16="http://schemas.microsoft.com/office/drawing/2014/main" id="{E1F54630-A51A-A942-BA5B-64F84E086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905000"/>
            <a:ext cx="31908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101110010111</a:t>
            </a:r>
            <a:r>
              <a:rPr lang="en-US" altLang="en-US" sz="2667" b="0" baseline="-25000">
                <a:latin typeface="Times" pitchFamily="2" charset="0"/>
              </a:rPr>
              <a:t>2 </a:t>
            </a:r>
            <a:r>
              <a:rPr lang="en-US" altLang="en-US" sz="2667" b="0">
                <a:latin typeface="Times" pitchFamily="2" charset="0"/>
              </a:rPr>
              <a:t> = ?</a:t>
            </a:r>
            <a:r>
              <a:rPr lang="en-US" altLang="en-US" sz="2667" b="0" baseline="-25000">
                <a:latin typeface="Times" pitchFamily="2" charset="0"/>
              </a:rPr>
              <a:t>16</a:t>
            </a:r>
            <a:r>
              <a:rPr lang="en-US" altLang="en-US" sz="2667" b="0">
                <a:latin typeface="Times" pitchFamily="2" charset="0"/>
              </a:rPr>
              <a:t> </a:t>
            </a:r>
            <a:endParaRPr lang="en-US" altLang="en-US" sz="2667" b="0" baseline="-2500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CA7864ED-93C1-117B-8CFF-A8CF1F885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Hexadecimal Conversion</a:t>
            </a:r>
          </a:p>
        </p:txBody>
      </p:sp>
      <p:sp>
        <p:nvSpPr>
          <p:cNvPr id="70658" name="TextBox 2">
            <a:extLst>
              <a:ext uri="{FF2B5EF4-FFF2-40B4-BE49-F238E27FC236}">
                <a16:creationId xmlns:a16="http://schemas.microsoft.com/office/drawing/2014/main" id="{110CF315-E211-8D4D-8970-D6D76A2A8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905000"/>
            <a:ext cx="31908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101110010111</a:t>
            </a:r>
            <a:r>
              <a:rPr lang="en-US" altLang="en-US" sz="2667" b="0" baseline="-25000">
                <a:latin typeface="Times" pitchFamily="2" charset="0"/>
              </a:rPr>
              <a:t>2 </a:t>
            </a:r>
            <a:r>
              <a:rPr lang="en-US" altLang="en-US" sz="2667" b="0">
                <a:latin typeface="Times" pitchFamily="2" charset="0"/>
              </a:rPr>
              <a:t> = ?</a:t>
            </a:r>
            <a:r>
              <a:rPr lang="en-US" altLang="en-US" sz="2667" b="0" baseline="-25000">
                <a:latin typeface="Times" pitchFamily="2" charset="0"/>
              </a:rPr>
              <a:t>16</a:t>
            </a:r>
            <a:r>
              <a:rPr lang="en-US" altLang="en-US" sz="2667" b="0">
                <a:latin typeface="Times" pitchFamily="2" charset="0"/>
              </a:rPr>
              <a:t> 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70659" name="TextBox 4">
            <a:extLst>
              <a:ext uri="{FF2B5EF4-FFF2-40B4-BE49-F238E27FC236}">
                <a16:creationId xmlns:a16="http://schemas.microsoft.com/office/drawing/2014/main" id="{5FD89415-FAD5-1C48-8441-8394B0E83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794000"/>
            <a:ext cx="25447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1011  1001  0111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E1342DA3-06F4-1118-E611-A593756CC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Hexadecimal Conversion</a:t>
            </a:r>
          </a:p>
        </p:txBody>
      </p:sp>
      <p:sp>
        <p:nvSpPr>
          <p:cNvPr id="71682" name="TextBox 2">
            <a:extLst>
              <a:ext uri="{FF2B5EF4-FFF2-40B4-BE49-F238E27FC236}">
                <a16:creationId xmlns:a16="http://schemas.microsoft.com/office/drawing/2014/main" id="{8D78EA88-DDEC-5D49-BC85-0A980ECD2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905000"/>
            <a:ext cx="31908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101110010111</a:t>
            </a:r>
            <a:r>
              <a:rPr lang="en-US" altLang="en-US" sz="2667" b="0" baseline="-25000">
                <a:latin typeface="Times" pitchFamily="2" charset="0"/>
              </a:rPr>
              <a:t>2 </a:t>
            </a:r>
            <a:r>
              <a:rPr lang="en-US" altLang="en-US" sz="2667" b="0">
                <a:latin typeface="Times" pitchFamily="2" charset="0"/>
              </a:rPr>
              <a:t> = ?</a:t>
            </a:r>
            <a:r>
              <a:rPr lang="en-US" altLang="en-US" sz="2667" b="0" baseline="-25000">
                <a:latin typeface="Times" pitchFamily="2" charset="0"/>
              </a:rPr>
              <a:t>16</a:t>
            </a:r>
            <a:r>
              <a:rPr lang="en-US" altLang="en-US" sz="2667" b="0">
                <a:latin typeface="Times" pitchFamily="2" charset="0"/>
              </a:rPr>
              <a:t> 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71683" name="TextBox 4">
            <a:extLst>
              <a:ext uri="{FF2B5EF4-FFF2-40B4-BE49-F238E27FC236}">
                <a16:creationId xmlns:a16="http://schemas.microsoft.com/office/drawing/2014/main" id="{F6F6A48F-7B82-1C48-AC47-5A28BCA73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794000"/>
            <a:ext cx="25447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1011  1001  0111</a:t>
            </a:r>
          </a:p>
        </p:txBody>
      </p:sp>
      <p:sp>
        <p:nvSpPr>
          <p:cNvPr id="71684" name="TextBox 5">
            <a:extLst>
              <a:ext uri="{FF2B5EF4-FFF2-40B4-BE49-F238E27FC236}">
                <a16:creationId xmlns:a16="http://schemas.microsoft.com/office/drawing/2014/main" id="{4474CF2D-F531-2544-8C57-00EBA010E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3746500"/>
            <a:ext cx="23288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B        9       7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79877" name="Right Brace 7">
            <a:extLst>
              <a:ext uri="{FF2B5EF4-FFF2-40B4-BE49-F238E27FC236}">
                <a16:creationId xmlns:a16="http://schemas.microsoft.com/office/drawing/2014/main" id="{C9A05CC5-6D17-8B26-8B28-7DFE764298D1}"/>
              </a:ext>
            </a:extLst>
          </p:cNvPr>
          <p:cNvSpPr>
            <a:spLocks/>
          </p:cNvSpPr>
          <p:nvPr/>
        </p:nvSpPr>
        <p:spPr bwMode="auto">
          <a:xfrm rot="5400000">
            <a:off x="35560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9878" name="Right Brace 8">
            <a:extLst>
              <a:ext uri="{FF2B5EF4-FFF2-40B4-BE49-F238E27FC236}">
                <a16:creationId xmlns:a16="http://schemas.microsoft.com/office/drawing/2014/main" id="{A08E9E58-030B-4F57-9710-7E8AA6A847D0}"/>
              </a:ext>
            </a:extLst>
          </p:cNvPr>
          <p:cNvSpPr>
            <a:spLocks/>
          </p:cNvSpPr>
          <p:nvPr/>
        </p:nvSpPr>
        <p:spPr bwMode="auto">
          <a:xfrm rot="5400000">
            <a:off x="43815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9879" name="Right Brace 9">
            <a:extLst>
              <a:ext uri="{FF2B5EF4-FFF2-40B4-BE49-F238E27FC236}">
                <a16:creationId xmlns:a16="http://schemas.microsoft.com/office/drawing/2014/main" id="{CD4C7397-51ED-8AFF-A43C-1408E3644F5C}"/>
              </a:ext>
            </a:extLst>
          </p:cNvPr>
          <p:cNvSpPr>
            <a:spLocks/>
          </p:cNvSpPr>
          <p:nvPr/>
        </p:nvSpPr>
        <p:spPr bwMode="auto">
          <a:xfrm rot="5400000">
            <a:off x="52070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92EFC6DF-9200-7240-8F7C-B0482C88D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Binary to Hexadecimal Conversion</a:t>
            </a:r>
          </a:p>
        </p:txBody>
      </p:sp>
      <p:sp>
        <p:nvSpPr>
          <p:cNvPr id="72706" name="TextBox 2">
            <a:extLst>
              <a:ext uri="{FF2B5EF4-FFF2-40B4-BE49-F238E27FC236}">
                <a16:creationId xmlns:a16="http://schemas.microsoft.com/office/drawing/2014/main" id="{F947F85C-E1DD-0D43-ACD0-36654198A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575" y="1905000"/>
            <a:ext cx="31908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101110010111</a:t>
            </a:r>
            <a:r>
              <a:rPr lang="en-US" altLang="en-US" sz="2667" b="0" baseline="-25000">
                <a:latin typeface="Times" pitchFamily="2" charset="0"/>
              </a:rPr>
              <a:t>2 </a:t>
            </a:r>
            <a:r>
              <a:rPr lang="en-US" altLang="en-US" sz="2667" b="0">
                <a:latin typeface="Times" pitchFamily="2" charset="0"/>
              </a:rPr>
              <a:t> = ?</a:t>
            </a:r>
            <a:r>
              <a:rPr lang="en-US" altLang="en-US" sz="2667" b="0" baseline="-25000">
                <a:latin typeface="Times" pitchFamily="2" charset="0"/>
              </a:rPr>
              <a:t>16</a:t>
            </a:r>
            <a:r>
              <a:rPr lang="en-US" altLang="en-US" sz="2667" b="0">
                <a:latin typeface="Times" pitchFamily="2" charset="0"/>
              </a:rPr>
              <a:t> 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72707" name="TextBox 4">
            <a:extLst>
              <a:ext uri="{FF2B5EF4-FFF2-40B4-BE49-F238E27FC236}">
                <a16:creationId xmlns:a16="http://schemas.microsoft.com/office/drawing/2014/main" id="{E718FFE6-A95B-DB4B-94D2-41A42DC94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794000"/>
            <a:ext cx="25447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1011  1001  0111</a:t>
            </a:r>
          </a:p>
        </p:txBody>
      </p:sp>
      <p:sp>
        <p:nvSpPr>
          <p:cNvPr id="72708" name="TextBox 5">
            <a:extLst>
              <a:ext uri="{FF2B5EF4-FFF2-40B4-BE49-F238E27FC236}">
                <a16:creationId xmlns:a16="http://schemas.microsoft.com/office/drawing/2014/main" id="{1B88F927-B11E-3346-8958-51CDAB81D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3746500"/>
            <a:ext cx="23288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B        9       7</a:t>
            </a:r>
            <a:endParaRPr lang="en-US" altLang="en-US" sz="2667" b="0" baseline="-25000">
              <a:latin typeface="Times" pitchFamily="2" charset="0"/>
            </a:endParaRPr>
          </a:p>
        </p:txBody>
      </p:sp>
      <p:sp>
        <p:nvSpPr>
          <p:cNvPr id="80901" name="Right Brace 7">
            <a:extLst>
              <a:ext uri="{FF2B5EF4-FFF2-40B4-BE49-F238E27FC236}">
                <a16:creationId xmlns:a16="http://schemas.microsoft.com/office/drawing/2014/main" id="{94ADC097-047A-4622-45DE-D0F450B0B640}"/>
              </a:ext>
            </a:extLst>
          </p:cNvPr>
          <p:cNvSpPr>
            <a:spLocks/>
          </p:cNvSpPr>
          <p:nvPr/>
        </p:nvSpPr>
        <p:spPr bwMode="auto">
          <a:xfrm rot="5400000">
            <a:off x="35560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0902" name="Right Brace 8">
            <a:extLst>
              <a:ext uri="{FF2B5EF4-FFF2-40B4-BE49-F238E27FC236}">
                <a16:creationId xmlns:a16="http://schemas.microsoft.com/office/drawing/2014/main" id="{22AA7260-BC27-E94A-4459-E7379DC4B394}"/>
              </a:ext>
            </a:extLst>
          </p:cNvPr>
          <p:cNvSpPr>
            <a:spLocks/>
          </p:cNvSpPr>
          <p:nvPr/>
        </p:nvSpPr>
        <p:spPr bwMode="auto">
          <a:xfrm rot="5400000">
            <a:off x="43815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80903" name="Right Brace 9">
            <a:extLst>
              <a:ext uri="{FF2B5EF4-FFF2-40B4-BE49-F238E27FC236}">
                <a16:creationId xmlns:a16="http://schemas.microsoft.com/office/drawing/2014/main" id="{006847B2-0844-0302-C76B-2B1256B0C8BA}"/>
              </a:ext>
            </a:extLst>
          </p:cNvPr>
          <p:cNvSpPr>
            <a:spLocks/>
          </p:cNvSpPr>
          <p:nvPr/>
        </p:nvSpPr>
        <p:spPr bwMode="auto">
          <a:xfrm rot="5400000">
            <a:off x="5207000" y="3111500"/>
            <a:ext cx="190500" cy="571500"/>
          </a:xfrm>
          <a:prstGeom prst="rightBrace">
            <a:avLst>
              <a:gd name="adj1" fmla="val 8333"/>
              <a:gd name="adj2" fmla="val 50000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12" name="TextBox 10">
            <a:extLst>
              <a:ext uri="{FF2B5EF4-FFF2-40B4-BE49-F238E27FC236}">
                <a16:creationId xmlns:a16="http://schemas.microsoft.com/office/drawing/2014/main" id="{AFEE6F6C-263C-3E45-8FF3-70D3F7C34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080000"/>
            <a:ext cx="4800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667" b="0">
                <a:latin typeface="Times" pitchFamily="2" charset="0"/>
              </a:rPr>
              <a:t>Thus,  101110010111</a:t>
            </a:r>
            <a:r>
              <a:rPr lang="en-US" altLang="en-US" sz="2667" b="0" baseline="-25000">
                <a:latin typeface="Times" pitchFamily="2" charset="0"/>
              </a:rPr>
              <a:t>2   </a:t>
            </a:r>
            <a:r>
              <a:rPr lang="en-US" altLang="en-US" sz="2667" b="0">
                <a:latin typeface="Times" pitchFamily="2" charset="0"/>
              </a:rPr>
              <a:t>=  B97</a:t>
            </a:r>
            <a:r>
              <a:rPr lang="en-US" altLang="en-US" sz="2667" b="0" baseline="-25000">
                <a:latin typeface="Times" pitchFamily="2" charset="0"/>
              </a:rPr>
              <a:t>16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5C32489B-ADAB-F1FD-19AF-8E8EE404C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Decimal to Hexadecimal Conversion</a:t>
            </a:r>
          </a:p>
        </p:txBody>
      </p:sp>
      <p:pic>
        <p:nvPicPr>
          <p:cNvPr id="81922" name="Picture 3">
            <a:extLst>
              <a:ext uri="{FF2B5EF4-FFF2-40B4-BE49-F238E27FC236}">
                <a16:creationId xmlns:a16="http://schemas.microsoft.com/office/drawing/2014/main" id="{233765FE-0F51-641D-9755-7DC2D828A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154113"/>
            <a:ext cx="6170612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23" name="Straight Arrow Connector 3">
            <a:extLst>
              <a:ext uri="{FF2B5EF4-FFF2-40B4-BE49-F238E27FC236}">
                <a16:creationId xmlns:a16="http://schemas.microsoft.com/office/drawing/2014/main" id="{D34820D8-C98A-03F1-CA39-C542FB69577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10500" y="3048000"/>
            <a:ext cx="0" cy="1143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A4F8D00D-E36A-E91A-61A6-FE1CD6F7B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Decimal to Hexadecimal Conversion</a:t>
            </a:r>
          </a:p>
        </p:txBody>
      </p:sp>
      <p:pic>
        <p:nvPicPr>
          <p:cNvPr id="82946" name="Picture 3">
            <a:extLst>
              <a:ext uri="{FF2B5EF4-FFF2-40B4-BE49-F238E27FC236}">
                <a16:creationId xmlns:a16="http://schemas.microsoft.com/office/drawing/2014/main" id="{449B2765-0DAC-236F-F3AE-767B57309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154113"/>
            <a:ext cx="575627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947" name="Straight Arrow Connector 3">
            <a:extLst>
              <a:ext uri="{FF2B5EF4-FFF2-40B4-BE49-F238E27FC236}">
                <a16:creationId xmlns:a16="http://schemas.microsoft.com/office/drawing/2014/main" id="{5603BCFC-AA90-F537-CAC5-88051E2AE53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10500" y="3048000"/>
            <a:ext cx="0" cy="1143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DB309B27-074A-C41B-D2E5-0EFEB9A21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Required Textbook</a:t>
            </a:r>
          </a:p>
        </p:txBody>
      </p:sp>
      <p:pic>
        <p:nvPicPr>
          <p:cNvPr id="11266" name="Picture 4" descr="textbook.jpg">
            <a:extLst>
              <a:ext uri="{FF2B5EF4-FFF2-40B4-BE49-F238E27FC236}">
                <a16:creationId xmlns:a16="http://schemas.microsoft.com/office/drawing/2014/main" id="{234CE254-1658-D72E-2B46-B0D1BBB55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889000"/>
            <a:ext cx="254158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>
            <a:extLst>
              <a:ext uri="{FF2B5EF4-FFF2-40B4-BE49-F238E27FC236}">
                <a16:creationId xmlns:a16="http://schemas.microsoft.com/office/drawing/2014/main" id="{1518148F-6AEA-4EC3-1C7E-822634046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141788"/>
            <a:ext cx="6243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84599281-6815-FA47-B5AF-E1D5E132BF43}"/>
              </a:ext>
            </a:extLst>
          </p:cNvPr>
          <p:cNvSpPr/>
          <p:nvPr/>
        </p:nvSpPr>
        <p:spPr bwMode="auto">
          <a:xfrm>
            <a:off x="4826000" y="4141788"/>
            <a:ext cx="1150938" cy="303212"/>
          </a:xfrm>
          <a:prstGeom prst="frame">
            <a:avLst>
              <a:gd name="adj1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2000">
              <a:latin typeface="Times" charset="0"/>
              <a:ea typeface="ＭＳ Ｐゴシック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D080284-AAD3-A645-A1D0-EA9E81F60373}"/>
              </a:ext>
            </a:extLst>
          </p:cNvPr>
          <p:cNvSpPr/>
          <p:nvPr/>
        </p:nvSpPr>
        <p:spPr bwMode="auto">
          <a:xfrm>
            <a:off x="2989263" y="1716088"/>
            <a:ext cx="1246187" cy="303212"/>
          </a:xfrm>
          <a:prstGeom prst="frame">
            <a:avLst>
              <a:gd name="adj1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2000">
              <a:latin typeface="Times" charset="0"/>
              <a:ea typeface="ＭＳ Ｐゴシック" charset="0"/>
            </a:endParaRP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645A54F8-8F80-1293-E401-4A79126E0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19300"/>
            <a:ext cx="9144000" cy="1295400"/>
          </a:xfrm>
        </p:spPr>
        <p:txBody>
          <a:bodyPr/>
          <a:lstStyle/>
          <a:p>
            <a:r>
              <a:rPr lang="en-US" altLang="en-US"/>
              <a:t>Sample Midterm 1 Questions</a:t>
            </a:r>
            <a:br>
              <a:rPr lang="en-US" altLang="en-US"/>
            </a:br>
            <a:r>
              <a:rPr lang="en-US" altLang="en-US"/>
              <a:t>on Number Systems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5">
            <a:extLst>
              <a:ext uri="{FF2B5EF4-FFF2-40B4-BE49-F238E27FC236}">
                <a16:creationId xmlns:a16="http://schemas.microsoft.com/office/drawing/2014/main" id="{68852DA9-B1C6-C35B-2B18-595E14A0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303338"/>
            <a:ext cx="8021638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>
            <a:extLst>
              <a:ext uri="{FF2B5EF4-FFF2-40B4-BE49-F238E27FC236}">
                <a16:creationId xmlns:a16="http://schemas.microsoft.com/office/drawing/2014/main" id="{60F4D98F-270C-3FEA-0513-E18E0C0A9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44563"/>
            <a:ext cx="8307387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>
            <a:extLst>
              <a:ext uri="{FF2B5EF4-FFF2-40B4-BE49-F238E27FC236}">
                <a16:creationId xmlns:a16="http://schemas.microsoft.com/office/drawing/2014/main" id="{4E3529C6-3130-8804-457B-C690A4F07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778000"/>
            <a:ext cx="8377237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>
            <a:extLst>
              <a:ext uri="{FF2B5EF4-FFF2-40B4-BE49-F238E27FC236}">
                <a16:creationId xmlns:a16="http://schemas.microsoft.com/office/drawing/2014/main" id="{8F7B837E-F344-E11E-E282-E6847B1D2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70050"/>
            <a:ext cx="81105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>
            <a:extLst>
              <a:ext uri="{FF2B5EF4-FFF2-40B4-BE49-F238E27FC236}">
                <a16:creationId xmlns:a16="http://schemas.microsoft.com/office/drawing/2014/main" id="{0259FB57-CBD5-111A-81ED-D89CE0113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9144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>
            <a:extLst>
              <a:ext uri="{FF2B5EF4-FFF2-40B4-BE49-F238E27FC236}">
                <a16:creationId xmlns:a16="http://schemas.microsoft.com/office/drawing/2014/main" id="{DFA9AFCA-F07F-6C62-4E09-68049F0DE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638"/>
            <a:ext cx="91440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>
            <a:extLst>
              <a:ext uri="{FF2B5EF4-FFF2-40B4-BE49-F238E27FC236}">
                <a16:creationId xmlns:a16="http://schemas.microsoft.com/office/drawing/2014/main" id="{B94A3AC0-F3C0-56DB-052F-BE3672861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946275"/>
            <a:ext cx="83375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>
            <a:extLst>
              <a:ext uri="{FF2B5EF4-FFF2-40B4-BE49-F238E27FC236}">
                <a16:creationId xmlns:a16="http://schemas.microsoft.com/office/drawing/2014/main" id="{FBCC1CF5-AE77-2662-2ACC-83E9DBCC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708150"/>
            <a:ext cx="8494712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9FA61C-B45A-B741-B586-9A085B999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8" y="1045868"/>
            <a:ext cx="8440974" cy="3562420"/>
          </a:xfrm>
          <a:prstGeom prst="rect">
            <a:avLst/>
          </a:prstGeom>
        </p:spPr>
      </p:pic>
      <p:sp>
        <p:nvSpPr>
          <p:cNvPr id="30722" name="Title 1">
            <a:extLst>
              <a:ext uri="{FF2B5EF4-FFF2-40B4-BE49-F238E27FC236}">
                <a16:creationId xmlns:a16="http://schemas.microsoft.com/office/drawing/2014/main" id="{60F0CEC9-5E28-DC4B-ACF5-36D4A872B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is the eBook?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47148C9-DF4F-C04B-B659-F4F2B5E377E3}"/>
              </a:ext>
            </a:extLst>
          </p:cNvPr>
          <p:cNvSpPr/>
          <p:nvPr/>
        </p:nvSpPr>
        <p:spPr bwMode="auto">
          <a:xfrm>
            <a:off x="562203" y="3815218"/>
            <a:ext cx="1079725" cy="321354"/>
          </a:xfrm>
          <a:prstGeom prst="frame">
            <a:avLst>
              <a:gd name="adj1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 sz="2000">
              <a:latin typeface="Times" charset="0"/>
              <a:ea typeface="ＭＳ Ｐゴシック" charset="0"/>
            </a:endParaRPr>
          </a:p>
        </p:txBody>
      </p:sp>
      <p:sp>
        <p:nvSpPr>
          <p:cNvPr id="30724" name="TextBox 6">
            <a:extLst>
              <a:ext uri="{FF2B5EF4-FFF2-40B4-BE49-F238E27FC236}">
                <a16:creationId xmlns:a16="http://schemas.microsoft.com/office/drawing/2014/main" id="{494C9D2C-ABC0-EB42-B5FE-59E833978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89" y="4659645"/>
            <a:ext cx="14318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" pitchFamily="2" charset="0"/>
              </a:rPr>
              <a:t>In Canvas,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" pitchFamily="2" charset="0"/>
              </a:rPr>
              <a:t>click here</a:t>
            </a: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>
            <a:extLst>
              <a:ext uri="{FF2B5EF4-FFF2-40B4-BE49-F238E27FC236}">
                <a16:creationId xmlns:a16="http://schemas.microsoft.com/office/drawing/2014/main" id="{3457BEAB-EE9A-6C2F-4E40-CB2C15D6C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423988"/>
            <a:ext cx="8289925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E28AEE35-E11F-0C4C-9CB6-2B8A5D901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Signed integers are more complicated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AB311A28-2DB7-914A-B359-868B41014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>
                <a:cs typeface="+mn-cs"/>
              </a:rPr>
              <a:t>We will talk more about them when we start with Chapter 3 in a couple of weeks.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842A7C32-8646-7242-90BF-E5A2A26D1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54000"/>
            <a:ext cx="7620000" cy="571500"/>
          </a:xfrm>
        </p:spPr>
        <p:txBody>
          <a:bodyPr/>
          <a:lstStyle/>
          <a:p>
            <a:pPr eaLnBrk="1" hangingPunct="1">
              <a:defRPr/>
            </a:pPr>
            <a:r>
              <a:rPr lang="en-US" sz="2333" dirty="0">
                <a:cs typeface="+mj-cs"/>
              </a:rPr>
              <a:t>The story with floats is even more complicated</a:t>
            </a:r>
            <a:br>
              <a:rPr lang="en-US" sz="2333" dirty="0">
                <a:cs typeface="+mj-cs"/>
              </a:rPr>
            </a:br>
            <a:r>
              <a:rPr lang="en-US" sz="2667" dirty="0">
                <a:cs typeface="+mj-cs"/>
              </a:rPr>
              <a:t>IEEE 754-1985 Standard</a:t>
            </a:r>
          </a:p>
        </p:txBody>
      </p:sp>
      <p:pic>
        <p:nvPicPr>
          <p:cNvPr id="84994" name="Picture 4">
            <a:extLst>
              <a:ext uri="{FF2B5EF4-FFF2-40B4-BE49-F238E27FC236}">
                <a16:creationId xmlns:a16="http://schemas.microsoft.com/office/drawing/2014/main" id="{7997CAC0-F01D-0614-D087-2DAF26B1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239963"/>
            <a:ext cx="730726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5">
            <a:extLst>
              <a:ext uri="{FF2B5EF4-FFF2-40B4-BE49-F238E27FC236}">
                <a16:creationId xmlns:a16="http://schemas.microsoft.com/office/drawing/2014/main" id="{DAF0B07B-AB07-55DB-AEF1-635154CB8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225" y="5148263"/>
            <a:ext cx="434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[http://en.wikipedia.org/wiki/IEEE_754]</a:t>
            </a: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>
            <a:extLst>
              <a:ext uri="{FF2B5EF4-FFF2-40B4-BE49-F238E27FC236}">
                <a16:creationId xmlns:a16="http://schemas.microsoft.com/office/drawing/2014/main" id="{73E4B13D-0F5C-5610-3C27-D0DFFB4FF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	In the example shown above, the </a:t>
            </a:r>
            <a:r>
              <a:rPr lang="en-US" altLang="en-US" i="1"/>
              <a:t>sign</a:t>
            </a:r>
            <a:r>
              <a:rPr lang="en-US" altLang="en-US"/>
              <a:t> is zero so s is +1, the </a:t>
            </a:r>
            <a:r>
              <a:rPr lang="en-US" altLang="en-US" i="1"/>
              <a:t>exponent</a:t>
            </a:r>
            <a:r>
              <a:rPr lang="en-US" altLang="en-US"/>
              <a:t> is 124 so e is −3, and the significand m is 1.01 (in binary, which is 1.25 in decimal). The represented number is therefore +1.25 × 2</a:t>
            </a:r>
            <a:r>
              <a:rPr lang="en-US" altLang="en-US" baseline="30000"/>
              <a:t>−3</a:t>
            </a:r>
            <a:r>
              <a:rPr lang="en-US" altLang="en-US"/>
              <a:t>, which is +0.15625. </a:t>
            </a:r>
          </a:p>
        </p:txBody>
      </p:sp>
      <p:pic>
        <p:nvPicPr>
          <p:cNvPr id="86018" name="Picture 4">
            <a:extLst>
              <a:ext uri="{FF2B5EF4-FFF2-40B4-BE49-F238E27FC236}">
                <a16:creationId xmlns:a16="http://schemas.microsoft.com/office/drawing/2014/main" id="{97E85441-F415-536C-18B1-63D029C16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425575"/>
            <a:ext cx="697388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5">
            <a:extLst>
              <a:ext uri="{FF2B5EF4-FFF2-40B4-BE49-F238E27FC236}">
                <a16:creationId xmlns:a16="http://schemas.microsoft.com/office/drawing/2014/main" id="{8EE0D7D8-DFA1-54EF-5049-F623B7159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2212975"/>
            <a:ext cx="76009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6">
            <a:extLst>
              <a:ext uri="{FF2B5EF4-FFF2-40B4-BE49-F238E27FC236}">
                <a16:creationId xmlns:a16="http://schemas.microsoft.com/office/drawing/2014/main" id="{314BA0FE-6F7B-939D-5481-75F218CCB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03188"/>
            <a:ext cx="73056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7">
            <a:extLst>
              <a:ext uri="{FF2B5EF4-FFF2-40B4-BE49-F238E27FC236}">
                <a16:creationId xmlns:a16="http://schemas.microsoft.com/office/drawing/2014/main" id="{943BAE37-5714-D0FA-4ED6-5C2827B36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038" y="5219700"/>
            <a:ext cx="434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[http://en.wikipedia.org/wiki/IEEE_754]</a:t>
            </a:r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9794A90B-A306-A04C-B9C7-C49F878E8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On-line IEEE 754 Converter 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91172F53-B4D7-F043-9042-A54D62B86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1016000"/>
            <a:ext cx="6921500" cy="4127500"/>
          </a:xfrm>
        </p:spPr>
        <p:txBody>
          <a:bodyPr/>
          <a:lstStyle/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sz="1667" dirty="0">
                <a:hlinkClick r:id="rId2"/>
              </a:rPr>
              <a:t>https://www.h-schmidt.net/FloatConverter/IEEE754.html</a:t>
            </a:r>
            <a:endParaRPr lang="en-US" sz="1667" dirty="0"/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dirty="0">
                <a:cs typeface="+mn-cs"/>
              </a:rPr>
              <a:t>More about floating point numbers in Chapter 3.</a:t>
            </a: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BBAE9AA7-36F4-73E6-01B2-A6D5DEFB0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Storing Characters</a:t>
            </a:r>
          </a:p>
        </p:txBody>
      </p:sp>
      <p:sp>
        <p:nvSpPr>
          <p:cNvPr id="88066" name="Content Placeholder 2">
            <a:extLst>
              <a:ext uri="{FF2B5EF4-FFF2-40B4-BE49-F238E27FC236}">
                <a16:creationId xmlns:a16="http://schemas.microsoft.com/office/drawing/2014/main" id="{79DD9500-13A6-9C9C-D41A-94C2E092A5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This requires some convention that maps binary numbers to characters.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ASCII table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Unicode</a:t>
            </a:r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id="{FF71BF0E-383F-BD42-B4CD-24AF315E9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ASCII Table</a:t>
            </a:r>
          </a:p>
        </p:txBody>
      </p:sp>
      <p:pic>
        <p:nvPicPr>
          <p:cNvPr id="89090" name="Picture 4">
            <a:extLst>
              <a:ext uri="{FF2B5EF4-FFF2-40B4-BE49-F238E27FC236}">
                <a16:creationId xmlns:a16="http://schemas.microsoft.com/office/drawing/2014/main" id="{657AE140-1C63-8807-3F43-F49210C18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825500"/>
            <a:ext cx="67945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>
            <a:extLst>
              <a:ext uri="{FF2B5EF4-FFF2-40B4-BE49-F238E27FC236}">
                <a16:creationId xmlns:a16="http://schemas.microsoft.com/office/drawing/2014/main" id="{0A3A21B4-41C6-6E4A-BA80-EA9F8AF08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Extended ASCII Codes</a:t>
            </a:r>
          </a:p>
        </p:txBody>
      </p:sp>
      <p:pic>
        <p:nvPicPr>
          <p:cNvPr id="90114" name="Picture 4">
            <a:extLst>
              <a:ext uri="{FF2B5EF4-FFF2-40B4-BE49-F238E27FC236}">
                <a16:creationId xmlns:a16="http://schemas.microsoft.com/office/drawing/2014/main" id="{7353E174-180B-A5C0-2B57-2B39ADAE4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143000"/>
            <a:ext cx="6794500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DFBA121A-7518-FF4A-A05C-660D53680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Unicode Character Code</a:t>
            </a:r>
          </a:p>
        </p:txBody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F59FEBF0-401C-1D4B-8213-9F787616A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dirty="0">
                <a:cs typeface="+mn-cs"/>
                <a:hlinkClick r:id="rId2"/>
              </a:rPr>
              <a:t>http://www.unicode.org/charts/</a:t>
            </a: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dirty="0">
                <a:cs typeface="+mn-cs"/>
                <a:hlinkClick r:id="rId3"/>
              </a:rPr>
              <a:t>https://en.wikipedia.org/wiki/Unicode</a:t>
            </a: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dirty="0">
                <a:cs typeface="+mn-cs"/>
              </a:rPr>
              <a:t>The original standard uses 16 bits (2 bytes)</a:t>
            </a:r>
          </a:p>
          <a:p>
            <a:pPr marL="285739" indent="-285739" eaLnBrk="1" hangingPunct="1">
              <a:defRPr/>
            </a:pPr>
            <a:endParaRPr lang="en-US" dirty="0">
              <a:cs typeface="+mn-cs"/>
            </a:endParaRPr>
          </a:p>
          <a:p>
            <a:pPr marL="285739" indent="-285739" eaLnBrk="1" hangingPunct="1">
              <a:defRPr/>
            </a:pPr>
            <a:r>
              <a:rPr lang="en-US" dirty="0">
                <a:cs typeface="+mn-cs"/>
              </a:rPr>
              <a:t>The later extensions use up to 32 bits.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1630A218-EF33-B5F0-5137-C4A453EB8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54000"/>
            <a:ext cx="2857500" cy="1841500"/>
          </a:xfrm>
        </p:spPr>
        <p:txBody>
          <a:bodyPr/>
          <a:lstStyle/>
          <a:p>
            <a:r>
              <a:rPr lang="en-US" altLang="en-US"/>
              <a:t>The Greek</a:t>
            </a:r>
            <a:br>
              <a:rPr lang="en-US" altLang="en-US"/>
            </a:br>
            <a:r>
              <a:rPr lang="en-US" altLang="en-US"/>
              <a:t>Alphabet</a:t>
            </a:r>
          </a:p>
        </p:txBody>
      </p:sp>
      <p:sp>
        <p:nvSpPr>
          <p:cNvPr id="92162" name="TextBox 4">
            <a:extLst>
              <a:ext uri="{FF2B5EF4-FFF2-40B4-BE49-F238E27FC236}">
                <a16:creationId xmlns:a16="http://schemas.microsoft.com/office/drawing/2014/main" id="{935E925E-82FA-43F3-B756-F2B5A1DCE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5386388"/>
            <a:ext cx="25685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>
                <a:latin typeface="Times" pitchFamily="2" charset="0"/>
              </a:rPr>
              <a:t>http://www.unicode.org/charts/</a:t>
            </a:r>
          </a:p>
        </p:txBody>
      </p:sp>
      <p:pic>
        <p:nvPicPr>
          <p:cNvPr id="92163" name="Picture 2">
            <a:extLst>
              <a:ext uri="{FF2B5EF4-FFF2-40B4-BE49-F238E27FC236}">
                <a16:creationId xmlns:a16="http://schemas.microsoft.com/office/drawing/2014/main" id="{58813443-6FD4-BA18-4EF5-77FCA8823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27066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9775</TotalTime>
  <Words>1749</Words>
  <Application>Microsoft Macintosh PowerPoint</Application>
  <PresentationFormat>On-screen Show (16:10)</PresentationFormat>
  <Paragraphs>429</Paragraphs>
  <Slides>108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5" baseType="lpstr">
      <vt:lpstr>Times</vt:lpstr>
      <vt:lpstr>ＭＳ Ｐゴシック</vt:lpstr>
      <vt:lpstr>Arial</vt:lpstr>
      <vt:lpstr>Wingdings</vt:lpstr>
      <vt:lpstr>Arial Unicode MS</vt:lpstr>
      <vt:lpstr>Times New Roman</vt:lpstr>
      <vt:lpstr>Blank</vt:lpstr>
      <vt:lpstr>PowerPoint Presentation</vt:lpstr>
      <vt:lpstr>PowerPoint Presentation</vt:lpstr>
      <vt:lpstr>Administrative Stuff</vt:lpstr>
      <vt:lpstr>Administrative Stuff</vt:lpstr>
      <vt:lpstr>Did you get the textbook?</vt:lpstr>
      <vt:lpstr>Required Textbook</vt:lpstr>
      <vt:lpstr>Required Textbook</vt:lpstr>
      <vt:lpstr>Required Textbook</vt:lpstr>
      <vt:lpstr>Where is the eBook?</vt:lpstr>
      <vt:lpstr>Where is the eBook?</vt:lpstr>
      <vt:lpstr>Where is the eBook?</vt:lpstr>
      <vt:lpstr>Lab Sections</vt:lpstr>
      <vt:lpstr>Administrative Stuff</vt:lpstr>
      <vt:lpstr>The Labs Start Next Week</vt:lpstr>
      <vt:lpstr>Grading Scale</vt:lpstr>
      <vt:lpstr>Grading Percentages</vt:lpstr>
      <vt:lpstr>The Labs Start Next Week</vt:lpstr>
      <vt:lpstr>PowerPoint Presentation</vt:lpstr>
      <vt:lpstr>The Decimal System</vt:lpstr>
      <vt:lpstr>The Decimal System</vt:lpstr>
      <vt:lpstr>What number system is this one?</vt:lpstr>
      <vt:lpstr>The Binary System</vt:lpstr>
      <vt:lpstr>The Binary System</vt:lpstr>
      <vt:lpstr>Number Systems</vt:lpstr>
      <vt:lpstr>Number Systems</vt:lpstr>
      <vt:lpstr>Number Systems</vt:lpstr>
      <vt:lpstr>The Decimal System</vt:lpstr>
      <vt:lpstr>The Decimal System</vt:lpstr>
      <vt:lpstr>Another Way to Look at This</vt:lpstr>
      <vt:lpstr>Another Way to Look at This</vt:lpstr>
      <vt:lpstr>Another Way to Look at This</vt:lpstr>
      <vt:lpstr>Base 7</vt:lpstr>
      <vt:lpstr>Base 7</vt:lpstr>
      <vt:lpstr>Base 7</vt:lpstr>
      <vt:lpstr>Base 7</vt:lpstr>
      <vt:lpstr>Another Way to Look at This</vt:lpstr>
      <vt:lpstr>Binary Numbers (Base 2)</vt:lpstr>
      <vt:lpstr>Binary Numbers (Base 2)</vt:lpstr>
      <vt:lpstr>Binary Numbers (Base 2)</vt:lpstr>
      <vt:lpstr>Another Example</vt:lpstr>
      <vt:lpstr>Powers of 2</vt:lpstr>
      <vt:lpstr>What is the value of this binary number?</vt:lpstr>
      <vt:lpstr>Another Way to Look at This</vt:lpstr>
      <vt:lpstr>Some Terminology</vt:lpstr>
      <vt:lpstr>Relationship Between a Byte and a Bit</vt:lpstr>
      <vt:lpstr>Relationship Between a Byte and a Bit</vt:lpstr>
      <vt:lpstr>Relationship Between a Byte and a Bit</vt:lpstr>
      <vt:lpstr>Bit Permutations</vt:lpstr>
      <vt:lpstr>Bit Permutations</vt:lpstr>
      <vt:lpstr>What is the maximum number that can be stored in one byte (8 bits)?</vt:lpstr>
      <vt:lpstr>What is the maximum number that can be stored in one byte (8 bits)?</vt:lpstr>
      <vt:lpstr>What would happen if we try to add 1 to the largest number that can be stored in one byte (8 bits)?</vt:lpstr>
      <vt:lpstr>Analogy with car odometers</vt:lpstr>
      <vt:lpstr>Analogy with car odometers</vt:lpstr>
      <vt:lpstr>Decimal to Binary Conversion  (Using Guessing)</vt:lpstr>
      <vt:lpstr>Decimal to Binary Conversion  (Using Guessing)</vt:lpstr>
      <vt:lpstr>Converting from Decimal to Binary</vt:lpstr>
      <vt:lpstr>Converting from Decimal to Binary</vt:lpstr>
      <vt:lpstr>PowerPoint Presentation</vt:lpstr>
      <vt:lpstr>Octal System (Base 8)</vt:lpstr>
      <vt:lpstr>Binary to Octal Conversion</vt:lpstr>
      <vt:lpstr>Binary to Octal Conversion</vt:lpstr>
      <vt:lpstr>Binary to Octal Conversion</vt:lpstr>
      <vt:lpstr>Binary to Octal Conversion</vt:lpstr>
      <vt:lpstr>Binary to Octal Conversion</vt:lpstr>
      <vt:lpstr>Hexadecimal System (Base 16)</vt:lpstr>
      <vt:lpstr>The 16 Hexadecimal Digits </vt:lpstr>
      <vt:lpstr>The 16 Hexadecimal Digits </vt:lpstr>
      <vt:lpstr>Hexadecimal to Decimal Conversion</vt:lpstr>
      <vt:lpstr>Hexadecimal to Decimal Conversion</vt:lpstr>
      <vt:lpstr>Hexadecimal to Decimal Conversion</vt:lpstr>
      <vt:lpstr>Binary to Hexadecimal Conversion</vt:lpstr>
      <vt:lpstr>Binary to Hexadecimal Conversion</vt:lpstr>
      <vt:lpstr>Binary to Hexadecimal Conversion</vt:lpstr>
      <vt:lpstr>Binary to Hexadecimal Conversion</vt:lpstr>
      <vt:lpstr>Binary to Hexadecimal Conversion</vt:lpstr>
      <vt:lpstr>Binary to Hexadecimal Conversion</vt:lpstr>
      <vt:lpstr>Decimal to Hexadecimal Conversion</vt:lpstr>
      <vt:lpstr>Decimal to Hexadecimal Conversion</vt:lpstr>
      <vt:lpstr>Sample Midterm 1 Questions on Number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Signed integers are more complicated</vt:lpstr>
      <vt:lpstr>The story with floats is even more complicated IEEE 754-1985 Standard</vt:lpstr>
      <vt:lpstr>PowerPoint Presentation</vt:lpstr>
      <vt:lpstr>On-line IEEE 754 Converter </vt:lpstr>
      <vt:lpstr>Storing Characters</vt:lpstr>
      <vt:lpstr>ASCII Table</vt:lpstr>
      <vt:lpstr>Extended ASCII Codes</vt:lpstr>
      <vt:lpstr>The Unicode Character Code</vt:lpstr>
      <vt:lpstr>The Greek Alphabet</vt:lpstr>
      <vt:lpstr>Close up</vt:lpstr>
      <vt:lpstr>Close up</vt:lpstr>
      <vt:lpstr>Close up</vt:lpstr>
      <vt:lpstr>Close up</vt:lpstr>
      <vt:lpstr>Close up</vt:lpstr>
      <vt:lpstr>Egyptian Hieroglyphs</vt:lpstr>
      <vt:lpstr>Close up</vt:lpstr>
      <vt:lpstr>Questions?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Stoytchev, Alexander T [E CPE]</cp:lastModifiedBy>
  <cp:revision>204</cp:revision>
  <cp:lastPrinted>2023-08-23T20:59:27Z</cp:lastPrinted>
  <dcterms:created xsi:type="dcterms:W3CDTF">2003-05-23T15:49:24Z</dcterms:created>
  <dcterms:modified xsi:type="dcterms:W3CDTF">2024-08-28T20:26:32Z</dcterms:modified>
</cp:coreProperties>
</file>