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700" r:id="rId2"/>
    <p:sldMasterId id="2147483916" r:id="rId3"/>
  </p:sldMasterIdLst>
  <p:notesMasterIdLst>
    <p:notesMasterId r:id="rId214"/>
  </p:notesMasterIdLst>
  <p:handoutMasterIdLst>
    <p:handoutMasterId r:id="rId215"/>
  </p:handoutMasterIdLst>
  <p:sldIdLst>
    <p:sldId id="1900" r:id="rId4"/>
    <p:sldId id="1899" r:id="rId5"/>
    <p:sldId id="1939" r:id="rId6"/>
    <p:sldId id="1986" r:id="rId7"/>
    <p:sldId id="2046" r:id="rId8"/>
    <p:sldId id="2047" r:id="rId9"/>
    <p:sldId id="2154" r:id="rId10"/>
    <p:sldId id="2049" r:id="rId11"/>
    <p:sldId id="2050" r:id="rId12"/>
    <p:sldId id="2051" r:id="rId13"/>
    <p:sldId id="2052" r:id="rId14"/>
    <p:sldId id="2053" r:id="rId15"/>
    <p:sldId id="2155" r:id="rId16"/>
    <p:sldId id="2158" r:id="rId17"/>
    <p:sldId id="2159" r:id="rId18"/>
    <p:sldId id="2160" r:id="rId19"/>
    <p:sldId id="2157" r:id="rId20"/>
    <p:sldId id="1956" r:id="rId21"/>
    <p:sldId id="1957" r:id="rId22"/>
    <p:sldId id="1958" r:id="rId23"/>
    <p:sldId id="1959" r:id="rId24"/>
    <p:sldId id="1960" r:id="rId25"/>
    <p:sldId id="2156" r:id="rId26"/>
    <p:sldId id="2162" r:id="rId27"/>
    <p:sldId id="2161" r:id="rId28"/>
    <p:sldId id="2163" r:id="rId29"/>
    <p:sldId id="2164" r:id="rId30"/>
    <p:sldId id="2165" r:id="rId31"/>
    <p:sldId id="2166" r:id="rId32"/>
    <p:sldId id="1961" r:id="rId33"/>
    <p:sldId id="1964" r:id="rId34"/>
    <p:sldId id="1965" r:id="rId35"/>
    <p:sldId id="1966" r:id="rId36"/>
    <p:sldId id="1967" r:id="rId37"/>
    <p:sldId id="1968" r:id="rId38"/>
    <p:sldId id="1969" r:id="rId39"/>
    <p:sldId id="1970" r:id="rId40"/>
    <p:sldId id="1971" r:id="rId41"/>
    <p:sldId id="2175" r:id="rId42"/>
    <p:sldId id="2176" r:id="rId43"/>
    <p:sldId id="2179" r:id="rId44"/>
    <p:sldId id="2177" r:id="rId45"/>
    <p:sldId id="2178" r:id="rId46"/>
    <p:sldId id="1972" r:id="rId47"/>
    <p:sldId id="2180" r:id="rId48"/>
    <p:sldId id="1973" r:id="rId49"/>
    <p:sldId id="1974" r:id="rId50"/>
    <p:sldId id="1975" r:id="rId51"/>
    <p:sldId id="1976" r:id="rId52"/>
    <p:sldId id="1977" r:id="rId53"/>
    <p:sldId id="2167" r:id="rId54"/>
    <p:sldId id="2169" r:id="rId55"/>
    <p:sldId id="2170" r:id="rId56"/>
    <p:sldId id="1978" r:id="rId57"/>
    <p:sldId id="1979" r:id="rId58"/>
    <p:sldId id="2171" r:id="rId59"/>
    <p:sldId id="2172" r:id="rId60"/>
    <p:sldId id="2174" r:id="rId61"/>
    <p:sldId id="1980" r:id="rId62"/>
    <p:sldId id="1981" r:id="rId63"/>
    <p:sldId id="1982" r:id="rId64"/>
    <p:sldId id="1983" r:id="rId65"/>
    <p:sldId id="1984" r:id="rId66"/>
    <p:sldId id="1985" r:id="rId67"/>
    <p:sldId id="1880" r:id="rId68"/>
    <p:sldId id="1885" r:id="rId69"/>
    <p:sldId id="1845" r:id="rId70"/>
    <p:sldId id="2013" r:id="rId71"/>
    <p:sldId id="2012" r:id="rId72"/>
    <p:sldId id="2054" r:id="rId73"/>
    <p:sldId id="2011" r:id="rId74"/>
    <p:sldId id="2055" r:id="rId75"/>
    <p:sldId id="2003" r:id="rId76"/>
    <p:sldId id="2014" r:id="rId77"/>
    <p:sldId id="2010" r:id="rId78"/>
    <p:sldId id="2008" r:id="rId79"/>
    <p:sldId id="2009" r:id="rId80"/>
    <p:sldId id="2045" r:id="rId81"/>
    <p:sldId id="2004" r:id="rId82"/>
    <p:sldId id="2016" r:id="rId83"/>
    <p:sldId id="2017" r:id="rId84"/>
    <p:sldId id="2018" r:id="rId85"/>
    <p:sldId id="2019" r:id="rId86"/>
    <p:sldId id="2020" r:id="rId87"/>
    <p:sldId id="2021" r:id="rId88"/>
    <p:sldId id="2022" r:id="rId89"/>
    <p:sldId id="2023" r:id="rId90"/>
    <p:sldId id="2024" r:id="rId91"/>
    <p:sldId id="2025" r:id="rId92"/>
    <p:sldId id="2027" r:id="rId93"/>
    <p:sldId id="2028" r:id="rId94"/>
    <p:sldId id="2029" r:id="rId95"/>
    <p:sldId id="2030" r:id="rId96"/>
    <p:sldId id="2032" r:id="rId97"/>
    <p:sldId id="2031" r:id="rId98"/>
    <p:sldId id="2036" r:id="rId99"/>
    <p:sldId id="2035" r:id="rId100"/>
    <p:sldId id="2037" r:id="rId101"/>
    <p:sldId id="2038" r:id="rId102"/>
    <p:sldId id="2039" r:id="rId103"/>
    <p:sldId id="2040" r:id="rId104"/>
    <p:sldId id="2042" r:id="rId105"/>
    <p:sldId id="2043" r:id="rId106"/>
    <p:sldId id="2044" r:id="rId107"/>
    <p:sldId id="2056" r:id="rId108"/>
    <p:sldId id="2057" r:id="rId109"/>
    <p:sldId id="2058" r:id="rId110"/>
    <p:sldId id="2071" r:id="rId111"/>
    <p:sldId id="2059" r:id="rId112"/>
    <p:sldId id="2061" r:id="rId113"/>
    <p:sldId id="2062" r:id="rId114"/>
    <p:sldId id="1886" r:id="rId115"/>
    <p:sldId id="2064" r:id="rId116"/>
    <p:sldId id="2066" r:id="rId117"/>
    <p:sldId id="2065" r:id="rId118"/>
    <p:sldId id="2068" r:id="rId119"/>
    <p:sldId id="2079" r:id="rId120"/>
    <p:sldId id="2080" r:id="rId121"/>
    <p:sldId id="2069" r:id="rId122"/>
    <p:sldId id="2072" r:id="rId123"/>
    <p:sldId id="2073" r:id="rId124"/>
    <p:sldId id="2074" r:id="rId125"/>
    <p:sldId id="2075" r:id="rId126"/>
    <p:sldId id="2076" r:id="rId127"/>
    <p:sldId id="2077" r:id="rId128"/>
    <p:sldId id="2078" r:id="rId129"/>
    <p:sldId id="2081" r:id="rId130"/>
    <p:sldId id="1846" r:id="rId131"/>
    <p:sldId id="2067" r:id="rId132"/>
    <p:sldId id="2100" r:id="rId133"/>
    <p:sldId id="2082" r:id="rId134"/>
    <p:sldId id="2102" r:id="rId135"/>
    <p:sldId id="2103" r:id="rId136"/>
    <p:sldId id="2085" r:id="rId137"/>
    <p:sldId id="2105" r:id="rId138"/>
    <p:sldId id="2089" r:id="rId139"/>
    <p:sldId id="2106" r:id="rId140"/>
    <p:sldId id="2108" r:id="rId141"/>
    <p:sldId id="2107" r:id="rId142"/>
    <p:sldId id="2109" r:id="rId143"/>
    <p:sldId id="2110" r:id="rId144"/>
    <p:sldId id="2111" r:id="rId145"/>
    <p:sldId id="2113" r:id="rId146"/>
    <p:sldId id="2112" r:id="rId147"/>
    <p:sldId id="2114" r:id="rId148"/>
    <p:sldId id="2115" r:id="rId149"/>
    <p:sldId id="2116" r:id="rId150"/>
    <p:sldId id="2117" r:id="rId151"/>
    <p:sldId id="2118" r:id="rId152"/>
    <p:sldId id="2119" r:id="rId153"/>
    <p:sldId id="2060" r:id="rId154"/>
    <p:sldId id="2120" r:id="rId155"/>
    <p:sldId id="2121" r:id="rId156"/>
    <p:sldId id="2126" r:id="rId157"/>
    <p:sldId id="2127" r:id="rId158"/>
    <p:sldId id="2128" r:id="rId159"/>
    <p:sldId id="2130" r:id="rId160"/>
    <p:sldId id="1888" r:id="rId161"/>
    <p:sldId id="2131" r:id="rId162"/>
    <p:sldId id="2132" r:id="rId163"/>
    <p:sldId id="2133" r:id="rId164"/>
    <p:sldId id="2134" r:id="rId165"/>
    <p:sldId id="2135" r:id="rId166"/>
    <p:sldId id="2136" r:id="rId167"/>
    <p:sldId id="2137" r:id="rId168"/>
    <p:sldId id="2138" r:id="rId169"/>
    <p:sldId id="2139" r:id="rId170"/>
    <p:sldId id="2140" r:id="rId171"/>
    <p:sldId id="2141" r:id="rId172"/>
    <p:sldId id="2142" r:id="rId173"/>
    <p:sldId id="2143" r:id="rId174"/>
    <p:sldId id="2144" r:id="rId175"/>
    <p:sldId id="2145" r:id="rId176"/>
    <p:sldId id="2146" r:id="rId177"/>
    <p:sldId id="2147" r:id="rId178"/>
    <p:sldId id="2148" r:id="rId179"/>
    <p:sldId id="2149" r:id="rId180"/>
    <p:sldId id="2150" r:id="rId181"/>
    <p:sldId id="2151" r:id="rId182"/>
    <p:sldId id="2152" r:id="rId183"/>
    <p:sldId id="2153" r:id="rId184"/>
    <p:sldId id="1848" r:id="rId185"/>
    <p:sldId id="1849" r:id="rId186"/>
    <p:sldId id="1892" r:id="rId187"/>
    <p:sldId id="1893" r:id="rId188"/>
    <p:sldId id="1851" r:id="rId189"/>
    <p:sldId id="1894" r:id="rId190"/>
    <p:sldId id="1852" r:id="rId191"/>
    <p:sldId id="1896" r:id="rId192"/>
    <p:sldId id="1877" r:id="rId193"/>
    <p:sldId id="1897" r:id="rId194"/>
    <p:sldId id="1859" r:id="rId195"/>
    <p:sldId id="1898" r:id="rId196"/>
    <p:sldId id="1884" r:id="rId197"/>
    <p:sldId id="1889" r:id="rId198"/>
    <p:sldId id="1890" r:id="rId199"/>
    <p:sldId id="1882" r:id="rId200"/>
    <p:sldId id="1891" r:id="rId201"/>
    <p:sldId id="1883" r:id="rId202"/>
    <p:sldId id="1881" r:id="rId203"/>
    <p:sldId id="1874" r:id="rId204"/>
    <p:sldId id="1854" r:id="rId205"/>
    <p:sldId id="1875" r:id="rId206"/>
    <p:sldId id="1855" r:id="rId207"/>
    <p:sldId id="1856" r:id="rId208"/>
    <p:sldId id="1876" r:id="rId209"/>
    <p:sldId id="1895" r:id="rId210"/>
    <p:sldId id="1857" r:id="rId211"/>
    <p:sldId id="1878" r:id="rId212"/>
    <p:sldId id="1879" r:id="rId213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700FF"/>
    <a:srgbClr val="28F3FF"/>
    <a:srgbClr val="008000"/>
    <a:srgbClr val="1EFFE7"/>
    <a:srgbClr val="0CF9FF"/>
    <a:srgbClr val="FFCC66"/>
    <a:srgbClr val="F5E985"/>
    <a:srgbClr val="DE2C28"/>
    <a:srgbClr val="FF4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8153"/>
    <p:restoredTop sz="94713"/>
  </p:normalViewPr>
  <p:slideViewPr>
    <p:cSldViewPr>
      <p:cViewPr varScale="1">
        <p:scale>
          <a:sx n="108" d="100"/>
          <a:sy n="108" d="100"/>
        </p:scale>
        <p:origin x="2192" y="192"/>
      </p:cViewPr>
      <p:guideLst>
        <p:guide orient="horz" pos="912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slide" Target="slides/slide167.xml"/><Relationship Id="rId191" Type="http://schemas.openxmlformats.org/officeDocument/2006/relationships/slide" Target="slides/slide188.xml"/><Relationship Id="rId205" Type="http://schemas.openxmlformats.org/officeDocument/2006/relationships/slide" Target="slides/slide202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181" Type="http://schemas.openxmlformats.org/officeDocument/2006/relationships/slide" Target="slides/slide178.xml"/><Relationship Id="rId216" Type="http://schemas.openxmlformats.org/officeDocument/2006/relationships/presProps" Target="presProps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slide" Target="slides/slide168.xml"/><Relationship Id="rId192" Type="http://schemas.openxmlformats.org/officeDocument/2006/relationships/slide" Target="slides/slide189.xml"/><Relationship Id="rId206" Type="http://schemas.openxmlformats.org/officeDocument/2006/relationships/slide" Target="slides/slide203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5" Type="http://schemas.openxmlformats.org/officeDocument/2006/relationships/slide" Target="slides/slide72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61" Type="http://schemas.openxmlformats.org/officeDocument/2006/relationships/slide" Target="slides/slide158.xml"/><Relationship Id="rId182" Type="http://schemas.openxmlformats.org/officeDocument/2006/relationships/slide" Target="slides/slide179.xml"/><Relationship Id="rId217" Type="http://schemas.openxmlformats.org/officeDocument/2006/relationships/viewProps" Target="viewProps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5" Type="http://schemas.openxmlformats.org/officeDocument/2006/relationships/slide" Target="slides/slide62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51" Type="http://schemas.openxmlformats.org/officeDocument/2006/relationships/slide" Target="slides/slide148.xml"/><Relationship Id="rId172" Type="http://schemas.openxmlformats.org/officeDocument/2006/relationships/slide" Target="slides/slide169.xml"/><Relationship Id="rId193" Type="http://schemas.openxmlformats.org/officeDocument/2006/relationships/slide" Target="slides/slide190.xml"/><Relationship Id="rId207" Type="http://schemas.openxmlformats.org/officeDocument/2006/relationships/slide" Target="slides/slide204.xml"/><Relationship Id="rId13" Type="http://schemas.openxmlformats.org/officeDocument/2006/relationships/slide" Target="slides/slide10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20" Type="http://schemas.openxmlformats.org/officeDocument/2006/relationships/slide" Target="slides/slide117.xml"/><Relationship Id="rId141" Type="http://schemas.openxmlformats.org/officeDocument/2006/relationships/slide" Target="slides/slide138.xml"/><Relationship Id="rId7" Type="http://schemas.openxmlformats.org/officeDocument/2006/relationships/slide" Target="slides/slide4.xml"/><Relationship Id="rId162" Type="http://schemas.openxmlformats.org/officeDocument/2006/relationships/slide" Target="slides/slide159.xml"/><Relationship Id="rId183" Type="http://schemas.openxmlformats.org/officeDocument/2006/relationships/slide" Target="slides/slide180.xml"/><Relationship Id="rId218" Type="http://schemas.openxmlformats.org/officeDocument/2006/relationships/theme" Target="theme/theme1.xml"/><Relationship Id="rId24" Type="http://schemas.openxmlformats.org/officeDocument/2006/relationships/slide" Target="slides/slide21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31" Type="http://schemas.openxmlformats.org/officeDocument/2006/relationships/slide" Target="slides/slide128.xml"/><Relationship Id="rId152" Type="http://schemas.openxmlformats.org/officeDocument/2006/relationships/slide" Target="slides/slide149.xml"/><Relationship Id="rId173" Type="http://schemas.openxmlformats.org/officeDocument/2006/relationships/slide" Target="slides/slide170.xml"/><Relationship Id="rId194" Type="http://schemas.openxmlformats.org/officeDocument/2006/relationships/slide" Target="slides/slide191.xml"/><Relationship Id="rId208" Type="http://schemas.openxmlformats.org/officeDocument/2006/relationships/slide" Target="slides/slide205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slide" Target="slides/slide16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184" Type="http://schemas.openxmlformats.org/officeDocument/2006/relationships/slide" Target="slides/slide181.xml"/><Relationship Id="rId189" Type="http://schemas.openxmlformats.org/officeDocument/2006/relationships/slide" Target="slides/slide186.xml"/><Relationship Id="rId21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4" Type="http://schemas.openxmlformats.org/officeDocument/2006/relationships/notesMaster" Target="notesMasters/notesMaster1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74" Type="http://schemas.openxmlformats.org/officeDocument/2006/relationships/slide" Target="slides/slide171.xml"/><Relationship Id="rId179" Type="http://schemas.openxmlformats.org/officeDocument/2006/relationships/slide" Target="slides/slide176.xml"/><Relationship Id="rId195" Type="http://schemas.openxmlformats.org/officeDocument/2006/relationships/slide" Target="slides/slide192.xml"/><Relationship Id="rId209" Type="http://schemas.openxmlformats.org/officeDocument/2006/relationships/slide" Target="slides/slide206.xml"/><Relationship Id="rId190" Type="http://schemas.openxmlformats.org/officeDocument/2006/relationships/slide" Target="slides/slide187.xml"/><Relationship Id="rId204" Type="http://schemas.openxmlformats.org/officeDocument/2006/relationships/slide" Target="slides/slide201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slide" Target="slides/slide166.xml"/><Relationship Id="rId185" Type="http://schemas.openxmlformats.org/officeDocument/2006/relationships/slide" Target="slides/slide182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80" Type="http://schemas.openxmlformats.org/officeDocument/2006/relationships/slide" Target="slides/slide177.xml"/><Relationship Id="rId210" Type="http://schemas.openxmlformats.org/officeDocument/2006/relationships/slide" Target="slides/slide207.xml"/><Relationship Id="rId215" Type="http://schemas.openxmlformats.org/officeDocument/2006/relationships/handoutMaster" Target="handoutMasters/handoutMaster1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75" Type="http://schemas.openxmlformats.org/officeDocument/2006/relationships/slide" Target="slides/slide172.xml"/><Relationship Id="rId196" Type="http://schemas.openxmlformats.org/officeDocument/2006/relationships/slide" Target="slides/slide193.xml"/><Relationship Id="rId200" Type="http://schemas.openxmlformats.org/officeDocument/2006/relationships/slide" Target="slides/slide197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186" Type="http://schemas.openxmlformats.org/officeDocument/2006/relationships/slide" Target="slides/slide183.xml"/><Relationship Id="rId211" Type="http://schemas.openxmlformats.org/officeDocument/2006/relationships/slide" Target="slides/slide208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6" Type="http://schemas.openxmlformats.org/officeDocument/2006/relationships/slide" Target="slides/slide173.xml"/><Relationship Id="rId197" Type="http://schemas.openxmlformats.org/officeDocument/2006/relationships/slide" Target="slides/slide194.xml"/><Relationship Id="rId201" Type="http://schemas.openxmlformats.org/officeDocument/2006/relationships/slide" Target="slides/slide198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Relationship Id="rId70" Type="http://schemas.openxmlformats.org/officeDocument/2006/relationships/slide" Target="slides/slide67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66" Type="http://schemas.openxmlformats.org/officeDocument/2006/relationships/slide" Target="slides/slide163.xml"/><Relationship Id="rId187" Type="http://schemas.openxmlformats.org/officeDocument/2006/relationships/slide" Target="slides/slide184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9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60" Type="http://schemas.openxmlformats.org/officeDocument/2006/relationships/slide" Target="slides/slide57.xml"/><Relationship Id="rId81" Type="http://schemas.openxmlformats.org/officeDocument/2006/relationships/slide" Target="slides/slide78.xml"/><Relationship Id="rId135" Type="http://schemas.openxmlformats.org/officeDocument/2006/relationships/slide" Target="slides/slide132.xml"/><Relationship Id="rId156" Type="http://schemas.openxmlformats.org/officeDocument/2006/relationships/slide" Target="slides/slide153.xml"/><Relationship Id="rId177" Type="http://schemas.openxmlformats.org/officeDocument/2006/relationships/slide" Target="slides/slide174.xml"/><Relationship Id="rId198" Type="http://schemas.openxmlformats.org/officeDocument/2006/relationships/slide" Target="slides/slide195.xml"/><Relationship Id="rId202" Type="http://schemas.openxmlformats.org/officeDocument/2006/relationships/slide" Target="slides/slide199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50" Type="http://schemas.openxmlformats.org/officeDocument/2006/relationships/slide" Target="slides/slide47.xml"/><Relationship Id="rId104" Type="http://schemas.openxmlformats.org/officeDocument/2006/relationships/slide" Target="slides/slide101.xml"/><Relationship Id="rId125" Type="http://schemas.openxmlformats.org/officeDocument/2006/relationships/slide" Target="slides/slide122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188" Type="http://schemas.openxmlformats.org/officeDocument/2006/relationships/slide" Target="slides/slide185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13" Type="http://schemas.openxmlformats.org/officeDocument/2006/relationships/slide" Target="slides/slide21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40" Type="http://schemas.openxmlformats.org/officeDocument/2006/relationships/slide" Target="slides/slide37.xml"/><Relationship Id="rId115" Type="http://schemas.openxmlformats.org/officeDocument/2006/relationships/slide" Target="slides/slide112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178" Type="http://schemas.openxmlformats.org/officeDocument/2006/relationships/slide" Target="slides/slide175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9" Type="http://schemas.openxmlformats.org/officeDocument/2006/relationships/slide" Target="slides/slide196.xml"/><Relationship Id="rId203" Type="http://schemas.openxmlformats.org/officeDocument/2006/relationships/slide" Target="slides/slide200.xml"/><Relationship Id="rId19" Type="http://schemas.openxmlformats.org/officeDocument/2006/relationships/slide" Target="slides/slide1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873ACE12-AB9A-0340-81AA-5970AE1938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205842E7-94E1-B744-BD1D-EDDBDDE4D3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Shape 45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91425" tIns="91425" rIns="91425" bIns="91425" anchor="ctr"/>
          <a:lstStyle/>
          <a:p>
            <a:endParaRPr lang="en-US" altLang="en-US">
              <a:ea typeface="MS PGothic" charset="-128"/>
            </a:endParaRPr>
          </a:p>
        </p:txBody>
      </p:sp>
      <p:sp>
        <p:nvSpPr>
          <p:cNvPr id="11266" name="Shape 46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734301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9305927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4280020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21"/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6" name="Shape 22"/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7" name="Shape 23"/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marL="0" marR="0" indent="0" algn="r" rtl="0">
              <a:defRPr sz="1400" b="0" i="0" u="none" strike="noStrike" cap="none" baseline="0">
                <a:solidFill>
                  <a:srgbClr val="000000"/>
                </a:solidFill>
                <a:ea typeface="MS PGothic" charset="0"/>
                <a:cs typeface="MS PGothic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>
              <a:defRPr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01293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79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1676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401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0"/>
            <a:ext cx="91440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609600" y="1219200"/>
            <a:ext cx="792479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13385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8198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503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03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558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2083767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81753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53581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420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392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9034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031110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91411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04872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26683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20409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815239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3303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2066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60076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98950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21541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7016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92083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6929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75213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711669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88960059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0839834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07546444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6130869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41858738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914628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529910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67189012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33603697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5829978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6071879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5343883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56795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455807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1337029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1" r:id="rId1"/>
    <p:sldLayoutId id="2147484242" r:id="rId2"/>
    <p:sldLayoutId id="2147484243" r:id="rId3"/>
    <p:sldLayoutId id="2147484244" r:id="rId4"/>
    <p:sldLayoutId id="2147484245" r:id="rId5"/>
    <p:sldLayoutId id="2147484246" r:id="rId6"/>
    <p:sldLayoutId id="2147484247" r:id="rId7"/>
    <p:sldLayoutId id="2147484248" r:id="rId8"/>
    <p:sldLayoutId id="2147484249" r:id="rId9"/>
    <p:sldLayoutId id="2147484250" r:id="rId10"/>
    <p:sldLayoutId id="2147484251" r:id="rId11"/>
    <p:sldLayoutId id="2147484265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hape 9"/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3075" name="Shape 10"/>
          <p:cNvSpPr txBox="1">
            <a:spLocks noGrp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1028" name="Shape 11"/>
          <p:cNvSpPr txBox="1">
            <a:spLocks noGrp="1"/>
          </p:cNvSpPr>
          <p:nvPr>
            <p:ph type="dt" idx="10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/>
          <p:cNvSpPr txBox="1">
            <a:spLocks noGrp="1"/>
          </p:cNvSpPr>
          <p:nvPr>
            <p:ph type="ftr" idx="11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/>
          <p:cNvSpPr txBox="1">
            <a:spLocks noGrp="1"/>
          </p:cNvSpPr>
          <p:nvPr>
            <p:ph type="sldNum" idx="12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66" r:id="rId1"/>
    <p:sldLayoutId id="2147484252" r:id="rId2"/>
    <p:sldLayoutId id="2147484267" r:id="rId3"/>
    <p:sldLayoutId id="2147484268" r:id="rId4"/>
    <p:sldLayoutId id="2147484253" r:id="rId5"/>
    <p:sldLayoutId id="2147484269" r:id="rId6"/>
    <p:sldLayoutId id="2147484270" r:id="rId7"/>
    <p:sldLayoutId id="2147484271" r:id="rId8"/>
    <p:sldLayoutId id="2147484272" r:id="rId9"/>
    <p:sldLayoutId id="2147484273" r:id="rId10"/>
    <p:sldLayoutId id="2147484274" r:id="rId11"/>
    <p:sldLayoutId id="2147484275" r:id="rId12"/>
    <p:sldLayoutId id="2147484276" r:id="rId13"/>
    <p:sldLayoutId id="2147484277" r:id="rId14"/>
    <p:sldLayoutId id="2147484278" r:id="rId15"/>
    <p:sldLayoutId id="2147484279" r:id="rId16"/>
    <p:sldLayoutId id="2147484280" r:id="rId17"/>
    <p:sldLayoutId id="2147484281" r:id="rId18"/>
    <p:sldLayoutId id="2147484282" r:id="rId19"/>
    <p:sldLayoutId id="2147484283" r:id="rId20"/>
    <p:sldLayoutId id="2147484284" r:id="rId21"/>
    <p:sldLayoutId id="2147484285" r:id="rId22"/>
    <p:sldLayoutId id="2147484286" r:id="rId23"/>
    <p:sldLayoutId id="2147484287" r:id="rId24"/>
    <p:sldLayoutId id="2147484288" r:id="rId25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4" r:id="rId1"/>
    <p:sldLayoutId id="2147484255" r:id="rId2"/>
    <p:sldLayoutId id="2147484256" r:id="rId3"/>
    <p:sldLayoutId id="2147484257" r:id="rId4"/>
    <p:sldLayoutId id="2147484258" r:id="rId5"/>
    <p:sldLayoutId id="2147484259" r:id="rId6"/>
    <p:sldLayoutId id="2147484260" r:id="rId7"/>
    <p:sldLayoutId id="2147484261" r:id="rId8"/>
    <p:sldLayoutId id="2147484262" r:id="rId9"/>
    <p:sldLayoutId id="2147484263" r:id="rId10"/>
    <p:sldLayoutId id="2147484264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4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4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4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4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2" descr="Screen shot 2013-08-28 at 12.04.38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0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endParaRPr lang="en-US" altLang="en-US" sz="2800">
              <a:solidFill>
                <a:srgbClr val="000000"/>
              </a:solidFill>
              <a:latin typeface="Arial" charset="0"/>
              <a:ea typeface="ＭＳ Ｐゴシック" charset="-128"/>
              <a:cs typeface="Arial" charset="0"/>
              <a:sym typeface="Arial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http://www.ece.iastate.edu/~alexs/classes/</a:t>
            </a:r>
          </a:p>
        </p:txBody>
      </p:sp>
      <p:sp>
        <p:nvSpPr>
          <p:cNvPr id="9219" name="Rectangle 4"/>
          <p:cNvSpPr>
            <a:spLocks noChangeArrowheads="1"/>
          </p:cNvSpPr>
          <p:nvPr/>
        </p:nvSpPr>
        <p:spPr bwMode="auto">
          <a:xfrm>
            <a:off x="3033713" y="877888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CprE 281: </a:t>
            </a:r>
            <a:b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</a:br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7523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7525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526" name="Straight Connector 7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7" name="Straight Connector 9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8" name="Straight Connector 11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7529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90500241"/>
      </p:ext>
    </p:extLst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137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138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8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138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8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10138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138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9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9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240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240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0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240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241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241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1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1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342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342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2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3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3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40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41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2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3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4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5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46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445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5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5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5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6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6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64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5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6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7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8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9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70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547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78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79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0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1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2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10548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4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5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6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87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5488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9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0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1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2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3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94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</a:p>
        </p:txBody>
      </p:sp>
    </p:spTree>
    <p:extLst>
      <p:ext uri="{BB962C8B-B14F-4D97-AF65-F5344CB8AC3E}">
        <p14:creationId xmlns:p14="http://schemas.microsoft.com/office/powerpoint/2010/main" val="130782813"/>
      </p:ext>
    </p:extLst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15427" y="5469764"/>
            <a:ext cx="68666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ring counter we start with a shift register.    </a:t>
            </a:r>
          </a:p>
        </p:txBody>
      </p:sp>
      <p:sp>
        <p:nvSpPr>
          <p:cNvPr id="37891" name="Rectangle 4"/>
          <p:cNvSpPr>
            <a:spLocks noChangeArrowheads="1"/>
          </p:cNvSpPr>
          <p:nvPr/>
        </p:nvSpPr>
        <p:spPr bwMode="auto">
          <a:xfrm>
            <a:off x="22907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2" name="Rectangle 5"/>
          <p:cNvSpPr>
            <a:spLocks noChangeArrowheads="1"/>
          </p:cNvSpPr>
          <p:nvPr/>
        </p:nvSpPr>
        <p:spPr bwMode="auto">
          <a:xfrm>
            <a:off x="2357438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3" name="Rectangle 6"/>
          <p:cNvSpPr>
            <a:spLocks noChangeArrowheads="1"/>
          </p:cNvSpPr>
          <p:nvPr/>
        </p:nvSpPr>
        <p:spPr bwMode="auto">
          <a:xfrm>
            <a:off x="27527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4" name="Line 7"/>
          <p:cNvSpPr>
            <a:spLocks noChangeShapeType="1"/>
          </p:cNvSpPr>
          <p:nvPr/>
        </p:nvSpPr>
        <p:spPr bwMode="auto">
          <a:xfrm flipH="1">
            <a:off x="27670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Freeform 8"/>
          <p:cNvSpPr>
            <a:spLocks/>
          </p:cNvSpPr>
          <p:nvPr/>
        </p:nvSpPr>
        <p:spPr bwMode="auto">
          <a:xfrm>
            <a:off x="4965700" y="4486275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5" y="13"/>
                </a:lnTo>
                <a:lnTo>
                  <a:pt x="5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43" y="0"/>
                </a:lnTo>
                <a:lnTo>
                  <a:pt x="44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3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9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1" y="19"/>
                </a:lnTo>
                <a:lnTo>
                  <a:pt x="71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2"/>
                </a:lnTo>
                <a:lnTo>
                  <a:pt x="71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5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9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3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7" y="72"/>
                </a:lnTo>
                <a:lnTo>
                  <a:pt x="44" y="72"/>
                </a:lnTo>
                <a:lnTo>
                  <a:pt x="43" y="72"/>
                </a:lnTo>
                <a:lnTo>
                  <a:pt x="29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7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5" y="59"/>
                </a:lnTo>
                <a:lnTo>
                  <a:pt x="5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Rectangle 9"/>
          <p:cNvSpPr>
            <a:spLocks noChangeArrowheads="1"/>
          </p:cNvSpPr>
          <p:nvPr/>
        </p:nvSpPr>
        <p:spPr bwMode="auto">
          <a:xfrm>
            <a:off x="2754313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7" name="Rectangle 10"/>
          <p:cNvSpPr>
            <a:spLocks noChangeArrowheads="1"/>
          </p:cNvSpPr>
          <p:nvPr/>
        </p:nvSpPr>
        <p:spPr bwMode="auto">
          <a:xfrm>
            <a:off x="37766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8" name="Rectangle 11"/>
          <p:cNvSpPr>
            <a:spLocks noChangeArrowheads="1"/>
          </p:cNvSpPr>
          <p:nvPr/>
        </p:nvSpPr>
        <p:spPr bwMode="auto">
          <a:xfrm>
            <a:off x="949590" y="4408487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9" name="Rectangle 12"/>
          <p:cNvSpPr>
            <a:spLocks noChangeArrowheads="1"/>
          </p:cNvSpPr>
          <p:nvPr/>
        </p:nvSpPr>
        <p:spPr bwMode="auto">
          <a:xfrm>
            <a:off x="38417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0" name="Rectangle 13"/>
          <p:cNvSpPr>
            <a:spLocks noChangeArrowheads="1"/>
          </p:cNvSpPr>
          <p:nvPr/>
        </p:nvSpPr>
        <p:spPr bwMode="auto">
          <a:xfrm>
            <a:off x="42386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1" name="Line 14"/>
          <p:cNvSpPr>
            <a:spLocks noChangeShapeType="1"/>
          </p:cNvSpPr>
          <p:nvPr/>
        </p:nvSpPr>
        <p:spPr bwMode="auto">
          <a:xfrm flipH="1">
            <a:off x="42529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Rectangle 15"/>
          <p:cNvSpPr>
            <a:spLocks noChangeArrowheads="1"/>
          </p:cNvSpPr>
          <p:nvPr/>
        </p:nvSpPr>
        <p:spPr bwMode="auto">
          <a:xfrm>
            <a:off x="5262563" y="3162301"/>
            <a:ext cx="668338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3" name="Rectangle 16"/>
          <p:cNvSpPr>
            <a:spLocks noChangeArrowheads="1"/>
          </p:cNvSpPr>
          <p:nvPr/>
        </p:nvSpPr>
        <p:spPr bwMode="auto">
          <a:xfrm>
            <a:off x="42386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4" name="Rectangle 17"/>
          <p:cNvSpPr>
            <a:spLocks noChangeArrowheads="1"/>
          </p:cNvSpPr>
          <p:nvPr/>
        </p:nvSpPr>
        <p:spPr bwMode="auto">
          <a:xfrm>
            <a:off x="53276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5" name="Rectangle 18"/>
          <p:cNvSpPr>
            <a:spLocks noChangeArrowheads="1"/>
          </p:cNvSpPr>
          <p:nvPr/>
        </p:nvSpPr>
        <p:spPr bwMode="auto">
          <a:xfrm>
            <a:off x="57229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6" name="Line 19"/>
          <p:cNvSpPr>
            <a:spLocks noChangeShapeType="1"/>
          </p:cNvSpPr>
          <p:nvPr/>
        </p:nvSpPr>
        <p:spPr bwMode="auto">
          <a:xfrm flipH="1">
            <a:off x="57404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Rectangle 20"/>
          <p:cNvSpPr>
            <a:spLocks noChangeArrowheads="1"/>
          </p:cNvSpPr>
          <p:nvPr/>
        </p:nvSpPr>
        <p:spPr bwMode="auto">
          <a:xfrm>
            <a:off x="6750050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8" name="Rectangle 21"/>
          <p:cNvSpPr>
            <a:spLocks noChangeArrowheads="1"/>
          </p:cNvSpPr>
          <p:nvPr/>
        </p:nvSpPr>
        <p:spPr bwMode="auto">
          <a:xfrm>
            <a:off x="57245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9" name="Rectangle 22"/>
          <p:cNvSpPr>
            <a:spLocks noChangeArrowheads="1"/>
          </p:cNvSpPr>
          <p:nvPr/>
        </p:nvSpPr>
        <p:spPr bwMode="auto">
          <a:xfrm>
            <a:off x="6811963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0" name="Rectangle 23"/>
          <p:cNvSpPr>
            <a:spLocks noChangeArrowheads="1"/>
          </p:cNvSpPr>
          <p:nvPr/>
        </p:nvSpPr>
        <p:spPr bwMode="auto">
          <a:xfrm>
            <a:off x="72088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1" name="Line 24"/>
          <p:cNvSpPr>
            <a:spLocks noChangeShapeType="1"/>
          </p:cNvSpPr>
          <p:nvPr/>
        </p:nvSpPr>
        <p:spPr bwMode="auto">
          <a:xfrm flipH="1">
            <a:off x="72263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2" name="Line 25"/>
          <p:cNvSpPr>
            <a:spLocks noChangeShapeType="1"/>
          </p:cNvSpPr>
          <p:nvPr/>
        </p:nvSpPr>
        <p:spPr bwMode="auto">
          <a:xfrm>
            <a:off x="1757363" y="34496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3" name="Line 26"/>
          <p:cNvSpPr>
            <a:spLocks noChangeShapeType="1"/>
          </p:cNvSpPr>
          <p:nvPr/>
        </p:nvSpPr>
        <p:spPr bwMode="auto">
          <a:xfrm flipH="1">
            <a:off x="29575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4" name="Line 27"/>
          <p:cNvSpPr>
            <a:spLocks noChangeShapeType="1"/>
          </p:cNvSpPr>
          <p:nvPr/>
        </p:nvSpPr>
        <p:spPr bwMode="auto">
          <a:xfrm flipH="1">
            <a:off x="44434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Line 28"/>
          <p:cNvSpPr>
            <a:spLocks noChangeShapeType="1"/>
          </p:cNvSpPr>
          <p:nvPr/>
        </p:nvSpPr>
        <p:spPr bwMode="auto">
          <a:xfrm flipH="1">
            <a:off x="5930900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6" name="Line 29"/>
          <p:cNvSpPr>
            <a:spLocks noChangeShapeType="1"/>
          </p:cNvSpPr>
          <p:nvPr/>
        </p:nvSpPr>
        <p:spPr bwMode="auto">
          <a:xfrm flipH="1">
            <a:off x="7416800" y="3449638"/>
            <a:ext cx="476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7" name="Freeform 30"/>
          <p:cNvSpPr>
            <a:spLocks/>
          </p:cNvSpPr>
          <p:nvPr/>
        </p:nvSpPr>
        <p:spPr bwMode="auto">
          <a:xfrm>
            <a:off x="2023973" y="3962400"/>
            <a:ext cx="4726078" cy="554038"/>
          </a:xfrm>
          <a:custGeom>
            <a:avLst/>
            <a:gdLst>
              <a:gd name="T0" fmla="*/ 0 w 6289"/>
              <a:gd name="T1" fmla="*/ 0 h 696"/>
              <a:gd name="T2" fmla="*/ 500410394 w 6289"/>
              <a:gd name="T3" fmla="*/ 0 h 696"/>
              <a:gd name="T4" fmla="*/ 500410394 w 6289"/>
              <a:gd name="T5" fmla="*/ 504398265 h 696"/>
              <a:gd name="T6" fmla="*/ 500410394 w 6289"/>
              <a:gd name="T7" fmla="*/ 504398265 h 696"/>
              <a:gd name="T8" fmla="*/ 500410394 w 6289"/>
              <a:gd name="T9" fmla="*/ 0 h 696"/>
              <a:gd name="T10" fmla="*/ 500410394 w 6289"/>
              <a:gd name="T11" fmla="*/ 0 h 6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289"/>
              <a:gd name="T19" fmla="*/ 0 h 696"/>
              <a:gd name="T20" fmla="*/ 6289 w 6289"/>
              <a:gd name="T21" fmla="*/ 696 h 696"/>
              <a:gd name="connsiteX0" fmla="*/ 0 w 9466"/>
              <a:gd name="connsiteY0" fmla="*/ 0 h 10000"/>
              <a:gd name="connsiteX1" fmla="*/ 0 w 9466"/>
              <a:gd name="connsiteY1" fmla="*/ 10000 h 10000"/>
              <a:gd name="connsiteX2" fmla="*/ 8932 w 9466"/>
              <a:gd name="connsiteY2" fmla="*/ 10000 h 10000"/>
              <a:gd name="connsiteX3" fmla="*/ 8932 w 9466"/>
              <a:gd name="connsiteY3" fmla="*/ 0 h 10000"/>
              <a:gd name="connsiteX4" fmla="*/ 9466 w 9466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6" h="10000">
                <a:moveTo>
                  <a:pt x="0" y="0"/>
                </a:moveTo>
                <a:lnTo>
                  <a:pt x="0" y="10000"/>
                </a:lnTo>
                <a:lnTo>
                  <a:pt x="8932" y="10000"/>
                </a:lnTo>
                <a:lnTo>
                  <a:pt x="8932" y="0"/>
                </a:lnTo>
                <a:lnTo>
                  <a:pt x="946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8" name="Freeform 31"/>
          <p:cNvSpPr>
            <a:spLocks/>
          </p:cNvSpPr>
          <p:nvPr/>
        </p:nvSpPr>
        <p:spPr bwMode="auto">
          <a:xfrm>
            <a:off x="49958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Freeform 32"/>
          <p:cNvSpPr>
            <a:spLocks/>
          </p:cNvSpPr>
          <p:nvPr/>
        </p:nvSpPr>
        <p:spPr bwMode="auto">
          <a:xfrm>
            <a:off x="35099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0" name="Freeform 33"/>
          <p:cNvSpPr>
            <a:spLocks/>
          </p:cNvSpPr>
          <p:nvPr/>
        </p:nvSpPr>
        <p:spPr bwMode="auto">
          <a:xfrm>
            <a:off x="37766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1" name="Freeform 34"/>
          <p:cNvSpPr>
            <a:spLocks/>
          </p:cNvSpPr>
          <p:nvPr/>
        </p:nvSpPr>
        <p:spPr bwMode="auto">
          <a:xfrm>
            <a:off x="52625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2" name="Freeform 35"/>
          <p:cNvSpPr>
            <a:spLocks/>
          </p:cNvSpPr>
          <p:nvPr/>
        </p:nvSpPr>
        <p:spPr bwMode="auto">
          <a:xfrm>
            <a:off x="6750050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3" name="Freeform 36"/>
          <p:cNvSpPr>
            <a:spLocks/>
          </p:cNvSpPr>
          <p:nvPr/>
        </p:nvSpPr>
        <p:spPr bwMode="auto">
          <a:xfrm>
            <a:off x="22907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4" name="Line 37"/>
          <p:cNvSpPr>
            <a:spLocks noChangeShapeType="1"/>
          </p:cNvSpPr>
          <p:nvPr/>
        </p:nvSpPr>
        <p:spPr bwMode="auto">
          <a:xfrm>
            <a:off x="2024063" y="3962400"/>
            <a:ext cx="2667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5" name="Freeform 38"/>
          <p:cNvSpPr>
            <a:spLocks/>
          </p:cNvSpPr>
          <p:nvPr/>
        </p:nvSpPr>
        <p:spPr bwMode="auto">
          <a:xfrm>
            <a:off x="3479800" y="4484687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Rectangle 40"/>
          <p:cNvSpPr>
            <a:spLocks noChangeArrowheads="1"/>
          </p:cNvSpPr>
          <p:nvPr/>
        </p:nvSpPr>
        <p:spPr bwMode="auto">
          <a:xfrm>
            <a:off x="7208838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7" name="Rectangle 41"/>
          <p:cNvSpPr>
            <a:spLocks noChangeArrowheads="1"/>
          </p:cNvSpPr>
          <p:nvPr/>
        </p:nvSpPr>
        <p:spPr bwMode="auto">
          <a:xfrm>
            <a:off x="1524000" y="3324226"/>
            <a:ext cx="220663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In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8" name="Rectangle 42"/>
          <p:cNvSpPr>
            <a:spLocks noChangeArrowheads="1"/>
          </p:cNvSpPr>
          <p:nvPr/>
        </p:nvSpPr>
        <p:spPr bwMode="auto">
          <a:xfrm>
            <a:off x="7997825" y="3328988"/>
            <a:ext cx="3841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Out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9" name="Rectangle 112"/>
          <p:cNvSpPr>
            <a:spLocks noChangeArrowheads="1"/>
          </p:cNvSpPr>
          <p:nvPr/>
        </p:nvSpPr>
        <p:spPr bwMode="auto">
          <a:xfrm>
            <a:off x="31162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0" name="Rectangle 113"/>
          <p:cNvSpPr>
            <a:spLocks noChangeArrowheads="1"/>
          </p:cNvSpPr>
          <p:nvPr/>
        </p:nvSpPr>
        <p:spPr bwMode="auto">
          <a:xfrm>
            <a:off x="3244850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1" name="Rectangle 114"/>
          <p:cNvSpPr>
            <a:spLocks noChangeArrowheads="1"/>
          </p:cNvSpPr>
          <p:nvPr/>
        </p:nvSpPr>
        <p:spPr bwMode="auto">
          <a:xfrm>
            <a:off x="45894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2" name="Rectangle 115"/>
          <p:cNvSpPr>
            <a:spLocks noChangeArrowheads="1"/>
          </p:cNvSpPr>
          <p:nvPr/>
        </p:nvSpPr>
        <p:spPr bwMode="auto">
          <a:xfrm>
            <a:off x="4719638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3" name="Rectangle 116"/>
          <p:cNvSpPr>
            <a:spLocks noChangeArrowheads="1"/>
          </p:cNvSpPr>
          <p:nvPr/>
        </p:nvSpPr>
        <p:spPr bwMode="auto">
          <a:xfrm>
            <a:off x="6078538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4" name="Rectangle 117"/>
          <p:cNvSpPr>
            <a:spLocks noChangeArrowheads="1"/>
          </p:cNvSpPr>
          <p:nvPr/>
        </p:nvSpPr>
        <p:spPr bwMode="auto">
          <a:xfrm>
            <a:off x="6208713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5" name="Rectangle 118"/>
          <p:cNvSpPr>
            <a:spLocks noChangeArrowheads="1"/>
          </p:cNvSpPr>
          <p:nvPr/>
        </p:nvSpPr>
        <p:spPr bwMode="auto">
          <a:xfrm>
            <a:off x="7575550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6" name="Rectangle 119"/>
          <p:cNvSpPr>
            <a:spLocks noChangeArrowheads="1"/>
          </p:cNvSpPr>
          <p:nvPr/>
        </p:nvSpPr>
        <p:spPr bwMode="auto">
          <a:xfrm>
            <a:off x="7705725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7" name="Freeform 120"/>
          <p:cNvSpPr>
            <a:spLocks/>
          </p:cNvSpPr>
          <p:nvPr/>
        </p:nvSpPr>
        <p:spPr bwMode="auto">
          <a:xfrm>
            <a:off x="1995488" y="4477280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" name="Line 25"/>
          <p:cNvSpPr>
            <a:spLocks noChangeShapeType="1"/>
          </p:cNvSpPr>
          <p:nvPr/>
        </p:nvSpPr>
        <p:spPr bwMode="auto">
          <a:xfrm>
            <a:off x="1528763" y="45164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75402"/>
      </p:ext>
    </p:extLst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15427" y="5469764"/>
            <a:ext cx="69044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Next, add a loop from the last flip-flop to the first</a:t>
            </a:r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>
                <a:off x="1604963" y="31972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7" name="Rectangle 41"/>
              <p:cNvSpPr>
                <a:spLocks noChangeArrowheads="1"/>
              </p:cNvSpPr>
              <p:nvPr/>
            </p:nvSpPr>
            <p:spPr bwMode="auto">
              <a:xfrm>
                <a:off x="1371600" y="3071813"/>
                <a:ext cx="220663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In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62249556"/>
      </p:ext>
    </p:extLst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79600" y="3198813"/>
                <a:ext cx="258762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01985954"/>
      </p:ext>
    </p:extLst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start input that goes inverted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flip=flop and to clear_n of all remaining flip-flops.    </a:t>
            </a:r>
          </a:p>
        </p:txBody>
      </p:sp>
      <p:sp>
        <p:nvSpPr>
          <p:cNvPr id="7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93778" y="2295245"/>
            <a:ext cx="7988222" cy="2587159"/>
            <a:chOff x="393778" y="2295245"/>
            <a:chExt cx="7988222" cy="2587159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0"/>
            <p:cNvSpPr>
              <a:spLocks/>
            </p:cNvSpPr>
            <p:nvPr/>
          </p:nvSpPr>
          <p:spPr bwMode="auto">
            <a:xfrm>
              <a:off x="1864659" y="2421492"/>
              <a:ext cx="5252198" cy="242841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43076">
                  <a:moveTo>
                    <a:pt x="0" y="0"/>
                  </a:moveTo>
                  <a:lnTo>
                    <a:pt x="0" y="43076"/>
                  </a:lnTo>
                  <a:lnTo>
                    <a:pt x="10000" y="43076"/>
                  </a:lnTo>
                  <a:lnTo>
                    <a:pt x="10000" y="33076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0"/>
            <p:cNvSpPr>
              <a:spLocks/>
            </p:cNvSpPr>
            <p:nvPr/>
          </p:nvSpPr>
          <p:spPr bwMode="auto">
            <a:xfrm flipV="1">
              <a:off x="949590" y="2456329"/>
              <a:ext cx="1677069" cy="65442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0000" y="10000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1833656" y="24249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59"/>
            <p:cNvGrpSpPr>
              <a:grpSpLocks/>
            </p:cNvGrpSpPr>
            <p:nvPr/>
          </p:nvGrpSpPr>
          <p:grpSpPr bwMode="auto">
            <a:xfrm>
              <a:off x="1263463" y="2295245"/>
              <a:ext cx="444500" cy="320675"/>
              <a:chOff x="2438400" y="2667000"/>
              <a:chExt cx="444500" cy="320675"/>
            </a:xfrm>
            <a:solidFill>
              <a:schemeClr val="bg1"/>
            </a:solidFill>
          </p:grpSpPr>
          <p:sp>
            <p:nvSpPr>
              <p:cNvPr id="61" name="Freeform 5"/>
              <p:cNvSpPr>
                <a:spLocks/>
              </p:cNvSpPr>
              <p:nvPr/>
            </p:nvSpPr>
            <p:spPr bwMode="auto">
              <a:xfrm>
                <a:off x="2438400" y="2667000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grpFill/>
              <a:ln w="28575">
                <a:solidFill>
                  <a:srgbClr val="FF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7"/>
              <p:cNvSpPr>
                <a:spLocks/>
              </p:cNvSpPr>
              <p:nvPr/>
            </p:nvSpPr>
            <p:spPr bwMode="auto">
              <a:xfrm>
                <a:off x="2778125" y="2773363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grp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" name="Rectangle 11"/>
            <p:cNvSpPr>
              <a:spLocks noChangeArrowheads="1"/>
            </p:cNvSpPr>
            <p:nvPr/>
          </p:nvSpPr>
          <p:spPr bwMode="auto">
            <a:xfrm>
              <a:off x="393778" y="2346604"/>
              <a:ext cx="3831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FF0000"/>
                  </a:solidFill>
                  <a:latin typeface="Times-Roman" charset="0"/>
                </a:rPr>
                <a:t>Start </a:t>
              </a:r>
              <a:endParaRPr lang="en-US" altLang="en-US" b="0" dirty="0">
                <a:solidFill>
                  <a:srgbClr val="FF0000"/>
                </a:solidFill>
                <a:latin typeface="Times" charset="0"/>
              </a:endParaRPr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2571190" y="3056032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8"/>
            <p:cNvSpPr>
              <a:spLocks/>
            </p:cNvSpPr>
            <p:nvPr/>
          </p:nvSpPr>
          <p:spPr bwMode="auto">
            <a:xfrm>
              <a:off x="4065867" y="481516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5571938" y="481516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5601074" y="432836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31662563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854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8547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8549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8550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  <p:sp>
        <p:nvSpPr>
          <p:cNvPr id="108551" name="TextBox 12"/>
          <p:cNvSpPr txBox="1">
            <a:spLocks noChangeArrowheads="1"/>
          </p:cNvSpPr>
          <p:nvPr/>
        </p:nvSpPr>
        <p:spPr bwMode="auto">
          <a:xfrm>
            <a:off x="6400800" y="5257800"/>
            <a:ext cx="26400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The third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00FF"/>
                </a:solidFill>
                <a:latin typeface="Times" charset="0"/>
              </a:rPr>
              <a:t>1</a:t>
            </a:r>
          </a:p>
        </p:txBody>
      </p:sp>
      <p:pic>
        <p:nvPicPr>
          <p:cNvPr id="108552" name="Picture 10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8553" name="Straight Connector 11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4" name="Straight Connector 12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5" name="Straight Connector 13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6" name="Straight Connector 20"/>
          <p:cNvCxnSpPr>
            <a:cxnSpLocks noChangeShapeType="1"/>
          </p:cNvCxnSpPr>
          <p:nvPr/>
        </p:nvCxnSpPr>
        <p:spPr bwMode="auto">
          <a:xfrm flipV="1">
            <a:off x="6042025" y="2727325"/>
            <a:ext cx="0" cy="760413"/>
          </a:xfrm>
          <a:prstGeom prst="line">
            <a:avLst/>
          </a:prstGeom>
          <a:noFill/>
          <a:ln w="34925">
            <a:solidFill>
              <a:srgbClr val="0070C0"/>
            </a:solidFill>
            <a:round/>
            <a:headEnd/>
            <a:tailEnd/>
          </a:ln>
        </p:spPr>
      </p:cxnSp>
      <p:cxnSp>
        <p:nvCxnSpPr>
          <p:cNvPr id="108557" name="Straight Connector 21"/>
          <p:cNvCxnSpPr>
            <a:cxnSpLocks noChangeShapeType="1"/>
          </p:cNvCxnSpPr>
          <p:nvPr/>
        </p:nvCxnSpPr>
        <p:spPr bwMode="auto">
          <a:xfrm flipV="1">
            <a:off x="6015038" y="3494088"/>
            <a:ext cx="793750" cy="1587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8" name="Straight Connector 23"/>
          <p:cNvCxnSpPr>
            <a:cxnSpLocks noChangeShapeType="1"/>
          </p:cNvCxnSpPr>
          <p:nvPr/>
        </p:nvCxnSpPr>
        <p:spPr bwMode="auto">
          <a:xfrm flipV="1">
            <a:off x="5675313" y="2743200"/>
            <a:ext cx="366712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9" name="Straight Connector 25"/>
          <p:cNvCxnSpPr>
            <a:cxnSpLocks noChangeShapeType="1"/>
          </p:cNvCxnSpPr>
          <p:nvPr/>
        </p:nvCxnSpPr>
        <p:spPr bwMode="auto">
          <a:xfrm flipH="1" flipV="1">
            <a:off x="6042025" y="2733675"/>
            <a:ext cx="0" cy="78105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632411388"/>
      </p:ext>
    </p:extLst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sp>
        <p:nvSpPr>
          <p:cNvPr id="82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70532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8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9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9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578841"/>
      </p:ext>
    </p:extLst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4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5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9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0452704"/>
      </p:ext>
    </p:extLst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ring counter</a:t>
            </a:r>
          </a:p>
        </p:txBody>
      </p:sp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/>
            <a:r>
              <a:rPr lang="en-US" altLang="en-US" dirty="0">
                <a:ea typeface="MS PGothic" charset="-128"/>
              </a:rPr>
              <a:t>There is only one 1 on the outputs of the four flip-flops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The counting sequence is: 1000, 0100, 0010, 0001, 1000, …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To reset the counter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set start to 1 for a short period  of time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This sets the four outputs to 1000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2357920" y="5469764"/>
            <a:ext cx="4881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To initialize the counter set Start to 1.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490868"/>
      </p:ext>
    </p:extLst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After the NOT gate, this 1 goes as 0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flip-flop and to clear_n of all remaining flip-flops.   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8143016"/>
      </p:ext>
    </p:extLst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536211" y="5469764"/>
            <a:ext cx="62376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This sets the output pattern to 1000,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i.e., only the first bit is one and the rest are zeros.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90966323"/>
      </p:ext>
    </p:extLst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51126" y="5469764"/>
            <a:ext cx="74077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Setting Start to 0 has no effect on the outputs,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because both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are sensitive only to 0.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2290371"/>
      </p:ext>
    </p:extLst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362042" y="5469764"/>
            <a:ext cx="85860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The initialization does not depend on the clock since both </a:t>
            </a:r>
          </a:p>
          <a:p>
            <a:pPr algn="ctr"/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bypass the gates of the latches in the flip-flops.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4201768"/>
      </p:ext>
    </p:extLst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72798" y="5469764"/>
            <a:ext cx="7364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That last 0 loops back to the D input of the first flip-flop.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7620942"/>
      </p:ext>
    </p:extLst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437727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9524529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957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629113"/>
      </p:ext>
    </p:extLst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590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6571620"/>
      </p:ext>
    </p:extLst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39624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8715835"/>
      </p:ext>
    </p:extLst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114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8246418"/>
      </p:ext>
    </p:extLst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562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3050190"/>
      </p:ext>
    </p:extLst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715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590681"/>
      </p:ext>
    </p:extLst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086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6298013"/>
      </p:ext>
    </p:extLst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239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7559637"/>
      </p:ext>
    </p:extLst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861279" y="5558678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It </a:t>
            </a:r>
            <a:r>
              <a:rPr lang="en-US" dirty="0">
                <a:solidFill>
                  <a:srgbClr val="FF0000"/>
                </a:solidFill>
              </a:rPr>
              <a:t>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1856976838"/>
      </p:ext>
    </p:extLst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ring 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5.28a from the textbook ]</a:t>
            </a:r>
          </a:p>
        </p:txBody>
      </p:sp>
      <p:pic>
        <p:nvPicPr>
          <p:cNvPr id="107523" name="Picture 1" descr="Screen shot 2013-10-31 at 3.33.3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600200"/>
            <a:ext cx="8763000" cy="375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(alternative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608870668"/>
      </p:ext>
    </p:extLst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57039" y="1177925"/>
            <a:ext cx="7685211" cy="5603875"/>
            <a:chOff x="157039" y="1177925"/>
            <a:chExt cx="7685211" cy="5603875"/>
          </a:xfrm>
        </p:grpSpPr>
        <p:grpSp>
          <p:nvGrpSpPr>
            <p:cNvPr id="109571" name="Group 80"/>
            <p:cNvGrpSpPr>
              <a:grpSpLocks/>
            </p:cNvGrpSpPr>
            <p:nvPr/>
          </p:nvGrpSpPr>
          <p:grpSpPr bwMode="auto">
            <a:xfrm>
              <a:off x="1057275" y="1177925"/>
              <a:ext cx="6784975" cy="5603875"/>
              <a:chOff x="666" y="206"/>
              <a:chExt cx="4274" cy="3530"/>
            </a:xfrm>
          </p:grpSpPr>
          <p:sp>
            <p:nvSpPr>
              <p:cNvPr id="109572" name="Line 4"/>
              <p:cNvSpPr>
                <a:spLocks noChangeShapeType="1"/>
              </p:cNvSpPr>
              <p:nvPr/>
            </p:nvSpPr>
            <p:spPr bwMode="auto">
              <a:xfrm flipV="1">
                <a:off x="1697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3" name="Line 5"/>
              <p:cNvSpPr>
                <a:spLocks noChangeShapeType="1"/>
              </p:cNvSpPr>
              <p:nvPr/>
            </p:nvSpPr>
            <p:spPr bwMode="auto">
              <a:xfrm flipV="1">
                <a:off x="2166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4" name="Line 6"/>
              <p:cNvSpPr>
                <a:spLocks noChangeShapeType="1"/>
              </p:cNvSpPr>
              <p:nvPr/>
            </p:nvSpPr>
            <p:spPr bwMode="auto">
              <a:xfrm flipV="1">
                <a:off x="2622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5" name="Line 7"/>
              <p:cNvSpPr>
                <a:spLocks noChangeShapeType="1"/>
              </p:cNvSpPr>
              <p:nvPr/>
            </p:nvSpPr>
            <p:spPr bwMode="auto">
              <a:xfrm flipV="1">
                <a:off x="3090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6" name="Line 8"/>
              <p:cNvSpPr>
                <a:spLocks noChangeShapeType="1"/>
              </p:cNvSpPr>
              <p:nvPr/>
            </p:nvSpPr>
            <p:spPr bwMode="auto">
              <a:xfrm flipV="1">
                <a:off x="355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7" name="Line 9"/>
              <p:cNvSpPr>
                <a:spLocks noChangeShapeType="1"/>
              </p:cNvSpPr>
              <p:nvPr/>
            </p:nvSpPr>
            <p:spPr bwMode="auto">
              <a:xfrm flipV="1">
                <a:off x="4015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8" name="Line 10"/>
              <p:cNvSpPr>
                <a:spLocks noChangeShapeType="1"/>
              </p:cNvSpPr>
              <p:nvPr/>
            </p:nvSpPr>
            <p:spPr bwMode="auto">
              <a:xfrm flipV="1">
                <a:off x="4484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9" name="Line 11"/>
              <p:cNvSpPr>
                <a:spLocks noChangeShapeType="1"/>
              </p:cNvSpPr>
              <p:nvPr/>
            </p:nvSpPr>
            <p:spPr bwMode="auto">
              <a:xfrm flipV="1">
                <a:off x="122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0" name="Freeform 12"/>
              <p:cNvSpPr>
                <a:spLocks/>
              </p:cNvSpPr>
              <p:nvPr/>
            </p:nvSpPr>
            <p:spPr bwMode="auto">
              <a:xfrm>
                <a:off x="1001" y="1923"/>
                <a:ext cx="924" cy="169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1" name="Freeform 13"/>
              <p:cNvSpPr>
                <a:spLocks/>
              </p:cNvSpPr>
              <p:nvPr/>
            </p:nvSpPr>
            <p:spPr bwMode="auto">
              <a:xfrm>
                <a:off x="1925" y="1923"/>
                <a:ext cx="937" cy="169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2" name="Freeform 14"/>
              <p:cNvSpPr>
                <a:spLocks/>
              </p:cNvSpPr>
              <p:nvPr/>
            </p:nvSpPr>
            <p:spPr bwMode="auto">
              <a:xfrm>
                <a:off x="2862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3" name="Freeform 15"/>
              <p:cNvSpPr>
                <a:spLocks/>
              </p:cNvSpPr>
              <p:nvPr/>
            </p:nvSpPr>
            <p:spPr bwMode="auto">
              <a:xfrm>
                <a:off x="3787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4" name="Line 16"/>
              <p:cNvSpPr>
                <a:spLocks noChangeShapeType="1"/>
              </p:cNvSpPr>
              <p:nvPr/>
            </p:nvSpPr>
            <p:spPr bwMode="auto">
              <a:xfrm flipH="1">
                <a:off x="4712" y="2092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5" name="Freeform 17"/>
              <p:cNvSpPr>
                <a:spLocks/>
              </p:cNvSpPr>
              <p:nvPr/>
            </p:nvSpPr>
            <p:spPr bwMode="auto">
              <a:xfrm>
                <a:off x="1001" y="2260"/>
                <a:ext cx="1645" cy="168"/>
              </a:xfrm>
              <a:custGeom>
                <a:avLst/>
                <a:gdLst>
                  <a:gd name="T0" fmla="*/ 0 w 3291"/>
                  <a:gd name="T1" fmla="*/ 0 h 337"/>
                  <a:gd name="T2" fmla="*/ 0 w 3291"/>
                  <a:gd name="T3" fmla="*/ 0 h 337"/>
                  <a:gd name="T4" fmla="*/ 0 w 3291"/>
                  <a:gd name="T5" fmla="*/ 0 h 337"/>
                  <a:gd name="T6" fmla="*/ 0 w 3291"/>
                  <a:gd name="T7" fmla="*/ 0 h 337"/>
                  <a:gd name="T8" fmla="*/ 0 w 3291"/>
                  <a:gd name="T9" fmla="*/ 0 h 337"/>
                  <a:gd name="T10" fmla="*/ 0 w 3291"/>
                  <a:gd name="T11" fmla="*/ 0 h 337"/>
                  <a:gd name="T12" fmla="*/ 0 w 3291"/>
                  <a:gd name="T13" fmla="*/ 0 h 337"/>
                  <a:gd name="T14" fmla="*/ 0 w 3291"/>
                  <a:gd name="T15" fmla="*/ 0 h 337"/>
                  <a:gd name="T16" fmla="*/ 0 w 3291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7"/>
                  <a:gd name="T29" fmla="*/ 3291 w 3291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7">
                    <a:moveTo>
                      <a:pt x="3291" y="337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7"/>
                    </a:lnTo>
                    <a:lnTo>
                      <a:pt x="1441" y="337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6" name="Freeform 18"/>
              <p:cNvSpPr>
                <a:spLocks/>
              </p:cNvSpPr>
              <p:nvPr/>
            </p:nvSpPr>
            <p:spPr bwMode="auto">
              <a:xfrm>
                <a:off x="2646" y="2260"/>
                <a:ext cx="1862" cy="168"/>
              </a:xfrm>
              <a:custGeom>
                <a:avLst/>
                <a:gdLst>
                  <a:gd name="T0" fmla="*/ 1 w 3723"/>
                  <a:gd name="T1" fmla="*/ 0 h 337"/>
                  <a:gd name="T2" fmla="*/ 1 w 3723"/>
                  <a:gd name="T3" fmla="*/ 0 h 337"/>
                  <a:gd name="T4" fmla="*/ 1 w 3723"/>
                  <a:gd name="T5" fmla="*/ 0 h 337"/>
                  <a:gd name="T6" fmla="*/ 1 w 3723"/>
                  <a:gd name="T7" fmla="*/ 0 h 337"/>
                  <a:gd name="T8" fmla="*/ 1 w 3723"/>
                  <a:gd name="T9" fmla="*/ 0 h 337"/>
                  <a:gd name="T10" fmla="*/ 1 w 3723"/>
                  <a:gd name="T11" fmla="*/ 0 h 337"/>
                  <a:gd name="T12" fmla="*/ 1 w 3723"/>
                  <a:gd name="T13" fmla="*/ 0 h 337"/>
                  <a:gd name="T14" fmla="*/ 1 w 3723"/>
                  <a:gd name="T15" fmla="*/ 0 h 337"/>
                  <a:gd name="T16" fmla="*/ 0 w 3723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7"/>
                  <a:gd name="T29" fmla="*/ 3723 w 3723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7">
                    <a:moveTo>
                      <a:pt x="3723" y="337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7"/>
                    </a:lnTo>
                    <a:lnTo>
                      <a:pt x="1874" y="337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7" name="Line 19"/>
              <p:cNvSpPr>
                <a:spLocks noChangeShapeType="1"/>
              </p:cNvSpPr>
              <p:nvPr/>
            </p:nvSpPr>
            <p:spPr bwMode="auto">
              <a:xfrm flipH="1">
                <a:off x="4508" y="2428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8" name="Freeform 20"/>
              <p:cNvSpPr>
                <a:spLocks/>
              </p:cNvSpPr>
              <p:nvPr/>
            </p:nvSpPr>
            <p:spPr bwMode="auto">
              <a:xfrm>
                <a:off x="1001" y="2596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6149" y="360"/>
                    </a:lnTo>
                    <a:lnTo>
                      <a:pt x="6149" y="0"/>
                    </a:lnTo>
                    <a:lnTo>
                      <a:pt x="4276" y="0"/>
                    </a:lnTo>
                    <a:lnTo>
                      <a:pt x="4276" y="360"/>
                    </a:lnTo>
                    <a:lnTo>
                      <a:pt x="2426" y="360"/>
                    </a:lnTo>
                    <a:lnTo>
                      <a:pt x="2426" y="0"/>
                    </a:lnTo>
                    <a:lnTo>
                      <a:pt x="577" y="0"/>
                    </a:lnTo>
                    <a:lnTo>
                      <a:pt x="577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9" name="Freeform 21"/>
              <p:cNvSpPr>
                <a:spLocks/>
              </p:cNvSpPr>
              <p:nvPr/>
            </p:nvSpPr>
            <p:spPr bwMode="auto">
              <a:xfrm>
                <a:off x="1001" y="2944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4348" y="336"/>
                    </a:lnTo>
                    <a:lnTo>
                      <a:pt x="4348" y="0"/>
                    </a:lnTo>
                    <a:lnTo>
                      <a:pt x="625" y="0"/>
                    </a:lnTo>
                    <a:lnTo>
                      <a:pt x="625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0" name="Rectangle 22"/>
              <p:cNvSpPr>
                <a:spLocks noChangeArrowheads="1"/>
              </p:cNvSpPr>
              <p:nvPr/>
            </p:nvSpPr>
            <p:spPr bwMode="auto">
              <a:xfrm>
                <a:off x="1877" y="387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1" name="Rectangle 23"/>
              <p:cNvSpPr>
                <a:spLocks noChangeArrowheads="1"/>
              </p:cNvSpPr>
              <p:nvPr/>
            </p:nvSpPr>
            <p:spPr bwMode="auto">
              <a:xfrm>
                <a:off x="1915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2" name="Rectangle 24"/>
              <p:cNvSpPr>
                <a:spLocks noChangeArrowheads="1"/>
              </p:cNvSpPr>
              <p:nvPr/>
            </p:nvSpPr>
            <p:spPr bwMode="auto">
              <a:xfrm>
                <a:off x="2165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3" name="Line 25"/>
              <p:cNvSpPr>
                <a:spLocks noChangeShapeType="1"/>
              </p:cNvSpPr>
              <p:nvPr/>
            </p:nvSpPr>
            <p:spPr bwMode="auto">
              <a:xfrm flipH="1">
                <a:off x="2178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4" name="Freeform 26"/>
              <p:cNvSpPr>
                <a:spLocks/>
              </p:cNvSpPr>
              <p:nvPr/>
            </p:nvSpPr>
            <p:spPr bwMode="auto">
              <a:xfrm>
                <a:off x="2622" y="206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5" name="Rectangle 27"/>
              <p:cNvSpPr>
                <a:spLocks noChangeArrowheads="1"/>
              </p:cNvSpPr>
              <p:nvPr/>
            </p:nvSpPr>
            <p:spPr bwMode="auto">
              <a:xfrm>
                <a:off x="2166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6" name="Rectangle 28"/>
              <p:cNvSpPr>
                <a:spLocks noChangeArrowheads="1"/>
              </p:cNvSpPr>
              <p:nvPr/>
            </p:nvSpPr>
            <p:spPr bwMode="auto">
              <a:xfrm>
                <a:off x="2814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7" name="Rectangle 29"/>
              <p:cNvSpPr>
                <a:spLocks noChangeArrowheads="1"/>
              </p:cNvSpPr>
              <p:nvPr/>
            </p:nvSpPr>
            <p:spPr bwMode="auto">
              <a:xfrm>
                <a:off x="1210" y="833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8" name="Rectangle 30"/>
              <p:cNvSpPr>
                <a:spLocks noChangeArrowheads="1"/>
              </p:cNvSpPr>
              <p:nvPr/>
            </p:nvSpPr>
            <p:spPr bwMode="auto">
              <a:xfrm>
                <a:off x="2851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9" name="Rectangle 31"/>
              <p:cNvSpPr>
                <a:spLocks noChangeArrowheads="1"/>
              </p:cNvSpPr>
              <p:nvPr/>
            </p:nvSpPr>
            <p:spPr bwMode="auto">
              <a:xfrm>
                <a:off x="3101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0" name="Line 32"/>
              <p:cNvSpPr>
                <a:spLocks noChangeShapeType="1"/>
              </p:cNvSpPr>
              <p:nvPr/>
            </p:nvSpPr>
            <p:spPr bwMode="auto">
              <a:xfrm flipH="1">
                <a:off x="3114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1" name="Rectangle 33"/>
              <p:cNvSpPr>
                <a:spLocks noChangeArrowheads="1"/>
              </p:cNvSpPr>
              <p:nvPr/>
            </p:nvSpPr>
            <p:spPr bwMode="auto">
              <a:xfrm>
                <a:off x="3751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2" name="Rectangle 34"/>
              <p:cNvSpPr>
                <a:spLocks noChangeArrowheads="1"/>
              </p:cNvSpPr>
              <p:nvPr/>
            </p:nvSpPr>
            <p:spPr bwMode="auto">
              <a:xfrm>
                <a:off x="3102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3" name="Rectangle 35"/>
              <p:cNvSpPr>
                <a:spLocks noChangeArrowheads="1"/>
              </p:cNvSpPr>
              <p:nvPr/>
            </p:nvSpPr>
            <p:spPr bwMode="auto">
              <a:xfrm>
                <a:off x="3788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4" name="Rectangle 36"/>
              <p:cNvSpPr>
                <a:spLocks noChangeArrowheads="1"/>
              </p:cNvSpPr>
              <p:nvPr/>
            </p:nvSpPr>
            <p:spPr bwMode="auto">
              <a:xfrm>
                <a:off x="4037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5" name="Line 37"/>
              <p:cNvSpPr>
                <a:spLocks noChangeShapeType="1"/>
              </p:cNvSpPr>
              <p:nvPr/>
            </p:nvSpPr>
            <p:spPr bwMode="auto">
              <a:xfrm flipH="1">
                <a:off x="4051" y="843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6" name="Line 38"/>
              <p:cNvSpPr>
                <a:spLocks noChangeShapeType="1"/>
              </p:cNvSpPr>
              <p:nvPr/>
            </p:nvSpPr>
            <p:spPr bwMode="auto">
              <a:xfrm>
                <a:off x="1529" y="556"/>
                <a:ext cx="34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7" name="Freeform 39"/>
              <p:cNvSpPr>
                <a:spLocks/>
              </p:cNvSpPr>
              <p:nvPr/>
            </p:nvSpPr>
            <p:spPr bwMode="auto">
              <a:xfrm>
                <a:off x="2814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Freeform 40"/>
              <p:cNvSpPr>
                <a:spLocks/>
              </p:cNvSpPr>
              <p:nvPr/>
            </p:nvSpPr>
            <p:spPr bwMode="auto">
              <a:xfrm>
                <a:off x="3751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Freeform 41"/>
              <p:cNvSpPr>
                <a:spLocks/>
              </p:cNvSpPr>
              <p:nvPr/>
            </p:nvSpPr>
            <p:spPr bwMode="auto">
              <a:xfrm>
                <a:off x="1877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Line 42"/>
              <p:cNvSpPr>
                <a:spLocks noChangeShapeType="1"/>
              </p:cNvSpPr>
              <p:nvPr/>
            </p:nvSpPr>
            <p:spPr bwMode="auto">
              <a:xfrm>
                <a:off x="1529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1" name="Freeform 43"/>
              <p:cNvSpPr>
                <a:spLocks/>
              </p:cNvSpPr>
              <p:nvPr/>
            </p:nvSpPr>
            <p:spPr bwMode="auto">
              <a:xfrm>
                <a:off x="1679" y="532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3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49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1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2" name="Rectangle 44"/>
              <p:cNvSpPr>
                <a:spLocks noChangeArrowheads="1"/>
              </p:cNvSpPr>
              <p:nvPr/>
            </p:nvSpPr>
            <p:spPr bwMode="auto">
              <a:xfrm>
                <a:off x="4038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13" name="Line 45"/>
              <p:cNvSpPr>
                <a:spLocks noChangeShapeType="1"/>
              </p:cNvSpPr>
              <p:nvPr/>
            </p:nvSpPr>
            <p:spPr bwMode="auto">
              <a:xfrm flipH="1">
                <a:off x="2466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4" name="Line 46"/>
              <p:cNvSpPr>
                <a:spLocks noChangeShapeType="1"/>
              </p:cNvSpPr>
              <p:nvPr/>
            </p:nvSpPr>
            <p:spPr bwMode="auto">
              <a:xfrm flipH="1">
                <a:off x="3403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5" name="Freeform 47"/>
              <p:cNvSpPr>
                <a:spLocks/>
              </p:cNvSpPr>
              <p:nvPr/>
            </p:nvSpPr>
            <p:spPr bwMode="auto">
              <a:xfrm>
                <a:off x="2298" y="555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Freeform 48"/>
              <p:cNvSpPr>
                <a:spLocks/>
              </p:cNvSpPr>
              <p:nvPr/>
            </p:nvSpPr>
            <p:spPr bwMode="auto">
              <a:xfrm>
                <a:off x="3234" y="555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7" name="Freeform 49"/>
              <p:cNvSpPr>
                <a:spLocks/>
              </p:cNvSpPr>
              <p:nvPr/>
            </p:nvSpPr>
            <p:spPr bwMode="auto">
              <a:xfrm>
                <a:off x="4171" y="555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8" name="Freeform 50"/>
              <p:cNvSpPr>
                <a:spLocks/>
              </p:cNvSpPr>
              <p:nvPr/>
            </p:nvSpPr>
            <p:spPr bwMode="auto">
              <a:xfrm>
                <a:off x="1697" y="218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9" name="Freeform 51"/>
              <p:cNvSpPr>
                <a:spLocks/>
              </p:cNvSpPr>
              <p:nvPr/>
            </p:nvSpPr>
            <p:spPr bwMode="auto">
              <a:xfrm>
                <a:off x="2634" y="218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0" name="Rectangle 52"/>
              <p:cNvSpPr>
                <a:spLocks noChangeArrowheads="1"/>
              </p:cNvSpPr>
              <p:nvPr/>
            </p:nvSpPr>
            <p:spPr bwMode="auto">
              <a:xfrm>
                <a:off x="1414" y="495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1" name="Rectangle 53"/>
              <p:cNvSpPr>
                <a:spLocks noChangeArrowheads="1"/>
              </p:cNvSpPr>
              <p:nvPr/>
            </p:nvSpPr>
            <p:spPr bwMode="auto">
              <a:xfrm>
                <a:off x="2395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2" name="Rectangle 54"/>
              <p:cNvSpPr>
                <a:spLocks noChangeArrowheads="1"/>
              </p:cNvSpPr>
              <p:nvPr/>
            </p:nvSpPr>
            <p:spPr bwMode="auto">
              <a:xfrm>
                <a:off x="2477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3" name="Rectangle 55"/>
              <p:cNvSpPr>
                <a:spLocks noChangeArrowheads="1"/>
              </p:cNvSpPr>
              <p:nvPr/>
            </p:nvSpPr>
            <p:spPr bwMode="auto">
              <a:xfrm>
                <a:off x="3329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4" name="Rectangle 56"/>
              <p:cNvSpPr>
                <a:spLocks noChangeArrowheads="1"/>
              </p:cNvSpPr>
              <p:nvPr/>
            </p:nvSpPr>
            <p:spPr bwMode="auto">
              <a:xfrm>
                <a:off x="3412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5" name="Rectangle 57"/>
              <p:cNvSpPr>
                <a:spLocks noChangeArrowheads="1"/>
              </p:cNvSpPr>
              <p:nvPr/>
            </p:nvSpPr>
            <p:spPr bwMode="auto">
              <a:xfrm>
                <a:off x="4266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6" name="Rectangle 58"/>
              <p:cNvSpPr>
                <a:spLocks noChangeArrowheads="1"/>
              </p:cNvSpPr>
              <p:nvPr/>
            </p:nvSpPr>
            <p:spPr bwMode="auto">
              <a:xfrm>
                <a:off x="4348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7" name="Rectangle 59"/>
              <p:cNvSpPr>
                <a:spLocks noChangeArrowheads="1"/>
              </p:cNvSpPr>
              <p:nvPr/>
            </p:nvSpPr>
            <p:spPr bwMode="auto">
              <a:xfrm>
                <a:off x="2546" y="1566"/>
                <a:ext cx="646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(a) Circuit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8" name="Rectangle 60"/>
              <p:cNvSpPr>
                <a:spLocks noChangeArrowheads="1"/>
              </p:cNvSpPr>
              <p:nvPr/>
            </p:nvSpPr>
            <p:spPr bwMode="auto">
              <a:xfrm>
                <a:off x="672" y="195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9" name="Rectangle 61"/>
              <p:cNvSpPr>
                <a:spLocks noChangeArrowheads="1"/>
              </p:cNvSpPr>
              <p:nvPr/>
            </p:nvSpPr>
            <p:spPr bwMode="auto">
              <a:xfrm>
                <a:off x="794" y="227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0" name="Rectangle 62"/>
              <p:cNvSpPr>
                <a:spLocks noChangeArrowheads="1"/>
              </p:cNvSpPr>
              <p:nvPr/>
            </p:nvSpPr>
            <p:spPr bwMode="auto">
              <a:xfrm>
                <a:off x="876" y="2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1" name="Rectangle 63"/>
              <p:cNvSpPr>
                <a:spLocks noChangeArrowheads="1"/>
              </p:cNvSpPr>
              <p:nvPr/>
            </p:nvSpPr>
            <p:spPr bwMode="auto">
              <a:xfrm>
                <a:off x="794" y="261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2" name="Rectangle 64"/>
              <p:cNvSpPr>
                <a:spLocks noChangeArrowheads="1"/>
              </p:cNvSpPr>
              <p:nvPr/>
            </p:nvSpPr>
            <p:spPr bwMode="auto">
              <a:xfrm>
                <a:off x="876" y="266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3" name="Rectangle 65"/>
              <p:cNvSpPr>
                <a:spLocks noChangeArrowheads="1"/>
              </p:cNvSpPr>
              <p:nvPr/>
            </p:nvSpPr>
            <p:spPr bwMode="auto">
              <a:xfrm>
                <a:off x="794" y="295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4" name="Rectangle 66"/>
              <p:cNvSpPr>
                <a:spLocks noChangeArrowheads="1"/>
              </p:cNvSpPr>
              <p:nvPr/>
            </p:nvSpPr>
            <p:spPr bwMode="auto">
              <a:xfrm>
                <a:off x="876" y="300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5" name="Rectangle 67"/>
              <p:cNvSpPr>
                <a:spLocks noChangeArrowheads="1"/>
              </p:cNvSpPr>
              <p:nvPr/>
            </p:nvSpPr>
            <p:spPr bwMode="auto">
              <a:xfrm>
                <a:off x="666" y="3267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6" name="Rectangle 68"/>
              <p:cNvSpPr>
                <a:spLocks noChangeArrowheads="1"/>
              </p:cNvSpPr>
              <p:nvPr/>
            </p:nvSpPr>
            <p:spPr bwMode="auto">
              <a:xfrm>
                <a:off x="111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7" name="Rectangle 69"/>
              <p:cNvSpPr>
                <a:spLocks noChangeArrowheads="1"/>
              </p:cNvSpPr>
              <p:nvPr/>
            </p:nvSpPr>
            <p:spPr bwMode="auto">
              <a:xfrm>
                <a:off x="143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8" name="Rectangle 70"/>
              <p:cNvSpPr>
                <a:spLocks noChangeArrowheads="1"/>
              </p:cNvSpPr>
              <p:nvPr/>
            </p:nvSpPr>
            <p:spPr bwMode="auto">
              <a:xfrm>
                <a:off x="1907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9" name="Rectangle 71"/>
              <p:cNvSpPr>
                <a:spLocks noChangeArrowheads="1"/>
              </p:cNvSpPr>
              <p:nvPr/>
            </p:nvSpPr>
            <p:spPr bwMode="auto">
              <a:xfrm>
                <a:off x="2370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0" name="Rectangle 72"/>
              <p:cNvSpPr>
                <a:spLocks noChangeArrowheads="1"/>
              </p:cNvSpPr>
              <p:nvPr/>
            </p:nvSpPr>
            <p:spPr bwMode="auto">
              <a:xfrm>
                <a:off x="2835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1" name="Rectangle 73"/>
              <p:cNvSpPr>
                <a:spLocks noChangeArrowheads="1"/>
              </p:cNvSpPr>
              <p:nvPr/>
            </p:nvSpPr>
            <p:spPr bwMode="auto">
              <a:xfrm>
                <a:off x="3299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2" name="Rectangle 74"/>
              <p:cNvSpPr>
                <a:spLocks noChangeArrowheads="1"/>
              </p:cNvSpPr>
              <p:nvPr/>
            </p:nvSpPr>
            <p:spPr bwMode="auto">
              <a:xfrm>
                <a:off x="3764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3" name="Rectangle 75"/>
              <p:cNvSpPr>
                <a:spLocks noChangeArrowheads="1"/>
              </p:cNvSpPr>
              <p:nvPr/>
            </p:nvSpPr>
            <p:spPr bwMode="auto">
              <a:xfrm>
                <a:off x="4233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4" name="Rectangle 76"/>
              <p:cNvSpPr>
                <a:spLocks noChangeArrowheads="1"/>
              </p:cNvSpPr>
              <p:nvPr/>
            </p:nvSpPr>
            <p:spPr bwMode="auto">
              <a:xfrm>
                <a:off x="4691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5" name="Freeform 77"/>
              <p:cNvSpPr>
                <a:spLocks/>
              </p:cNvSpPr>
              <p:nvPr/>
            </p:nvSpPr>
            <p:spPr bwMode="auto">
              <a:xfrm>
                <a:off x="2454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4" y="33"/>
                    </a:lnTo>
                    <a:lnTo>
                      <a:pt x="44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9"/>
                    </a:lnTo>
                    <a:lnTo>
                      <a:pt x="39" y="39"/>
                    </a:lnTo>
                    <a:lnTo>
                      <a:pt x="38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3" y="44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0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6" name="Freeform 78"/>
              <p:cNvSpPr>
                <a:spLocks/>
              </p:cNvSpPr>
              <p:nvPr/>
            </p:nvSpPr>
            <p:spPr bwMode="auto">
              <a:xfrm>
                <a:off x="3391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9" y="8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7" y="26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5" y="33"/>
                    </a:lnTo>
                    <a:lnTo>
                      <a:pt x="45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1" y="39"/>
                    </a:lnTo>
                    <a:lnTo>
                      <a:pt x="40" y="39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3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7" name="Rectangle 79"/>
              <p:cNvSpPr>
                <a:spLocks noChangeArrowheads="1"/>
              </p:cNvSpPr>
              <p:nvPr/>
            </p:nvSpPr>
            <p:spPr bwMode="auto">
              <a:xfrm>
                <a:off x="2348" y="3566"/>
                <a:ext cx="1127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(b) Timing diagram</a:t>
                </a:r>
                <a:endParaRPr lang="en-US" altLang="en-US" b="0">
                  <a:latin typeface="Times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2179319" y="4373259"/>
              <a:ext cx="322183" cy="1476187"/>
              <a:chOff x="2219076" y="4389162"/>
              <a:chExt cx="322183" cy="1476187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2912165" y="4374584"/>
              <a:ext cx="322183" cy="1476187"/>
              <a:chOff x="2219076" y="4389162"/>
              <a:chExt cx="322183" cy="1476187"/>
            </a:xfrm>
          </p:grpSpPr>
          <p:sp>
            <p:nvSpPr>
              <p:cNvPr id="86" name="TextBox 8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652962" y="4375910"/>
              <a:ext cx="322183" cy="1476187"/>
              <a:chOff x="2219076" y="4389162"/>
              <a:chExt cx="322183" cy="1476187"/>
            </a:xfrm>
          </p:grpSpPr>
          <p:sp>
            <p:nvSpPr>
              <p:cNvPr id="90" name="TextBox 8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384482" y="4367958"/>
              <a:ext cx="322183" cy="1476187"/>
              <a:chOff x="2219076" y="4389162"/>
              <a:chExt cx="322183" cy="1476187"/>
            </a:xfrm>
          </p:grpSpPr>
          <p:sp>
            <p:nvSpPr>
              <p:cNvPr id="94" name="TextBox 9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117328" y="4361332"/>
              <a:ext cx="322183" cy="1476187"/>
              <a:chOff x="2219076" y="4389162"/>
              <a:chExt cx="322183" cy="1476187"/>
            </a:xfrm>
          </p:grpSpPr>
          <p:sp>
            <p:nvSpPr>
              <p:cNvPr id="98" name="TextBox 9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5866076" y="4362657"/>
              <a:ext cx="322183" cy="1476187"/>
              <a:chOff x="2219076" y="4389162"/>
              <a:chExt cx="322183" cy="1476187"/>
            </a:xfrm>
          </p:grpSpPr>
          <p:sp>
            <p:nvSpPr>
              <p:cNvPr id="102" name="TextBox 10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6605547" y="4370609"/>
              <a:ext cx="322183" cy="1476187"/>
              <a:chOff x="2219076" y="4389162"/>
              <a:chExt cx="322183" cy="1476187"/>
            </a:xfrm>
          </p:grpSpPr>
          <p:sp>
            <p:nvSpPr>
              <p:cNvPr id="106" name="TextBox 10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7321165" y="4338803"/>
              <a:ext cx="322183" cy="1476187"/>
              <a:chOff x="2219076" y="4389162"/>
              <a:chExt cx="322183" cy="1476187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157039" y="4317751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74266" y="5400454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2630729"/>
      </p:ext>
    </p:extLst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5000" y="1041400"/>
            <a:ext cx="8162925" cy="5588000"/>
          </a:xfrm>
        </p:spPr>
        <p:txBody>
          <a:bodyPr/>
          <a:lstStyle/>
          <a:p>
            <a:pPr>
              <a:defRPr/>
            </a:pPr>
            <a:r>
              <a:rPr lang="en-US" dirty="0"/>
              <a:t>This implementation uses 2-bit up-counter    followed by a 2-to-4 decoder. 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The counter cycles through 00, 01, 10, 11, 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Recall that the outputs of the decoder are one-hot encoded. Thus, there is only one 1 on its outputs.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Because the output of the counter is the input to the decoder, the outputs of the decoder cycle through: 1000, 0100, 0010, 0001, 1000,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This is the counting sequence for a ring counter.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</p:spTree>
    <p:extLst>
      <p:ext uri="{BB962C8B-B14F-4D97-AF65-F5344CB8AC3E}">
        <p14:creationId xmlns:p14="http://schemas.microsoft.com/office/powerpoint/2010/main" val="1919696114"/>
      </p:ext>
    </p:extLst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33663019"/>
      </p:ext>
    </p:extLst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What are the components?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70240458"/>
      </p:ext>
    </p:extLst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2-Bit </a:t>
            </a:r>
            <a:r>
              <a:rPr lang="en-US" altLang="en-US" sz="3600" dirty="0"/>
              <a:t>Synchronous </a:t>
            </a: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Up-Counter</a:t>
            </a:r>
            <a:endParaRPr lang="en-US" altLang="en-US" sz="3600" dirty="0"/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003040" y="4080510"/>
            <a:ext cx="2580640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356543"/>
      </p:ext>
    </p:extLst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603500" y="2711450"/>
            <a:ext cx="3938588" cy="1725613"/>
            <a:chOff x="2603500" y="2711450"/>
            <a:chExt cx="3938588" cy="1725613"/>
          </a:xfrm>
        </p:grpSpPr>
        <p:sp>
          <p:nvSpPr>
            <p:cNvPr id="131075" name="Line 4"/>
            <p:cNvSpPr>
              <a:spLocks noChangeShapeType="1"/>
            </p:cNvSpPr>
            <p:nvPr/>
          </p:nvSpPr>
          <p:spPr bwMode="auto">
            <a:xfrm>
              <a:off x="3314700" y="2984649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6" name="Line 6"/>
            <p:cNvSpPr>
              <a:spLocks noChangeShapeType="1"/>
            </p:cNvSpPr>
            <p:nvPr/>
          </p:nvSpPr>
          <p:spPr bwMode="auto">
            <a:xfrm>
              <a:off x="4325937" y="2984649"/>
              <a:ext cx="120332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7" name="Rectangle 7"/>
            <p:cNvSpPr>
              <a:spLocks noChangeArrowheads="1"/>
            </p:cNvSpPr>
            <p:nvPr/>
          </p:nvSpPr>
          <p:spPr bwMode="auto">
            <a:xfrm>
              <a:off x="365125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78" name="Rectangle 8"/>
            <p:cNvSpPr>
              <a:spLocks noChangeArrowheads="1"/>
            </p:cNvSpPr>
            <p:nvPr/>
          </p:nvSpPr>
          <p:spPr bwMode="auto">
            <a:xfrm>
              <a:off x="3717925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79" name="Rectangle 9"/>
            <p:cNvSpPr>
              <a:spLocks noChangeArrowheads="1"/>
            </p:cNvSpPr>
            <p:nvPr/>
          </p:nvSpPr>
          <p:spPr bwMode="auto">
            <a:xfrm>
              <a:off x="4113213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0" name="Line 10"/>
            <p:cNvSpPr>
              <a:spLocks noChangeShapeType="1"/>
            </p:cNvSpPr>
            <p:nvPr/>
          </p:nvSpPr>
          <p:spPr bwMode="auto">
            <a:xfrm flipH="1">
              <a:off x="411638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1" name="Rectangle 11"/>
            <p:cNvSpPr>
              <a:spLocks noChangeArrowheads="1"/>
            </p:cNvSpPr>
            <p:nvPr/>
          </p:nvSpPr>
          <p:spPr bwMode="auto">
            <a:xfrm>
              <a:off x="4106863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2" name="Rectangle 12"/>
            <p:cNvSpPr>
              <a:spLocks noChangeArrowheads="1"/>
            </p:cNvSpPr>
            <p:nvPr/>
          </p:nvSpPr>
          <p:spPr bwMode="auto">
            <a:xfrm>
              <a:off x="554990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83" name="Rectangle 13"/>
            <p:cNvSpPr>
              <a:spLocks noChangeArrowheads="1"/>
            </p:cNvSpPr>
            <p:nvPr/>
          </p:nvSpPr>
          <p:spPr bwMode="auto">
            <a:xfrm>
              <a:off x="2743200" y="3408744"/>
              <a:ext cx="480901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>
                  <a:latin typeface="Times-Roman" charset="0"/>
                </a:rPr>
                <a:t>Clock</a:t>
              </a:r>
              <a:r>
                <a:rPr lang="en-US" altLang="en-US" sz="1500">
                  <a:latin typeface="Times-Roman" charset="0"/>
                </a:rPr>
                <a:t> </a:t>
              </a:r>
              <a:endParaRPr lang="en-US" altLang="en-US"/>
            </a:p>
          </p:txBody>
        </p:sp>
        <p:sp>
          <p:nvSpPr>
            <p:cNvPr id="131084" name="Rectangle 14"/>
            <p:cNvSpPr>
              <a:spLocks noChangeArrowheads="1"/>
            </p:cNvSpPr>
            <p:nvPr/>
          </p:nvSpPr>
          <p:spPr bwMode="auto">
            <a:xfrm>
              <a:off x="5614988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85" name="Rectangle 15"/>
            <p:cNvSpPr>
              <a:spLocks noChangeArrowheads="1"/>
            </p:cNvSpPr>
            <p:nvPr/>
          </p:nvSpPr>
          <p:spPr bwMode="auto">
            <a:xfrm>
              <a:off x="6010275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6" name="Line 16"/>
            <p:cNvSpPr>
              <a:spLocks noChangeShapeType="1"/>
            </p:cNvSpPr>
            <p:nvPr/>
          </p:nvSpPr>
          <p:spPr bwMode="auto">
            <a:xfrm flipH="1">
              <a:off x="601503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7" name="Freeform 17"/>
            <p:cNvSpPr>
              <a:spLocks/>
            </p:cNvSpPr>
            <p:nvPr/>
          </p:nvSpPr>
          <p:spPr bwMode="auto">
            <a:xfrm>
              <a:off x="5549900" y="3448453"/>
              <a:ext cx="127000" cy="147718"/>
            </a:xfrm>
            <a:custGeom>
              <a:avLst/>
              <a:gdLst>
                <a:gd name="T0" fmla="*/ 0 w 160"/>
                <a:gd name="T1" fmla="*/ 2147483647 h 186"/>
                <a:gd name="T2" fmla="*/ 2147483647 w 160"/>
                <a:gd name="T3" fmla="*/ 2147483647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8" name="Freeform 18"/>
            <p:cNvSpPr>
              <a:spLocks/>
            </p:cNvSpPr>
            <p:nvPr/>
          </p:nvSpPr>
          <p:spPr bwMode="auto">
            <a:xfrm>
              <a:off x="3651250" y="3448453"/>
              <a:ext cx="127000" cy="147718"/>
            </a:xfrm>
            <a:custGeom>
              <a:avLst/>
              <a:gdLst>
                <a:gd name="T0" fmla="*/ 0 w 159"/>
                <a:gd name="T1" fmla="*/ 2147483647 h 186"/>
                <a:gd name="T2" fmla="*/ 2147483647 w 159"/>
                <a:gd name="T3" fmla="*/ 2147483647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9" name="Line 19"/>
            <p:cNvSpPr>
              <a:spLocks noChangeShapeType="1"/>
            </p:cNvSpPr>
            <p:nvPr/>
          </p:nvSpPr>
          <p:spPr bwMode="auto">
            <a:xfrm>
              <a:off x="3314700" y="3511987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0" name="Rectangle 21"/>
            <p:cNvSpPr>
              <a:spLocks noChangeArrowheads="1"/>
            </p:cNvSpPr>
            <p:nvPr/>
          </p:nvSpPr>
          <p:spPr bwMode="auto">
            <a:xfrm>
              <a:off x="6003925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91" name="Line 22"/>
            <p:cNvSpPr>
              <a:spLocks noChangeShapeType="1"/>
            </p:cNvSpPr>
            <p:nvPr/>
          </p:nvSpPr>
          <p:spPr bwMode="auto">
            <a:xfrm>
              <a:off x="6224588" y="2984649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2" name="Line 23"/>
            <p:cNvSpPr>
              <a:spLocks noChangeShapeType="1"/>
            </p:cNvSpPr>
            <p:nvPr/>
          </p:nvSpPr>
          <p:spPr bwMode="auto">
            <a:xfrm flipH="1">
              <a:off x="5338763" y="2984649"/>
              <a:ext cx="2111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3" name="Freeform 24"/>
            <p:cNvSpPr>
              <a:spLocks/>
            </p:cNvSpPr>
            <p:nvPr/>
          </p:nvSpPr>
          <p:spPr bwMode="auto">
            <a:xfrm>
              <a:off x="5338763" y="3511987"/>
              <a:ext cx="190500" cy="549575"/>
            </a:xfrm>
            <a:custGeom>
              <a:avLst/>
              <a:gdLst>
                <a:gd name="T0" fmla="*/ 0 w 239"/>
                <a:gd name="T1" fmla="*/ 2147483647 h 690"/>
                <a:gd name="T2" fmla="*/ 0 w 239"/>
                <a:gd name="T3" fmla="*/ 0 h 690"/>
                <a:gd name="T4" fmla="*/ 2147483647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4" name="Rectangle 27"/>
            <p:cNvSpPr>
              <a:spLocks noChangeArrowheads="1"/>
            </p:cNvSpPr>
            <p:nvPr/>
          </p:nvSpPr>
          <p:spPr bwMode="auto">
            <a:xfrm>
              <a:off x="2899378" y="2777339"/>
              <a:ext cx="115416" cy="27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800" b="1">
                  <a:latin typeface="Times-Roman" charset="0"/>
                </a:rPr>
                <a:t>1</a:t>
              </a:r>
              <a:endParaRPr lang="en-US" altLang="en-US" sz="1800" b="1"/>
            </a:p>
          </p:txBody>
        </p:sp>
        <p:sp>
          <p:nvSpPr>
            <p:cNvPr id="131095" name="Line 34"/>
            <p:cNvSpPr>
              <a:spLocks noChangeShapeType="1"/>
            </p:cNvSpPr>
            <p:nvPr/>
          </p:nvSpPr>
          <p:spPr bwMode="auto">
            <a:xfrm flipV="1">
              <a:off x="398938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6" name="Line 35"/>
            <p:cNvSpPr>
              <a:spLocks noChangeShapeType="1"/>
            </p:cNvSpPr>
            <p:nvPr/>
          </p:nvSpPr>
          <p:spPr bwMode="auto">
            <a:xfrm flipV="1">
              <a:off x="588803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7" name="Freeform 36"/>
            <p:cNvSpPr>
              <a:spLocks/>
            </p:cNvSpPr>
            <p:nvPr/>
          </p:nvSpPr>
          <p:spPr bwMode="auto">
            <a:xfrm>
              <a:off x="3314701" y="4334762"/>
              <a:ext cx="2574926" cy="45744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8" name="Rectangle 42"/>
            <p:cNvSpPr>
              <a:spLocks noChangeArrowheads="1"/>
            </p:cNvSpPr>
            <p:nvPr/>
          </p:nvSpPr>
          <p:spPr bwMode="auto">
            <a:xfrm>
              <a:off x="2603500" y="4206105"/>
              <a:ext cx="662460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 dirty="0">
                  <a:solidFill>
                    <a:schemeClr val="tx1"/>
                  </a:solidFill>
                  <a:latin typeface="Times-Roman" charset="0"/>
                </a:rPr>
                <a:t>Clear_n</a:t>
              </a:r>
              <a:r>
                <a:rPr lang="en-US" altLang="en-US" sz="150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31099" name="Freeform 77"/>
            <p:cNvSpPr>
              <a:spLocks/>
            </p:cNvSpPr>
            <p:nvPr/>
          </p:nvSpPr>
          <p:spPr bwMode="auto">
            <a:xfrm>
              <a:off x="3440114" y="3511987"/>
              <a:ext cx="1898650" cy="549575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2147483647 h 690"/>
                <a:gd name="T4" fmla="*/ 2147483647 w 7122"/>
                <a:gd name="T5" fmla="*/ 2147483647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0" name="Freeform 88"/>
            <p:cNvSpPr>
              <a:spLocks/>
            </p:cNvSpPr>
            <p:nvPr/>
          </p:nvSpPr>
          <p:spPr bwMode="auto">
            <a:xfrm>
              <a:off x="3408363" y="3470690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01" name="Oval 89"/>
            <p:cNvSpPr>
              <a:spLocks noChangeArrowheads="1"/>
            </p:cNvSpPr>
            <p:nvPr/>
          </p:nvSpPr>
          <p:spPr bwMode="auto">
            <a:xfrm>
              <a:off x="394335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2" name="Oval 92"/>
            <p:cNvSpPr>
              <a:spLocks noChangeArrowheads="1"/>
            </p:cNvSpPr>
            <p:nvPr/>
          </p:nvSpPr>
          <p:spPr bwMode="auto">
            <a:xfrm>
              <a:off x="584200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3" name="Freeform 95"/>
            <p:cNvSpPr>
              <a:spLocks/>
            </p:cNvSpPr>
            <p:nvPr/>
          </p:nvSpPr>
          <p:spPr bwMode="auto">
            <a:xfrm>
              <a:off x="3957638" y="4302995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318651"/>
      </p:ext>
    </p:extLst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165600" y="2133177"/>
            <a:ext cx="2666435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128073"/>
      </p:ext>
    </p:extLst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 dirty="0" err="1">
                  <a:solidFill>
                    <a:schemeClr val="tx1"/>
                  </a:solidFill>
                  <a:latin typeface="Times" charset="0"/>
                  <a:ea typeface="MS PGothic" charset="-128"/>
                </a:rPr>
                <a:t>En</a:t>
              </a:r>
              <a:endParaRPr lang="en-US" altLang="en-US" sz="2400" b="1" i="1" dirty="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25403461"/>
      </p:ext>
    </p:extLst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42105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35172" name="TextBox 2"/>
          <p:cNvSpPr txBox="1">
            <a:spLocks noChangeArrowheads="1"/>
          </p:cNvSpPr>
          <p:nvPr/>
        </p:nvSpPr>
        <p:spPr bwMode="auto">
          <a:xfrm>
            <a:off x="593725" y="6197600"/>
            <a:ext cx="27892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(always enabled in this example)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840558186"/>
      </p:ext>
    </p:extLst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11353977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5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57200" y="6068684"/>
            <a:ext cx="8330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this circuit set Start to 1, which sets the counter to 00.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9125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704740" y="4037758"/>
            <a:ext cx="7405724" cy="739506"/>
            <a:chOff x="1704740" y="4037758"/>
            <a:chExt cx="7405724" cy="739506"/>
          </a:xfrm>
        </p:grpSpPr>
        <p:grpSp>
          <p:nvGrpSpPr>
            <p:cNvPr id="92" name="Group 91"/>
            <p:cNvGrpSpPr/>
            <p:nvPr/>
          </p:nvGrpSpPr>
          <p:grpSpPr>
            <a:xfrm>
              <a:off x="1704740" y="4037758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2445537" y="4039083"/>
              <a:ext cx="363538" cy="541337"/>
              <a:chOff x="3873500" y="3795713"/>
              <a:chExt cx="363538" cy="541337"/>
            </a:xfrm>
          </p:grpSpPr>
          <p:sp>
            <p:nvSpPr>
              <p:cNvPr id="96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202236" y="4040408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3916528" y="4039084"/>
              <a:ext cx="363538" cy="541337"/>
              <a:chOff x="3873500" y="3795713"/>
              <a:chExt cx="363538" cy="541337"/>
            </a:xfrm>
          </p:grpSpPr>
          <p:sp>
            <p:nvSpPr>
              <p:cNvPr id="102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655999" y="4039083"/>
              <a:ext cx="363538" cy="541337"/>
              <a:chOff x="3873500" y="3795713"/>
              <a:chExt cx="363538" cy="541337"/>
            </a:xfrm>
          </p:grpSpPr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396796" y="4040408"/>
              <a:ext cx="363538" cy="541337"/>
              <a:chOff x="3873500" y="3795713"/>
              <a:chExt cx="363538" cy="541337"/>
            </a:xfrm>
          </p:grpSpPr>
          <p:sp>
            <p:nvSpPr>
              <p:cNvPr id="108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6153495" y="4041733"/>
              <a:ext cx="363538" cy="541337"/>
              <a:chOff x="3873500" y="3795713"/>
              <a:chExt cx="363538" cy="541337"/>
            </a:xfrm>
          </p:grpSpPr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6867787" y="4040409"/>
              <a:ext cx="363538" cy="541337"/>
              <a:chOff x="3873500" y="3795713"/>
              <a:chExt cx="363538" cy="541337"/>
            </a:xfrm>
          </p:grpSpPr>
          <p:sp>
            <p:nvSpPr>
              <p:cNvPr id="114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7867816" y="4038600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158003"/>
      </p:ext>
    </p:extLst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0" y="6068684"/>
            <a:ext cx="91326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sets the outputs of the </a:t>
            </a:r>
            <a:r>
              <a:rPr lang="en-US">
                <a:solidFill>
                  <a:srgbClr val="FF0000"/>
                </a:solidFill>
              </a:rPr>
              <a:t>decoder to </a:t>
            </a:r>
            <a:r>
              <a:rPr lang="en-US" dirty="0">
                <a:solidFill>
                  <a:srgbClr val="FF0000"/>
                </a:solidFill>
              </a:rPr>
              <a:t>the start of the counting sequence.</a:t>
            </a:r>
          </a:p>
        </p:txBody>
      </p:sp>
    </p:spTree>
    <p:extLst>
      <p:ext uri="{BB962C8B-B14F-4D97-AF65-F5344CB8AC3E}">
        <p14:creationId xmlns:p14="http://schemas.microsoft.com/office/powerpoint/2010/main" val="755297439"/>
      </p:ext>
    </p:extLst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847829" y="6068684"/>
            <a:ext cx="59245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When Start is equal to 0, clear_n has no effect.</a:t>
            </a:r>
          </a:p>
        </p:txBody>
      </p:sp>
    </p:spTree>
    <p:extLst>
      <p:ext uri="{BB962C8B-B14F-4D97-AF65-F5344CB8AC3E}">
        <p14:creationId xmlns:p14="http://schemas.microsoft.com/office/powerpoint/2010/main" val="90309103"/>
      </p:ext>
    </p:extLst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914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58920"/>
      </p:ext>
    </p:extLst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38200" y="6068684"/>
            <a:ext cx="789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The counter increments the count on the positive clock edge ...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" name="Freeform 60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431696"/>
      </p:ext>
    </p:extLst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52400" y="6068684"/>
            <a:ext cx="8877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this updates the outputs of the decoder (which are one hot encoded).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754980"/>
      </p:ext>
    </p:extLst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7526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297321"/>
      </p:ext>
    </p:extLst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905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21507"/>
      </p:ext>
    </p:extLst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5908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650355"/>
      </p:ext>
    </p:extLst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700068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058814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352800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758859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768350" y="4602300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3234040" y="4596999"/>
            <a:ext cx="363538" cy="541337"/>
            <a:chOff x="3873500" y="3795713"/>
            <a:chExt cx="363538" cy="541337"/>
          </a:xfrm>
        </p:grpSpPr>
        <p:sp>
          <p:nvSpPr>
            <p:cNvPr id="99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695755" y="4603625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6169397" y="4598324"/>
            <a:ext cx="363538" cy="541337"/>
            <a:chOff x="3873500" y="3795713"/>
            <a:chExt cx="363538" cy="541337"/>
          </a:xfrm>
        </p:grpSpPr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7867816" y="4572000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  <a:r>
              <a:rPr lang="en-US" sz="1400">
                <a:solidFill>
                  <a:srgbClr val="FF0000"/>
                </a:solidFill>
              </a:rPr>
              <a:t> </a:t>
            </a:r>
            <a:r>
              <a:rPr lang="en-US" sz="1400" dirty="0">
                <a:solidFill>
                  <a:srgbClr val="FF0000"/>
                </a:solidFill>
              </a:rPr>
              <a:t>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47382873"/>
      </p:ext>
    </p:extLst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470694" y="3751053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1973422" y="5826097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759166964"/>
      </p:ext>
    </p:extLst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Johnson </a:t>
            </a:r>
            <a:r>
              <a:rPr lang="en-US" dirty="0">
                <a:ea typeface="+mj-ea"/>
                <a:cs typeface="+mj-cs"/>
              </a:rPr>
              <a:t>Counter</a:t>
            </a:r>
          </a:p>
        </p:txBody>
      </p:sp>
    </p:spTree>
    <p:extLst>
      <p:ext uri="{BB962C8B-B14F-4D97-AF65-F5344CB8AC3E}">
        <p14:creationId xmlns:p14="http://schemas.microsoft.com/office/powerpoint/2010/main" val="317644588"/>
      </p:ext>
    </p:extLst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284429" y="5469764"/>
            <a:ext cx="69451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Johnson counter start with a shift register.  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949590" y="3148013"/>
            <a:ext cx="7432410" cy="1500187"/>
            <a:chOff x="949590" y="3148013"/>
            <a:chExt cx="7432410" cy="1500187"/>
          </a:xfrm>
        </p:grpSpPr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9966307"/>
      </p:ext>
    </p:extLst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7201" y="5469764"/>
            <a:ext cx="8534400" cy="461665"/>
            <a:chOff x="457200" y="5469764"/>
            <a:chExt cx="8775159" cy="461665"/>
          </a:xfrm>
        </p:grpSpPr>
        <p:sp>
          <p:nvSpPr>
            <p:cNvPr id="2" name="TextBox 1"/>
            <p:cNvSpPr txBox="1"/>
            <p:nvPr/>
          </p:nvSpPr>
          <p:spPr>
            <a:xfrm>
              <a:off x="457200" y="5469764"/>
              <a:ext cx="877515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Next, add a loop from the Q output of the last flip-flop to the first</a:t>
              </a:r>
              <a:r>
                <a:rPr lang="mr-IN" dirty="0">
                  <a:solidFill>
                    <a:srgbClr val="FF0000"/>
                  </a:solidFill>
                </a:rPr>
                <a:t>…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 bwMode="auto">
            <a:xfrm>
              <a:off x="3790895" y="5520564"/>
              <a:ext cx="3095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8" name="Group 7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900550"/>
      </p:ext>
    </p:extLst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682175"/>
      </p:ext>
    </p:extLst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07538" y="5469764"/>
            <a:ext cx="7980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line that goes to </a:t>
            </a:r>
            <a:r>
              <a:rPr lang="en-US" dirty="0" err="1">
                <a:solidFill>
                  <a:srgbClr val="FF0000"/>
                </a:solidFill>
              </a:rPr>
              <a:t>clear_n</a:t>
            </a:r>
            <a:r>
              <a:rPr lang="en-US" dirty="0">
                <a:solidFill>
                  <a:srgbClr val="FF0000"/>
                </a:solidFill>
              </a:rPr>
              <a:t> of all flip-flops.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2832847"/>
            <a:ext cx="7554330" cy="2098932"/>
            <a:chOff x="827670" y="2832847"/>
            <a:chExt cx="7554330" cy="209893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4479112"/>
      </p:ext>
    </p:extLst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33617"/>
      </p:ext>
    </p:extLst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5707128"/>
      </p:ext>
    </p:extLst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Johnson Counter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Only 1-bit changes at a time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Start with a reset of all flip-flops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The counting sequence is:					0000, 1000, 1100, 1110, 1111, 0111, 0011, 0001, 0000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An n-bit Johnson counter has a counting		 sequence of length 2n</a:t>
            </a:r>
          </a:p>
        </p:txBody>
      </p:sp>
    </p:spTree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9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3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" name="Group 10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2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2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2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2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1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175579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800155" y="5142989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751414" y="5144314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867816" y="5174795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2</a:t>
            </a:r>
            <a:r>
              <a:rPr lang="en-US" sz="1400" dirty="0">
                <a:solidFill>
                  <a:srgbClr val="FF0000"/>
                </a:solidFill>
              </a:rPr>
              <a:t> 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28110333"/>
      </p:ext>
    </p:extLst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1600200" y="5469764"/>
            <a:ext cx="66091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the Johnson counter </a:t>
            </a:r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to 0 ... </a:t>
            </a:r>
          </a:p>
        </p:txBody>
      </p:sp>
      <p:sp>
        <p:nvSpPr>
          <p:cNvPr id="98" name="TextBox 51"/>
          <p:cNvSpPr txBox="1">
            <a:spLocks noChangeArrowheads="1"/>
          </p:cNvSpPr>
          <p:nvPr/>
        </p:nvSpPr>
        <p:spPr bwMode="auto">
          <a:xfrm>
            <a:off x="1489315" y="447850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99" name="TextBox 51"/>
          <p:cNvSpPr txBox="1">
            <a:spLocks noChangeArrowheads="1"/>
          </p:cNvSpPr>
          <p:nvPr/>
        </p:nvSpPr>
        <p:spPr bwMode="auto">
          <a:xfrm>
            <a:off x="2286000" y="414626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0" name="TextBox 51"/>
          <p:cNvSpPr txBox="1">
            <a:spLocks noChangeArrowheads="1"/>
          </p:cNvSpPr>
          <p:nvPr/>
        </p:nvSpPr>
        <p:spPr bwMode="auto">
          <a:xfrm>
            <a:off x="3755136" y="415236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1" name="TextBox 51"/>
          <p:cNvSpPr txBox="1">
            <a:spLocks noChangeArrowheads="1"/>
          </p:cNvSpPr>
          <p:nvPr/>
        </p:nvSpPr>
        <p:spPr bwMode="auto">
          <a:xfrm>
            <a:off x="5279136" y="4149316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2" name="TextBox 51"/>
          <p:cNvSpPr txBox="1">
            <a:spLocks noChangeArrowheads="1"/>
          </p:cNvSpPr>
          <p:nvPr/>
        </p:nvSpPr>
        <p:spPr bwMode="auto">
          <a:xfrm>
            <a:off x="6782195" y="415392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103" name="Group 10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10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4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1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3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3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3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3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2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928622"/>
      </p:ext>
    </p:extLst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2286000" y="5469764"/>
            <a:ext cx="5343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this zeros the outputs of all flip-flops ...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1780786"/>
      </p:ext>
    </p:extLst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382025" y="5490481"/>
            <a:ext cx="6675225" cy="461665"/>
            <a:chOff x="1554375" y="5469764"/>
            <a:chExt cx="6675225" cy="461665"/>
          </a:xfrm>
        </p:grpSpPr>
        <p:sp>
          <p:nvSpPr>
            <p:cNvPr id="92" name="TextBox 91"/>
            <p:cNvSpPr txBox="1"/>
            <p:nvPr/>
          </p:nvSpPr>
          <p:spPr>
            <a:xfrm>
              <a:off x="1554375" y="5469764"/>
              <a:ext cx="66752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... and also sets the Q output of the last flip-flop to 1.</a:t>
              </a:r>
            </a:p>
          </p:txBody>
        </p:sp>
        <p:cxnSp>
          <p:nvCxnSpPr>
            <p:cNvPr id="103" name="Straight Connector 102"/>
            <p:cNvCxnSpPr/>
            <p:nvPr/>
          </p:nvCxnSpPr>
          <p:spPr bwMode="auto">
            <a:xfrm>
              <a:off x="3966131" y="5510404"/>
              <a:ext cx="301069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067679600"/>
      </p:ext>
    </p:extLst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497720"/>
      </p:ext>
    </p:extLst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783760" y="5490481"/>
            <a:ext cx="61410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start counting,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needs to be set to 1.</a:t>
            </a:r>
          </a:p>
        </p:txBody>
      </p:sp>
    </p:spTree>
    <p:extLst>
      <p:ext uri="{BB962C8B-B14F-4D97-AF65-F5344CB8AC3E}">
        <p14:creationId xmlns:p14="http://schemas.microsoft.com/office/powerpoint/2010/main" val="42282158"/>
      </p:ext>
    </p:extLst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73529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910917"/>
      </p:ext>
    </p:extLst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843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867544"/>
      </p:ext>
    </p:extLst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529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0133612"/>
      </p:ext>
    </p:extLst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682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5253963"/>
      </p:ext>
    </p:extLst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367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0348682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556332" y="3564870"/>
            <a:ext cx="1133475" cy="2546350"/>
            <a:chOff x="3763963" y="3286125"/>
            <a:chExt cx="1133475" cy="2546350"/>
          </a:xfrm>
        </p:grpSpPr>
        <p:sp>
          <p:nvSpPr>
            <p:cNvPr id="81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91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93" name="TextBox 85"/>
          <p:cNvSpPr txBox="1">
            <a:spLocks noChangeArrowheads="1"/>
          </p:cNvSpPr>
          <p:nvPr/>
        </p:nvSpPr>
        <p:spPr bwMode="auto">
          <a:xfrm>
            <a:off x="5212370" y="3111763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1169297113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520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6780364"/>
      </p:ext>
    </p:extLst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206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4923165"/>
      </p:ext>
    </p:extLst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58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2894946"/>
      </p:ext>
    </p:extLst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044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474985"/>
      </p:ext>
    </p:extLst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196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2207081"/>
      </p:ext>
    </p:extLst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882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8722082"/>
      </p:ext>
    </p:extLst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034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5536066"/>
      </p:ext>
    </p:extLst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720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5291954"/>
      </p:ext>
    </p:extLst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873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64346068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558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7342161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686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6867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711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80795"/>
      </p:ext>
    </p:extLst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212" name="TextBox 211"/>
          <p:cNvSpPr txBox="1"/>
          <p:nvPr/>
        </p:nvSpPr>
        <p:spPr>
          <a:xfrm>
            <a:off x="1041068" y="5776099"/>
            <a:ext cx="72406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which is: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0000, 1000, 1100, 1110, 1111, 0111, 0011, 0001.</a:t>
            </a:r>
          </a:p>
        </p:txBody>
      </p:sp>
    </p:spTree>
    <p:extLst>
      <p:ext uri="{BB962C8B-B14F-4D97-AF65-F5344CB8AC3E}">
        <p14:creationId xmlns:p14="http://schemas.microsoft.com/office/powerpoint/2010/main" val="257783634"/>
      </p:ext>
    </p:extLst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Johnson Counter</a:t>
            </a:r>
          </a:p>
        </p:txBody>
      </p:sp>
      <p:sp>
        <p:nvSpPr>
          <p:cNvPr id="11161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5.29 from the textbook ]</a:t>
            </a:r>
          </a:p>
        </p:txBody>
      </p:sp>
      <p:pic>
        <p:nvPicPr>
          <p:cNvPr id="11161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05000"/>
            <a:ext cx="7419975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Timing Analysis of Flip-Flop Circuits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(Section 5.15)</a:t>
            </a:r>
          </a:p>
        </p:txBody>
      </p:sp>
    </p:spTree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Timing Review</a:t>
            </a:r>
          </a:p>
        </p:txBody>
      </p:sp>
      <p:sp>
        <p:nvSpPr>
          <p:cNvPr id="113666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: setup time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h</a:t>
            </a:r>
            <a:r>
              <a:rPr lang="en-US" altLang="en-US" dirty="0">
                <a:ea typeface="MS PGothic" charset="-128"/>
              </a:rPr>
              <a:t>: hold time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: propagation delay</a:t>
            </a: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Timing Example</a:t>
            </a:r>
          </a:p>
        </p:txBody>
      </p:sp>
      <p:sp>
        <p:nvSpPr>
          <p:cNvPr id="114690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: 0.6ns</a:t>
            </a: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h</a:t>
            </a:r>
            <a:r>
              <a:rPr lang="en-US" altLang="en-US" dirty="0">
                <a:ea typeface="MS PGothic" charset="-128"/>
              </a:rPr>
              <a:t>: 0.4ns</a:t>
            </a: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: 0.8ns to 1.0ns</a:t>
            </a:r>
          </a:p>
          <a:p>
            <a:pPr lvl="1"/>
            <a:r>
              <a:rPr lang="en-US" altLang="en-US" dirty="0">
                <a:ea typeface="MS PGothic" charset="-128"/>
              </a:rPr>
              <a:t>Which value to use?</a:t>
            </a:r>
          </a:p>
          <a:p>
            <a:r>
              <a:rPr lang="en-US" altLang="en-US" dirty="0">
                <a:ea typeface="MS PGothic" charset="-128"/>
              </a:rPr>
              <a:t>Logic gate delay: 1+0.1k</a:t>
            </a:r>
          </a:p>
          <a:p>
            <a:pPr lvl="1"/>
            <a:r>
              <a:rPr lang="en-US" altLang="en-US" dirty="0">
                <a:ea typeface="MS PGothic" charset="-128"/>
              </a:rPr>
              <a:t>k is equal to the number of inputs</a:t>
            </a: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min</a:t>
            </a:r>
            <a:r>
              <a:rPr lang="en-US" altLang="en-US" dirty="0">
                <a:ea typeface="MS PGothic" charset="-128"/>
              </a:rPr>
              <a:t> =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not</a:t>
            </a:r>
            <a:r>
              <a:rPr lang="en-US" altLang="en-US" dirty="0">
                <a:ea typeface="MS PGothic" charset="-128"/>
              </a:rPr>
              <a:t> = 0.6 + 1.0 + 1.1 = 2.7ns</a:t>
            </a:r>
          </a:p>
          <a:p>
            <a:r>
              <a:rPr lang="en-US" altLang="en-US" dirty="0" err="1">
                <a:ea typeface="MS PGothic" charset="-128"/>
              </a:rPr>
              <a:t>F</a:t>
            </a:r>
            <a:r>
              <a:rPr lang="en-US" altLang="en-US" baseline="-25000" dirty="0" err="1">
                <a:ea typeface="MS PGothic" charset="-128"/>
              </a:rPr>
              <a:t>max</a:t>
            </a:r>
            <a:r>
              <a:rPr lang="en-US" altLang="en-US" dirty="0">
                <a:ea typeface="MS PGothic" charset="-128"/>
              </a:rPr>
              <a:t> = 1/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min</a:t>
            </a:r>
            <a:r>
              <a:rPr lang="en-US" altLang="en-US" dirty="0">
                <a:ea typeface="MS PGothic" charset="-128"/>
              </a:rPr>
              <a:t> = 370.37 MHz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Check for hold violations</a:t>
            </a:r>
          </a:p>
          <a:p>
            <a:pPr lvl="1"/>
            <a:r>
              <a:rPr lang="en-US" altLang="en-US" dirty="0">
                <a:ea typeface="MS PGothic" charset="-128"/>
              </a:rPr>
              <a:t>Fastest Q can change =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not</a:t>
            </a:r>
            <a:r>
              <a:rPr lang="en-US" altLang="en-US" dirty="0">
                <a:ea typeface="MS PGothic" charset="-128"/>
              </a:rPr>
              <a:t> = 0.8 + 1.1 = 1.9ns</a:t>
            </a:r>
          </a:p>
          <a:p>
            <a:pPr lvl="1"/>
            <a:r>
              <a:rPr lang="en-US" altLang="en-US" dirty="0">
                <a:ea typeface="MS PGothic" charset="-128"/>
              </a:rPr>
              <a:t>1.9ns &gt; 0.4ns therefore no hold violations</a:t>
            </a: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  <p:pic>
        <p:nvPicPr>
          <p:cNvPr id="11469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893763"/>
            <a:ext cx="3581400" cy="2535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8" y="738188"/>
            <a:ext cx="5840412" cy="604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Timing Example: 4-bit counter</a:t>
            </a:r>
          </a:p>
        </p:txBody>
      </p:sp>
      <p:sp>
        <p:nvSpPr>
          <p:cNvPr id="11571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5.67 from the textbook ]</a:t>
            </a:r>
          </a:p>
        </p:txBody>
      </p:sp>
    </p:spTree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Timing Example: 4-bit counter</a:t>
            </a:r>
          </a:p>
        </p:txBody>
      </p:sp>
      <p:sp>
        <p:nvSpPr>
          <p:cNvPr id="116738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sz="2000" dirty="0">
                <a:ea typeface="MS PGothic" charset="-128"/>
              </a:rPr>
              <a:t>Look for longest path</a:t>
            </a:r>
          </a:p>
          <a:p>
            <a:pPr lvl="1"/>
            <a:r>
              <a:rPr lang="en-US" altLang="en-US" sz="1800" dirty="0">
                <a:ea typeface="MS PGothic" charset="-128"/>
              </a:rPr>
              <a:t>Q0 to Q3</a:t>
            </a:r>
          </a:p>
          <a:p>
            <a:r>
              <a:rPr lang="en-US" altLang="en-US" sz="2000" dirty="0">
                <a:ea typeface="MS PGothic" charset="-128"/>
              </a:rPr>
              <a:t>Propagation delay of Q0</a:t>
            </a:r>
          </a:p>
          <a:p>
            <a:r>
              <a:rPr lang="en-US" altLang="en-US" sz="2000" dirty="0">
                <a:ea typeface="MS PGothic" charset="-128"/>
              </a:rPr>
              <a:t>3 AND propagation delays</a:t>
            </a:r>
          </a:p>
          <a:p>
            <a:r>
              <a:rPr lang="en-US" altLang="en-US" sz="2000" dirty="0">
                <a:ea typeface="MS PGothic" charset="-128"/>
              </a:rPr>
              <a:t>1 XOR propagation delay </a:t>
            </a:r>
          </a:p>
          <a:p>
            <a:r>
              <a:rPr lang="en-US" altLang="en-US" sz="2000" dirty="0">
                <a:ea typeface="MS PGothic" charset="-128"/>
              </a:rPr>
              <a:t>Setup delay for Q3</a:t>
            </a:r>
          </a:p>
          <a:p>
            <a:endParaRPr lang="en-US" altLang="en-US" sz="2000" dirty="0">
              <a:ea typeface="MS PGothic" charset="-128"/>
            </a:endParaRPr>
          </a:p>
          <a:p>
            <a:r>
              <a:rPr lang="en-US" altLang="en-US" sz="2000" dirty="0" err="1">
                <a:ea typeface="MS PGothic" charset="-128"/>
              </a:rPr>
              <a:t>T</a:t>
            </a:r>
            <a:r>
              <a:rPr lang="en-US" altLang="en-US" sz="2000" baseline="-25000" dirty="0" err="1">
                <a:ea typeface="MS PGothic" charset="-128"/>
              </a:rPr>
              <a:t>min</a:t>
            </a:r>
            <a:r>
              <a:rPr lang="en-US" altLang="en-US" sz="2000" dirty="0">
                <a:ea typeface="MS PGothic" charset="-128"/>
              </a:rPr>
              <a:t> = 1.0 + 3(1.2) + 1.2 + 0.6 = 6.4ns</a:t>
            </a:r>
          </a:p>
          <a:p>
            <a:r>
              <a:rPr lang="en-US" altLang="en-US" sz="2000" dirty="0" err="1">
                <a:ea typeface="MS PGothic" charset="-128"/>
              </a:rPr>
              <a:t>F</a:t>
            </a:r>
            <a:r>
              <a:rPr lang="en-US" altLang="en-US" sz="2000" baseline="-25000" dirty="0" err="1">
                <a:ea typeface="MS PGothic" charset="-128"/>
              </a:rPr>
              <a:t>max</a:t>
            </a:r>
            <a:r>
              <a:rPr lang="en-US" altLang="en-US" sz="2000" dirty="0">
                <a:ea typeface="MS PGothic" charset="-128"/>
              </a:rPr>
              <a:t> = 1/6.4ns = 156.25MHz</a:t>
            </a:r>
          </a:p>
          <a:p>
            <a:endParaRPr lang="en-US" altLang="en-US" sz="2000" dirty="0">
              <a:ea typeface="MS PGothic" charset="-128"/>
            </a:endParaRPr>
          </a:p>
          <a:p>
            <a:r>
              <a:rPr lang="en-US" altLang="en-US" sz="2000" dirty="0">
                <a:ea typeface="MS PGothic" charset="-128"/>
              </a:rPr>
              <a:t>Check for hold violations</a:t>
            </a:r>
          </a:p>
          <a:p>
            <a:pPr lvl="1"/>
            <a:r>
              <a:rPr lang="en-US" altLang="en-US" sz="1800" dirty="0">
                <a:ea typeface="MS PGothic" charset="-128"/>
              </a:rPr>
              <a:t>Fastest Q can change = </a:t>
            </a:r>
            <a:r>
              <a:rPr lang="en-US" altLang="en-US" sz="1800" dirty="0" err="1">
                <a:ea typeface="MS PGothic" charset="-128"/>
              </a:rPr>
              <a:t>t</a:t>
            </a:r>
            <a:r>
              <a:rPr lang="en-US" altLang="en-US" sz="1800" baseline="-25000" dirty="0" err="1">
                <a:ea typeface="MS PGothic" charset="-128"/>
              </a:rPr>
              <a:t>cQ</a:t>
            </a:r>
            <a:r>
              <a:rPr lang="en-US" altLang="en-US" sz="1800" dirty="0">
                <a:ea typeface="MS PGothic" charset="-128"/>
              </a:rPr>
              <a:t> + </a:t>
            </a:r>
            <a:r>
              <a:rPr lang="en-US" altLang="en-US" sz="1800" dirty="0" err="1">
                <a:ea typeface="MS PGothic" charset="-128"/>
              </a:rPr>
              <a:t>t</a:t>
            </a:r>
            <a:r>
              <a:rPr lang="en-US" altLang="en-US" sz="1800" baseline="-25000" dirty="0" err="1">
                <a:ea typeface="MS PGothic" charset="-128"/>
              </a:rPr>
              <a:t>XOR</a:t>
            </a:r>
            <a:r>
              <a:rPr lang="en-US" altLang="en-US" sz="1800" dirty="0">
                <a:ea typeface="MS PGothic" charset="-128"/>
              </a:rPr>
              <a:t> = 0.8 + 1.2 = 2ns</a:t>
            </a:r>
          </a:p>
          <a:p>
            <a:pPr lvl="1"/>
            <a:r>
              <a:rPr lang="en-US" altLang="en-US" sz="1800" dirty="0">
                <a:ea typeface="MS PGothic" charset="-128"/>
              </a:rPr>
              <a:t>2.0ns &gt; 0.4ns therefore no hold violations</a:t>
            </a:r>
          </a:p>
          <a:p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475" y="1023938"/>
            <a:ext cx="7639050" cy="390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2" name="TextBox 2"/>
          <p:cNvSpPr txBox="1">
            <a:spLocks noChangeArrowheads="1"/>
          </p:cNvSpPr>
          <p:nvPr/>
        </p:nvSpPr>
        <p:spPr bwMode="auto">
          <a:xfrm>
            <a:off x="1712913" y="5646738"/>
            <a:ext cx="665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chemeClr val="accent2"/>
                </a:solidFill>
                <a:latin typeface="Times New Roman" charset="0"/>
              </a:rPr>
              <a:t>Figure 5.68.  A general example of clock skew.</a:t>
            </a: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/>
          <a:p>
            <a:pPr algn="ctr">
              <a:defRPr/>
            </a:pPr>
            <a:r>
              <a:rPr lang="en-US" sz="3600" b="1" kern="0" dirty="0">
                <a:latin typeface="+mj-lt"/>
                <a:ea typeface="MS PGothic" pitchFamily="34" charset="-128"/>
                <a:cs typeface="MS PGothic" charset="0"/>
              </a:rPr>
              <a:t>Timing Example: Clock Skew</a:t>
            </a:r>
          </a:p>
        </p:txBody>
      </p:sp>
    </p:spTree>
  </p:cSld>
  <p:clrMapOvr>
    <a:masterClrMapping/>
  </p:clrMapOvr>
  <p:transition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Skew Timing Example: 4-bit counter</a:t>
            </a:r>
          </a:p>
        </p:txBody>
      </p:sp>
      <p:sp>
        <p:nvSpPr>
          <p:cNvPr id="118786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Q3 now has a clock slew delay: 1.5ns</a:t>
            </a:r>
          </a:p>
          <a:p>
            <a:pPr lvl="1"/>
            <a:r>
              <a:rPr lang="en-US" altLang="en-US" dirty="0">
                <a:ea typeface="MS PGothic" charset="-128"/>
              </a:rPr>
              <a:t>T = 1.0 + 3(1.2) + 1.2 + 0.6 - 1.5 = 4.9ns</a:t>
            </a:r>
          </a:p>
          <a:p>
            <a:pPr lvl="1"/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Now might not be the longest path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Check Q0 to Q2</a:t>
            </a:r>
          </a:p>
          <a:p>
            <a:pPr lvl="1"/>
            <a:r>
              <a:rPr lang="en-US" altLang="en-US" dirty="0">
                <a:ea typeface="MS PGothic" charset="-128"/>
              </a:rPr>
              <a:t>T = 1.0 + 2(1.2) + 1.2 + 0.6 = 5.2ns</a:t>
            </a:r>
          </a:p>
          <a:p>
            <a:r>
              <a:rPr lang="en-US" altLang="en-US" dirty="0" err="1">
                <a:ea typeface="MS PGothic" charset="-128"/>
              </a:rPr>
              <a:t>F</a:t>
            </a:r>
            <a:r>
              <a:rPr lang="en-US" altLang="en-US" baseline="-25000" dirty="0" err="1">
                <a:ea typeface="MS PGothic" charset="-128"/>
              </a:rPr>
              <a:t>max</a:t>
            </a:r>
            <a:r>
              <a:rPr lang="en-US" altLang="en-US" dirty="0">
                <a:ea typeface="MS PGothic" charset="-128"/>
              </a:rPr>
              <a:t> = 1/5.2ns = 192.31 MHz</a:t>
            </a:r>
          </a:p>
          <a:p>
            <a:pPr lvl="1"/>
            <a:endParaRPr lang="en-US" altLang="en-US" dirty="0">
              <a:ea typeface="MS PGothic" charset="-128"/>
            </a:endParaRPr>
          </a:p>
          <a:p>
            <a:pPr lvl="1"/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78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7891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7892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7893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</p:spTree>
  </p:cSld>
  <p:clrMapOvr>
    <a:masterClrMapping/>
  </p:clrMapOvr>
  <p:transition/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5.22</a:t>
            </a:r>
          </a:p>
        </p:txBody>
      </p:sp>
    </p:spTree>
  </p:cSld>
  <p:clrMapOvr>
    <a:masterClrMapping/>
  </p:clrMapOvr>
  <p:transition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Faster 4-bit Counter</a:t>
            </a:r>
          </a:p>
        </p:txBody>
      </p:sp>
      <p:sp>
        <p:nvSpPr>
          <p:cNvPr id="120834" name="Content Placeholder 2"/>
          <p:cNvSpPr>
            <a:spLocks noGrp="1"/>
          </p:cNvSpPr>
          <p:nvPr>
            <p:ph idx="1"/>
          </p:nvPr>
        </p:nvSpPr>
        <p:spPr>
          <a:xfrm>
            <a:off x="342900" y="1219200"/>
            <a:ext cx="8458200" cy="4953000"/>
          </a:xfrm>
        </p:spPr>
        <p:txBody>
          <a:bodyPr/>
          <a:lstStyle/>
          <a:p>
            <a:r>
              <a:rPr lang="en-US" altLang="en-US" dirty="0">
                <a:ea typeface="MS PGothic" charset="-128"/>
              </a:rPr>
              <a:t>Want to increase the speed of the 4-bit counter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Use a similar method as the one used in 4-bit adder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Replace the series of 2-input AND gates with 		AND gates with more input lines.</a:t>
            </a:r>
          </a:p>
        </p:txBody>
      </p:sp>
    </p:spTree>
  </p:cSld>
  <p:clrMapOvr>
    <a:masterClrMapping/>
  </p:clrMapOvr>
  <p:transition/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faster 4-bit counter</a:t>
            </a:r>
          </a:p>
        </p:txBody>
      </p:sp>
      <p:sp>
        <p:nvSpPr>
          <p:cNvPr id="1218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5.75 from the textbook ]</a:t>
            </a:r>
          </a:p>
        </p:txBody>
      </p:sp>
      <p:pic>
        <p:nvPicPr>
          <p:cNvPr id="12185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09600"/>
            <a:ext cx="5883275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Faster 4-bit Counter</a:t>
            </a:r>
          </a:p>
        </p:txBody>
      </p:sp>
      <p:sp>
        <p:nvSpPr>
          <p:cNvPr id="12288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Longest path: Q0 to Q3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min</a:t>
            </a:r>
            <a:r>
              <a:rPr lang="en-US" altLang="en-US" dirty="0">
                <a:ea typeface="MS PGothic" charset="-128"/>
              </a:rPr>
              <a:t> =  t</a:t>
            </a:r>
            <a:r>
              <a:rPr lang="en-US" altLang="en-US" baseline="-25000" dirty="0">
                <a:ea typeface="MS PGothic" charset="-128"/>
              </a:rPr>
              <a:t>cQ0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AND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XOR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			            	 = 1.0  + 1.4   + 1.2  + 0.6 = 4.2ns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err="1">
                <a:ea typeface="MS PGothic" charset="-128"/>
              </a:rPr>
              <a:t>F</a:t>
            </a:r>
            <a:r>
              <a:rPr lang="en-US" altLang="en-US" baseline="-25000" dirty="0" err="1">
                <a:ea typeface="MS PGothic" charset="-128"/>
              </a:rPr>
              <a:t>max</a:t>
            </a:r>
            <a:r>
              <a:rPr lang="en-US" altLang="en-US" dirty="0">
                <a:ea typeface="MS PGothic" charset="-128"/>
              </a:rPr>
              <a:t> = 1/4.2ns = 238.1 MHz &gt; 156.25 MHz</a:t>
            </a:r>
          </a:p>
        </p:txBody>
      </p:sp>
    </p:spTree>
  </p:cSld>
  <p:clrMapOvr>
    <a:masterClrMapping/>
  </p:clrMapOvr>
  <p:transition/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Reaction Timer Circuit</a:t>
            </a:r>
            <a:br>
              <a:rPr lang="en-US" altLang="en-US">
                <a:ea typeface="MS PGothic" charset="-128"/>
              </a:rPr>
            </a:br>
            <a:r>
              <a:rPr lang="en-US" altLang="en-US">
                <a:ea typeface="MS PGothic" charset="-128"/>
              </a:rPr>
              <a:t>(Section 5.14)</a:t>
            </a:r>
          </a:p>
        </p:txBody>
      </p:sp>
    </p:spTree>
  </p:cSld>
  <p:clrMapOvr>
    <a:masterClrMapping/>
  </p:clrMapOvr>
  <p:transition/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Problem Statement</a:t>
            </a:r>
          </a:p>
        </p:txBody>
      </p:sp>
      <p:sp>
        <p:nvSpPr>
          <p:cNvPr id="124930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Want to design a reaction timer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The circuit turns on a light (LED)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A person then presses a switch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Measure the elapsed time from when the LED is turned on until the switch is pressed</a:t>
            </a:r>
          </a:p>
        </p:txBody>
      </p:sp>
    </p:spTree>
  </p:cSld>
  <p:clrMapOvr>
    <a:masterClrMapping/>
  </p:clrMapOvr>
  <p:transition/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Clock Divider</a:t>
            </a:r>
          </a:p>
        </p:txBody>
      </p:sp>
      <p:sp>
        <p:nvSpPr>
          <p:cNvPr id="125954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Input: 102.4kHz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Output: 100Hz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10-bit Counter to divide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Output Frequency = 102.4k / 2</a:t>
            </a:r>
            <a:r>
              <a:rPr lang="en-US" altLang="en-US" baseline="30000" dirty="0">
                <a:ea typeface="MS PGothic" charset="-128"/>
              </a:rPr>
              <a:t>10</a:t>
            </a:r>
            <a:r>
              <a:rPr lang="en-US" altLang="en-US" dirty="0">
                <a:ea typeface="MS PGothic" charset="-128"/>
              </a:rPr>
              <a:t> = 100Hz</a:t>
            </a:r>
          </a:p>
        </p:txBody>
      </p:sp>
    </p:spTree>
  </p:cSld>
  <p:clrMapOvr>
    <a:masterClrMapping/>
  </p:clrMapOvr>
  <p:transition/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reaction-timer circuit</a:t>
            </a:r>
          </a:p>
        </p:txBody>
      </p:sp>
      <p:sp>
        <p:nvSpPr>
          <p:cNvPr id="12697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5.61 from the textbook ]</a:t>
            </a:r>
          </a:p>
        </p:txBody>
      </p:sp>
      <p:pic>
        <p:nvPicPr>
          <p:cNvPr id="126979" name="Picture 1" descr="Screen shot 2013-10-31 at 4.04.57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" y="1371600"/>
            <a:ext cx="9144000" cy="420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Functionality of circuit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990600"/>
            <a:ext cx="8305800" cy="5715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Push switch</a:t>
            </a:r>
          </a:p>
          <a:p>
            <a:pPr lvl="2" eaLnBrk="1" hangingPunct="1">
              <a:defRPr/>
            </a:pPr>
            <a:r>
              <a:rPr lang="en-US" dirty="0"/>
              <a:t>Nominally 1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/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DFF to keep track of the state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/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Two-digit BCD counter</a:t>
            </a:r>
          </a:p>
          <a:p>
            <a:pPr lvl="2" eaLnBrk="1" hangingPunct="1">
              <a:defRPr/>
            </a:pPr>
            <a:r>
              <a:rPr lang="en-US" dirty="0"/>
              <a:t>Output goes to converters to a 7-segment display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/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Start-up</a:t>
            </a:r>
          </a:p>
          <a:p>
            <a:pPr lvl="2" eaLnBrk="1" hangingPunct="1">
              <a:defRPr/>
            </a:pPr>
            <a:r>
              <a:rPr lang="en-US" dirty="0"/>
              <a:t>Assert the Reset signal</a:t>
            </a:r>
          </a:p>
          <a:p>
            <a:pPr lvl="3" eaLnBrk="1" hangingPunct="1">
              <a:defRPr/>
            </a:pPr>
            <a:r>
              <a:rPr lang="en-US" dirty="0"/>
              <a:t>Clears counter</a:t>
            </a:r>
          </a:p>
          <a:p>
            <a:pPr lvl="3" eaLnBrk="1" hangingPunct="1">
              <a:defRPr/>
            </a:pPr>
            <a:r>
              <a:rPr lang="en-US" dirty="0"/>
              <a:t>Clears flip-flop</a:t>
            </a:r>
          </a:p>
          <a:p>
            <a:pPr lvl="2" eaLnBrk="1" hangingPunct="1">
              <a:defRPr/>
            </a:pPr>
            <a:r>
              <a:rPr lang="en-US" dirty="0"/>
              <a:t>Assert w=1 for one cycle</a:t>
            </a:r>
          </a:p>
          <a:p>
            <a:pPr lvl="2" eaLnBrk="1" hangingPunct="1">
              <a:defRPr/>
            </a:pPr>
            <a:r>
              <a:rPr lang="en-US" dirty="0"/>
              <a:t>Once switch is hit</a:t>
            </a:r>
          </a:p>
          <a:p>
            <a:pPr lvl="3" eaLnBrk="1" hangingPunct="1">
              <a:defRPr/>
            </a:pPr>
            <a:r>
              <a:rPr lang="en-US" dirty="0"/>
              <a:t>Clears flip-flop</a:t>
            </a:r>
          </a:p>
          <a:p>
            <a:pPr lvl="3" eaLnBrk="1" hangingPunct="1">
              <a:defRPr/>
            </a:pPr>
            <a:r>
              <a:rPr lang="en-US" dirty="0"/>
              <a:t>Stops counting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Push-button switch, LED, and 7-segment displays</a:t>
            </a:r>
          </a:p>
        </p:txBody>
      </p:sp>
      <p:sp>
        <p:nvSpPr>
          <p:cNvPr id="12902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5.61c from the textbook ]</a:t>
            </a:r>
          </a:p>
        </p:txBody>
      </p:sp>
      <p:pic>
        <p:nvPicPr>
          <p:cNvPr id="129027" name="Picture 4" descr="Screen shot 2013-10-31 at 4.05.17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838200"/>
            <a:ext cx="6721475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88" cy="4295775"/>
          </a:xfrm>
        </p:spPr>
        <p:txBody>
          <a:bodyPr tIns="45700" bIns="45700"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Counters &amp; Solved Problems</a:t>
            </a:r>
          </a:p>
        </p:txBody>
      </p:sp>
      <p:sp>
        <p:nvSpPr>
          <p:cNvPr id="10242" name="Shape 43"/>
          <p:cNvSpPr txBox="1">
            <a:spLocks noChangeArrowheads="1"/>
          </p:cNvSpPr>
          <p:nvPr/>
        </p:nvSpPr>
        <p:spPr bwMode="auto">
          <a:xfrm>
            <a:off x="5334000" y="5942013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CprE 281: Digital Logic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Iowa State University, Ames, IA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Copyright © 2013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89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8915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916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8917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8918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8919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8920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8921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Examples of Solved Problems</a:t>
            </a:r>
            <a:br>
              <a:rPr lang="en-US" altLang="en-US">
                <a:ea typeface="MS PGothic" charset="-128"/>
              </a:rPr>
            </a:br>
            <a:r>
              <a:rPr lang="en-US" altLang="en-US">
                <a:ea typeface="MS PGothic" charset="-128"/>
              </a:rPr>
              <a:t>(Section 5.17)</a:t>
            </a:r>
          </a:p>
        </p:txBody>
      </p:sp>
    </p:spTree>
  </p:cSld>
  <p:clrMapOvr>
    <a:masterClrMapping/>
  </p:clrMapOvr>
  <p:transition/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5.18</a:t>
            </a:r>
          </a:p>
        </p:txBody>
      </p:sp>
    </p:spTree>
  </p:cSld>
  <p:clrMapOvr>
    <a:masterClrMapping/>
  </p:clrMapOvr>
  <p:transition/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4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918" y="1009650"/>
            <a:ext cx="7172325" cy="569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/>
          <p:cNvSpPr txBox="1">
            <a:spLocks/>
          </p:cNvSpPr>
          <p:nvPr/>
        </p:nvSpPr>
        <p:spPr>
          <a:xfrm>
            <a:off x="18288" y="2319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en-US" kern="0" dirty="0">
                <a:ea typeface="MS PGothic" charset="-128"/>
              </a:rPr>
              <a:t>Circuit for Example 5.18</a:t>
            </a:r>
          </a:p>
        </p:txBody>
      </p:sp>
      <p:sp>
        <p:nvSpPr>
          <p:cNvPr id="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charset="0"/>
              </a:rPr>
              <a:t>[ Figure 5.70 from the textbook ]</a:t>
            </a:r>
          </a:p>
        </p:txBody>
      </p:sp>
    </p:spTree>
  </p:cSld>
  <p:clrMapOvr>
    <a:masterClrMapping/>
  </p:clrMapOvr>
  <p:transition/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5.19</a:t>
            </a:r>
          </a:p>
        </p:txBody>
      </p:sp>
    </p:spTree>
  </p:cSld>
  <p:clrMapOvr>
    <a:masterClrMapping/>
  </p:clrMapOvr>
  <p:transition/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6" name="Picture 8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92125"/>
            <a:ext cx="7731125" cy="354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4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41" t="35417" r="47292" b="39583"/>
          <a:stretch>
            <a:fillRect/>
          </a:stretch>
        </p:blipFill>
        <p:spPr bwMode="auto">
          <a:xfrm>
            <a:off x="1450975" y="4038600"/>
            <a:ext cx="63976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charset="0"/>
              </a:rPr>
              <a:t>[ Figure 5.71 from the textbook ]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18288" y="2319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en-US" kern="0" dirty="0">
                <a:ea typeface="MS PGothic" charset="-128"/>
              </a:rPr>
              <a:t>Circuit for Example 5.19</a:t>
            </a:r>
          </a:p>
        </p:txBody>
      </p:sp>
    </p:spTree>
  </p:cSld>
  <p:clrMapOvr>
    <a:masterClrMapping/>
  </p:clrMapOvr>
  <p:transition/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70" name="Picture 6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275" y="1568450"/>
            <a:ext cx="8553450" cy="445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charset="0"/>
              </a:rPr>
              <a:t>[ Figure 5.72 from the textbook ]</a:t>
            </a: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en-US" kern="0" dirty="0">
                <a:ea typeface="MS PGothic" charset="-128"/>
              </a:rPr>
              <a:t>Summary of the behavior of the circuit</a:t>
            </a:r>
          </a:p>
        </p:txBody>
      </p:sp>
    </p:spTree>
  </p:cSld>
  <p:clrMapOvr>
    <a:masterClrMapping/>
  </p:clrMapOvr>
  <p:transition/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5.20</a:t>
            </a:r>
          </a:p>
        </p:txBody>
      </p:sp>
    </p:spTree>
  </p:cSld>
  <p:clrMapOvr>
    <a:masterClrMapping/>
  </p:clrMapOvr>
  <p:transition/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Vending Machine Example</a:t>
            </a:r>
          </a:p>
        </p:txBody>
      </p:sp>
      <p:sp>
        <p:nvSpPr>
          <p:cNvPr id="137218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Inputs N, D, Q, Coin, </a:t>
            </a:r>
            <a:r>
              <a:rPr lang="en-US" altLang="en-US" dirty="0" err="1">
                <a:ea typeface="MS PGothic" charset="-128"/>
              </a:rPr>
              <a:t>Resetn</a:t>
            </a:r>
            <a:endParaRPr lang="en-US" altLang="en-US" dirty="0">
              <a:ea typeface="MS PGothic" charset="-128"/>
            </a:endParaRPr>
          </a:p>
          <a:p>
            <a:pPr lvl="1"/>
            <a:r>
              <a:rPr lang="en-US" altLang="en-US" dirty="0">
                <a:ea typeface="MS PGothic" charset="-128"/>
              </a:rPr>
              <a:t>N, D, Q: nickel, dime, quarter</a:t>
            </a:r>
          </a:p>
          <a:p>
            <a:pPr lvl="1"/>
            <a:r>
              <a:rPr lang="en-US" altLang="en-US" dirty="0">
                <a:ea typeface="MS PGothic" charset="-128"/>
              </a:rPr>
              <a:t>Coin: pulsed when a coin is entered</a:t>
            </a:r>
          </a:p>
          <a:p>
            <a:pPr lvl="2"/>
            <a:r>
              <a:rPr lang="en-US" altLang="en-US" dirty="0">
                <a:ea typeface="MS PGothic" charset="-128"/>
              </a:rPr>
              <a:t>Used to store values into register</a:t>
            </a:r>
          </a:p>
          <a:p>
            <a:pPr lvl="1"/>
            <a:r>
              <a:rPr lang="en-US" altLang="en-US" dirty="0" err="1">
                <a:ea typeface="MS PGothic" charset="-128"/>
              </a:rPr>
              <a:t>Resetn</a:t>
            </a:r>
            <a:r>
              <a:rPr lang="en-US" altLang="en-US" dirty="0">
                <a:ea typeface="MS PGothic" charset="-128"/>
              </a:rPr>
              <a:t>: resets the register value to zero</a:t>
            </a:r>
            <a:br>
              <a:rPr lang="en-US" altLang="en-US" dirty="0">
                <a:ea typeface="MS PGothic" charset="-128"/>
              </a:rPr>
            </a:br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Add up new coin with old value</a:t>
            </a:r>
          </a:p>
          <a:p>
            <a:pPr lvl="1"/>
            <a:r>
              <a:rPr lang="en-US" altLang="en-US" dirty="0">
                <a:ea typeface="MS PGothic" charset="-128"/>
              </a:rPr>
              <a:t>Store new sum into old value register</a:t>
            </a:r>
          </a:p>
          <a:p>
            <a:r>
              <a:rPr lang="en-US" altLang="en-US" dirty="0">
                <a:ea typeface="MS PGothic" charset="-128"/>
              </a:rPr>
              <a:t>See if total is above thirty cents</a:t>
            </a:r>
          </a:p>
          <a:p>
            <a:endParaRPr lang="en-US" altLang="en-US" dirty="0">
              <a:ea typeface="MS PGothic" charset="-128"/>
            </a:endParaRPr>
          </a:p>
          <a:p>
            <a:pPr lvl="1"/>
            <a:r>
              <a:rPr lang="en-US" altLang="en-US" dirty="0">
                <a:ea typeface="MS PGothic" charset="-128"/>
              </a:rPr>
              <a:t>If so output Z goes high</a:t>
            </a: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8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609600"/>
            <a:ext cx="5524500" cy="624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Circuit for Example 5.20</a:t>
            </a:r>
          </a:p>
        </p:txBody>
      </p:sp>
      <p:sp>
        <p:nvSpPr>
          <p:cNvPr id="13824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5.73 from the textbook ]</a:t>
            </a:r>
          </a:p>
        </p:txBody>
      </p:sp>
    </p:spTree>
  </p:cSld>
  <p:clrMapOvr>
    <a:masterClrMapping/>
  </p:clrMapOvr>
  <p:transition/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99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9939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940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9941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9942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9943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9948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9949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  <p:cxnSp>
        <p:nvCxnSpPr>
          <p:cNvPr id="39944" name="Straight Connector 10"/>
          <p:cNvCxnSpPr>
            <a:cxnSpLocks noChangeShapeType="1"/>
          </p:cNvCxnSpPr>
          <p:nvPr/>
        </p:nvCxnSpPr>
        <p:spPr bwMode="auto">
          <a:xfrm flipV="1">
            <a:off x="5664200" y="3422650"/>
            <a:ext cx="11080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grpSp>
        <p:nvGrpSpPr>
          <p:cNvPr id="39945" name="Group 11"/>
          <p:cNvGrpSpPr>
            <a:grpSpLocks/>
          </p:cNvGrpSpPr>
          <p:nvPr/>
        </p:nvGrpSpPr>
        <p:grpSpPr bwMode="auto">
          <a:xfrm>
            <a:off x="6400800" y="5257800"/>
            <a:ext cx="2640013" cy="646113"/>
            <a:chOff x="3605628" y="5257800"/>
            <a:chExt cx="2640078" cy="646331"/>
          </a:xfrm>
        </p:grpSpPr>
        <p:sp>
          <p:nvSpPr>
            <p:cNvPr id="39946" name="TextBox 12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640078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The third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00FF"/>
                  </a:solidFill>
                  <a:latin typeface="Times" charset="0"/>
                </a:rPr>
                <a:t>1</a:t>
              </a:r>
            </a:p>
          </p:txBody>
        </p:sp>
        <p:cxnSp>
          <p:nvCxnSpPr>
            <p:cNvPr id="39947" name="Straight Connector 13"/>
            <p:cNvCxnSpPr>
              <a:cxnSpLocks noChangeShapeType="1"/>
            </p:cNvCxnSpPr>
            <p:nvPr/>
          </p:nvCxnSpPr>
          <p:spPr bwMode="auto">
            <a:xfrm>
              <a:off x="5831358" y="5594464"/>
              <a:ext cx="1524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16000" y="942975"/>
            <a:ext cx="6784975" cy="5610225"/>
            <a:chOff x="640" y="257"/>
            <a:chExt cx="4274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7" name="Rectangle 67"/>
            <p:cNvSpPr>
              <a:spLocks noChangeArrowheads="1"/>
            </p:cNvSpPr>
            <p:nvPr/>
          </p:nvSpPr>
          <p:spPr bwMode="auto">
            <a:xfrm>
              <a:off x="640" y="3318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8" name="Rectangle 68"/>
            <p:cNvSpPr>
              <a:spLocks noChangeArrowheads="1"/>
            </p:cNvSpPr>
            <p:nvPr/>
          </p:nvSpPr>
          <p:spPr bwMode="auto">
            <a:xfrm>
              <a:off x="109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9" name="Rectangle 69"/>
            <p:cNvSpPr>
              <a:spLocks noChangeArrowheads="1"/>
            </p:cNvSpPr>
            <p:nvPr/>
          </p:nvSpPr>
          <p:spPr bwMode="auto">
            <a:xfrm>
              <a:off x="141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0" name="Rectangle 70"/>
            <p:cNvSpPr>
              <a:spLocks noChangeArrowheads="1"/>
            </p:cNvSpPr>
            <p:nvPr/>
          </p:nvSpPr>
          <p:spPr bwMode="auto">
            <a:xfrm>
              <a:off x="1881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1" name="Rectangle 71"/>
            <p:cNvSpPr>
              <a:spLocks noChangeArrowheads="1"/>
            </p:cNvSpPr>
            <p:nvPr/>
          </p:nvSpPr>
          <p:spPr bwMode="auto">
            <a:xfrm>
              <a:off x="2344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2" name="Rectangle 72"/>
            <p:cNvSpPr>
              <a:spLocks noChangeArrowheads="1"/>
            </p:cNvSpPr>
            <p:nvPr/>
          </p:nvSpPr>
          <p:spPr bwMode="auto">
            <a:xfrm>
              <a:off x="2809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3" name="Rectangle 73"/>
            <p:cNvSpPr>
              <a:spLocks noChangeArrowheads="1"/>
            </p:cNvSpPr>
            <p:nvPr/>
          </p:nvSpPr>
          <p:spPr bwMode="auto">
            <a:xfrm>
              <a:off x="3273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4" name="Rectangle 74"/>
            <p:cNvSpPr>
              <a:spLocks noChangeArrowheads="1"/>
            </p:cNvSpPr>
            <p:nvPr/>
          </p:nvSpPr>
          <p:spPr bwMode="auto">
            <a:xfrm>
              <a:off x="3738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5" name="Rectangle 75"/>
            <p:cNvSpPr>
              <a:spLocks noChangeArrowheads="1"/>
            </p:cNvSpPr>
            <p:nvPr/>
          </p:nvSpPr>
          <p:spPr bwMode="auto">
            <a:xfrm>
              <a:off x="4207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6" name="Rectangle 76"/>
            <p:cNvSpPr>
              <a:spLocks noChangeArrowheads="1"/>
            </p:cNvSpPr>
            <p:nvPr/>
          </p:nvSpPr>
          <p:spPr bwMode="auto">
            <a:xfrm>
              <a:off x="4665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7039" y="942975"/>
            <a:ext cx="8986961" cy="5915025"/>
            <a:chOff x="157039" y="942975"/>
            <a:chExt cx="8986961" cy="5915025"/>
          </a:xfrm>
        </p:grpSpPr>
        <p:sp>
          <p:nvSpPr>
            <p:cNvPr id="40962" name="TextBox 125"/>
            <p:cNvSpPr txBox="1">
              <a:spLocks noChangeArrowheads="1"/>
            </p:cNvSpPr>
            <p:nvPr/>
          </p:nvSpPr>
          <p:spPr bwMode="auto">
            <a:xfrm>
              <a:off x="6591300" y="6550025"/>
              <a:ext cx="255270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charset="0"/>
                  <a:ea typeface="ＭＳ Ｐゴシック" charset="-128"/>
                </a:rPr>
                <a:t>[ Figure 5.19 from the textbook ]</a:t>
              </a:r>
            </a:p>
          </p:txBody>
        </p:sp>
        <p:grpSp>
          <p:nvGrpSpPr>
            <p:cNvPr id="40963" name="Group 84"/>
            <p:cNvGrpSpPr>
              <a:grpSpLocks/>
            </p:cNvGrpSpPr>
            <p:nvPr/>
          </p:nvGrpSpPr>
          <p:grpSpPr bwMode="auto">
            <a:xfrm>
              <a:off x="1016000" y="942975"/>
              <a:ext cx="6784975" cy="5610225"/>
              <a:chOff x="640" y="257"/>
              <a:chExt cx="4274" cy="3534"/>
            </a:xfrm>
          </p:grpSpPr>
          <p:sp>
            <p:nvSpPr>
              <p:cNvPr id="40964" name="Line 4"/>
              <p:cNvSpPr>
                <a:spLocks noChangeShapeType="1"/>
              </p:cNvSpPr>
              <p:nvPr/>
            </p:nvSpPr>
            <p:spPr bwMode="auto">
              <a:xfrm flipV="1">
                <a:off x="1671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5" name="Line 5"/>
              <p:cNvSpPr>
                <a:spLocks noChangeShapeType="1"/>
              </p:cNvSpPr>
              <p:nvPr/>
            </p:nvSpPr>
            <p:spPr bwMode="auto">
              <a:xfrm flipV="1">
                <a:off x="2140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6" name="Line 6"/>
              <p:cNvSpPr>
                <a:spLocks noChangeShapeType="1"/>
              </p:cNvSpPr>
              <p:nvPr/>
            </p:nvSpPr>
            <p:spPr bwMode="auto">
              <a:xfrm flipV="1">
                <a:off x="2596" y="1891"/>
                <a:ext cx="1" cy="1357"/>
              </a:xfrm>
              <a:prstGeom prst="line">
                <a:avLst/>
              </a:prstGeom>
              <a:noFill/>
              <a:ln w="1905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7" name="Line 7"/>
              <p:cNvSpPr>
                <a:spLocks noChangeShapeType="1"/>
              </p:cNvSpPr>
              <p:nvPr/>
            </p:nvSpPr>
            <p:spPr bwMode="auto">
              <a:xfrm flipV="1">
                <a:off x="3064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8" name="Line 8"/>
              <p:cNvSpPr>
                <a:spLocks noChangeShapeType="1"/>
              </p:cNvSpPr>
              <p:nvPr/>
            </p:nvSpPr>
            <p:spPr bwMode="auto">
              <a:xfrm flipV="1">
                <a:off x="353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9" name="Line 9"/>
              <p:cNvSpPr>
                <a:spLocks noChangeShapeType="1"/>
              </p:cNvSpPr>
              <p:nvPr/>
            </p:nvSpPr>
            <p:spPr bwMode="auto">
              <a:xfrm flipV="1">
                <a:off x="3989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0" name="Line 10"/>
              <p:cNvSpPr>
                <a:spLocks noChangeShapeType="1"/>
              </p:cNvSpPr>
              <p:nvPr/>
            </p:nvSpPr>
            <p:spPr bwMode="auto">
              <a:xfrm flipV="1">
                <a:off x="4458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1" name="Line 11"/>
              <p:cNvSpPr>
                <a:spLocks noChangeShapeType="1"/>
              </p:cNvSpPr>
              <p:nvPr/>
            </p:nvSpPr>
            <p:spPr bwMode="auto">
              <a:xfrm flipV="1">
                <a:off x="120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2" name="Freeform 12"/>
              <p:cNvSpPr>
                <a:spLocks/>
              </p:cNvSpPr>
              <p:nvPr/>
            </p:nvSpPr>
            <p:spPr bwMode="auto">
              <a:xfrm>
                <a:off x="975" y="1975"/>
                <a:ext cx="924" cy="168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3" name="Freeform 13"/>
              <p:cNvSpPr>
                <a:spLocks/>
              </p:cNvSpPr>
              <p:nvPr/>
            </p:nvSpPr>
            <p:spPr bwMode="auto">
              <a:xfrm>
                <a:off x="1899" y="1975"/>
                <a:ext cx="937" cy="168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4" name="Freeform 14"/>
              <p:cNvSpPr>
                <a:spLocks/>
              </p:cNvSpPr>
              <p:nvPr/>
            </p:nvSpPr>
            <p:spPr bwMode="auto">
              <a:xfrm>
                <a:off x="2836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5" name="Freeform 15"/>
              <p:cNvSpPr>
                <a:spLocks/>
              </p:cNvSpPr>
              <p:nvPr/>
            </p:nvSpPr>
            <p:spPr bwMode="auto">
              <a:xfrm>
                <a:off x="3761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6" name="Line 16"/>
              <p:cNvSpPr>
                <a:spLocks noChangeShapeType="1"/>
              </p:cNvSpPr>
              <p:nvPr/>
            </p:nvSpPr>
            <p:spPr bwMode="auto">
              <a:xfrm flipH="1">
                <a:off x="4686" y="2143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975" y="2311"/>
                <a:ext cx="1645" cy="168"/>
              </a:xfrm>
              <a:custGeom>
                <a:avLst/>
                <a:gdLst>
                  <a:gd name="T0" fmla="*/ 0 w 3291"/>
                  <a:gd name="T1" fmla="*/ 1 h 336"/>
                  <a:gd name="T2" fmla="*/ 0 w 3291"/>
                  <a:gd name="T3" fmla="*/ 0 h 336"/>
                  <a:gd name="T4" fmla="*/ 0 w 3291"/>
                  <a:gd name="T5" fmla="*/ 0 h 336"/>
                  <a:gd name="T6" fmla="*/ 0 w 3291"/>
                  <a:gd name="T7" fmla="*/ 1 h 336"/>
                  <a:gd name="T8" fmla="*/ 0 w 3291"/>
                  <a:gd name="T9" fmla="*/ 1 h 336"/>
                  <a:gd name="T10" fmla="*/ 0 w 3291"/>
                  <a:gd name="T11" fmla="*/ 0 h 336"/>
                  <a:gd name="T12" fmla="*/ 0 w 3291"/>
                  <a:gd name="T13" fmla="*/ 0 h 336"/>
                  <a:gd name="T14" fmla="*/ 0 w 3291"/>
                  <a:gd name="T15" fmla="*/ 1 h 336"/>
                  <a:gd name="T16" fmla="*/ 0 w 3291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6"/>
                  <a:gd name="T29" fmla="*/ 3291 w 3291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6">
                    <a:moveTo>
                      <a:pt x="3291" y="336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6"/>
                    </a:lnTo>
                    <a:lnTo>
                      <a:pt x="1441" y="336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8" name="Freeform 18"/>
              <p:cNvSpPr>
                <a:spLocks/>
              </p:cNvSpPr>
              <p:nvPr/>
            </p:nvSpPr>
            <p:spPr bwMode="auto">
              <a:xfrm>
                <a:off x="2620" y="2311"/>
                <a:ext cx="1862" cy="168"/>
              </a:xfrm>
              <a:custGeom>
                <a:avLst/>
                <a:gdLst>
                  <a:gd name="T0" fmla="*/ 1 w 3723"/>
                  <a:gd name="T1" fmla="*/ 1 h 336"/>
                  <a:gd name="T2" fmla="*/ 1 w 3723"/>
                  <a:gd name="T3" fmla="*/ 0 h 336"/>
                  <a:gd name="T4" fmla="*/ 1 w 3723"/>
                  <a:gd name="T5" fmla="*/ 0 h 336"/>
                  <a:gd name="T6" fmla="*/ 1 w 3723"/>
                  <a:gd name="T7" fmla="*/ 1 h 336"/>
                  <a:gd name="T8" fmla="*/ 1 w 3723"/>
                  <a:gd name="T9" fmla="*/ 1 h 336"/>
                  <a:gd name="T10" fmla="*/ 1 w 3723"/>
                  <a:gd name="T11" fmla="*/ 0 h 336"/>
                  <a:gd name="T12" fmla="*/ 1 w 3723"/>
                  <a:gd name="T13" fmla="*/ 0 h 336"/>
                  <a:gd name="T14" fmla="*/ 1 w 3723"/>
                  <a:gd name="T15" fmla="*/ 1 h 336"/>
                  <a:gd name="T16" fmla="*/ 0 w 372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6"/>
                  <a:gd name="T29" fmla="*/ 3723 w 372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6">
                    <a:moveTo>
                      <a:pt x="3723" y="336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6"/>
                    </a:lnTo>
                    <a:lnTo>
                      <a:pt x="1874" y="336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9" name="Line 19"/>
              <p:cNvSpPr>
                <a:spLocks noChangeShapeType="1"/>
              </p:cNvSpPr>
              <p:nvPr/>
            </p:nvSpPr>
            <p:spPr bwMode="auto">
              <a:xfrm flipH="1">
                <a:off x="4482" y="2479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0" name="Freeform 20"/>
              <p:cNvSpPr>
                <a:spLocks/>
              </p:cNvSpPr>
              <p:nvPr/>
            </p:nvSpPr>
            <p:spPr bwMode="auto">
              <a:xfrm>
                <a:off x="975" y="2647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7062" y="360"/>
                    </a:lnTo>
                    <a:lnTo>
                      <a:pt x="7062" y="0"/>
                    </a:lnTo>
                    <a:lnTo>
                      <a:pt x="5213" y="0"/>
                    </a:lnTo>
                    <a:lnTo>
                      <a:pt x="5213" y="360"/>
                    </a:lnTo>
                    <a:lnTo>
                      <a:pt x="3363" y="360"/>
                    </a:lnTo>
                    <a:lnTo>
                      <a:pt x="3363" y="0"/>
                    </a:lnTo>
                    <a:lnTo>
                      <a:pt x="1489" y="0"/>
                    </a:lnTo>
                    <a:lnTo>
                      <a:pt x="1489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" name="Freeform 21"/>
              <p:cNvSpPr>
                <a:spLocks/>
              </p:cNvSpPr>
              <p:nvPr/>
            </p:nvSpPr>
            <p:spPr bwMode="auto">
              <a:xfrm>
                <a:off x="975" y="2996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7134" y="336"/>
                    </a:lnTo>
                    <a:lnTo>
                      <a:pt x="7134" y="0"/>
                    </a:lnTo>
                    <a:lnTo>
                      <a:pt x="3411" y="0"/>
                    </a:lnTo>
                    <a:lnTo>
                      <a:pt x="3411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2" name="Rectangle 22"/>
              <p:cNvSpPr>
                <a:spLocks noChangeArrowheads="1"/>
              </p:cNvSpPr>
              <p:nvPr/>
            </p:nvSpPr>
            <p:spPr bwMode="auto">
              <a:xfrm>
                <a:off x="1851" y="438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3" name="Rectangle 23"/>
              <p:cNvSpPr>
                <a:spLocks noChangeArrowheads="1"/>
              </p:cNvSpPr>
              <p:nvPr/>
            </p:nvSpPr>
            <p:spPr bwMode="auto">
              <a:xfrm>
                <a:off x="1889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4" name="Rectangle 24"/>
              <p:cNvSpPr>
                <a:spLocks noChangeArrowheads="1"/>
              </p:cNvSpPr>
              <p:nvPr/>
            </p:nvSpPr>
            <p:spPr bwMode="auto">
              <a:xfrm>
                <a:off x="2139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5" name="Line 25"/>
              <p:cNvSpPr>
                <a:spLocks noChangeShapeType="1"/>
              </p:cNvSpPr>
              <p:nvPr/>
            </p:nvSpPr>
            <p:spPr bwMode="auto">
              <a:xfrm flipH="1">
                <a:off x="2152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6"/>
              <p:cNvSpPr>
                <a:spLocks/>
              </p:cNvSpPr>
              <p:nvPr/>
            </p:nvSpPr>
            <p:spPr bwMode="auto">
              <a:xfrm>
                <a:off x="2596" y="257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Rectangle 27"/>
              <p:cNvSpPr>
                <a:spLocks noChangeArrowheads="1"/>
              </p:cNvSpPr>
              <p:nvPr/>
            </p:nvSpPr>
            <p:spPr bwMode="auto">
              <a:xfrm>
                <a:off x="2140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8" name="Rectangle 28"/>
              <p:cNvSpPr>
                <a:spLocks noChangeArrowheads="1"/>
              </p:cNvSpPr>
              <p:nvPr/>
            </p:nvSpPr>
            <p:spPr bwMode="auto">
              <a:xfrm>
                <a:off x="2788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9" name="Rectangle 29"/>
              <p:cNvSpPr>
                <a:spLocks noChangeArrowheads="1"/>
              </p:cNvSpPr>
              <p:nvPr/>
            </p:nvSpPr>
            <p:spPr bwMode="auto">
              <a:xfrm>
                <a:off x="1184" y="88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0" name="Rectangle 30"/>
              <p:cNvSpPr>
                <a:spLocks noChangeArrowheads="1"/>
              </p:cNvSpPr>
              <p:nvPr/>
            </p:nvSpPr>
            <p:spPr bwMode="auto">
              <a:xfrm>
                <a:off x="2825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1" name="Rectangle 31"/>
              <p:cNvSpPr>
                <a:spLocks noChangeArrowheads="1"/>
              </p:cNvSpPr>
              <p:nvPr/>
            </p:nvSpPr>
            <p:spPr bwMode="auto">
              <a:xfrm>
                <a:off x="3075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2" name="Line 32"/>
              <p:cNvSpPr>
                <a:spLocks noChangeShapeType="1"/>
              </p:cNvSpPr>
              <p:nvPr/>
            </p:nvSpPr>
            <p:spPr bwMode="auto">
              <a:xfrm flipH="1">
                <a:off x="3088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3" name="Rectangle 33"/>
              <p:cNvSpPr>
                <a:spLocks noChangeArrowheads="1"/>
              </p:cNvSpPr>
              <p:nvPr/>
            </p:nvSpPr>
            <p:spPr bwMode="auto">
              <a:xfrm>
                <a:off x="3725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4" name="Rectangle 34"/>
              <p:cNvSpPr>
                <a:spLocks noChangeArrowheads="1"/>
              </p:cNvSpPr>
              <p:nvPr/>
            </p:nvSpPr>
            <p:spPr bwMode="auto">
              <a:xfrm>
                <a:off x="3076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5" name="Rectangle 35"/>
              <p:cNvSpPr>
                <a:spLocks noChangeArrowheads="1"/>
              </p:cNvSpPr>
              <p:nvPr/>
            </p:nvSpPr>
            <p:spPr bwMode="auto">
              <a:xfrm>
                <a:off x="3762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6" name="Rectangle 36"/>
              <p:cNvSpPr>
                <a:spLocks noChangeArrowheads="1"/>
              </p:cNvSpPr>
              <p:nvPr/>
            </p:nvSpPr>
            <p:spPr bwMode="auto">
              <a:xfrm>
                <a:off x="4011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7" name="Line 37"/>
              <p:cNvSpPr>
                <a:spLocks noChangeShapeType="1"/>
              </p:cNvSpPr>
              <p:nvPr/>
            </p:nvSpPr>
            <p:spPr bwMode="auto">
              <a:xfrm flipH="1">
                <a:off x="4025" y="894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Line 38"/>
              <p:cNvSpPr>
                <a:spLocks noChangeShapeType="1"/>
              </p:cNvSpPr>
              <p:nvPr/>
            </p:nvSpPr>
            <p:spPr bwMode="auto">
              <a:xfrm>
                <a:off x="1503" y="606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39"/>
              <p:cNvSpPr>
                <a:spLocks/>
              </p:cNvSpPr>
              <p:nvPr/>
            </p:nvSpPr>
            <p:spPr bwMode="auto">
              <a:xfrm>
                <a:off x="2788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Freeform 40"/>
              <p:cNvSpPr>
                <a:spLocks/>
              </p:cNvSpPr>
              <p:nvPr/>
            </p:nvSpPr>
            <p:spPr bwMode="auto">
              <a:xfrm>
                <a:off x="3725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1" name="Freeform 41"/>
              <p:cNvSpPr>
                <a:spLocks/>
              </p:cNvSpPr>
              <p:nvPr/>
            </p:nvSpPr>
            <p:spPr bwMode="auto">
              <a:xfrm>
                <a:off x="1851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2" name="Line 42"/>
              <p:cNvSpPr>
                <a:spLocks noChangeShapeType="1"/>
              </p:cNvSpPr>
              <p:nvPr/>
            </p:nvSpPr>
            <p:spPr bwMode="auto">
              <a:xfrm>
                <a:off x="1503" y="954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3" name="Freeform 43"/>
              <p:cNvSpPr>
                <a:spLocks/>
              </p:cNvSpPr>
              <p:nvPr/>
            </p:nvSpPr>
            <p:spPr bwMode="auto">
              <a:xfrm>
                <a:off x="1659" y="594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4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4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2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8"/>
                    </a:lnTo>
                    <a:lnTo>
                      <a:pt x="59" y="68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4" name="Rectangle 44"/>
              <p:cNvSpPr>
                <a:spLocks noChangeArrowheads="1"/>
              </p:cNvSpPr>
              <p:nvPr/>
            </p:nvSpPr>
            <p:spPr bwMode="auto">
              <a:xfrm>
                <a:off x="4012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05" name="Line 45"/>
              <p:cNvSpPr>
                <a:spLocks noChangeShapeType="1"/>
              </p:cNvSpPr>
              <p:nvPr/>
            </p:nvSpPr>
            <p:spPr bwMode="auto">
              <a:xfrm flipH="1">
                <a:off x="2272" y="954"/>
                <a:ext cx="516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6" name="Line 46"/>
              <p:cNvSpPr>
                <a:spLocks noChangeShapeType="1"/>
              </p:cNvSpPr>
              <p:nvPr/>
            </p:nvSpPr>
            <p:spPr bwMode="auto">
              <a:xfrm flipH="1">
                <a:off x="3208" y="954"/>
                <a:ext cx="517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7" name="Freeform 47"/>
              <p:cNvSpPr>
                <a:spLocks/>
              </p:cNvSpPr>
              <p:nvPr/>
            </p:nvSpPr>
            <p:spPr bwMode="auto">
              <a:xfrm>
                <a:off x="2272" y="606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8" name="Freeform 48"/>
              <p:cNvSpPr>
                <a:spLocks/>
              </p:cNvSpPr>
              <p:nvPr/>
            </p:nvSpPr>
            <p:spPr bwMode="auto">
              <a:xfrm>
                <a:off x="3208" y="606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9" name="Freeform 49"/>
              <p:cNvSpPr>
                <a:spLocks/>
              </p:cNvSpPr>
              <p:nvPr/>
            </p:nvSpPr>
            <p:spPr bwMode="auto">
              <a:xfrm>
                <a:off x="4145" y="606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0" name="Freeform 50"/>
              <p:cNvSpPr>
                <a:spLocks/>
              </p:cNvSpPr>
              <p:nvPr/>
            </p:nvSpPr>
            <p:spPr bwMode="auto">
              <a:xfrm>
                <a:off x="1671" y="269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1" name="Freeform 51"/>
              <p:cNvSpPr>
                <a:spLocks/>
              </p:cNvSpPr>
              <p:nvPr/>
            </p:nvSpPr>
            <p:spPr bwMode="auto">
              <a:xfrm>
                <a:off x="2608" y="269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Rectangle 52"/>
              <p:cNvSpPr>
                <a:spLocks noChangeArrowheads="1"/>
              </p:cNvSpPr>
              <p:nvPr/>
            </p:nvSpPr>
            <p:spPr bwMode="auto">
              <a:xfrm>
                <a:off x="1388" y="546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3" name="Rectangle 53"/>
              <p:cNvSpPr>
                <a:spLocks noChangeArrowheads="1"/>
              </p:cNvSpPr>
              <p:nvPr/>
            </p:nvSpPr>
            <p:spPr bwMode="auto">
              <a:xfrm>
                <a:off x="2369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4" name="Rectangle 54"/>
              <p:cNvSpPr>
                <a:spLocks noChangeArrowheads="1"/>
              </p:cNvSpPr>
              <p:nvPr/>
            </p:nvSpPr>
            <p:spPr bwMode="auto">
              <a:xfrm>
                <a:off x="2451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5" name="Rectangle 55"/>
              <p:cNvSpPr>
                <a:spLocks noChangeArrowheads="1"/>
              </p:cNvSpPr>
              <p:nvPr/>
            </p:nvSpPr>
            <p:spPr bwMode="auto">
              <a:xfrm>
                <a:off x="3303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6" name="Rectangle 56"/>
              <p:cNvSpPr>
                <a:spLocks noChangeArrowheads="1"/>
              </p:cNvSpPr>
              <p:nvPr/>
            </p:nvSpPr>
            <p:spPr bwMode="auto">
              <a:xfrm>
                <a:off x="3386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7" name="Rectangle 57"/>
              <p:cNvSpPr>
                <a:spLocks noChangeArrowheads="1"/>
              </p:cNvSpPr>
              <p:nvPr/>
            </p:nvSpPr>
            <p:spPr bwMode="auto">
              <a:xfrm>
                <a:off x="4240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8" name="Rectangle 58"/>
              <p:cNvSpPr>
                <a:spLocks noChangeArrowheads="1"/>
              </p:cNvSpPr>
              <p:nvPr/>
            </p:nvSpPr>
            <p:spPr bwMode="auto">
              <a:xfrm>
                <a:off x="4322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9" name="Rectangle 59"/>
              <p:cNvSpPr>
                <a:spLocks noChangeArrowheads="1"/>
              </p:cNvSpPr>
              <p:nvPr/>
            </p:nvSpPr>
            <p:spPr bwMode="auto">
              <a:xfrm>
                <a:off x="2520" y="1618"/>
                <a:ext cx="613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(a) Circuit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0" name="Rectangle 60"/>
              <p:cNvSpPr>
                <a:spLocks noChangeArrowheads="1"/>
              </p:cNvSpPr>
              <p:nvPr/>
            </p:nvSpPr>
            <p:spPr bwMode="auto">
              <a:xfrm>
                <a:off x="646" y="2005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768" y="2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850" y="2380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768" y="266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850" y="272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768" y="300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850" y="306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7" name="Rectangle 67"/>
              <p:cNvSpPr>
                <a:spLocks noChangeArrowheads="1"/>
              </p:cNvSpPr>
              <p:nvPr/>
            </p:nvSpPr>
            <p:spPr bwMode="auto">
              <a:xfrm>
                <a:off x="640" y="3318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8" name="Rectangle 68"/>
              <p:cNvSpPr>
                <a:spLocks noChangeArrowheads="1"/>
              </p:cNvSpPr>
              <p:nvPr/>
            </p:nvSpPr>
            <p:spPr bwMode="auto">
              <a:xfrm>
                <a:off x="109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9" name="Rectangle 69"/>
              <p:cNvSpPr>
                <a:spLocks noChangeArrowheads="1"/>
              </p:cNvSpPr>
              <p:nvPr/>
            </p:nvSpPr>
            <p:spPr bwMode="auto">
              <a:xfrm>
                <a:off x="141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0" name="Rectangle 70"/>
              <p:cNvSpPr>
                <a:spLocks noChangeArrowheads="1"/>
              </p:cNvSpPr>
              <p:nvPr/>
            </p:nvSpPr>
            <p:spPr bwMode="auto">
              <a:xfrm>
                <a:off x="1881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1" name="Rectangle 71"/>
              <p:cNvSpPr>
                <a:spLocks noChangeArrowheads="1"/>
              </p:cNvSpPr>
              <p:nvPr/>
            </p:nvSpPr>
            <p:spPr bwMode="auto">
              <a:xfrm>
                <a:off x="2344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2" name="Rectangle 72"/>
              <p:cNvSpPr>
                <a:spLocks noChangeArrowheads="1"/>
              </p:cNvSpPr>
              <p:nvPr/>
            </p:nvSpPr>
            <p:spPr bwMode="auto">
              <a:xfrm>
                <a:off x="2809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3" name="Rectangle 73"/>
              <p:cNvSpPr>
                <a:spLocks noChangeArrowheads="1"/>
              </p:cNvSpPr>
              <p:nvPr/>
            </p:nvSpPr>
            <p:spPr bwMode="auto">
              <a:xfrm>
                <a:off x="3273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4" name="Rectangle 74"/>
              <p:cNvSpPr>
                <a:spLocks noChangeArrowheads="1"/>
              </p:cNvSpPr>
              <p:nvPr/>
            </p:nvSpPr>
            <p:spPr bwMode="auto">
              <a:xfrm>
                <a:off x="3738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5" name="Rectangle 75"/>
              <p:cNvSpPr>
                <a:spLocks noChangeArrowheads="1"/>
              </p:cNvSpPr>
              <p:nvPr/>
            </p:nvSpPr>
            <p:spPr bwMode="auto">
              <a:xfrm>
                <a:off x="4207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6" name="Rectangle 76"/>
              <p:cNvSpPr>
                <a:spLocks noChangeArrowheads="1"/>
              </p:cNvSpPr>
              <p:nvPr/>
            </p:nvSpPr>
            <p:spPr bwMode="auto">
              <a:xfrm>
                <a:off x="4665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43" name="Rectangle 83"/>
              <p:cNvSpPr>
                <a:spLocks noChangeArrowheads="1"/>
              </p:cNvSpPr>
              <p:nvPr/>
            </p:nvSpPr>
            <p:spPr bwMode="auto">
              <a:xfrm>
                <a:off x="2322" y="3619"/>
                <a:ext cx="1061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(b) Timing diagram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157039" y="4038600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74266" y="5121303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2131611" y="4150622"/>
              <a:ext cx="322183" cy="1476187"/>
              <a:chOff x="2219076" y="4389162"/>
              <a:chExt cx="322183" cy="1476187"/>
            </a:xfrm>
          </p:grpSpPr>
          <p:sp>
            <p:nvSpPr>
              <p:cNvPr id="88" name="TextBox 8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2864457" y="4151947"/>
              <a:ext cx="322183" cy="1476187"/>
              <a:chOff x="2219076" y="4389162"/>
              <a:chExt cx="322183" cy="1476187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3605254" y="4153273"/>
              <a:ext cx="322183" cy="1476187"/>
              <a:chOff x="2219076" y="4389162"/>
              <a:chExt cx="322183" cy="1476187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336774" y="4145321"/>
              <a:ext cx="322183" cy="1476187"/>
              <a:chOff x="2219076" y="4389162"/>
              <a:chExt cx="322183" cy="1476187"/>
            </a:xfrm>
          </p:grpSpPr>
          <p:sp>
            <p:nvSpPr>
              <p:cNvPr id="100" name="TextBox 9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>
              <a:off x="5069620" y="4138695"/>
              <a:ext cx="322183" cy="1476187"/>
              <a:chOff x="2219076" y="4389162"/>
              <a:chExt cx="322183" cy="1476187"/>
            </a:xfrm>
          </p:grpSpPr>
          <p:sp>
            <p:nvSpPr>
              <p:cNvPr id="104" name="TextBox 10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818368" y="4140020"/>
              <a:ext cx="322183" cy="1476187"/>
              <a:chOff x="2219076" y="4389162"/>
              <a:chExt cx="322183" cy="1476187"/>
            </a:xfrm>
          </p:grpSpPr>
          <p:sp>
            <p:nvSpPr>
              <p:cNvPr id="108" name="TextBox 10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6557839" y="4147972"/>
              <a:ext cx="322183" cy="1476187"/>
              <a:chOff x="2219076" y="4389162"/>
              <a:chExt cx="322183" cy="1476187"/>
            </a:xfrm>
          </p:grpSpPr>
          <p:sp>
            <p:nvSpPr>
              <p:cNvPr id="112" name="TextBox 11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7273457" y="4116166"/>
              <a:ext cx="322183" cy="1476187"/>
              <a:chOff x="2219076" y="4389162"/>
              <a:chExt cx="322183" cy="1476187"/>
            </a:xfrm>
          </p:grpSpPr>
          <p:sp>
            <p:nvSpPr>
              <p:cNvPr id="116" name="TextBox 11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067583"/>
      </p:ext>
    </p:extLst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25525" y="942975"/>
            <a:ext cx="6775450" cy="5610225"/>
            <a:chOff x="646" y="257"/>
            <a:chExt cx="4268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81" name="Left Brace 80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20255" y="4455581"/>
            <a:ext cx="92358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The count</a:t>
            </a:r>
          </a:p>
          <a:p>
            <a:r>
              <a:rPr lang="en-US" sz="1400" dirty="0">
                <a:solidFill>
                  <a:srgbClr val="FF0000"/>
                </a:solidFill>
              </a:rPr>
              <a:t>is formed</a:t>
            </a:r>
          </a:p>
          <a:p>
            <a:r>
              <a:rPr lang="en-US" sz="1400" dirty="0">
                <a:solidFill>
                  <a:srgbClr val="FF0000"/>
                </a:solidFill>
              </a:rPr>
              <a:t>by the Q’s</a:t>
            </a:r>
          </a:p>
        </p:txBody>
      </p:sp>
    </p:spTree>
    <p:extLst>
      <p:ext uri="{BB962C8B-B14F-4D97-AF65-F5344CB8AC3E}">
        <p14:creationId xmlns:p14="http://schemas.microsoft.com/office/powerpoint/2010/main" val="1366681654"/>
      </p:ext>
    </p:extLst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6" name="Left Brace 85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0255" y="4455581"/>
            <a:ext cx="1106393" cy="815608"/>
            <a:chOff x="20255" y="4455581"/>
            <a:chExt cx="1106393" cy="815608"/>
          </a:xfrm>
        </p:grpSpPr>
        <p:sp>
          <p:nvSpPr>
            <p:cNvPr id="87" name="TextBox 86"/>
            <p:cNvSpPr txBox="1"/>
            <p:nvPr/>
          </p:nvSpPr>
          <p:spPr>
            <a:xfrm>
              <a:off x="20255" y="4455581"/>
              <a:ext cx="1106393" cy="8156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The toggling</a:t>
              </a:r>
            </a:p>
            <a:p>
              <a:pPr>
                <a:spcAft>
                  <a:spcPts val="600"/>
                </a:spcAft>
              </a:pPr>
              <a:r>
                <a:rPr lang="en-US" sz="1400" dirty="0">
                  <a:solidFill>
                    <a:srgbClr val="FF0000"/>
                  </a:solidFill>
                </a:rPr>
                <a:t>is done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by the Q’s</a:t>
              </a:r>
            </a:p>
          </p:txBody>
        </p:sp>
        <p:sp>
          <p:nvSpPr>
            <p:cNvPr id="88" name="Line 25"/>
            <p:cNvSpPr>
              <a:spLocks noChangeShapeType="1"/>
            </p:cNvSpPr>
            <p:nvPr/>
          </p:nvSpPr>
          <p:spPr bwMode="auto">
            <a:xfrm flipH="1">
              <a:off x="586741" y="4986627"/>
              <a:ext cx="185616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2096810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1657032" y="3799219"/>
            <a:ext cx="7405724" cy="739506"/>
            <a:chOff x="1657032" y="3799219"/>
            <a:chExt cx="7405724" cy="739506"/>
          </a:xfrm>
        </p:grpSpPr>
        <p:grpSp>
          <p:nvGrpSpPr>
            <p:cNvPr id="75" name="Group 74"/>
            <p:cNvGrpSpPr/>
            <p:nvPr/>
          </p:nvGrpSpPr>
          <p:grpSpPr>
            <a:xfrm>
              <a:off x="1657032" y="3799219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2397829" y="3800544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154528" y="3801869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3868820" y="3800545"/>
              <a:ext cx="363538" cy="541337"/>
              <a:chOff x="3873500" y="3795713"/>
              <a:chExt cx="363538" cy="541337"/>
            </a:xfrm>
          </p:grpSpPr>
          <p:sp>
            <p:nvSpPr>
              <p:cNvPr id="9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608291" y="3800544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5349088" y="3801869"/>
              <a:ext cx="363538" cy="541337"/>
              <a:chOff x="3873500" y="3795713"/>
              <a:chExt cx="363538" cy="541337"/>
            </a:xfrm>
          </p:grpSpPr>
          <p:sp>
            <p:nvSpPr>
              <p:cNvPr id="9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105787" y="3803194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6820079" y="3801870"/>
              <a:ext cx="363538" cy="541337"/>
              <a:chOff x="3873500" y="3795713"/>
              <a:chExt cx="363538" cy="541337"/>
            </a:xfrm>
          </p:grpSpPr>
          <p:sp>
            <p:nvSpPr>
              <p:cNvPr id="8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820108" y="380006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895890" y="381694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50651"/>
      </p:ext>
    </p:extLst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2436260" y="4379664"/>
            <a:ext cx="6707740" cy="739327"/>
            <a:chOff x="2436260" y="4379664"/>
            <a:chExt cx="6707740" cy="739327"/>
          </a:xfrm>
        </p:grpSpPr>
        <p:grpSp>
          <p:nvGrpSpPr>
            <p:cNvPr id="75" name="Group 74"/>
            <p:cNvGrpSpPr/>
            <p:nvPr/>
          </p:nvGrpSpPr>
          <p:grpSpPr>
            <a:xfrm>
              <a:off x="2436260" y="437966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933756" y="4382314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5387519" y="438098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885015" y="4383639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380327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75404" y="4413293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604883" y="485989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32937513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970862" y="4928304"/>
            <a:ext cx="5173138" cy="748041"/>
            <a:chOff x="3970862" y="4928304"/>
            <a:chExt cx="5173138" cy="748041"/>
          </a:xfrm>
        </p:grpSpPr>
        <p:grpSp>
          <p:nvGrpSpPr>
            <p:cNvPr id="75" name="Group 74"/>
            <p:cNvGrpSpPr/>
            <p:nvPr/>
          </p:nvGrpSpPr>
          <p:grpSpPr>
            <a:xfrm>
              <a:off x="3970862" y="492830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6922121" y="492962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93768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2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91306" y="497783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549224" y="540853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1250413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9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110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630212592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9 is due today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198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sp>
        <p:nvSpPr>
          <p:cNvPr id="41991" name="Line 4"/>
          <p:cNvSpPr>
            <a:spLocks noChangeShapeType="1"/>
          </p:cNvSpPr>
          <p:nvPr/>
        </p:nvSpPr>
        <p:spPr bwMode="auto">
          <a:xfrm flipV="1">
            <a:off x="265271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2" name="Line 5"/>
          <p:cNvSpPr>
            <a:spLocks noChangeShapeType="1"/>
          </p:cNvSpPr>
          <p:nvPr/>
        </p:nvSpPr>
        <p:spPr bwMode="auto">
          <a:xfrm flipV="1">
            <a:off x="339725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3" name="Line 6"/>
          <p:cNvSpPr>
            <a:spLocks noChangeShapeType="1"/>
          </p:cNvSpPr>
          <p:nvPr/>
        </p:nvSpPr>
        <p:spPr bwMode="auto">
          <a:xfrm flipV="1">
            <a:off x="4121150" y="3536950"/>
            <a:ext cx="1588" cy="2154238"/>
          </a:xfrm>
          <a:prstGeom prst="line">
            <a:avLst/>
          </a:prstGeom>
          <a:noFill/>
          <a:ln w="190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4" name="Line 7"/>
          <p:cNvSpPr>
            <a:spLocks noChangeShapeType="1"/>
          </p:cNvSpPr>
          <p:nvPr/>
        </p:nvSpPr>
        <p:spPr bwMode="auto">
          <a:xfrm flipV="1">
            <a:off x="486410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5" name="Line 8"/>
          <p:cNvSpPr>
            <a:spLocks noChangeShapeType="1"/>
          </p:cNvSpPr>
          <p:nvPr/>
        </p:nvSpPr>
        <p:spPr bwMode="auto">
          <a:xfrm flipV="1">
            <a:off x="56086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9"/>
          <p:cNvSpPr>
            <a:spLocks noChangeShapeType="1"/>
          </p:cNvSpPr>
          <p:nvPr/>
        </p:nvSpPr>
        <p:spPr bwMode="auto">
          <a:xfrm flipV="1">
            <a:off x="63325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7" name="Line 10"/>
          <p:cNvSpPr>
            <a:spLocks noChangeShapeType="1"/>
          </p:cNvSpPr>
          <p:nvPr/>
        </p:nvSpPr>
        <p:spPr bwMode="auto">
          <a:xfrm flipV="1">
            <a:off x="7077075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8" name="Line 11"/>
          <p:cNvSpPr>
            <a:spLocks noChangeShapeType="1"/>
          </p:cNvSpPr>
          <p:nvPr/>
        </p:nvSpPr>
        <p:spPr bwMode="auto">
          <a:xfrm flipV="1">
            <a:off x="190976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9" name="Freeform 12"/>
          <p:cNvSpPr>
            <a:spLocks/>
          </p:cNvSpPr>
          <p:nvPr/>
        </p:nvSpPr>
        <p:spPr bwMode="auto">
          <a:xfrm>
            <a:off x="1547813" y="3670300"/>
            <a:ext cx="1466850" cy="266700"/>
          </a:xfrm>
          <a:custGeom>
            <a:avLst/>
            <a:gdLst>
              <a:gd name="T0" fmla="*/ 0 w 1850"/>
              <a:gd name="T1" fmla="*/ 1 h 336"/>
              <a:gd name="T2" fmla="*/ 0 w 1850"/>
              <a:gd name="T3" fmla="*/ 0 h 336"/>
              <a:gd name="T4" fmla="*/ 0 w 1850"/>
              <a:gd name="T5" fmla="*/ 0 h 336"/>
              <a:gd name="T6" fmla="*/ 0 w 1850"/>
              <a:gd name="T7" fmla="*/ 1 h 336"/>
              <a:gd name="T8" fmla="*/ 0 w 1850"/>
              <a:gd name="T9" fmla="*/ 1 h 336"/>
              <a:gd name="T10" fmla="*/ 0 w 1850"/>
              <a:gd name="T11" fmla="*/ 0 h 336"/>
              <a:gd name="T12" fmla="*/ 0 w 1850"/>
              <a:gd name="T13" fmla="*/ 0 h 336"/>
              <a:gd name="T14" fmla="*/ 0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37" y="336"/>
                </a:lnTo>
                <a:lnTo>
                  <a:pt x="937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0" name="Freeform 13"/>
          <p:cNvSpPr>
            <a:spLocks/>
          </p:cNvSpPr>
          <p:nvPr/>
        </p:nvSpPr>
        <p:spPr bwMode="auto">
          <a:xfrm>
            <a:off x="3014663" y="3670300"/>
            <a:ext cx="1487488" cy="266700"/>
          </a:xfrm>
          <a:custGeom>
            <a:avLst/>
            <a:gdLst>
              <a:gd name="T0" fmla="*/ 1 w 1873"/>
              <a:gd name="T1" fmla="*/ 1 h 336"/>
              <a:gd name="T2" fmla="*/ 1 w 1873"/>
              <a:gd name="T3" fmla="*/ 0 h 336"/>
              <a:gd name="T4" fmla="*/ 1 w 1873"/>
              <a:gd name="T5" fmla="*/ 0 h 336"/>
              <a:gd name="T6" fmla="*/ 1 w 1873"/>
              <a:gd name="T7" fmla="*/ 1 h 336"/>
              <a:gd name="T8" fmla="*/ 1 w 1873"/>
              <a:gd name="T9" fmla="*/ 1 h 336"/>
              <a:gd name="T10" fmla="*/ 1 w 1873"/>
              <a:gd name="T11" fmla="*/ 0 h 336"/>
              <a:gd name="T12" fmla="*/ 1 w 1873"/>
              <a:gd name="T13" fmla="*/ 0 h 336"/>
              <a:gd name="T14" fmla="*/ 1 w 1873"/>
              <a:gd name="T15" fmla="*/ 1 h 336"/>
              <a:gd name="T16" fmla="*/ 0 w 187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73" h="336">
                <a:moveTo>
                  <a:pt x="1873" y="336"/>
                </a:moveTo>
                <a:lnTo>
                  <a:pt x="1873" y="0"/>
                </a:lnTo>
                <a:lnTo>
                  <a:pt x="1393" y="0"/>
                </a:lnTo>
                <a:lnTo>
                  <a:pt x="1393" y="336"/>
                </a:lnTo>
                <a:lnTo>
                  <a:pt x="936" y="336"/>
                </a:lnTo>
                <a:lnTo>
                  <a:pt x="936" y="0"/>
                </a:lnTo>
                <a:lnTo>
                  <a:pt x="480" y="0"/>
                </a:lnTo>
                <a:lnTo>
                  <a:pt x="480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1" name="Freeform 14"/>
          <p:cNvSpPr>
            <a:spLocks/>
          </p:cNvSpPr>
          <p:nvPr/>
        </p:nvSpPr>
        <p:spPr bwMode="auto">
          <a:xfrm>
            <a:off x="4502150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4" y="0"/>
                </a:lnTo>
                <a:lnTo>
                  <a:pt x="1394" y="336"/>
                </a:lnTo>
                <a:lnTo>
                  <a:pt x="913" y="336"/>
                </a:lnTo>
                <a:lnTo>
                  <a:pt x="913" y="0"/>
                </a:lnTo>
                <a:lnTo>
                  <a:pt x="457" y="0"/>
                </a:lnTo>
                <a:lnTo>
                  <a:pt x="45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Freeform 15"/>
          <p:cNvSpPr>
            <a:spLocks/>
          </p:cNvSpPr>
          <p:nvPr/>
        </p:nvSpPr>
        <p:spPr bwMode="auto">
          <a:xfrm>
            <a:off x="5970588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13" y="336"/>
                </a:lnTo>
                <a:lnTo>
                  <a:pt x="913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Line 16"/>
          <p:cNvSpPr>
            <a:spLocks noChangeShapeType="1"/>
          </p:cNvSpPr>
          <p:nvPr/>
        </p:nvSpPr>
        <p:spPr bwMode="auto">
          <a:xfrm flipH="1">
            <a:off x="7439025" y="3937000"/>
            <a:ext cx="36195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4" name="Freeform 17"/>
          <p:cNvSpPr>
            <a:spLocks/>
          </p:cNvSpPr>
          <p:nvPr/>
        </p:nvSpPr>
        <p:spPr bwMode="auto">
          <a:xfrm>
            <a:off x="1547813" y="4203700"/>
            <a:ext cx="2611438" cy="266700"/>
          </a:xfrm>
          <a:custGeom>
            <a:avLst/>
            <a:gdLst>
              <a:gd name="T0" fmla="*/ 0 w 3291"/>
              <a:gd name="T1" fmla="*/ 1 h 336"/>
              <a:gd name="T2" fmla="*/ 0 w 3291"/>
              <a:gd name="T3" fmla="*/ 0 h 336"/>
              <a:gd name="T4" fmla="*/ 0 w 3291"/>
              <a:gd name="T5" fmla="*/ 0 h 336"/>
              <a:gd name="T6" fmla="*/ 0 w 3291"/>
              <a:gd name="T7" fmla="*/ 1 h 336"/>
              <a:gd name="T8" fmla="*/ 0 w 3291"/>
              <a:gd name="T9" fmla="*/ 1 h 336"/>
              <a:gd name="T10" fmla="*/ 0 w 3291"/>
              <a:gd name="T11" fmla="*/ 0 h 336"/>
              <a:gd name="T12" fmla="*/ 0 w 3291"/>
              <a:gd name="T13" fmla="*/ 0 h 336"/>
              <a:gd name="T14" fmla="*/ 0 w 3291"/>
              <a:gd name="T15" fmla="*/ 1 h 336"/>
              <a:gd name="T16" fmla="*/ 0 w 3291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91"/>
              <a:gd name="T28" fmla="*/ 0 h 336"/>
              <a:gd name="T29" fmla="*/ 3291 w 3291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91" h="336">
                <a:moveTo>
                  <a:pt x="3291" y="336"/>
                </a:moveTo>
                <a:lnTo>
                  <a:pt x="3291" y="0"/>
                </a:lnTo>
                <a:lnTo>
                  <a:pt x="2378" y="0"/>
                </a:lnTo>
                <a:lnTo>
                  <a:pt x="2378" y="336"/>
                </a:lnTo>
                <a:lnTo>
                  <a:pt x="1441" y="336"/>
                </a:lnTo>
                <a:lnTo>
                  <a:pt x="1441" y="0"/>
                </a:lnTo>
                <a:lnTo>
                  <a:pt x="528" y="0"/>
                </a:lnTo>
                <a:lnTo>
                  <a:pt x="528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5" name="Freeform 18"/>
          <p:cNvSpPr>
            <a:spLocks/>
          </p:cNvSpPr>
          <p:nvPr/>
        </p:nvSpPr>
        <p:spPr bwMode="auto">
          <a:xfrm>
            <a:off x="4159250" y="4203700"/>
            <a:ext cx="2955925" cy="266700"/>
          </a:xfrm>
          <a:custGeom>
            <a:avLst/>
            <a:gdLst>
              <a:gd name="T0" fmla="*/ 1 w 3723"/>
              <a:gd name="T1" fmla="*/ 1 h 336"/>
              <a:gd name="T2" fmla="*/ 1 w 3723"/>
              <a:gd name="T3" fmla="*/ 0 h 336"/>
              <a:gd name="T4" fmla="*/ 1 w 3723"/>
              <a:gd name="T5" fmla="*/ 0 h 336"/>
              <a:gd name="T6" fmla="*/ 1 w 3723"/>
              <a:gd name="T7" fmla="*/ 1 h 336"/>
              <a:gd name="T8" fmla="*/ 1 w 3723"/>
              <a:gd name="T9" fmla="*/ 1 h 336"/>
              <a:gd name="T10" fmla="*/ 1 w 3723"/>
              <a:gd name="T11" fmla="*/ 0 h 336"/>
              <a:gd name="T12" fmla="*/ 1 w 3723"/>
              <a:gd name="T13" fmla="*/ 0 h 336"/>
              <a:gd name="T14" fmla="*/ 1 w 3723"/>
              <a:gd name="T15" fmla="*/ 1 h 336"/>
              <a:gd name="T16" fmla="*/ 0 w 372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23"/>
              <a:gd name="T28" fmla="*/ 0 h 336"/>
              <a:gd name="T29" fmla="*/ 3723 w 372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23" h="336">
                <a:moveTo>
                  <a:pt x="3723" y="336"/>
                </a:moveTo>
                <a:lnTo>
                  <a:pt x="3723" y="0"/>
                </a:lnTo>
                <a:lnTo>
                  <a:pt x="2786" y="0"/>
                </a:lnTo>
                <a:lnTo>
                  <a:pt x="2786" y="336"/>
                </a:lnTo>
                <a:lnTo>
                  <a:pt x="1874" y="336"/>
                </a:lnTo>
                <a:lnTo>
                  <a:pt x="1874" y="0"/>
                </a:lnTo>
                <a:lnTo>
                  <a:pt x="937" y="0"/>
                </a:lnTo>
                <a:lnTo>
                  <a:pt x="93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9"/>
          <p:cNvSpPr>
            <a:spLocks noChangeShapeType="1"/>
          </p:cNvSpPr>
          <p:nvPr/>
        </p:nvSpPr>
        <p:spPr bwMode="auto">
          <a:xfrm flipH="1">
            <a:off x="7115175" y="4470400"/>
            <a:ext cx="6858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Freeform 20"/>
          <p:cNvSpPr>
            <a:spLocks/>
          </p:cNvSpPr>
          <p:nvPr/>
        </p:nvSpPr>
        <p:spPr bwMode="auto">
          <a:xfrm>
            <a:off x="1547813" y="4737100"/>
            <a:ext cx="6253163" cy="285750"/>
          </a:xfrm>
          <a:custGeom>
            <a:avLst/>
            <a:gdLst>
              <a:gd name="T0" fmla="*/ 0 w 7879"/>
              <a:gd name="T1" fmla="*/ 1 h 360"/>
              <a:gd name="T2" fmla="*/ 0 w 7879"/>
              <a:gd name="T3" fmla="*/ 1 h 360"/>
              <a:gd name="T4" fmla="*/ 0 w 7879"/>
              <a:gd name="T5" fmla="*/ 0 h 360"/>
              <a:gd name="T6" fmla="*/ 0 w 7879"/>
              <a:gd name="T7" fmla="*/ 0 h 360"/>
              <a:gd name="T8" fmla="*/ 0 w 7879"/>
              <a:gd name="T9" fmla="*/ 1 h 360"/>
              <a:gd name="T10" fmla="*/ 0 w 7879"/>
              <a:gd name="T11" fmla="*/ 1 h 360"/>
              <a:gd name="T12" fmla="*/ 0 w 7879"/>
              <a:gd name="T13" fmla="*/ 0 h 360"/>
              <a:gd name="T14" fmla="*/ 0 w 7879"/>
              <a:gd name="T15" fmla="*/ 0 h 360"/>
              <a:gd name="T16" fmla="*/ 0 w 7879"/>
              <a:gd name="T17" fmla="*/ 1 h 360"/>
              <a:gd name="T18" fmla="*/ 0 w 7879"/>
              <a:gd name="T19" fmla="*/ 1 h 3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879"/>
              <a:gd name="T31" fmla="*/ 0 h 360"/>
              <a:gd name="T32" fmla="*/ 7879 w 7879"/>
              <a:gd name="T33" fmla="*/ 360 h 36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879" h="360">
                <a:moveTo>
                  <a:pt x="7879" y="360"/>
                </a:moveTo>
                <a:lnTo>
                  <a:pt x="7062" y="360"/>
                </a:lnTo>
                <a:lnTo>
                  <a:pt x="7062" y="0"/>
                </a:lnTo>
                <a:lnTo>
                  <a:pt x="5213" y="0"/>
                </a:lnTo>
                <a:lnTo>
                  <a:pt x="5213" y="360"/>
                </a:lnTo>
                <a:lnTo>
                  <a:pt x="3363" y="360"/>
                </a:lnTo>
                <a:lnTo>
                  <a:pt x="3363" y="0"/>
                </a:lnTo>
                <a:lnTo>
                  <a:pt x="1489" y="0"/>
                </a:lnTo>
                <a:lnTo>
                  <a:pt x="1489" y="360"/>
                </a:lnTo>
                <a:lnTo>
                  <a:pt x="0" y="36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21"/>
          <p:cNvSpPr>
            <a:spLocks/>
          </p:cNvSpPr>
          <p:nvPr/>
        </p:nvSpPr>
        <p:spPr bwMode="auto">
          <a:xfrm>
            <a:off x="1547813" y="5291138"/>
            <a:ext cx="6253163" cy="266700"/>
          </a:xfrm>
          <a:custGeom>
            <a:avLst/>
            <a:gdLst>
              <a:gd name="T0" fmla="*/ 0 w 7879"/>
              <a:gd name="T1" fmla="*/ 1 h 336"/>
              <a:gd name="T2" fmla="*/ 0 w 7879"/>
              <a:gd name="T3" fmla="*/ 1 h 336"/>
              <a:gd name="T4" fmla="*/ 0 w 7879"/>
              <a:gd name="T5" fmla="*/ 0 h 336"/>
              <a:gd name="T6" fmla="*/ 0 w 7879"/>
              <a:gd name="T7" fmla="*/ 0 h 336"/>
              <a:gd name="T8" fmla="*/ 0 w 7879"/>
              <a:gd name="T9" fmla="*/ 1 h 336"/>
              <a:gd name="T10" fmla="*/ 0 w 7879"/>
              <a:gd name="T11" fmla="*/ 1 h 3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79"/>
              <a:gd name="T19" fmla="*/ 0 h 336"/>
              <a:gd name="T20" fmla="*/ 7879 w 7879"/>
              <a:gd name="T21" fmla="*/ 336 h 3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79" h="336">
                <a:moveTo>
                  <a:pt x="7879" y="336"/>
                </a:moveTo>
                <a:lnTo>
                  <a:pt x="7134" y="336"/>
                </a:lnTo>
                <a:lnTo>
                  <a:pt x="7134" y="0"/>
                </a:lnTo>
                <a:lnTo>
                  <a:pt x="3411" y="0"/>
                </a:lnTo>
                <a:lnTo>
                  <a:pt x="3411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Rectangle 22"/>
          <p:cNvSpPr>
            <a:spLocks noChangeArrowheads="1"/>
          </p:cNvSpPr>
          <p:nvPr/>
        </p:nvSpPr>
        <p:spPr bwMode="auto">
          <a:xfrm>
            <a:off x="2938463" y="1230313"/>
            <a:ext cx="668338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0" name="Rectangle 23"/>
          <p:cNvSpPr>
            <a:spLocks noChangeArrowheads="1"/>
          </p:cNvSpPr>
          <p:nvPr/>
        </p:nvSpPr>
        <p:spPr bwMode="auto">
          <a:xfrm>
            <a:off x="29987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1" name="Rectangle 24"/>
          <p:cNvSpPr>
            <a:spLocks noChangeArrowheads="1"/>
          </p:cNvSpPr>
          <p:nvPr/>
        </p:nvSpPr>
        <p:spPr bwMode="auto">
          <a:xfrm>
            <a:off x="33956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2" name="Line 25"/>
          <p:cNvSpPr>
            <a:spLocks noChangeShapeType="1"/>
          </p:cNvSpPr>
          <p:nvPr/>
        </p:nvSpPr>
        <p:spPr bwMode="auto">
          <a:xfrm flipH="1">
            <a:off x="34163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3" name="Freeform 26"/>
          <p:cNvSpPr>
            <a:spLocks/>
          </p:cNvSpPr>
          <p:nvPr/>
        </p:nvSpPr>
        <p:spPr bwMode="auto">
          <a:xfrm>
            <a:off x="4121150" y="942975"/>
            <a:ext cx="57150" cy="38100"/>
          </a:xfrm>
          <a:custGeom>
            <a:avLst/>
            <a:gdLst>
              <a:gd name="T0" fmla="*/ 0 w 72"/>
              <a:gd name="T1" fmla="*/ 1 h 48"/>
              <a:gd name="T2" fmla="*/ 1 w 72"/>
              <a:gd name="T3" fmla="*/ 1 h 48"/>
              <a:gd name="T4" fmla="*/ 1 w 72"/>
              <a:gd name="T5" fmla="*/ 1 h 48"/>
              <a:gd name="T6" fmla="*/ 1 w 72"/>
              <a:gd name="T7" fmla="*/ 1 h 48"/>
              <a:gd name="T8" fmla="*/ 1 w 72"/>
              <a:gd name="T9" fmla="*/ 1 h 48"/>
              <a:gd name="T10" fmla="*/ 1 w 72"/>
              <a:gd name="T11" fmla="*/ 1 h 48"/>
              <a:gd name="T12" fmla="*/ 1 w 72"/>
              <a:gd name="T13" fmla="*/ 1 h 48"/>
              <a:gd name="T14" fmla="*/ 1 w 72"/>
              <a:gd name="T15" fmla="*/ 1 h 48"/>
              <a:gd name="T16" fmla="*/ 1 w 72"/>
              <a:gd name="T17" fmla="*/ 1 h 48"/>
              <a:gd name="T18" fmla="*/ 1 w 72"/>
              <a:gd name="T19" fmla="*/ 1 h 48"/>
              <a:gd name="T20" fmla="*/ 1 w 72"/>
              <a:gd name="T21" fmla="*/ 1 h 48"/>
              <a:gd name="T22" fmla="*/ 1 w 72"/>
              <a:gd name="T23" fmla="*/ 0 h 48"/>
              <a:gd name="T24" fmla="*/ 1 w 72"/>
              <a:gd name="T25" fmla="*/ 1 h 48"/>
              <a:gd name="T26" fmla="*/ 1 w 72"/>
              <a:gd name="T27" fmla="*/ 1 h 48"/>
              <a:gd name="T28" fmla="*/ 1 w 72"/>
              <a:gd name="T29" fmla="*/ 1 h 48"/>
              <a:gd name="T30" fmla="*/ 1 w 72"/>
              <a:gd name="T31" fmla="*/ 1 h 48"/>
              <a:gd name="T32" fmla="*/ 1 w 72"/>
              <a:gd name="T33" fmla="*/ 1 h 48"/>
              <a:gd name="T34" fmla="*/ 1 w 72"/>
              <a:gd name="T35" fmla="*/ 1 h 48"/>
              <a:gd name="T36" fmla="*/ 1 w 72"/>
              <a:gd name="T37" fmla="*/ 1 h 48"/>
              <a:gd name="T38" fmla="*/ 1 w 72"/>
              <a:gd name="T39" fmla="*/ 1 h 48"/>
              <a:gd name="T40" fmla="*/ 1 w 72"/>
              <a:gd name="T41" fmla="*/ 1 h 48"/>
              <a:gd name="T42" fmla="*/ 1 w 72"/>
              <a:gd name="T43" fmla="*/ 1 h 48"/>
              <a:gd name="T44" fmla="*/ 1 w 72"/>
              <a:gd name="T45" fmla="*/ 1 h 48"/>
              <a:gd name="T46" fmla="*/ 1 w 72"/>
              <a:gd name="T47" fmla="*/ 1 h 48"/>
              <a:gd name="T48" fmla="*/ 1 w 72"/>
              <a:gd name="T49" fmla="*/ 1 h 48"/>
              <a:gd name="T50" fmla="*/ 1 w 72"/>
              <a:gd name="T51" fmla="*/ 1 h 48"/>
              <a:gd name="T52" fmla="*/ 1 w 72"/>
              <a:gd name="T53" fmla="*/ 1 h 48"/>
              <a:gd name="T54" fmla="*/ 1 w 72"/>
              <a:gd name="T55" fmla="*/ 1 h 48"/>
              <a:gd name="T56" fmla="*/ 1 w 72"/>
              <a:gd name="T57" fmla="*/ 1 h 48"/>
              <a:gd name="T58" fmla="*/ 1 w 72"/>
              <a:gd name="T59" fmla="*/ 1 h 48"/>
              <a:gd name="T60" fmla="*/ 1 w 72"/>
              <a:gd name="T61" fmla="*/ 1 h 48"/>
              <a:gd name="T62" fmla="*/ 1 w 72"/>
              <a:gd name="T63" fmla="*/ 1 h 48"/>
              <a:gd name="T64" fmla="*/ 1 w 72"/>
              <a:gd name="T65" fmla="*/ 1 h 48"/>
              <a:gd name="T66" fmla="*/ 1 w 72"/>
              <a:gd name="T67" fmla="*/ 1 h 48"/>
              <a:gd name="T68" fmla="*/ 1 w 72"/>
              <a:gd name="T69" fmla="*/ 1 h 48"/>
              <a:gd name="T70" fmla="*/ 1 w 72"/>
              <a:gd name="T71" fmla="*/ 1 h 48"/>
              <a:gd name="T72" fmla="*/ 1 w 72"/>
              <a:gd name="T73" fmla="*/ 1 h 48"/>
              <a:gd name="T74" fmla="*/ 1 w 72"/>
              <a:gd name="T75" fmla="*/ 1 h 48"/>
              <a:gd name="T76" fmla="*/ 1 w 72"/>
              <a:gd name="T77" fmla="*/ 1 h 48"/>
              <a:gd name="T78" fmla="*/ 1 w 72"/>
              <a:gd name="T79" fmla="*/ 1 h 48"/>
              <a:gd name="T80" fmla="*/ 1 w 72"/>
              <a:gd name="T81" fmla="*/ 1 h 48"/>
              <a:gd name="T82" fmla="*/ 1 w 72"/>
              <a:gd name="T83" fmla="*/ 1 h 48"/>
              <a:gd name="T84" fmla="*/ 1 w 72"/>
              <a:gd name="T85" fmla="*/ 1 h 48"/>
              <a:gd name="T86" fmla="*/ 1 w 72"/>
              <a:gd name="T87" fmla="*/ 1 h 48"/>
              <a:gd name="T88" fmla="*/ 1 w 72"/>
              <a:gd name="T89" fmla="*/ 1 h 48"/>
              <a:gd name="T90" fmla="*/ 1 w 72"/>
              <a:gd name="T91" fmla="*/ 1 h 48"/>
              <a:gd name="T92" fmla="*/ 1 w 72"/>
              <a:gd name="T93" fmla="*/ 1 h 48"/>
              <a:gd name="T94" fmla="*/ 1 w 72"/>
              <a:gd name="T95" fmla="*/ 1 h 48"/>
              <a:gd name="T96" fmla="*/ 1 w 72"/>
              <a:gd name="T97" fmla="*/ 1 h 48"/>
              <a:gd name="T98" fmla="*/ 1 w 72"/>
              <a:gd name="T99" fmla="*/ 1 h 48"/>
              <a:gd name="T100" fmla="*/ 1 w 72"/>
              <a:gd name="T101" fmla="*/ 1 h 48"/>
              <a:gd name="T102" fmla="*/ 1 w 72"/>
              <a:gd name="T103" fmla="*/ 1 h 48"/>
              <a:gd name="T104" fmla="*/ 1 w 72"/>
              <a:gd name="T105" fmla="*/ 1 h 48"/>
              <a:gd name="T106" fmla="*/ 1 w 72"/>
              <a:gd name="T107" fmla="*/ 1 h 48"/>
              <a:gd name="T108" fmla="*/ 1 w 72"/>
              <a:gd name="T109" fmla="*/ 1 h 48"/>
              <a:gd name="T110" fmla="*/ 0 w 72"/>
              <a:gd name="T111" fmla="*/ 1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48"/>
              <a:gd name="T170" fmla="*/ 72 w 72"/>
              <a:gd name="T171" fmla="*/ 48 h 4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48">
                <a:moveTo>
                  <a:pt x="0" y="19"/>
                </a:move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3" y="15"/>
                </a:lnTo>
                <a:lnTo>
                  <a:pt x="5" y="14"/>
                </a:lnTo>
                <a:lnTo>
                  <a:pt x="5" y="13"/>
                </a:lnTo>
                <a:lnTo>
                  <a:pt x="6" y="12"/>
                </a:lnTo>
                <a:lnTo>
                  <a:pt x="7" y="11"/>
                </a:lnTo>
                <a:lnTo>
                  <a:pt x="7" y="9"/>
                </a:lnTo>
                <a:lnTo>
                  <a:pt x="8" y="9"/>
                </a:lnTo>
                <a:lnTo>
                  <a:pt x="10" y="8"/>
                </a:lnTo>
                <a:lnTo>
                  <a:pt x="11" y="7"/>
                </a:lnTo>
                <a:lnTo>
                  <a:pt x="12" y="6"/>
                </a:lnTo>
                <a:lnTo>
                  <a:pt x="13" y="6"/>
                </a:lnTo>
                <a:lnTo>
                  <a:pt x="14" y="5"/>
                </a:lnTo>
                <a:lnTo>
                  <a:pt x="16" y="3"/>
                </a:lnTo>
                <a:lnTo>
                  <a:pt x="17" y="3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43" y="0"/>
                </a:lnTo>
                <a:lnTo>
                  <a:pt x="44" y="1"/>
                </a:lnTo>
                <a:lnTo>
                  <a:pt x="46" y="1"/>
                </a:lnTo>
                <a:lnTo>
                  <a:pt x="48" y="1"/>
                </a:lnTo>
                <a:lnTo>
                  <a:pt x="49" y="1"/>
                </a:lnTo>
                <a:lnTo>
                  <a:pt x="50" y="1"/>
                </a:lnTo>
                <a:lnTo>
                  <a:pt x="52" y="2"/>
                </a:lnTo>
                <a:lnTo>
                  <a:pt x="53" y="2"/>
                </a:lnTo>
                <a:lnTo>
                  <a:pt x="54" y="2"/>
                </a:lnTo>
                <a:lnTo>
                  <a:pt x="55" y="3"/>
                </a:lnTo>
                <a:lnTo>
                  <a:pt x="56" y="3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7"/>
                </a:lnTo>
                <a:lnTo>
                  <a:pt x="62" y="8"/>
                </a:lnTo>
                <a:lnTo>
                  <a:pt x="64" y="9"/>
                </a:lnTo>
                <a:lnTo>
                  <a:pt x="65" y="9"/>
                </a:lnTo>
                <a:lnTo>
                  <a:pt x="66" y="11"/>
                </a:lnTo>
                <a:lnTo>
                  <a:pt x="66" y="12"/>
                </a:lnTo>
                <a:lnTo>
                  <a:pt x="67" y="13"/>
                </a:lnTo>
                <a:lnTo>
                  <a:pt x="68" y="14"/>
                </a:lnTo>
                <a:lnTo>
                  <a:pt x="68" y="15"/>
                </a:lnTo>
                <a:lnTo>
                  <a:pt x="70" y="17"/>
                </a:lnTo>
                <a:lnTo>
                  <a:pt x="70" y="18"/>
                </a:lnTo>
                <a:lnTo>
                  <a:pt x="71" y="19"/>
                </a:lnTo>
                <a:lnTo>
                  <a:pt x="71" y="21"/>
                </a:lnTo>
                <a:lnTo>
                  <a:pt x="71" y="23"/>
                </a:lnTo>
                <a:lnTo>
                  <a:pt x="72" y="24"/>
                </a:lnTo>
                <a:lnTo>
                  <a:pt x="72" y="25"/>
                </a:lnTo>
                <a:lnTo>
                  <a:pt x="72" y="26"/>
                </a:lnTo>
                <a:lnTo>
                  <a:pt x="72" y="27"/>
                </a:lnTo>
                <a:lnTo>
                  <a:pt x="72" y="30"/>
                </a:lnTo>
                <a:lnTo>
                  <a:pt x="72" y="19"/>
                </a:lnTo>
                <a:lnTo>
                  <a:pt x="72" y="21"/>
                </a:lnTo>
                <a:lnTo>
                  <a:pt x="72" y="23"/>
                </a:lnTo>
                <a:lnTo>
                  <a:pt x="72" y="24"/>
                </a:lnTo>
                <a:lnTo>
                  <a:pt x="72" y="25"/>
                </a:lnTo>
                <a:lnTo>
                  <a:pt x="71" y="26"/>
                </a:lnTo>
                <a:lnTo>
                  <a:pt x="71" y="27"/>
                </a:lnTo>
                <a:lnTo>
                  <a:pt x="71" y="30"/>
                </a:lnTo>
                <a:lnTo>
                  <a:pt x="70" y="31"/>
                </a:lnTo>
                <a:lnTo>
                  <a:pt x="70" y="32"/>
                </a:lnTo>
                <a:lnTo>
                  <a:pt x="68" y="33"/>
                </a:lnTo>
                <a:lnTo>
                  <a:pt x="68" y="35"/>
                </a:lnTo>
                <a:lnTo>
                  <a:pt x="67" y="36"/>
                </a:lnTo>
                <a:lnTo>
                  <a:pt x="66" y="37"/>
                </a:lnTo>
                <a:lnTo>
                  <a:pt x="66" y="38"/>
                </a:lnTo>
                <a:lnTo>
                  <a:pt x="65" y="39"/>
                </a:lnTo>
                <a:lnTo>
                  <a:pt x="64" y="39"/>
                </a:lnTo>
                <a:lnTo>
                  <a:pt x="62" y="41"/>
                </a:lnTo>
                <a:lnTo>
                  <a:pt x="61" y="42"/>
                </a:lnTo>
                <a:lnTo>
                  <a:pt x="60" y="43"/>
                </a:lnTo>
                <a:lnTo>
                  <a:pt x="59" y="43"/>
                </a:lnTo>
                <a:lnTo>
                  <a:pt x="58" y="44"/>
                </a:lnTo>
                <a:lnTo>
                  <a:pt x="56" y="45"/>
                </a:lnTo>
                <a:lnTo>
                  <a:pt x="55" y="45"/>
                </a:lnTo>
                <a:lnTo>
                  <a:pt x="54" y="47"/>
                </a:lnTo>
                <a:lnTo>
                  <a:pt x="53" y="47"/>
                </a:lnTo>
                <a:lnTo>
                  <a:pt x="52" y="47"/>
                </a:lnTo>
                <a:lnTo>
                  <a:pt x="50" y="48"/>
                </a:lnTo>
                <a:lnTo>
                  <a:pt x="49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3" y="48"/>
                </a:lnTo>
                <a:lnTo>
                  <a:pt x="29" y="48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3" y="48"/>
                </a:lnTo>
                <a:lnTo>
                  <a:pt x="22" y="48"/>
                </a:lnTo>
                <a:lnTo>
                  <a:pt x="20" y="47"/>
                </a:lnTo>
                <a:lnTo>
                  <a:pt x="19" y="47"/>
                </a:lnTo>
                <a:lnTo>
                  <a:pt x="18" y="47"/>
                </a:lnTo>
                <a:lnTo>
                  <a:pt x="17" y="45"/>
                </a:lnTo>
                <a:lnTo>
                  <a:pt x="16" y="45"/>
                </a:lnTo>
                <a:lnTo>
                  <a:pt x="14" y="44"/>
                </a:lnTo>
                <a:lnTo>
                  <a:pt x="13" y="43"/>
                </a:lnTo>
                <a:lnTo>
                  <a:pt x="12" y="43"/>
                </a:lnTo>
                <a:lnTo>
                  <a:pt x="11" y="42"/>
                </a:lnTo>
                <a:lnTo>
                  <a:pt x="10" y="41"/>
                </a:lnTo>
                <a:lnTo>
                  <a:pt x="8" y="39"/>
                </a:lnTo>
                <a:lnTo>
                  <a:pt x="7" y="39"/>
                </a:lnTo>
                <a:lnTo>
                  <a:pt x="7" y="38"/>
                </a:lnTo>
                <a:lnTo>
                  <a:pt x="6" y="37"/>
                </a:lnTo>
                <a:lnTo>
                  <a:pt x="5" y="36"/>
                </a:lnTo>
                <a:lnTo>
                  <a:pt x="5" y="35"/>
                </a:lnTo>
                <a:lnTo>
                  <a:pt x="3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1" y="27"/>
                </a:lnTo>
                <a:lnTo>
                  <a:pt x="1" y="26"/>
                </a:lnTo>
                <a:lnTo>
                  <a:pt x="1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Rectangle 27"/>
          <p:cNvSpPr>
            <a:spLocks noChangeArrowheads="1"/>
          </p:cNvSpPr>
          <p:nvPr/>
        </p:nvSpPr>
        <p:spPr bwMode="auto">
          <a:xfrm>
            <a:off x="33972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5" name="Rectangle 28"/>
          <p:cNvSpPr>
            <a:spLocks noChangeArrowheads="1"/>
          </p:cNvSpPr>
          <p:nvPr/>
        </p:nvSpPr>
        <p:spPr bwMode="auto">
          <a:xfrm>
            <a:off x="4425950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6" name="Rectangle 29"/>
          <p:cNvSpPr>
            <a:spLocks noChangeArrowheads="1"/>
          </p:cNvSpPr>
          <p:nvPr/>
        </p:nvSpPr>
        <p:spPr bwMode="auto">
          <a:xfrm>
            <a:off x="1879600" y="1938338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7" name="Rectangle 30"/>
          <p:cNvSpPr>
            <a:spLocks noChangeArrowheads="1"/>
          </p:cNvSpPr>
          <p:nvPr/>
        </p:nvSpPr>
        <p:spPr bwMode="auto">
          <a:xfrm>
            <a:off x="44846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8" name="Rectangle 31"/>
          <p:cNvSpPr>
            <a:spLocks noChangeArrowheads="1"/>
          </p:cNvSpPr>
          <p:nvPr/>
        </p:nvSpPr>
        <p:spPr bwMode="auto">
          <a:xfrm>
            <a:off x="48815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9" name="Line 32"/>
          <p:cNvSpPr>
            <a:spLocks noChangeShapeType="1"/>
          </p:cNvSpPr>
          <p:nvPr/>
        </p:nvSpPr>
        <p:spPr bwMode="auto">
          <a:xfrm flipH="1">
            <a:off x="49022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0" name="Rectangle 33"/>
          <p:cNvSpPr>
            <a:spLocks noChangeArrowheads="1"/>
          </p:cNvSpPr>
          <p:nvPr/>
        </p:nvSpPr>
        <p:spPr bwMode="auto">
          <a:xfrm>
            <a:off x="5913438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1" name="Rectangle 34"/>
          <p:cNvSpPr>
            <a:spLocks noChangeArrowheads="1"/>
          </p:cNvSpPr>
          <p:nvPr/>
        </p:nvSpPr>
        <p:spPr bwMode="auto">
          <a:xfrm>
            <a:off x="48831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2" name="Rectangle 35"/>
          <p:cNvSpPr>
            <a:spLocks noChangeArrowheads="1"/>
          </p:cNvSpPr>
          <p:nvPr/>
        </p:nvSpPr>
        <p:spPr bwMode="auto">
          <a:xfrm>
            <a:off x="5972175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3" name="Rectangle 36"/>
          <p:cNvSpPr>
            <a:spLocks noChangeArrowheads="1"/>
          </p:cNvSpPr>
          <p:nvPr/>
        </p:nvSpPr>
        <p:spPr bwMode="auto">
          <a:xfrm>
            <a:off x="63674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4" name="Line 37"/>
          <p:cNvSpPr>
            <a:spLocks noChangeShapeType="1"/>
          </p:cNvSpPr>
          <p:nvPr/>
        </p:nvSpPr>
        <p:spPr bwMode="auto">
          <a:xfrm flipH="1">
            <a:off x="6389688" y="1954213"/>
            <a:ext cx="7620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5" name="Line 38"/>
          <p:cNvSpPr>
            <a:spLocks noChangeShapeType="1"/>
          </p:cNvSpPr>
          <p:nvPr/>
        </p:nvSpPr>
        <p:spPr bwMode="auto">
          <a:xfrm>
            <a:off x="2386013" y="149701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6" name="Freeform 39"/>
          <p:cNvSpPr>
            <a:spLocks/>
          </p:cNvSpPr>
          <p:nvPr/>
        </p:nvSpPr>
        <p:spPr bwMode="auto">
          <a:xfrm>
            <a:off x="4425950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7" name="Freeform 40"/>
          <p:cNvSpPr>
            <a:spLocks/>
          </p:cNvSpPr>
          <p:nvPr/>
        </p:nvSpPr>
        <p:spPr bwMode="auto">
          <a:xfrm>
            <a:off x="5913438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8" name="Freeform 41"/>
          <p:cNvSpPr>
            <a:spLocks/>
          </p:cNvSpPr>
          <p:nvPr/>
        </p:nvSpPr>
        <p:spPr bwMode="auto">
          <a:xfrm>
            <a:off x="2938463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9" name="Line 42"/>
          <p:cNvSpPr>
            <a:spLocks noChangeShapeType="1"/>
          </p:cNvSpPr>
          <p:nvPr/>
        </p:nvSpPr>
        <p:spPr bwMode="auto">
          <a:xfrm>
            <a:off x="2386013" y="204946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0" name="Freeform 43"/>
          <p:cNvSpPr>
            <a:spLocks/>
          </p:cNvSpPr>
          <p:nvPr/>
        </p:nvSpPr>
        <p:spPr bwMode="auto">
          <a:xfrm>
            <a:off x="2633663" y="1477963"/>
            <a:ext cx="57150" cy="57150"/>
          </a:xfrm>
          <a:custGeom>
            <a:avLst/>
            <a:gdLst>
              <a:gd name="T0" fmla="*/ 0 w 72"/>
              <a:gd name="T1" fmla="*/ 1 h 72"/>
              <a:gd name="T2" fmla="*/ 1 w 72"/>
              <a:gd name="T3" fmla="*/ 1 h 72"/>
              <a:gd name="T4" fmla="*/ 1 w 72"/>
              <a:gd name="T5" fmla="*/ 1 h 72"/>
              <a:gd name="T6" fmla="*/ 1 w 72"/>
              <a:gd name="T7" fmla="*/ 1 h 72"/>
              <a:gd name="T8" fmla="*/ 1 w 72"/>
              <a:gd name="T9" fmla="*/ 1 h 72"/>
              <a:gd name="T10" fmla="*/ 1 w 72"/>
              <a:gd name="T11" fmla="*/ 1 h 72"/>
              <a:gd name="T12" fmla="*/ 1 w 72"/>
              <a:gd name="T13" fmla="*/ 1 h 72"/>
              <a:gd name="T14" fmla="*/ 1 w 72"/>
              <a:gd name="T15" fmla="*/ 1 h 72"/>
              <a:gd name="T16" fmla="*/ 1 w 72"/>
              <a:gd name="T17" fmla="*/ 1 h 72"/>
              <a:gd name="T18" fmla="*/ 1 w 72"/>
              <a:gd name="T19" fmla="*/ 1 h 72"/>
              <a:gd name="T20" fmla="*/ 1 w 72"/>
              <a:gd name="T21" fmla="*/ 1 h 72"/>
              <a:gd name="T22" fmla="*/ 1 w 72"/>
              <a:gd name="T23" fmla="*/ 0 h 72"/>
              <a:gd name="T24" fmla="*/ 1 w 72"/>
              <a:gd name="T25" fmla="*/ 1 h 72"/>
              <a:gd name="T26" fmla="*/ 1 w 72"/>
              <a:gd name="T27" fmla="*/ 1 h 72"/>
              <a:gd name="T28" fmla="*/ 1 w 72"/>
              <a:gd name="T29" fmla="*/ 1 h 72"/>
              <a:gd name="T30" fmla="*/ 1 w 72"/>
              <a:gd name="T31" fmla="*/ 1 h 72"/>
              <a:gd name="T32" fmla="*/ 1 w 72"/>
              <a:gd name="T33" fmla="*/ 1 h 72"/>
              <a:gd name="T34" fmla="*/ 1 w 72"/>
              <a:gd name="T35" fmla="*/ 1 h 72"/>
              <a:gd name="T36" fmla="*/ 1 w 72"/>
              <a:gd name="T37" fmla="*/ 1 h 72"/>
              <a:gd name="T38" fmla="*/ 1 w 72"/>
              <a:gd name="T39" fmla="*/ 1 h 72"/>
              <a:gd name="T40" fmla="*/ 1 w 72"/>
              <a:gd name="T41" fmla="*/ 1 h 72"/>
              <a:gd name="T42" fmla="*/ 1 w 72"/>
              <a:gd name="T43" fmla="*/ 1 h 72"/>
              <a:gd name="T44" fmla="*/ 1 w 72"/>
              <a:gd name="T45" fmla="*/ 1 h 72"/>
              <a:gd name="T46" fmla="*/ 1 w 72"/>
              <a:gd name="T47" fmla="*/ 1 h 72"/>
              <a:gd name="T48" fmla="*/ 1 w 72"/>
              <a:gd name="T49" fmla="*/ 1 h 72"/>
              <a:gd name="T50" fmla="*/ 1 w 72"/>
              <a:gd name="T51" fmla="*/ 1 h 72"/>
              <a:gd name="T52" fmla="*/ 1 w 72"/>
              <a:gd name="T53" fmla="*/ 1 h 72"/>
              <a:gd name="T54" fmla="*/ 1 w 72"/>
              <a:gd name="T55" fmla="*/ 1 h 72"/>
              <a:gd name="T56" fmla="*/ 1 w 72"/>
              <a:gd name="T57" fmla="*/ 1 h 72"/>
              <a:gd name="T58" fmla="*/ 1 w 72"/>
              <a:gd name="T59" fmla="*/ 1 h 72"/>
              <a:gd name="T60" fmla="*/ 1 w 72"/>
              <a:gd name="T61" fmla="*/ 1 h 72"/>
              <a:gd name="T62" fmla="*/ 1 w 72"/>
              <a:gd name="T63" fmla="*/ 1 h 72"/>
              <a:gd name="T64" fmla="*/ 1 w 72"/>
              <a:gd name="T65" fmla="*/ 1 h 72"/>
              <a:gd name="T66" fmla="*/ 1 w 72"/>
              <a:gd name="T67" fmla="*/ 1 h 72"/>
              <a:gd name="T68" fmla="*/ 1 w 72"/>
              <a:gd name="T69" fmla="*/ 1 h 72"/>
              <a:gd name="T70" fmla="*/ 1 w 72"/>
              <a:gd name="T71" fmla="*/ 1 h 72"/>
              <a:gd name="T72" fmla="*/ 1 w 72"/>
              <a:gd name="T73" fmla="*/ 1 h 72"/>
              <a:gd name="T74" fmla="*/ 1 w 72"/>
              <a:gd name="T75" fmla="*/ 1 h 72"/>
              <a:gd name="T76" fmla="*/ 1 w 72"/>
              <a:gd name="T77" fmla="*/ 1 h 72"/>
              <a:gd name="T78" fmla="*/ 1 w 72"/>
              <a:gd name="T79" fmla="*/ 1 h 72"/>
              <a:gd name="T80" fmla="*/ 1 w 72"/>
              <a:gd name="T81" fmla="*/ 1 h 72"/>
              <a:gd name="T82" fmla="*/ 1 w 72"/>
              <a:gd name="T83" fmla="*/ 1 h 72"/>
              <a:gd name="T84" fmla="*/ 1 w 72"/>
              <a:gd name="T85" fmla="*/ 1 h 72"/>
              <a:gd name="T86" fmla="*/ 1 w 72"/>
              <a:gd name="T87" fmla="*/ 1 h 72"/>
              <a:gd name="T88" fmla="*/ 1 w 72"/>
              <a:gd name="T89" fmla="*/ 1 h 72"/>
              <a:gd name="T90" fmla="*/ 1 w 72"/>
              <a:gd name="T91" fmla="*/ 1 h 72"/>
              <a:gd name="T92" fmla="*/ 1 w 72"/>
              <a:gd name="T93" fmla="*/ 1 h 72"/>
              <a:gd name="T94" fmla="*/ 1 w 72"/>
              <a:gd name="T95" fmla="*/ 1 h 72"/>
              <a:gd name="T96" fmla="*/ 1 w 72"/>
              <a:gd name="T97" fmla="*/ 1 h 72"/>
              <a:gd name="T98" fmla="*/ 1 w 72"/>
              <a:gd name="T99" fmla="*/ 1 h 72"/>
              <a:gd name="T100" fmla="*/ 1 w 72"/>
              <a:gd name="T101" fmla="*/ 1 h 72"/>
              <a:gd name="T102" fmla="*/ 1 w 72"/>
              <a:gd name="T103" fmla="*/ 1 h 72"/>
              <a:gd name="T104" fmla="*/ 1 w 72"/>
              <a:gd name="T105" fmla="*/ 1 h 72"/>
              <a:gd name="T106" fmla="*/ 1 w 72"/>
              <a:gd name="T107" fmla="*/ 1 h 72"/>
              <a:gd name="T108" fmla="*/ 1 w 72"/>
              <a:gd name="T109" fmla="*/ 1 h 72"/>
              <a:gd name="T110" fmla="*/ 0 w 72"/>
              <a:gd name="T111" fmla="*/ 1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4"/>
                </a:move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4" y="16"/>
                </a:lnTo>
                <a:lnTo>
                  <a:pt x="5" y="15"/>
                </a:lnTo>
                <a:lnTo>
                  <a:pt x="5" y="14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6"/>
                </a:lnTo>
                <a:lnTo>
                  <a:pt x="13" y="6"/>
                </a:lnTo>
                <a:lnTo>
                  <a:pt x="15" y="5"/>
                </a:lnTo>
                <a:lnTo>
                  <a:pt x="16" y="4"/>
                </a:lnTo>
                <a:lnTo>
                  <a:pt x="17" y="4"/>
                </a:lnTo>
                <a:lnTo>
                  <a:pt x="18" y="3"/>
                </a:lnTo>
                <a:lnTo>
                  <a:pt x="19" y="3"/>
                </a:lnTo>
                <a:lnTo>
                  <a:pt x="21" y="3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2"/>
                </a:lnTo>
                <a:lnTo>
                  <a:pt x="29" y="0"/>
                </a:lnTo>
                <a:lnTo>
                  <a:pt x="43" y="0"/>
                </a:lnTo>
                <a:lnTo>
                  <a:pt x="45" y="2"/>
                </a:lnTo>
                <a:lnTo>
                  <a:pt x="46" y="2"/>
                </a:lnTo>
                <a:lnTo>
                  <a:pt x="48" y="2"/>
                </a:lnTo>
                <a:lnTo>
                  <a:pt x="49" y="2"/>
                </a:lnTo>
                <a:lnTo>
                  <a:pt x="51" y="2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7" y="4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8"/>
                </a:lnTo>
                <a:lnTo>
                  <a:pt x="63" y="9"/>
                </a:lnTo>
                <a:lnTo>
                  <a:pt x="64" y="10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4"/>
                </a:lnTo>
                <a:lnTo>
                  <a:pt x="69" y="15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1" y="20"/>
                </a:lnTo>
                <a:lnTo>
                  <a:pt x="71" y="22"/>
                </a:lnTo>
                <a:lnTo>
                  <a:pt x="71" y="23"/>
                </a:lnTo>
                <a:lnTo>
                  <a:pt x="72" y="24"/>
                </a:lnTo>
                <a:lnTo>
                  <a:pt x="72" y="26"/>
                </a:lnTo>
                <a:lnTo>
                  <a:pt x="72" y="27"/>
                </a:lnTo>
                <a:lnTo>
                  <a:pt x="72" y="28"/>
                </a:lnTo>
                <a:lnTo>
                  <a:pt x="72" y="30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1"/>
                </a:lnTo>
                <a:lnTo>
                  <a:pt x="71" y="52"/>
                </a:lnTo>
                <a:lnTo>
                  <a:pt x="71" y="54"/>
                </a:lnTo>
                <a:lnTo>
                  <a:pt x="70" y="56"/>
                </a:lnTo>
                <a:lnTo>
                  <a:pt x="70" y="57"/>
                </a:lnTo>
                <a:lnTo>
                  <a:pt x="69" y="58"/>
                </a:lnTo>
                <a:lnTo>
                  <a:pt x="69" y="59"/>
                </a:lnTo>
                <a:lnTo>
                  <a:pt x="67" y="60"/>
                </a:lnTo>
                <a:lnTo>
                  <a:pt x="66" y="62"/>
                </a:lnTo>
                <a:lnTo>
                  <a:pt x="66" y="63"/>
                </a:lnTo>
                <a:lnTo>
                  <a:pt x="65" y="64"/>
                </a:lnTo>
                <a:lnTo>
                  <a:pt x="64" y="64"/>
                </a:lnTo>
                <a:lnTo>
                  <a:pt x="63" y="65"/>
                </a:lnTo>
                <a:lnTo>
                  <a:pt x="61" y="66"/>
                </a:lnTo>
                <a:lnTo>
                  <a:pt x="60" y="68"/>
                </a:lnTo>
                <a:lnTo>
                  <a:pt x="59" y="68"/>
                </a:lnTo>
                <a:lnTo>
                  <a:pt x="58" y="69"/>
                </a:lnTo>
                <a:lnTo>
                  <a:pt x="57" y="70"/>
                </a:lnTo>
                <a:lnTo>
                  <a:pt x="55" y="70"/>
                </a:lnTo>
                <a:lnTo>
                  <a:pt x="54" y="71"/>
                </a:lnTo>
                <a:lnTo>
                  <a:pt x="53" y="71"/>
                </a:lnTo>
                <a:lnTo>
                  <a:pt x="52" y="71"/>
                </a:lnTo>
                <a:lnTo>
                  <a:pt x="51" y="72"/>
                </a:lnTo>
                <a:lnTo>
                  <a:pt x="49" y="72"/>
                </a:lnTo>
                <a:lnTo>
                  <a:pt x="48" y="72"/>
                </a:lnTo>
                <a:lnTo>
                  <a:pt x="46" y="72"/>
                </a:lnTo>
                <a:lnTo>
                  <a:pt x="45" y="72"/>
                </a:lnTo>
                <a:lnTo>
                  <a:pt x="43" y="72"/>
                </a:lnTo>
                <a:lnTo>
                  <a:pt x="29" y="72"/>
                </a:lnTo>
                <a:lnTo>
                  <a:pt x="28" y="72"/>
                </a:lnTo>
                <a:lnTo>
                  <a:pt x="27" y="72"/>
                </a:lnTo>
                <a:lnTo>
                  <a:pt x="25" y="72"/>
                </a:lnTo>
                <a:lnTo>
                  <a:pt x="23" y="72"/>
                </a:lnTo>
                <a:lnTo>
                  <a:pt x="22" y="72"/>
                </a:lnTo>
                <a:lnTo>
                  <a:pt x="21" y="71"/>
                </a:lnTo>
                <a:lnTo>
                  <a:pt x="19" y="71"/>
                </a:lnTo>
                <a:lnTo>
                  <a:pt x="18" y="71"/>
                </a:lnTo>
                <a:lnTo>
                  <a:pt x="17" y="70"/>
                </a:lnTo>
                <a:lnTo>
                  <a:pt x="16" y="70"/>
                </a:lnTo>
                <a:lnTo>
                  <a:pt x="15" y="69"/>
                </a:lnTo>
                <a:lnTo>
                  <a:pt x="13" y="68"/>
                </a:lnTo>
                <a:lnTo>
                  <a:pt x="12" y="68"/>
                </a:lnTo>
                <a:lnTo>
                  <a:pt x="11" y="66"/>
                </a:lnTo>
                <a:lnTo>
                  <a:pt x="10" y="65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62"/>
                </a:lnTo>
                <a:lnTo>
                  <a:pt x="5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3" y="56"/>
                </a:lnTo>
                <a:lnTo>
                  <a:pt x="3" y="54"/>
                </a:lnTo>
                <a:lnTo>
                  <a:pt x="1" y="52"/>
                </a:lnTo>
                <a:lnTo>
                  <a:pt x="1" y="51"/>
                </a:lnTo>
                <a:lnTo>
                  <a:pt x="1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Rectangle 44"/>
          <p:cNvSpPr>
            <a:spLocks noChangeArrowheads="1"/>
          </p:cNvSpPr>
          <p:nvPr/>
        </p:nvSpPr>
        <p:spPr bwMode="auto">
          <a:xfrm>
            <a:off x="63690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32" name="Line 45"/>
          <p:cNvSpPr>
            <a:spLocks noChangeShapeType="1"/>
          </p:cNvSpPr>
          <p:nvPr/>
        </p:nvSpPr>
        <p:spPr bwMode="auto">
          <a:xfrm flipH="1">
            <a:off x="3606800" y="2049463"/>
            <a:ext cx="819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3" name="Line 46"/>
          <p:cNvSpPr>
            <a:spLocks noChangeShapeType="1"/>
          </p:cNvSpPr>
          <p:nvPr/>
        </p:nvSpPr>
        <p:spPr bwMode="auto">
          <a:xfrm flipH="1">
            <a:off x="5092700" y="2049463"/>
            <a:ext cx="82073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4" name="Freeform 47"/>
          <p:cNvSpPr>
            <a:spLocks/>
          </p:cNvSpPr>
          <p:nvPr/>
        </p:nvSpPr>
        <p:spPr bwMode="auto">
          <a:xfrm>
            <a:off x="3606800" y="1497013"/>
            <a:ext cx="266700" cy="1085850"/>
          </a:xfrm>
          <a:custGeom>
            <a:avLst/>
            <a:gdLst>
              <a:gd name="T0" fmla="*/ 0 w 337"/>
              <a:gd name="T1" fmla="*/ 0 h 1369"/>
              <a:gd name="T2" fmla="*/ 0 w 337"/>
              <a:gd name="T3" fmla="*/ 0 h 1369"/>
              <a:gd name="T4" fmla="*/ 0 w 337"/>
              <a:gd name="T5" fmla="*/ 0 h 1369"/>
              <a:gd name="T6" fmla="*/ 0 60000 65536"/>
              <a:gd name="T7" fmla="*/ 0 60000 65536"/>
              <a:gd name="T8" fmla="*/ 0 60000 65536"/>
              <a:gd name="T9" fmla="*/ 0 w 337"/>
              <a:gd name="T10" fmla="*/ 0 h 1369"/>
              <a:gd name="T11" fmla="*/ 337 w 337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7" h="1369">
                <a:moveTo>
                  <a:pt x="337" y="1369"/>
                </a:moveTo>
                <a:lnTo>
                  <a:pt x="337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5" name="Freeform 48"/>
          <p:cNvSpPr>
            <a:spLocks/>
          </p:cNvSpPr>
          <p:nvPr/>
        </p:nvSpPr>
        <p:spPr bwMode="auto">
          <a:xfrm>
            <a:off x="5092700" y="1497013"/>
            <a:ext cx="268288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6" name="Freeform 49"/>
          <p:cNvSpPr>
            <a:spLocks/>
          </p:cNvSpPr>
          <p:nvPr/>
        </p:nvSpPr>
        <p:spPr bwMode="auto">
          <a:xfrm>
            <a:off x="6580188" y="1497013"/>
            <a:ext cx="266700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7" name="Freeform 50"/>
          <p:cNvSpPr>
            <a:spLocks/>
          </p:cNvSpPr>
          <p:nvPr/>
        </p:nvSpPr>
        <p:spPr bwMode="auto">
          <a:xfrm>
            <a:off x="2652713" y="962025"/>
            <a:ext cx="3260725" cy="534988"/>
          </a:xfrm>
          <a:custGeom>
            <a:avLst/>
            <a:gdLst>
              <a:gd name="T0" fmla="*/ 1 w 4108"/>
              <a:gd name="T1" fmla="*/ 1 h 672"/>
              <a:gd name="T2" fmla="*/ 1 w 4108"/>
              <a:gd name="T3" fmla="*/ 1 h 672"/>
              <a:gd name="T4" fmla="*/ 1 w 4108"/>
              <a:gd name="T5" fmla="*/ 0 h 672"/>
              <a:gd name="T6" fmla="*/ 0 w 4108"/>
              <a:gd name="T7" fmla="*/ 0 h 672"/>
              <a:gd name="T8" fmla="*/ 0 w 4108"/>
              <a:gd name="T9" fmla="*/ 1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08"/>
              <a:gd name="T16" fmla="*/ 0 h 672"/>
              <a:gd name="T17" fmla="*/ 4108 w 4108"/>
              <a:gd name="T18" fmla="*/ 672 h 6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08" h="672">
                <a:moveTo>
                  <a:pt x="4108" y="672"/>
                </a:moveTo>
                <a:lnTo>
                  <a:pt x="3748" y="672"/>
                </a:lnTo>
                <a:lnTo>
                  <a:pt x="3748" y="0"/>
                </a:lnTo>
                <a:lnTo>
                  <a:pt x="0" y="0"/>
                </a:lnTo>
                <a:lnTo>
                  <a:pt x="0" y="672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8" name="Freeform 51"/>
          <p:cNvSpPr>
            <a:spLocks/>
          </p:cNvSpPr>
          <p:nvPr/>
        </p:nvSpPr>
        <p:spPr bwMode="auto">
          <a:xfrm>
            <a:off x="4140200" y="962025"/>
            <a:ext cx="285750" cy="534988"/>
          </a:xfrm>
          <a:custGeom>
            <a:avLst/>
            <a:gdLst>
              <a:gd name="T0" fmla="*/ 1 w 360"/>
              <a:gd name="T1" fmla="*/ 1 h 672"/>
              <a:gd name="T2" fmla="*/ 0 w 360"/>
              <a:gd name="T3" fmla="*/ 1 h 672"/>
              <a:gd name="T4" fmla="*/ 0 w 360"/>
              <a:gd name="T5" fmla="*/ 0 h 672"/>
              <a:gd name="T6" fmla="*/ 0 60000 65536"/>
              <a:gd name="T7" fmla="*/ 0 60000 65536"/>
              <a:gd name="T8" fmla="*/ 0 60000 65536"/>
              <a:gd name="T9" fmla="*/ 0 w 360"/>
              <a:gd name="T10" fmla="*/ 0 h 672"/>
              <a:gd name="T11" fmla="*/ 360 w 36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0" h="672">
                <a:moveTo>
                  <a:pt x="360" y="672"/>
                </a:moveTo>
                <a:lnTo>
                  <a:pt x="0" y="672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9" name="Rectangle 52"/>
          <p:cNvSpPr>
            <a:spLocks noChangeArrowheads="1"/>
          </p:cNvSpPr>
          <p:nvPr/>
        </p:nvSpPr>
        <p:spPr bwMode="auto">
          <a:xfrm>
            <a:off x="2203450" y="140176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0" name="Rectangle 53"/>
          <p:cNvSpPr>
            <a:spLocks noChangeArrowheads="1"/>
          </p:cNvSpPr>
          <p:nvPr/>
        </p:nvSpPr>
        <p:spPr bwMode="auto">
          <a:xfrm>
            <a:off x="3760788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1" name="Rectangle 54"/>
          <p:cNvSpPr>
            <a:spLocks noChangeArrowheads="1"/>
          </p:cNvSpPr>
          <p:nvPr/>
        </p:nvSpPr>
        <p:spPr bwMode="auto">
          <a:xfrm>
            <a:off x="3890963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2" name="Rectangle 55"/>
          <p:cNvSpPr>
            <a:spLocks noChangeArrowheads="1"/>
          </p:cNvSpPr>
          <p:nvPr/>
        </p:nvSpPr>
        <p:spPr bwMode="auto">
          <a:xfrm>
            <a:off x="5243513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3" name="Rectangle 56"/>
          <p:cNvSpPr>
            <a:spLocks noChangeArrowheads="1"/>
          </p:cNvSpPr>
          <p:nvPr/>
        </p:nvSpPr>
        <p:spPr bwMode="auto">
          <a:xfrm>
            <a:off x="53752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4" name="Rectangle 57"/>
          <p:cNvSpPr>
            <a:spLocks noChangeArrowheads="1"/>
          </p:cNvSpPr>
          <p:nvPr/>
        </p:nvSpPr>
        <p:spPr bwMode="auto">
          <a:xfrm>
            <a:off x="6731000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5" name="Rectangle 58"/>
          <p:cNvSpPr>
            <a:spLocks noChangeArrowheads="1"/>
          </p:cNvSpPr>
          <p:nvPr/>
        </p:nvSpPr>
        <p:spPr bwMode="auto">
          <a:xfrm>
            <a:off x="68611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6" name="Rectangle 59"/>
          <p:cNvSpPr>
            <a:spLocks noChangeArrowheads="1"/>
          </p:cNvSpPr>
          <p:nvPr/>
        </p:nvSpPr>
        <p:spPr bwMode="auto">
          <a:xfrm>
            <a:off x="4000500" y="3103563"/>
            <a:ext cx="9731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(a) Circuit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7" name="Rectangle 60"/>
          <p:cNvSpPr>
            <a:spLocks noChangeArrowheads="1"/>
          </p:cNvSpPr>
          <p:nvPr/>
        </p:nvSpPr>
        <p:spPr bwMode="auto">
          <a:xfrm>
            <a:off x="1025525" y="3717925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8" name="Rectangle 61"/>
          <p:cNvSpPr>
            <a:spLocks noChangeArrowheads="1"/>
          </p:cNvSpPr>
          <p:nvPr/>
        </p:nvSpPr>
        <p:spPr bwMode="auto">
          <a:xfrm>
            <a:off x="1219200" y="42275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9" name="Rectangle 62"/>
          <p:cNvSpPr>
            <a:spLocks noChangeArrowheads="1"/>
          </p:cNvSpPr>
          <p:nvPr/>
        </p:nvSpPr>
        <p:spPr bwMode="auto">
          <a:xfrm>
            <a:off x="1349375" y="4313238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0" name="Rectangle 63"/>
          <p:cNvSpPr>
            <a:spLocks noChangeArrowheads="1"/>
          </p:cNvSpPr>
          <p:nvPr/>
        </p:nvSpPr>
        <p:spPr bwMode="auto">
          <a:xfrm>
            <a:off x="1219200" y="476726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1" name="Rectangle 64"/>
          <p:cNvSpPr>
            <a:spLocks noChangeArrowheads="1"/>
          </p:cNvSpPr>
          <p:nvPr/>
        </p:nvSpPr>
        <p:spPr bwMode="auto">
          <a:xfrm>
            <a:off x="1349375" y="485457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2" name="Rectangle 65"/>
          <p:cNvSpPr>
            <a:spLocks noChangeArrowheads="1"/>
          </p:cNvSpPr>
          <p:nvPr/>
        </p:nvSpPr>
        <p:spPr bwMode="auto">
          <a:xfrm>
            <a:off x="1219200" y="5307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3" name="Rectangle 66"/>
          <p:cNvSpPr>
            <a:spLocks noChangeArrowheads="1"/>
          </p:cNvSpPr>
          <p:nvPr/>
        </p:nvSpPr>
        <p:spPr bwMode="auto">
          <a:xfrm>
            <a:off x="1349375" y="5394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4" name="Rectangle 67"/>
          <p:cNvSpPr>
            <a:spLocks noChangeArrowheads="1"/>
          </p:cNvSpPr>
          <p:nvPr/>
        </p:nvSpPr>
        <p:spPr bwMode="auto">
          <a:xfrm>
            <a:off x="1016000" y="5802313"/>
            <a:ext cx="554038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Count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5" name="Rectangle 68"/>
          <p:cNvSpPr>
            <a:spLocks noChangeArrowheads="1"/>
          </p:cNvSpPr>
          <p:nvPr/>
        </p:nvSpPr>
        <p:spPr bwMode="auto">
          <a:xfrm>
            <a:off x="1730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6" name="Rectangle 69"/>
          <p:cNvSpPr>
            <a:spLocks noChangeArrowheads="1"/>
          </p:cNvSpPr>
          <p:nvPr/>
        </p:nvSpPr>
        <p:spPr bwMode="auto">
          <a:xfrm>
            <a:off x="2238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7" name="Rectangle 70"/>
          <p:cNvSpPr>
            <a:spLocks noChangeArrowheads="1"/>
          </p:cNvSpPr>
          <p:nvPr/>
        </p:nvSpPr>
        <p:spPr bwMode="auto">
          <a:xfrm>
            <a:off x="29860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8" name="Rectangle 71"/>
          <p:cNvSpPr>
            <a:spLocks noChangeArrowheads="1"/>
          </p:cNvSpPr>
          <p:nvPr/>
        </p:nvSpPr>
        <p:spPr bwMode="auto">
          <a:xfrm>
            <a:off x="3721100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9" name="Rectangle 72"/>
          <p:cNvSpPr>
            <a:spLocks noChangeArrowheads="1"/>
          </p:cNvSpPr>
          <p:nvPr/>
        </p:nvSpPr>
        <p:spPr bwMode="auto">
          <a:xfrm>
            <a:off x="44592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4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0" name="Rectangle 73"/>
          <p:cNvSpPr>
            <a:spLocks noChangeArrowheads="1"/>
          </p:cNvSpPr>
          <p:nvPr/>
        </p:nvSpPr>
        <p:spPr bwMode="auto">
          <a:xfrm>
            <a:off x="51958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5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1" name="Rectangle 74"/>
          <p:cNvSpPr>
            <a:spLocks noChangeArrowheads="1"/>
          </p:cNvSpPr>
          <p:nvPr/>
        </p:nvSpPr>
        <p:spPr bwMode="auto">
          <a:xfrm>
            <a:off x="59340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6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2" name="Rectangle 75"/>
          <p:cNvSpPr>
            <a:spLocks noChangeArrowheads="1"/>
          </p:cNvSpPr>
          <p:nvPr/>
        </p:nvSpPr>
        <p:spPr bwMode="auto">
          <a:xfrm>
            <a:off x="6678613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7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3" name="Rectangle 76"/>
          <p:cNvSpPr>
            <a:spLocks noChangeArrowheads="1"/>
          </p:cNvSpPr>
          <p:nvPr/>
        </p:nvSpPr>
        <p:spPr bwMode="auto">
          <a:xfrm>
            <a:off x="74056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70" name="Rectangle 83"/>
          <p:cNvSpPr>
            <a:spLocks noChangeArrowheads="1"/>
          </p:cNvSpPr>
          <p:nvPr/>
        </p:nvSpPr>
        <p:spPr bwMode="auto">
          <a:xfrm>
            <a:off x="3686175" y="6280150"/>
            <a:ext cx="16843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(b) Timing diagram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1989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5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solidFill>
                  <a:srgbClr val="000000"/>
                </a:solidFill>
                <a:latin typeface="Arial" charset="0"/>
              </a:rPr>
              <a:t>Synchronous Counters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608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710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7107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8" name="TextBox 1"/>
          <p:cNvSpPr txBox="1">
            <a:spLocks noChangeArrowheads="1"/>
          </p:cNvSpPr>
          <p:nvPr/>
        </p:nvSpPr>
        <p:spPr bwMode="auto">
          <a:xfrm>
            <a:off x="609600" y="4876800"/>
            <a:ext cx="82788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The propagation delay through all AND gates combined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not exceed the clock period minus the setup time for the flip-flops  </a:t>
            </a:r>
          </a:p>
        </p:txBody>
      </p:sp>
      <p:cxnSp>
        <p:nvCxnSpPr>
          <p:cNvPr id="47109" name="Straight Connector 3"/>
          <p:cNvCxnSpPr>
            <a:cxnSpLocks noChangeShapeType="1"/>
          </p:cNvCxnSpPr>
          <p:nvPr/>
        </p:nvCxnSpPr>
        <p:spPr bwMode="auto">
          <a:xfrm>
            <a:off x="2452688" y="2319338"/>
            <a:ext cx="1335087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0" name="Straight Connector 8"/>
          <p:cNvCxnSpPr>
            <a:cxnSpLocks noChangeShapeType="1"/>
          </p:cNvCxnSpPr>
          <p:nvPr/>
        </p:nvCxnSpPr>
        <p:spPr bwMode="auto">
          <a:xfrm flipV="1">
            <a:off x="4859338" y="2320925"/>
            <a:ext cx="1249362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1" name="Straight Connector 10"/>
          <p:cNvCxnSpPr>
            <a:cxnSpLocks noChangeShapeType="1"/>
          </p:cNvCxnSpPr>
          <p:nvPr/>
        </p:nvCxnSpPr>
        <p:spPr bwMode="auto">
          <a:xfrm flipV="1">
            <a:off x="4610100" y="2751138"/>
            <a:ext cx="265113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2" name="Straight Connector 12"/>
          <p:cNvCxnSpPr>
            <a:cxnSpLocks noChangeShapeType="1"/>
          </p:cNvCxnSpPr>
          <p:nvPr/>
        </p:nvCxnSpPr>
        <p:spPr bwMode="auto">
          <a:xfrm flipV="1">
            <a:off x="6111875" y="2597150"/>
            <a:ext cx="266700" cy="79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3" name="Straight Connector 13"/>
          <p:cNvCxnSpPr>
            <a:cxnSpLocks noChangeShapeType="1"/>
          </p:cNvCxnSpPr>
          <p:nvPr/>
        </p:nvCxnSpPr>
        <p:spPr bwMode="auto">
          <a:xfrm flipV="1">
            <a:off x="6935788" y="2757488"/>
            <a:ext cx="266700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4" name="Straight Connector 14"/>
          <p:cNvCxnSpPr>
            <a:cxnSpLocks noChangeShapeType="1"/>
          </p:cNvCxnSpPr>
          <p:nvPr/>
        </p:nvCxnSpPr>
        <p:spPr bwMode="auto">
          <a:xfrm>
            <a:off x="3762375" y="25987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5" name="Straight Connector 16"/>
          <p:cNvCxnSpPr>
            <a:cxnSpLocks noChangeShapeType="1"/>
          </p:cNvCxnSpPr>
          <p:nvPr/>
        </p:nvCxnSpPr>
        <p:spPr bwMode="auto">
          <a:xfrm rot="-5400000">
            <a:off x="3622676" y="2457450"/>
            <a:ext cx="303212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6" name="Straight Connector 17"/>
          <p:cNvCxnSpPr>
            <a:cxnSpLocks noChangeShapeType="1"/>
          </p:cNvCxnSpPr>
          <p:nvPr/>
        </p:nvCxnSpPr>
        <p:spPr bwMode="auto">
          <a:xfrm flipV="1">
            <a:off x="2466975" y="2320925"/>
            <a:ext cx="0" cy="5842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7" name="Straight Connector 19"/>
          <p:cNvCxnSpPr>
            <a:cxnSpLocks noChangeShapeType="1"/>
          </p:cNvCxnSpPr>
          <p:nvPr/>
        </p:nvCxnSpPr>
        <p:spPr bwMode="auto">
          <a:xfrm flipV="1">
            <a:off x="4868863" y="2327275"/>
            <a:ext cx="0" cy="4318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8" name="Straight Connector 21"/>
          <p:cNvCxnSpPr>
            <a:cxnSpLocks noChangeShapeType="1"/>
          </p:cNvCxnSpPr>
          <p:nvPr/>
        </p:nvCxnSpPr>
        <p:spPr bwMode="auto">
          <a:xfrm rot="-5400000">
            <a:off x="5950744" y="2458244"/>
            <a:ext cx="30321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9" name="Straight Connector 22"/>
          <p:cNvCxnSpPr>
            <a:cxnSpLocks noChangeShapeType="1"/>
          </p:cNvCxnSpPr>
          <p:nvPr/>
        </p:nvCxnSpPr>
        <p:spPr bwMode="auto">
          <a:xfrm>
            <a:off x="7191375" y="289718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0" name="Straight Connector 23"/>
          <p:cNvCxnSpPr>
            <a:cxnSpLocks noChangeShapeType="1"/>
          </p:cNvCxnSpPr>
          <p:nvPr/>
        </p:nvCxnSpPr>
        <p:spPr bwMode="auto">
          <a:xfrm flipH="1" flipV="1">
            <a:off x="7204075" y="2751138"/>
            <a:ext cx="0" cy="16827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1" name="Straight Connector 25"/>
          <p:cNvCxnSpPr>
            <a:cxnSpLocks noChangeShapeType="1"/>
          </p:cNvCxnSpPr>
          <p:nvPr/>
        </p:nvCxnSpPr>
        <p:spPr bwMode="auto">
          <a:xfrm>
            <a:off x="4046538" y="2605088"/>
            <a:ext cx="566737" cy="1539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2" name="Straight Connector 27"/>
          <p:cNvCxnSpPr>
            <a:cxnSpLocks noChangeShapeType="1"/>
          </p:cNvCxnSpPr>
          <p:nvPr/>
        </p:nvCxnSpPr>
        <p:spPr bwMode="auto">
          <a:xfrm>
            <a:off x="6373813" y="2597150"/>
            <a:ext cx="566737" cy="1539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3" name="Straight Connector 28"/>
          <p:cNvCxnSpPr>
            <a:cxnSpLocks noChangeShapeType="1"/>
          </p:cNvCxnSpPr>
          <p:nvPr/>
        </p:nvCxnSpPr>
        <p:spPr bwMode="auto">
          <a:xfrm>
            <a:off x="2178050" y="29035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81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grpSp>
        <p:nvGrpSpPr>
          <p:cNvPr id="48131" name="Group 154"/>
          <p:cNvGrpSpPr>
            <a:grpSpLocks/>
          </p:cNvGrpSpPr>
          <p:nvPr/>
        </p:nvGrpSpPr>
        <p:grpSpPr bwMode="auto">
          <a:xfrm>
            <a:off x="1098550" y="990600"/>
            <a:ext cx="6786563" cy="5756275"/>
            <a:chOff x="692" y="217"/>
            <a:chExt cx="4275" cy="3626"/>
          </a:xfrm>
        </p:grpSpPr>
        <p:sp>
          <p:nvSpPr>
            <p:cNvPr id="48132" name="Line 4"/>
            <p:cNvSpPr>
              <a:spLocks noChangeShapeType="1"/>
            </p:cNvSpPr>
            <p:nvPr/>
          </p:nvSpPr>
          <p:spPr bwMode="auto">
            <a:xfrm flipV="1">
              <a:off x="127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Line 5"/>
            <p:cNvSpPr>
              <a:spLocks noChangeShapeType="1"/>
            </p:cNvSpPr>
            <p:nvPr/>
          </p:nvSpPr>
          <p:spPr bwMode="auto">
            <a:xfrm flipV="1">
              <a:off x="1486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 flipV="1">
              <a:off x="170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 flipV="1">
              <a:off x="192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214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Line 9"/>
            <p:cNvSpPr>
              <a:spLocks noChangeShapeType="1"/>
            </p:cNvSpPr>
            <p:nvPr/>
          </p:nvSpPr>
          <p:spPr bwMode="auto">
            <a:xfrm flipV="1">
              <a:off x="23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/>
            <p:cNvSpPr>
              <a:spLocks noChangeShapeType="1"/>
            </p:cNvSpPr>
            <p:nvPr/>
          </p:nvSpPr>
          <p:spPr bwMode="auto">
            <a:xfrm flipV="1">
              <a:off x="257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 flipV="1">
              <a:off x="279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 flipV="1">
              <a:off x="301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23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Line 14"/>
            <p:cNvSpPr>
              <a:spLocks noChangeShapeType="1"/>
            </p:cNvSpPr>
            <p:nvPr/>
          </p:nvSpPr>
          <p:spPr bwMode="auto">
            <a:xfrm flipV="1">
              <a:off x="345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Line 15"/>
            <p:cNvSpPr>
              <a:spLocks noChangeShapeType="1"/>
            </p:cNvSpPr>
            <p:nvPr/>
          </p:nvSpPr>
          <p:spPr bwMode="auto">
            <a:xfrm flipV="1">
              <a:off x="36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Line 16"/>
            <p:cNvSpPr>
              <a:spLocks noChangeShapeType="1"/>
            </p:cNvSpPr>
            <p:nvPr/>
          </p:nvSpPr>
          <p:spPr bwMode="auto">
            <a:xfrm flipV="1">
              <a:off x="388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17"/>
            <p:cNvSpPr>
              <a:spLocks noChangeShapeType="1"/>
            </p:cNvSpPr>
            <p:nvPr/>
          </p:nvSpPr>
          <p:spPr bwMode="auto">
            <a:xfrm flipV="1">
              <a:off x="410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432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Line 19"/>
            <p:cNvSpPr>
              <a:spLocks noChangeShapeType="1"/>
            </p:cNvSpPr>
            <p:nvPr/>
          </p:nvSpPr>
          <p:spPr bwMode="auto">
            <a:xfrm flipV="1">
              <a:off x="4550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Line 20"/>
            <p:cNvSpPr>
              <a:spLocks noChangeShapeType="1"/>
            </p:cNvSpPr>
            <p:nvPr/>
          </p:nvSpPr>
          <p:spPr bwMode="auto">
            <a:xfrm flipV="1">
              <a:off x="475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Line 21"/>
            <p:cNvSpPr>
              <a:spLocks noChangeShapeType="1"/>
            </p:cNvSpPr>
            <p:nvPr/>
          </p:nvSpPr>
          <p:spPr bwMode="auto">
            <a:xfrm flipH="1">
              <a:off x="2879" y="438"/>
              <a:ext cx="1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Rectangle 22"/>
            <p:cNvSpPr>
              <a:spLocks noChangeArrowheads="1"/>
            </p:cNvSpPr>
            <p:nvPr/>
          </p:nvSpPr>
          <p:spPr bwMode="auto">
            <a:xfrm>
              <a:off x="1289" y="356"/>
              <a:ext cx="372" cy="59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1" name="Rectangle 23"/>
            <p:cNvSpPr>
              <a:spLocks noChangeArrowheads="1"/>
            </p:cNvSpPr>
            <p:nvPr/>
          </p:nvSpPr>
          <p:spPr bwMode="auto">
            <a:xfrm>
              <a:off x="1330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2" name="Rectangle 24"/>
            <p:cNvSpPr>
              <a:spLocks noChangeArrowheads="1"/>
            </p:cNvSpPr>
            <p:nvPr/>
          </p:nvSpPr>
          <p:spPr bwMode="auto">
            <a:xfrm>
              <a:off x="1547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155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Rectangle 26"/>
            <p:cNvSpPr>
              <a:spLocks noChangeArrowheads="1"/>
            </p:cNvSpPr>
            <p:nvPr/>
          </p:nvSpPr>
          <p:spPr bwMode="auto">
            <a:xfrm>
              <a:off x="1543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5" name="Rectangle 27"/>
            <p:cNvSpPr>
              <a:spLocks noChangeArrowheads="1"/>
            </p:cNvSpPr>
            <p:nvPr/>
          </p:nvSpPr>
          <p:spPr bwMode="auto">
            <a:xfrm>
              <a:off x="1962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6" name="Rectangle 28"/>
            <p:cNvSpPr>
              <a:spLocks noChangeArrowheads="1"/>
            </p:cNvSpPr>
            <p:nvPr/>
          </p:nvSpPr>
          <p:spPr bwMode="auto">
            <a:xfrm>
              <a:off x="692" y="738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7" name="Rectangle 29"/>
            <p:cNvSpPr>
              <a:spLocks noChangeArrowheads="1"/>
            </p:cNvSpPr>
            <p:nvPr/>
          </p:nvSpPr>
          <p:spPr bwMode="auto">
            <a:xfrm>
              <a:off x="1996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8" name="Rectangle 30"/>
            <p:cNvSpPr>
              <a:spLocks noChangeArrowheads="1"/>
            </p:cNvSpPr>
            <p:nvPr/>
          </p:nvSpPr>
          <p:spPr bwMode="auto">
            <a:xfrm>
              <a:off x="2213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 flipH="1">
              <a:off x="2217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Rectangle 32"/>
            <p:cNvSpPr>
              <a:spLocks noChangeArrowheads="1"/>
            </p:cNvSpPr>
            <p:nvPr/>
          </p:nvSpPr>
          <p:spPr bwMode="auto">
            <a:xfrm>
              <a:off x="3180" y="356"/>
              <a:ext cx="372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1" name="Rectangle 33"/>
            <p:cNvSpPr>
              <a:spLocks noChangeArrowheads="1"/>
            </p:cNvSpPr>
            <p:nvPr/>
          </p:nvSpPr>
          <p:spPr bwMode="auto">
            <a:xfrm>
              <a:off x="2209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2" name="Rectangle 34"/>
            <p:cNvSpPr>
              <a:spLocks noChangeArrowheads="1"/>
            </p:cNvSpPr>
            <p:nvPr/>
          </p:nvSpPr>
          <p:spPr bwMode="auto">
            <a:xfrm>
              <a:off x="3217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3434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4" name="Line 36"/>
            <p:cNvSpPr>
              <a:spLocks noChangeShapeType="1"/>
            </p:cNvSpPr>
            <p:nvPr/>
          </p:nvSpPr>
          <p:spPr bwMode="auto">
            <a:xfrm flipH="1">
              <a:off x="343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Line 37"/>
            <p:cNvSpPr>
              <a:spLocks noChangeShapeType="1"/>
            </p:cNvSpPr>
            <p:nvPr/>
          </p:nvSpPr>
          <p:spPr bwMode="auto">
            <a:xfrm>
              <a:off x="999" y="507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38"/>
            <p:cNvSpPr>
              <a:spLocks/>
            </p:cNvSpPr>
            <p:nvPr/>
          </p:nvSpPr>
          <p:spPr bwMode="auto">
            <a:xfrm>
              <a:off x="1962" y="763"/>
              <a:ext cx="70" cy="81"/>
            </a:xfrm>
            <a:custGeom>
              <a:avLst/>
              <a:gdLst>
                <a:gd name="T0" fmla="*/ 0 w 140"/>
                <a:gd name="T1" fmla="*/ 0 h 163"/>
                <a:gd name="T2" fmla="*/ 1 w 140"/>
                <a:gd name="T3" fmla="*/ 0 h 163"/>
                <a:gd name="T4" fmla="*/ 0 w 140"/>
                <a:gd name="T5" fmla="*/ 0 h 163"/>
                <a:gd name="T6" fmla="*/ 0 60000 65536"/>
                <a:gd name="T7" fmla="*/ 0 60000 65536"/>
                <a:gd name="T8" fmla="*/ 0 60000 65536"/>
                <a:gd name="T9" fmla="*/ 0 w 140"/>
                <a:gd name="T10" fmla="*/ 0 h 163"/>
                <a:gd name="T11" fmla="*/ 140 w 140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163">
                  <a:moveTo>
                    <a:pt x="0" y="163"/>
                  </a:moveTo>
                  <a:lnTo>
                    <a:pt x="140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39"/>
            <p:cNvSpPr>
              <a:spLocks/>
            </p:cNvSpPr>
            <p:nvPr/>
          </p:nvSpPr>
          <p:spPr bwMode="auto">
            <a:xfrm>
              <a:off x="3180" y="763"/>
              <a:ext cx="70" cy="81"/>
            </a:xfrm>
            <a:custGeom>
              <a:avLst/>
              <a:gdLst>
                <a:gd name="T0" fmla="*/ 0 w 139"/>
                <a:gd name="T1" fmla="*/ 0 h 163"/>
                <a:gd name="T2" fmla="*/ 1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40"/>
            <p:cNvSpPr>
              <a:spLocks/>
            </p:cNvSpPr>
            <p:nvPr/>
          </p:nvSpPr>
          <p:spPr bwMode="auto">
            <a:xfrm>
              <a:off x="1289" y="763"/>
              <a:ext cx="81" cy="81"/>
            </a:xfrm>
            <a:custGeom>
              <a:avLst/>
              <a:gdLst>
                <a:gd name="T0" fmla="*/ 0 w 163"/>
                <a:gd name="T1" fmla="*/ 0 h 163"/>
                <a:gd name="T2" fmla="*/ 0 w 163"/>
                <a:gd name="T3" fmla="*/ 0 h 163"/>
                <a:gd name="T4" fmla="*/ 0 w 163"/>
                <a:gd name="T5" fmla="*/ 0 h 163"/>
                <a:gd name="T6" fmla="*/ 0 60000 65536"/>
                <a:gd name="T7" fmla="*/ 0 60000 65536"/>
                <a:gd name="T8" fmla="*/ 0 60000 65536"/>
                <a:gd name="T9" fmla="*/ 0 w 163"/>
                <a:gd name="T10" fmla="*/ 0 h 163"/>
                <a:gd name="T11" fmla="*/ 163 w 163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3" h="163">
                  <a:moveTo>
                    <a:pt x="0" y="163"/>
                  </a:moveTo>
                  <a:lnTo>
                    <a:pt x="163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Line 41"/>
            <p:cNvSpPr>
              <a:spLocks noChangeShapeType="1"/>
            </p:cNvSpPr>
            <p:nvPr/>
          </p:nvSpPr>
          <p:spPr bwMode="auto">
            <a:xfrm>
              <a:off x="999" y="809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42"/>
            <p:cNvSpPr>
              <a:spLocks/>
            </p:cNvSpPr>
            <p:nvPr/>
          </p:nvSpPr>
          <p:spPr bwMode="auto">
            <a:xfrm>
              <a:off x="1136" y="792"/>
              <a:ext cx="35" cy="35"/>
            </a:xfrm>
            <a:custGeom>
              <a:avLst/>
              <a:gdLst>
                <a:gd name="T0" fmla="*/ 0 w 69"/>
                <a:gd name="T1" fmla="*/ 1 h 69"/>
                <a:gd name="T2" fmla="*/ 0 w 69"/>
                <a:gd name="T3" fmla="*/ 1 h 69"/>
                <a:gd name="T4" fmla="*/ 1 w 69"/>
                <a:gd name="T5" fmla="*/ 1 h 69"/>
                <a:gd name="T6" fmla="*/ 1 w 69"/>
                <a:gd name="T7" fmla="*/ 1 h 69"/>
                <a:gd name="T8" fmla="*/ 1 w 69"/>
                <a:gd name="T9" fmla="*/ 1 h 69"/>
                <a:gd name="T10" fmla="*/ 1 w 69"/>
                <a:gd name="T11" fmla="*/ 1 h 69"/>
                <a:gd name="T12" fmla="*/ 1 w 69"/>
                <a:gd name="T13" fmla="*/ 1 h 69"/>
                <a:gd name="T14" fmla="*/ 1 w 69"/>
                <a:gd name="T15" fmla="*/ 1 h 69"/>
                <a:gd name="T16" fmla="*/ 1 w 69"/>
                <a:gd name="T17" fmla="*/ 1 h 69"/>
                <a:gd name="T18" fmla="*/ 1 w 69"/>
                <a:gd name="T19" fmla="*/ 1 h 69"/>
                <a:gd name="T20" fmla="*/ 1 w 69"/>
                <a:gd name="T21" fmla="*/ 1 h 69"/>
                <a:gd name="T22" fmla="*/ 1 w 69"/>
                <a:gd name="T23" fmla="*/ 0 h 69"/>
                <a:gd name="T24" fmla="*/ 1 w 69"/>
                <a:gd name="T25" fmla="*/ 1 h 69"/>
                <a:gd name="T26" fmla="*/ 1 w 69"/>
                <a:gd name="T27" fmla="*/ 1 h 69"/>
                <a:gd name="T28" fmla="*/ 1 w 69"/>
                <a:gd name="T29" fmla="*/ 1 h 69"/>
                <a:gd name="T30" fmla="*/ 1 w 69"/>
                <a:gd name="T31" fmla="*/ 1 h 69"/>
                <a:gd name="T32" fmla="*/ 1 w 69"/>
                <a:gd name="T33" fmla="*/ 1 h 69"/>
                <a:gd name="T34" fmla="*/ 1 w 69"/>
                <a:gd name="T35" fmla="*/ 1 h 69"/>
                <a:gd name="T36" fmla="*/ 1 w 69"/>
                <a:gd name="T37" fmla="*/ 1 h 69"/>
                <a:gd name="T38" fmla="*/ 1 w 69"/>
                <a:gd name="T39" fmla="*/ 1 h 69"/>
                <a:gd name="T40" fmla="*/ 1 w 69"/>
                <a:gd name="T41" fmla="*/ 1 h 69"/>
                <a:gd name="T42" fmla="*/ 1 w 69"/>
                <a:gd name="T43" fmla="*/ 1 h 69"/>
                <a:gd name="T44" fmla="*/ 1 w 69"/>
                <a:gd name="T45" fmla="*/ 1 h 69"/>
                <a:gd name="T46" fmla="*/ 1 w 69"/>
                <a:gd name="T47" fmla="*/ 1 h 69"/>
                <a:gd name="T48" fmla="*/ 1 w 69"/>
                <a:gd name="T49" fmla="*/ 1 h 69"/>
                <a:gd name="T50" fmla="*/ 1 w 69"/>
                <a:gd name="T51" fmla="*/ 1 h 69"/>
                <a:gd name="T52" fmla="*/ 1 w 69"/>
                <a:gd name="T53" fmla="*/ 1 h 69"/>
                <a:gd name="T54" fmla="*/ 1 w 69"/>
                <a:gd name="T55" fmla="*/ 1 h 69"/>
                <a:gd name="T56" fmla="*/ 1 w 69"/>
                <a:gd name="T57" fmla="*/ 1 h 69"/>
                <a:gd name="T58" fmla="*/ 1 w 69"/>
                <a:gd name="T59" fmla="*/ 1 h 69"/>
                <a:gd name="T60" fmla="*/ 1 w 69"/>
                <a:gd name="T61" fmla="*/ 1 h 69"/>
                <a:gd name="T62" fmla="*/ 1 w 69"/>
                <a:gd name="T63" fmla="*/ 1 h 69"/>
                <a:gd name="T64" fmla="*/ 1 w 69"/>
                <a:gd name="T65" fmla="*/ 1 h 69"/>
                <a:gd name="T66" fmla="*/ 1 w 69"/>
                <a:gd name="T67" fmla="*/ 1 h 69"/>
                <a:gd name="T68" fmla="*/ 1 w 69"/>
                <a:gd name="T69" fmla="*/ 1 h 69"/>
                <a:gd name="T70" fmla="*/ 1 w 69"/>
                <a:gd name="T71" fmla="*/ 1 h 69"/>
                <a:gd name="T72" fmla="*/ 1 w 69"/>
                <a:gd name="T73" fmla="*/ 1 h 69"/>
                <a:gd name="T74" fmla="*/ 1 w 69"/>
                <a:gd name="T75" fmla="*/ 1 h 69"/>
                <a:gd name="T76" fmla="*/ 1 w 69"/>
                <a:gd name="T77" fmla="*/ 1 h 69"/>
                <a:gd name="T78" fmla="*/ 1 w 69"/>
                <a:gd name="T79" fmla="*/ 1 h 69"/>
                <a:gd name="T80" fmla="*/ 1 w 69"/>
                <a:gd name="T81" fmla="*/ 1 h 69"/>
                <a:gd name="T82" fmla="*/ 1 w 69"/>
                <a:gd name="T83" fmla="*/ 1 h 69"/>
                <a:gd name="T84" fmla="*/ 1 w 69"/>
                <a:gd name="T85" fmla="*/ 1 h 69"/>
                <a:gd name="T86" fmla="*/ 1 w 69"/>
                <a:gd name="T87" fmla="*/ 1 h 69"/>
                <a:gd name="T88" fmla="*/ 1 w 69"/>
                <a:gd name="T89" fmla="*/ 1 h 69"/>
                <a:gd name="T90" fmla="*/ 1 w 69"/>
                <a:gd name="T91" fmla="*/ 1 h 69"/>
                <a:gd name="T92" fmla="*/ 1 w 69"/>
                <a:gd name="T93" fmla="*/ 1 h 69"/>
                <a:gd name="T94" fmla="*/ 1 w 69"/>
                <a:gd name="T95" fmla="*/ 1 h 69"/>
                <a:gd name="T96" fmla="*/ 1 w 69"/>
                <a:gd name="T97" fmla="*/ 1 h 69"/>
                <a:gd name="T98" fmla="*/ 1 w 69"/>
                <a:gd name="T99" fmla="*/ 1 h 69"/>
                <a:gd name="T100" fmla="*/ 1 w 69"/>
                <a:gd name="T101" fmla="*/ 1 h 69"/>
                <a:gd name="T102" fmla="*/ 1 w 69"/>
                <a:gd name="T103" fmla="*/ 1 h 69"/>
                <a:gd name="T104" fmla="*/ 1 w 69"/>
                <a:gd name="T105" fmla="*/ 1 h 69"/>
                <a:gd name="T106" fmla="*/ 1 w 69"/>
                <a:gd name="T107" fmla="*/ 1 h 69"/>
                <a:gd name="T108" fmla="*/ 0 w 69"/>
                <a:gd name="T109" fmla="*/ 1 h 69"/>
                <a:gd name="T110" fmla="*/ 0 w 69"/>
                <a:gd name="T111" fmla="*/ 1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69"/>
                <a:gd name="T170" fmla="*/ 69 w 69"/>
                <a:gd name="T171" fmla="*/ 69 h 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69">
                  <a:moveTo>
                    <a:pt x="0" y="41"/>
                  </a:moveTo>
                  <a:lnTo>
                    <a:pt x="0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9"/>
                  </a:lnTo>
                  <a:lnTo>
                    <a:pt x="69" y="41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3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4" y="69"/>
                  </a:lnTo>
                  <a:lnTo>
                    <a:pt x="43" y="69"/>
                  </a:lnTo>
                  <a:lnTo>
                    <a:pt x="41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Rectangle 43"/>
            <p:cNvSpPr>
              <a:spLocks noChangeArrowheads="1"/>
            </p:cNvSpPr>
            <p:nvPr/>
          </p:nvSpPr>
          <p:spPr bwMode="auto">
            <a:xfrm>
              <a:off x="3430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2" name="Rectangle 44"/>
            <p:cNvSpPr>
              <a:spLocks noChangeArrowheads="1"/>
            </p:cNvSpPr>
            <p:nvPr/>
          </p:nvSpPr>
          <p:spPr bwMode="auto">
            <a:xfrm>
              <a:off x="890" y="44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3" name="Rectangle 45"/>
            <p:cNvSpPr>
              <a:spLocks noChangeArrowheads="1"/>
            </p:cNvSpPr>
            <p:nvPr/>
          </p:nvSpPr>
          <p:spPr bwMode="auto">
            <a:xfrm>
              <a:off x="1755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4" name="Rectangle 46"/>
            <p:cNvSpPr>
              <a:spLocks noChangeArrowheads="1"/>
            </p:cNvSpPr>
            <p:nvPr/>
          </p:nvSpPr>
          <p:spPr bwMode="auto">
            <a:xfrm>
              <a:off x="1834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5" name="Rectangle 47"/>
            <p:cNvSpPr>
              <a:spLocks noChangeArrowheads="1"/>
            </p:cNvSpPr>
            <p:nvPr/>
          </p:nvSpPr>
          <p:spPr bwMode="auto">
            <a:xfrm>
              <a:off x="243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6" name="Rectangle 48"/>
            <p:cNvSpPr>
              <a:spLocks noChangeArrowheads="1"/>
            </p:cNvSpPr>
            <p:nvPr/>
          </p:nvSpPr>
          <p:spPr bwMode="auto">
            <a:xfrm>
              <a:off x="2516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7" name="Rectangle 49"/>
            <p:cNvSpPr>
              <a:spLocks noChangeArrowheads="1"/>
            </p:cNvSpPr>
            <p:nvPr/>
          </p:nvSpPr>
          <p:spPr bwMode="auto">
            <a:xfrm>
              <a:off x="3618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8" name="Rectangle 50"/>
            <p:cNvSpPr>
              <a:spLocks noChangeArrowheads="1"/>
            </p:cNvSpPr>
            <p:nvPr/>
          </p:nvSpPr>
          <p:spPr bwMode="auto">
            <a:xfrm>
              <a:off x="3697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9" name="Rectangle 51"/>
            <p:cNvSpPr>
              <a:spLocks noChangeArrowheads="1"/>
            </p:cNvSpPr>
            <p:nvPr/>
          </p:nvSpPr>
          <p:spPr bwMode="auto">
            <a:xfrm>
              <a:off x="2685" y="1300"/>
              <a:ext cx="607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0" name="Rectangle 52"/>
            <p:cNvSpPr>
              <a:spLocks noChangeArrowheads="1"/>
            </p:cNvSpPr>
            <p:nvPr/>
          </p:nvSpPr>
          <p:spPr bwMode="auto">
            <a:xfrm>
              <a:off x="809" y="1756"/>
              <a:ext cx="341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1" name="Rectangle 53"/>
            <p:cNvSpPr>
              <a:spLocks noChangeArrowheads="1"/>
            </p:cNvSpPr>
            <p:nvPr/>
          </p:nvSpPr>
          <p:spPr bwMode="auto">
            <a:xfrm>
              <a:off x="927" y="2066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2" name="Rectangle 54"/>
            <p:cNvSpPr>
              <a:spLocks noChangeArrowheads="1"/>
            </p:cNvSpPr>
            <p:nvPr/>
          </p:nvSpPr>
          <p:spPr bwMode="auto">
            <a:xfrm>
              <a:off x="1006" y="2118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3" name="Rectangle 55"/>
            <p:cNvSpPr>
              <a:spLocks noChangeArrowheads="1"/>
            </p:cNvSpPr>
            <p:nvPr/>
          </p:nvSpPr>
          <p:spPr bwMode="auto">
            <a:xfrm>
              <a:off x="927" y="2395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1006" y="2447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927" y="272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1006" y="2776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803" y="3354"/>
              <a:ext cx="34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8" name="Rectangle 60"/>
            <p:cNvSpPr>
              <a:spLocks noChangeArrowheads="1"/>
            </p:cNvSpPr>
            <p:nvPr/>
          </p:nvSpPr>
          <p:spPr bwMode="auto">
            <a:xfrm>
              <a:off x="114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9" name="Rectangle 61"/>
            <p:cNvSpPr>
              <a:spLocks noChangeArrowheads="1"/>
            </p:cNvSpPr>
            <p:nvPr/>
          </p:nvSpPr>
          <p:spPr bwMode="auto">
            <a:xfrm>
              <a:off x="136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0" name="Rectangle 62"/>
            <p:cNvSpPr>
              <a:spLocks noChangeArrowheads="1"/>
            </p:cNvSpPr>
            <p:nvPr/>
          </p:nvSpPr>
          <p:spPr bwMode="auto">
            <a:xfrm>
              <a:off x="15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1" name="Rectangle 63"/>
            <p:cNvSpPr>
              <a:spLocks noChangeArrowheads="1"/>
            </p:cNvSpPr>
            <p:nvPr/>
          </p:nvSpPr>
          <p:spPr bwMode="auto">
            <a:xfrm>
              <a:off x="179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2" name="Rectangle 64"/>
            <p:cNvSpPr>
              <a:spLocks noChangeArrowheads="1"/>
            </p:cNvSpPr>
            <p:nvPr/>
          </p:nvSpPr>
          <p:spPr bwMode="auto">
            <a:xfrm>
              <a:off x="2226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3" name="Rectangle 65"/>
            <p:cNvSpPr>
              <a:spLocks noChangeArrowheads="1"/>
            </p:cNvSpPr>
            <p:nvPr/>
          </p:nvSpPr>
          <p:spPr bwMode="auto">
            <a:xfrm>
              <a:off x="310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9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4" name="Rectangle 66"/>
            <p:cNvSpPr>
              <a:spLocks noChangeArrowheads="1"/>
            </p:cNvSpPr>
            <p:nvPr/>
          </p:nvSpPr>
          <p:spPr bwMode="auto">
            <a:xfrm>
              <a:off x="3735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12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5" name="Rectangle 67"/>
            <p:cNvSpPr>
              <a:spLocks noChangeArrowheads="1"/>
            </p:cNvSpPr>
            <p:nvPr/>
          </p:nvSpPr>
          <p:spPr bwMode="auto">
            <a:xfrm>
              <a:off x="4171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14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6" name="Rectangle 68"/>
            <p:cNvSpPr>
              <a:spLocks noChangeArrowheads="1"/>
            </p:cNvSpPr>
            <p:nvPr/>
          </p:nvSpPr>
          <p:spPr bwMode="auto">
            <a:xfrm>
              <a:off x="4632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7" name="Rectangle 69"/>
            <p:cNvSpPr>
              <a:spLocks noChangeArrowheads="1"/>
            </p:cNvSpPr>
            <p:nvPr/>
          </p:nvSpPr>
          <p:spPr bwMode="auto">
            <a:xfrm>
              <a:off x="4364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8" name="Rectangle 70"/>
            <p:cNvSpPr>
              <a:spLocks noChangeArrowheads="1"/>
            </p:cNvSpPr>
            <p:nvPr/>
          </p:nvSpPr>
          <p:spPr bwMode="auto">
            <a:xfrm>
              <a:off x="2401" y="3685"/>
              <a:ext cx="1060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9" name="Rectangle 71"/>
            <p:cNvSpPr>
              <a:spLocks noChangeArrowheads="1"/>
            </p:cNvSpPr>
            <p:nvPr/>
          </p:nvSpPr>
          <p:spPr bwMode="auto">
            <a:xfrm>
              <a:off x="4401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0" name="Rectangle 72"/>
            <p:cNvSpPr>
              <a:spLocks noChangeArrowheads="1"/>
            </p:cNvSpPr>
            <p:nvPr/>
          </p:nvSpPr>
          <p:spPr bwMode="auto">
            <a:xfrm>
              <a:off x="4618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1" name="Line 73"/>
            <p:cNvSpPr>
              <a:spLocks noChangeShapeType="1"/>
            </p:cNvSpPr>
            <p:nvPr/>
          </p:nvSpPr>
          <p:spPr bwMode="auto">
            <a:xfrm flipH="1">
              <a:off x="4619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4"/>
            <p:cNvSpPr>
              <a:spLocks/>
            </p:cNvSpPr>
            <p:nvPr/>
          </p:nvSpPr>
          <p:spPr bwMode="auto">
            <a:xfrm>
              <a:off x="4364" y="763"/>
              <a:ext cx="69" cy="81"/>
            </a:xfrm>
            <a:custGeom>
              <a:avLst/>
              <a:gdLst>
                <a:gd name="T0" fmla="*/ 0 w 139"/>
                <a:gd name="T1" fmla="*/ 0 h 163"/>
                <a:gd name="T2" fmla="*/ 0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Line 78"/>
            <p:cNvSpPr>
              <a:spLocks noChangeShapeType="1"/>
            </p:cNvSpPr>
            <p:nvPr/>
          </p:nvSpPr>
          <p:spPr bwMode="auto">
            <a:xfrm flipH="1">
              <a:off x="2554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Line 79"/>
            <p:cNvSpPr>
              <a:spLocks noChangeShapeType="1"/>
            </p:cNvSpPr>
            <p:nvPr/>
          </p:nvSpPr>
          <p:spPr bwMode="auto">
            <a:xfrm flipH="1">
              <a:off x="2554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Line 80"/>
            <p:cNvSpPr>
              <a:spLocks noChangeShapeType="1"/>
            </p:cNvSpPr>
            <p:nvPr/>
          </p:nvSpPr>
          <p:spPr bwMode="auto">
            <a:xfrm flipH="1">
              <a:off x="4074" y="438"/>
              <a:ext cx="10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Line 84"/>
            <p:cNvSpPr>
              <a:spLocks noChangeShapeType="1"/>
            </p:cNvSpPr>
            <p:nvPr/>
          </p:nvSpPr>
          <p:spPr bwMode="auto">
            <a:xfrm flipH="1">
              <a:off x="3737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Line 85"/>
            <p:cNvSpPr>
              <a:spLocks noChangeShapeType="1"/>
            </p:cNvSpPr>
            <p:nvPr/>
          </p:nvSpPr>
          <p:spPr bwMode="auto">
            <a:xfrm flipH="1">
              <a:off x="3737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Line 86"/>
            <p:cNvSpPr>
              <a:spLocks noChangeShapeType="1"/>
            </p:cNvSpPr>
            <p:nvPr/>
          </p:nvSpPr>
          <p:spPr bwMode="auto">
            <a:xfrm>
              <a:off x="2346" y="507"/>
              <a:ext cx="22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Line 87"/>
            <p:cNvSpPr>
              <a:spLocks noChangeShapeType="1"/>
            </p:cNvSpPr>
            <p:nvPr/>
          </p:nvSpPr>
          <p:spPr bwMode="auto">
            <a:xfrm flipH="1">
              <a:off x="1661" y="507"/>
              <a:ext cx="30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Line 88"/>
            <p:cNvSpPr>
              <a:spLocks noChangeShapeType="1"/>
            </p:cNvSpPr>
            <p:nvPr/>
          </p:nvSpPr>
          <p:spPr bwMode="auto">
            <a:xfrm flipH="1">
              <a:off x="3552" y="507"/>
              <a:ext cx="185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89"/>
            <p:cNvSpPr>
              <a:spLocks/>
            </p:cNvSpPr>
            <p:nvPr/>
          </p:nvSpPr>
          <p:spPr bwMode="auto">
            <a:xfrm>
              <a:off x="1811" y="809"/>
              <a:ext cx="151" cy="290"/>
            </a:xfrm>
            <a:custGeom>
              <a:avLst/>
              <a:gdLst>
                <a:gd name="T0" fmla="*/ 0 w 301"/>
                <a:gd name="T1" fmla="*/ 1 h 580"/>
                <a:gd name="T2" fmla="*/ 0 w 301"/>
                <a:gd name="T3" fmla="*/ 0 h 580"/>
                <a:gd name="T4" fmla="*/ 1 w 301"/>
                <a:gd name="T5" fmla="*/ 0 h 580"/>
                <a:gd name="T6" fmla="*/ 0 60000 65536"/>
                <a:gd name="T7" fmla="*/ 0 60000 65536"/>
                <a:gd name="T8" fmla="*/ 0 60000 65536"/>
                <a:gd name="T9" fmla="*/ 0 w 301"/>
                <a:gd name="T10" fmla="*/ 0 h 580"/>
                <a:gd name="T11" fmla="*/ 301 w 301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580">
                  <a:moveTo>
                    <a:pt x="0" y="580"/>
                  </a:moveTo>
                  <a:lnTo>
                    <a:pt x="0" y="0"/>
                  </a:lnTo>
                  <a:lnTo>
                    <a:pt x="3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90"/>
            <p:cNvSpPr>
              <a:spLocks/>
            </p:cNvSpPr>
            <p:nvPr/>
          </p:nvSpPr>
          <p:spPr bwMode="auto">
            <a:xfrm>
              <a:off x="3030" y="809"/>
              <a:ext cx="150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0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91"/>
            <p:cNvSpPr>
              <a:spLocks/>
            </p:cNvSpPr>
            <p:nvPr/>
          </p:nvSpPr>
          <p:spPr bwMode="auto">
            <a:xfrm>
              <a:off x="4213" y="809"/>
              <a:ext cx="151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1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92"/>
            <p:cNvSpPr>
              <a:spLocks/>
            </p:cNvSpPr>
            <p:nvPr/>
          </p:nvSpPr>
          <p:spPr bwMode="auto">
            <a:xfrm>
              <a:off x="1150" y="809"/>
              <a:ext cx="3063" cy="290"/>
            </a:xfrm>
            <a:custGeom>
              <a:avLst/>
              <a:gdLst>
                <a:gd name="T0" fmla="*/ 0 w 6126"/>
                <a:gd name="T1" fmla="*/ 0 h 580"/>
                <a:gd name="T2" fmla="*/ 0 w 6126"/>
                <a:gd name="T3" fmla="*/ 1 h 580"/>
                <a:gd name="T4" fmla="*/ 1 w 6126"/>
                <a:gd name="T5" fmla="*/ 1 h 580"/>
                <a:gd name="T6" fmla="*/ 0 60000 65536"/>
                <a:gd name="T7" fmla="*/ 0 60000 65536"/>
                <a:gd name="T8" fmla="*/ 0 60000 65536"/>
                <a:gd name="T9" fmla="*/ 0 w 6126"/>
                <a:gd name="T10" fmla="*/ 0 h 580"/>
                <a:gd name="T11" fmla="*/ 6126 w 6126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26" h="580">
                  <a:moveTo>
                    <a:pt x="0" y="0"/>
                  </a:moveTo>
                  <a:lnTo>
                    <a:pt x="0" y="580"/>
                  </a:lnTo>
                  <a:lnTo>
                    <a:pt x="6126" y="58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93"/>
            <p:cNvSpPr>
              <a:spLocks/>
            </p:cNvSpPr>
            <p:nvPr/>
          </p:nvSpPr>
          <p:spPr bwMode="auto">
            <a:xfrm>
              <a:off x="1811" y="217"/>
              <a:ext cx="743" cy="290"/>
            </a:xfrm>
            <a:custGeom>
              <a:avLst/>
              <a:gdLst>
                <a:gd name="T0" fmla="*/ 1 w 1485"/>
                <a:gd name="T1" fmla="*/ 0 h 581"/>
                <a:gd name="T2" fmla="*/ 1 w 1485"/>
                <a:gd name="T3" fmla="*/ 0 h 581"/>
                <a:gd name="T4" fmla="*/ 1 w 1485"/>
                <a:gd name="T5" fmla="*/ 0 h 581"/>
                <a:gd name="T6" fmla="*/ 0 w 1485"/>
                <a:gd name="T7" fmla="*/ 0 h 581"/>
                <a:gd name="T8" fmla="*/ 0 w 1485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5"/>
                <a:gd name="T16" fmla="*/ 0 h 581"/>
                <a:gd name="T17" fmla="*/ 1485 w 1485"/>
                <a:gd name="T18" fmla="*/ 581 h 5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5" h="58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0" y="0"/>
                  </a:lnTo>
                  <a:lnTo>
                    <a:pt x="0" y="58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94"/>
            <p:cNvSpPr>
              <a:spLocks/>
            </p:cNvSpPr>
            <p:nvPr/>
          </p:nvSpPr>
          <p:spPr bwMode="auto">
            <a:xfrm>
              <a:off x="2995" y="217"/>
              <a:ext cx="742" cy="221"/>
            </a:xfrm>
            <a:custGeom>
              <a:avLst/>
              <a:gdLst>
                <a:gd name="T0" fmla="*/ 0 w 1485"/>
                <a:gd name="T1" fmla="*/ 1 h 441"/>
                <a:gd name="T2" fmla="*/ 0 w 1485"/>
                <a:gd name="T3" fmla="*/ 1 h 441"/>
                <a:gd name="T4" fmla="*/ 0 w 1485"/>
                <a:gd name="T5" fmla="*/ 0 h 441"/>
                <a:gd name="T6" fmla="*/ 0 w 1485"/>
                <a:gd name="T7" fmla="*/ 0 h 441"/>
                <a:gd name="T8" fmla="*/ 0 w 1485"/>
                <a:gd name="T9" fmla="*/ 1 h 441"/>
                <a:gd name="T10" fmla="*/ 0 w 1485"/>
                <a:gd name="T11" fmla="*/ 1 h 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5"/>
                <a:gd name="T19" fmla="*/ 0 h 441"/>
                <a:gd name="T20" fmla="*/ 1485 w 1485"/>
                <a:gd name="T21" fmla="*/ 441 h 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5" h="44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69" y="0"/>
                  </a:lnTo>
                  <a:lnTo>
                    <a:pt x="69" y="441"/>
                  </a:lnTo>
                  <a:lnTo>
                    <a:pt x="0" y="44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95"/>
            <p:cNvSpPr>
              <a:spLocks/>
            </p:cNvSpPr>
            <p:nvPr/>
          </p:nvSpPr>
          <p:spPr bwMode="auto">
            <a:xfrm>
              <a:off x="4178" y="438"/>
              <a:ext cx="186" cy="69"/>
            </a:xfrm>
            <a:custGeom>
              <a:avLst/>
              <a:gdLst>
                <a:gd name="T0" fmla="*/ 1 w 372"/>
                <a:gd name="T1" fmla="*/ 0 h 140"/>
                <a:gd name="T2" fmla="*/ 1 w 372"/>
                <a:gd name="T3" fmla="*/ 0 h 140"/>
                <a:gd name="T4" fmla="*/ 1 w 372"/>
                <a:gd name="T5" fmla="*/ 0 h 140"/>
                <a:gd name="T6" fmla="*/ 0 w 37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140"/>
                <a:gd name="T14" fmla="*/ 372 w 37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140">
                  <a:moveTo>
                    <a:pt x="372" y="140"/>
                  </a:moveTo>
                  <a:lnTo>
                    <a:pt x="70" y="140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6"/>
            <p:cNvSpPr>
              <a:spLocks/>
            </p:cNvSpPr>
            <p:nvPr/>
          </p:nvSpPr>
          <p:spPr bwMode="auto">
            <a:xfrm>
              <a:off x="3030" y="438"/>
              <a:ext cx="150" cy="69"/>
            </a:xfrm>
            <a:custGeom>
              <a:avLst/>
              <a:gdLst>
                <a:gd name="T0" fmla="*/ 0 w 302"/>
                <a:gd name="T1" fmla="*/ 0 h 140"/>
                <a:gd name="T2" fmla="*/ 0 w 302"/>
                <a:gd name="T3" fmla="*/ 0 h 140"/>
                <a:gd name="T4" fmla="*/ 0 w 302"/>
                <a:gd name="T5" fmla="*/ 0 h 140"/>
                <a:gd name="T6" fmla="*/ 0 60000 65536"/>
                <a:gd name="T7" fmla="*/ 0 60000 65536"/>
                <a:gd name="T8" fmla="*/ 0 60000 65536"/>
                <a:gd name="T9" fmla="*/ 0 w 302"/>
                <a:gd name="T10" fmla="*/ 0 h 140"/>
                <a:gd name="T11" fmla="*/ 302 w 302"/>
                <a:gd name="T12" fmla="*/ 140 h 1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140">
                  <a:moveTo>
                    <a:pt x="302" y="140"/>
                  </a:moveTo>
                  <a:lnTo>
                    <a:pt x="0" y="14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7"/>
            <p:cNvSpPr>
              <a:spLocks/>
            </p:cNvSpPr>
            <p:nvPr/>
          </p:nvSpPr>
          <p:spPr bwMode="auto">
            <a:xfrm>
              <a:off x="1800" y="496"/>
              <a:ext cx="23" cy="23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1 w 46"/>
                <a:gd name="T5" fmla="*/ 0 h 47"/>
                <a:gd name="T6" fmla="*/ 1 w 46"/>
                <a:gd name="T7" fmla="*/ 0 h 47"/>
                <a:gd name="T8" fmla="*/ 1 w 46"/>
                <a:gd name="T9" fmla="*/ 0 h 47"/>
                <a:gd name="T10" fmla="*/ 1 w 46"/>
                <a:gd name="T11" fmla="*/ 0 h 47"/>
                <a:gd name="T12" fmla="*/ 1 w 46"/>
                <a:gd name="T13" fmla="*/ 0 h 47"/>
                <a:gd name="T14" fmla="*/ 1 w 46"/>
                <a:gd name="T15" fmla="*/ 0 h 47"/>
                <a:gd name="T16" fmla="*/ 1 w 46"/>
                <a:gd name="T17" fmla="*/ 0 h 47"/>
                <a:gd name="T18" fmla="*/ 1 w 46"/>
                <a:gd name="T19" fmla="*/ 0 h 47"/>
                <a:gd name="T20" fmla="*/ 1 w 46"/>
                <a:gd name="T21" fmla="*/ 0 h 47"/>
                <a:gd name="T22" fmla="*/ 1 w 46"/>
                <a:gd name="T23" fmla="*/ 0 h 47"/>
                <a:gd name="T24" fmla="*/ 1 w 46"/>
                <a:gd name="T25" fmla="*/ 0 h 47"/>
                <a:gd name="T26" fmla="*/ 1 w 46"/>
                <a:gd name="T27" fmla="*/ 0 h 47"/>
                <a:gd name="T28" fmla="*/ 1 w 46"/>
                <a:gd name="T29" fmla="*/ 0 h 47"/>
                <a:gd name="T30" fmla="*/ 1 w 46"/>
                <a:gd name="T31" fmla="*/ 0 h 47"/>
                <a:gd name="T32" fmla="*/ 1 w 46"/>
                <a:gd name="T33" fmla="*/ 0 h 47"/>
                <a:gd name="T34" fmla="*/ 1 w 46"/>
                <a:gd name="T35" fmla="*/ 0 h 47"/>
                <a:gd name="T36" fmla="*/ 1 w 46"/>
                <a:gd name="T37" fmla="*/ 0 h 47"/>
                <a:gd name="T38" fmla="*/ 1 w 46"/>
                <a:gd name="T39" fmla="*/ 0 h 47"/>
                <a:gd name="T40" fmla="*/ 1 w 46"/>
                <a:gd name="T41" fmla="*/ 0 h 47"/>
                <a:gd name="T42" fmla="*/ 1 w 46"/>
                <a:gd name="T43" fmla="*/ 0 h 47"/>
                <a:gd name="T44" fmla="*/ 1 w 46"/>
                <a:gd name="T45" fmla="*/ 0 h 47"/>
                <a:gd name="T46" fmla="*/ 1 w 46"/>
                <a:gd name="T47" fmla="*/ 0 h 47"/>
                <a:gd name="T48" fmla="*/ 1 w 46"/>
                <a:gd name="T49" fmla="*/ 0 h 47"/>
                <a:gd name="T50" fmla="*/ 1 w 46"/>
                <a:gd name="T51" fmla="*/ 0 h 47"/>
                <a:gd name="T52" fmla="*/ 1 w 46"/>
                <a:gd name="T53" fmla="*/ 0 h 47"/>
                <a:gd name="T54" fmla="*/ 1 w 46"/>
                <a:gd name="T55" fmla="*/ 0 h 47"/>
                <a:gd name="T56" fmla="*/ 1 w 46"/>
                <a:gd name="T57" fmla="*/ 0 h 47"/>
                <a:gd name="T58" fmla="*/ 1 w 46"/>
                <a:gd name="T59" fmla="*/ 0 h 47"/>
                <a:gd name="T60" fmla="*/ 1 w 46"/>
                <a:gd name="T61" fmla="*/ 0 h 47"/>
                <a:gd name="T62" fmla="*/ 1 w 46"/>
                <a:gd name="T63" fmla="*/ 0 h 47"/>
                <a:gd name="T64" fmla="*/ 1 w 46"/>
                <a:gd name="T65" fmla="*/ 0 h 47"/>
                <a:gd name="T66" fmla="*/ 1 w 46"/>
                <a:gd name="T67" fmla="*/ 0 h 47"/>
                <a:gd name="T68" fmla="*/ 1 w 46"/>
                <a:gd name="T69" fmla="*/ 0 h 47"/>
                <a:gd name="T70" fmla="*/ 1 w 46"/>
                <a:gd name="T71" fmla="*/ 0 h 47"/>
                <a:gd name="T72" fmla="*/ 1 w 46"/>
                <a:gd name="T73" fmla="*/ 0 h 47"/>
                <a:gd name="T74" fmla="*/ 1 w 46"/>
                <a:gd name="T75" fmla="*/ 0 h 47"/>
                <a:gd name="T76" fmla="*/ 1 w 46"/>
                <a:gd name="T77" fmla="*/ 0 h 47"/>
                <a:gd name="T78" fmla="*/ 1 w 46"/>
                <a:gd name="T79" fmla="*/ 0 h 47"/>
                <a:gd name="T80" fmla="*/ 1 w 46"/>
                <a:gd name="T81" fmla="*/ 0 h 47"/>
                <a:gd name="T82" fmla="*/ 1 w 46"/>
                <a:gd name="T83" fmla="*/ 0 h 47"/>
                <a:gd name="T84" fmla="*/ 1 w 46"/>
                <a:gd name="T85" fmla="*/ 0 h 47"/>
                <a:gd name="T86" fmla="*/ 1 w 46"/>
                <a:gd name="T87" fmla="*/ 0 h 47"/>
                <a:gd name="T88" fmla="*/ 1 w 46"/>
                <a:gd name="T89" fmla="*/ 0 h 47"/>
                <a:gd name="T90" fmla="*/ 1 w 46"/>
                <a:gd name="T91" fmla="*/ 0 h 47"/>
                <a:gd name="T92" fmla="*/ 1 w 46"/>
                <a:gd name="T93" fmla="*/ 0 h 47"/>
                <a:gd name="T94" fmla="*/ 1 w 46"/>
                <a:gd name="T95" fmla="*/ 0 h 47"/>
                <a:gd name="T96" fmla="*/ 1 w 46"/>
                <a:gd name="T97" fmla="*/ 0 h 47"/>
                <a:gd name="T98" fmla="*/ 1 w 46"/>
                <a:gd name="T99" fmla="*/ 0 h 47"/>
                <a:gd name="T100" fmla="*/ 1 w 46"/>
                <a:gd name="T101" fmla="*/ 0 h 47"/>
                <a:gd name="T102" fmla="*/ 1 w 46"/>
                <a:gd name="T103" fmla="*/ 0 h 47"/>
                <a:gd name="T104" fmla="*/ 1 w 46"/>
                <a:gd name="T105" fmla="*/ 0 h 47"/>
                <a:gd name="T106" fmla="*/ 1 w 46"/>
                <a:gd name="T107" fmla="*/ 0 h 47"/>
                <a:gd name="T108" fmla="*/ 0 w 46"/>
                <a:gd name="T109" fmla="*/ 0 h 47"/>
                <a:gd name="T110" fmla="*/ 0 w 46"/>
                <a:gd name="T111" fmla="*/ 0 h 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7"/>
                <a:gd name="T170" fmla="*/ 46 w 46"/>
                <a:gd name="T171" fmla="*/ 47 h 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7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8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8"/>
            <p:cNvSpPr>
              <a:spLocks/>
            </p:cNvSpPr>
            <p:nvPr/>
          </p:nvSpPr>
          <p:spPr bwMode="auto">
            <a:xfrm>
              <a:off x="3018" y="414"/>
              <a:ext cx="23" cy="35"/>
            </a:xfrm>
            <a:custGeom>
              <a:avLst/>
              <a:gdLst>
                <a:gd name="T0" fmla="*/ 0 w 46"/>
                <a:gd name="T1" fmla="*/ 1 h 70"/>
                <a:gd name="T2" fmla="*/ 0 w 46"/>
                <a:gd name="T3" fmla="*/ 1 h 70"/>
                <a:gd name="T4" fmla="*/ 1 w 46"/>
                <a:gd name="T5" fmla="*/ 1 h 70"/>
                <a:gd name="T6" fmla="*/ 1 w 46"/>
                <a:gd name="T7" fmla="*/ 1 h 70"/>
                <a:gd name="T8" fmla="*/ 1 w 46"/>
                <a:gd name="T9" fmla="*/ 1 h 70"/>
                <a:gd name="T10" fmla="*/ 1 w 46"/>
                <a:gd name="T11" fmla="*/ 1 h 70"/>
                <a:gd name="T12" fmla="*/ 1 w 46"/>
                <a:gd name="T13" fmla="*/ 1 h 70"/>
                <a:gd name="T14" fmla="*/ 1 w 46"/>
                <a:gd name="T15" fmla="*/ 1 h 70"/>
                <a:gd name="T16" fmla="*/ 1 w 46"/>
                <a:gd name="T17" fmla="*/ 1 h 70"/>
                <a:gd name="T18" fmla="*/ 1 w 46"/>
                <a:gd name="T19" fmla="*/ 1 h 70"/>
                <a:gd name="T20" fmla="*/ 1 w 46"/>
                <a:gd name="T21" fmla="*/ 1 h 70"/>
                <a:gd name="T22" fmla="*/ 1 w 46"/>
                <a:gd name="T23" fmla="*/ 0 h 70"/>
                <a:gd name="T24" fmla="*/ 1 w 46"/>
                <a:gd name="T25" fmla="*/ 1 h 70"/>
                <a:gd name="T26" fmla="*/ 1 w 46"/>
                <a:gd name="T27" fmla="*/ 1 h 70"/>
                <a:gd name="T28" fmla="*/ 1 w 46"/>
                <a:gd name="T29" fmla="*/ 1 h 70"/>
                <a:gd name="T30" fmla="*/ 1 w 46"/>
                <a:gd name="T31" fmla="*/ 1 h 70"/>
                <a:gd name="T32" fmla="*/ 1 w 46"/>
                <a:gd name="T33" fmla="*/ 1 h 70"/>
                <a:gd name="T34" fmla="*/ 1 w 46"/>
                <a:gd name="T35" fmla="*/ 1 h 70"/>
                <a:gd name="T36" fmla="*/ 1 w 46"/>
                <a:gd name="T37" fmla="*/ 1 h 70"/>
                <a:gd name="T38" fmla="*/ 1 w 46"/>
                <a:gd name="T39" fmla="*/ 1 h 70"/>
                <a:gd name="T40" fmla="*/ 1 w 46"/>
                <a:gd name="T41" fmla="*/ 1 h 70"/>
                <a:gd name="T42" fmla="*/ 1 w 46"/>
                <a:gd name="T43" fmla="*/ 1 h 70"/>
                <a:gd name="T44" fmla="*/ 1 w 46"/>
                <a:gd name="T45" fmla="*/ 1 h 70"/>
                <a:gd name="T46" fmla="*/ 1 w 46"/>
                <a:gd name="T47" fmla="*/ 1 h 70"/>
                <a:gd name="T48" fmla="*/ 1 w 46"/>
                <a:gd name="T49" fmla="*/ 1 h 70"/>
                <a:gd name="T50" fmla="*/ 1 w 46"/>
                <a:gd name="T51" fmla="*/ 1 h 70"/>
                <a:gd name="T52" fmla="*/ 1 w 46"/>
                <a:gd name="T53" fmla="*/ 1 h 70"/>
                <a:gd name="T54" fmla="*/ 1 w 46"/>
                <a:gd name="T55" fmla="*/ 1 h 70"/>
                <a:gd name="T56" fmla="*/ 1 w 46"/>
                <a:gd name="T57" fmla="*/ 1 h 70"/>
                <a:gd name="T58" fmla="*/ 1 w 46"/>
                <a:gd name="T59" fmla="*/ 1 h 70"/>
                <a:gd name="T60" fmla="*/ 1 w 46"/>
                <a:gd name="T61" fmla="*/ 1 h 70"/>
                <a:gd name="T62" fmla="*/ 1 w 46"/>
                <a:gd name="T63" fmla="*/ 1 h 70"/>
                <a:gd name="T64" fmla="*/ 1 w 46"/>
                <a:gd name="T65" fmla="*/ 1 h 70"/>
                <a:gd name="T66" fmla="*/ 1 w 46"/>
                <a:gd name="T67" fmla="*/ 1 h 70"/>
                <a:gd name="T68" fmla="*/ 1 w 46"/>
                <a:gd name="T69" fmla="*/ 1 h 70"/>
                <a:gd name="T70" fmla="*/ 1 w 46"/>
                <a:gd name="T71" fmla="*/ 1 h 70"/>
                <a:gd name="T72" fmla="*/ 1 w 46"/>
                <a:gd name="T73" fmla="*/ 1 h 70"/>
                <a:gd name="T74" fmla="*/ 1 w 46"/>
                <a:gd name="T75" fmla="*/ 1 h 70"/>
                <a:gd name="T76" fmla="*/ 1 w 46"/>
                <a:gd name="T77" fmla="*/ 1 h 70"/>
                <a:gd name="T78" fmla="*/ 1 w 46"/>
                <a:gd name="T79" fmla="*/ 1 h 70"/>
                <a:gd name="T80" fmla="*/ 1 w 46"/>
                <a:gd name="T81" fmla="*/ 1 h 70"/>
                <a:gd name="T82" fmla="*/ 1 w 46"/>
                <a:gd name="T83" fmla="*/ 1 h 70"/>
                <a:gd name="T84" fmla="*/ 1 w 46"/>
                <a:gd name="T85" fmla="*/ 1 h 70"/>
                <a:gd name="T86" fmla="*/ 1 w 46"/>
                <a:gd name="T87" fmla="*/ 1 h 70"/>
                <a:gd name="T88" fmla="*/ 1 w 46"/>
                <a:gd name="T89" fmla="*/ 1 h 70"/>
                <a:gd name="T90" fmla="*/ 1 w 46"/>
                <a:gd name="T91" fmla="*/ 1 h 70"/>
                <a:gd name="T92" fmla="*/ 1 w 46"/>
                <a:gd name="T93" fmla="*/ 1 h 70"/>
                <a:gd name="T94" fmla="*/ 1 w 46"/>
                <a:gd name="T95" fmla="*/ 1 h 70"/>
                <a:gd name="T96" fmla="*/ 1 w 46"/>
                <a:gd name="T97" fmla="*/ 1 h 70"/>
                <a:gd name="T98" fmla="*/ 1 w 46"/>
                <a:gd name="T99" fmla="*/ 1 h 70"/>
                <a:gd name="T100" fmla="*/ 1 w 46"/>
                <a:gd name="T101" fmla="*/ 1 h 70"/>
                <a:gd name="T102" fmla="*/ 1 w 46"/>
                <a:gd name="T103" fmla="*/ 1 h 70"/>
                <a:gd name="T104" fmla="*/ 1 w 46"/>
                <a:gd name="T105" fmla="*/ 1 h 70"/>
                <a:gd name="T106" fmla="*/ 1 w 46"/>
                <a:gd name="T107" fmla="*/ 1 h 70"/>
                <a:gd name="T108" fmla="*/ 0 w 46"/>
                <a:gd name="T109" fmla="*/ 1 h 70"/>
                <a:gd name="T110" fmla="*/ 0 w 46"/>
                <a:gd name="T111" fmla="*/ 1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70"/>
                <a:gd name="T170" fmla="*/ 46 w 46"/>
                <a:gd name="T171" fmla="*/ 70 h 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70">
                  <a:moveTo>
                    <a:pt x="0" y="42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9"/>
            <p:cNvSpPr>
              <a:spLocks/>
            </p:cNvSpPr>
            <p:nvPr/>
          </p:nvSpPr>
          <p:spPr bwMode="auto">
            <a:xfrm>
              <a:off x="3018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00"/>
            <p:cNvSpPr>
              <a:spLocks/>
            </p:cNvSpPr>
            <p:nvPr/>
          </p:nvSpPr>
          <p:spPr bwMode="auto">
            <a:xfrm>
              <a:off x="1800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Line 101"/>
            <p:cNvSpPr>
              <a:spLocks noChangeShapeType="1"/>
            </p:cNvSpPr>
            <p:nvPr/>
          </p:nvSpPr>
          <p:spPr bwMode="auto">
            <a:xfrm flipH="1">
              <a:off x="4735" y="507"/>
              <a:ext cx="23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Rectangle 102"/>
            <p:cNvSpPr>
              <a:spLocks noChangeArrowheads="1"/>
            </p:cNvSpPr>
            <p:nvPr/>
          </p:nvSpPr>
          <p:spPr bwMode="auto">
            <a:xfrm>
              <a:off x="4614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5" name="Rectangle 103"/>
            <p:cNvSpPr>
              <a:spLocks noChangeArrowheads="1"/>
            </p:cNvSpPr>
            <p:nvPr/>
          </p:nvSpPr>
          <p:spPr bwMode="auto">
            <a:xfrm>
              <a:off x="481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6" name="Freeform 104"/>
            <p:cNvSpPr>
              <a:spLocks/>
            </p:cNvSpPr>
            <p:nvPr/>
          </p:nvSpPr>
          <p:spPr bwMode="auto">
            <a:xfrm>
              <a:off x="1162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05"/>
            <p:cNvSpPr>
              <a:spLocks/>
            </p:cNvSpPr>
            <p:nvPr/>
          </p:nvSpPr>
          <p:spPr bwMode="auto">
            <a:xfrm>
              <a:off x="138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6"/>
            <p:cNvSpPr>
              <a:spLocks/>
            </p:cNvSpPr>
            <p:nvPr/>
          </p:nvSpPr>
          <p:spPr bwMode="auto">
            <a:xfrm>
              <a:off x="160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7"/>
            <p:cNvSpPr>
              <a:spLocks/>
            </p:cNvSpPr>
            <p:nvPr/>
          </p:nvSpPr>
          <p:spPr bwMode="auto">
            <a:xfrm>
              <a:off x="1823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8"/>
            <p:cNvSpPr>
              <a:spLocks/>
            </p:cNvSpPr>
            <p:nvPr/>
          </p:nvSpPr>
          <p:spPr bwMode="auto">
            <a:xfrm>
              <a:off x="2032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9"/>
            <p:cNvSpPr>
              <a:spLocks/>
            </p:cNvSpPr>
            <p:nvPr/>
          </p:nvSpPr>
          <p:spPr bwMode="auto">
            <a:xfrm>
              <a:off x="225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3" y="0"/>
                  </a:lnTo>
                  <a:lnTo>
                    <a:pt x="233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10"/>
            <p:cNvSpPr>
              <a:spLocks/>
            </p:cNvSpPr>
            <p:nvPr/>
          </p:nvSpPr>
          <p:spPr bwMode="auto">
            <a:xfrm>
              <a:off x="247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11"/>
            <p:cNvSpPr>
              <a:spLocks/>
            </p:cNvSpPr>
            <p:nvPr/>
          </p:nvSpPr>
          <p:spPr bwMode="auto">
            <a:xfrm>
              <a:off x="269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12"/>
            <p:cNvSpPr>
              <a:spLocks/>
            </p:cNvSpPr>
            <p:nvPr/>
          </p:nvSpPr>
          <p:spPr bwMode="auto">
            <a:xfrm>
              <a:off x="2914" y="1727"/>
              <a:ext cx="208" cy="162"/>
            </a:xfrm>
            <a:custGeom>
              <a:avLst/>
              <a:gdLst>
                <a:gd name="T0" fmla="*/ 0 w 418"/>
                <a:gd name="T1" fmla="*/ 0 h 325"/>
                <a:gd name="T2" fmla="*/ 0 w 418"/>
                <a:gd name="T3" fmla="*/ 0 h 325"/>
                <a:gd name="T4" fmla="*/ 0 w 418"/>
                <a:gd name="T5" fmla="*/ 0 h 325"/>
                <a:gd name="T6" fmla="*/ 0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13"/>
            <p:cNvSpPr>
              <a:spLocks/>
            </p:cNvSpPr>
            <p:nvPr/>
          </p:nvSpPr>
          <p:spPr bwMode="auto">
            <a:xfrm>
              <a:off x="312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14"/>
            <p:cNvSpPr>
              <a:spLocks/>
            </p:cNvSpPr>
            <p:nvPr/>
          </p:nvSpPr>
          <p:spPr bwMode="auto">
            <a:xfrm>
              <a:off x="334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15"/>
            <p:cNvSpPr>
              <a:spLocks/>
            </p:cNvSpPr>
            <p:nvPr/>
          </p:nvSpPr>
          <p:spPr bwMode="auto">
            <a:xfrm>
              <a:off x="356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6"/>
            <p:cNvSpPr>
              <a:spLocks/>
            </p:cNvSpPr>
            <p:nvPr/>
          </p:nvSpPr>
          <p:spPr bwMode="auto">
            <a:xfrm>
              <a:off x="3784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17"/>
            <p:cNvSpPr>
              <a:spLocks/>
            </p:cNvSpPr>
            <p:nvPr/>
          </p:nvSpPr>
          <p:spPr bwMode="auto">
            <a:xfrm>
              <a:off x="4004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18"/>
            <p:cNvSpPr>
              <a:spLocks/>
            </p:cNvSpPr>
            <p:nvPr/>
          </p:nvSpPr>
          <p:spPr bwMode="auto">
            <a:xfrm>
              <a:off x="421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9"/>
            <p:cNvSpPr>
              <a:spLocks/>
            </p:cNvSpPr>
            <p:nvPr/>
          </p:nvSpPr>
          <p:spPr bwMode="auto">
            <a:xfrm>
              <a:off x="443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20"/>
            <p:cNvSpPr>
              <a:spLocks/>
            </p:cNvSpPr>
            <p:nvPr/>
          </p:nvSpPr>
          <p:spPr bwMode="auto">
            <a:xfrm>
              <a:off x="4654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Line 121"/>
            <p:cNvSpPr>
              <a:spLocks noChangeShapeType="1"/>
            </p:cNvSpPr>
            <p:nvPr/>
          </p:nvSpPr>
          <p:spPr bwMode="auto">
            <a:xfrm flipH="1">
              <a:off x="4874" y="1889"/>
              <a:ext cx="7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22"/>
            <p:cNvSpPr>
              <a:spLocks/>
            </p:cNvSpPr>
            <p:nvPr/>
          </p:nvSpPr>
          <p:spPr bwMode="auto">
            <a:xfrm>
              <a:off x="1162" y="2052"/>
              <a:ext cx="359" cy="162"/>
            </a:xfrm>
            <a:custGeom>
              <a:avLst/>
              <a:gdLst>
                <a:gd name="T0" fmla="*/ 0 w 720"/>
                <a:gd name="T1" fmla="*/ 0 h 325"/>
                <a:gd name="T2" fmla="*/ 0 w 720"/>
                <a:gd name="T3" fmla="*/ 0 h 325"/>
                <a:gd name="T4" fmla="*/ 0 w 720"/>
                <a:gd name="T5" fmla="*/ 0 h 325"/>
                <a:gd name="T6" fmla="*/ 0 w 720"/>
                <a:gd name="T7" fmla="*/ 0 h 325"/>
                <a:gd name="T8" fmla="*/ 0 w 72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325"/>
                <a:gd name="T17" fmla="*/ 720 w 72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325">
                  <a:moveTo>
                    <a:pt x="720" y="325"/>
                  </a:moveTo>
                  <a:lnTo>
                    <a:pt x="720" y="0"/>
                  </a:lnTo>
                  <a:lnTo>
                    <a:pt x="302" y="0"/>
                  </a:lnTo>
                  <a:lnTo>
                    <a:pt x="30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23"/>
            <p:cNvSpPr>
              <a:spLocks/>
            </p:cNvSpPr>
            <p:nvPr/>
          </p:nvSpPr>
          <p:spPr bwMode="auto">
            <a:xfrm>
              <a:off x="1521" y="2052"/>
              <a:ext cx="441" cy="162"/>
            </a:xfrm>
            <a:custGeom>
              <a:avLst/>
              <a:gdLst>
                <a:gd name="T0" fmla="*/ 1 w 881"/>
                <a:gd name="T1" fmla="*/ 0 h 325"/>
                <a:gd name="T2" fmla="*/ 1 w 881"/>
                <a:gd name="T3" fmla="*/ 0 h 325"/>
                <a:gd name="T4" fmla="*/ 1 w 881"/>
                <a:gd name="T5" fmla="*/ 0 h 325"/>
                <a:gd name="T6" fmla="*/ 1 w 881"/>
                <a:gd name="T7" fmla="*/ 0 h 325"/>
                <a:gd name="T8" fmla="*/ 0 w 88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1"/>
                <a:gd name="T16" fmla="*/ 0 h 325"/>
                <a:gd name="T17" fmla="*/ 881 w 88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1" h="325">
                  <a:moveTo>
                    <a:pt x="881" y="325"/>
                  </a:moveTo>
                  <a:lnTo>
                    <a:pt x="881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24"/>
            <p:cNvSpPr>
              <a:spLocks/>
            </p:cNvSpPr>
            <p:nvPr/>
          </p:nvSpPr>
          <p:spPr bwMode="auto">
            <a:xfrm>
              <a:off x="196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25"/>
            <p:cNvSpPr>
              <a:spLocks/>
            </p:cNvSpPr>
            <p:nvPr/>
          </p:nvSpPr>
          <p:spPr bwMode="auto">
            <a:xfrm>
              <a:off x="2403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18" y="0"/>
                  </a:lnTo>
                  <a:lnTo>
                    <a:pt x="41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6"/>
            <p:cNvSpPr>
              <a:spLocks/>
            </p:cNvSpPr>
            <p:nvPr/>
          </p:nvSpPr>
          <p:spPr bwMode="auto">
            <a:xfrm>
              <a:off x="283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7"/>
            <p:cNvSpPr>
              <a:spLocks/>
            </p:cNvSpPr>
            <p:nvPr/>
          </p:nvSpPr>
          <p:spPr bwMode="auto">
            <a:xfrm>
              <a:off x="3273" y="2052"/>
              <a:ext cx="430" cy="162"/>
            </a:xfrm>
            <a:custGeom>
              <a:avLst/>
              <a:gdLst>
                <a:gd name="T0" fmla="*/ 1 w 858"/>
                <a:gd name="T1" fmla="*/ 0 h 325"/>
                <a:gd name="T2" fmla="*/ 1 w 858"/>
                <a:gd name="T3" fmla="*/ 0 h 325"/>
                <a:gd name="T4" fmla="*/ 1 w 858"/>
                <a:gd name="T5" fmla="*/ 0 h 325"/>
                <a:gd name="T6" fmla="*/ 1 w 858"/>
                <a:gd name="T7" fmla="*/ 0 h 325"/>
                <a:gd name="T8" fmla="*/ 0 w 85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8"/>
                <a:gd name="T16" fmla="*/ 0 h 325"/>
                <a:gd name="T17" fmla="*/ 858 w 85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8" h="325">
                  <a:moveTo>
                    <a:pt x="858" y="325"/>
                  </a:moveTo>
                  <a:lnTo>
                    <a:pt x="858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8"/>
            <p:cNvSpPr>
              <a:spLocks/>
            </p:cNvSpPr>
            <p:nvPr/>
          </p:nvSpPr>
          <p:spPr bwMode="auto">
            <a:xfrm>
              <a:off x="3703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325"/>
                  </a:moveTo>
                  <a:lnTo>
                    <a:pt x="812" y="0"/>
                  </a:lnTo>
                  <a:lnTo>
                    <a:pt x="371" y="0"/>
                  </a:lnTo>
                  <a:lnTo>
                    <a:pt x="37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9"/>
            <p:cNvSpPr>
              <a:spLocks/>
            </p:cNvSpPr>
            <p:nvPr/>
          </p:nvSpPr>
          <p:spPr bwMode="auto">
            <a:xfrm>
              <a:off x="4109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30"/>
            <p:cNvSpPr>
              <a:spLocks/>
            </p:cNvSpPr>
            <p:nvPr/>
          </p:nvSpPr>
          <p:spPr bwMode="auto">
            <a:xfrm>
              <a:off x="4538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0"/>
                  </a:moveTo>
                  <a:lnTo>
                    <a:pt x="81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31"/>
            <p:cNvSpPr>
              <a:spLocks/>
            </p:cNvSpPr>
            <p:nvPr/>
          </p:nvSpPr>
          <p:spPr bwMode="auto">
            <a:xfrm>
              <a:off x="1162" y="2377"/>
              <a:ext cx="800" cy="174"/>
            </a:xfrm>
            <a:custGeom>
              <a:avLst/>
              <a:gdLst>
                <a:gd name="T0" fmla="*/ 0 w 1601"/>
                <a:gd name="T1" fmla="*/ 0 h 349"/>
                <a:gd name="T2" fmla="*/ 0 w 1601"/>
                <a:gd name="T3" fmla="*/ 0 h 349"/>
                <a:gd name="T4" fmla="*/ 0 w 1601"/>
                <a:gd name="T5" fmla="*/ 0 h 349"/>
                <a:gd name="T6" fmla="*/ 0 w 1601"/>
                <a:gd name="T7" fmla="*/ 0 h 349"/>
                <a:gd name="T8" fmla="*/ 0 w 160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1"/>
                <a:gd name="T16" fmla="*/ 0 h 349"/>
                <a:gd name="T17" fmla="*/ 1601 w 160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1" h="349">
                  <a:moveTo>
                    <a:pt x="1601" y="349"/>
                  </a:moveTo>
                  <a:lnTo>
                    <a:pt x="1601" y="0"/>
                  </a:lnTo>
                  <a:lnTo>
                    <a:pt x="743" y="0"/>
                  </a:lnTo>
                  <a:lnTo>
                    <a:pt x="743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32"/>
            <p:cNvSpPr>
              <a:spLocks/>
            </p:cNvSpPr>
            <p:nvPr/>
          </p:nvSpPr>
          <p:spPr bwMode="auto">
            <a:xfrm>
              <a:off x="1962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33"/>
            <p:cNvSpPr>
              <a:spLocks/>
            </p:cNvSpPr>
            <p:nvPr/>
          </p:nvSpPr>
          <p:spPr bwMode="auto">
            <a:xfrm>
              <a:off x="2832" y="2377"/>
              <a:ext cx="882" cy="174"/>
            </a:xfrm>
            <a:custGeom>
              <a:avLst/>
              <a:gdLst>
                <a:gd name="T0" fmla="*/ 1 w 1763"/>
                <a:gd name="T1" fmla="*/ 0 h 349"/>
                <a:gd name="T2" fmla="*/ 1 w 1763"/>
                <a:gd name="T3" fmla="*/ 0 h 349"/>
                <a:gd name="T4" fmla="*/ 1 w 1763"/>
                <a:gd name="T5" fmla="*/ 0 h 349"/>
                <a:gd name="T6" fmla="*/ 1 w 1763"/>
                <a:gd name="T7" fmla="*/ 0 h 349"/>
                <a:gd name="T8" fmla="*/ 0 w 1763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349"/>
                <a:gd name="T17" fmla="*/ 1763 w 1763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349">
                  <a:moveTo>
                    <a:pt x="1763" y="349"/>
                  </a:moveTo>
                  <a:lnTo>
                    <a:pt x="1763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34"/>
            <p:cNvSpPr>
              <a:spLocks/>
            </p:cNvSpPr>
            <p:nvPr/>
          </p:nvSpPr>
          <p:spPr bwMode="auto">
            <a:xfrm>
              <a:off x="3714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59" y="0"/>
                  </a:lnTo>
                  <a:lnTo>
                    <a:pt x="859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Line 135"/>
            <p:cNvSpPr>
              <a:spLocks noChangeShapeType="1"/>
            </p:cNvSpPr>
            <p:nvPr/>
          </p:nvSpPr>
          <p:spPr bwMode="auto">
            <a:xfrm flipH="1">
              <a:off x="4584" y="2551"/>
              <a:ext cx="36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6"/>
            <p:cNvSpPr>
              <a:spLocks/>
            </p:cNvSpPr>
            <p:nvPr/>
          </p:nvSpPr>
          <p:spPr bwMode="auto">
            <a:xfrm>
              <a:off x="1162" y="2713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w 7565"/>
                <a:gd name="T13" fmla="*/ 0 h 325"/>
                <a:gd name="T14" fmla="*/ 0 w 7565"/>
                <a:gd name="T15" fmla="*/ 0 h 325"/>
                <a:gd name="T16" fmla="*/ 0 w 7565"/>
                <a:gd name="T17" fmla="*/ 1 h 325"/>
                <a:gd name="T18" fmla="*/ 0 w 7565"/>
                <a:gd name="T19" fmla="*/ 1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65"/>
                <a:gd name="T31" fmla="*/ 0 h 325"/>
                <a:gd name="T32" fmla="*/ 7565 w 7565"/>
                <a:gd name="T33" fmla="*/ 325 h 3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5105" y="0"/>
                  </a:lnTo>
                  <a:lnTo>
                    <a:pt x="5105" y="325"/>
                  </a:lnTo>
                  <a:lnTo>
                    <a:pt x="3342" y="325"/>
                  </a:lnTo>
                  <a:lnTo>
                    <a:pt x="3342" y="0"/>
                  </a:lnTo>
                  <a:lnTo>
                    <a:pt x="1601" y="0"/>
                  </a:lnTo>
                  <a:lnTo>
                    <a:pt x="160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7"/>
            <p:cNvSpPr>
              <a:spLocks/>
            </p:cNvSpPr>
            <p:nvPr/>
          </p:nvSpPr>
          <p:spPr bwMode="auto">
            <a:xfrm>
              <a:off x="1162" y="3038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65"/>
                <a:gd name="T19" fmla="*/ 0 h 325"/>
                <a:gd name="T20" fmla="*/ 7565 w 756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3342" y="0"/>
                  </a:lnTo>
                  <a:lnTo>
                    <a:pt x="334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Rectangle 138"/>
            <p:cNvSpPr>
              <a:spLocks noChangeArrowheads="1"/>
            </p:cNvSpPr>
            <p:nvPr/>
          </p:nvSpPr>
          <p:spPr bwMode="auto">
            <a:xfrm>
              <a:off x="4895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1" name="Rectangle 139"/>
            <p:cNvSpPr>
              <a:spLocks noChangeArrowheads="1"/>
            </p:cNvSpPr>
            <p:nvPr/>
          </p:nvSpPr>
          <p:spPr bwMode="auto">
            <a:xfrm>
              <a:off x="927" y="305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2" name="Rectangle 140"/>
            <p:cNvSpPr>
              <a:spLocks noChangeArrowheads="1"/>
            </p:cNvSpPr>
            <p:nvPr/>
          </p:nvSpPr>
          <p:spPr bwMode="auto">
            <a:xfrm>
              <a:off x="1006" y="3105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3" name="Rectangle 141"/>
            <p:cNvSpPr>
              <a:spLocks noChangeArrowheads="1"/>
            </p:cNvSpPr>
            <p:nvPr/>
          </p:nvSpPr>
          <p:spPr bwMode="auto">
            <a:xfrm>
              <a:off x="201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4" name="Rectangle 142"/>
            <p:cNvSpPr>
              <a:spLocks noChangeArrowheads="1"/>
            </p:cNvSpPr>
            <p:nvPr/>
          </p:nvSpPr>
          <p:spPr bwMode="auto">
            <a:xfrm>
              <a:off x="244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5" name="Rectangle 143"/>
            <p:cNvSpPr>
              <a:spLocks noChangeArrowheads="1"/>
            </p:cNvSpPr>
            <p:nvPr/>
          </p:nvSpPr>
          <p:spPr bwMode="auto">
            <a:xfrm>
              <a:off x="28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6" name="Rectangle 144"/>
            <p:cNvSpPr>
              <a:spLocks noChangeArrowheads="1"/>
            </p:cNvSpPr>
            <p:nvPr/>
          </p:nvSpPr>
          <p:spPr bwMode="auto">
            <a:xfrm>
              <a:off x="2668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7" name="Rectangle 145"/>
            <p:cNvSpPr>
              <a:spLocks noChangeArrowheads="1"/>
            </p:cNvSpPr>
            <p:nvPr/>
          </p:nvSpPr>
          <p:spPr bwMode="auto">
            <a:xfrm>
              <a:off x="3308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8" name="Rectangle 146"/>
            <p:cNvSpPr>
              <a:spLocks noChangeArrowheads="1"/>
            </p:cNvSpPr>
            <p:nvPr/>
          </p:nvSpPr>
          <p:spPr bwMode="auto">
            <a:xfrm>
              <a:off x="3517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9" name="Rectangle 147"/>
            <p:cNvSpPr>
              <a:spLocks noChangeArrowheads="1"/>
            </p:cNvSpPr>
            <p:nvPr/>
          </p:nvSpPr>
          <p:spPr bwMode="auto">
            <a:xfrm>
              <a:off x="3943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13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0" name="Rectangle 148"/>
            <p:cNvSpPr>
              <a:spLocks noChangeArrowheads="1"/>
            </p:cNvSpPr>
            <p:nvPr/>
          </p:nvSpPr>
          <p:spPr bwMode="auto">
            <a:xfrm>
              <a:off x="4379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15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1" name="Rectangle 149"/>
            <p:cNvSpPr>
              <a:spLocks noChangeArrowheads="1"/>
            </p:cNvSpPr>
            <p:nvPr/>
          </p:nvSpPr>
          <p:spPr bwMode="auto">
            <a:xfrm>
              <a:off x="482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2" name="AutoShape 151"/>
            <p:cNvSpPr>
              <a:spLocks noChangeArrowheads="1"/>
            </p:cNvSpPr>
            <p:nvPr/>
          </p:nvSpPr>
          <p:spPr bwMode="auto">
            <a:xfrm>
              <a:off x="2624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3" name="AutoShape 153"/>
            <p:cNvSpPr>
              <a:spLocks noChangeArrowheads="1"/>
            </p:cNvSpPr>
            <p:nvPr/>
          </p:nvSpPr>
          <p:spPr bwMode="auto">
            <a:xfrm>
              <a:off x="3807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491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49155" name="Group 1114"/>
          <p:cNvGrpSpPr>
            <a:grpSpLocks/>
          </p:cNvGrpSpPr>
          <p:nvPr/>
        </p:nvGrpSpPr>
        <p:grpSpPr bwMode="auto">
          <a:xfrm>
            <a:off x="2362200" y="1143000"/>
            <a:ext cx="4868863" cy="3273425"/>
            <a:chOff x="1332" y="921"/>
            <a:chExt cx="3067" cy="2062"/>
          </a:xfrm>
        </p:grpSpPr>
        <p:sp>
          <p:nvSpPr>
            <p:cNvPr id="49156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0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1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2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3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4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5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6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7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8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9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0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1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2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3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4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5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6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7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8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9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0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1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2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3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4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5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6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7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8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9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0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1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2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3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4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5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6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7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8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9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0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1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2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3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4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5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6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7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5017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50179" name="Group 1114"/>
          <p:cNvGrpSpPr>
            <a:grpSpLocks/>
          </p:cNvGrpSpPr>
          <p:nvPr/>
        </p:nvGrpSpPr>
        <p:grpSpPr bwMode="auto">
          <a:xfrm>
            <a:off x="2674938" y="1143000"/>
            <a:ext cx="4868862" cy="3273425"/>
            <a:chOff x="1332" y="921"/>
            <a:chExt cx="3067" cy="2062"/>
          </a:xfrm>
        </p:grpSpPr>
        <p:sp>
          <p:nvSpPr>
            <p:cNvPr id="50181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2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5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6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7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8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9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0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1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2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3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4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5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6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7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8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9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0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1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2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3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4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5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6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7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8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9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0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1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2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3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4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5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6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7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8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9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0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1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2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3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4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5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6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7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8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9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0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1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2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6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0180" name="TextBox 1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5120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120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5775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TextBox 5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In general we have</a:t>
            </a:r>
          </a:p>
        </p:txBody>
      </p:sp>
      <p:sp>
        <p:nvSpPr>
          <p:cNvPr id="52226" name="TextBox 5"/>
          <p:cNvSpPr txBox="1">
            <a:spLocks noChangeArrowheads="1"/>
          </p:cNvSpPr>
          <p:nvPr/>
        </p:nvSpPr>
        <p:spPr bwMode="auto">
          <a:xfrm>
            <a:off x="3165475" y="1704975"/>
            <a:ext cx="3652838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3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…Q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n-1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</a:t>
            </a:r>
            <a:r>
              <a:rPr lang="en-US" altLang="en-US" sz="3600" b="1" dirty="0" err="1">
                <a:solidFill>
                  <a:srgbClr val="000000"/>
                </a:solidFill>
                <a:latin typeface="Arial" charset="0"/>
              </a:rPr>
              <a:t>v.s</a:t>
            </a:r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. Asynchronous Clear</a:t>
            </a:r>
          </a:p>
        </p:txBody>
      </p:sp>
    </p:spTree>
    <p:extLst>
      <p:ext uri="{BB962C8B-B14F-4D97-AF65-F5344CB8AC3E}">
        <p14:creationId xmlns:p14="http://schemas.microsoft.com/office/powerpoint/2010/main" val="490412538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latin typeface="Arial" charset="0"/>
              </a:rPr>
              <a:t>Counters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(without clear capability)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311647" y="1813236"/>
            <a:ext cx="8559991" cy="2871611"/>
            <a:chOff x="311647" y="1813236"/>
            <a:chExt cx="8559991" cy="287161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65885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8286723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45"/>
            <p:cNvSpPr>
              <a:spLocks/>
            </p:cNvSpPr>
            <p:nvPr/>
          </p:nvSpPr>
          <p:spPr bwMode="auto">
            <a:xfrm>
              <a:off x="2443976" y="3210055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45"/>
            <p:cNvSpPr>
              <a:spLocks/>
            </p:cNvSpPr>
            <p:nvPr/>
          </p:nvSpPr>
          <p:spPr bwMode="auto">
            <a:xfrm>
              <a:off x="6298581" y="3217490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6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752600" y="5943600"/>
            <a:ext cx="58480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</a:t>
            </a:r>
            <a:r>
              <a:rPr lang="en-US">
                <a:solidFill>
                  <a:srgbClr val="FF0000"/>
                </a:solidFill>
              </a:rPr>
              <a:t>is the same </a:t>
            </a:r>
            <a:r>
              <a:rPr lang="en-US" dirty="0">
                <a:solidFill>
                  <a:srgbClr val="FF0000"/>
                </a:solidFill>
              </a:rPr>
              <a:t>circuit but uses D Flip-Flops.</a:t>
            </a:r>
          </a:p>
        </p:txBody>
      </p:sp>
    </p:spTree>
    <p:extLst>
      <p:ext uri="{BB962C8B-B14F-4D97-AF65-F5344CB8AC3E}">
        <p14:creationId xmlns:p14="http://schemas.microsoft.com/office/powerpoint/2010/main" val="1921799741"/>
      </p:ext>
    </p:extLst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synchronous clear)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9" name="Line 292"/>
            <p:cNvSpPr>
              <a:spLocks noChangeAspect="1" noChangeShapeType="1"/>
            </p:cNvSpPr>
            <p:nvPr/>
          </p:nvSpPr>
          <p:spPr bwMode="auto">
            <a:xfrm flipH="1">
              <a:off x="3081894" y="3321802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292"/>
            <p:cNvSpPr>
              <a:spLocks noChangeAspect="1" noChangeShapeType="1"/>
            </p:cNvSpPr>
            <p:nvPr/>
          </p:nvSpPr>
          <p:spPr bwMode="auto">
            <a:xfrm flipH="1">
              <a:off x="2439637" y="3210223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" name="AutoShape 57"/>
            <p:cNvSpPr>
              <a:spLocks noChangeArrowheads="1"/>
            </p:cNvSpPr>
            <p:nvPr/>
          </p:nvSpPr>
          <p:spPr bwMode="auto">
            <a:xfrm>
              <a:off x="2709545" y="3076068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 flipV="1">
              <a:off x="2490704" y="3461074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Line 292"/>
            <p:cNvSpPr>
              <a:spLocks noChangeAspect="1" noChangeShapeType="1"/>
            </p:cNvSpPr>
            <p:nvPr/>
          </p:nvSpPr>
          <p:spPr bwMode="auto">
            <a:xfrm flipH="1">
              <a:off x="6940880" y="3327244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292"/>
            <p:cNvSpPr>
              <a:spLocks noChangeAspect="1" noChangeShapeType="1"/>
            </p:cNvSpPr>
            <p:nvPr/>
          </p:nvSpPr>
          <p:spPr bwMode="auto">
            <a:xfrm flipH="1">
              <a:off x="6298623" y="3215665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1" name="AutoShape 57"/>
            <p:cNvSpPr>
              <a:spLocks noChangeArrowheads="1"/>
            </p:cNvSpPr>
            <p:nvPr/>
          </p:nvSpPr>
          <p:spPr bwMode="auto">
            <a:xfrm>
              <a:off x="6568531" y="3081510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45"/>
            <p:cNvSpPr>
              <a:spLocks/>
            </p:cNvSpPr>
            <p:nvPr/>
          </p:nvSpPr>
          <p:spPr bwMode="auto">
            <a:xfrm flipV="1">
              <a:off x="6349690" y="3466516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530225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2454803" y="498504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9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990600" y="5943600"/>
            <a:ext cx="75504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counter can be cleared only on the positive clock edge.</a:t>
            </a:r>
          </a:p>
        </p:txBody>
      </p:sp>
    </p:spTree>
    <p:extLst>
      <p:ext uri="{BB962C8B-B14F-4D97-AF65-F5344CB8AC3E}">
        <p14:creationId xmlns:p14="http://schemas.microsoft.com/office/powerpoint/2010/main" val="1534196107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000000"/>
                </a:solidFill>
                <a:latin typeface="Arial" charset="0"/>
              </a:rPr>
              <a:t>Adding Enable Capability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" name="Picture 4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080" y="271272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7245205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and Clear Capability</a:t>
            </a:r>
          </a:p>
        </p:txBody>
      </p:sp>
      <p:sp>
        <p:nvSpPr>
          <p:cNvPr id="542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4275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4276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79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0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1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3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4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5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6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7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92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296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3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0000FF"/>
                  </a:solidFill>
                  <a:latin typeface="Times-Roman" charset="0"/>
                </a:rPr>
                <a:t>Clear_n </a:t>
              </a:r>
              <a:endParaRPr lang="en-US" altLang="en-US" b="0" dirty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304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5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6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7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8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9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20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1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2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3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4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7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0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4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</a:t>
            </a:r>
            <a:r>
              <a:rPr lang="en-US" altLang="en-US" sz="3600">
                <a:solidFill>
                  <a:srgbClr val="000000"/>
                </a:solidFill>
              </a:rPr>
              <a:t>and Clear Capability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52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5299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5303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6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7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8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0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1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2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3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4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9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3366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3366FF"/>
                </a:solidFill>
                <a:latin typeface="Times" charset="0"/>
              </a:endParaRPr>
            </a:p>
          </p:txBody>
        </p:sp>
        <p:sp>
          <p:nvSpPr>
            <p:cNvPr id="55323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0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3366FF"/>
                  </a:solidFill>
                  <a:latin typeface="Times-Roman" charset="0"/>
                </a:rPr>
                <a:t>Clear_n</a:t>
              </a:r>
              <a:r>
                <a:rPr lang="en-US" altLang="en-US" sz="1500" b="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1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2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3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4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5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6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7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8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9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0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1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4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7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71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5300" name="Oval 1"/>
          <p:cNvSpPr>
            <a:spLocks noChangeArrowheads="1"/>
          </p:cNvSpPr>
          <p:nvPr/>
        </p:nvSpPr>
        <p:spPr bwMode="auto">
          <a:xfrm>
            <a:off x="2794000" y="2762250"/>
            <a:ext cx="9144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55301" name="TextBox 2"/>
          <p:cNvSpPr txBox="1">
            <a:spLocks noChangeArrowheads="1"/>
          </p:cNvSpPr>
          <p:nvPr/>
        </p:nvSpPr>
        <p:spPr bwMode="auto">
          <a:xfrm>
            <a:off x="3643313" y="1622425"/>
            <a:ext cx="43084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This is the new thing relative to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previous figure, plus the clear_n line</a:t>
            </a:r>
          </a:p>
        </p:txBody>
      </p:sp>
      <p:cxnSp>
        <p:nvCxnSpPr>
          <p:cNvPr id="55302" name="Straight Arrow Connector 6"/>
          <p:cNvCxnSpPr>
            <a:cxnSpLocks noChangeShapeType="1"/>
          </p:cNvCxnSpPr>
          <p:nvPr/>
        </p:nvCxnSpPr>
        <p:spPr bwMode="auto">
          <a:xfrm flipH="1">
            <a:off x="3316288" y="2292350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057400"/>
            <a:ext cx="808672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5.56 from the textbook ]</a:t>
            </a:r>
          </a:p>
        </p:txBody>
      </p:sp>
      <p:sp>
        <p:nvSpPr>
          <p:cNvPr id="5632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rgbClr val="000000"/>
                </a:solidFill>
              </a:rPr>
              <a:t>Providing an enable input for a D flip-flop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Counter </a:t>
            </a:r>
          </a:p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(with D Flip-Flops)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1" descr="Screen shot 2013-10-21 at 1.42.4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8" name="Picture 3" descr="Screen shot 2013-10-21 at 1.42.55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286000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TextBox 125"/>
          <p:cNvSpPr txBox="1">
            <a:spLocks noChangeArrowheads="1"/>
          </p:cNvSpPr>
          <p:nvPr/>
        </p:nvSpPr>
        <p:spPr bwMode="auto">
          <a:xfrm>
            <a:off x="6451600" y="6477000"/>
            <a:ext cx="2757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5.15a,c from the textbook ]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graphical symbol)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912243" y="706055"/>
            <a:ext cx="2846408" cy="1273215"/>
            <a:chOff x="3912243" y="706055"/>
            <a:chExt cx="2846408" cy="1273215"/>
          </a:xfrm>
        </p:grpSpPr>
        <p:sp>
          <p:nvSpPr>
            <p:cNvPr id="2" name="Frame 1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902598" y="2096946"/>
            <a:ext cx="2846408" cy="1273215"/>
            <a:chOff x="3912243" y="706055"/>
            <a:chExt cx="2846408" cy="1273215"/>
          </a:xfrm>
        </p:grpSpPr>
        <p:sp>
          <p:nvSpPr>
            <p:cNvPr id="11" name="Frame 10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916101" y="3476262"/>
            <a:ext cx="2846408" cy="1273215"/>
            <a:chOff x="3912243" y="706055"/>
            <a:chExt cx="2846408" cy="1273215"/>
          </a:xfrm>
        </p:grpSpPr>
        <p:sp>
          <p:nvSpPr>
            <p:cNvPr id="14" name="Frame 13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918030" y="4844004"/>
            <a:ext cx="2846408" cy="1273215"/>
            <a:chOff x="3912243" y="706055"/>
            <a:chExt cx="2846408" cy="1273215"/>
          </a:xfrm>
        </p:grpSpPr>
        <p:sp>
          <p:nvSpPr>
            <p:cNvPr id="17" name="Frame 16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5053417"/>
      </p:ext>
    </p:extLst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04232"/>
      </p:ext>
    </p:extLst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56"/>
          <p:cNvSpPr>
            <a:spLocks/>
          </p:cNvSpPr>
          <p:nvPr/>
        </p:nvSpPr>
        <p:spPr bwMode="auto">
          <a:xfrm>
            <a:off x="6817979" y="2781714"/>
            <a:ext cx="1201723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  <a:gd name="connsiteX0" fmla="*/ 9498 w 9498"/>
              <a:gd name="connsiteY0" fmla="*/ 6497 h 10000"/>
              <a:gd name="connsiteX1" fmla="*/ 8495 w 9498"/>
              <a:gd name="connsiteY1" fmla="*/ 6497 h 10000"/>
              <a:gd name="connsiteX2" fmla="*/ 8495 w 9498"/>
              <a:gd name="connsiteY2" fmla="*/ 0 h 10000"/>
              <a:gd name="connsiteX3" fmla="*/ 0 w 9498"/>
              <a:gd name="connsiteY3" fmla="*/ 0 h 10000"/>
              <a:gd name="connsiteX4" fmla="*/ 0 w 9498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" h="10000">
                <a:moveTo>
                  <a:pt x="9498" y="6497"/>
                </a:moveTo>
                <a:lnTo>
                  <a:pt x="8495" y="6497"/>
                </a:lnTo>
                <a:lnTo>
                  <a:pt x="849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AutoShape 86"/>
          <p:cNvSpPr>
            <a:spLocks noChangeArrowheads="1"/>
          </p:cNvSpPr>
          <p:nvPr/>
        </p:nvSpPr>
        <p:spPr bwMode="auto">
          <a:xfrm>
            <a:off x="8027198" y="2974742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8500611" y="3202224"/>
            <a:ext cx="204365" cy="6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8597890" y="2877358"/>
            <a:ext cx="1651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FF0000"/>
                </a:solidFill>
                <a:latin typeface="Times-Roman" charset="0"/>
              </a:rPr>
              <a:t>Z</a:t>
            </a: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781800" y="3165929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00535" y="4817144"/>
            <a:ext cx="8379218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But has one extra output called Z, which can be used to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connect two 4-bit counters to make an 8-bit counter. </a:t>
            </a:r>
          </a:p>
          <a:p>
            <a:pPr algn="ctr"/>
            <a:endParaRPr lang="en-US" dirty="0">
              <a:solidFill>
                <a:srgbClr val="FF0000"/>
              </a:solidFill>
            </a:endParaRP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When Z=1 the counter will go 0000 on the next clock edge, i.e.,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outputs of all flip-flops are currently 1 (maximum count value).</a:t>
            </a:r>
          </a:p>
        </p:txBody>
      </p:sp>
    </p:spTree>
    <p:extLst>
      <p:ext uri="{BB962C8B-B14F-4D97-AF65-F5344CB8AC3E}">
        <p14:creationId xmlns:p14="http://schemas.microsoft.com/office/powerpoint/2010/main" val="216282158"/>
      </p:ext>
    </p:extLst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Counters with Parallel Load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counter with parallel-load capability</a:t>
            </a:r>
          </a:p>
        </p:txBody>
      </p:sp>
      <p:sp>
        <p:nvSpPr>
          <p:cNvPr id="6041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227498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Set the initial count 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parallel load lines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(in this case 5).</a:t>
            </a:r>
          </a:p>
        </p:txBody>
      </p:sp>
    </p:spTree>
    <p:extLst>
      <p:ext uri="{BB962C8B-B14F-4D97-AF65-F5344CB8AC3E}">
        <p14:creationId xmlns:p14="http://schemas.microsoft.com/office/powerpoint/2010/main" val="171859985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  <p:extLst>
      <p:ext uri="{BB962C8B-B14F-4D97-AF65-F5344CB8AC3E}">
        <p14:creationId xmlns:p14="http://schemas.microsoft.com/office/powerpoint/2010/main" val="85262680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12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3" name="TextBox 13"/>
          <p:cNvSpPr txBox="1">
            <a:spLocks noChangeArrowheads="1"/>
          </p:cNvSpPr>
          <p:nvPr/>
        </p:nvSpPr>
        <p:spPr bwMode="auto">
          <a:xfrm>
            <a:off x="34925" y="5497195"/>
            <a:ext cx="312136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When the next positive edge of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clock arrives, the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of the flip-flops are updated.</a:t>
            </a:r>
          </a:p>
        </p:txBody>
      </p:sp>
    </p:spTree>
    <p:extLst>
      <p:ext uri="{BB962C8B-B14F-4D97-AF65-F5344CB8AC3E}">
        <p14:creationId xmlns:p14="http://schemas.microsoft.com/office/powerpoint/2010/main" val="614099172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Reset Synchronization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6246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An n-bit counter counts from 0, 1, …, 2</a:t>
            </a:r>
            <a:r>
              <a:rPr lang="en-US" altLang="en-US" baseline="30000">
                <a:ea typeface="ＭＳ Ｐゴシック" charset="-128"/>
              </a:rPr>
              <a:t>n</a:t>
            </a:r>
            <a:r>
              <a:rPr lang="en-US" altLang="en-US">
                <a:ea typeface="ＭＳ Ｐゴシック" charset="-128"/>
              </a:rPr>
              <a:t>-1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For example a 3-bit counter counts up as follow</a:t>
            </a: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6, 7, 0, 1, 2,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What if we want it to count like this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0, 1, 2, 3, 4, 5, 0, 1,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In other words, what is the cycle is not a power of 2?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sp>
        <p:nvSpPr>
          <p:cNvPr id="634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5.25a from the textbook ]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990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synchronous reset</a:t>
            </a:r>
          </a:p>
        </p:txBody>
      </p:sp>
      <p:sp>
        <p:nvSpPr>
          <p:cNvPr id="645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 from the textbook ]</a:t>
            </a:r>
          </a:p>
        </p:txBody>
      </p:sp>
      <p:grpSp>
        <p:nvGrpSpPr>
          <p:cNvPr id="64515" name="Group 84"/>
          <p:cNvGrpSpPr>
            <a:grpSpLocks/>
          </p:cNvGrpSpPr>
          <p:nvPr/>
        </p:nvGrpSpPr>
        <p:grpSpPr bwMode="auto">
          <a:xfrm>
            <a:off x="1570038" y="966788"/>
            <a:ext cx="6049962" cy="5738812"/>
            <a:chOff x="965" y="182"/>
            <a:chExt cx="3811" cy="3615"/>
          </a:xfrm>
        </p:grpSpPr>
        <p:sp>
          <p:nvSpPr>
            <p:cNvPr id="64516" name="Freeform 4"/>
            <p:cNvSpPr>
              <a:spLocks/>
            </p:cNvSpPr>
            <p:nvPr/>
          </p:nvSpPr>
          <p:spPr bwMode="auto">
            <a:xfrm>
              <a:off x="1406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17" name="Line 5"/>
            <p:cNvSpPr>
              <a:spLocks noChangeShapeType="1"/>
            </p:cNvSpPr>
            <p:nvPr/>
          </p:nvSpPr>
          <p:spPr bwMode="auto">
            <a:xfrm flipV="1">
              <a:off x="1406" y="2329"/>
              <a:ext cx="1" cy="9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8" name="Rectangle 6"/>
            <p:cNvSpPr>
              <a:spLocks noChangeArrowheads="1"/>
            </p:cNvSpPr>
            <p:nvPr/>
          </p:nvSpPr>
          <p:spPr bwMode="auto">
            <a:xfrm>
              <a:off x="2869" y="582"/>
              <a:ext cx="331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19" name="Rectangle 7"/>
            <p:cNvSpPr>
              <a:spLocks noChangeArrowheads="1"/>
            </p:cNvSpPr>
            <p:nvPr/>
          </p:nvSpPr>
          <p:spPr bwMode="auto">
            <a:xfrm>
              <a:off x="3344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0" name="Rectangle 8"/>
            <p:cNvSpPr>
              <a:spLocks noChangeArrowheads="1"/>
            </p:cNvSpPr>
            <p:nvPr/>
          </p:nvSpPr>
          <p:spPr bwMode="auto">
            <a:xfrm>
              <a:off x="3417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1" name="Rectangle 9"/>
            <p:cNvSpPr>
              <a:spLocks noChangeArrowheads="1"/>
            </p:cNvSpPr>
            <p:nvPr/>
          </p:nvSpPr>
          <p:spPr bwMode="auto">
            <a:xfrm>
              <a:off x="3344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2" name="Rectangle 10"/>
            <p:cNvSpPr>
              <a:spLocks noChangeArrowheads="1"/>
            </p:cNvSpPr>
            <p:nvPr/>
          </p:nvSpPr>
          <p:spPr bwMode="auto">
            <a:xfrm>
              <a:off x="3417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3" name="Rectangle 11"/>
            <p:cNvSpPr>
              <a:spLocks noChangeArrowheads="1"/>
            </p:cNvSpPr>
            <p:nvPr/>
          </p:nvSpPr>
          <p:spPr bwMode="auto">
            <a:xfrm>
              <a:off x="3344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4" name="Line 16"/>
            <p:cNvSpPr>
              <a:spLocks noChangeShapeType="1"/>
            </p:cNvSpPr>
            <p:nvPr/>
          </p:nvSpPr>
          <p:spPr bwMode="auto">
            <a:xfrm flipH="1">
              <a:off x="1884" y="1160"/>
              <a:ext cx="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Line 17"/>
            <p:cNvSpPr>
              <a:spLocks noChangeShapeType="1"/>
            </p:cNvSpPr>
            <p:nvPr/>
          </p:nvSpPr>
          <p:spPr bwMode="auto">
            <a:xfrm flipH="1" flipV="1">
              <a:off x="1871" y="1309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Line 18"/>
            <p:cNvSpPr>
              <a:spLocks noChangeShapeType="1"/>
            </p:cNvSpPr>
            <p:nvPr/>
          </p:nvSpPr>
          <p:spPr bwMode="auto">
            <a:xfrm flipH="1">
              <a:off x="2320" y="1235"/>
              <a:ext cx="4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19"/>
            <p:cNvSpPr>
              <a:spLocks/>
            </p:cNvSpPr>
            <p:nvPr/>
          </p:nvSpPr>
          <p:spPr bwMode="auto">
            <a:xfrm>
              <a:off x="3681" y="777"/>
              <a:ext cx="32" cy="21"/>
            </a:xfrm>
            <a:custGeom>
              <a:avLst/>
              <a:gdLst>
                <a:gd name="T0" fmla="*/ 1 w 64"/>
                <a:gd name="T1" fmla="*/ 0 h 43"/>
                <a:gd name="T2" fmla="*/ 1 w 64"/>
                <a:gd name="T3" fmla="*/ 0 h 43"/>
                <a:gd name="T4" fmla="*/ 1 w 64"/>
                <a:gd name="T5" fmla="*/ 0 h 43"/>
                <a:gd name="T6" fmla="*/ 1 w 64"/>
                <a:gd name="T7" fmla="*/ 0 h 43"/>
                <a:gd name="T8" fmla="*/ 1 w 64"/>
                <a:gd name="T9" fmla="*/ 0 h 43"/>
                <a:gd name="T10" fmla="*/ 1 w 64"/>
                <a:gd name="T11" fmla="*/ 0 h 43"/>
                <a:gd name="T12" fmla="*/ 1 w 64"/>
                <a:gd name="T13" fmla="*/ 0 h 43"/>
                <a:gd name="T14" fmla="*/ 1 w 64"/>
                <a:gd name="T15" fmla="*/ 0 h 43"/>
                <a:gd name="T16" fmla="*/ 1 w 64"/>
                <a:gd name="T17" fmla="*/ 0 h 43"/>
                <a:gd name="T18" fmla="*/ 1 w 64"/>
                <a:gd name="T19" fmla="*/ 0 h 43"/>
                <a:gd name="T20" fmla="*/ 1 w 64"/>
                <a:gd name="T21" fmla="*/ 0 h 43"/>
                <a:gd name="T22" fmla="*/ 1 w 64"/>
                <a:gd name="T23" fmla="*/ 0 h 43"/>
                <a:gd name="T24" fmla="*/ 1 w 64"/>
                <a:gd name="T25" fmla="*/ 0 h 43"/>
                <a:gd name="T26" fmla="*/ 1 w 64"/>
                <a:gd name="T27" fmla="*/ 0 h 43"/>
                <a:gd name="T28" fmla="*/ 1 w 64"/>
                <a:gd name="T29" fmla="*/ 0 h 43"/>
                <a:gd name="T30" fmla="*/ 1 w 64"/>
                <a:gd name="T31" fmla="*/ 0 h 43"/>
                <a:gd name="T32" fmla="*/ 1 w 64"/>
                <a:gd name="T33" fmla="*/ 0 h 43"/>
                <a:gd name="T34" fmla="*/ 1 w 64"/>
                <a:gd name="T35" fmla="*/ 0 h 43"/>
                <a:gd name="T36" fmla="*/ 1 w 64"/>
                <a:gd name="T37" fmla="*/ 0 h 43"/>
                <a:gd name="T38" fmla="*/ 1 w 64"/>
                <a:gd name="T39" fmla="*/ 0 h 43"/>
                <a:gd name="T40" fmla="*/ 1 w 64"/>
                <a:gd name="T41" fmla="*/ 0 h 43"/>
                <a:gd name="T42" fmla="*/ 1 w 64"/>
                <a:gd name="T43" fmla="*/ 0 h 43"/>
                <a:gd name="T44" fmla="*/ 1 w 64"/>
                <a:gd name="T45" fmla="*/ 0 h 43"/>
                <a:gd name="T46" fmla="*/ 1 w 64"/>
                <a:gd name="T47" fmla="*/ 0 h 43"/>
                <a:gd name="T48" fmla="*/ 1 w 64"/>
                <a:gd name="T49" fmla="*/ 0 h 43"/>
                <a:gd name="T50" fmla="*/ 1 w 64"/>
                <a:gd name="T51" fmla="*/ 0 h 43"/>
                <a:gd name="T52" fmla="*/ 1 w 64"/>
                <a:gd name="T53" fmla="*/ 0 h 43"/>
                <a:gd name="T54" fmla="*/ 1 w 64"/>
                <a:gd name="T55" fmla="*/ 0 h 43"/>
                <a:gd name="T56" fmla="*/ 1 w 64"/>
                <a:gd name="T57" fmla="*/ 0 h 43"/>
                <a:gd name="T58" fmla="*/ 1 w 64"/>
                <a:gd name="T59" fmla="*/ 0 h 43"/>
                <a:gd name="T60" fmla="*/ 1 w 64"/>
                <a:gd name="T61" fmla="*/ 0 h 43"/>
                <a:gd name="T62" fmla="*/ 1 w 64"/>
                <a:gd name="T63" fmla="*/ 0 h 43"/>
                <a:gd name="T64" fmla="*/ 1 w 64"/>
                <a:gd name="T65" fmla="*/ 0 h 43"/>
                <a:gd name="T66" fmla="*/ 1 w 64"/>
                <a:gd name="T67" fmla="*/ 0 h 43"/>
                <a:gd name="T68" fmla="*/ 1 w 64"/>
                <a:gd name="T69" fmla="*/ 0 h 43"/>
                <a:gd name="T70" fmla="*/ 1 w 64"/>
                <a:gd name="T71" fmla="*/ 0 h 43"/>
                <a:gd name="T72" fmla="*/ 1 w 64"/>
                <a:gd name="T73" fmla="*/ 0 h 43"/>
                <a:gd name="T74" fmla="*/ 1 w 64"/>
                <a:gd name="T75" fmla="*/ 0 h 43"/>
                <a:gd name="T76" fmla="*/ 1 w 64"/>
                <a:gd name="T77" fmla="*/ 0 h 43"/>
                <a:gd name="T78" fmla="*/ 1 w 64"/>
                <a:gd name="T79" fmla="*/ 0 h 43"/>
                <a:gd name="T80" fmla="*/ 1 w 64"/>
                <a:gd name="T81" fmla="*/ 0 h 43"/>
                <a:gd name="T82" fmla="*/ 1 w 64"/>
                <a:gd name="T83" fmla="*/ 0 h 43"/>
                <a:gd name="T84" fmla="*/ 1 w 64"/>
                <a:gd name="T85" fmla="*/ 0 h 43"/>
                <a:gd name="T86" fmla="*/ 1 w 64"/>
                <a:gd name="T87" fmla="*/ 0 h 43"/>
                <a:gd name="T88" fmla="*/ 1 w 64"/>
                <a:gd name="T89" fmla="*/ 0 h 43"/>
                <a:gd name="T90" fmla="*/ 1 w 64"/>
                <a:gd name="T91" fmla="*/ 0 h 43"/>
                <a:gd name="T92" fmla="*/ 1 w 64"/>
                <a:gd name="T93" fmla="*/ 0 h 43"/>
                <a:gd name="T94" fmla="*/ 1 w 64"/>
                <a:gd name="T95" fmla="*/ 0 h 43"/>
                <a:gd name="T96" fmla="*/ 1 w 64"/>
                <a:gd name="T97" fmla="*/ 0 h 43"/>
                <a:gd name="T98" fmla="*/ 1 w 64"/>
                <a:gd name="T99" fmla="*/ 0 h 43"/>
                <a:gd name="T100" fmla="*/ 1 w 64"/>
                <a:gd name="T101" fmla="*/ 0 h 43"/>
                <a:gd name="T102" fmla="*/ 1 w 64"/>
                <a:gd name="T103" fmla="*/ 0 h 43"/>
                <a:gd name="T104" fmla="*/ 1 w 64"/>
                <a:gd name="T105" fmla="*/ 0 h 43"/>
                <a:gd name="T106" fmla="*/ 1 w 64"/>
                <a:gd name="T107" fmla="*/ 0 h 43"/>
                <a:gd name="T108" fmla="*/ 1 w 64"/>
                <a:gd name="T109" fmla="*/ 0 h 43"/>
                <a:gd name="T110" fmla="*/ 1 w 64"/>
                <a:gd name="T111" fmla="*/ 0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59" y="10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8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Rectangle 20"/>
            <p:cNvSpPr>
              <a:spLocks noChangeArrowheads="1"/>
            </p:cNvSpPr>
            <p:nvPr/>
          </p:nvSpPr>
          <p:spPr bwMode="auto">
            <a:xfrm>
              <a:off x="3417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9" name="Rectangle 21"/>
            <p:cNvSpPr>
              <a:spLocks noChangeArrowheads="1"/>
            </p:cNvSpPr>
            <p:nvPr/>
          </p:nvSpPr>
          <p:spPr bwMode="auto">
            <a:xfrm>
              <a:off x="2869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0" name="Rectangle 22"/>
            <p:cNvSpPr>
              <a:spLocks noChangeArrowheads="1"/>
            </p:cNvSpPr>
            <p:nvPr/>
          </p:nvSpPr>
          <p:spPr bwMode="auto">
            <a:xfrm>
              <a:off x="2942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1" name="Rectangle 23"/>
            <p:cNvSpPr>
              <a:spLocks noChangeArrowheads="1"/>
            </p:cNvSpPr>
            <p:nvPr/>
          </p:nvSpPr>
          <p:spPr bwMode="auto">
            <a:xfrm>
              <a:off x="2869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2" name="Rectangle 24"/>
            <p:cNvSpPr>
              <a:spLocks noChangeArrowheads="1"/>
            </p:cNvSpPr>
            <p:nvPr/>
          </p:nvSpPr>
          <p:spPr bwMode="auto">
            <a:xfrm>
              <a:off x="2942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3" name="Rectangle 25"/>
            <p:cNvSpPr>
              <a:spLocks noChangeArrowheads="1"/>
            </p:cNvSpPr>
            <p:nvPr/>
          </p:nvSpPr>
          <p:spPr bwMode="auto">
            <a:xfrm>
              <a:off x="2869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4" name="Rectangle 26"/>
            <p:cNvSpPr>
              <a:spLocks noChangeArrowheads="1"/>
            </p:cNvSpPr>
            <p:nvPr/>
          </p:nvSpPr>
          <p:spPr bwMode="auto">
            <a:xfrm>
              <a:off x="2942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5" name="Rectangle 27"/>
            <p:cNvSpPr>
              <a:spLocks noChangeArrowheads="1"/>
            </p:cNvSpPr>
            <p:nvPr/>
          </p:nvSpPr>
          <p:spPr bwMode="auto">
            <a:xfrm>
              <a:off x="2869" y="1193"/>
              <a:ext cx="256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Load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6" name="Rectangle 28"/>
            <p:cNvSpPr>
              <a:spLocks noChangeArrowheads="1"/>
            </p:cNvSpPr>
            <p:nvPr/>
          </p:nvSpPr>
          <p:spPr bwMode="auto">
            <a:xfrm>
              <a:off x="2788" y="479"/>
              <a:ext cx="755" cy="1064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7" name="Line 29"/>
            <p:cNvSpPr>
              <a:spLocks noChangeShapeType="1"/>
            </p:cNvSpPr>
            <p:nvPr/>
          </p:nvSpPr>
          <p:spPr bwMode="auto">
            <a:xfrm>
              <a:off x="2565" y="639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30"/>
            <p:cNvSpPr>
              <a:spLocks noChangeShapeType="1"/>
            </p:cNvSpPr>
            <p:nvPr/>
          </p:nvSpPr>
          <p:spPr bwMode="auto">
            <a:xfrm flipV="1">
              <a:off x="2565" y="788"/>
              <a:ext cx="22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31"/>
            <p:cNvSpPr>
              <a:spLocks noChangeShapeType="1"/>
            </p:cNvSpPr>
            <p:nvPr/>
          </p:nvSpPr>
          <p:spPr bwMode="auto">
            <a:xfrm>
              <a:off x="2565" y="937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Line 32"/>
            <p:cNvSpPr>
              <a:spLocks noChangeShapeType="1"/>
            </p:cNvSpPr>
            <p:nvPr/>
          </p:nvSpPr>
          <p:spPr bwMode="auto">
            <a:xfrm>
              <a:off x="2565" y="1085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Line 34"/>
            <p:cNvSpPr>
              <a:spLocks noChangeShapeType="1"/>
            </p:cNvSpPr>
            <p:nvPr/>
          </p:nvSpPr>
          <p:spPr bwMode="auto">
            <a:xfrm>
              <a:off x="2565" y="1383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Rectangle 35"/>
            <p:cNvSpPr>
              <a:spLocks noChangeArrowheads="1"/>
            </p:cNvSpPr>
            <p:nvPr/>
          </p:nvSpPr>
          <p:spPr bwMode="auto">
            <a:xfrm>
              <a:off x="2869" y="1340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3" name="Rectangle 36"/>
            <p:cNvSpPr>
              <a:spLocks noChangeArrowheads="1"/>
            </p:cNvSpPr>
            <p:nvPr/>
          </p:nvSpPr>
          <p:spPr bwMode="auto">
            <a:xfrm>
              <a:off x="2476" y="58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4" name="Rectangle 37"/>
            <p:cNvSpPr>
              <a:spLocks noChangeArrowheads="1"/>
            </p:cNvSpPr>
            <p:nvPr/>
          </p:nvSpPr>
          <p:spPr bwMode="auto">
            <a:xfrm>
              <a:off x="2476" y="73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5" name="Rectangle 38"/>
            <p:cNvSpPr>
              <a:spLocks noChangeArrowheads="1"/>
            </p:cNvSpPr>
            <p:nvPr/>
          </p:nvSpPr>
          <p:spPr bwMode="auto">
            <a:xfrm>
              <a:off x="2476" y="889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6" name="Freeform 39"/>
            <p:cNvSpPr>
              <a:spLocks/>
            </p:cNvSpPr>
            <p:nvPr/>
          </p:nvSpPr>
          <p:spPr bwMode="auto">
            <a:xfrm>
              <a:off x="2192" y="1383"/>
              <a:ext cx="373" cy="160"/>
            </a:xfrm>
            <a:custGeom>
              <a:avLst/>
              <a:gdLst>
                <a:gd name="T0" fmla="*/ 0 w 744"/>
                <a:gd name="T1" fmla="*/ 1 h 319"/>
                <a:gd name="T2" fmla="*/ 1 w 744"/>
                <a:gd name="T3" fmla="*/ 1 h 319"/>
                <a:gd name="T4" fmla="*/ 1 w 744"/>
                <a:gd name="T5" fmla="*/ 0 h 319"/>
                <a:gd name="T6" fmla="*/ 1 w 744"/>
                <a:gd name="T7" fmla="*/ 0 h 3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319"/>
                <a:gd name="T14" fmla="*/ 744 w 744"/>
                <a:gd name="T15" fmla="*/ 319 h 3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319">
                  <a:moveTo>
                    <a:pt x="0" y="319"/>
                  </a:moveTo>
                  <a:lnTo>
                    <a:pt x="595" y="319"/>
                  </a:lnTo>
                  <a:lnTo>
                    <a:pt x="595" y="0"/>
                  </a:lnTo>
                  <a:lnTo>
                    <a:pt x="74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40"/>
            <p:cNvSpPr>
              <a:spLocks noChangeShapeType="1"/>
            </p:cNvSpPr>
            <p:nvPr/>
          </p:nvSpPr>
          <p:spPr bwMode="auto">
            <a:xfrm flipV="1">
              <a:off x="3543" y="788"/>
              <a:ext cx="45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Line 41"/>
            <p:cNvSpPr>
              <a:spLocks noChangeShapeType="1"/>
            </p:cNvSpPr>
            <p:nvPr/>
          </p:nvSpPr>
          <p:spPr bwMode="auto">
            <a:xfrm>
              <a:off x="3543" y="937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Line 42"/>
            <p:cNvSpPr>
              <a:spLocks noChangeShapeType="1"/>
            </p:cNvSpPr>
            <p:nvPr/>
          </p:nvSpPr>
          <p:spPr bwMode="auto">
            <a:xfrm>
              <a:off x="3543" y="1085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Freeform 43"/>
            <p:cNvSpPr>
              <a:spLocks/>
            </p:cNvSpPr>
            <p:nvPr/>
          </p:nvSpPr>
          <p:spPr bwMode="auto">
            <a:xfrm>
              <a:off x="1884" y="331"/>
              <a:ext cx="1818" cy="829"/>
            </a:xfrm>
            <a:custGeom>
              <a:avLst/>
              <a:gdLst>
                <a:gd name="T0" fmla="*/ 1 w 3636"/>
                <a:gd name="T1" fmla="*/ 0 h 1659"/>
                <a:gd name="T2" fmla="*/ 1 w 3636"/>
                <a:gd name="T3" fmla="*/ 0 h 1659"/>
                <a:gd name="T4" fmla="*/ 0 w 3636"/>
                <a:gd name="T5" fmla="*/ 0 h 1659"/>
                <a:gd name="T6" fmla="*/ 0 w 3636"/>
                <a:gd name="T7" fmla="*/ 0 h 16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36"/>
                <a:gd name="T13" fmla="*/ 0 h 1659"/>
                <a:gd name="T14" fmla="*/ 3636 w 3636"/>
                <a:gd name="T15" fmla="*/ 1659 h 16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36" h="1659">
                  <a:moveTo>
                    <a:pt x="3636" y="915"/>
                  </a:moveTo>
                  <a:lnTo>
                    <a:pt x="3636" y="0"/>
                  </a:lnTo>
                  <a:lnTo>
                    <a:pt x="0" y="0"/>
                  </a:lnTo>
                  <a:lnTo>
                    <a:pt x="0" y="165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1" name="Freeform 44"/>
            <p:cNvSpPr>
              <a:spLocks/>
            </p:cNvSpPr>
            <p:nvPr/>
          </p:nvSpPr>
          <p:spPr bwMode="auto">
            <a:xfrm>
              <a:off x="1735" y="182"/>
              <a:ext cx="2116" cy="1127"/>
            </a:xfrm>
            <a:custGeom>
              <a:avLst/>
              <a:gdLst>
                <a:gd name="T0" fmla="*/ 1 w 4231"/>
                <a:gd name="T1" fmla="*/ 1 h 2254"/>
                <a:gd name="T2" fmla="*/ 1 w 4231"/>
                <a:gd name="T3" fmla="*/ 0 h 2254"/>
                <a:gd name="T4" fmla="*/ 0 w 4231"/>
                <a:gd name="T5" fmla="*/ 0 h 2254"/>
                <a:gd name="T6" fmla="*/ 0 w 4231"/>
                <a:gd name="T7" fmla="*/ 1 h 2254"/>
                <a:gd name="T8" fmla="*/ 1 w 4231"/>
                <a:gd name="T9" fmla="*/ 1 h 2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31"/>
                <a:gd name="T16" fmla="*/ 0 h 2254"/>
                <a:gd name="T17" fmla="*/ 4231 w 4231"/>
                <a:gd name="T18" fmla="*/ 2254 h 22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31" h="2254">
                  <a:moveTo>
                    <a:pt x="4231" y="1807"/>
                  </a:moveTo>
                  <a:lnTo>
                    <a:pt x="4231" y="0"/>
                  </a:lnTo>
                  <a:lnTo>
                    <a:pt x="0" y="0"/>
                  </a:lnTo>
                  <a:lnTo>
                    <a:pt x="0" y="2254"/>
                  </a:lnTo>
                  <a:lnTo>
                    <a:pt x="297" y="225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45"/>
            <p:cNvSpPr>
              <a:spLocks/>
            </p:cNvSpPr>
            <p:nvPr/>
          </p:nvSpPr>
          <p:spPr bwMode="auto">
            <a:xfrm>
              <a:off x="3830" y="1075"/>
              <a:ext cx="31" cy="21"/>
            </a:xfrm>
            <a:custGeom>
              <a:avLst/>
              <a:gdLst>
                <a:gd name="T0" fmla="*/ 0 w 64"/>
                <a:gd name="T1" fmla="*/ 1 h 42"/>
                <a:gd name="T2" fmla="*/ 0 w 64"/>
                <a:gd name="T3" fmla="*/ 1 h 42"/>
                <a:gd name="T4" fmla="*/ 0 w 64"/>
                <a:gd name="T5" fmla="*/ 1 h 42"/>
                <a:gd name="T6" fmla="*/ 0 w 64"/>
                <a:gd name="T7" fmla="*/ 1 h 42"/>
                <a:gd name="T8" fmla="*/ 0 w 64"/>
                <a:gd name="T9" fmla="*/ 1 h 42"/>
                <a:gd name="T10" fmla="*/ 0 w 64"/>
                <a:gd name="T11" fmla="*/ 1 h 42"/>
                <a:gd name="T12" fmla="*/ 0 w 64"/>
                <a:gd name="T13" fmla="*/ 1 h 42"/>
                <a:gd name="T14" fmla="*/ 0 w 64"/>
                <a:gd name="T15" fmla="*/ 1 h 42"/>
                <a:gd name="T16" fmla="*/ 0 w 64"/>
                <a:gd name="T17" fmla="*/ 1 h 42"/>
                <a:gd name="T18" fmla="*/ 0 w 64"/>
                <a:gd name="T19" fmla="*/ 1 h 42"/>
                <a:gd name="T20" fmla="*/ 0 w 64"/>
                <a:gd name="T21" fmla="*/ 1 h 42"/>
                <a:gd name="T22" fmla="*/ 0 w 64"/>
                <a:gd name="T23" fmla="*/ 0 h 42"/>
                <a:gd name="T24" fmla="*/ 0 w 64"/>
                <a:gd name="T25" fmla="*/ 1 h 42"/>
                <a:gd name="T26" fmla="*/ 0 w 64"/>
                <a:gd name="T27" fmla="*/ 1 h 42"/>
                <a:gd name="T28" fmla="*/ 0 w 64"/>
                <a:gd name="T29" fmla="*/ 1 h 42"/>
                <a:gd name="T30" fmla="*/ 0 w 64"/>
                <a:gd name="T31" fmla="*/ 1 h 42"/>
                <a:gd name="T32" fmla="*/ 0 w 64"/>
                <a:gd name="T33" fmla="*/ 1 h 42"/>
                <a:gd name="T34" fmla="*/ 0 w 64"/>
                <a:gd name="T35" fmla="*/ 1 h 42"/>
                <a:gd name="T36" fmla="*/ 0 w 64"/>
                <a:gd name="T37" fmla="*/ 1 h 42"/>
                <a:gd name="T38" fmla="*/ 0 w 64"/>
                <a:gd name="T39" fmla="*/ 1 h 42"/>
                <a:gd name="T40" fmla="*/ 0 w 64"/>
                <a:gd name="T41" fmla="*/ 1 h 42"/>
                <a:gd name="T42" fmla="*/ 0 w 64"/>
                <a:gd name="T43" fmla="*/ 1 h 42"/>
                <a:gd name="T44" fmla="*/ 0 w 64"/>
                <a:gd name="T45" fmla="*/ 1 h 42"/>
                <a:gd name="T46" fmla="*/ 0 w 64"/>
                <a:gd name="T47" fmla="*/ 1 h 42"/>
                <a:gd name="T48" fmla="*/ 0 w 64"/>
                <a:gd name="T49" fmla="*/ 1 h 42"/>
                <a:gd name="T50" fmla="*/ 0 w 64"/>
                <a:gd name="T51" fmla="*/ 1 h 42"/>
                <a:gd name="T52" fmla="*/ 0 w 64"/>
                <a:gd name="T53" fmla="*/ 1 h 42"/>
                <a:gd name="T54" fmla="*/ 0 w 64"/>
                <a:gd name="T55" fmla="*/ 1 h 42"/>
                <a:gd name="T56" fmla="*/ 0 w 64"/>
                <a:gd name="T57" fmla="*/ 1 h 42"/>
                <a:gd name="T58" fmla="*/ 0 w 64"/>
                <a:gd name="T59" fmla="*/ 1 h 42"/>
                <a:gd name="T60" fmla="*/ 0 w 64"/>
                <a:gd name="T61" fmla="*/ 1 h 42"/>
                <a:gd name="T62" fmla="*/ 0 w 64"/>
                <a:gd name="T63" fmla="*/ 1 h 42"/>
                <a:gd name="T64" fmla="*/ 0 w 64"/>
                <a:gd name="T65" fmla="*/ 1 h 42"/>
                <a:gd name="T66" fmla="*/ 0 w 64"/>
                <a:gd name="T67" fmla="*/ 1 h 42"/>
                <a:gd name="T68" fmla="*/ 0 w 64"/>
                <a:gd name="T69" fmla="*/ 1 h 42"/>
                <a:gd name="T70" fmla="*/ 0 w 64"/>
                <a:gd name="T71" fmla="*/ 1 h 42"/>
                <a:gd name="T72" fmla="*/ 0 w 64"/>
                <a:gd name="T73" fmla="*/ 1 h 42"/>
                <a:gd name="T74" fmla="*/ 0 w 64"/>
                <a:gd name="T75" fmla="*/ 1 h 42"/>
                <a:gd name="T76" fmla="*/ 0 w 64"/>
                <a:gd name="T77" fmla="*/ 1 h 42"/>
                <a:gd name="T78" fmla="*/ 0 w 64"/>
                <a:gd name="T79" fmla="*/ 1 h 42"/>
                <a:gd name="T80" fmla="*/ 0 w 64"/>
                <a:gd name="T81" fmla="*/ 1 h 42"/>
                <a:gd name="T82" fmla="*/ 0 w 64"/>
                <a:gd name="T83" fmla="*/ 1 h 42"/>
                <a:gd name="T84" fmla="*/ 0 w 64"/>
                <a:gd name="T85" fmla="*/ 1 h 42"/>
                <a:gd name="T86" fmla="*/ 0 w 64"/>
                <a:gd name="T87" fmla="*/ 1 h 42"/>
                <a:gd name="T88" fmla="*/ 0 w 64"/>
                <a:gd name="T89" fmla="*/ 1 h 42"/>
                <a:gd name="T90" fmla="*/ 0 w 64"/>
                <a:gd name="T91" fmla="*/ 1 h 42"/>
                <a:gd name="T92" fmla="*/ 0 w 64"/>
                <a:gd name="T93" fmla="*/ 1 h 42"/>
                <a:gd name="T94" fmla="*/ 0 w 64"/>
                <a:gd name="T95" fmla="*/ 1 h 42"/>
                <a:gd name="T96" fmla="*/ 0 w 64"/>
                <a:gd name="T97" fmla="*/ 1 h 42"/>
                <a:gd name="T98" fmla="*/ 0 w 64"/>
                <a:gd name="T99" fmla="*/ 1 h 42"/>
                <a:gd name="T100" fmla="*/ 0 w 64"/>
                <a:gd name="T101" fmla="*/ 1 h 42"/>
                <a:gd name="T102" fmla="*/ 0 w 64"/>
                <a:gd name="T103" fmla="*/ 1 h 42"/>
                <a:gd name="T104" fmla="*/ 0 w 64"/>
                <a:gd name="T105" fmla="*/ 1 h 42"/>
                <a:gd name="T106" fmla="*/ 0 w 64"/>
                <a:gd name="T107" fmla="*/ 1 h 42"/>
                <a:gd name="T108" fmla="*/ 0 w 64"/>
                <a:gd name="T109" fmla="*/ 1 h 42"/>
                <a:gd name="T110" fmla="*/ 0 w 64"/>
                <a:gd name="T111" fmla="*/ 1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3" y="27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Rectangle 46"/>
            <p:cNvSpPr>
              <a:spLocks noChangeArrowheads="1"/>
            </p:cNvSpPr>
            <p:nvPr/>
          </p:nvSpPr>
          <p:spPr bwMode="auto">
            <a:xfrm>
              <a:off x="2476" y="1040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54" name="Freeform 47"/>
            <p:cNvSpPr>
              <a:spLocks/>
            </p:cNvSpPr>
            <p:nvPr/>
          </p:nvSpPr>
          <p:spPr bwMode="auto">
            <a:xfrm>
              <a:off x="1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48"/>
            <p:cNvSpPr>
              <a:spLocks noChangeShapeType="1"/>
            </p:cNvSpPr>
            <p:nvPr/>
          </p:nvSpPr>
          <p:spPr bwMode="auto">
            <a:xfrm flipV="1">
              <a:off x="1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Freeform 49"/>
            <p:cNvSpPr>
              <a:spLocks/>
            </p:cNvSpPr>
            <p:nvPr/>
          </p:nvSpPr>
          <p:spPr bwMode="auto">
            <a:xfrm>
              <a:off x="24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Line 50"/>
            <p:cNvSpPr>
              <a:spLocks noChangeShapeType="1"/>
            </p:cNvSpPr>
            <p:nvPr/>
          </p:nvSpPr>
          <p:spPr bwMode="auto">
            <a:xfrm flipV="1">
              <a:off x="24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51"/>
            <p:cNvSpPr>
              <a:spLocks/>
            </p:cNvSpPr>
            <p:nvPr/>
          </p:nvSpPr>
          <p:spPr bwMode="auto">
            <a:xfrm>
              <a:off x="2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Line 52"/>
            <p:cNvSpPr>
              <a:spLocks noChangeShapeType="1"/>
            </p:cNvSpPr>
            <p:nvPr/>
          </p:nvSpPr>
          <p:spPr bwMode="auto">
            <a:xfrm flipV="1">
              <a:off x="2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53"/>
            <p:cNvSpPr>
              <a:spLocks/>
            </p:cNvSpPr>
            <p:nvPr/>
          </p:nvSpPr>
          <p:spPr bwMode="auto">
            <a:xfrm>
              <a:off x="34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Line 54"/>
            <p:cNvSpPr>
              <a:spLocks noChangeShapeType="1"/>
            </p:cNvSpPr>
            <p:nvPr/>
          </p:nvSpPr>
          <p:spPr bwMode="auto">
            <a:xfrm flipV="1">
              <a:off x="34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55"/>
            <p:cNvSpPr>
              <a:spLocks/>
            </p:cNvSpPr>
            <p:nvPr/>
          </p:nvSpPr>
          <p:spPr bwMode="auto">
            <a:xfrm>
              <a:off x="39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Line 56"/>
            <p:cNvSpPr>
              <a:spLocks noChangeShapeType="1"/>
            </p:cNvSpPr>
            <p:nvPr/>
          </p:nvSpPr>
          <p:spPr bwMode="auto">
            <a:xfrm flipV="1">
              <a:off x="39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57"/>
            <p:cNvSpPr>
              <a:spLocks/>
            </p:cNvSpPr>
            <p:nvPr/>
          </p:nvSpPr>
          <p:spPr bwMode="auto">
            <a:xfrm>
              <a:off x="4393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Line 58"/>
            <p:cNvSpPr>
              <a:spLocks noChangeShapeType="1"/>
            </p:cNvSpPr>
            <p:nvPr/>
          </p:nvSpPr>
          <p:spPr bwMode="auto">
            <a:xfrm flipV="1">
              <a:off x="4393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Rectangle 59"/>
            <p:cNvSpPr>
              <a:spLocks noChangeArrowheads="1"/>
            </p:cNvSpPr>
            <p:nvPr/>
          </p:nvSpPr>
          <p:spPr bwMode="auto">
            <a:xfrm>
              <a:off x="1916" y="1481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7" name="Rectangle 60"/>
            <p:cNvSpPr>
              <a:spLocks noChangeArrowheads="1"/>
            </p:cNvSpPr>
            <p:nvPr/>
          </p:nvSpPr>
          <p:spPr bwMode="auto">
            <a:xfrm>
              <a:off x="1301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8" name="Rectangle 61"/>
            <p:cNvSpPr>
              <a:spLocks noChangeArrowheads="1"/>
            </p:cNvSpPr>
            <p:nvPr/>
          </p:nvSpPr>
          <p:spPr bwMode="auto">
            <a:xfrm>
              <a:off x="1635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9" name="Rectangle 62"/>
            <p:cNvSpPr>
              <a:spLocks noChangeArrowheads="1"/>
            </p:cNvSpPr>
            <p:nvPr/>
          </p:nvSpPr>
          <p:spPr bwMode="auto">
            <a:xfrm>
              <a:off x="21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0" name="Rectangle 63"/>
            <p:cNvSpPr>
              <a:spLocks noChangeArrowheads="1"/>
            </p:cNvSpPr>
            <p:nvPr/>
          </p:nvSpPr>
          <p:spPr bwMode="auto">
            <a:xfrm>
              <a:off x="26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1" name="Rectangle 64"/>
            <p:cNvSpPr>
              <a:spLocks noChangeArrowheads="1"/>
            </p:cNvSpPr>
            <p:nvPr/>
          </p:nvSpPr>
          <p:spPr bwMode="auto">
            <a:xfrm>
              <a:off x="3133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2" name="Rectangle 65"/>
            <p:cNvSpPr>
              <a:spLocks noChangeArrowheads="1"/>
            </p:cNvSpPr>
            <p:nvPr/>
          </p:nvSpPr>
          <p:spPr bwMode="auto">
            <a:xfrm>
              <a:off x="3630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3" name="Rectangle 66"/>
            <p:cNvSpPr>
              <a:spLocks noChangeArrowheads="1"/>
            </p:cNvSpPr>
            <p:nvPr/>
          </p:nvSpPr>
          <p:spPr bwMode="auto">
            <a:xfrm>
              <a:off x="4127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4" name="Rectangle 67"/>
            <p:cNvSpPr>
              <a:spLocks noChangeArrowheads="1"/>
            </p:cNvSpPr>
            <p:nvPr/>
          </p:nvSpPr>
          <p:spPr bwMode="auto">
            <a:xfrm>
              <a:off x="4618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5" name="Rectangle 68"/>
            <p:cNvSpPr>
              <a:spLocks noChangeArrowheads="1"/>
            </p:cNvSpPr>
            <p:nvPr/>
          </p:nvSpPr>
          <p:spPr bwMode="auto">
            <a:xfrm>
              <a:off x="970" y="2198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6" name="Rectangle 69"/>
            <p:cNvSpPr>
              <a:spLocks noChangeArrowheads="1"/>
            </p:cNvSpPr>
            <p:nvPr/>
          </p:nvSpPr>
          <p:spPr bwMode="auto">
            <a:xfrm>
              <a:off x="965" y="3313"/>
              <a:ext cx="323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7" name="Rectangle 70"/>
            <p:cNvSpPr>
              <a:spLocks noChangeArrowheads="1"/>
            </p:cNvSpPr>
            <p:nvPr/>
          </p:nvSpPr>
          <p:spPr bwMode="auto">
            <a:xfrm>
              <a:off x="1078" y="249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8" name="Rectangle 71"/>
            <p:cNvSpPr>
              <a:spLocks noChangeArrowheads="1"/>
            </p:cNvSpPr>
            <p:nvPr/>
          </p:nvSpPr>
          <p:spPr bwMode="auto">
            <a:xfrm>
              <a:off x="1151" y="253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9" name="Rectangle 72"/>
            <p:cNvSpPr>
              <a:spLocks noChangeArrowheads="1"/>
            </p:cNvSpPr>
            <p:nvPr/>
          </p:nvSpPr>
          <p:spPr bwMode="auto">
            <a:xfrm>
              <a:off x="1078" y="278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0" name="Rectangle 73"/>
            <p:cNvSpPr>
              <a:spLocks noChangeArrowheads="1"/>
            </p:cNvSpPr>
            <p:nvPr/>
          </p:nvSpPr>
          <p:spPr bwMode="auto">
            <a:xfrm>
              <a:off x="1151" y="283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1" name="Rectangle 74"/>
            <p:cNvSpPr>
              <a:spLocks noChangeArrowheads="1"/>
            </p:cNvSpPr>
            <p:nvPr/>
          </p:nvSpPr>
          <p:spPr bwMode="auto">
            <a:xfrm>
              <a:off x="1078" y="3085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2" name="Rectangle 75"/>
            <p:cNvSpPr>
              <a:spLocks noChangeArrowheads="1"/>
            </p:cNvSpPr>
            <p:nvPr/>
          </p:nvSpPr>
          <p:spPr bwMode="auto">
            <a:xfrm>
              <a:off x="1151" y="3134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3" name="Rectangle 76"/>
            <p:cNvSpPr>
              <a:spLocks noChangeArrowheads="1"/>
            </p:cNvSpPr>
            <p:nvPr/>
          </p:nvSpPr>
          <p:spPr bwMode="auto">
            <a:xfrm>
              <a:off x="2638" y="1754"/>
              <a:ext cx="567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4" name="Freeform 77"/>
            <p:cNvSpPr>
              <a:spLocks/>
            </p:cNvSpPr>
            <p:nvPr/>
          </p:nvSpPr>
          <p:spPr bwMode="auto">
            <a:xfrm>
              <a:off x="1278" y="2170"/>
              <a:ext cx="3498" cy="159"/>
            </a:xfrm>
            <a:custGeom>
              <a:avLst/>
              <a:gdLst>
                <a:gd name="T0" fmla="*/ 1 w 6995"/>
                <a:gd name="T1" fmla="*/ 0 h 319"/>
                <a:gd name="T2" fmla="*/ 1 w 6995"/>
                <a:gd name="T3" fmla="*/ 0 h 319"/>
                <a:gd name="T4" fmla="*/ 1 w 6995"/>
                <a:gd name="T5" fmla="*/ 0 h 319"/>
                <a:gd name="T6" fmla="*/ 1 w 6995"/>
                <a:gd name="T7" fmla="*/ 0 h 319"/>
                <a:gd name="T8" fmla="*/ 1 w 6995"/>
                <a:gd name="T9" fmla="*/ 0 h 319"/>
                <a:gd name="T10" fmla="*/ 1 w 6995"/>
                <a:gd name="T11" fmla="*/ 0 h 319"/>
                <a:gd name="T12" fmla="*/ 1 w 6995"/>
                <a:gd name="T13" fmla="*/ 0 h 319"/>
                <a:gd name="T14" fmla="*/ 1 w 6995"/>
                <a:gd name="T15" fmla="*/ 0 h 319"/>
                <a:gd name="T16" fmla="*/ 1 w 6995"/>
                <a:gd name="T17" fmla="*/ 0 h 319"/>
                <a:gd name="T18" fmla="*/ 1 w 6995"/>
                <a:gd name="T19" fmla="*/ 0 h 319"/>
                <a:gd name="T20" fmla="*/ 1 w 6995"/>
                <a:gd name="T21" fmla="*/ 0 h 319"/>
                <a:gd name="T22" fmla="*/ 1 w 6995"/>
                <a:gd name="T23" fmla="*/ 0 h 319"/>
                <a:gd name="T24" fmla="*/ 1 w 6995"/>
                <a:gd name="T25" fmla="*/ 0 h 319"/>
                <a:gd name="T26" fmla="*/ 1 w 6995"/>
                <a:gd name="T27" fmla="*/ 0 h 319"/>
                <a:gd name="T28" fmla="*/ 1 w 6995"/>
                <a:gd name="T29" fmla="*/ 0 h 319"/>
                <a:gd name="T30" fmla="*/ 1 w 6995"/>
                <a:gd name="T31" fmla="*/ 0 h 319"/>
                <a:gd name="T32" fmla="*/ 1 w 6995"/>
                <a:gd name="T33" fmla="*/ 0 h 319"/>
                <a:gd name="T34" fmla="*/ 1 w 6995"/>
                <a:gd name="T35" fmla="*/ 0 h 319"/>
                <a:gd name="T36" fmla="*/ 1 w 6995"/>
                <a:gd name="T37" fmla="*/ 0 h 319"/>
                <a:gd name="T38" fmla="*/ 1 w 6995"/>
                <a:gd name="T39" fmla="*/ 0 h 319"/>
                <a:gd name="T40" fmla="*/ 1 w 6995"/>
                <a:gd name="T41" fmla="*/ 0 h 319"/>
                <a:gd name="T42" fmla="*/ 1 w 6995"/>
                <a:gd name="T43" fmla="*/ 0 h 319"/>
                <a:gd name="T44" fmla="*/ 1 w 6995"/>
                <a:gd name="T45" fmla="*/ 0 h 319"/>
                <a:gd name="T46" fmla="*/ 1 w 6995"/>
                <a:gd name="T47" fmla="*/ 0 h 319"/>
                <a:gd name="T48" fmla="*/ 1 w 6995"/>
                <a:gd name="T49" fmla="*/ 0 h 319"/>
                <a:gd name="T50" fmla="*/ 1 w 6995"/>
                <a:gd name="T51" fmla="*/ 0 h 319"/>
                <a:gd name="T52" fmla="*/ 1 w 6995"/>
                <a:gd name="T53" fmla="*/ 0 h 319"/>
                <a:gd name="T54" fmla="*/ 1 w 6995"/>
                <a:gd name="T55" fmla="*/ 0 h 319"/>
                <a:gd name="T56" fmla="*/ 1 w 6995"/>
                <a:gd name="T57" fmla="*/ 0 h 319"/>
                <a:gd name="T58" fmla="*/ 0 w 6995"/>
                <a:gd name="T59" fmla="*/ 0 h 3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95"/>
                <a:gd name="T91" fmla="*/ 0 h 319"/>
                <a:gd name="T92" fmla="*/ 6995 w 6995"/>
                <a:gd name="T93" fmla="*/ 319 h 3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95" h="319">
                  <a:moveTo>
                    <a:pt x="6995" y="319"/>
                  </a:moveTo>
                  <a:lnTo>
                    <a:pt x="6740" y="319"/>
                  </a:lnTo>
                  <a:lnTo>
                    <a:pt x="6740" y="0"/>
                  </a:lnTo>
                  <a:lnTo>
                    <a:pt x="6230" y="0"/>
                  </a:lnTo>
                  <a:lnTo>
                    <a:pt x="6230" y="319"/>
                  </a:lnTo>
                  <a:lnTo>
                    <a:pt x="5741" y="319"/>
                  </a:lnTo>
                  <a:lnTo>
                    <a:pt x="5741" y="0"/>
                  </a:lnTo>
                  <a:lnTo>
                    <a:pt x="5252" y="0"/>
                  </a:lnTo>
                  <a:lnTo>
                    <a:pt x="5252" y="319"/>
                  </a:lnTo>
                  <a:lnTo>
                    <a:pt x="4742" y="319"/>
                  </a:lnTo>
                  <a:lnTo>
                    <a:pt x="4742" y="0"/>
                  </a:lnTo>
                  <a:lnTo>
                    <a:pt x="4253" y="0"/>
                  </a:lnTo>
                  <a:lnTo>
                    <a:pt x="4253" y="319"/>
                  </a:lnTo>
                  <a:lnTo>
                    <a:pt x="3742" y="319"/>
                  </a:lnTo>
                  <a:lnTo>
                    <a:pt x="3742" y="0"/>
                  </a:lnTo>
                  <a:lnTo>
                    <a:pt x="3253" y="0"/>
                  </a:lnTo>
                  <a:lnTo>
                    <a:pt x="3253" y="319"/>
                  </a:lnTo>
                  <a:lnTo>
                    <a:pt x="2743" y="319"/>
                  </a:lnTo>
                  <a:lnTo>
                    <a:pt x="2743" y="0"/>
                  </a:lnTo>
                  <a:lnTo>
                    <a:pt x="2254" y="0"/>
                  </a:lnTo>
                  <a:lnTo>
                    <a:pt x="2254" y="319"/>
                  </a:lnTo>
                  <a:lnTo>
                    <a:pt x="1744" y="319"/>
                  </a:lnTo>
                  <a:lnTo>
                    <a:pt x="1744" y="0"/>
                  </a:lnTo>
                  <a:lnTo>
                    <a:pt x="1255" y="0"/>
                  </a:lnTo>
                  <a:lnTo>
                    <a:pt x="1255" y="319"/>
                  </a:lnTo>
                  <a:lnTo>
                    <a:pt x="766" y="319"/>
                  </a:lnTo>
                  <a:lnTo>
                    <a:pt x="766" y="0"/>
                  </a:lnTo>
                  <a:lnTo>
                    <a:pt x="256" y="0"/>
                  </a:lnTo>
                  <a:lnTo>
                    <a:pt x="256" y="319"/>
                  </a:lnTo>
                  <a:lnTo>
                    <a:pt x="0" y="31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78"/>
            <p:cNvSpPr>
              <a:spLocks/>
            </p:cNvSpPr>
            <p:nvPr/>
          </p:nvSpPr>
          <p:spPr bwMode="auto">
            <a:xfrm>
              <a:off x="1278" y="2478"/>
              <a:ext cx="3498" cy="149"/>
            </a:xfrm>
            <a:custGeom>
              <a:avLst/>
              <a:gdLst>
                <a:gd name="T0" fmla="*/ 1 w 6995"/>
                <a:gd name="T1" fmla="*/ 0 h 297"/>
                <a:gd name="T2" fmla="*/ 1 w 6995"/>
                <a:gd name="T3" fmla="*/ 0 h 297"/>
                <a:gd name="T4" fmla="*/ 1 w 6995"/>
                <a:gd name="T5" fmla="*/ 1 h 297"/>
                <a:gd name="T6" fmla="*/ 1 w 6995"/>
                <a:gd name="T7" fmla="*/ 1 h 297"/>
                <a:gd name="T8" fmla="*/ 1 w 6995"/>
                <a:gd name="T9" fmla="*/ 0 h 297"/>
                <a:gd name="T10" fmla="*/ 1 w 6995"/>
                <a:gd name="T11" fmla="*/ 0 h 297"/>
                <a:gd name="T12" fmla="*/ 1 w 6995"/>
                <a:gd name="T13" fmla="*/ 1 h 297"/>
                <a:gd name="T14" fmla="*/ 1 w 6995"/>
                <a:gd name="T15" fmla="*/ 1 h 297"/>
                <a:gd name="T16" fmla="*/ 1 w 6995"/>
                <a:gd name="T17" fmla="*/ 0 h 297"/>
                <a:gd name="T18" fmla="*/ 1 w 6995"/>
                <a:gd name="T19" fmla="*/ 0 h 297"/>
                <a:gd name="T20" fmla="*/ 1 w 6995"/>
                <a:gd name="T21" fmla="*/ 1 h 297"/>
                <a:gd name="T22" fmla="*/ 1 w 6995"/>
                <a:gd name="T23" fmla="*/ 1 h 297"/>
                <a:gd name="T24" fmla="*/ 1 w 6995"/>
                <a:gd name="T25" fmla="*/ 0 h 297"/>
                <a:gd name="T26" fmla="*/ 1 w 6995"/>
                <a:gd name="T27" fmla="*/ 0 h 297"/>
                <a:gd name="T28" fmla="*/ 1 w 6995"/>
                <a:gd name="T29" fmla="*/ 1 h 297"/>
                <a:gd name="T30" fmla="*/ 0 w 6995"/>
                <a:gd name="T31" fmla="*/ 1 h 2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995"/>
                <a:gd name="T49" fmla="*/ 0 h 297"/>
                <a:gd name="T50" fmla="*/ 6995 w 6995"/>
                <a:gd name="T51" fmla="*/ 297 h 29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995" h="297">
                  <a:moveTo>
                    <a:pt x="6995" y="0"/>
                  </a:moveTo>
                  <a:lnTo>
                    <a:pt x="6294" y="0"/>
                  </a:lnTo>
                  <a:lnTo>
                    <a:pt x="6294" y="297"/>
                  </a:lnTo>
                  <a:lnTo>
                    <a:pt x="5294" y="297"/>
                  </a:lnTo>
                  <a:lnTo>
                    <a:pt x="5294" y="0"/>
                  </a:lnTo>
                  <a:lnTo>
                    <a:pt x="4316" y="0"/>
                  </a:lnTo>
                  <a:lnTo>
                    <a:pt x="4316" y="297"/>
                  </a:lnTo>
                  <a:lnTo>
                    <a:pt x="3317" y="297"/>
                  </a:lnTo>
                  <a:lnTo>
                    <a:pt x="3317" y="0"/>
                  </a:lnTo>
                  <a:lnTo>
                    <a:pt x="2318" y="0"/>
                  </a:lnTo>
                  <a:lnTo>
                    <a:pt x="2318" y="297"/>
                  </a:lnTo>
                  <a:lnTo>
                    <a:pt x="1319" y="297"/>
                  </a:lnTo>
                  <a:lnTo>
                    <a:pt x="1319" y="0"/>
                  </a:lnTo>
                  <a:lnTo>
                    <a:pt x="319" y="0"/>
                  </a:lnTo>
                  <a:lnTo>
                    <a:pt x="319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79"/>
            <p:cNvSpPr>
              <a:spLocks/>
            </p:cNvSpPr>
            <p:nvPr/>
          </p:nvSpPr>
          <p:spPr bwMode="auto">
            <a:xfrm>
              <a:off x="1278" y="2776"/>
              <a:ext cx="3498" cy="149"/>
            </a:xfrm>
            <a:custGeom>
              <a:avLst/>
              <a:gdLst>
                <a:gd name="T0" fmla="*/ 1 w 6995"/>
                <a:gd name="T1" fmla="*/ 1 h 298"/>
                <a:gd name="T2" fmla="*/ 1 w 6995"/>
                <a:gd name="T3" fmla="*/ 1 h 298"/>
                <a:gd name="T4" fmla="*/ 1 w 6995"/>
                <a:gd name="T5" fmla="*/ 0 h 298"/>
                <a:gd name="T6" fmla="*/ 1 w 6995"/>
                <a:gd name="T7" fmla="*/ 0 h 298"/>
                <a:gd name="T8" fmla="*/ 1 w 6995"/>
                <a:gd name="T9" fmla="*/ 1 h 298"/>
                <a:gd name="T10" fmla="*/ 0 w 6995"/>
                <a:gd name="T11" fmla="*/ 1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8"/>
                <a:gd name="T20" fmla="*/ 6995 w 6995"/>
                <a:gd name="T21" fmla="*/ 298 h 2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8">
                  <a:moveTo>
                    <a:pt x="6995" y="298"/>
                  </a:moveTo>
                  <a:lnTo>
                    <a:pt x="3317" y="298"/>
                  </a:lnTo>
                  <a:lnTo>
                    <a:pt x="3317" y="0"/>
                  </a:lnTo>
                  <a:lnTo>
                    <a:pt x="1319" y="0"/>
                  </a:lnTo>
                  <a:lnTo>
                    <a:pt x="1319" y="298"/>
                  </a:lnTo>
                  <a:lnTo>
                    <a:pt x="0" y="298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80"/>
            <p:cNvSpPr>
              <a:spLocks/>
            </p:cNvSpPr>
            <p:nvPr/>
          </p:nvSpPr>
          <p:spPr bwMode="auto">
            <a:xfrm>
              <a:off x="1278" y="3084"/>
              <a:ext cx="3498" cy="149"/>
            </a:xfrm>
            <a:custGeom>
              <a:avLst/>
              <a:gdLst>
                <a:gd name="T0" fmla="*/ 1 w 6995"/>
                <a:gd name="T1" fmla="*/ 1 h 297"/>
                <a:gd name="T2" fmla="*/ 1 w 6995"/>
                <a:gd name="T3" fmla="*/ 1 h 297"/>
                <a:gd name="T4" fmla="*/ 1 w 6995"/>
                <a:gd name="T5" fmla="*/ 0 h 297"/>
                <a:gd name="T6" fmla="*/ 1 w 6995"/>
                <a:gd name="T7" fmla="*/ 0 h 297"/>
                <a:gd name="T8" fmla="*/ 1 w 6995"/>
                <a:gd name="T9" fmla="*/ 1 h 297"/>
                <a:gd name="T10" fmla="*/ 0 w 6995"/>
                <a:gd name="T11" fmla="*/ 1 h 2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7"/>
                <a:gd name="T20" fmla="*/ 6995 w 6995"/>
                <a:gd name="T21" fmla="*/ 297 h 2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7">
                  <a:moveTo>
                    <a:pt x="6995" y="297"/>
                  </a:moveTo>
                  <a:lnTo>
                    <a:pt x="5294" y="297"/>
                  </a:lnTo>
                  <a:lnTo>
                    <a:pt x="5294" y="0"/>
                  </a:lnTo>
                  <a:lnTo>
                    <a:pt x="3317" y="0"/>
                  </a:lnTo>
                  <a:lnTo>
                    <a:pt x="3317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Rectangle 81"/>
            <p:cNvSpPr>
              <a:spLocks noChangeArrowheads="1"/>
            </p:cNvSpPr>
            <p:nvPr/>
          </p:nvSpPr>
          <p:spPr bwMode="auto">
            <a:xfrm>
              <a:off x="2422" y="3648"/>
              <a:ext cx="9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9" name="AutoShape 83"/>
            <p:cNvSpPr>
              <a:spLocks noChangeArrowheads="1"/>
            </p:cNvSpPr>
            <p:nvPr/>
          </p:nvSpPr>
          <p:spPr bwMode="auto">
            <a:xfrm>
              <a:off x="2047" y="1111"/>
              <a:ext cx="273" cy="24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55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5539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5540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1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2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3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5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6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7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8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9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1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2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3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4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2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3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4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5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6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7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8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9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0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1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2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3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4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5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6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7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8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4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5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6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7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8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9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0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1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2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3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4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65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6563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6567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8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9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0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2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3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4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5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6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8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9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0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1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9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0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1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2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3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4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5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6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7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8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9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0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1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2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3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4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5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1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2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3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4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5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6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7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8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9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0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1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66564" name="Oval 89"/>
          <p:cNvSpPr>
            <a:spLocks noChangeArrowheads="1"/>
          </p:cNvSpPr>
          <p:nvPr/>
        </p:nvSpPr>
        <p:spPr bwMode="auto">
          <a:xfrm>
            <a:off x="5408613" y="4222750"/>
            <a:ext cx="481012" cy="212725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66565" name="TextBox 90"/>
          <p:cNvSpPr txBox="1">
            <a:spLocks noChangeArrowheads="1"/>
          </p:cNvSpPr>
          <p:nvPr/>
        </p:nvSpPr>
        <p:spPr bwMode="auto">
          <a:xfrm>
            <a:off x="5759450" y="3036888"/>
            <a:ext cx="33893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number 5 is displayed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for a very short amount of time</a:t>
            </a:r>
          </a:p>
        </p:txBody>
      </p:sp>
      <p:cxnSp>
        <p:nvCxnSpPr>
          <p:cNvPr id="66566" name="Straight Arrow Connector 91"/>
          <p:cNvCxnSpPr>
            <a:cxnSpLocks noChangeShapeType="1"/>
          </p:cNvCxnSpPr>
          <p:nvPr/>
        </p:nvCxnSpPr>
        <p:spPr bwMode="auto">
          <a:xfrm flipH="1">
            <a:off x="5702300" y="3733800"/>
            <a:ext cx="263525" cy="51752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Other Types of Counters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(Section 5.11)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A two-digit BCD counter</a:t>
            </a:r>
          </a:p>
        </p:txBody>
      </p:sp>
      <p:sp>
        <p:nvSpPr>
          <p:cNvPr id="6861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2: Parallel-load four-bit counter</a:t>
            </a:r>
          </a:p>
          <a:p>
            <a:pPr lvl="1" eaLnBrk="1" hangingPunct="1"/>
            <a:r>
              <a:rPr lang="en-US" altLang="en-US">
                <a:ea typeface="MS PGothic" charset="-128"/>
              </a:rPr>
              <a:t>Figure 5.24</a:t>
            </a:r>
          </a:p>
          <a:p>
            <a:pPr eaLnBrk="1" hangingPunct="1"/>
            <a:r>
              <a:rPr lang="en-US" altLang="en-US">
                <a:ea typeface="MS PGothic" charset="-128"/>
              </a:rPr>
              <a:t>Each counts in binary</a:t>
            </a:r>
          </a:p>
          <a:p>
            <a:pPr lvl="1" eaLnBrk="1" hangingPunct="1"/>
            <a:r>
              <a:rPr lang="en-US" altLang="en-US">
                <a:ea typeface="MS PGothic" charset="-128"/>
              </a:rPr>
              <a:t>0-9</a:t>
            </a:r>
          </a:p>
          <a:p>
            <a:pPr eaLnBrk="1" hangingPunct="1"/>
            <a:r>
              <a:rPr lang="en-US" altLang="en-US">
                <a:ea typeface="MS PGothic" charset="-128"/>
              </a:rPr>
              <a:t>Resets generated on 9</a:t>
            </a:r>
          </a:p>
          <a:p>
            <a:pPr lvl="1" eaLnBrk="1" hangingPunct="1"/>
            <a:r>
              <a:rPr lang="en-US" altLang="en-US">
                <a:ea typeface="MS PGothic" charset="-128"/>
              </a:rPr>
              <a:t>Reset by loading 0</a:t>
            </a:r>
            <a:r>
              <a:rPr lang="ja-JP" altLang="en-US">
                <a:ea typeface="MS PGothic" charset="-128"/>
              </a:rPr>
              <a:t>’</a:t>
            </a:r>
            <a:r>
              <a:rPr lang="en-US" altLang="ja-JP">
                <a:ea typeface="MS PGothic" charset="-128"/>
              </a:rPr>
              <a:t>s</a:t>
            </a:r>
          </a:p>
          <a:p>
            <a:pPr eaLnBrk="1" hangingPunct="1"/>
            <a:r>
              <a:rPr lang="en-US" altLang="en-US">
                <a:ea typeface="MS PGothic" charset="-128"/>
              </a:rPr>
              <a:t>Second digit enabled by a 9 on first counter</a:t>
            </a:r>
          </a:p>
          <a:p>
            <a:pPr lvl="1" eaLnBrk="1" hangingPunct="1"/>
            <a:endParaRPr lang="en-US" altLang="en-US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6963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6963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706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065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Oval 89"/>
          <p:cNvSpPr>
            <a:spLocks noChangeArrowheads="1"/>
          </p:cNvSpPr>
          <p:nvPr/>
        </p:nvSpPr>
        <p:spPr bwMode="auto">
          <a:xfrm>
            <a:off x="3962400" y="819150"/>
            <a:ext cx="2001838" cy="2847975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70661" name="TextBox 90"/>
          <p:cNvSpPr txBox="1">
            <a:spLocks noChangeArrowheads="1"/>
          </p:cNvSpPr>
          <p:nvPr/>
        </p:nvSpPr>
        <p:spPr bwMode="auto">
          <a:xfrm>
            <a:off x="984250" y="1471613"/>
            <a:ext cx="15367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What is this?</a:t>
            </a:r>
          </a:p>
        </p:txBody>
      </p:sp>
      <p:cxnSp>
        <p:nvCxnSpPr>
          <p:cNvPr id="70662" name="Straight Arrow Connector 6"/>
          <p:cNvCxnSpPr>
            <a:cxnSpLocks noChangeShapeType="1"/>
          </p:cNvCxnSpPr>
          <p:nvPr/>
        </p:nvCxnSpPr>
        <p:spPr bwMode="auto">
          <a:xfrm>
            <a:off x="2514600" y="1717675"/>
            <a:ext cx="1524000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699132" y="2757621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+mj-lt"/>
              </a:rPr>
              <a:t>1</a:t>
            </a:r>
          </a:p>
        </p:txBody>
      </p:sp>
      <p:sp>
        <p:nvSpPr>
          <p:cNvPr id="7" name="Freeform 13"/>
          <p:cNvSpPr>
            <a:spLocks/>
          </p:cNvSpPr>
          <p:nvPr/>
        </p:nvSpPr>
        <p:spPr bwMode="auto">
          <a:xfrm>
            <a:off x="5681666" y="2707979"/>
            <a:ext cx="3175668" cy="275437"/>
          </a:xfrm>
          <a:custGeom>
            <a:avLst/>
            <a:gdLst>
              <a:gd name="T0" fmla="*/ 2147483646 w 1873"/>
              <a:gd name="T1" fmla="*/ 2147483646 h 336"/>
              <a:gd name="T2" fmla="*/ 2147483646 w 1873"/>
              <a:gd name="T3" fmla="*/ 0 h 336"/>
              <a:gd name="T4" fmla="*/ 2147483646 w 1873"/>
              <a:gd name="T5" fmla="*/ 0 h 336"/>
              <a:gd name="T6" fmla="*/ 2147483646 w 1873"/>
              <a:gd name="T7" fmla="*/ 2147483646 h 336"/>
              <a:gd name="T8" fmla="*/ 2147483646 w 1873"/>
              <a:gd name="T9" fmla="*/ 2147483646 h 336"/>
              <a:gd name="T10" fmla="*/ 2147483646 w 1873"/>
              <a:gd name="T11" fmla="*/ 0 h 336"/>
              <a:gd name="T12" fmla="*/ 2147483646 w 1873"/>
              <a:gd name="T13" fmla="*/ 0 h 336"/>
              <a:gd name="T14" fmla="*/ 2147483646 w 1873"/>
              <a:gd name="T15" fmla="*/ 2147483646 h 336"/>
              <a:gd name="T16" fmla="*/ 0 w 1873"/>
              <a:gd name="T17" fmla="*/ 2147483646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  <a:gd name="connsiteX0" fmla="*/ 8527 w 8527"/>
              <a:gd name="connsiteY0" fmla="*/ 10000 h 10000"/>
              <a:gd name="connsiteX1" fmla="*/ 8527 w 8527"/>
              <a:gd name="connsiteY1" fmla="*/ 0 h 10000"/>
              <a:gd name="connsiteX2" fmla="*/ 5964 w 8527"/>
              <a:gd name="connsiteY2" fmla="*/ 0 h 10000"/>
              <a:gd name="connsiteX3" fmla="*/ 5964 w 8527"/>
              <a:gd name="connsiteY3" fmla="*/ 10000 h 10000"/>
              <a:gd name="connsiteX4" fmla="*/ 3524 w 8527"/>
              <a:gd name="connsiteY4" fmla="*/ 10000 h 10000"/>
              <a:gd name="connsiteX5" fmla="*/ 3524 w 8527"/>
              <a:gd name="connsiteY5" fmla="*/ 0 h 10000"/>
              <a:gd name="connsiteX6" fmla="*/ 1090 w 8527"/>
              <a:gd name="connsiteY6" fmla="*/ 0 h 10000"/>
              <a:gd name="connsiteX7" fmla="*/ 1090 w 8527"/>
              <a:gd name="connsiteY7" fmla="*/ 10000 h 10000"/>
              <a:gd name="connsiteX8" fmla="*/ 0 w 8527"/>
              <a:gd name="connsiteY8" fmla="*/ 10000 h 10000"/>
              <a:gd name="connsiteX0" fmla="*/ 10079 w 10079"/>
              <a:gd name="connsiteY0" fmla="*/ 10000 h 10410"/>
              <a:gd name="connsiteX1" fmla="*/ 10079 w 10079"/>
              <a:gd name="connsiteY1" fmla="*/ 0 h 10410"/>
              <a:gd name="connsiteX2" fmla="*/ 7073 w 10079"/>
              <a:gd name="connsiteY2" fmla="*/ 0 h 10410"/>
              <a:gd name="connsiteX3" fmla="*/ 7073 w 10079"/>
              <a:gd name="connsiteY3" fmla="*/ 10000 h 10410"/>
              <a:gd name="connsiteX4" fmla="*/ 4212 w 10079"/>
              <a:gd name="connsiteY4" fmla="*/ 10000 h 10410"/>
              <a:gd name="connsiteX5" fmla="*/ 4212 w 10079"/>
              <a:gd name="connsiteY5" fmla="*/ 0 h 10410"/>
              <a:gd name="connsiteX6" fmla="*/ 1357 w 10079"/>
              <a:gd name="connsiteY6" fmla="*/ 0 h 10410"/>
              <a:gd name="connsiteX7" fmla="*/ 1357 w 10079"/>
              <a:gd name="connsiteY7" fmla="*/ 10000 h 10410"/>
              <a:gd name="connsiteX8" fmla="*/ 0 w 10079"/>
              <a:gd name="connsiteY8" fmla="*/ 10410 h 10410"/>
              <a:gd name="connsiteX0" fmla="*/ 10079 w 10079"/>
              <a:gd name="connsiteY0" fmla="*/ 10000 h 10000"/>
              <a:gd name="connsiteX1" fmla="*/ 10079 w 10079"/>
              <a:gd name="connsiteY1" fmla="*/ 0 h 10000"/>
              <a:gd name="connsiteX2" fmla="*/ 7073 w 10079"/>
              <a:gd name="connsiteY2" fmla="*/ 0 h 10000"/>
              <a:gd name="connsiteX3" fmla="*/ 7073 w 10079"/>
              <a:gd name="connsiteY3" fmla="*/ 10000 h 10000"/>
              <a:gd name="connsiteX4" fmla="*/ 4212 w 10079"/>
              <a:gd name="connsiteY4" fmla="*/ 10000 h 10000"/>
              <a:gd name="connsiteX5" fmla="*/ 4212 w 10079"/>
              <a:gd name="connsiteY5" fmla="*/ 0 h 10000"/>
              <a:gd name="connsiteX6" fmla="*/ 1357 w 10079"/>
              <a:gd name="connsiteY6" fmla="*/ 0 h 10000"/>
              <a:gd name="connsiteX7" fmla="*/ 1357 w 10079"/>
              <a:gd name="connsiteY7" fmla="*/ 10000 h 10000"/>
              <a:gd name="connsiteX8" fmla="*/ 0 w 1007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000"/>
              <a:gd name="connsiteX1" fmla="*/ 10159 w 10159"/>
              <a:gd name="connsiteY1" fmla="*/ 0 h 10000"/>
              <a:gd name="connsiteX2" fmla="*/ 7153 w 10159"/>
              <a:gd name="connsiteY2" fmla="*/ 0 h 10000"/>
              <a:gd name="connsiteX3" fmla="*/ 7153 w 10159"/>
              <a:gd name="connsiteY3" fmla="*/ 10000 h 10000"/>
              <a:gd name="connsiteX4" fmla="*/ 4292 w 10159"/>
              <a:gd name="connsiteY4" fmla="*/ 10000 h 10000"/>
              <a:gd name="connsiteX5" fmla="*/ 4292 w 10159"/>
              <a:gd name="connsiteY5" fmla="*/ 0 h 10000"/>
              <a:gd name="connsiteX6" fmla="*/ 1437 w 10159"/>
              <a:gd name="connsiteY6" fmla="*/ 0 h 10000"/>
              <a:gd name="connsiteX7" fmla="*/ 1437 w 10159"/>
              <a:gd name="connsiteY7" fmla="*/ 10000 h 10000"/>
              <a:gd name="connsiteX8" fmla="*/ 0 w 1015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410"/>
              <a:gd name="connsiteX1" fmla="*/ 10069 w 10159"/>
              <a:gd name="connsiteY1" fmla="*/ 9782 h 10410"/>
              <a:gd name="connsiteX2" fmla="*/ 10159 w 10159"/>
              <a:gd name="connsiteY2" fmla="*/ 0 h 10410"/>
              <a:gd name="connsiteX3" fmla="*/ 7153 w 10159"/>
              <a:gd name="connsiteY3" fmla="*/ 0 h 10410"/>
              <a:gd name="connsiteX4" fmla="*/ 7153 w 10159"/>
              <a:gd name="connsiteY4" fmla="*/ 10000 h 10410"/>
              <a:gd name="connsiteX5" fmla="*/ 4292 w 10159"/>
              <a:gd name="connsiteY5" fmla="*/ 10000 h 10410"/>
              <a:gd name="connsiteX6" fmla="*/ 4292 w 10159"/>
              <a:gd name="connsiteY6" fmla="*/ 0 h 10410"/>
              <a:gd name="connsiteX7" fmla="*/ 1437 w 10159"/>
              <a:gd name="connsiteY7" fmla="*/ 0 h 10410"/>
              <a:gd name="connsiteX8" fmla="*/ 1437 w 10159"/>
              <a:gd name="connsiteY8" fmla="*/ 10000 h 10410"/>
              <a:gd name="connsiteX9" fmla="*/ 0 w 10159"/>
              <a:gd name="connsiteY9" fmla="*/ 10410 h 10410"/>
              <a:gd name="connsiteX0" fmla="*/ 10159 w 12641"/>
              <a:gd name="connsiteY0" fmla="*/ 10000 h 13473"/>
              <a:gd name="connsiteX1" fmla="*/ 12641 w 12641"/>
              <a:gd name="connsiteY1" fmla="*/ 13472 h 13473"/>
              <a:gd name="connsiteX2" fmla="*/ 10159 w 12641"/>
              <a:gd name="connsiteY2" fmla="*/ 0 h 13473"/>
              <a:gd name="connsiteX3" fmla="*/ 7153 w 12641"/>
              <a:gd name="connsiteY3" fmla="*/ 0 h 13473"/>
              <a:gd name="connsiteX4" fmla="*/ 7153 w 12641"/>
              <a:gd name="connsiteY4" fmla="*/ 10000 h 13473"/>
              <a:gd name="connsiteX5" fmla="*/ 4292 w 12641"/>
              <a:gd name="connsiteY5" fmla="*/ 10000 h 13473"/>
              <a:gd name="connsiteX6" fmla="*/ 4292 w 12641"/>
              <a:gd name="connsiteY6" fmla="*/ 0 h 13473"/>
              <a:gd name="connsiteX7" fmla="*/ 1437 w 12641"/>
              <a:gd name="connsiteY7" fmla="*/ 0 h 13473"/>
              <a:gd name="connsiteX8" fmla="*/ 1437 w 12641"/>
              <a:gd name="connsiteY8" fmla="*/ 10000 h 13473"/>
              <a:gd name="connsiteX9" fmla="*/ 0 w 12641"/>
              <a:gd name="connsiteY9" fmla="*/ 10410 h 13473"/>
              <a:gd name="connsiteX0" fmla="*/ 16630 w 16630"/>
              <a:gd name="connsiteY0" fmla="*/ 20250 h 20250"/>
              <a:gd name="connsiteX1" fmla="*/ 12641 w 16630"/>
              <a:gd name="connsiteY1" fmla="*/ 1347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6630 w 16630"/>
              <a:gd name="connsiteY0" fmla="*/ 20250 h 20250"/>
              <a:gd name="connsiteX1" fmla="*/ 10109 w 16630"/>
              <a:gd name="connsiteY1" fmla="*/ 1142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1566 w 11566"/>
              <a:gd name="connsiteY0" fmla="*/ 11640 h 11640"/>
              <a:gd name="connsiteX1" fmla="*/ 10109 w 11566"/>
              <a:gd name="connsiteY1" fmla="*/ 11422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66 w 11566"/>
              <a:gd name="connsiteY0" fmla="*/ 11640 h 11640"/>
              <a:gd name="connsiteX1" fmla="*/ 10109 w 11566"/>
              <a:gd name="connsiteY1" fmla="*/ 10825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86 w 11586"/>
              <a:gd name="connsiteY0" fmla="*/ 10844 h 10848"/>
              <a:gd name="connsiteX1" fmla="*/ 1010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8"/>
              <a:gd name="connsiteX1" fmla="*/ 1012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4"/>
              <a:gd name="connsiteX1" fmla="*/ 10129 w 11586"/>
              <a:gd name="connsiteY1" fmla="*/ 10228 h 10844"/>
              <a:gd name="connsiteX2" fmla="*/ 10159 w 11586"/>
              <a:gd name="connsiteY2" fmla="*/ 0 h 10844"/>
              <a:gd name="connsiteX3" fmla="*/ 7153 w 11586"/>
              <a:gd name="connsiteY3" fmla="*/ 0 h 10844"/>
              <a:gd name="connsiteX4" fmla="*/ 7153 w 11586"/>
              <a:gd name="connsiteY4" fmla="*/ 10000 h 10844"/>
              <a:gd name="connsiteX5" fmla="*/ 4292 w 11586"/>
              <a:gd name="connsiteY5" fmla="*/ 10000 h 10844"/>
              <a:gd name="connsiteX6" fmla="*/ 4292 w 11586"/>
              <a:gd name="connsiteY6" fmla="*/ 0 h 10844"/>
              <a:gd name="connsiteX7" fmla="*/ 1437 w 11586"/>
              <a:gd name="connsiteY7" fmla="*/ 0 h 10844"/>
              <a:gd name="connsiteX8" fmla="*/ 1437 w 11586"/>
              <a:gd name="connsiteY8" fmla="*/ 10000 h 10844"/>
              <a:gd name="connsiteX9" fmla="*/ 0 w 11586"/>
              <a:gd name="connsiteY9" fmla="*/ 10410 h 10844"/>
              <a:gd name="connsiteX0" fmla="*/ 11586 w 11586"/>
              <a:gd name="connsiteY0" fmla="*/ 10247 h 10410"/>
              <a:gd name="connsiteX1" fmla="*/ 10129 w 11586"/>
              <a:gd name="connsiteY1" fmla="*/ 10228 h 10410"/>
              <a:gd name="connsiteX2" fmla="*/ 10159 w 11586"/>
              <a:gd name="connsiteY2" fmla="*/ 0 h 10410"/>
              <a:gd name="connsiteX3" fmla="*/ 7153 w 11586"/>
              <a:gd name="connsiteY3" fmla="*/ 0 h 10410"/>
              <a:gd name="connsiteX4" fmla="*/ 7153 w 11586"/>
              <a:gd name="connsiteY4" fmla="*/ 10000 h 10410"/>
              <a:gd name="connsiteX5" fmla="*/ 4292 w 11586"/>
              <a:gd name="connsiteY5" fmla="*/ 10000 h 10410"/>
              <a:gd name="connsiteX6" fmla="*/ 4292 w 11586"/>
              <a:gd name="connsiteY6" fmla="*/ 0 h 10410"/>
              <a:gd name="connsiteX7" fmla="*/ 1437 w 11586"/>
              <a:gd name="connsiteY7" fmla="*/ 0 h 10410"/>
              <a:gd name="connsiteX8" fmla="*/ 1437 w 11586"/>
              <a:gd name="connsiteY8" fmla="*/ 10000 h 10410"/>
              <a:gd name="connsiteX9" fmla="*/ 0 w 11586"/>
              <a:gd name="connsiteY9" fmla="*/ 10410 h 10410"/>
              <a:gd name="connsiteX0" fmla="*/ 11586 w 11586"/>
              <a:gd name="connsiteY0" fmla="*/ 10247 h 10251"/>
              <a:gd name="connsiteX1" fmla="*/ 10129 w 11586"/>
              <a:gd name="connsiteY1" fmla="*/ 10228 h 10251"/>
              <a:gd name="connsiteX2" fmla="*/ 10159 w 11586"/>
              <a:gd name="connsiteY2" fmla="*/ 0 h 10251"/>
              <a:gd name="connsiteX3" fmla="*/ 7153 w 11586"/>
              <a:gd name="connsiteY3" fmla="*/ 0 h 10251"/>
              <a:gd name="connsiteX4" fmla="*/ 7153 w 11586"/>
              <a:gd name="connsiteY4" fmla="*/ 10000 h 10251"/>
              <a:gd name="connsiteX5" fmla="*/ 4292 w 11586"/>
              <a:gd name="connsiteY5" fmla="*/ 10000 h 10251"/>
              <a:gd name="connsiteX6" fmla="*/ 4292 w 11586"/>
              <a:gd name="connsiteY6" fmla="*/ 0 h 10251"/>
              <a:gd name="connsiteX7" fmla="*/ 1437 w 11586"/>
              <a:gd name="connsiteY7" fmla="*/ 0 h 10251"/>
              <a:gd name="connsiteX8" fmla="*/ 1437 w 11586"/>
              <a:gd name="connsiteY8" fmla="*/ 10000 h 10251"/>
              <a:gd name="connsiteX9" fmla="*/ 0 w 11586"/>
              <a:gd name="connsiteY9" fmla="*/ 10114 h 1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86" h="10251">
                <a:moveTo>
                  <a:pt x="11586" y="10247"/>
                </a:moveTo>
                <a:cubicBezTo>
                  <a:pt x="11556" y="10174"/>
                  <a:pt x="10159" y="10301"/>
                  <a:pt x="10129" y="10228"/>
                </a:cubicBezTo>
                <a:cubicBezTo>
                  <a:pt x="10159" y="6967"/>
                  <a:pt x="10129" y="3261"/>
                  <a:pt x="10159" y="0"/>
                </a:cubicBezTo>
                <a:lnTo>
                  <a:pt x="7153" y="0"/>
                </a:lnTo>
                <a:lnTo>
                  <a:pt x="7153" y="10000"/>
                </a:lnTo>
                <a:lnTo>
                  <a:pt x="4292" y="10000"/>
                </a:lnTo>
                <a:lnTo>
                  <a:pt x="4292" y="0"/>
                </a:lnTo>
                <a:lnTo>
                  <a:pt x="1437" y="0"/>
                </a:lnTo>
                <a:lnTo>
                  <a:pt x="1437" y="10000"/>
                </a:lnTo>
                <a:lnTo>
                  <a:pt x="0" y="10114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208413" y="3666854"/>
            <a:ext cx="3151344" cy="277872"/>
            <a:chOff x="1170521" y="4859550"/>
            <a:chExt cx="3151344" cy="277872"/>
          </a:xfrm>
        </p:grpSpPr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1170521" y="485955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744097" y="486873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7260792"/>
      </p:ext>
    </p:extLst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5" name="TextBox 90"/>
          <p:cNvSpPr txBox="1">
            <a:spLocks noChangeArrowheads="1"/>
          </p:cNvSpPr>
          <p:nvPr/>
        </p:nvSpPr>
        <p:spPr bwMode="auto">
          <a:xfrm>
            <a:off x="6520141" y="5438274"/>
            <a:ext cx="254428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In this case,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z output is ignored</a:t>
            </a:r>
          </a:p>
        </p:txBody>
      </p:sp>
    </p:spTree>
    <p:extLst>
      <p:ext uri="{BB962C8B-B14F-4D97-AF65-F5344CB8AC3E}">
        <p14:creationId xmlns:p14="http://schemas.microsoft.com/office/powerpoint/2010/main" val="1759622617"/>
      </p:ext>
    </p:extLst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30"/>
          <p:cNvCxnSpPr>
            <a:cxnSpLocks noChangeShapeType="1"/>
          </p:cNvCxnSpPr>
          <p:nvPr/>
        </p:nvCxnSpPr>
        <p:spPr bwMode="auto">
          <a:xfrm>
            <a:off x="4360190" y="2882684"/>
            <a:ext cx="325464" cy="38745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Straight Connector 30"/>
          <p:cNvCxnSpPr>
            <a:cxnSpLocks noChangeShapeType="1"/>
          </p:cNvCxnSpPr>
          <p:nvPr/>
        </p:nvCxnSpPr>
        <p:spPr bwMode="auto">
          <a:xfrm>
            <a:off x="4347275" y="3117741"/>
            <a:ext cx="204060" cy="204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30"/>
          <p:cNvCxnSpPr>
            <a:cxnSpLocks noChangeShapeType="1"/>
          </p:cNvCxnSpPr>
          <p:nvPr/>
        </p:nvCxnSpPr>
        <p:spPr bwMode="auto">
          <a:xfrm>
            <a:off x="4344692" y="2371241"/>
            <a:ext cx="232474" cy="5011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30"/>
          <p:cNvCxnSpPr>
            <a:cxnSpLocks noChangeShapeType="1"/>
          </p:cNvCxnSpPr>
          <p:nvPr/>
        </p:nvCxnSpPr>
        <p:spPr bwMode="auto">
          <a:xfrm>
            <a:off x="4347275" y="2089688"/>
            <a:ext cx="240223" cy="2660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30"/>
          <p:cNvCxnSpPr>
            <a:cxnSpLocks noChangeShapeType="1"/>
          </p:cNvCxnSpPr>
          <p:nvPr/>
        </p:nvCxnSpPr>
        <p:spPr bwMode="auto">
          <a:xfrm flipV="1">
            <a:off x="4349858" y="1828800"/>
            <a:ext cx="268637" cy="4649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Straight Connector 30"/>
          <p:cNvCxnSpPr>
            <a:cxnSpLocks noChangeShapeType="1"/>
          </p:cNvCxnSpPr>
          <p:nvPr/>
        </p:nvCxnSpPr>
        <p:spPr bwMode="auto">
          <a:xfrm flipV="1">
            <a:off x="4347275" y="1327688"/>
            <a:ext cx="240223" cy="27122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" name="Straight Connector 30"/>
          <p:cNvCxnSpPr>
            <a:cxnSpLocks noChangeShapeType="1"/>
          </p:cNvCxnSpPr>
          <p:nvPr/>
        </p:nvCxnSpPr>
        <p:spPr bwMode="auto">
          <a:xfrm flipV="1">
            <a:off x="4339526" y="1260529"/>
            <a:ext cx="242806" cy="87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" name="Straight Connector 30"/>
          <p:cNvCxnSpPr>
            <a:cxnSpLocks noChangeShapeType="1"/>
          </p:cNvCxnSpPr>
          <p:nvPr/>
        </p:nvCxnSpPr>
        <p:spPr bwMode="auto">
          <a:xfrm>
            <a:off x="5499315" y="1273447"/>
            <a:ext cx="167898" cy="3177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Straight Connector 30"/>
          <p:cNvCxnSpPr>
            <a:cxnSpLocks noChangeShapeType="1"/>
          </p:cNvCxnSpPr>
          <p:nvPr/>
        </p:nvCxnSpPr>
        <p:spPr bwMode="auto">
          <a:xfrm>
            <a:off x="5491566" y="1766809"/>
            <a:ext cx="170481" cy="981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Straight Connector 30"/>
          <p:cNvCxnSpPr>
            <a:cxnSpLocks noChangeShapeType="1"/>
          </p:cNvCxnSpPr>
          <p:nvPr/>
        </p:nvCxnSpPr>
        <p:spPr bwMode="auto">
          <a:xfrm flipV="1">
            <a:off x="5486400" y="2118102"/>
            <a:ext cx="170481" cy="19114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Straight Connector 30"/>
          <p:cNvCxnSpPr>
            <a:cxnSpLocks noChangeShapeType="1"/>
          </p:cNvCxnSpPr>
          <p:nvPr/>
        </p:nvCxnSpPr>
        <p:spPr bwMode="auto">
          <a:xfrm flipV="1">
            <a:off x="5499315" y="2376407"/>
            <a:ext cx="162732" cy="45203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46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26"/>
          <p:cNvGrpSpPr/>
          <p:nvPr/>
        </p:nvGrpSpPr>
        <p:grpSpPr>
          <a:xfrm>
            <a:off x="4337742" y="4123321"/>
            <a:ext cx="1327687" cy="2061274"/>
            <a:chOff x="914400" y="990654"/>
            <a:chExt cx="1327687" cy="2061274"/>
          </a:xfrm>
        </p:grpSpPr>
        <p:cxnSp>
          <p:nvCxnSpPr>
            <p:cNvPr id="34" name="Straight Connector 30"/>
            <p:cNvCxnSpPr>
              <a:cxnSpLocks noChangeShapeType="1"/>
            </p:cNvCxnSpPr>
            <p:nvPr/>
          </p:nvCxnSpPr>
          <p:spPr bwMode="auto">
            <a:xfrm>
              <a:off x="935064" y="2612809"/>
              <a:ext cx="325464" cy="38745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Straight Connector 30"/>
            <p:cNvCxnSpPr>
              <a:cxnSpLocks noChangeShapeType="1"/>
            </p:cNvCxnSpPr>
            <p:nvPr/>
          </p:nvCxnSpPr>
          <p:spPr bwMode="auto">
            <a:xfrm>
              <a:off x="922149" y="2847866"/>
              <a:ext cx="204060" cy="2040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Straight Connector 30"/>
            <p:cNvCxnSpPr>
              <a:cxnSpLocks noChangeShapeType="1"/>
            </p:cNvCxnSpPr>
            <p:nvPr/>
          </p:nvCxnSpPr>
          <p:spPr bwMode="auto">
            <a:xfrm>
              <a:off x="919566" y="2101366"/>
              <a:ext cx="232474" cy="50111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Straight Connector 30"/>
            <p:cNvCxnSpPr>
              <a:cxnSpLocks noChangeShapeType="1"/>
            </p:cNvCxnSpPr>
            <p:nvPr/>
          </p:nvCxnSpPr>
          <p:spPr bwMode="auto">
            <a:xfrm>
              <a:off x="922149" y="1819813"/>
              <a:ext cx="240223" cy="2660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Straight Connector 30"/>
            <p:cNvCxnSpPr>
              <a:cxnSpLocks noChangeShapeType="1"/>
            </p:cNvCxnSpPr>
            <p:nvPr/>
          </p:nvCxnSpPr>
          <p:spPr bwMode="auto">
            <a:xfrm flipV="1">
              <a:off x="924732" y="1558925"/>
              <a:ext cx="268637" cy="4649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" name="Straight Connector 30"/>
            <p:cNvCxnSpPr>
              <a:cxnSpLocks noChangeShapeType="1"/>
            </p:cNvCxnSpPr>
            <p:nvPr/>
          </p:nvCxnSpPr>
          <p:spPr bwMode="auto">
            <a:xfrm flipV="1">
              <a:off x="922149" y="1057813"/>
              <a:ext cx="240223" cy="27122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Straight Connector 30"/>
            <p:cNvCxnSpPr>
              <a:cxnSpLocks noChangeShapeType="1"/>
            </p:cNvCxnSpPr>
            <p:nvPr/>
          </p:nvCxnSpPr>
          <p:spPr bwMode="auto">
            <a:xfrm flipV="1">
              <a:off x="914400" y="990654"/>
              <a:ext cx="242806" cy="8782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" name="Straight Connector 30"/>
            <p:cNvCxnSpPr>
              <a:cxnSpLocks noChangeShapeType="1"/>
            </p:cNvCxnSpPr>
            <p:nvPr/>
          </p:nvCxnSpPr>
          <p:spPr bwMode="auto">
            <a:xfrm>
              <a:off x="2074189" y="1003572"/>
              <a:ext cx="167898" cy="31771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Straight Connector 30"/>
            <p:cNvCxnSpPr>
              <a:cxnSpLocks noChangeShapeType="1"/>
            </p:cNvCxnSpPr>
            <p:nvPr/>
          </p:nvCxnSpPr>
          <p:spPr bwMode="auto">
            <a:xfrm>
              <a:off x="2066440" y="1496934"/>
              <a:ext cx="170481" cy="981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Straight Connector 30"/>
            <p:cNvCxnSpPr>
              <a:cxnSpLocks noChangeShapeType="1"/>
            </p:cNvCxnSpPr>
            <p:nvPr/>
          </p:nvCxnSpPr>
          <p:spPr bwMode="auto">
            <a:xfrm flipV="1">
              <a:off x="2061274" y="1848227"/>
              <a:ext cx="170481" cy="1911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Straight Connector 43"/>
            <p:cNvCxnSpPr>
              <a:cxnSpLocks noChangeShapeType="1"/>
            </p:cNvCxnSpPr>
            <p:nvPr/>
          </p:nvCxnSpPr>
          <p:spPr bwMode="auto">
            <a:xfrm flipV="1">
              <a:off x="2074189" y="2106532"/>
              <a:ext cx="162732" cy="45203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205954555"/>
      </p:ext>
    </p:extLst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37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373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3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3735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6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7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47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475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57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8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9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4760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1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2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4" name="Rectangle 4"/>
          <p:cNvSpPr>
            <a:spLocks noChangeArrowheads="1"/>
          </p:cNvSpPr>
          <p:nvPr/>
        </p:nvSpPr>
        <p:spPr bwMode="auto">
          <a:xfrm>
            <a:off x="3738563" y="1447800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sp>
        <p:nvSpPr>
          <p:cNvPr id="74765" name="Rectangle 15"/>
          <p:cNvSpPr>
            <a:spLocks noChangeArrowheads="1"/>
          </p:cNvSpPr>
          <p:nvPr/>
        </p:nvSpPr>
        <p:spPr bwMode="auto">
          <a:xfrm>
            <a:off x="3738563" y="4302125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cxnSp>
        <p:nvCxnSpPr>
          <p:cNvPr id="74766" name="Straight Arrow Connector 16"/>
          <p:cNvCxnSpPr>
            <a:cxnSpLocks noChangeShapeType="1"/>
          </p:cNvCxnSpPr>
          <p:nvPr/>
        </p:nvCxnSpPr>
        <p:spPr bwMode="auto">
          <a:xfrm>
            <a:off x="4059238" y="19716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cxnSp>
        <p:nvCxnSpPr>
          <p:cNvPr id="74767" name="Straight Arrow Connector 18"/>
          <p:cNvCxnSpPr>
            <a:cxnSpLocks noChangeShapeType="1"/>
          </p:cNvCxnSpPr>
          <p:nvPr/>
        </p:nvCxnSpPr>
        <p:spPr bwMode="auto">
          <a:xfrm>
            <a:off x="4059238" y="48164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sp>
        <p:nvSpPr>
          <p:cNvPr id="74768" name="TextBox 17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9" name="TextBox 19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577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197326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all parallel load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input lines to zero.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7827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7828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7829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0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7831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2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3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4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7835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6" name="TextBox 13"/>
          <p:cNvSpPr txBox="1">
            <a:spLocks noChangeArrowheads="1"/>
          </p:cNvSpPr>
          <p:nvPr/>
        </p:nvSpPr>
        <p:spPr bwMode="auto">
          <a:xfrm>
            <a:off x="34925" y="5934075"/>
            <a:ext cx="29606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the positive edge of 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clock arrives, all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are set to zero together.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When Clear = 0</a:t>
            </a:r>
          </a:p>
        </p:txBody>
      </p:sp>
      <p:sp>
        <p:nvSpPr>
          <p:cNvPr id="7885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885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9860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"Clear" is equal to 0,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two OR gates depend only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feedback connections.</a:t>
            </a:r>
          </a:p>
        </p:txBody>
      </p:sp>
      <p:sp>
        <p:nvSpPr>
          <p:cNvPr id="78853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4" name="TextBox 11"/>
          <p:cNvSpPr txBox="1">
            <a:spLocks noChangeArrowheads="1"/>
          </p:cNvSpPr>
          <p:nvPr/>
        </p:nvSpPr>
        <p:spPr bwMode="auto">
          <a:xfrm>
            <a:off x="3165475" y="2362200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5" name="TextBox 12"/>
          <p:cNvSpPr txBox="1">
            <a:spLocks noChangeArrowheads="1"/>
          </p:cNvSpPr>
          <p:nvPr/>
        </p:nvSpPr>
        <p:spPr bwMode="auto">
          <a:xfrm>
            <a:off x="3124200" y="5216525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sp>
        <p:nvSpPr>
          <p:cNvPr id="798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987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9876" name="Straight Connector 5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54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5475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8366157"/>
      </p:ext>
    </p:extLst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089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090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090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latin typeface="Times" charset="0"/>
              </a:rPr>
              <a:t>0</a:t>
            </a:r>
          </a:p>
        </p:txBody>
      </p:sp>
      <p:sp>
        <p:nvSpPr>
          <p:cNvPr id="80908" name="TextBox 21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090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192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192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3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193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8193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193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294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5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295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295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8295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295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397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397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397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3</a:t>
            </a:r>
          </a:p>
        </p:txBody>
      </p:sp>
      <p:sp>
        <p:nvSpPr>
          <p:cNvPr id="8398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398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499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499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500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4</a:t>
            </a:r>
          </a:p>
        </p:txBody>
      </p:sp>
      <p:sp>
        <p:nvSpPr>
          <p:cNvPr id="85004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5005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601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602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602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5</a:t>
            </a:r>
          </a:p>
        </p:txBody>
      </p:sp>
      <p:sp>
        <p:nvSpPr>
          <p:cNvPr id="8602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6029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704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704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5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705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6</a:t>
            </a:r>
          </a:p>
        </p:txBody>
      </p:sp>
      <p:sp>
        <p:nvSpPr>
          <p:cNvPr id="8705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705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806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7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807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807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7</a:t>
            </a:r>
          </a:p>
        </p:txBody>
      </p:sp>
      <p:sp>
        <p:nvSpPr>
          <p:cNvPr id="8807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807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909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8909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909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909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8910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910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011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011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4161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It is enabled only when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first counter is at 9.</a:t>
            </a:r>
          </a:p>
        </p:txBody>
      </p:sp>
      <p:cxnSp>
        <p:nvCxnSpPr>
          <p:cNvPr id="9011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012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0124" name="TextBox 14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90125" name="TextBox 16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64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6499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6501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1206632866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113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114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114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4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4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114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1149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50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51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52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216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216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8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217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2173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4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5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76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318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319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9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421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421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1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9421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422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2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2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2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625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626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6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6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9626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7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7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728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728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8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9728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729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729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9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9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83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831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1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933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933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3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933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934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4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4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4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19399</TotalTime>
  <Words>7604</Words>
  <Application>Microsoft Macintosh PowerPoint</Application>
  <PresentationFormat>On-screen Show (4:3)</PresentationFormat>
  <Paragraphs>4662</Paragraphs>
  <Slides>210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210</vt:i4>
      </vt:variant>
    </vt:vector>
  </HeadingPairs>
  <TitlesOfParts>
    <vt:vector size="219" baseType="lpstr">
      <vt:lpstr>Arial</vt:lpstr>
      <vt:lpstr>Helvetica</vt:lpstr>
      <vt:lpstr>Times</vt:lpstr>
      <vt:lpstr>Times New Roman</vt:lpstr>
      <vt:lpstr>Times-Roman</vt:lpstr>
      <vt:lpstr>Wingdings</vt:lpstr>
      <vt:lpstr>Blank</vt:lpstr>
      <vt:lpstr>1_Default Design</vt:lpstr>
      <vt:lpstr>1_Blank</vt:lpstr>
      <vt:lpstr>PowerPoint Presentation</vt:lpstr>
      <vt:lpstr>Counters &amp; Solved Problems</vt:lpstr>
      <vt:lpstr>Administrative Stuff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Other Types of Counters (Section 5.11)</vt:lpstr>
      <vt:lpstr>A two-digit BCD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 (alternative implementation)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Timing Analysis of Flip-Flop Circuits (Section 5.15)</vt:lpstr>
      <vt:lpstr>Timing Review</vt:lpstr>
      <vt:lpstr>Timing Example</vt:lpstr>
      <vt:lpstr>PowerPoint Presentation</vt:lpstr>
      <vt:lpstr>Timing Example: 4-bit counter</vt:lpstr>
      <vt:lpstr>PowerPoint Presentation</vt:lpstr>
      <vt:lpstr>Skew Timing Example: 4-bit counter</vt:lpstr>
      <vt:lpstr>Example 5.22</vt:lpstr>
      <vt:lpstr>Faster 4-bit Counter</vt:lpstr>
      <vt:lpstr>PowerPoint Presentation</vt:lpstr>
      <vt:lpstr>Faster 4-bit Counter</vt:lpstr>
      <vt:lpstr>Reaction Timer Circuit (Section 5.14)</vt:lpstr>
      <vt:lpstr>Problem Statement</vt:lpstr>
      <vt:lpstr>Clock Divider</vt:lpstr>
      <vt:lpstr>PowerPoint Presentation</vt:lpstr>
      <vt:lpstr>Functionality of circuit</vt:lpstr>
      <vt:lpstr>PowerPoint Presentation</vt:lpstr>
      <vt:lpstr>Examples of Solved Problems (Section 5.17)</vt:lpstr>
      <vt:lpstr>Example 5.18</vt:lpstr>
      <vt:lpstr>PowerPoint Presentation</vt:lpstr>
      <vt:lpstr>Example 5.19</vt:lpstr>
      <vt:lpstr>PowerPoint Presentation</vt:lpstr>
      <vt:lpstr>PowerPoint Presentation</vt:lpstr>
      <vt:lpstr>Example 5.20</vt:lpstr>
      <vt:lpstr>Vending Machine Example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713</cp:revision>
  <cp:lastPrinted>2017-11-06T03:22:58Z</cp:lastPrinted>
  <dcterms:created xsi:type="dcterms:W3CDTF">2003-05-23T15:49:24Z</dcterms:created>
  <dcterms:modified xsi:type="dcterms:W3CDTF">2019-11-04T20:56:39Z</dcterms:modified>
</cp:coreProperties>
</file>